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sldIdLst>
    <p:sldId id="430" r:id="rId2"/>
    <p:sldId id="429" r:id="rId3"/>
    <p:sldId id="387" r:id="rId4"/>
    <p:sldId id="388" r:id="rId5"/>
    <p:sldId id="389" r:id="rId6"/>
    <p:sldId id="390" r:id="rId7"/>
    <p:sldId id="391" r:id="rId8"/>
    <p:sldId id="392" r:id="rId9"/>
    <p:sldId id="394" r:id="rId10"/>
    <p:sldId id="395" r:id="rId11"/>
    <p:sldId id="396" r:id="rId12"/>
    <p:sldId id="397" r:id="rId13"/>
    <p:sldId id="398" r:id="rId14"/>
    <p:sldId id="399" r:id="rId15"/>
    <p:sldId id="400" r:id="rId16"/>
    <p:sldId id="401" r:id="rId17"/>
    <p:sldId id="402" r:id="rId18"/>
    <p:sldId id="403" r:id="rId19"/>
    <p:sldId id="404" r:id="rId20"/>
    <p:sldId id="405" r:id="rId21"/>
    <p:sldId id="426" r:id="rId22"/>
    <p:sldId id="406" r:id="rId23"/>
    <p:sldId id="407" r:id="rId24"/>
    <p:sldId id="408" r:id="rId25"/>
    <p:sldId id="409" r:id="rId26"/>
    <p:sldId id="412" r:id="rId27"/>
    <p:sldId id="413" r:id="rId28"/>
    <p:sldId id="414" r:id="rId29"/>
    <p:sldId id="415" r:id="rId30"/>
    <p:sldId id="416" r:id="rId31"/>
    <p:sldId id="418" r:id="rId32"/>
    <p:sldId id="419" r:id="rId33"/>
    <p:sldId id="420" r:id="rId34"/>
    <p:sldId id="421" r:id="rId35"/>
  </p:sldIdLst>
  <p:sldSz cx="9144000" cy="6858000" type="screen4x3"/>
  <p:notesSz cx="7099300" cy="10234613"/>
  <p:defaultTextStyle>
    <a:defPPr>
      <a:defRPr lang="es-E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CFF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843" autoAdjust="0"/>
  </p:normalViewPr>
  <p:slideViewPr>
    <p:cSldViewPr>
      <p:cViewPr varScale="1">
        <p:scale>
          <a:sx n="56" d="100"/>
          <a:sy n="56" d="100"/>
        </p:scale>
        <p:origin x="1806"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891752-CB31-4DFC-AEAB-98660671B14A}"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s-ES"/>
        </a:p>
      </dgm:t>
    </dgm:pt>
    <dgm:pt modelId="{30B04FA3-04DE-4F6C-AFF4-356C50B1A657}">
      <dgm:prSet phldrT="[Texto]" custT="1"/>
      <dgm:spPr>
        <a:solidFill>
          <a:schemeClr val="tx2">
            <a:lumMod val="60000"/>
            <a:lumOff val="40000"/>
          </a:schemeClr>
        </a:solidFill>
        <a:ln>
          <a:solidFill>
            <a:schemeClr val="tx2">
              <a:lumMod val="60000"/>
              <a:lumOff val="40000"/>
            </a:schemeClr>
          </a:solidFill>
        </a:ln>
      </dgm:spPr>
      <dgm:t>
        <a:bodyPr/>
        <a:lstStyle/>
        <a:p>
          <a:r>
            <a:rPr lang="es-ES" sz="1400" b="1" dirty="0">
              <a:solidFill>
                <a:schemeClr val="bg1"/>
              </a:solidFill>
              <a:latin typeface="Helvetica" pitchFamily="34" charset="0"/>
              <a:cs typeface="Helvetica" pitchFamily="34" charset="0"/>
            </a:rPr>
            <a:t>Insuficiencia renal aguda </a:t>
          </a:r>
        </a:p>
      </dgm:t>
    </dgm:pt>
    <dgm:pt modelId="{525B7DB7-5853-440F-80F0-8C5739C59F2A}" type="parTrans" cxnId="{1D54ABB7-862A-4191-941F-193B81D26077}">
      <dgm:prSet/>
      <dgm:spPr/>
      <dgm:t>
        <a:bodyPr/>
        <a:lstStyle/>
        <a:p>
          <a:endParaRPr lang="es-ES"/>
        </a:p>
      </dgm:t>
    </dgm:pt>
    <dgm:pt modelId="{FAA49FCD-B35A-4E37-ACE2-CDC975855938}" type="sibTrans" cxnId="{1D54ABB7-862A-4191-941F-193B81D26077}">
      <dgm:prSet/>
      <dgm:spPr/>
      <dgm:t>
        <a:bodyPr/>
        <a:lstStyle/>
        <a:p>
          <a:endParaRPr lang="es-ES"/>
        </a:p>
      </dgm:t>
    </dgm:pt>
    <dgm:pt modelId="{D7CD2BBE-EB08-46CB-B6D7-5D9C16A94987}" type="asst">
      <dgm:prSet phldrT="[Texto]" custT="1"/>
      <dgm:spPr>
        <a:solidFill>
          <a:srgbClr val="CCECFF"/>
        </a:solidFill>
        <a:ln>
          <a:solidFill>
            <a:schemeClr val="tx2">
              <a:lumMod val="60000"/>
              <a:lumOff val="40000"/>
            </a:schemeClr>
          </a:solidFill>
        </a:ln>
      </dgm:spPr>
      <dgm:t>
        <a:bodyPr/>
        <a:lstStyle/>
        <a:p>
          <a:r>
            <a:rPr lang="es-ES" sz="1400" b="1" dirty="0" err="1">
              <a:solidFill>
                <a:schemeClr val="bg1"/>
              </a:solidFill>
              <a:latin typeface="Helvetica" pitchFamily="34" charset="0"/>
              <a:cs typeface="Helvetica" pitchFamily="34" charset="0"/>
            </a:rPr>
            <a:t>Prerrenal</a:t>
          </a:r>
          <a:r>
            <a:rPr lang="es-ES" sz="1400" b="1" dirty="0">
              <a:solidFill>
                <a:schemeClr val="bg1"/>
              </a:solidFill>
              <a:latin typeface="Helvetica" pitchFamily="34" charset="0"/>
              <a:cs typeface="Helvetica" pitchFamily="34" charset="0"/>
            </a:rPr>
            <a:t> (≈60%)</a:t>
          </a:r>
        </a:p>
      </dgm:t>
    </dgm:pt>
    <dgm:pt modelId="{B3836FDA-054B-45F2-AA60-319D029749AE}" type="parTrans" cxnId="{A5708220-D7E8-4840-905C-83CBC25F9058}">
      <dgm:prSet/>
      <dgm:spPr/>
      <dgm:t>
        <a:bodyPr/>
        <a:lstStyle/>
        <a:p>
          <a:endParaRPr lang="es-ES"/>
        </a:p>
      </dgm:t>
    </dgm:pt>
    <dgm:pt modelId="{6FEA8758-4076-4F12-86C2-B3A41555DC15}" type="sibTrans" cxnId="{A5708220-D7E8-4840-905C-83CBC25F9058}">
      <dgm:prSet/>
      <dgm:spPr/>
      <dgm:t>
        <a:bodyPr/>
        <a:lstStyle/>
        <a:p>
          <a:endParaRPr lang="es-ES"/>
        </a:p>
      </dgm:t>
    </dgm:pt>
    <dgm:pt modelId="{E0C9F74C-32E1-4B97-8231-59C5D243C589}">
      <dgm:prSet phldrT="[Texto]" custT="1"/>
      <dgm:spPr>
        <a:solidFill>
          <a:srgbClr val="FF6600"/>
        </a:solidFill>
        <a:ln>
          <a:solidFill>
            <a:schemeClr val="tx2">
              <a:lumMod val="60000"/>
              <a:lumOff val="40000"/>
            </a:schemeClr>
          </a:solidFill>
        </a:ln>
      </dgm:spPr>
      <dgm:t>
        <a:bodyPr/>
        <a:lstStyle/>
        <a:p>
          <a:r>
            <a:rPr lang="es-ES" sz="1400" b="1" dirty="0">
              <a:solidFill>
                <a:schemeClr val="bg1"/>
              </a:solidFill>
              <a:latin typeface="Helvetica" pitchFamily="34" charset="0"/>
              <a:cs typeface="Helvetica" pitchFamily="34" charset="0"/>
            </a:rPr>
            <a:t>Intrínseca (≈35%)</a:t>
          </a:r>
        </a:p>
      </dgm:t>
    </dgm:pt>
    <dgm:pt modelId="{D9D5C7DC-8561-40DE-B26F-2DA147529340}" type="parTrans" cxnId="{2388578C-3406-4CC4-A56F-55D76BD319B2}">
      <dgm:prSet/>
      <dgm:spPr/>
      <dgm:t>
        <a:bodyPr/>
        <a:lstStyle/>
        <a:p>
          <a:endParaRPr lang="es-ES"/>
        </a:p>
      </dgm:t>
    </dgm:pt>
    <dgm:pt modelId="{7075FFE9-280D-4ECF-A401-BA679531AED9}" type="sibTrans" cxnId="{2388578C-3406-4CC4-A56F-55D76BD319B2}">
      <dgm:prSet/>
      <dgm:spPr/>
      <dgm:t>
        <a:bodyPr/>
        <a:lstStyle/>
        <a:p>
          <a:endParaRPr lang="es-ES"/>
        </a:p>
      </dgm:t>
    </dgm:pt>
    <dgm:pt modelId="{0E930261-DAEA-41C4-BF93-EABEB110F3BA}">
      <dgm:prSet phldrT="[Texto]" custT="1"/>
      <dgm:spPr>
        <a:solidFill>
          <a:srgbClr val="FFFF99"/>
        </a:solidFill>
        <a:ln>
          <a:solidFill>
            <a:schemeClr val="tx2">
              <a:lumMod val="60000"/>
              <a:lumOff val="40000"/>
            </a:schemeClr>
          </a:solidFill>
        </a:ln>
      </dgm:spPr>
      <dgm:t>
        <a:bodyPr/>
        <a:lstStyle/>
        <a:p>
          <a:r>
            <a:rPr lang="es-ES" sz="1400" b="1" dirty="0" err="1">
              <a:solidFill>
                <a:schemeClr val="bg1"/>
              </a:solidFill>
              <a:latin typeface="Helvetica" pitchFamily="34" charset="0"/>
              <a:cs typeface="Helvetica" pitchFamily="34" charset="0"/>
            </a:rPr>
            <a:t>Postrenal</a:t>
          </a:r>
          <a:r>
            <a:rPr lang="es-ES" sz="1400" b="1" dirty="0">
              <a:solidFill>
                <a:schemeClr val="bg1"/>
              </a:solidFill>
              <a:latin typeface="Helvetica" pitchFamily="34" charset="0"/>
              <a:cs typeface="Helvetica" pitchFamily="34" charset="0"/>
            </a:rPr>
            <a:t> (≈5%)</a:t>
          </a:r>
        </a:p>
      </dgm:t>
    </dgm:pt>
    <dgm:pt modelId="{3D5591A1-4D28-48C3-A476-924693B0807D}" type="parTrans" cxnId="{49CB53D4-2B45-46F1-97DA-F18C548E4C4F}">
      <dgm:prSet/>
      <dgm:spPr/>
      <dgm:t>
        <a:bodyPr/>
        <a:lstStyle/>
        <a:p>
          <a:endParaRPr lang="es-ES"/>
        </a:p>
      </dgm:t>
    </dgm:pt>
    <dgm:pt modelId="{DEDAFF83-0ECE-4271-AC87-A2C34426BC6D}" type="sibTrans" cxnId="{49CB53D4-2B45-46F1-97DA-F18C548E4C4F}">
      <dgm:prSet/>
      <dgm:spPr/>
      <dgm:t>
        <a:bodyPr/>
        <a:lstStyle/>
        <a:p>
          <a:endParaRPr lang="es-ES"/>
        </a:p>
      </dgm:t>
    </dgm:pt>
    <dgm:pt modelId="{8714A087-EF43-45C1-9F39-C49BE6C1B884}">
      <dgm:prSet custT="1"/>
      <dgm:spPr>
        <a:solidFill>
          <a:srgbClr val="CCECFF"/>
        </a:solidFill>
        <a:ln>
          <a:solidFill>
            <a:schemeClr val="tx2">
              <a:lumMod val="60000"/>
              <a:lumOff val="40000"/>
            </a:schemeClr>
          </a:solidFill>
        </a:ln>
      </dgm:spPr>
      <dgm:t>
        <a:bodyPr/>
        <a:lstStyle/>
        <a:p>
          <a:pPr algn="l">
            <a:lnSpc>
              <a:spcPct val="100000"/>
            </a:lnSpc>
          </a:pPr>
          <a:r>
            <a:rPr lang="es-ES" sz="1400" dirty="0">
              <a:solidFill>
                <a:schemeClr val="bg1"/>
              </a:solidFill>
              <a:latin typeface="Helvetica" pitchFamily="34" charset="0"/>
              <a:cs typeface="Helvetica" pitchFamily="34" charset="0"/>
            </a:rPr>
            <a:t>Hipovolemia</a:t>
          </a:r>
        </a:p>
        <a:p>
          <a:pPr algn="l">
            <a:lnSpc>
              <a:spcPct val="90000"/>
            </a:lnSpc>
          </a:pPr>
          <a:r>
            <a:rPr lang="es-ES" sz="1400" dirty="0">
              <a:solidFill>
                <a:schemeClr val="bg1"/>
              </a:solidFill>
              <a:latin typeface="Helvetica" pitchFamily="34" charset="0"/>
              <a:cs typeface="Helvetica" pitchFamily="34" charset="0"/>
            </a:rPr>
            <a:t>Caudal cardiaco bajo</a:t>
          </a:r>
        </a:p>
        <a:p>
          <a:pPr algn="l">
            <a:lnSpc>
              <a:spcPct val="90000"/>
            </a:lnSpc>
          </a:pPr>
          <a:r>
            <a:rPr lang="es-ES" sz="1400" dirty="0">
              <a:solidFill>
                <a:schemeClr val="bg1"/>
              </a:solidFill>
              <a:latin typeface="Helvetica" pitchFamily="34" charset="0"/>
              <a:cs typeface="Helvetica" pitchFamily="34" charset="0"/>
            </a:rPr>
            <a:t>Volumen circulante bajo</a:t>
          </a:r>
        </a:p>
        <a:p>
          <a:pPr algn="l">
            <a:lnSpc>
              <a:spcPct val="90000"/>
            </a:lnSpc>
          </a:pPr>
          <a:r>
            <a:rPr lang="es-ES" sz="1400" dirty="0">
              <a:solidFill>
                <a:schemeClr val="bg1"/>
              </a:solidFill>
              <a:latin typeface="Helvetica" pitchFamily="34" charset="0"/>
              <a:cs typeface="Helvetica" pitchFamily="34" charset="0"/>
            </a:rPr>
            <a:t>-Insuficiencia </a:t>
          </a:r>
          <a:r>
            <a:rPr lang="es-ES" sz="1400" dirty="0" err="1">
              <a:solidFill>
                <a:schemeClr val="bg1"/>
              </a:solidFill>
              <a:latin typeface="Helvetica" pitchFamily="34" charset="0"/>
              <a:cs typeface="Helvetica" pitchFamily="34" charset="0"/>
            </a:rPr>
            <a:t>cadiaca</a:t>
          </a:r>
          <a:endParaRPr lang="es-ES" sz="1400" dirty="0">
            <a:solidFill>
              <a:schemeClr val="bg1"/>
            </a:solidFill>
            <a:latin typeface="Helvetica" pitchFamily="34" charset="0"/>
            <a:cs typeface="Helvetica" pitchFamily="34" charset="0"/>
          </a:endParaRPr>
        </a:p>
        <a:p>
          <a:pPr algn="l">
            <a:lnSpc>
              <a:spcPct val="90000"/>
            </a:lnSpc>
          </a:pPr>
          <a:r>
            <a:rPr lang="es-ES" sz="1400" dirty="0">
              <a:solidFill>
                <a:schemeClr val="bg1"/>
              </a:solidFill>
              <a:latin typeface="Helvetica" pitchFamily="34" charset="0"/>
              <a:cs typeface="Helvetica" pitchFamily="34" charset="0"/>
            </a:rPr>
            <a:t>-Insuficiencia hepática</a:t>
          </a:r>
        </a:p>
        <a:p>
          <a:pPr algn="l">
            <a:lnSpc>
              <a:spcPct val="90000"/>
            </a:lnSpc>
          </a:pPr>
          <a:r>
            <a:rPr lang="es-ES" sz="1400" dirty="0">
              <a:solidFill>
                <a:schemeClr val="bg1"/>
              </a:solidFill>
              <a:latin typeface="Helvetica" pitchFamily="34" charset="0"/>
              <a:cs typeface="Helvetica" pitchFamily="34" charset="0"/>
            </a:rPr>
            <a:t>Fallo de autorregulación renal</a:t>
          </a:r>
        </a:p>
        <a:p>
          <a:pPr algn="l">
            <a:lnSpc>
              <a:spcPct val="90000"/>
            </a:lnSpc>
          </a:pPr>
          <a:r>
            <a:rPr lang="es-ES" sz="1400" dirty="0">
              <a:solidFill>
                <a:schemeClr val="bg1"/>
              </a:solidFill>
              <a:latin typeface="Helvetica" pitchFamily="34" charset="0"/>
              <a:cs typeface="Helvetica" pitchFamily="34" charset="0"/>
            </a:rPr>
            <a:t>-AINE, </a:t>
          </a:r>
        </a:p>
        <a:p>
          <a:pPr algn="l">
            <a:lnSpc>
              <a:spcPct val="90000"/>
            </a:lnSpc>
          </a:pPr>
          <a:r>
            <a:rPr lang="es-ES" sz="1400" dirty="0">
              <a:solidFill>
                <a:schemeClr val="bg1"/>
              </a:solidFill>
              <a:latin typeface="Helvetica" pitchFamily="34" charset="0"/>
              <a:cs typeface="Helvetica" pitchFamily="34" charset="0"/>
            </a:rPr>
            <a:t>- </a:t>
          </a:r>
          <a:r>
            <a:rPr lang="es-ES" sz="1400" dirty="0" err="1">
              <a:solidFill>
                <a:schemeClr val="bg1"/>
              </a:solidFill>
              <a:latin typeface="Helvetica" pitchFamily="34" charset="0"/>
              <a:cs typeface="Helvetica" pitchFamily="34" charset="0"/>
            </a:rPr>
            <a:t>IECA</a:t>
          </a:r>
          <a:r>
            <a:rPr lang="es-ES" sz="1400" dirty="0">
              <a:solidFill>
                <a:schemeClr val="bg1"/>
              </a:solidFill>
              <a:latin typeface="Helvetica" pitchFamily="34" charset="0"/>
              <a:cs typeface="Helvetica" pitchFamily="34" charset="0"/>
            </a:rPr>
            <a:t>/ARAII</a:t>
          </a:r>
        </a:p>
        <a:p>
          <a:pPr algn="l">
            <a:lnSpc>
              <a:spcPct val="90000"/>
            </a:lnSpc>
          </a:pPr>
          <a:r>
            <a:rPr lang="es-ES" sz="1400" dirty="0">
              <a:solidFill>
                <a:schemeClr val="bg1"/>
              </a:solidFill>
              <a:latin typeface="Helvetica" pitchFamily="34" charset="0"/>
              <a:cs typeface="Helvetica" pitchFamily="34" charset="0"/>
            </a:rPr>
            <a:t>-</a:t>
          </a:r>
          <a:r>
            <a:rPr lang="es-ES" sz="1400" dirty="0" err="1">
              <a:solidFill>
                <a:schemeClr val="bg1"/>
              </a:solidFill>
              <a:latin typeface="Helvetica" pitchFamily="34" charset="0"/>
              <a:cs typeface="Helvetica" pitchFamily="34" charset="0"/>
            </a:rPr>
            <a:t>Ciclosporina</a:t>
          </a:r>
          <a:endParaRPr lang="es-ES" sz="1400" dirty="0">
            <a:solidFill>
              <a:schemeClr val="bg1"/>
            </a:solidFill>
            <a:latin typeface="Helvetica" pitchFamily="34" charset="0"/>
            <a:cs typeface="Helvetica" pitchFamily="34" charset="0"/>
          </a:endParaRPr>
        </a:p>
      </dgm:t>
    </dgm:pt>
    <dgm:pt modelId="{4E947ABF-98E0-440F-ABD0-B09F2FBD478B}" type="parTrans" cxnId="{B233C5B2-0C1D-40D2-9D34-E86B04AD549A}">
      <dgm:prSet/>
      <dgm:spPr/>
      <dgm:t>
        <a:bodyPr/>
        <a:lstStyle/>
        <a:p>
          <a:endParaRPr lang="es-ES"/>
        </a:p>
      </dgm:t>
    </dgm:pt>
    <dgm:pt modelId="{69733272-B571-466C-BC80-FFE73B58C201}" type="sibTrans" cxnId="{B233C5B2-0C1D-40D2-9D34-E86B04AD549A}">
      <dgm:prSet/>
      <dgm:spPr/>
      <dgm:t>
        <a:bodyPr/>
        <a:lstStyle/>
        <a:p>
          <a:endParaRPr lang="es-ES"/>
        </a:p>
      </dgm:t>
    </dgm:pt>
    <dgm:pt modelId="{B17C2392-218D-4D69-A718-7CDBFFB4D223}">
      <dgm:prSet/>
      <dgm:spPr>
        <a:noFill/>
        <a:ln>
          <a:solidFill>
            <a:schemeClr val="tx2">
              <a:lumMod val="60000"/>
              <a:lumOff val="40000"/>
            </a:schemeClr>
          </a:solidFill>
        </a:ln>
      </dgm:spPr>
      <dgm:t>
        <a:bodyPr/>
        <a:lstStyle/>
        <a:p>
          <a:endParaRPr lang="es-ES"/>
        </a:p>
      </dgm:t>
    </dgm:pt>
    <dgm:pt modelId="{AD110AB2-5A82-4396-B1C8-3C27CA1B7A2C}" type="parTrans" cxnId="{75241DE6-D9CE-43B1-A7E7-530D181E5070}">
      <dgm:prSet/>
      <dgm:spPr/>
      <dgm:t>
        <a:bodyPr/>
        <a:lstStyle/>
        <a:p>
          <a:endParaRPr lang="es-ES"/>
        </a:p>
      </dgm:t>
    </dgm:pt>
    <dgm:pt modelId="{022506EC-AC8B-4B0C-AF10-38877A565415}" type="sibTrans" cxnId="{75241DE6-D9CE-43B1-A7E7-530D181E5070}">
      <dgm:prSet/>
      <dgm:spPr/>
      <dgm:t>
        <a:bodyPr/>
        <a:lstStyle/>
        <a:p>
          <a:endParaRPr lang="es-ES"/>
        </a:p>
      </dgm:t>
    </dgm:pt>
    <dgm:pt modelId="{B3F7AC86-12A5-4FA6-BB7A-F94A6C9126DF}">
      <dgm:prSet/>
      <dgm:spPr>
        <a:noFill/>
        <a:ln>
          <a:solidFill>
            <a:schemeClr val="tx2">
              <a:lumMod val="60000"/>
              <a:lumOff val="40000"/>
            </a:schemeClr>
          </a:solidFill>
        </a:ln>
      </dgm:spPr>
      <dgm:t>
        <a:bodyPr/>
        <a:lstStyle/>
        <a:p>
          <a:endParaRPr lang="es-ES"/>
        </a:p>
      </dgm:t>
    </dgm:pt>
    <dgm:pt modelId="{53CF8D60-449B-460D-8572-1E9508BE78F7}" type="parTrans" cxnId="{67445D49-7818-4FA6-ADFB-CFBE67C757A6}">
      <dgm:prSet/>
      <dgm:spPr/>
      <dgm:t>
        <a:bodyPr/>
        <a:lstStyle/>
        <a:p>
          <a:endParaRPr lang="es-ES"/>
        </a:p>
      </dgm:t>
    </dgm:pt>
    <dgm:pt modelId="{6D9233C3-546B-483A-9530-F50D1B18E962}" type="sibTrans" cxnId="{67445D49-7818-4FA6-ADFB-CFBE67C757A6}">
      <dgm:prSet/>
      <dgm:spPr/>
      <dgm:t>
        <a:bodyPr/>
        <a:lstStyle/>
        <a:p>
          <a:endParaRPr lang="es-ES"/>
        </a:p>
      </dgm:t>
    </dgm:pt>
    <dgm:pt modelId="{6235A1CD-4294-4E4A-B4DB-623BF631F1EB}">
      <dgm:prSet/>
      <dgm:spPr>
        <a:noFill/>
        <a:ln>
          <a:solidFill>
            <a:schemeClr val="tx2">
              <a:lumMod val="60000"/>
              <a:lumOff val="40000"/>
            </a:schemeClr>
          </a:solidFill>
        </a:ln>
      </dgm:spPr>
      <dgm:t>
        <a:bodyPr/>
        <a:lstStyle/>
        <a:p>
          <a:endParaRPr lang="es-ES"/>
        </a:p>
      </dgm:t>
    </dgm:pt>
    <dgm:pt modelId="{97F42982-3303-44F4-89B2-F0D65919C71B}" type="parTrans" cxnId="{D95073A8-5288-401E-85F5-C46342CC7E18}">
      <dgm:prSet/>
      <dgm:spPr/>
      <dgm:t>
        <a:bodyPr/>
        <a:lstStyle/>
        <a:p>
          <a:endParaRPr lang="es-ES"/>
        </a:p>
      </dgm:t>
    </dgm:pt>
    <dgm:pt modelId="{5F0C6A16-4008-4B5B-9898-AD067318FD0C}" type="sibTrans" cxnId="{D95073A8-5288-401E-85F5-C46342CC7E18}">
      <dgm:prSet/>
      <dgm:spPr/>
      <dgm:t>
        <a:bodyPr/>
        <a:lstStyle/>
        <a:p>
          <a:endParaRPr lang="es-ES"/>
        </a:p>
      </dgm:t>
    </dgm:pt>
    <dgm:pt modelId="{8B8F17B1-8434-4534-B8E0-02B1C84C4A9E}">
      <dgm:prSet/>
      <dgm:spPr>
        <a:noFill/>
        <a:ln>
          <a:solidFill>
            <a:schemeClr val="tx2">
              <a:lumMod val="60000"/>
              <a:lumOff val="40000"/>
            </a:schemeClr>
          </a:solidFill>
        </a:ln>
      </dgm:spPr>
      <dgm:t>
        <a:bodyPr/>
        <a:lstStyle/>
        <a:p>
          <a:endParaRPr lang="es-ES"/>
        </a:p>
      </dgm:t>
    </dgm:pt>
    <dgm:pt modelId="{3C564408-AABA-4213-8117-676230CD6EDB}" type="parTrans" cxnId="{F18FA673-45B6-42F4-83CC-54AA9E42099B}">
      <dgm:prSet/>
      <dgm:spPr/>
      <dgm:t>
        <a:bodyPr/>
        <a:lstStyle/>
        <a:p>
          <a:endParaRPr lang="es-ES"/>
        </a:p>
      </dgm:t>
    </dgm:pt>
    <dgm:pt modelId="{0E352F70-3098-4561-814F-2064AB1E8CCE}" type="sibTrans" cxnId="{F18FA673-45B6-42F4-83CC-54AA9E42099B}">
      <dgm:prSet/>
      <dgm:spPr/>
      <dgm:t>
        <a:bodyPr/>
        <a:lstStyle/>
        <a:p>
          <a:endParaRPr lang="es-ES"/>
        </a:p>
      </dgm:t>
    </dgm:pt>
    <dgm:pt modelId="{BF122C7E-03F2-41D5-92DF-314BA6515FDA}">
      <dgm:prSet/>
      <dgm:spPr>
        <a:noFill/>
        <a:ln>
          <a:solidFill>
            <a:schemeClr val="tx2">
              <a:lumMod val="60000"/>
              <a:lumOff val="40000"/>
            </a:schemeClr>
          </a:solidFill>
        </a:ln>
      </dgm:spPr>
      <dgm:t>
        <a:bodyPr/>
        <a:lstStyle/>
        <a:p>
          <a:endParaRPr lang="es-ES"/>
        </a:p>
      </dgm:t>
    </dgm:pt>
    <dgm:pt modelId="{7746B351-5EC9-485C-96A1-43C4FB9336C0}" type="parTrans" cxnId="{B0085A2C-EAF7-4E8F-AC71-6DD265EC6448}">
      <dgm:prSet/>
      <dgm:spPr/>
      <dgm:t>
        <a:bodyPr/>
        <a:lstStyle/>
        <a:p>
          <a:endParaRPr lang="es-ES"/>
        </a:p>
      </dgm:t>
    </dgm:pt>
    <dgm:pt modelId="{05822861-E9CF-442F-B736-47C8F5FABB79}" type="sibTrans" cxnId="{B0085A2C-EAF7-4E8F-AC71-6DD265EC6448}">
      <dgm:prSet/>
      <dgm:spPr/>
      <dgm:t>
        <a:bodyPr/>
        <a:lstStyle/>
        <a:p>
          <a:endParaRPr lang="es-ES"/>
        </a:p>
      </dgm:t>
    </dgm:pt>
    <dgm:pt modelId="{3F55E599-1C66-43EB-8FD4-E89C9A26D66F}">
      <dgm:prSet/>
      <dgm:spPr>
        <a:noFill/>
        <a:ln>
          <a:solidFill>
            <a:schemeClr val="tx2">
              <a:lumMod val="60000"/>
              <a:lumOff val="40000"/>
            </a:schemeClr>
          </a:solidFill>
        </a:ln>
      </dgm:spPr>
      <dgm:t>
        <a:bodyPr/>
        <a:lstStyle/>
        <a:p>
          <a:endParaRPr lang="es-ES"/>
        </a:p>
      </dgm:t>
    </dgm:pt>
    <dgm:pt modelId="{003DD687-CBC1-4254-A7E7-CD6BE5AD7FA7}" type="parTrans" cxnId="{897C272B-2B91-4FDE-9C01-CC5C0F9A7575}">
      <dgm:prSet/>
      <dgm:spPr/>
      <dgm:t>
        <a:bodyPr/>
        <a:lstStyle/>
        <a:p>
          <a:endParaRPr lang="es-ES"/>
        </a:p>
      </dgm:t>
    </dgm:pt>
    <dgm:pt modelId="{A6449B6B-1346-4619-9F2E-86B570DD1304}" type="sibTrans" cxnId="{897C272B-2B91-4FDE-9C01-CC5C0F9A7575}">
      <dgm:prSet/>
      <dgm:spPr/>
      <dgm:t>
        <a:bodyPr/>
        <a:lstStyle/>
        <a:p>
          <a:endParaRPr lang="es-ES"/>
        </a:p>
      </dgm:t>
    </dgm:pt>
    <dgm:pt modelId="{F695025B-F6C6-481B-8068-8353B5CAFE70}">
      <dgm:prSet/>
      <dgm:spPr>
        <a:noFill/>
        <a:ln>
          <a:solidFill>
            <a:schemeClr val="tx2">
              <a:lumMod val="60000"/>
              <a:lumOff val="40000"/>
            </a:schemeClr>
          </a:solidFill>
        </a:ln>
      </dgm:spPr>
      <dgm:t>
        <a:bodyPr/>
        <a:lstStyle/>
        <a:p>
          <a:endParaRPr lang="es-ES"/>
        </a:p>
      </dgm:t>
    </dgm:pt>
    <dgm:pt modelId="{C4A270A8-C83D-48B1-BD05-7A25A1926869}" type="parTrans" cxnId="{7428CE48-1979-4247-8EBD-BE430A1EB50A}">
      <dgm:prSet/>
      <dgm:spPr/>
      <dgm:t>
        <a:bodyPr/>
        <a:lstStyle/>
        <a:p>
          <a:endParaRPr lang="es-ES"/>
        </a:p>
      </dgm:t>
    </dgm:pt>
    <dgm:pt modelId="{7F551063-787E-46FA-B365-D8A1FBDED07E}" type="sibTrans" cxnId="{7428CE48-1979-4247-8EBD-BE430A1EB50A}">
      <dgm:prSet/>
      <dgm:spPr/>
      <dgm:t>
        <a:bodyPr/>
        <a:lstStyle/>
        <a:p>
          <a:endParaRPr lang="es-ES"/>
        </a:p>
      </dgm:t>
    </dgm:pt>
    <dgm:pt modelId="{06F920B5-2743-45DA-BDB4-6CEB935783B2}" type="pres">
      <dgm:prSet presAssocID="{2C891752-CB31-4DFC-AEAB-98660671B14A}" presName="mainComposite" presStyleCnt="0">
        <dgm:presLayoutVars>
          <dgm:chPref val="1"/>
          <dgm:dir/>
          <dgm:animOne val="branch"/>
          <dgm:animLvl val="lvl"/>
          <dgm:resizeHandles val="exact"/>
        </dgm:presLayoutVars>
      </dgm:prSet>
      <dgm:spPr/>
    </dgm:pt>
    <dgm:pt modelId="{D177B455-9D4D-4FCD-B1F6-E3D4257767EC}" type="pres">
      <dgm:prSet presAssocID="{2C891752-CB31-4DFC-AEAB-98660671B14A}" presName="hierFlow" presStyleCnt="0"/>
      <dgm:spPr/>
    </dgm:pt>
    <dgm:pt modelId="{BAAC3F3C-8C2A-4E8F-B171-F7232B6F71B8}" type="pres">
      <dgm:prSet presAssocID="{2C891752-CB31-4DFC-AEAB-98660671B14A}" presName="hierChild1" presStyleCnt="0">
        <dgm:presLayoutVars>
          <dgm:chPref val="1"/>
          <dgm:animOne val="branch"/>
          <dgm:animLvl val="lvl"/>
        </dgm:presLayoutVars>
      </dgm:prSet>
      <dgm:spPr/>
    </dgm:pt>
    <dgm:pt modelId="{C42BA72F-C64F-4F02-BCC5-E112E82D818B}" type="pres">
      <dgm:prSet presAssocID="{30B04FA3-04DE-4F6C-AFF4-356C50B1A657}" presName="Name14" presStyleCnt="0"/>
      <dgm:spPr/>
    </dgm:pt>
    <dgm:pt modelId="{0AD1C206-F1D2-4F57-8C92-C8D0BDF873F2}" type="pres">
      <dgm:prSet presAssocID="{30B04FA3-04DE-4F6C-AFF4-356C50B1A657}" presName="level1Shape" presStyleLbl="node0" presStyleIdx="0" presStyleCnt="1" custScaleX="257484" custScaleY="53092" custLinFactNeighborX="-366" custLinFactNeighborY="6777">
        <dgm:presLayoutVars>
          <dgm:chPref val="3"/>
        </dgm:presLayoutVars>
      </dgm:prSet>
      <dgm:spPr/>
    </dgm:pt>
    <dgm:pt modelId="{8F41574C-9614-47C2-A3F3-71BD7307E4D2}" type="pres">
      <dgm:prSet presAssocID="{30B04FA3-04DE-4F6C-AFF4-356C50B1A657}" presName="hierChild2" presStyleCnt="0"/>
      <dgm:spPr/>
    </dgm:pt>
    <dgm:pt modelId="{FEAB8014-B5A0-45D5-AA62-DAA4EC0DC485}" type="pres">
      <dgm:prSet presAssocID="{B3836FDA-054B-45F2-AA60-319D029749AE}" presName="Name19" presStyleLbl="parChTrans1D2" presStyleIdx="0" presStyleCnt="3"/>
      <dgm:spPr/>
    </dgm:pt>
    <dgm:pt modelId="{37CEA060-49DE-470B-88A9-19213890F62C}" type="pres">
      <dgm:prSet presAssocID="{D7CD2BBE-EB08-46CB-B6D7-5D9C16A94987}" presName="Name21" presStyleCnt="0"/>
      <dgm:spPr/>
    </dgm:pt>
    <dgm:pt modelId="{860E177B-C81F-490B-B08B-3D33D492B947}" type="pres">
      <dgm:prSet presAssocID="{D7CD2BBE-EB08-46CB-B6D7-5D9C16A94987}" presName="level2Shape" presStyleLbl="asst1" presStyleIdx="0" presStyleCnt="1" custScaleX="147811" custScaleY="65811" custLinFactNeighborX="-4425" custLinFactNeighborY="-2275"/>
      <dgm:spPr/>
    </dgm:pt>
    <dgm:pt modelId="{2C645C22-494D-4BFD-B984-D7DB917E98FB}" type="pres">
      <dgm:prSet presAssocID="{D7CD2BBE-EB08-46CB-B6D7-5D9C16A94987}" presName="hierChild3" presStyleCnt="0"/>
      <dgm:spPr/>
    </dgm:pt>
    <dgm:pt modelId="{FBFD6142-6FFD-40CB-A464-2FCE6DA073A5}" type="pres">
      <dgm:prSet presAssocID="{4E947ABF-98E0-440F-ABD0-B09F2FBD478B}" presName="Name19" presStyleLbl="parChTrans1D3" presStyleIdx="0" presStyleCnt="5"/>
      <dgm:spPr/>
    </dgm:pt>
    <dgm:pt modelId="{D7AD8E59-ADBB-42AD-814B-DCAFF75A969A}" type="pres">
      <dgm:prSet presAssocID="{8714A087-EF43-45C1-9F39-C49BE6C1B884}" presName="Name21" presStyleCnt="0"/>
      <dgm:spPr/>
    </dgm:pt>
    <dgm:pt modelId="{07282205-C655-4EC4-8049-64124DDC00C5}" type="pres">
      <dgm:prSet presAssocID="{8714A087-EF43-45C1-9F39-C49BE6C1B884}" presName="level2Shape" presStyleLbl="node3" presStyleIdx="0" presStyleCnt="5" custScaleX="177742" custScaleY="436803" custLinFactNeighborX="-1893"/>
      <dgm:spPr/>
    </dgm:pt>
    <dgm:pt modelId="{BB4685CE-8140-4596-BDD7-5912134FC165}" type="pres">
      <dgm:prSet presAssocID="{8714A087-EF43-45C1-9F39-C49BE6C1B884}" presName="hierChild3" presStyleCnt="0"/>
      <dgm:spPr/>
    </dgm:pt>
    <dgm:pt modelId="{15F67044-A55E-460B-8E1F-67213D78CC23}" type="pres">
      <dgm:prSet presAssocID="{D9D5C7DC-8561-40DE-B26F-2DA147529340}" presName="Name19" presStyleLbl="parChTrans1D2" presStyleIdx="1" presStyleCnt="3"/>
      <dgm:spPr/>
    </dgm:pt>
    <dgm:pt modelId="{EC0B048B-20A9-4E63-BAAB-62B70C350219}" type="pres">
      <dgm:prSet presAssocID="{E0C9F74C-32E1-4B97-8231-59C5D243C589}" presName="Name21" presStyleCnt="0"/>
      <dgm:spPr/>
    </dgm:pt>
    <dgm:pt modelId="{AE875B22-870E-42A9-BA6F-0EF2DFF4879F}" type="pres">
      <dgm:prSet presAssocID="{E0C9F74C-32E1-4B97-8231-59C5D243C589}" presName="level2Shape" presStyleLbl="node2" presStyleIdx="0" presStyleCnt="2" custScaleX="214606" custScaleY="59628"/>
      <dgm:spPr/>
    </dgm:pt>
    <dgm:pt modelId="{E4BAFFE9-2156-44AC-985E-C73CF02A05A6}" type="pres">
      <dgm:prSet presAssocID="{E0C9F74C-32E1-4B97-8231-59C5D243C589}" presName="hierChild3" presStyleCnt="0"/>
      <dgm:spPr/>
    </dgm:pt>
    <dgm:pt modelId="{59063A00-9CFB-4594-96F1-8C4F2D645D1C}" type="pres">
      <dgm:prSet presAssocID="{AD110AB2-5A82-4396-B1C8-3C27CA1B7A2C}" presName="Name19" presStyleLbl="parChTrans1D3" presStyleIdx="1" presStyleCnt="5"/>
      <dgm:spPr/>
    </dgm:pt>
    <dgm:pt modelId="{689F63EE-CE42-4C2C-B50E-E12CBA5E6AC1}" type="pres">
      <dgm:prSet presAssocID="{B17C2392-218D-4D69-A718-7CDBFFB4D223}" presName="Name21" presStyleCnt="0"/>
      <dgm:spPr/>
    </dgm:pt>
    <dgm:pt modelId="{650C6592-E80C-4D47-A1DB-ADE9A6570DEB}" type="pres">
      <dgm:prSet presAssocID="{B17C2392-218D-4D69-A718-7CDBFFB4D223}" presName="level2Shape" presStyleLbl="node3" presStyleIdx="1" presStyleCnt="5" custScaleX="123212" custScaleY="121806"/>
      <dgm:spPr/>
    </dgm:pt>
    <dgm:pt modelId="{5C03F339-9C5D-4D2A-B508-E31621C4EFE3}" type="pres">
      <dgm:prSet presAssocID="{B17C2392-218D-4D69-A718-7CDBFFB4D223}" presName="hierChild3" presStyleCnt="0"/>
      <dgm:spPr/>
    </dgm:pt>
    <dgm:pt modelId="{53779B6F-53CA-42C4-9643-D69D12E261AD}" type="pres">
      <dgm:prSet presAssocID="{53CF8D60-449B-460D-8572-1E9508BE78F7}" presName="Name19" presStyleLbl="parChTrans1D3" presStyleIdx="2" presStyleCnt="5"/>
      <dgm:spPr/>
    </dgm:pt>
    <dgm:pt modelId="{B629DA4D-F69C-4783-9EC3-B6EC43C59E97}" type="pres">
      <dgm:prSet presAssocID="{B3F7AC86-12A5-4FA6-BB7A-F94A6C9126DF}" presName="Name21" presStyleCnt="0"/>
      <dgm:spPr/>
    </dgm:pt>
    <dgm:pt modelId="{9FF57290-72B7-4462-ACE8-7E732C95659B}" type="pres">
      <dgm:prSet presAssocID="{B3F7AC86-12A5-4FA6-BB7A-F94A6C9126DF}" presName="level2Shape" presStyleLbl="node3" presStyleIdx="2" presStyleCnt="5" custScaleX="98825" custScaleY="117005"/>
      <dgm:spPr/>
    </dgm:pt>
    <dgm:pt modelId="{FDD6CA57-EE53-450E-963F-439150256686}" type="pres">
      <dgm:prSet presAssocID="{B3F7AC86-12A5-4FA6-BB7A-F94A6C9126DF}" presName="hierChild3" presStyleCnt="0"/>
      <dgm:spPr/>
    </dgm:pt>
    <dgm:pt modelId="{781785E3-6DEF-447A-A788-EB5104A49ECB}" type="pres">
      <dgm:prSet presAssocID="{3C564408-AABA-4213-8117-676230CD6EDB}" presName="Name19" presStyleLbl="parChTrans1D4" presStyleIdx="0" presStyleCnt="3"/>
      <dgm:spPr/>
    </dgm:pt>
    <dgm:pt modelId="{83A1B854-9044-4A06-90DD-FB985F1810BB}" type="pres">
      <dgm:prSet presAssocID="{8B8F17B1-8434-4534-B8E0-02B1C84C4A9E}" presName="Name21" presStyleCnt="0"/>
      <dgm:spPr/>
    </dgm:pt>
    <dgm:pt modelId="{19CD587A-0CAD-436D-A79F-4AFE679AEA65}" type="pres">
      <dgm:prSet presAssocID="{8B8F17B1-8434-4534-B8E0-02B1C84C4A9E}" presName="level2Shape" presStyleLbl="node4" presStyleIdx="0" presStyleCnt="3"/>
      <dgm:spPr/>
    </dgm:pt>
    <dgm:pt modelId="{367FF4E2-C578-4583-96AB-948FBB7182B0}" type="pres">
      <dgm:prSet presAssocID="{8B8F17B1-8434-4534-B8E0-02B1C84C4A9E}" presName="hierChild3" presStyleCnt="0"/>
      <dgm:spPr/>
    </dgm:pt>
    <dgm:pt modelId="{6A537FF3-EF0A-4B0D-A2EB-AB6833D3DCA6}" type="pres">
      <dgm:prSet presAssocID="{7746B351-5EC9-485C-96A1-43C4FB9336C0}" presName="Name19" presStyleLbl="parChTrans1D4" presStyleIdx="1" presStyleCnt="3"/>
      <dgm:spPr/>
    </dgm:pt>
    <dgm:pt modelId="{EA799E16-A2A5-4A83-9E09-B95E66CAF0F1}" type="pres">
      <dgm:prSet presAssocID="{BF122C7E-03F2-41D5-92DF-314BA6515FDA}" presName="Name21" presStyleCnt="0"/>
      <dgm:spPr/>
    </dgm:pt>
    <dgm:pt modelId="{BD19FE0B-5ACF-4144-9D37-4CEF165CAD8D}" type="pres">
      <dgm:prSet presAssocID="{BF122C7E-03F2-41D5-92DF-314BA6515FDA}" presName="level2Shape" presStyleLbl="node4" presStyleIdx="1" presStyleCnt="3" custScaleX="107107" custScaleY="118465"/>
      <dgm:spPr/>
    </dgm:pt>
    <dgm:pt modelId="{9C7A33E3-C0B8-4A54-A9D7-977575204B79}" type="pres">
      <dgm:prSet presAssocID="{BF122C7E-03F2-41D5-92DF-314BA6515FDA}" presName="hierChild3" presStyleCnt="0"/>
      <dgm:spPr/>
    </dgm:pt>
    <dgm:pt modelId="{A52CE423-D0D3-4099-86AC-8EEF42B23AEC}" type="pres">
      <dgm:prSet presAssocID="{003DD687-CBC1-4254-A7E7-CD6BE5AD7FA7}" presName="Name19" presStyleLbl="parChTrans1D4" presStyleIdx="2" presStyleCnt="3"/>
      <dgm:spPr/>
    </dgm:pt>
    <dgm:pt modelId="{121C3331-383D-4B47-B041-3171EBC589F2}" type="pres">
      <dgm:prSet presAssocID="{3F55E599-1C66-43EB-8FD4-E89C9A26D66F}" presName="Name21" presStyleCnt="0"/>
      <dgm:spPr/>
    </dgm:pt>
    <dgm:pt modelId="{2F56C550-9214-4AE0-B377-E7B286E013F6}" type="pres">
      <dgm:prSet presAssocID="{3F55E599-1C66-43EB-8FD4-E89C9A26D66F}" presName="level2Shape" presStyleLbl="node4" presStyleIdx="2" presStyleCnt="3" custScaleX="138026" custScaleY="398882"/>
      <dgm:spPr/>
    </dgm:pt>
    <dgm:pt modelId="{1D06B9CB-308C-4BE8-A804-EA6BF4CC36F7}" type="pres">
      <dgm:prSet presAssocID="{3F55E599-1C66-43EB-8FD4-E89C9A26D66F}" presName="hierChild3" presStyleCnt="0"/>
      <dgm:spPr/>
    </dgm:pt>
    <dgm:pt modelId="{D6D6190F-C714-4E24-9623-80FEE2A6F88E}" type="pres">
      <dgm:prSet presAssocID="{97F42982-3303-44F4-89B2-F0D65919C71B}" presName="Name19" presStyleLbl="parChTrans1D3" presStyleIdx="3" presStyleCnt="5"/>
      <dgm:spPr/>
    </dgm:pt>
    <dgm:pt modelId="{4EC6A5EC-C3E7-4C65-8840-12E4DAAC67FD}" type="pres">
      <dgm:prSet presAssocID="{6235A1CD-4294-4E4A-B4DB-623BF631F1EB}" presName="Name21" presStyleCnt="0"/>
      <dgm:spPr/>
    </dgm:pt>
    <dgm:pt modelId="{89AA28FE-B915-4893-B5DA-61B2DB2B2666}" type="pres">
      <dgm:prSet presAssocID="{6235A1CD-4294-4E4A-B4DB-623BF631F1EB}" presName="level2Shape" presStyleLbl="node3" presStyleIdx="3" presStyleCnt="5" custScaleX="127547" custScaleY="122521"/>
      <dgm:spPr/>
    </dgm:pt>
    <dgm:pt modelId="{702DCE1B-3120-4BEA-8A3B-0A5381BBF050}" type="pres">
      <dgm:prSet presAssocID="{6235A1CD-4294-4E4A-B4DB-623BF631F1EB}" presName="hierChild3" presStyleCnt="0"/>
      <dgm:spPr/>
    </dgm:pt>
    <dgm:pt modelId="{A6F0762C-CAC7-404B-9697-1B539012AD51}" type="pres">
      <dgm:prSet presAssocID="{3D5591A1-4D28-48C3-A476-924693B0807D}" presName="Name19" presStyleLbl="parChTrans1D2" presStyleIdx="2" presStyleCnt="3"/>
      <dgm:spPr/>
    </dgm:pt>
    <dgm:pt modelId="{186B6D57-5238-4D1A-B689-FFF1477E854D}" type="pres">
      <dgm:prSet presAssocID="{0E930261-DAEA-41C4-BF93-EABEB110F3BA}" presName="Name21" presStyleCnt="0"/>
      <dgm:spPr/>
    </dgm:pt>
    <dgm:pt modelId="{5D45DA69-838F-4135-99DF-6FCA923D1A50}" type="pres">
      <dgm:prSet presAssocID="{0E930261-DAEA-41C4-BF93-EABEB110F3BA}" presName="level2Shape" presStyleLbl="node2" presStyleIdx="1" presStyleCnt="2" custScaleX="132330" custScaleY="72303"/>
      <dgm:spPr/>
    </dgm:pt>
    <dgm:pt modelId="{DEDAB84C-776A-45F5-AD09-58C5B46EC428}" type="pres">
      <dgm:prSet presAssocID="{0E930261-DAEA-41C4-BF93-EABEB110F3BA}" presName="hierChild3" presStyleCnt="0"/>
      <dgm:spPr/>
    </dgm:pt>
    <dgm:pt modelId="{AB9AF1AA-AF21-4A49-B358-9933E7617E3F}" type="pres">
      <dgm:prSet presAssocID="{C4A270A8-C83D-48B1-BD05-7A25A1926869}" presName="Name19" presStyleLbl="parChTrans1D3" presStyleIdx="4" presStyleCnt="5"/>
      <dgm:spPr/>
    </dgm:pt>
    <dgm:pt modelId="{A0239664-017D-4945-9127-504D2D12C8EC}" type="pres">
      <dgm:prSet presAssocID="{F695025B-F6C6-481B-8068-8353B5CAFE70}" presName="Name21" presStyleCnt="0"/>
      <dgm:spPr/>
    </dgm:pt>
    <dgm:pt modelId="{019BEEF5-ED4E-4E28-9E7E-9C57FF01F060}" type="pres">
      <dgm:prSet presAssocID="{F695025B-F6C6-481B-8068-8353B5CAFE70}" presName="level2Shape" presStyleLbl="node3" presStyleIdx="4" presStyleCnt="5" custScaleX="122684" custScaleY="369014"/>
      <dgm:spPr/>
    </dgm:pt>
    <dgm:pt modelId="{BAC0D580-4F90-46E8-8AEA-30886CCB7DED}" type="pres">
      <dgm:prSet presAssocID="{F695025B-F6C6-481B-8068-8353B5CAFE70}" presName="hierChild3" presStyleCnt="0"/>
      <dgm:spPr/>
    </dgm:pt>
    <dgm:pt modelId="{21938114-B364-41CF-BAED-238486DDC515}" type="pres">
      <dgm:prSet presAssocID="{2C891752-CB31-4DFC-AEAB-98660671B14A}" presName="bgShapesFlow" presStyleCnt="0"/>
      <dgm:spPr/>
    </dgm:pt>
  </dgm:ptLst>
  <dgm:cxnLst>
    <dgm:cxn modelId="{BA3E2105-11DE-4F40-B287-F77517F3D7A7}" type="presOf" srcId="{F695025B-F6C6-481B-8068-8353B5CAFE70}" destId="{019BEEF5-ED4E-4E28-9E7E-9C57FF01F060}" srcOrd="0" destOrd="0" presId="urn:microsoft.com/office/officeart/2005/8/layout/hierarchy6"/>
    <dgm:cxn modelId="{C49D8707-FA08-4AFC-BDE4-A17C0767B034}" type="presOf" srcId="{BF122C7E-03F2-41D5-92DF-314BA6515FDA}" destId="{BD19FE0B-5ACF-4144-9D37-4CEF165CAD8D}" srcOrd="0" destOrd="0" presId="urn:microsoft.com/office/officeart/2005/8/layout/hierarchy6"/>
    <dgm:cxn modelId="{8DDF500D-DABF-4C5A-94B6-C8ED489ABD45}" type="presOf" srcId="{3C564408-AABA-4213-8117-676230CD6EDB}" destId="{781785E3-6DEF-447A-A788-EB5104A49ECB}" srcOrd="0" destOrd="0" presId="urn:microsoft.com/office/officeart/2005/8/layout/hierarchy6"/>
    <dgm:cxn modelId="{74533C1C-E16D-4280-9006-1C82A171812E}" type="presOf" srcId="{0E930261-DAEA-41C4-BF93-EABEB110F3BA}" destId="{5D45DA69-838F-4135-99DF-6FCA923D1A50}" srcOrd="0" destOrd="0" presId="urn:microsoft.com/office/officeart/2005/8/layout/hierarchy6"/>
    <dgm:cxn modelId="{A5708220-D7E8-4840-905C-83CBC25F9058}" srcId="{30B04FA3-04DE-4F6C-AFF4-356C50B1A657}" destId="{D7CD2BBE-EB08-46CB-B6D7-5D9C16A94987}" srcOrd="0" destOrd="0" parTransId="{B3836FDA-054B-45F2-AA60-319D029749AE}" sibTransId="{6FEA8758-4076-4F12-86C2-B3A41555DC15}"/>
    <dgm:cxn modelId="{897C272B-2B91-4FDE-9C01-CC5C0F9A7575}" srcId="{B3F7AC86-12A5-4FA6-BB7A-F94A6C9126DF}" destId="{3F55E599-1C66-43EB-8FD4-E89C9A26D66F}" srcOrd="2" destOrd="0" parTransId="{003DD687-CBC1-4254-A7E7-CD6BE5AD7FA7}" sibTransId="{A6449B6B-1346-4619-9F2E-86B570DD1304}"/>
    <dgm:cxn modelId="{B0085A2C-EAF7-4E8F-AC71-6DD265EC6448}" srcId="{B3F7AC86-12A5-4FA6-BB7A-F94A6C9126DF}" destId="{BF122C7E-03F2-41D5-92DF-314BA6515FDA}" srcOrd="1" destOrd="0" parTransId="{7746B351-5EC9-485C-96A1-43C4FB9336C0}" sibTransId="{05822861-E9CF-442F-B736-47C8F5FABB79}"/>
    <dgm:cxn modelId="{73596F61-E9B5-41F0-91D0-C53AD842831C}" type="presOf" srcId="{3D5591A1-4D28-48C3-A476-924693B0807D}" destId="{A6F0762C-CAC7-404B-9697-1B539012AD51}" srcOrd="0" destOrd="0" presId="urn:microsoft.com/office/officeart/2005/8/layout/hierarchy6"/>
    <dgm:cxn modelId="{5AC02A63-8B20-4FBB-862F-1DFD1778F291}" type="presOf" srcId="{97F42982-3303-44F4-89B2-F0D65919C71B}" destId="{D6D6190F-C714-4E24-9623-80FEE2A6F88E}" srcOrd="0" destOrd="0" presId="urn:microsoft.com/office/officeart/2005/8/layout/hierarchy6"/>
    <dgm:cxn modelId="{164E4C63-A859-41DA-BC2B-D179364FBE7D}" type="presOf" srcId="{B3836FDA-054B-45F2-AA60-319D029749AE}" destId="{FEAB8014-B5A0-45D5-AA62-DAA4EC0DC485}" srcOrd="0" destOrd="0" presId="urn:microsoft.com/office/officeart/2005/8/layout/hierarchy6"/>
    <dgm:cxn modelId="{7428CE48-1979-4247-8EBD-BE430A1EB50A}" srcId="{0E930261-DAEA-41C4-BF93-EABEB110F3BA}" destId="{F695025B-F6C6-481B-8068-8353B5CAFE70}" srcOrd="0" destOrd="0" parTransId="{C4A270A8-C83D-48B1-BD05-7A25A1926869}" sibTransId="{7F551063-787E-46FA-B365-D8A1FBDED07E}"/>
    <dgm:cxn modelId="{019CE868-0001-4334-849A-1E551F6B5483}" type="presOf" srcId="{8B8F17B1-8434-4534-B8E0-02B1C84C4A9E}" destId="{19CD587A-0CAD-436D-A79F-4AFE679AEA65}" srcOrd="0" destOrd="0" presId="urn:microsoft.com/office/officeart/2005/8/layout/hierarchy6"/>
    <dgm:cxn modelId="{67445D49-7818-4FA6-ADFB-CFBE67C757A6}" srcId="{E0C9F74C-32E1-4B97-8231-59C5D243C589}" destId="{B3F7AC86-12A5-4FA6-BB7A-F94A6C9126DF}" srcOrd="1" destOrd="0" parTransId="{53CF8D60-449B-460D-8572-1E9508BE78F7}" sibTransId="{6D9233C3-546B-483A-9530-F50D1B18E962}"/>
    <dgm:cxn modelId="{C5FC2D4F-3C89-4F6B-9941-C705FADC5E19}" type="presOf" srcId="{B3F7AC86-12A5-4FA6-BB7A-F94A6C9126DF}" destId="{9FF57290-72B7-4462-ACE8-7E732C95659B}" srcOrd="0" destOrd="0" presId="urn:microsoft.com/office/officeart/2005/8/layout/hierarchy6"/>
    <dgm:cxn modelId="{24B6B370-9990-4743-9FCB-130966EA8558}" type="presOf" srcId="{B17C2392-218D-4D69-A718-7CDBFFB4D223}" destId="{650C6592-E80C-4D47-A1DB-ADE9A6570DEB}" srcOrd="0" destOrd="0" presId="urn:microsoft.com/office/officeart/2005/8/layout/hierarchy6"/>
    <dgm:cxn modelId="{E466BD52-3481-4BDA-9E57-69FDB66D36D8}" type="presOf" srcId="{C4A270A8-C83D-48B1-BD05-7A25A1926869}" destId="{AB9AF1AA-AF21-4A49-B358-9933E7617E3F}" srcOrd="0" destOrd="0" presId="urn:microsoft.com/office/officeart/2005/8/layout/hierarchy6"/>
    <dgm:cxn modelId="{F18FA673-45B6-42F4-83CC-54AA9E42099B}" srcId="{B3F7AC86-12A5-4FA6-BB7A-F94A6C9126DF}" destId="{8B8F17B1-8434-4534-B8E0-02B1C84C4A9E}" srcOrd="0" destOrd="0" parTransId="{3C564408-AABA-4213-8117-676230CD6EDB}" sibTransId="{0E352F70-3098-4561-814F-2064AB1E8CCE}"/>
    <dgm:cxn modelId="{B923E378-9DAB-4B4F-BAC3-2C1952EFD822}" type="presOf" srcId="{D9D5C7DC-8561-40DE-B26F-2DA147529340}" destId="{15F67044-A55E-460B-8E1F-67213D78CC23}" srcOrd="0" destOrd="0" presId="urn:microsoft.com/office/officeart/2005/8/layout/hierarchy6"/>
    <dgm:cxn modelId="{1BCE9059-01F6-4829-8104-8597AE41CE4D}" type="presOf" srcId="{D7CD2BBE-EB08-46CB-B6D7-5D9C16A94987}" destId="{860E177B-C81F-490B-B08B-3D33D492B947}" srcOrd="0" destOrd="0" presId="urn:microsoft.com/office/officeart/2005/8/layout/hierarchy6"/>
    <dgm:cxn modelId="{87A6D95A-4635-4B0A-9CD2-6A04249B7D57}" type="presOf" srcId="{E0C9F74C-32E1-4B97-8231-59C5D243C589}" destId="{AE875B22-870E-42A9-BA6F-0EF2DFF4879F}" srcOrd="0" destOrd="0" presId="urn:microsoft.com/office/officeart/2005/8/layout/hierarchy6"/>
    <dgm:cxn modelId="{D02FB17B-B3BD-475A-B3DB-10BC96A230B2}" type="presOf" srcId="{8714A087-EF43-45C1-9F39-C49BE6C1B884}" destId="{07282205-C655-4EC4-8049-64124DDC00C5}" srcOrd="0" destOrd="0" presId="urn:microsoft.com/office/officeart/2005/8/layout/hierarchy6"/>
    <dgm:cxn modelId="{59F1C985-7DC6-4767-AE86-EE31A5674065}" type="presOf" srcId="{2C891752-CB31-4DFC-AEAB-98660671B14A}" destId="{06F920B5-2743-45DA-BDB4-6CEB935783B2}" srcOrd="0" destOrd="0" presId="urn:microsoft.com/office/officeart/2005/8/layout/hierarchy6"/>
    <dgm:cxn modelId="{E9D60288-1279-46C9-96DE-6B9128E1DAE3}" type="presOf" srcId="{53CF8D60-449B-460D-8572-1E9508BE78F7}" destId="{53779B6F-53CA-42C4-9643-D69D12E261AD}" srcOrd="0" destOrd="0" presId="urn:microsoft.com/office/officeart/2005/8/layout/hierarchy6"/>
    <dgm:cxn modelId="{2388578C-3406-4CC4-A56F-55D76BD319B2}" srcId="{30B04FA3-04DE-4F6C-AFF4-356C50B1A657}" destId="{E0C9F74C-32E1-4B97-8231-59C5D243C589}" srcOrd="1" destOrd="0" parTransId="{D9D5C7DC-8561-40DE-B26F-2DA147529340}" sibTransId="{7075FFE9-280D-4ECF-A401-BA679531AED9}"/>
    <dgm:cxn modelId="{2E402295-6246-4D84-9DFB-5D398E635438}" type="presOf" srcId="{003DD687-CBC1-4254-A7E7-CD6BE5AD7FA7}" destId="{A52CE423-D0D3-4099-86AC-8EEF42B23AEC}" srcOrd="0" destOrd="0" presId="urn:microsoft.com/office/officeart/2005/8/layout/hierarchy6"/>
    <dgm:cxn modelId="{58AD26A1-3C45-4B33-8AC1-5D10294871DD}" type="presOf" srcId="{6235A1CD-4294-4E4A-B4DB-623BF631F1EB}" destId="{89AA28FE-B915-4893-B5DA-61B2DB2B2666}" srcOrd="0" destOrd="0" presId="urn:microsoft.com/office/officeart/2005/8/layout/hierarchy6"/>
    <dgm:cxn modelId="{F252B3A2-715D-4694-ADB7-C062EC9693BB}" type="presOf" srcId="{AD110AB2-5A82-4396-B1C8-3C27CA1B7A2C}" destId="{59063A00-9CFB-4594-96F1-8C4F2D645D1C}" srcOrd="0" destOrd="0" presId="urn:microsoft.com/office/officeart/2005/8/layout/hierarchy6"/>
    <dgm:cxn modelId="{D95073A8-5288-401E-85F5-C46342CC7E18}" srcId="{E0C9F74C-32E1-4B97-8231-59C5D243C589}" destId="{6235A1CD-4294-4E4A-B4DB-623BF631F1EB}" srcOrd="2" destOrd="0" parTransId="{97F42982-3303-44F4-89B2-F0D65919C71B}" sibTransId="{5F0C6A16-4008-4B5B-9898-AD067318FD0C}"/>
    <dgm:cxn modelId="{69AFC8B0-29FD-41FF-BCD0-22E6966F5D25}" type="presOf" srcId="{7746B351-5EC9-485C-96A1-43C4FB9336C0}" destId="{6A537FF3-EF0A-4B0D-A2EB-AB6833D3DCA6}" srcOrd="0" destOrd="0" presId="urn:microsoft.com/office/officeart/2005/8/layout/hierarchy6"/>
    <dgm:cxn modelId="{B233C5B2-0C1D-40D2-9D34-E86B04AD549A}" srcId="{D7CD2BBE-EB08-46CB-B6D7-5D9C16A94987}" destId="{8714A087-EF43-45C1-9F39-C49BE6C1B884}" srcOrd="0" destOrd="0" parTransId="{4E947ABF-98E0-440F-ABD0-B09F2FBD478B}" sibTransId="{69733272-B571-466C-BC80-FFE73B58C201}"/>
    <dgm:cxn modelId="{1D54ABB7-862A-4191-941F-193B81D26077}" srcId="{2C891752-CB31-4DFC-AEAB-98660671B14A}" destId="{30B04FA3-04DE-4F6C-AFF4-356C50B1A657}" srcOrd="0" destOrd="0" parTransId="{525B7DB7-5853-440F-80F0-8C5739C59F2A}" sibTransId="{FAA49FCD-B35A-4E37-ACE2-CDC975855938}"/>
    <dgm:cxn modelId="{B69C12C5-722D-4B33-A1FD-F35432AB2CC5}" type="presOf" srcId="{30B04FA3-04DE-4F6C-AFF4-356C50B1A657}" destId="{0AD1C206-F1D2-4F57-8C92-C8D0BDF873F2}" srcOrd="0" destOrd="0" presId="urn:microsoft.com/office/officeart/2005/8/layout/hierarchy6"/>
    <dgm:cxn modelId="{49CB53D4-2B45-46F1-97DA-F18C548E4C4F}" srcId="{30B04FA3-04DE-4F6C-AFF4-356C50B1A657}" destId="{0E930261-DAEA-41C4-BF93-EABEB110F3BA}" srcOrd="2" destOrd="0" parTransId="{3D5591A1-4D28-48C3-A476-924693B0807D}" sibTransId="{DEDAFF83-0ECE-4271-AC87-A2C34426BC6D}"/>
    <dgm:cxn modelId="{4ACB12DB-58F6-44C2-9FA9-CA82A71C03DD}" type="presOf" srcId="{3F55E599-1C66-43EB-8FD4-E89C9A26D66F}" destId="{2F56C550-9214-4AE0-B377-E7B286E013F6}" srcOrd="0" destOrd="0" presId="urn:microsoft.com/office/officeart/2005/8/layout/hierarchy6"/>
    <dgm:cxn modelId="{75241DE6-D9CE-43B1-A7E7-530D181E5070}" srcId="{E0C9F74C-32E1-4B97-8231-59C5D243C589}" destId="{B17C2392-218D-4D69-A718-7CDBFFB4D223}" srcOrd="0" destOrd="0" parTransId="{AD110AB2-5A82-4396-B1C8-3C27CA1B7A2C}" sibTransId="{022506EC-AC8B-4B0C-AF10-38877A565415}"/>
    <dgm:cxn modelId="{859733E7-435D-4D25-A73A-12B80C264BEC}" type="presOf" srcId="{4E947ABF-98E0-440F-ABD0-B09F2FBD478B}" destId="{FBFD6142-6FFD-40CB-A464-2FCE6DA073A5}" srcOrd="0" destOrd="0" presId="urn:microsoft.com/office/officeart/2005/8/layout/hierarchy6"/>
    <dgm:cxn modelId="{DB865067-054B-4D0C-9541-99ACC2B594CD}" type="presParOf" srcId="{06F920B5-2743-45DA-BDB4-6CEB935783B2}" destId="{D177B455-9D4D-4FCD-B1F6-E3D4257767EC}" srcOrd="0" destOrd="0" presId="urn:microsoft.com/office/officeart/2005/8/layout/hierarchy6"/>
    <dgm:cxn modelId="{F6D1D35B-D44B-4BE6-B482-2414F41A92FB}" type="presParOf" srcId="{D177B455-9D4D-4FCD-B1F6-E3D4257767EC}" destId="{BAAC3F3C-8C2A-4E8F-B171-F7232B6F71B8}" srcOrd="0" destOrd="0" presId="urn:microsoft.com/office/officeart/2005/8/layout/hierarchy6"/>
    <dgm:cxn modelId="{7111D921-7A48-417B-A3FC-E7096539CE6F}" type="presParOf" srcId="{BAAC3F3C-8C2A-4E8F-B171-F7232B6F71B8}" destId="{C42BA72F-C64F-4F02-BCC5-E112E82D818B}" srcOrd="0" destOrd="0" presId="urn:microsoft.com/office/officeart/2005/8/layout/hierarchy6"/>
    <dgm:cxn modelId="{6E10E1E9-0638-45BE-8B87-5883EBD676E0}" type="presParOf" srcId="{C42BA72F-C64F-4F02-BCC5-E112E82D818B}" destId="{0AD1C206-F1D2-4F57-8C92-C8D0BDF873F2}" srcOrd="0" destOrd="0" presId="urn:microsoft.com/office/officeart/2005/8/layout/hierarchy6"/>
    <dgm:cxn modelId="{95C51836-0A0C-499C-9ACF-B4D6C4CC1D21}" type="presParOf" srcId="{C42BA72F-C64F-4F02-BCC5-E112E82D818B}" destId="{8F41574C-9614-47C2-A3F3-71BD7307E4D2}" srcOrd="1" destOrd="0" presId="urn:microsoft.com/office/officeart/2005/8/layout/hierarchy6"/>
    <dgm:cxn modelId="{286BD2FF-AE7A-441F-AC58-DE74F770C9CA}" type="presParOf" srcId="{8F41574C-9614-47C2-A3F3-71BD7307E4D2}" destId="{FEAB8014-B5A0-45D5-AA62-DAA4EC0DC485}" srcOrd="0" destOrd="0" presId="urn:microsoft.com/office/officeart/2005/8/layout/hierarchy6"/>
    <dgm:cxn modelId="{0848F1C8-9EC9-4F08-97B1-A971D0BE9AE4}" type="presParOf" srcId="{8F41574C-9614-47C2-A3F3-71BD7307E4D2}" destId="{37CEA060-49DE-470B-88A9-19213890F62C}" srcOrd="1" destOrd="0" presId="urn:microsoft.com/office/officeart/2005/8/layout/hierarchy6"/>
    <dgm:cxn modelId="{5A5F6B03-57ED-4729-BBA3-E50D1FAC0D0D}" type="presParOf" srcId="{37CEA060-49DE-470B-88A9-19213890F62C}" destId="{860E177B-C81F-490B-B08B-3D33D492B947}" srcOrd="0" destOrd="0" presId="urn:microsoft.com/office/officeart/2005/8/layout/hierarchy6"/>
    <dgm:cxn modelId="{2AAF23B5-7188-4CA7-A32E-82222B2CCAA8}" type="presParOf" srcId="{37CEA060-49DE-470B-88A9-19213890F62C}" destId="{2C645C22-494D-4BFD-B984-D7DB917E98FB}" srcOrd="1" destOrd="0" presId="urn:microsoft.com/office/officeart/2005/8/layout/hierarchy6"/>
    <dgm:cxn modelId="{6F5B98DA-A7B7-4DFD-8070-2B7155C491DC}" type="presParOf" srcId="{2C645C22-494D-4BFD-B984-D7DB917E98FB}" destId="{FBFD6142-6FFD-40CB-A464-2FCE6DA073A5}" srcOrd="0" destOrd="0" presId="urn:microsoft.com/office/officeart/2005/8/layout/hierarchy6"/>
    <dgm:cxn modelId="{316C0900-C70E-4D02-AB62-629142EBD3CF}" type="presParOf" srcId="{2C645C22-494D-4BFD-B984-D7DB917E98FB}" destId="{D7AD8E59-ADBB-42AD-814B-DCAFF75A969A}" srcOrd="1" destOrd="0" presId="urn:microsoft.com/office/officeart/2005/8/layout/hierarchy6"/>
    <dgm:cxn modelId="{1D3CD805-3AE1-4F10-A41E-9076CF10E2B6}" type="presParOf" srcId="{D7AD8E59-ADBB-42AD-814B-DCAFF75A969A}" destId="{07282205-C655-4EC4-8049-64124DDC00C5}" srcOrd="0" destOrd="0" presId="urn:microsoft.com/office/officeart/2005/8/layout/hierarchy6"/>
    <dgm:cxn modelId="{3C6FCC50-D6D8-4E89-A047-CF51DF898A1B}" type="presParOf" srcId="{D7AD8E59-ADBB-42AD-814B-DCAFF75A969A}" destId="{BB4685CE-8140-4596-BDD7-5912134FC165}" srcOrd="1" destOrd="0" presId="urn:microsoft.com/office/officeart/2005/8/layout/hierarchy6"/>
    <dgm:cxn modelId="{B9C66412-10A0-4982-8B42-92B4F999B1C5}" type="presParOf" srcId="{8F41574C-9614-47C2-A3F3-71BD7307E4D2}" destId="{15F67044-A55E-460B-8E1F-67213D78CC23}" srcOrd="2" destOrd="0" presId="urn:microsoft.com/office/officeart/2005/8/layout/hierarchy6"/>
    <dgm:cxn modelId="{2875C119-1D41-4478-B7C0-C3858D342538}" type="presParOf" srcId="{8F41574C-9614-47C2-A3F3-71BD7307E4D2}" destId="{EC0B048B-20A9-4E63-BAAB-62B70C350219}" srcOrd="3" destOrd="0" presId="urn:microsoft.com/office/officeart/2005/8/layout/hierarchy6"/>
    <dgm:cxn modelId="{4D94ED14-AF9C-4A68-A461-6AC5AC782367}" type="presParOf" srcId="{EC0B048B-20A9-4E63-BAAB-62B70C350219}" destId="{AE875B22-870E-42A9-BA6F-0EF2DFF4879F}" srcOrd="0" destOrd="0" presId="urn:microsoft.com/office/officeart/2005/8/layout/hierarchy6"/>
    <dgm:cxn modelId="{ED86D9C5-5584-4868-B89C-53D9E1BDD0C6}" type="presParOf" srcId="{EC0B048B-20A9-4E63-BAAB-62B70C350219}" destId="{E4BAFFE9-2156-44AC-985E-C73CF02A05A6}" srcOrd="1" destOrd="0" presId="urn:microsoft.com/office/officeart/2005/8/layout/hierarchy6"/>
    <dgm:cxn modelId="{AB51C7CB-F058-4798-AA2B-A9F38BED64E6}" type="presParOf" srcId="{E4BAFFE9-2156-44AC-985E-C73CF02A05A6}" destId="{59063A00-9CFB-4594-96F1-8C4F2D645D1C}" srcOrd="0" destOrd="0" presId="urn:microsoft.com/office/officeart/2005/8/layout/hierarchy6"/>
    <dgm:cxn modelId="{0D851AFE-406F-4E03-938F-121CE658E9C3}" type="presParOf" srcId="{E4BAFFE9-2156-44AC-985E-C73CF02A05A6}" destId="{689F63EE-CE42-4C2C-B50E-E12CBA5E6AC1}" srcOrd="1" destOrd="0" presId="urn:microsoft.com/office/officeart/2005/8/layout/hierarchy6"/>
    <dgm:cxn modelId="{3BE1BED3-C416-423D-A3F5-398D439CCC6E}" type="presParOf" srcId="{689F63EE-CE42-4C2C-B50E-E12CBA5E6AC1}" destId="{650C6592-E80C-4D47-A1DB-ADE9A6570DEB}" srcOrd="0" destOrd="0" presId="urn:microsoft.com/office/officeart/2005/8/layout/hierarchy6"/>
    <dgm:cxn modelId="{E5CEACEA-2C99-42A2-BA24-6DAA44AA9BA9}" type="presParOf" srcId="{689F63EE-CE42-4C2C-B50E-E12CBA5E6AC1}" destId="{5C03F339-9C5D-4D2A-B508-E31621C4EFE3}" srcOrd="1" destOrd="0" presId="urn:microsoft.com/office/officeart/2005/8/layout/hierarchy6"/>
    <dgm:cxn modelId="{7848A6F4-CAF8-4E08-99D6-E0109EE0A2C2}" type="presParOf" srcId="{E4BAFFE9-2156-44AC-985E-C73CF02A05A6}" destId="{53779B6F-53CA-42C4-9643-D69D12E261AD}" srcOrd="2" destOrd="0" presId="urn:microsoft.com/office/officeart/2005/8/layout/hierarchy6"/>
    <dgm:cxn modelId="{51814B36-AC03-46F4-8DB6-877E6D01886C}" type="presParOf" srcId="{E4BAFFE9-2156-44AC-985E-C73CF02A05A6}" destId="{B629DA4D-F69C-4783-9EC3-B6EC43C59E97}" srcOrd="3" destOrd="0" presId="urn:microsoft.com/office/officeart/2005/8/layout/hierarchy6"/>
    <dgm:cxn modelId="{9E909106-5C62-4B42-950D-CF653AEE8712}" type="presParOf" srcId="{B629DA4D-F69C-4783-9EC3-B6EC43C59E97}" destId="{9FF57290-72B7-4462-ACE8-7E732C95659B}" srcOrd="0" destOrd="0" presId="urn:microsoft.com/office/officeart/2005/8/layout/hierarchy6"/>
    <dgm:cxn modelId="{B1795301-9CC9-403A-A204-B7DA0C27AFDE}" type="presParOf" srcId="{B629DA4D-F69C-4783-9EC3-B6EC43C59E97}" destId="{FDD6CA57-EE53-450E-963F-439150256686}" srcOrd="1" destOrd="0" presId="urn:microsoft.com/office/officeart/2005/8/layout/hierarchy6"/>
    <dgm:cxn modelId="{C99D786C-BC98-49B3-A291-DD8E5574FCFE}" type="presParOf" srcId="{FDD6CA57-EE53-450E-963F-439150256686}" destId="{781785E3-6DEF-447A-A788-EB5104A49ECB}" srcOrd="0" destOrd="0" presId="urn:microsoft.com/office/officeart/2005/8/layout/hierarchy6"/>
    <dgm:cxn modelId="{C8261BDF-40DF-4C74-AA81-D3DBD720C8D4}" type="presParOf" srcId="{FDD6CA57-EE53-450E-963F-439150256686}" destId="{83A1B854-9044-4A06-90DD-FB985F1810BB}" srcOrd="1" destOrd="0" presId="urn:microsoft.com/office/officeart/2005/8/layout/hierarchy6"/>
    <dgm:cxn modelId="{CD9DF970-FAA5-42A6-AEDD-536FF4397293}" type="presParOf" srcId="{83A1B854-9044-4A06-90DD-FB985F1810BB}" destId="{19CD587A-0CAD-436D-A79F-4AFE679AEA65}" srcOrd="0" destOrd="0" presId="urn:microsoft.com/office/officeart/2005/8/layout/hierarchy6"/>
    <dgm:cxn modelId="{7C086E37-F649-43D0-B231-4418B88DC084}" type="presParOf" srcId="{83A1B854-9044-4A06-90DD-FB985F1810BB}" destId="{367FF4E2-C578-4583-96AB-948FBB7182B0}" srcOrd="1" destOrd="0" presId="urn:microsoft.com/office/officeart/2005/8/layout/hierarchy6"/>
    <dgm:cxn modelId="{A3DDE53C-3466-41C9-824B-71EDEDCDAE29}" type="presParOf" srcId="{FDD6CA57-EE53-450E-963F-439150256686}" destId="{6A537FF3-EF0A-4B0D-A2EB-AB6833D3DCA6}" srcOrd="2" destOrd="0" presId="urn:microsoft.com/office/officeart/2005/8/layout/hierarchy6"/>
    <dgm:cxn modelId="{71905D75-51C5-4DF0-8A62-7A569E452F4C}" type="presParOf" srcId="{FDD6CA57-EE53-450E-963F-439150256686}" destId="{EA799E16-A2A5-4A83-9E09-B95E66CAF0F1}" srcOrd="3" destOrd="0" presId="urn:microsoft.com/office/officeart/2005/8/layout/hierarchy6"/>
    <dgm:cxn modelId="{A9EDEB10-0F64-4E69-82FF-553CBACC7FCE}" type="presParOf" srcId="{EA799E16-A2A5-4A83-9E09-B95E66CAF0F1}" destId="{BD19FE0B-5ACF-4144-9D37-4CEF165CAD8D}" srcOrd="0" destOrd="0" presId="urn:microsoft.com/office/officeart/2005/8/layout/hierarchy6"/>
    <dgm:cxn modelId="{52E42E2B-669B-4787-9DF0-7F4206FD6D56}" type="presParOf" srcId="{EA799E16-A2A5-4A83-9E09-B95E66CAF0F1}" destId="{9C7A33E3-C0B8-4A54-A9D7-977575204B79}" srcOrd="1" destOrd="0" presId="urn:microsoft.com/office/officeart/2005/8/layout/hierarchy6"/>
    <dgm:cxn modelId="{7248CFE6-1B62-4739-A525-D37E7A548F3A}" type="presParOf" srcId="{FDD6CA57-EE53-450E-963F-439150256686}" destId="{A52CE423-D0D3-4099-86AC-8EEF42B23AEC}" srcOrd="4" destOrd="0" presId="urn:microsoft.com/office/officeart/2005/8/layout/hierarchy6"/>
    <dgm:cxn modelId="{654C625D-CDD5-42F6-9A94-289344D05A11}" type="presParOf" srcId="{FDD6CA57-EE53-450E-963F-439150256686}" destId="{121C3331-383D-4B47-B041-3171EBC589F2}" srcOrd="5" destOrd="0" presId="urn:microsoft.com/office/officeart/2005/8/layout/hierarchy6"/>
    <dgm:cxn modelId="{F0CE91EA-AA53-4C8D-AD65-81D665CCA79D}" type="presParOf" srcId="{121C3331-383D-4B47-B041-3171EBC589F2}" destId="{2F56C550-9214-4AE0-B377-E7B286E013F6}" srcOrd="0" destOrd="0" presId="urn:microsoft.com/office/officeart/2005/8/layout/hierarchy6"/>
    <dgm:cxn modelId="{76699C5B-7450-4C70-BAE8-EAB0F4339084}" type="presParOf" srcId="{121C3331-383D-4B47-B041-3171EBC589F2}" destId="{1D06B9CB-308C-4BE8-A804-EA6BF4CC36F7}" srcOrd="1" destOrd="0" presId="urn:microsoft.com/office/officeart/2005/8/layout/hierarchy6"/>
    <dgm:cxn modelId="{6FBFA59A-1AC4-41D0-9AD1-EC4B683426ED}" type="presParOf" srcId="{E4BAFFE9-2156-44AC-985E-C73CF02A05A6}" destId="{D6D6190F-C714-4E24-9623-80FEE2A6F88E}" srcOrd="4" destOrd="0" presId="urn:microsoft.com/office/officeart/2005/8/layout/hierarchy6"/>
    <dgm:cxn modelId="{2F7A9BE9-960F-4C30-9B1F-D85D25DB8F28}" type="presParOf" srcId="{E4BAFFE9-2156-44AC-985E-C73CF02A05A6}" destId="{4EC6A5EC-C3E7-4C65-8840-12E4DAAC67FD}" srcOrd="5" destOrd="0" presId="urn:microsoft.com/office/officeart/2005/8/layout/hierarchy6"/>
    <dgm:cxn modelId="{DC62A151-63A6-4E13-B9E2-0E571E44CDC7}" type="presParOf" srcId="{4EC6A5EC-C3E7-4C65-8840-12E4DAAC67FD}" destId="{89AA28FE-B915-4893-B5DA-61B2DB2B2666}" srcOrd="0" destOrd="0" presId="urn:microsoft.com/office/officeart/2005/8/layout/hierarchy6"/>
    <dgm:cxn modelId="{BD136697-AA4F-46F9-B5D0-50B2795F9160}" type="presParOf" srcId="{4EC6A5EC-C3E7-4C65-8840-12E4DAAC67FD}" destId="{702DCE1B-3120-4BEA-8A3B-0A5381BBF050}" srcOrd="1" destOrd="0" presId="urn:microsoft.com/office/officeart/2005/8/layout/hierarchy6"/>
    <dgm:cxn modelId="{9CFA4C83-B699-4F55-A71F-C152B47FC08A}" type="presParOf" srcId="{8F41574C-9614-47C2-A3F3-71BD7307E4D2}" destId="{A6F0762C-CAC7-404B-9697-1B539012AD51}" srcOrd="4" destOrd="0" presId="urn:microsoft.com/office/officeart/2005/8/layout/hierarchy6"/>
    <dgm:cxn modelId="{DAD02B1F-156B-4495-ABF7-8C83B2E54F34}" type="presParOf" srcId="{8F41574C-9614-47C2-A3F3-71BD7307E4D2}" destId="{186B6D57-5238-4D1A-B689-FFF1477E854D}" srcOrd="5" destOrd="0" presId="urn:microsoft.com/office/officeart/2005/8/layout/hierarchy6"/>
    <dgm:cxn modelId="{01EFC7BF-936E-44F6-AC98-BF3E7A01842D}" type="presParOf" srcId="{186B6D57-5238-4D1A-B689-FFF1477E854D}" destId="{5D45DA69-838F-4135-99DF-6FCA923D1A50}" srcOrd="0" destOrd="0" presId="urn:microsoft.com/office/officeart/2005/8/layout/hierarchy6"/>
    <dgm:cxn modelId="{F983E775-6408-42F9-9759-5A0312203423}" type="presParOf" srcId="{186B6D57-5238-4D1A-B689-FFF1477E854D}" destId="{DEDAB84C-776A-45F5-AD09-58C5B46EC428}" srcOrd="1" destOrd="0" presId="urn:microsoft.com/office/officeart/2005/8/layout/hierarchy6"/>
    <dgm:cxn modelId="{6B4344AF-1CC1-4548-B716-EA1D5908024F}" type="presParOf" srcId="{DEDAB84C-776A-45F5-AD09-58C5B46EC428}" destId="{AB9AF1AA-AF21-4A49-B358-9933E7617E3F}" srcOrd="0" destOrd="0" presId="urn:microsoft.com/office/officeart/2005/8/layout/hierarchy6"/>
    <dgm:cxn modelId="{1CD15E23-45E3-4C51-871D-B01A537E30CB}" type="presParOf" srcId="{DEDAB84C-776A-45F5-AD09-58C5B46EC428}" destId="{A0239664-017D-4945-9127-504D2D12C8EC}" srcOrd="1" destOrd="0" presId="urn:microsoft.com/office/officeart/2005/8/layout/hierarchy6"/>
    <dgm:cxn modelId="{6E2C148B-7227-4F9B-80B1-6717C6AE2591}" type="presParOf" srcId="{A0239664-017D-4945-9127-504D2D12C8EC}" destId="{019BEEF5-ED4E-4E28-9E7E-9C57FF01F060}" srcOrd="0" destOrd="0" presId="urn:microsoft.com/office/officeart/2005/8/layout/hierarchy6"/>
    <dgm:cxn modelId="{8BA27527-16BB-419D-B321-F61773D09338}" type="presParOf" srcId="{A0239664-017D-4945-9127-504D2D12C8EC}" destId="{BAC0D580-4F90-46E8-8AEA-30886CCB7DED}" srcOrd="1" destOrd="0" presId="urn:microsoft.com/office/officeart/2005/8/layout/hierarchy6"/>
    <dgm:cxn modelId="{17C89A97-4C5A-4BB2-8C87-5B4257BD8A62}" type="presParOf" srcId="{06F920B5-2743-45DA-BDB4-6CEB935783B2}" destId="{21938114-B364-41CF-BAED-238486DDC515}" srcOrd="1" destOrd="0" presId="urn:microsoft.com/office/officeart/2005/8/layout/hierarchy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B4ED44-FE29-4BBA-A0E5-754BEFC1A94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S"/>
        </a:p>
      </dgm:t>
    </dgm:pt>
    <dgm:pt modelId="{12B5FC2B-BC6E-488B-92A5-ADB230A17F26}">
      <dgm:prSet phldrT="[Texto]" custT="1"/>
      <dgm:spPr>
        <a:solidFill>
          <a:schemeClr val="tx2">
            <a:lumMod val="40000"/>
            <a:lumOff val="60000"/>
          </a:schemeClr>
        </a:solidFill>
      </dgm:spPr>
      <dgm:t>
        <a:bodyPr/>
        <a:lstStyle/>
        <a:p>
          <a:r>
            <a:rPr lang="es-ES" sz="2000" dirty="0">
              <a:solidFill>
                <a:schemeClr val="bg1"/>
              </a:solidFill>
            </a:rPr>
            <a:t>Evaluación y monitorización</a:t>
          </a:r>
        </a:p>
      </dgm:t>
    </dgm:pt>
    <dgm:pt modelId="{F5F295F4-9F2A-48A6-863E-4B187AF8DC87}" type="parTrans" cxnId="{08F9A934-D873-4FBB-80C8-E4706A0023BE}">
      <dgm:prSet/>
      <dgm:spPr/>
      <dgm:t>
        <a:bodyPr/>
        <a:lstStyle/>
        <a:p>
          <a:endParaRPr lang="es-ES"/>
        </a:p>
      </dgm:t>
    </dgm:pt>
    <dgm:pt modelId="{D5E32B33-1C25-47F5-8952-3F09F2B24E48}" type="sibTrans" cxnId="{08F9A934-D873-4FBB-80C8-E4706A0023BE}">
      <dgm:prSet/>
      <dgm:spPr/>
      <dgm:t>
        <a:bodyPr/>
        <a:lstStyle/>
        <a:p>
          <a:endParaRPr lang="es-ES"/>
        </a:p>
      </dgm:t>
    </dgm:pt>
    <dgm:pt modelId="{56A111F3-E8DD-41BB-ABC2-5EA58E2F4D72}">
      <dgm:prSet phldrT="[Texto]" custT="1"/>
      <dgm:spPr>
        <a:solidFill>
          <a:schemeClr val="bg1">
            <a:lumMod val="50000"/>
          </a:schemeClr>
        </a:solidFill>
      </dgm:spPr>
      <dgm:t>
        <a:bodyPr/>
        <a:lstStyle/>
        <a:p>
          <a:r>
            <a:rPr lang="es-ES" sz="2000" dirty="0"/>
            <a:t>Volemia</a:t>
          </a:r>
        </a:p>
      </dgm:t>
    </dgm:pt>
    <dgm:pt modelId="{A50492DB-4BAF-4E19-9BB3-2181F601F2B2}" type="parTrans" cxnId="{5E9FC534-B18D-4E2C-8D5D-0396D8279E29}">
      <dgm:prSet/>
      <dgm:spPr/>
      <dgm:t>
        <a:bodyPr/>
        <a:lstStyle/>
        <a:p>
          <a:endParaRPr lang="es-ES"/>
        </a:p>
      </dgm:t>
    </dgm:pt>
    <dgm:pt modelId="{483024D8-A849-4B34-B85F-B3D0084B620E}" type="sibTrans" cxnId="{5E9FC534-B18D-4E2C-8D5D-0396D8279E29}">
      <dgm:prSet/>
      <dgm:spPr/>
      <dgm:t>
        <a:bodyPr/>
        <a:lstStyle/>
        <a:p>
          <a:endParaRPr lang="es-ES"/>
        </a:p>
      </dgm:t>
    </dgm:pt>
    <dgm:pt modelId="{42906EA4-DB78-4222-85F7-E259EAE98643}">
      <dgm:prSet phldrT="[Texto]" custT="1"/>
      <dgm:spPr>
        <a:solidFill>
          <a:srgbClr val="C00000"/>
        </a:solidFill>
      </dgm:spPr>
      <dgm:t>
        <a:bodyPr/>
        <a:lstStyle/>
        <a:p>
          <a:r>
            <a:rPr lang="es-ES" sz="2000" dirty="0"/>
            <a:t>Electrolitos</a:t>
          </a:r>
        </a:p>
      </dgm:t>
    </dgm:pt>
    <dgm:pt modelId="{0E7A3C99-B007-4CAE-B1A4-1860F5B02B0F}" type="parTrans" cxnId="{45507805-00BE-4EF0-9C1A-459D3B416565}">
      <dgm:prSet/>
      <dgm:spPr/>
      <dgm:t>
        <a:bodyPr/>
        <a:lstStyle/>
        <a:p>
          <a:endParaRPr lang="es-ES"/>
        </a:p>
      </dgm:t>
    </dgm:pt>
    <dgm:pt modelId="{C4772BBB-DBE4-43EC-AD67-1AA6CD9490A3}" type="sibTrans" cxnId="{45507805-00BE-4EF0-9C1A-459D3B416565}">
      <dgm:prSet/>
      <dgm:spPr/>
      <dgm:t>
        <a:bodyPr/>
        <a:lstStyle/>
        <a:p>
          <a:endParaRPr lang="es-ES"/>
        </a:p>
      </dgm:t>
    </dgm:pt>
    <dgm:pt modelId="{9D3CD447-02E6-4F12-A751-57C57CF9FEA6}">
      <dgm:prSet custT="1"/>
      <dgm:spPr>
        <a:solidFill>
          <a:srgbClr val="00B050"/>
        </a:solidFill>
      </dgm:spPr>
      <dgm:t>
        <a:bodyPr/>
        <a:lstStyle/>
        <a:p>
          <a:r>
            <a:rPr lang="es-ES" sz="2000" dirty="0"/>
            <a:t>Ácido-base</a:t>
          </a:r>
        </a:p>
      </dgm:t>
    </dgm:pt>
    <dgm:pt modelId="{20647D74-C916-4BEE-8425-2BE7F3E4E1ED}" type="parTrans" cxnId="{22D5690A-F01B-4ABE-B55A-4C6A87BF7141}">
      <dgm:prSet/>
      <dgm:spPr/>
      <dgm:t>
        <a:bodyPr/>
        <a:lstStyle/>
        <a:p>
          <a:endParaRPr lang="es-ES"/>
        </a:p>
      </dgm:t>
    </dgm:pt>
    <dgm:pt modelId="{2E3F3790-C259-4574-AD72-D0B69816064A}" type="sibTrans" cxnId="{22D5690A-F01B-4ABE-B55A-4C6A87BF7141}">
      <dgm:prSet/>
      <dgm:spPr/>
      <dgm:t>
        <a:bodyPr/>
        <a:lstStyle/>
        <a:p>
          <a:endParaRPr lang="es-ES"/>
        </a:p>
      </dgm:t>
    </dgm:pt>
    <dgm:pt modelId="{7579AC2A-939A-4F09-A549-C473463F0BDE}" type="pres">
      <dgm:prSet presAssocID="{FDB4ED44-FE29-4BBA-A0E5-754BEFC1A945}" presName="hierChild1" presStyleCnt="0">
        <dgm:presLayoutVars>
          <dgm:orgChart val="1"/>
          <dgm:chPref val="1"/>
          <dgm:dir/>
          <dgm:animOne val="branch"/>
          <dgm:animLvl val="lvl"/>
          <dgm:resizeHandles/>
        </dgm:presLayoutVars>
      </dgm:prSet>
      <dgm:spPr/>
    </dgm:pt>
    <dgm:pt modelId="{8ACFFF77-3F16-4858-9519-313AEA717597}" type="pres">
      <dgm:prSet presAssocID="{12B5FC2B-BC6E-488B-92A5-ADB230A17F26}" presName="hierRoot1" presStyleCnt="0">
        <dgm:presLayoutVars>
          <dgm:hierBranch val="init"/>
        </dgm:presLayoutVars>
      </dgm:prSet>
      <dgm:spPr/>
    </dgm:pt>
    <dgm:pt modelId="{EF37FBBD-32B5-4D18-A1F0-942A31D4C3BC}" type="pres">
      <dgm:prSet presAssocID="{12B5FC2B-BC6E-488B-92A5-ADB230A17F26}" presName="rootComposite1" presStyleCnt="0"/>
      <dgm:spPr/>
    </dgm:pt>
    <dgm:pt modelId="{068FE9B2-ED46-425E-B6C4-2F03663C397C}" type="pres">
      <dgm:prSet presAssocID="{12B5FC2B-BC6E-488B-92A5-ADB230A17F26}" presName="rootText1" presStyleLbl="node0" presStyleIdx="0" presStyleCnt="4" custScaleX="127867">
        <dgm:presLayoutVars>
          <dgm:chPref val="3"/>
        </dgm:presLayoutVars>
      </dgm:prSet>
      <dgm:spPr/>
    </dgm:pt>
    <dgm:pt modelId="{D4DF7B76-03BE-4609-99D8-F2CA4074BD2E}" type="pres">
      <dgm:prSet presAssocID="{12B5FC2B-BC6E-488B-92A5-ADB230A17F26}" presName="rootConnector1" presStyleLbl="node1" presStyleIdx="0" presStyleCnt="0"/>
      <dgm:spPr/>
    </dgm:pt>
    <dgm:pt modelId="{23867AA9-07DA-493C-93AD-CFB56CA755AC}" type="pres">
      <dgm:prSet presAssocID="{12B5FC2B-BC6E-488B-92A5-ADB230A17F26}" presName="hierChild2" presStyleCnt="0"/>
      <dgm:spPr/>
    </dgm:pt>
    <dgm:pt modelId="{9661B874-BCE3-447E-8F15-3E345A4628A2}" type="pres">
      <dgm:prSet presAssocID="{12B5FC2B-BC6E-488B-92A5-ADB230A17F26}" presName="hierChild3" presStyleCnt="0"/>
      <dgm:spPr/>
    </dgm:pt>
    <dgm:pt modelId="{C54C059A-4044-4D2A-9709-2C3E60076EE7}" type="pres">
      <dgm:prSet presAssocID="{56A111F3-E8DD-41BB-ABC2-5EA58E2F4D72}" presName="hierRoot1" presStyleCnt="0">
        <dgm:presLayoutVars>
          <dgm:hierBranch val="init"/>
        </dgm:presLayoutVars>
      </dgm:prSet>
      <dgm:spPr/>
    </dgm:pt>
    <dgm:pt modelId="{6ACE3B90-7460-4883-A06B-3D423963BF8E}" type="pres">
      <dgm:prSet presAssocID="{56A111F3-E8DD-41BB-ABC2-5EA58E2F4D72}" presName="rootComposite1" presStyleCnt="0"/>
      <dgm:spPr/>
    </dgm:pt>
    <dgm:pt modelId="{A396A1A1-9EC5-442B-80C7-A0F18356CF8A}" type="pres">
      <dgm:prSet presAssocID="{56A111F3-E8DD-41BB-ABC2-5EA58E2F4D72}" presName="rootText1" presStyleLbl="node0" presStyleIdx="1" presStyleCnt="4">
        <dgm:presLayoutVars>
          <dgm:chPref val="3"/>
        </dgm:presLayoutVars>
      </dgm:prSet>
      <dgm:spPr/>
    </dgm:pt>
    <dgm:pt modelId="{F1520C6A-E5FD-4F61-92DB-7D25A822B755}" type="pres">
      <dgm:prSet presAssocID="{56A111F3-E8DD-41BB-ABC2-5EA58E2F4D72}" presName="rootConnector1" presStyleLbl="node1" presStyleIdx="0" presStyleCnt="0"/>
      <dgm:spPr/>
    </dgm:pt>
    <dgm:pt modelId="{4ED32474-A18B-4570-A22C-86F719810DDA}" type="pres">
      <dgm:prSet presAssocID="{56A111F3-E8DD-41BB-ABC2-5EA58E2F4D72}" presName="hierChild2" presStyleCnt="0"/>
      <dgm:spPr/>
    </dgm:pt>
    <dgm:pt modelId="{302CE9E8-AACF-42B0-A8D7-4DD2EB2B0333}" type="pres">
      <dgm:prSet presAssocID="{56A111F3-E8DD-41BB-ABC2-5EA58E2F4D72}" presName="hierChild3" presStyleCnt="0"/>
      <dgm:spPr/>
    </dgm:pt>
    <dgm:pt modelId="{6074CE55-DBDE-4055-BE67-53FBB7E0ABB5}" type="pres">
      <dgm:prSet presAssocID="{42906EA4-DB78-4222-85F7-E259EAE98643}" presName="hierRoot1" presStyleCnt="0">
        <dgm:presLayoutVars>
          <dgm:hierBranch val="init"/>
        </dgm:presLayoutVars>
      </dgm:prSet>
      <dgm:spPr/>
    </dgm:pt>
    <dgm:pt modelId="{727D7CFC-0ED9-40D3-A670-ABA55EC7614E}" type="pres">
      <dgm:prSet presAssocID="{42906EA4-DB78-4222-85F7-E259EAE98643}" presName="rootComposite1" presStyleCnt="0"/>
      <dgm:spPr/>
    </dgm:pt>
    <dgm:pt modelId="{A592F94F-1186-40B7-A738-17E946BB9AD0}" type="pres">
      <dgm:prSet presAssocID="{42906EA4-DB78-4222-85F7-E259EAE98643}" presName="rootText1" presStyleLbl="node0" presStyleIdx="2" presStyleCnt="4">
        <dgm:presLayoutVars>
          <dgm:chPref val="3"/>
        </dgm:presLayoutVars>
      </dgm:prSet>
      <dgm:spPr/>
    </dgm:pt>
    <dgm:pt modelId="{F1FB9B50-AEFC-4343-8A35-69C3729E265E}" type="pres">
      <dgm:prSet presAssocID="{42906EA4-DB78-4222-85F7-E259EAE98643}" presName="rootConnector1" presStyleLbl="node1" presStyleIdx="0" presStyleCnt="0"/>
      <dgm:spPr/>
    </dgm:pt>
    <dgm:pt modelId="{DEA207C7-1395-49BF-BFCC-3B519B2D93D4}" type="pres">
      <dgm:prSet presAssocID="{42906EA4-DB78-4222-85F7-E259EAE98643}" presName="hierChild2" presStyleCnt="0"/>
      <dgm:spPr/>
    </dgm:pt>
    <dgm:pt modelId="{DF0C09A5-5D26-47C0-8D9E-A12C8A471E63}" type="pres">
      <dgm:prSet presAssocID="{42906EA4-DB78-4222-85F7-E259EAE98643}" presName="hierChild3" presStyleCnt="0"/>
      <dgm:spPr/>
    </dgm:pt>
    <dgm:pt modelId="{844ECD1B-A74C-4BE0-9C94-3A02EDDC4FAD}" type="pres">
      <dgm:prSet presAssocID="{9D3CD447-02E6-4F12-A751-57C57CF9FEA6}" presName="hierRoot1" presStyleCnt="0">
        <dgm:presLayoutVars>
          <dgm:hierBranch val="init"/>
        </dgm:presLayoutVars>
      </dgm:prSet>
      <dgm:spPr/>
    </dgm:pt>
    <dgm:pt modelId="{4D8B8369-024C-47A3-95B4-14675EF092BC}" type="pres">
      <dgm:prSet presAssocID="{9D3CD447-02E6-4F12-A751-57C57CF9FEA6}" presName="rootComposite1" presStyleCnt="0"/>
      <dgm:spPr/>
    </dgm:pt>
    <dgm:pt modelId="{136B05B9-71D5-43E1-A6DA-4D4C4D13F2D8}" type="pres">
      <dgm:prSet presAssocID="{9D3CD447-02E6-4F12-A751-57C57CF9FEA6}" presName="rootText1" presStyleLbl="node0" presStyleIdx="3" presStyleCnt="4">
        <dgm:presLayoutVars>
          <dgm:chPref val="3"/>
        </dgm:presLayoutVars>
      </dgm:prSet>
      <dgm:spPr/>
    </dgm:pt>
    <dgm:pt modelId="{D036A8F5-AB5B-4E72-90A4-17274C56D84F}" type="pres">
      <dgm:prSet presAssocID="{9D3CD447-02E6-4F12-A751-57C57CF9FEA6}" presName="rootConnector1" presStyleLbl="node1" presStyleIdx="0" presStyleCnt="0"/>
      <dgm:spPr/>
    </dgm:pt>
    <dgm:pt modelId="{B60730B4-67B6-4C70-9E39-A73C92C17B0E}" type="pres">
      <dgm:prSet presAssocID="{9D3CD447-02E6-4F12-A751-57C57CF9FEA6}" presName="hierChild2" presStyleCnt="0"/>
      <dgm:spPr/>
    </dgm:pt>
    <dgm:pt modelId="{CDAD6CD1-B22C-4A0F-B2C9-DE504A3F1DE4}" type="pres">
      <dgm:prSet presAssocID="{9D3CD447-02E6-4F12-A751-57C57CF9FEA6}" presName="hierChild3" presStyleCnt="0"/>
      <dgm:spPr/>
    </dgm:pt>
  </dgm:ptLst>
  <dgm:cxnLst>
    <dgm:cxn modelId="{45507805-00BE-4EF0-9C1A-459D3B416565}" srcId="{FDB4ED44-FE29-4BBA-A0E5-754BEFC1A945}" destId="{42906EA4-DB78-4222-85F7-E259EAE98643}" srcOrd="2" destOrd="0" parTransId="{0E7A3C99-B007-4CAE-B1A4-1860F5B02B0F}" sibTransId="{C4772BBB-DBE4-43EC-AD67-1AA6CD9490A3}"/>
    <dgm:cxn modelId="{22D5690A-F01B-4ABE-B55A-4C6A87BF7141}" srcId="{FDB4ED44-FE29-4BBA-A0E5-754BEFC1A945}" destId="{9D3CD447-02E6-4F12-A751-57C57CF9FEA6}" srcOrd="3" destOrd="0" parTransId="{20647D74-C916-4BEE-8425-2BE7F3E4E1ED}" sibTransId="{2E3F3790-C259-4574-AD72-D0B69816064A}"/>
    <dgm:cxn modelId="{A973D810-E452-4F4C-A46D-08688CD0DE87}" type="presOf" srcId="{12B5FC2B-BC6E-488B-92A5-ADB230A17F26}" destId="{D4DF7B76-03BE-4609-99D8-F2CA4074BD2E}" srcOrd="1" destOrd="0" presId="urn:microsoft.com/office/officeart/2005/8/layout/orgChart1"/>
    <dgm:cxn modelId="{C74AC91C-07C7-417A-8EC3-7C44180CF08B}" type="presOf" srcId="{FDB4ED44-FE29-4BBA-A0E5-754BEFC1A945}" destId="{7579AC2A-939A-4F09-A549-C473463F0BDE}" srcOrd="0" destOrd="0" presId="urn:microsoft.com/office/officeart/2005/8/layout/orgChart1"/>
    <dgm:cxn modelId="{08F9A934-D873-4FBB-80C8-E4706A0023BE}" srcId="{FDB4ED44-FE29-4BBA-A0E5-754BEFC1A945}" destId="{12B5FC2B-BC6E-488B-92A5-ADB230A17F26}" srcOrd="0" destOrd="0" parTransId="{F5F295F4-9F2A-48A6-863E-4B187AF8DC87}" sibTransId="{D5E32B33-1C25-47F5-8952-3F09F2B24E48}"/>
    <dgm:cxn modelId="{5E9FC534-B18D-4E2C-8D5D-0396D8279E29}" srcId="{FDB4ED44-FE29-4BBA-A0E5-754BEFC1A945}" destId="{56A111F3-E8DD-41BB-ABC2-5EA58E2F4D72}" srcOrd="1" destOrd="0" parTransId="{A50492DB-4BAF-4E19-9BB3-2181F601F2B2}" sibTransId="{483024D8-A849-4B34-B85F-B3D0084B620E}"/>
    <dgm:cxn modelId="{C8E6306E-3179-4D76-AF03-867C4104D08C}" type="presOf" srcId="{12B5FC2B-BC6E-488B-92A5-ADB230A17F26}" destId="{068FE9B2-ED46-425E-B6C4-2F03663C397C}" srcOrd="0" destOrd="0" presId="urn:microsoft.com/office/officeart/2005/8/layout/orgChart1"/>
    <dgm:cxn modelId="{EA8E0170-8D01-4F93-BF6C-16D18DEA271F}" type="presOf" srcId="{9D3CD447-02E6-4F12-A751-57C57CF9FEA6}" destId="{136B05B9-71D5-43E1-A6DA-4D4C4D13F2D8}" srcOrd="0" destOrd="0" presId="urn:microsoft.com/office/officeart/2005/8/layout/orgChart1"/>
    <dgm:cxn modelId="{D373E650-0C99-45B0-85C4-94B06AEDC032}" type="presOf" srcId="{56A111F3-E8DD-41BB-ABC2-5EA58E2F4D72}" destId="{A396A1A1-9EC5-442B-80C7-A0F18356CF8A}" srcOrd="0" destOrd="0" presId="urn:microsoft.com/office/officeart/2005/8/layout/orgChart1"/>
    <dgm:cxn modelId="{B40E1398-F19C-413E-997C-965C28181BAF}" type="presOf" srcId="{42906EA4-DB78-4222-85F7-E259EAE98643}" destId="{F1FB9B50-AEFC-4343-8A35-69C3729E265E}" srcOrd="1" destOrd="0" presId="urn:microsoft.com/office/officeart/2005/8/layout/orgChart1"/>
    <dgm:cxn modelId="{E207CA9C-0113-4C32-81A4-C83400634AF0}" type="presOf" srcId="{42906EA4-DB78-4222-85F7-E259EAE98643}" destId="{A592F94F-1186-40B7-A738-17E946BB9AD0}" srcOrd="0" destOrd="0" presId="urn:microsoft.com/office/officeart/2005/8/layout/orgChart1"/>
    <dgm:cxn modelId="{E00560B6-F9AD-4D8E-9998-2C385CF9462C}" type="presOf" srcId="{9D3CD447-02E6-4F12-A751-57C57CF9FEA6}" destId="{D036A8F5-AB5B-4E72-90A4-17274C56D84F}" srcOrd="1" destOrd="0" presId="urn:microsoft.com/office/officeart/2005/8/layout/orgChart1"/>
    <dgm:cxn modelId="{E037ACD2-1D92-48D0-9B36-2896F6FD326C}" type="presOf" srcId="{56A111F3-E8DD-41BB-ABC2-5EA58E2F4D72}" destId="{F1520C6A-E5FD-4F61-92DB-7D25A822B755}" srcOrd="1" destOrd="0" presId="urn:microsoft.com/office/officeart/2005/8/layout/orgChart1"/>
    <dgm:cxn modelId="{9CA401F5-C71C-4746-B286-FC2271893B32}" type="presParOf" srcId="{7579AC2A-939A-4F09-A549-C473463F0BDE}" destId="{8ACFFF77-3F16-4858-9519-313AEA717597}" srcOrd="0" destOrd="0" presId="urn:microsoft.com/office/officeart/2005/8/layout/orgChart1"/>
    <dgm:cxn modelId="{B60262D2-1573-49F6-828A-5BCF614E0B31}" type="presParOf" srcId="{8ACFFF77-3F16-4858-9519-313AEA717597}" destId="{EF37FBBD-32B5-4D18-A1F0-942A31D4C3BC}" srcOrd="0" destOrd="0" presId="urn:microsoft.com/office/officeart/2005/8/layout/orgChart1"/>
    <dgm:cxn modelId="{E30F9546-A0D2-4ACF-9264-6FAFFFDAA401}" type="presParOf" srcId="{EF37FBBD-32B5-4D18-A1F0-942A31D4C3BC}" destId="{068FE9B2-ED46-425E-B6C4-2F03663C397C}" srcOrd="0" destOrd="0" presId="urn:microsoft.com/office/officeart/2005/8/layout/orgChart1"/>
    <dgm:cxn modelId="{5F8BF5F8-7EE6-4DAF-830B-A4B755E06661}" type="presParOf" srcId="{EF37FBBD-32B5-4D18-A1F0-942A31D4C3BC}" destId="{D4DF7B76-03BE-4609-99D8-F2CA4074BD2E}" srcOrd="1" destOrd="0" presId="urn:microsoft.com/office/officeart/2005/8/layout/orgChart1"/>
    <dgm:cxn modelId="{E6E24D93-567A-4E12-B19C-5F19360DDC5E}" type="presParOf" srcId="{8ACFFF77-3F16-4858-9519-313AEA717597}" destId="{23867AA9-07DA-493C-93AD-CFB56CA755AC}" srcOrd="1" destOrd="0" presId="urn:microsoft.com/office/officeart/2005/8/layout/orgChart1"/>
    <dgm:cxn modelId="{BA0E6B4B-A870-4B45-BF24-E18AF51E9D18}" type="presParOf" srcId="{8ACFFF77-3F16-4858-9519-313AEA717597}" destId="{9661B874-BCE3-447E-8F15-3E345A4628A2}" srcOrd="2" destOrd="0" presId="urn:microsoft.com/office/officeart/2005/8/layout/orgChart1"/>
    <dgm:cxn modelId="{1348184E-36FD-4222-87BB-5D999DA09618}" type="presParOf" srcId="{7579AC2A-939A-4F09-A549-C473463F0BDE}" destId="{C54C059A-4044-4D2A-9709-2C3E60076EE7}" srcOrd="1" destOrd="0" presId="urn:microsoft.com/office/officeart/2005/8/layout/orgChart1"/>
    <dgm:cxn modelId="{4AA127F8-7767-4280-823B-ACDFE366D24F}" type="presParOf" srcId="{C54C059A-4044-4D2A-9709-2C3E60076EE7}" destId="{6ACE3B90-7460-4883-A06B-3D423963BF8E}" srcOrd="0" destOrd="0" presId="urn:microsoft.com/office/officeart/2005/8/layout/orgChart1"/>
    <dgm:cxn modelId="{0E1088B0-005C-48A1-AFF5-C72033050219}" type="presParOf" srcId="{6ACE3B90-7460-4883-A06B-3D423963BF8E}" destId="{A396A1A1-9EC5-442B-80C7-A0F18356CF8A}" srcOrd="0" destOrd="0" presId="urn:microsoft.com/office/officeart/2005/8/layout/orgChart1"/>
    <dgm:cxn modelId="{7BE42B77-4E1E-4F61-A2CC-AD3A75957487}" type="presParOf" srcId="{6ACE3B90-7460-4883-A06B-3D423963BF8E}" destId="{F1520C6A-E5FD-4F61-92DB-7D25A822B755}" srcOrd="1" destOrd="0" presId="urn:microsoft.com/office/officeart/2005/8/layout/orgChart1"/>
    <dgm:cxn modelId="{CA443954-2AEB-4ABA-AA28-8B9CD3002CF8}" type="presParOf" srcId="{C54C059A-4044-4D2A-9709-2C3E60076EE7}" destId="{4ED32474-A18B-4570-A22C-86F719810DDA}" srcOrd="1" destOrd="0" presId="urn:microsoft.com/office/officeart/2005/8/layout/orgChart1"/>
    <dgm:cxn modelId="{D2F3858C-5CE2-4E4B-A4F8-B6A598698CFF}" type="presParOf" srcId="{C54C059A-4044-4D2A-9709-2C3E60076EE7}" destId="{302CE9E8-AACF-42B0-A8D7-4DD2EB2B0333}" srcOrd="2" destOrd="0" presId="urn:microsoft.com/office/officeart/2005/8/layout/orgChart1"/>
    <dgm:cxn modelId="{16C29D0F-F8E6-4464-A445-88E5F050D536}" type="presParOf" srcId="{7579AC2A-939A-4F09-A549-C473463F0BDE}" destId="{6074CE55-DBDE-4055-BE67-53FBB7E0ABB5}" srcOrd="2" destOrd="0" presId="urn:microsoft.com/office/officeart/2005/8/layout/orgChart1"/>
    <dgm:cxn modelId="{05B9C602-8559-48FE-ADA6-654BCF0FA29D}" type="presParOf" srcId="{6074CE55-DBDE-4055-BE67-53FBB7E0ABB5}" destId="{727D7CFC-0ED9-40D3-A670-ABA55EC7614E}" srcOrd="0" destOrd="0" presId="urn:microsoft.com/office/officeart/2005/8/layout/orgChart1"/>
    <dgm:cxn modelId="{2AD37155-1F41-428A-A3CF-3EC899F8C00C}" type="presParOf" srcId="{727D7CFC-0ED9-40D3-A670-ABA55EC7614E}" destId="{A592F94F-1186-40B7-A738-17E946BB9AD0}" srcOrd="0" destOrd="0" presId="urn:microsoft.com/office/officeart/2005/8/layout/orgChart1"/>
    <dgm:cxn modelId="{AEC46905-4A96-4774-8D06-12FF1CE1CD48}" type="presParOf" srcId="{727D7CFC-0ED9-40D3-A670-ABA55EC7614E}" destId="{F1FB9B50-AEFC-4343-8A35-69C3729E265E}" srcOrd="1" destOrd="0" presId="urn:microsoft.com/office/officeart/2005/8/layout/orgChart1"/>
    <dgm:cxn modelId="{F38AF84F-CFC4-4883-AA77-5EA9CE635766}" type="presParOf" srcId="{6074CE55-DBDE-4055-BE67-53FBB7E0ABB5}" destId="{DEA207C7-1395-49BF-BFCC-3B519B2D93D4}" srcOrd="1" destOrd="0" presId="urn:microsoft.com/office/officeart/2005/8/layout/orgChart1"/>
    <dgm:cxn modelId="{25143BBE-D416-4B94-8B9E-9DD6A81F1199}" type="presParOf" srcId="{6074CE55-DBDE-4055-BE67-53FBB7E0ABB5}" destId="{DF0C09A5-5D26-47C0-8D9E-A12C8A471E63}" srcOrd="2" destOrd="0" presId="urn:microsoft.com/office/officeart/2005/8/layout/orgChart1"/>
    <dgm:cxn modelId="{B026D77C-A990-42FF-B265-3A85F9DE1473}" type="presParOf" srcId="{7579AC2A-939A-4F09-A549-C473463F0BDE}" destId="{844ECD1B-A74C-4BE0-9C94-3A02EDDC4FAD}" srcOrd="3" destOrd="0" presId="urn:microsoft.com/office/officeart/2005/8/layout/orgChart1"/>
    <dgm:cxn modelId="{CBD0EB1D-8C2E-4FF0-9A9C-1DCBAEF6544F}" type="presParOf" srcId="{844ECD1B-A74C-4BE0-9C94-3A02EDDC4FAD}" destId="{4D8B8369-024C-47A3-95B4-14675EF092BC}" srcOrd="0" destOrd="0" presId="urn:microsoft.com/office/officeart/2005/8/layout/orgChart1"/>
    <dgm:cxn modelId="{EEFE7349-A6E3-4DBB-A61A-300050A3DE5C}" type="presParOf" srcId="{4D8B8369-024C-47A3-95B4-14675EF092BC}" destId="{136B05B9-71D5-43E1-A6DA-4D4C4D13F2D8}" srcOrd="0" destOrd="0" presId="urn:microsoft.com/office/officeart/2005/8/layout/orgChart1"/>
    <dgm:cxn modelId="{DF3F974C-3965-495C-8AE9-8D764BE13609}" type="presParOf" srcId="{4D8B8369-024C-47A3-95B4-14675EF092BC}" destId="{D036A8F5-AB5B-4E72-90A4-17274C56D84F}" srcOrd="1" destOrd="0" presId="urn:microsoft.com/office/officeart/2005/8/layout/orgChart1"/>
    <dgm:cxn modelId="{C2775076-6485-4A95-8CAB-00B539A6F58D}" type="presParOf" srcId="{844ECD1B-A74C-4BE0-9C94-3A02EDDC4FAD}" destId="{B60730B4-67B6-4C70-9E39-A73C92C17B0E}" srcOrd="1" destOrd="0" presId="urn:microsoft.com/office/officeart/2005/8/layout/orgChart1"/>
    <dgm:cxn modelId="{24752B85-E48A-47EF-90A3-A48DFE580938}" type="presParOf" srcId="{844ECD1B-A74C-4BE0-9C94-3A02EDDC4FAD}" destId="{CDAD6CD1-B22C-4A0F-B2C9-DE504A3F1DE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1C206-F1D2-4F57-8C92-C8D0BDF873F2}">
      <dsp:nvSpPr>
        <dsp:cNvPr id="0" name=""/>
        <dsp:cNvSpPr/>
      </dsp:nvSpPr>
      <dsp:spPr>
        <a:xfrm>
          <a:off x="2933832" y="223396"/>
          <a:ext cx="2837201" cy="390011"/>
        </a:xfrm>
        <a:prstGeom prst="roundRect">
          <a:avLst>
            <a:gd name="adj" fmla="val 10000"/>
          </a:avLst>
        </a:prstGeom>
        <a:solidFill>
          <a:schemeClr val="tx2">
            <a:lumMod val="60000"/>
            <a:lumOff val="40000"/>
          </a:schemeClr>
        </a:solidFill>
        <a:ln w="381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b="1" kern="1200" dirty="0">
              <a:solidFill>
                <a:schemeClr val="bg1"/>
              </a:solidFill>
              <a:latin typeface="Helvetica" pitchFamily="34" charset="0"/>
              <a:cs typeface="Helvetica" pitchFamily="34" charset="0"/>
            </a:rPr>
            <a:t>Insuficiencia renal aguda </a:t>
          </a:r>
        </a:p>
      </dsp:txBody>
      <dsp:txXfrm>
        <a:off x="2945255" y="234819"/>
        <a:ext cx="2814355" cy="367165"/>
      </dsp:txXfrm>
    </dsp:sp>
    <dsp:sp modelId="{FEAB8014-B5A0-45D5-AA62-DAA4EC0DC485}">
      <dsp:nvSpPr>
        <dsp:cNvPr id="0" name=""/>
        <dsp:cNvSpPr/>
      </dsp:nvSpPr>
      <dsp:spPr>
        <a:xfrm>
          <a:off x="935599" y="613408"/>
          <a:ext cx="3416833" cy="227342"/>
        </a:xfrm>
        <a:custGeom>
          <a:avLst/>
          <a:gdLst/>
          <a:ahLst/>
          <a:cxnLst/>
          <a:rect l="0" t="0" r="0" b="0"/>
          <a:pathLst>
            <a:path>
              <a:moveTo>
                <a:pt x="3416833" y="0"/>
              </a:moveTo>
              <a:lnTo>
                <a:pt x="3416833" y="113671"/>
              </a:lnTo>
              <a:lnTo>
                <a:pt x="0" y="113671"/>
              </a:lnTo>
              <a:lnTo>
                <a:pt x="0" y="227342"/>
              </a:lnTo>
            </a:path>
          </a:pathLst>
        </a:custGeom>
        <a:noFill/>
        <a:ln w="381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0E177B-C81F-490B-B08B-3D33D492B947}">
      <dsp:nvSpPr>
        <dsp:cNvPr id="0" name=""/>
        <dsp:cNvSpPr/>
      </dsp:nvSpPr>
      <dsp:spPr>
        <a:xfrm>
          <a:off x="121239" y="840751"/>
          <a:ext cx="1628720" cy="483445"/>
        </a:xfrm>
        <a:prstGeom prst="roundRect">
          <a:avLst>
            <a:gd name="adj" fmla="val 10000"/>
          </a:avLst>
        </a:prstGeom>
        <a:solidFill>
          <a:srgbClr val="CCECFF"/>
        </a:solidFill>
        <a:ln w="381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b="1" kern="1200" dirty="0" err="1">
              <a:solidFill>
                <a:schemeClr val="bg1"/>
              </a:solidFill>
              <a:latin typeface="Helvetica" pitchFamily="34" charset="0"/>
              <a:cs typeface="Helvetica" pitchFamily="34" charset="0"/>
            </a:rPr>
            <a:t>Prerrenal</a:t>
          </a:r>
          <a:r>
            <a:rPr lang="es-ES" sz="1400" b="1" kern="1200" dirty="0">
              <a:solidFill>
                <a:schemeClr val="bg1"/>
              </a:solidFill>
              <a:latin typeface="Helvetica" pitchFamily="34" charset="0"/>
              <a:cs typeface="Helvetica" pitchFamily="34" charset="0"/>
            </a:rPr>
            <a:t> (≈60%)</a:t>
          </a:r>
        </a:p>
      </dsp:txBody>
      <dsp:txXfrm>
        <a:off x="135399" y="854911"/>
        <a:ext cx="1600400" cy="455125"/>
      </dsp:txXfrm>
    </dsp:sp>
    <dsp:sp modelId="{FBFD6142-6FFD-40CB-A464-2FCE6DA073A5}">
      <dsp:nvSpPr>
        <dsp:cNvPr id="0" name=""/>
        <dsp:cNvSpPr/>
      </dsp:nvSpPr>
      <dsp:spPr>
        <a:xfrm>
          <a:off x="889879" y="1324196"/>
          <a:ext cx="91440" cy="310550"/>
        </a:xfrm>
        <a:custGeom>
          <a:avLst/>
          <a:gdLst/>
          <a:ahLst/>
          <a:cxnLst/>
          <a:rect l="0" t="0" r="0" b="0"/>
          <a:pathLst>
            <a:path>
              <a:moveTo>
                <a:pt x="45720" y="0"/>
              </a:moveTo>
              <a:lnTo>
                <a:pt x="45720" y="155275"/>
              </a:lnTo>
              <a:lnTo>
                <a:pt x="89384" y="155275"/>
              </a:lnTo>
              <a:lnTo>
                <a:pt x="89384" y="310550"/>
              </a:lnTo>
            </a:path>
          </a:pathLst>
        </a:custGeom>
        <a:noFill/>
        <a:ln w="381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282205-C655-4EC4-8049-64124DDC00C5}">
      <dsp:nvSpPr>
        <dsp:cNvPr id="0" name=""/>
        <dsp:cNvSpPr/>
      </dsp:nvSpPr>
      <dsp:spPr>
        <a:xfrm>
          <a:off x="0" y="1634746"/>
          <a:ext cx="1958528" cy="3208737"/>
        </a:xfrm>
        <a:prstGeom prst="roundRect">
          <a:avLst>
            <a:gd name="adj" fmla="val 10000"/>
          </a:avLst>
        </a:prstGeom>
        <a:solidFill>
          <a:srgbClr val="CCECFF"/>
        </a:solidFill>
        <a:ln w="381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100000"/>
            </a:lnSpc>
            <a:spcBef>
              <a:spcPct val="0"/>
            </a:spcBef>
            <a:spcAft>
              <a:spcPct val="35000"/>
            </a:spcAft>
            <a:buNone/>
          </a:pPr>
          <a:r>
            <a:rPr lang="es-ES" sz="1400" kern="1200" dirty="0">
              <a:solidFill>
                <a:schemeClr val="bg1"/>
              </a:solidFill>
              <a:latin typeface="Helvetica" pitchFamily="34" charset="0"/>
              <a:cs typeface="Helvetica" pitchFamily="34" charset="0"/>
            </a:rPr>
            <a:t>Hipovolemia</a:t>
          </a:r>
        </a:p>
        <a:p>
          <a:pPr marL="0" lvl="0" indent="0" algn="l" defTabSz="622300">
            <a:lnSpc>
              <a:spcPct val="90000"/>
            </a:lnSpc>
            <a:spcBef>
              <a:spcPct val="0"/>
            </a:spcBef>
            <a:spcAft>
              <a:spcPct val="35000"/>
            </a:spcAft>
            <a:buNone/>
          </a:pPr>
          <a:r>
            <a:rPr lang="es-ES" sz="1400" kern="1200" dirty="0">
              <a:solidFill>
                <a:schemeClr val="bg1"/>
              </a:solidFill>
              <a:latin typeface="Helvetica" pitchFamily="34" charset="0"/>
              <a:cs typeface="Helvetica" pitchFamily="34" charset="0"/>
            </a:rPr>
            <a:t>Caudal cardiaco bajo</a:t>
          </a:r>
        </a:p>
        <a:p>
          <a:pPr marL="0" lvl="0" indent="0" algn="l" defTabSz="622300">
            <a:lnSpc>
              <a:spcPct val="90000"/>
            </a:lnSpc>
            <a:spcBef>
              <a:spcPct val="0"/>
            </a:spcBef>
            <a:spcAft>
              <a:spcPct val="35000"/>
            </a:spcAft>
            <a:buNone/>
          </a:pPr>
          <a:r>
            <a:rPr lang="es-ES" sz="1400" kern="1200" dirty="0">
              <a:solidFill>
                <a:schemeClr val="bg1"/>
              </a:solidFill>
              <a:latin typeface="Helvetica" pitchFamily="34" charset="0"/>
              <a:cs typeface="Helvetica" pitchFamily="34" charset="0"/>
            </a:rPr>
            <a:t>Volumen circulante bajo</a:t>
          </a:r>
        </a:p>
        <a:p>
          <a:pPr marL="0" lvl="0" indent="0" algn="l" defTabSz="622300">
            <a:lnSpc>
              <a:spcPct val="90000"/>
            </a:lnSpc>
            <a:spcBef>
              <a:spcPct val="0"/>
            </a:spcBef>
            <a:spcAft>
              <a:spcPct val="35000"/>
            </a:spcAft>
            <a:buNone/>
          </a:pPr>
          <a:r>
            <a:rPr lang="es-ES" sz="1400" kern="1200" dirty="0">
              <a:solidFill>
                <a:schemeClr val="bg1"/>
              </a:solidFill>
              <a:latin typeface="Helvetica" pitchFamily="34" charset="0"/>
              <a:cs typeface="Helvetica" pitchFamily="34" charset="0"/>
            </a:rPr>
            <a:t>-Insuficiencia </a:t>
          </a:r>
          <a:r>
            <a:rPr lang="es-ES" sz="1400" kern="1200" dirty="0" err="1">
              <a:solidFill>
                <a:schemeClr val="bg1"/>
              </a:solidFill>
              <a:latin typeface="Helvetica" pitchFamily="34" charset="0"/>
              <a:cs typeface="Helvetica" pitchFamily="34" charset="0"/>
            </a:rPr>
            <a:t>cadiaca</a:t>
          </a:r>
          <a:endParaRPr lang="es-ES" sz="1400" kern="1200" dirty="0">
            <a:solidFill>
              <a:schemeClr val="bg1"/>
            </a:solidFill>
            <a:latin typeface="Helvetica" pitchFamily="34" charset="0"/>
            <a:cs typeface="Helvetica" pitchFamily="34" charset="0"/>
          </a:endParaRPr>
        </a:p>
        <a:p>
          <a:pPr marL="0" lvl="0" indent="0" algn="l" defTabSz="622300">
            <a:lnSpc>
              <a:spcPct val="90000"/>
            </a:lnSpc>
            <a:spcBef>
              <a:spcPct val="0"/>
            </a:spcBef>
            <a:spcAft>
              <a:spcPct val="35000"/>
            </a:spcAft>
            <a:buNone/>
          </a:pPr>
          <a:r>
            <a:rPr lang="es-ES" sz="1400" kern="1200" dirty="0">
              <a:solidFill>
                <a:schemeClr val="bg1"/>
              </a:solidFill>
              <a:latin typeface="Helvetica" pitchFamily="34" charset="0"/>
              <a:cs typeface="Helvetica" pitchFamily="34" charset="0"/>
            </a:rPr>
            <a:t>-Insuficiencia hepática</a:t>
          </a:r>
        </a:p>
        <a:p>
          <a:pPr marL="0" lvl="0" indent="0" algn="l" defTabSz="622300">
            <a:lnSpc>
              <a:spcPct val="90000"/>
            </a:lnSpc>
            <a:spcBef>
              <a:spcPct val="0"/>
            </a:spcBef>
            <a:spcAft>
              <a:spcPct val="35000"/>
            </a:spcAft>
            <a:buNone/>
          </a:pPr>
          <a:r>
            <a:rPr lang="es-ES" sz="1400" kern="1200" dirty="0">
              <a:solidFill>
                <a:schemeClr val="bg1"/>
              </a:solidFill>
              <a:latin typeface="Helvetica" pitchFamily="34" charset="0"/>
              <a:cs typeface="Helvetica" pitchFamily="34" charset="0"/>
            </a:rPr>
            <a:t>Fallo de autorregulación renal</a:t>
          </a:r>
        </a:p>
        <a:p>
          <a:pPr marL="0" lvl="0" indent="0" algn="l" defTabSz="622300">
            <a:lnSpc>
              <a:spcPct val="90000"/>
            </a:lnSpc>
            <a:spcBef>
              <a:spcPct val="0"/>
            </a:spcBef>
            <a:spcAft>
              <a:spcPct val="35000"/>
            </a:spcAft>
            <a:buNone/>
          </a:pPr>
          <a:r>
            <a:rPr lang="es-ES" sz="1400" kern="1200" dirty="0">
              <a:solidFill>
                <a:schemeClr val="bg1"/>
              </a:solidFill>
              <a:latin typeface="Helvetica" pitchFamily="34" charset="0"/>
              <a:cs typeface="Helvetica" pitchFamily="34" charset="0"/>
            </a:rPr>
            <a:t>-AINE, </a:t>
          </a:r>
        </a:p>
        <a:p>
          <a:pPr marL="0" lvl="0" indent="0" algn="l" defTabSz="622300">
            <a:lnSpc>
              <a:spcPct val="90000"/>
            </a:lnSpc>
            <a:spcBef>
              <a:spcPct val="0"/>
            </a:spcBef>
            <a:spcAft>
              <a:spcPct val="35000"/>
            </a:spcAft>
            <a:buNone/>
          </a:pPr>
          <a:r>
            <a:rPr lang="es-ES" sz="1400" kern="1200" dirty="0">
              <a:solidFill>
                <a:schemeClr val="bg1"/>
              </a:solidFill>
              <a:latin typeface="Helvetica" pitchFamily="34" charset="0"/>
              <a:cs typeface="Helvetica" pitchFamily="34" charset="0"/>
            </a:rPr>
            <a:t>- </a:t>
          </a:r>
          <a:r>
            <a:rPr lang="es-ES" sz="1400" kern="1200" dirty="0" err="1">
              <a:solidFill>
                <a:schemeClr val="bg1"/>
              </a:solidFill>
              <a:latin typeface="Helvetica" pitchFamily="34" charset="0"/>
              <a:cs typeface="Helvetica" pitchFamily="34" charset="0"/>
            </a:rPr>
            <a:t>IECA</a:t>
          </a:r>
          <a:r>
            <a:rPr lang="es-ES" sz="1400" kern="1200" dirty="0">
              <a:solidFill>
                <a:schemeClr val="bg1"/>
              </a:solidFill>
              <a:latin typeface="Helvetica" pitchFamily="34" charset="0"/>
              <a:cs typeface="Helvetica" pitchFamily="34" charset="0"/>
            </a:rPr>
            <a:t>/ARAII</a:t>
          </a:r>
        </a:p>
        <a:p>
          <a:pPr marL="0" lvl="0" indent="0" algn="l" defTabSz="622300">
            <a:lnSpc>
              <a:spcPct val="90000"/>
            </a:lnSpc>
            <a:spcBef>
              <a:spcPct val="0"/>
            </a:spcBef>
            <a:spcAft>
              <a:spcPct val="35000"/>
            </a:spcAft>
            <a:buNone/>
          </a:pPr>
          <a:r>
            <a:rPr lang="es-ES" sz="1400" kern="1200" dirty="0">
              <a:solidFill>
                <a:schemeClr val="bg1"/>
              </a:solidFill>
              <a:latin typeface="Helvetica" pitchFamily="34" charset="0"/>
              <a:cs typeface="Helvetica" pitchFamily="34" charset="0"/>
            </a:rPr>
            <a:t>-</a:t>
          </a:r>
          <a:r>
            <a:rPr lang="es-ES" sz="1400" kern="1200" dirty="0" err="1">
              <a:solidFill>
                <a:schemeClr val="bg1"/>
              </a:solidFill>
              <a:latin typeface="Helvetica" pitchFamily="34" charset="0"/>
              <a:cs typeface="Helvetica" pitchFamily="34" charset="0"/>
            </a:rPr>
            <a:t>Ciclosporina</a:t>
          </a:r>
          <a:endParaRPr lang="es-ES" sz="1400" kern="1200" dirty="0">
            <a:solidFill>
              <a:schemeClr val="bg1"/>
            </a:solidFill>
            <a:latin typeface="Helvetica" pitchFamily="34" charset="0"/>
            <a:cs typeface="Helvetica" pitchFamily="34" charset="0"/>
          </a:endParaRPr>
        </a:p>
      </dsp:txBody>
      <dsp:txXfrm>
        <a:off x="57363" y="1692109"/>
        <a:ext cx="1843802" cy="3094011"/>
      </dsp:txXfrm>
    </dsp:sp>
    <dsp:sp modelId="{15F67044-A55E-460B-8E1F-67213D78CC23}">
      <dsp:nvSpPr>
        <dsp:cNvPr id="0" name=""/>
        <dsp:cNvSpPr/>
      </dsp:nvSpPr>
      <dsp:spPr>
        <a:xfrm>
          <a:off x="4352432" y="613408"/>
          <a:ext cx="198349" cy="244054"/>
        </a:xfrm>
        <a:custGeom>
          <a:avLst/>
          <a:gdLst/>
          <a:ahLst/>
          <a:cxnLst/>
          <a:rect l="0" t="0" r="0" b="0"/>
          <a:pathLst>
            <a:path>
              <a:moveTo>
                <a:pt x="0" y="0"/>
              </a:moveTo>
              <a:lnTo>
                <a:pt x="0" y="122027"/>
              </a:lnTo>
              <a:lnTo>
                <a:pt x="198349" y="122027"/>
              </a:lnTo>
              <a:lnTo>
                <a:pt x="198349" y="244054"/>
              </a:lnTo>
            </a:path>
          </a:pathLst>
        </a:custGeom>
        <a:noFill/>
        <a:ln w="381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875B22-870E-42A9-BA6F-0EF2DFF4879F}">
      <dsp:nvSpPr>
        <dsp:cNvPr id="0" name=""/>
        <dsp:cNvSpPr/>
      </dsp:nvSpPr>
      <dsp:spPr>
        <a:xfrm>
          <a:off x="3368416" y="857463"/>
          <a:ext cx="2364730" cy="438024"/>
        </a:xfrm>
        <a:prstGeom prst="roundRect">
          <a:avLst>
            <a:gd name="adj" fmla="val 10000"/>
          </a:avLst>
        </a:prstGeom>
        <a:solidFill>
          <a:srgbClr val="FF6600"/>
        </a:solidFill>
        <a:ln w="381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b="1" kern="1200" dirty="0">
              <a:solidFill>
                <a:schemeClr val="bg1"/>
              </a:solidFill>
              <a:latin typeface="Helvetica" pitchFamily="34" charset="0"/>
              <a:cs typeface="Helvetica" pitchFamily="34" charset="0"/>
            </a:rPr>
            <a:t>Intrínseca (≈35%)</a:t>
          </a:r>
        </a:p>
      </dsp:txBody>
      <dsp:txXfrm>
        <a:off x="3381245" y="870292"/>
        <a:ext cx="2339072" cy="412366"/>
      </dsp:txXfrm>
    </dsp:sp>
    <dsp:sp modelId="{59063A00-9CFB-4594-96F1-8C4F2D645D1C}">
      <dsp:nvSpPr>
        <dsp:cNvPr id="0" name=""/>
        <dsp:cNvSpPr/>
      </dsp:nvSpPr>
      <dsp:spPr>
        <a:xfrm>
          <a:off x="2973023" y="1295488"/>
          <a:ext cx="1577758" cy="293838"/>
        </a:xfrm>
        <a:custGeom>
          <a:avLst/>
          <a:gdLst/>
          <a:ahLst/>
          <a:cxnLst/>
          <a:rect l="0" t="0" r="0" b="0"/>
          <a:pathLst>
            <a:path>
              <a:moveTo>
                <a:pt x="1577758" y="0"/>
              </a:moveTo>
              <a:lnTo>
                <a:pt x="1577758" y="146919"/>
              </a:lnTo>
              <a:lnTo>
                <a:pt x="0" y="146919"/>
              </a:lnTo>
              <a:lnTo>
                <a:pt x="0" y="293838"/>
              </a:lnTo>
            </a:path>
          </a:pathLst>
        </a:custGeom>
        <a:noFill/>
        <a:ln w="381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0C6592-E80C-4D47-A1DB-ADE9A6570DEB}">
      <dsp:nvSpPr>
        <dsp:cNvPr id="0" name=""/>
        <dsp:cNvSpPr/>
      </dsp:nvSpPr>
      <dsp:spPr>
        <a:xfrm>
          <a:off x="2294190" y="1589326"/>
          <a:ext cx="1357665" cy="894782"/>
        </a:xfrm>
        <a:prstGeom prst="roundRect">
          <a:avLst>
            <a:gd name="adj" fmla="val 10000"/>
          </a:avLst>
        </a:prstGeom>
        <a:noFill/>
        <a:ln w="381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endParaRPr lang="es-ES" sz="3900" kern="1200"/>
        </a:p>
      </dsp:txBody>
      <dsp:txXfrm>
        <a:off x="2320397" y="1615533"/>
        <a:ext cx="1305251" cy="842368"/>
      </dsp:txXfrm>
    </dsp:sp>
    <dsp:sp modelId="{53779B6F-53CA-42C4-9643-D69D12E261AD}">
      <dsp:nvSpPr>
        <dsp:cNvPr id="0" name=""/>
        <dsp:cNvSpPr/>
      </dsp:nvSpPr>
      <dsp:spPr>
        <a:xfrm>
          <a:off x="4481178" y="1295488"/>
          <a:ext cx="91440" cy="293838"/>
        </a:xfrm>
        <a:custGeom>
          <a:avLst/>
          <a:gdLst/>
          <a:ahLst/>
          <a:cxnLst/>
          <a:rect l="0" t="0" r="0" b="0"/>
          <a:pathLst>
            <a:path>
              <a:moveTo>
                <a:pt x="69603" y="0"/>
              </a:moveTo>
              <a:lnTo>
                <a:pt x="69603" y="146919"/>
              </a:lnTo>
              <a:lnTo>
                <a:pt x="45720" y="146919"/>
              </a:lnTo>
              <a:lnTo>
                <a:pt x="45720" y="293838"/>
              </a:lnTo>
            </a:path>
          </a:pathLst>
        </a:custGeom>
        <a:noFill/>
        <a:ln w="381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F57290-72B7-4462-ACE8-7E732C95659B}">
      <dsp:nvSpPr>
        <dsp:cNvPr id="0" name=""/>
        <dsp:cNvSpPr/>
      </dsp:nvSpPr>
      <dsp:spPr>
        <a:xfrm>
          <a:off x="3982424" y="1589326"/>
          <a:ext cx="1088946" cy="859514"/>
        </a:xfrm>
        <a:prstGeom prst="roundRect">
          <a:avLst>
            <a:gd name="adj" fmla="val 10000"/>
          </a:avLst>
        </a:prstGeom>
        <a:noFill/>
        <a:ln w="381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endParaRPr lang="es-ES" sz="3700" kern="1200"/>
        </a:p>
      </dsp:txBody>
      <dsp:txXfrm>
        <a:off x="4007598" y="1614500"/>
        <a:ext cx="1038598" cy="809166"/>
      </dsp:txXfrm>
    </dsp:sp>
    <dsp:sp modelId="{781785E3-6DEF-447A-A788-EB5104A49ECB}">
      <dsp:nvSpPr>
        <dsp:cNvPr id="0" name=""/>
        <dsp:cNvSpPr/>
      </dsp:nvSpPr>
      <dsp:spPr>
        <a:xfrm>
          <a:off x="2845776" y="2448840"/>
          <a:ext cx="1681121" cy="293838"/>
        </a:xfrm>
        <a:custGeom>
          <a:avLst/>
          <a:gdLst/>
          <a:ahLst/>
          <a:cxnLst/>
          <a:rect l="0" t="0" r="0" b="0"/>
          <a:pathLst>
            <a:path>
              <a:moveTo>
                <a:pt x="1681121" y="0"/>
              </a:moveTo>
              <a:lnTo>
                <a:pt x="1681121" y="146919"/>
              </a:lnTo>
              <a:lnTo>
                <a:pt x="0" y="146919"/>
              </a:lnTo>
              <a:lnTo>
                <a:pt x="0" y="293838"/>
              </a:lnTo>
            </a:path>
          </a:pathLst>
        </a:custGeom>
        <a:noFill/>
        <a:ln w="381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CD587A-0CAD-436D-A79F-4AFE679AEA65}">
      <dsp:nvSpPr>
        <dsp:cNvPr id="0" name=""/>
        <dsp:cNvSpPr/>
      </dsp:nvSpPr>
      <dsp:spPr>
        <a:xfrm>
          <a:off x="2294829" y="2742679"/>
          <a:ext cx="1101894" cy="734596"/>
        </a:xfrm>
        <a:prstGeom prst="roundRect">
          <a:avLst>
            <a:gd name="adj" fmla="val 10000"/>
          </a:avLst>
        </a:prstGeom>
        <a:noFill/>
        <a:ln w="381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endParaRPr lang="es-ES" sz="3200" kern="1200"/>
        </a:p>
      </dsp:txBody>
      <dsp:txXfrm>
        <a:off x="2316345" y="2764195"/>
        <a:ext cx="1058862" cy="691564"/>
      </dsp:txXfrm>
    </dsp:sp>
    <dsp:sp modelId="{6A537FF3-EF0A-4B0D-A2EB-AB6833D3DCA6}">
      <dsp:nvSpPr>
        <dsp:cNvPr id="0" name=""/>
        <dsp:cNvSpPr/>
      </dsp:nvSpPr>
      <dsp:spPr>
        <a:xfrm>
          <a:off x="4317395" y="2448840"/>
          <a:ext cx="209503" cy="293838"/>
        </a:xfrm>
        <a:custGeom>
          <a:avLst/>
          <a:gdLst/>
          <a:ahLst/>
          <a:cxnLst/>
          <a:rect l="0" t="0" r="0" b="0"/>
          <a:pathLst>
            <a:path>
              <a:moveTo>
                <a:pt x="209503" y="0"/>
              </a:moveTo>
              <a:lnTo>
                <a:pt x="209503" y="146919"/>
              </a:lnTo>
              <a:lnTo>
                <a:pt x="0" y="146919"/>
              </a:lnTo>
              <a:lnTo>
                <a:pt x="0" y="293838"/>
              </a:lnTo>
            </a:path>
          </a:pathLst>
        </a:custGeom>
        <a:noFill/>
        <a:ln w="381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19FE0B-5ACF-4144-9D37-4CEF165CAD8D}">
      <dsp:nvSpPr>
        <dsp:cNvPr id="0" name=""/>
        <dsp:cNvSpPr/>
      </dsp:nvSpPr>
      <dsp:spPr>
        <a:xfrm>
          <a:off x="3727292" y="2742679"/>
          <a:ext cx="1180205" cy="870239"/>
        </a:xfrm>
        <a:prstGeom prst="roundRect">
          <a:avLst>
            <a:gd name="adj" fmla="val 10000"/>
          </a:avLst>
        </a:prstGeom>
        <a:noFill/>
        <a:ln w="381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endParaRPr lang="es-ES" sz="3700" kern="1200"/>
        </a:p>
      </dsp:txBody>
      <dsp:txXfrm>
        <a:off x="3752780" y="2768167"/>
        <a:ext cx="1129229" cy="819263"/>
      </dsp:txXfrm>
    </dsp:sp>
    <dsp:sp modelId="{A52CE423-D0D3-4099-86AC-8EEF42B23AEC}">
      <dsp:nvSpPr>
        <dsp:cNvPr id="0" name=""/>
        <dsp:cNvSpPr/>
      </dsp:nvSpPr>
      <dsp:spPr>
        <a:xfrm>
          <a:off x="4526898" y="2448840"/>
          <a:ext cx="1471618" cy="293838"/>
        </a:xfrm>
        <a:custGeom>
          <a:avLst/>
          <a:gdLst/>
          <a:ahLst/>
          <a:cxnLst/>
          <a:rect l="0" t="0" r="0" b="0"/>
          <a:pathLst>
            <a:path>
              <a:moveTo>
                <a:pt x="0" y="0"/>
              </a:moveTo>
              <a:lnTo>
                <a:pt x="0" y="146919"/>
              </a:lnTo>
              <a:lnTo>
                <a:pt x="1471618" y="146919"/>
              </a:lnTo>
              <a:lnTo>
                <a:pt x="1471618" y="293838"/>
              </a:lnTo>
            </a:path>
          </a:pathLst>
        </a:custGeom>
        <a:noFill/>
        <a:ln w="381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56C550-9214-4AE0-B377-E7B286E013F6}">
      <dsp:nvSpPr>
        <dsp:cNvPr id="0" name=""/>
        <dsp:cNvSpPr/>
      </dsp:nvSpPr>
      <dsp:spPr>
        <a:xfrm>
          <a:off x="5238066" y="2742679"/>
          <a:ext cx="1520900" cy="2930171"/>
        </a:xfrm>
        <a:prstGeom prst="roundRect">
          <a:avLst>
            <a:gd name="adj" fmla="val 10000"/>
          </a:avLst>
        </a:prstGeom>
        <a:noFill/>
        <a:ln w="381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s-ES" sz="6500" kern="1200"/>
        </a:p>
      </dsp:txBody>
      <dsp:txXfrm>
        <a:off x="5282612" y="2787225"/>
        <a:ext cx="1431808" cy="2841079"/>
      </dsp:txXfrm>
    </dsp:sp>
    <dsp:sp modelId="{D6D6190F-C714-4E24-9623-80FEE2A6F88E}">
      <dsp:nvSpPr>
        <dsp:cNvPr id="0" name=""/>
        <dsp:cNvSpPr/>
      </dsp:nvSpPr>
      <dsp:spPr>
        <a:xfrm>
          <a:off x="4550781" y="1295488"/>
          <a:ext cx="1553874" cy="293838"/>
        </a:xfrm>
        <a:custGeom>
          <a:avLst/>
          <a:gdLst/>
          <a:ahLst/>
          <a:cxnLst/>
          <a:rect l="0" t="0" r="0" b="0"/>
          <a:pathLst>
            <a:path>
              <a:moveTo>
                <a:pt x="0" y="0"/>
              </a:moveTo>
              <a:lnTo>
                <a:pt x="0" y="146919"/>
              </a:lnTo>
              <a:lnTo>
                <a:pt x="1553874" y="146919"/>
              </a:lnTo>
              <a:lnTo>
                <a:pt x="1553874" y="293838"/>
              </a:lnTo>
            </a:path>
          </a:pathLst>
        </a:custGeom>
        <a:noFill/>
        <a:ln w="381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AA28FE-B915-4893-B5DA-61B2DB2B2666}">
      <dsp:nvSpPr>
        <dsp:cNvPr id="0" name=""/>
        <dsp:cNvSpPr/>
      </dsp:nvSpPr>
      <dsp:spPr>
        <a:xfrm>
          <a:off x="5401939" y="1589326"/>
          <a:ext cx="1405432" cy="900034"/>
        </a:xfrm>
        <a:prstGeom prst="roundRect">
          <a:avLst>
            <a:gd name="adj" fmla="val 10000"/>
          </a:avLst>
        </a:prstGeom>
        <a:noFill/>
        <a:ln w="381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endParaRPr lang="es-ES" sz="3900" kern="1200"/>
        </a:p>
      </dsp:txBody>
      <dsp:txXfrm>
        <a:off x="5428300" y="1615687"/>
        <a:ext cx="1352710" cy="847312"/>
      </dsp:txXfrm>
    </dsp:sp>
    <dsp:sp modelId="{A6F0762C-CAC7-404B-9697-1B539012AD51}">
      <dsp:nvSpPr>
        <dsp:cNvPr id="0" name=""/>
        <dsp:cNvSpPr/>
      </dsp:nvSpPr>
      <dsp:spPr>
        <a:xfrm>
          <a:off x="4352432" y="613408"/>
          <a:ext cx="3461432" cy="244054"/>
        </a:xfrm>
        <a:custGeom>
          <a:avLst/>
          <a:gdLst/>
          <a:ahLst/>
          <a:cxnLst/>
          <a:rect l="0" t="0" r="0" b="0"/>
          <a:pathLst>
            <a:path>
              <a:moveTo>
                <a:pt x="0" y="0"/>
              </a:moveTo>
              <a:lnTo>
                <a:pt x="0" y="122027"/>
              </a:lnTo>
              <a:lnTo>
                <a:pt x="3461432" y="122027"/>
              </a:lnTo>
              <a:lnTo>
                <a:pt x="3461432" y="244054"/>
              </a:lnTo>
            </a:path>
          </a:pathLst>
        </a:custGeom>
        <a:noFill/>
        <a:ln w="381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45DA69-838F-4135-99DF-6FCA923D1A50}">
      <dsp:nvSpPr>
        <dsp:cNvPr id="0" name=""/>
        <dsp:cNvSpPr/>
      </dsp:nvSpPr>
      <dsp:spPr>
        <a:xfrm>
          <a:off x="7084796" y="857463"/>
          <a:ext cx="1458136" cy="531134"/>
        </a:xfrm>
        <a:prstGeom prst="roundRect">
          <a:avLst>
            <a:gd name="adj" fmla="val 10000"/>
          </a:avLst>
        </a:prstGeom>
        <a:solidFill>
          <a:srgbClr val="FFFF99"/>
        </a:solidFill>
        <a:ln w="381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b="1" kern="1200" dirty="0" err="1">
              <a:solidFill>
                <a:schemeClr val="bg1"/>
              </a:solidFill>
              <a:latin typeface="Helvetica" pitchFamily="34" charset="0"/>
              <a:cs typeface="Helvetica" pitchFamily="34" charset="0"/>
            </a:rPr>
            <a:t>Postrenal</a:t>
          </a:r>
          <a:r>
            <a:rPr lang="es-ES" sz="1400" b="1" kern="1200" dirty="0">
              <a:solidFill>
                <a:schemeClr val="bg1"/>
              </a:solidFill>
              <a:latin typeface="Helvetica" pitchFamily="34" charset="0"/>
              <a:cs typeface="Helvetica" pitchFamily="34" charset="0"/>
            </a:rPr>
            <a:t> (≈5%)</a:t>
          </a:r>
        </a:p>
      </dsp:txBody>
      <dsp:txXfrm>
        <a:off x="7100352" y="873019"/>
        <a:ext cx="1427024" cy="500022"/>
      </dsp:txXfrm>
    </dsp:sp>
    <dsp:sp modelId="{AB9AF1AA-AF21-4A49-B358-9933E7617E3F}">
      <dsp:nvSpPr>
        <dsp:cNvPr id="0" name=""/>
        <dsp:cNvSpPr/>
      </dsp:nvSpPr>
      <dsp:spPr>
        <a:xfrm>
          <a:off x="7768144" y="1388598"/>
          <a:ext cx="91440" cy="293838"/>
        </a:xfrm>
        <a:custGeom>
          <a:avLst/>
          <a:gdLst/>
          <a:ahLst/>
          <a:cxnLst/>
          <a:rect l="0" t="0" r="0" b="0"/>
          <a:pathLst>
            <a:path>
              <a:moveTo>
                <a:pt x="45720" y="0"/>
              </a:moveTo>
              <a:lnTo>
                <a:pt x="45720" y="293838"/>
              </a:lnTo>
            </a:path>
          </a:pathLst>
        </a:custGeom>
        <a:noFill/>
        <a:ln w="381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9BEEF5-ED4E-4E28-9E7E-9C57FF01F060}">
      <dsp:nvSpPr>
        <dsp:cNvPr id="0" name=""/>
        <dsp:cNvSpPr/>
      </dsp:nvSpPr>
      <dsp:spPr>
        <a:xfrm>
          <a:off x="7137940" y="1682436"/>
          <a:ext cx="1351847" cy="2710762"/>
        </a:xfrm>
        <a:prstGeom prst="roundRect">
          <a:avLst>
            <a:gd name="adj" fmla="val 10000"/>
          </a:avLst>
        </a:prstGeom>
        <a:noFill/>
        <a:ln w="381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s-ES" sz="6500" kern="1200"/>
        </a:p>
      </dsp:txBody>
      <dsp:txXfrm>
        <a:off x="7177534" y="1722030"/>
        <a:ext cx="1272659" cy="26315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8FE9B2-ED46-425E-B6C4-2F03663C397C}">
      <dsp:nvSpPr>
        <dsp:cNvPr id="0" name=""/>
        <dsp:cNvSpPr/>
      </dsp:nvSpPr>
      <dsp:spPr>
        <a:xfrm>
          <a:off x="2861" y="355047"/>
          <a:ext cx="1796562" cy="702512"/>
        </a:xfrm>
        <a:prstGeom prst="rect">
          <a:avLst/>
        </a:prstGeom>
        <a:solidFill>
          <a:schemeClr val="tx2">
            <a:lumMod val="40000"/>
            <a:lumOff val="6000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solidFill>
                <a:schemeClr val="bg1"/>
              </a:solidFill>
            </a:rPr>
            <a:t>Evaluación y monitorización</a:t>
          </a:r>
        </a:p>
      </dsp:txBody>
      <dsp:txXfrm>
        <a:off x="2861" y="355047"/>
        <a:ext cx="1796562" cy="702512"/>
      </dsp:txXfrm>
    </dsp:sp>
    <dsp:sp modelId="{A396A1A1-9EC5-442B-80C7-A0F18356CF8A}">
      <dsp:nvSpPr>
        <dsp:cNvPr id="0" name=""/>
        <dsp:cNvSpPr/>
      </dsp:nvSpPr>
      <dsp:spPr>
        <a:xfrm>
          <a:off x="2094479" y="355047"/>
          <a:ext cx="1405024" cy="702512"/>
        </a:xfrm>
        <a:prstGeom prst="rect">
          <a:avLst/>
        </a:prstGeom>
        <a:solidFill>
          <a:schemeClr val="bg1">
            <a:lumMod val="5000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t>Volemia</a:t>
          </a:r>
        </a:p>
      </dsp:txBody>
      <dsp:txXfrm>
        <a:off x="2094479" y="355047"/>
        <a:ext cx="1405024" cy="702512"/>
      </dsp:txXfrm>
    </dsp:sp>
    <dsp:sp modelId="{A592F94F-1186-40B7-A738-17E946BB9AD0}">
      <dsp:nvSpPr>
        <dsp:cNvPr id="0" name=""/>
        <dsp:cNvSpPr/>
      </dsp:nvSpPr>
      <dsp:spPr>
        <a:xfrm>
          <a:off x="3794558" y="355047"/>
          <a:ext cx="1405024" cy="702512"/>
        </a:xfrm>
        <a:prstGeom prst="rect">
          <a:avLst/>
        </a:prstGeom>
        <a:solidFill>
          <a:srgbClr val="C00000"/>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t>Electrolitos</a:t>
          </a:r>
        </a:p>
      </dsp:txBody>
      <dsp:txXfrm>
        <a:off x="3794558" y="355047"/>
        <a:ext cx="1405024" cy="702512"/>
      </dsp:txXfrm>
    </dsp:sp>
    <dsp:sp modelId="{136B05B9-71D5-43E1-A6DA-4D4C4D13F2D8}">
      <dsp:nvSpPr>
        <dsp:cNvPr id="0" name=""/>
        <dsp:cNvSpPr/>
      </dsp:nvSpPr>
      <dsp:spPr>
        <a:xfrm>
          <a:off x="5494637" y="355047"/>
          <a:ext cx="1405024" cy="702512"/>
        </a:xfrm>
        <a:prstGeom prst="rect">
          <a:avLst/>
        </a:prstGeom>
        <a:solidFill>
          <a:srgbClr val="00B050"/>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t>Ácido-base</a:t>
          </a:r>
        </a:p>
      </dsp:txBody>
      <dsp:txXfrm>
        <a:off x="5494637" y="355047"/>
        <a:ext cx="1405024" cy="70251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575" cy="511175"/>
          </a:xfrm>
          <a:prstGeom prst="rect">
            <a:avLst/>
          </a:prstGeom>
        </p:spPr>
        <p:txBody>
          <a:bodyPr vert="horz" lIns="99048" tIns="49524" rIns="99048" bIns="49524" rtlCol="0"/>
          <a:lstStyle>
            <a:lvl1pPr algn="l" eaLnBrk="1" fontAlgn="auto" hangingPunct="1">
              <a:spcBef>
                <a:spcPts val="0"/>
              </a:spcBef>
              <a:spcAft>
                <a:spcPts val="0"/>
              </a:spcAft>
              <a:defRPr sz="1300">
                <a:latin typeface="+mn-lt"/>
                <a:cs typeface="+mn-cs"/>
              </a:defRPr>
            </a:lvl1pPr>
          </a:lstStyle>
          <a:p>
            <a:pPr>
              <a:defRPr/>
            </a:pPr>
            <a:endParaRPr lang="es-ES"/>
          </a:p>
        </p:txBody>
      </p:sp>
      <p:sp>
        <p:nvSpPr>
          <p:cNvPr id="3" name="2 Marcador de fecha"/>
          <p:cNvSpPr>
            <a:spLocks noGrp="1"/>
          </p:cNvSpPr>
          <p:nvPr>
            <p:ph type="dt" idx="1"/>
          </p:nvPr>
        </p:nvSpPr>
        <p:spPr>
          <a:xfrm>
            <a:off x="4021138" y="0"/>
            <a:ext cx="3076575" cy="511175"/>
          </a:xfrm>
          <a:prstGeom prst="rect">
            <a:avLst/>
          </a:prstGeom>
        </p:spPr>
        <p:txBody>
          <a:bodyPr vert="horz" lIns="99048" tIns="49524" rIns="99048" bIns="49524" rtlCol="0"/>
          <a:lstStyle>
            <a:lvl1pPr algn="r" eaLnBrk="1" fontAlgn="auto" hangingPunct="1">
              <a:spcBef>
                <a:spcPts val="0"/>
              </a:spcBef>
              <a:spcAft>
                <a:spcPts val="0"/>
              </a:spcAft>
              <a:defRPr sz="1300">
                <a:latin typeface="+mn-lt"/>
                <a:cs typeface="+mn-cs"/>
              </a:defRPr>
            </a:lvl1pPr>
          </a:lstStyle>
          <a:p>
            <a:pPr>
              <a:defRPr/>
            </a:pPr>
            <a:fld id="{5471AD64-BBC9-4D7F-994C-38C21C18DBB0}" type="datetimeFigureOut">
              <a:rPr lang="es-ES"/>
              <a:pPr>
                <a:defRPr/>
              </a:pPr>
              <a:t>26/01/2022</a:t>
            </a:fld>
            <a:endParaRPr lang="es-ES" dirty="0"/>
          </a:p>
        </p:txBody>
      </p:sp>
      <p:sp>
        <p:nvSpPr>
          <p:cNvPr id="4" name="3 Marcador de imagen de diapositiva"/>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es-ES" noProof="0" dirty="0"/>
          </a:p>
        </p:txBody>
      </p:sp>
      <p:sp>
        <p:nvSpPr>
          <p:cNvPr id="5" name="4 Marcador de notas"/>
          <p:cNvSpPr>
            <a:spLocks noGrp="1"/>
          </p:cNvSpPr>
          <p:nvPr>
            <p:ph type="body" sz="quarter" idx="3"/>
          </p:nvPr>
        </p:nvSpPr>
        <p:spPr>
          <a:xfrm>
            <a:off x="709613" y="4860925"/>
            <a:ext cx="5680075" cy="4605338"/>
          </a:xfrm>
          <a:prstGeom prst="rect">
            <a:avLst/>
          </a:prstGeom>
        </p:spPr>
        <p:txBody>
          <a:bodyPr vert="horz" lIns="99048" tIns="49524" rIns="99048" bIns="49524"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5 Marcador de pie de página"/>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eaLnBrk="1" fontAlgn="auto" hangingPunct="1">
              <a:spcBef>
                <a:spcPts val="0"/>
              </a:spcBef>
              <a:spcAft>
                <a:spcPts val="0"/>
              </a:spcAft>
              <a:defRPr sz="1300">
                <a:latin typeface="+mn-lt"/>
                <a:cs typeface="+mn-cs"/>
              </a:defRPr>
            </a:lvl1pPr>
          </a:lstStyle>
          <a:p>
            <a:pPr>
              <a:defRPr/>
            </a:pPr>
            <a:endParaRPr lang="es-ES"/>
          </a:p>
        </p:txBody>
      </p:sp>
      <p:sp>
        <p:nvSpPr>
          <p:cNvPr id="7" name="6 Marcador de número de diapositiva"/>
          <p:cNvSpPr>
            <a:spLocks noGrp="1"/>
          </p:cNvSpPr>
          <p:nvPr>
            <p:ph type="sldNum" sz="quarter" idx="5"/>
          </p:nvPr>
        </p:nvSpPr>
        <p:spPr>
          <a:xfrm>
            <a:off x="4021138" y="9721850"/>
            <a:ext cx="3076575" cy="511175"/>
          </a:xfrm>
          <a:prstGeom prst="rect">
            <a:avLst/>
          </a:prstGeom>
        </p:spPr>
        <p:txBody>
          <a:bodyPr vert="horz" wrap="square" lIns="99048" tIns="49524" rIns="99048" bIns="49524" numCol="1" anchor="b" anchorCtr="0" compatLnSpc="1">
            <a:prstTxWarp prst="textNoShape">
              <a:avLst/>
            </a:prstTxWarp>
          </a:bodyPr>
          <a:lstStyle>
            <a:lvl1pPr algn="r" eaLnBrk="1" hangingPunct="1">
              <a:defRPr sz="1300"/>
            </a:lvl1pPr>
          </a:lstStyle>
          <a:p>
            <a:fld id="{26CFCB9B-D885-409E-8663-DE2AE4DE7558}" type="slidenum">
              <a:rPr lang="es-ES" altLang="es-ES"/>
              <a:pPr/>
              <a:t>‹Nº›</a:t>
            </a:fld>
            <a:endParaRPr lang="es-ES" alt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ES"/>
              <a:t>El concepto es que se trata de un descenso brusco de la tasa de filtración. Esta se detecta habitualmente por un incremento en la cifra de creatinina en plasma y menos frecuentemente por un descenso de la diuresis ya que habitualmente no se dispone de control horario de diuresis en la mayoría de los pacientes hospitalizados. </a:t>
            </a:r>
          </a:p>
        </p:txBody>
      </p:sp>
      <p:sp>
        <p:nvSpPr>
          <p:cNvPr id="8196"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BF6FF74-7E8D-4155-88D0-22F41B7ABEC1}" type="slidenum">
              <a:rPr lang="es-ES" altLang="es-ES"/>
              <a:pPr/>
              <a:t>3</a:t>
            </a:fld>
            <a:endParaRPr lang="es-ES" alt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ES"/>
              <a:t>Aquí se puede ver un poco la incidencia de cada una de las causas, las causas renales más frecuentes las causas parenquimatosas o intrínsecas que sobre todo se dividen en las enfermedades que afectan los glomérulos, las que afectan los túbulos y el intersticio y las que afectan el espacio vascular. Las más frecuentes son las que afectan los túbulos y el intersticio siendo la necrosis tubular aguda la causa más frecuente a nivel hospitalario. Finalmente las causas postrenales pueden obedecer a una obstrucción a cualquier nivel de la vía urinaria. </a:t>
            </a:r>
          </a:p>
        </p:txBody>
      </p:sp>
      <p:sp>
        <p:nvSpPr>
          <p:cNvPr id="28676"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44895A4-6066-4D51-A445-09998FE8787E}" type="slidenum">
              <a:rPr lang="es-ES" altLang="es-ES"/>
              <a:pPr/>
              <a:t>12</a:t>
            </a:fld>
            <a:endParaRPr lang="es-ES" alt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ES"/>
              <a:t>Aquí podemos ver las causas más frecuentes de insuficiencia renal prerrenal por disminución de la perfusión renal, que se puede producir por una hipovolemia verdadera por pérdida de volumen, una hipovolemia efectiva por redistribución patológica del volumen a nivel los diferentes espacios, por vasoconstricción renal y por alteraciones en las respuestas adaptativas renales como veremos más adelante. </a:t>
            </a:r>
          </a:p>
        </p:txBody>
      </p:sp>
      <p:sp>
        <p:nvSpPr>
          <p:cNvPr id="30724"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812D8FC-86A3-442D-8094-BFC4DC4E7292}" type="slidenum">
              <a:rPr lang="es-ES" altLang="es-ES"/>
              <a:pPr/>
              <a:t>13</a:t>
            </a:fld>
            <a:endParaRPr lang="es-ES" alt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ES"/>
              <a:t>La insuficiencia renal parenquimatosa suele obedecer como se ha dicho a la lesión de diferentes compartimentos. Las enfermedades vasculares pueden ser de gran vaso o de pequeño paso. Diferentes enfermedades glomerulares pueden presentarse como insuficiencia renal aguda y será importante descartarlas en la evaluación de los pacientes cómo se verá más adelante. De las que afectan a los túbulos e intersticio hay que destacar la necrosis tubular aguda como causa más frecuente en el hospital que puede ser isquémica o tóxica, bien por toxinas endógenas como la mioglobina o la hemoglobina o por toxinas exógenas como algunos antibióticos, contrastes iodados, etc. Una causa quizá infradiagnosticada es la nefritis Intersticial aguda habitualmente fármacos y es una causa que hay que tener en cuenta en los pacientes hospitalizados frecuentemente están sometidos a polimedicación.  </a:t>
            </a:r>
          </a:p>
        </p:txBody>
      </p:sp>
      <p:sp>
        <p:nvSpPr>
          <p:cNvPr id="32772"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E9B6FF0-E9E7-47AF-AC9B-4A4036346D5F}" type="slidenum">
              <a:rPr lang="es-ES" altLang="es-ES"/>
              <a:pPr/>
              <a:t>14</a:t>
            </a:fld>
            <a:endParaRPr lang="es-ES" alt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ES"/>
              <a:t>Un aspecto muy importante por su prevalencia es la relación entre insuficiencia renal aguda y fármacos. En esta tabla se resume esta relación con los fármacos más frecuentes en el ámbito ambulatorio, en el ámbito hospitalario, y en la UCI.</a:t>
            </a:r>
          </a:p>
        </p:txBody>
      </p:sp>
      <p:sp>
        <p:nvSpPr>
          <p:cNvPr id="3482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CCC2E2F-769E-47C5-9B29-FF31A5DB2E59}" type="slidenum">
              <a:rPr lang="es-ES" altLang="es-ES"/>
              <a:pPr/>
              <a:t>15</a:t>
            </a:fld>
            <a:endParaRPr lang="es-ES" alt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ES"/>
              <a:t>Siendo insuficiencia renal aguda isquémica una de las causas más frecuentes en el hospital es importante revisar la fisiopatología de este proceso. Del riñón es más uno de los órganos más perfundidos al recibir un 20% del gasto cardiaco. Pero la distribución intrarrenal de este flujo es heterogéneo ya que el córtex recibe un 90% y la médula un 10%. En el córtex el consumo de energía suele ser bajo ya que La filtración glomerular y la reabsorción proximal no consumen mucha energía y por lo tanto la fracción de extracción de oxígeno es baja. Por el contrario en la médula, el trabajo tubular activo consume mucha energía y al recibir poca perfusión renal, la extracción de oxígeno en esta zona es muy elevada funcionando en el límite de la hipoxia. Es por ello que este segmento de la médula externa es muy susceptible a la isquemia y es donde suele iniciarse la lesión tubular en caso de isquemia. </a:t>
            </a:r>
          </a:p>
        </p:txBody>
      </p:sp>
      <p:sp>
        <p:nvSpPr>
          <p:cNvPr id="36868"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5E9E99C-2A47-4FF1-A1FF-66457CDB8B37}" type="slidenum">
              <a:rPr lang="es-ES" altLang="es-ES"/>
              <a:pPr/>
              <a:t>16</a:t>
            </a:fld>
            <a:endParaRPr lang="es-ES" alt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ES"/>
              <a:t>Para defenderse de los cambios en la presión de arterial, el riñón dispone de una serie de mecanismos que autorregulan el flujo plasmático renal de tal manera que entre unos márgenes de presión sistémica se mantiene la perfusión renal. Esta relación se puede observar en la gráfica de arriba. Por debajo de un nivel de presión arterial media existe una caída del flujo sanguíneo renal. Esta presión media está situada entre 75 y 80 mmHg. La pérdida de autorregulación para el filtrado glomerualr se produce entre 80 y 85 mmHg. Las guías de resucitación de paciente crítico ponen como objetivo llegar a una presión arterial media entre 65 y 70 mmHg lo que puede resultar enhipo perfusión renal. Diversos estudios han intentado demostrar si titular a presiones más altas disminuye la IRA. En un estudio se comparó la titulación a presiones arteriales medias más altas observando que la supervivencia no mejoraba pero que en los pacientes con una historia de hipertensión arterial previa se reducía el riesgo de insuficiencia renal aguda y de requerir terapia renal sustitutiva. Esto probablemente se debe a que en los pacientes hipertensos la curva o la relación entre presión arterial y flujo plasmático renal se encuentra desplazada hacia la derecha de tal manera que se pierde la autorregulación a cifras de presión superiores que la población normal y que por ello en esta población sería beneficioso titular la presión arterial a niveles más altos. De hecho algunas guías recomiendan estas medidas. </a:t>
            </a:r>
          </a:p>
        </p:txBody>
      </p:sp>
      <p:sp>
        <p:nvSpPr>
          <p:cNvPr id="38916"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6601CDB-2ADA-4B51-A8B3-EB079DB2FD74}" type="slidenum">
              <a:rPr lang="es-ES" altLang="es-ES"/>
              <a:pPr/>
              <a:t>17</a:t>
            </a:fld>
            <a:endParaRPr lang="es-ES" alt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ES"/>
              <a:t>Otro nivel autorregulación de la filtración glomerular se encuentra a nivel del propio glomérulo. Concretamente en el equilibrio entre vasoconstricción y vasodilatación de las arteriolas aferente y eferente. Este equilibrio  es el que mantiene la presión de filtración glomerular. En situaciones de presión de perfusión reducida cómo pueden ser la insuficiencia cardíaca, la cirrosis hepática o el síndrome nefrótico, para mantener la filtración glomerular se fuerza la vasodilatación de la arteriola afrente mediante la acción de las prostaglandinas y la vasoconstricción de la eferente mediante la acción de niveles bajos de angiotensina dos. Estas dos acciones mantienen la presión de filtración glomerular. En estas situaciones la administración de AINE bloquea la acción vasodilatadora de las prostaglandinas y hace caer la presión de filtración glomerular. La administración de IECA o ARAII bloquea la vasoconstricción eferente y hace caer también la presión de filtración. Es por ello que en estas situaciones de compromiso de la presión de perfusión renal la administración de estos fármacos puede provocar una insuficiencia renal aguda. </a:t>
            </a:r>
          </a:p>
        </p:txBody>
      </p:sp>
      <p:sp>
        <p:nvSpPr>
          <p:cNvPr id="40964"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F6A8FAC-034A-46D1-9B8F-320F21A91379}" type="slidenum">
              <a:rPr lang="es-ES" altLang="es-ES"/>
              <a:pPr/>
              <a:t>18</a:t>
            </a:fld>
            <a:endParaRPr lang="es-ES" alt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ES"/>
              <a:t>La fisiopatología de la insuficiencia renal aguda es compleja y no se basa meramente en una lesión isquémica de la célula tubular con depleción ATP. Así la lesión tubular acaba produciendo apoptosis, liberación de cuerpos apoptóticos lo que promueve por un lado  inflamación mediante el reclutamiento de diversas células inflamatorias y por otro lesión endotelial lo que promueve alteraciones de la coagulación y alteraciones de la función vascular llevando a oclusión vascular y empeoramiento de la isquemia. Esta liberación de sustancias tiene una característica de producirse en cascada afectando zonas vecinas por lo que se trata de una lesión expansiva qué puede afectar la totalidad del riñón. Por lo tanto es una fisiopatología que comprende no solo isquemia sino también inflamación, alteración vascula,r obstrucción tubular por el desprendimiento de las células y retorno del filtrado controlar a la circulación por el epitelio tubular lesionado. En el cuadro se pueden observar los mecanismos por los cuales esta lesión isquémica puede llevar a la reducción del filtrado glomerular. Por un lado las alteraciones vasculares, Por otro lado la activación del feedback túbulo glomerular el cual se activa por la mayor llegada de cloro y sodio a nivel de la mácula densa provocando vasoconstricción de la arteriola aferente , obstrucción tubular por el desprendimiento de las células tubulares y la formación de cilindros tubulares al mezclarse los detritos celulares con la proteína de Tamm Horsfall, la retro filtración y finalmente el aumento de la presión venosa por el edema intersticial que produce la inflamación. Todos estos mecanismos conjuntamente llevan a una reducción del filtrado glomerular.  </a:t>
            </a:r>
          </a:p>
        </p:txBody>
      </p:sp>
      <p:sp>
        <p:nvSpPr>
          <p:cNvPr id="43012"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15B8FFD-1A30-4F3F-92AA-34BE51BBE064}" type="slidenum">
              <a:rPr lang="es-ES" altLang="es-ES"/>
              <a:pPr/>
              <a:t>19</a:t>
            </a:fld>
            <a:endParaRPr lang="es-ES" alt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ES"/>
              <a:t>Clásicamente se ha dividido la insuficiencia renal aguda en fases evolutivas en las cuales destacamos la situación prerrenal con integridad del epitelio tubular, la fase de iniciación en la cual se inicia la lesión tubular y en la cual si inicia el descenso del filtrado glomerular y una fase de extensión en la cual la lesión se amplifica a todas las partes del riñón. En la fase de mantenimiento se produce una dediferenciación del epitelio tubular remanente que permite una proliferación tubular y una reepitelización  y finalmente una recuperación de la función renal que suele producirse a los 10-15 días de producida la lesión. Estos tiempos son aproximados y dependerán del tipo de lesión, del grado de lesión, y de la situación clínica del paciente punto </a:t>
            </a:r>
          </a:p>
        </p:txBody>
      </p:sp>
      <p:sp>
        <p:nvSpPr>
          <p:cNvPr id="4506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78BD3FF-DFD9-4FAB-BEE7-4FA879B8651F}" type="slidenum">
              <a:rPr lang="es-ES" altLang="es-ES"/>
              <a:pPr/>
              <a:t>20</a:t>
            </a:fld>
            <a:endParaRPr lang="es-ES" alt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ES"/>
              <a:t>En el abordaje clínico del paciente con insuficiencia renal aguda nos hemos de hacer cuatro preguntas. </a:t>
            </a:r>
          </a:p>
        </p:txBody>
      </p:sp>
      <p:sp>
        <p:nvSpPr>
          <p:cNvPr id="49156"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5B34452-A080-4A2A-97BC-FDBDCA2B572B}" type="slidenum">
              <a:rPr lang="es-ES" altLang="es-ES"/>
              <a:pPr/>
              <a:t>21</a:t>
            </a:fld>
            <a:endParaRPr lang="es-ES" alt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ES"/>
              <a:t>Diversos documentos de consenso han establecido una clasificación funcional de la insuficiencia renal aguda en base a la magnitud del incremento de creatinina. Así se establecen 3 estadioslos: el estadio I tambien denominado R de la clasificación RIFLE se define por los criterios que definen la propia insuficiencia renal aguda es decir un incremento absoluto del valor de cifras de creatinina 0,3 mg/dl o bien un incremento relativo del 50% en el valor de creatinina respecto al valor de creatinina basal hasta un máximo de 1,9 veces respecto el valor basal. El estadio II o “I” (de injury) de la clasificación RIFLE se produce cuando existe un incremento entre el doble 2,9 veces el valor de la creatinina basal y el estadio II o “F” (failure) es un aumento de más del triple de la creatinina basal o bien una creatinina mayor igual a 4 mg/dl con un incremento superior a 0,3 mg/dl o bien el inicio de terapia renal sustitutiva. Asímismo se puede estadiar la insuficiencia renal en función de la magnitud de reducción de la diuresis cuando se dispone de control horario de la misma. La clasificación RIFLE añadía dos estadios más que son “L” (los of kidney function) es una insuficiencia renal aguda persistente durante un mes y “E” (End-stage kidney disease) en el cual la pérdida de función renal se prolongaba por más de 3 meses definiendo ya una insuficiencia renal crónica.  </a:t>
            </a:r>
          </a:p>
        </p:txBody>
      </p:sp>
      <p:sp>
        <p:nvSpPr>
          <p:cNvPr id="10244"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B0E34B1-32A8-4A1E-A223-CBCCA0B15ED9}" type="slidenum">
              <a:rPr lang="es-ES" altLang="es-ES"/>
              <a:pPr/>
              <a:t>4</a:t>
            </a:fld>
            <a:endParaRPr lang="es-ES" alt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ES"/>
              <a:t>Es muy importante una revisión exhaustiva de la historia clínica registrando los factores de riesgo, exposición a nefrotoxinas, episodios de hipoperfusión etcétera. Una exploración física que incluya la volemia del paciente y una analítica básica que se va ampliando en función del grado de sospecha de la causa de la insuficiencia renal coma punto la ecografía renal se realiza principalmente para descartar obstrucción en caso de sospecha o bien para valorar el tamaño renal y diferenciar la insuficiencia renal crónica. </a:t>
            </a:r>
          </a:p>
        </p:txBody>
      </p:sp>
      <p:sp>
        <p:nvSpPr>
          <p:cNvPr id="51204"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92AC1FE-740C-4385-A4CA-BC04426B2FE1}" type="slidenum">
              <a:rPr lang="es-ES" altLang="es-ES"/>
              <a:pPr/>
              <a:t>22</a:t>
            </a:fld>
            <a:endParaRPr lang="es-ES" alt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ES"/>
              <a:t>Aproximadamente el 50% de los casos cursa con diuresis conservada y el resto con oliguria. La anuria es relativamente infrecuente y debe hacer sospechar de forma inmediata una serie de trastornos que se definan en la diapositiva **** </a:t>
            </a:r>
          </a:p>
        </p:txBody>
      </p:sp>
      <p:sp>
        <p:nvSpPr>
          <p:cNvPr id="53252"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FD7B416-9BB8-40AD-AC9B-871FCB21FD81}" type="slidenum">
              <a:rPr lang="es-ES" altLang="es-ES"/>
              <a:pPr/>
              <a:t>23</a:t>
            </a:fld>
            <a:endParaRPr lang="es-ES" alt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ES" dirty="0"/>
              <a:t>El análisis de orina incluye la tira reactiva, la bioquímica y el sedimento de orina. La tira reactiva es semi cuantitativa sí puede detectar sangre detectando proteína del tipo heme, leucocitos, nitritos, albúmina y la densidad.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s-ES" altLang="es-ES" dirty="0"/>
              <a:t>El sedimento de orina es una exploración muy importante en la insuficiencia reina aguda. Si bien los cilindros hialinos suelen ser fisiológicos, los cilindros granulosos gruesos oscuros suelen ser </a:t>
            </a:r>
            <a:r>
              <a:rPr lang="es-ES" altLang="es-ES" dirty="0" err="1"/>
              <a:t>tipicos</a:t>
            </a:r>
            <a:r>
              <a:rPr lang="es-ES" altLang="es-ES" dirty="0"/>
              <a:t> de la necrosis tubular aguda. Los cilindros leucocitarios se suelen ver en las pielonefritis o en las nefritis intersticiales agudas. La presencia de hematíes suele indicar patología glomerular sobre todo si son dismórficos o bien se presentan en forma de cilindros hemáticos, que son patognomónicos de patología glomerular. </a:t>
            </a:r>
          </a:p>
          <a:p>
            <a:endParaRPr lang="es-ES" altLang="es-ES" dirty="0"/>
          </a:p>
        </p:txBody>
      </p:sp>
      <p:sp>
        <p:nvSpPr>
          <p:cNvPr id="5530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1D92BB8-9211-4EAC-970A-0DDDC6A6AD9D}" type="slidenum">
              <a:rPr lang="es-ES" altLang="es-ES"/>
              <a:pPr/>
              <a:t>24</a:t>
            </a:fld>
            <a:endParaRPr lang="es-ES" alt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ES" dirty="0"/>
              <a:t>Dentro de la bioquímica urinaria los índices urinarios son los que tienen mayor utilidad para diferenciar causas pre renales y causas parenquimatosas. Todas se basan en el principio de qué en una situación pre renal la función tubular está preservada y por lo tanto habrá capacidad de concentración y de reabsorción de sodio. Así, en la orina de una situación pre renal el sodio será bajo, la relación creatinina  o BUN orina/ creatinina o BUN plasma será alta, la densidad y la osmolalidad serán altas. No obstante, el índice más útil es la fracción de excreción de sodio que representa la excreción en orina como porcentaje del filtrado por la fórmula indicada. En situaciones pre renales es frecuentemente por debajo del 1%, mientras que en las parenquimatosas está por encima del 2%. Hay que tener en cuenta qué el sodio en orina y la fracción de excreción pierden su utilidad en el caso de uso reciente de diuréticos. También que su rendimiento diagnostico es máximo en el momento inicial, no es útil para el seguimiento.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s-ES" altLang="es-ES" dirty="0"/>
              <a:t>Hay que tener en cuenta que la fracción de excreción de sodio puede alterarse en situaciones diferentes de la insuficiencia renal pre renal. Así puede haber un </a:t>
            </a:r>
            <a:r>
              <a:rPr lang="es-ES" altLang="es-ES" dirty="0" err="1"/>
              <a:t>FENa</a:t>
            </a:r>
            <a:r>
              <a:rPr lang="es-ES" altLang="es-ES" dirty="0"/>
              <a:t> menor del 1% en las glomerulonefritis agudas, nefritis intersticial en fases iniciales, y la insuficiencia renal obstructiva en fase precoz. Puede haber una </a:t>
            </a:r>
            <a:r>
              <a:rPr lang="es-ES" altLang="es-ES" dirty="0" err="1"/>
              <a:t>FENa</a:t>
            </a:r>
            <a:r>
              <a:rPr lang="es-ES" altLang="es-ES" dirty="0"/>
              <a:t> &lt;1% Coexistiendo con una necrosis tubular en la insuficiencia renal aguda asociada al fallo hepático o la insuficiencia cardiaca descompensada, a la sepsis, en la nefropatía por contraste y en las nefrotóxicas endógenas, en estos casos por un predominio de la vasoconstricción renal sobre la lesión tubular directa. Por otro lado puede haber una </a:t>
            </a:r>
            <a:r>
              <a:rPr lang="es-ES" altLang="es-ES" dirty="0" err="1"/>
              <a:t>FENa</a:t>
            </a:r>
            <a:r>
              <a:rPr lang="es-ES" altLang="es-ES" dirty="0"/>
              <a:t> superior a 2% en situaciones pre renales con la administración de diuréticos, a la administración de fluidos intravenosos (suero salino), y en situaciones con </a:t>
            </a:r>
            <a:r>
              <a:rPr lang="es-ES" altLang="es-ES" dirty="0" err="1"/>
              <a:t>bicarbonaturia</a:t>
            </a:r>
            <a:r>
              <a:rPr lang="es-ES" altLang="es-ES" dirty="0"/>
              <a:t> o glucosuria elevadas. </a:t>
            </a:r>
          </a:p>
          <a:p>
            <a:endParaRPr lang="es-ES" altLang="es-ES" dirty="0"/>
          </a:p>
        </p:txBody>
      </p:sp>
      <p:sp>
        <p:nvSpPr>
          <p:cNvPr id="57348"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1B5FB11-DE1A-4FEA-A996-9F717D93E848}" type="slidenum">
              <a:rPr lang="es-ES" altLang="es-ES"/>
              <a:pPr/>
              <a:t>25</a:t>
            </a:fld>
            <a:endParaRPr lang="es-ES" alt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ES"/>
              <a:t>En la mayoría de casos de insuficiencia renal aguda no se realiza biopsia renal. El diagnóstico de necrosis tubular aguda suele ser de exclusión y no requiere biopsia. La biopsia se realiza si existe sospecha de patología glomerular patología intersticial o vasculitis o bien si el diagnóstico clínico de NTA no se corresponde con la evolución clínica del paciente ya sea por su presentación o por su duración excesiva en el tiempo. Los hallazgos típicos de la necrosis tubular aguda son un aplanamiento del epitelio tubular con atrofia, dilatación de los túbulos y separación entre los túbulos debido al edema intersticial. En fases de recuperación de la necrosis tubular se pueden observar figuras mitóticas en las células tubulares, signo de regeneración tisular. </a:t>
            </a:r>
          </a:p>
        </p:txBody>
      </p:sp>
      <p:sp>
        <p:nvSpPr>
          <p:cNvPr id="63492"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9F40186-9A26-40EF-A96E-CA6BF05DFDE4}" type="slidenum">
              <a:rPr lang="es-ES" altLang="es-ES"/>
              <a:pPr/>
              <a:t>26</a:t>
            </a:fld>
            <a:endParaRPr lang="es-ES" alt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ES"/>
              <a:t>Este algoritmo orientativo sugiere las exploraciones a realizar y la interpretación se los hallazgos clínicos y analíticos para ir descartando patología potencialmente tratable. En caso de excluirse, el diagnóstico de necrosis tubular aguda acaba siendo por exclusión.  </a:t>
            </a:r>
          </a:p>
        </p:txBody>
      </p:sp>
      <p:sp>
        <p:nvSpPr>
          <p:cNvPr id="6554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5C54762-46CC-4B4B-A8AD-82F86649C239}" type="slidenum">
              <a:rPr lang="es-ES" altLang="es-ES"/>
              <a:pPr/>
              <a:t>27</a:t>
            </a:fld>
            <a:endParaRPr lang="es-ES" alt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ES"/>
              <a:t>Las complicaciones son variadas y múltiples pero hay que destacar sobre todo las que tienen un mayor impacto clínico y que requieren una atención y una vigilancia más inmediatas. Estas son la hiperpotasemia y la hipervolemia. Las demás complicaciones irán apareciendo según la gravedad y la duración de la insuficiencia renal. </a:t>
            </a:r>
          </a:p>
        </p:txBody>
      </p:sp>
      <p:sp>
        <p:nvSpPr>
          <p:cNvPr id="67588"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0417538-DAB3-42CC-A5CA-636DD8E8EC8B}" type="slidenum">
              <a:rPr lang="es-ES" altLang="es-ES"/>
              <a:pPr/>
              <a:t>28</a:t>
            </a:fld>
            <a:endParaRPr lang="es-ES" alt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ES"/>
              <a:t>En cuanto al tratamiento tiene que ir dirigido a la etiología si se identifica y se conoce. El tratamiento de la necrosis tubular aguda es meramente de soporte sobre todo evitar las complicaciones y prevenir sucesivas lesiones o insultos sobre el tejido renal. El uso de diuréticos está solo indicado para manejar la volemia de los pacientes, no están indicados como tratamiento especifico para acelerar la recuperación renal o aumentar la tasa de filtración glomerular. </a:t>
            </a:r>
          </a:p>
        </p:txBody>
      </p:sp>
      <p:sp>
        <p:nvSpPr>
          <p:cNvPr id="69636"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6FFCE66-5E45-4C5F-A991-81547E168C1A}" type="slidenum">
              <a:rPr lang="es-ES" altLang="es-ES"/>
              <a:pPr/>
              <a:t>29</a:t>
            </a:fld>
            <a:endParaRPr lang="es-ES" altLang="es-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ES" dirty="0"/>
              <a:t>En cuanto al manejo de la insuficiencia renal aguda nos hemos de centrar en la monitorización de la creatinina la diuresis el estado de la volemia, suspender todos los nefrotóxicos, y prestar atención al ajuste de dosis de fármacos que se excretan por vía renal. Especial atención requieren el control de la volemia, los electrolitos, y el equilibrio ácido base.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s-ES" altLang="es-ES" dirty="0"/>
              <a:t>Si las complicaciones no se pueden controlar mediante tratamiento medico, sobre todo la hiperpotasemia y la sobrecarga de volumen, se deberá recurrir al tratamiento renal sustitutivo. Esta es una medida de soporte de intención temporal mientras se produce la recuperación renal. Existen diversas modalidades de diálisis que se centran en los mecanismos de aclaramiento de solutos y también adaptadas a la situación clínica del paciente. </a:t>
            </a:r>
          </a:p>
          <a:p>
            <a:endParaRPr lang="es-ES" altLang="es-ES" dirty="0"/>
          </a:p>
        </p:txBody>
      </p:sp>
      <p:sp>
        <p:nvSpPr>
          <p:cNvPr id="71684"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05BC259-3310-4B40-8CF3-CA582B394DD8}" type="slidenum">
              <a:rPr lang="es-ES" altLang="es-ES"/>
              <a:pPr/>
              <a:t>30</a:t>
            </a:fld>
            <a:endParaRPr lang="es-ES" altLang="es-E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ES"/>
              <a:t>Aunque la insuficiencia renal aguda se ha considerado clásicamente un episodio reversible temporal, estudios en los últimos años han demostrado que un episodio de insuficiencia renal aguda puede comportar un aumento de la morbimortalidad. Aumenta la incidencia de enfermedad renal crónica incluso de fases avanzadas o terminales, aumenta el riesgo de eventos cardiovasculares e incluso la mortalidad general. Este riesgo puede ser significativo incluso despues de episodios relativamente leves irreversibles, y es manifiesto en los episodios más graves o duraderos o parcialmente reversibles. También dependerá el pronóstico de las comorbilidades basales del paciente y de las enfermedades asociadas al episodio de insuficiencia renal aguda.  </a:t>
            </a:r>
          </a:p>
        </p:txBody>
      </p:sp>
      <p:sp>
        <p:nvSpPr>
          <p:cNvPr id="7578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C9A74B0-1300-4D6C-AD68-EE63CA91C078}" type="slidenum">
              <a:rPr lang="es-ES" altLang="es-ES"/>
              <a:pPr/>
              <a:t>31</a:t>
            </a:fld>
            <a:endParaRPr lang="es-ES" alt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ES"/>
              <a:t>Los estadios funcionales de la insuficiencia renal aguda se correlacionan con la morbilidad y la mortalidad. En este gráfico podemos ver que la supervivencia del paciente en el tiempo varía según el estadio de la enfermedad, siendo mayor para los pacientes sin insuficiencia renal aguda y los pacientes con insuficiencia renal aguda estadio qué en los pacientes con estadio III. Esta relación es constante ya que se ha observado en diversos contextos clínicos (médicos y quirúrgicos) y presenta una relación lineal es decir qué a peor estadio peor pronóstico de forma escalonada.   </a:t>
            </a:r>
          </a:p>
        </p:txBody>
      </p:sp>
      <p:sp>
        <p:nvSpPr>
          <p:cNvPr id="12292"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77382F0-06ED-4EBD-BED7-EF90FD36293D}" type="slidenum">
              <a:rPr lang="es-ES" altLang="es-ES"/>
              <a:pPr/>
              <a:t>5</a:t>
            </a:fld>
            <a:endParaRPr lang="es-ES" altLang="es-E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ES"/>
              <a:t>Las medidas para prevenir la insuficiencia renal aguda se basan en la prevención de la exposición a nefrotoxinas y situaciones de hipovolemia o de hipo perfusión. Así se ha demostrado que la hidratación preventiva puede ser eficaz para prevenir la insuficiencia renal aguda en diferentes contextos clínicos como se muestra en la diapositiva. Oras medidas no han demostrado un beneficio en todos los estudios pero pueden aplicarse de forma individualizada. Es el caso de la titulación de la presión arterial a niveles más elevados en pacientes hipertensos, el fenoldopam en el contexto de cirugía cardiaca y la alcalinización de la orina en situaciones clínicas concretas. Otras medidas que se han aplicado durante años con la intención de prevenir o paliar la insuficiencia renal aguda se han demostrado en la actualidad totalmente ineficaces e incluso con potencial de hacer más mal que bien, y que por lo tanto deben ser evitadas. </a:t>
            </a:r>
          </a:p>
        </p:txBody>
      </p:sp>
      <p:sp>
        <p:nvSpPr>
          <p:cNvPr id="77828"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2993182-C1D7-4062-98C1-C45499C7C947}" type="slidenum">
              <a:rPr lang="es-ES" altLang="es-ES"/>
              <a:pPr/>
              <a:t>32</a:t>
            </a:fld>
            <a:endParaRPr lang="es-ES" altLang="es-E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dirty="0"/>
          </a:p>
        </p:txBody>
      </p:sp>
      <p:sp>
        <p:nvSpPr>
          <p:cNvPr id="79876"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DF114CF-387D-4AF2-8751-059F7EDD8729}" type="slidenum">
              <a:rPr lang="es-ES" altLang="es-ES"/>
              <a:pPr/>
              <a:t>33</a:t>
            </a:fld>
            <a:endParaRPr lang="es-ES" altLang="es-E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a:p>
        </p:txBody>
      </p:sp>
      <p:sp>
        <p:nvSpPr>
          <p:cNvPr id="81924"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C4DE24C-769B-4794-A651-7C3D68799022}" type="slidenum">
              <a:rPr lang="es-ES" altLang="es-ES"/>
              <a:pPr/>
              <a:t>34</a:t>
            </a:fld>
            <a:endParaRPr lang="es-ES" alt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ES"/>
              <a:t>En este punto es importante recalcar que la mayoría de veces la insuficiencia renal aguda se define por criterios funcionales, usando la creatinina la mayor parte de veces. Es importante conocer las limitaciones de los marcadores funcionales. La urea es un producto de degradación proteica y se filtra libremente pero se observa una reabsorción en el túbulo proximal por lo que no refleja exactamente la filtración glomerular. Además, su concentración plasmática puede variar de forma independiente de la filtración glomerular, como por ejemplo en situaciones de depleción de volumen, hemorragia digestiva, o estados hipercatabólicos. La creatinina está producida principalmente por las células musculares, tiene una producción constante en cada individuo y se filtra libremente pero sufre un proceso de secreción tubular que es aproximadamente un 15% de la creatinina que aparece en la orina, por lo tanto la concentración plasmática dependerá tanto de la filtración glomerular como de la secreción tubular. Por ello, no refleja exactamente la tasa de filtración glomerular. Además, en la insuficiencia renal aumenta la proporción de creatinina secretada por el túbulo haciendo que refleje menos la filtración. Por otro lado, la relación entre la creatinina plasmática y la filtración glomerular no sigue no es una relación lineal sino que es una relación curvilínea haciendo que pequeños aumentos de creatinina cerca de su valor normal representan variaciones de filtrado importantes mientras que cambios en creatinina en valores más altos representan cambios menores en el filtrado. Finalmente, la concentración plasmática de creatinina depende del equilibrio entre la producción y la eliminación y por lo tanto las cifras de creatinina plasmática no reflejan el filtrado glomerular en el instante en que es determinada sino que refleja el filtrado con unas 24-48 horas de demora. A pesar de ello la creatinina sigue utilizándose como marcador diagnóstico debido a su estandarización universal y su coste. </a:t>
            </a:r>
          </a:p>
        </p:txBody>
      </p:sp>
      <p:sp>
        <p:nvSpPr>
          <p:cNvPr id="1434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48F6525-B97F-4BB9-9AE6-E2FAFBE4546D}" type="slidenum">
              <a:rPr lang="es-ES" altLang="es-ES"/>
              <a:pPr/>
              <a:t>6</a:t>
            </a:fld>
            <a:endParaRPr lang="es-ES" alt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ES"/>
              <a:t>Las limitaciones en el uso de la creatinina sérica han promovido la búsqueda de marcadores más precoces de lesión renal aguda. Algo así cómo una troponina renal. En este gráfico resume los dos tipos de marcadores de lesión más investigados. En la parte (a), arriba, se trata de marcadores que habitualmente se filtran libremente a través del glomérulo y que son reabsorbidos en condiciones normales por los túbulos renales. Si existe lesión tubular no son reabsorbidos y aparecen en orina como reflejo de la lesión tubular. Como ejemplos tenemos la Cistatina C y la beta 2 microglobulina. En la parte de abajo señalado como (b) se trata de proteínas habitualmente encontradas dentro de la célula tubular y que cuando está se lesiona son liberadas al espacio urinario y aparecen en la orina. Estas proteínas suelen estar sobreexpresadas en caso de daño renal y por lo tanto pueden reflejar daño tubular renal. Este concepto de lesión renal estructural a diferencia de lo funcional ha hecho acuñar el término anglosajón de AKI, acute kidney injury, a diferencia del término clásico insuficiencia renal aguda debido a que la lesión estructural suele producirse antes de la lesión funcional; (la excepción sería una situación pre renal de disminución de la perfusión renal qué produjera una disminución del filtrado glomerular inicialmente sin lesión renal y que su perpetuación en el tiempo o su magnitud al final acaba por producir una lesión renal. Pero en general la lesión estructural precede a la lesión funcional. A pesar de que estos marcadores son prometedores todavía no se ha generalizado su uso en la práctica clínica principalmente debido a su coste, aunque existen algunos marcadores (NGAL, KIM-1, Nephrocheck®) .</a:t>
            </a:r>
          </a:p>
        </p:txBody>
      </p:sp>
      <p:sp>
        <p:nvSpPr>
          <p:cNvPr id="16388"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7E4BAD9-766B-4BC7-AE50-BDA0C92748B5}" type="slidenum">
              <a:rPr lang="es-ES" altLang="es-ES"/>
              <a:pPr/>
              <a:t>7</a:t>
            </a:fld>
            <a:endParaRPr lang="es-ES" alt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ES"/>
              <a:t>Esta gráfica quiere mostrar que la lesión renal aguda es un continuum en el cual a una situación normal se pueden añadir factores de riesgo aumentado cómo se verá más adelante que pueden predisponer a una lesión que condicione una reducción de la función renal que puede ser reversible dada la capacidad del riñón de regenerar los túbulos, pero que puede derivar en un necrosis tubular severa un fallo renal persistente la necesidad de tratamiento renal sustitutivo y un incremento de la morbimortalidad de forma considerable. </a:t>
            </a:r>
          </a:p>
        </p:txBody>
      </p:sp>
      <p:sp>
        <p:nvSpPr>
          <p:cNvPr id="18436"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1B71F29-E800-4C74-A535-13DE403113EB}" type="slidenum">
              <a:rPr lang="es-ES" altLang="es-ES"/>
              <a:pPr/>
              <a:t>8</a:t>
            </a:fld>
            <a:endParaRPr lang="es-ES" alt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ES"/>
              <a:t>La epidemiología de la IRA depende del contexto en donde tenga lugar. Así, la adquirida en la comunidad tiene una incidencia baja suele responder a una causa unica y el pronóstico es a menudo bueno. La adquirida en el hospital tiene una incidencia moderada que puede ser entre el dos y el 15% suele tener una causa única o múltiple y muchas veces aumenta la morbimortalidad del paciente de forma importante. Finalmente, la adquirida en la unidad de cuidados intensivos suele tener una incidencia alta que puede llegar hasta un 30% incluso más suele ser multifactorial en el contexto de un fallo multi orgánico aumenta de forma significativa la mortalidad y en aquellos pacientes que requieren terapia renal sustitutiva la mortalidad se acerca al 70%. </a:t>
            </a:r>
          </a:p>
        </p:txBody>
      </p:sp>
      <p:sp>
        <p:nvSpPr>
          <p:cNvPr id="22532"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4C7128B-7063-425A-AC6A-E07332B8BAE4}" type="slidenum">
              <a:rPr lang="es-ES" altLang="es-ES"/>
              <a:pPr/>
              <a:t>9</a:t>
            </a:fld>
            <a:endParaRPr lang="es-ES" alt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ES"/>
              <a:t>Existen diversos factores de riesgo de desarrollar insuficiencia renal aguda. Entre los factores no modificables los más importantes son la edad, la existencia previa de enfermedad renal crónica, sobre todo con proteinuria clínica, y la diabetes. Entre las causas modificables la enfermedad crítica sobre todo con sepsis o shock séptico y la cirugía cardiaca con circulación extracorpórea son situaciones clínicas en las cuales la incidencia de insuficiencia renal aguda es muy elevada </a:t>
            </a:r>
          </a:p>
        </p:txBody>
      </p:sp>
      <p:sp>
        <p:nvSpPr>
          <p:cNvPr id="2458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E19A230-F204-421B-95E5-A0A8F37D75CB}" type="slidenum">
              <a:rPr lang="es-ES" altLang="es-ES"/>
              <a:pPr/>
              <a:t>10</a:t>
            </a:fld>
            <a:endParaRPr lang="es-ES" alt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ES"/>
              <a:t>De forma clásica se ha dividido en causas pre renales producidas por una reducción de la perfusión renal causas postrenales por obstrucción de la vida ordinaria y causas intrínsecas o parenquimatosas producidas por lesión estructural del riñón. </a:t>
            </a:r>
          </a:p>
        </p:txBody>
      </p:sp>
      <p:sp>
        <p:nvSpPr>
          <p:cNvPr id="26628"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62DC7A5-9978-4C55-B7C3-B29148CE487E}" type="slidenum">
              <a:rPr lang="es-ES" altLang="es-ES"/>
              <a:pPr/>
              <a:t>11</a:t>
            </a:fld>
            <a:endParaRPr lang="es-ES" alt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lvl1pPr>
              <a:defRPr/>
            </a:lvl1pPr>
          </a:lstStyle>
          <a:p>
            <a:pPr>
              <a:defRPr/>
            </a:pPr>
            <a:fld id="{301BD3A5-6DC6-4F64-A276-1F4B07E036C1}" type="datetime1">
              <a:rPr lang="es-ES" smtClean="0"/>
              <a:t>26/01/2022</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fld id="{549723A6-09F5-4CE2-9124-9B394FF9528D}" type="slidenum">
              <a:rPr lang="es-ES" altLang="es-ES"/>
              <a:pPr/>
              <a:t>‹Nº›</a:t>
            </a:fld>
            <a:endParaRPr lang="es-ES" altLang="es-ES"/>
          </a:p>
        </p:txBody>
      </p:sp>
    </p:spTree>
    <p:extLst>
      <p:ext uri="{BB962C8B-B14F-4D97-AF65-F5344CB8AC3E}">
        <p14:creationId xmlns:p14="http://schemas.microsoft.com/office/powerpoint/2010/main" val="3566977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12709679-165D-4ACE-8641-FBFA18BA3DB9}" type="datetime1">
              <a:rPr lang="es-ES" smtClean="0"/>
              <a:t>26/01/2022</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fld id="{BD4540ED-44C5-40C2-B5D9-A8FF401EFA41}" type="slidenum">
              <a:rPr lang="es-ES" altLang="es-ES"/>
              <a:pPr/>
              <a:t>‹Nº›</a:t>
            </a:fld>
            <a:endParaRPr lang="es-ES" altLang="es-ES"/>
          </a:p>
        </p:txBody>
      </p:sp>
    </p:spTree>
    <p:extLst>
      <p:ext uri="{BB962C8B-B14F-4D97-AF65-F5344CB8AC3E}">
        <p14:creationId xmlns:p14="http://schemas.microsoft.com/office/powerpoint/2010/main" val="4206640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A7A9BF80-BFC7-47F7-87BA-EA6CE214DE23}" type="datetime1">
              <a:rPr lang="es-ES" smtClean="0"/>
              <a:t>26/01/2022</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fld id="{9AA39D0B-C560-47DF-BAD2-EBCCC89B9593}" type="slidenum">
              <a:rPr lang="es-ES" altLang="es-ES"/>
              <a:pPr/>
              <a:t>‹Nº›</a:t>
            </a:fld>
            <a:endParaRPr lang="es-ES" altLang="es-ES"/>
          </a:p>
        </p:txBody>
      </p:sp>
    </p:spTree>
    <p:extLst>
      <p:ext uri="{BB962C8B-B14F-4D97-AF65-F5344CB8AC3E}">
        <p14:creationId xmlns:p14="http://schemas.microsoft.com/office/powerpoint/2010/main" val="4230568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A4423896-2A70-4CF5-921E-BC811E4274CE}" type="datetime1">
              <a:rPr lang="es-ES" smtClean="0"/>
              <a:t>26/01/2022</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fld id="{C0001734-10F3-4E08-A3EF-CB636CC06B97}" type="slidenum">
              <a:rPr lang="es-ES" altLang="es-ES"/>
              <a:pPr/>
              <a:t>‹Nº›</a:t>
            </a:fld>
            <a:endParaRPr lang="es-ES" altLang="es-ES"/>
          </a:p>
        </p:txBody>
      </p:sp>
    </p:spTree>
    <p:extLst>
      <p:ext uri="{BB962C8B-B14F-4D97-AF65-F5344CB8AC3E}">
        <p14:creationId xmlns:p14="http://schemas.microsoft.com/office/powerpoint/2010/main" val="66043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B7CD32F0-866D-4421-8084-C88E93013CE6}" type="datetime1">
              <a:rPr lang="es-ES" smtClean="0"/>
              <a:t>26/01/2022</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fld id="{5C5D6FB5-FC04-42FF-BF1D-5B881DDC9BFF}" type="slidenum">
              <a:rPr lang="es-ES" altLang="es-ES"/>
              <a:pPr/>
              <a:t>‹Nº›</a:t>
            </a:fld>
            <a:endParaRPr lang="es-ES" altLang="es-ES"/>
          </a:p>
        </p:txBody>
      </p:sp>
    </p:spTree>
    <p:extLst>
      <p:ext uri="{BB962C8B-B14F-4D97-AF65-F5344CB8AC3E}">
        <p14:creationId xmlns:p14="http://schemas.microsoft.com/office/powerpoint/2010/main" val="3472275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p:cNvSpPr>
            <a:spLocks noGrp="1"/>
          </p:cNvSpPr>
          <p:nvPr>
            <p:ph type="dt" sz="half" idx="10"/>
          </p:nvPr>
        </p:nvSpPr>
        <p:spPr/>
        <p:txBody>
          <a:bodyPr/>
          <a:lstStyle>
            <a:lvl1pPr>
              <a:defRPr/>
            </a:lvl1pPr>
          </a:lstStyle>
          <a:p>
            <a:pPr>
              <a:defRPr/>
            </a:pPr>
            <a:fld id="{485F1A48-9094-4F63-9531-91EEF19FEA5E}" type="datetime1">
              <a:rPr lang="es-ES" smtClean="0"/>
              <a:t>26/01/2022</a:t>
            </a:fld>
            <a:endParaRPr lang="es-ES" dirty="0"/>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fld id="{FDEECF4A-5649-43BE-A7CC-1DAC1780F766}" type="slidenum">
              <a:rPr lang="es-ES" altLang="es-ES"/>
              <a:pPr/>
              <a:t>‹Nº›</a:t>
            </a:fld>
            <a:endParaRPr lang="es-ES" altLang="es-ES"/>
          </a:p>
        </p:txBody>
      </p:sp>
    </p:spTree>
    <p:extLst>
      <p:ext uri="{BB962C8B-B14F-4D97-AF65-F5344CB8AC3E}">
        <p14:creationId xmlns:p14="http://schemas.microsoft.com/office/powerpoint/2010/main" val="2906804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p:cNvSpPr>
            <a:spLocks noGrp="1"/>
          </p:cNvSpPr>
          <p:nvPr>
            <p:ph type="dt" sz="half" idx="10"/>
          </p:nvPr>
        </p:nvSpPr>
        <p:spPr/>
        <p:txBody>
          <a:bodyPr/>
          <a:lstStyle>
            <a:lvl1pPr>
              <a:defRPr/>
            </a:lvl1pPr>
          </a:lstStyle>
          <a:p>
            <a:pPr>
              <a:defRPr/>
            </a:pPr>
            <a:fld id="{413182D8-74AB-4119-AA2F-F22A65BB952B}" type="datetime1">
              <a:rPr lang="es-ES" smtClean="0"/>
              <a:t>26/01/2022</a:t>
            </a:fld>
            <a:endParaRPr lang="es-ES" dirty="0"/>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fld id="{F9D64E3C-71AA-41D4-9094-0187F687ECCD}" type="slidenum">
              <a:rPr lang="es-ES" altLang="es-ES"/>
              <a:pPr/>
              <a:t>‹Nº›</a:t>
            </a:fld>
            <a:endParaRPr lang="es-ES" altLang="es-ES"/>
          </a:p>
        </p:txBody>
      </p:sp>
    </p:spTree>
    <p:extLst>
      <p:ext uri="{BB962C8B-B14F-4D97-AF65-F5344CB8AC3E}">
        <p14:creationId xmlns:p14="http://schemas.microsoft.com/office/powerpoint/2010/main" val="2235500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p:cNvSpPr>
            <a:spLocks noGrp="1"/>
          </p:cNvSpPr>
          <p:nvPr>
            <p:ph type="dt" sz="half" idx="10"/>
          </p:nvPr>
        </p:nvSpPr>
        <p:spPr/>
        <p:txBody>
          <a:bodyPr/>
          <a:lstStyle>
            <a:lvl1pPr>
              <a:defRPr/>
            </a:lvl1pPr>
          </a:lstStyle>
          <a:p>
            <a:pPr>
              <a:defRPr/>
            </a:pPr>
            <a:fld id="{6614FD65-4A56-43D4-9226-72BA659C9E42}" type="datetime1">
              <a:rPr lang="es-ES" smtClean="0"/>
              <a:t>26/01/2022</a:t>
            </a:fld>
            <a:endParaRPr lang="es-ES" dirty="0"/>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fld id="{3AA0A006-8C41-496E-935D-AC23B59FFB94}" type="slidenum">
              <a:rPr lang="es-ES" altLang="es-ES"/>
              <a:pPr/>
              <a:t>‹Nº›</a:t>
            </a:fld>
            <a:endParaRPr lang="es-ES" altLang="es-ES"/>
          </a:p>
        </p:txBody>
      </p:sp>
    </p:spTree>
    <p:extLst>
      <p:ext uri="{BB962C8B-B14F-4D97-AF65-F5344CB8AC3E}">
        <p14:creationId xmlns:p14="http://schemas.microsoft.com/office/powerpoint/2010/main" val="4079351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0B073EB2-C1BE-4A2C-98C5-DC3982A7A06E}" type="datetime1">
              <a:rPr lang="es-ES" smtClean="0"/>
              <a:t>26/01/2022</a:t>
            </a:fld>
            <a:endParaRPr lang="es-ES" dirty="0"/>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fld id="{745853D6-692A-4AD6-8731-906EF17B4F89}" type="slidenum">
              <a:rPr lang="es-ES" altLang="es-ES"/>
              <a:pPr/>
              <a:t>‹Nº›</a:t>
            </a:fld>
            <a:endParaRPr lang="es-ES" altLang="es-ES"/>
          </a:p>
        </p:txBody>
      </p:sp>
    </p:spTree>
    <p:extLst>
      <p:ext uri="{BB962C8B-B14F-4D97-AF65-F5344CB8AC3E}">
        <p14:creationId xmlns:p14="http://schemas.microsoft.com/office/powerpoint/2010/main" val="2046996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90763CBC-FD11-4CF3-9524-EC118A87517D}" type="datetime1">
              <a:rPr lang="es-ES" smtClean="0"/>
              <a:t>26/01/2022</a:t>
            </a:fld>
            <a:endParaRPr lang="es-ES" dirty="0"/>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fld id="{FF245AAF-40A5-47E9-B261-3D7468F6E17B}" type="slidenum">
              <a:rPr lang="es-ES" altLang="es-ES"/>
              <a:pPr/>
              <a:t>‹Nº›</a:t>
            </a:fld>
            <a:endParaRPr lang="es-ES" altLang="es-ES"/>
          </a:p>
        </p:txBody>
      </p:sp>
    </p:spTree>
    <p:extLst>
      <p:ext uri="{BB962C8B-B14F-4D97-AF65-F5344CB8AC3E}">
        <p14:creationId xmlns:p14="http://schemas.microsoft.com/office/powerpoint/2010/main" val="1837277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155DA4FC-F474-4485-8A65-C8461D94B5AB}" type="datetime1">
              <a:rPr lang="es-ES" smtClean="0"/>
              <a:t>26/01/2022</a:t>
            </a:fld>
            <a:endParaRPr lang="es-ES" dirty="0"/>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fld id="{BCB2CB96-1480-47BA-9C5C-147CA30E5AE2}" type="slidenum">
              <a:rPr lang="es-ES" altLang="es-ES"/>
              <a:pPr/>
              <a:t>‹Nº›</a:t>
            </a:fld>
            <a:endParaRPr lang="es-ES" altLang="es-ES"/>
          </a:p>
        </p:txBody>
      </p:sp>
    </p:spTree>
    <p:extLst>
      <p:ext uri="{BB962C8B-B14F-4D97-AF65-F5344CB8AC3E}">
        <p14:creationId xmlns:p14="http://schemas.microsoft.com/office/powerpoint/2010/main" val="2834413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alpha val="20000"/>
          </a:schemeClr>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a:t>Haga clic para modificar el estilo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D9222C0F-9AEA-4059-A44D-1CD044B1FA9E}" type="datetime1">
              <a:rPr lang="es-ES" smtClean="0"/>
              <a:t>26/01/2022</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defRPr>
            </a:lvl1pPr>
          </a:lstStyle>
          <a:p>
            <a:fld id="{AC296D10-B75A-4D0B-8F5C-47F8D2681B1E}" type="slidenum">
              <a:rPr lang="es-ES" altLang="es-ES"/>
              <a:pPr/>
              <a:t>‹Nº›</a:t>
            </a:fld>
            <a:endParaRPr lang="es-ES" altLang="es-E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29.png"/><Relationship Id="rId4" Type="http://schemas.openxmlformats.org/officeDocument/2006/relationships/diagramLayout" Target="../diagrams/layout2.xml"/><Relationship Id="rId9" Type="http://schemas.openxmlformats.org/officeDocument/2006/relationships/image" Target="../media/image2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F00C6B3A-7E0B-46C1-BF3A-41FB6A4C5C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6438" y="115888"/>
            <a:ext cx="1476375"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2" descr="C:\Users\victor\OneDrive\NEFROLOGIA AL DIA\DOMINIO\Dossier\Icono NAD.jpg">
            <a:extLst>
              <a:ext uri="{FF2B5EF4-FFF2-40B4-BE49-F238E27FC236}">
                <a16:creationId xmlns:a16="http://schemas.microsoft.com/office/drawing/2014/main" id="{82142A4E-8951-40C9-A0A3-273A0A3A2F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063" y="312738"/>
            <a:ext cx="1871662"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8 Rectángulo">
            <a:extLst>
              <a:ext uri="{FF2B5EF4-FFF2-40B4-BE49-F238E27FC236}">
                <a16:creationId xmlns:a16="http://schemas.microsoft.com/office/drawing/2014/main" id="{C6C03623-4A8E-4ED9-B867-D75B4BE3C43E}"/>
              </a:ext>
            </a:extLst>
          </p:cNvPr>
          <p:cNvSpPr>
            <a:spLocks noChangeArrowheads="1"/>
          </p:cNvSpPr>
          <p:nvPr/>
        </p:nvSpPr>
        <p:spPr bwMode="auto">
          <a:xfrm>
            <a:off x="2484438" y="193675"/>
            <a:ext cx="457200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ES" altLang="es-ES" sz="2200" b="1">
                <a:solidFill>
                  <a:srgbClr val="0000FF"/>
                </a:solidFill>
              </a:rPr>
              <a:t>Grupo Universidad de la SEN para Docencia de Grado</a:t>
            </a:r>
          </a:p>
          <a:p>
            <a:pPr algn="ctr" eaLnBrk="1" hangingPunct="1">
              <a:spcBef>
                <a:spcPct val="0"/>
              </a:spcBef>
              <a:buFontTx/>
              <a:buNone/>
            </a:pPr>
            <a:r>
              <a:rPr lang="es-ES" altLang="es-ES" sz="1600" b="1">
                <a:solidFill>
                  <a:srgbClr val="0000FF"/>
                </a:solidFill>
              </a:rPr>
              <a:t>Coordinador Prof Gabriel de Arriba</a:t>
            </a:r>
          </a:p>
        </p:txBody>
      </p:sp>
      <p:cxnSp>
        <p:nvCxnSpPr>
          <p:cNvPr id="11" name="10 Conector recto">
            <a:extLst>
              <a:ext uri="{FF2B5EF4-FFF2-40B4-BE49-F238E27FC236}">
                <a16:creationId xmlns:a16="http://schemas.microsoft.com/office/drawing/2014/main" id="{C71941E3-4100-4CC5-A695-1B4D32734F42}"/>
              </a:ext>
            </a:extLst>
          </p:cNvPr>
          <p:cNvCxnSpPr/>
          <p:nvPr/>
        </p:nvCxnSpPr>
        <p:spPr>
          <a:xfrm>
            <a:off x="252413" y="1444625"/>
            <a:ext cx="82804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102" name="Text Box 309">
            <a:extLst>
              <a:ext uri="{FF2B5EF4-FFF2-40B4-BE49-F238E27FC236}">
                <a16:creationId xmlns:a16="http://schemas.microsoft.com/office/drawing/2014/main" id="{F35C101D-CEF6-489F-93C9-036AD9BD8BCB}"/>
              </a:ext>
            </a:extLst>
          </p:cNvPr>
          <p:cNvSpPr txBox="1">
            <a:spLocks noChangeArrowheads="1"/>
          </p:cNvSpPr>
          <p:nvPr/>
        </p:nvSpPr>
        <p:spPr bwMode="auto">
          <a:xfrm>
            <a:off x="702686" y="3227555"/>
            <a:ext cx="329308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ES" sz="2000" dirty="0">
                <a:solidFill>
                  <a:schemeClr val="bg1"/>
                </a:solidFill>
              </a:rPr>
              <a:t>PONENTES: Dr. Esteban </a:t>
            </a:r>
            <a:r>
              <a:rPr lang="es-ES" altLang="es-ES" sz="2000" dirty="0" err="1">
                <a:solidFill>
                  <a:schemeClr val="bg1"/>
                </a:solidFill>
              </a:rPr>
              <a:t>Poch</a:t>
            </a:r>
            <a:endParaRPr lang="es-ES" altLang="es-ES" sz="2000" dirty="0">
              <a:solidFill>
                <a:schemeClr val="bg1"/>
              </a:solidFill>
            </a:endParaRPr>
          </a:p>
          <a:p>
            <a:pPr eaLnBrk="1" hangingPunct="1">
              <a:spcBef>
                <a:spcPct val="0"/>
              </a:spcBef>
              <a:buFontTx/>
              <a:buNone/>
            </a:pPr>
            <a:r>
              <a:rPr lang="es-ES" altLang="es-ES" sz="2000" dirty="0">
                <a:solidFill>
                  <a:schemeClr val="bg1"/>
                </a:solidFill>
              </a:rPr>
              <a:t>HOSPITAL: </a:t>
            </a:r>
            <a:r>
              <a:rPr lang="es-ES" altLang="es-ES" sz="2000" dirty="0" err="1">
                <a:solidFill>
                  <a:schemeClr val="bg1"/>
                </a:solidFill>
              </a:rPr>
              <a:t>Clínic</a:t>
            </a:r>
            <a:r>
              <a:rPr lang="es-ES" altLang="es-ES" sz="2000" dirty="0">
                <a:solidFill>
                  <a:schemeClr val="bg1"/>
                </a:solidFill>
              </a:rPr>
              <a:t> de Barcelona</a:t>
            </a:r>
          </a:p>
          <a:p>
            <a:pPr eaLnBrk="1" hangingPunct="1">
              <a:spcBef>
                <a:spcPct val="0"/>
              </a:spcBef>
              <a:buFontTx/>
              <a:buNone/>
            </a:pPr>
            <a:r>
              <a:rPr lang="es-ES" altLang="es-ES" sz="2000" dirty="0">
                <a:solidFill>
                  <a:schemeClr val="bg1"/>
                </a:solidFill>
              </a:rPr>
              <a:t>UNIVERSIDAD: Barcelona</a:t>
            </a:r>
          </a:p>
        </p:txBody>
      </p:sp>
      <p:sp>
        <p:nvSpPr>
          <p:cNvPr id="4103" name="309 CuadroTexto">
            <a:extLst>
              <a:ext uri="{FF2B5EF4-FFF2-40B4-BE49-F238E27FC236}">
                <a16:creationId xmlns:a16="http://schemas.microsoft.com/office/drawing/2014/main" id="{CAFADC1F-6145-4842-874C-07626AB451AC}"/>
              </a:ext>
            </a:extLst>
          </p:cNvPr>
          <p:cNvSpPr txBox="1">
            <a:spLocks noChangeArrowheads="1"/>
          </p:cNvSpPr>
          <p:nvPr/>
        </p:nvSpPr>
        <p:spPr bwMode="auto">
          <a:xfrm>
            <a:off x="684213" y="2205038"/>
            <a:ext cx="6204006" cy="769441"/>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s-ES" altLang="es-ES" sz="4400" b="1" dirty="0">
                <a:solidFill>
                  <a:srgbClr val="000000"/>
                </a:solidFill>
              </a:rPr>
              <a:t>Insuficiencia renal aguda</a:t>
            </a:r>
            <a:endParaRPr lang="es-ES" altLang="es-ES" sz="2000" b="1" dirty="0">
              <a:solidFill>
                <a:srgbClr val="000000"/>
              </a:solidFill>
            </a:endParaRPr>
          </a:p>
        </p:txBody>
      </p:sp>
      <p:sp>
        <p:nvSpPr>
          <p:cNvPr id="4104" name="CuadroTexto 7">
            <a:extLst>
              <a:ext uri="{FF2B5EF4-FFF2-40B4-BE49-F238E27FC236}">
                <a16:creationId xmlns:a16="http://schemas.microsoft.com/office/drawing/2014/main" id="{499BA849-96D8-4A35-A785-A97B39538BA2}"/>
              </a:ext>
            </a:extLst>
          </p:cNvPr>
          <p:cNvSpPr txBox="1">
            <a:spLocks noChangeArrowheads="1"/>
          </p:cNvSpPr>
          <p:nvPr/>
        </p:nvSpPr>
        <p:spPr bwMode="auto">
          <a:xfrm>
            <a:off x="179388" y="949325"/>
            <a:ext cx="3222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ES" sz="1400" u="sng">
                <a:solidFill>
                  <a:srgbClr val="0000FF"/>
                </a:solidFill>
                <a:latin typeface="Arial" panose="020B0604020202020204" pitchFamily="34" charset="0"/>
              </a:rPr>
              <a:t>  http://www.nefrologiaaldia.org</a:t>
            </a:r>
          </a:p>
        </p:txBody>
      </p:sp>
      <p:sp>
        <p:nvSpPr>
          <p:cNvPr id="10" name="CuadroTexto 9">
            <a:extLst>
              <a:ext uri="{FF2B5EF4-FFF2-40B4-BE49-F238E27FC236}">
                <a16:creationId xmlns:a16="http://schemas.microsoft.com/office/drawing/2014/main" id="{93CBA89C-B6A5-437E-BE93-3134544E67B5}"/>
              </a:ext>
            </a:extLst>
          </p:cNvPr>
          <p:cNvSpPr txBox="1"/>
          <p:nvPr/>
        </p:nvSpPr>
        <p:spPr>
          <a:xfrm>
            <a:off x="478234" y="4876800"/>
            <a:ext cx="8187531" cy="1477328"/>
          </a:xfrm>
          <a:prstGeom prst="rect">
            <a:avLst/>
          </a:prstGeom>
          <a:solidFill>
            <a:schemeClr val="tx1">
              <a:lumMod val="95000"/>
            </a:schemeClr>
          </a:solidFill>
        </p:spPr>
        <p:txBody>
          <a:bodyPr wrap="square">
            <a:spAutoFit/>
          </a:bodyPr>
          <a:lstStyle/>
          <a:p>
            <a:pPr marL="12700" marR="5080">
              <a:lnSpc>
                <a:spcPct val="150000"/>
              </a:lnSpc>
              <a:spcBef>
                <a:spcPts val="105"/>
              </a:spcBef>
              <a:tabLst>
                <a:tab pos="354965" algn="l"/>
                <a:tab pos="355600" algn="l"/>
              </a:tabLst>
            </a:pPr>
            <a:r>
              <a:rPr lang="es-ES" sz="2000" i="1" spc="-10" dirty="0">
                <a:solidFill>
                  <a:schemeClr val="bg1"/>
                </a:solidFill>
                <a:latin typeface="Calibri"/>
                <a:cs typeface="Calibri"/>
              </a:rPr>
              <a:t>En este tema se revisa el concepto de fracaso renal agudo y su clasificación. Además se estudiarán las etiologías principales, los métodos diagnósticos utilizados y las pautas generales de tratamiento.</a:t>
            </a:r>
          </a:p>
        </p:txBody>
      </p:sp>
    </p:spTree>
    <p:extLst>
      <p:ext uri="{BB962C8B-B14F-4D97-AF65-F5344CB8AC3E}">
        <p14:creationId xmlns:p14="http://schemas.microsoft.com/office/powerpoint/2010/main" val="1762056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1 Título"/>
          <p:cNvSpPr>
            <a:spLocks noGrp="1"/>
          </p:cNvSpPr>
          <p:nvPr>
            <p:ph type="title"/>
          </p:nvPr>
        </p:nvSpPr>
        <p:spPr>
          <a:xfrm>
            <a:off x="0" y="857250"/>
            <a:ext cx="7886700" cy="677863"/>
          </a:xfrm>
        </p:spPr>
        <p:txBody>
          <a:bodyPr/>
          <a:lstStyle/>
          <a:p>
            <a:pPr algn="l" eaLnBrk="1" hangingPunct="1"/>
            <a:r>
              <a:rPr lang="es-ES" altLang="es-ES" sz="2100">
                <a:solidFill>
                  <a:schemeClr val="bg1"/>
                </a:solidFill>
                <a:latin typeface="Helvetica" panose="020B0604020202020204" pitchFamily="34" charset="0"/>
              </a:rPr>
              <a:t>  Factores de riesgo de IRA</a:t>
            </a:r>
          </a:p>
        </p:txBody>
      </p:sp>
      <p:graphicFrame>
        <p:nvGraphicFramePr>
          <p:cNvPr id="6" name="10 Tabla"/>
          <p:cNvGraphicFramePr>
            <a:graphicFrameLocks noGrp="1"/>
          </p:cNvGraphicFramePr>
          <p:nvPr>
            <p:extLst>
              <p:ext uri="{D42A27DB-BD31-4B8C-83A1-F6EECF244321}">
                <p14:modId xmlns:p14="http://schemas.microsoft.com/office/powerpoint/2010/main" val="2398013544"/>
              </p:ext>
            </p:extLst>
          </p:nvPr>
        </p:nvGraphicFramePr>
        <p:xfrm>
          <a:off x="735013" y="1787524"/>
          <a:ext cx="7805737" cy="3657699"/>
        </p:xfrm>
        <a:graphic>
          <a:graphicData uri="http://schemas.openxmlformats.org/drawingml/2006/table">
            <a:tbl>
              <a:tblPr firstRow="1" bandRow="1">
                <a:tableStyleId>{5C22544A-7EE6-4342-B048-85BDC9FD1C3A}</a:tableStyleId>
              </a:tblPr>
              <a:tblGrid>
                <a:gridCol w="3381109">
                  <a:extLst>
                    <a:ext uri="{9D8B030D-6E8A-4147-A177-3AD203B41FA5}">
                      <a16:colId xmlns:a16="http://schemas.microsoft.com/office/drawing/2014/main" val="20000"/>
                    </a:ext>
                  </a:extLst>
                </a:gridCol>
                <a:gridCol w="4424628">
                  <a:extLst>
                    <a:ext uri="{9D8B030D-6E8A-4147-A177-3AD203B41FA5}">
                      <a16:colId xmlns:a16="http://schemas.microsoft.com/office/drawing/2014/main" val="20001"/>
                    </a:ext>
                  </a:extLst>
                </a:gridCol>
              </a:tblGrid>
              <a:tr h="315245">
                <a:tc>
                  <a:txBody>
                    <a:bodyPr/>
                    <a:lstStyle/>
                    <a:p>
                      <a:pPr algn="ctr"/>
                      <a:r>
                        <a:rPr lang="es-ES" sz="1400" b="0" dirty="0"/>
                        <a:t>No</a:t>
                      </a:r>
                      <a:r>
                        <a:rPr lang="es-ES" sz="1400" b="0" baseline="0" dirty="0"/>
                        <a:t> modificables</a:t>
                      </a:r>
                      <a:endParaRPr lang="es-ES" sz="1400" b="0" dirty="0"/>
                    </a:p>
                  </a:txBody>
                  <a:tcPr marL="68581" marR="68581" marT="34283" marB="34283"/>
                </a:tc>
                <a:tc>
                  <a:txBody>
                    <a:bodyPr/>
                    <a:lstStyle/>
                    <a:p>
                      <a:pPr algn="ctr"/>
                      <a:r>
                        <a:rPr lang="es-ES" sz="1400" b="0" dirty="0"/>
                        <a:t>Modificables</a:t>
                      </a:r>
                    </a:p>
                  </a:txBody>
                  <a:tcPr marL="68581" marR="68581" marT="34283" marB="34283"/>
                </a:tc>
                <a:extLst>
                  <a:ext uri="{0D108BD9-81ED-4DB2-BD59-A6C34878D82A}">
                    <a16:rowId xmlns:a16="http://schemas.microsoft.com/office/drawing/2014/main" val="10000"/>
                  </a:ext>
                </a:extLst>
              </a:tr>
              <a:tr h="3342454">
                <a:tc>
                  <a:txBody>
                    <a:bodyPr/>
                    <a:lstStyle/>
                    <a:p>
                      <a:pPr>
                        <a:buFont typeface="Arial" pitchFamily="34" charset="0"/>
                        <a:buChar char="•"/>
                      </a:pPr>
                      <a:r>
                        <a:rPr lang="es-ES" sz="1000" dirty="0"/>
                        <a:t> </a:t>
                      </a:r>
                      <a:r>
                        <a:rPr lang="es-ES" sz="1600" dirty="0"/>
                        <a:t>edad avanzada</a:t>
                      </a:r>
                    </a:p>
                    <a:p>
                      <a:pPr>
                        <a:buFont typeface="Arial" pitchFamily="34" charset="0"/>
                        <a:buChar char="•"/>
                      </a:pPr>
                      <a:r>
                        <a:rPr lang="es-ES" sz="1600" dirty="0"/>
                        <a:t> Sexo masculino</a:t>
                      </a:r>
                    </a:p>
                    <a:p>
                      <a:pPr>
                        <a:buFont typeface="Arial" pitchFamily="34" charset="0"/>
                        <a:buChar char="•"/>
                      </a:pPr>
                      <a:r>
                        <a:rPr lang="es-ES" sz="1600" dirty="0"/>
                        <a:t> Raza negra</a:t>
                      </a:r>
                    </a:p>
                    <a:p>
                      <a:pPr>
                        <a:buFont typeface="Arial" pitchFamily="34" charset="0"/>
                        <a:buChar char="•"/>
                      </a:pPr>
                      <a:r>
                        <a:rPr lang="es-ES" sz="1600" dirty="0"/>
                        <a:t> ERC</a:t>
                      </a:r>
                    </a:p>
                    <a:p>
                      <a:pPr>
                        <a:buFont typeface="Arial" pitchFamily="34" charset="0"/>
                        <a:buChar char="•"/>
                      </a:pPr>
                      <a:r>
                        <a:rPr lang="es-ES" sz="1600" dirty="0"/>
                        <a:t> Proteinuria</a:t>
                      </a:r>
                    </a:p>
                    <a:p>
                      <a:pPr>
                        <a:buFont typeface="Arial" pitchFamily="34" charset="0"/>
                        <a:buChar char="•"/>
                      </a:pPr>
                      <a:r>
                        <a:rPr lang="es-ES" sz="1600" dirty="0"/>
                        <a:t> </a:t>
                      </a:r>
                      <a:r>
                        <a:rPr lang="es-ES" sz="1600" dirty="0" err="1"/>
                        <a:t>HTA</a:t>
                      </a:r>
                      <a:endParaRPr lang="es-ES" sz="1600" dirty="0"/>
                    </a:p>
                    <a:p>
                      <a:pPr>
                        <a:buFont typeface="Arial" pitchFamily="34" charset="0"/>
                        <a:buChar char="•"/>
                      </a:pPr>
                      <a:r>
                        <a:rPr lang="es-ES" sz="1600" dirty="0"/>
                        <a:t> DM</a:t>
                      </a:r>
                    </a:p>
                    <a:p>
                      <a:pPr>
                        <a:buFont typeface="Arial" pitchFamily="34" charset="0"/>
                        <a:buChar char="•"/>
                      </a:pPr>
                      <a:r>
                        <a:rPr lang="es-ES" sz="1600" dirty="0"/>
                        <a:t> </a:t>
                      </a:r>
                      <a:r>
                        <a:rPr lang="es-ES" sz="1600" dirty="0" err="1"/>
                        <a:t>Hepatopatia</a:t>
                      </a:r>
                      <a:r>
                        <a:rPr lang="es-ES" sz="1600" baseline="0" dirty="0"/>
                        <a:t> crónica</a:t>
                      </a:r>
                    </a:p>
                    <a:p>
                      <a:pPr>
                        <a:buFont typeface="Arial" pitchFamily="34" charset="0"/>
                        <a:buChar char="•"/>
                      </a:pPr>
                      <a:r>
                        <a:rPr lang="es-ES" sz="1600" baseline="0" dirty="0"/>
                        <a:t> </a:t>
                      </a:r>
                      <a:r>
                        <a:rPr lang="es-ES" sz="1600" baseline="0" dirty="0" err="1"/>
                        <a:t>Enf</a:t>
                      </a:r>
                      <a:r>
                        <a:rPr lang="es-ES" sz="1600" baseline="0" dirty="0"/>
                        <a:t> coronaria y/o </a:t>
                      </a:r>
                      <a:r>
                        <a:rPr lang="es-ES" sz="1600" baseline="0" dirty="0" err="1"/>
                        <a:t>IAM</a:t>
                      </a:r>
                      <a:r>
                        <a:rPr lang="es-ES" sz="1600" baseline="0" dirty="0"/>
                        <a:t> reciente</a:t>
                      </a:r>
                    </a:p>
                    <a:p>
                      <a:pPr>
                        <a:buFont typeface="Arial" pitchFamily="34" charset="0"/>
                        <a:buChar char="•"/>
                      </a:pPr>
                      <a:r>
                        <a:rPr lang="es-ES" sz="1600" baseline="0" dirty="0"/>
                        <a:t> </a:t>
                      </a:r>
                      <a:r>
                        <a:rPr lang="es-ES" sz="1600" baseline="0" dirty="0" err="1"/>
                        <a:t>EPOC</a:t>
                      </a:r>
                      <a:endParaRPr lang="es-ES" sz="1600" baseline="0" dirty="0"/>
                    </a:p>
                    <a:p>
                      <a:pPr>
                        <a:buFont typeface="Arial" pitchFamily="34" charset="0"/>
                        <a:buChar char="•"/>
                      </a:pPr>
                      <a:r>
                        <a:rPr lang="es-ES" sz="1600" baseline="0" dirty="0"/>
                        <a:t> </a:t>
                      </a:r>
                      <a:r>
                        <a:rPr lang="es-ES" sz="1600" baseline="0" dirty="0" err="1"/>
                        <a:t>Enf</a:t>
                      </a:r>
                      <a:r>
                        <a:rPr lang="es-ES" sz="1600" baseline="0" dirty="0"/>
                        <a:t> vascular periférica</a:t>
                      </a:r>
                    </a:p>
                    <a:p>
                      <a:pPr>
                        <a:buFont typeface="Arial" pitchFamily="34" charset="0"/>
                        <a:buChar char="•"/>
                      </a:pPr>
                      <a:r>
                        <a:rPr lang="es-ES" sz="1600" baseline="0" dirty="0"/>
                        <a:t> Neoplasia maligna</a:t>
                      </a:r>
                      <a:endParaRPr lang="es-ES" sz="1000" dirty="0"/>
                    </a:p>
                  </a:txBody>
                  <a:tcPr marL="68581" marR="68581" marT="34283" marB="34283"/>
                </a:tc>
                <a:tc>
                  <a:txBody>
                    <a:bodyPr/>
                    <a:lstStyle/>
                    <a:p>
                      <a:pPr>
                        <a:buFont typeface="Arial" pitchFamily="34" charset="0"/>
                        <a:buChar char="•"/>
                      </a:pPr>
                      <a:r>
                        <a:rPr lang="es-ES" sz="1000" dirty="0"/>
                        <a:t> </a:t>
                      </a:r>
                      <a:r>
                        <a:rPr lang="es-ES" sz="1600" dirty="0"/>
                        <a:t>Anemia</a:t>
                      </a:r>
                    </a:p>
                    <a:p>
                      <a:pPr>
                        <a:buFont typeface="Arial" pitchFamily="34" charset="0"/>
                        <a:buChar char="•"/>
                      </a:pPr>
                      <a:r>
                        <a:rPr lang="es-ES" sz="1600" dirty="0"/>
                        <a:t> Enfermedad </a:t>
                      </a:r>
                      <a:r>
                        <a:rPr lang="es-ES" sz="1600" baseline="0" dirty="0"/>
                        <a:t>crítica</a:t>
                      </a:r>
                    </a:p>
                    <a:p>
                      <a:pPr>
                        <a:buFont typeface="Arial" pitchFamily="34" charset="0"/>
                        <a:buChar char="•"/>
                      </a:pPr>
                      <a:r>
                        <a:rPr lang="es-ES" sz="1600" baseline="0" dirty="0"/>
                        <a:t> Sepsis</a:t>
                      </a:r>
                    </a:p>
                    <a:p>
                      <a:pPr>
                        <a:buFont typeface="Arial" pitchFamily="34" charset="0"/>
                        <a:buChar char="•"/>
                      </a:pPr>
                      <a:r>
                        <a:rPr lang="es-ES" sz="1600" baseline="0" dirty="0"/>
                        <a:t> Trauma</a:t>
                      </a:r>
                    </a:p>
                    <a:p>
                      <a:pPr>
                        <a:buFont typeface="Arial" pitchFamily="34" charset="0"/>
                        <a:buChar char="•"/>
                      </a:pPr>
                      <a:r>
                        <a:rPr lang="es-ES" sz="1600" baseline="0" dirty="0"/>
                        <a:t> Cirugía cardiaca</a:t>
                      </a:r>
                    </a:p>
                    <a:p>
                      <a:pPr>
                        <a:buFont typeface="Arial" pitchFamily="34" charset="0"/>
                        <a:buChar char="•"/>
                      </a:pPr>
                      <a:r>
                        <a:rPr lang="es-ES" sz="1600" baseline="0" dirty="0"/>
                        <a:t> Cirugía mayor no cardiaca</a:t>
                      </a:r>
                    </a:p>
                    <a:p>
                      <a:pPr>
                        <a:buFont typeface="Arial" pitchFamily="34" charset="0"/>
                        <a:buChar char="•"/>
                      </a:pPr>
                      <a:r>
                        <a:rPr lang="es-ES" sz="1600" baseline="0" dirty="0"/>
                        <a:t> Contraste iodado</a:t>
                      </a:r>
                    </a:p>
                    <a:p>
                      <a:pPr>
                        <a:buFont typeface="Arial" pitchFamily="34" charset="0"/>
                        <a:buChar char="•"/>
                      </a:pPr>
                      <a:r>
                        <a:rPr lang="es-ES" sz="1600" baseline="0" dirty="0"/>
                        <a:t> Sobrecarga hídrica</a:t>
                      </a:r>
                    </a:p>
                    <a:p>
                      <a:pPr>
                        <a:buFont typeface="Arial" pitchFamily="34" charset="0"/>
                        <a:buChar char="•"/>
                      </a:pPr>
                      <a:r>
                        <a:rPr lang="es-ES" sz="1600" baseline="0" dirty="0"/>
                        <a:t> Resucitación </a:t>
                      </a:r>
                      <a:r>
                        <a:rPr lang="es-ES" sz="1600" baseline="0" dirty="0" err="1"/>
                        <a:t>volémica</a:t>
                      </a:r>
                      <a:r>
                        <a:rPr lang="es-ES" sz="1600" baseline="0" dirty="0"/>
                        <a:t> con almidones sintéticos o soluciones con contenido elevado de cloro</a:t>
                      </a:r>
                    </a:p>
                    <a:p>
                      <a:pPr>
                        <a:buFont typeface="Arial" pitchFamily="34" charset="0"/>
                        <a:buChar char="•"/>
                      </a:pPr>
                      <a:r>
                        <a:rPr lang="es-ES" sz="1600" baseline="0" dirty="0"/>
                        <a:t> Toxicidad por fármacos</a:t>
                      </a:r>
                    </a:p>
                    <a:p>
                      <a:pPr>
                        <a:buFont typeface="Arial" pitchFamily="34" charset="0"/>
                        <a:buChar char="•"/>
                      </a:pPr>
                      <a:r>
                        <a:rPr lang="es-ES" sz="1600" baseline="0" dirty="0"/>
                        <a:t> Procedimientos de urgencia de alto riesgo</a:t>
                      </a:r>
                      <a:endParaRPr lang="es-ES" sz="1600" dirty="0"/>
                    </a:p>
                  </a:txBody>
                  <a:tcPr marL="68581" marR="68581" marT="34283" marB="34283"/>
                </a:tc>
                <a:extLst>
                  <a:ext uri="{0D108BD9-81ED-4DB2-BD59-A6C34878D82A}">
                    <a16:rowId xmlns:a16="http://schemas.microsoft.com/office/drawing/2014/main" val="10001"/>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una 2"/>
          <p:cNvSpPr/>
          <p:nvPr/>
        </p:nvSpPr>
        <p:spPr>
          <a:xfrm rot="9378367">
            <a:off x="5199092" y="3630828"/>
            <a:ext cx="583704" cy="2240841"/>
          </a:xfrm>
          <a:prstGeom prst="moon">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606" name="1 Título"/>
          <p:cNvSpPr>
            <a:spLocks noGrp="1"/>
          </p:cNvSpPr>
          <p:nvPr>
            <p:ph type="title"/>
          </p:nvPr>
        </p:nvSpPr>
        <p:spPr>
          <a:xfrm>
            <a:off x="-69605" y="397975"/>
            <a:ext cx="7524328" cy="663575"/>
          </a:xfrm>
        </p:spPr>
        <p:txBody>
          <a:bodyPr/>
          <a:lstStyle/>
          <a:p>
            <a:pPr eaLnBrk="1" hangingPunct="1"/>
            <a:r>
              <a:rPr lang="es-ES" altLang="es-ES" sz="3600" dirty="0">
                <a:solidFill>
                  <a:schemeClr val="bg1"/>
                </a:solidFill>
                <a:latin typeface="Helvetica" panose="020B0604020202020204" pitchFamily="34" charset="0"/>
              </a:rPr>
              <a:t>  Clasificación etiológica de la IRA</a:t>
            </a:r>
          </a:p>
        </p:txBody>
      </p:sp>
      <p:sp>
        <p:nvSpPr>
          <p:cNvPr id="2" name="Elipse 1"/>
          <p:cNvSpPr/>
          <p:nvPr/>
        </p:nvSpPr>
        <p:spPr>
          <a:xfrm>
            <a:off x="3692559" y="1683236"/>
            <a:ext cx="1872208" cy="3456384"/>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Arco de bloque 4"/>
          <p:cNvSpPr/>
          <p:nvPr/>
        </p:nvSpPr>
        <p:spPr>
          <a:xfrm rot="8952442">
            <a:off x="4714801" y="1882233"/>
            <a:ext cx="2304256" cy="1192428"/>
          </a:xfrm>
          <a:prstGeom prst="blockArc">
            <a:avLst>
              <a:gd name="adj1" fmla="val 15823407"/>
              <a:gd name="adj2" fmla="val 790187"/>
              <a:gd name="adj3" fmla="val 31183"/>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5" name="Arco de bloque 14"/>
          <p:cNvSpPr/>
          <p:nvPr/>
        </p:nvSpPr>
        <p:spPr>
          <a:xfrm rot="7328580">
            <a:off x="4376497" y="2305905"/>
            <a:ext cx="2357557" cy="1181357"/>
          </a:xfrm>
          <a:prstGeom prst="blockArc">
            <a:avLst>
              <a:gd name="adj1" fmla="val 12598688"/>
              <a:gd name="adj2" fmla="val 790187"/>
              <a:gd name="adj3" fmla="val 31183"/>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6" name="13 CuadroTexto"/>
          <p:cNvSpPr txBox="1"/>
          <p:nvPr/>
        </p:nvSpPr>
        <p:spPr bwMode="auto">
          <a:xfrm>
            <a:off x="6315092" y="2489121"/>
            <a:ext cx="2589857" cy="646331"/>
          </a:xfrm>
          <a:prstGeom prst="rect">
            <a:avLst/>
          </a:prstGeom>
          <a:solidFill>
            <a:schemeClr val="bg1"/>
          </a:solidFill>
          <a:ln>
            <a:solidFill>
              <a:schemeClr val="tx2">
                <a:lumMod val="60000"/>
                <a:lumOff val="40000"/>
              </a:schemeClr>
            </a:solidFill>
          </a:ln>
          <a:effectLst>
            <a:outerShdw blurRad="50800" dist="38100" dir="2700000" algn="tl" rotWithShape="0">
              <a:prstClr val="black">
                <a:alpha val="40000"/>
              </a:prstClr>
            </a:outerShdw>
          </a:effectLst>
        </p:spPr>
        <p:txBody>
          <a:bodyPr wrap="square">
            <a:spAutoFit/>
          </a:bodyPr>
          <a:lstStyle/>
          <a:p>
            <a:pPr>
              <a:defRPr/>
            </a:pPr>
            <a:r>
              <a:rPr lang="es-ES" dirty="0">
                <a:latin typeface="Helvetica" pitchFamily="2" charset="0"/>
              </a:rPr>
              <a:t>Prerrenal (reducción</a:t>
            </a:r>
          </a:p>
          <a:p>
            <a:pPr>
              <a:defRPr/>
            </a:pPr>
            <a:r>
              <a:rPr lang="es-ES" dirty="0">
                <a:latin typeface="Helvetica" pitchFamily="2" charset="0"/>
              </a:rPr>
              <a:t>de la perfusión renal)</a:t>
            </a:r>
          </a:p>
        </p:txBody>
      </p:sp>
      <p:sp>
        <p:nvSpPr>
          <p:cNvPr id="17" name="15 CuadroTexto"/>
          <p:cNvSpPr txBox="1"/>
          <p:nvPr/>
        </p:nvSpPr>
        <p:spPr bwMode="auto">
          <a:xfrm>
            <a:off x="6172200" y="4966780"/>
            <a:ext cx="2589856" cy="646331"/>
          </a:xfrm>
          <a:prstGeom prst="rect">
            <a:avLst/>
          </a:prstGeom>
          <a:solidFill>
            <a:schemeClr val="bg1"/>
          </a:solidFill>
          <a:ln>
            <a:solidFill>
              <a:schemeClr val="tx2">
                <a:lumMod val="60000"/>
                <a:lumOff val="40000"/>
              </a:schemeClr>
            </a:solidFill>
          </a:ln>
          <a:effectLst>
            <a:outerShdw blurRad="50800" dist="38100" dir="2700000" algn="tl" rotWithShape="0">
              <a:prstClr val="black">
                <a:alpha val="40000"/>
              </a:prstClr>
            </a:outerShdw>
          </a:effectLst>
        </p:spPr>
        <p:txBody>
          <a:bodyPr wrap="square">
            <a:spAutoFit/>
          </a:bodyPr>
          <a:lstStyle/>
          <a:p>
            <a:pPr>
              <a:defRPr/>
            </a:pPr>
            <a:r>
              <a:rPr lang="es-ES" dirty="0">
                <a:latin typeface="Helvetica" pitchFamily="2" charset="0"/>
              </a:rPr>
              <a:t>Postrenal (obstrucción</a:t>
            </a:r>
          </a:p>
          <a:p>
            <a:pPr>
              <a:defRPr/>
            </a:pPr>
            <a:r>
              <a:rPr lang="es-ES" dirty="0">
                <a:latin typeface="Helvetica" pitchFamily="2" charset="0"/>
              </a:rPr>
              <a:t>al paso de la orina)</a:t>
            </a:r>
          </a:p>
        </p:txBody>
      </p:sp>
      <p:sp>
        <p:nvSpPr>
          <p:cNvPr id="20" name="15 CuadroTexto"/>
          <p:cNvSpPr txBox="1"/>
          <p:nvPr/>
        </p:nvSpPr>
        <p:spPr bwMode="auto">
          <a:xfrm>
            <a:off x="1187624" y="2113887"/>
            <a:ext cx="2504935" cy="646331"/>
          </a:xfrm>
          <a:prstGeom prst="rect">
            <a:avLst/>
          </a:prstGeom>
          <a:solidFill>
            <a:schemeClr val="bg1"/>
          </a:solidFill>
          <a:ln>
            <a:solidFill>
              <a:schemeClr val="tx2">
                <a:lumMod val="60000"/>
                <a:lumOff val="40000"/>
              </a:schemeClr>
            </a:solidFill>
          </a:ln>
          <a:effectLst>
            <a:outerShdw blurRad="50800" dist="38100" dir="2700000" algn="tl" rotWithShape="0">
              <a:prstClr val="black">
                <a:alpha val="40000"/>
              </a:prstClr>
            </a:outerShdw>
          </a:effectLst>
        </p:spPr>
        <p:txBody>
          <a:bodyPr wrap="square">
            <a:spAutoFit/>
          </a:bodyPr>
          <a:lstStyle/>
          <a:p>
            <a:pPr>
              <a:defRPr/>
            </a:pPr>
            <a:r>
              <a:rPr lang="es-ES" dirty="0">
                <a:latin typeface="Helvetica" pitchFamily="2" charset="0"/>
              </a:rPr>
              <a:t>Intrínseca (lesión de estructuras del riñón)</a:t>
            </a:r>
          </a:p>
        </p:txBody>
      </p:sp>
      <p:cxnSp>
        <p:nvCxnSpPr>
          <p:cNvPr id="11" name="Conector recto de flecha 10"/>
          <p:cNvCxnSpPr>
            <a:cxnSpLocks/>
            <a:stCxn id="20" idx="3"/>
          </p:cNvCxnSpPr>
          <p:nvPr/>
        </p:nvCxnSpPr>
        <p:spPr>
          <a:xfrm>
            <a:off x="3692559" y="2437053"/>
            <a:ext cx="591409" cy="559899"/>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9 CuadroTexto"/>
          <p:cNvSpPr txBox="1">
            <a:spLocks noChangeArrowheads="1"/>
          </p:cNvSpPr>
          <p:nvPr/>
        </p:nvSpPr>
        <p:spPr bwMode="auto">
          <a:xfrm>
            <a:off x="200437" y="104557"/>
            <a:ext cx="75969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s-ES" altLang="es-ES" sz="3600" dirty="0">
                <a:solidFill>
                  <a:schemeClr val="bg1"/>
                </a:solidFill>
                <a:latin typeface="Helvetica" panose="020B0604020202020204" pitchFamily="34" charset="0"/>
                <a:cs typeface="Helvetica" panose="020B0604020202020204" pitchFamily="34" charset="0"/>
              </a:rPr>
              <a:t>Causas de insuficiencia renal aguda</a:t>
            </a:r>
          </a:p>
        </p:txBody>
      </p:sp>
      <p:grpSp>
        <p:nvGrpSpPr>
          <p:cNvPr id="27654" name="Grupo 6"/>
          <p:cNvGrpSpPr>
            <a:grpSpLocks/>
          </p:cNvGrpSpPr>
          <p:nvPr/>
        </p:nvGrpSpPr>
        <p:grpSpPr bwMode="auto">
          <a:xfrm>
            <a:off x="395536" y="750888"/>
            <a:ext cx="8614899" cy="5846464"/>
            <a:chOff x="1082450" y="1499717"/>
            <a:chExt cx="6531419" cy="4482498"/>
          </a:xfrm>
        </p:grpSpPr>
        <p:graphicFrame>
          <p:nvGraphicFramePr>
            <p:cNvPr id="8" name="17 Diagrama"/>
            <p:cNvGraphicFramePr/>
            <p:nvPr>
              <p:extLst>
                <p:ext uri="{D42A27DB-BD31-4B8C-83A1-F6EECF244321}">
                  <p14:modId xmlns:p14="http://schemas.microsoft.com/office/powerpoint/2010/main" val="892092291"/>
                </p:ext>
              </p:extLst>
            </p:nvPr>
          </p:nvGraphicFramePr>
          <p:xfrm>
            <a:off x="1082450" y="1499717"/>
            <a:ext cx="6480720" cy="44824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18 CuadroTexto"/>
            <p:cNvSpPr txBox="1"/>
            <p:nvPr/>
          </p:nvSpPr>
          <p:spPr>
            <a:xfrm>
              <a:off x="2757404" y="2800165"/>
              <a:ext cx="954272" cy="566335"/>
            </a:xfrm>
            <a:prstGeom prst="rect">
              <a:avLst/>
            </a:prstGeom>
            <a:solidFill>
              <a:srgbClr val="92D050"/>
            </a:solidFill>
          </p:spPr>
          <p:txBody>
            <a:bodyPr wrap="none">
              <a:spAutoFit/>
            </a:bodyPr>
            <a:lstStyle/>
            <a:p>
              <a:pPr>
                <a:defRPr/>
              </a:pPr>
              <a:r>
                <a:rPr lang="es-ES" sz="1400" dirty="0">
                  <a:solidFill>
                    <a:schemeClr val="bg1"/>
                  </a:solidFill>
                  <a:latin typeface="Helvetica" pitchFamily="2" charset="0"/>
                </a:rPr>
                <a:t>Glomerular</a:t>
              </a:r>
            </a:p>
            <a:p>
              <a:pPr>
                <a:buFontTx/>
                <a:buChar char="-"/>
                <a:defRPr/>
              </a:pPr>
              <a:r>
                <a:rPr lang="es-ES" sz="1400" dirty="0" err="1">
                  <a:solidFill>
                    <a:schemeClr val="bg1"/>
                  </a:solidFill>
                  <a:latin typeface="Helvetica" pitchFamily="2" charset="0"/>
                </a:rPr>
                <a:t>Glomerulo</a:t>
              </a:r>
              <a:r>
                <a:rPr lang="es-ES" sz="1400" dirty="0">
                  <a:solidFill>
                    <a:schemeClr val="bg1"/>
                  </a:solidFill>
                  <a:latin typeface="Helvetica" pitchFamily="2" charset="0"/>
                </a:rPr>
                <a:t>-</a:t>
              </a:r>
            </a:p>
            <a:p>
              <a:pPr>
                <a:defRPr/>
              </a:pPr>
              <a:r>
                <a:rPr lang="es-ES" sz="1400" dirty="0">
                  <a:solidFill>
                    <a:schemeClr val="bg1"/>
                  </a:solidFill>
                  <a:latin typeface="Helvetica" pitchFamily="2" charset="0"/>
                </a:rPr>
                <a:t>nefritis aguda</a:t>
              </a:r>
            </a:p>
          </p:txBody>
        </p:sp>
        <p:sp>
          <p:nvSpPr>
            <p:cNvPr id="10" name="19 CuadroTexto"/>
            <p:cNvSpPr txBox="1"/>
            <p:nvPr/>
          </p:nvSpPr>
          <p:spPr>
            <a:xfrm>
              <a:off x="4030686" y="2884322"/>
              <a:ext cx="765897" cy="401154"/>
            </a:xfrm>
            <a:prstGeom prst="rect">
              <a:avLst/>
            </a:prstGeom>
            <a:solidFill>
              <a:srgbClr val="FFCC00"/>
            </a:solidFill>
          </p:spPr>
          <p:txBody>
            <a:bodyPr wrap="none">
              <a:spAutoFit/>
            </a:bodyPr>
            <a:lstStyle/>
            <a:p>
              <a:pPr>
                <a:defRPr/>
              </a:pPr>
              <a:r>
                <a:rPr lang="es-ES" sz="1400" dirty="0">
                  <a:solidFill>
                    <a:schemeClr val="bg1"/>
                  </a:solidFill>
                  <a:latin typeface="Helvetica" pitchFamily="2" charset="0"/>
                </a:rPr>
                <a:t>Túbulos y </a:t>
              </a:r>
            </a:p>
            <a:p>
              <a:pPr>
                <a:defRPr/>
              </a:pPr>
              <a:r>
                <a:rPr lang="es-ES" sz="1400" dirty="0">
                  <a:solidFill>
                    <a:schemeClr val="bg1"/>
                  </a:solidFill>
                  <a:latin typeface="Helvetica" pitchFamily="2" charset="0"/>
                </a:rPr>
                <a:t>intersticio</a:t>
              </a:r>
            </a:p>
          </p:txBody>
        </p:sp>
        <p:sp>
          <p:nvSpPr>
            <p:cNvPr id="11" name="20 CuadroTexto"/>
            <p:cNvSpPr txBox="1"/>
            <p:nvPr/>
          </p:nvSpPr>
          <p:spPr>
            <a:xfrm>
              <a:off x="5186483" y="2706482"/>
              <a:ext cx="952580" cy="738349"/>
            </a:xfrm>
            <a:prstGeom prst="rect">
              <a:avLst/>
            </a:prstGeom>
            <a:solidFill>
              <a:srgbClr val="CCCCFF"/>
            </a:solidFill>
          </p:spPr>
          <p:txBody>
            <a:bodyPr>
              <a:spAutoFit/>
            </a:bodyPr>
            <a:lstStyle/>
            <a:p>
              <a:pPr>
                <a:defRPr/>
              </a:pPr>
              <a:r>
                <a:rPr lang="es-ES" sz="1400" dirty="0">
                  <a:solidFill>
                    <a:schemeClr val="bg1"/>
                  </a:solidFill>
                  <a:latin typeface="Helvetica" pitchFamily="2" charset="0"/>
                </a:rPr>
                <a:t>Vascular</a:t>
              </a:r>
            </a:p>
            <a:p>
              <a:pPr>
                <a:buFontTx/>
                <a:buChar char="-"/>
                <a:defRPr/>
              </a:pPr>
              <a:r>
                <a:rPr lang="es-ES" sz="1400" dirty="0">
                  <a:solidFill>
                    <a:schemeClr val="bg1"/>
                  </a:solidFill>
                  <a:latin typeface="Helvetica" pitchFamily="2" charset="0"/>
                </a:rPr>
                <a:t>Vasculitis</a:t>
              </a:r>
            </a:p>
            <a:p>
              <a:pPr>
                <a:buFontTx/>
                <a:buChar char="-"/>
                <a:defRPr/>
              </a:pPr>
              <a:r>
                <a:rPr lang="es-ES" sz="1400" dirty="0">
                  <a:solidFill>
                    <a:schemeClr val="bg1"/>
                  </a:solidFill>
                  <a:latin typeface="Helvetica" pitchFamily="2" charset="0"/>
                </a:rPr>
                <a:t>HTA </a:t>
              </a:r>
              <a:r>
                <a:rPr lang="es-ES" sz="1400" dirty="0" err="1">
                  <a:solidFill>
                    <a:schemeClr val="bg1"/>
                  </a:solidFill>
                  <a:latin typeface="Helvetica" pitchFamily="2" charset="0"/>
                </a:rPr>
                <a:t>malig</a:t>
              </a:r>
              <a:r>
                <a:rPr lang="es-ES" sz="1400" dirty="0">
                  <a:solidFill>
                    <a:schemeClr val="bg1"/>
                  </a:solidFill>
                  <a:latin typeface="Helvetica" pitchFamily="2" charset="0"/>
                </a:rPr>
                <a:t>.</a:t>
              </a:r>
            </a:p>
            <a:p>
              <a:pPr>
                <a:buFontTx/>
                <a:buChar char="-"/>
                <a:defRPr/>
              </a:pPr>
              <a:r>
                <a:rPr lang="es-ES" sz="1400" dirty="0">
                  <a:solidFill>
                    <a:schemeClr val="bg1"/>
                  </a:solidFill>
                  <a:latin typeface="Helvetica" pitchFamily="2" charset="0"/>
                </a:rPr>
                <a:t>TTP-SHU</a:t>
              </a:r>
            </a:p>
          </p:txBody>
        </p:sp>
        <p:sp>
          <p:nvSpPr>
            <p:cNvPr id="12" name="21 CuadroTexto"/>
            <p:cNvSpPr txBox="1"/>
            <p:nvPr/>
          </p:nvSpPr>
          <p:spPr>
            <a:xfrm>
              <a:off x="2811383" y="3771929"/>
              <a:ext cx="690547" cy="235973"/>
            </a:xfrm>
            <a:prstGeom prst="rect">
              <a:avLst/>
            </a:prstGeom>
            <a:solidFill>
              <a:srgbClr val="FFCC00"/>
            </a:solidFill>
          </p:spPr>
          <p:txBody>
            <a:bodyPr wrap="none">
              <a:spAutoFit/>
            </a:bodyPr>
            <a:lstStyle/>
            <a:p>
              <a:pPr>
                <a:defRPr/>
              </a:pPr>
              <a:r>
                <a:rPr lang="es-ES" sz="1400" dirty="0">
                  <a:solidFill>
                    <a:schemeClr val="bg1"/>
                  </a:solidFill>
                  <a:latin typeface="Helvetica" pitchFamily="2" charset="0"/>
                </a:rPr>
                <a:t>Isquemia</a:t>
              </a:r>
            </a:p>
          </p:txBody>
        </p:sp>
        <p:sp>
          <p:nvSpPr>
            <p:cNvPr id="13" name="22 CuadroTexto"/>
            <p:cNvSpPr txBox="1"/>
            <p:nvPr/>
          </p:nvSpPr>
          <p:spPr>
            <a:xfrm>
              <a:off x="3998933" y="3678246"/>
              <a:ext cx="683255" cy="566335"/>
            </a:xfrm>
            <a:prstGeom prst="rect">
              <a:avLst/>
            </a:prstGeom>
            <a:solidFill>
              <a:srgbClr val="FFCC00"/>
            </a:solidFill>
          </p:spPr>
          <p:txBody>
            <a:bodyPr wrap="none">
              <a:spAutoFit/>
            </a:bodyPr>
            <a:lstStyle/>
            <a:p>
              <a:pPr>
                <a:defRPr/>
              </a:pPr>
              <a:r>
                <a:rPr lang="es-ES" sz="1400" dirty="0">
                  <a:solidFill>
                    <a:schemeClr val="bg1"/>
                  </a:solidFill>
                  <a:latin typeface="Helvetica" pitchFamily="2" charset="0"/>
                </a:rPr>
                <a:t>Sepsis</a:t>
              </a:r>
            </a:p>
            <a:p>
              <a:pPr>
                <a:defRPr/>
              </a:pPr>
              <a:r>
                <a:rPr lang="es-ES" sz="1400" dirty="0">
                  <a:solidFill>
                    <a:schemeClr val="bg1"/>
                  </a:solidFill>
                  <a:latin typeface="Helvetica" pitchFamily="2" charset="0"/>
                </a:rPr>
                <a:t>Infección</a:t>
              </a:r>
            </a:p>
            <a:p>
              <a:pPr>
                <a:defRPr/>
              </a:pPr>
              <a:r>
                <a:rPr lang="es-ES" sz="1400" dirty="0">
                  <a:solidFill>
                    <a:schemeClr val="bg1"/>
                  </a:solidFill>
                  <a:latin typeface="Helvetica" pitchFamily="2" charset="0"/>
                </a:rPr>
                <a:t>Alérgica</a:t>
              </a:r>
            </a:p>
          </p:txBody>
        </p:sp>
        <p:sp>
          <p:nvSpPr>
            <p:cNvPr id="14" name="23 CuadroTexto"/>
            <p:cNvSpPr txBox="1"/>
            <p:nvPr/>
          </p:nvSpPr>
          <p:spPr>
            <a:xfrm flipH="1">
              <a:off x="6521681" y="2868443"/>
              <a:ext cx="1092188" cy="1392241"/>
            </a:xfrm>
            <a:prstGeom prst="rect">
              <a:avLst/>
            </a:prstGeom>
            <a:solidFill>
              <a:srgbClr val="FFFF99"/>
            </a:solidFill>
          </p:spPr>
          <p:txBody>
            <a:bodyPr wrap="square">
              <a:spAutoFit/>
            </a:bodyPr>
            <a:lstStyle/>
            <a:p>
              <a:pPr>
                <a:defRPr/>
              </a:pPr>
              <a:r>
                <a:rPr lang="es-ES" sz="1400" dirty="0">
                  <a:solidFill>
                    <a:schemeClr val="bg1"/>
                  </a:solidFill>
                  <a:latin typeface="Helvetica" pitchFamily="2" charset="0"/>
                </a:rPr>
                <a:t>Obstrucción cuello vesical, uretra</a:t>
              </a:r>
            </a:p>
            <a:p>
              <a:pPr>
                <a:defRPr/>
              </a:pPr>
              <a:r>
                <a:rPr lang="es-ES" sz="1400" dirty="0">
                  <a:solidFill>
                    <a:schemeClr val="bg1"/>
                  </a:solidFill>
                  <a:latin typeface="Helvetica" pitchFamily="2" charset="0"/>
                </a:rPr>
                <a:t>Obstrucción pieloureteral bilateral o unilateral en riñón único</a:t>
              </a:r>
            </a:p>
          </p:txBody>
        </p:sp>
        <p:sp>
          <p:nvSpPr>
            <p:cNvPr id="15" name="24 CuadroTexto"/>
            <p:cNvSpPr txBox="1"/>
            <p:nvPr/>
          </p:nvSpPr>
          <p:spPr>
            <a:xfrm>
              <a:off x="5035657" y="3668719"/>
              <a:ext cx="1124045" cy="2052965"/>
            </a:xfrm>
            <a:prstGeom prst="rect">
              <a:avLst/>
            </a:prstGeom>
            <a:solidFill>
              <a:srgbClr val="FFCC00"/>
            </a:solidFill>
          </p:spPr>
          <p:txBody>
            <a:bodyPr>
              <a:spAutoFit/>
            </a:bodyPr>
            <a:lstStyle/>
            <a:p>
              <a:pPr>
                <a:defRPr/>
              </a:pPr>
              <a:r>
                <a:rPr lang="es-ES" sz="1400" dirty="0" err="1">
                  <a:solidFill>
                    <a:schemeClr val="bg1"/>
                  </a:solidFill>
                  <a:latin typeface="Helvetica" pitchFamily="2" charset="0"/>
                </a:rPr>
                <a:t>Nefrotoxinas</a:t>
              </a:r>
              <a:endParaRPr lang="es-ES" sz="1400" dirty="0">
                <a:solidFill>
                  <a:schemeClr val="bg1"/>
                </a:solidFill>
                <a:latin typeface="Helvetica" pitchFamily="2" charset="0"/>
              </a:endParaRPr>
            </a:p>
            <a:p>
              <a:pPr>
                <a:defRPr/>
              </a:pPr>
              <a:endParaRPr lang="es-ES" sz="1400" dirty="0">
                <a:solidFill>
                  <a:schemeClr val="bg1"/>
                </a:solidFill>
                <a:latin typeface="Helvetica" pitchFamily="2" charset="0"/>
              </a:endParaRPr>
            </a:p>
            <a:p>
              <a:pPr>
                <a:defRPr/>
              </a:pPr>
              <a:r>
                <a:rPr lang="es-ES" sz="1400" dirty="0">
                  <a:solidFill>
                    <a:schemeClr val="bg1"/>
                  </a:solidFill>
                  <a:latin typeface="Helvetica" pitchFamily="2" charset="0"/>
                </a:rPr>
                <a:t>Endógenas: </a:t>
              </a:r>
            </a:p>
            <a:p>
              <a:pPr>
                <a:defRPr/>
              </a:pPr>
              <a:r>
                <a:rPr lang="es-ES" sz="1400" dirty="0">
                  <a:solidFill>
                    <a:schemeClr val="bg1"/>
                  </a:solidFill>
                  <a:latin typeface="Helvetica" pitchFamily="2" charset="0"/>
                </a:rPr>
                <a:t>-Hemolisis </a:t>
              </a:r>
            </a:p>
            <a:p>
              <a:pPr>
                <a:defRPr/>
              </a:pPr>
              <a:r>
                <a:rPr lang="es-ES" sz="1400" dirty="0">
                  <a:solidFill>
                    <a:schemeClr val="bg1"/>
                  </a:solidFill>
                  <a:latin typeface="Helvetica" pitchFamily="2" charset="0"/>
                </a:rPr>
                <a:t>-Rabdomiólisis</a:t>
              </a:r>
            </a:p>
            <a:p>
              <a:pPr>
                <a:defRPr/>
              </a:pPr>
              <a:r>
                <a:rPr lang="es-ES" sz="1400" dirty="0">
                  <a:solidFill>
                    <a:schemeClr val="bg1"/>
                  </a:solidFill>
                  <a:latin typeface="Helvetica" pitchFamily="2" charset="0"/>
                </a:rPr>
                <a:t>-Mieloma</a:t>
              </a:r>
            </a:p>
            <a:p>
              <a:pPr>
                <a:defRPr/>
              </a:pPr>
              <a:r>
                <a:rPr lang="es-ES" sz="1400" dirty="0">
                  <a:solidFill>
                    <a:schemeClr val="bg1"/>
                  </a:solidFill>
                  <a:latin typeface="Helvetica" pitchFamily="2" charset="0"/>
                </a:rPr>
                <a:t>-Cristales</a:t>
              </a:r>
            </a:p>
            <a:p>
              <a:pPr>
                <a:defRPr/>
              </a:pPr>
              <a:r>
                <a:rPr lang="es-ES" sz="1400" dirty="0">
                  <a:solidFill>
                    <a:schemeClr val="bg1"/>
                  </a:solidFill>
                  <a:latin typeface="Helvetica" pitchFamily="2" charset="0"/>
                </a:rPr>
                <a:t>Exógenas: </a:t>
              </a:r>
            </a:p>
            <a:p>
              <a:pPr>
                <a:defRPr/>
              </a:pPr>
              <a:r>
                <a:rPr lang="es-ES" sz="1400" dirty="0">
                  <a:solidFill>
                    <a:schemeClr val="bg1"/>
                  </a:solidFill>
                  <a:latin typeface="Helvetica" pitchFamily="2" charset="0"/>
                </a:rPr>
                <a:t>- Contraste</a:t>
              </a:r>
            </a:p>
            <a:p>
              <a:pPr>
                <a:defRPr/>
              </a:pPr>
              <a:r>
                <a:rPr lang="es-ES" sz="1400" dirty="0">
                  <a:solidFill>
                    <a:schemeClr val="bg1"/>
                  </a:solidFill>
                  <a:latin typeface="Helvetica" pitchFamily="2" charset="0"/>
                </a:rPr>
                <a:t>- Cisplatino, </a:t>
              </a:r>
              <a:r>
                <a:rPr lang="es-ES" sz="1400" dirty="0" err="1">
                  <a:solidFill>
                    <a:schemeClr val="bg1"/>
                  </a:solidFill>
                  <a:latin typeface="Helvetica" pitchFamily="2" charset="0"/>
                </a:rPr>
                <a:t>aminoglicósidos</a:t>
              </a:r>
              <a:endParaRPr lang="es-ES" sz="1400" dirty="0">
                <a:solidFill>
                  <a:schemeClr val="bg1"/>
                </a:solidFill>
                <a:latin typeface="Helvetica" pitchFamily="2" charset="0"/>
              </a:endParaRPr>
            </a:p>
            <a:p>
              <a:pPr>
                <a:defRPr/>
              </a:pPr>
              <a:r>
                <a:rPr lang="es-ES" sz="1400" dirty="0" err="1">
                  <a:solidFill>
                    <a:schemeClr val="bg1"/>
                  </a:solidFill>
                  <a:latin typeface="Helvetica" pitchFamily="2" charset="0"/>
                </a:rPr>
                <a:t>anfotericinaB</a:t>
              </a:r>
              <a:r>
                <a:rPr lang="es-ES" sz="1400" dirty="0">
                  <a:solidFill>
                    <a:schemeClr val="bg1"/>
                  </a:solidFill>
                  <a:latin typeface="Helvetica" pitchFamily="2" charset="0"/>
                </a:rPr>
                <a:t>, </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10 Título"/>
          <p:cNvSpPr>
            <a:spLocks noGrp="1"/>
          </p:cNvSpPr>
          <p:nvPr>
            <p:ph type="title"/>
          </p:nvPr>
        </p:nvSpPr>
        <p:spPr>
          <a:xfrm>
            <a:off x="0" y="0"/>
            <a:ext cx="6172200" cy="681038"/>
          </a:xfrm>
        </p:spPr>
        <p:txBody>
          <a:bodyPr/>
          <a:lstStyle/>
          <a:p>
            <a:pPr algn="l"/>
            <a:r>
              <a:rPr lang="es-ES" altLang="es-ES" sz="3600" dirty="0">
                <a:solidFill>
                  <a:schemeClr val="bg1"/>
                </a:solidFill>
                <a:latin typeface="Helvetica" panose="020B0604020202020204" pitchFamily="34" charset="0"/>
              </a:rPr>
              <a:t> Insuficiencia renal prerrenal</a:t>
            </a:r>
          </a:p>
        </p:txBody>
      </p:sp>
      <p:grpSp>
        <p:nvGrpSpPr>
          <p:cNvPr id="29702" name="Grupo 5"/>
          <p:cNvGrpSpPr>
            <a:grpSpLocks/>
          </p:cNvGrpSpPr>
          <p:nvPr/>
        </p:nvGrpSpPr>
        <p:grpSpPr bwMode="auto">
          <a:xfrm>
            <a:off x="357188" y="620688"/>
            <a:ext cx="8719888" cy="4940869"/>
            <a:chOff x="356812" y="1670519"/>
            <a:chExt cx="8719474" cy="3990693"/>
          </a:xfrm>
        </p:grpSpPr>
        <p:sp>
          <p:nvSpPr>
            <p:cNvPr id="7" name="12 CuadroTexto"/>
            <p:cNvSpPr txBox="1"/>
            <p:nvPr/>
          </p:nvSpPr>
          <p:spPr>
            <a:xfrm>
              <a:off x="356812" y="1719264"/>
              <a:ext cx="4097142" cy="2684753"/>
            </a:xfrm>
            <a:prstGeom prst="rect">
              <a:avLst/>
            </a:prstGeom>
            <a:solidFill>
              <a:schemeClr val="accent1">
                <a:lumMod val="20000"/>
                <a:lumOff val="80000"/>
              </a:schemeClr>
            </a:solidFill>
            <a:ln>
              <a:solidFill>
                <a:schemeClr val="accent1"/>
              </a:solidFill>
            </a:ln>
          </p:spPr>
          <p:txBody>
            <a:bodyPr>
              <a:spAutoFit/>
            </a:bodyPr>
            <a:lstStyle/>
            <a:p>
              <a:pPr>
                <a:defRPr/>
              </a:pPr>
              <a:r>
                <a:rPr lang="es-ES" sz="1400" dirty="0">
                  <a:solidFill>
                    <a:srgbClr val="FF0000"/>
                  </a:solidFill>
                  <a:latin typeface="Helvetica" pitchFamily="2" charset="0"/>
                </a:rPr>
                <a:t>Hipovolemia verdadera</a:t>
              </a:r>
            </a:p>
            <a:p>
              <a:pPr>
                <a:defRPr/>
              </a:pPr>
              <a:endParaRPr lang="es-ES" sz="1400" dirty="0">
                <a:solidFill>
                  <a:schemeClr val="bg1"/>
                </a:solidFill>
                <a:latin typeface="Helvetica" pitchFamily="2" charset="0"/>
              </a:endParaRPr>
            </a:p>
            <a:p>
              <a:pPr>
                <a:defRPr/>
              </a:pPr>
              <a:r>
                <a:rPr lang="es-ES" sz="1400" dirty="0">
                  <a:solidFill>
                    <a:schemeClr val="bg1"/>
                  </a:solidFill>
                  <a:latin typeface="Helvetica" pitchFamily="2" charset="0"/>
                </a:rPr>
                <a:t>-Depleción directa de volumen intravascular</a:t>
              </a:r>
            </a:p>
            <a:p>
              <a:pPr>
                <a:defRPr/>
              </a:pPr>
              <a:r>
                <a:rPr lang="es-ES" sz="1400" dirty="0">
                  <a:solidFill>
                    <a:schemeClr val="bg1"/>
                  </a:solidFill>
                  <a:latin typeface="Helvetica" pitchFamily="2" charset="0"/>
                </a:rPr>
                <a:t>Hemorragia: traumática, quirúrgica, digestiva,</a:t>
              </a:r>
            </a:p>
            <a:p>
              <a:pPr>
                <a:defRPr/>
              </a:pPr>
              <a:r>
                <a:rPr lang="es-ES" sz="1400" dirty="0">
                  <a:solidFill>
                    <a:schemeClr val="bg1"/>
                  </a:solidFill>
                  <a:latin typeface="Helvetica" pitchFamily="2" charset="0"/>
                </a:rPr>
                <a:t>postparto</a:t>
              </a:r>
            </a:p>
            <a:p>
              <a:pPr>
                <a:defRPr/>
              </a:pPr>
              <a:r>
                <a:rPr lang="es-ES" sz="1400" dirty="0">
                  <a:solidFill>
                    <a:schemeClr val="bg1"/>
                  </a:solidFill>
                  <a:latin typeface="Helvetica" pitchFamily="2" charset="0"/>
                </a:rPr>
                <a:t>Pérdidas gastrointestinales: </a:t>
              </a:r>
              <a:r>
                <a:rPr lang="es-ES" sz="1400" dirty="0" err="1">
                  <a:solidFill>
                    <a:schemeClr val="bg1"/>
                  </a:solidFill>
                  <a:latin typeface="Helvetica" pitchFamily="2" charset="0"/>
                </a:rPr>
                <a:t>diareas</a:t>
              </a:r>
              <a:r>
                <a:rPr lang="es-ES" sz="1400" dirty="0">
                  <a:solidFill>
                    <a:schemeClr val="bg1"/>
                  </a:solidFill>
                  <a:latin typeface="Helvetica" pitchFamily="2" charset="0"/>
                </a:rPr>
                <a:t>, vómitos,</a:t>
              </a:r>
            </a:p>
            <a:p>
              <a:pPr>
                <a:defRPr/>
              </a:pPr>
              <a:r>
                <a:rPr lang="es-ES" sz="1400" dirty="0">
                  <a:solidFill>
                    <a:schemeClr val="bg1"/>
                  </a:solidFill>
                  <a:latin typeface="Helvetica" pitchFamily="2" charset="0"/>
                </a:rPr>
                <a:t> </a:t>
              </a:r>
              <a:r>
                <a:rPr lang="es-ES" sz="1400" dirty="0" err="1">
                  <a:solidFill>
                    <a:schemeClr val="bg1"/>
                  </a:solidFill>
                  <a:latin typeface="Helvetica" pitchFamily="2" charset="0"/>
                </a:rPr>
                <a:t>laxantess</a:t>
              </a:r>
              <a:r>
                <a:rPr lang="es-ES" sz="1400" dirty="0">
                  <a:solidFill>
                    <a:schemeClr val="bg1"/>
                  </a:solidFill>
                  <a:latin typeface="Helvetica" pitchFamily="2" charset="0"/>
                </a:rPr>
                <a:t>, débito SNG</a:t>
              </a:r>
            </a:p>
            <a:p>
              <a:pPr>
                <a:defRPr/>
              </a:pPr>
              <a:r>
                <a:rPr lang="es-ES" sz="1400" dirty="0">
                  <a:solidFill>
                    <a:schemeClr val="bg1"/>
                  </a:solidFill>
                  <a:latin typeface="Helvetica" pitchFamily="2" charset="0"/>
                </a:rPr>
                <a:t>Pérdidas renales: diuréticos, diuresis osmótica, </a:t>
              </a:r>
            </a:p>
            <a:p>
              <a:pPr>
                <a:defRPr/>
              </a:pPr>
              <a:r>
                <a:rPr lang="es-ES" sz="1400" dirty="0">
                  <a:solidFill>
                    <a:schemeClr val="bg1"/>
                  </a:solidFill>
                  <a:latin typeface="Helvetica" pitchFamily="2" charset="0"/>
                </a:rPr>
                <a:t>diabetes insípida, insuficiencia suprarrenal aguda</a:t>
              </a:r>
            </a:p>
            <a:p>
              <a:pPr>
                <a:defRPr/>
              </a:pPr>
              <a:r>
                <a:rPr lang="es-ES" sz="1400" dirty="0">
                  <a:solidFill>
                    <a:schemeClr val="bg1"/>
                  </a:solidFill>
                  <a:latin typeface="Helvetica" pitchFamily="2" charset="0"/>
                </a:rPr>
                <a:t>Pérdidas cutáneas y respiratorias: fiebre,</a:t>
              </a:r>
            </a:p>
            <a:p>
              <a:pPr>
                <a:defRPr/>
              </a:pPr>
              <a:r>
                <a:rPr lang="es-ES" sz="1400" dirty="0">
                  <a:solidFill>
                    <a:schemeClr val="bg1"/>
                  </a:solidFill>
                  <a:latin typeface="Helvetica" pitchFamily="2" charset="0"/>
                </a:rPr>
                <a:t>quemaduras, taquipnea</a:t>
              </a:r>
            </a:p>
            <a:p>
              <a:pPr>
                <a:defRPr/>
              </a:pPr>
              <a:r>
                <a:rPr lang="es-ES" sz="1400" dirty="0">
                  <a:solidFill>
                    <a:schemeClr val="bg1"/>
                  </a:solidFill>
                  <a:latin typeface="Helvetica" pitchFamily="2" charset="0"/>
                </a:rPr>
                <a:t>-Redistribución a espacio intersticial (tercer espacio)</a:t>
              </a:r>
            </a:p>
            <a:p>
              <a:pPr>
                <a:defRPr/>
              </a:pPr>
              <a:r>
                <a:rPr lang="es-ES" sz="1400" dirty="0">
                  <a:solidFill>
                    <a:schemeClr val="bg1"/>
                  </a:solidFill>
                  <a:latin typeface="Helvetica" pitchFamily="2" charset="0"/>
                </a:rPr>
                <a:t>Malnutrición, pancreatitis, peritonitis, obstrucción intestinal</a:t>
              </a:r>
            </a:p>
          </p:txBody>
        </p:sp>
        <p:sp>
          <p:nvSpPr>
            <p:cNvPr id="8" name="13 CuadroTexto"/>
            <p:cNvSpPr txBox="1"/>
            <p:nvPr/>
          </p:nvSpPr>
          <p:spPr>
            <a:xfrm>
              <a:off x="1220371" y="3879491"/>
              <a:ext cx="171442" cy="307726"/>
            </a:xfrm>
            <a:prstGeom prst="rect">
              <a:avLst/>
            </a:prstGeom>
            <a:noFill/>
          </p:spPr>
          <p:txBody>
            <a:bodyPr>
              <a:spAutoFit/>
            </a:bodyPr>
            <a:lstStyle/>
            <a:p>
              <a:pPr>
                <a:defRPr/>
              </a:pPr>
              <a:endParaRPr lang="es-ES" sz="1400" dirty="0">
                <a:solidFill>
                  <a:schemeClr val="bg1"/>
                </a:solidFill>
                <a:latin typeface="Helvetica" pitchFamily="2" charset="0"/>
              </a:endParaRPr>
            </a:p>
          </p:txBody>
        </p:sp>
        <p:sp>
          <p:nvSpPr>
            <p:cNvPr id="9" name="14 CuadroTexto"/>
            <p:cNvSpPr txBox="1"/>
            <p:nvPr/>
          </p:nvSpPr>
          <p:spPr>
            <a:xfrm>
              <a:off x="4807702" y="1670519"/>
              <a:ext cx="3939988" cy="2162717"/>
            </a:xfrm>
            <a:prstGeom prst="rect">
              <a:avLst/>
            </a:prstGeom>
            <a:solidFill>
              <a:schemeClr val="accent1">
                <a:lumMod val="20000"/>
                <a:lumOff val="80000"/>
              </a:schemeClr>
            </a:solidFill>
            <a:ln>
              <a:solidFill>
                <a:schemeClr val="accent1"/>
              </a:solidFill>
            </a:ln>
          </p:spPr>
          <p:txBody>
            <a:bodyPr>
              <a:spAutoFit/>
            </a:bodyPr>
            <a:lstStyle/>
            <a:p>
              <a:pPr>
                <a:defRPr/>
              </a:pPr>
              <a:r>
                <a:rPr lang="es-ES" sz="1400" dirty="0">
                  <a:solidFill>
                    <a:srgbClr val="FF0000"/>
                  </a:solidFill>
                  <a:latin typeface="Helvetica" pitchFamily="2" charset="0"/>
                </a:rPr>
                <a:t>Hipovolemia efectiva</a:t>
              </a:r>
            </a:p>
            <a:p>
              <a:pPr>
                <a:defRPr/>
              </a:pPr>
              <a:endParaRPr lang="es-ES" sz="1400" dirty="0">
                <a:solidFill>
                  <a:schemeClr val="bg1"/>
                </a:solidFill>
                <a:latin typeface="Helvetica" pitchFamily="2" charset="0"/>
              </a:endParaRPr>
            </a:p>
            <a:p>
              <a:pPr>
                <a:defRPr/>
              </a:pPr>
              <a:r>
                <a:rPr lang="es-ES" sz="1400" dirty="0">
                  <a:solidFill>
                    <a:schemeClr val="bg1"/>
                  </a:solidFill>
                  <a:latin typeface="Helvetica" pitchFamily="2" charset="0"/>
                </a:rPr>
                <a:t>- Enfermedades cardiacas y pulmonares: IC, arritmias,   taponamiento pericárdico, tromboembolismo pulmonar,   hipertensión pulmonar</a:t>
              </a:r>
            </a:p>
            <a:p>
              <a:pPr>
                <a:defRPr/>
              </a:pPr>
              <a:r>
                <a:rPr lang="es-ES" sz="1400" dirty="0">
                  <a:solidFill>
                    <a:schemeClr val="bg1"/>
                  </a:solidFill>
                  <a:latin typeface="Helvetica" pitchFamily="2" charset="0"/>
                </a:rPr>
                <a:t>- </a:t>
              </a:r>
              <a:r>
                <a:rPr lang="es-ES" sz="1400" dirty="0" err="1">
                  <a:solidFill>
                    <a:schemeClr val="bg1"/>
                  </a:solidFill>
                  <a:latin typeface="Helvetica" pitchFamily="2" charset="0"/>
                </a:rPr>
                <a:t>Sindrome</a:t>
              </a:r>
              <a:r>
                <a:rPr lang="es-ES" sz="1400" dirty="0">
                  <a:solidFill>
                    <a:schemeClr val="bg1"/>
                  </a:solidFill>
                  <a:latin typeface="Helvetica" pitchFamily="2" charset="0"/>
                </a:rPr>
                <a:t> nefrótico</a:t>
              </a:r>
            </a:p>
            <a:p>
              <a:pPr>
                <a:defRPr/>
              </a:pPr>
              <a:r>
                <a:rPr lang="es-ES" sz="1400" dirty="0">
                  <a:solidFill>
                    <a:schemeClr val="bg1"/>
                  </a:solidFill>
                  <a:latin typeface="Helvetica" pitchFamily="2" charset="0"/>
                </a:rPr>
                <a:t>- Vasodilatación sistémica:</a:t>
              </a:r>
            </a:p>
            <a:p>
              <a:pPr>
                <a:defRPr/>
              </a:pPr>
              <a:r>
                <a:rPr lang="es-ES" sz="1400" dirty="0">
                  <a:solidFill>
                    <a:schemeClr val="bg1"/>
                  </a:solidFill>
                  <a:latin typeface="Helvetica" pitchFamily="2" charset="0"/>
                </a:rPr>
                <a:t>  Fármacos: antihipertensivos, IL-2, </a:t>
              </a:r>
              <a:r>
                <a:rPr lang="es-ES" sz="1400" dirty="0" err="1">
                  <a:solidFill>
                    <a:schemeClr val="bg1"/>
                  </a:solidFill>
                  <a:latin typeface="Helvetica" pitchFamily="2" charset="0"/>
                </a:rPr>
                <a:t>IFN</a:t>
              </a:r>
              <a:r>
                <a:rPr lang="es-ES" sz="1400" dirty="0">
                  <a:solidFill>
                    <a:schemeClr val="bg1"/>
                  </a:solidFill>
                  <a:latin typeface="Helvetica" pitchFamily="2" charset="0"/>
                </a:rPr>
                <a:t>, hepatopatía</a:t>
              </a:r>
            </a:p>
            <a:p>
              <a:pPr>
                <a:defRPr/>
              </a:pPr>
              <a:r>
                <a:rPr lang="es-ES" sz="1400" dirty="0">
                  <a:solidFill>
                    <a:schemeClr val="bg1"/>
                  </a:solidFill>
                  <a:latin typeface="Helvetica" pitchFamily="2" charset="0"/>
                </a:rPr>
                <a:t>Otras: sepsis, shock anafiláctico, hipoxemia,</a:t>
              </a:r>
            </a:p>
            <a:p>
              <a:pPr>
                <a:defRPr/>
              </a:pPr>
              <a:r>
                <a:rPr lang="es-ES" sz="1400" dirty="0">
                  <a:solidFill>
                    <a:schemeClr val="bg1"/>
                  </a:solidFill>
                  <a:latin typeface="Helvetica" pitchFamily="2" charset="0"/>
                </a:rPr>
                <a:t>síndrome de hiperestimulación ovárica</a:t>
              </a:r>
            </a:p>
          </p:txBody>
        </p:sp>
        <p:sp>
          <p:nvSpPr>
            <p:cNvPr id="10" name="15 CuadroTexto"/>
            <p:cNvSpPr txBox="1"/>
            <p:nvPr/>
          </p:nvSpPr>
          <p:spPr>
            <a:xfrm>
              <a:off x="356812" y="4716726"/>
              <a:ext cx="4097141" cy="770623"/>
            </a:xfrm>
            <a:prstGeom prst="rect">
              <a:avLst/>
            </a:prstGeom>
            <a:solidFill>
              <a:schemeClr val="accent1">
                <a:lumMod val="20000"/>
                <a:lumOff val="80000"/>
              </a:schemeClr>
            </a:solidFill>
            <a:ln>
              <a:solidFill>
                <a:schemeClr val="accent1"/>
              </a:solidFill>
            </a:ln>
          </p:spPr>
          <p:txBody>
            <a:bodyPr wrap="square">
              <a:spAutoFit/>
            </a:bodyPr>
            <a:lstStyle/>
            <a:p>
              <a:pPr>
                <a:defRPr/>
              </a:pPr>
              <a:r>
                <a:rPr lang="es-ES" sz="1400" dirty="0">
                  <a:solidFill>
                    <a:srgbClr val="FF0000"/>
                  </a:solidFill>
                  <a:latin typeface="Helvetica" pitchFamily="2" charset="0"/>
                </a:rPr>
                <a:t>Vasoconstricción renal</a:t>
              </a:r>
            </a:p>
            <a:p>
              <a:pPr>
                <a:defRPr/>
              </a:pPr>
              <a:endParaRPr lang="es-ES" sz="1400" dirty="0">
                <a:solidFill>
                  <a:schemeClr val="bg1"/>
                </a:solidFill>
                <a:latin typeface="Helvetica" pitchFamily="2" charset="0"/>
              </a:endParaRPr>
            </a:p>
            <a:p>
              <a:pPr>
                <a:defRPr/>
              </a:pPr>
              <a:r>
                <a:rPr lang="es-ES" sz="1400" dirty="0">
                  <a:solidFill>
                    <a:schemeClr val="bg1"/>
                  </a:solidFill>
                  <a:latin typeface="Helvetica" pitchFamily="2" charset="0"/>
                </a:rPr>
                <a:t>-Síndrome </a:t>
              </a:r>
              <a:r>
                <a:rPr lang="es-ES" sz="1400" dirty="0" err="1">
                  <a:solidFill>
                    <a:schemeClr val="bg1"/>
                  </a:solidFill>
                  <a:latin typeface="Helvetica" pitchFamily="2" charset="0"/>
                </a:rPr>
                <a:t>hepatorrenal</a:t>
              </a:r>
              <a:r>
                <a:rPr lang="es-ES" sz="1400" dirty="0">
                  <a:solidFill>
                    <a:schemeClr val="bg1"/>
                  </a:solidFill>
                  <a:latin typeface="Helvetica" pitchFamily="2" charset="0"/>
                </a:rPr>
                <a:t>,</a:t>
              </a:r>
            </a:p>
            <a:p>
              <a:pPr>
                <a:defRPr/>
              </a:pPr>
              <a:r>
                <a:rPr lang="es-ES" sz="1400" dirty="0" err="1">
                  <a:solidFill>
                    <a:schemeClr val="bg1"/>
                  </a:solidFill>
                  <a:latin typeface="Helvetica" pitchFamily="2" charset="0"/>
                </a:rPr>
                <a:t>alfaadrenérgicos</a:t>
              </a:r>
              <a:r>
                <a:rPr lang="es-ES" sz="1400" dirty="0">
                  <a:solidFill>
                    <a:schemeClr val="bg1"/>
                  </a:solidFill>
                  <a:latin typeface="Helvetica" pitchFamily="2" charset="0"/>
                </a:rPr>
                <a:t>, hipercalcemia, sepsis</a:t>
              </a:r>
            </a:p>
          </p:txBody>
        </p:sp>
        <p:sp>
          <p:nvSpPr>
            <p:cNvPr id="11" name="16 CuadroTexto"/>
            <p:cNvSpPr txBox="1"/>
            <p:nvPr/>
          </p:nvSpPr>
          <p:spPr>
            <a:xfrm>
              <a:off x="4807702" y="4061041"/>
              <a:ext cx="4268584" cy="1600171"/>
            </a:xfrm>
            <a:prstGeom prst="rect">
              <a:avLst/>
            </a:prstGeom>
            <a:solidFill>
              <a:schemeClr val="accent1">
                <a:lumMod val="20000"/>
                <a:lumOff val="80000"/>
              </a:schemeClr>
            </a:solidFill>
            <a:ln>
              <a:solidFill>
                <a:schemeClr val="accent1"/>
              </a:solidFill>
            </a:ln>
          </p:spPr>
          <p:txBody>
            <a:bodyPr>
              <a:spAutoFit/>
            </a:bodyPr>
            <a:lstStyle/>
            <a:p>
              <a:pPr>
                <a:defRPr/>
              </a:pPr>
              <a:r>
                <a:rPr lang="es-ES" sz="1400" dirty="0">
                  <a:solidFill>
                    <a:srgbClr val="FF0000"/>
                  </a:solidFill>
                  <a:latin typeface="Helvetica" pitchFamily="2" charset="0"/>
                </a:rPr>
                <a:t>Alteración de las respuestas adaptativas renales</a:t>
              </a:r>
            </a:p>
            <a:p>
              <a:pPr>
                <a:defRPr/>
              </a:pPr>
              <a:endParaRPr lang="es-ES" sz="1400" dirty="0">
                <a:solidFill>
                  <a:schemeClr val="bg1"/>
                </a:solidFill>
                <a:latin typeface="Helvetica" pitchFamily="2" charset="0"/>
              </a:endParaRPr>
            </a:p>
            <a:p>
              <a:pPr>
                <a:defRPr/>
              </a:pPr>
              <a:r>
                <a:rPr lang="es-ES" sz="1400" dirty="0">
                  <a:solidFill>
                    <a:schemeClr val="bg1"/>
                  </a:solidFill>
                  <a:latin typeface="Helvetica" pitchFamily="2" charset="0"/>
                </a:rPr>
                <a:t>- Alteración de la vasodilatación arteriola aferente: AINE, </a:t>
              </a:r>
              <a:r>
                <a:rPr lang="es-ES" sz="1400" dirty="0" err="1">
                  <a:solidFill>
                    <a:schemeClr val="bg1"/>
                  </a:solidFill>
                  <a:latin typeface="Helvetica" pitchFamily="2" charset="0"/>
                </a:rPr>
                <a:t>anticalcineurínicos</a:t>
              </a:r>
              <a:endParaRPr lang="es-ES" sz="1400" dirty="0">
                <a:solidFill>
                  <a:schemeClr val="bg1"/>
                </a:solidFill>
                <a:latin typeface="Helvetica" pitchFamily="2" charset="0"/>
              </a:endParaRPr>
            </a:p>
            <a:p>
              <a:pPr>
                <a:defRPr/>
              </a:pPr>
              <a:endParaRPr lang="es-ES" sz="1400" dirty="0">
                <a:solidFill>
                  <a:schemeClr val="bg1"/>
                </a:solidFill>
                <a:latin typeface="Helvetica" pitchFamily="2" charset="0"/>
              </a:endParaRPr>
            </a:p>
            <a:p>
              <a:pPr>
                <a:defRPr/>
              </a:pPr>
              <a:r>
                <a:rPr lang="es-ES" sz="1400" dirty="0">
                  <a:solidFill>
                    <a:schemeClr val="bg1"/>
                  </a:solidFill>
                  <a:latin typeface="Helvetica" pitchFamily="2" charset="0"/>
                </a:rPr>
                <a:t>- Alteración de la vasoconstricción de la arteriola eferente: IECA, ARAIII</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9" name="Grupo 4"/>
          <p:cNvGrpSpPr>
            <a:grpSpLocks/>
          </p:cNvGrpSpPr>
          <p:nvPr/>
        </p:nvGrpSpPr>
        <p:grpSpPr bwMode="auto">
          <a:xfrm>
            <a:off x="769330" y="1196752"/>
            <a:ext cx="7654844" cy="4936102"/>
            <a:chOff x="927692" y="1654566"/>
            <a:chExt cx="6971659" cy="3995822"/>
          </a:xfrm>
        </p:grpSpPr>
        <p:pic>
          <p:nvPicPr>
            <p:cNvPr id="31751" name="Picture 2" descr="Resultat d'imatges de kidn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25624" y="2086615"/>
              <a:ext cx="1890210" cy="252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5834" y="2464657"/>
              <a:ext cx="1080120" cy="2123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10 CuadroTexto"/>
            <p:cNvSpPr txBox="1"/>
            <p:nvPr/>
          </p:nvSpPr>
          <p:spPr>
            <a:xfrm>
              <a:off x="4337013" y="1654566"/>
              <a:ext cx="2162459" cy="672700"/>
            </a:xfrm>
            <a:prstGeom prst="rect">
              <a:avLst/>
            </a:prstGeom>
            <a:solidFill>
              <a:schemeClr val="accent1">
                <a:lumMod val="20000"/>
                <a:lumOff val="80000"/>
              </a:schemeClr>
            </a:solidFill>
            <a:ln>
              <a:solidFill>
                <a:schemeClr val="accent1"/>
              </a:solidFill>
            </a:ln>
          </p:spPr>
          <p:txBody>
            <a:bodyPr wrap="none">
              <a:spAutoFit/>
            </a:bodyPr>
            <a:lstStyle/>
            <a:p>
              <a:pPr>
                <a:defRPr/>
              </a:pPr>
              <a:r>
                <a:rPr lang="es-ES" sz="1200" b="1" dirty="0">
                  <a:solidFill>
                    <a:schemeClr val="bg1"/>
                  </a:solidFill>
                  <a:latin typeface="Helvetica" pitchFamily="2" charset="0"/>
                </a:rPr>
                <a:t>Enfermedad de pequeño vaso</a:t>
              </a:r>
            </a:p>
            <a:p>
              <a:pPr>
                <a:defRPr/>
              </a:pPr>
              <a:r>
                <a:rPr lang="es-ES" sz="1200" dirty="0" err="1">
                  <a:solidFill>
                    <a:schemeClr val="bg1"/>
                  </a:solidFill>
                  <a:latin typeface="Helvetica" pitchFamily="2" charset="0"/>
                </a:rPr>
                <a:t>Microangiopatia</a:t>
              </a:r>
              <a:r>
                <a:rPr lang="es-ES" sz="1200" dirty="0">
                  <a:solidFill>
                    <a:schemeClr val="bg1"/>
                  </a:solidFill>
                  <a:latin typeface="Helvetica" pitchFamily="2" charset="0"/>
                </a:rPr>
                <a:t> </a:t>
              </a:r>
              <a:r>
                <a:rPr lang="es-ES" sz="1200" dirty="0" err="1">
                  <a:solidFill>
                    <a:schemeClr val="bg1"/>
                  </a:solidFill>
                  <a:latin typeface="Helvetica" pitchFamily="2" charset="0"/>
                </a:rPr>
                <a:t>trombótica</a:t>
              </a:r>
              <a:endParaRPr lang="es-ES" sz="1200" dirty="0">
                <a:solidFill>
                  <a:schemeClr val="bg1"/>
                </a:solidFill>
                <a:latin typeface="Helvetica" pitchFamily="2" charset="0"/>
              </a:endParaRPr>
            </a:p>
            <a:p>
              <a:pPr>
                <a:defRPr/>
              </a:pPr>
              <a:r>
                <a:rPr lang="es-ES" sz="1200" dirty="0" err="1">
                  <a:solidFill>
                    <a:schemeClr val="bg1"/>
                  </a:solidFill>
                  <a:latin typeface="Helvetica" pitchFamily="2" charset="0"/>
                </a:rPr>
                <a:t>Ateroembolia</a:t>
              </a:r>
              <a:r>
                <a:rPr lang="es-ES" sz="1200" dirty="0">
                  <a:solidFill>
                    <a:schemeClr val="bg1"/>
                  </a:solidFill>
                  <a:latin typeface="Helvetica" pitchFamily="2" charset="0"/>
                </a:rPr>
                <a:t> renal</a:t>
              </a:r>
            </a:p>
            <a:p>
              <a:pPr>
                <a:defRPr/>
              </a:pPr>
              <a:r>
                <a:rPr lang="es-ES" sz="1200" dirty="0">
                  <a:solidFill>
                    <a:schemeClr val="bg1"/>
                  </a:solidFill>
                  <a:latin typeface="Helvetica" pitchFamily="2" charset="0"/>
                </a:rPr>
                <a:t>Vasculitis de vaso pequeño</a:t>
              </a:r>
            </a:p>
          </p:txBody>
        </p:sp>
        <p:sp>
          <p:nvSpPr>
            <p:cNvPr id="9" name="12 CuadroTexto"/>
            <p:cNvSpPr txBox="1"/>
            <p:nvPr/>
          </p:nvSpPr>
          <p:spPr>
            <a:xfrm>
              <a:off x="6173413" y="2194308"/>
              <a:ext cx="1512608" cy="1420144"/>
            </a:xfrm>
            <a:prstGeom prst="rect">
              <a:avLst/>
            </a:prstGeom>
            <a:solidFill>
              <a:schemeClr val="accent1">
                <a:lumMod val="20000"/>
                <a:lumOff val="80000"/>
              </a:schemeClr>
            </a:solidFill>
            <a:ln>
              <a:solidFill>
                <a:schemeClr val="accent1"/>
              </a:solidFill>
            </a:ln>
          </p:spPr>
          <p:txBody>
            <a:bodyPr>
              <a:spAutoFit/>
            </a:bodyPr>
            <a:lstStyle/>
            <a:p>
              <a:pPr>
                <a:defRPr/>
              </a:pPr>
              <a:r>
                <a:rPr lang="es-ES" sz="1200" b="1" dirty="0" err="1">
                  <a:solidFill>
                    <a:schemeClr val="bg1"/>
                  </a:solidFill>
                  <a:latin typeface="Helvetica" pitchFamily="2" charset="0"/>
                </a:rPr>
                <a:t>Enf</a:t>
              </a:r>
              <a:r>
                <a:rPr lang="es-ES" sz="1200" b="1" dirty="0">
                  <a:solidFill>
                    <a:schemeClr val="bg1"/>
                  </a:solidFill>
                  <a:latin typeface="Helvetica" pitchFamily="2" charset="0"/>
                </a:rPr>
                <a:t> glomerular</a:t>
              </a:r>
            </a:p>
            <a:p>
              <a:pPr>
                <a:defRPr/>
              </a:pPr>
              <a:r>
                <a:rPr lang="es-ES" sz="1200" dirty="0" err="1">
                  <a:solidFill>
                    <a:schemeClr val="bg1"/>
                  </a:solidFill>
                  <a:latin typeface="Helvetica" pitchFamily="2" charset="0"/>
                </a:rPr>
                <a:t>Enf</a:t>
              </a:r>
              <a:r>
                <a:rPr lang="es-ES" sz="1200" dirty="0">
                  <a:solidFill>
                    <a:schemeClr val="bg1"/>
                  </a:solidFill>
                  <a:latin typeface="Helvetica" pitchFamily="2" charset="0"/>
                </a:rPr>
                <a:t> por anti MBG</a:t>
              </a:r>
            </a:p>
            <a:p>
              <a:pPr>
                <a:defRPr/>
              </a:pPr>
              <a:r>
                <a:rPr lang="es-ES" sz="1200" dirty="0">
                  <a:solidFill>
                    <a:schemeClr val="bg1"/>
                  </a:solidFill>
                  <a:latin typeface="Helvetica" pitchFamily="2" charset="0"/>
                </a:rPr>
                <a:t>Nefritis </a:t>
              </a:r>
              <a:r>
                <a:rPr lang="es-ES" sz="1200" dirty="0" err="1">
                  <a:solidFill>
                    <a:schemeClr val="bg1"/>
                  </a:solidFill>
                  <a:latin typeface="Helvetica" pitchFamily="2" charset="0"/>
                </a:rPr>
                <a:t>lúpica</a:t>
              </a:r>
              <a:endParaRPr lang="es-ES" sz="1200" dirty="0">
                <a:solidFill>
                  <a:schemeClr val="bg1"/>
                </a:solidFill>
                <a:latin typeface="Helvetica" pitchFamily="2" charset="0"/>
              </a:endParaRPr>
            </a:p>
            <a:p>
              <a:pPr>
                <a:defRPr/>
              </a:pPr>
              <a:r>
                <a:rPr lang="es-ES" sz="1200" dirty="0">
                  <a:solidFill>
                    <a:schemeClr val="bg1"/>
                  </a:solidFill>
                  <a:latin typeface="Helvetica" pitchFamily="2" charset="0"/>
                </a:rPr>
                <a:t>GN </a:t>
              </a:r>
              <a:r>
                <a:rPr lang="es-ES" sz="1200" dirty="0" err="1">
                  <a:solidFill>
                    <a:schemeClr val="bg1"/>
                  </a:solidFill>
                  <a:latin typeface="Helvetica" pitchFamily="2" charset="0"/>
                </a:rPr>
                <a:t>postinfecciosa</a:t>
              </a:r>
              <a:endParaRPr lang="es-ES" sz="1200" dirty="0">
                <a:solidFill>
                  <a:schemeClr val="bg1"/>
                </a:solidFill>
                <a:latin typeface="Helvetica" pitchFamily="2" charset="0"/>
              </a:endParaRPr>
            </a:p>
            <a:p>
              <a:pPr>
                <a:defRPr/>
              </a:pPr>
              <a:r>
                <a:rPr lang="es-ES" sz="1200" dirty="0">
                  <a:solidFill>
                    <a:schemeClr val="bg1"/>
                  </a:solidFill>
                  <a:latin typeface="Helvetica" pitchFamily="2" charset="0"/>
                </a:rPr>
                <a:t>Endocarditis infecciosa</a:t>
              </a:r>
            </a:p>
            <a:p>
              <a:pPr>
                <a:defRPr/>
              </a:pPr>
              <a:r>
                <a:rPr lang="es-ES" sz="1200" dirty="0">
                  <a:solidFill>
                    <a:schemeClr val="bg1"/>
                  </a:solidFill>
                  <a:latin typeface="Helvetica" pitchFamily="2" charset="0"/>
                </a:rPr>
                <a:t>GN </a:t>
              </a:r>
              <a:r>
                <a:rPr lang="es-ES" sz="1200" dirty="0" err="1">
                  <a:solidFill>
                    <a:schemeClr val="bg1"/>
                  </a:solidFill>
                  <a:latin typeface="Helvetica" pitchFamily="2" charset="0"/>
                </a:rPr>
                <a:t>mesangiocapilar</a:t>
              </a:r>
              <a:endParaRPr lang="es-ES" sz="1200" dirty="0">
                <a:solidFill>
                  <a:schemeClr val="bg1"/>
                </a:solidFill>
                <a:latin typeface="Helvetica" pitchFamily="2" charset="0"/>
              </a:endParaRPr>
            </a:p>
            <a:p>
              <a:pPr>
                <a:defRPr/>
              </a:pPr>
              <a:r>
                <a:rPr lang="es-ES" sz="1200" dirty="0" err="1">
                  <a:solidFill>
                    <a:schemeClr val="bg1"/>
                  </a:solidFill>
                  <a:latin typeface="Helvetica" pitchFamily="2" charset="0"/>
                </a:rPr>
                <a:t>Crioglobulinemia</a:t>
              </a:r>
              <a:endParaRPr lang="es-ES" sz="1200" dirty="0">
                <a:solidFill>
                  <a:schemeClr val="bg1"/>
                </a:solidFill>
                <a:latin typeface="Helvetica" pitchFamily="2" charset="0"/>
              </a:endParaRPr>
            </a:p>
            <a:p>
              <a:pPr>
                <a:defRPr/>
              </a:pPr>
              <a:r>
                <a:rPr lang="es-ES" sz="1200" dirty="0" err="1">
                  <a:solidFill>
                    <a:schemeClr val="bg1"/>
                  </a:solidFill>
                  <a:latin typeface="Helvetica" pitchFamily="2" charset="0"/>
                </a:rPr>
                <a:t>Nefropatia</a:t>
              </a:r>
              <a:r>
                <a:rPr lang="es-ES" sz="1200" dirty="0">
                  <a:solidFill>
                    <a:schemeClr val="bg1"/>
                  </a:solidFill>
                  <a:latin typeface="Helvetica" pitchFamily="2" charset="0"/>
                </a:rPr>
                <a:t> </a:t>
              </a:r>
              <a:r>
                <a:rPr lang="es-ES" sz="1200" dirty="0" err="1">
                  <a:solidFill>
                    <a:schemeClr val="bg1"/>
                  </a:solidFill>
                  <a:latin typeface="Helvetica" pitchFamily="2" charset="0"/>
                </a:rPr>
                <a:t>IgA</a:t>
              </a:r>
              <a:endParaRPr lang="es-ES" sz="1200" dirty="0">
                <a:solidFill>
                  <a:schemeClr val="bg1"/>
                </a:solidFill>
                <a:latin typeface="Helvetica" pitchFamily="2" charset="0"/>
              </a:endParaRPr>
            </a:p>
          </p:txBody>
        </p:sp>
        <p:sp>
          <p:nvSpPr>
            <p:cNvPr id="10" name="13 CuadroTexto"/>
            <p:cNvSpPr txBox="1"/>
            <p:nvPr/>
          </p:nvSpPr>
          <p:spPr>
            <a:xfrm>
              <a:off x="6173413" y="3653200"/>
              <a:ext cx="1725938" cy="822189"/>
            </a:xfrm>
            <a:prstGeom prst="rect">
              <a:avLst/>
            </a:prstGeom>
            <a:solidFill>
              <a:schemeClr val="accent1">
                <a:lumMod val="20000"/>
                <a:lumOff val="80000"/>
              </a:schemeClr>
            </a:solidFill>
            <a:ln>
              <a:solidFill>
                <a:schemeClr val="accent1"/>
              </a:solidFill>
            </a:ln>
          </p:spPr>
          <p:txBody>
            <a:bodyPr wrap="none">
              <a:spAutoFit/>
            </a:bodyPr>
            <a:lstStyle/>
            <a:p>
              <a:pPr>
                <a:defRPr/>
              </a:pPr>
              <a:r>
                <a:rPr lang="es-ES" sz="1200" b="1" dirty="0">
                  <a:solidFill>
                    <a:schemeClr val="bg1"/>
                  </a:solidFill>
                  <a:latin typeface="Helvetica" pitchFamily="2" charset="0"/>
                </a:rPr>
                <a:t>Necrosis tubular aguda</a:t>
              </a:r>
            </a:p>
            <a:p>
              <a:pPr>
                <a:defRPr/>
              </a:pPr>
              <a:r>
                <a:rPr lang="es-ES" sz="1200" dirty="0">
                  <a:solidFill>
                    <a:schemeClr val="bg1"/>
                  </a:solidFill>
                  <a:latin typeface="Helvetica" pitchFamily="2" charset="0"/>
                </a:rPr>
                <a:t>Isquemia</a:t>
              </a:r>
            </a:p>
            <a:p>
              <a:pPr>
                <a:defRPr/>
              </a:pPr>
              <a:r>
                <a:rPr lang="es-ES" sz="1200" dirty="0" err="1">
                  <a:solidFill>
                    <a:schemeClr val="bg1"/>
                  </a:solidFill>
                  <a:latin typeface="Helvetica" pitchFamily="2" charset="0"/>
                </a:rPr>
                <a:t>Nefrotoxinas</a:t>
              </a:r>
              <a:endParaRPr lang="es-ES" sz="1200" dirty="0">
                <a:solidFill>
                  <a:schemeClr val="bg1"/>
                </a:solidFill>
                <a:latin typeface="Helvetica" pitchFamily="2" charset="0"/>
              </a:endParaRPr>
            </a:p>
            <a:p>
              <a:pPr>
                <a:defRPr/>
              </a:pPr>
              <a:r>
                <a:rPr lang="es-ES" sz="1200" dirty="0" err="1">
                  <a:solidFill>
                    <a:schemeClr val="bg1"/>
                  </a:solidFill>
                  <a:latin typeface="Helvetica" pitchFamily="2" charset="0"/>
                </a:rPr>
                <a:t>Rabdomiolisis</a:t>
              </a:r>
              <a:endParaRPr lang="es-ES" sz="1200" dirty="0">
                <a:solidFill>
                  <a:schemeClr val="bg1"/>
                </a:solidFill>
                <a:latin typeface="Helvetica" pitchFamily="2" charset="0"/>
              </a:endParaRPr>
            </a:p>
            <a:p>
              <a:pPr>
                <a:defRPr/>
              </a:pPr>
              <a:r>
                <a:rPr lang="es-ES" sz="1200" dirty="0">
                  <a:solidFill>
                    <a:schemeClr val="bg1"/>
                  </a:solidFill>
                  <a:latin typeface="Helvetica" pitchFamily="2" charset="0"/>
                </a:rPr>
                <a:t>Contrastes iodados</a:t>
              </a:r>
            </a:p>
          </p:txBody>
        </p:sp>
        <p:sp>
          <p:nvSpPr>
            <p:cNvPr id="11" name="14 CuadroTexto"/>
            <p:cNvSpPr txBox="1"/>
            <p:nvPr/>
          </p:nvSpPr>
          <p:spPr>
            <a:xfrm>
              <a:off x="6011518" y="4624735"/>
              <a:ext cx="1842733" cy="672700"/>
            </a:xfrm>
            <a:prstGeom prst="rect">
              <a:avLst/>
            </a:prstGeom>
            <a:solidFill>
              <a:schemeClr val="accent1">
                <a:lumMod val="20000"/>
                <a:lumOff val="80000"/>
              </a:schemeClr>
            </a:solidFill>
            <a:ln>
              <a:solidFill>
                <a:schemeClr val="accent1"/>
              </a:solidFill>
            </a:ln>
          </p:spPr>
          <p:txBody>
            <a:bodyPr wrap="none">
              <a:spAutoFit/>
            </a:bodyPr>
            <a:lstStyle/>
            <a:p>
              <a:pPr>
                <a:defRPr/>
              </a:pPr>
              <a:r>
                <a:rPr lang="es-ES" sz="1200" b="1" dirty="0">
                  <a:solidFill>
                    <a:schemeClr val="bg1"/>
                  </a:solidFill>
                  <a:latin typeface="Helvetica" pitchFamily="2" charset="0"/>
                </a:rPr>
                <a:t>Nefritis intersticial aguda</a:t>
              </a:r>
            </a:p>
            <a:p>
              <a:pPr>
                <a:defRPr/>
              </a:pPr>
              <a:r>
                <a:rPr lang="es-ES" sz="1200" dirty="0">
                  <a:solidFill>
                    <a:schemeClr val="bg1"/>
                  </a:solidFill>
                  <a:latin typeface="Helvetica" pitchFamily="2" charset="0"/>
                </a:rPr>
                <a:t>Fármacos</a:t>
              </a:r>
            </a:p>
            <a:p>
              <a:pPr>
                <a:defRPr/>
              </a:pPr>
              <a:r>
                <a:rPr lang="es-ES" sz="1200" dirty="0">
                  <a:solidFill>
                    <a:schemeClr val="bg1"/>
                  </a:solidFill>
                  <a:latin typeface="Helvetica" pitchFamily="2" charset="0"/>
                </a:rPr>
                <a:t>Infecciones</a:t>
              </a:r>
            </a:p>
            <a:p>
              <a:pPr>
                <a:defRPr/>
              </a:pPr>
              <a:r>
                <a:rPr lang="es-ES" sz="1200" dirty="0">
                  <a:solidFill>
                    <a:schemeClr val="bg1"/>
                  </a:solidFill>
                  <a:latin typeface="Helvetica" pitchFamily="2" charset="0"/>
                </a:rPr>
                <a:t>Enfermedad sistémica</a:t>
              </a:r>
            </a:p>
          </p:txBody>
        </p:sp>
        <p:sp>
          <p:nvSpPr>
            <p:cNvPr id="12" name="15 CuadroTexto"/>
            <p:cNvSpPr txBox="1"/>
            <p:nvPr/>
          </p:nvSpPr>
          <p:spPr>
            <a:xfrm>
              <a:off x="3959258" y="4678710"/>
              <a:ext cx="1813534" cy="672700"/>
            </a:xfrm>
            <a:prstGeom prst="rect">
              <a:avLst/>
            </a:prstGeom>
            <a:solidFill>
              <a:schemeClr val="accent1">
                <a:lumMod val="20000"/>
                <a:lumOff val="80000"/>
              </a:schemeClr>
            </a:solidFill>
            <a:ln>
              <a:solidFill>
                <a:schemeClr val="accent1"/>
              </a:solidFill>
            </a:ln>
          </p:spPr>
          <p:txBody>
            <a:bodyPr wrap="none">
              <a:spAutoFit/>
            </a:bodyPr>
            <a:lstStyle/>
            <a:p>
              <a:pPr>
                <a:defRPr/>
              </a:pPr>
              <a:r>
                <a:rPr lang="es-ES" sz="1200" b="1" dirty="0">
                  <a:solidFill>
                    <a:schemeClr val="bg1"/>
                  </a:solidFill>
                  <a:latin typeface="Helvetica" pitchFamily="2" charset="0"/>
                </a:rPr>
                <a:t>Obstrucción </a:t>
              </a:r>
              <a:r>
                <a:rPr lang="es-ES" sz="1200" b="1" dirty="0" err="1">
                  <a:solidFill>
                    <a:schemeClr val="bg1"/>
                  </a:solidFill>
                  <a:latin typeface="Helvetica" pitchFamily="2" charset="0"/>
                </a:rPr>
                <a:t>intratubular</a:t>
              </a:r>
              <a:endParaRPr lang="es-ES" sz="1200" b="1" dirty="0">
                <a:solidFill>
                  <a:schemeClr val="bg1"/>
                </a:solidFill>
                <a:latin typeface="Helvetica" pitchFamily="2" charset="0"/>
              </a:endParaRPr>
            </a:p>
            <a:p>
              <a:pPr>
                <a:defRPr/>
              </a:pPr>
              <a:r>
                <a:rPr lang="es-ES" sz="1200" dirty="0" err="1">
                  <a:solidFill>
                    <a:schemeClr val="bg1"/>
                  </a:solidFill>
                  <a:latin typeface="Helvetica" pitchFamily="2" charset="0"/>
                </a:rPr>
                <a:t>Nefropatia</a:t>
              </a:r>
              <a:r>
                <a:rPr lang="es-ES" sz="1200" dirty="0">
                  <a:solidFill>
                    <a:schemeClr val="bg1"/>
                  </a:solidFill>
                  <a:latin typeface="Helvetica" pitchFamily="2" charset="0"/>
                </a:rPr>
                <a:t> por cilindros</a:t>
              </a:r>
            </a:p>
            <a:p>
              <a:pPr>
                <a:defRPr/>
              </a:pPr>
              <a:r>
                <a:rPr lang="es-ES" sz="1200" dirty="0">
                  <a:solidFill>
                    <a:schemeClr val="bg1"/>
                  </a:solidFill>
                  <a:latin typeface="Helvetica" pitchFamily="2" charset="0"/>
                </a:rPr>
                <a:t>Fármacos</a:t>
              </a:r>
            </a:p>
            <a:p>
              <a:pPr>
                <a:defRPr/>
              </a:pPr>
              <a:r>
                <a:rPr lang="es-ES" sz="1200" dirty="0" err="1">
                  <a:solidFill>
                    <a:schemeClr val="bg1"/>
                  </a:solidFill>
                  <a:latin typeface="Helvetica" pitchFamily="2" charset="0"/>
                </a:rPr>
                <a:t>cristaluria</a:t>
              </a:r>
              <a:endParaRPr lang="es-ES" sz="1200" dirty="0">
                <a:solidFill>
                  <a:schemeClr val="bg1"/>
                </a:solidFill>
                <a:latin typeface="Helvetica" pitchFamily="2" charset="0"/>
              </a:endParaRPr>
            </a:p>
          </p:txBody>
        </p:sp>
        <p:sp>
          <p:nvSpPr>
            <p:cNvPr id="13" name="16 CuadroTexto"/>
            <p:cNvSpPr txBox="1"/>
            <p:nvPr/>
          </p:nvSpPr>
          <p:spPr>
            <a:xfrm>
              <a:off x="927692" y="1816489"/>
              <a:ext cx="2432372" cy="523211"/>
            </a:xfrm>
            <a:prstGeom prst="rect">
              <a:avLst/>
            </a:prstGeom>
            <a:solidFill>
              <a:schemeClr val="accent1">
                <a:lumMod val="20000"/>
                <a:lumOff val="80000"/>
              </a:schemeClr>
            </a:solidFill>
            <a:ln>
              <a:solidFill>
                <a:schemeClr val="accent1"/>
              </a:solidFill>
            </a:ln>
          </p:spPr>
          <p:txBody>
            <a:bodyPr wrap="none">
              <a:spAutoFit/>
            </a:bodyPr>
            <a:lstStyle/>
            <a:p>
              <a:pPr>
                <a:defRPr/>
              </a:pPr>
              <a:r>
                <a:rPr lang="es-ES" sz="1200" b="1" dirty="0">
                  <a:solidFill>
                    <a:schemeClr val="bg1"/>
                  </a:solidFill>
                  <a:latin typeface="Helvetica" pitchFamily="2" charset="0"/>
                </a:rPr>
                <a:t>Arteria renal</a:t>
              </a:r>
            </a:p>
            <a:p>
              <a:pPr>
                <a:defRPr/>
              </a:pPr>
              <a:r>
                <a:rPr lang="es-ES" sz="1200" dirty="0">
                  <a:solidFill>
                    <a:schemeClr val="bg1"/>
                  </a:solidFill>
                  <a:latin typeface="Helvetica" pitchFamily="2" charset="0"/>
                </a:rPr>
                <a:t>Oclusión</a:t>
              </a:r>
            </a:p>
            <a:p>
              <a:pPr>
                <a:defRPr/>
              </a:pPr>
              <a:r>
                <a:rPr lang="es-ES" sz="1200" dirty="0">
                  <a:solidFill>
                    <a:schemeClr val="bg1"/>
                  </a:solidFill>
                  <a:latin typeface="Helvetica" pitchFamily="2" charset="0"/>
                </a:rPr>
                <a:t>Vasculitis de vaso grande y mediano</a:t>
              </a:r>
            </a:p>
          </p:txBody>
        </p:sp>
        <p:sp>
          <p:nvSpPr>
            <p:cNvPr id="14" name="17 CuadroTexto"/>
            <p:cNvSpPr txBox="1"/>
            <p:nvPr/>
          </p:nvSpPr>
          <p:spPr>
            <a:xfrm>
              <a:off x="1691139" y="3113458"/>
              <a:ext cx="868546" cy="373722"/>
            </a:xfrm>
            <a:prstGeom prst="rect">
              <a:avLst/>
            </a:prstGeom>
            <a:solidFill>
              <a:schemeClr val="accent1">
                <a:lumMod val="20000"/>
                <a:lumOff val="80000"/>
              </a:schemeClr>
            </a:solidFill>
            <a:ln>
              <a:solidFill>
                <a:schemeClr val="accent1"/>
              </a:solidFill>
            </a:ln>
          </p:spPr>
          <p:txBody>
            <a:bodyPr wrap="none">
              <a:spAutoFit/>
            </a:bodyPr>
            <a:lstStyle/>
            <a:p>
              <a:pPr>
                <a:defRPr/>
              </a:pPr>
              <a:r>
                <a:rPr lang="es-ES" sz="1200" b="1" dirty="0">
                  <a:solidFill>
                    <a:schemeClr val="bg1"/>
                  </a:solidFill>
                  <a:latin typeface="Helvetica" pitchFamily="2" charset="0"/>
                </a:rPr>
                <a:t>Vena renal</a:t>
              </a:r>
            </a:p>
            <a:p>
              <a:pPr>
                <a:defRPr/>
              </a:pPr>
              <a:r>
                <a:rPr lang="es-ES" sz="1200" dirty="0">
                  <a:solidFill>
                    <a:schemeClr val="bg1"/>
                  </a:solidFill>
                  <a:latin typeface="Helvetica" pitchFamily="2" charset="0"/>
                </a:rPr>
                <a:t>Trombosis</a:t>
              </a:r>
            </a:p>
          </p:txBody>
        </p:sp>
        <p:sp>
          <p:nvSpPr>
            <p:cNvPr id="15" name="18 CuadroTexto"/>
            <p:cNvSpPr txBox="1"/>
            <p:nvPr/>
          </p:nvSpPr>
          <p:spPr>
            <a:xfrm>
              <a:off x="2122860" y="4678710"/>
              <a:ext cx="1704038" cy="971678"/>
            </a:xfrm>
            <a:prstGeom prst="rect">
              <a:avLst/>
            </a:prstGeom>
            <a:solidFill>
              <a:schemeClr val="accent1">
                <a:lumMod val="20000"/>
                <a:lumOff val="80000"/>
              </a:schemeClr>
            </a:solidFill>
            <a:ln>
              <a:solidFill>
                <a:schemeClr val="accent1"/>
              </a:solidFill>
            </a:ln>
          </p:spPr>
          <p:txBody>
            <a:bodyPr wrap="none">
              <a:spAutoFit/>
            </a:bodyPr>
            <a:lstStyle/>
            <a:p>
              <a:pPr>
                <a:defRPr/>
              </a:pPr>
              <a:r>
                <a:rPr lang="es-ES" sz="1200" b="1" dirty="0">
                  <a:solidFill>
                    <a:schemeClr val="bg1"/>
                  </a:solidFill>
                  <a:latin typeface="Helvetica" pitchFamily="2" charset="0"/>
                </a:rPr>
                <a:t>Obstrucción post renal</a:t>
              </a:r>
            </a:p>
            <a:p>
              <a:pPr>
                <a:defRPr/>
              </a:pPr>
              <a:r>
                <a:rPr lang="es-ES" sz="1200" dirty="0">
                  <a:solidFill>
                    <a:schemeClr val="bg1"/>
                  </a:solidFill>
                  <a:latin typeface="Helvetica" pitchFamily="2" charset="0"/>
                </a:rPr>
                <a:t>Vejiga</a:t>
              </a:r>
            </a:p>
            <a:p>
              <a:pPr>
                <a:defRPr/>
              </a:pPr>
              <a:r>
                <a:rPr lang="es-ES" sz="1200" dirty="0">
                  <a:solidFill>
                    <a:schemeClr val="bg1"/>
                  </a:solidFill>
                  <a:latin typeface="Helvetica" pitchFamily="2" charset="0"/>
                </a:rPr>
                <a:t>Tumores</a:t>
              </a:r>
            </a:p>
            <a:p>
              <a:pPr>
                <a:defRPr/>
              </a:pPr>
              <a:r>
                <a:rPr lang="es-ES" sz="1200" dirty="0">
                  <a:solidFill>
                    <a:schemeClr val="bg1"/>
                  </a:solidFill>
                  <a:latin typeface="Helvetica" pitchFamily="2" charset="0"/>
                </a:rPr>
                <a:t>Litiasis</a:t>
              </a:r>
            </a:p>
            <a:p>
              <a:pPr>
                <a:defRPr/>
              </a:pPr>
              <a:r>
                <a:rPr lang="es-ES" sz="1200" dirty="0">
                  <a:solidFill>
                    <a:schemeClr val="bg1"/>
                  </a:solidFill>
                  <a:latin typeface="Helvetica" pitchFamily="2" charset="0"/>
                </a:rPr>
                <a:t>Necrosis papilar</a:t>
              </a:r>
            </a:p>
            <a:p>
              <a:pPr>
                <a:defRPr/>
              </a:pPr>
              <a:r>
                <a:rPr lang="es-ES" sz="1200" dirty="0">
                  <a:solidFill>
                    <a:schemeClr val="bg1"/>
                  </a:solidFill>
                  <a:latin typeface="Helvetica" pitchFamily="2" charset="0"/>
                </a:rPr>
                <a:t>Fibrosis retroperitoneal</a:t>
              </a:r>
            </a:p>
          </p:txBody>
        </p:sp>
        <p:cxnSp>
          <p:nvCxnSpPr>
            <p:cNvPr id="16" name="20 Conector recto"/>
            <p:cNvCxnSpPr/>
            <p:nvPr/>
          </p:nvCxnSpPr>
          <p:spPr>
            <a:xfrm>
              <a:off x="5795954" y="3810000"/>
              <a:ext cx="378042" cy="0"/>
            </a:xfrm>
            <a:prstGeom prst="line">
              <a:avLst/>
            </a:prstGeom>
          </p:spPr>
          <p:style>
            <a:lnRef idx="2">
              <a:schemeClr val="dk1"/>
            </a:lnRef>
            <a:fillRef idx="0">
              <a:schemeClr val="dk1"/>
            </a:fillRef>
            <a:effectRef idx="1">
              <a:schemeClr val="dk1"/>
            </a:effectRef>
            <a:fontRef idx="minor">
              <a:schemeClr val="tx1"/>
            </a:fontRef>
          </p:style>
        </p:cxnSp>
        <p:cxnSp>
          <p:nvCxnSpPr>
            <p:cNvPr id="17" name="25 Conector recto"/>
            <p:cNvCxnSpPr/>
            <p:nvPr/>
          </p:nvCxnSpPr>
          <p:spPr>
            <a:xfrm flipV="1">
              <a:off x="5795954" y="2626673"/>
              <a:ext cx="378042" cy="108012"/>
            </a:xfrm>
            <a:prstGeom prst="line">
              <a:avLst/>
            </a:prstGeom>
          </p:spPr>
          <p:style>
            <a:lnRef idx="2">
              <a:schemeClr val="dk1"/>
            </a:lnRef>
            <a:fillRef idx="0">
              <a:schemeClr val="dk1"/>
            </a:fillRef>
            <a:effectRef idx="1">
              <a:schemeClr val="dk1"/>
            </a:effectRef>
            <a:fontRef idx="minor">
              <a:schemeClr val="tx1"/>
            </a:fontRef>
          </p:style>
        </p:cxnSp>
        <p:cxnSp>
          <p:nvCxnSpPr>
            <p:cNvPr id="18" name="27 Conector recto"/>
            <p:cNvCxnSpPr/>
            <p:nvPr/>
          </p:nvCxnSpPr>
          <p:spPr>
            <a:xfrm flipH="1" flipV="1">
              <a:off x="4445804" y="3706793"/>
              <a:ext cx="270030" cy="486054"/>
            </a:xfrm>
            <a:prstGeom prst="line">
              <a:avLst/>
            </a:prstGeom>
          </p:spPr>
          <p:style>
            <a:lnRef idx="2">
              <a:schemeClr val="dk1"/>
            </a:lnRef>
            <a:fillRef idx="0">
              <a:schemeClr val="dk1"/>
            </a:fillRef>
            <a:effectRef idx="1">
              <a:schemeClr val="dk1"/>
            </a:effectRef>
            <a:fontRef idx="minor">
              <a:schemeClr val="tx1"/>
            </a:fontRef>
          </p:style>
        </p:cxnSp>
        <p:cxnSp>
          <p:nvCxnSpPr>
            <p:cNvPr id="19" name="29 Conector recto"/>
            <p:cNvCxnSpPr/>
            <p:nvPr/>
          </p:nvCxnSpPr>
          <p:spPr>
            <a:xfrm flipH="1">
              <a:off x="4553816" y="2950709"/>
              <a:ext cx="162018" cy="270030"/>
            </a:xfrm>
            <a:prstGeom prst="line">
              <a:avLst/>
            </a:prstGeom>
          </p:spPr>
          <p:style>
            <a:lnRef idx="2">
              <a:schemeClr val="dk1"/>
            </a:lnRef>
            <a:fillRef idx="0">
              <a:schemeClr val="dk1"/>
            </a:fillRef>
            <a:effectRef idx="1">
              <a:schemeClr val="dk1"/>
            </a:effectRef>
            <a:fontRef idx="minor">
              <a:schemeClr val="tx1"/>
            </a:fontRef>
          </p:style>
        </p:cxnSp>
        <p:cxnSp>
          <p:nvCxnSpPr>
            <p:cNvPr id="20" name="31 Conector recto"/>
            <p:cNvCxnSpPr/>
            <p:nvPr/>
          </p:nvCxnSpPr>
          <p:spPr>
            <a:xfrm>
              <a:off x="5687942" y="4516883"/>
              <a:ext cx="270030" cy="324036"/>
            </a:xfrm>
            <a:prstGeom prst="line">
              <a:avLst/>
            </a:prstGeom>
          </p:spPr>
          <p:style>
            <a:lnRef idx="2">
              <a:schemeClr val="dk1"/>
            </a:lnRef>
            <a:fillRef idx="0">
              <a:schemeClr val="dk1"/>
            </a:fillRef>
            <a:effectRef idx="1">
              <a:schemeClr val="dk1"/>
            </a:effectRef>
            <a:fontRef idx="minor">
              <a:schemeClr val="tx1"/>
            </a:fontRef>
          </p:style>
        </p:cxnSp>
        <p:cxnSp>
          <p:nvCxnSpPr>
            <p:cNvPr id="21" name="33 Conector recto de flecha"/>
            <p:cNvCxnSpPr>
              <a:endCxn id="6" idx="1"/>
            </p:cNvCxnSpPr>
            <p:nvPr/>
          </p:nvCxnSpPr>
          <p:spPr>
            <a:xfrm>
              <a:off x="2555594" y="3328751"/>
              <a:ext cx="270030" cy="1912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2" name="35 Conector recto de flecha"/>
            <p:cNvCxnSpPr/>
            <p:nvPr/>
          </p:nvCxnSpPr>
          <p:spPr>
            <a:xfrm>
              <a:off x="2501588" y="2464655"/>
              <a:ext cx="432048" cy="48605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37 Conector recto de flecha"/>
            <p:cNvCxnSpPr/>
            <p:nvPr/>
          </p:nvCxnSpPr>
          <p:spPr>
            <a:xfrm flipH="1" flipV="1">
              <a:off x="3311678" y="4408871"/>
              <a:ext cx="108012" cy="21602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31750" name="1 Título"/>
          <p:cNvSpPr>
            <a:spLocks noGrp="1"/>
          </p:cNvSpPr>
          <p:nvPr>
            <p:ph type="title"/>
          </p:nvPr>
        </p:nvSpPr>
        <p:spPr>
          <a:xfrm>
            <a:off x="-49212" y="204258"/>
            <a:ext cx="7854950" cy="658813"/>
          </a:xfrm>
        </p:spPr>
        <p:txBody>
          <a:bodyPr/>
          <a:lstStyle/>
          <a:p>
            <a:pPr algn="l" eaLnBrk="1" hangingPunct="1"/>
            <a:r>
              <a:rPr lang="es-ES" altLang="es-ES" sz="3600" dirty="0">
                <a:solidFill>
                  <a:schemeClr val="bg1"/>
                </a:solidFill>
                <a:latin typeface="Helvetica" panose="020B0604020202020204" pitchFamily="34" charset="0"/>
              </a:rPr>
              <a:t>  IRA parenquimatosa y obstructiva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1 Título"/>
          <p:cNvSpPr>
            <a:spLocks noGrp="1"/>
          </p:cNvSpPr>
          <p:nvPr>
            <p:ph type="title"/>
          </p:nvPr>
        </p:nvSpPr>
        <p:spPr>
          <a:xfrm>
            <a:off x="0" y="188640"/>
            <a:ext cx="6172200" cy="671513"/>
          </a:xfrm>
        </p:spPr>
        <p:txBody>
          <a:bodyPr/>
          <a:lstStyle/>
          <a:p>
            <a:pPr algn="l" eaLnBrk="1" hangingPunct="1"/>
            <a:r>
              <a:rPr lang="es-ES" altLang="es-ES" sz="3600" dirty="0">
                <a:solidFill>
                  <a:schemeClr val="bg1"/>
                </a:solidFill>
                <a:latin typeface="Helvetica" panose="020B0604020202020204" pitchFamily="34" charset="0"/>
              </a:rPr>
              <a:t>  AKI y fármacos</a:t>
            </a:r>
          </a:p>
        </p:txBody>
      </p:sp>
      <p:graphicFrame>
        <p:nvGraphicFramePr>
          <p:cNvPr id="6" name="10 Marcador de contenido"/>
          <p:cNvGraphicFramePr>
            <a:graphicFrameLocks noGrp="1"/>
          </p:cNvGraphicFramePr>
          <p:nvPr>
            <p:ph idx="1"/>
            <p:extLst>
              <p:ext uri="{D42A27DB-BD31-4B8C-83A1-F6EECF244321}">
                <p14:modId xmlns:p14="http://schemas.microsoft.com/office/powerpoint/2010/main" val="2564196108"/>
              </p:ext>
            </p:extLst>
          </p:nvPr>
        </p:nvGraphicFramePr>
        <p:xfrm>
          <a:off x="251520" y="980728"/>
          <a:ext cx="8086725" cy="4411848"/>
        </p:xfrm>
        <a:graphic>
          <a:graphicData uri="http://schemas.openxmlformats.org/drawingml/2006/table">
            <a:tbl>
              <a:tblPr firstRow="1" bandRow="1">
                <a:tableStyleId>{5C22544A-7EE6-4342-B048-85BDC9FD1C3A}</a:tableStyleId>
              </a:tblPr>
              <a:tblGrid>
                <a:gridCol w="1174994">
                  <a:extLst>
                    <a:ext uri="{9D8B030D-6E8A-4147-A177-3AD203B41FA5}">
                      <a16:colId xmlns:a16="http://schemas.microsoft.com/office/drawing/2014/main" val="20000"/>
                    </a:ext>
                  </a:extLst>
                </a:gridCol>
                <a:gridCol w="2349988">
                  <a:extLst>
                    <a:ext uri="{9D8B030D-6E8A-4147-A177-3AD203B41FA5}">
                      <a16:colId xmlns:a16="http://schemas.microsoft.com/office/drawing/2014/main" val="20001"/>
                    </a:ext>
                  </a:extLst>
                </a:gridCol>
                <a:gridCol w="4561743">
                  <a:extLst>
                    <a:ext uri="{9D8B030D-6E8A-4147-A177-3AD203B41FA5}">
                      <a16:colId xmlns:a16="http://schemas.microsoft.com/office/drawing/2014/main" val="20002"/>
                    </a:ext>
                  </a:extLst>
                </a:gridCol>
              </a:tblGrid>
              <a:tr h="278080">
                <a:tc>
                  <a:txBody>
                    <a:bodyPr/>
                    <a:lstStyle/>
                    <a:p>
                      <a:r>
                        <a:rPr lang="es-ES" sz="1600" dirty="0" err="1"/>
                        <a:t>Àmbit</a:t>
                      </a:r>
                      <a:endParaRPr lang="es-ES" sz="1600" dirty="0"/>
                    </a:p>
                  </a:txBody>
                  <a:tcPr marL="68593" marR="68593" marT="34284" marB="34284"/>
                </a:tc>
                <a:tc>
                  <a:txBody>
                    <a:bodyPr/>
                    <a:lstStyle/>
                    <a:p>
                      <a:r>
                        <a:rPr lang="es-ES" sz="1600" dirty="0" err="1"/>
                        <a:t>Fàrmac</a:t>
                      </a:r>
                      <a:endParaRPr lang="es-ES" sz="1600" dirty="0"/>
                    </a:p>
                  </a:txBody>
                  <a:tcPr marL="68593" marR="68593" marT="34284" marB="34284"/>
                </a:tc>
                <a:tc>
                  <a:txBody>
                    <a:bodyPr/>
                    <a:lstStyle/>
                    <a:p>
                      <a:r>
                        <a:rPr lang="es-ES" sz="1600" dirty="0" err="1"/>
                        <a:t>Resultat</a:t>
                      </a:r>
                      <a:r>
                        <a:rPr lang="es-ES" sz="1600" dirty="0"/>
                        <a:t> (RR o </a:t>
                      </a:r>
                      <a:r>
                        <a:rPr lang="es-ES" sz="1600" dirty="0" err="1"/>
                        <a:t>OR</a:t>
                      </a:r>
                      <a:r>
                        <a:rPr lang="es-ES" sz="1600" dirty="0"/>
                        <a:t> (95% </a:t>
                      </a:r>
                      <a:r>
                        <a:rPr lang="es-ES" sz="1600" dirty="0" err="1"/>
                        <a:t>IC</a:t>
                      </a:r>
                      <a:r>
                        <a:rPr lang="es-ES" sz="1600" dirty="0"/>
                        <a:t>))</a:t>
                      </a:r>
                    </a:p>
                  </a:txBody>
                  <a:tcPr marL="68593" marR="68593" marT="34284" marB="34284"/>
                </a:tc>
                <a:extLst>
                  <a:ext uri="{0D108BD9-81ED-4DB2-BD59-A6C34878D82A}">
                    <a16:rowId xmlns:a16="http://schemas.microsoft.com/office/drawing/2014/main" val="10000"/>
                  </a:ext>
                </a:extLst>
              </a:tr>
              <a:tr h="434262">
                <a:tc>
                  <a:txBody>
                    <a:bodyPr/>
                    <a:lstStyle/>
                    <a:p>
                      <a:r>
                        <a:rPr lang="es-ES" sz="1600" dirty="0"/>
                        <a:t>Ambulatorio</a:t>
                      </a:r>
                    </a:p>
                  </a:txBody>
                  <a:tcPr marL="68593" marR="68593" marT="34284" marB="34284"/>
                </a:tc>
                <a:tc>
                  <a:txBody>
                    <a:bodyPr/>
                    <a:lstStyle/>
                    <a:p>
                      <a:r>
                        <a:rPr lang="es-ES" sz="1600" dirty="0"/>
                        <a:t>Estatinas potentes</a:t>
                      </a:r>
                    </a:p>
                  </a:txBody>
                  <a:tcPr marL="68593" marR="68593" marT="34284" marB="34284"/>
                </a:tc>
                <a:tc>
                  <a:txBody>
                    <a:bodyPr/>
                    <a:lstStyle/>
                    <a:p>
                      <a:r>
                        <a:rPr lang="es-ES" sz="1600" dirty="0"/>
                        <a:t>Si ERC:</a:t>
                      </a:r>
                      <a:r>
                        <a:rPr lang="es-ES" sz="1600" baseline="0" dirty="0"/>
                        <a:t> </a:t>
                      </a:r>
                      <a:r>
                        <a:rPr lang="es-ES" sz="1600" baseline="0" dirty="0" err="1"/>
                        <a:t>AKI</a:t>
                      </a:r>
                      <a:r>
                        <a:rPr lang="es-ES" sz="1600" baseline="0" dirty="0"/>
                        <a:t> RR 1,34 (1,25-1,43)</a:t>
                      </a:r>
                    </a:p>
                    <a:p>
                      <a:r>
                        <a:rPr lang="es-ES" sz="1600" baseline="0" dirty="0"/>
                        <a:t>No ERC: </a:t>
                      </a:r>
                      <a:r>
                        <a:rPr lang="es-ES" sz="1600" baseline="0" dirty="0" err="1"/>
                        <a:t>AKI</a:t>
                      </a:r>
                      <a:r>
                        <a:rPr lang="es-ES" sz="1600" baseline="0" dirty="0"/>
                        <a:t> RR 1,10 (IC 0,99-1,23</a:t>
                      </a:r>
                      <a:endParaRPr lang="es-ES" sz="1600" dirty="0"/>
                    </a:p>
                  </a:txBody>
                  <a:tcPr marL="68593" marR="68593" marT="34284" marB="34284"/>
                </a:tc>
                <a:extLst>
                  <a:ext uri="{0D108BD9-81ED-4DB2-BD59-A6C34878D82A}">
                    <a16:rowId xmlns:a16="http://schemas.microsoft.com/office/drawing/2014/main" val="10001"/>
                  </a:ext>
                </a:extLst>
              </a:tr>
              <a:tr h="278080">
                <a:tc>
                  <a:txBody>
                    <a:bodyPr/>
                    <a:lstStyle/>
                    <a:p>
                      <a:r>
                        <a:rPr lang="es-ES" sz="1600" dirty="0"/>
                        <a:t>Ambulatorio</a:t>
                      </a:r>
                    </a:p>
                  </a:txBody>
                  <a:tcPr marL="68593" marR="68593" marT="34284" marB="34284"/>
                </a:tc>
                <a:tc>
                  <a:txBody>
                    <a:bodyPr/>
                    <a:lstStyle/>
                    <a:p>
                      <a:r>
                        <a:rPr lang="es-ES" sz="1600" dirty="0"/>
                        <a:t>Fibratos</a:t>
                      </a:r>
                    </a:p>
                  </a:txBody>
                  <a:tcPr marL="68593" marR="68593" marT="34284" marB="34284"/>
                </a:tc>
                <a:tc>
                  <a:txBody>
                    <a:bodyPr/>
                    <a:lstStyle/>
                    <a:p>
                      <a:r>
                        <a:rPr lang="es-ES" sz="1600" dirty="0" err="1"/>
                        <a:t>AKI</a:t>
                      </a:r>
                      <a:r>
                        <a:rPr lang="es-ES" sz="1600" dirty="0"/>
                        <a:t> </a:t>
                      </a:r>
                      <a:r>
                        <a:rPr lang="es-ES" sz="1600" dirty="0" err="1"/>
                        <a:t>OR</a:t>
                      </a:r>
                      <a:r>
                        <a:rPr lang="es-ES" sz="1600" dirty="0"/>
                        <a:t> ajustado 2,4 (1,7-3,3)</a:t>
                      </a:r>
                    </a:p>
                  </a:txBody>
                  <a:tcPr marL="68593" marR="68593" marT="34284" marB="34284"/>
                </a:tc>
                <a:extLst>
                  <a:ext uri="{0D108BD9-81ED-4DB2-BD59-A6C34878D82A}">
                    <a16:rowId xmlns:a16="http://schemas.microsoft.com/office/drawing/2014/main" val="10002"/>
                  </a:ext>
                </a:extLst>
              </a:tr>
              <a:tr h="434262">
                <a:tc>
                  <a:txBody>
                    <a:bodyPr/>
                    <a:lstStyle/>
                    <a:p>
                      <a:r>
                        <a:rPr lang="es-ES" sz="1600" dirty="0"/>
                        <a:t>Ambulatorio</a:t>
                      </a:r>
                    </a:p>
                  </a:txBody>
                  <a:tcPr marL="68593" marR="68593" marT="34284" marB="34284"/>
                </a:tc>
                <a:tc>
                  <a:txBody>
                    <a:bodyPr/>
                    <a:lstStyle/>
                    <a:p>
                      <a:r>
                        <a:rPr lang="es-ES" sz="1600" dirty="0"/>
                        <a:t>Inhibidores Bomba de Protones</a:t>
                      </a:r>
                    </a:p>
                  </a:txBody>
                  <a:tcPr marL="68593" marR="68593" marT="34284" marB="34284"/>
                </a:tc>
                <a:tc>
                  <a:txBody>
                    <a:bodyPr/>
                    <a:lstStyle/>
                    <a:p>
                      <a:r>
                        <a:rPr lang="es-ES" sz="1600" dirty="0"/>
                        <a:t>Nefritis intersticial aguda </a:t>
                      </a:r>
                      <a:r>
                        <a:rPr lang="es-ES" sz="1600" dirty="0" err="1"/>
                        <a:t>OR</a:t>
                      </a:r>
                      <a:r>
                        <a:rPr lang="es-ES" sz="1600" dirty="0"/>
                        <a:t> ajustado 3,2 0,8-12,8)</a:t>
                      </a:r>
                    </a:p>
                    <a:p>
                      <a:r>
                        <a:rPr lang="es-ES" sz="1600" dirty="0" err="1"/>
                        <a:t>AKI</a:t>
                      </a:r>
                      <a:r>
                        <a:rPr lang="es-ES" sz="1600" dirty="0"/>
                        <a:t>: </a:t>
                      </a:r>
                      <a:r>
                        <a:rPr lang="es-ES" sz="1600" dirty="0" err="1"/>
                        <a:t>OR</a:t>
                      </a:r>
                      <a:r>
                        <a:rPr lang="es-ES" sz="1600" dirty="0"/>
                        <a:t> ajustado 1,05 (0,97-1,14)</a:t>
                      </a:r>
                    </a:p>
                  </a:txBody>
                  <a:tcPr marL="68593" marR="68593" marT="34284" marB="34284"/>
                </a:tc>
                <a:extLst>
                  <a:ext uri="{0D108BD9-81ED-4DB2-BD59-A6C34878D82A}">
                    <a16:rowId xmlns:a16="http://schemas.microsoft.com/office/drawing/2014/main" val="10003"/>
                  </a:ext>
                </a:extLst>
              </a:tr>
              <a:tr h="278080">
                <a:tc>
                  <a:txBody>
                    <a:bodyPr/>
                    <a:lstStyle/>
                    <a:p>
                      <a:r>
                        <a:rPr lang="es-ES" sz="1600" dirty="0"/>
                        <a:t>Ambulatorio</a:t>
                      </a:r>
                    </a:p>
                  </a:txBody>
                  <a:tcPr marL="68593" marR="68593" marT="34284" marB="34284"/>
                </a:tc>
                <a:tc>
                  <a:txBody>
                    <a:bodyPr/>
                    <a:lstStyle/>
                    <a:p>
                      <a:r>
                        <a:rPr lang="es-ES" sz="1600" dirty="0" err="1"/>
                        <a:t>HAART</a:t>
                      </a:r>
                      <a:endParaRPr lang="es-ES" sz="1600" dirty="0"/>
                    </a:p>
                  </a:txBody>
                  <a:tcPr marL="68593" marR="68593" marT="34284" marB="34284"/>
                </a:tc>
                <a:tc>
                  <a:txBody>
                    <a:bodyPr/>
                    <a:lstStyle/>
                    <a:p>
                      <a:r>
                        <a:rPr lang="es-ES" sz="1600" dirty="0" err="1"/>
                        <a:t>AKI</a:t>
                      </a:r>
                      <a:r>
                        <a:rPr lang="es-ES" sz="1600" dirty="0"/>
                        <a:t> </a:t>
                      </a:r>
                      <a:r>
                        <a:rPr lang="es-ES" sz="1600" dirty="0" err="1"/>
                        <a:t>incidencia10</a:t>
                      </a:r>
                      <a:r>
                        <a:rPr lang="es-ES" sz="1600" dirty="0"/>
                        <a:t>%</a:t>
                      </a:r>
                      <a:r>
                        <a:rPr lang="es-ES" sz="1600" baseline="0" dirty="0"/>
                        <a:t> (7 casos/100 pacientes/año)</a:t>
                      </a:r>
                      <a:endParaRPr lang="es-ES" sz="1600" dirty="0"/>
                    </a:p>
                  </a:txBody>
                  <a:tcPr marL="68593" marR="68593" marT="34284" marB="34284"/>
                </a:tc>
                <a:extLst>
                  <a:ext uri="{0D108BD9-81ED-4DB2-BD59-A6C34878D82A}">
                    <a16:rowId xmlns:a16="http://schemas.microsoft.com/office/drawing/2014/main" val="10004"/>
                  </a:ext>
                </a:extLst>
              </a:tr>
              <a:tr h="278080">
                <a:tc>
                  <a:txBody>
                    <a:bodyPr/>
                    <a:lstStyle/>
                    <a:p>
                      <a:r>
                        <a:rPr lang="es-ES" sz="1600" dirty="0"/>
                        <a:t>Hospital</a:t>
                      </a:r>
                    </a:p>
                  </a:txBody>
                  <a:tcPr marL="68593" marR="68593" marT="34284" marB="34284"/>
                </a:tc>
                <a:tc>
                  <a:txBody>
                    <a:bodyPr/>
                    <a:lstStyle/>
                    <a:p>
                      <a:r>
                        <a:rPr lang="es-ES" sz="1600" dirty="0"/>
                        <a:t>AINE</a:t>
                      </a:r>
                    </a:p>
                  </a:txBody>
                  <a:tcPr marL="68593" marR="68593" marT="34284" marB="34284"/>
                </a:tc>
                <a:tc>
                  <a:txBody>
                    <a:bodyPr/>
                    <a:lstStyle/>
                    <a:p>
                      <a:r>
                        <a:rPr lang="es-ES" sz="1600" dirty="0" err="1"/>
                        <a:t>AKI</a:t>
                      </a:r>
                      <a:r>
                        <a:rPr lang="es-ES" sz="1600" dirty="0"/>
                        <a:t> </a:t>
                      </a:r>
                      <a:r>
                        <a:rPr lang="es-ES" sz="1600" dirty="0" err="1"/>
                        <a:t>RR</a:t>
                      </a:r>
                      <a:r>
                        <a:rPr lang="es-ES" sz="1600" dirty="0"/>
                        <a:t> ajustado 2,1 (1,6-2,6)</a:t>
                      </a:r>
                    </a:p>
                  </a:txBody>
                  <a:tcPr marL="68593" marR="68593" marT="34284" marB="34284"/>
                </a:tc>
                <a:extLst>
                  <a:ext uri="{0D108BD9-81ED-4DB2-BD59-A6C34878D82A}">
                    <a16:rowId xmlns:a16="http://schemas.microsoft.com/office/drawing/2014/main" val="10005"/>
                  </a:ext>
                </a:extLst>
              </a:tr>
              <a:tr h="434262">
                <a:tc>
                  <a:txBody>
                    <a:bodyPr/>
                    <a:lstStyle/>
                    <a:p>
                      <a:r>
                        <a:rPr lang="es-ES" sz="1600" dirty="0"/>
                        <a:t>Hospital</a:t>
                      </a:r>
                    </a:p>
                  </a:txBody>
                  <a:tcPr marL="68593" marR="68593" marT="34284" marB="34284"/>
                </a:tc>
                <a:tc>
                  <a:txBody>
                    <a:bodyPr/>
                    <a:lstStyle/>
                    <a:p>
                      <a:r>
                        <a:rPr lang="es-ES" sz="1600" dirty="0"/>
                        <a:t>Fluoroquinolonas</a:t>
                      </a:r>
                    </a:p>
                  </a:txBody>
                  <a:tcPr marL="68593" marR="68593" marT="34284" marB="34284"/>
                </a:tc>
                <a:tc>
                  <a:txBody>
                    <a:bodyPr/>
                    <a:lstStyle/>
                    <a:p>
                      <a:r>
                        <a:rPr lang="es-ES" sz="1600" dirty="0"/>
                        <a:t>Solas RR </a:t>
                      </a:r>
                      <a:r>
                        <a:rPr lang="es-ES" sz="1600" dirty="0" err="1"/>
                        <a:t>AKI</a:t>
                      </a:r>
                      <a:r>
                        <a:rPr lang="es-ES" sz="1600" dirty="0"/>
                        <a:t> 2,2 (1,7-2,7)</a:t>
                      </a:r>
                    </a:p>
                    <a:p>
                      <a:r>
                        <a:rPr lang="es-ES" sz="1600" dirty="0"/>
                        <a:t>Con </a:t>
                      </a:r>
                      <a:r>
                        <a:rPr lang="es-ES" sz="1600" dirty="0" err="1"/>
                        <a:t>IECA</a:t>
                      </a:r>
                      <a:r>
                        <a:rPr lang="es-ES" sz="1600" dirty="0"/>
                        <a:t> o </a:t>
                      </a:r>
                      <a:r>
                        <a:rPr lang="es-ES" sz="1600" dirty="0" err="1"/>
                        <a:t>ARAII</a:t>
                      </a:r>
                      <a:r>
                        <a:rPr lang="es-ES" sz="1600" dirty="0"/>
                        <a:t> </a:t>
                      </a:r>
                      <a:r>
                        <a:rPr lang="es-ES" sz="1600" dirty="0" err="1"/>
                        <a:t>AKI</a:t>
                      </a:r>
                      <a:r>
                        <a:rPr lang="es-ES" sz="1600" dirty="0"/>
                        <a:t> RR 4,5 (2,8-7)</a:t>
                      </a:r>
                    </a:p>
                  </a:txBody>
                  <a:tcPr marL="68593" marR="68593" marT="34284" marB="34284"/>
                </a:tc>
                <a:extLst>
                  <a:ext uri="{0D108BD9-81ED-4DB2-BD59-A6C34878D82A}">
                    <a16:rowId xmlns:a16="http://schemas.microsoft.com/office/drawing/2014/main" val="10006"/>
                  </a:ext>
                </a:extLst>
              </a:tr>
              <a:tr h="278080">
                <a:tc>
                  <a:txBody>
                    <a:bodyPr/>
                    <a:lstStyle/>
                    <a:p>
                      <a:r>
                        <a:rPr lang="es-ES" sz="1600" dirty="0"/>
                        <a:t>Hospital</a:t>
                      </a:r>
                    </a:p>
                  </a:txBody>
                  <a:tcPr marL="68593" marR="68593" marT="34284" marB="34284"/>
                </a:tc>
                <a:tc>
                  <a:txBody>
                    <a:bodyPr/>
                    <a:lstStyle/>
                    <a:p>
                      <a:r>
                        <a:rPr lang="es-ES" sz="1600" dirty="0" err="1"/>
                        <a:t>Aminoglicósidos</a:t>
                      </a:r>
                      <a:endParaRPr lang="es-ES" sz="1600" dirty="0"/>
                    </a:p>
                  </a:txBody>
                  <a:tcPr marL="68593" marR="68593" marT="34284" marB="34284"/>
                </a:tc>
                <a:tc>
                  <a:txBody>
                    <a:bodyPr/>
                    <a:lstStyle/>
                    <a:p>
                      <a:r>
                        <a:rPr lang="es-ES" sz="1600" dirty="0" err="1"/>
                        <a:t>AKI</a:t>
                      </a:r>
                      <a:r>
                        <a:rPr lang="es-ES" sz="1600" dirty="0"/>
                        <a:t> </a:t>
                      </a:r>
                      <a:r>
                        <a:rPr lang="es-ES" sz="1600" dirty="0" err="1"/>
                        <a:t>indicencia</a:t>
                      </a:r>
                      <a:r>
                        <a:rPr lang="es-ES" sz="1600" dirty="0"/>
                        <a:t> 33%</a:t>
                      </a:r>
                    </a:p>
                  </a:txBody>
                  <a:tcPr marL="68593" marR="68593" marT="34284" marB="34284"/>
                </a:tc>
                <a:extLst>
                  <a:ext uri="{0D108BD9-81ED-4DB2-BD59-A6C34878D82A}">
                    <a16:rowId xmlns:a16="http://schemas.microsoft.com/office/drawing/2014/main" val="10007"/>
                  </a:ext>
                </a:extLst>
              </a:tr>
              <a:tr h="278080">
                <a:tc>
                  <a:txBody>
                    <a:bodyPr/>
                    <a:lstStyle/>
                    <a:p>
                      <a:r>
                        <a:rPr lang="es-ES" sz="1600" dirty="0"/>
                        <a:t>Hospital</a:t>
                      </a:r>
                    </a:p>
                  </a:txBody>
                  <a:tcPr marL="68593" marR="68593" marT="34284" marB="34284"/>
                </a:tc>
                <a:tc>
                  <a:txBody>
                    <a:bodyPr/>
                    <a:lstStyle/>
                    <a:p>
                      <a:r>
                        <a:rPr lang="es-ES" sz="1600" dirty="0" err="1"/>
                        <a:t>Vancomicina</a:t>
                      </a:r>
                      <a:endParaRPr lang="es-ES" sz="1600" dirty="0"/>
                    </a:p>
                  </a:txBody>
                  <a:tcPr marL="68593" marR="68593" marT="34284" marB="34284"/>
                </a:tc>
                <a:tc>
                  <a:txBody>
                    <a:bodyPr/>
                    <a:lstStyle/>
                    <a:p>
                      <a:r>
                        <a:rPr lang="es-ES" sz="1600" dirty="0" err="1"/>
                        <a:t>AKI</a:t>
                      </a:r>
                      <a:r>
                        <a:rPr lang="es-ES" sz="1600" dirty="0"/>
                        <a:t> aumentado</a:t>
                      </a:r>
                      <a:r>
                        <a:rPr lang="es-ES" sz="1600" baseline="0" dirty="0"/>
                        <a:t> si niveles altos</a:t>
                      </a:r>
                      <a:endParaRPr lang="es-ES" sz="1600" dirty="0"/>
                    </a:p>
                  </a:txBody>
                  <a:tcPr marL="68593" marR="68593" marT="34284" marB="34284"/>
                </a:tc>
                <a:extLst>
                  <a:ext uri="{0D108BD9-81ED-4DB2-BD59-A6C34878D82A}">
                    <a16:rowId xmlns:a16="http://schemas.microsoft.com/office/drawing/2014/main" val="10008"/>
                  </a:ext>
                </a:extLst>
              </a:tr>
              <a:tr h="278080">
                <a:tc>
                  <a:txBody>
                    <a:bodyPr/>
                    <a:lstStyle/>
                    <a:p>
                      <a:r>
                        <a:rPr lang="es-ES" sz="1600" dirty="0"/>
                        <a:t>UCI</a:t>
                      </a:r>
                    </a:p>
                  </a:txBody>
                  <a:tcPr marL="68593" marR="68593" marT="34284" marB="34284"/>
                </a:tc>
                <a:tc>
                  <a:txBody>
                    <a:bodyPr/>
                    <a:lstStyle/>
                    <a:p>
                      <a:r>
                        <a:rPr lang="es-ES" sz="1600" dirty="0"/>
                        <a:t>Colistina (niveles)</a:t>
                      </a:r>
                    </a:p>
                  </a:txBody>
                  <a:tcPr marL="68593" marR="68593" marT="34284" marB="34284"/>
                </a:tc>
                <a:tc>
                  <a:txBody>
                    <a:bodyPr/>
                    <a:lstStyle/>
                    <a:p>
                      <a:r>
                        <a:rPr lang="es-ES" sz="1600" dirty="0" err="1"/>
                        <a:t>AKI</a:t>
                      </a:r>
                      <a:r>
                        <a:rPr lang="es-ES" sz="1600" dirty="0"/>
                        <a:t> incidencia 25,5%</a:t>
                      </a:r>
                      <a:r>
                        <a:rPr lang="es-ES" sz="1600" baseline="0" dirty="0"/>
                        <a:t> a los 7 días; 49% al final</a:t>
                      </a:r>
                      <a:endParaRPr lang="es-ES" sz="1600" dirty="0"/>
                    </a:p>
                  </a:txBody>
                  <a:tcPr marL="68593" marR="68593" marT="34284" marB="34284"/>
                </a:tc>
                <a:extLst>
                  <a:ext uri="{0D108BD9-81ED-4DB2-BD59-A6C34878D82A}">
                    <a16:rowId xmlns:a16="http://schemas.microsoft.com/office/drawing/2014/main" val="10009"/>
                  </a:ext>
                </a:extLst>
              </a:tr>
              <a:tr h="278080">
                <a:tc>
                  <a:txBody>
                    <a:bodyPr/>
                    <a:lstStyle/>
                    <a:p>
                      <a:r>
                        <a:rPr lang="es-ES" sz="1600" dirty="0"/>
                        <a:t>Cirugía</a:t>
                      </a:r>
                      <a:r>
                        <a:rPr lang="es-ES" sz="1600" baseline="0" dirty="0"/>
                        <a:t> cardiaca</a:t>
                      </a:r>
                      <a:endParaRPr lang="es-ES" sz="1600" dirty="0"/>
                    </a:p>
                  </a:txBody>
                  <a:tcPr marL="68593" marR="68593" marT="34284" marB="34284"/>
                </a:tc>
                <a:tc>
                  <a:txBody>
                    <a:bodyPr/>
                    <a:lstStyle/>
                    <a:p>
                      <a:r>
                        <a:rPr lang="es-ES" sz="1600" dirty="0" err="1"/>
                        <a:t>IECA</a:t>
                      </a:r>
                      <a:endParaRPr lang="es-ES" sz="1600" dirty="0"/>
                    </a:p>
                  </a:txBody>
                  <a:tcPr marL="68593" marR="68593" marT="34284" marB="34284"/>
                </a:tc>
                <a:tc>
                  <a:txBody>
                    <a:bodyPr/>
                    <a:lstStyle/>
                    <a:p>
                      <a:r>
                        <a:rPr lang="es-ES" sz="1600" dirty="0" err="1"/>
                        <a:t>AKI</a:t>
                      </a:r>
                      <a:r>
                        <a:rPr lang="es-ES" sz="1600" dirty="0"/>
                        <a:t> </a:t>
                      </a:r>
                      <a:r>
                        <a:rPr lang="es-ES" sz="1600" dirty="0" err="1"/>
                        <a:t>OR</a:t>
                      </a:r>
                      <a:r>
                        <a:rPr lang="es-ES" sz="1600" dirty="0"/>
                        <a:t> 1,23 (1,01-1,73</a:t>
                      </a:r>
                    </a:p>
                  </a:txBody>
                  <a:tcPr marL="68593" marR="68593" marT="34284" marB="34284"/>
                </a:tc>
                <a:extLst>
                  <a:ext uri="{0D108BD9-81ED-4DB2-BD59-A6C34878D82A}">
                    <a16:rowId xmlns:a16="http://schemas.microsoft.com/office/drawing/2014/main" val="10010"/>
                  </a:ext>
                </a:extLst>
              </a:tr>
            </a:tbl>
          </a:graphicData>
        </a:graphic>
      </p:graphicFrame>
      <p:sp>
        <p:nvSpPr>
          <p:cNvPr id="7" name="12 CuadroTexto"/>
          <p:cNvSpPr txBox="1"/>
          <p:nvPr/>
        </p:nvSpPr>
        <p:spPr>
          <a:xfrm>
            <a:off x="6444208" y="5877272"/>
            <a:ext cx="2243138" cy="254000"/>
          </a:xfrm>
          <a:prstGeom prst="rect">
            <a:avLst/>
          </a:prstGeom>
          <a:noFill/>
        </p:spPr>
        <p:txBody>
          <a:bodyPr wrap="none">
            <a:spAutoFit/>
          </a:bodyPr>
          <a:lstStyle/>
          <a:p>
            <a:pPr>
              <a:defRPr/>
            </a:pPr>
            <a:r>
              <a:rPr lang="es-ES" sz="1050" i="1" dirty="0" err="1">
                <a:solidFill>
                  <a:schemeClr val="bg1"/>
                </a:solidFill>
                <a:latin typeface="Helvetica" pitchFamily="2" charset="0"/>
              </a:rPr>
              <a:t>Nat</a:t>
            </a:r>
            <a:r>
              <a:rPr lang="es-ES" sz="1050" i="1" dirty="0">
                <a:solidFill>
                  <a:schemeClr val="bg1"/>
                </a:solidFill>
                <a:latin typeface="Helvetica" pitchFamily="2" charset="0"/>
              </a:rPr>
              <a:t> </a:t>
            </a:r>
            <a:r>
              <a:rPr lang="es-ES" sz="1050" i="1" dirty="0" err="1">
                <a:solidFill>
                  <a:schemeClr val="bg1"/>
                </a:solidFill>
                <a:latin typeface="Helvetica" pitchFamily="2" charset="0"/>
              </a:rPr>
              <a:t>Rev</a:t>
            </a:r>
            <a:r>
              <a:rPr lang="es-ES" sz="1050" i="1" dirty="0">
                <a:solidFill>
                  <a:schemeClr val="bg1"/>
                </a:solidFill>
                <a:latin typeface="Helvetica" pitchFamily="2" charset="0"/>
              </a:rPr>
              <a:t> </a:t>
            </a:r>
            <a:r>
              <a:rPr lang="es-ES" sz="1050" i="1" dirty="0" err="1">
                <a:solidFill>
                  <a:schemeClr val="bg1"/>
                </a:solidFill>
                <a:latin typeface="Helvetica" pitchFamily="2" charset="0"/>
              </a:rPr>
              <a:t>Nephrol</a:t>
            </a:r>
            <a:r>
              <a:rPr lang="es-ES" sz="1050" dirty="0">
                <a:solidFill>
                  <a:schemeClr val="bg1"/>
                </a:solidFill>
                <a:latin typeface="Helvetica" pitchFamily="2" charset="0"/>
              </a:rPr>
              <a:t> 2014;10:193-207</a:t>
            </a:r>
            <a:endParaRPr lang="es-ES" sz="1050" i="1" dirty="0">
              <a:solidFill>
                <a:schemeClr val="bg1"/>
              </a:solidFill>
              <a:latin typeface="Helvetica" pitchFamily="2"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5" name="Grupo 4"/>
          <p:cNvGrpSpPr>
            <a:grpSpLocks/>
          </p:cNvGrpSpPr>
          <p:nvPr/>
        </p:nvGrpSpPr>
        <p:grpSpPr bwMode="auto">
          <a:xfrm>
            <a:off x="234237" y="1124743"/>
            <a:ext cx="8636714" cy="6111700"/>
            <a:chOff x="510330" y="1611046"/>
            <a:chExt cx="8003217" cy="5171425"/>
          </a:xfrm>
        </p:grpSpPr>
        <p:pic>
          <p:nvPicPr>
            <p:cNvPr id="35847" name="Picture 10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9540" y="1611046"/>
              <a:ext cx="2187085" cy="1749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Picture 103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4446" y="3371850"/>
              <a:ext cx="2649101" cy="3410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9" name="Text Box 1035"/>
            <p:cNvSpPr txBox="1">
              <a:spLocks noChangeArrowheads="1"/>
            </p:cNvSpPr>
            <p:nvPr/>
          </p:nvSpPr>
          <p:spPr bwMode="auto">
            <a:xfrm>
              <a:off x="599875" y="1611138"/>
              <a:ext cx="2136337" cy="286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s-ES" sz="1600" b="1" dirty="0" err="1">
                  <a:solidFill>
                    <a:schemeClr val="bg1"/>
                  </a:solidFill>
                  <a:latin typeface="Helvetica" panose="020B0604020202020204" pitchFamily="34" charset="0"/>
                </a:rPr>
                <a:t>Flujo</a:t>
              </a:r>
              <a:r>
                <a:rPr lang="en-US" altLang="es-ES" sz="1600" b="1" dirty="0">
                  <a:solidFill>
                    <a:schemeClr val="bg1"/>
                  </a:solidFill>
                  <a:latin typeface="Helvetica" panose="020B0604020202020204" pitchFamily="34" charset="0"/>
                </a:rPr>
                <a:t> </a:t>
              </a:r>
              <a:r>
                <a:rPr lang="en-US" altLang="es-ES" sz="1600" b="1" dirty="0" err="1">
                  <a:solidFill>
                    <a:schemeClr val="bg1"/>
                  </a:solidFill>
                  <a:latin typeface="Helvetica" panose="020B0604020202020204" pitchFamily="34" charset="0"/>
                </a:rPr>
                <a:t>sanguíneo</a:t>
              </a:r>
              <a:r>
                <a:rPr lang="en-US" altLang="es-ES" sz="1600" b="1" dirty="0">
                  <a:solidFill>
                    <a:schemeClr val="bg1"/>
                  </a:solidFill>
                  <a:latin typeface="Helvetica" panose="020B0604020202020204" pitchFamily="34" charset="0"/>
                </a:rPr>
                <a:t> renal</a:t>
              </a:r>
              <a:endParaRPr lang="es-ES" altLang="es-ES" sz="1600" b="1" dirty="0">
                <a:solidFill>
                  <a:schemeClr val="bg1"/>
                </a:solidFill>
                <a:latin typeface="Helvetica" panose="020B0604020202020204" pitchFamily="34" charset="0"/>
              </a:endParaRPr>
            </a:p>
          </p:txBody>
        </p:sp>
        <p:sp>
          <p:nvSpPr>
            <p:cNvPr id="35850" name="Text Box 1033"/>
            <p:cNvSpPr txBox="1">
              <a:spLocks noChangeArrowheads="1"/>
            </p:cNvSpPr>
            <p:nvPr/>
          </p:nvSpPr>
          <p:spPr bwMode="auto">
            <a:xfrm>
              <a:off x="536854" y="1879733"/>
              <a:ext cx="6395285" cy="1755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20000"/>
                </a:spcBef>
                <a:buFontTx/>
                <a:buChar char="•"/>
              </a:pPr>
              <a:r>
                <a:rPr lang="en-US" altLang="es-ES" sz="1400" dirty="0">
                  <a:solidFill>
                    <a:schemeClr val="bg1"/>
                  </a:solidFill>
                  <a:latin typeface="Helvetica" panose="020B0604020202020204" pitchFamily="34" charset="0"/>
                  <a:cs typeface="Times New Roman" panose="02020603050405020304" pitchFamily="18" charset="0"/>
                </a:rPr>
                <a:t> 20% del </a:t>
              </a:r>
              <a:r>
                <a:rPr lang="en-US" altLang="es-ES" sz="1400" dirty="0" err="1">
                  <a:solidFill>
                    <a:schemeClr val="bg1"/>
                  </a:solidFill>
                  <a:latin typeface="Helvetica" panose="020B0604020202020204" pitchFamily="34" charset="0"/>
                  <a:cs typeface="Times New Roman" panose="02020603050405020304" pitchFamily="18" charset="0"/>
                </a:rPr>
                <a:t>gasto</a:t>
              </a:r>
              <a:r>
                <a:rPr lang="en-US" altLang="es-ES" sz="1400" dirty="0">
                  <a:solidFill>
                    <a:schemeClr val="bg1"/>
                  </a:solidFill>
                  <a:latin typeface="Helvetica" panose="020B0604020202020204" pitchFamily="34" charset="0"/>
                  <a:cs typeface="Times New Roman" panose="02020603050405020304" pitchFamily="18" charset="0"/>
                </a:rPr>
                <a:t> </a:t>
              </a:r>
              <a:r>
                <a:rPr lang="en-US" altLang="es-ES" sz="1400" dirty="0" err="1">
                  <a:solidFill>
                    <a:schemeClr val="bg1"/>
                  </a:solidFill>
                  <a:latin typeface="Helvetica" panose="020B0604020202020204" pitchFamily="34" charset="0"/>
                  <a:cs typeface="Times New Roman" panose="02020603050405020304" pitchFamily="18" charset="0"/>
                </a:rPr>
                <a:t>cardíaco</a:t>
              </a:r>
              <a:endParaRPr lang="en-US" altLang="es-ES" sz="1400" dirty="0">
                <a:solidFill>
                  <a:schemeClr val="bg1"/>
                </a:solidFill>
                <a:latin typeface="Helvetica" panose="020B0604020202020204" pitchFamily="34" charset="0"/>
                <a:cs typeface="Times New Roman" panose="02020603050405020304" pitchFamily="18" charset="0"/>
              </a:endParaRPr>
            </a:p>
            <a:p>
              <a:pPr lvl="1" eaLnBrk="1" hangingPunct="1">
                <a:spcBef>
                  <a:spcPct val="20000"/>
                </a:spcBef>
                <a:buFontTx/>
                <a:buChar char="–"/>
              </a:pPr>
              <a:r>
                <a:rPr lang="en-US" altLang="es-ES" sz="1400" dirty="0">
                  <a:solidFill>
                    <a:schemeClr val="bg1"/>
                  </a:solidFill>
                  <a:latin typeface="Helvetica" panose="020B0604020202020204" pitchFamily="34" charset="0"/>
                  <a:cs typeface="Times New Roman" panose="02020603050405020304" pitchFamily="18" charset="0"/>
                </a:rPr>
                <a:t> Cortex </a:t>
              </a:r>
              <a:r>
                <a:rPr lang="en-US" altLang="es-ES" sz="1400" dirty="0" err="1">
                  <a:solidFill>
                    <a:schemeClr val="bg1"/>
                  </a:solidFill>
                  <a:latin typeface="Helvetica" panose="020B0604020202020204" pitchFamily="34" charset="0"/>
                  <a:cs typeface="Times New Roman" panose="02020603050405020304" pitchFamily="18" charset="0"/>
                </a:rPr>
                <a:t>recibe</a:t>
              </a:r>
              <a:r>
                <a:rPr lang="en-US" altLang="es-ES" sz="1400" dirty="0">
                  <a:solidFill>
                    <a:schemeClr val="bg1"/>
                  </a:solidFill>
                  <a:latin typeface="Helvetica" panose="020B0604020202020204" pitchFamily="34" charset="0"/>
                  <a:cs typeface="Times New Roman" panose="02020603050405020304" pitchFamily="18" charset="0"/>
                </a:rPr>
                <a:t> </a:t>
              </a:r>
              <a:r>
                <a:rPr lang="en-US" altLang="es-ES" sz="1400" dirty="0" err="1">
                  <a:solidFill>
                    <a:schemeClr val="bg1"/>
                  </a:solidFill>
                  <a:latin typeface="Helvetica" panose="020B0604020202020204" pitchFamily="34" charset="0"/>
                  <a:cs typeface="Times New Roman" panose="02020603050405020304" pitchFamily="18" charset="0"/>
                </a:rPr>
                <a:t>el</a:t>
              </a:r>
              <a:r>
                <a:rPr lang="en-US" altLang="es-ES" sz="1400" dirty="0">
                  <a:solidFill>
                    <a:schemeClr val="bg1"/>
                  </a:solidFill>
                  <a:latin typeface="Helvetica" panose="020B0604020202020204" pitchFamily="34" charset="0"/>
                  <a:cs typeface="Times New Roman" panose="02020603050405020304" pitchFamily="18" charset="0"/>
                </a:rPr>
                <a:t> 90%</a:t>
              </a:r>
            </a:p>
            <a:p>
              <a:pPr lvl="1" eaLnBrk="1" hangingPunct="1">
                <a:spcBef>
                  <a:spcPct val="20000"/>
                </a:spcBef>
                <a:buFontTx/>
                <a:buChar char="–"/>
              </a:pPr>
              <a:r>
                <a:rPr lang="en-US" altLang="es-ES" sz="1400" dirty="0">
                  <a:solidFill>
                    <a:schemeClr val="bg1"/>
                  </a:solidFill>
                  <a:latin typeface="Helvetica" panose="020B0604020202020204" pitchFamily="34" charset="0"/>
                  <a:cs typeface="Times New Roman" panose="02020603050405020304" pitchFamily="18" charset="0"/>
                </a:rPr>
                <a:t> </a:t>
              </a:r>
              <a:r>
                <a:rPr lang="en-US" altLang="es-ES" sz="1400" dirty="0" err="1">
                  <a:solidFill>
                    <a:schemeClr val="bg1"/>
                  </a:solidFill>
                  <a:latin typeface="Helvetica" panose="020B0604020202020204" pitchFamily="34" charset="0"/>
                  <a:cs typeface="Times New Roman" panose="02020603050405020304" pitchFamily="18" charset="0"/>
                </a:rPr>
                <a:t>Fracción</a:t>
              </a:r>
              <a:r>
                <a:rPr lang="en-US" altLang="es-ES" sz="1400" dirty="0">
                  <a:solidFill>
                    <a:schemeClr val="bg1"/>
                  </a:solidFill>
                  <a:latin typeface="Helvetica" panose="020B0604020202020204" pitchFamily="34" charset="0"/>
                  <a:cs typeface="Times New Roman" panose="02020603050405020304" pitchFamily="18" charset="0"/>
                </a:rPr>
                <a:t> de </a:t>
              </a:r>
              <a:r>
                <a:rPr lang="en-US" altLang="es-ES" sz="1400" dirty="0" err="1">
                  <a:solidFill>
                    <a:schemeClr val="bg1"/>
                  </a:solidFill>
                  <a:latin typeface="Helvetica" panose="020B0604020202020204" pitchFamily="34" charset="0"/>
                  <a:cs typeface="Times New Roman" panose="02020603050405020304" pitchFamily="18" charset="0"/>
                </a:rPr>
                <a:t>extracción</a:t>
              </a:r>
              <a:r>
                <a:rPr lang="en-US" altLang="es-ES" sz="1400" dirty="0">
                  <a:solidFill>
                    <a:schemeClr val="bg1"/>
                  </a:solidFill>
                  <a:latin typeface="Helvetica" panose="020B0604020202020204" pitchFamily="34" charset="0"/>
                  <a:cs typeface="Times New Roman" panose="02020603050405020304" pitchFamily="18" charset="0"/>
                </a:rPr>
                <a:t> de </a:t>
              </a:r>
              <a:r>
                <a:rPr lang="en-US" altLang="es-ES" sz="1400" dirty="0" err="1">
                  <a:solidFill>
                    <a:schemeClr val="bg1"/>
                  </a:solidFill>
                  <a:latin typeface="Helvetica" panose="020B0604020202020204" pitchFamily="34" charset="0"/>
                  <a:cs typeface="Times New Roman" panose="02020603050405020304" pitchFamily="18" charset="0"/>
                </a:rPr>
                <a:t>oxígeno</a:t>
              </a:r>
              <a:r>
                <a:rPr lang="en-US" altLang="es-ES" sz="1400" dirty="0">
                  <a:solidFill>
                    <a:schemeClr val="bg1"/>
                  </a:solidFill>
                  <a:latin typeface="Helvetica" panose="020B0604020202020204" pitchFamily="34" charset="0"/>
                  <a:cs typeface="Times New Roman" panose="02020603050405020304" pitchFamily="18" charset="0"/>
                </a:rPr>
                <a:t> </a:t>
              </a:r>
              <a:r>
                <a:rPr lang="en-US" altLang="es-ES" sz="1400" dirty="0" err="1">
                  <a:solidFill>
                    <a:schemeClr val="bg1"/>
                  </a:solidFill>
                  <a:latin typeface="Helvetica" panose="020B0604020202020204" pitchFamily="34" charset="0"/>
                  <a:cs typeface="Times New Roman" panose="02020603050405020304" pitchFamily="18" charset="0"/>
                </a:rPr>
                <a:t>baja</a:t>
              </a:r>
              <a:r>
                <a:rPr lang="en-US" altLang="es-ES" sz="1400" dirty="0">
                  <a:solidFill>
                    <a:schemeClr val="bg1"/>
                  </a:solidFill>
                  <a:latin typeface="Helvetica" panose="020B0604020202020204" pitchFamily="34" charset="0"/>
                  <a:cs typeface="Times New Roman" panose="02020603050405020304" pitchFamily="18" charset="0"/>
                </a:rPr>
                <a:t>(18%) </a:t>
              </a:r>
            </a:p>
            <a:p>
              <a:pPr eaLnBrk="1" hangingPunct="1">
                <a:spcBef>
                  <a:spcPct val="20000"/>
                </a:spcBef>
                <a:buFontTx/>
                <a:buChar char="•"/>
              </a:pPr>
              <a:r>
                <a:rPr lang="en-US" altLang="es-ES" sz="1400" dirty="0">
                  <a:solidFill>
                    <a:schemeClr val="bg1"/>
                  </a:solidFill>
                  <a:latin typeface="Helvetica" panose="020B0604020202020204" pitchFamily="34" charset="0"/>
                  <a:cs typeface="Times New Roman" panose="02020603050405020304" pitchFamily="18" charset="0"/>
                </a:rPr>
                <a:t> El </a:t>
              </a:r>
              <a:r>
                <a:rPr lang="en-US" altLang="es-ES" sz="1400" dirty="0" err="1">
                  <a:solidFill>
                    <a:schemeClr val="bg1"/>
                  </a:solidFill>
                  <a:latin typeface="Helvetica" panose="020B0604020202020204" pitchFamily="34" charset="0"/>
                  <a:cs typeface="Times New Roman" panose="02020603050405020304" pitchFamily="18" charset="0"/>
                </a:rPr>
                <a:t>riñón</a:t>
              </a:r>
              <a:r>
                <a:rPr lang="en-US" altLang="es-ES" sz="1400" dirty="0">
                  <a:solidFill>
                    <a:schemeClr val="bg1"/>
                  </a:solidFill>
                  <a:latin typeface="Helvetica" panose="020B0604020202020204" pitchFamily="34" charset="0"/>
                  <a:cs typeface="Times New Roman" panose="02020603050405020304" pitchFamily="18" charset="0"/>
                </a:rPr>
                <a:t> es </a:t>
              </a:r>
              <a:r>
                <a:rPr lang="en-US" altLang="es-ES" sz="1400" dirty="0" err="1">
                  <a:solidFill>
                    <a:schemeClr val="bg1"/>
                  </a:solidFill>
                  <a:latin typeface="Helvetica" panose="020B0604020202020204" pitchFamily="34" charset="0"/>
                  <a:cs typeface="Times New Roman" panose="02020603050405020304" pitchFamily="18" charset="0"/>
                </a:rPr>
                <a:t>único</a:t>
              </a:r>
              <a:r>
                <a:rPr lang="en-US" altLang="es-ES" sz="1400" dirty="0">
                  <a:solidFill>
                    <a:schemeClr val="bg1"/>
                  </a:solidFill>
                  <a:latin typeface="Helvetica" panose="020B0604020202020204" pitchFamily="34" charset="0"/>
                  <a:cs typeface="Times New Roman" panose="02020603050405020304" pitchFamily="18" charset="0"/>
                </a:rPr>
                <a:t> por </a:t>
              </a:r>
              <a:r>
                <a:rPr lang="en-US" altLang="es-ES" sz="1400" dirty="0" err="1">
                  <a:solidFill>
                    <a:schemeClr val="bg1"/>
                  </a:solidFill>
                  <a:latin typeface="Helvetica" panose="020B0604020202020204" pitchFamily="34" charset="0"/>
                  <a:cs typeface="Times New Roman" panose="02020603050405020304" pitchFamily="18" charset="0"/>
                </a:rPr>
                <a:t>tener</a:t>
              </a:r>
              <a:r>
                <a:rPr lang="en-US" altLang="es-ES" sz="1400" dirty="0">
                  <a:solidFill>
                    <a:schemeClr val="bg1"/>
                  </a:solidFill>
                  <a:latin typeface="Helvetica" panose="020B0604020202020204" pitchFamily="34" charset="0"/>
                  <a:cs typeface="Times New Roman" panose="02020603050405020304" pitchFamily="18" charset="0"/>
                </a:rPr>
                <a:t> un </a:t>
              </a:r>
              <a:r>
                <a:rPr lang="en-US" altLang="es-ES" sz="1400" dirty="0" err="1">
                  <a:solidFill>
                    <a:schemeClr val="bg1"/>
                  </a:solidFill>
                  <a:latin typeface="Helvetica" panose="020B0604020202020204" pitchFamily="34" charset="0"/>
                  <a:cs typeface="Times New Roman" panose="02020603050405020304" pitchFamily="18" charset="0"/>
                </a:rPr>
                <a:t>consumo</a:t>
              </a:r>
              <a:r>
                <a:rPr lang="en-US" altLang="es-ES" sz="1400" dirty="0">
                  <a:solidFill>
                    <a:schemeClr val="bg1"/>
                  </a:solidFill>
                  <a:latin typeface="Helvetica" panose="020B0604020202020204" pitchFamily="34" charset="0"/>
                  <a:cs typeface="Times New Roman" panose="02020603050405020304" pitchFamily="18" charset="0"/>
                </a:rPr>
                <a:t> de </a:t>
              </a:r>
              <a:r>
                <a:rPr lang="en-US" altLang="es-ES" sz="1400" dirty="0" err="1">
                  <a:solidFill>
                    <a:schemeClr val="bg1"/>
                  </a:solidFill>
                  <a:latin typeface="Helvetica" panose="020B0604020202020204" pitchFamily="34" charset="0"/>
                  <a:cs typeface="Times New Roman" panose="02020603050405020304" pitchFamily="18" charset="0"/>
                </a:rPr>
                <a:t>oxígeno</a:t>
              </a:r>
              <a:r>
                <a:rPr lang="en-US" altLang="es-ES" sz="1400" dirty="0">
                  <a:solidFill>
                    <a:schemeClr val="bg1"/>
                  </a:solidFill>
                  <a:latin typeface="Helvetica" panose="020B0604020202020204" pitchFamily="34" charset="0"/>
                  <a:cs typeface="Times New Roman" panose="02020603050405020304" pitchFamily="18" charset="0"/>
                </a:rPr>
                <a:t> </a:t>
              </a:r>
              <a:r>
                <a:rPr lang="en-US" altLang="es-ES" sz="1400" dirty="0" err="1">
                  <a:solidFill>
                    <a:schemeClr val="bg1"/>
                  </a:solidFill>
                  <a:latin typeface="Helvetica" panose="020B0604020202020204" pitchFamily="34" charset="0"/>
                  <a:cs typeface="Times New Roman" panose="02020603050405020304" pitchFamily="18" charset="0"/>
                </a:rPr>
                <a:t>dependiente</a:t>
              </a:r>
              <a:r>
                <a:rPr lang="en-US" altLang="es-ES" sz="1400" dirty="0">
                  <a:solidFill>
                    <a:schemeClr val="bg1"/>
                  </a:solidFill>
                  <a:latin typeface="Helvetica" panose="020B0604020202020204" pitchFamily="34" charset="0"/>
                  <a:cs typeface="Times New Roman" panose="02020603050405020304" pitchFamily="18" charset="0"/>
                </a:rPr>
                <a:t> y </a:t>
              </a:r>
              <a:r>
                <a:rPr lang="en-US" altLang="es-ES" sz="1400" dirty="0" err="1">
                  <a:solidFill>
                    <a:schemeClr val="bg1"/>
                  </a:solidFill>
                  <a:latin typeface="Helvetica" panose="020B0604020202020204" pitchFamily="34" charset="0"/>
                  <a:cs typeface="Times New Roman" panose="02020603050405020304" pitchFamily="18" charset="0"/>
                </a:rPr>
                <a:t>acoplado</a:t>
              </a:r>
              <a:endParaRPr lang="en-US" altLang="es-ES" sz="1400" dirty="0">
                <a:solidFill>
                  <a:schemeClr val="bg1"/>
                </a:solidFill>
                <a:latin typeface="Helvetica" panose="020B0604020202020204" pitchFamily="34" charset="0"/>
                <a:cs typeface="Times New Roman" panose="02020603050405020304" pitchFamily="18" charset="0"/>
              </a:endParaRPr>
            </a:p>
            <a:p>
              <a:pPr eaLnBrk="1" hangingPunct="1">
                <a:spcBef>
                  <a:spcPct val="20000"/>
                </a:spcBef>
              </a:pPr>
              <a:r>
                <a:rPr lang="en-US" altLang="es-ES" sz="1400" dirty="0">
                  <a:solidFill>
                    <a:schemeClr val="bg1"/>
                  </a:solidFill>
                  <a:latin typeface="Helvetica" panose="020B0604020202020204" pitchFamily="34" charset="0"/>
                  <a:cs typeface="Times New Roman" panose="02020603050405020304" pitchFamily="18" charset="0"/>
                </a:rPr>
                <a:t> al </a:t>
              </a:r>
              <a:r>
                <a:rPr lang="en-US" altLang="es-ES" sz="1400" dirty="0" err="1">
                  <a:solidFill>
                    <a:schemeClr val="bg1"/>
                  </a:solidFill>
                  <a:latin typeface="Helvetica" panose="020B0604020202020204" pitchFamily="34" charset="0"/>
                  <a:cs typeface="Times New Roman" panose="02020603050405020304" pitchFamily="18" charset="0"/>
                </a:rPr>
                <a:t>suministro</a:t>
              </a:r>
              <a:r>
                <a:rPr lang="en-US" altLang="es-ES" sz="1400" dirty="0">
                  <a:solidFill>
                    <a:schemeClr val="bg1"/>
                  </a:solidFill>
                  <a:latin typeface="Helvetica" panose="020B0604020202020204" pitchFamily="34" charset="0"/>
                  <a:cs typeface="Times New Roman" panose="02020603050405020304" pitchFamily="18" charset="0"/>
                </a:rPr>
                <a:t> de </a:t>
              </a:r>
              <a:r>
                <a:rPr lang="en-US" altLang="es-ES" sz="1400" dirty="0" err="1">
                  <a:solidFill>
                    <a:schemeClr val="bg1"/>
                  </a:solidFill>
                  <a:latin typeface="Helvetica" panose="020B0604020202020204" pitchFamily="34" charset="0"/>
                  <a:cs typeface="Times New Roman" panose="02020603050405020304" pitchFamily="18" charset="0"/>
                </a:rPr>
                <a:t>oxígeno</a:t>
              </a:r>
              <a:r>
                <a:rPr lang="en-US" altLang="es-ES" sz="1400" dirty="0">
                  <a:solidFill>
                    <a:schemeClr val="bg1"/>
                  </a:solidFill>
                  <a:latin typeface="Helvetica" panose="020B0604020202020204" pitchFamily="34" charset="0"/>
                  <a:cs typeface="Times New Roman" panose="02020603050405020304" pitchFamily="18" charset="0"/>
                </a:rPr>
                <a:t>. </a:t>
              </a:r>
              <a:r>
                <a:rPr lang="en-US" altLang="es-ES" sz="1400" dirty="0" err="1">
                  <a:solidFill>
                    <a:schemeClr val="bg1"/>
                  </a:solidFill>
                  <a:latin typeface="Helvetica" panose="020B0604020202020204" pitchFamily="34" charset="0"/>
                  <a:cs typeface="Times New Roman" panose="02020603050405020304" pitchFamily="18" charset="0"/>
                </a:rPr>
                <a:t>Debido</a:t>
              </a:r>
              <a:r>
                <a:rPr lang="en-US" altLang="es-ES" sz="1400" dirty="0">
                  <a:solidFill>
                    <a:schemeClr val="bg1"/>
                  </a:solidFill>
                  <a:latin typeface="Helvetica" panose="020B0604020202020204" pitchFamily="34" charset="0"/>
                  <a:cs typeface="Times New Roman" panose="02020603050405020304" pitchFamily="18" charset="0"/>
                </a:rPr>
                <a:t> a que la FG y </a:t>
              </a:r>
              <a:r>
                <a:rPr lang="en-US" altLang="es-ES" sz="1400" dirty="0" err="1">
                  <a:solidFill>
                    <a:schemeClr val="bg1"/>
                  </a:solidFill>
                  <a:latin typeface="Helvetica" panose="020B0604020202020204" pitchFamily="34" charset="0"/>
                  <a:cs typeface="Times New Roman" panose="02020603050405020304" pitchFamily="18" charset="0"/>
                </a:rPr>
                <a:t>reabsorción</a:t>
              </a:r>
              <a:r>
                <a:rPr lang="en-US" altLang="es-ES" sz="1400" dirty="0">
                  <a:solidFill>
                    <a:schemeClr val="bg1"/>
                  </a:solidFill>
                  <a:latin typeface="Helvetica" panose="020B0604020202020204" pitchFamily="34" charset="0"/>
                  <a:cs typeface="Times New Roman" panose="02020603050405020304" pitchFamily="18" charset="0"/>
                </a:rPr>
                <a:t> proximal de Na</a:t>
              </a:r>
            </a:p>
            <a:p>
              <a:pPr eaLnBrk="1" hangingPunct="1">
                <a:spcBef>
                  <a:spcPct val="20000"/>
                </a:spcBef>
              </a:pPr>
              <a:r>
                <a:rPr lang="en-US" altLang="es-ES" sz="1400" dirty="0">
                  <a:solidFill>
                    <a:schemeClr val="bg1"/>
                  </a:solidFill>
                  <a:latin typeface="Helvetica" panose="020B0604020202020204" pitchFamily="34" charset="0"/>
                  <a:cs typeface="Times New Roman" panose="02020603050405020304" pitchFamily="18" charset="0"/>
                </a:rPr>
                <a:t> </a:t>
              </a:r>
              <a:r>
                <a:rPr lang="en-US" altLang="es-ES" sz="1400" dirty="0" err="1">
                  <a:solidFill>
                    <a:schemeClr val="bg1"/>
                  </a:solidFill>
                  <a:latin typeface="Helvetica" panose="020B0604020202020204" pitchFamily="34" charset="0"/>
                  <a:cs typeface="Times New Roman" panose="02020603050405020304" pitchFamily="18" charset="0"/>
                </a:rPr>
                <a:t>requieren</a:t>
              </a:r>
              <a:r>
                <a:rPr lang="en-US" altLang="es-ES" sz="1400" dirty="0">
                  <a:solidFill>
                    <a:schemeClr val="bg1"/>
                  </a:solidFill>
                  <a:latin typeface="Helvetica" panose="020B0604020202020204" pitchFamily="34" charset="0"/>
                  <a:cs typeface="Times New Roman" panose="02020603050405020304" pitchFamily="18" charset="0"/>
                </a:rPr>
                <a:t> poco </a:t>
              </a:r>
              <a:r>
                <a:rPr lang="en-US" altLang="es-ES" sz="1400" dirty="0" err="1">
                  <a:solidFill>
                    <a:schemeClr val="bg1"/>
                  </a:solidFill>
                  <a:latin typeface="Helvetica" panose="020B0604020202020204" pitchFamily="34" charset="0"/>
                  <a:cs typeface="Times New Roman" panose="02020603050405020304" pitchFamily="18" charset="0"/>
                </a:rPr>
                <a:t>consumo</a:t>
              </a:r>
              <a:r>
                <a:rPr lang="en-US" altLang="es-ES" sz="1400" dirty="0">
                  <a:solidFill>
                    <a:schemeClr val="bg1"/>
                  </a:solidFill>
                  <a:latin typeface="Helvetica" panose="020B0604020202020204" pitchFamily="34" charset="0"/>
                  <a:cs typeface="Times New Roman" panose="02020603050405020304" pitchFamily="18" charset="0"/>
                </a:rPr>
                <a:t> de </a:t>
              </a:r>
              <a:r>
                <a:rPr lang="en-US" altLang="es-ES" sz="1400" dirty="0" err="1">
                  <a:solidFill>
                    <a:schemeClr val="bg1"/>
                  </a:solidFill>
                  <a:latin typeface="Helvetica" panose="020B0604020202020204" pitchFamily="34" charset="0"/>
                  <a:cs typeface="Times New Roman" panose="02020603050405020304" pitchFamily="18" charset="0"/>
                </a:rPr>
                <a:t>oxígeno</a:t>
              </a:r>
              <a:r>
                <a:rPr lang="en-US" altLang="es-ES" sz="1400" dirty="0">
                  <a:solidFill>
                    <a:schemeClr val="bg1"/>
                  </a:solidFill>
                  <a:latin typeface="Helvetica" panose="020B0604020202020204" pitchFamily="34" charset="0"/>
                  <a:cs typeface="Times New Roman" panose="02020603050405020304" pitchFamily="18" charset="0"/>
                </a:rPr>
                <a:t>, la </a:t>
              </a:r>
              <a:r>
                <a:rPr lang="en-US" altLang="es-ES" sz="1400" dirty="0" err="1">
                  <a:solidFill>
                    <a:schemeClr val="bg1"/>
                  </a:solidFill>
                  <a:latin typeface="Helvetica" panose="020B0604020202020204" pitchFamily="34" charset="0"/>
                  <a:cs typeface="Times New Roman" panose="02020603050405020304" pitchFamily="18" charset="0"/>
                </a:rPr>
                <a:t>diferencia</a:t>
              </a:r>
              <a:r>
                <a:rPr lang="en-US" altLang="es-ES" sz="1400" dirty="0">
                  <a:solidFill>
                    <a:schemeClr val="bg1"/>
                  </a:solidFill>
                  <a:latin typeface="Helvetica" panose="020B0604020202020204" pitchFamily="34" charset="0"/>
                  <a:cs typeface="Times New Roman" panose="02020603050405020304" pitchFamily="18" charset="0"/>
                </a:rPr>
                <a:t> </a:t>
              </a:r>
              <a:r>
                <a:rPr lang="en-US" altLang="es-ES" sz="1400" dirty="0" err="1">
                  <a:solidFill>
                    <a:schemeClr val="bg1"/>
                  </a:solidFill>
                  <a:latin typeface="Helvetica" panose="020B0604020202020204" pitchFamily="34" charset="0"/>
                  <a:cs typeface="Times New Roman" panose="02020603050405020304" pitchFamily="18" charset="0"/>
                </a:rPr>
                <a:t>arteriovenosa</a:t>
              </a:r>
              <a:r>
                <a:rPr lang="en-US" altLang="es-ES" sz="1400" dirty="0">
                  <a:solidFill>
                    <a:schemeClr val="bg1"/>
                  </a:solidFill>
                  <a:latin typeface="Helvetica" panose="020B0604020202020204" pitchFamily="34" charset="0"/>
                  <a:cs typeface="Times New Roman" panose="02020603050405020304" pitchFamily="18" charset="0"/>
                </a:rPr>
                <a:t> de </a:t>
              </a:r>
              <a:r>
                <a:rPr lang="en-US" altLang="es-ES" sz="1400" dirty="0" err="1">
                  <a:solidFill>
                    <a:schemeClr val="bg1"/>
                  </a:solidFill>
                  <a:latin typeface="Helvetica" panose="020B0604020202020204" pitchFamily="34" charset="0"/>
                  <a:cs typeface="Times New Roman" panose="02020603050405020304" pitchFamily="18" charset="0"/>
                </a:rPr>
                <a:t>oxígeno</a:t>
              </a:r>
              <a:endParaRPr lang="en-US" altLang="es-ES" sz="1400" dirty="0">
                <a:solidFill>
                  <a:schemeClr val="bg1"/>
                </a:solidFill>
                <a:latin typeface="Helvetica" panose="020B0604020202020204" pitchFamily="34" charset="0"/>
                <a:cs typeface="Times New Roman" panose="02020603050405020304" pitchFamily="18" charset="0"/>
              </a:endParaRPr>
            </a:p>
            <a:p>
              <a:pPr eaLnBrk="1" hangingPunct="1">
                <a:spcBef>
                  <a:spcPct val="20000"/>
                </a:spcBef>
              </a:pPr>
              <a:r>
                <a:rPr lang="en-US" altLang="es-ES" sz="1400" dirty="0">
                  <a:solidFill>
                    <a:schemeClr val="bg1"/>
                  </a:solidFill>
                  <a:latin typeface="Helvetica" panose="020B0604020202020204" pitchFamily="34" charset="0"/>
                  <a:cs typeface="Times New Roman" panose="02020603050405020304" pitchFamily="18" charset="0"/>
                </a:rPr>
                <a:t> se </a:t>
              </a:r>
              <a:r>
                <a:rPr lang="en-US" altLang="es-ES" sz="1400" dirty="0" err="1">
                  <a:solidFill>
                    <a:schemeClr val="bg1"/>
                  </a:solidFill>
                  <a:latin typeface="Helvetica" panose="020B0604020202020204" pitchFamily="34" charset="0"/>
                  <a:cs typeface="Times New Roman" panose="02020603050405020304" pitchFamily="18" charset="0"/>
                </a:rPr>
                <a:t>mantiene</a:t>
              </a:r>
              <a:r>
                <a:rPr lang="en-US" altLang="es-ES" sz="1400" dirty="0">
                  <a:solidFill>
                    <a:schemeClr val="bg1"/>
                  </a:solidFill>
                  <a:latin typeface="Helvetica" panose="020B0604020202020204" pitchFamily="34" charset="0"/>
                  <a:cs typeface="Times New Roman" panose="02020603050405020304" pitchFamily="18" charset="0"/>
                </a:rPr>
                <a:t> </a:t>
              </a:r>
              <a:r>
                <a:rPr lang="en-US" altLang="es-ES" sz="1400" dirty="0" err="1">
                  <a:solidFill>
                    <a:schemeClr val="bg1"/>
                  </a:solidFill>
                  <a:latin typeface="Helvetica" panose="020B0604020202020204" pitchFamily="34" charset="0"/>
                  <a:cs typeface="Times New Roman" panose="02020603050405020304" pitchFamily="18" charset="0"/>
                </a:rPr>
                <a:t>constante</a:t>
              </a:r>
              <a:r>
                <a:rPr lang="en-US" altLang="es-ES" sz="1400" dirty="0">
                  <a:solidFill>
                    <a:schemeClr val="bg1"/>
                  </a:solidFill>
                  <a:latin typeface="Helvetica" panose="020B0604020202020204" pitchFamily="34" charset="0"/>
                  <a:cs typeface="Times New Roman" panose="02020603050405020304" pitchFamily="18" charset="0"/>
                </a:rPr>
                <a:t> hasta </a:t>
              </a:r>
              <a:r>
                <a:rPr lang="en-US" altLang="es-ES" sz="1400" dirty="0" err="1">
                  <a:solidFill>
                    <a:schemeClr val="bg1"/>
                  </a:solidFill>
                  <a:latin typeface="Helvetica" panose="020B0604020202020204" pitchFamily="34" charset="0"/>
                  <a:cs typeface="Times New Roman" panose="02020603050405020304" pitchFamily="18" charset="0"/>
                </a:rPr>
                <a:t>unos</a:t>
              </a:r>
              <a:r>
                <a:rPr lang="en-US" altLang="es-ES" sz="1400" dirty="0">
                  <a:solidFill>
                    <a:schemeClr val="bg1"/>
                  </a:solidFill>
                  <a:latin typeface="Helvetica" panose="020B0604020202020204" pitchFamily="34" charset="0"/>
                  <a:cs typeface="Times New Roman" panose="02020603050405020304" pitchFamily="18" charset="0"/>
                </a:rPr>
                <a:t> </a:t>
              </a:r>
              <a:r>
                <a:rPr lang="en-US" altLang="es-ES" sz="1400" dirty="0" err="1">
                  <a:solidFill>
                    <a:schemeClr val="bg1"/>
                  </a:solidFill>
                  <a:latin typeface="Helvetica" panose="020B0604020202020204" pitchFamily="34" charset="0"/>
                  <a:cs typeface="Times New Roman" panose="02020603050405020304" pitchFamily="18" charset="0"/>
                </a:rPr>
                <a:t>flujos</a:t>
              </a:r>
              <a:r>
                <a:rPr lang="en-US" altLang="es-ES" sz="1400" dirty="0">
                  <a:solidFill>
                    <a:schemeClr val="bg1"/>
                  </a:solidFill>
                  <a:latin typeface="Helvetica" panose="020B0604020202020204" pitchFamily="34" charset="0"/>
                  <a:cs typeface="Times New Roman" panose="02020603050405020304" pitchFamily="18" charset="0"/>
                </a:rPr>
                <a:t> </a:t>
              </a:r>
              <a:r>
                <a:rPr lang="en-US" altLang="es-ES" sz="1400" dirty="0" err="1">
                  <a:solidFill>
                    <a:schemeClr val="bg1"/>
                  </a:solidFill>
                  <a:latin typeface="Helvetica" panose="020B0604020202020204" pitchFamily="34" charset="0"/>
                  <a:cs typeface="Times New Roman" panose="02020603050405020304" pitchFamily="18" charset="0"/>
                </a:rPr>
                <a:t>sanguíneos</a:t>
              </a:r>
              <a:r>
                <a:rPr lang="en-US" altLang="es-ES" sz="1400" dirty="0">
                  <a:solidFill>
                    <a:schemeClr val="bg1"/>
                  </a:solidFill>
                  <a:latin typeface="Helvetica" panose="020B0604020202020204" pitchFamily="34" charset="0"/>
                  <a:cs typeface="Times New Roman" panose="02020603050405020304" pitchFamily="18" charset="0"/>
                </a:rPr>
                <a:t> </a:t>
              </a:r>
              <a:r>
                <a:rPr lang="en-US" altLang="es-ES" sz="1400" dirty="0" err="1">
                  <a:solidFill>
                    <a:schemeClr val="bg1"/>
                  </a:solidFill>
                  <a:latin typeface="Helvetica" panose="020B0604020202020204" pitchFamily="34" charset="0"/>
                  <a:cs typeface="Times New Roman" panose="02020603050405020304" pitchFamily="18" charset="0"/>
                </a:rPr>
                <a:t>renales</a:t>
              </a:r>
              <a:r>
                <a:rPr lang="en-US" altLang="es-ES" sz="1400" dirty="0">
                  <a:solidFill>
                    <a:schemeClr val="bg1"/>
                  </a:solidFill>
                  <a:latin typeface="Helvetica" panose="020B0604020202020204" pitchFamily="34" charset="0"/>
                  <a:cs typeface="Times New Roman" panose="02020603050405020304" pitchFamily="18" charset="0"/>
                </a:rPr>
                <a:t> </a:t>
              </a:r>
              <a:r>
                <a:rPr lang="en-US" altLang="es-ES" sz="1400" dirty="0" err="1">
                  <a:solidFill>
                    <a:schemeClr val="bg1"/>
                  </a:solidFill>
                  <a:latin typeface="Helvetica" panose="020B0604020202020204" pitchFamily="34" charset="0"/>
                  <a:cs typeface="Times New Roman" panose="02020603050405020304" pitchFamily="18" charset="0"/>
                </a:rPr>
                <a:t>muy</a:t>
              </a:r>
              <a:r>
                <a:rPr lang="en-US" altLang="es-ES" sz="1400" dirty="0">
                  <a:solidFill>
                    <a:schemeClr val="bg1"/>
                  </a:solidFill>
                  <a:latin typeface="Helvetica" panose="020B0604020202020204" pitchFamily="34" charset="0"/>
                  <a:cs typeface="Times New Roman" panose="02020603050405020304" pitchFamily="18" charset="0"/>
                </a:rPr>
                <a:t> </a:t>
              </a:r>
              <a:r>
                <a:rPr lang="en-US" altLang="es-ES" sz="1400" dirty="0" err="1">
                  <a:solidFill>
                    <a:schemeClr val="bg1"/>
                  </a:solidFill>
                  <a:latin typeface="Helvetica" panose="020B0604020202020204" pitchFamily="34" charset="0"/>
                  <a:cs typeface="Times New Roman" panose="02020603050405020304" pitchFamily="18" charset="0"/>
                </a:rPr>
                <a:t>bajos</a:t>
              </a:r>
              <a:r>
                <a:rPr lang="en-US" altLang="es-ES" sz="1400" dirty="0">
                  <a:solidFill>
                    <a:schemeClr val="bg1"/>
                  </a:solidFill>
                  <a:latin typeface="Helvetica" panose="020B0604020202020204" pitchFamily="34" charset="0"/>
                  <a:cs typeface="Times New Roman" panose="02020603050405020304" pitchFamily="18" charset="0"/>
                </a:rPr>
                <a:t> (150 mL/min/100g)</a:t>
              </a:r>
              <a:endParaRPr lang="es-ES" altLang="es-ES" sz="1400" dirty="0">
                <a:solidFill>
                  <a:schemeClr val="bg1"/>
                </a:solidFill>
                <a:latin typeface="Helvetica" panose="020B0604020202020204" pitchFamily="34" charset="0"/>
              </a:endParaRPr>
            </a:p>
          </p:txBody>
        </p:sp>
        <p:sp>
          <p:nvSpPr>
            <p:cNvPr id="35851" name="Text Box 1036"/>
            <p:cNvSpPr txBox="1">
              <a:spLocks noChangeArrowheads="1"/>
            </p:cNvSpPr>
            <p:nvPr/>
          </p:nvSpPr>
          <p:spPr bwMode="auto">
            <a:xfrm>
              <a:off x="510330" y="3609543"/>
              <a:ext cx="2105143" cy="286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s-ES" sz="1600" b="1">
                  <a:solidFill>
                    <a:schemeClr val="bg1"/>
                  </a:solidFill>
                  <a:latin typeface="Helvetica" panose="020B0604020202020204" pitchFamily="34" charset="0"/>
                </a:rPr>
                <a:t>Oxigenación medular</a:t>
              </a:r>
              <a:endParaRPr lang="es-ES" altLang="es-ES" sz="1600" b="1">
                <a:solidFill>
                  <a:schemeClr val="bg1"/>
                </a:solidFill>
                <a:latin typeface="Helvetica" panose="020B0604020202020204" pitchFamily="34" charset="0"/>
              </a:endParaRPr>
            </a:p>
          </p:txBody>
        </p:sp>
        <p:sp>
          <p:nvSpPr>
            <p:cNvPr id="11" name="Text Box 1034"/>
            <p:cNvSpPr txBox="1">
              <a:spLocks noChangeArrowheads="1"/>
            </p:cNvSpPr>
            <p:nvPr/>
          </p:nvSpPr>
          <p:spPr bwMode="auto">
            <a:xfrm>
              <a:off x="546297" y="3860670"/>
              <a:ext cx="5857571" cy="1755269"/>
            </a:xfrm>
            <a:prstGeom prst="rect">
              <a:avLst/>
            </a:prstGeom>
            <a:noFill/>
            <a:ln w="9525">
              <a:noFill/>
              <a:miter lim="800000"/>
              <a:headEnd/>
              <a:tailEnd/>
            </a:ln>
          </p:spPr>
          <p:txBody>
            <a:bodyPr>
              <a:spAutoFit/>
            </a:bodyPr>
            <a:lstStyle/>
            <a:p>
              <a:pPr eaLnBrk="1" hangingPunct="1">
                <a:spcBef>
                  <a:spcPct val="20000"/>
                </a:spcBef>
                <a:buFontTx/>
                <a:buChar char="•"/>
                <a:defRPr/>
              </a:pPr>
              <a:r>
                <a:rPr lang="en-US" sz="1400" dirty="0">
                  <a:solidFill>
                    <a:schemeClr val="bg1"/>
                  </a:solidFill>
                  <a:latin typeface="Helvetica" pitchFamily="2" charset="0"/>
                  <a:cs typeface="Times New Roman" pitchFamily="18" charset="0"/>
                </a:rPr>
                <a:t> La </a:t>
              </a:r>
              <a:r>
                <a:rPr lang="en-US" sz="1400" dirty="0" err="1">
                  <a:solidFill>
                    <a:schemeClr val="bg1"/>
                  </a:solidFill>
                  <a:latin typeface="Helvetica" pitchFamily="2" charset="0"/>
                  <a:cs typeface="Times New Roman" pitchFamily="18" charset="0"/>
                </a:rPr>
                <a:t>médula</a:t>
              </a:r>
              <a:r>
                <a:rPr lang="en-US" sz="1400" dirty="0">
                  <a:solidFill>
                    <a:schemeClr val="bg1"/>
                  </a:solidFill>
                  <a:latin typeface="Helvetica" pitchFamily="2" charset="0"/>
                  <a:cs typeface="Times New Roman" pitchFamily="18" charset="0"/>
                </a:rPr>
                <a:t> renal</a:t>
              </a:r>
            </a:p>
            <a:p>
              <a:pPr lvl="1" eaLnBrk="1" hangingPunct="1">
                <a:spcBef>
                  <a:spcPct val="20000"/>
                </a:spcBef>
                <a:buFontTx/>
                <a:buChar char="–"/>
                <a:defRPr/>
              </a:pPr>
              <a:r>
                <a:rPr lang="en-US" sz="1400" dirty="0">
                  <a:solidFill>
                    <a:schemeClr val="bg1"/>
                  </a:solidFill>
                  <a:latin typeface="Helvetica" pitchFamily="2" charset="0"/>
                  <a:cs typeface="Times New Roman" pitchFamily="18" charset="0"/>
                </a:rPr>
                <a:t> </a:t>
              </a:r>
              <a:r>
                <a:rPr lang="en-US" sz="1400" dirty="0" err="1">
                  <a:solidFill>
                    <a:schemeClr val="bg1"/>
                  </a:solidFill>
                  <a:latin typeface="Helvetica" pitchFamily="2" charset="0"/>
                  <a:cs typeface="Times New Roman" pitchFamily="18" charset="0"/>
                </a:rPr>
                <a:t>recibe</a:t>
              </a:r>
              <a:r>
                <a:rPr lang="en-US" sz="1400" dirty="0">
                  <a:solidFill>
                    <a:schemeClr val="bg1"/>
                  </a:solidFill>
                  <a:latin typeface="Helvetica" pitchFamily="2" charset="0"/>
                  <a:cs typeface="Times New Roman" pitchFamily="18" charset="0"/>
                </a:rPr>
                <a:t> un 10% del </a:t>
              </a:r>
              <a:r>
                <a:rPr lang="en-US" sz="1400" dirty="0" err="1">
                  <a:solidFill>
                    <a:schemeClr val="bg1"/>
                  </a:solidFill>
                  <a:latin typeface="Helvetica" pitchFamily="2" charset="0"/>
                  <a:cs typeface="Times New Roman" pitchFamily="18" charset="0"/>
                </a:rPr>
                <a:t>flujo</a:t>
              </a:r>
              <a:r>
                <a:rPr lang="en-US" sz="1400" dirty="0">
                  <a:solidFill>
                    <a:schemeClr val="bg1"/>
                  </a:solidFill>
                  <a:latin typeface="Helvetica" pitchFamily="2" charset="0"/>
                  <a:cs typeface="Times New Roman" pitchFamily="18" charset="0"/>
                </a:rPr>
                <a:t> </a:t>
              </a:r>
              <a:r>
                <a:rPr lang="en-US" sz="1400" dirty="0" err="1">
                  <a:solidFill>
                    <a:schemeClr val="bg1"/>
                  </a:solidFill>
                  <a:latin typeface="Helvetica" pitchFamily="2" charset="0"/>
                  <a:cs typeface="Times New Roman" pitchFamily="18" charset="0"/>
                </a:rPr>
                <a:t>sanguíneo</a:t>
              </a:r>
              <a:r>
                <a:rPr lang="en-US" sz="1400" dirty="0">
                  <a:solidFill>
                    <a:schemeClr val="bg1"/>
                  </a:solidFill>
                  <a:latin typeface="Helvetica" pitchFamily="2" charset="0"/>
                  <a:cs typeface="Times New Roman" pitchFamily="18" charset="0"/>
                </a:rPr>
                <a:t> renal </a:t>
              </a:r>
            </a:p>
            <a:p>
              <a:pPr lvl="1" eaLnBrk="1" hangingPunct="1">
                <a:spcBef>
                  <a:spcPct val="20000"/>
                </a:spcBef>
                <a:buFontTx/>
                <a:buChar char="–"/>
                <a:defRPr/>
              </a:pPr>
              <a:r>
                <a:rPr lang="en-US" sz="1400" dirty="0">
                  <a:solidFill>
                    <a:schemeClr val="bg1"/>
                  </a:solidFill>
                  <a:latin typeface="Helvetica" pitchFamily="2" charset="0"/>
                  <a:cs typeface="Times New Roman" pitchFamily="18" charset="0"/>
                </a:rPr>
                <a:t> </a:t>
              </a:r>
              <a:r>
                <a:rPr lang="en-US" sz="1400" dirty="0" err="1">
                  <a:solidFill>
                    <a:schemeClr val="bg1"/>
                  </a:solidFill>
                  <a:latin typeface="Helvetica" pitchFamily="2" charset="0"/>
                  <a:cs typeface="Times New Roman" pitchFamily="18" charset="0"/>
                </a:rPr>
                <a:t>funciona</a:t>
              </a:r>
              <a:r>
                <a:rPr lang="en-US" sz="1400" dirty="0">
                  <a:solidFill>
                    <a:schemeClr val="bg1"/>
                  </a:solidFill>
                  <a:latin typeface="Helvetica" pitchFamily="2" charset="0"/>
                  <a:cs typeface="Times New Roman" pitchFamily="18" charset="0"/>
                </a:rPr>
                <a:t> con </a:t>
              </a:r>
              <a:r>
                <a:rPr lang="en-US" sz="1400" dirty="0" err="1">
                  <a:solidFill>
                    <a:schemeClr val="bg1"/>
                  </a:solidFill>
                  <a:latin typeface="Helvetica" pitchFamily="2" charset="0"/>
                  <a:cs typeface="Times New Roman" pitchFamily="18" charset="0"/>
                </a:rPr>
                <a:t>tensiones</a:t>
              </a:r>
              <a:r>
                <a:rPr lang="en-US" sz="1400" dirty="0">
                  <a:solidFill>
                    <a:schemeClr val="bg1"/>
                  </a:solidFill>
                  <a:latin typeface="Helvetica" pitchFamily="2" charset="0"/>
                  <a:cs typeface="Times New Roman" pitchFamily="18" charset="0"/>
                </a:rPr>
                <a:t> de </a:t>
              </a:r>
              <a:r>
                <a:rPr lang="en-US" sz="1400" dirty="0" err="1">
                  <a:solidFill>
                    <a:schemeClr val="bg1"/>
                  </a:solidFill>
                  <a:latin typeface="Helvetica" pitchFamily="2" charset="0"/>
                  <a:cs typeface="Times New Roman" pitchFamily="18" charset="0"/>
                </a:rPr>
                <a:t>oxígeno</a:t>
              </a:r>
              <a:r>
                <a:rPr lang="en-US" sz="1400" dirty="0">
                  <a:solidFill>
                    <a:schemeClr val="bg1"/>
                  </a:solidFill>
                  <a:latin typeface="Helvetica" pitchFamily="2" charset="0"/>
                  <a:cs typeface="Times New Roman" pitchFamily="18" charset="0"/>
                </a:rPr>
                <a:t> </a:t>
              </a:r>
              <a:r>
                <a:rPr lang="en-US" sz="1400" dirty="0" err="1">
                  <a:solidFill>
                    <a:schemeClr val="bg1"/>
                  </a:solidFill>
                  <a:latin typeface="Helvetica" pitchFamily="2" charset="0"/>
                  <a:cs typeface="Times New Roman" pitchFamily="18" charset="0"/>
                </a:rPr>
                <a:t>bajas</a:t>
              </a:r>
              <a:r>
                <a:rPr lang="en-US" sz="1400" dirty="0">
                  <a:solidFill>
                    <a:schemeClr val="bg1"/>
                  </a:solidFill>
                  <a:latin typeface="Helvetica" pitchFamily="2" charset="0"/>
                  <a:cs typeface="Times New Roman" pitchFamily="18" charset="0"/>
                </a:rPr>
                <a:t> </a:t>
              </a:r>
            </a:p>
            <a:p>
              <a:pPr lvl="1" eaLnBrk="1" hangingPunct="1">
                <a:spcBef>
                  <a:spcPct val="20000"/>
                </a:spcBef>
                <a:buFontTx/>
                <a:buChar char="–"/>
                <a:defRPr/>
              </a:pPr>
              <a:r>
                <a:rPr lang="en-US" sz="1400" dirty="0">
                  <a:solidFill>
                    <a:schemeClr val="bg1"/>
                  </a:solidFill>
                  <a:latin typeface="Helvetica" pitchFamily="2" charset="0"/>
                  <a:cs typeface="Times New Roman" pitchFamily="18" charset="0"/>
                </a:rPr>
                <a:t> </a:t>
              </a:r>
              <a:r>
                <a:rPr lang="en-US" sz="1400" dirty="0" err="1">
                  <a:solidFill>
                    <a:schemeClr val="bg1"/>
                  </a:solidFill>
                  <a:latin typeface="Helvetica" pitchFamily="2" charset="0"/>
                  <a:cs typeface="Times New Roman" pitchFamily="18" charset="0"/>
                </a:rPr>
                <a:t>extrae</a:t>
              </a:r>
              <a:r>
                <a:rPr lang="en-US" sz="1400" dirty="0">
                  <a:solidFill>
                    <a:schemeClr val="bg1"/>
                  </a:solidFill>
                  <a:latin typeface="Helvetica" pitchFamily="2" charset="0"/>
                  <a:cs typeface="Times New Roman" pitchFamily="18" charset="0"/>
                </a:rPr>
                <a:t> un 79% del </a:t>
              </a:r>
              <a:r>
                <a:rPr lang="en-US" sz="1400" dirty="0" err="1">
                  <a:solidFill>
                    <a:schemeClr val="bg1"/>
                  </a:solidFill>
                  <a:latin typeface="Helvetica" pitchFamily="2" charset="0"/>
                  <a:cs typeface="Times New Roman" pitchFamily="18" charset="0"/>
                </a:rPr>
                <a:t>oxígeno</a:t>
              </a:r>
              <a:r>
                <a:rPr lang="en-US" sz="1400" dirty="0">
                  <a:solidFill>
                    <a:schemeClr val="bg1"/>
                  </a:solidFill>
                  <a:latin typeface="Helvetica" pitchFamily="2" charset="0"/>
                  <a:cs typeface="Times New Roman" pitchFamily="18" charset="0"/>
                </a:rPr>
                <a:t> </a:t>
              </a:r>
              <a:r>
                <a:rPr lang="en-US" sz="1400" dirty="0" err="1">
                  <a:solidFill>
                    <a:schemeClr val="bg1"/>
                  </a:solidFill>
                  <a:latin typeface="Helvetica" pitchFamily="2" charset="0"/>
                  <a:cs typeface="Times New Roman" pitchFamily="18" charset="0"/>
                </a:rPr>
                <a:t>suministrado</a:t>
              </a:r>
              <a:endParaRPr lang="en-US" sz="1400" dirty="0">
                <a:solidFill>
                  <a:schemeClr val="bg1"/>
                </a:solidFill>
                <a:latin typeface="Helvetica" pitchFamily="2" charset="0"/>
                <a:cs typeface="Times New Roman" pitchFamily="18" charset="0"/>
              </a:endParaRPr>
            </a:p>
            <a:p>
              <a:pPr lvl="1" eaLnBrk="1" hangingPunct="1">
                <a:spcBef>
                  <a:spcPct val="20000"/>
                </a:spcBef>
                <a:buFontTx/>
                <a:buChar char="–"/>
                <a:defRPr/>
              </a:pPr>
              <a:r>
                <a:rPr lang="en-US" sz="1400" dirty="0">
                  <a:solidFill>
                    <a:schemeClr val="bg1"/>
                  </a:solidFill>
                  <a:latin typeface="Helvetica" pitchFamily="2" charset="0"/>
                  <a:cs typeface="Times New Roman" pitchFamily="18" charset="0"/>
                </a:rPr>
                <a:t> </a:t>
              </a:r>
              <a:r>
                <a:rPr lang="en-US" sz="1400" dirty="0" err="1">
                  <a:solidFill>
                    <a:schemeClr val="bg1"/>
                  </a:solidFill>
                  <a:latin typeface="Helvetica" pitchFamily="2" charset="0"/>
                  <a:cs typeface="Times New Roman" pitchFamily="18" charset="0"/>
                </a:rPr>
                <a:t>Consumo</a:t>
              </a:r>
              <a:r>
                <a:rPr lang="en-US" sz="1400" dirty="0">
                  <a:solidFill>
                    <a:schemeClr val="bg1"/>
                  </a:solidFill>
                  <a:latin typeface="Helvetica" pitchFamily="2" charset="0"/>
                  <a:cs typeface="Times New Roman" pitchFamily="18" charset="0"/>
                </a:rPr>
                <a:t> de </a:t>
              </a:r>
              <a:r>
                <a:rPr lang="en-US" sz="1400" dirty="0" err="1">
                  <a:solidFill>
                    <a:schemeClr val="bg1"/>
                  </a:solidFill>
                  <a:latin typeface="Helvetica" pitchFamily="2" charset="0"/>
                  <a:cs typeface="Times New Roman" pitchFamily="18" charset="0"/>
                </a:rPr>
                <a:t>elevadas</a:t>
              </a:r>
              <a:r>
                <a:rPr lang="en-US" sz="1400" dirty="0">
                  <a:solidFill>
                    <a:schemeClr val="bg1"/>
                  </a:solidFill>
                  <a:latin typeface="Helvetica" pitchFamily="2" charset="0"/>
                  <a:cs typeface="Times New Roman" pitchFamily="18" charset="0"/>
                </a:rPr>
                <a:t> </a:t>
              </a:r>
              <a:r>
                <a:rPr lang="en-US" sz="1400" dirty="0" err="1">
                  <a:solidFill>
                    <a:schemeClr val="bg1"/>
                  </a:solidFill>
                  <a:latin typeface="Helvetica" pitchFamily="2" charset="0"/>
                  <a:cs typeface="Times New Roman" pitchFamily="18" charset="0"/>
                </a:rPr>
                <a:t>cantidades</a:t>
              </a:r>
              <a:r>
                <a:rPr lang="en-US" sz="1400" dirty="0">
                  <a:solidFill>
                    <a:schemeClr val="bg1"/>
                  </a:solidFill>
                  <a:latin typeface="Helvetica" pitchFamily="2" charset="0"/>
                  <a:cs typeface="Times New Roman" pitchFamily="18" charset="0"/>
                </a:rPr>
                <a:t> de </a:t>
              </a:r>
              <a:r>
                <a:rPr lang="en-US" sz="1400" dirty="0" err="1">
                  <a:solidFill>
                    <a:schemeClr val="bg1"/>
                  </a:solidFill>
                  <a:latin typeface="Helvetica" pitchFamily="2" charset="0"/>
                  <a:cs typeface="Times New Roman" pitchFamily="18" charset="0"/>
                </a:rPr>
                <a:t>oxígeno</a:t>
              </a:r>
              <a:r>
                <a:rPr lang="en-US" sz="1400" dirty="0">
                  <a:solidFill>
                    <a:schemeClr val="bg1"/>
                  </a:solidFill>
                  <a:latin typeface="Helvetica" pitchFamily="2" charset="0"/>
                  <a:cs typeface="Times New Roman" pitchFamily="18" charset="0"/>
                </a:rPr>
                <a:t> por los </a:t>
              </a:r>
              <a:r>
                <a:rPr lang="en-US" sz="1400" dirty="0" err="1">
                  <a:solidFill>
                    <a:schemeClr val="bg1"/>
                  </a:solidFill>
                  <a:latin typeface="Helvetica" pitchFamily="2" charset="0"/>
                  <a:cs typeface="Times New Roman" pitchFamily="18" charset="0"/>
                </a:rPr>
                <a:t>transportadores</a:t>
              </a:r>
              <a:r>
                <a:rPr lang="en-US" sz="1400" dirty="0">
                  <a:solidFill>
                    <a:schemeClr val="bg1"/>
                  </a:solidFill>
                  <a:latin typeface="Helvetica" pitchFamily="2" charset="0"/>
                  <a:cs typeface="Times New Roman" pitchFamily="18" charset="0"/>
                </a:rPr>
                <a:t> </a:t>
              </a:r>
              <a:r>
                <a:rPr lang="en-US" sz="1400" dirty="0" err="1">
                  <a:solidFill>
                    <a:schemeClr val="bg1"/>
                  </a:solidFill>
                  <a:latin typeface="Helvetica" pitchFamily="2" charset="0"/>
                  <a:cs typeface="Times New Roman" pitchFamily="18" charset="0"/>
                </a:rPr>
                <a:t>tubulares</a:t>
              </a:r>
              <a:endParaRPr lang="en-US" sz="1400" dirty="0">
                <a:solidFill>
                  <a:schemeClr val="bg1"/>
                </a:solidFill>
                <a:latin typeface="Helvetica" pitchFamily="2" charset="0"/>
                <a:cs typeface="Times New Roman" pitchFamily="18" charset="0"/>
              </a:endParaRPr>
            </a:p>
            <a:p>
              <a:pPr eaLnBrk="1" hangingPunct="1">
                <a:spcBef>
                  <a:spcPct val="20000"/>
                </a:spcBef>
                <a:buFontTx/>
                <a:buChar char="•"/>
                <a:defRPr/>
              </a:pPr>
              <a:r>
                <a:rPr lang="en-US" sz="1400" dirty="0">
                  <a:solidFill>
                    <a:schemeClr val="bg1"/>
                  </a:solidFill>
                  <a:latin typeface="Helvetica" pitchFamily="2" charset="0"/>
                  <a:cs typeface="Times New Roman" pitchFamily="18" charset="0"/>
                </a:rPr>
                <a:t> Balance </a:t>
              </a:r>
              <a:r>
                <a:rPr lang="en-US" sz="1400" dirty="0" err="1">
                  <a:solidFill>
                    <a:schemeClr val="bg1"/>
                  </a:solidFill>
                  <a:latin typeface="Helvetica" pitchFamily="2" charset="0"/>
                  <a:cs typeface="Times New Roman" pitchFamily="18" charset="0"/>
                </a:rPr>
                <a:t>estricto</a:t>
              </a:r>
              <a:r>
                <a:rPr lang="en-US" sz="1400" dirty="0">
                  <a:solidFill>
                    <a:schemeClr val="bg1"/>
                  </a:solidFill>
                  <a:latin typeface="Helvetica" pitchFamily="2" charset="0"/>
                  <a:cs typeface="Times New Roman" pitchFamily="18" charset="0"/>
                </a:rPr>
                <a:t> entre </a:t>
              </a:r>
              <a:r>
                <a:rPr lang="en-US" sz="1400" dirty="0" err="1">
                  <a:solidFill>
                    <a:schemeClr val="bg1"/>
                  </a:solidFill>
                  <a:latin typeface="Helvetica" pitchFamily="2" charset="0"/>
                  <a:cs typeface="Times New Roman" pitchFamily="18" charset="0"/>
                </a:rPr>
                <a:t>demanda</a:t>
              </a:r>
              <a:r>
                <a:rPr lang="en-US" sz="1400" dirty="0">
                  <a:solidFill>
                    <a:schemeClr val="bg1"/>
                  </a:solidFill>
                  <a:latin typeface="Helvetica" pitchFamily="2" charset="0"/>
                  <a:cs typeface="Times New Roman" pitchFamily="18" charset="0"/>
                </a:rPr>
                <a:t> y </a:t>
              </a:r>
              <a:r>
                <a:rPr lang="en-US" sz="1400" dirty="0" err="1">
                  <a:solidFill>
                    <a:schemeClr val="bg1"/>
                  </a:solidFill>
                  <a:latin typeface="Helvetica" pitchFamily="2" charset="0"/>
                  <a:cs typeface="Times New Roman" pitchFamily="18" charset="0"/>
                </a:rPr>
                <a:t>oferta</a:t>
              </a:r>
              <a:endParaRPr lang="en-US" sz="1400" dirty="0">
                <a:solidFill>
                  <a:schemeClr val="bg1"/>
                </a:solidFill>
                <a:latin typeface="Helvetica" pitchFamily="2" charset="0"/>
                <a:cs typeface="Times New Roman" pitchFamily="18" charset="0"/>
              </a:endParaRPr>
            </a:p>
            <a:p>
              <a:pPr eaLnBrk="1" hangingPunct="1">
                <a:spcBef>
                  <a:spcPct val="20000"/>
                </a:spcBef>
                <a:buFontTx/>
                <a:buChar char="•"/>
                <a:defRPr/>
              </a:pPr>
              <a:r>
                <a:rPr lang="en-US" sz="1400" dirty="0">
                  <a:solidFill>
                    <a:schemeClr val="bg1"/>
                  </a:solidFill>
                  <a:latin typeface="Helvetica" pitchFamily="2" charset="0"/>
                  <a:cs typeface="Times New Roman" pitchFamily="18" charset="0"/>
                </a:rPr>
                <a:t> </a:t>
              </a:r>
              <a:r>
                <a:rPr lang="en-US" sz="1400" dirty="0" err="1">
                  <a:solidFill>
                    <a:schemeClr val="bg1"/>
                  </a:solidFill>
                  <a:latin typeface="Helvetica" pitchFamily="2" charset="0"/>
                  <a:cs typeface="Times New Roman" pitchFamily="18" charset="0"/>
                </a:rPr>
                <a:t>Médula</a:t>
              </a:r>
              <a:r>
                <a:rPr lang="en-US" sz="1400" dirty="0">
                  <a:solidFill>
                    <a:schemeClr val="bg1"/>
                  </a:solidFill>
                  <a:latin typeface="Helvetica" pitchFamily="2" charset="0"/>
                  <a:cs typeface="Times New Roman" pitchFamily="18" charset="0"/>
                </a:rPr>
                <a:t> externa (S3 I TAL) susceptible a </a:t>
              </a:r>
              <a:r>
                <a:rPr lang="en-US" sz="1400" dirty="0" err="1">
                  <a:solidFill>
                    <a:schemeClr val="bg1"/>
                  </a:solidFill>
                  <a:latin typeface="Helvetica" pitchFamily="2" charset="0"/>
                  <a:cs typeface="Times New Roman" pitchFamily="18" charset="0"/>
                </a:rPr>
                <a:t>episodios</a:t>
              </a:r>
              <a:r>
                <a:rPr lang="en-US" sz="1400" dirty="0">
                  <a:solidFill>
                    <a:schemeClr val="bg1"/>
                  </a:solidFill>
                  <a:latin typeface="Helvetica" pitchFamily="2" charset="0"/>
                  <a:cs typeface="Times New Roman" pitchFamily="18" charset="0"/>
                </a:rPr>
                <a:t> de </a:t>
              </a:r>
              <a:r>
                <a:rPr lang="en-US" sz="1400" dirty="0" err="1">
                  <a:solidFill>
                    <a:schemeClr val="bg1"/>
                  </a:solidFill>
                  <a:latin typeface="Helvetica" pitchFamily="2" charset="0"/>
                  <a:cs typeface="Times New Roman" pitchFamily="18" charset="0"/>
                </a:rPr>
                <a:t>lesión</a:t>
              </a:r>
              <a:r>
                <a:rPr lang="en-US" sz="1400" dirty="0">
                  <a:solidFill>
                    <a:schemeClr val="bg1"/>
                  </a:solidFill>
                  <a:latin typeface="Helvetica" pitchFamily="2" charset="0"/>
                  <a:cs typeface="Times New Roman" pitchFamily="18" charset="0"/>
                </a:rPr>
                <a:t> </a:t>
              </a:r>
              <a:r>
                <a:rPr lang="en-US" sz="1400" dirty="0" err="1">
                  <a:solidFill>
                    <a:schemeClr val="bg1"/>
                  </a:solidFill>
                  <a:latin typeface="Helvetica" pitchFamily="2" charset="0"/>
                  <a:cs typeface="Times New Roman" pitchFamily="18" charset="0"/>
                </a:rPr>
                <a:t>hipóxica</a:t>
              </a:r>
              <a:r>
                <a:rPr lang="en-US" sz="1400" dirty="0">
                  <a:solidFill>
                    <a:schemeClr val="bg1"/>
                  </a:solidFill>
                  <a:latin typeface="Helvetica" pitchFamily="2" charset="0"/>
                  <a:cs typeface="Times New Roman" pitchFamily="18" charset="0"/>
                </a:rPr>
                <a:t>  </a:t>
              </a:r>
              <a:endParaRPr lang="es-ES" sz="1400" dirty="0">
                <a:solidFill>
                  <a:schemeClr val="bg1"/>
                </a:solidFill>
                <a:latin typeface="Helvetica" pitchFamily="2" charset="0"/>
              </a:endParaRPr>
            </a:p>
          </p:txBody>
        </p:sp>
        <p:sp>
          <p:nvSpPr>
            <p:cNvPr id="12" name="Text Box 1031"/>
            <p:cNvSpPr txBox="1">
              <a:spLocks noChangeArrowheads="1"/>
            </p:cNvSpPr>
            <p:nvPr/>
          </p:nvSpPr>
          <p:spPr bwMode="auto">
            <a:xfrm>
              <a:off x="536854" y="6115893"/>
              <a:ext cx="3316362" cy="260426"/>
            </a:xfrm>
            <a:prstGeom prst="rect">
              <a:avLst/>
            </a:prstGeom>
            <a:noFill/>
            <a:ln w="9525">
              <a:noFill/>
              <a:miter lim="800000"/>
              <a:headEnd/>
              <a:tailEnd/>
            </a:ln>
          </p:spPr>
          <p:txBody>
            <a:bodyPr wrap="square">
              <a:spAutoFit/>
            </a:bodyPr>
            <a:lstStyle/>
            <a:p>
              <a:pPr eaLnBrk="1" hangingPunct="1">
                <a:spcBef>
                  <a:spcPct val="50000"/>
                </a:spcBef>
                <a:defRPr/>
              </a:pPr>
              <a:r>
                <a:rPr lang="en-US" sz="1400" dirty="0">
                  <a:solidFill>
                    <a:schemeClr val="bg1"/>
                  </a:solidFill>
                  <a:latin typeface="Helvetica" pitchFamily="2" charset="0"/>
                </a:rPr>
                <a:t>Sear </a:t>
              </a:r>
              <a:r>
                <a:rPr lang="en-US" sz="1400" dirty="0" err="1">
                  <a:solidFill>
                    <a:schemeClr val="bg1"/>
                  </a:solidFill>
                  <a:latin typeface="Helvetica" pitchFamily="2" charset="0"/>
                </a:rPr>
                <a:t>JW</a:t>
              </a:r>
              <a:r>
                <a:rPr lang="en-US" sz="1400" dirty="0">
                  <a:solidFill>
                    <a:schemeClr val="bg1"/>
                  </a:solidFill>
                  <a:latin typeface="Helvetica" pitchFamily="2" charset="0"/>
                </a:rPr>
                <a:t>. Br J Anesthesia 2005;95:20-32</a:t>
              </a:r>
            </a:p>
          </p:txBody>
        </p:sp>
      </p:grpSp>
      <p:sp>
        <p:nvSpPr>
          <p:cNvPr id="35846" name="1 Título"/>
          <p:cNvSpPr>
            <a:spLocks noGrp="1"/>
          </p:cNvSpPr>
          <p:nvPr>
            <p:ph type="title"/>
          </p:nvPr>
        </p:nvSpPr>
        <p:spPr>
          <a:xfrm>
            <a:off x="-72687" y="147742"/>
            <a:ext cx="7740352" cy="665163"/>
          </a:xfrm>
        </p:spPr>
        <p:txBody>
          <a:bodyPr/>
          <a:lstStyle/>
          <a:p>
            <a:pPr algn="l" eaLnBrk="1" hangingPunct="1"/>
            <a:r>
              <a:rPr lang="es-ES" altLang="es-ES" sz="3600" dirty="0">
                <a:solidFill>
                  <a:schemeClr val="bg1"/>
                </a:solidFill>
                <a:latin typeface="Helvetica" panose="020B0604020202020204" pitchFamily="34" charset="0"/>
              </a:rPr>
              <a:t>  Fisiopatología de la IRA isquémica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idx="1"/>
          </p:nvPr>
        </p:nvSpPr>
        <p:spPr>
          <a:xfrm>
            <a:off x="4545584" y="1002086"/>
            <a:ext cx="4584700" cy="4138613"/>
          </a:xfrm>
          <a:ln>
            <a:solidFill>
              <a:schemeClr val="accent1"/>
            </a:solidFill>
          </a:ln>
        </p:spPr>
        <p:txBody>
          <a:bodyPr>
            <a:normAutofit/>
          </a:bodyPr>
          <a:lstStyle/>
          <a:p>
            <a:pPr eaLnBrk="1" hangingPunct="1">
              <a:lnSpc>
                <a:spcPct val="80000"/>
              </a:lnSpc>
              <a:defRPr/>
            </a:pPr>
            <a:r>
              <a:rPr lang="en-US" sz="1600" dirty="0" err="1">
                <a:solidFill>
                  <a:schemeClr val="bg1"/>
                </a:solidFill>
                <a:latin typeface="Helvetica" pitchFamily="2" charset="0"/>
              </a:rPr>
              <a:t>Pérdida</a:t>
            </a:r>
            <a:r>
              <a:rPr lang="en-US" sz="1600" dirty="0">
                <a:solidFill>
                  <a:schemeClr val="bg1"/>
                </a:solidFill>
                <a:latin typeface="Helvetica" pitchFamily="2" charset="0"/>
              </a:rPr>
              <a:t> de </a:t>
            </a:r>
            <a:r>
              <a:rPr lang="en-US" sz="1600" dirty="0" err="1">
                <a:solidFill>
                  <a:schemeClr val="bg1"/>
                </a:solidFill>
                <a:latin typeface="Helvetica" pitchFamily="2" charset="0"/>
              </a:rPr>
              <a:t>autorregulación</a:t>
            </a:r>
            <a:endParaRPr lang="en-US" sz="1600" dirty="0">
              <a:solidFill>
                <a:schemeClr val="bg1"/>
              </a:solidFill>
              <a:latin typeface="Helvetica" pitchFamily="2" charset="0"/>
            </a:endParaRPr>
          </a:p>
          <a:p>
            <a:pPr eaLnBrk="1" hangingPunct="1">
              <a:lnSpc>
                <a:spcPct val="80000"/>
              </a:lnSpc>
              <a:defRPr/>
            </a:pPr>
            <a:endParaRPr lang="en-US" sz="1600" b="1" dirty="0">
              <a:solidFill>
                <a:schemeClr val="bg1"/>
              </a:solidFill>
              <a:latin typeface="Helvetica" pitchFamily="2" charset="0"/>
            </a:endParaRPr>
          </a:p>
          <a:p>
            <a:pPr lvl="1" eaLnBrk="1" hangingPunct="1">
              <a:lnSpc>
                <a:spcPct val="80000"/>
              </a:lnSpc>
              <a:defRPr/>
            </a:pPr>
            <a:r>
              <a:rPr lang="en-US" sz="1600" b="1" dirty="0" err="1">
                <a:solidFill>
                  <a:schemeClr val="bg1"/>
                </a:solidFill>
                <a:latin typeface="Helvetica" pitchFamily="2" charset="0"/>
              </a:rPr>
              <a:t>Flujo</a:t>
            </a:r>
            <a:r>
              <a:rPr lang="en-US" sz="1600" b="1" dirty="0">
                <a:solidFill>
                  <a:schemeClr val="bg1"/>
                </a:solidFill>
                <a:latin typeface="Helvetica" pitchFamily="2" charset="0"/>
              </a:rPr>
              <a:t> renal: </a:t>
            </a:r>
            <a:r>
              <a:rPr lang="en-US" sz="1600" dirty="0">
                <a:solidFill>
                  <a:schemeClr val="bg1"/>
                </a:solidFill>
                <a:latin typeface="Helvetica" pitchFamily="2" charset="0"/>
              </a:rPr>
              <a:t>PAM 75-80 mmHg</a:t>
            </a:r>
          </a:p>
          <a:p>
            <a:pPr lvl="1" eaLnBrk="1" hangingPunct="1">
              <a:lnSpc>
                <a:spcPct val="80000"/>
              </a:lnSpc>
              <a:defRPr/>
            </a:pPr>
            <a:r>
              <a:rPr lang="en-US" sz="1600" b="1" dirty="0">
                <a:solidFill>
                  <a:schemeClr val="bg1"/>
                </a:solidFill>
                <a:latin typeface="Helvetica" pitchFamily="2" charset="0"/>
              </a:rPr>
              <a:t>FG: </a:t>
            </a:r>
            <a:r>
              <a:rPr lang="en-US" sz="1600" dirty="0">
                <a:solidFill>
                  <a:schemeClr val="bg1"/>
                </a:solidFill>
                <a:latin typeface="Helvetica" pitchFamily="2" charset="0"/>
              </a:rPr>
              <a:t>PAM </a:t>
            </a:r>
            <a:r>
              <a:rPr lang="en-US" sz="1600" b="1" dirty="0" err="1">
                <a:solidFill>
                  <a:schemeClr val="bg1"/>
                </a:solidFill>
                <a:latin typeface="Helvetica" pitchFamily="2" charset="0"/>
              </a:rPr>
              <a:t>sanguíneo</a:t>
            </a:r>
            <a:r>
              <a:rPr lang="en-US" sz="1600" b="1" dirty="0">
                <a:solidFill>
                  <a:schemeClr val="bg1"/>
                </a:solidFill>
                <a:latin typeface="Helvetica" pitchFamily="2" charset="0"/>
              </a:rPr>
              <a:t> </a:t>
            </a:r>
            <a:r>
              <a:rPr lang="en-US" sz="1600" dirty="0">
                <a:solidFill>
                  <a:schemeClr val="bg1"/>
                </a:solidFill>
                <a:latin typeface="Helvetica" pitchFamily="2" charset="0"/>
              </a:rPr>
              <a:t>0-85 mmHg</a:t>
            </a:r>
          </a:p>
          <a:p>
            <a:pPr eaLnBrk="1" hangingPunct="1">
              <a:lnSpc>
                <a:spcPct val="80000"/>
              </a:lnSpc>
              <a:defRPr/>
            </a:pPr>
            <a:endParaRPr lang="en-US" sz="1600" dirty="0">
              <a:solidFill>
                <a:schemeClr val="bg1"/>
              </a:solidFill>
              <a:latin typeface="Helvetica" pitchFamily="2" charset="0"/>
            </a:endParaRPr>
          </a:p>
          <a:p>
            <a:pPr>
              <a:lnSpc>
                <a:spcPct val="80000"/>
              </a:lnSpc>
              <a:defRPr/>
            </a:pPr>
            <a:r>
              <a:rPr lang="en-US" sz="1600" dirty="0" err="1">
                <a:solidFill>
                  <a:schemeClr val="bg1"/>
                </a:solidFill>
                <a:latin typeface="Helvetica" pitchFamily="2" charset="0"/>
              </a:rPr>
              <a:t>Protocolos</a:t>
            </a:r>
            <a:r>
              <a:rPr lang="en-US" sz="1600" dirty="0">
                <a:solidFill>
                  <a:schemeClr val="bg1"/>
                </a:solidFill>
                <a:latin typeface="Helvetica" pitchFamily="2" charset="0"/>
              </a:rPr>
              <a:t> de UCI </a:t>
            </a:r>
            <a:r>
              <a:rPr lang="en-US" sz="1600" dirty="0" err="1">
                <a:solidFill>
                  <a:schemeClr val="bg1"/>
                </a:solidFill>
                <a:latin typeface="Helvetica" pitchFamily="2" charset="0"/>
              </a:rPr>
              <a:t>recomiendan</a:t>
            </a:r>
            <a:r>
              <a:rPr lang="en-US" sz="1600" dirty="0">
                <a:solidFill>
                  <a:schemeClr val="bg1"/>
                </a:solidFill>
                <a:latin typeface="Helvetica" pitchFamily="2" charset="0"/>
              </a:rPr>
              <a:t> </a:t>
            </a:r>
            <a:r>
              <a:rPr lang="en-US" sz="1600" dirty="0" err="1">
                <a:solidFill>
                  <a:schemeClr val="bg1"/>
                </a:solidFill>
                <a:latin typeface="Helvetica" pitchFamily="2" charset="0"/>
              </a:rPr>
              <a:t>dosificar</a:t>
            </a:r>
            <a:r>
              <a:rPr lang="en-US" sz="1600" dirty="0">
                <a:solidFill>
                  <a:schemeClr val="bg1"/>
                </a:solidFill>
                <a:latin typeface="Helvetica" pitchFamily="2" charset="0"/>
              </a:rPr>
              <a:t> </a:t>
            </a:r>
            <a:r>
              <a:rPr lang="en-US" sz="1600" dirty="0" err="1">
                <a:solidFill>
                  <a:schemeClr val="bg1"/>
                </a:solidFill>
                <a:latin typeface="Helvetica" pitchFamily="2" charset="0"/>
              </a:rPr>
              <a:t>vasopresores</a:t>
            </a:r>
            <a:r>
              <a:rPr lang="en-US" sz="1600" dirty="0">
                <a:solidFill>
                  <a:schemeClr val="bg1"/>
                </a:solidFill>
                <a:latin typeface="Helvetica" pitchFamily="2" charset="0"/>
              </a:rPr>
              <a:t> hasta PAM de 65-70 mmHg, lo que </a:t>
            </a:r>
            <a:r>
              <a:rPr lang="en-US" sz="1600" dirty="0" err="1">
                <a:solidFill>
                  <a:schemeClr val="bg1"/>
                </a:solidFill>
                <a:latin typeface="Helvetica" pitchFamily="2" charset="0"/>
              </a:rPr>
              <a:t>resulta</a:t>
            </a:r>
            <a:r>
              <a:rPr lang="en-US" sz="1600" dirty="0">
                <a:solidFill>
                  <a:schemeClr val="bg1"/>
                </a:solidFill>
                <a:latin typeface="Helvetica" pitchFamily="2" charset="0"/>
              </a:rPr>
              <a:t> </a:t>
            </a:r>
            <a:r>
              <a:rPr lang="en-US" sz="1600" dirty="0" err="1">
                <a:solidFill>
                  <a:schemeClr val="bg1"/>
                </a:solidFill>
                <a:latin typeface="Helvetica" pitchFamily="2" charset="0"/>
              </a:rPr>
              <a:t>en</a:t>
            </a:r>
            <a:r>
              <a:rPr lang="en-US" sz="1600" dirty="0">
                <a:solidFill>
                  <a:schemeClr val="bg1"/>
                </a:solidFill>
                <a:latin typeface="Helvetica" pitchFamily="2" charset="0"/>
              </a:rPr>
              <a:t> </a:t>
            </a:r>
            <a:r>
              <a:rPr lang="en-US" sz="1600" dirty="0" err="1">
                <a:solidFill>
                  <a:schemeClr val="bg1"/>
                </a:solidFill>
                <a:latin typeface="Helvetica" pitchFamily="2" charset="0"/>
              </a:rPr>
              <a:t>hipoperfusion</a:t>
            </a:r>
            <a:r>
              <a:rPr lang="en-US" sz="1600" dirty="0">
                <a:solidFill>
                  <a:schemeClr val="bg1"/>
                </a:solidFill>
                <a:latin typeface="Helvetica" pitchFamily="2" charset="0"/>
              </a:rPr>
              <a:t> renal.</a:t>
            </a:r>
          </a:p>
          <a:p>
            <a:pPr eaLnBrk="1" hangingPunct="1">
              <a:lnSpc>
                <a:spcPct val="80000"/>
              </a:lnSpc>
              <a:defRPr/>
            </a:pPr>
            <a:endParaRPr lang="en-US" sz="1600" dirty="0">
              <a:solidFill>
                <a:schemeClr val="bg1"/>
              </a:solidFill>
              <a:latin typeface="Helvetica" pitchFamily="2" charset="0"/>
            </a:endParaRPr>
          </a:p>
          <a:p>
            <a:pPr eaLnBrk="1" hangingPunct="1">
              <a:lnSpc>
                <a:spcPct val="80000"/>
              </a:lnSpc>
              <a:defRPr/>
            </a:pPr>
            <a:r>
              <a:rPr lang="en-US" sz="1600" dirty="0" err="1">
                <a:solidFill>
                  <a:schemeClr val="bg1"/>
                </a:solidFill>
                <a:latin typeface="Helvetica" pitchFamily="2" charset="0"/>
              </a:rPr>
              <a:t>Dosificar</a:t>
            </a:r>
            <a:r>
              <a:rPr lang="en-US" sz="1600" dirty="0">
                <a:solidFill>
                  <a:schemeClr val="bg1"/>
                </a:solidFill>
                <a:latin typeface="Helvetica" pitchFamily="2" charset="0"/>
              </a:rPr>
              <a:t> </a:t>
            </a:r>
            <a:r>
              <a:rPr lang="en-US" sz="1600" dirty="0" err="1">
                <a:solidFill>
                  <a:schemeClr val="bg1"/>
                </a:solidFill>
                <a:latin typeface="Helvetica" pitchFamily="2" charset="0"/>
              </a:rPr>
              <a:t>vasopresores</a:t>
            </a:r>
            <a:r>
              <a:rPr lang="en-US" sz="1600" dirty="0">
                <a:solidFill>
                  <a:schemeClr val="bg1"/>
                </a:solidFill>
                <a:latin typeface="Helvetica" pitchFamily="2" charset="0"/>
              </a:rPr>
              <a:t> hasta PAM 80-85 mmHg no </a:t>
            </a:r>
            <a:r>
              <a:rPr lang="en-US" sz="1600" dirty="0" err="1">
                <a:solidFill>
                  <a:schemeClr val="bg1"/>
                </a:solidFill>
                <a:latin typeface="Helvetica" pitchFamily="2" charset="0"/>
              </a:rPr>
              <a:t>mejora</a:t>
            </a:r>
            <a:r>
              <a:rPr lang="en-US" sz="1600" dirty="0">
                <a:solidFill>
                  <a:schemeClr val="bg1"/>
                </a:solidFill>
                <a:latin typeface="Helvetica" pitchFamily="2" charset="0"/>
              </a:rPr>
              <a:t> la </a:t>
            </a:r>
            <a:r>
              <a:rPr lang="en-US" sz="1600" dirty="0" err="1">
                <a:solidFill>
                  <a:schemeClr val="bg1"/>
                </a:solidFill>
                <a:latin typeface="Helvetica" pitchFamily="2" charset="0"/>
              </a:rPr>
              <a:t>supervivencia</a:t>
            </a:r>
            <a:r>
              <a:rPr lang="en-US" sz="1600" dirty="0">
                <a:solidFill>
                  <a:schemeClr val="bg1"/>
                </a:solidFill>
                <a:latin typeface="Helvetica" pitchFamily="2" charset="0"/>
              </a:rPr>
              <a:t>, PERO</a:t>
            </a:r>
          </a:p>
          <a:p>
            <a:pPr eaLnBrk="1" hangingPunct="1">
              <a:lnSpc>
                <a:spcPct val="80000"/>
              </a:lnSpc>
              <a:defRPr/>
            </a:pPr>
            <a:endParaRPr lang="en-US" sz="1600" dirty="0">
              <a:solidFill>
                <a:schemeClr val="bg1"/>
              </a:solidFill>
              <a:latin typeface="Helvetica" pitchFamily="2" charset="0"/>
            </a:endParaRPr>
          </a:p>
          <a:p>
            <a:pPr eaLnBrk="1" hangingPunct="1">
              <a:lnSpc>
                <a:spcPct val="80000"/>
              </a:lnSpc>
              <a:defRPr/>
            </a:pPr>
            <a:r>
              <a:rPr lang="en-US" sz="1600" dirty="0" err="1">
                <a:solidFill>
                  <a:schemeClr val="bg1"/>
                </a:solidFill>
                <a:latin typeface="Helvetica" pitchFamily="2" charset="0"/>
              </a:rPr>
              <a:t>en</a:t>
            </a:r>
            <a:r>
              <a:rPr lang="en-US" sz="1600" dirty="0">
                <a:solidFill>
                  <a:schemeClr val="bg1"/>
                </a:solidFill>
                <a:latin typeface="Helvetica" pitchFamily="2" charset="0"/>
              </a:rPr>
              <a:t> </a:t>
            </a:r>
            <a:r>
              <a:rPr lang="en-US" sz="1600" dirty="0" err="1">
                <a:solidFill>
                  <a:schemeClr val="bg1"/>
                </a:solidFill>
                <a:latin typeface="Helvetica" pitchFamily="2" charset="0"/>
              </a:rPr>
              <a:t>pacientes</a:t>
            </a:r>
            <a:r>
              <a:rPr lang="en-US" sz="1600" dirty="0">
                <a:solidFill>
                  <a:schemeClr val="bg1"/>
                </a:solidFill>
                <a:latin typeface="Helvetica" pitchFamily="2" charset="0"/>
              </a:rPr>
              <a:t> con </a:t>
            </a:r>
            <a:r>
              <a:rPr lang="en-US" sz="1600" dirty="0" err="1">
                <a:solidFill>
                  <a:schemeClr val="bg1"/>
                </a:solidFill>
                <a:latin typeface="Helvetica" pitchFamily="2" charset="0"/>
              </a:rPr>
              <a:t>historia</a:t>
            </a:r>
            <a:r>
              <a:rPr lang="en-US" sz="1600" dirty="0">
                <a:solidFill>
                  <a:schemeClr val="bg1"/>
                </a:solidFill>
                <a:latin typeface="Helvetica" pitchFamily="2" charset="0"/>
              </a:rPr>
              <a:t> de HTA previa, reduce </a:t>
            </a:r>
            <a:r>
              <a:rPr lang="en-US" sz="1600" dirty="0" err="1">
                <a:solidFill>
                  <a:schemeClr val="bg1"/>
                </a:solidFill>
                <a:latin typeface="Helvetica" pitchFamily="2" charset="0"/>
              </a:rPr>
              <a:t>el</a:t>
            </a:r>
            <a:r>
              <a:rPr lang="en-US" sz="1600" dirty="0">
                <a:solidFill>
                  <a:schemeClr val="bg1"/>
                </a:solidFill>
                <a:latin typeface="Helvetica" pitchFamily="2" charset="0"/>
              </a:rPr>
              <a:t> </a:t>
            </a:r>
            <a:r>
              <a:rPr lang="en-US" sz="1600" dirty="0" err="1">
                <a:solidFill>
                  <a:schemeClr val="bg1"/>
                </a:solidFill>
                <a:latin typeface="Helvetica" pitchFamily="2" charset="0"/>
              </a:rPr>
              <a:t>riesgo</a:t>
            </a:r>
            <a:r>
              <a:rPr lang="en-US" sz="1600" dirty="0">
                <a:solidFill>
                  <a:schemeClr val="bg1"/>
                </a:solidFill>
                <a:latin typeface="Helvetica" pitchFamily="2" charset="0"/>
              </a:rPr>
              <a:t> de AKI o de </a:t>
            </a:r>
            <a:r>
              <a:rPr lang="en-US" sz="1600" dirty="0" err="1">
                <a:solidFill>
                  <a:schemeClr val="bg1"/>
                </a:solidFill>
                <a:latin typeface="Helvetica" pitchFamily="2" charset="0"/>
              </a:rPr>
              <a:t>precisar</a:t>
            </a:r>
            <a:r>
              <a:rPr lang="en-US" sz="1600" dirty="0">
                <a:solidFill>
                  <a:schemeClr val="bg1"/>
                </a:solidFill>
                <a:latin typeface="Helvetica" pitchFamily="2" charset="0"/>
              </a:rPr>
              <a:t> </a:t>
            </a:r>
            <a:r>
              <a:rPr lang="en-US" sz="1600" dirty="0" err="1">
                <a:solidFill>
                  <a:schemeClr val="bg1"/>
                </a:solidFill>
                <a:latin typeface="Helvetica" pitchFamily="2" charset="0"/>
              </a:rPr>
              <a:t>terapia</a:t>
            </a:r>
            <a:r>
              <a:rPr lang="en-US" sz="1600" dirty="0">
                <a:solidFill>
                  <a:schemeClr val="bg1"/>
                </a:solidFill>
                <a:latin typeface="Helvetica" pitchFamily="2" charset="0"/>
              </a:rPr>
              <a:t> renal </a:t>
            </a:r>
            <a:r>
              <a:rPr lang="en-US" sz="1600" dirty="0" err="1">
                <a:solidFill>
                  <a:schemeClr val="bg1"/>
                </a:solidFill>
                <a:latin typeface="Helvetica" pitchFamily="2" charset="0"/>
              </a:rPr>
              <a:t>sustitutiva</a:t>
            </a:r>
            <a:endParaRPr lang="en-US" sz="1600" dirty="0">
              <a:solidFill>
                <a:schemeClr val="bg1"/>
              </a:solidFill>
              <a:latin typeface="Helvetica" pitchFamily="2" charset="0"/>
            </a:endParaRPr>
          </a:p>
          <a:p>
            <a:pPr eaLnBrk="1" hangingPunct="1">
              <a:lnSpc>
                <a:spcPct val="80000"/>
              </a:lnSpc>
              <a:defRPr/>
            </a:pPr>
            <a:endParaRPr lang="en-US" sz="1200" dirty="0">
              <a:solidFill>
                <a:schemeClr val="bg1"/>
              </a:solidFill>
              <a:latin typeface="Helvetica" pitchFamily="2" charset="0"/>
            </a:endParaRPr>
          </a:p>
          <a:p>
            <a:pPr eaLnBrk="1" hangingPunct="1">
              <a:lnSpc>
                <a:spcPct val="80000"/>
              </a:lnSpc>
              <a:defRPr/>
            </a:pPr>
            <a:endParaRPr lang="en-US" sz="1200" dirty="0">
              <a:solidFill>
                <a:schemeClr val="bg1"/>
              </a:solidFill>
              <a:latin typeface="Helvetica" pitchFamily="2" charset="0"/>
            </a:endParaRPr>
          </a:p>
          <a:p>
            <a:pPr eaLnBrk="1" hangingPunct="1">
              <a:lnSpc>
                <a:spcPct val="80000"/>
              </a:lnSpc>
              <a:buFont typeface="Arial" panose="020B0604020202020204" pitchFamily="34" charset="0"/>
              <a:buNone/>
              <a:defRPr/>
            </a:pPr>
            <a:r>
              <a:rPr lang="en-US" sz="825" i="1" dirty="0" err="1">
                <a:solidFill>
                  <a:schemeClr val="bg1"/>
                </a:solidFill>
                <a:latin typeface="Helvetica" pitchFamily="2" charset="0"/>
              </a:rPr>
              <a:t>NEJM</a:t>
            </a:r>
            <a:r>
              <a:rPr lang="en-US" sz="825" dirty="0">
                <a:solidFill>
                  <a:schemeClr val="bg1"/>
                </a:solidFill>
                <a:latin typeface="Helvetica" pitchFamily="2" charset="0"/>
              </a:rPr>
              <a:t>, 2014;370:1583</a:t>
            </a:r>
          </a:p>
        </p:txBody>
      </p:sp>
      <p:pic>
        <p:nvPicPr>
          <p:cNvPr id="3789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001712"/>
            <a:ext cx="4039079" cy="2726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612" y="3925888"/>
            <a:ext cx="4045869" cy="2632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6" name="1 Título"/>
          <p:cNvSpPr>
            <a:spLocks noGrp="1"/>
          </p:cNvSpPr>
          <p:nvPr>
            <p:ph type="title"/>
          </p:nvPr>
        </p:nvSpPr>
        <p:spPr>
          <a:xfrm>
            <a:off x="0" y="299808"/>
            <a:ext cx="8244408" cy="671513"/>
          </a:xfrm>
        </p:spPr>
        <p:txBody>
          <a:bodyPr/>
          <a:lstStyle/>
          <a:p>
            <a:pPr algn="l" eaLnBrk="1" hangingPunct="1"/>
            <a:r>
              <a:rPr lang="es-ES" altLang="es-ES" sz="3600" dirty="0">
                <a:solidFill>
                  <a:schemeClr val="bg1"/>
                </a:solidFill>
                <a:latin typeface="Helvetica" panose="020B0604020202020204" pitchFamily="34" charset="0"/>
              </a:rPr>
              <a:t>  Autorregulación de la perfusión renal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41" name="Grupo 4"/>
          <p:cNvGrpSpPr>
            <a:grpSpLocks/>
          </p:cNvGrpSpPr>
          <p:nvPr/>
        </p:nvGrpSpPr>
        <p:grpSpPr bwMode="auto">
          <a:xfrm>
            <a:off x="1403648" y="1691552"/>
            <a:ext cx="6796856" cy="5176093"/>
            <a:chOff x="1879624" y="1564705"/>
            <a:chExt cx="5588044" cy="4367585"/>
          </a:xfrm>
        </p:grpSpPr>
        <p:pic>
          <p:nvPicPr>
            <p:cNvPr id="3994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9624" y="1564705"/>
              <a:ext cx="5384752" cy="4367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3"/>
            <p:cNvSpPr txBox="1">
              <a:spLocks noChangeArrowheads="1"/>
            </p:cNvSpPr>
            <p:nvPr/>
          </p:nvSpPr>
          <p:spPr bwMode="auto">
            <a:xfrm rot="16200000">
              <a:off x="5857024" y="4267040"/>
              <a:ext cx="2938712" cy="147290"/>
            </a:xfrm>
            <a:prstGeom prst="rect">
              <a:avLst/>
            </a:prstGeom>
            <a:noFill/>
            <a:ln w="9525">
              <a:noFill/>
              <a:miter lim="800000"/>
              <a:headEnd/>
              <a:tailEnd/>
            </a:ln>
          </p:spPr>
          <p:txBody>
            <a:bodyPr lIns="0" tIns="0" rIns="0" bIns="0">
              <a:spAutoFit/>
            </a:bodyPr>
            <a:lstStyle/>
            <a:p>
              <a:pPr defTabSz="621506">
                <a:lnSpc>
                  <a:spcPct val="97000"/>
                </a:lnSpc>
                <a:buClr>
                  <a:srgbClr val="FFFFFF"/>
                </a:buClr>
                <a:buSzPct val="45000"/>
                <a:tabLst>
                  <a:tab pos="492919" algn="l"/>
                  <a:tab pos="984647" algn="l"/>
                  <a:tab pos="1477566" algn="l"/>
                  <a:tab pos="1970485" algn="l"/>
                  <a:tab pos="2462213" algn="l"/>
                </a:tabLst>
                <a:defRPr/>
              </a:pPr>
              <a:r>
                <a:rPr lang="en-GB" sz="1200" dirty="0" err="1">
                  <a:solidFill>
                    <a:schemeClr val="bg1"/>
                  </a:solidFill>
                  <a:latin typeface="Helvetica" pitchFamily="2" charset="0"/>
                </a:rPr>
                <a:t>Abuelo</a:t>
              </a:r>
              <a:r>
                <a:rPr lang="en-GB" sz="1200" dirty="0">
                  <a:solidFill>
                    <a:schemeClr val="bg1"/>
                  </a:solidFill>
                  <a:latin typeface="Helvetica" pitchFamily="2" charset="0"/>
                </a:rPr>
                <a:t> J</a:t>
              </a:r>
              <a:r>
                <a:rPr lang="en-GB" sz="1200" i="1" dirty="0">
                  <a:solidFill>
                    <a:schemeClr val="bg1"/>
                  </a:solidFill>
                  <a:latin typeface="Helvetica" pitchFamily="2" charset="0"/>
                </a:rPr>
                <a:t>. N </a:t>
              </a:r>
              <a:r>
                <a:rPr lang="en-GB" sz="1200" i="1" dirty="0" err="1">
                  <a:solidFill>
                    <a:schemeClr val="bg1"/>
                  </a:solidFill>
                  <a:latin typeface="Helvetica" pitchFamily="2" charset="0"/>
                </a:rPr>
                <a:t>Engl</a:t>
              </a:r>
              <a:r>
                <a:rPr lang="en-GB" sz="1200" i="1" dirty="0">
                  <a:solidFill>
                    <a:schemeClr val="bg1"/>
                  </a:solidFill>
                  <a:latin typeface="Helvetica" pitchFamily="2" charset="0"/>
                </a:rPr>
                <a:t> J Med </a:t>
              </a:r>
              <a:r>
                <a:rPr lang="en-GB" sz="1200" dirty="0">
                  <a:solidFill>
                    <a:schemeClr val="bg1"/>
                  </a:solidFill>
                  <a:latin typeface="Helvetica" pitchFamily="2" charset="0"/>
                </a:rPr>
                <a:t>2007;357:797-805</a:t>
              </a:r>
            </a:p>
          </p:txBody>
        </p:sp>
        <p:sp>
          <p:nvSpPr>
            <p:cNvPr id="8" name="4 CuadroTexto"/>
            <p:cNvSpPr txBox="1"/>
            <p:nvPr/>
          </p:nvSpPr>
          <p:spPr>
            <a:xfrm>
              <a:off x="4478382" y="3722302"/>
              <a:ext cx="2989286" cy="233732"/>
            </a:xfrm>
            <a:prstGeom prst="rect">
              <a:avLst/>
            </a:prstGeom>
            <a:solidFill>
              <a:srgbClr val="CC6600"/>
            </a:solidFill>
          </p:spPr>
          <p:txBody>
            <a:bodyPr>
              <a:spAutoFit/>
            </a:bodyPr>
            <a:lstStyle/>
            <a:p>
              <a:pPr>
                <a:defRPr/>
              </a:pPr>
              <a:r>
                <a:rPr lang="es-ES" sz="1200" dirty="0" err="1">
                  <a:solidFill>
                    <a:schemeClr val="bg1"/>
                  </a:solidFill>
                  <a:latin typeface="Helvetica" pitchFamily="34" charset="0"/>
                  <a:cs typeface="Helvetica" pitchFamily="34" charset="0"/>
                </a:rPr>
                <a:t>Pressión</a:t>
              </a:r>
              <a:r>
                <a:rPr lang="es-ES" sz="1200" dirty="0">
                  <a:solidFill>
                    <a:schemeClr val="bg1"/>
                  </a:solidFill>
                  <a:latin typeface="Helvetica" pitchFamily="34" charset="0"/>
                  <a:cs typeface="Helvetica" pitchFamily="34" charset="0"/>
                </a:rPr>
                <a:t> de perfusión reducida + </a:t>
              </a:r>
              <a:r>
                <a:rPr lang="es-ES" sz="1200" dirty="0" err="1">
                  <a:solidFill>
                    <a:schemeClr val="bg1"/>
                  </a:solidFill>
                  <a:latin typeface="Helvetica" pitchFamily="34" charset="0"/>
                  <a:cs typeface="Helvetica" pitchFamily="34" charset="0"/>
                </a:rPr>
                <a:t>IECA</a:t>
              </a:r>
              <a:r>
                <a:rPr lang="es-ES" sz="1200" dirty="0">
                  <a:solidFill>
                    <a:schemeClr val="bg1"/>
                  </a:solidFill>
                  <a:latin typeface="Helvetica" pitchFamily="34" charset="0"/>
                  <a:cs typeface="Helvetica" pitchFamily="34" charset="0"/>
                </a:rPr>
                <a:t> o </a:t>
              </a:r>
              <a:r>
                <a:rPr lang="es-ES" sz="1200" dirty="0" err="1">
                  <a:solidFill>
                    <a:schemeClr val="bg1"/>
                  </a:solidFill>
                  <a:latin typeface="Helvetica" pitchFamily="34" charset="0"/>
                  <a:cs typeface="Helvetica" pitchFamily="34" charset="0"/>
                </a:rPr>
                <a:t>ARAII</a:t>
              </a:r>
              <a:endParaRPr lang="es-ES" sz="1200" dirty="0">
                <a:solidFill>
                  <a:schemeClr val="bg1"/>
                </a:solidFill>
                <a:latin typeface="Helvetica" pitchFamily="34" charset="0"/>
                <a:cs typeface="Helvetica" pitchFamily="34" charset="0"/>
              </a:endParaRPr>
            </a:p>
          </p:txBody>
        </p:sp>
        <p:sp>
          <p:nvSpPr>
            <p:cNvPr id="9" name="5 CuadroTexto"/>
            <p:cNvSpPr txBox="1"/>
            <p:nvPr/>
          </p:nvSpPr>
          <p:spPr>
            <a:xfrm>
              <a:off x="1963763" y="3733415"/>
              <a:ext cx="2322054" cy="233732"/>
            </a:xfrm>
            <a:prstGeom prst="rect">
              <a:avLst/>
            </a:prstGeom>
            <a:solidFill>
              <a:srgbClr val="CC6600"/>
            </a:solidFill>
          </p:spPr>
          <p:txBody>
            <a:bodyPr wrap="none">
              <a:spAutoFit/>
            </a:bodyPr>
            <a:lstStyle/>
            <a:p>
              <a:pPr>
                <a:defRPr/>
              </a:pPr>
              <a:r>
                <a:rPr lang="es-ES" sz="1200" dirty="0" err="1">
                  <a:solidFill>
                    <a:schemeClr val="bg1"/>
                  </a:solidFill>
                  <a:latin typeface="Helvetica" pitchFamily="34" charset="0"/>
                  <a:cs typeface="Helvetica" pitchFamily="34" charset="0"/>
                </a:rPr>
                <a:t>Pressión</a:t>
              </a:r>
              <a:r>
                <a:rPr lang="es-ES" sz="1200" dirty="0">
                  <a:solidFill>
                    <a:schemeClr val="bg1"/>
                  </a:solidFill>
                  <a:latin typeface="Helvetica" pitchFamily="34" charset="0"/>
                  <a:cs typeface="Helvetica" pitchFamily="34" charset="0"/>
                </a:rPr>
                <a:t> de perfusión reducida + AINE</a:t>
              </a:r>
            </a:p>
          </p:txBody>
        </p:sp>
        <p:sp>
          <p:nvSpPr>
            <p:cNvPr id="10" name="6 CuadroTexto"/>
            <p:cNvSpPr txBox="1"/>
            <p:nvPr/>
          </p:nvSpPr>
          <p:spPr>
            <a:xfrm>
              <a:off x="2143151" y="1636149"/>
              <a:ext cx="1363674" cy="233732"/>
            </a:xfrm>
            <a:prstGeom prst="rect">
              <a:avLst/>
            </a:prstGeom>
            <a:solidFill>
              <a:srgbClr val="CC6600"/>
            </a:solidFill>
          </p:spPr>
          <p:txBody>
            <a:bodyPr>
              <a:spAutoFit/>
            </a:bodyPr>
            <a:lstStyle/>
            <a:p>
              <a:pPr>
                <a:defRPr/>
              </a:pPr>
              <a:r>
                <a:rPr lang="es-ES" sz="1200" dirty="0">
                  <a:solidFill>
                    <a:schemeClr val="bg1"/>
                  </a:solidFill>
                  <a:latin typeface="Helvetica" pitchFamily="34" charset="0"/>
                  <a:cs typeface="Helvetica" pitchFamily="34" charset="0"/>
                </a:rPr>
                <a:t>Situación normal</a:t>
              </a:r>
            </a:p>
          </p:txBody>
        </p:sp>
        <p:sp>
          <p:nvSpPr>
            <p:cNvPr id="11" name="7 CuadroTexto"/>
            <p:cNvSpPr txBox="1"/>
            <p:nvPr/>
          </p:nvSpPr>
          <p:spPr>
            <a:xfrm>
              <a:off x="4791122" y="1642500"/>
              <a:ext cx="1818981" cy="233732"/>
            </a:xfrm>
            <a:prstGeom prst="rect">
              <a:avLst/>
            </a:prstGeom>
            <a:solidFill>
              <a:srgbClr val="CC6600"/>
            </a:solidFill>
          </p:spPr>
          <p:txBody>
            <a:bodyPr wrap="none">
              <a:spAutoFit/>
            </a:bodyPr>
            <a:lstStyle/>
            <a:p>
              <a:pPr>
                <a:defRPr/>
              </a:pPr>
              <a:r>
                <a:rPr lang="es-ES" sz="1200" dirty="0" err="1">
                  <a:solidFill>
                    <a:schemeClr val="bg1"/>
                  </a:solidFill>
                  <a:latin typeface="Helvetica" pitchFamily="34" charset="0"/>
                  <a:cs typeface="Helvetica" pitchFamily="34" charset="0"/>
                </a:rPr>
                <a:t>Pressión</a:t>
              </a:r>
              <a:r>
                <a:rPr lang="es-ES" sz="1200" dirty="0">
                  <a:solidFill>
                    <a:schemeClr val="bg1"/>
                  </a:solidFill>
                  <a:latin typeface="Helvetica" pitchFamily="34" charset="0"/>
                  <a:cs typeface="Helvetica" pitchFamily="34" charset="0"/>
                </a:rPr>
                <a:t> de </a:t>
              </a:r>
              <a:r>
                <a:rPr lang="es-ES" sz="1200" dirty="0" err="1">
                  <a:solidFill>
                    <a:schemeClr val="bg1"/>
                  </a:solidFill>
                  <a:latin typeface="Helvetica" pitchFamily="34" charset="0"/>
                  <a:cs typeface="Helvetica" pitchFamily="34" charset="0"/>
                </a:rPr>
                <a:t>perfusió</a:t>
              </a:r>
              <a:r>
                <a:rPr lang="es-ES" sz="1200" dirty="0">
                  <a:solidFill>
                    <a:schemeClr val="bg1"/>
                  </a:solidFill>
                  <a:latin typeface="Helvetica" pitchFamily="34" charset="0"/>
                  <a:cs typeface="Helvetica" pitchFamily="34" charset="0"/>
                </a:rPr>
                <a:t> reducida</a:t>
              </a:r>
            </a:p>
          </p:txBody>
        </p:sp>
      </p:grpSp>
      <p:sp>
        <p:nvSpPr>
          <p:cNvPr id="12" name="1 Título"/>
          <p:cNvSpPr>
            <a:spLocks noGrp="1"/>
          </p:cNvSpPr>
          <p:nvPr>
            <p:ph type="title"/>
          </p:nvPr>
        </p:nvSpPr>
        <p:spPr>
          <a:xfrm>
            <a:off x="827584" y="0"/>
            <a:ext cx="7519491" cy="1643063"/>
          </a:xfrm>
        </p:spPr>
        <p:txBody>
          <a:bodyPr/>
          <a:lstStyle/>
          <a:p>
            <a:pPr eaLnBrk="1" hangingPunct="1">
              <a:defRPr/>
            </a:pPr>
            <a:r>
              <a:rPr lang="es-ES" sz="3600" dirty="0">
                <a:solidFill>
                  <a:schemeClr val="bg1"/>
                </a:solidFill>
                <a:latin typeface="Helvetica" pitchFamily="2" charset="0"/>
              </a:rPr>
              <a:t> Autorregulación de la tasa de </a:t>
            </a:r>
            <a:r>
              <a:rPr lang="es-ES" sz="3600" dirty="0" err="1">
                <a:solidFill>
                  <a:schemeClr val="bg1"/>
                </a:solidFill>
                <a:latin typeface="Helvetica" pitchFamily="2" charset="0"/>
              </a:rPr>
              <a:t>FG</a:t>
            </a:r>
            <a:r>
              <a:rPr lang="es-ES" sz="3600" dirty="0">
                <a:solidFill>
                  <a:schemeClr val="bg1"/>
                </a:solidFill>
                <a:latin typeface="Helvetica" pitchFamily="2" charset="0"/>
              </a:rPr>
              <a:t> y adaptación a la reducción de presión de perfusión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9" name="Grupo 4"/>
          <p:cNvGrpSpPr>
            <a:grpSpLocks/>
          </p:cNvGrpSpPr>
          <p:nvPr/>
        </p:nvGrpSpPr>
        <p:grpSpPr bwMode="auto">
          <a:xfrm>
            <a:off x="679450" y="1803400"/>
            <a:ext cx="7921625" cy="4402138"/>
            <a:chOff x="679508" y="1803633"/>
            <a:chExt cx="7920886" cy="4402631"/>
          </a:xfrm>
        </p:grpSpPr>
        <p:sp>
          <p:nvSpPr>
            <p:cNvPr id="6" name="13 CuadroTexto"/>
            <p:cNvSpPr txBox="1"/>
            <p:nvPr/>
          </p:nvSpPr>
          <p:spPr>
            <a:xfrm>
              <a:off x="944596" y="4605885"/>
              <a:ext cx="5893837" cy="1600379"/>
            </a:xfrm>
            <a:prstGeom prst="rect">
              <a:avLst/>
            </a:prstGeom>
            <a:noFill/>
            <a:ln w="28575">
              <a:solidFill>
                <a:schemeClr val="tx2">
                  <a:lumMod val="60000"/>
                  <a:lumOff val="40000"/>
                </a:schemeClr>
              </a:solidFill>
            </a:ln>
            <a:effectLst>
              <a:outerShdw blurRad="50800" dist="38100" dir="2700000" algn="tl" rotWithShape="0">
                <a:prstClr val="black">
                  <a:alpha val="40000"/>
                </a:prstClr>
              </a:outerShdw>
            </a:effectLst>
          </p:spPr>
          <p:txBody>
            <a:bodyPr wrap="none">
              <a:spAutoFit/>
            </a:bodyPr>
            <a:lstStyle/>
            <a:p>
              <a:pPr>
                <a:buFontTx/>
                <a:buChar char="-"/>
                <a:defRPr/>
              </a:pPr>
              <a:r>
                <a:rPr lang="es-ES" sz="1400" dirty="0">
                  <a:solidFill>
                    <a:schemeClr val="bg1"/>
                  </a:solidFill>
                  <a:latin typeface="Helvetica" pitchFamily="2" charset="0"/>
                </a:rPr>
                <a:t>Vasoconstricción arteriola aferente</a:t>
              </a:r>
            </a:p>
            <a:p>
              <a:pPr lvl="1">
                <a:buFontTx/>
                <a:buChar char="-"/>
                <a:defRPr/>
              </a:pPr>
              <a:r>
                <a:rPr lang="es-ES" sz="1400" dirty="0">
                  <a:solidFill>
                    <a:schemeClr val="bg1"/>
                  </a:solidFill>
                  <a:latin typeface="Helvetica" pitchFamily="2" charset="0"/>
                </a:rPr>
                <a:t> activación </a:t>
              </a:r>
              <a:r>
                <a:rPr lang="es-ES" sz="1400" dirty="0" err="1">
                  <a:solidFill>
                    <a:schemeClr val="bg1"/>
                  </a:solidFill>
                  <a:latin typeface="Helvetica" pitchFamily="2" charset="0"/>
                </a:rPr>
                <a:t>feed</a:t>
              </a:r>
              <a:r>
                <a:rPr lang="es-ES" sz="1400" dirty="0">
                  <a:solidFill>
                    <a:schemeClr val="bg1"/>
                  </a:solidFill>
                  <a:latin typeface="Helvetica" pitchFamily="2" charset="0"/>
                </a:rPr>
                <a:t>-back túbulo-glomerular</a:t>
              </a:r>
            </a:p>
            <a:p>
              <a:pPr>
                <a:defRPr/>
              </a:pPr>
              <a:r>
                <a:rPr lang="es-ES" sz="1400" dirty="0">
                  <a:solidFill>
                    <a:schemeClr val="bg1"/>
                  </a:solidFill>
                  <a:latin typeface="Helvetica" pitchFamily="2" charset="0"/>
                </a:rPr>
                <a:t>           - vasoconstricción </a:t>
              </a:r>
              <a:r>
                <a:rPr lang="es-ES" sz="1400" dirty="0" err="1">
                  <a:solidFill>
                    <a:schemeClr val="bg1"/>
                  </a:solidFill>
                  <a:latin typeface="Helvetica" pitchFamily="2" charset="0"/>
                </a:rPr>
                <a:t>preglomerular</a:t>
              </a:r>
              <a:r>
                <a:rPr lang="es-ES" sz="1400" dirty="0">
                  <a:solidFill>
                    <a:schemeClr val="bg1"/>
                  </a:solidFill>
                  <a:latin typeface="Helvetica" pitchFamily="2" charset="0"/>
                </a:rPr>
                <a:t>, trombosis: activación endotelial</a:t>
              </a:r>
            </a:p>
            <a:p>
              <a:pPr>
                <a:defRPr/>
              </a:pPr>
              <a:endParaRPr lang="es-ES" sz="1400" dirty="0">
                <a:solidFill>
                  <a:schemeClr val="bg1"/>
                </a:solidFill>
                <a:latin typeface="Helvetica" pitchFamily="2" charset="0"/>
              </a:endParaRPr>
            </a:p>
            <a:p>
              <a:pPr>
                <a:buFontTx/>
                <a:buChar char="-"/>
                <a:defRPr/>
              </a:pPr>
              <a:r>
                <a:rPr lang="es-ES" sz="1400" dirty="0">
                  <a:solidFill>
                    <a:schemeClr val="bg1"/>
                  </a:solidFill>
                  <a:latin typeface="Helvetica" pitchFamily="2" charset="0"/>
                </a:rPr>
                <a:t> Obstrucción tubular: cilindros, </a:t>
              </a:r>
              <a:r>
                <a:rPr lang="es-ES" sz="1400" dirty="0" err="1">
                  <a:solidFill>
                    <a:schemeClr val="bg1"/>
                  </a:solidFill>
                  <a:latin typeface="Helvetica" pitchFamily="2" charset="0"/>
                </a:rPr>
                <a:t>pressión</a:t>
              </a:r>
              <a:r>
                <a:rPr lang="es-ES" sz="1400" dirty="0">
                  <a:solidFill>
                    <a:schemeClr val="bg1"/>
                  </a:solidFill>
                  <a:latin typeface="Helvetica" pitchFamily="2" charset="0"/>
                </a:rPr>
                <a:t> intersticial</a:t>
              </a:r>
            </a:p>
            <a:p>
              <a:pPr>
                <a:buFontTx/>
                <a:buChar char="-"/>
                <a:defRPr/>
              </a:pPr>
              <a:r>
                <a:rPr lang="es-ES" sz="1400" dirty="0">
                  <a:solidFill>
                    <a:schemeClr val="bg1"/>
                  </a:solidFill>
                  <a:latin typeface="Helvetica" pitchFamily="2" charset="0"/>
                </a:rPr>
                <a:t> </a:t>
              </a:r>
              <a:r>
                <a:rPr lang="es-ES" sz="1400" dirty="0" err="1">
                  <a:solidFill>
                    <a:schemeClr val="bg1"/>
                  </a:solidFill>
                  <a:latin typeface="Helvetica" pitchFamily="2" charset="0"/>
                </a:rPr>
                <a:t>Retrofiltración</a:t>
              </a:r>
              <a:r>
                <a:rPr lang="es-ES" sz="1400" dirty="0">
                  <a:solidFill>
                    <a:schemeClr val="bg1"/>
                  </a:solidFill>
                  <a:latin typeface="Helvetica" pitchFamily="2" charset="0"/>
                </a:rPr>
                <a:t> al intersticio por la falta de función tubular</a:t>
              </a:r>
            </a:p>
            <a:p>
              <a:pPr>
                <a:defRPr/>
              </a:pPr>
              <a:r>
                <a:rPr lang="es-ES" sz="1400" dirty="0">
                  <a:solidFill>
                    <a:schemeClr val="bg1"/>
                  </a:solidFill>
                  <a:latin typeface="Helvetica" pitchFamily="2" charset="0"/>
                </a:rPr>
                <a:t>- Aumento de presión venosa</a:t>
              </a:r>
            </a:p>
          </p:txBody>
        </p:sp>
        <p:sp>
          <p:nvSpPr>
            <p:cNvPr id="41992" name="5 CuadroTexto"/>
            <p:cNvSpPr txBox="1">
              <a:spLocks noChangeArrowheads="1"/>
            </p:cNvSpPr>
            <p:nvPr/>
          </p:nvSpPr>
          <p:spPr bwMode="auto">
            <a:xfrm>
              <a:off x="952547" y="3910076"/>
              <a:ext cx="4977645" cy="338554"/>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s-ES" altLang="es-ES" sz="1600" b="1">
                  <a:solidFill>
                    <a:schemeClr val="bg1"/>
                  </a:solidFill>
                  <a:latin typeface="Helvetica" panose="020B0604020202020204" pitchFamily="34" charset="0"/>
                  <a:cs typeface="Helvetica" panose="020B0604020202020204" pitchFamily="34" charset="0"/>
                </a:rPr>
                <a:t>Mecanismos de reducción del filtrado glomerular</a:t>
              </a:r>
            </a:p>
          </p:txBody>
        </p:sp>
        <p:sp>
          <p:nvSpPr>
            <p:cNvPr id="8" name="CuadroTexto 7"/>
            <p:cNvSpPr txBox="1"/>
            <p:nvPr/>
          </p:nvSpPr>
          <p:spPr>
            <a:xfrm>
              <a:off x="679508" y="1803633"/>
              <a:ext cx="7920886" cy="1754384"/>
            </a:xfrm>
            <a:prstGeom prst="rect">
              <a:avLst/>
            </a:prstGeom>
            <a:noFill/>
          </p:spPr>
          <p:txBody>
            <a:bodyPr wrap="none">
              <a:spAutoFit/>
            </a:bodyPr>
            <a:lstStyle/>
            <a:p>
              <a:pPr>
                <a:defRPr/>
              </a:pPr>
              <a:r>
                <a:rPr lang="es-ES" dirty="0">
                  <a:solidFill>
                    <a:schemeClr val="bg1"/>
                  </a:solidFill>
                </a:rPr>
                <a:t>Lesión isquémica de la célula tubular lleva a depleción de ATP, apoptosis y </a:t>
              </a:r>
            </a:p>
            <a:p>
              <a:pPr>
                <a:defRPr/>
              </a:pPr>
              <a:r>
                <a:rPr lang="es-ES" dirty="0">
                  <a:solidFill>
                    <a:schemeClr val="bg1"/>
                  </a:solidFill>
                </a:rPr>
                <a:t>liberación de cuerpos apoptóticos que conlleva</a:t>
              </a:r>
            </a:p>
            <a:p>
              <a:pPr marL="285750" indent="-285750">
                <a:buFontTx/>
                <a:buChar char="-"/>
                <a:defRPr/>
              </a:pPr>
              <a:r>
                <a:rPr lang="es-ES" dirty="0">
                  <a:solidFill>
                    <a:schemeClr val="bg1"/>
                  </a:solidFill>
                </a:rPr>
                <a:t>Inflamación: infiltración de linfocitos, neutrófilos y monocitos/macrófagos</a:t>
              </a:r>
            </a:p>
            <a:p>
              <a:pPr marL="285750" indent="-285750">
                <a:buFontTx/>
                <a:buChar char="-"/>
                <a:defRPr/>
              </a:pPr>
              <a:r>
                <a:rPr lang="es-ES" dirty="0">
                  <a:solidFill>
                    <a:schemeClr val="bg1"/>
                  </a:solidFill>
                </a:rPr>
                <a:t>Lesión endotelial: alteración de la coagulación, alteración de la función vascular</a:t>
              </a:r>
            </a:p>
            <a:p>
              <a:pPr>
                <a:defRPr/>
              </a:pPr>
              <a:r>
                <a:rPr lang="es-ES" dirty="0">
                  <a:solidFill>
                    <a:schemeClr val="bg1"/>
                  </a:solidFill>
                </a:rPr>
                <a:t>Todo ello agravando la perfusión tisular y la isquemia</a:t>
              </a:r>
            </a:p>
            <a:p>
              <a:pPr>
                <a:defRPr/>
              </a:pPr>
              <a:r>
                <a:rPr lang="es-ES" dirty="0">
                  <a:solidFill>
                    <a:schemeClr val="bg1"/>
                  </a:solidFill>
                </a:rPr>
                <a:t>- Extensión de la lesión</a:t>
              </a:r>
            </a:p>
          </p:txBody>
        </p:sp>
      </p:grpSp>
      <p:sp>
        <p:nvSpPr>
          <p:cNvPr id="41990" name="1 Título"/>
          <p:cNvSpPr>
            <a:spLocks noGrp="1"/>
          </p:cNvSpPr>
          <p:nvPr>
            <p:ph type="title"/>
          </p:nvPr>
        </p:nvSpPr>
        <p:spPr>
          <a:xfrm>
            <a:off x="444500" y="0"/>
            <a:ext cx="7921625" cy="1533525"/>
          </a:xfrm>
        </p:spPr>
        <p:txBody>
          <a:bodyPr/>
          <a:lstStyle/>
          <a:p>
            <a:pPr eaLnBrk="1" hangingPunct="1"/>
            <a:r>
              <a:rPr lang="es-ES" altLang="es-ES" sz="3600" dirty="0">
                <a:solidFill>
                  <a:schemeClr val="bg1"/>
                </a:solidFill>
                <a:latin typeface="Helvetica" panose="020B0604020202020204" pitchFamily="34" charset="0"/>
              </a:rPr>
              <a:t>  Fisiopatología de AKI y mecanismos de reducción del FG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501172"/>
            <a:ext cx="8229600" cy="689932"/>
          </a:xfrm>
          <a:prstGeom prst="rect">
            <a:avLst/>
          </a:prstGeom>
        </p:spPr>
        <p:txBody>
          <a:bodyPr vert="horz" wrap="square" lIns="0" tIns="12700" rIns="0" bIns="0" rtlCol="0">
            <a:spAutoFit/>
          </a:bodyPr>
          <a:lstStyle/>
          <a:p>
            <a:pPr marL="13970">
              <a:lnSpc>
                <a:spcPct val="100000"/>
              </a:lnSpc>
              <a:spcBef>
                <a:spcPts val="100"/>
              </a:spcBef>
            </a:pPr>
            <a:r>
              <a:rPr spc="-5" dirty="0">
                <a:solidFill>
                  <a:schemeClr val="bg1"/>
                </a:solidFill>
              </a:rPr>
              <a:t>INDI</a:t>
            </a:r>
            <a:r>
              <a:rPr dirty="0">
                <a:solidFill>
                  <a:schemeClr val="bg1"/>
                </a:solidFill>
              </a:rPr>
              <a:t>C</a:t>
            </a:r>
            <a:r>
              <a:rPr spc="-5" dirty="0">
                <a:solidFill>
                  <a:schemeClr val="bg1"/>
                </a:solidFill>
              </a:rPr>
              <a:t>E</a:t>
            </a:r>
          </a:p>
        </p:txBody>
      </p:sp>
      <p:sp>
        <p:nvSpPr>
          <p:cNvPr id="3" name="object 3"/>
          <p:cNvSpPr txBox="1"/>
          <p:nvPr/>
        </p:nvSpPr>
        <p:spPr>
          <a:xfrm>
            <a:off x="1115616" y="1340768"/>
            <a:ext cx="6419056" cy="3904274"/>
          </a:xfrm>
          <a:prstGeom prst="rect">
            <a:avLst/>
          </a:prstGeom>
        </p:spPr>
        <p:txBody>
          <a:bodyPr vert="horz" wrap="square" lIns="0" tIns="13335" rIns="0" bIns="0" rtlCol="0">
            <a:spAutoFit/>
          </a:bodyPr>
          <a:lstStyle/>
          <a:p>
            <a:pPr eaLnBrk="1" hangingPunct="1"/>
            <a:r>
              <a:rPr lang="es-ES" altLang="es-ES" dirty="0">
                <a:solidFill>
                  <a:schemeClr val="bg1"/>
                </a:solidFill>
                <a:latin typeface="Helvetica" panose="020B0604020202020204" pitchFamily="34" charset="0"/>
              </a:rPr>
              <a:t>Parte 1</a:t>
            </a:r>
          </a:p>
          <a:p>
            <a:pPr lvl="1" eaLnBrk="1" hangingPunct="1"/>
            <a:r>
              <a:rPr lang="es-ES" altLang="es-ES" dirty="0">
                <a:solidFill>
                  <a:schemeClr val="bg1"/>
                </a:solidFill>
                <a:latin typeface="Helvetica" panose="020B0604020202020204" pitchFamily="34" charset="0"/>
              </a:rPr>
              <a:t>Concepto y definición</a:t>
            </a:r>
          </a:p>
          <a:p>
            <a:pPr lvl="1" eaLnBrk="1" hangingPunct="1"/>
            <a:r>
              <a:rPr lang="es-ES" altLang="es-ES" dirty="0">
                <a:solidFill>
                  <a:schemeClr val="bg1"/>
                </a:solidFill>
                <a:latin typeface="Helvetica" panose="020B0604020202020204" pitchFamily="34" charset="0"/>
              </a:rPr>
              <a:t>Clasificación funcional</a:t>
            </a:r>
          </a:p>
          <a:p>
            <a:pPr lvl="1" eaLnBrk="1" hangingPunct="1"/>
            <a:r>
              <a:rPr lang="es-ES" altLang="es-ES" dirty="0">
                <a:solidFill>
                  <a:schemeClr val="bg1"/>
                </a:solidFill>
                <a:latin typeface="Helvetica" panose="020B0604020202020204" pitchFamily="34" charset="0"/>
              </a:rPr>
              <a:t>Lesión vs insuficiencia</a:t>
            </a:r>
          </a:p>
          <a:p>
            <a:pPr eaLnBrk="1" hangingPunct="1"/>
            <a:r>
              <a:rPr lang="es-ES" altLang="es-ES" dirty="0">
                <a:solidFill>
                  <a:schemeClr val="bg1"/>
                </a:solidFill>
                <a:latin typeface="Helvetica" panose="020B0604020202020204" pitchFamily="34" charset="0"/>
              </a:rPr>
              <a:t>Parte 2</a:t>
            </a:r>
          </a:p>
          <a:p>
            <a:pPr lvl="1" eaLnBrk="1" hangingPunct="1"/>
            <a:r>
              <a:rPr lang="es-ES" altLang="es-ES" dirty="0">
                <a:solidFill>
                  <a:schemeClr val="bg1"/>
                </a:solidFill>
                <a:latin typeface="Helvetica" panose="020B0604020202020204" pitchFamily="34" charset="0"/>
              </a:rPr>
              <a:t>Epidemiología</a:t>
            </a:r>
          </a:p>
          <a:p>
            <a:pPr lvl="1" eaLnBrk="1" hangingPunct="1"/>
            <a:r>
              <a:rPr lang="es-ES" altLang="es-ES" dirty="0">
                <a:solidFill>
                  <a:schemeClr val="bg1"/>
                </a:solidFill>
                <a:latin typeface="Helvetica" panose="020B0604020202020204" pitchFamily="34" charset="0"/>
              </a:rPr>
              <a:t>Etiología (</a:t>
            </a:r>
            <a:r>
              <a:rPr lang="es-ES" altLang="es-ES" dirty="0" err="1">
                <a:solidFill>
                  <a:schemeClr val="bg1"/>
                </a:solidFill>
                <a:latin typeface="Helvetica" panose="020B0604020202020204" pitchFamily="34" charset="0"/>
              </a:rPr>
              <a:t>prerrenal</a:t>
            </a:r>
            <a:r>
              <a:rPr lang="es-ES" altLang="es-ES" dirty="0">
                <a:solidFill>
                  <a:schemeClr val="bg1"/>
                </a:solidFill>
                <a:latin typeface="Helvetica" panose="020B0604020202020204" pitchFamily="34" charset="0"/>
              </a:rPr>
              <a:t>, parenquimatosa, </a:t>
            </a:r>
            <a:r>
              <a:rPr lang="es-ES" altLang="es-ES" dirty="0" err="1">
                <a:solidFill>
                  <a:schemeClr val="bg1"/>
                </a:solidFill>
                <a:latin typeface="Helvetica" panose="020B0604020202020204" pitchFamily="34" charset="0"/>
              </a:rPr>
              <a:t>postrenal</a:t>
            </a:r>
            <a:r>
              <a:rPr lang="es-ES" altLang="es-ES" dirty="0">
                <a:solidFill>
                  <a:schemeClr val="bg1"/>
                </a:solidFill>
                <a:latin typeface="Helvetica" panose="020B0604020202020204" pitchFamily="34" charset="0"/>
              </a:rPr>
              <a:t>)</a:t>
            </a:r>
          </a:p>
          <a:p>
            <a:pPr lvl="1" eaLnBrk="1" hangingPunct="1"/>
            <a:r>
              <a:rPr lang="es-ES" altLang="es-ES" dirty="0">
                <a:solidFill>
                  <a:schemeClr val="bg1"/>
                </a:solidFill>
                <a:latin typeface="Helvetica" panose="020B0604020202020204" pitchFamily="34" charset="0"/>
              </a:rPr>
              <a:t>Fisiopatología de la necrosis tubular aguda</a:t>
            </a:r>
          </a:p>
          <a:p>
            <a:pPr eaLnBrk="1" hangingPunct="1"/>
            <a:r>
              <a:rPr lang="es-ES" altLang="es-ES" dirty="0">
                <a:solidFill>
                  <a:schemeClr val="bg1"/>
                </a:solidFill>
                <a:latin typeface="Helvetica" panose="020B0604020202020204" pitchFamily="34" charset="0"/>
              </a:rPr>
              <a:t>Parte 3</a:t>
            </a:r>
          </a:p>
          <a:p>
            <a:pPr lvl="1" eaLnBrk="1" hangingPunct="1"/>
            <a:r>
              <a:rPr lang="es-ES" altLang="es-ES" dirty="0">
                <a:solidFill>
                  <a:schemeClr val="bg1"/>
                </a:solidFill>
                <a:latin typeface="Helvetica" panose="020B0604020202020204" pitchFamily="34" charset="0"/>
              </a:rPr>
              <a:t>Abordaje clínico, diagnóstico diferencial</a:t>
            </a:r>
          </a:p>
          <a:p>
            <a:pPr lvl="1" eaLnBrk="1" hangingPunct="1"/>
            <a:r>
              <a:rPr lang="es-ES" altLang="es-ES" dirty="0">
                <a:solidFill>
                  <a:schemeClr val="bg1"/>
                </a:solidFill>
                <a:latin typeface="Helvetica" panose="020B0604020202020204" pitchFamily="34" charset="0"/>
              </a:rPr>
              <a:t>Complicaciones</a:t>
            </a:r>
          </a:p>
          <a:p>
            <a:pPr lvl="1" eaLnBrk="1" hangingPunct="1"/>
            <a:r>
              <a:rPr lang="es-ES" altLang="es-ES" dirty="0">
                <a:solidFill>
                  <a:schemeClr val="bg1"/>
                </a:solidFill>
                <a:latin typeface="Helvetica" panose="020B0604020202020204" pitchFamily="34" charset="0"/>
              </a:rPr>
              <a:t>Pronóstico</a:t>
            </a:r>
          </a:p>
          <a:p>
            <a:pPr lvl="1" eaLnBrk="1" hangingPunct="1"/>
            <a:r>
              <a:rPr lang="es-ES" altLang="es-ES" dirty="0">
                <a:solidFill>
                  <a:schemeClr val="bg1"/>
                </a:solidFill>
                <a:latin typeface="Helvetica" panose="020B0604020202020204" pitchFamily="34" charset="0"/>
              </a:rPr>
              <a:t>Prevención</a:t>
            </a:r>
          </a:p>
          <a:p>
            <a:pPr marL="355600" marR="5080" indent="-342900">
              <a:lnSpc>
                <a:spcPct val="100000"/>
              </a:lnSpc>
              <a:spcBef>
                <a:spcPts val="105"/>
              </a:spcBef>
              <a:buFont typeface="Arial MT"/>
              <a:buChar char="•"/>
              <a:tabLst>
                <a:tab pos="354965" algn="l"/>
                <a:tab pos="355600" algn="l"/>
              </a:tabLst>
            </a:pPr>
            <a:r>
              <a:rPr spc="-5" dirty="0">
                <a:latin typeface="Calibri"/>
                <a:cs typeface="Calibri"/>
              </a:rPr>
              <a:t>S.E.N.	</a:t>
            </a:r>
            <a:r>
              <a:rPr dirty="0">
                <a:latin typeface="Calibri"/>
                <a:cs typeface="Calibri"/>
              </a:rPr>
              <a:t>2</a:t>
            </a:r>
          </a:p>
        </p:txBody>
      </p:sp>
    </p:spTree>
    <p:extLst>
      <p:ext uri="{BB962C8B-B14F-4D97-AF65-F5344CB8AC3E}">
        <p14:creationId xmlns:p14="http://schemas.microsoft.com/office/powerpoint/2010/main" val="23528487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7" name="Picture 2"/>
          <p:cNvPicPr>
            <a:picLocks noChangeAspect="1" noChangeArrowheads="1"/>
          </p:cNvPicPr>
          <p:nvPr/>
        </p:nvPicPr>
        <p:blipFill>
          <a:blip r:embed="rId3">
            <a:extLst>
              <a:ext uri="{28A0092B-C50C-407E-A947-70E740481C1C}">
                <a14:useLocalDpi xmlns:a14="http://schemas.microsoft.com/office/drawing/2010/main" val="0"/>
              </a:ext>
            </a:extLst>
          </a:blip>
          <a:srcRect t="4961" b="-4961"/>
          <a:stretch>
            <a:fillRect/>
          </a:stretch>
        </p:blipFill>
        <p:spPr bwMode="auto">
          <a:xfrm>
            <a:off x="179512" y="1544637"/>
            <a:ext cx="8568952" cy="552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1 Título"/>
          <p:cNvSpPr>
            <a:spLocks noGrp="1"/>
          </p:cNvSpPr>
          <p:nvPr>
            <p:ph type="title"/>
          </p:nvPr>
        </p:nvSpPr>
        <p:spPr>
          <a:xfrm>
            <a:off x="-11877" y="99355"/>
            <a:ext cx="6172200" cy="668338"/>
          </a:xfrm>
        </p:spPr>
        <p:txBody>
          <a:bodyPr/>
          <a:lstStyle/>
          <a:p>
            <a:pPr algn="l" eaLnBrk="1" hangingPunct="1"/>
            <a:r>
              <a:rPr lang="es-ES" altLang="es-ES" sz="3600" dirty="0">
                <a:solidFill>
                  <a:schemeClr val="bg1"/>
                </a:solidFill>
                <a:latin typeface="Helvetica" panose="020B0604020202020204" pitchFamily="34" charset="0"/>
              </a:rPr>
              <a:t>  Fases evolutivas de AKI</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3" name="2 Marcador de contenido"/>
          <p:cNvSpPr>
            <a:spLocks noGrp="1"/>
          </p:cNvSpPr>
          <p:nvPr>
            <p:ph idx="1"/>
          </p:nvPr>
        </p:nvSpPr>
        <p:spPr>
          <a:xfrm>
            <a:off x="683568" y="1792353"/>
            <a:ext cx="8082136" cy="4001864"/>
          </a:xfrm>
        </p:spPr>
        <p:txBody>
          <a:bodyPr/>
          <a:lstStyle/>
          <a:p>
            <a:pPr>
              <a:buFont typeface="Arial" panose="020B0604020202020204" pitchFamily="34" charset="0"/>
              <a:buNone/>
            </a:pPr>
            <a:r>
              <a:rPr lang="es-ES" altLang="es-ES" sz="2400" dirty="0">
                <a:solidFill>
                  <a:schemeClr val="bg1"/>
                </a:solidFill>
                <a:latin typeface="Helvetica" panose="020B0604020202020204" pitchFamily="34" charset="0"/>
              </a:rPr>
              <a:t>1. Diagnóstico sindrómico, ¿deterioro agudo o crónico?</a:t>
            </a:r>
          </a:p>
          <a:p>
            <a:endParaRPr lang="es-ES" altLang="es-ES" sz="2400" dirty="0">
              <a:solidFill>
                <a:schemeClr val="bg1"/>
              </a:solidFill>
              <a:latin typeface="Helvetica" panose="020B0604020202020204" pitchFamily="34" charset="0"/>
            </a:endParaRPr>
          </a:p>
          <a:p>
            <a:pPr>
              <a:buFont typeface="Arial" panose="020B0604020202020204" pitchFamily="34" charset="0"/>
              <a:buNone/>
            </a:pPr>
            <a:r>
              <a:rPr lang="es-ES" altLang="es-ES" sz="2400" dirty="0">
                <a:solidFill>
                  <a:schemeClr val="bg1"/>
                </a:solidFill>
                <a:latin typeface="Helvetica" panose="020B0604020202020204" pitchFamily="34" charset="0"/>
              </a:rPr>
              <a:t>2. Diagnóstico funcional, ¿magnitud de aumento de creatinina? Estadio</a:t>
            </a:r>
            <a:endParaRPr lang="pt-BR" altLang="es-ES" sz="2400" dirty="0">
              <a:solidFill>
                <a:schemeClr val="bg1"/>
              </a:solidFill>
              <a:latin typeface="Helvetica" panose="020B0604020202020204" pitchFamily="34" charset="0"/>
            </a:endParaRPr>
          </a:p>
          <a:p>
            <a:endParaRPr lang="pt-BR" altLang="es-ES" sz="2400" dirty="0">
              <a:solidFill>
                <a:schemeClr val="bg1"/>
              </a:solidFill>
              <a:latin typeface="Helvetica" panose="020B0604020202020204" pitchFamily="34" charset="0"/>
            </a:endParaRPr>
          </a:p>
          <a:p>
            <a:pPr>
              <a:buFont typeface="Arial" panose="020B0604020202020204" pitchFamily="34" charset="0"/>
              <a:buNone/>
            </a:pPr>
            <a:r>
              <a:rPr lang="pt-BR" altLang="es-ES" sz="2400" dirty="0">
                <a:solidFill>
                  <a:schemeClr val="bg1"/>
                </a:solidFill>
                <a:latin typeface="Helvetica" panose="020B0604020202020204" pitchFamily="34" charset="0"/>
              </a:rPr>
              <a:t>3. Diagnóstico </a:t>
            </a:r>
            <a:r>
              <a:rPr lang="pt-BR" altLang="es-ES" sz="2400" dirty="0" err="1">
                <a:solidFill>
                  <a:schemeClr val="bg1"/>
                </a:solidFill>
                <a:latin typeface="Helvetica" panose="020B0604020202020204" pitchFamily="34" charset="0"/>
              </a:rPr>
              <a:t>fisiopatològico</a:t>
            </a:r>
            <a:r>
              <a:rPr lang="pt-BR" altLang="es-ES" sz="2400" dirty="0">
                <a:solidFill>
                  <a:schemeClr val="bg1"/>
                </a:solidFill>
                <a:latin typeface="Helvetica" panose="020B0604020202020204" pitchFamily="34" charset="0"/>
              </a:rPr>
              <a:t>: ¿</a:t>
            </a:r>
            <a:r>
              <a:rPr lang="pt-BR" altLang="es-ES" sz="2400" dirty="0" err="1">
                <a:solidFill>
                  <a:schemeClr val="bg1"/>
                </a:solidFill>
                <a:latin typeface="Helvetica" panose="020B0604020202020204" pitchFamily="34" charset="0"/>
              </a:rPr>
              <a:t>prerrenal</a:t>
            </a:r>
            <a:r>
              <a:rPr lang="pt-BR" altLang="es-ES" sz="2400" dirty="0">
                <a:solidFill>
                  <a:schemeClr val="bg1"/>
                </a:solidFill>
                <a:latin typeface="Helvetica" panose="020B0604020202020204" pitchFamily="34" charset="0"/>
              </a:rPr>
              <a:t>, parenquimatoso</a:t>
            </a:r>
            <a:r>
              <a:rPr lang="es-ES" altLang="es-ES" sz="2400" dirty="0">
                <a:solidFill>
                  <a:schemeClr val="bg1"/>
                </a:solidFill>
                <a:latin typeface="Helvetica" panose="020B0604020202020204" pitchFamily="34" charset="0"/>
              </a:rPr>
              <a:t>, obstructivo?</a:t>
            </a:r>
          </a:p>
          <a:p>
            <a:endParaRPr lang="es-ES" altLang="es-ES" sz="2400" dirty="0">
              <a:solidFill>
                <a:schemeClr val="bg1"/>
              </a:solidFill>
              <a:latin typeface="Helvetica" panose="020B0604020202020204" pitchFamily="34" charset="0"/>
            </a:endParaRPr>
          </a:p>
          <a:p>
            <a:pPr>
              <a:buFont typeface="Arial" panose="020B0604020202020204" pitchFamily="34" charset="0"/>
              <a:buNone/>
            </a:pPr>
            <a:r>
              <a:rPr lang="es-ES" altLang="es-ES" sz="2400" dirty="0">
                <a:solidFill>
                  <a:schemeClr val="bg1"/>
                </a:solidFill>
                <a:latin typeface="Helvetica" panose="020B0604020202020204" pitchFamily="34" charset="0"/>
              </a:rPr>
              <a:t>4. Diagnóstico etiológico, ¿cuál es la causa?</a:t>
            </a:r>
          </a:p>
          <a:p>
            <a:pPr eaLnBrk="1" hangingPunct="1"/>
            <a:endParaRPr lang="es-ES" altLang="es-ES" sz="2400" dirty="0">
              <a:solidFill>
                <a:schemeClr val="bg1"/>
              </a:solidFill>
              <a:latin typeface="Helvetica" panose="020B0604020202020204" pitchFamily="34" charset="0"/>
            </a:endParaRPr>
          </a:p>
        </p:txBody>
      </p:sp>
      <p:sp>
        <p:nvSpPr>
          <p:cNvPr id="48135" name="1 Título"/>
          <p:cNvSpPr>
            <a:spLocks noGrp="1"/>
          </p:cNvSpPr>
          <p:nvPr>
            <p:ph type="title"/>
          </p:nvPr>
        </p:nvSpPr>
        <p:spPr>
          <a:xfrm>
            <a:off x="683568" y="902468"/>
            <a:ext cx="7398568" cy="668338"/>
          </a:xfrm>
        </p:spPr>
        <p:txBody>
          <a:bodyPr/>
          <a:lstStyle/>
          <a:p>
            <a:pPr eaLnBrk="1" hangingPunct="1"/>
            <a:r>
              <a:rPr lang="en-US" altLang="es-ES" sz="3600" dirty="0">
                <a:solidFill>
                  <a:schemeClr val="bg1"/>
                </a:solidFill>
                <a:latin typeface="Helvetica" panose="020B0604020202020204" pitchFamily="34" charset="0"/>
              </a:rPr>
              <a:t>  </a:t>
            </a:r>
            <a:r>
              <a:rPr lang="en-US" altLang="es-ES" sz="3600" dirty="0" err="1">
                <a:solidFill>
                  <a:schemeClr val="bg1"/>
                </a:solidFill>
                <a:latin typeface="Helvetica" panose="020B0604020202020204" pitchFamily="34" charset="0"/>
              </a:rPr>
              <a:t>Abordaje</a:t>
            </a:r>
            <a:r>
              <a:rPr lang="en-US" altLang="es-ES" sz="3600" dirty="0">
                <a:solidFill>
                  <a:schemeClr val="bg1"/>
                </a:solidFill>
                <a:latin typeface="Helvetica" panose="020B0604020202020204" pitchFamily="34" charset="0"/>
              </a:rPr>
              <a:t> del </a:t>
            </a:r>
            <a:r>
              <a:rPr lang="en-US" altLang="es-ES" sz="3600" dirty="0" err="1">
                <a:solidFill>
                  <a:schemeClr val="bg1"/>
                </a:solidFill>
                <a:latin typeface="Helvetica" panose="020B0604020202020204" pitchFamily="34" charset="0"/>
              </a:rPr>
              <a:t>paciente</a:t>
            </a:r>
            <a:r>
              <a:rPr lang="en-US" altLang="es-ES" sz="3600" dirty="0">
                <a:solidFill>
                  <a:schemeClr val="bg1"/>
                </a:solidFill>
                <a:latin typeface="Helvetica" panose="020B0604020202020204" pitchFamily="34" charset="0"/>
              </a:rPr>
              <a:t> con AKI (1)</a:t>
            </a:r>
            <a:endParaRPr lang="es-ES" altLang="es-ES" sz="3600" dirty="0">
              <a:solidFill>
                <a:schemeClr val="bg1"/>
              </a:solidFill>
              <a:latin typeface="Helvetica" panose="020B0604020202020204" pitchFamily="34" charset="0"/>
            </a:endParaRPr>
          </a:p>
        </p:txBody>
      </p:sp>
      <p:sp>
        <p:nvSpPr>
          <p:cNvPr id="4" name="1 Título">
            <a:extLst>
              <a:ext uri="{FF2B5EF4-FFF2-40B4-BE49-F238E27FC236}">
                <a16:creationId xmlns:a16="http://schemas.microsoft.com/office/drawing/2014/main" id="{C92B9481-231A-4BB1-8C42-E216A798D1F5}"/>
              </a:ext>
            </a:extLst>
          </p:cNvPr>
          <p:cNvSpPr txBox="1">
            <a:spLocks/>
          </p:cNvSpPr>
          <p:nvPr/>
        </p:nvSpPr>
        <p:spPr bwMode="auto">
          <a:xfrm>
            <a:off x="251520" y="197969"/>
            <a:ext cx="2555776"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s-ES" altLang="es-ES" sz="3600" u="sng" dirty="0">
                <a:solidFill>
                  <a:schemeClr val="bg1"/>
                </a:solidFill>
                <a:effectLst>
                  <a:outerShdw blurRad="38100" dist="38100" dir="2700000" algn="tl">
                    <a:srgbClr val="000000">
                      <a:alpha val="43137"/>
                    </a:srgbClr>
                  </a:outerShdw>
                </a:effectLst>
                <a:latin typeface="Helvetica" panose="020B0604020202020204" pitchFamily="34" charset="0"/>
              </a:rPr>
              <a:t>PARTE 3</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1 Título"/>
          <p:cNvSpPr>
            <a:spLocks noGrp="1"/>
          </p:cNvSpPr>
          <p:nvPr>
            <p:ph type="title"/>
          </p:nvPr>
        </p:nvSpPr>
        <p:spPr>
          <a:xfrm>
            <a:off x="467544" y="150912"/>
            <a:ext cx="7797800" cy="685800"/>
          </a:xfrm>
        </p:spPr>
        <p:txBody>
          <a:bodyPr/>
          <a:lstStyle/>
          <a:p>
            <a:pPr eaLnBrk="1" hangingPunct="1"/>
            <a:r>
              <a:rPr lang="en-US" altLang="es-ES" sz="3600" dirty="0">
                <a:solidFill>
                  <a:schemeClr val="bg1"/>
                </a:solidFill>
                <a:latin typeface="Helvetica" panose="020B0604020202020204" pitchFamily="34" charset="0"/>
              </a:rPr>
              <a:t>  </a:t>
            </a:r>
            <a:r>
              <a:rPr lang="en-US" altLang="es-ES" sz="3600" dirty="0" err="1">
                <a:solidFill>
                  <a:schemeClr val="bg1"/>
                </a:solidFill>
                <a:latin typeface="Helvetica" panose="020B0604020202020204" pitchFamily="34" charset="0"/>
              </a:rPr>
              <a:t>Abordaje</a:t>
            </a:r>
            <a:r>
              <a:rPr lang="en-US" altLang="es-ES" sz="3600" dirty="0">
                <a:solidFill>
                  <a:schemeClr val="bg1"/>
                </a:solidFill>
                <a:latin typeface="Helvetica" panose="020B0604020202020204" pitchFamily="34" charset="0"/>
              </a:rPr>
              <a:t> del </a:t>
            </a:r>
            <a:r>
              <a:rPr lang="en-US" altLang="es-ES" sz="3600" dirty="0" err="1">
                <a:solidFill>
                  <a:schemeClr val="bg1"/>
                </a:solidFill>
                <a:latin typeface="Helvetica" panose="020B0604020202020204" pitchFamily="34" charset="0"/>
              </a:rPr>
              <a:t>paciente</a:t>
            </a:r>
            <a:r>
              <a:rPr lang="en-US" altLang="es-ES" sz="3600" dirty="0">
                <a:solidFill>
                  <a:schemeClr val="bg1"/>
                </a:solidFill>
                <a:latin typeface="Helvetica" panose="020B0604020202020204" pitchFamily="34" charset="0"/>
              </a:rPr>
              <a:t> con AKI (2)</a:t>
            </a:r>
            <a:endParaRPr lang="es-ES" altLang="es-ES" sz="3600" dirty="0">
              <a:solidFill>
                <a:schemeClr val="bg1"/>
              </a:solidFill>
              <a:latin typeface="Helvetica" panose="020B0604020202020204" pitchFamily="34" charset="0"/>
            </a:endParaRPr>
          </a:p>
        </p:txBody>
      </p:sp>
      <p:sp>
        <p:nvSpPr>
          <p:cNvPr id="6" name="2 Marcador de contenido"/>
          <p:cNvSpPr>
            <a:spLocks noGrp="1"/>
          </p:cNvSpPr>
          <p:nvPr>
            <p:ph idx="1"/>
          </p:nvPr>
        </p:nvSpPr>
        <p:spPr>
          <a:xfrm>
            <a:off x="107504" y="968376"/>
            <a:ext cx="8422157" cy="5889624"/>
          </a:xfrm>
        </p:spPr>
        <p:txBody>
          <a:bodyPr>
            <a:noAutofit/>
          </a:bodyPr>
          <a:lstStyle/>
          <a:p>
            <a:pPr>
              <a:buFont typeface="Arial" panose="020B0604020202020204" pitchFamily="34" charset="0"/>
              <a:buNone/>
              <a:defRPr/>
            </a:pPr>
            <a:r>
              <a:rPr lang="en-US" sz="1700" dirty="0">
                <a:solidFill>
                  <a:schemeClr val="bg1"/>
                </a:solidFill>
              </a:rPr>
              <a:t> - </a:t>
            </a:r>
            <a:r>
              <a:rPr lang="en-US" sz="1700" dirty="0" err="1">
                <a:solidFill>
                  <a:schemeClr val="bg1"/>
                </a:solidFill>
              </a:rPr>
              <a:t>Revisión</a:t>
            </a:r>
            <a:r>
              <a:rPr lang="en-US" sz="1700" dirty="0">
                <a:solidFill>
                  <a:schemeClr val="bg1"/>
                </a:solidFill>
              </a:rPr>
              <a:t> de la </a:t>
            </a:r>
            <a:r>
              <a:rPr lang="en-US" sz="1700" b="1" dirty="0" err="1">
                <a:solidFill>
                  <a:schemeClr val="bg1"/>
                </a:solidFill>
              </a:rPr>
              <a:t>historia</a:t>
            </a:r>
            <a:r>
              <a:rPr lang="en-US" sz="1700" b="1" dirty="0">
                <a:solidFill>
                  <a:schemeClr val="bg1"/>
                </a:solidFill>
              </a:rPr>
              <a:t> </a:t>
            </a:r>
            <a:r>
              <a:rPr lang="en-US" sz="1700" b="1" dirty="0" err="1">
                <a:solidFill>
                  <a:schemeClr val="bg1"/>
                </a:solidFill>
              </a:rPr>
              <a:t>clínica</a:t>
            </a:r>
            <a:r>
              <a:rPr lang="en-US" sz="1700" dirty="0">
                <a:solidFill>
                  <a:schemeClr val="bg1"/>
                </a:solidFill>
              </a:rPr>
              <a:t>: </a:t>
            </a:r>
            <a:r>
              <a:rPr lang="en-US" sz="1700" dirty="0" err="1">
                <a:solidFill>
                  <a:schemeClr val="bg1"/>
                </a:solidFill>
              </a:rPr>
              <a:t>antecedentes</a:t>
            </a:r>
            <a:r>
              <a:rPr lang="en-US" sz="1700" dirty="0">
                <a:solidFill>
                  <a:schemeClr val="bg1"/>
                </a:solidFill>
              </a:rPr>
              <a:t> de ERC, HTA o diabetes, </a:t>
            </a:r>
            <a:r>
              <a:rPr lang="en-US" sz="1700" dirty="0" err="1">
                <a:solidFill>
                  <a:schemeClr val="bg1"/>
                </a:solidFill>
              </a:rPr>
              <a:t>otros</a:t>
            </a:r>
            <a:r>
              <a:rPr lang="en-US" sz="1700" dirty="0">
                <a:solidFill>
                  <a:schemeClr val="bg1"/>
                </a:solidFill>
              </a:rPr>
              <a:t> </a:t>
            </a:r>
            <a:r>
              <a:rPr lang="en-US" sz="1700" dirty="0" err="1">
                <a:solidFill>
                  <a:schemeClr val="bg1"/>
                </a:solidFill>
              </a:rPr>
              <a:t>factores</a:t>
            </a:r>
            <a:r>
              <a:rPr lang="en-US" sz="1700" dirty="0">
                <a:solidFill>
                  <a:schemeClr val="bg1"/>
                </a:solidFill>
              </a:rPr>
              <a:t> de </a:t>
            </a:r>
            <a:r>
              <a:rPr lang="en-US" sz="1700" dirty="0" err="1">
                <a:solidFill>
                  <a:schemeClr val="bg1"/>
                </a:solidFill>
              </a:rPr>
              <a:t>riesgo</a:t>
            </a:r>
            <a:endParaRPr lang="en-US" sz="1700" dirty="0">
              <a:solidFill>
                <a:schemeClr val="bg1"/>
              </a:solidFill>
            </a:endParaRPr>
          </a:p>
          <a:p>
            <a:pPr>
              <a:buFont typeface="Arial" panose="020B0604020202020204" pitchFamily="34" charset="0"/>
              <a:buNone/>
              <a:defRPr/>
            </a:pPr>
            <a:r>
              <a:rPr lang="en-US" sz="1700" dirty="0">
                <a:solidFill>
                  <a:schemeClr val="bg1"/>
                </a:solidFill>
              </a:rPr>
              <a:t>        - </a:t>
            </a:r>
            <a:r>
              <a:rPr lang="en-US" sz="1700" b="1" dirty="0" err="1">
                <a:solidFill>
                  <a:schemeClr val="bg1"/>
                </a:solidFill>
              </a:rPr>
              <a:t>Función</a:t>
            </a:r>
            <a:r>
              <a:rPr lang="en-US" sz="1700" b="1" dirty="0">
                <a:solidFill>
                  <a:schemeClr val="bg1"/>
                </a:solidFill>
              </a:rPr>
              <a:t> renal previa</a:t>
            </a:r>
          </a:p>
          <a:p>
            <a:pPr lvl="1">
              <a:buFont typeface="Arial" panose="020B0604020202020204" pitchFamily="34" charset="0"/>
              <a:buNone/>
              <a:defRPr/>
            </a:pPr>
            <a:r>
              <a:rPr lang="en-US" sz="1700" dirty="0">
                <a:solidFill>
                  <a:schemeClr val="bg1"/>
                </a:solidFill>
              </a:rPr>
              <a:t> -¿</a:t>
            </a:r>
            <a:r>
              <a:rPr lang="en-US" sz="1700" dirty="0" err="1">
                <a:solidFill>
                  <a:schemeClr val="bg1"/>
                </a:solidFill>
              </a:rPr>
              <a:t>Exposición</a:t>
            </a:r>
            <a:r>
              <a:rPr lang="en-US" sz="1700" dirty="0">
                <a:solidFill>
                  <a:schemeClr val="bg1"/>
                </a:solidFill>
              </a:rPr>
              <a:t> a </a:t>
            </a:r>
            <a:r>
              <a:rPr lang="en-US" sz="1700" b="1" dirty="0" err="1">
                <a:solidFill>
                  <a:schemeClr val="bg1"/>
                </a:solidFill>
              </a:rPr>
              <a:t>nefrotoxinas</a:t>
            </a:r>
            <a:r>
              <a:rPr lang="en-US" sz="1700" dirty="0">
                <a:solidFill>
                  <a:schemeClr val="bg1"/>
                </a:solidFill>
              </a:rPr>
              <a:t>?: </a:t>
            </a:r>
            <a:r>
              <a:rPr lang="en-US" sz="1700" dirty="0" err="1">
                <a:solidFill>
                  <a:schemeClr val="bg1"/>
                </a:solidFill>
              </a:rPr>
              <a:t>contraste</a:t>
            </a:r>
            <a:r>
              <a:rPr lang="en-US" sz="1700" dirty="0">
                <a:solidFill>
                  <a:schemeClr val="bg1"/>
                </a:solidFill>
              </a:rPr>
              <a:t>, AINE, IECA, </a:t>
            </a:r>
            <a:r>
              <a:rPr lang="en-US" sz="1700" dirty="0" err="1">
                <a:solidFill>
                  <a:schemeClr val="bg1"/>
                </a:solidFill>
              </a:rPr>
              <a:t>aminoglicósidos</a:t>
            </a:r>
            <a:endParaRPr lang="en-US" sz="1700" dirty="0">
              <a:solidFill>
                <a:schemeClr val="bg1"/>
              </a:solidFill>
            </a:endParaRPr>
          </a:p>
          <a:p>
            <a:pPr lvl="1">
              <a:buFont typeface="Arial" panose="020B0604020202020204" pitchFamily="34" charset="0"/>
              <a:buNone/>
              <a:defRPr/>
            </a:pPr>
            <a:r>
              <a:rPr lang="en-US" sz="1700" dirty="0">
                <a:solidFill>
                  <a:schemeClr val="bg1"/>
                </a:solidFill>
              </a:rPr>
              <a:t> - </a:t>
            </a:r>
            <a:r>
              <a:rPr lang="en-US" sz="1700" dirty="0" err="1">
                <a:solidFill>
                  <a:schemeClr val="bg1"/>
                </a:solidFill>
              </a:rPr>
              <a:t>Lesión</a:t>
            </a:r>
            <a:r>
              <a:rPr lang="en-US" sz="1700" dirty="0">
                <a:solidFill>
                  <a:schemeClr val="bg1"/>
                </a:solidFill>
              </a:rPr>
              <a:t> </a:t>
            </a:r>
            <a:r>
              <a:rPr lang="en-US" sz="1700" dirty="0" err="1">
                <a:solidFill>
                  <a:schemeClr val="bg1"/>
                </a:solidFill>
              </a:rPr>
              <a:t>isquémica</a:t>
            </a:r>
            <a:r>
              <a:rPr lang="en-US" sz="1700" dirty="0">
                <a:solidFill>
                  <a:schemeClr val="bg1"/>
                </a:solidFill>
              </a:rPr>
              <a:t>: </a:t>
            </a:r>
            <a:r>
              <a:rPr lang="en-US" sz="1700" b="1" dirty="0" err="1">
                <a:solidFill>
                  <a:schemeClr val="bg1"/>
                </a:solidFill>
              </a:rPr>
              <a:t>hipotensión</a:t>
            </a:r>
            <a:r>
              <a:rPr lang="en-US" sz="1700" dirty="0">
                <a:solidFill>
                  <a:schemeClr val="bg1"/>
                </a:solidFill>
              </a:rPr>
              <a:t> </a:t>
            </a:r>
            <a:r>
              <a:rPr lang="en-US" sz="1700" dirty="0" err="1">
                <a:solidFill>
                  <a:schemeClr val="bg1"/>
                </a:solidFill>
              </a:rPr>
              <a:t>prolongada</a:t>
            </a:r>
            <a:r>
              <a:rPr lang="en-US" sz="1700" dirty="0">
                <a:solidFill>
                  <a:schemeClr val="bg1"/>
                </a:solidFill>
              </a:rPr>
              <a:t> o </a:t>
            </a:r>
            <a:r>
              <a:rPr lang="en-US" sz="1700" dirty="0" err="1">
                <a:solidFill>
                  <a:schemeClr val="bg1"/>
                </a:solidFill>
              </a:rPr>
              <a:t>hipotensión</a:t>
            </a:r>
            <a:r>
              <a:rPr lang="en-US" sz="1700" dirty="0">
                <a:solidFill>
                  <a:schemeClr val="bg1"/>
                </a:solidFill>
              </a:rPr>
              <a:t> </a:t>
            </a:r>
            <a:r>
              <a:rPr lang="en-US" sz="1700" dirty="0" err="1">
                <a:solidFill>
                  <a:schemeClr val="bg1"/>
                </a:solidFill>
              </a:rPr>
              <a:t>relativa</a:t>
            </a:r>
            <a:r>
              <a:rPr lang="en-US" sz="1700" dirty="0">
                <a:solidFill>
                  <a:schemeClr val="bg1"/>
                </a:solidFill>
              </a:rPr>
              <a:t> </a:t>
            </a:r>
            <a:r>
              <a:rPr lang="en-US" sz="1700" dirty="0" err="1">
                <a:solidFill>
                  <a:schemeClr val="bg1"/>
                </a:solidFill>
              </a:rPr>
              <a:t>en</a:t>
            </a:r>
            <a:r>
              <a:rPr lang="en-US" sz="1700" dirty="0">
                <a:solidFill>
                  <a:schemeClr val="bg1"/>
                </a:solidFill>
              </a:rPr>
              <a:t> </a:t>
            </a:r>
            <a:r>
              <a:rPr lang="en-US" sz="1700" dirty="0" err="1">
                <a:solidFill>
                  <a:schemeClr val="bg1"/>
                </a:solidFill>
              </a:rPr>
              <a:t>pacientes</a:t>
            </a:r>
            <a:r>
              <a:rPr lang="en-US" sz="1700" dirty="0">
                <a:solidFill>
                  <a:schemeClr val="bg1"/>
                </a:solidFill>
              </a:rPr>
              <a:t> </a:t>
            </a:r>
            <a:r>
              <a:rPr lang="en-US" sz="1700" dirty="0" err="1">
                <a:solidFill>
                  <a:schemeClr val="bg1"/>
                </a:solidFill>
              </a:rPr>
              <a:t>susceptibles</a:t>
            </a:r>
            <a:endParaRPr lang="en-US" sz="1700" dirty="0">
              <a:solidFill>
                <a:schemeClr val="bg1"/>
              </a:solidFill>
            </a:endParaRPr>
          </a:p>
          <a:p>
            <a:pPr lvl="1">
              <a:buFont typeface="Arial" panose="020B0604020202020204" pitchFamily="34" charset="0"/>
              <a:buNone/>
              <a:defRPr/>
            </a:pPr>
            <a:r>
              <a:rPr lang="en-US" sz="1700" dirty="0">
                <a:solidFill>
                  <a:schemeClr val="bg1"/>
                </a:solidFill>
              </a:rPr>
              <a:t> - </a:t>
            </a:r>
            <a:r>
              <a:rPr lang="en-US" sz="1700" dirty="0" err="1">
                <a:solidFill>
                  <a:schemeClr val="bg1"/>
                </a:solidFill>
              </a:rPr>
              <a:t>Fármacos</a:t>
            </a:r>
            <a:r>
              <a:rPr lang="en-US" sz="1700" dirty="0">
                <a:solidFill>
                  <a:schemeClr val="bg1"/>
                </a:solidFill>
              </a:rPr>
              <a:t> </a:t>
            </a:r>
            <a:r>
              <a:rPr lang="en-US" sz="1700" dirty="0" err="1">
                <a:solidFill>
                  <a:schemeClr val="bg1"/>
                </a:solidFill>
              </a:rPr>
              <a:t>causantes</a:t>
            </a:r>
            <a:r>
              <a:rPr lang="en-US" sz="1700" dirty="0">
                <a:solidFill>
                  <a:schemeClr val="bg1"/>
                </a:solidFill>
              </a:rPr>
              <a:t> de </a:t>
            </a:r>
            <a:r>
              <a:rPr lang="en-US" sz="1700" dirty="0" err="1">
                <a:solidFill>
                  <a:schemeClr val="bg1"/>
                </a:solidFill>
              </a:rPr>
              <a:t>hipersensibilidad</a:t>
            </a:r>
            <a:endParaRPr lang="en-US" sz="1700" dirty="0">
              <a:solidFill>
                <a:schemeClr val="bg1"/>
              </a:solidFill>
            </a:endParaRPr>
          </a:p>
          <a:p>
            <a:pPr lvl="1">
              <a:buFont typeface="Arial" panose="020B0604020202020204" pitchFamily="34" charset="0"/>
              <a:buNone/>
              <a:defRPr/>
            </a:pPr>
            <a:r>
              <a:rPr lang="en-US" sz="1700" dirty="0">
                <a:solidFill>
                  <a:schemeClr val="bg1"/>
                </a:solidFill>
              </a:rPr>
              <a:t> - </a:t>
            </a:r>
            <a:r>
              <a:rPr lang="en-US" sz="1700" dirty="0" err="1">
                <a:solidFill>
                  <a:schemeClr val="bg1"/>
                </a:solidFill>
              </a:rPr>
              <a:t>Presencia</a:t>
            </a:r>
            <a:r>
              <a:rPr lang="en-US" sz="1700" dirty="0">
                <a:solidFill>
                  <a:schemeClr val="bg1"/>
                </a:solidFill>
              </a:rPr>
              <a:t> de </a:t>
            </a:r>
            <a:r>
              <a:rPr lang="en-US" sz="1700" dirty="0" err="1">
                <a:solidFill>
                  <a:schemeClr val="bg1"/>
                </a:solidFill>
              </a:rPr>
              <a:t>infección</a:t>
            </a:r>
            <a:r>
              <a:rPr lang="en-US" sz="1700" dirty="0">
                <a:solidFill>
                  <a:schemeClr val="bg1"/>
                </a:solidFill>
              </a:rPr>
              <a:t>, SIRS o sepsis</a:t>
            </a:r>
          </a:p>
          <a:p>
            <a:pPr>
              <a:buFont typeface="Arial" panose="020B0604020202020204" pitchFamily="34" charset="0"/>
              <a:buNone/>
              <a:defRPr/>
            </a:pPr>
            <a:r>
              <a:rPr lang="en-US" sz="1700" dirty="0">
                <a:solidFill>
                  <a:schemeClr val="bg1"/>
                </a:solidFill>
              </a:rPr>
              <a:t>- </a:t>
            </a:r>
            <a:r>
              <a:rPr lang="en-US" sz="1700" b="1" dirty="0" err="1">
                <a:solidFill>
                  <a:schemeClr val="bg1"/>
                </a:solidFill>
              </a:rPr>
              <a:t>Exploración</a:t>
            </a:r>
            <a:r>
              <a:rPr lang="en-US" sz="1700" b="1" dirty="0">
                <a:solidFill>
                  <a:schemeClr val="bg1"/>
                </a:solidFill>
              </a:rPr>
              <a:t>: </a:t>
            </a:r>
            <a:r>
              <a:rPr lang="en-US" sz="1700" dirty="0">
                <a:solidFill>
                  <a:schemeClr val="bg1"/>
                </a:solidFill>
              </a:rPr>
              <a:t>PA, </a:t>
            </a:r>
            <a:r>
              <a:rPr lang="en-US" sz="1700" dirty="0" err="1">
                <a:solidFill>
                  <a:schemeClr val="bg1"/>
                </a:solidFill>
              </a:rPr>
              <a:t>perfusión</a:t>
            </a:r>
            <a:r>
              <a:rPr lang="en-US" sz="1700" dirty="0">
                <a:solidFill>
                  <a:schemeClr val="bg1"/>
                </a:solidFill>
              </a:rPr>
              <a:t> </a:t>
            </a:r>
            <a:r>
              <a:rPr lang="en-US" sz="1700" dirty="0" err="1">
                <a:solidFill>
                  <a:schemeClr val="bg1"/>
                </a:solidFill>
              </a:rPr>
              <a:t>periférica</a:t>
            </a:r>
            <a:r>
              <a:rPr lang="en-US" sz="1700" dirty="0">
                <a:solidFill>
                  <a:schemeClr val="bg1"/>
                </a:solidFill>
              </a:rPr>
              <a:t>, edemas, </a:t>
            </a:r>
            <a:r>
              <a:rPr lang="en-US" sz="1700" dirty="0" err="1">
                <a:solidFill>
                  <a:schemeClr val="bg1"/>
                </a:solidFill>
              </a:rPr>
              <a:t>pulsos</a:t>
            </a:r>
            <a:r>
              <a:rPr lang="en-US" sz="1700" dirty="0">
                <a:solidFill>
                  <a:schemeClr val="bg1"/>
                </a:solidFill>
              </a:rPr>
              <a:t>, </a:t>
            </a:r>
            <a:r>
              <a:rPr lang="en-US" sz="1700" dirty="0" err="1">
                <a:solidFill>
                  <a:schemeClr val="bg1"/>
                </a:solidFill>
              </a:rPr>
              <a:t>lesiones</a:t>
            </a:r>
            <a:r>
              <a:rPr lang="en-US" sz="1700" dirty="0">
                <a:solidFill>
                  <a:schemeClr val="bg1"/>
                </a:solidFill>
              </a:rPr>
              <a:t> </a:t>
            </a:r>
            <a:r>
              <a:rPr lang="en-US" sz="1700" dirty="0" err="1">
                <a:solidFill>
                  <a:schemeClr val="bg1"/>
                </a:solidFill>
              </a:rPr>
              <a:t>cutáneas</a:t>
            </a:r>
            <a:endParaRPr lang="en-US" sz="1700" dirty="0">
              <a:solidFill>
                <a:schemeClr val="bg1"/>
              </a:solidFill>
            </a:endParaRPr>
          </a:p>
          <a:p>
            <a:pPr>
              <a:buFont typeface="Arial" panose="020B0604020202020204" pitchFamily="34" charset="0"/>
              <a:buNone/>
              <a:defRPr/>
            </a:pPr>
            <a:r>
              <a:rPr lang="en-US" sz="1700" dirty="0">
                <a:solidFill>
                  <a:schemeClr val="bg1"/>
                </a:solidFill>
              </a:rPr>
              <a:t>- </a:t>
            </a:r>
            <a:r>
              <a:rPr lang="en-US" sz="1700" b="1" dirty="0">
                <a:solidFill>
                  <a:schemeClr val="bg1"/>
                </a:solidFill>
              </a:rPr>
              <a:t>Balance</a:t>
            </a:r>
            <a:r>
              <a:rPr lang="en-US" sz="1700" dirty="0">
                <a:solidFill>
                  <a:schemeClr val="bg1"/>
                </a:solidFill>
              </a:rPr>
              <a:t>: entradas/</a:t>
            </a:r>
            <a:r>
              <a:rPr lang="en-US" sz="1700" dirty="0" err="1">
                <a:solidFill>
                  <a:schemeClr val="bg1"/>
                </a:solidFill>
              </a:rPr>
              <a:t>salidas</a:t>
            </a:r>
            <a:r>
              <a:rPr lang="en-US" sz="1700" dirty="0">
                <a:solidFill>
                  <a:schemeClr val="bg1"/>
                </a:solidFill>
              </a:rPr>
              <a:t>, peso </a:t>
            </a:r>
            <a:r>
              <a:rPr lang="en-US" sz="1700" dirty="0" err="1">
                <a:solidFill>
                  <a:schemeClr val="bg1"/>
                </a:solidFill>
              </a:rPr>
              <a:t>diario</a:t>
            </a:r>
            <a:r>
              <a:rPr lang="en-US" sz="1700" dirty="0">
                <a:solidFill>
                  <a:schemeClr val="bg1"/>
                </a:solidFill>
              </a:rPr>
              <a:t>, </a:t>
            </a:r>
            <a:r>
              <a:rPr lang="en-US" sz="1700" b="1" dirty="0">
                <a:solidFill>
                  <a:schemeClr val="bg1"/>
                </a:solidFill>
              </a:rPr>
              <a:t>diuresis </a:t>
            </a:r>
            <a:r>
              <a:rPr lang="en-US" sz="1700" dirty="0">
                <a:solidFill>
                  <a:schemeClr val="bg1"/>
                </a:solidFill>
              </a:rPr>
              <a:t>(</a:t>
            </a:r>
            <a:r>
              <a:rPr lang="en-US" sz="1700" dirty="0" err="1">
                <a:solidFill>
                  <a:schemeClr val="bg1"/>
                </a:solidFill>
              </a:rPr>
              <a:t>sondaje</a:t>
            </a:r>
            <a:r>
              <a:rPr lang="en-US" sz="1700" dirty="0">
                <a:solidFill>
                  <a:schemeClr val="bg1"/>
                </a:solidFill>
              </a:rPr>
              <a:t> vesical </a:t>
            </a:r>
            <a:r>
              <a:rPr lang="en-US" sz="1700" dirty="0" err="1">
                <a:solidFill>
                  <a:schemeClr val="bg1"/>
                </a:solidFill>
              </a:rPr>
              <a:t>si</a:t>
            </a:r>
            <a:r>
              <a:rPr lang="en-US" sz="1700" dirty="0">
                <a:solidFill>
                  <a:schemeClr val="bg1"/>
                </a:solidFill>
              </a:rPr>
              <a:t> </a:t>
            </a:r>
            <a:r>
              <a:rPr lang="en-US" sz="1700" dirty="0" err="1">
                <a:solidFill>
                  <a:schemeClr val="bg1"/>
                </a:solidFill>
              </a:rPr>
              <a:t>necesario</a:t>
            </a:r>
            <a:r>
              <a:rPr lang="en-US" sz="1700" dirty="0">
                <a:solidFill>
                  <a:schemeClr val="bg1"/>
                </a:solidFill>
              </a:rPr>
              <a:t>; </a:t>
            </a:r>
            <a:r>
              <a:rPr lang="en-US" sz="1700" dirty="0" err="1">
                <a:solidFill>
                  <a:schemeClr val="bg1"/>
                </a:solidFill>
              </a:rPr>
              <a:t>conservada</a:t>
            </a:r>
            <a:r>
              <a:rPr lang="en-US" sz="1700" dirty="0">
                <a:solidFill>
                  <a:schemeClr val="bg1"/>
                </a:solidFill>
              </a:rPr>
              <a:t> en IRA </a:t>
            </a:r>
            <a:r>
              <a:rPr lang="en-US" sz="1700" dirty="0" err="1">
                <a:solidFill>
                  <a:schemeClr val="bg1"/>
                </a:solidFill>
              </a:rPr>
              <a:t>nefrotóxica</a:t>
            </a:r>
            <a:r>
              <a:rPr lang="en-US" sz="1700" dirty="0">
                <a:solidFill>
                  <a:schemeClr val="bg1"/>
                </a:solidFill>
              </a:rPr>
              <a:t>; oliguria </a:t>
            </a:r>
            <a:r>
              <a:rPr lang="en-US" sz="1700" dirty="0" err="1">
                <a:solidFill>
                  <a:schemeClr val="bg1"/>
                </a:solidFill>
              </a:rPr>
              <a:t>en</a:t>
            </a:r>
            <a:r>
              <a:rPr lang="en-US" sz="1700" dirty="0">
                <a:solidFill>
                  <a:schemeClr val="bg1"/>
                </a:solidFill>
              </a:rPr>
              <a:t> </a:t>
            </a:r>
            <a:r>
              <a:rPr lang="en-US" sz="1700" dirty="0" err="1">
                <a:solidFill>
                  <a:schemeClr val="bg1"/>
                </a:solidFill>
              </a:rPr>
              <a:t>isquemia</a:t>
            </a:r>
            <a:r>
              <a:rPr lang="en-US" sz="1700" dirty="0">
                <a:solidFill>
                  <a:schemeClr val="bg1"/>
                </a:solidFill>
              </a:rPr>
              <a:t>, </a:t>
            </a:r>
            <a:r>
              <a:rPr lang="en-US" sz="1700" dirty="0" err="1">
                <a:solidFill>
                  <a:schemeClr val="bg1"/>
                </a:solidFill>
              </a:rPr>
              <a:t>GN</a:t>
            </a:r>
            <a:r>
              <a:rPr lang="en-US" sz="1700" dirty="0">
                <a:solidFill>
                  <a:schemeClr val="bg1"/>
                </a:solidFill>
              </a:rPr>
              <a:t>) </a:t>
            </a:r>
          </a:p>
          <a:p>
            <a:pPr>
              <a:buFont typeface="Arial" panose="020B0604020202020204" pitchFamily="34" charset="0"/>
              <a:buNone/>
              <a:defRPr/>
            </a:pPr>
            <a:r>
              <a:rPr lang="en-US" sz="1700" dirty="0">
                <a:solidFill>
                  <a:schemeClr val="bg1"/>
                </a:solidFill>
              </a:rPr>
              <a:t> - </a:t>
            </a:r>
            <a:r>
              <a:rPr lang="en-US" sz="1700" b="1" dirty="0" err="1">
                <a:solidFill>
                  <a:schemeClr val="bg1"/>
                </a:solidFill>
              </a:rPr>
              <a:t>Analítica</a:t>
            </a:r>
            <a:r>
              <a:rPr lang="en-US" sz="1700" dirty="0">
                <a:solidFill>
                  <a:schemeClr val="bg1"/>
                </a:solidFill>
              </a:rPr>
              <a:t> </a:t>
            </a:r>
            <a:r>
              <a:rPr lang="en-US" sz="1700" dirty="0" err="1">
                <a:solidFill>
                  <a:schemeClr val="bg1"/>
                </a:solidFill>
              </a:rPr>
              <a:t>básica</a:t>
            </a:r>
            <a:r>
              <a:rPr lang="en-US" sz="1700" dirty="0">
                <a:solidFill>
                  <a:schemeClr val="bg1"/>
                </a:solidFill>
              </a:rPr>
              <a:t> </a:t>
            </a:r>
            <a:r>
              <a:rPr lang="en-US" sz="1700" dirty="0" err="1">
                <a:solidFill>
                  <a:schemeClr val="bg1"/>
                </a:solidFill>
              </a:rPr>
              <a:t>sangre</a:t>
            </a:r>
            <a:r>
              <a:rPr lang="en-US" sz="1700" dirty="0">
                <a:solidFill>
                  <a:schemeClr val="bg1"/>
                </a:solidFill>
              </a:rPr>
              <a:t>: </a:t>
            </a:r>
            <a:r>
              <a:rPr lang="en-US" sz="1700" dirty="0" err="1">
                <a:solidFill>
                  <a:schemeClr val="bg1"/>
                </a:solidFill>
              </a:rPr>
              <a:t>hemograma</a:t>
            </a:r>
            <a:r>
              <a:rPr lang="en-US" sz="1700" dirty="0">
                <a:solidFill>
                  <a:schemeClr val="bg1"/>
                </a:solidFill>
              </a:rPr>
              <a:t>, Cr, BUN, Na, K, Ca, P, </a:t>
            </a:r>
            <a:r>
              <a:rPr lang="en-US" sz="1700" dirty="0" err="1">
                <a:solidFill>
                  <a:schemeClr val="bg1"/>
                </a:solidFill>
              </a:rPr>
              <a:t>EAB</a:t>
            </a:r>
            <a:r>
              <a:rPr lang="en-US" sz="1700" dirty="0">
                <a:solidFill>
                  <a:schemeClr val="bg1"/>
                </a:solidFill>
              </a:rPr>
              <a:t>, </a:t>
            </a:r>
          </a:p>
          <a:p>
            <a:pPr>
              <a:buFont typeface="Arial" panose="020B0604020202020204" pitchFamily="34" charset="0"/>
              <a:buNone/>
              <a:defRPr/>
            </a:pPr>
            <a:r>
              <a:rPr lang="en-US" sz="1700" dirty="0">
                <a:solidFill>
                  <a:schemeClr val="bg1"/>
                </a:solidFill>
              </a:rPr>
              <a:t>	 - </a:t>
            </a:r>
            <a:r>
              <a:rPr lang="en-US" sz="1700" b="1" dirty="0" err="1">
                <a:solidFill>
                  <a:schemeClr val="bg1"/>
                </a:solidFill>
              </a:rPr>
              <a:t>Evolución</a:t>
            </a:r>
            <a:r>
              <a:rPr lang="en-US" sz="1700" b="1" dirty="0">
                <a:solidFill>
                  <a:schemeClr val="bg1"/>
                </a:solidFill>
              </a:rPr>
              <a:t> Cr</a:t>
            </a:r>
            <a:r>
              <a:rPr lang="en-US" sz="1700" dirty="0">
                <a:solidFill>
                  <a:schemeClr val="bg1"/>
                </a:solidFill>
              </a:rPr>
              <a:t> en </a:t>
            </a:r>
            <a:r>
              <a:rPr lang="en-US" sz="1700" dirty="0" err="1">
                <a:solidFill>
                  <a:schemeClr val="bg1"/>
                </a:solidFill>
              </a:rPr>
              <a:t>el</a:t>
            </a:r>
            <a:r>
              <a:rPr lang="en-US" sz="1700" dirty="0">
                <a:solidFill>
                  <a:schemeClr val="bg1"/>
                </a:solidFill>
              </a:rPr>
              <a:t> </a:t>
            </a:r>
            <a:r>
              <a:rPr lang="en-US" sz="1700" dirty="0" err="1">
                <a:solidFill>
                  <a:schemeClr val="bg1"/>
                </a:solidFill>
              </a:rPr>
              <a:t>tiempo</a:t>
            </a:r>
            <a:r>
              <a:rPr lang="en-US" sz="1700" dirty="0">
                <a:solidFill>
                  <a:schemeClr val="bg1"/>
                </a:solidFill>
              </a:rPr>
              <a:t>: </a:t>
            </a:r>
            <a:r>
              <a:rPr lang="en-US" sz="1700" dirty="0" err="1">
                <a:solidFill>
                  <a:schemeClr val="bg1"/>
                </a:solidFill>
              </a:rPr>
              <a:t>ritmo</a:t>
            </a:r>
            <a:r>
              <a:rPr lang="en-US" sz="1700" dirty="0">
                <a:solidFill>
                  <a:schemeClr val="bg1"/>
                </a:solidFill>
              </a:rPr>
              <a:t> de </a:t>
            </a:r>
            <a:r>
              <a:rPr lang="en-US" sz="1700" dirty="0" err="1">
                <a:solidFill>
                  <a:schemeClr val="bg1"/>
                </a:solidFill>
              </a:rPr>
              <a:t>progresión</a:t>
            </a:r>
            <a:r>
              <a:rPr lang="en-US" sz="1700" dirty="0">
                <a:solidFill>
                  <a:schemeClr val="bg1"/>
                </a:solidFill>
              </a:rPr>
              <a:t> de AKI</a:t>
            </a:r>
          </a:p>
          <a:p>
            <a:pPr>
              <a:buFont typeface="Arial" panose="020B0604020202020204" pitchFamily="34" charset="0"/>
              <a:buNone/>
              <a:defRPr/>
            </a:pPr>
            <a:r>
              <a:rPr lang="en-US" sz="1700" dirty="0">
                <a:solidFill>
                  <a:schemeClr val="bg1"/>
                </a:solidFill>
              </a:rPr>
              <a:t>               - </a:t>
            </a:r>
            <a:r>
              <a:rPr lang="en-US" sz="1700" dirty="0" err="1">
                <a:solidFill>
                  <a:schemeClr val="bg1"/>
                </a:solidFill>
              </a:rPr>
              <a:t>Monitorizar</a:t>
            </a:r>
            <a:r>
              <a:rPr lang="en-US" sz="1700" dirty="0">
                <a:solidFill>
                  <a:schemeClr val="bg1"/>
                </a:solidFill>
              </a:rPr>
              <a:t> </a:t>
            </a:r>
            <a:r>
              <a:rPr lang="en-US" sz="1700" dirty="0" err="1">
                <a:solidFill>
                  <a:schemeClr val="bg1"/>
                </a:solidFill>
              </a:rPr>
              <a:t>complicaciones</a:t>
            </a:r>
            <a:r>
              <a:rPr lang="en-US" sz="1700" dirty="0">
                <a:solidFill>
                  <a:schemeClr val="bg1"/>
                </a:solidFill>
              </a:rPr>
              <a:t>: K, </a:t>
            </a:r>
            <a:r>
              <a:rPr lang="en-US" sz="1700" dirty="0" err="1">
                <a:solidFill>
                  <a:schemeClr val="bg1"/>
                </a:solidFill>
              </a:rPr>
              <a:t>sobrecarga</a:t>
            </a:r>
            <a:r>
              <a:rPr lang="en-US" sz="1700" dirty="0">
                <a:solidFill>
                  <a:schemeClr val="bg1"/>
                </a:solidFill>
              </a:rPr>
              <a:t> de </a:t>
            </a:r>
            <a:r>
              <a:rPr lang="en-US" sz="1700" dirty="0" err="1">
                <a:solidFill>
                  <a:schemeClr val="bg1"/>
                </a:solidFill>
              </a:rPr>
              <a:t>volumen</a:t>
            </a:r>
            <a:endParaRPr lang="en-US" sz="1700" dirty="0">
              <a:solidFill>
                <a:schemeClr val="bg1"/>
              </a:solidFill>
            </a:endParaRPr>
          </a:p>
          <a:p>
            <a:pPr>
              <a:buFont typeface="Arial" panose="020B0604020202020204" pitchFamily="34" charset="0"/>
              <a:buNone/>
              <a:defRPr/>
            </a:pPr>
            <a:r>
              <a:rPr lang="en-US" sz="1700" dirty="0">
                <a:solidFill>
                  <a:schemeClr val="bg1"/>
                </a:solidFill>
              </a:rPr>
              <a:t>               - </a:t>
            </a:r>
            <a:r>
              <a:rPr lang="en-US" sz="1700" dirty="0" err="1">
                <a:solidFill>
                  <a:schemeClr val="bg1"/>
                </a:solidFill>
              </a:rPr>
              <a:t>Ampliar</a:t>
            </a:r>
            <a:r>
              <a:rPr lang="en-US" sz="1700" dirty="0">
                <a:solidFill>
                  <a:schemeClr val="bg1"/>
                </a:solidFill>
              </a:rPr>
              <a:t> </a:t>
            </a:r>
            <a:r>
              <a:rPr lang="en-US" sz="1700" dirty="0" err="1">
                <a:solidFill>
                  <a:schemeClr val="bg1"/>
                </a:solidFill>
              </a:rPr>
              <a:t>según</a:t>
            </a:r>
            <a:r>
              <a:rPr lang="en-US" sz="1700" dirty="0">
                <a:solidFill>
                  <a:schemeClr val="bg1"/>
                </a:solidFill>
              </a:rPr>
              <a:t> </a:t>
            </a:r>
            <a:r>
              <a:rPr lang="en-US" sz="1700" dirty="0" err="1">
                <a:solidFill>
                  <a:schemeClr val="bg1"/>
                </a:solidFill>
              </a:rPr>
              <a:t>sospecha</a:t>
            </a:r>
            <a:r>
              <a:rPr lang="en-US" sz="1700" dirty="0">
                <a:solidFill>
                  <a:schemeClr val="bg1"/>
                </a:solidFill>
              </a:rPr>
              <a:t> (</a:t>
            </a:r>
            <a:r>
              <a:rPr lang="en-US" sz="1700" dirty="0" err="1">
                <a:solidFill>
                  <a:schemeClr val="bg1"/>
                </a:solidFill>
              </a:rPr>
              <a:t>autoimmunidad</a:t>
            </a:r>
            <a:r>
              <a:rPr lang="en-US" sz="1700" dirty="0">
                <a:solidFill>
                  <a:schemeClr val="bg1"/>
                </a:solidFill>
              </a:rPr>
              <a:t>, </a:t>
            </a:r>
            <a:r>
              <a:rPr lang="en-US" sz="1700" dirty="0" err="1">
                <a:solidFill>
                  <a:schemeClr val="bg1"/>
                </a:solidFill>
              </a:rPr>
              <a:t>cadenas</a:t>
            </a:r>
            <a:r>
              <a:rPr lang="en-US" sz="1700" dirty="0">
                <a:solidFill>
                  <a:schemeClr val="bg1"/>
                </a:solidFill>
              </a:rPr>
              <a:t> </a:t>
            </a:r>
            <a:r>
              <a:rPr lang="en-US" sz="1700" dirty="0" err="1">
                <a:solidFill>
                  <a:schemeClr val="bg1"/>
                </a:solidFill>
              </a:rPr>
              <a:t>ligeras</a:t>
            </a:r>
            <a:r>
              <a:rPr lang="en-US" sz="1700" dirty="0">
                <a:solidFill>
                  <a:schemeClr val="bg1"/>
                </a:solidFill>
              </a:rPr>
              <a:t> etc)</a:t>
            </a:r>
          </a:p>
          <a:p>
            <a:pPr>
              <a:buFont typeface="Arial" panose="020B0604020202020204" pitchFamily="34" charset="0"/>
              <a:buNone/>
              <a:defRPr/>
            </a:pPr>
            <a:r>
              <a:rPr lang="en-US" sz="1700" dirty="0">
                <a:solidFill>
                  <a:schemeClr val="bg1"/>
                </a:solidFill>
              </a:rPr>
              <a:t> - </a:t>
            </a:r>
            <a:r>
              <a:rPr lang="en-US" sz="1700" dirty="0" err="1">
                <a:solidFill>
                  <a:schemeClr val="bg1"/>
                </a:solidFill>
              </a:rPr>
              <a:t>Análisis</a:t>
            </a:r>
            <a:r>
              <a:rPr lang="en-US" sz="1700" dirty="0">
                <a:solidFill>
                  <a:schemeClr val="bg1"/>
                </a:solidFill>
              </a:rPr>
              <a:t> de </a:t>
            </a:r>
            <a:r>
              <a:rPr lang="en-US" sz="1700" b="1" dirty="0" err="1">
                <a:solidFill>
                  <a:schemeClr val="bg1"/>
                </a:solidFill>
              </a:rPr>
              <a:t>orina</a:t>
            </a:r>
            <a:endParaRPr lang="en-US" sz="1700" dirty="0">
              <a:solidFill>
                <a:schemeClr val="bg1"/>
              </a:solidFill>
            </a:endParaRPr>
          </a:p>
          <a:p>
            <a:pPr lvl="1">
              <a:buFont typeface="Arial" panose="020B0604020202020204" pitchFamily="34" charset="0"/>
              <a:buNone/>
              <a:defRPr/>
            </a:pPr>
            <a:r>
              <a:rPr lang="en-US" sz="1700" dirty="0">
                <a:solidFill>
                  <a:schemeClr val="bg1"/>
                </a:solidFill>
              </a:rPr>
              <a:t>	- </a:t>
            </a:r>
            <a:r>
              <a:rPr lang="en-US" sz="1700" dirty="0" err="1">
                <a:solidFill>
                  <a:schemeClr val="bg1"/>
                </a:solidFill>
              </a:rPr>
              <a:t>Bioquímica</a:t>
            </a:r>
            <a:r>
              <a:rPr lang="en-US" sz="1700" dirty="0">
                <a:solidFill>
                  <a:schemeClr val="bg1"/>
                </a:solidFill>
              </a:rPr>
              <a:t>: Na, K, Cr, </a:t>
            </a:r>
            <a:r>
              <a:rPr lang="en-US" sz="1700" dirty="0" err="1">
                <a:solidFill>
                  <a:schemeClr val="bg1"/>
                </a:solidFill>
              </a:rPr>
              <a:t>Proteina</a:t>
            </a:r>
            <a:r>
              <a:rPr lang="en-US" sz="1700" dirty="0">
                <a:solidFill>
                  <a:schemeClr val="bg1"/>
                </a:solidFill>
              </a:rPr>
              <a:t>, </a:t>
            </a:r>
            <a:r>
              <a:rPr lang="en-US" sz="1700" dirty="0" err="1">
                <a:solidFill>
                  <a:schemeClr val="bg1"/>
                </a:solidFill>
              </a:rPr>
              <a:t>Osm</a:t>
            </a:r>
            <a:r>
              <a:rPr lang="en-US" sz="1700" dirty="0">
                <a:solidFill>
                  <a:schemeClr val="bg1"/>
                </a:solidFill>
              </a:rPr>
              <a:t>, </a:t>
            </a:r>
            <a:r>
              <a:rPr lang="en-US" sz="1700" dirty="0" err="1">
                <a:solidFill>
                  <a:schemeClr val="bg1"/>
                </a:solidFill>
              </a:rPr>
              <a:t>Índices</a:t>
            </a:r>
            <a:r>
              <a:rPr lang="en-US" sz="1700" dirty="0">
                <a:solidFill>
                  <a:schemeClr val="bg1"/>
                </a:solidFill>
              </a:rPr>
              <a:t> </a:t>
            </a:r>
            <a:r>
              <a:rPr lang="en-US" sz="1700" dirty="0" err="1">
                <a:solidFill>
                  <a:schemeClr val="bg1"/>
                </a:solidFill>
              </a:rPr>
              <a:t>urinarios</a:t>
            </a:r>
            <a:endParaRPr lang="en-US" sz="1700" dirty="0">
              <a:solidFill>
                <a:schemeClr val="bg1"/>
              </a:solidFill>
            </a:endParaRPr>
          </a:p>
          <a:p>
            <a:pPr lvl="1">
              <a:buFont typeface="Arial" panose="020B0604020202020204" pitchFamily="34" charset="0"/>
              <a:buNone/>
              <a:defRPr/>
            </a:pPr>
            <a:r>
              <a:rPr lang="en-US" sz="1700" dirty="0">
                <a:solidFill>
                  <a:schemeClr val="bg1"/>
                </a:solidFill>
              </a:rPr>
              <a:t>	- </a:t>
            </a:r>
            <a:r>
              <a:rPr lang="en-US" sz="1700" dirty="0" err="1">
                <a:solidFill>
                  <a:schemeClr val="bg1"/>
                </a:solidFill>
              </a:rPr>
              <a:t>Sedimento</a:t>
            </a:r>
            <a:r>
              <a:rPr lang="en-US" sz="1700" dirty="0">
                <a:solidFill>
                  <a:schemeClr val="bg1"/>
                </a:solidFill>
              </a:rPr>
              <a:t> (</a:t>
            </a:r>
            <a:r>
              <a:rPr lang="en-US" sz="1700" dirty="0" err="1">
                <a:solidFill>
                  <a:schemeClr val="bg1"/>
                </a:solidFill>
              </a:rPr>
              <a:t>células</a:t>
            </a:r>
            <a:r>
              <a:rPr lang="en-US" sz="1700" dirty="0">
                <a:solidFill>
                  <a:schemeClr val="bg1"/>
                </a:solidFill>
              </a:rPr>
              <a:t>, </a:t>
            </a:r>
            <a:r>
              <a:rPr lang="en-US" sz="1700" dirty="0" err="1">
                <a:solidFill>
                  <a:schemeClr val="bg1"/>
                </a:solidFill>
              </a:rPr>
              <a:t>cilindros</a:t>
            </a:r>
            <a:r>
              <a:rPr lang="en-US" sz="1700" dirty="0">
                <a:solidFill>
                  <a:schemeClr val="bg1"/>
                </a:solidFill>
              </a:rPr>
              <a:t>, </a:t>
            </a:r>
            <a:r>
              <a:rPr lang="en-US" sz="1700" dirty="0" err="1">
                <a:solidFill>
                  <a:schemeClr val="bg1"/>
                </a:solidFill>
              </a:rPr>
              <a:t>cristales</a:t>
            </a:r>
            <a:r>
              <a:rPr lang="en-US" sz="1700" dirty="0">
                <a:solidFill>
                  <a:schemeClr val="bg1"/>
                </a:solidFill>
              </a:rPr>
              <a:t>, </a:t>
            </a:r>
            <a:r>
              <a:rPr lang="en-US" sz="1700" dirty="0" err="1">
                <a:solidFill>
                  <a:schemeClr val="bg1"/>
                </a:solidFill>
              </a:rPr>
              <a:t>bacterias</a:t>
            </a:r>
            <a:r>
              <a:rPr lang="en-US" sz="1700" dirty="0">
                <a:solidFill>
                  <a:schemeClr val="bg1"/>
                </a:solidFill>
              </a:rPr>
              <a:t>)</a:t>
            </a:r>
          </a:p>
          <a:p>
            <a:pPr>
              <a:buFont typeface="Arial" panose="020B0604020202020204" pitchFamily="34" charset="0"/>
              <a:buNone/>
              <a:defRPr/>
            </a:pPr>
            <a:r>
              <a:rPr lang="en-US" sz="1700" dirty="0">
                <a:solidFill>
                  <a:schemeClr val="bg1"/>
                </a:solidFill>
              </a:rPr>
              <a:t> - </a:t>
            </a:r>
            <a:r>
              <a:rPr lang="en-US" sz="1700" b="1" dirty="0" err="1">
                <a:solidFill>
                  <a:schemeClr val="bg1"/>
                </a:solidFill>
              </a:rPr>
              <a:t>Ecografía</a:t>
            </a:r>
            <a:r>
              <a:rPr lang="en-US" sz="1700" b="1" dirty="0">
                <a:solidFill>
                  <a:schemeClr val="bg1"/>
                </a:solidFill>
              </a:rPr>
              <a:t> renal</a:t>
            </a:r>
            <a:r>
              <a:rPr lang="en-US" sz="1700" dirty="0">
                <a:solidFill>
                  <a:schemeClr val="bg1"/>
                </a:solidFill>
              </a:rPr>
              <a:t>: </a:t>
            </a:r>
            <a:r>
              <a:rPr lang="en-US" sz="1700" dirty="0" err="1">
                <a:solidFill>
                  <a:schemeClr val="bg1"/>
                </a:solidFill>
              </a:rPr>
              <a:t>descartar</a:t>
            </a:r>
            <a:r>
              <a:rPr lang="en-US" sz="1700" dirty="0">
                <a:solidFill>
                  <a:schemeClr val="bg1"/>
                </a:solidFill>
              </a:rPr>
              <a:t> </a:t>
            </a:r>
            <a:r>
              <a:rPr lang="en-US" sz="1700" dirty="0" err="1">
                <a:solidFill>
                  <a:schemeClr val="bg1"/>
                </a:solidFill>
              </a:rPr>
              <a:t>obstrucción</a:t>
            </a:r>
            <a:r>
              <a:rPr lang="en-US" sz="1700" dirty="0">
                <a:solidFill>
                  <a:schemeClr val="bg1"/>
                </a:solidFill>
              </a:rPr>
              <a:t> </a:t>
            </a:r>
            <a:r>
              <a:rPr lang="en-US" sz="1700" dirty="0" err="1">
                <a:solidFill>
                  <a:schemeClr val="bg1"/>
                </a:solidFill>
              </a:rPr>
              <a:t>si</a:t>
            </a:r>
            <a:r>
              <a:rPr lang="en-US" sz="1700" dirty="0">
                <a:solidFill>
                  <a:schemeClr val="bg1"/>
                </a:solidFill>
              </a:rPr>
              <a:t> </a:t>
            </a:r>
            <a:r>
              <a:rPr lang="en-US" sz="1700" dirty="0" err="1">
                <a:solidFill>
                  <a:schemeClr val="bg1"/>
                </a:solidFill>
              </a:rPr>
              <a:t>sospecha</a:t>
            </a:r>
            <a:r>
              <a:rPr lang="en-US" sz="1700" dirty="0">
                <a:solidFill>
                  <a:schemeClr val="bg1"/>
                </a:solidFill>
              </a:rPr>
              <a:t> </a:t>
            </a:r>
            <a:r>
              <a:rPr lang="en-US" sz="1700" dirty="0" err="1">
                <a:solidFill>
                  <a:schemeClr val="bg1"/>
                </a:solidFill>
              </a:rPr>
              <a:t>clínica</a:t>
            </a:r>
            <a:r>
              <a:rPr lang="en-US" sz="1700" dirty="0">
                <a:solidFill>
                  <a:schemeClr val="bg1"/>
                </a:solidFill>
              </a:rPr>
              <a:t>, </a:t>
            </a:r>
            <a:r>
              <a:rPr lang="en-US" sz="1700" dirty="0" err="1">
                <a:solidFill>
                  <a:schemeClr val="bg1"/>
                </a:solidFill>
              </a:rPr>
              <a:t>tamaño</a:t>
            </a:r>
            <a:r>
              <a:rPr lang="en-US" sz="1700" dirty="0">
                <a:solidFill>
                  <a:schemeClr val="bg1"/>
                </a:solidFill>
              </a:rPr>
              <a:t> renal y </a:t>
            </a:r>
            <a:r>
              <a:rPr lang="en-US" sz="1700" dirty="0" err="1">
                <a:solidFill>
                  <a:schemeClr val="bg1"/>
                </a:solidFill>
              </a:rPr>
              <a:t>grosor</a:t>
            </a:r>
            <a:r>
              <a:rPr lang="en-US" sz="1700" dirty="0">
                <a:solidFill>
                  <a:schemeClr val="bg1"/>
                </a:solidFill>
              </a:rPr>
              <a:t> cortical (</a:t>
            </a:r>
            <a:r>
              <a:rPr lang="en-US" sz="1700" dirty="0" err="1">
                <a:solidFill>
                  <a:schemeClr val="bg1"/>
                </a:solidFill>
              </a:rPr>
              <a:t>reducido</a:t>
            </a:r>
            <a:r>
              <a:rPr lang="en-US" sz="1700" dirty="0">
                <a:solidFill>
                  <a:schemeClr val="bg1"/>
                </a:solidFill>
              </a:rPr>
              <a:t> </a:t>
            </a:r>
            <a:r>
              <a:rPr lang="en-US" sz="1700" dirty="0" err="1">
                <a:solidFill>
                  <a:schemeClr val="bg1"/>
                </a:solidFill>
              </a:rPr>
              <a:t>en</a:t>
            </a:r>
            <a:r>
              <a:rPr lang="en-US" sz="1700" dirty="0">
                <a:solidFill>
                  <a:schemeClr val="bg1"/>
                </a:solidFill>
              </a:rPr>
              <a:t> ERC except DM, amyloidosis, </a:t>
            </a:r>
            <a:r>
              <a:rPr lang="en-US" sz="1700" dirty="0" err="1">
                <a:solidFill>
                  <a:schemeClr val="bg1"/>
                </a:solidFill>
              </a:rPr>
              <a:t>poliquistosis</a:t>
            </a:r>
            <a:r>
              <a:rPr lang="en-US" sz="1700" dirty="0">
                <a:solidFill>
                  <a:schemeClr val="bg1"/>
                </a:solidFill>
              </a:rPr>
              <a:t>)</a:t>
            </a:r>
          </a:p>
          <a:p>
            <a:pPr eaLnBrk="1" hangingPunct="1">
              <a:defRPr/>
            </a:pPr>
            <a:endParaRPr lang="es-ES" sz="1700" dirty="0">
              <a:solidFill>
                <a:schemeClr val="bg1"/>
              </a:solidFill>
              <a:latin typeface="Helvetica" pitchFamily="2"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a:spLocks noGrp="1"/>
          </p:cNvSpPr>
          <p:nvPr>
            <p:ph idx="1"/>
          </p:nvPr>
        </p:nvSpPr>
        <p:spPr>
          <a:xfrm>
            <a:off x="439737" y="1058862"/>
            <a:ext cx="8264525" cy="4530377"/>
          </a:xfrm>
        </p:spPr>
        <p:txBody>
          <a:bodyPr>
            <a:noAutofit/>
          </a:bodyPr>
          <a:lstStyle/>
          <a:p>
            <a:pPr eaLnBrk="1" hangingPunct="1">
              <a:lnSpc>
                <a:spcPct val="80000"/>
              </a:lnSpc>
              <a:defRPr/>
            </a:pPr>
            <a:r>
              <a:rPr lang="en-US" sz="1600" dirty="0" err="1">
                <a:solidFill>
                  <a:schemeClr val="bg1"/>
                </a:solidFill>
                <a:latin typeface="Helvetica" pitchFamily="2" charset="0"/>
              </a:rPr>
              <a:t>Obstrucción</a:t>
            </a:r>
            <a:endParaRPr lang="en-US" sz="1600" dirty="0">
              <a:solidFill>
                <a:schemeClr val="bg1"/>
              </a:solidFill>
              <a:latin typeface="Helvetica" pitchFamily="2" charset="0"/>
            </a:endParaRPr>
          </a:p>
          <a:p>
            <a:pPr lvl="1" eaLnBrk="1" hangingPunct="1">
              <a:lnSpc>
                <a:spcPct val="80000"/>
              </a:lnSpc>
              <a:defRPr/>
            </a:pPr>
            <a:r>
              <a:rPr lang="en-US" sz="1600" dirty="0">
                <a:solidFill>
                  <a:schemeClr val="bg1"/>
                </a:solidFill>
                <a:latin typeface="Helvetica" pitchFamily="2" charset="0"/>
              </a:rPr>
              <a:t>La gran </a:t>
            </a:r>
            <a:r>
              <a:rPr lang="en-US" sz="1600" dirty="0" err="1">
                <a:solidFill>
                  <a:schemeClr val="bg1"/>
                </a:solidFill>
                <a:latin typeface="Helvetica" pitchFamily="2" charset="0"/>
              </a:rPr>
              <a:t>mayoria</a:t>
            </a:r>
            <a:endParaRPr lang="en-US" sz="1600" dirty="0">
              <a:solidFill>
                <a:schemeClr val="bg1"/>
              </a:solidFill>
              <a:latin typeface="Helvetica" pitchFamily="2" charset="0"/>
            </a:endParaRPr>
          </a:p>
          <a:p>
            <a:pPr lvl="1" eaLnBrk="1" hangingPunct="1">
              <a:lnSpc>
                <a:spcPct val="80000"/>
              </a:lnSpc>
              <a:defRPr/>
            </a:pPr>
            <a:r>
              <a:rPr lang="en-US" sz="1600" dirty="0">
                <a:solidFill>
                  <a:schemeClr val="bg1"/>
                </a:solidFill>
                <a:latin typeface="Helvetica" pitchFamily="2" charset="0"/>
              </a:rPr>
              <a:t>Sin </a:t>
            </a:r>
            <a:r>
              <a:rPr lang="en-US" sz="1600" dirty="0" err="1">
                <a:solidFill>
                  <a:schemeClr val="bg1"/>
                </a:solidFill>
                <a:latin typeface="Helvetica" pitchFamily="2" charset="0"/>
              </a:rPr>
              <a:t>dilatación</a:t>
            </a:r>
            <a:r>
              <a:rPr lang="en-US" sz="1600" dirty="0">
                <a:solidFill>
                  <a:schemeClr val="bg1"/>
                </a:solidFill>
                <a:latin typeface="Helvetica" pitchFamily="2" charset="0"/>
              </a:rPr>
              <a:t> de </a:t>
            </a:r>
            <a:r>
              <a:rPr lang="en-US" sz="1600" dirty="0" err="1">
                <a:solidFill>
                  <a:schemeClr val="bg1"/>
                </a:solidFill>
                <a:latin typeface="Helvetica" pitchFamily="2" charset="0"/>
              </a:rPr>
              <a:t>vías</a:t>
            </a:r>
            <a:r>
              <a:rPr lang="en-US" sz="1600" dirty="0">
                <a:solidFill>
                  <a:schemeClr val="bg1"/>
                </a:solidFill>
                <a:latin typeface="Helvetica" pitchFamily="2" charset="0"/>
              </a:rPr>
              <a:t>: </a:t>
            </a:r>
            <a:r>
              <a:rPr lang="en-US" sz="1600" dirty="0" err="1">
                <a:solidFill>
                  <a:schemeClr val="bg1"/>
                </a:solidFill>
                <a:latin typeface="Helvetica" pitchFamily="2" charset="0"/>
              </a:rPr>
              <a:t>deshidratación</a:t>
            </a:r>
            <a:r>
              <a:rPr lang="en-US" sz="1600" dirty="0">
                <a:solidFill>
                  <a:schemeClr val="bg1"/>
                </a:solidFill>
                <a:latin typeface="Helvetica" pitchFamily="2" charset="0"/>
              </a:rPr>
              <a:t>, </a:t>
            </a:r>
            <a:r>
              <a:rPr lang="en-US" sz="1600" dirty="0" err="1">
                <a:solidFill>
                  <a:schemeClr val="bg1"/>
                </a:solidFill>
                <a:latin typeface="Helvetica" pitchFamily="2" charset="0"/>
              </a:rPr>
              <a:t>fibrosi</a:t>
            </a:r>
            <a:r>
              <a:rPr lang="en-US" sz="1600" dirty="0">
                <a:solidFill>
                  <a:schemeClr val="bg1"/>
                </a:solidFill>
                <a:latin typeface="Helvetica" pitchFamily="2" charset="0"/>
              </a:rPr>
              <a:t> retroperitoneal, </a:t>
            </a:r>
            <a:r>
              <a:rPr lang="en-US" sz="1600" dirty="0" err="1">
                <a:solidFill>
                  <a:schemeClr val="bg1"/>
                </a:solidFill>
                <a:latin typeface="Helvetica" pitchFamily="2" charset="0"/>
              </a:rPr>
              <a:t>estadios</a:t>
            </a:r>
            <a:r>
              <a:rPr lang="en-US" sz="1600" dirty="0">
                <a:solidFill>
                  <a:schemeClr val="bg1"/>
                </a:solidFill>
                <a:latin typeface="Helvetica" pitchFamily="2" charset="0"/>
              </a:rPr>
              <a:t> </a:t>
            </a:r>
            <a:r>
              <a:rPr lang="en-US" sz="1600" dirty="0" err="1">
                <a:solidFill>
                  <a:schemeClr val="bg1"/>
                </a:solidFill>
                <a:latin typeface="Helvetica" pitchFamily="2" charset="0"/>
              </a:rPr>
              <a:t>iniciales</a:t>
            </a:r>
            <a:r>
              <a:rPr lang="en-US" sz="1600" dirty="0">
                <a:solidFill>
                  <a:schemeClr val="bg1"/>
                </a:solidFill>
                <a:latin typeface="Helvetica" pitchFamily="2" charset="0"/>
              </a:rPr>
              <a:t> de IRA postrenal</a:t>
            </a:r>
          </a:p>
          <a:p>
            <a:pPr lvl="1" eaLnBrk="1" hangingPunct="1">
              <a:lnSpc>
                <a:spcPct val="80000"/>
              </a:lnSpc>
              <a:defRPr/>
            </a:pPr>
            <a:r>
              <a:rPr lang="en-US" sz="1600" dirty="0">
                <a:solidFill>
                  <a:schemeClr val="bg1"/>
                </a:solidFill>
                <a:latin typeface="Helvetica" pitchFamily="2" charset="0"/>
              </a:rPr>
              <a:t>Diuresis </a:t>
            </a:r>
            <a:r>
              <a:rPr lang="en-US" sz="1600" dirty="0" err="1">
                <a:solidFill>
                  <a:schemeClr val="bg1"/>
                </a:solidFill>
                <a:latin typeface="Helvetica" pitchFamily="2" charset="0"/>
              </a:rPr>
              <a:t>conservada</a:t>
            </a:r>
            <a:r>
              <a:rPr lang="en-US" sz="1600" dirty="0">
                <a:solidFill>
                  <a:schemeClr val="bg1"/>
                </a:solidFill>
                <a:latin typeface="Helvetica" pitchFamily="2" charset="0"/>
              </a:rPr>
              <a:t> </a:t>
            </a:r>
            <a:r>
              <a:rPr lang="en-US" sz="1600" dirty="0" err="1">
                <a:solidFill>
                  <a:schemeClr val="bg1"/>
                </a:solidFill>
                <a:latin typeface="Helvetica" pitchFamily="2" charset="0"/>
              </a:rPr>
              <a:t>si</a:t>
            </a:r>
            <a:r>
              <a:rPr lang="en-US" sz="1600" dirty="0">
                <a:solidFill>
                  <a:schemeClr val="bg1"/>
                </a:solidFill>
                <a:latin typeface="Helvetica" pitchFamily="2" charset="0"/>
              </a:rPr>
              <a:t> </a:t>
            </a:r>
            <a:r>
              <a:rPr lang="en-US" sz="1600" dirty="0" err="1">
                <a:solidFill>
                  <a:schemeClr val="bg1"/>
                </a:solidFill>
                <a:latin typeface="Helvetica" pitchFamily="2" charset="0"/>
              </a:rPr>
              <a:t>obstrucción</a:t>
            </a:r>
            <a:r>
              <a:rPr lang="en-US" sz="1600" dirty="0">
                <a:solidFill>
                  <a:schemeClr val="bg1"/>
                </a:solidFill>
                <a:latin typeface="Helvetica" pitchFamily="2" charset="0"/>
              </a:rPr>
              <a:t> </a:t>
            </a:r>
            <a:r>
              <a:rPr lang="en-US" sz="1600" dirty="0" err="1">
                <a:solidFill>
                  <a:schemeClr val="bg1"/>
                </a:solidFill>
                <a:latin typeface="Helvetica" pitchFamily="2" charset="0"/>
              </a:rPr>
              <a:t>parcial</a:t>
            </a:r>
            <a:endParaRPr lang="en-US" sz="1600" dirty="0">
              <a:solidFill>
                <a:schemeClr val="bg1"/>
              </a:solidFill>
              <a:latin typeface="Helvetica" pitchFamily="2" charset="0"/>
            </a:endParaRPr>
          </a:p>
          <a:p>
            <a:pPr eaLnBrk="1" hangingPunct="1">
              <a:lnSpc>
                <a:spcPct val="80000"/>
              </a:lnSpc>
              <a:defRPr/>
            </a:pPr>
            <a:endParaRPr lang="en-US" sz="1600" dirty="0">
              <a:solidFill>
                <a:schemeClr val="bg1"/>
              </a:solidFill>
              <a:latin typeface="Helvetica" pitchFamily="2" charset="0"/>
            </a:endParaRPr>
          </a:p>
          <a:p>
            <a:pPr eaLnBrk="1" hangingPunct="1">
              <a:lnSpc>
                <a:spcPct val="80000"/>
              </a:lnSpc>
              <a:defRPr/>
            </a:pPr>
            <a:r>
              <a:rPr lang="en-US" sz="1600" dirty="0" err="1">
                <a:solidFill>
                  <a:schemeClr val="bg1"/>
                </a:solidFill>
                <a:latin typeface="Helvetica" pitchFamily="2" charset="0"/>
              </a:rPr>
              <a:t>Glomerulonefritis</a:t>
            </a:r>
            <a:r>
              <a:rPr lang="en-US" sz="1600" dirty="0">
                <a:solidFill>
                  <a:schemeClr val="bg1"/>
                </a:solidFill>
                <a:latin typeface="Helvetica" pitchFamily="2" charset="0"/>
              </a:rPr>
              <a:t> </a:t>
            </a:r>
            <a:r>
              <a:rPr lang="en-US" sz="1600" dirty="0" err="1">
                <a:solidFill>
                  <a:schemeClr val="bg1"/>
                </a:solidFill>
                <a:latin typeface="Helvetica" pitchFamily="2" charset="0"/>
              </a:rPr>
              <a:t>rapidamente</a:t>
            </a:r>
            <a:r>
              <a:rPr lang="en-US" sz="1600" dirty="0">
                <a:solidFill>
                  <a:schemeClr val="bg1"/>
                </a:solidFill>
                <a:latin typeface="Helvetica" pitchFamily="2" charset="0"/>
              </a:rPr>
              <a:t> </a:t>
            </a:r>
            <a:r>
              <a:rPr lang="en-US" sz="1600" dirty="0" err="1">
                <a:solidFill>
                  <a:schemeClr val="bg1"/>
                </a:solidFill>
                <a:latin typeface="Helvetica" pitchFamily="2" charset="0"/>
              </a:rPr>
              <a:t>progresiva</a:t>
            </a:r>
            <a:endParaRPr lang="en-US" sz="1600" dirty="0">
              <a:solidFill>
                <a:schemeClr val="bg1"/>
              </a:solidFill>
              <a:latin typeface="Helvetica" pitchFamily="2" charset="0"/>
            </a:endParaRPr>
          </a:p>
          <a:p>
            <a:pPr eaLnBrk="1" hangingPunct="1">
              <a:lnSpc>
                <a:spcPct val="80000"/>
              </a:lnSpc>
              <a:defRPr/>
            </a:pPr>
            <a:endParaRPr lang="en-US" sz="1600" dirty="0">
              <a:solidFill>
                <a:schemeClr val="bg1"/>
              </a:solidFill>
              <a:latin typeface="Helvetica" pitchFamily="2" charset="0"/>
            </a:endParaRPr>
          </a:p>
          <a:p>
            <a:pPr eaLnBrk="1" hangingPunct="1">
              <a:lnSpc>
                <a:spcPct val="80000"/>
              </a:lnSpc>
              <a:defRPr/>
            </a:pPr>
            <a:r>
              <a:rPr lang="en-US" sz="1600" dirty="0" err="1">
                <a:solidFill>
                  <a:schemeClr val="bg1"/>
                </a:solidFill>
                <a:latin typeface="Helvetica" pitchFamily="2" charset="0"/>
              </a:rPr>
              <a:t>Oclusión</a:t>
            </a:r>
            <a:r>
              <a:rPr lang="en-US" sz="1600" dirty="0">
                <a:solidFill>
                  <a:schemeClr val="bg1"/>
                </a:solidFill>
                <a:latin typeface="Helvetica" pitchFamily="2" charset="0"/>
              </a:rPr>
              <a:t> </a:t>
            </a:r>
            <a:r>
              <a:rPr lang="en-US" sz="1600" dirty="0" err="1">
                <a:solidFill>
                  <a:schemeClr val="bg1"/>
                </a:solidFill>
                <a:latin typeface="Helvetica" pitchFamily="2" charset="0"/>
              </a:rPr>
              <a:t>aguda</a:t>
            </a:r>
            <a:r>
              <a:rPr lang="en-US" sz="1600" dirty="0">
                <a:solidFill>
                  <a:schemeClr val="bg1"/>
                </a:solidFill>
                <a:latin typeface="Helvetica" pitchFamily="2" charset="0"/>
              </a:rPr>
              <a:t> y bilateral de </a:t>
            </a:r>
            <a:r>
              <a:rPr lang="en-US" sz="1600" dirty="0" err="1">
                <a:solidFill>
                  <a:schemeClr val="bg1"/>
                </a:solidFill>
                <a:latin typeface="Helvetica" pitchFamily="2" charset="0"/>
              </a:rPr>
              <a:t>arterias</a:t>
            </a:r>
            <a:r>
              <a:rPr lang="en-US" sz="1600" dirty="0">
                <a:solidFill>
                  <a:schemeClr val="bg1"/>
                </a:solidFill>
                <a:latin typeface="Helvetica" pitchFamily="2" charset="0"/>
              </a:rPr>
              <a:t> o </a:t>
            </a:r>
            <a:r>
              <a:rPr lang="en-US" sz="1600" dirty="0" err="1">
                <a:solidFill>
                  <a:schemeClr val="bg1"/>
                </a:solidFill>
                <a:latin typeface="Helvetica" pitchFamily="2" charset="0"/>
              </a:rPr>
              <a:t>venas</a:t>
            </a:r>
            <a:r>
              <a:rPr lang="en-US" sz="1600" dirty="0">
                <a:solidFill>
                  <a:schemeClr val="bg1"/>
                </a:solidFill>
                <a:latin typeface="Helvetica" pitchFamily="2" charset="0"/>
              </a:rPr>
              <a:t> </a:t>
            </a:r>
            <a:r>
              <a:rPr lang="en-US" sz="1600" dirty="0" err="1">
                <a:solidFill>
                  <a:schemeClr val="bg1"/>
                </a:solidFill>
                <a:latin typeface="Helvetica" pitchFamily="2" charset="0"/>
              </a:rPr>
              <a:t>renales</a:t>
            </a:r>
            <a:endParaRPr lang="en-US" sz="1600" dirty="0">
              <a:solidFill>
                <a:schemeClr val="bg1"/>
              </a:solidFill>
              <a:latin typeface="Helvetica" pitchFamily="2" charset="0"/>
            </a:endParaRPr>
          </a:p>
          <a:p>
            <a:pPr eaLnBrk="1" hangingPunct="1">
              <a:lnSpc>
                <a:spcPct val="80000"/>
              </a:lnSpc>
              <a:defRPr/>
            </a:pPr>
            <a:endParaRPr lang="en-US" sz="1600" dirty="0">
              <a:solidFill>
                <a:schemeClr val="bg1"/>
              </a:solidFill>
              <a:latin typeface="Helvetica" pitchFamily="2" charset="0"/>
            </a:endParaRPr>
          </a:p>
          <a:p>
            <a:pPr eaLnBrk="1" hangingPunct="1">
              <a:lnSpc>
                <a:spcPct val="80000"/>
              </a:lnSpc>
              <a:defRPr/>
            </a:pPr>
            <a:r>
              <a:rPr lang="en-US" sz="1600" dirty="0">
                <a:solidFill>
                  <a:schemeClr val="bg1"/>
                </a:solidFill>
                <a:latin typeface="Helvetica" pitchFamily="2" charset="0"/>
              </a:rPr>
              <a:t>Necrosis cortical bilateral</a:t>
            </a:r>
          </a:p>
          <a:p>
            <a:pPr lvl="1" eaLnBrk="1" hangingPunct="1">
              <a:lnSpc>
                <a:spcPct val="80000"/>
              </a:lnSpc>
              <a:defRPr/>
            </a:pPr>
            <a:r>
              <a:rPr lang="en-US" sz="1600" dirty="0" err="1">
                <a:solidFill>
                  <a:schemeClr val="bg1"/>
                </a:solidFill>
                <a:latin typeface="Helvetica" pitchFamily="2" charset="0"/>
              </a:rPr>
              <a:t>Rara</a:t>
            </a:r>
            <a:endParaRPr lang="en-US" sz="1600" dirty="0">
              <a:solidFill>
                <a:schemeClr val="bg1"/>
              </a:solidFill>
              <a:latin typeface="Helvetica" pitchFamily="2" charset="0"/>
            </a:endParaRPr>
          </a:p>
          <a:p>
            <a:pPr lvl="1" eaLnBrk="1" hangingPunct="1">
              <a:lnSpc>
                <a:spcPct val="80000"/>
              </a:lnSpc>
              <a:defRPr/>
            </a:pPr>
            <a:r>
              <a:rPr lang="en-US" sz="1600" dirty="0" err="1">
                <a:solidFill>
                  <a:schemeClr val="bg1"/>
                </a:solidFill>
                <a:latin typeface="Helvetica" pitchFamily="2" charset="0"/>
              </a:rPr>
              <a:t>Perfusión</a:t>
            </a:r>
            <a:r>
              <a:rPr lang="en-US" sz="1600" dirty="0">
                <a:solidFill>
                  <a:schemeClr val="bg1"/>
                </a:solidFill>
                <a:latin typeface="Helvetica" pitchFamily="2" charset="0"/>
              </a:rPr>
              <a:t> arterial renal </a:t>
            </a:r>
            <a:r>
              <a:rPr lang="en-US" sz="1600" dirty="0" err="1">
                <a:solidFill>
                  <a:schemeClr val="bg1"/>
                </a:solidFill>
                <a:latin typeface="Helvetica" pitchFamily="2" charset="0"/>
              </a:rPr>
              <a:t>comprometida</a:t>
            </a:r>
            <a:r>
              <a:rPr lang="en-US" sz="1600" dirty="0">
                <a:solidFill>
                  <a:schemeClr val="bg1"/>
                </a:solidFill>
                <a:latin typeface="Helvetica" pitchFamily="2" charset="0"/>
              </a:rPr>
              <a:t> por </a:t>
            </a:r>
            <a:r>
              <a:rPr lang="en-US" sz="1600" dirty="0" err="1">
                <a:solidFill>
                  <a:schemeClr val="bg1"/>
                </a:solidFill>
                <a:latin typeface="Helvetica" pitchFamily="2" charset="0"/>
              </a:rPr>
              <a:t>espasmo</a:t>
            </a:r>
            <a:r>
              <a:rPr lang="en-US" sz="1600" dirty="0">
                <a:solidFill>
                  <a:schemeClr val="bg1"/>
                </a:solidFill>
                <a:latin typeface="Helvetica" pitchFamily="2" charset="0"/>
              </a:rPr>
              <a:t> vascular, </a:t>
            </a:r>
            <a:r>
              <a:rPr lang="en-US" sz="1600" dirty="0" err="1">
                <a:solidFill>
                  <a:schemeClr val="bg1"/>
                </a:solidFill>
                <a:latin typeface="Helvetica" pitchFamily="2" charset="0"/>
              </a:rPr>
              <a:t>daño</a:t>
            </a:r>
            <a:r>
              <a:rPr lang="en-US" sz="1600" dirty="0">
                <a:solidFill>
                  <a:schemeClr val="bg1"/>
                </a:solidFill>
                <a:latin typeface="Helvetica" pitchFamily="2" charset="0"/>
              </a:rPr>
              <a:t> microvascular, </a:t>
            </a:r>
            <a:r>
              <a:rPr lang="en-US" sz="1600" dirty="0" err="1">
                <a:solidFill>
                  <a:schemeClr val="bg1"/>
                </a:solidFill>
                <a:latin typeface="Helvetica" pitchFamily="2" charset="0"/>
              </a:rPr>
              <a:t>coagulación</a:t>
            </a:r>
            <a:r>
              <a:rPr lang="en-US" sz="1600" dirty="0">
                <a:solidFill>
                  <a:schemeClr val="bg1"/>
                </a:solidFill>
                <a:latin typeface="Helvetica" pitchFamily="2" charset="0"/>
              </a:rPr>
              <a:t> intravascular</a:t>
            </a:r>
          </a:p>
          <a:p>
            <a:pPr lvl="2" eaLnBrk="1" hangingPunct="1">
              <a:lnSpc>
                <a:spcPct val="80000"/>
              </a:lnSpc>
              <a:defRPr/>
            </a:pPr>
            <a:r>
              <a:rPr lang="en-US" sz="1600" dirty="0">
                <a:solidFill>
                  <a:schemeClr val="bg1"/>
                </a:solidFill>
                <a:latin typeface="Helvetica" pitchFamily="2" charset="0"/>
              </a:rPr>
              <a:t>Sepsis</a:t>
            </a:r>
          </a:p>
          <a:p>
            <a:pPr lvl="2" eaLnBrk="1" hangingPunct="1">
              <a:lnSpc>
                <a:spcPct val="80000"/>
              </a:lnSpc>
              <a:defRPr/>
            </a:pPr>
            <a:r>
              <a:rPr lang="en-US" sz="1600" dirty="0">
                <a:solidFill>
                  <a:schemeClr val="bg1"/>
                </a:solidFill>
                <a:latin typeface="Helvetica" pitchFamily="2" charset="0"/>
              </a:rPr>
              <a:t>AINE</a:t>
            </a:r>
          </a:p>
          <a:p>
            <a:pPr lvl="2" eaLnBrk="1" hangingPunct="1">
              <a:lnSpc>
                <a:spcPct val="80000"/>
              </a:lnSpc>
              <a:defRPr/>
            </a:pPr>
            <a:r>
              <a:rPr lang="en-US" sz="1600" dirty="0">
                <a:solidFill>
                  <a:schemeClr val="bg1"/>
                </a:solidFill>
                <a:latin typeface="Helvetica" pitchFamily="2" charset="0"/>
              </a:rPr>
              <a:t>20% de las IRA en el 3er </a:t>
            </a:r>
            <a:r>
              <a:rPr lang="en-US" sz="1600" dirty="0" err="1">
                <a:solidFill>
                  <a:schemeClr val="bg1"/>
                </a:solidFill>
                <a:latin typeface="Helvetica" pitchFamily="2" charset="0"/>
              </a:rPr>
              <a:t>trimestre</a:t>
            </a:r>
            <a:r>
              <a:rPr lang="en-US" sz="1600" dirty="0">
                <a:solidFill>
                  <a:schemeClr val="bg1"/>
                </a:solidFill>
                <a:latin typeface="Helvetica" pitchFamily="2" charset="0"/>
              </a:rPr>
              <a:t> del </a:t>
            </a:r>
            <a:r>
              <a:rPr lang="en-US" sz="1600" dirty="0" err="1">
                <a:solidFill>
                  <a:schemeClr val="bg1"/>
                </a:solidFill>
                <a:latin typeface="Helvetica" pitchFamily="2" charset="0"/>
              </a:rPr>
              <a:t>embarazo</a:t>
            </a:r>
            <a:endParaRPr lang="en-US" sz="1600" dirty="0">
              <a:solidFill>
                <a:schemeClr val="bg1"/>
              </a:solidFill>
              <a:latin typeface="Helvetica" pitchFamily="2" charset="0"/>
            </a:endParaRPr>
          </a:p>
          <a:p>
            <a:pPr lvl="3" eaLnBrk="1" hangingPunct="1">
              <a:lnSpc>
                <a:spcPct val="80000"/>
              </a:lnSpc>
              <a:defRPr/>
            </a:pPr>
            <a:r>
              <a:rPr lang="en-US" sz="1600" dirty="0">
                <a:solidFill>
                  <a:schemeClr val="bg1"/>
                </a:solidFill>
                <a:latin typeface="Helvetica" pitchFamily="2" charset="0"/>
              </a:rPr>
              <a:t>Eclampsia, </a:t>
            </a:r>
            <a:r>
              <a:rPr lang="en-US" sz="1600" dirty="0" err="1">
                <a:solidFill>
                  <a:schemeClr val="bg1"/>
                </a:solidFill>
                <a:latin typeface="Helvetica" pitchFamily="2" charset="0"/>
              </a:rPr>
              <a:t>Abruptio</a:t>
            </a:r>
            <a:r>
              <a:rPr lang="en-US" sz="1600" dirty="0">
                <a:solidFill>
                  <a:schemeClr val="bg1"/>
                </a:solidFill>
                <a:latin typeface="Helvetica" pitchFamily="2" charset="0"/>
              </a:rPr>
              <a:t> placentae</a:t>
            </a:r>
          </a:p>
        </p:txBody>
      </p:sp>
      <p:sp>
        <p:nvSpPr>
          <p:cNvPr id="52230" name="1 Título"/>
          <p:cNvSpPr>
            <a:spLocks noGrp="1"/>
          </p:cNvSpPr>
          <p:nvPr>
            <p:ph type="title"/>
          </p:nvPr>
        </p:nvSpPr>
        <p:spPr>
          <a:xfrm>
            <a:off x="1619672" y="382588"/>
            <a:ext cx="6172200" cy="676275"/>
          </a:xfrm>
        </p:spPr>
        <p:txBody>
          <a:bodyPr/>
          <a:lstStyle/>
          <a:p>
            <a:pPr eaLnBrk="1" hangingPunct="1"/>
            <a:r>
              <a:rPr lang="en-US" altLang="es-ES" sz="3600" dirty="0">
                <a:solidFill>
                  <a:schemeClr val="bg1"/>
                </a:solidFill>
                <a:latin typeface="Helvetica" panose="020B0604020202020204" pitchFamily="34" charset="0"/>
              </a:rPr>
              <a:t>  </a:t>
            </a:r>
            <a:r>
              <a:rPr lang="en-US" altLang="es-ES" sz="3600" dirty="0" err="1">
                <a:solidFill>
                  <a:schemeClr val="bg1"/>
                </a:solidFill>
                <a:latin typeface="Helvetica" panose="020B0604020202020204" pitchFamily="34" charset="0"/>
              </a:rPr>
              <a:t>Paciente</a:t>
            </a:r>
            <a:r>
              <a:rPr lang="en-US" altLang="es-ES" sz="3600" dirty="0">
                <a:solidFill>
                  <a:schemeClr val="bg1"/>
                </a:solidFill>
                <a:latin typeface="Helvetica" panose="020B0604020202020204" pitchFamily="34" charset="0"/>
              </a:rPr>
              <a:t> con anuria</a:t>
            </a:r>
            <a:endParaRPr lang="es-ES" altLang="es-ES" sz="3600" dirty="0">
              <a:solidFill>
                <a:schemeClr val="bg1"/>
              </a:solidFill>
              <a:latin typeface="Helvetica"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Rectangle 2"/>
          <p:cNvSpPr>
            <a:spLocks noGrp="1"/>
          </p:cNvSpPr>
          <p:nvPr>
            <p:ph type="title"/>
          </p:nvPr>
        </p:nvSpPr>
        <p:spPr>
          <a:xfrm>
            <a:off x="157258" y="0"/>
            <a:ext cx="7886700" cy="685800"/>
          </a:xfrm>
        </p:spPr>
        <p:txBody>
          <a:bodyPr/>
          <a:lstStyle/>
          <a:p>
            <a:pPr eaLnBrk="1" hangingPunct="1"/>
            <a:r>
              <a:rPr lang="en-US" altLang="es-ES" sz="3600" dirty="0">
                <a:solidFill>
                  <a:schemeClr val="bg1"/>
                </a:solidFill>
                <a:latin typeface="Helvetica" panose="020B0604020202020204" pitchFamily="34" charset="0"/>
              </a:rPr>
              <a:t>  </a:t>
            </a:r>
            <a:r>
              <a:rPr lang="en-US" altLang="es-ES" sz="3600" dirty="0" err="1">
                <a:solidFill>
                  <a:schemeClr val="bg1"/>
                </a:solidFill>
                <a:latin typeface="Helvetica" panose="020B0604020202020204" pitchFamily="34" charset="0"/>
              </a:rPr>
              <a:t>Análisis</a:t>
            </a:r>
            <a:r>
              <a:rPr lang="en-US" altLang="es-ES" sz="3600" dirty="0">
                <a:solidFill>
                  <a:schemeClr val="bg1"/>
                </a:solidFill>
                <a:latin typeface="Helvetica" panose="020B0604020202020204" pitchFamily="34" charset="0"/>
              </a:rPr>
              <a:t> de </a:t>
            </a:r>
            <a:r>
              <a:rPr lang="en-US" altLang="es-ES" sz="3600" dirty="0" err="1">
                <a:solidFill>
                  <a:schemeClr val="bg1"/>
                </a:solidFill>
                <a:latin typeface="Helvetica" panose="020B0604020202020204" pitchFamily="34" charset="0"/>
              </a:rPr>
              <a:t>orina</a:t>
            </a:r>
            <a:r>
              <a:rPr lang="en-US" altLang="es-ES" sz="3600" dirty="0">
                <a:solidFill>
                  <a:schemeClr val="bg1"/>
                </a:solidFill>
                <a:latin typeface="Helvetica" panose="020B0604020202020204" pitchFamily="34" charset="0"/>
              </a:rPr>
              <a:t> </a:t>
            </a:r>
            <a:r>
              <a:rPr lang="en-US" altLang="es-ES" sz="3600" dirty="0" err="1">
                <a:solidFill>
                  <a:schemeClr val="bg1"/>
                </a:solidFill>
                <a:latin typeface="Helvetica" panose="020B0604020202020204" pitchFamily="34" charset="0"/>
              </a:rPr>
              <a:t>en</a:t>
            </a:r>
            <a:r>
              <a:rPr lang="en-US" altLang="es-ES" sz="3600" dirty="0">
                <a:solidFill>
                  <a:schemeClr val="bg1"/>
                </a:solidFill>
                <a:latin typeface="Helvetica" panose="020B0604020202020204" pitchFamily="34" charset="0"/>
              </a:rPr>
              <a:t> la IRA</a:t>
            </a:r>
          </a:p>
        </p:txBody>
      </p:sp>
      <p:sp>
        <p:nvSpPr>
          <p:cNvPr id="6" name="12 Marcador de contenido"/>
          <p:cNvSpPr>
            <a:spLocks noGrp="1"/>
          </p:cNvSpPr>
          <p:nvPr>
            <p:ph idx="1"/>
          </p:nvPr>
        </p:nvSpPr>
        <p:spPr>
          <a:xfrm>
            <a:off x="2843808" y="798453"/>
            <a:ext cx="5731743" cy="1790960"/>
          </a:xfrm>
          <a:ln>
            <a:solidFill>
              <a:schemeClr val="bg1"/>
            </a:solidFill>
          </a:ln>
        </p:spPr>
        <p:txBody>
          <a:bodyPr>
            <a:normAutofit/>
          </a:bodyPr>
          <a:lstStyle/>
          <a:p>
            <a:pPr eaLnBrk="1" hangingPunct="1">
              <a:lnSpc>
                <a:spcPct val="90000"/>
              </a:lnSpc>
              <a:defRPr/>
            </a:pPr>
            <a:r>
              <a:rPr lang="en-US" sz="1500" dirty="0">
                <a:solidFill>
                  <a:schemeClr val="bg1"/>
                </a:solidFill>
                <a:latin typeface="Helvetica" pitchFamily="2" charset="0"/>
              </a:rPr>
              <a:t>Sangre: la </a:t>
            </a:r>
            <a:r>
              <a:rPr lang="en-US" sz="1500" dirty="0" err="1">
                <a:solidFill>
                  <a:schemeClr val="bg1"/>
                </a:solidFill>
                <a:latin typeface="Helvetica" pitchFamily="2" charset="0"/>
              </a:rPr>
              <a:t>tira</a:t>
            </a:r>
            <a:r>
              <a:rPr lang="en-US" sz="1500" dirty="0">
                <a:solidFill>
                  <a:schemeClr val="bg1"/>
                </a:solidFill>
                <a:latin typeface="Helvetica" pitchFamily="2" charset="0"/>
              </a:rPr>
              <a:t> </a:t>
            </a:r>
            <a:r>
              <a:rPr lang="en-US" sz="1500" dirty="0" err="1">
                <a:solidFill>
                  <a:schemeClr val="bg1"/>
                </a:solidFill>
                <a:latin typeface="Helvetica" pitchFamily="2" charset="0"/>
              </a:rPr>
              <a:t>detecta</a:t>
            </a:r>
            <a:r>
              <a:rPr lang="en-US" sz="1500" dirty="0">
                <a:solidFill>
                  <a:schemeClr val="bg1"/>
                </a:solidFill>
                <a:latin typeface="Helvetica" pitchFamily="2" charset="0"/>
              </a:rPr>
              <a:t> </a:t>
            </a:r>
            <a:r>
              <a:rPr lang="en-US" sz="1500" dirty="0" err="1">
                <a:solidFill>
                  <a:schemeClr val="bg1"/>
                </a:solidFill>
                <a:latin typeface="Helvetica" pitchFamily="2" charset="0"/>
              </a:rPr>
              <a:t>peroxidasa:</a:t>
            </a:r>
            <a:r>
              <a:rPr lang="en-US" sz="1350" dirty="0" err="1">
                <a:solidFill>
                  <a:schemeClr val="bg1"/>
                </a:solidFill>
                <a:latin typeface="Helvetica" pitchFamily="2" charset="0"/>
              </a:rPr>
              <a:t>mioglobina</a:t>
            </a:r>
            <a:r>
              <a:rPr lang="en-US" sz="1350" dirty="0">
                <a:solidFill>
                  <a:schemeClr val="bg1"/>
                </a:solidFill>
                <a:latin typeface="Helvetica" pitchFamily="2" charset="0"/>
              </a:rPr>
              <a:t>, </a:t>
            </a:r>
            <a:r>
              <a:rPr lang="en-US" sz="1350" dirty="0" err="1">
                <a:solidFill>
                  <a:schemeClr val="bg1"/>
                </a:solidFill>
                <a:latin typeface="Helvetica" pitchFamily="2" charset="0"/>
              </a:rPr>
              <a:t>hemoglobina</a:t>
            </a:r>
            <a:r>
              <a:rPr lang="en-US" sz="1350" dirty="0">
                <a:solidFill>
                  <a:schemeClr val="bg1"/>
                </a:solidFill>
                <a:latin typeface="Helvetica" pitchFamily="2" charset="0"/>
              </a:rPr>
              <a:t> libre</a:t>
            </a:r>
          </a:p>
          <a:p>
            <a:pPr eaLnBrk="1" hangingPunct="1">
              <a:lnSpc>
                <a:spcPct val="90000"/>
              </a:lnSpc>
              <a:defRPr/>
            </a:pPr>
            <a:r>
              <a:rPr lang="en-US" sz="1500" dirty="0" err="1">
                <a:solidFill>
                  <a:schemeClr val="bg1"/>
                </a:solidFill>
                <a:latin typeface="Helvetica" pitchFamily="2" charset="0"/>
              </a:rPr>
              <a:t>Leucocitos</a:t>
            </a:r>
            <a:r>
              <a:rPr lang="en-US" sz="1500" dirty="0">
                <a:solidFill>
                  <a:schemeClr val="bg1"/>
                </a:solidFill>
                <a:latin typeface="Helvetica" pitchFamily="2" charset="0"/>
              </a:rPr>
              <a:t>: </a:t>
            </a:r>
            <a:r>
              <a:rPr lang="en-US" sz="1500" dirty="0" err="1">
                <a:solidFill>
                  <a:schemeClr val="bg1"/>
                </a:solidFill>
                <a:latin typeface="Helvetica" pitchFamily="2" charset="0"/>
              </a:rPr>
              <a:t>esterasa</a:t>
            </a:r>
            <a:r>
              <a:rPr lang="en-US" sz="1500" dirty="0">
                <a:solidFill>
                  <a:schemeClr val="bg1"/>
                </a:solidFill>
                <a:latin typeface="Helvetica" pitchFamily="2" charset="0"/>
              </a:rPr>
              <a:t> </a:t>
            </a:r>
            <a:r>
              <a:rPr lang="en-US" sz="1500" dirty="0" err="1">
                <a:solidFill>
                  <a:schemeClr val="bg1"/>
                </a:solidFill>
                <a:latin typeface="Helvetica" pitchFamily="2" charset="0"/>
              </a:rPr>
              <a:t>alcalina</a:t>
            </a:r>
            <a:r>
              <a:rPr lang="en-US" sz="1500" dirty="0">
                <a:solidFill>
                  <a:schemeClr val="bg1"/>
                </a:solidFill>
                <a:latin typeface="Helvetica" pitchFamily="2" charset="0"/>
              </a:rPr>
              <a:t> </a:t>
            </a:r>
            <a:r>
              <a:rPr lang="en-US" sz="1500" dirty="0" err="1">
                <a:solidFill>
                  <a:schemeClr val="bg1"/>
                </a:solidFill>
                <a:latin typeface="Helvetica" pitchFamily="2" charset="0"/>
              </a:rPr>
              <a:t>leucocitaria</a:t>
            </a:r>
            <a:r>
              <a:rPr lang="en-US" sz="1500" dirty="0">
                <a:solidFill>
                  <a:schemeClr val="bg1"/>
                </a:solidFill>
                <a:latin typeface="Helvetica" pitchFamily="2" charset="0"/>
              </a:rPr>
              <a:t>.</a:t>
            </a:r>
          </a:p>
          <a:p>
            <a:pPr eaLnBrk="1" hangingPunct="1">
              <a:lnSpc>
                <a:spcPct val="90000"/>
              </a:lnSpc>
              <a:defRPr/>
            </a:pPr>
            <a:r>
              <a:rPr lang="en-US" sz="1500" dirty="0" err="1">
                <a:solidFill>
                  <a:schemeClr val="bg1"/>
                </a:solidFill>
                <a:latin typeface="Helvetica" pitchFamily="2" charset="0"/>
              </a:rPr>
              <a:t>Nitritos</a:t>
            </a:r>
            <a:r>
              <a:rPr lang="en-US" sz="1500" dirty="0">
                <a:solidFill>
                  <a:schemeClr val="bg1"/>
                </a:solidFill>
                <a:latin typeface="Helvetica" pitchFamily="2" charset="0"/>
              </a:rPr>
              <a:t>: </a:t>
            </a:r>
            <a:r>
              <a:rPr lang="en-US" sz="1500" dirty="0" err="1">
                <a:solidFill>
                  <a:schemeClr val="bg1"/>
                </a:solidFill>
                <a:latin typeface="Helvetica" pitchFamily="2" charset="0"/>
              </a:rPr>
              <a:t>reacción</a:t>
            </a:r>
            <a:r>
              <a:rPr lang="en-US" sz="1500" dirty="0">
                <a:solidFill>
                  <a:schemeClr val="bg1"/>
                </a:solidFill>
                <a:latin typeface="Helvetica" pitchFamily="2" charset="0"/>
              </a:rPr>
              <a:t> </a:t>
            </a:r>
            <a:r>
              <a:rPr lang="en-US" sz="1500" dirty="0" err="1">
                <a:solidFill>
                  <a:schemeClr val="bg1"/>
                </a:solidFill>
                <a:latin typeface="Helvetica" pitchFamily="2" charset="0"/>
              </a:rPr>
              <a:t>azo:</a:t>
            </a:r>
            <a:r>
              <a:rPr lang="en-US" sz="1350" dirty="0" err="1">
                <a:solidFill>
                  <a:schemeClr val="bg1"/>
                </a:solidFill>
                <a:latin typeface="Helvetica" pitchFamily="2" charset="0"/>
              </a:rPr>
              <a:t>Positividad</a:t>
            </a:r>
            <a:r>
              <a:rPr lang="en-US" sz="1350" dirty="0">
                <a:solidFill>
                  <a:schemeClr val="bg1"/>
                </a:solidFill>
                <a:latin typeface="Helvetica" pitchFamily="2" charset="0"/>
              </a:rPr>
              <a:t> </a:t>
            </a:r>
            <a:r>
              <a:rPr lang="en-US" sz="1350" dirty="0" err="1">
                <a:solidFill>
                  <a:schemeClr val="bg1"/>
                </a:solidFill>
                <a:latin typeface="Helvetica" pitchFamily="2" charset="0"/>
              </a:rPr>
              <a:t>sugiere</a:t>
            </a:r>
            <a:r>
              <a:rPr lang="en-US" sz="1350" dirty="0">
                <a:solidFill>
                  <a:schemeClr val="bg1"/>
                </a:solidFill>
                <a:latin typeface="Helvetica" pitchFamily="2" charset="0"/>
              </a:rPr>
              <a:t> </a:t>
            </a:r>
            <a:r>
              <a:rPr lang="en-US" sz="1350" dirty="0" err="1">
                <a:solidFill>
                  <a:schemeClr val="bg1"/>
                </a:solidFill>
                <a:latin typeface="Helvetica" pitchFamily="2" charset="0"/>
              </a:rPr>
              <a:t>presencia</a:t>
            </a:r>
            <a:r>
              <a:rPr lang="en-US" sz="1350" dirty="0">
                <a:solidFill>
                  <a:schemeClr val="bg1"/>
                </a:solidFill>
                <a:latin typeface="Helvetica" pitchFamily="2" charset="0"/>
              </a:rPr>
              <a:t> de bacteria</a:t>
            </a:r>
          </a:p>
          <a:p>
            <a:pPr eaLnBrk="1" hangingPunct="1">
              <a:lnSpc>
                <a:spcPct val="90000"/>
              </a:lnSpc>
              <a:defRPr/>
            </a:pPr>
            <a:r>
              <a:rPr lang="en-US" sz="1500" dirty="0" err="1">
                <a:solidFill>
                  <a:schemeClr val="bg1"/>
                </a:solidFill>
                <a:latin typeface="Helvetica" pitchFamily="2" charset="0"/>
              </a:rPr>
              <a:t>Proteina</a:t>
            </a:r>
            <a:r>
              <a:rPr lang="en-US" sz="1500" dirty="0">
                <a:solidFill>
                  <a:schemeClr val="bg1"/>
                </a:solidFill>
                <a:latin typeface="Helvetica" pitchFamily="2" charset="0"/>
              </a:rPr>
              <a:t>: </a:t>
            </a:r>
            <a:r>
              <a:rPr lang="en-US" sz="1500" dirty="0" err="1">
                <a:solidFill>
                  <a:schemeClr val="bg1"/>
                </a:solidFill>
                <a:latin typeface="Helvetica" pitchFamily="2" charset="0"/>
              </a:rPr>
              <a:t>depende</a:t>
            </a:r>
            <a:r>
              <a:rPr lang="en-US" sz="1500" dirty="0">
                <a:solidFill>
                  <a:schemeClr val="bg1"/>
                </a:solidFill>
                <a:latin typeface="Helvetica" pitchFamily="2" charset="0"/>
              </a:rPr>
              <a:t> de la </a:t>
            </a:r>
            <a:r>
              <a:rPr lang="en-US" sz="1500" dirty="0" err="1">
                <a:solidFill>
                  <a:schemeClr val="bg1"/>
                </a:solidFill>
                <a:latin typeface="Helvetica" pitchFamily="2" charset="0"/>
              </a:rPr>
              <a:t>concentración</a:t>
            </a:r>
            <a:r>
              <a:rPr lang="en-US" sz="1500" dirty="0">
                <a:solidFill>
                  <a:schemeClr val="bg1"/>
                </a:solidFill>
                <a:latin typeface="Helvetica" pitchFamily="2" charset="0"/>
              </a:rPr>
              <a:t> de </a:t>
            </a:r>
            <a:r>
              <a:rPr lang="en-US" sz="1500" dirty="0" err="1">
                <a:solidFill>
                  <a:schemeClr val="bg1"/>
                </a:solidFill>
                <a:latin typeface="Helvetica" pitchFamily="2" charset="0"/>
              </a:rPr>
              <a:t>orina</a:t>
            </a:r>
            <a:r>
              <a:rPr lang="en-US" sz="1500" dirty="0">
                <a:solidFill>
                  <a:schemeClr val="bg1"/>
                </a:solidFill>
                <a:latin typeface="Helvetica" pitchFamily="2" charset="0"/>
              </a:rPr>
              <a:t>: </a:t>
            </a:r>
            <a:r>
              <a:rPr lang="en-US" sz="1500" dirty="0" err="1">
                <a:solidFill>
                  <a:schemeClr val="bg1"/>
                </a:solidFill>
                <a:latin typeface="Helvetica" pitchFamily="2" charset="0"/>
              </a:rPr>
              <a:t>albúmina</a:t>
            </a:r>
            <a:r>
              <a:rPr lang="en-US" sz="1500" dirty="0">
                <a:solidFill>
                  <a:schemeClr val="bg1"/>
                </a:solidFill>
                <a:latin typeface="Helvetica" pitchFamily="2" charset="0"/>
              </a:rPr>
              <a:t>. </a:t>
            </a:r>
          </a:p>
          <a:p>
            <a:pPr lvl="1" eaLnBrk="1" hangingPunct="1">
              <a:lnSpc>
                <a:spcPct val="90000"/>
              </a:lnSpc>
              <a:defRPr/>
            </a:pPr>
            <a:r>
              <a:rPr lang="en-US" sz="1350" dirty="0" err="1">
                <a:solidFill>
                  <a:schemeClr val="bg1"/>
                </a:solidFill>
                <a:latin typeface="Helvetica" pitchFamily="2" charset="0"/>
              </a:rPr>
              <a:t>Semicuantitatvo</a:t>
            </a:r>
            <a:r>
              <a:rPr lang="en-US" sz="1350" dirty="0">
                <a:solidFill>
                  <a:schemeClr val="bg1"/>
                </a:solidFill>
                <a:latin typeface="Helvetica" pitchFamily="2" charset="0"/>
              </a:rPr>
              <a:t>: 1+ tan </a:t>
            </a:r>
            <a:r>
              <a:rPr lang="en-US" sz="1350" dirty="0" err="1">
                <a:solidFill>
                  <a:schemeClr val="bg1"/>
                </a:solidFill>
                <a:latin typeface="Helvetica" pitchFamily="2" charset="0"/>
              </a:rPr>
              <a:t>significativa</a:t>
            </a:r>
            <a:r>
              <a:rPr lang="en-US" sz="1350" dirty="0">
                <a:solidFill>
                  <a:schemeClr val="bg1"/>
                </a:solidFill>
                <a:latin typeface="Helvetica" pitchFamily="2" charset="0"/>
              </a:rPr>
              <a:t> </a:t>
            </a:r>
            <a:r>
              <a:rPr lang="en-US" sz="1350" dirty="0" err="1">
                <a:solidFill>
                  <a:schemeClr val="bg1"/>
                </a:solidFill>
                <a:latin typeface="Helvetica" pitchFamily="2" charset="0"/>
              </a:rPr>
              <a:t>como</a:t>
            </a:r>
            <a:r>
              <a:rPr lang="en-US" sz="1350" dirty="0">
                <a:solidFill>
                  <a:schemeClr val="bg1"/>
                </a:solidFill>
                <a:latin typeface="Helvetica" pitchFamily="2" charset="0"/>
              </a:rPr>
              <a:t> 3+</a:t>
            </a:r>
          </a:p>
          <a:p>
            <a:pPr eaLnBrk="1" hangingPunct="1">
              <a:lnSpc>
                <a:spcPct val="90000"/>
              </a:lnSpc>
              <a:defRPr/>
            </a:pPr>
            <a:r>
              <a:rPr lang="en-US" sz="1500" dirty="0" err="1">
                <a:solidFill>
                  <a:schemeClr val="bg1"/>
                </a:solidFill>
                <a:latin typeface="Helvetica" pitchFamily="2" charset="0"/>
              </a:rPr>
              <a:t>Densidad</a:t>
            </a:r>
            <a:r>
              <a:rPr lang="en-US" sz="1500" dirty="0">
                <a:solidFill>
                  <a:schemeClr val="bg1"/>
                </a:solidFill>
                <a:latin typeface="Helvetica" pitchFamily="2" charset="0"/>
              </a:rPr>
              <a:t> </a:t>
            </a:r>
            <a:r>
              <a:rPr lang="en-US" sz="1500" dirty="0" err="1">
                <a:solidFill>
                  <a:schemeClr val="bg1"/>
                </a:solidFill>
                <a:latin typeface="Helvetica" pitchFamily="2" charset="0"/>
              </a:rPr>
              <a:t>refleja</a:t>
            </a:r>
            <a:r>
              <a:rPr lang="en-US" sz="1500" dirty="0">
                <a:solidFill>
                  <a:schemeClr val="bg1"/>
                </a:solidFill>
                <a:latin typeface="Helvetica" pitchFamily="2" charset="0"/>
              </a:rPr>
              <a:t> </a:t>
            </a:r>
            <a:r>
              <a:rPr lang="en-US" sz="1500" dirty="0" err="1">
                <a:solidFill>
                  <a:schemeClr val="bg1"/>
                </a:solidFill>
                <a:latin typeface="Helvetica" pitchFamily="2" charset="0"/>
              </a:rPr>
              <a:t>aproximadamente</a:t>
            </a:r>
            <a:r>
              <a:rPr lang="en-US" sz="1500" dirty="0">
                <a:solidFill>
                  <a:schemeClr val="bg1"/>
                </a:solidFill>
                <a:latin typeface="Helvetica" pitchFamily="2" charset="0"/>
              </a:rPr>
              <a:t> </a:t>
            </a:r>
            <a:r>
              <a:rPr lang="en-US" sz="1500" dirty="0" err="1">
                <a:solidFill>
                  <a:schemeClr val="bg1"/>
                </a:solidFill>
                <a:latin typeface="Helvetica" pitchFamily="2" charset="0"/>
              </a:rPr>
              <a:t>osmolalidad</a:t>
            </a:r>
            <a:endParaRPr lang="en-US" sz="1500" dirty="0">
              <a:solidFill>
                <a:schemeClr val="bg1"/>
              </a:solidFill>
              <a:latin typeface="Helvetica" pitchFamily="2" charset="0"/>
            </a:endParaRPr>
          </a:p>
          <a:p>
            <a:pPr lvl="1" eaLnBrk="1" hangingPunct="1">
              <a:lnSpc>
                <a:spcPct val="90000"/>
              </a:lnSpc>
              <a:defRPr/>
            </a:pPr>
            <a:r>
              <a:rPr lang="en-US" sz="1350" dirty="0">
                <a:solidFill>
                  <a:schemeClr val="bg1"/>
                </a:solidFill>
                <a:latin typeface="Helvetica" pitchFamily="2" charset="0"/>
              </a:rPr>
              <a:t>Si es </a:t>
            </a:r>
            <a:r>
              <a:rPr lang="en-US" sz="1350" dirty="0" err="1">
                <a:solidFill>
                  <a:schemeClr val="bg1"/>
                </a:solidFill>
                <a:latin typeface="Helvetica" pitchFamily="2" charset="0"/>
              </a:rPr>
              <a:t>elevada</a:t>
            </a:r>
            <a:r>
              <a:rPr lang="en-US" sz="1350" dirty="0">
                <a:solidFill>
                  <a:schemeClr val="bg1"/>
                </a:solidFill>
                <a:latin typeface="Helvetica" pitchFamily="2" charset="0"/>
              </a:rPr>
              <a:t>, </a:t>
            </a:r>
            <a:r>
              <a:rPr lang="en-US" sz="1350" dirty="0" err="1">
                <a:solidFill>
                  <a:schemeClr val="bg1"/>
                </a:solidFill>
                <a:latin typeface="Helvetica" pitchFamily="2" charset="0"/>
              </a:rPr>
              <a:t>refleja</a:t>
            </a:r>
            <a:r>
              <a:rPr lang="en-US" sz="1350" dirty="0">
                <a:solidFill>
                  <a:schemeClr val="bg1"/>
                </a:solidFill>
                <a:latin typeface="Helvetica" pitchFamily="2" charset="0"/>
              </a:rPr>
              <a:t> </a:t>
            </a:r>
            <a:r>
              <a:rPr lang="en-US" sz="1350" dirty="0" err="1">
                <a:solidFill>
                  <a:schemeClr val="bg1"/>
                </a:solidFill>
                <a:latin typeface="Helvetica" pitchFamily="2" charset="0"/>
              </a:rPr>
              <a:t>capacidad</a:t>
            </a:r>
            <a:r>
              <a:rPr lang="en-US" sz="1350" dirty="0">
                <a:solidFill>
                  <a:schemeClr val="bg1"/>
                </a:solidFill>
                <a:latin typeface="Helvetica" pitchFamily="2" charset="0"/>
              </a:rPr>
              <a:t> de </a:t>
            </a:r>
            <a:r>
              <a:rPr lang="en-US" sz="1350" dirty="0" err="1">
                <a:solidFill>
                  <a:schemeClr val="bg1"/>
                </a:solidFill>
                <a:latin typeface="Helvetica" pitchFamily="2" charset="0"/>
              </a:rPr>
              <a:t>concentración</a:t>
            </a:r>
            <a:r>
              <a:rPr lang="en-US" sz="1350" dirty="0">
                <a:solidFill>
                  <a:schemeClr val="bg1"/>
                </a:solidFill>
                <a:latin typeface="Helvetica" pitchFamily="2" charset="0"/>
              </a:rPr>
              <a:t> </a:t>
            </a:r>
            <a:r>
              <a:rPr lang="en-US" sz="1350" dirty="0" err="1">
                <a:solidFill>
                  <a:schemeClr val="bg1"/>
                </a:solidFill>
                <a:latin typeface="Helvetica" pitchFamily="2" charset="0"/>
              </a:rPr>
              <a:t>apropiada</a:t>
            </a:r>
            <a:r>
              <a:rPr lang="en-US" sz="1350" dirty="0">
                <a:solidFill>
                  <a:schemeClr val="bg1"/>
                </a:solidFill>
                <a:latin typeface="Helvetica" pitchFamily="2" charset="0"/>
              </a:rPr>
              <a:t> </a:t>
            </a:r>
          </a:p>
          <a:p>
            <a:pPr>
              <a:defRPr/>
            </a:pPr>
            <a:endParaRPr lang="es-ES" dirty="0">
              <a:solidFill>
                <a:schemeClr val="bg1"/>
              </a:solidFill>
              <a:latin typeface="Helvetica" pitchFamily="2" charset="0"/>
            </a:endParaRPr>
          </a:p>
        </p:txBody>
      </p:sp>
      <p:sp>
        <p:nvSpPr>
          <p:cNvPr id="5" name="CuadroTexto 4">
            <a:extLst>
              <a:ext uri="{FF2B5EF4-FFF2-40B4-BE49-F238E27FC236}">
                <a16:creationId xmlns:a16="http://schemas.microsoft.com/office/drawing/2014/main" id="{DBE3C0BD-EEC0-4A5F-8E9F-C8794B13BC63}"/>
              </a:ext>
            </a:extLst>
          </p:cNvPr>
          <p:cNvSpPr txBox="1"/>
          <p:nvPr/>
        </p:nvSpPr>
        <p:spPr>
          <a:xfrm>
            <a:off x="180029" y="690180"/>
            <a:ext cx="4603530" cy="400110"/>
          </a:xfrm>
          <a:prstGeom prst="rect">
            <a:avLst/>
          </a:prstGeom>
          <a:noFill/>
        </p:spPr>
        <p:txBody>
          <a:bodyPr wrap="square">
            <a:spAutoFit/>
          </a:bodyPr>
          <a:lstStyle/>
          <a:p>
            <a:r>
              <a:rPr lang="en-US" altLang="es-ES" sz="2000" b="1" dirty="0" err="1">
                <a:solidFill>
                  <a:schemeClr val="bg1"/>
                </a:solidFill>
                <a:latin typeface="Helvetica" panose="020B0604020202020204" pitchFamily="34" charset="0"/>
              </a:rPr>
              <a:t>Tira</a:t>
            </a:r>
            <a:r>
              <a:rPr lang="en-US" altLang="es-ES" sz="2000" b="1" dirty="0">
                <a:solidFill>
                  <a:schemeClr val="bg1"/>
                </a:solidFill>
                <a:latin typeface="Helvetica" panose="020B0604020202020204" pitchFamily="34" charset="0"/>
              </a:rPr>
              <a:t> </a:t>
            </a:r>
            <a:r>
              <a:rPr lang="en-US" altLang="es-ES" sz="2000" b="1" dirty="0" err="1">
                <a:solidFill>
                  <a:schemeClr val="bg1"/>
                </a:solidFill>
                <a:latin typeface="Helvetica" panose="020B0604020202020204" pitchFamily="34" charset="0"/>
              </a:rPr>
              <a:t>reactiva</a:t>
            </a:r>
            <a:endParaRPr lang="es-ES" sz="2000" b="1" dirty="0"/>
          </a:p>
        </p:txBody>
      </p:sp>
      <p:sp>
        <p:nvSpPr>
          <p:cNvPr id="7" name="Rectangle 3">
            <a:extLst>
              <a:ext uri="{FF2B5EF4-FFF2-40B4-BE49-F238E27FC236}">
                <a16:creationId xmlns:a16="http://schemas.microsoft.com/office/drawing/2014/main" id="{8D0A4792-E20E-4C30-AA0E-D5FD4B045E49}"/>
              </a:ext>
            </a:extLst>
          </p:cNvPr>
          <p:cNvSpPr txBox="1">
            <a:spLocks/>
          </p:cNvSpPr>
          <p:nvPr/>
        </p:nvSpPr>
        <p:spPr bwMode="auto">
          <a:xfrm>
            <a:off x="2843808" y="2720511"/>
            <a:ext cx="6300192" cy="115544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en-US" altLang="es-ES" sz="1500" dirty="0" err="1">
                <a:solidFill>
                  <a:schemeClr val="bg1"/>
                </a:solidFill>
                <a:latin typeface="Helvetica" panose="020B0604020202020204" pitchFamily="34" charset="0"/>
              </a:rPr>
              <a:t>Análisis</a:t>
            </a:r>
            <a:r>
              <a:rPr lang="en-US" altLang="es-ES" sz="1500" dirty="0">
                <a:solidFill>
                  <a:schemeClr val="bg1"/>
                </a:solidFill>
                <a:latin typeface="Helvetica" panose="020B0604020202020204" pitchFamily="34" charset="0"/>
              </a:rPr>
              <a:t> </a:t>
            </a:r>
            <a:r>
              <a:rPr lang="en-US" altLang="es-ES" sz="1500" dirty="0" err="1">
                <a:solidFill>
                  <a:schemeClr val="bg1"/>
                </a:solidFill>
                <a:latin typeface="Helvetica" panose="020B0604020202020204" pitchFamily="34" charset="0"/>
              </a:rPr>
              <a:t>importante</a:t>
            </a:r>
            <a:r>
              <a:rPr lang="en-US" altLang="es-ES" sz="1500" dirty="0">
                <a:solidFill>
                  <a:schemeClr val="bg1"/>
                </a:solidFill>
                <a:latin typeface="Helvetica" panose="020B0604020202020204" pitchFamily="34" charset="0"/>
              </a:rPr>
              <a:t> </a:t>
            </a:r>
            <a:r>
              <a:rPr lang="en-US" altLang="es-ES" sz="1500" dirty="0" err="1">
                <a:solidFill>
                  <a:schemeClr val="bg1"/>
                </a:solidFill>
                <a:latin typeface="Helvetica" panose="020B0604020202020204" pitchFamily="34" charset="0"/>
              </a:rPr>
              <a:t>en</a:t>
            </a:r>
            <a:r>
              <a:rPr lang="en-US" altLang="es-ES" sz="1500" dirty="0">
                <a:solidFill>
                  <a:schemeClr val="bg1"/>
                </a:solidFill>
                <a:latin typeface="Helvetica" panose="020B0604020202020204" pitchFamily="34" charset="0"/>
              </a:rPr>
              <a:t> AKI</a:t>
            </a:r>
          </a:p>
          <a:p>
            <a:pPr eaLnBrk="1" hangingPunct="1"/>
            <a:r>
              <a:rPr lang="en-US" altLang="es-ES" sz="1500" dirty="0" err="1">
                <a:solidFill>
                  <a:schemeClr val="bg1"/>
                </a:solidFill>
                <a:latin typeface="Helvetica" panose="020B0604020202020204" pitchFamily="34" charset="0"/>
              </a:rPr>
              <a:t>Centrifugar</a:t>
            </a:r>
            <a:r>
              <a:rPr lang="en-US" altLang="es-ES" sz="1500" dirty="0">
                <a:solidFill>
                  <a:schemeClr val="bg1"/>
                </a:solidFill>
                <a:latin typeface="Helvetica" panose="020B0604020202020204" pitchFamily="34" charset="0"/>
              </a:rPr>
              <a:t> 10 ml, 5’: </a:t>
            </a:r>
            <a:r>
              <a:rPr lang="en-US" altLang="es-ES" sz="1500" dirty="0" err="1">
                <a:solidFill>
                  <a:schemeClr val="bg1"/>
                </a:solidFill>
                <a:latin typeface="Helvetica" panose="020B0604020202020204" pitchFamily="34" charset="0"/>
              </a:rPr>
              <a:t>Descartar</a:t>
            </a:r>
            <a:r>
              <a:rPr lang="en-US" altLang="es-ES" sz="1500" dirty="0">
                <a:solidFill>
                  <a:schemeClr val="bg1"/>
                </a:solidFill>
                <a:latin typeface="Helvetica" panose="020B0604020202020204" pitchFamily="34" charset="0"/>
              </a:rPr>
              <a:t> </a:t>
            </a:r>
            <a:r>
              <a:rPr lang="en-US" altLang="es-ES" sz="1500" dirty="0" err="1">
                <a:solidFill>
                  <a:schemeClr val="bg1"/>
                </a:solidFill>
                <a:latin typeface="Helvetica" panose="020B0604020202020204" pitchFamily="34" charset="0"/>
              </a:rPr>
              <a:t>sobrenadante</a:t>
            </a:r>
            <a:r>
              <a:rPr lang="en-US" altLang="es-ES" sz="1500" dirty="0">
                <a:solidFill>
                  <a:schemeClr val="bg1"/>
                </a:solidFill>
                <a:latin typeface="Helvetica" panose="020B0604020202020204" pitchFamily="34" charset="0"/>
              </a:rPr>
              <a:t> y </a:t>
            </a:r>
            <a:r>
              <a:rPr lang="en-US" altLang="es-ES" sz="1500" dirty="0" err="1">
                <a:solidFill>
                  <a:schemeClr val="bg1"/>
                </a:solidFill>
                <a:latin typeface="Helvetica" panose="020B0604020202020204" pitchFamily="34" charset="0"/>
              </a:rPr>
              <a:t>resuspender</a:t>
            </a:r>
            <a:r>
              <a:rPr lang="en-US" altLang="es-ES" sz="1500" dirty="0">
                <a:solidFill>
                  <a:schemeClr val="bg1"/>
                </a:solidFill>
                <a:latin typeface="Helvetica" panose="020B0604020202020204" pitchFamily="34" charset="0"/>
              </a:rPr>
              <a:t> pellet. </a:t>
            </a:r>
          </a:p>
          <a:p>
            <a:pPr eaLnBrk="1" hangingPunct="1"/>
            <a:r>
              <a:rPr lang="en-US" altLang="es-ES" sz="1500" dirty="0" err="1">
                <a:solidFill>
                  <a:schemeClr val="bg1"/>
                </a:solidFill>
                <a:latin typeface="Helvetica" panose="020B0604020202020204" pitchFamily="34" charset="0"/>
              </a:rPr>
              <a:t>Colocar</a:t>
            </a:r>
            <a:r>
              <a:rPr lang="en-US" altLang="es-ES" sz="1500" dirty="0">
                <a:solidFill>
                  <a:schemeClr val="bg1"/>
                </a:solidFill>
                <a:latin typeface="Helvetica" panose="020B0604020202020204" pitchFamily="34" charset="0"/>
              </a:rPr>
              <a:t> 1 </a:t>
            </a:r>
            <a:r>
              <a:rPr lang="en-US" altLang="es-ES" sz="1500" dirty="0" err="1">
                <a:solidFill>
                  <a:schemeClr val="bg1"/>
                </a:solidFill>
                <a:latin typeface="Helvetica" panose="020B0604020202020204" pitchFamily="34" charset="0"/>
              </a:rPr>
              <a:t>gota</a:t>
            </a:r>
            <a:r>
              <a:rPr lang="en-US" altLang="es-ES" sz="1500" dirty="0">
                <a:solidFill>
                  <a:schemeClr val="bg1"/>
                </a:solidFill>
                <a:latin typeface="Helvetica" panose="020B0604020202020204" pitchFamily="34" charset="0"/>
              </a:rPr>
              <a:t> </a:t>
            </a:r>
            <a:r>
              <a:rPr lang="en-US" altLang="es-ES" sz="1500" dirty="0" err="1">
                <a:solidFill>
                  <a:schemeClr val="bg1"/>
                </a:solidFill>
                <a:latin typeface="Helvetica" panose="020B0604020202020204" pitchFamily="34" charset="0"/>
              </a:rPr>
              <a:t>en</a:t>
            </a:r>
            <a:r>
              <a:rPr lang="en-US" altLang="es-ES" sz="1500" dirty="0">
                <a:solidFill>
                  <a:schemeClr val="bg1"/>
                </a:solidFill>
                <a:latin typeface="Helvetica" panose="020B0604020202020204" pitchFamily="34" charset="0"/>
              </a:rPr>
              <a:t> porta y </a:t>
            </a:r>
            <a:r>
              <a:rPr lang="en-US" altLang="es-ES" sz="1500" dirty="0" err="1">
                <a:solidFill>
                  <a:schemeClr val="bg1"/>
                </a:solidFill>
                <a:latin typeface="Helvetica" panose="020B0604020202020204" pitchFamily="34" charset="0"/>
              </a:rPr>
              <a:t>cubrir</a:t>
            </a:r>
            <a:r>
              <a:rPr lang="en-US" altLang="es-ES" sz="1500" dirty="0">
                <a:solidFill>
                  <a:schemeClr val="bg1"/>
                </a:solidFill>
                <a:latin typeface="Helvetica" panose="020B0604020202020204" pitchFamily="34" charset="0"/>
              </a:rPr>
              <a:t>.</a:t>
            </a:r>
          </a:p>
          <a:p>
            <a:pPr eaLnBrk="1" hangingPunct="1"/>
            <a:r>
              <a:rPr lang="en-US" altLang="es-ES" sz="1500" dirty="0" err="1">
                <a:solidFill>
                  <a:schemeClr val="bg1"/>
                </a:solidFill>
                <a:latin typeface="Helvetica" panose="020B0604020202020204" pitchFamily="34" charset="0"/>
              </a:rPr>
              <a:t>Cilindros</a:t>
            </a:r>
            <a:r>
              <a:rPr lang="en-US" altLang="es-ES" sz="1500" dirty="0">
                <a:solidFill>
                  <a:schemeClr val="bg1"/>
                </a:solidFill>
                <a:latin typeface="Helvetica" panose="020B0604020202020204" pitchFamily="34" charset="0"/>
              </a:rPr>
              <a:t>= </a:t>
            </a:r>
            <a:r>
              <a:rPr lang="en-US" altLang="es-ES" sz="1500" dirty="0" err="1">
                <a:solidFill>
                  <a:schemeClr val="bg1"/>
                </a:solidFill>
                <a:latin typeface="Helvetica" panose="020B0604020202020204" pitchFamily="34" charset="0"/>
              </a:rPr>
              <a:t>mucoproteína</a:t>
            </a:r>
            <a:r>
              <a:rPr lang="en-US" altLang="es-ES" sz="1500" dirty="0">
                <a:solidFill>
                  <a:schemeClr val="bg1"/>
                </a:solidFill>
                <a:latin typeface="Helvetica" panose="020B0604020202020204" pitchFamily="34" charset="0"/>
              </a:rPr>
              <a:t> de Tamm-Horsfall </a:t>
            </a:r>
            <a:r>
              <a:rPr lang="en-US" altLang="es-ES" sz="1500" dirty="0" err="1">
                <a:solidFill>
                  <a:schemeClr val="bg1"/>
                </a:solidFill>
                <a:latin typeface="Helvetica" panose="020B0604020202020204" pitchFamily="34" charset="0"/>
              </a:rPr>
              <a:t>precipitada</a:t>
            </a:r>
            <a:endParaRPr lang="en-US" altLang="es-ES" sz="1500" dirty="0">
              <a:solidFill>
                <a:schemeClr val="bg1"/>
              </a:solidFill>
              <a:latin typeface="Helvetica" panose="020B0604020202020204" pitchFamily="34" charset="0"/>
            </a:endParaRPr>
          </a:p>
        </p:txBody>
      </p:sp>
      <p:grpSp>
        <p:nvGrpSpPr>
          <p:cNvPr id="3" name="Grupo 2">
            <a:extLst>
              <a:ext uri="{FF2B5EF4-FFF2-40B4-BE49-F238E27FC236}">
                <a16:creationId xmlns:a16="http://schemas.microsoft.com/office/drawing/2014/main" id="{CFB111B9-3A52-4AE0-BDA1-2BCA4C5B2826}"/>
              </a:ext>
            </a:extLst>
          </p:cNvPr>
          <p:cNvGrpSpPr/>
          <p:nvPr/>
        </p:nvGrpSpPr>
        <p:grpSpPr>
          <a:xfrm>
            <a:off x="-47596" y="4045007"/>
            <a:ext cx="9191594" cy="2773499"/>
            <a:chOff x="6590182" y="3884669"/>
            <a:chExt cx="6744875" cy="2773499"/>
          </a:xfrm>
        </p:grpSpPr>
        <p:pic>
          <p:nvPicPr>
            <p:cNvPr id="8" name="Picture 4">
              <a:extLst>
                <a:ext uri="{FF2B5EF4-FFF2-40B4-BE49-F238E27FC236}">
                  <a16:creationId xmlns:a16="http://schemas.microsoft.com/office/drawing/2014/main" id="{2A43E07C-3B6D-4162-9467-C7CAF824A8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1508" y="4122014"/>
              <a:ext cx="1175963" cy="57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a:extLst>
                <a:ext uri="{FF2B5EF4-FFF2-40B4-BE49-F238E27FC236}">
                  <a16:creationId xmlns:a16="http://schemas.microsoft.com/office/drawing/2014/main" id="{1D1122D4-E9FC-4979-893D-D924E2BB1B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1708" y="3884669"/>
              <a:ext cx="865188" cy="94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a:extLst>
                <a:ext uri="{FF2B5EF4-FFF2-40B4-BE49-F238E27FC236}">
                  <a16:creationId xmlns:a16="http://schemas.microsoft.com/office/drawing/2014/main" id="{BCB25993-63FE-48FF-9ED6-DAEEB2AF9C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63758" y="5485017"/>
              <a:ext cx="891342" cy="612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a:extLst>
                <a:ext uri="{FF2B5EF4-FFF2-40B4-BE49-F238E27FC236}">
                  <a16:creationId xmlns:a16="http://schemas.microsoft.com/office/drawing/2014/main" id="{9C64D6E6-9767-4551-AD3F-D9C2AE68E2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36896" y="5209956"/>
              <a:ext cx="1216365" cy="863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a:extLst>
                <a:ext uri="{FF2B5EF4-FFF2-40B4-BE49-F238E27FC236}">
                  <a16:creationId xmlns:a16="http://schemas.microsoft.com/office/drawing/2014/main" id="{738EDE3C-330A-482B-81C5-78DCA819695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60046" y="5375075"/>
              <a:ext cx="1116012" cy="79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0">
              <a:extLst>
                <a:ext uri="{FF2B5EF4-FFF2-40B4-BE49-F238E27FC236}">
                  <a16:creationId xmlns:a16="http://schemas.microsoft.com/office/drawing/2014/main" id="{5FE1BB3B-5D64-459A-AF31-5FCB5AFBD3F5}"/>
                </a:ext>
              </a:extLst>
            </p:cNvPr>
            <p:cNvSpPr txBox="1">
              <a:spLocks noChangeArrowheads="1"/>
            </p:cNvSpPr>
            <p:nvPr/>
          </p:nvSpPr>
          <p:spPr bwMode="auto">
            <a:xfrm>
              <a:off x="6590182" y="6149775"/>
              <a:ext cx="1619250" cy="313932"/>
            </a:xfrm>
            <a:prstGeom prst="rect">
              <a:avLst/>
            </a:prstGeom>
            <a:noFill/>
            <a:ln w="9525">
              <a:noFill/>
              <a:miter lim="800000"/>
              <a:headEnd/>
              <a:tailEnd/>
            </a:ln>
          </p:spPr>
          <p:txBody>
            <a:bodyPr wrap="square">
              <a:spAutoFit/>
            </a:bodyPr>
            <a:lstStyle/>
            <a:p>
              <a:pPr eaLnBrk="1" hangingPunct="1">
                <a:lnSpc>
                  <a:spcPct val="90000"/>
                </a:lnSpc>
                <a:spcBef>
                  <a:spcPct val="20000"/>
                </a:spcBef>
                <a:defRPr/>
              </a:pPr>
              <a:r>
                <a:rPr lang="en-US" sz="1600" dirty="0" err="1">
                  <a:solidFill>
                    <a:schemeClr val="bg1"/>
                  </a:solidFill>
                  <a:latin typeface="Helvetica" pitchFamily="2" charset="0"/>
                </a:rPr>
                <a:t>Hematíes</a:t>
              </a:r>
              <a:r>
                <a:rPr lang="en-US" sz="1600" dirty="0">
                  <a:solidFill>
                    <a:schemeClr val="bg1"/>
                  </a:solidFill>
                  <a:latin typeface="Helvetica" pitchFamily="2" charset="0"/>
                </a:rPr>
                <a:t> </a:t>
              </a:r>
              <a:r>
                <a:rPr lang="en-US" sz="1600" dirty="0" err="1">
                  <a:solidFill>
                    <a:schemeClr val="bg1"/>
                  </a:solidFill>
                  <a:latin typeface="Helvetica" pitchFamily="2" charset="0"/>
                </a:rPr>
                <a:t>normales</a:t>
              </a:r>
              <a:endParaRPr lang="en-US" sz="1600" dirty="0">
                <a:solidFill>
                  <a:schemeClr val="bg1"/>
                </a:solidFill>
                <a:latin typeface="Helvetica" pitchFamily="2" charset="0"/>
              </a:endParaRPr>
            </a:p>
          </p:txBody>
        </p:sp>
        <p:sp>
          <p:nvSpPr>
            <p:cNvPr id="14" name="Rectangle 12">
              <a:extLst>
                <a:ext uri="{FF2B5EF4-FFF2-40B4-BE49-F238E27FC236}">
                  <a16:creationId xmlns:a16="http://schemas.microsoft.com/office/drawing/2014/main" id="{FF84AEEB-A225-4D44-A0A9-7800434A17F5}"/>
                </a:ext>
              </a:extLst>
            </p:cNvPr>
            <p:cNvSpPr>
              <a:spLocks noChangeArrowheads="1"/>
            </p:cNvSpPr>
            <p:nvPr/>
          </p:nvSpPr>
          <p:spPr bwMode="auto">
            <a:xfrm>
              <a:off x="11281246" y="6154538"/>
              <a:ext cx="1972015" cy="313932"/>
            </a:xfrm>
            <a:prstGeom prst="rect">
              <a:avLst/>
            </a:prstGeom>
            <a:noFill/>
            <a:ln w="9525">
              <a:noFill/>
              <a:miter lim="800000"/>
              <a:headEnd/>
              <a:tailEnd/>
            </a:ln>
          </p:spPr>
          <p:txBody>
            <a:bodyPr wrap="none">
              <a:spAutoFit/>
            </a:bodyPr>
            <a:lstStyle/>
            <a:p>
              <a:pPr eaLnBrk="1" hangingPunct="1">
                <a:lnSpc>
                  <a:spcPct val="90000"/>
                </a:lnSpc>
                <a:spcBef>
                  <a:spcPct val="20000"/>
                </a:spcBef>
                <a:defRPr/>
              </a:pPr>
              <a:r>
                <a:rPr lang="en-US" sz="1600" dirty="0" err="1">
                  <a:solidFill>
                    <a:schemeClr val="bg1"/>
                  </a:solidFill>
                  <a:latin typeface="Helvetica" pitchFamily="2" charset="0"/>
                </a:rPr>
                <a:t>Cilindros</a:t>
              </a:r>
              <a:r>
                <a:rPr lang="en-US" sz="1600" dirty="0">
                  <a:solidFill>
                    <a:schemeClr val="bg1"/>
                  </a:solidFill>
                  <a:latin typeface="Helvetica" pitchFamily="2" charset="0"/>
                </a:rPr>
                <a:t> </a:t>
              </a:r>
              <a:r>
                <a:rPr lang="en-US" sz="1600" dirty="0" err="1">
                  <a:solidFill>
                    <a:schemeClr val="bg1"/>
                  </a:solidFill>
                  <a:latin typeface="Helvetica" pitchFamily="2" charset="0"/>
                </a:rPr>
                <a:t>hemáticos</a:t>
              </a:r>
              <a:endParaRPr lang="en-US" sz="1600" dirty="0">
                <a:solidFill>
                  <a:schemeClr val="bg1"/>
                </a:solidFill>
                <a:latin typeface="Helvetica" pitchFamily="2" charset="0"/>
              </a:endParaRPr>
            </a:p>
          </p:txBody>
        </p:sp>
        <p:sp>
          <p:nvSpPr>
            <p:cNvPr id="15" name="Rectangle 15">
              <a:extLst>
                <a:ext uri="{FF2B5EF4-FFF2-40B4-BE49-F238E27FC236}">
                  <a16:creationId xmlns:a16="http://schemas.microsoft.com/office/drawing/2014/main" id="{D67D41ED-4EA5-4CE0-B53D-33AB54ED9BC3}"/>
                </a:ext>
              </a:extLst>
            </p:cNvPr>
            <p:cNvSpPr>
              <a:spLocks noChangeArrowheads="1"/>
            </p:cNvSpPr>
            <p:nvPr/>
          </p:nvSpPr>
          <p:spPr bwMode="auto">
            <a:xfrm>
              <a:off x="11605096" y="4911525"/>
              <a:ext cx="1729961" cy="338554"/>
            </a:xfrm>
            <a:prstGeom prst="rect">
              <a:avLst/>
            </a:prstGeom>
            <a:noFill/>
            <a:ln w="9525">
              <a:noFill/>
              <a:miter lim="800000"/>
              <a:headEnd/>
              <a:tailEnd/>
            </a:ln>
          </p:spPr>
          <p:txBody>
            <a:bodyPr wrap="none">
              <a:spAutoFit/>
            </a:bodyPr>
            <a:lstStyle/>
            <a:p>
              <a:pPr eaLnBrk="1" hangingPunct="1">
                <a:defRPr/>
              </a:pPr>
              <a:r>
                <a:rPr lang="en-US" sz="1600" dirty="0" err="1">
                  <a:solidFill>
                    <a:schemeClr val="bg1"/>
                  </a:solidFill>
                  <a:latin typeface="Helvetica" pitchFamily="2" charset="0"/>
                </a:rPr>
                <a:t>Cilindros</a:t>
              </a:r>
              <a:r>
                <a:rPr lang="en-US" sz="1600" dirty="0">
                  <a:solidFill>
                    <a:schemeClr val="bg1"/>
                  </a:solidFill>
                  <a:latin typeface="Helvetica" pitchFamily="2" charset="0"/>
                </a:rPr>
                <a:t> </a:t>
              </a:r>
              <a:r>
                <a:rPr lang="en-US" sz="1600" dirty="0" err="1">
                  <a:solidFill>
                    <a:schemeClr val="bg1"/>
                  </a:solidFill>
                  <a:latin typeface="Helvetica" pitchFamily="2" charset="0"/>
                </a:rPr>
                <a:t>hialinos</a:t>
              </a:r>
              <a:endParaRPr lang="en-US" sz="1600" dirty="0">
                <a:solidFill>
                  <a:schemeClr val="bg1"/>
                </a:solidFill>
                <a:latin typeface="Helvetica" pitchFamily="2" charset="0"/>
              </a:endParaRPr>
            </a:p>
          </p:txBody>
        </p:sp>
        <p:sp>
          <p:nvSpPr>
            <p:cNvPr id="16" name="Rectangle 16">
              <a:extLst>
                <a:ext uri="{FF2B5EF4-FFF2-40B4-BE49-F238E27FC236}">
                  <a16:creationId xmlns:a16="http://schemas.microsoft.com/office/drawing/2014/main" id="{426CC87C-760D-4D55-9CCE-5BE056C20526}"/>
                </a:ext>
              </a:extLst>
            </p:cNvPr>
            <p:cNvSpPr>
              <a:spLocks noChangeArrowheads="1"/>
            </p:cNvSpPr>
            <p:nvPr/>
          </p:nvSpPr>
          <p:spPr bwMode="auto">
            <a:xfrm>
              <a:off x="8026871" y="6319614"/>
              <a:ext cx="2157963" cy="338554"/>
            </a:xfrm>
            <a:prstGeom prst="rect">
              <a:avLst/>
            </a:prstGeom>
            <a:noFill/>
            <a:ln w="9525">
              <a:noFill/>
              <a:miter lim="800000"/>
              <a:headEnd/>
              <a:tailEnd/>
            </a:ln>
          </p:spPr>
          <p:txBody>
            <a:bodyPr wrap="none">
              <a:spAutoFit/>
            </a:bodyPr>
            <a:lstStyle/>
            <a:p>
              <a:pPr eaLnBrk="1" hangingPunct="1">
                <a:defRPr/>
              </a:pPr>
              <a:r>
                <a:rPr lang="en-US" sz="1600" dirty="0" err="1">
                  <a:solidFill>
                    <a:schemeClr val="bg1"/>
                  </a:solidFill>
                  <a:latin typeface="Helvetica" pitchFamily="2" charset="0"/>
                </a:rPr>
                <a:t>Hematíes</a:t>
              </a:r>
              <a:r>
                <a:rPr lang="en-US" sz="1600" dirty="0">
                  <a:solidFill>
                    <a:schemeClr val="bg1"/>
                  </a:solidFill>
                  <a:latin typeface="Helvetica" pitchFamily="2" charset="0"/>
                </a:rPr>
                <a:t> </a:t>
              </a:r>
              <a:r>
                <a:rPr lang="en-US" sz="1600" dirty="0" err="1">
                  <a:solidFill>
                    <a:schemeClr val="bg1"/>
                  </a:solidFill>
                  <a:latin typeface="Helvetica" pitchFamily="2" charset="0"/>
                </a:rPr>
                <a:t>dismórficos</a:t>
              </a:r>
              <a:endParaRPr lang="en-US" sz="1600" dirty="0">
                <a:solidFill>
                  <a:schemeClr val="bg1"/>
                </a:solidFill>
                <a:latin typeface="Helvetica" pitchFamily="2" charset="0"/>
              </a:endParaRPr>
            </a:p>
          </p:txBody>
        </p:sp>
        <p:pic>
          <p:nvPicPr>
            <p:cNvPr id="17" name="Picture 17">
              <a:extLst>
                <a:ext uri="{FF2B5EF4-FFF2-40B4-BE49-F238E27FC236}">
                  <a16:creationId xmlns:a16="http://schemas.microsoft.com/office/drawing/2014/main" id="{683E33C2-EB9C-4B52-B497-CFF46AFEDD4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25308" y="5375075"/>
              <a:ext cx="1203326" cy="8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8">
              <a:extLst>
                <a:ext uri="{FF2B5EF4-FFF2-40B4-BE49-F238E27FC236}">
                  <a16:creationId xmlns:a16="http://schemas.microsoft.com/office/drawing/2014/main" id="{C8632C5F-1BBD-443B-B362-03D679371F8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78612" y="3925294"/>
              <a:ext cx="1210185" cy="859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9">
              <a:extLst>
                <a:ext uri="{FF2B5EF4-FFF2-40B4-BE49-F238E27FC236}">
                  <a16:creationId xmlns:a16="http://schemas.microsoft.com/office/drawing/2014/main" id="{364963B0-F837-43DA-A7F5-D35679E64DF8}"/>
                </a:ext>
              </a:extLst>
            </p:cNvPr>
            <p:cNvSpPr>
              <a:spLocks noChangeArrowheads="1"/>
            </p:cNvSpPr>
            <p:nvPr/>
          </p:nvSpPr>
          <p:spPr bwMode="auto">
            <a:xfrm>
              <a:off x="7258521" y="4886125"/>
              <a:ext cx="2826415" cy="313932"/>
            </a:xfrm>
            <a:prstGeom prst="rect">
              <a:avLst/>
            </a:prstGeom>
            <a:noFill/>
            <a:ln w="9525">
              <a:noFill/>
              <a:miter lim="800000"/>
              <a:headEnd/>
              <a:tailEnd/>
            </a:ln>
          </p:spPr>
          <p:txBody>
            <a:bodyPr wrap="none">
              <a:spAutoFit/>
            </a:bodyPr>
            <a:lstStyle/>
            <a:p>
              <a:pPr eaLnBrk="1" hangingPunct="1">
                <a:lnSpc>
                  <a:spcPct val="90000"/>
                </a:lnSpc>
                <a:spcBef>
                  <a:spcPct val="20000"/>
                </a:spcBef>
                <a:defRPr/>
              </a:pPr>
              <a:r>
                <a:rPr lang="en-US" sz="1600" dirty="0" err="1">
                  <a:solidFill>
                    <a:schemeClr val="bg1"/>
                  </a:solidFill>
                  <a:latin typeface="Helvetica" pitchFamily="2" charset="0"/>
                </a:rPr>
                <a:t>Cilindros</a:t>
              </a:r>
              <a:r>
                <a:rPr lang="en-US" sz="1600" dirty="0">
                  <a:solidFill>
                    <a:schemeClr val="bg1"/>
                  </a:solidFill>
                  <a:latin typeface="Helvetica" pitchFamily="2" charset="0"/>
                </a:rPr>
                <a:t> </a:t>
              </a:r>
              <a:r>
                <a:rPr lang="en-US" sz="1600" dirty="0" err="1">
                  <a:solidFill>
                    <a:schemeClr val="bg1"/>
                  </a:solidFill>
                  <a:latin typeface="Helvetica" pitchFamily="2" charset="0"/>
                </a:rPr>
                <a:t>granulosos</a:t>
              </a:r>
              <a:r>
                <a:rPr lang="en-US" sz="1600" dirty="0">
                  <a:solidFill>
                    <a:schemeClr val="bg1"/>
                  </a:solidFill>
                  <a:latin typeface="Helvetica" pitchFamily="2" charset="0"/>
                </a:rPr>
                <a:t> </a:t>
              </a:r>
              <a:r>
                <a:rPr lang="en-US" sz="1600" dirty="0" err="1">
                  <a:solidFill>
                    <a:schemeClr val="bg1"/>
                  </a:solidFill>
                  <a:latin typeface="Helvetica" pitchFamily="2" charset="0"/>
                </a:rPr>
                <a:t>gruesos</a:t>
              </a:r>
              <a:endParaRPr lang="en-US" sz="1600" dirty="0">
                <a:solidFill>
                  <a:schemeClr val="bg1"/>
                </a:solidFill>
                <a:latin typeface="Helvetica" pitchFamily="2" charset="0"/>
              </a:endParaRPr>
            </a:p>
          </p:txBody>
        </p:sp>
        <p:pic>
          <p:nvPicPr>
            <p:cNvPr id="20" name="Picture 20">
              <a:extLst>
                <a:ext uri="{FF2B5EF4-FFF2-40B4-BE49-F238E27FC236}">
                  <a16:creationId xmlns:a16="http://schemas.microsoft.com/office/drawing/2014/main" id="{AC31706D-C865-46E0-8A0D-40D6CE5814D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144846" y="4007067"/>
              <a:ext cx="1162091" cy="825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1">
              <a:extLst>
                <a:ext uri="{FF2B5EF4-FFF2-40B4-BE49-F238E27FC236}">
                  <a16:creationId xmlns:a16="http://schemas.microsoft.com/office/drawing/2014/main" id="{6B6428DC-3505-43CE-81D3-FC740DAC8719}"/>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678668" y="4479725"/>
              <a:ext cx="12525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2">
              <a:extLst>
                <a:ext uri="{FF2B5EF4-FFF2-40B4-BE49-F238E27FC236}">
                  <a16:creationId xmlns:a16="http://schemas.microsoft.com/office/drawing/2014/main" id="{FA9FBB1F-D7F7-46F6-9D0C-B10448671586}"/>
                </a:ext>
              </a:extLst>
            </p:cNvPr>
            <p:cNvSpPr>
              <a:spLocks noChangeArrowheads="1"/>
            </p:cNvSpPr>
            <p:nvPr/>
          </p:nvSpPr>
          <p:spPr bwMode="auto">
            <a:xfrm>
              <a:off x="9444508" y="5343325"/>
              <a:ext cx="2175596" cy="313932"/>
            </a:xfrm>
            <a:prstGeom prst="rect">
              <a:avLst/>
            </a:prstGeom>
            <a:noFill/>
            <a:ln w="9525">
              <a:noFill/>
              <a:miter lim="800000"/>
              <a:headEnd/>
              <a:tailEnd/>
            </a:ln>
          </p:spPr>
          <p:txBody>
            <a:bodyPr wrap="none">
              <a:spAutoFit/>
            </a:bodyPr>
            <a:lstStyle/>
            <a:p>
              <a:pPr eaLnBrk="1" hangingPunct="1">
                <a:lnSpc>
                  <a:spcPct val="90000"/>
                </a:lnSpc>
                <a:spcBef>
                  <a:spcPct val="20000"/>
                </a:spcBef>
                <a:defRPr/>
              </a:pPr>
              <a:r>
                <a:rPr lang="en-US" sz="1600" dirty="0" err="1">
                  <a:solidFill>
                    <a:schemeClr val="bg1"/>
                  </a:solidFill>
                  <a:latin typeface="Helvetica" pitchFamily="2" charset="0"/>
                </a:rPr>
                <a:t>Cilindros</a:t>
              </a:r>
              <a:r>
                <a:rPr lang="en-US" sz="1600" dirty="0">
                  <a:solidFill>
                    <a:schemeClr val="bg1"/>
                  </a:solidFill>
                  <a:latin typeface="Helvetica" pitchFamily="2" charset="0"/>
                </a:rPr>
                <a:t> </a:t>
              </a:r>
              <a:r>
                <a:rPr lang="en-US" sz="1600" dirty="0" err="1">
                  <a:solidFill>
                    <a:schemeClr val="bg1"/>
                  </a:solidFill>
                  <a:latin typeface="Helvetica" pitchFamily="2" charset="0"/>
                </a:rPr>
                <a:t>leucocitarios</a:t>
              </a:r>
              <a:endParaRPr lang="en-US" sz="1600" dirty="0">
                <a:solidFill>
                  <a:schemeClr val="bg1"/>
                </a:solidFill>
                <a:latin typeface="Helvetica" pitchFamily="2" charset="0"/>
              </a:endParaRPr>
            </a:p>
          </p:txBody>
        </p:sp>
      </p:grpSp>
      <p:sp>
        <p:nvSpPr>
          <p:cNvPr id="23" name="Rectangle 2">
            <a:extLst>
              <a:ext uri="{FF2B5EF4-FFF2-40B4-BE49-F238E27FC236}">
                <a16:creationId xmlns:a16="http://schemas.microsoft.com/office/drawing/2014/main" id="{437372D5-8A48-4048-B506-7F030E4B6FB6}"/>
              </a:ext>
            </a:extLst>
          </p:cNvPr>
          <p:cNvSpPr txBox="1">
            <a:spLocks/>
          </p:cNvSpPr>
          <p:nvPr/>
        </p:nvSpPr>
        <p:spPr bwMode="auto">
          <a:xfrm>
            <a:off x="180029" y="2589413"/>
            <a:ext cx="1569284"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altLang="es-ES" sz="2100" b="1" dirty="0" err="1">
                <a:solidFill>
                  <a:schemeClr val="bg1"/>
                </a:solidFill>
                <a:latin typeface="Helvetica" panose="020B0604020202020204" pitchFamily="34" charset="0"/>
              </a:rPr>
              <a:t>Sedimento</a:t>
            </a:r>
            <a:endParaRPr lang="en-US" altLang="es-ES" sz="2100" b="1" dirty="0">
              <a:solidFill>
                <a:schemeClr val="bg1"/>
              </a:solidFill>
              <a:latin typeface="Helvetica"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027"/>
          <p:cNvSpPr txBox="1">
            <a:spLocks noChangeArrowheads="1"/>
          </p:cNvSpPr>
          <p:nvPr/>
        </p:nvSpPr>
        <p:spPr bwMode="auto">
          <a:xfrm>
            <a:off x="233773" y="632631"/>
            <a:ext cx="5778388" cy="2246769"/>
          </a:xfrm>
          <a:prstGeom prst="rect">
            <a:avLst/>
          </a:prstGeom>
          <a:noFill/>
          <a:ln w="9525">
            <a:solidFill>
              <a:schemeClr val="bg1"/>
            </a:solidFill>
            <a:miter lim="800000"/>
            <a:headEnd/>
            <a:tailEnd/>
          </a:ln>
        </p:spPr>
        <p:txBody>
          <a:bodyPr wrap="square">
            <a:spAutoFit/>
          </a:bodyPr>
          <a:lstStyle/>
          <a:p>
            <a:pPr eaLnBrk="1" hangingPunct="1">
              <a:defRPr/>
            </a:pPr>
            <a:r>
              <a:rPr lang="es-ES" sz="1400" b="1" u="sng" dirty="0">
                <a:solidFill>
                  <a:schemeClr val="bg1"/>
                </a:solidFill>
                <a:latin typeface="Helvetica" pitchFamily="2" charset="0"/>
                <a:cs typeface="Times New Roman" pitchFamily="18" charset="0"/>
              </a:rPr>
              <a:t>Índice diagnóstico </a:t>
            </a:r>
            <a:r>
              <a:rPr lang="es-ES" sz="1400" b="1" dirty="0">
                <a:solidFill>
                  <a:schemeClr val="bg1"/>
                </a:solidFill>
                <a:latin typeface="Helvetica" pitchFamily="2" charset="0"/>
                <a:cs typeface="Times New Roman" pitchFamily="18" charset="0"/>
              </a:rPr>
              <a:t>		</a:t>
            </a:r>
            <a:r>
              <a:rPr lang="es-ES" sz="1400" b="1" u="sng" dirty="0">
                <a:solidFill>
                  <a:schemeClr val="bg1"/>
                </a:solidFill>
                <a:latin typeface="Helvetica" pitchFamily="2" charset="0"/>
                <a:cs typeface="Times New Roman" pitchFamily="18" charset="0"/>
              </a:rPr>
              <a:t>IRA pre-renal</a:t>
            </a:r>
            <a:r>
              <a:rPr lang="es-ES" sz="1400" b="1" dirty="0">
                <a:solidFill>
                  <a:schemeClr val="bg1"/>
                </a:solidFill>
                <a:latin typeface="Helvetica" pitchFamily="2" charset="0"/>
                <a:cs typeface="Times New Roman" pitchFamily="18" charset="0"/>
              </a:rPr>
              <a:t>	</a:t>
            </a:r>
            <a:r>
              <a:rPr lang="es-ES" sz="1400" b="1" u="sng" dirty="0">
                <a:solidFill>
                  <a:schemeClr val="bg1"/>
                </a:solidFill>
                <a:latin typeface="Helvetica" pitchFamily="2" charset="0"/>
                <a:cs typeface="Times New Roman" pitchFamily="18" charset="0"/>
              </a:rPr>
              <a:t>IRA renal</a:t>
            </a:r>
            <a:r>
              <a:rPr lang="es-ES" sz="1400" b="1" dirty="0">
                <a:solidFill>
                  <a:schemeClr val="bg1"/>
                </a:solidFill>
                <a:latin typeface="Helvetica" pitchFamily="2" charset="0"/>
                <a:cs typeface="Times New Roman" pitchFamily="18" charset="0"/>
              </a:rPr>
              <a:t>	</a:t>
            </a:r>
          </a:p>
          <a:p>
            <a:pPr eaLnBrk="1" hangingPunct="1">
              <a:defRPr/>
            </a:pPr>
            <a:r>
              <a:rPr lang="es-ES" sz="1400" b="1" dirty="0">
                <a:solidFill>
                  <a:schemeClr val="bg1"/>
                </a:solidFill>
                <a:latin typeface="Helvetica" pitchFamily="2" charset="0"/>
                <a:cs typeface="Times New Roman" pitchFamily="18" charset="0"/>
              </a:rPr>
              <a:t> </a:t>
            </a:r>
            <a:r>
              <a:rPr lang="es-ES" sz="1400" b="1" dirty="0" err="1">
                <a:solidFill>
                  <a:schemeClr val="bg1"/>
                </a:solidFill>
                <a:latin typeface="Helvetica" pitchFamily="2" charset="0"/>
                <a:cs typeface="Times New Roman" pitchFamily="18" charset="0"/>
              </a:rPr>
              <a:t>Na</a:t>
            </a:r>
            <a:r>
              <a:rPr lang="es-ES" sz="1400" b="1" baseline="30000" dirty="0" err="1">
                <a:solidFill>
                  <a:schemeClr val="bg1"/>
                </a:solidFill>
                <a:latin typeface="Helvetica" pitchFamily="2" charset="0"/>
                <a:cs typeface="Times New Roman" pitchFamily="18" charset="0"/>
              </a:rPr>
              <a:t>+</a:t>
            </a:r>
            <a:r>
              <a:rPr lang="es-ES" sz="1400" b="1" dirty="0" err="1">
                <a:solidFill>
                  <a:schemeClr val="bg1"/>
                </a:solidFill>
                <a:latin typeface="Helvetica" pitchFamily="2" charset="0"/>
                <a:cs typeface="Times New Roman" pitchFamily="18" charset="0"/>
              </a:rPr>
              <a:t>o</a:t>
            </a:r>
            <a:r>
              <a:rPr lang="es-ES" sz="1400" b="1" dirty="0">
                <a:solidFill>
                  <a:schemeClr val="bg1"/>
                </a:solidFill>
                <a:latin typeface="Helvetica" pitchFamily="2" charset="0"/>
                <a:cs typeface="Times New Roman" pitchFamily="18" charset="0"/>
              </a:rPr>
              <a:t> (mEq/L)		&lt; 10		&gt; 20</a:t>
            </a:r>
          </a:p>
          <a:p>
            <a:pPr eaLnBrk="1" hangingPunct="1">
              <a:defRPr/>
            </a:pPr>
            <a:r>
              <a:rPr lang="es-ES" sz="1400" b="1" dirty="0">
                <a:solidFill>
                  <a:schemeClr val="bg1"/>
                </a:solidFill>
                <a:latin typeface="Helvetica" pitchFamily="2" charset="0"/>
                <a:cs typeface="Times New Roman" pitchFamily="18" charset="0"/>
              </a:rPr>
              <a:t>Creatinina o/creatinina p	&gt; 40		&lt; 20</a:t>
            </a:r>
          </a:p>
          <a:p>
            <a:pPr eaLnBrk="1" hangingPunct="1">
              <a:defRPr/>
            </a:pPr>
            <a:r>
              <a:rPr lang="es-ES" sz="1400" b="1" dirty="0" err="1">
                <a:solidFill>
                  <a:schemeClr val="bg1"/>
                </a:solidFill>
                <a:latin typeface="Helvetica" pitchFamily="2" charset="0"/>
                <a:cs typeface="Times New Roman" pitchFamily="18" charset="0"/>
              </a:rPr>
              <a:t>BUNo</a:t>
            </a:r>
            <a:r>
              <a:rPr lang="es-ES" sz="1400" b="1" baseline="-25000" dirty="0">
                <a:solidFill>
                  <a:schemeClr val="bg1"/>
                </a:solidFill>
                <a:latin typeface="Helvetica" pitchFamily="2" charset="0"/>
                <a:cs typeface="Times New Roman" pitchFamily="18" charset="0"/>
              </a:rPr>
              <a:t> </a:t>
            </a:r>
            <a:r>
              <a:rPr lang="es-ES" sz="1400" b="1" dirty="0">
                <a:solidFill>
                  <a:schemeClr val="bg1"/>
                </a:solidFill>
                <a:latin typeface="Helvetica" pitchFamily="2" charset="0"/>
                <a:cs typeface="Times New Roman" pitchFamily="18" charset="0"/>
              </a:rPr>
              <a:t>/ </a:t>
            </a:r>
            <a:r>
              <a:rPr lang="es-ES" sz="1400" b="1" dirty="0" err="1">
                <a:solidFill>
                  <a:schemeClr val="bg1"/>
                </a:solidFill>
                <a:latin typeface="Helvetica" pitchFamily="2" charset="0"/>
                <a:cs typeface="Times New Roman" pitchFamily="18" charset="0"/>
              </a:rPr>
              <a:t>BUNp</a:t>
            </a:r>
            <a:r>
              <a:rPr lang="es-ES" sz="1400" b="1" dirty="0">
                <a:solidFill>
                  <a:schemeClr val="bg1"/>
                </a:solidFill>
                <a:latin typeface="Helvetica" pitchFamily="2" charset="0"/>
                <a:cs typeface="Times New Roman" pitchFamily="18" charset="0"/>
              </a:rPr>
              <a:t>		&gt; 8		&lt; 3</a:t>
            </a:r>
          </a:p>
          <a:p>
            <a:pPr eaLnBrk="1" hangingPunct="1">
              <a:defRPr/>
            </a:pPr>
            <a:r>
              <a:rPr lang="es-ES" sz="1400" b="1" dirty="0" err="1">
                <a:solidFill>
                  <a:schemeClr val="bg1"/>
                </a:solidFill>
                <a:latin typeface="Helvetica" pitchFamily="2" charset="0"/>
                <a:cs typeface="Times New Roman" pitchFamily="18" charset="0"/>
              </a:rPr>
              <a:t>Densitad</a:t>
            </a:r>
            <a:r>
              <a:rPr lang="es-ES" sz="1400" b="1" dirty="0">
                <a:solidFill>
                  <a:schemeClr val="bg1"/>
                </a:solidFill>
                <a:latin typeface="Helvetica" pitchFamily="2" charset="0"/>
                <a:cs typeface="Times New Roman" pitchFamily="18" charset="0"/>
              </a:rPr>
              <a:t> 			&gt; 1018		&lt; 1012</a:t>
            </a:r>
          </a:p>
          <a:p>
            <a:pPr eaLnBrk="1" hangingPunct="1">
              <a:defRPr/>
            </a:pPr>
            <a:r>
              <a:rPr lang="es-ES" sz="1400" b="1" dirty="0">
                <a:solidFill>
                  <a:schemeClr val="bg1"/>
                </a:solidFill>
                <a:latin typeface="Helvetica" pitchFamily="2" charset="0"/>
                <a:cs typeface="Times New Roman" pitchFamily="18" charset="0"/>
              </a:rPr>
              <a:t>Osmolalidad o (</a:t>
            </a:r>
            <a:r>
              <a:rPr lang="es-ES" sz="1400" b="1" dirty="0" err="1">
                <a:solidFill>
                  <a:schemeClr val="bg1"/>
                </a:solidFill>
                <a:latin typeface="Helvetica" pitchFamily="2" charset="0"/>
                <a:cs typeface="Times New Roman" pitchFamily="18" charset="0"/>
              </a:rPr>
              <a:t>mOsm</a:t>
            </a:r>
            <a:r>
              <a:rPr lang="es-ES" sz="1400" b="1" dirty="0">
                <a:solidFill>
                  <a:schemeClr val="bg1"/>
                </a:solidFill>
                <a:latin typeface="Helvetica" pitchFamily="2" charset="0"/>
                <a:cs typeface="Times New Roman" pitchFamily="18" charset="0"/>
              </a:rPr>
              <a:t>/kg H2O)	&gt; 500		&lt; 250	</a:t>
            </a:r>
          </a:p>
          <a:p>
            <a:pPr eaLnBrk="1" hangingPunct="1">
              <a:defRPr/>
            </a:pPr>
            <a:r>
              <a:rPr lang="es-ES" sz="1400" b="1" dirty="0">
                <a:solidFill>
                  <a:schemeClr val="bg1"/>
                </a:solidFill>
                <a:latin typeface="Helvetica" pitchFamily="2" charset="0"/>
                <a:cs typeface="Times New Roman" pitchFamily="18" charset="0"/>
              </a:rPr>
              <a:t>BUN p / Creatinina p		&gt; 20		&lt; 10-15</a:t>
            </a:r>
          </a:p>
          <a:p>
            <a:pPr eaLnBrk="1" hangingPunct="1">
              <a:defRPr/>
            </a:pPr>
            <a:r>
              <a:rPr lang="es-ES" sz="1400" b="1" dirty="0" err="1">
                <a:solidFill>
                  <a:schemeClr val="bg1"/>
                </a:solidFill>
                <a:latin typeface="Helvetica" pitchFamily="2" charset="0"/>
                <a:cs typeface="Times New Roman" pitchFamily="18" charset="0"/>
              </a:rPr>
              <a:t>FENa</a:t>
            </a:r>
            <a:r>
              <a:rPr lang="es-ES" sz="1400" b="1" dirty="0">
                <a:solidFill>
                  <a:schemeClr val="bg1"/>
                </a:solidFill>
                <a:latin typeface="Helvetica" pitchFamily="2" charset="0"/>
                <a:cs typeface="Times New Roman" pitchFamily="18" charset="0"/>
              </a:rPr>
              <a:t> 			&lt; 1%		&gt; 2 %</a:t>
            </a:r>
          </a:p>
          <a:p>
            <a:pPr eaLnBrk="1" hangingPunct="1">
              <a:defRPr/>
            </a:pPr>
            <a:r>
              <a:rPr lang="es-ES" sz="1400" b="1" dirty="0" err="1">
                <a:solidFill>
                  <a:schemeClr val="bg1"/>
                </a:solidFill>
                <a:latin typeface="Helvetica" pitchFamily="2" charset="0"/>
                <a:cs typeface="Times New Roman" pitchFamily="18" charset="0"/>
              </a:rPr>
              <a:t>FEúric</a:t>
            </a:r>
            <a:r>
              <a:rPr lang="es-ES" sz="1400" b="1" dirty="0">
                <a:solidFill>
                  <a:schemeClr val="bg1"/>
                </a:solidFill>
                <a:latin typeface="Helvetica" pitchFamily="2" charset="0"/>
                <a:cs typeface="Times New Roman" pitchFamily="18" charset="0"/>
              </a:rPr>
              <a:t>			&lt;7%		&gt;15%</a:t>
            </a:r>
          </a:p>
          <a:p>
            <a:pPr eaLnBrk="1" hangingPunct="1">
              <a:defRPr/>
            </a:pPr>
            <a:r>
              <a:rPr lang="es-ES" sz="1400" b="1" dirty="0">
                <a:solidFill>
                  <a:schemeClr val="bg1"/>
                </a:solidFill>
                <a:latin typeface="Helvetica" pitchFamily="2" charset="0"/>
                <a:cs typeface="Times New Roman" pitchFamily="18" charset="0"/>
              </a:rPr>
              <a:t>FEBUN			</a:t>
            </a:r>
            <a:r>
              <a:rPr lang="es-ES" sz="1400" b="1" dirty="0">
                <a:solidFill>
                  <a:schemeClr val="bg1"/>
                </a:solidFill>
                <a:latin typeface="Helvetica" pitchFamily="2" charset="0"/>
                <a:cs typeface="Times New Roman" pitchFamily="18" charset="0"/>
                <a:sym typeface="Symbol" pitchFamily="18" charset="2"/>
              </a:rPr>
              <a:t></a:t>
            </a:r>
            <a:r>
              <a:rPr lang="es-ES" sz="1400" b="1" dirty="0">
                <a:solidFill>
                  <a:schemeClr val="bg1"/>
                </a:solidFill>
                <a:latin typeface="Helvetica" pitchFamily="2" charset="0"/>
                <a:cs typeface="Times New Roman" pitchFamily="18" charset="0"/>
              </a:rPr>
              <a:t>35%		&gt;35%</a:t>
            </a:r>
            <a:endParaRPr lang="es-ES" sz="1400" b="1" dirty="0">
              <a:solidFill>
                <a:schemeClr val="bg1"/>
              </a:solidFill>
              <a:latin typeface="Helvetica" pitchFamily="2" charset="0"/>
            </a:endParaRPr>
          </a:p>
        </p:txBody>
      </p:sp>
      <p:sp>
        <p:nvSpPr>
          <p:cNvPr id="6" name="Rectangle 1026"/>
          <p:cNvSpPr>
            <a:spLocks noGrp="1" noChangeArrowheads="1"/>
          </p:cNvSpPr>
          <p:nvPr>
            <p:ph type="title"/>
          </p:nvPr>
        </p:nvSpPr>
        <p:spPr>
          <a:xfrm>
            <a:off x="233772" y="0"/>
            <a:ext cx="8676456" cy="668338"/>
          </a:xfrm>
        </p:spPr>
        <p:txBody>
          <a:bodyPr>
            <a:noAutofit/>
          </a:bodyPr>
          <a:lstStyle/>
          <a:p>
            <a:pPr eaLnBrk="1" hangingPunct="1">
              <a:defRPr/>
            </a:pPr>
            <a:r>
              <a:rPr lang="es-ES" sz="3600" dirty="0">
                <a:solidFill>
                  <a:schemeClr val="bg1"/>
                </a:solidFill>
                <a:latin typeface="Helvetica" pitchFamily="2" charset="0"/>
                <a:cs typeface="Times New Roman" pitchFamily="18" charset="0"/>
              </a:rPr>
              <a:t>  BIOQUÍMICA: IRA PRE-RENAL vs NTA</a:t>
            </a:r>
            <a:r>
              <a:rPr lang="es-ES" sz="3600" dirty="0">
                <a:solidFill>
                  <a:schemeClr val="bg1"/>
                </a:solidFill>
                <a:latin typeface="Helvetica" pitchFamily="2" charset="0"/>
              </a:rPr>
              <a:t> </a:t>
            </a:r>
          </a:p>
        </p:txBody>
      </p:sp>
      <p:sp>
        <p:nvSpPr>
          <p:cNvPr id="7" name="Text Box 1030"/>
          <p:cNvSpPr txBox="1">
            <a:spLocks noChangeArrowheads="1"/>
          </p:cNvSpPr>
          <p:nvPr/>
        </p:nvSpPr>
        <p:spPr bwMode="auto">
          <a:xfrm>
            <a:off x="233772" y="2856411"/>
            <a:ext cx="8055123" cy="997196"/>
          </a:xfrm>
          <a:prstGeom prst="rect">
            <a:avLst/>
          </a:prstGeom>
          <a:noFill/>
          <a:ln w="9525">
            <a:noFill/>
            <a:miter lim="800000"/>
            <a:headEnd/>
            <a:tailEnd/>
          </a:ln>
        </p:spPr>
        <p:txBody>
          <a:bodyPr wrap="square">
            <a:spAutoFit/>
          </a:bodyPr>
          <a:lstStyle/>
          <a:p>
            <a:pPr eaLnBrk="1" hangingPunct="1">
              <a:lnSpc>
                <a:spcPct val="90000"/>
              </a:lnSpc>
              <a:spcBef>
                <a:spcPct val="20000"/>
              </a:spcBef>
              <a:defRPr/>
            </a:pPr>
            <a:r>
              <a:rPr lang="en-US" sz="1400" dirty="0" err="1">
                <a:solidFill>
                  <a:srgbClr val="FF0000"/>
                </a:solidFill>
                <a:latin typeface="Helvetica" pitchFamily="2" charset="0"/>
              </a:rPr>
              <a:t>FENa</a:t>
            </a:r>
            <a:r>
              <a:rPr lang="en-US" sz="1400" dirty="0">
                <a:solidFill>
                  <a:srgbClr val="FF0000"/>
                </a:solidFill>
                <a:latin typeface="Helvetica" pitchFamily="2" charset="0"/>
              </a:rPr>
              <a:t> es la </a:t>
            </a:r>
            <a:r>
              <a:rPr lang="en-US" sz="1400" dirty="0" err="1">
                <a:solidFill>
                  <a:srgbClr val="FF0000"/>
                </a:solidFill>
                <a:latin typeface="Helvetica" pitchFamily="2" charset="0"/>
              </a:rPr>
              <a:t>excreción</a:t>
            </a:r>
            <a:r>
              <a:rPr lang="en-US" sz="1400" dirty="0">
                <a:solidFill>
                  <a:srgbClr val="FF0000"/>
                </a:solidFill>
                <a:latin typeface="Helvetica" pitchFamily="2" charset="0"/>
              </a:rPr>
              <a:t> de Na en </a:t>
            </a:r>
            <a:r>
              <a:rPr lang="en-US" sz="1400" dirty="0" err="1">
                <a:solidFill>
                  <a:srgbClr val="FF0000"/>
                </a:solidFill>
                <a:latin typeface="Helvetica" pitchFamily="2" charset="0"/>
              </a:rPr>
              <a:t>orina</a:t>
            </a:r>
            <a:r>
              <a:rPr lang="en-US" sz="1400" dirty="0">
                <a:solidFill>
                  <a:srgbClr val="FF0000"/>
                </a:solidFill>
                <a:latin typeface="Helvetica" pitchFamily="2" charset="0"/>
              </a:rPr>
              <a:t> </a:t>
            </a:r>
            <a:r>
              <a:rPr lang="en-US" sz="1400" dirty="0" err="1">
                <a:solidFill>
                  <a:srgbClr val="FF0000"/>
                </a:solidFill>
                <a:latin typeface="Helvetica" pitchFamily="2" charset="0"/>
              </a:rPr>
              <a:t>como</a:t>
            </a:r>
            <a:r>
              <a:rPr lang="en-US" sz="1400" dirty="0">
                <a:solidFill>
                  <a:srgbClr val="FF0000"/>
                </a:solidFill>
                <a:latin typeface="Helvetica" pitchFamily="2" charset="0"/>
              </a:rPr>
              <a:t> </a:t>
            </a:r>
            <a:r>
              <a:rPr lang="en-US" sz="1400" dirty="0" err="1">
                <a:solidFill>
                  <a:srgbClr val="FF0000"/>
                </a:solidFill>
                <a:latin typeface="Helvetica" pitchFamily="2" charset="0"/>
              </a:rPr>
              <a:t>porcentaje</a:t>
            </a:r>
            <a:r>
              <a:rPr lang="en-US" sz="1400" dirty="0">
                <a:solidFill>
                  <a:srgbClr val="FF0000"/>
                </a:solidFill>
                <a:latin typeface="Helvetica" pitchFamily="2" charset="0"/>
              </a:rPr>
              <a:t> del Na </a:t>
            </a:r>
            <a:r>
              <a:rPr lang="en-US" sz="1400" dirty="0" err="1">
                <a:solidFill>
                  <a:srgbClr val="FF0000"/>
                </a:solidFill>
                <a:latin typeface="Helvetica" pitchFamily="2" charset="0"/>
              </a:rPr>
              <a:t>filtrado</a:t>
            </a:r>
            <a:r>
              <a:rPr lang="en-US" sz="1400" dirty="0">
                <a:solidFill>
                  <a:srgbClr val="FF0000"/>
                </a:solidFill>
                <a:latin typeface="Helvetica" pitchFamily="2" charset="0"/>
              </a:rPr>
              <a:t>: </a:t>
            </a:r>
            <a:r>
              <a:rPr lang="en-US" sz="1400" b="1" dirty="0" err="1">
                <a:solidFill>
                  <a:srgbClr val="FF0000"/>
                </a:solidFill>
                <a:latin typeface="Helvetica" pitchFamily="2" charset="0"/>
              </a:rPr>
              <a:t>FENa</a:t>
            </a:r>
            <a:r>
              <a:rPr lang="en-US" sz="1400" b="1" dirty="0">
                <a:solidFill>
                  <a:srgbClr val="FF0000"/>
                </a:solidFill>
                <a:latin typeface="Helvetica" pitchFamily="2" charset="0"/>
              </a:rPr>
              <a:t> = </a:t>
            </a:r>
            <a:r>
              <a:rPr lang="en-US" sz="1400" b="1" u="sng" dirty="0">
                <a:solidFill>
                  <a:srgbClr val="FF0000"/>
                </a:solidFill>
                <a:latin typeface="Helvetica" pitchFamily="2" charset="0"/>
              </a:rPr>
              <a:t>(Nao/Nap)</a:t>
            </a:r>
            <a:r>
              <a:rPr lang="en-US" sz="1400" b="1" dirty="0">
                <a:solidFill>
                  <a:srgbClr val="FF0000"/>
                </a:solidFill>
                <a:latin typeface="Helvetica" pitchFamily="2" charset="0"/>
              </a:rPr>
              <a:t>   X100 </a:t>
            </a:r>
          </a:p>
          <a:p>
            <a:pPr eaLnBrk="1" hangingPunct="1">
              <a:lnSpc>
                <a:spcPct val="90000"/>
              </a:lnSpc>
              <a:spcBef>
                <a:spcPct val="20000"/>
              </a:spcBef>
              <a:defRPr/>
            </a:pPr>
            <a:r>
              <a:rPr lang="en-US" sz="1400" b="1" dirty="0">
                <a:solidFill>
                  <a:srgbClr val="FF0000"/>
                </a:solidFill>
                <a:latin typeface="Helvetica" pitchFamily="2" charset="0"/>
              </a:rPr>
              <a:t>                        					              (Cro/</a:t>
            </a:r>
            <a:r>
              <a:rPr lang="en-US" sz="1400" b="1" dirty="0" err="1">
                <a:solidFill>
                  <a:srgbClr val="FF0000"/>
                </a:solidFill>
                <a:latin typeface="Helvetica" pitchFamily="2" charset="0"/>
              </a:rPr>
              <a:t>Crp</a:t>
            </a:r>
            <a:r>
              <a:rPr lang="en-US" sz="1400" b="1" dirty="0">
                <a:solidFill>
                  <a:srgbClr val="FF0000"/>
                </a:solidFill>
                <a:latin typeface="Helvetica" pitchFamily="2" charset="0"/>
              </a:rPr>
              <a:t>) </a:t>
            </a:r>
          </a:p>
          <a:p>
            <a:pPr eaLnBrk="1" hangingPunct="1">
              <a:lnSpc>
                <a:spcPct val="90000"/>
              </a:lnSpc>
              <a:spcBef>
                <a:spcPct val="20000"/>
              </a:spcBef>
              <a:defRPr/>
            </a:pPr>
            <a:r>
              <a:rPr lang="en-US" sz="1400" dirty="0" err="1">
                <a:solidFill>
                  <a:srgbClr val="FF0000"/>
                </a:solidFill>
                <a:latin typeface="Helvetica" pitchFamily="2" charset="0"/>
              </a:rPr>
              <a:t>FENa</a:t>
            </a:r>
            <a:r>
              <a:rPr lang="en-US" sz="1400" dirty="0">
                <a:solidFill>
                  <a:srgbClr val="FF0000"/>
                </a:solidFill>
                <a:latin typeface="Helvetica" pitchFamily="2" charset="0"/>
              </a:rPr>
              <a:t> no </a:t>
            </a:r>
            <a:r>
              <a:rPr lang="en-US" sz="1400" dirty="0" err="1">
                <a:solidFill>
                  <a:srgbClr val="FF0000"/>
                </a:solidFill>
                <a:latin typeface="Helvetica" pitchFamily="2" charset="0"/>
              </a:rPr>
              <a:t>influenciado</a:t>
            </a:r>
            <a:r>
              <a:rPr lang="en-US" sz="1400" dirty="0">
                <a:solidFill>
                  <a:srgbClr val="FF0000"/>
                </a:solidFill>
                <a:latin typeface="Helvetica" pitchFamily="2" charset="0"/>
              </a:rPr>
              <a:t> per la </a:t>
            </a:r>
            <a:r>
              <a:rPr lang="en-US" sz="1400" dirty="0" err="1">
                <a:solidFill>
                  <a:srgbClr val="FF0000"/>
                </a:solidFill>
                <a:latin typeface="Helvetica" pitchFamily="2" charset="0"/>
              </a:rPr>
              <a:t>concentración</a:t>
            </a:r>
            <a:r>
              <a:rPr lang="en-US" sz="1400" dirty="0">
                <a:solidFill>
                  <a:srgbClr val="FF0000"/>
                </a:solidFill>
                <a:latin typeface="Helvetica" pitchFamily="2" charset="0"/>
              </a:rPr>
              <a:t> </a:t>
            </a:r>
            <a:r>
              <a:rPr lang="en-US" sz="1400" dirty="0" err="1">
                <a:solidFill>
                  <a:srgbClr val="FF0000"/>
                </a:solidFill>
                <a:latin typeface="Helvetica" pitchFamily="2" charset="0"/>
              </a:rPr>
              <a:t>urinaria</a:t>
            </a:r>
            <a:r>
              <a:rPr lang="en-US" sz="1400" dirty="0">
                <a:solidFill>
                  <a:srgbClr val="FF0000"/>
                </a:solidFill>
                <a:latin typeface="Helvetica" pitchFamily="2" charset="0"/>
              </a:rPr>
              <a:t> </a:t>
            </a:r>
            <a:r>
              <a:rPr lang="en-US" sz="1400" dirty="0" err="1">
                <a:solidFill>
                  <a:srgbClr val="FF0000"/>
                </a:solidFill>
                <a:latin typeface="Helvetica" pitchFamily="2" charset="0"/>
              </a:rPr>
              <a:t>ni</a:t>
            </a:r>
            <a:r>
              <a:rPr lang="en-US" sz="1400" dirty="0">
                <a:solidFill>
                  <a:srgbClr val="FF0000"/>
                </a:solidFill>
                <a:latin typeface="Helvetica" pitchFamily="2" charset="0"/>
              </a:rPr>
              <a:t> </a:t>
            </a:r>
            <a:r>
              <a:rPr lang="en-US" sz="1400" dirty="0" err="1">
                <a:solidFill>
                  <a:srgbClr val="FF0000"/>
                </a:solidFill>
                <a:latin typeface="Helvetica" pitchFamily="2" charset="0"/>
              </a:rPr>
              <a:t>el</a:t>
            </a:r>
            <a:r>
              <a:rPr lang="en-US" sz="1400" dirty="0">
                <a:solidFill>
                  <a:srgbClr val="FF0000"/>
                </a:solidFill>
                <a:latin typeface="Helvetica" pitchFamily="2" charset="0"/>
              </a:rPr>
              <a:t> </a:t>
            </a:r>
            <a:r>
              <a:rPr lang="en-US" sz="1400" dirty="0" err="1">
                <a:solidFill>
                  <a:srgbClr val="FF0000"/>
                </a:solidFill>
                <a:latin typeface="Helvetica" pitchFamily="2" charset="0"/>
              </a:rPr>
              <a:t>flujo</a:t>
            </a:r>
            <a:endParaRPr lang="en-US" sz="1400" dirty="0">
              <a:solidFill>
                <a:srgbClr val="FF0000"/>
              </a:solidFill>
              <a:latin typeface="Helvetica" pitchFamily="2" charset="0"/>
            </a:endParaRPr>
          </a:p>
          <a:p>
            <a:pPr eaLnBrk="1" hangingPunct="1">
              <a:lnSpc>
                <a:spcPct val="90000"/>
              </a:lnSpc>
              <a:spcBef>
                <a:spcPct val="20000"/>
              </a:spcBef>
              <a:defRPr/>
            </a:pPr>
            <a:r>
              <a:rPr lang="en-US" sz="1400" dirty="0" err="1">
                <a:solidFill>
                  <a:srgbClr val="FF0000"/>
                </a:solidFill>
                <a:latin typeface="Helvetica" pitchFamily="2" charset="0"/>
              </a:rPr>
              <a:t>FENa</a:t>
            </a:r>
            <a:r>
              <a:rPr lang="en-US" sz="1400" dirty="0">
                <a:solidFill>
                  <a:srgbClr val="FF0000"/>
                </a:solidFill>
                <a:latin typeface="Helvetica" pitchFamily="2" charset="0"/>
              </a:rPr>
              <a:t> </a:t>
            </a:r>
            <a:r>
              <a:rPr lang="en-US" sz="1400" dirty="0" err="1">
                <a:solidFill>
                  <a:srgbClr val="FF0000"/>
                </a:solidFill>
                <a:latin typeface="Helvetica" pitchFamily="2" charset="0"/>
              </a:rPr>
              <a:t>más</a:t>
            </a:r>
            <a:r>
              <a:rPr lang="en-US" sz="1400" dirty="0">
                <a:solidFill>
                  <a:srgbClr val="FF0000"/>
                </a:solidFill>
                <a:latin typeface="Helvetica" pitchFamily="2" charset="0"/>
              </a:rPr>
              <a:t> </a:t>
            </a:r>
            <a:r>
              <a:rPr lang="en-US" sz="1400" dirty="0" err="1">
                <a:solidFill>
                  <a:srgbClr val="FF0000"/>
                </a:solidFill>
                <a:latin typeface="Helvetica" pitchFamily="2" charset="0"/>
              </a:rPr>
              <a:t>útil</a:t>
            </a:r>
            <a:r>
              <a:rPr lang="en-US" sz="1400" dirty="0">
                <a:solidFill>
                  <a:srgbClr val="FF0000"/>
                </a:solidFill>
                <a:latin typeface="Helvetica" pitchFamily="2" charset="0"/>
              </a:rPr>
              <a:t> en IRA con oliguria, </a:t>
            </a:r>
            <a:r>
              <a:rPr lang="en-US" sz="1400" dirty="0" err="1">
                <a:solidFill>
                  <a:srgbClr val="FF0000"/>
                </a:solidFill>
                <a:latin typeface="Helvetica" pitchFamily="2" charset="0"/>
              </a:rPr>
              <a:t>inexacto</a:t>
            </a:r>
            <a:r>
              <a:rPr lang="en-US" sz="1400" dirty="0">
                <a:solidFill>
                  <a:srgbClr val="FF0000"/>
                </a:solidFill>
                <a:latin typeface="Helvetica" pitchFamily="2" charset="0"/>
              </a:rPr>
              <a:t> en </a:t>
            </a:r>
            <a:r>
              <a:rPr lang="en-US" sz="1400" dirty="0" err="1">
                <a:solidFill>
                  <a:srgbClr val="FF0000"/>
                </a:solidFill>
                <a:latin typeface="Helvetica" pitchFamily="2" charset="0"/>
              </a:rPr>
              <a:t>presencia</a:t>
            </a:r>
            <a:r>
              <a:rPr lang="en-US" sz="1400" dirty="0">
                <a:solidFill>
                  <a:srgbClr val="FF0000"/>
                </a:solidFill>
                <a:latin typeface="Helvetica" pitchFamily="2" charset="0"/>
              </a:rPr>
              <a:t> de </a:t>
            </a:r>
            <a:r>
              <a:rPr lang="en-US" sz="1400" dirty="0" err="1">
                <a:solidFill>
                  <a:srgbClr val="FF0000"/>
                </a:solidFill>
                <a:latin typeface="Helvetica" pitchFamily="2" charset="0"/>
              </a:rPr>
              <a:t>diuréticos</a:t>
            </a:r>
            <a:endParaRPr lang="es-ES" sz="1400" dirty="0">
              <a:solidFill>
                <a:srgbClr val="FF0000"/>
              </a:solidFill>
              <a:latin typeface="Helvetica" pitchFamily="2" charset="0"/>
            </a:endParaRPr>
          </a:p>
        </p:txBody>
      </p:sp>
      <p:graphicFrame>
        <p:nvGraphicFramePr>
          <p:cNvPr id="8" name="3 Tabla">
            <a:extLst>
              <a:ext uri="{FF2B5EF4-FFF2-40B4-BE49-F238E27FC236}">
                <a16:creationId xmlns:a16="http://schemas.microsoft.com/office/drawing/2014/main" id="{2B6E6DA4-EF82-4F2F-B6E1-7A3527A0E760}"/>
              </a:ext>
            </a:extLst>
          </p:cNvPr>
          <p:cNvGraphicFramePr>
            <a:graphicFrameLocks noGrp="1"/>
          </p:cNvGraphicFramePr>
          <p:nvPr>
            <p:extLst>
              <p:ext uri="{D42A27DB-BD31-4B8C-83A1-F6EECF244321}">
                <p14:modId xmlns:p14="http://schemas.microsoft.com/office/powerpoint/2010/main" val="1000130853"/>
              </p:ext>
            </p:extLst>
          </p:nvPr>
        </p:nvGraphicFramePr>
        <p:xfrm>
          <a:off x="683568" y="3834264"/>
          <a:ext cx="7560840" cy="2982478"/>
        </p:xfrm>
        <a:graphic>
          <a:graphicData uri="http://schemas.openxmlformats.org/drawingml/2006/table">
            <a:tbl>
              <a:tblPr firstRow="1" bandRow="1">
                <a:tableStyleId>{5C22544A-7EE6-4342-B048-85BDC9FD1C3A}</a:tableStyleId>
              </a:tblPr>
              <a:tblGrid>
                <a:gridCol w="3774921">
                  <a:extLst>
                    <a:ext uri="{9D8B030D-6E8A-4147-A177-3AD203B41FA5}">
                      <a16:colId xmlns:a16="http://schemas.microsoft.com/office/drawing/2014/main" val="20000"/>
                    </a:ext>
                  </a:extLst>
                </a:gridCol>
                <a:gridCol w="3785919">
                  <a:extLst>
                    <a:ext uri="{9D8B030D-6E8A-4147-A177-3AD203B41FA5}">
                      <a16:colId xmlns:a16="http://schemas.microsoft.com/office/drawing/2014/main" val="20001"/>
                    </a:ext>
                  </a:extLst>
                </a:gridCol>
              </a:tblGrid>
              <a:tr h="1291210">
                <a:tc>
                  <a:txBody>
                    <a:bodyPr/>
                    <a:lstStyle/>
                    <a:p>
                      <a:r>
                        <a:rPr lang="es-ES" sz="1400" b="1" dirty="0" err="1">
                          <a:latin typeface="Helvetica" pitchFamily="34" charset="0"/>
                          <a:cs typeface="Helvetica" pitchFamily="34" charset="0"/>
                        </a:rPr>
                        <a:t>FeNa</a:t>
                      </a:r>
                      <a:r>
                        <a:rPr lang="es-ES" sz="1400" b="1" dirty="0">
                          <a:latin typeface="Helvetica" pitchFamily="34" charset="0"/>
                          <a:cs typeface="Helvetica" pitchFamily="34" charset="0"/>
                        </a:rPr>
                        <a:t> &lt;1%</a:t>
                      </a:r>
                    </a:p>
                    <a:p>
                      <a:r>
                        <a:rPr lang="es-ES" sz="1400" b="1" dirty="0">
                          <a:latin typeface="Helvetica" pitchFamily="34" charset="0"/>
                          <a:cs typeface="Helvetica" pitchFamily="34" charset="0"/>
                        </a:rPr>
                        <a:t>IRA </a:t>
                      </a:r>
                      <a:r>
                        <a:rPr lang="es-ES" sz="1400" b="1" dirty="0" err="1">
                          <a:latin typeface="Helvetica" pitchFamily="34" charset="0"/>
                          <a:cs typeface="Helvetica" pitchFamily="34" charset="0"/>
                        </a:rPr>
                        <a:t>prerrenal</a:t>
                      </a:r>
                      <a:endParaRPr lang="es-ES" sz="1400" b="1" dirty="0">
                        <a:latin typeface="Helvetica" pitchFamily="34" charset="0"/>
                        <a:cs typeface="Helvetica" pitchFamily="34" charset="0"/>
                      </a:endParaRPr>
                    </a:p>
                    <a:p>
                      <a:r>
                        <a:rPr lang="es-ES" sz="1400" b="1" baseline="0" dirty="0">
                          <a:latin typeface="Helvetica" pitchFamily="34" charset="0"/>
                          <a:cs typeface="Helvetica" pitchFamily="34" charset="0"/>
                        </a:rPr>
                        <a:t>GN  aguda</a:t>
                      </a:r>
                    </a:p>
                    <a:p>
                      <a:r>
                        <a:rPr lang="es-ES" sz="1400" b="1" baseline="0" dirty="0">
                          <a:latin typeface="Helvetica" pitchFamily="34" charset="0"/>
                          <a:cs typeface="Helvetica" pitchFamily="34" charset="0"/>
                        </a:rPr>
                        <a:t>NIA en fases iniciales</a:t>
                      </a:r>
                    </a:p>
                    <a:p>
                      <a:r>
                        <a:rPr lang="es-ES" sz="1400" b="1" baseline="0" dirty="0">
                          <a:latin typeface="Helvetica" pitchFamily="34" charset="0"/>
                          <a:cs typeface="Helvetica" pitchFamily="34" charset="0"/>
                        </a:rPr>
                        <a:t>IRA obstructiva precoz</a:t>
                      </a:r>
                    </a:p>
                    <a:p>
                      <a:r>
                        <a:rPr lang="es-ES" sz="1400" b="1" baseline="0" dirty="0">
                          <a:latin typeface="Helvetica" pitchFamily="34" charset="0"/>
                          <a:cs typeface="Helvetica" pitchFamily="34" charset="0"/>
                        </a:rPr>
                        <a:t>Rechazo injerto renal</a:t>
                      </a:r>
                      <a:endParaRPr lang="es-ES" sz="1400" b="1" dirty="0">
                        <a:latin typeface="Helvetica" pitchFamily="34" charset="0"/>
                        <a:cs typeface="Helvetica" pitchFamily="34" charset="0"/>
                      </a:endParaRPr>
                    </a:p>
                  </a:txBody>
                  <a:tcPr marL="68574" marR="68574" marT="34292" marB="34292"/>
                </a:tc>
                <a:tc>
                  <a:txBody>
                    <a:bodyPr/>
                    <a:lstStyle/>
                    <a:p>
                      <a:r>
                        <a:rPr lang="es-ES" sz="1400" b="1" dirty="0" err="1">
                          <a:latin typeface="Helvetica" pitchFamily="34" charset="0"/>
                          <a:cs typeface="Helvetica" pitchFamily="34" charset="0"/>
                        </a:rPr>
                        <a:t>FeNa</a:t>
                      </a:r>
                      <a:r>
                        <a:rPr lang="es-ES" sz="1400" b="1" dirty="0">
                          <a:latin typeface="Helvetica" pitchFamily="34" charset="0"/>
                          <a:cs typeface="Helvetica" pitchFamily="34" charset="0"/>
                        </a:rPr>
                        <a:t> &gt; 2%</a:t>
                      </a:r>
                    </a:p>
                    <a:p>
                      <a:r>
                        <a:rPr lang="es-ES" sz="1400" b="1" baseline="0" dirty="0">
                          <a:latin typeface="Helvetica" pitchFamily="34" charset="0"/>
                          <a:cs typeface="Helvetica" pitchFamily="34" charset="0"/>
                        </a:rPr>
                        <a:t>Necrosis tubular aguda</a:t>
                      </a:r>
                    </a:p>
                    <a:p>
                      <a:r>
                        <a:rPr lang="es-ES" sz="1400" b="1" baseline="0" dirty="0">
                          <a:latin typeface="Helvetica" pitchFamily="34" charset="0"/>
                          <a:cs typeface="Helvetica" pitchFamily="34" charset="0"/>
                        </a:rPr>
                        <a:t>IRA obstructiva tardía</a:t>
                      </a:r>
                    </a:p>
                    <a:p>
                      <a:r>
                        <a:rPr lang="es-ES" sz="1400" b="1" baseline="0" dirty="0">
                          <a:latin typeface="Helvetica" pitchFamily="34" charset="0"/>
                          <a:cs typeface="Helvetica" pitchFamily="34" charset="0"/>
                        </a:rPr>
                        <a:t>Nefritis intersticial aguda tardía</a:t>
                      </a:r>
                    </a:p>
                    <a:p>
                      <a:r>
                        <a:rPr lang="es-ES" sz="1400" b="1" baseline="0" dirty="0">
                          <a:latin typeface="Helvetica" pitchFamily="34" charset="0"/>
                          <a:cs typeface="Helvetica" pitchFamily="34" charset="0"/>
                        </a:rPr>
                        <a:t>Glucosuria</a:t>
                      </a:r>
                    </a:p>
                    <a:p>
                      <a:r>
                        <a:rPr lang="es-ES" sz="1400" b="1" baseline="0" dirty="0" err="1">
                          <a:latin typeface="Helvetica" pitchFamily="34" charset="0"/>
                          <a:cs typeface="Helvetica" pitchFamily="34" charset="0"/>
                        </a:rPr>
                        <a:t>Bicarbonaturia</a:t>
                      </a:r>
                      <a:endParaRPr lang="es-ES" sz="1400" b="1" dirty="0">
                        <a:latin typeface="Helvetica" pitchFamily="34" charset="0"/>
                        <a:cs typeface="Helvetica" pitchFamily="34" charset="0"/>
                      </a:endParaRPr>
                    </a:p>
                  </a:txBody>
                  <a:tcPr marL="68574" marR="68574" marT="34292" marB="34292"/>
                </a:tc>
                <a:extLst>
                  <a:ext uri="{0D108BD9-81ED-4DB2-BD59-A6C34878D82A}">
                    <a16:rowId xmlns:a16="http://schemas.microsoft.com/office/drawing/2014/main" val="10000"/>
                  </a:ext>
                </a:extLst>
              </a:tr>
              <a:tr h="1633734">
                <a:tc>
                  <a:txBody>
                    <a:bodyPr/>
                    <a:lstStyle/>
                    <a:p>
                      <a:r>
                        <a:rPr lang="es-ES" sz="1400" b="1" dirty="0" err="1">
                          <a:latin typeface="Helvetica" pitchFamily="34" charset="0"/>
                          <a:cs typeface="Helvetica" pitchFamily="34" charset="0"/>
                        </a:rPr>
                        <a:t>FeNa</a:t>
                      </a:r>
                      <a:r>
                        <a:rPr lang="es-ES" sz="1400" b="1" dirty="0">
                          <a:latin typeface="Helvetica" pitchFamily="34" charset="0"/>
                          <a:cs typeface="Helvetica" pitchFamily="34" charset="0"/>
                        </a:rPr>
                        <a:t> &lt; 1% a pesar de NTA</a:t>
                      </a:r>
                    </a:p>
                    <a:p>
                      <a:r>
                        <a:rPr lang="es-ES" sz="1400" dirty="0">
                          <a:latin typeface="Helvetica" pitchFamily="34" charset="0"/>
                          <a:cs typeface="Helvetica" pitchFamily="34" charset="0"/>
                        </a:rPr>
                        <a:t>IRA con fallo hepático o ICC</a:t>
                      </a:r>
                    </a:p>
                    <a:p>
                      <a:r>
                        <a:rPr lang="es-ES" sz="1400" dirty="0">
                          <a:latin typeface="Helvetica" pitchFamily="34" charset="0"/>
                          <a:cs typeface="Helvetica" pitchFamily="34" charset="0"/>
                        </a:rPr>
                        <a:t>IRA asociada a sepsis</a:t>
                      </a:r>
                    </a:p>
                    <a:p>
                      <a:r>
                        <a:rPr lang="es-ES" sz="1400" dirty="0" err="1">
                          <a:latin typeface="Helvetica" pitchFamily="34" charset="0"/>
                          <a:cs typeface="Helvetica" pitchFamily="34" charset="0"/>
                        </a:rPr>
                        <a:t>Nefropatia</a:t>
                      </a:r>
                      <a:r>
                        <a:rPr lang="es-ES" sz="1400" dirty="0">
                          <a:latin typeface="Helvetica" pitchFamily="34" charset="0"/>
                          <a:cs typeface="Helvetica" pitchFamily="34" charset="0"/>
                        </a:rPr>
                        <a:t> por contraste</a:t>
                      </a:r>
                    </a:p>
                    <a:p>
                      <a:r>
                        <a:rPr lang="es-ES" sz="1400" dirty="0">
                          <a:latin typeface="Helvetica" pitchFamily="34" charset="0"/>
                          <a:cs typeface="Helvetica" pitchFamily="34" charset="0"/>
                        </a:rPr>
                        <a:t>NTA no </a:t>
                      </a:r>
                      <a:r>
                        <a:rPr lang="es-ES" sz="1400" dirty="0" err="1">
                          <a:latin typeface="Helvetica" pitchFamily="34" charset="0"/>
                          <a:cs typeface="Helvetica" pitchFamily="34" charset="0"/>
                        </a:rPr>
                        <a:t>oligúrica</a:t>
                      </a:r>
                      <a:endParaRPr lang="es-ES" sz="1400" dirty="0">
                        <a:latin typeface="Helvetica" pitchFamily="34" charset="0"/>
                        <a:cs typeface="Helvetica" pitchFamily="34" charset="0"/>
                      </a:endParaRPr>
                    </a:p>
                    <a:p>
                      <a:r>
                        <a:rPr lang="es-ES" sz="1400" dirty="0">
                          <a:latin typeface="Helvetica" pitchFamily="34" charset="0"/>
                          <a:cs typeface="Helvetica" pitchFamily="34" charset="0"/>
                        </a:rPr>
                        <a:t>NTA </a:t>
                      </a:r>
                      <a:r>
                        <a:rPr lang="es-ES" sz="1400" dirty="0" err="1">
                          <a:latin typeface="Helvetica" pitchFamily="34" charset="0"/>
                          <a:cs typeface="Helvetica" pitchFamily="34" charset="0"/>
                        </a:rPr>
                        <a:t>mioglobinúrica</a:t>
                      </a:r>
                      <a:r>
                        <a:rPr lang="es-ES" sz="1400" dirty="0">
                          <a:latin typeface="Helvetica" pitchFamily="34" charset="0"/>
                          <a:cs typeface="Helvetica" pitchFamily="34" charset="0"/>
                        </a:rPr>
                        <a:t> o </a:t>
                      </a:r>
                      <a:r>
                        <a:rPr lang="es-ES" sz="1400" dirty="0" err="1">
                          <a:latin typeface="Helvetica" pitchFamily="34" charset="0"/>
                          <a:cs typeface="Helvetica" pitchFamily="34" charset="0"/>
                        </a:rPr>
                        <a:t>hemoglobinúrica</a:t>
                      </a:r>
                      <a:endParaRPr lang="es-ES" sz="1400" dirty="0">
                        <a:latin typeface="Helvetica" pitchFamily="34" charset="0"/>
                        <a:cs typeface="Helvetica" pitchFamily="34" charset="0"/>
                      </a:endParaRPr>
                    </a:p>
                  </a:txBody>
                  <a:tcPr marL="68574" marR="68574" marT="34292" marB="34292"/>
                </a:tc>
                <a:tc>
                  <a:txBody>
                    <a:bodyPr/>
                    <a:lstStyle/>
                    <a:p>
                      <a:r>
                        <a:rPr lang="es-ES" sz="1400" b="1" dirty="0" err="1">
                          <a:latin typeface="Helvetica" pitchFamily="34" charset="0"/>
                          <a:cs typeface="Helvetica" pitchFamily="34" charset="0"/>
                        </a:rPr>
                        <a:t>FeNa</a:t>
                      </a:r>
                      <a:r>
                        <a:rPr lang="es-ES" sz="1400" b="1" dirty="0">
                          <a:latin typeface="Helvetica" pitchFamily="34" charset="0"/>
                          <a:cs typeface="Helvetica" pitchFamily="34" charset="0"/>
                        </a:rPr>
                        <a:t> &gt; 2% a pesar de IRA </a:t>
                      </a:r>
                      <a:r>
                        <a:rPr lang="es-ES" sz="1400" b="1" dirty="0" err="1">
                          <a:latin typeface="Helvetica" pitchFamily="34" charset="0"/>
                          <a:cs typeface="Helvetica" pitchFamily="34" charset="0"/>
                        </a:rPr>
                        <a:t>prerrenal</a:t>
                      </a:r>
                      <a:endParaRPr lang="es-ES" sz="1400" b="1" dirty="0">
                        <a:latin typeface="Helvetica" pitchFamily="34" charset="0"/>
                        <a:cs typeface="Helvetica" pitchFamily="34" charset="0"/>
                      </a:endParaRPr>
                    </a:p>
                    <a:p>
                      <a:r>
                        <a:rPr lang="es-ES" sz="1400" dirty="0">
                          <a:latin typeface="Helvetica" pitchFamily="34" charset="0"/>
                          <a:cs typeface="Helvetica" pitchFamily="34" charset="0"/>
                        </a:rPr>
                        <a:t>Diuréticos</a:t>
                      </a:r>
                    </a:p>
                    <a:p>
                      <a:r>
                        <a:rPr lang="es-ES" sz="1400" dirty="0">
                          <a:latin typeface="Helvetica" pitchFamily="34" charset="0"/>
                          <a:cs typeface="Helvetica" pitchFamily="34" charset="0"/>
                        </a:rPr>
                        <a:t>IRC</a:t>
                      </a:r>
                    </a:p>
                    <a:p>
                      <a:r>
                        <a:rPr lang="es-ES" sz="1400" dirty="0" err="1">
                          <a:latin typeface="Helvetica" pitchFamily="34" charset="0"/>
                          <a:cs typeface="Helvetica" pitchFamily="34" charset="0"/>
                        </a:rPr>
                        <a:t>FeNa</a:t>
                      </a:r>
                      <a:r>
                        <a:rPr lang="es-ES" sz="1400" dirty="0">
                          <a:latin typeface="Helvetica" pitchFamily="34" charset="0"/>
                          <a:cs typeface="Helvetica" pitchFamily="34" charset="0"/>
                        </a:rPr>
                        <a:t> después de fluidos </a:t>
                      </a:r>
                      <a:r>
                        <a:rPr lang="es-ES" sz="1400" dirty="0" err="1">
                          <a:latin typeface="Helvetica" pitchFamily="34" charset="0"/>
                          <a:cs typeface="Helvetica" pitchFamily="34" charset="0"/>
                        </a:rPr>
                        <a:t>iv</a:t>
                      </a:r>
                      <a:endParaRPr lang="es-ES" sz="1400" dirty="0">
                        <a:latin typeface="Helvetica" pitchFamily="34" charset="0"/>
                        <a:cs typeface="Helvetica" pitchFamily="34" charset="0"/>
                      </a:endParaRPr>
                    </a:p>
                    <a:p>
                      <a:r>
                        <a:rPr lang="es-ES" sz="1400" dirty="0">
                          <a:latin typeface="Helvetica" pitchFamily="34" charset="0"/>
                          <a:cs typeface="Helvetica" pitchFamily="34" charset="0"/>
                        </a:rPr>
                        <a:t>Glucosuria</a:t>
                      </a:r>
                    </a:p>
                    <a:p>
                      <a:r>
                        <a:rPr lang="es-ES" sz="1400" dirty="0" err="1">
                          <a:latin typeface="Helvetica" pitchFamily="34" charset="0"/>
                          <a:cs typeface="Helvetica" pitchFamily="34" charset="0"/>
                        </a:rPr>
                        <a:t>Bicarbonaturia</a:t>
                      </a:r>
                      <a:endParaRPr lang="es-ES" sz="1400" dirty="0">
                        <a:latin typeface="Helvetica" pitchFamily="34" charset="0"/>
                        <a:cs typeface="Helvetica" pitchFamily="34" charset="0"/>
                      </a:endParaRPr>
                    </a:p>
                    <a:p>
                      <a:r>
                        <a:rPr lang="es-ES" sz="1400" dirty="0">
                          <a:latin typeface="Helvetica" pitchFamily="34" charset="0"/>
                          <a:cs typeface="Helvetica" pitchFamily="34" charset="0"/>
                        </a:rPr>
                        <a:t>Síndromes</a:t>
                      </a:r>
                      <a:r>
                        <a:rPr lang="es-ES" sz="1400" baseline="0" dirty="0">
                          <a:latin typeface="Helvetica" pitchFamily="34" charset="0"/>
                          <a:cs typeface="Helvetica" pitchFamily="34" charset="0"/>
                        </a:rPr>
                        <a:t> pierde-sal</a:t>
                      </a:r>
                      <a:endParaRPr lang="es-ES" sz="1400" dirty="0">
                        <a:latin typeface="Helvetica" pitchFamily="34" charset="0"/>
                        <a:cs typeface="Helvetica" pitchFamily="34" charset="0"/>
                      </a:endParaRPr>
                    </a:p>
                  </a:txBody>
                  <a:tcPr marL="68574" marR="68574" marT="34292" marB="34292"/>
                </a:tc>
                <a:extLst>
                  <a:ext uri="{0D108BD9-81ED-4DB2-BD59-A6C34878D82A}">
                    <a16:rowId xmlns:a16="http://schemas.microsoft.com/office/drawing/2014/main" val="10001"/>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9" name="Picture 2" descr="Resultat d'imatges de acute tubular necro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5225" y="3302000"/>
            <a:ext cx="3646488"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0" name="Picture 4" descr="Imatge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438" y="3305175"/>
            <a:ext cx="3617912"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1" name="10 CuadroTexto"/>
          <p:cNvSpPr txBox="1">
            <a:spLocks noChangeArrowheads="1"/>
          </p:cNvSpPr>
          <p:nvPr/>
        </p:nvSpPr>
        <p:spPr bwMode="auto">
          <a:xfrm>
            <a:off x="1801813" y="2886075"/>
            <a:ext cx="1478290" cy="30777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s-ES" altLang="es-ES" sz="1400">
                <a:solidFill>
                  <a:schemeClr val="bg1"/>
                </a:solidFill>
                <a:latin typeface="Helvetica" panose="020B0604020202020204" pitchFamily="34" charset="0"/>
              </a:rPr>
              <a:t>Necrosis tubular</a:t>
            </a:r>
          </a:p>
        </p:txBody>
      </p:sp>
      <p:sp>
        <p:nvSpPr>
          <p:cNvPr id="62472" name="12 CuadroTexto"/>
          <p:cNvSpPr txBox="1">
            <a:spLocks noChangeArrowheads="1"/>
          </p:cNvSpPr>
          <p:nvPr/>
        </p:nvSpPr>
        <p:spPr bwMode="auto">
          <a:xfrm>
            <a:off x="5718175" y="2873375"/>
            <a:ext cx="2725426" cy="30777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s-ES" altLang="es-ES" sz="1400">
                <a:solidFill>
                  <a:schemeClr val="bg1"/>
                </a:solidFill>
                <a:latin typeface="Helvetica" panose="020B0604020202020204" pitchFamily="34" charset="0"/>
              </a:rPr>
              <a:t>Necrosis tubular + regeneración</a:t>
            </a:r>
          </a:p>
        </p:txBody>
      </p:sp>
      <p:sp>
        <p:nvSpPr>
          <p:cNvPr id="9" name="13 CuadroTexto"/>
          <p:cNvSpPr txBox="1"/>
          <p:nvPr/>
        </p:nvSpPr>
        <p:spPr>
          <a:xfrm>
            <a:off x="192088" y="957730"/>
            <a:ext cx="8951912" cy="1200329"/>
          </a:xfrm>
          <a:prstGeom prst="rect">
            <a:avLst/>
          </a:prstGeom>
          <a:noFill/>
        </p:spPr>
        <p:txBody>
          <a:bodyPr wrap="square">
            <a:spAutoFit/>
          </a:bodyPr>
          <a:lstStyle/>
          <a:p>
            <a:pPr>
              <a:defRPr/>
            </a:pPr>
            <a:r>
              <a:rPr lang="es-ES" sz="2400" dirty="0">
                <a:solidFill>
                  <a:schemeClr val="bg1"/>
                </a:solidFill>
                <a:latin typeface="Helvetica" pitchFamily="2" charset="0"/>
              </a:rPr>
              <a:t>Indicaciones</a:t>
            </a:r>
          </a:p>
          <a:p>
            <a:pPr>
              <a:buFontTx/>
              <a:buChar char="-"/>
              <a:defRPr/>
            </a:pPr>
            <a:r>
              <a:rPr lang="es-ES" sz="2400" dirty="0">
                <a:solidFill>
                  <a:schemeClr val="bg1"/>
                </a:solidFill>
                <a:latin typeface="Helvetica" pitchFamily="2" charset="0"/>
              </a:rPr>
              <a:t>Sospecha de glomerulonefritis, nefropatía intersticial, vasculitis</a:t>
            </a:r>
          </a:p>
          <a:p>
            <a:pPr>
              <a:buFontTx/>
              <a:buChar char="-"/>
              <a:defRPr/>
            </a:pPr>
            <a:r>
              <a:rPr lang="es-ES" sz="2400" dirty="0">
                <a:solidFill>
                  <a:schemeClr val="bg1"/>
                </a:solidFill>
                <a:latin typeface="Helvetica" pitchFamily="2" charset="0"/>
              </a:rPr>
              <a:t>Diagnóstico clínico de </a:t>
            </a:r>
            <a:r>
              <a:rPr lang="es-ES" sz="2400" dirty="0" err="1">
                <a:solidFill>
                  <a:schemeClr val="bg1"/>
                </a:solidFill>
                <a:latin typeface="Helvetica" pitchFamily="2" charset="0"/>
              </a:rPr>
              <a:t>NTA</a:t>
            </a:r>
            <a:r>
              <a:rPr lang="es-ES" sz="2400" dirty="0">
                <a:solidFill>
                  <a:schemeClr val="bg1"/>
                </a:solidFill>
                <a:latin typeface="Helvetica" pitchFamily="2" charset="0"/>
              </a:rPr>
              <a:t> pero evolución atípica</a:t>
            </a:r>
          </a:p>
        </p:txBody>
      </p:sp>
      <p:sp>
        <p:nvSpPr>
          <p:cNvPr id="62474" name="1 Título"/>
          <p:cNvSpPr>
            <a:spLocks noGrp="1"/>
          </p:cNvSpPr>
          <p:nvPr>
            <p:ph type="title"/>
          </p:nvPr>
        </p:nvSpPr>
        <p:spPr>
          <a:xfrm>
            <a:off x="192088" y="233012"/>
            <a:ext cx="7886700" cy="685800"/>
          </a:xfrm>
        </p:spPr>
        <p:txBody>
          <a:bodyPr/>
          <a:lstStyle/>
          <a:p>
            <a:pPr algn="l" eaLnBrk="1" hangingPunct="1"/>
            <a:r>
              <a:rPr lang="es-ES" altLang="es-ES" sz="3600" dirty="0">
                <a:solidFill>
                  <a:schemeClr val="bg1"/>
                </a:solidFill>
                <a:latin typeface="Helvetica" panose="020B0604020202020204" pitchFamily="34" charset="0"/>
              </a:rPr>
              <a:t>  Biopsia renal en AKI</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CE6705E7-2EF7-4A05-BB54-9F34B4DE784A}"/>
              </a:ext>
            </a:extLst>
          </p:cNvPr>
          <p:cNvGrpSpPr/>
          <p:nvPr/>
        </p:nvGrpSpPr>
        <p:grpSpPr>
          <a:xfrm>
            <a:off x="179512" y="980728"/>
            <a:ext cx="8712898" cy="5570344"/>
            <a:chOff x="928688" y="1592263"/>
            <a:chExt cx="7442837" cy="4276398"/>
          </a:xfrm>
        </p:grpSpPr>
        <p:sp>
          <p:nvSpPr>
            <p:cNvPr id="64517" name="10 CuadroTexto"/>
            <p:cNvSpPr txBox="1">
              <a:spLocks noChangeArrowheads="1"/>
            </p:cNvSpPr>
            <p:nvPr/>
          </p:nvSpPr>
          <p:spPr bwMode="auto">
            <a:xfrm>
              <a:off x="3344863" y="1592263"/>
              <a:ext cx="3038832" cy="259911"/>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s-ES" altLang="es-ES" sz="1600">
                  <a:solidFill>
                    <a:schemeClr val="bg1"/>
                  </a:solidFill>
                  <a:latin typeface="Helvetica" panose="020B0604020202020204" pitchFamily="34" charset="0"/>
                </a:rPr>
                <a:t>Elevación de productos nitrogenados</a:t>
              </a:r>
            </a:p>
          </p:txBody>
        </p:sp>
        <p:sp>
          <p:nvSpPr>
            <p:cNvPr id="64518" name="12 CuadroTexto"/>
            <p:cNvSpPr txBox="1">
              <a:spLocks noChangeArrowheads="1"/>
            </p:cNvSpPr>
            <p:nvPr/>
          </p:nvSpPr>
          <p:spPr bwMode="auto">
            <a:xfrm>
              <a:off x="1616075" y="2078038"/>
              <a:ext cx="2834801" cy="63796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s-ES" altLang="es-ES" sz="1600">
                  <a:solidFill>
                    <a:schemeClr val="bg1"/>
                  </a:solidFill>
                  <a:latin typeface="Helvetica" panose="020B0604020202020204" pitchFamily="34" charset="0"/>
                </a:rPr>
                <a:t>∆ Creatinina &lt; 0,3 mg/dl i/o</a:t>
              </a:r>
            </a:p>
            <a:p>
              <a:r>
                <a:rPr lang="es-ES" altLang="es-ES" sz="1600">
                  <a:solidFill>
                    <a:schemeClr val="bg1"/>
                  </a:solidFill>
                  <a:latin typeface="Helvetica" panose="020B0604020202020204" pitchFamily="34" charset="0"/>
                </a:rPr>
                <a:t>Creatina previa alterada y/o</a:t>
              </a:r>
            </a:p>
            <a:p>
              <a:r>
                <a:rPr lang="es-ES" altLang="es-ES" sz="1600">
                  <a:solidFill>
                    <a:schemeClr val="bg1"/>
                  </a:solidFill>
                  <a:latin typeface="Helvetica" panose="020B0604020202020204" pitchFamily="34" charset="0"/>
                </a:rPr>
                <a:t>riñones pequeños, anemia crònica</a:t>
              </a:r>
            </a:p>
          </p:txBody>
        </p:sp>
        <p:sp>
          <p:nvSpPr>
            <p:cNvPr id="64519" name="14 CuadroTexto"/>
            <p:cNvSpPr txBox="1">
              <a:spLocks noChangeArrowheads="1"/>
            </p:cNvSpPr>
            <p:nvPr/>
          </p:nvSpPr>
          <p:spPr bwMode="auto">
            <a:xfrm>
              <a:off x="5072063" y="2078038"/>
              <a:ext cx="2310345" cy="44893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s-ES" altLang="es-ES" sz="1600">
                  <a:solidFill>
                    <a:schemeClr val="bg1"/>
                  </a:solidFill>
                  <a:latin typeface="Helvetica" panose="020B0604020202020204" pitchFamily="34" charset="0"/>
                </a:rPr>
                <a:t>∆ Creatinina ≥ 0,3 mg/dl y/o</a:t>
              </a:r>
            </a:p>
            <a:p>
              <a:r>
                <a:rPr lang="es-ES" altLang="es-ES" sz="1600">
                  <a:solidFill>
                    <a:schemeClr val="bg1"/>
                  </a:solidFill>
                  <a:latin typeface="Helvetica" panose="020B0604020202020204" pitchFamily="34" charset="0"/>
                </a:rPr>
                <a:t>∆ Creatinina ≥ 50% y/o</a:t>
              </a:r>
            </a:p>
          </p:txBody>
        </p:sp>
        <p:sp>
          <p:nvSpPr>
            <p:cNvPr id="8" name="15 CuadroTexto"/>
            <p:cNvSpPr txBox="1"/>
            <p:nvPr/>
          </p:nvSpPr>
          <p:spPr>
            <a:xfrm>
              <a:off x="5883275" y="2943225"/>
              <a:ext cx="459002" cy="259911"/>
            </a:xfrm>
            <a:prstGeom prst="rect">
              <a:avLst/>
            </a:prstGeom>
            <a:solidFill>
              <a:schemeClr val="accent2">
                <a:lumMod val="40000"/>
                <a:lumOff val="60000"/>
              </a:schemeClr>
            </a:solidFill>
            <a:ln>
              <a:solidFill>
                <a:schemeClr val="accent1"/>
              </a:solidFill>
            </a:ln>
          </p:spPr>
          <p:txBody>
            <a:bodyPr wrap="none">
              <a:spAutoFit/>
            </a:bodyPr>
            <a:lstStyle/>
            <a:p>
              <a:pPr>
                <a:defRPr/>
              </a:pPr>
              <a:r>
                <a:rPr lang="es-ES" sz="1600" b="1" dirty="0">
                  <a:solidFill>
                    <a:schemeClr val="bg1"/>
                  </a:solidFill>
                  <a:latin typeface="Helvetica" pitchFamily="2" charset="0"/>
                </a:rPr>
                <a:t>AKI</a:t>
              </a:r>
            </a:p>
          </p:txBody>
        </p:sp>
        <p:sp>
          <p:nvSpPr>
            <p:cNvPr id="9" name="16 CuadroTexto"/>
            <p:cNvSpPr txBox="1"/>
            <p:nvPr/>
          </p:nvSpPr>
          <p:spPr>
            <a:xfrm>
              <a:off x="2371725" y="2997200"/>
              <a:ext cx="526099" cy="259911"/>
            </a:xfrm>
            <a:prstGeom prst="rect">
              <a:avLst/>
            </a:prstGeom>
            <a:solidFill>
              <a:schemeClr val="accent2">
                <a:lumMod val="40000"/>
                <a:lumOff val="60000"/>
              </a:schemeClr>
            </a:solidFill>
            <a:ln>
              <a:solidFill>
                <a:schemeClr val="accent1"/>
              </a:solidFill>
            </a:ln>
          </p:spPr>
          <p:txBody>
            <a:bodyPr wrap="none">
              <a:spAutoFit/>
            </a:bodyPr>
            <a:lstStyle/>
            <a:p>
              <a:pPr>
                <a:defRPr/>
              </a:pPr>
              <a:r>
                <a:rPr lang="es-ES" sz="1600" b="1" dirty="0">
                  <a:solidFill>
                    <a:schemeClr val="bg1"/>
                  </a:solidFill>
                  <a:latin typeface="Helvetica" pitchFamily="2" charset="0"/>
                </a:rPr>
                <a:t>ERC</a:t>
              </a:r>
            </a:p>
          </p:txBody>
        </p:sp>
        <p:sp>
          <p:nvSpPr>
            <p:cNvPr id="10" name="17 CuadroTexto"/>
            <p:cNvSpPr txBox="1"/>
            <p:nvPr/>
          </p:nvSpPr>
          <p:spPr>
            <a:xfrm>
              <a:off x="5775325" y="3482975"/>
              <a:ext cx="908144" cy="259911"/>
            </a:xfrm>
            <a:prstGeom prst="rect">
              <a:avLst/>
            </a:prstGeom>
            <a:solidFill>
              <a:schemeClr val="tx2">
                <a:lumMod val="20000"/>
                <a:lumOff val="80000"/>
              </a:schemeClr>
            </a:solidFill>
            <a:ln>
              <a:solidFill>
                <a:schemeClr val="accent1"/>
              </a:solidFill>
            </a:ln>
          </p:spPr>
          <p:txBody>
            <a:bodyPr wrap="none">
              <a:spAutoFit/>
            </a:bodyPr>
            <a:lstStyle/>
            <a:p>
              <a:pPr>
                <a:defRPr/>
              </a:pPr>
              <a:r>
                <a:rPr lang="es-ES" sz="1600" dirty="0">
                  <a:solidFill>
                    <a:schemeClr val="bg1"/>
                  </a:solidFill>
                  <a:latin typeface="Helvetica" pitchFamily="2" charset="0"/>
                </a:rPr>
                <a:t>Ecografía</a:t>
              </a:r>
            </a:p>
          </p:txBody>
        </p:sp>
        <p:sp>
          <p:nvSpPr>
            <p:cNvPr id="64523" name="18 CuadroTexto"/>
            <p:cNvSpPr txBox="1">
              <a:spLocks noChangeArrowheads="1"/>
            </p:cNvSpPr>
            <p:nvPr/>
          </p:nvSpPr>
          <p:spPr bwMode="auto">
            <a:xfrm>
              <a:off x="4748213" y="3429000"/>
              <a:ext cx="819138" cy="44893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s-ES" altLang="es-ES" sz="1600">
                  <a:solidFill>
                    <a:schemeClr val="bg1"/>
                  </a:solidFill>
                  <a:latin typeface="Helvetica" panose="020B0604020202020204" pitchFamily="34" charset="0"/>
                </a:rPr>
                <a:t>Normal</a:t>
              </a:r>
            </a:p>
            <a:p>
              <a:r>
                <a:rPr lang="es-ES" altLang="es-ES" sz="1600">
                  <a:solidFill>
                    <a:schemeClr val="bg1"/>
                  </a:solidFill>
                  <a:latin typeface="Helvetica" panose="020B0604020202020204" pitchFamily="34" charset="0"/>
                </a:rPr>
                <a:t>Repetir?</a:t>
              </a:r>
            </a:p>
          </p:txBody>
        </p:sp>
        <p:sp>
          <p:nvSpPr>
            <p:cNvPr id="64524" name="19 CuadroTexto"/>
            <p:cNvSpPr txBox="1">
              <a:spLocks noChangeArrowheads="1"/>
            </p:cNvSpPr>
            <p:nvPr/>
          </p:nvSpPr>
          <p:spPr bwMode="auto">
            <a:xfrm>
              <a:off x="6962775" y="3482975"/>
              <a:ext cx="1082050" cy="259911"/>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s-ES" altLang="es-ES" sz="1600">
                  <a:solidFill>
                    <a:schemeClr val="bg1"/>
                  </a:solidFill>
                  <a:latin typeface="Helvetica" panose="020B0604020202020204" pitchFamily="34" charset="0"/>
                </a:rPr>
                <a:t>Vía dilatada</a:t>
              </a:r>
            </a:p>
          </p:txBody>
        </p:sp>
        <p:sp>
          <p:nvSpPr>
            <p:cNvPr id="64525" name="20 CuadroTexto"/>
            <p:cNvSpPr txBox="1">
              <a:spLocks noChangeArrowheads="1"/>
            </p:cNvSpPr>
            <p:nvPr/>
          </p:nvSpPr>
          <p:spPr bwMode="auto">
            <a:xfrm>
              <a:off x="6908800" y="4130675"/>
              <a:ext cx="1462725" cy="259911"/>
            </a:xfrm>
            <a:prstGeom prst="rect">
              <a:avLst/>
            </a:prstGeom>
            <a:solidFill>
              <a:schemeClr val="accent2">
                <a:lumMod val="40000"/>
                <a:lumOff val="60000"/>
              </a:schemeClr>
            </a:solidFill>
            <a:ln w="9525">
              <a:solidFill>
                <a:schemeClr val="accent1"/>
              </a:solidFill>
              <a:miter lim="800000"/>
              <a:headEnd/>
              <a:tailEnd/>
            </a:ln>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s-ES" altLang="es-ES" sz="1600" b="1">
                  <a:solidFill>
                    <a:schemeClr val="bg1"/>
                  </a:solidFill>
                  <a:latin typeface="Helvetica" panose="020B0604020202020204" pitchFamily="34" charset="0"/>
                </a:rPr>
                <a:t>AKI obstructivo</a:t>
              </a:r>
            </a:p>
          </p:txBody>
        </p:sp>
        <p:sp>
          <p:nvSpPr>
            <p:cNvPr id="14" name="21 CuadroTexto"/>
            <p:cNvSpPr txBox="1"/>
            <p:nvPr/>
          </p:nvSpPr>
          <p:spPr>
            <a:xfrm>
              <a:off x="4262438" y="4130675"/>
              <a:ext cx="1774935" cy="259911"/>
            </a:xfrm>
            <a:prstGeom prst="rect">
              <a:avLst/>
            </a:prstGeom>
            <a:solidFill>
              <a:schemeClr val="tx2">
                <a:lumMod val="20000"/>
                <a:lumOff val="80000"/>
              </a:schemeClr>
            </a:solidFill>
            <a:ln>
              <a:solidFill>
                <a:schemeClr val="accent1"/>
              </a:solidFill>
            </a:ln>
          </p:spPr>
          <p:txBody>
            <a:bodyPr wrap="none">
              <a:spAutoFit/>
            </a:bodyPr>
            <a:lstStyle/>
            <a:p>
              <a:pPr>
                <a:defRPr/>
              </a:pPr>
              <a:r>
                <a:rPr lang="es-ES" sz="1600" dirty="0">
                  <a:solidFill>
                    <a:schemeClr val="bg1"/>
                  </a:solidFill>
                  <a:latin typeface="Helvetica" pitchFamily="2" charset="0"/>
                </a:rPr>
                <a:t>Factores prerrenales</a:t>
              </a:r>
            </a:p>
          </p:txBody>
        </p:sp>
        <p:sp>
          <p:nvSpPr>
            <p:cNvPr id="15" name="22 CuadroTexto"/>
            <p:cNvSpPr txBox="1"/>
            <p:nvPr/>
          </p:nvSpPr>
          <p:spPr>
            <a:xfrm>
              <a:off x="6099175" y="4130675"/>
              <a:ext cx="379413" cy="261610"/>
            </a:xfrm>
            <a:prstGeom prst="rect">
              <a:avLst/>
            </a:prstGeom>
            <a:noFill/>
            <a:ln>
              <a:solidFill>
                <a:schemeClr val="accent1"/>
              </a:solidFill>
            </a:ln>
          </p:spPr>
          <p:txBody>
            <a:bodyPr>
              <a:spAutoFit/>
            </a:bodyPr>
            <a:lstStyle/>
            <a:p>
              <a:pPr>
                <a:defRPr/>
              </a:pPr>
              <a:r>
                <a:rPr lang="es-ES" sz="1600" dirty="0">
                  <a:solidFill>
                    <a:schemeClr val="bg1"/>
                  </a:solidFill>
                  <a:latin typeface="Helvetica" pitchFamily="2" charset="0"/>
                </a:rPr>
                <a:t>Si</a:t>
              </a:r>
            </a:p>
          </p:txBody>
        </p:sp>
        <p:sp>
          <p:nvSpPr>
            <p:cNvPr id="64528" name="23 CuadroTexto"/>
            <p:cNvSpPr txBox="1">
              <a:spLocks noChangeArrowheads="1"/>
            </p:cNvSpPr>
            <p:nvPr/>
          </p:nvSpPr>
          <p:spPr bwMode="auto">
            <a:xfrm>
              <a:off x="3452813" y="4130675"/>
              <a:ext cx="380950" cy="259911"/>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s-ES" altLang="es-ES" sz="1600">
                  <a:solidFill>
                    <a:schemeClr val="bg1"/>
                  </a:solidFill>
                  <a:latin typeface="Helvetica" panose="020B0604020202020204" pitchFamily="34" charset="0"/>
                </a:rPr>
                <a:t>No</a:t>
              </a:r>
            </a:p>
          </p:txBody>
        </p:sp>
        <p:sp>
          <p:nvSpPr>
            <p:cNvPr id="64529" name="24 CuadroTexto"/>
            <p:cNvSpPr txBox="1">
              <a:spLocks noChangeArrowheads="1"/>
            </p:cNvSpPr>
            <p:nvPr/>
          </p:nvSpPr>
          <p:spPr bwMode="auto">
            <a:xfrm>
              <a:off x="4532313" y="4724400"/>
              <a:ext cx="380950" cy="259911"/>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s-ES" altLang="es-ES" sz="1600">
                  <a:solidFill>
                    <a:schemeClr val="bg1"/>
                  </a:solidFill>
                  <a:latin typeface="Helvetica" panose="020B0604020202020204" pitchFamily="34" charset="0"/>
                </a:rPr>
                <a:t>No</a:t>
              </a:r>
            </a:p>
          </p:txBody>
        </p:sp>
        <p:sp>
          <p:nvSpPr>
            <p:cNvPr id="18" name="25 CuadroTexto"/>
            <p:cNvSpPr txBox="1"/>
            <p:nvPr/>
          </p:nvSpPr>
          <p:spPr>
            <a:xfrm>
              <a:off x="5341938" y="4724400"/>
              <a:ext cx="1951579" cy="259911"/>
            </a:xfrm>
            <a:prstGeom prst="rect">
              <a:avLst/>
            </a:prstGeom>
            <a:solidFill>
              <a:schemeClr val="tx2">
                <a:lumMod val="20000"/>
                <a:lumOff val="80000"/>
              </a:schemeClr>
            </a:solidFill>
            <a:ln>
              <a:solidFill>
                <a:schemeClr val="accent1"/>
              </a:solidFill>
            </a:ln>
          </p:spPr>
          <p:txBody>
            <a:bodyPr wrap="none">
              <a:spAutoFit/>
            </a:bodyPr>
            <a:lstStyle/>
            <a:p>
              <a:pPr>
                <a:defRPr/>
              </a:pPr>
              <a:r>
                <a:rPr lang="es-ES" sz="1600" dirty="0">
                  <a:solidFill>
                    <a:schemeClr val="bg1"/>
                  </a:solidFill>
                  <a:latin typeface="Helvetica" pitchFamily="2" charset="0"/>
                </a:rPr>
                <a:t>Mejora con tratamiento</a:t>
              </a:r>
            </a:p>
          </p:txBody>
        </p:sp>
        <p:sp>
          <p:nvSpPr>
            <p:cNvPr id="64531" name="26 CuadroTexto"/>
            <p:cNvSpPr txBox="1">
              <a:spLocks noChangeArrowheads="1"/>
            </p:cNvSpPr>
            <p:nvPr/>
          </p:nvSpPr>
          <p:spPr bwMode="auto">
            <a:xfrm>
              <a:off x="5775325" y="5581650"/>
              <a:ext cx="1268280" cy="259911"/>
            </a:xfrm>
            <a:prstGeom prst="rect">
              <a:avLst/>
            </a:prstGeom>
            <a:solidFill>
              <a:schemeClr val="accent2">
                <a:lumMod val="40000"/>
                <a:lumOff val="60000"/>
              </a:schemeClr>
            </a:solidFill>
            <a:ln w="9525">
              <a:solidFill>
                <a:schemeClr val="accent1"/>
              </a:solidFill>
              <a:miter lim="800000"/>
              <a:headEnd/>
              <a:tailEnd/>
            </a:ln>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s-ES" altLang="es-ES" sz="1600" b="1">
                  <a:solidFill>
                    <a:schemeClr val="bg1"/>
                  </a:solidFill>
                  <a:latin typeface="Helvetica" panose="020B0604020202020204" pitchFamily="34" charset="0"/>
                </a:rPr>
                <a:t>AKI prerrenal</a:t>
              </a:r>
            </a:p>
          </p:txBody>
        </p:sp>
        <p:sp>
          <p:nvSpPr>
            <p:cNvPr id="20" name="27 CuadroTexto"/>
            <p:cNvSpPr txBox="1"/>
            <p:nvPr/>
          </p:nvSpPr>
          <p:spPr>
            <a:xfrm>
              <a:off x="928688" y="4618038"/>
              <a:ext cx="2065337" cy="1205041"/>
            </a:xfrm>
            <a:prstGeom prst="rect">
              <a:avLst/>
            </a:prstGeom>
            <a:solidFill>
              <a:schemeClr val="tx2">
                <a:lumMod val="20000"/>
                <a:lumOff val="80000"/>
              </a:schemeClr>
            </a:solidFill>
            <a:ln>
              <a:solidFill>
                <a:schemeClr val="accent1"/>
              </a:solidFill>
            </a:ln>
          </p:spPr>
          <p:txBody>
            <a:bodyPr>
              <a:spAutoFit/>
            </a:bodyPr>
            <a:lstStyle/>
            <a:p>
              <a:pPr>
                <a:defRPr/>
              </a:pPr>
              <a:r>
                <a:rPr lang="es-ES" sz="1600" dirty="0">
                  <a:solidFill>
                    <a:schemeClr val="bg1"/>
                  </a:solidFill>
                  <a:latin typeface="Helvetica" pitchFamily="2" charset="0"/>
                </a:rPr>
                <a:t>Datos de enfermedad:</a:t>
              </a:r>
            </a:p>
            <a:p>
              <a:pPr>
                <a:defRPr/>
              </a:pPr>
              <a:r>
                <a:rPr lang="es-ES" sz="1600" dirty="0">
                  <a:solidFill>
                    <a:schemeClr val="bg1"/>
                  </a:solidFill>
                  <a:latin typeface="Helvetica" pitchFamily="2" charset="0"/>
                </a:rPr>
                <a:t>Glomerular</a:t>
              </a:r>
            </a:p>
            <a:p>
              <a:pPr>
                <a:defRPr/>
              </a:pPr>
              <a:r>
                <a:rPr lang="es-ES" sz="1600" dirty="0">
                  <a:solidFill>
                    <a:schemeClr val="bg1"/>
                  </a:solidFill>
                  <a:latin typeface="Helvetica" pitchFamily="2" charset="0"/>
                </a:rPr>
                <a:t>Vascular</a:t>
              </a:r>
            </a:p>
            <a:p>
              <a:pPr>
                <a:defRPr/>
              </a:pPr>
              <a:r>
                <a:rPr lang="es-ES" sz="1600" dirty="0">
                  <a:solidFill>
                    <a:schemeClr val="bg1"/>
                  </a:solidFill>
                  <a:latin typeface="Helvetica" pitchFamily="2" charset="0"/>
                </a:rPr>
                <a:t>Intersticial</a:t>
              </a:r>
            </a:p>
            <a:p>
              <a:pPr>
                <a:defRPr/>
              </a:pPr>
              <a:r>
                <a:rPr lang="es-ES" sz="1600" dirty="0">
                  <a:solidFill>
                    <a:schemeClr val="bg1"/>
                  </a:solidFill>
                  <a:latin typeface="Helvetica" pitchFamily="2" charset="0"/>
                </a:rPr>
                <a:t>Cristales o depósitos tubulares</a:t>
              </a:r>
            </a:p>
          </p:txBody>
        </p:sp>
        <p:sp>
          <p:nvSpPr>
            <p:cNvPr id="64533" name="28 CuadroTexto"/>
            <p:cNvSpPr txBox="1">
              <a:spLocks noChangeArrowheads="1"/>
            </p:cNvSpPr>
            <p:nvPr/>
          </p:nvSpPr>
          <p:spPr bwMode="auto">
            <a:xfrm>
              <a:off x="4100513" y="5419725"/>
              <a:ext cx="1540778" cy="448936"/>
            </a:xfrm>
            <a:prstGeom prst="rect">
              <a:avLst/>
            </a:prstGeom>
            <a:solidFill>
              <a:schemeClr val="accent2">
                <a:lumMod val="40000"/>
                <a:lumOff val="60000"/>
              </a:schemeClr>
            </a:solidFill>
            <a:ln w="9525">
              <a:solidFill>
                <a:schemeClr val="accent1"/>
              </a:solidFill>
              <a:miter lim="800000"/>
              <a:headEnd/>
              <a:tailEnd/>
            </a:ln>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s-ES" altLang="es-ES" sz="1600" b="1">
                  <a:solidFill>
                    <a:schemeClr val="bg1"/>
                  </a:solidFill>
                  <a:latin typeface="Helvetica" panose="020B0604020202020204" pitchFamily="34" charset="0"/>
                </a:rPr>
                <a:t>Necrosis tubular</a:t>
              </a:r>
            </a:p>
            <a:p>
              <a:r>
                <a:rPr lang="es-ES" altLang="es-ES" sz="1600" b="1">
                  <a:solidFill>
                    <a:schemeClr val="bg1"/>
                  </a:solidFill>
                  <a:latin typeface="Helvetica" panose="020B0604020202020204" pitchFamily="34" charset="0"/>
                </a:rPr>
                <a:t>aguda</a:t>
              </a:r>
            </a:p>
          </p:txBody>
        </p:sp>
        <p:sp>
          <p:nvSpPr>
            <p:cNvPr id="64534" name="29 CuadroTexto"/>
            <p:cNvSpPr txBox="1">
              <a:spLocks noChangeArrowheads="1"/>
            </p:cNvSpPr>
            <p:nvPr/>
          </p:nvSpPr>
          <p:spPr bwMode="auto">
            <a:xfrm>
              <a:off x="3506788" y="5419725"/>
              <a:ext cx="380950" cy="259911"/>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s-ES" altLang="es-ES" sz="1600">
                  <a:solidFill>
                    <a:schemeClr val="bg1"/>
                  </a:solidFill>
                  <a:latin typeface="Helvetica" panose="020B0604020202020204" pitchFamily="34" charset="0"/>
                </a:rPr>
                <a:t>No</a:t>
              </a:r>
            </a:p>
          </p:txBody>
        </p:sp>
        <p:cxnSp>
          <p:nvCxnSpPr>
            <p:cNvPr id="23" name="31 Conector recto de flecha"/>
            <p:cNvCxnSpPr/>
            <p:nvPr/>
          </p:nvCxnSpPr>
          <p:spPr>
            <a:xfrm flipH="1">
              <a:off x="3668713" y="1862138"/>
              <a:ext cx="431800" cy="161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33 Conector recto de flecha"/>
            <p:cNvCxnSpPr/>
            <p:nvPr/>
          </p:nvCxnSpPr>
          <p:spPr>
            <a:xfrm>
              <a:off x="5180013" y="1916113"/>
              <a:ext cx="269875" cy="1079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35 Conector recto de flecha"/>
            <p:cNvCxnSpPr/>
            <p:nvPr/>
          </p:nvCxnSpPr>
          <p:spPr>
            <a:xfrm>
              <a:off x="2641600" y="2727325"/>
              <a:ext cx="0" cy="269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37 Conector recto de flecha"/>
            <p:cNvCxnSpPr/>
            <p:nvPr/>
          </p:nvCxnSpPr>
          <p:spPr>
            <a:xfrm>
              <a:off x="6099175" y="2563813"/>
              <a:ext cx="0" cy="3254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39 Conector recto de flecha"/>
            <p:cNvCxnSpPr/>
            <p:nvPr/>
          </p:nvCxnSpPr>
          <p:spPr>
            <a:xfrm>
              <a:off x="6584950" y="3644900"/>
              <a:ext cx="26987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41 Conector recto de flecha"/>
            <p:cNvCxnSpPr>
              <a:stCxn id="64524" idx="2"/>
            </p:cNvCxnSpPr>
            <p:nvPr/>
          </p:nvCxnSpPr>
          <p:spPr>
            <a:xfrm flipH="1">
              <a:off x="7448551" y="3742886"/>
              <a:ext cx="55249" cy="3338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43 Conector recto de flecha"/>
            <p:cNvCxnSpPr>
              <a:cxnSpLocks/>
              <a:stCxn id="14" idx="3"/>
              <a:endCxn id="15" idx="1"/>
            </p:cNvCxnSpPr>
            <p:nvPr/>
          </p:nvCxnSpPr>
          <p:spPr>
            <a:xfrm>
              <a:off x="6037373" y="4260630"/>
              <a:ext cx="61802" cy="8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45 Conector recto de flecha"/>
            <p:cNvCxnSpPr>
              <a:stCxn id="14" idx="1"/>
              <a:endCxn id="64528" idx="3"/>
            </p:cNvCxnSpPr>
            <p:nvPr/>
          </p:nvCxnSpPr>
          <p:spPr>
            <a:xfrm flipH="1">
              <a:off x="3833763" y="4260630"/>
              <a:ext cx="42867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49 Conector recto"/>
            <p:cNvCxnSpPr/>
            <p:nvPr/>
          </p:nvCxnSpPr>
          <p:spPr>
            <a:xfrm flipH="1">
              <a:off x="2913063" y="4292600"/>
              <a:ext cx="4857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51 Conector recto de flecha"/>
            <p:cNvCxnSpPr/>
            <p:nvPr/>
          </p:nvCxnSpPr>
          <p:spPr>
            <a:xfrm>
              <a:off x="2913063" y="4292600"/>
              <a:ext cx="0" cy="269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55 Conector recto de flecha"/>
            <p:cNvCxnSpPr/>
            <p:nvPr/>
          </p:nvCxnSpPr>
          <p:spPr>
            <a:xfrm flipH="1">
              <a:off x="3074988" y="4832350"/>
              <a:ext cx="14033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60 Conector recto de flecha"/>
            <p:cNvCxnSpPr/>
            <p:nvPr/>
          </p:nvCxnSpPr>
          <p:spPr>
            <a:xfrm flipH="1">
              <a:off x="4910138" y="4832350"/>
              <a:ext cx="3238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62 Conector recto de flecha"/>
            <p:cNvCxnSpPr/>
            <p:nvPr/>
          </p:nvCxnSpPr>
          <p:spPr>
            <a:xfrm>
              <a:off x="6207125" y="4994275"/>
              <a:ext cx="0" cy="215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70 Conector recto de flecha"/>
            <p:cNvCxnSpPr/>
            <p:nvPr/>
          </p:nvCxnSpPr>
          <p:spPr>
            <a:xfrm>
              <a:off x="3074988" y="5527675"/>
              <a:ext cx="3778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72 Conector recto de flecha"/>
            <p:cNvCxnSpPr/>
            <p:nvPr/>
          </p:nvCxnSpPr>
          <p:spPr>
            <a:xfrm>
              <a:off x="3938588" y="5527675"/>
              <a:ext cx="1079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76 Conector recto de flecha"/>
            <p:cNvCxnSpPr>
              <a:cxnSpLocks/>
              <a:stCxn id="15" idx="2"/>
            </p:cNvCxnSpPr>
            <p:nvPr/>
          </p:nvCxnSpPr>
          <p:spPr>
            <a:xfrm flipH="1">
              <a:off x="6261100" y="4392285"/>
              <a:ext cx="27782" cy="2781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4551" name="77 CuadroTexto"/>
            <p:cNvSpPr txBox="1">
              <a:spLocks noChangeArrowheads="1"/>
            </p:cNvSpPr>
            <p:nvPr/>
          </p:nvSpPr>
          <p:spPr bwMode="auto">
            <a:xfrm>
              <a:off x="1778000" y="3429000"/>
              <a:ext cx="2026892" cy="44893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s-ES" altLang="es-ES" sz="1600">
                  <a:solidFill>
                    <a:schemeClr val="bg1"/>
                  </a:solidFill>
                  <a:latin typeface="Helvetica" panose="020B0604020202020204" pitchFamily="34" charset="0"/>
                </a:rPr>
                <a:t>∆ Creatinina ≥ 0,3 mg/dl</a:t>
              </a:r>
            </a:p>
            <a:p>
              <a:r>
                <a:rPr lang="es-ES" altLang="es-ES" sz="1600">
                  <a:solidFill>
                    <a:schemeClr val="bg1"/>
                  </a:solidFill>
                  <a:latin typeface="Helvetica" panose="020B0604020202020204" pitchFamily="34" charset="0"/>
                </a:rPr>
                <a:t>∆ Creatinina ≥ 50%</a:t>
              </a:r>
            </a:p>
          </p:txBody>
        </p:sp>
        <p:sp>
          <p:nvSpPr>
            <p:cNvPr id="64552" name="88 CuadroTexto"/>
            <p:cNvSpPr txBox="1">
              <a:spLocks noChangeArrowheads="1"/>
            </p:cNvSpPr>
            <p:nvPr/>
          </p:nvSpPr>
          <p:spPr bwMode="auto">
            <a:xfrm>
              <a:off x="3884613" y="2997200"/>
              <a:ext cx="1451771" cy="259911"/>
            </a:xfrm>
            <a:prstGeom prst="rect">
              <a:avLst/>
            </a:prstGeom>
            <a:solidFill>
              <a:schemeClr val="accent2">
                <a:lumMod val="40000"/>
                <a:lumOff val="60000"/>
              </a:schemeClr>
            </a:solidFill>
            <a:ln w="9525">
              <a:solidFill>
                <a:schemeClr val="accent1"/>
              </a:solidFill>
              <a:miter lim="800000"/>
              <a:headEnd/>
              <a:tailEnd/>
            </a:ln>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s-ES" altLang="es-ES" sz="1600" b="1" dirty="0">
                  <a:solidFill>
                    <a:schemeClr val="bg1"/>
                  </a:solidFill>
                  <a:latin typeface="Helvetica" panose="020B0604020202020204" pitchFamily="34" charset="0"/>
                </a:rPr>
                <a:t>AKI sobre  ERC</a:t>
              </a:r>
            </a:p>
          </p:txBody>
        </p:sp>
        <p:cxnSp>
          <p:nvCxnSpPr>
            <p:cNvPr id="41" name="90 Conector recto de flecha"/>
            <p:cNvCxnSpPr/>
            <p:nvPr/>
          </p:nvCxnSpPr>
          <p:spPr>
            <a:xfrm flipV="1">
              <a:off x="3668713" y="3321050"/>
              <a:ext cx="701675" cy="3238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94 Conector recto de flecha"/>
            <p:cNvCxnSpPr/>
            <p:nvPr/>
          </p:nvCxnSpPr>
          <p:spPr>
            <a:xfrm>
              <a:off x="5287963" y="3105150"/>
              <a:ext cx="54133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4555" name="105 CuadroTexto"/>
            <p:cNvSpPr txBox="1">
              <a:spLocks noChangeArrowheads="1"/>
            </p:cNvSpPr>
            <p:nvPr/>
          </p:nvSpPr>
          <p:spPr bwMode="auto">
            <a:xfrm>
              <a:off x="6099175" y="5210175"/>
              <a:ext cx="311304" cy="26161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s-ES" altLang="es-ES" sz="1600">
                  <a:solidFill>
                    <a:schemeClr val="bg1"/>
                  </a:solidFill>
                  <a:latin typeface="Helvetica" panose="020B0604020202020204" pitchFamily="34" charset="0"/>
                </a:rPr>
                <a:t>Si</a:t>
              </a:r>
            </a:p>
          </p:txBody>
        </p:sp>
        <p:cxnSp>
          <p:nvCxnSpPr>
            <p:cNvPr id="44" name="117 Conector recto de flecha"/>
            <p:cNvCxnSpPr>
              <a:cxnSpLocks/>
            </p:cNvCxnSpPr>
            <p:nvPr/>
          </p:nvCxnSpPr>
          <p:spPr>
            <a:xfrm>
              <a:off x="6224588" y="5489575"/>
              <a:ext cx="22225"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119 Conector recto de flecha"/>
            <p:cNvCxnSpPr/>
            <p:nvPr/>
          </p:nvCxnSpPr>
          <p:spPr>
            <a:xfrm flipH="1">
              <a:off x="5449888" y="3644900"/>
              <a:ext cx="28575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122 Conector recto de flecha"/>
            <p:cNvCxnSpPr>
              <a:stCxn id="8" idx="2"/>
            </p:cNvCxnSpPr>
            <p:nvPr/>
          </p:nvCxnSpPr>
          <p:spPr>
            <a:xfrm flipH="1">
              <a:off x="6099177" y="3203136"/>
              <a:ext cx="13599" cy="2798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7" name="123 CuadroTexto"/>
            <p:cNvSpPr txBox="1"/>
            <p:nvPr/>
          </p:nvSpPr>
          <p:spPr>
            <a:xfrm>
              <a:off x="2533650" y="3213100"/>
              <a:ext cx="266420" cy="261610"/>
            </a:xfrm>
            <a:prstGeom prst="rect">
              <a:avLst/>
            </a:prstGeom>
            <a:noFill/>
          </p:spPr>
          <p:txBody>
            <a:bodyPr wrap="none">
              <a:spAutoFit/>
            </a:bodyPr>
            <a:lstStyle/>
            <a:p>
              <a:pPr>
                <a:defRPr/>
              </a:pPr>
              <a:r>
                <a:rPr lang="es-ES" sz="1600" dirty="0">
                  <a:solidFill>
                    <a:schemeClr val="bg1"/>
                  </a:solidFill>
                  <a:latin typeface="Helvetica" pitchFamily="2" charset="0"/>
                </a:rPr>
                <a:t>+</a:t>
              </a:r>
            </a:p>
          </p:txBody>
        </p:sp>
        <p:cxnSp>
          <p:nvCxnSpPr>
            <p:cNvPr id="48" name="125 Conector recto de flecha"/>
            <p:cNvCxnSpPr/>
            <p:nvPr/>
          </p:nvCxnSpPr>
          <p:spPr>
            <a:xfrm>
              <a:off x="5072063" y="3914775"/>
              <a:ext cx="0" cy="215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64561" name="CuadroTexto 1"/>
          <p:cNvSpPr txBox="1">
            <a:spLocks noChangeArrowheads="1"/>
          </p:cNvSpPr>
          <p:nvPr/>
        </p:nvSpPr>
        <p:spPr bwMode="auto">
          <a:xfrm>
            <a:off x="1924011" y="186422"/>
            <a:ext cx="497469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s-ES" altLang="es-ES" sz="3600">
                <a:solidFill>
                  <a:schemeClr val="bg1"/>
                </a:solidFill>
              </a:rPr>
              <a:t>Pasos diagnósticos en AKI</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2 CuadroTexto"/>
          <p:cNvSpPr txBox="1"/>
          <p:nvPr/>
        </p:nvSpPr>
        <p:spPr>
          <a:xfrm>
            <a:off x="179512" y="1120676"/>
            <a:ext cx="2223686" cy="2308324"/>
          </a:xfrm>
          <a:prstGeom prst="rect">
            <a:avLst/>
          </a:prstGeom>
          <a:noFill/>
          <a:ln>
            <a:solidFill>
              <a:schemeClr val="accent1"/>
            </a:solidFill>
          </a:ln>
        </p:spPr>
        <p:txBody>
          <a:bodyPr wrap="none">
            <a:spAutoFit/>
          </a:bodyPr>
          <a:lstStyle/>
          <a:p>
            <a:pPr>
              <a:defRPr/>
            </a:pPr>
            <a:r>
              <a:rPr lang="es-ES" dirty="0">
                <a:solidFill>
                  <a:schemeClr val="bg1"/>
                </a:solidFill>
                <a:latin typeface="Helvetica" pitchFamily="2" charset="0"/>
              </a:rPr>
              <a:t>METABÓLICAS</a:t>
            </a:r>
          </a:p>
          <a:p>
            <a:pPr>
              <a:defRPr/>
            </a:pPr>
            <a:r>
              <a:rPr lang="es-ES" dirty="0" err="1">
                <a:solidFill>
                  <a:schemeClr val="bg1"/>
                </a:solidFill>
                <a:latin typeface="Helvetica" pitchFamily="2" charset="0"/>
              </a:rPr>
              <a:t>Hiperkalemia</a:t>
            </a:r>
            <a:endParaRPr lang="es-ES" dirty="0">
              <a:solidFill>
                <a:schemeClr val="bg1"/>
              </a:solidFill>
              <a:latin typeface="Helvetica" pitchFamily="2" charset="0"/>
            </a:endParaRPr>
          </a:p>
          <a:p>
            <a:pPr>
              <a:defRPr/>
            </a:pPr>
            <a:r>
              <a:rPr lang="es-ES" dirty="0">
                <a:solidFill>
                  <a:schemeClr val="bg1"/>
                </a:solidFill>
                <a:latin typeface="Helvetica" pitchFamily="2" charset="0"/>
              </a:rPr>
              <a:t>Acidosis </a:t>
            </a:r>
            <a:r>
              <a:rPr lang="es-ES" dirty="0" err="1">
                <a:solidFill>
                  <a:schemeClr val="bg1"/>
                </a:solidFill>
                <a:latin typeface="Helvetica" pitchFamily="2" charset="0"/>
              </a:rPr>
              <a:t>metabòlica</a:t>
            </a:r>
            <a:endParaRPr lang="es-ES" dirty="0">
              <a:solidFill>
                <a:schemeClr val="bg1"/>
              </a:solidFill>
              <a:latin typeface="Helvetica" pitchFamily="2" charset="0"/>
            </a:endParaRPr>
          </a:p>
          <a:p>
            <a:pPr>
              <a:defRPr/>
            </a:pPr>
            <a:r>
              <a:rPr lang="es-ES" dirty="0" err="1">
                <a:solidFill>
                  <a:schemeClr val="bg1"/>
                </a:solidFill>
                <a:latin typeface="Helvetica" pitchFamily="2" charset="0"/>
              </a:rPr>
              <a:t>Hiponatremia</a:t>
            </a:r>
            <a:endParaRPr lang="es-ES" dirty="0">
              <a:solidFill>
                <a:schemeClr val="bg1"/>
              </a:solidFill>
              <a:latin typeface="Helvetica" pitchFamily="2" charset="0"/>
            </a:endParaRPr>
          </a:p>
          <a:p>
            <a:pPr>
              <a:defRPr/>
            </a:pPr>
            <a:r>
              <a:rPr lang="es-ES" dirty="0" err="1">
                <a:solidFill>
                  <a:schemeClr val="bg1"/>
                </a:solidFill>
                <a:latin typeface="Helvetica" pitchFamily="2" charset="0"/>
              </a:rPr>
              <a:t>Hipocalcemia</a:t>
            </a:r>
            <a:endParaRPr lang="es-ES" dirty="0">
              <a:solidFill>
                <a:schemeClr val="bg1"/>
              </a:solidFill>
              <a:latin typeface="Helvetica" pitchFamily="2" charset="0"/>
            </a:endParaRPr>
          </a:p>
          <a:p>
            <a:pPr>
              <a:defRPr/>
            </a:pPr>
            <a:r>
              <a:rPr lang="es-ES" dirty="0" err="1">
                <a:solidFill>
                  <a:schemeClr val="bg1"/>
                </a:solidFill>
                <a:latin typeface="Helvetica" pitchFamily="2" charset="0"/>
              </a:rPr>
              <a:t>Hiperfosfatemia</a:t>
            </a:r>
            <a:endParaRPr lang="es-ES" dirty="0">
              <a:solidFill>
                <a:schemeClr val="bg1"/>
              </a:solidFill>
              <a:latin typeface="Helvetica" pitchFamily="2" charset="0"/>
            </a:endParaRPr>
          </a:p>
          <a:p>
            <a:pPr>
              <a:defRPr/>
            </a:pPr>
            <a:r>
              <a:rPr lang="es-ES" dirty="0" err="1">
                <a:solidFill>
                  <a:schemeClr val="bg1"/>
                </a:solidFill>
                <a:latin typeface="Helvetica" pitchFamily="2" charset="0"/>
              </a:rPr>
              <a:t>Hipermagnesemia</a:t>
            </a:r>
            <a:endParaRPr lang="es-ES" dirty="0">
              <a:solidFill>
                <a:schemeClr val="bg1"/>
              </a:solidFill>
              <a:latin typeface="Helvetica" pitchFamily="2" charset="0"/>
            </a:endParaRPr>
          </a:p>
          <a:p>
            <a:pPr>
              <a:defRPr/>
            </a:pPr>
            <a:r>
              <a:rPr lang="es-ES" dirty="0">
                <a:solidFill>
                  <a:schemeClr val="bg1"/>
                </a:solidFill>
                <a:latin typeface="Helvetica" pitchFamily="2" charset="0"/>
              </a:rPr>
              <a:t>Hiperuricemia</a:t>
            </a:r>
          </a:p>
        </p:txBody>
      </p:sp>
      <p:sp>
        <p:nvSpPr>
          <p:cNvPr id="6" name="13 CuadroTexto"/>
          <p:cNvSpPr txBox="1"/>
          <p:nvPr/>
        </p:nvSpPr>
        <p:spPr>
          <a:xfrm>
            <a:off x="2843808" y="1120676"/>
            <a:ext cx="2616935" cy="1754326"/>
          </a:xfrm>
          <a:prstGeom prst="rect">
            <a:avLst/>
          </a:prstGeom>
          <a:noFill/>
          <a:ln>
            <a:solidFill>
              <a:schemeClr val="accent1"/>
            </a:solidFill>
          </a:ln>
        </p:spPr>
        <p:txBody>
          <a:bodyPr wrap="none">
            <a:spAutoFit/>
          </a:bodyPr>
          <a:lstStyle/>
          <a:p>
            <a:pPr>
              <a:defRPr/>
            </a:pPr>
            <a:r>
              <a:rPr lang="es-ES" dirty="0">
                <a:solidFill>
                  <a:schemeClr val="bg1"/>
                </a:solidFill>
                <a:latin typeface="Helvetica" pitchFamily="2" charset="0"/>
              </a:rPr>
              <a:t>CARDIOVASCULARES</a:t>
            </a:r>
          </a:p>
          <a:p>
            <a:pPr>
              <a:defRPr/>
            </a:pPr>
            <a:r>
              <a:rPr lang="es-ES" dirty="0">
                <a:solidFill>
                  <a:schemeClr val="bg1"/>
                </a:solidFill>
                <a:latin typeface="Helvetica" pitchFamily="2" charset="0"/>
              </a:rPr>
              <a:t>Edema pulmonar</a:t>
            </a:r>
          </a:p>
          <a:p>
            <a:pPr>
              <a:defRPr/>
            </a:pPr>
            <a:r>
              <a:rPr lang="es-ES" dirty="0">
                <a:solidFill>
                  <a:schemeClr val="bg1"/>
                </a:solidFill>
                <a:latin typeface="Helvetica" pitchFamily="2" charset="0"/>
              </a:rPr>
              <a:t>Arritmias</a:t>
            </a:r>
          </a:p>
          <a:p>
            <a:pPr>
              <a:defRPr/>
            </a:pPr>
            <a:r>
              <a:rPr lang="es-ES" dirty="0">
                <a:solidFill>
                  <a:schemeClr val="bg1"/>
                </a:solidFill>
                <a:latin typeface="Helvetica" pitchFamily="2" charset="0"/>
              </a:rPr>
              <a:t>Pericarditis</a:t>
            </a:r>
          </a:p>
          <a:p>
            <a:pPr>
              <a:defRPr/>
            </a:pPr>
            <a:r>
              <a:rPr lang="es-ES" dirty="0">
                <a:solidFill>
                  <a:schemeClr val="bg1"/>
                </a:solidFill>
                <a:latin typeface="Helvetica" pitchFamily="2" charset="0"/>
              </a:rPr>
              <a:t>Derrame pericárdico</a:t>
            </a:r>
          </a:p>
          <a:p>
            <a:pPr>
              <a:defRPr/>
            </a:pPr>
            <a:r>
              <a:rPr lang="es-ES" dirty="0">
                <a:solidFill>
                  <a:schemeClr val="bg1"/>
                </a:solidFill>
                <a:latin typeface="Helvetica" pitchFamily="2" charset="0"/>
              </a:rPr>
              <a:t>Hipertensión</a:t>
            </a:r>
          </a:p>
        </p:txBody>
      </p:sp>
      <p:sp>
        <p:nvSpPr>
          <p:cNvPr id="7" name="15 CuadroTexto"/>
          <p:cNvSpPr txBox="1"/>
          <p:nvPr/>
        </p:nvSpPr>
        <p:spPr>
          <a:xfrm>
            <a:off x="179512" y="3820392"/>
            <a:ext cx="2467342" cy="1200329"/>
          </a:xfrm>
          <a:prstGeom prst="rect">
            <a:avLst/>
          </a:prstGeom>
          <a:noFill/>
          <a:ln>
            <a:solidFill>
              <a:schemeClr val="accent1"/>
            </a:solidFill>
          </a:ln>
        </p:spPr>
        <p:txBody>
          <a:bodyPr wrap="none">
            <a:spAutoFit/>
          </a:bodyPr>
          <a:lstStyle/>
          <a:p>
            <a:pPr>
              <a:defRPr/>
            </a:pPr>
            <a:r>
              <a:rPr lang="es-ES" dirty="0" err="1">
                <a:solidFill>
                  <a:schemeClr val="bg1"/>
                </a:solidFill>
                <a:latin typeface="Helvetica" pitchFamily="2" charset="0"/>
              </a:rPr>
              <a:t>HEMATOLÒGICAS</a:t>
            </a:r>
            <a:endParaRPr lang="es-ES" dirty="0">
              <a:solidFill>
                <a:schemeClr val="bg1"/>
              </a:solidFill>
              <a:latin typeface="Helvetica" pitchFamily="2" charset="0"/>
            </a:endParaRPr>
          </a:p>
          <a:p>
            <a:pPr>
              <a:defRPr/>
            </a:pPr>
            <a:r>
              <a:rPr lang="es-ES" dirty="0">
                <a:solidFill>
                  <a:schemeClr val="bg1"/>
                </a:solidFill>
                <a:latin typeface="Helvetica" pitchFamily="2" charset="0"/>
              </a:rPr>
              <a:t>Anemia</a:t>
            </a:r>
          </a:p>
          <a:p>
            <a:pPr>
              <a:defRPr/>
            </a:pPr>
            <a:r>
              <a:rPr lang="es-ES" dirty="0">
                <a:solidFill>
                  <a:schemeClr val="bg1"/>
                </a:solidFill>
                <a:latin typeface="Helvetica" pitchFamily="2" charset="0"/>
              </a:rPr>
              <a:t>Disfunción plaquetaria</a:t>
            </a:r>
          </a:p>
          <a:p>
            <a:pPr>
              <a:defRPr/>
            </a:pPr>
            <a:endParaRPr lang="es-ES" dirty="0">
              <a:solidFill>
                <a:schemeClr val="bg1"/>
              </a:solidFill>
              <a:latin typeface="Helvetica" pitchFamily="2" charset="0"/>
            </a:endParaRPr>
          </a:p>
        </p:txBody>
      </p:sp>
      <p:sp>
        <p:nvSpPr>
          <p:cNvPr id="8" name="16 CuadroTexto"/>
          <p:cNvSpPr txBox="1"/>
          <p:nvPr/>
        </p:nvSpPr>
        <p:spPr>
          <a:xfrm>
            <a:off x="5982465" y="1120676"/>
            <a:ext cx="2903359" cy="1754326"/>
          </a:xfrm>
          <a:prstGeom prst="rect">
            <a:avLst/>
          </a:prstGeom>
          <a:noFill/>
          <a:ln>
            <a:solidFill>
              <a:schemeClr val="accent1"/>
            </a:solidFill>
          </a:ln>
        </p:spPr>
        <p:txBody>
          <a:bodyPr wrap="none">
            <a:spAutoFit/>
          </a:bodyPr>
          <a:lstStyle/>
          <a:p>
            <a:pPr>
              <a:defRPr/>
            </a:pPr>
            <a:r>
              <a:rPr lang="es-ES" dirty="0" err="1">
                <a:solidFill>
                  <a:schemeClr val="bg1"/>
                </a:solidFill>
                <a:latin typeface="Helvetica" pitchFamily="2" charset="0"/>
              </a:rPr>
              <a:t>NEUROLÒGICAS</a:t>
            </a:r>
            <a:endParaRPr lang="es-ES" dirty="0">
              <a:solidFill>
                <a:schemeClr val="bg1"/>
              </a:solidFill>
              <a:latin typeface="Helvetica" pitchFamily="2" charset="0"/>
            </a:endParaRPr>
          </a:p>
          <a:p>
            <a:pPr>
              <a:defRPr/>
            </a:pPr>
            <a:r>
              <a:rPr lang="es-ES" dirty="0">
                <a:solidFill>
                  <a:schemeClr val="bg1"/>
                </a:solidFill>
                <a:latin typeface="Helvetica" pitchFamily="2" charset="0"/>
              </a:rPr>
              <a:t>Irritabilidad neuromuscular</a:t>
            </a:r>
          </a:p>
          <a:p>
            <a:pPr>
              <a:defRPr/>
            </a:pPr>
            <a:r>
              <a:rPr lang="es-ES" dirty="0" err="1">
                <a:solidFill>
                  <a:schemeClr val="bg1"/>
                </a:solidFill>
                <a:latin typeface="Helvetica" pitchFamily="2" charset="0"/>
              </a:rPr>
              <a:t>Asterixis</a:t>
            </a:r>
            <a:endParaRPr lang="es-ES" dirty="0">
              <a:solidFill>
                <a:schemeClr val="bg1"/>
              </a:solidFill>
              <a:latin typeface="Helvetica" pitchFamily="2" charset="0"/>
            </a:endParaRPr>
          </a:p>
          <a:p>
            <a:pPr>
              <a:defRPr/>
            </a:pPr>
            <a:r>
              <a:rPr lang="es-ES" dirty="0">
                <a:solidFill>
                  <a:schemeClr val="bg1"/>
                </a:solidFill>
                <a:latin typeface="Helvetica" pitchFamily="2" charset="0"/>
              </a:rPr>
              <a:t>Convulsiones</a:t>
            </a:r>
          </a:p>
          <a:p>
            <a:pPr>
              <a:defRPr/>
            </a:pPr>
            <a:r>
              <a:rPr lang="es-ES" dirty="0">
                <a:solidFill>
                  <a:schemeClr val="bg1"/>
                </a:solidFill>
                <a:latin typeface="Helvetica" pitchFamily="2" charset="0"/>
              </a:rPr>
              <a:t>Alt. Consciencia</a:t>
            </a:r>
          </a:p>
          <a:p>
            <a:pPr>
              <a:defRPr/>
            </a:pPr>
            <a:endParaRPr lang="es-ES" dirty="0">
              <a:solidFill>
                <a:schemeClr val="bg1"/>
              </a:solidFill>
              <a:latin typeface="Helvetica" pitchFamily="2" charset="0"/>
            </a:endParaRPr>
          </a:p>
        </p:txBody>
      </p:sp>
      <p:sp>
        <p:nvSpPr>
          <p:cNvPr id="9" name="17 CuadroTexto"/>
          <p:cNvSpPr txBox="1"/>
          <p:nvPr/>
        </p:nvSpPr>
        <p:spPr>
          <a:xfrm>
            <a:off x="2843808" y="3515836"/>
            <a:ext cx="2800767" cy="1477328"/>
          </a:xfrm>
          <a:prstGeom prst="rect">
            <a:avLst/>
          </a:prstGeom>
          <a:noFill/>
          <a:ln>
            <a:solidFill>
              <a:schemeClr val="accent1"/>
            </a:solidFill>
          </a:ln>
        </p:spPr>
        <p:txBody>
          <a:bodyPr wrap="none">
            <a:spAutoFit/>
          </a:bodyPr>
          <a:lstStyle/>
          <a:p>
            <a:pPr>
              <a:defRPr/>
            </a:pPr>
            <a:r>
              <a:rPr lang="es-ES" dirty="0">
                <a:solidFill>
                  <a:schemeClr val="bg1"/>
                </a:solidFill>
                <a:latin typeface="Helvetica" pitchFamily="2" charset="0"/>
              </a:rPr>
              <a:t>GASTROINTESTINALES</a:t>
            </a:r>
          </a:p>
          <a:p>
            <a:pPr>
              <a:defRPr/>
            </a:pPr>
            <a:r>
              <a:rPr lang="es-ES" dirty="0">
                <a:solidFill>
                  <a:schemeClr val="bg1"/>
                </a:solidFill>
                <a:latin typeface="Helvetica" pitchFamily="2" charset="0"/>
              </a:rPr>
              <a:t>Náuseas</a:t>
            </a:r>
          </a:p>
          <a:p>
            <a:pPr>
              <a:defRPr/>
            </a:pPr>
            <a:r>
              <a:rPr lang="es-ES" dirty="0">
                <a:solidFill>
                  <a:schemeClr val="bg1"/>
                </a:solidFill>
                <a:latin typeface="Helvetica" pitchFamily="2" charset="0"/>
              </a:rPr>
              <a:t>Vómitos</a:t>
            </a:r>
          </a:p>
          <a:p>
            <a:pPr>
              <a:defRPr/>
            </a:pPr>
            <a:r>
              <a:rPr lang="es-ES" dirty="0">
                <a:solidFill>
                  <a:schemeClr val="bg1"/>
                </a:solidFill>
                <a:latin typeface="Helvetica" pitchFamily="2" charset="0"/>
              </a:rPr>
              <a:t>Malnutrición</a:t>
            </a:r>
          </a:p>
          <a:p>
            <a:pPr>
              <a:defRPr/>
            </a:pPr>
            <a:r>
              <a:rPr lang="es-ES" dirty="0">
                <a:solidFill>
                  <a:schemeClr val="bg1"/>
                </a:solidFill>
                <a:latin typeface="Helvetica" pitchFamily="2" charset="0"/>
              </a:rPr>
              <a:t>Hemorragia</a:t>
            </a:r>
          </a:p>
        </p:txBody>
      </p:sp>
      <p:sp>
        <p:nvSpPr>
          <p:cNvPr id="10" name="18 CuadroTexto"/>
          <p:cNvSpPr txBox="1"/>
          <p:nvPr/>
        </p:nvSpPr>
        <p:spPr>
          <a:xfrm>
            <a:off x="5982465" y="3496517"/>
            <a:ext cx="1710725" cy="1200329"/>
          </a:xfrm>
          <a:prstGeom prst="rect">
            <a:avLst/>
          </a:prstGeom>
          <a:noFill/>
          <a:ln>
            <a:solidFill>
              <a:schemeClr val="accent1"/>
            </a:solidFill>
          </a:ln>
        </p:spPr>
        <p:txBody>
          <a:bodyPr wrap="none">
            <a:spAutoFit/>
          </a:bodyPr>
          <a:lstStyle/>
          <a:p>
            <a:pPr>
              <a:defRPr/>
            </a:pPr>
            <a:r>
              <a:rPr lang="es-ES" dirty="0">
                <a:solidFill>
                  <a:schemeClr val="bg1"/>
                </a:solidFill>
                <a:latin typeface="Helvetica" pitchFamily="2" charset="0"/>
              </a:rPr>
              <a:t>OTRAS</a:t>
            </a:r>
          </a:p>
          <a:p>
            <a:pPr>
              <a:defRPr/>
            </a:pPr>
            <a:r>
              <a:rPr lang="es-ES" dirty="0">
                <a:solidFill>
                  <a:schemeClr val="bg1"/>
                </a:solidFill>
                <a:latin typeface="Helvetica" pitchFamily="2" charset="0"/>
              </a:rPr>
              <a:t>Elevación PTH</a:t>
            </a:r>
          </a:p>
          <a:p>
            <a:pPr>
              <a:defRPr/>
            </a:pPr>
            <a:r>
              <a:rPr lang="es-ES" dirty="0">
                <a:solidFill>
                  <a:schemeClr val="bg1"/>
                </a:solidFill>
                <a:latin typeface="Helvetica" pitchFamily="2" charset="0"/>
              </a:rPr>
              <a:t>Infecciones</a:t>
            </a:r>
          </a:p>
          <a:p>
            <a:pPr>
              <a:defRPr/>
            </a:pPr>
            <a:r>
              <a:rPr lang="es-ES" dirty="0">
                <a:solidFill>
                  <a:schemeClr val="bg1"/>
                </a:solidFill>
                <a:latin typeface="Helvetica" pitchFamily="2" charset="0"/>
              </a:rPr>
              <a:t>SIRS</a:t>
            </a:r>
          </a:p>
        </p:txBody>
      </p:sp>
      <p:sp>
        <p:nvSpPr>
          <p:cNvPr id="66571" name="1 Título"/>
          <p:cNvSpPr>
            <a:spLocks noGrp="1"/>
          </p:cNvSpPr>
          <p:nvPr>
            <p:ph type="title"/>
          </p:nvPr>
        </p:nvSpPr>
        <p:spPr>
          <a:xfrm>
            <a:off x="-3636" y="150019"/>
            <a:ext cx="6172200" cy="703263"/>
          </a:xfrm>
        </p:spPr>
        <p:txBody>
          <a:bodyPr/>
          <a:lstStyle/>
          <a:p>
            <a:pPr algn="l"/>
            <a:r>
              <a:rPr lang="es-ES" altLang="es-ES" sz="3600" dirty="0">
                <a:solidFill>
                  <a:schemeClr val="bg1"/>
                </a:solidFill>
                <a:latin typeface="Helvetica" panose="020B0604020202020204" pitchFamily="34" charset="0"/>
                <a:cs typeface="Arial" panose="020B0604020202020204" pitchFamily="34" charset="0"/>
              </a:rPr>
              <a:t>  Complicaciones en la AKI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idx="1"/>
          </p:nvPr>
        </p:nvSpPr>
        <p:spPr>
          <a:xfrm>
            <a:off x="331787" y="1052736"/>
            <a:ext cx="8480425" cy="5616352"/>
          </a:xfrm>
        </p:spPr>
        <p:txBody>
          <a:bodyPr/>
          <a:lstStyle/>
          <a:p>
            <a:pPr>
              <a:lnSpc>
                <a:spcPct val="80000"/>
              </a:lnSpc>
              <a:spcBef>
                <a:spcPct val="0"/>
              </a:spcBef>
              <a:defRPr/>
            </a:pPr>
            <a:r>
              <a:rPr lang="en-US" sz="1800" dirty="0" err="1">
                <a:solidFill>
                  <a:schemeClr val="bg1"/>
                </a:solidFill>
                <a:latin typeface="Helvetica" pitchFamily="2" charset="0"/>
              </a:rPr>
              <a:t>Prerrenal</a:t>
            </a:r>
            <a:endParaRPr lang="en-US" sz="1800" dirty="0">
              <a:solidFill>
                <a:schemeClr val="bg1"/>
              </a:solidFill>
              <a:latin typeface="Helvetica" pitchFamily="2" charset="0"/>
            </a:endParaRPr>
          </a:p>
          <a:p>
            <a:pPr lvl="1">
              <a:lnSpc>
                <a:spcPct val="80000"/>
              </a:lnSpc>
              <a:spcBef>
                <a:spcPct val="0"/>
              </a:spcBef>
              <a:defRPr/>
            </a:pPr>
            <a:endParaRPr lang="en-US" sz="1800" dirty="0">
              <a:solidFill>
                <a:schemeClr val="bg1"/>
              </a:solidFill>
              <a:latin typeface="Helvetica" pitchFamily="2" charset="0"/>
            </a:endParaRPr>
          </a:p>
          <a:p>
            <a:pPr lvl="1">
              <a:lnSpc>
                <a:spcPct val="80000"/>
              </a:lnSpc>
              <a:spcBef>
                <a:spcPct val="0"/>
              </a:spcBef>
              <a:defRPr/>
            </a:pPr>
            <a:r>
              <a:rPr lang="en-US" sz="1800" dirty="0" err="1">
                <a:solidFill>
                  <a:schemeClr val="bg1"/>
                </a:solidFill>
                <a:latin typeface="Helvetica" pitchFamily="2" charset="0"/>
              </a:rPr>
              <a:t>Dirigida</a:t>
            </a:r>
            <a:r>
              <a:rPr lang="en-US" sz="1800" dirty="0">
                <a:solidFill>
                  <a:schemeClr val="bg1"/>
                </a:solidFill>
                <a:latin typeface="Helvetica" pitchFamily="2" charset="0"/>
              </a:rPr>
              <a:t> a la causa de la </a:t>
            </a:r>
            <a:r>
              <a:rPr lang="en-US" sz="1800" dirty="0" err="1">
                <a:solidFill>
                  <a:schemeClr val="bg1"/>
                </a:solidFill>
                <a:latin typeface="Helvetica" pitchFamily="2" charset="0"/>
              </a:rPr>
              <a:t>hipoperfusión</a:t>
            </a:r>
            <a:r>
              <a:rPr lang="en-US" sz="1800" dirty="0">
                <a:solidFill>
                  <a:schemeClr val="bg1"/>
                </a:solidFill>
                <a:latin typeface="Helvetica" pitchFamily="2" charset="0"/>
              </a:rPr>
              <a:t>, </a:t>
            </a:r>
            <a:r>
              <a:rPr lang="en-US" sz="1800" dirty="0" err="1">
                <a:solidFill>
                  <a:schemeClr val="bg1"/>
                </a:solidFill>
                <a:latin typeface="Helvetica" pitchFamily="2" charset="0"/>
              </a:rPr>
              <a:t>retirar</a:t>
            </a:r>
            <a:r>
              <a:rPr lang="en-US" sz="1800" dirty="0">
                <a:solidFill>
                  <a:schemeClr val="bg1"/>
                </a:solidFill>
                <a:latin typeface="Helvetica" pitchFamily="2" charset="0"/>
              </a:rPr>
              <a:t> </a:t>
            </a:r>
            <a:r>
              <a:rPr lang="en-US" sz="1800" dirty="0" err="1">
                <a:solidFill>
                  <a:schemeClr val="bg1"/>
                </a:solidFill>
                <a:latin typeface="Helvetica" pitchFamily="2" charset="0"/>
              </a:rPr>
              <a:t>diuréticos</a:t>
            </a:r>
            <a:r>
              <a:rPr lang="en-US" sz="1800" dirty="0">
                <a:solidFill>
                  <a:schemeClr val="bg1"/>
                </a:solidFill>
                <a:latin typeface="Helvetica" pitchFamily="2" charset="0"/>
              </a:rPr>
              <a:t> </a:t>
            </a:r>
            <a:r>
              <a:rPr lang="en-US" sz="1800" dirty="0" err="1">
                <a:solidFill>
                  <a:schemeClr val="bg1"/>
                </a:solidFill>
                <a:latin typeface="Helvetica" pitchFamily="2" charset="0"/>
              </a:rPr>
              <a:t>si</a:t>
            </a:r>
            <a:r>
              <a:rPr lang="en-US" sz="1800" dirty="0">
                <a:solidFill>
                  <a:schemeClr val="bg1"/>
                </a:solidFill>
                <a:latin typeface="Helvetica" pitchFamily="2" charset="0"/>
              </a:rPr>
              <a:t> possible, IECA, AINE</a:t>
            </a:r>
          </a:p>
          <a:p>
            <a:pPr lvl="2">
              <a:lnSpc>
                <a:spcPct val="80000"/>
              </a:lnSpc>
              <a:spcBef>
                <a:spcPct val="0"/>
              </a:spcBef>
              <a:defRPr/>
            </a:pPr>
            <a:r>
              <a:rPr lang="en-US" sz="1800" dirty="0">
                <a:solidFill>
                  <a:schemeClr val="bg1"/>
                </a:solidFill>
                <a:latin typeface="Helvetica" pitchFamily="2" charset="0"/>
              </a:rPr>
              <a:t>S </a:t>
            </a:r>
            <a:r>
              <a:rPr lang="en-US" sz="1800" dirty="0" err="1">
                <a:solidFill>
                  <a:schemeClr val="bg1"/>
                </a:solidFill>
                <a:latin typeface="Helvetica" pitchFamily="2" charset="0"/>
              </a:rPr>
              <a:t>salino</a:t>
            </a:r>
            <a:r>
              <a:rPr lang="en-US" sz="1800" dirty="0">
                <a:solidFill>
                  <a:schemeClr val="bg1"/>
                </a:solidFill>
                <a:latin typeface="Helvetica" pitchFamily="2" charset="0"/>
              </a:rPr>
              <a:t> </a:t>
            </a:r>
            <a:r>
              <a:rPr lang="en-US" sz="1800" dirty="0" err="1">
                <a:solidFill>
                  <a:schemeClr val="bg1"/>
                </a:solidFill>
                <a:latin typeface="Helvetica" pitchFamily="2" charset="0"/>
              </a:rPr>
              <a:t>isotónico</a:t>
            </a:r>
            <a:r>
              <a:rPr lang="en-US" sz="1800" dirty="0">
                <a:solidFill>
                  <a:schemeClr val="bg1"/>
                </a:solidFill>
                <a:latin typeface="Helvetica" pitchFamily="2" charset="0"/>
              </a:rPr>
              <a:t> para las </a:t>
            </a:r>
            <a:r>
              <a:rPr lang="en-US" sz="1800" dirty="0" err="1">
                <a:solidFill>
                  <a:schemeClr val="bg1"/>
                </a:solidFill>
                <a:latin typeface="Helvetica" pitchFamily="2" charset="0"/>
              </a:rPr>
              <a:t>pérdidas</a:t>
            </a:r>
            <a:r>
              <a:rPr lang="en-US" sz="1800" dirty="0">
                <a:solidFill>
                  <a:schemeClr val="bg1"/>
                </a:solidFill>
                <a:latin typeface="Helvetica" pitchFamily="2" charset="0"/>
              </a:rPr>
              <a:t> de plasma (pancreatitis)</a:t>
            </a:r>
          </a:p>
          <a:p>
            <a:pPr lvl="2">
              <a:lnSpc>
                <a:spcPct val="80000"/>
              </a:lnSpc>
              <a:spcBef>
                <a:spcPct val="0"/>
              </a:spcBef>
              <a:defRPr/>
            </a:pPr>
            <a:r>
              <a:rPr lang="en-US" sz="1800" dirty="0">
                <a:solidFill>
                  <a:schemeClr val="bg1"/>
                </a:solidFill>
                <a:latin typeface="Helvetica" pitchFamily="2" charset="0"/>
              </a:rPr>
              <a:t>S </a:t>
            </a:r>
            <a:r>
              <a:rPr lang="en-US" sz="1800" dirty="0" err="1">
                <a:solidFill>
                  <a:schemeClr val="bg1"/>
                </a:solidFill>
                <a:latin typeface="Helvetica" pitchFamily="2" charset="0"/>
              </a:rPr>
              <a:t>salino</a:t>
            </a:r>
            <a:r>
              <a:rPr lang="en-US" sz="1800" dirty="0">
                <a:solidFill>
                  <a:schemeClr val="bg1"/>
                </a:solidFill>
                <a:latin typeface="Helvetica" pitchFamily="2" charset="0"/>
              </a:rPr>
              <a:t> </a:t>
            </a:r>
            <a:r>
              <a:rPr lang="en-US" sz="1800" dirty="0" err="1">
                <a:solidFill>
                  <a:schemeClr val="bg1"/>
                </a:solidFill>
                <a:latin typeface="Helvetica" pitchFamily="2" charset="0"/>
              </a:rPr>
              <a:t>hipotónico</a:t>
            </a:r>
            <a:r>
              <a:rPr lang="en-US" sz="1800" dirty="0">
                <a:solidFill>
                  <a:schemeClr val="bg1"/>
                </a:solidFill>
                <a:latin typeface="Helvetica" pitchFamily="2" charset="0"/>
              </a:rPr>
              <a:t> para las </a:t>
            </a:r>
            <a:r>
              <a:rPr lang="en-US" sz="1800" dirty="0" err="1">
                <a:solidFill>
                  <a:schemeClr val="bg1"/>
                </a:solidFill>
                <a:latin typeface="Helvetica" pitchFamily="2" charset="0"/>
              </a:rPr>
              <a:t>pérdidas</a:t>
            </a:r>
            <a:r>
              <a:rPr lang="en-US" sz="1800" dirty="0">
                <a:solidFill>
                  <a:schemeClr val="bg1"/>
                </a:solidFill>
                <a:latin typeface="Helvetica" pitchFamily="2" charset="0"/>
              </a:rPr>
              <a:t> </a:t>
            </a:r>
            <a:r>
              <a:rPr lang="en-US" sz="1800" dirty="0" err="1">
                <a:solidFill>
                  <a:schemeClr val="bg1"/>
                </a:solidFill>
                <a:latin typeface="Helvetica" pitchFamily="2" charset="0"/>
              </a:rPr>
              <a:t>urinarias</a:t>
            </a:r>
            <a:r>
              <a:rPr lang="en-US" sz="1800" dirty="0">
                <a:solidFill>
                  <a:schemeClr val="bg1"/>
                </a:solidFill>
                <a:latin typeface="Helvetica" pitchFamily="2" charset="0"/>
              </a:rPr>
              <a:t> o GI  </a:t>
            </a:r>
          </a:p>
          <a:p>
            <a:pPr>
              <a:lnSpc>
                <a:spcPct val="80000"/>
              </a:lnSpc>
              <a:spcBef>
                <a:spcPct val="0"/>
              </a:spcBef>
              <a:defRPr/>
            </a:pPr>
            <a:endParaRPr lang="en-US" sz="1800" dirty="0">
              <a:solidFill>
                <a:schemeClr val="bg1"/>
              </a:solidFill>
              <a:latin typeface="Helvetica" pitchFamily="2" charset="0"/>
            </a:endParaRPr>
          </a:p>
          <a:p>
            <a:pPr>
              <a:lnSpc>
                <a:spcPct val="80000"/>
              </a:lnSpc>
              <a:spcBef>
                <a:spcPct val="0"/>
              </a:spcBef>
              <a:defRPr/>
            </a:pPr>
            <a:r>
              <a:rPr lang="en-US" sz="1800" dirty="0" err="1">
                <a:solidFill>
                  <a:schemeClr val="bg1"/>
                </a:solidFill>
                <a:latin typeface="Helvetica" pitchFamily="2" charset="0"/>
              </a:rPr>
              <a:t>Intrínseca</a:t>
            </a:r>
            <a:r>
              <a:rPr lang="en-US" sz="1800" dirty="0">
                <a:solidFill>
                  <a:schemeClr val="bg1"/>
                </a:solidFill>
                <a:latin typeface="Helvetica" pitchFamily="2" charset="0"/>
              </a:rPr>
              <a:t> (NTA)</a:t>
            </a:r>
          </a:p>
          <a:p>
            <a:pPr lvl="1">
              <a:lnSpc>
                <a:spcPct val="80000"/>
              </a:lnSpc>
              <a:spcBef>
                <a:spcPct val="0"/>
              </a:spcBef>
              <a:defRPr/>
            </a:pPr>
            <a:endParaRPr lang="en-US" sz="1800" dirty="0">
              <a:solidFill>
                <a:schemeClr val="bg1"/>
              </a:solidFill>
              <a:latin typeface="Helvetica" pitchFamily="2" charset="0"/>
            </a:endParaRPr>
          </a:p>
          <a:p>
            <a:pPr lvl="1">
              <a:lnSpc>
                <a:spcPct val="80000"/>
              </a:lnSpc>
              <a:spcBef>
                <a:spcPct val="0"/>
              </a:spcBef>
              <a:defRPr/>
            </a:pPr>
            <a:r>
              <a:rPr lang="en-US" sz="1800" dirty="0" err="1">
                <a:solidFill>
                  <a:schemeClr val="bg1"/>
                </a:solidFill>
                <a:latin typeface="Helvetica" pitchFamily="2" charset="0"/>
              </a:rPr>
              <a:t>Prevenir</a:t>
            </a:r>
            <a:r>
              <a:rPr lang="en-US" sz="1800" dirty="0">
                <a:solidFill>
                  <a:schemeClr val="bg1"/>
                </a:solidFill>
                <a:latin typeface="Helvetica" pitchFamily="2" charset="0"/>
              </a:rPr>
              <a:t> y </a:t>
            </a:r>
            <a:r>
              <a:rPr lang="en-US" sz="1800" dirty="0" err="1">
                <a:solidFill>
                  <a:schemeClr val="bg1"/>
                </a:solidFill>
                <a:latin typeface="Helvetica" pitchFamily="2" charset="0"/>
              </a:rPr>
              <a:t>tratar</a:t>
            </a:r>
            <a:r>
              <a:rPr lang="en-US" sz="1800" dirty="0">
                <a:solidFill>
                  <a:schemeClr val="bg1"/>
                </a:solidFill>
                <a:latin typeface="Helvetica" pitchFamily="2" charset="0"/>
              </a:rPr>
              <a:t> </a:t>
            </a:r>
            <a:r>
              <a:rPr lang="en-US" sz="1800" dirty="0" err="1">
                <a:solidFill>
                  <a:schemeClr val="bg1"/>
                </a:solidFill>
                <a:latin typeface="Helvetica" pitchFamily="2" charset="0"/>
              </a:rPr>
              <a:t>complicaciones</a:t>
            </a:r>
            <a:r>
              <a:rPr lang="en-US" sz="1800" dirty="0">
                <a:solidFill>
                  <a:schemeClr val="bg1"/>
                </a:solidFill>
                <a:latin typeface="Helvetica" pitchFamily="2" charset="0"/>
              </a:rPr>
              <a:t> </a:t>
            </a:r>
            <a:r>
              <a:rPr lang="en-US" sz="1800" dirty="0" err="1">
                <a:solidFill>
                  <a:schemeClr val="bg1"/>
                </a:solidFill>
                <a:latin typeface="Helvetica" pitchFamily="2" charset="0"/>
              </a:rPr>
              <a:t>urémicas</a:t>
            </a:r>
            <a:r>
              <a:rPr lang="en-US" sz="1800" dirty="0">
                <a:solidFill>
                  <a:schemeClr val="bg1"/>
                </a:solidFill>
                <a:latin typeface="Helvetica" pitchFamily="2" charset="0"/>
              </a:rPr>
              <a:t> hasta la </a:t>
            </a:r>
            <a:r>
              <a:rPr lang="en-US" sz="1800" dirty="0" err="1">
                <a:solidFill>
                  <a:schemeClr val="bg1"/>
                </a:solidFill>
                <a:latin typeface="Helvetica" pitchFamily="2" charset="0"/>
              </a:rPr>
              <a:t>recuperación</a:t>
            </a:r>
            <a:r>
              <a:rPr lang="en-US" sz="1800" dirty="0">
                <a:solidFill>
                  <a:schemeClr val="bg1"/>
                </a:solidFill>
                <a:latin typeface="Helvetica" pitchFamily="2" charset="0"/>
              </a:rPr>
              <a:t> </a:t>
            </a:r>
            <a:r>
              <a:rPr lang="en-US" sz="1800" dirty="0" err="1">
                <a:solidFill>
                  <a:schemeClr val="bg1"/>
                </a:solidFill>
                <a:latin typeface="Helvetica" pitchFamily="2" charset="0"/>
              </a:rPr>
              <a:t>espontánea</a:t>
            </a:r>
            <a:endParaRPr lang="en-US" sz="1800" dirty="0">
              <a:solidFill>
                <a:schemeClr val="bg1"/>
              </a:solidFill>
              <a:latin typeface="Helvetica" pitchFamily="2" charset="0"/>
            </a:endParaRPr>
          </a:p>
          <a:p>
            <a:pPr lvl="1">
              <a:lnSpc>
                <a:spcPct val="80000"/>
              </a:lnSpc>
              <a:spcBef>
                <a:spcPct val="0"/>
              </a:spcBef>
              <a:defRPr/>
            </a:pPr>
            <a:r>
              <a:rPr lang="en-US" sz="1800" dirty="0" err="1">
                <a:solidFill>
                  <a:schemeClr val="bg1"/>
                </a:solidFill>
                <a:latin typeface="Helvetica" pitchFamily="2" charset="0"/>
              </a:rPr>
              <a:t>Diuréticos</a:t>
            </a:r>
            <a:r>
              <a:rPr lang="en-US" sz="1800" dirty="0">
                <a:solidFill>
                  <a:schemeClr val="bg1"/>
                </a:solidFill>
                <a:latin typeface="Helvetica" pitchFamily="2" charset="0"/>
              </a:rPr>
              <a:t> para </a:t>
            </a:r>
            <a:r>
              <a:rPr lang="en-US" sz="1800" dirty="0" err="1">
                <a:solidFill>
                  <a:schemeClr val="bg1"/>
                </a:solidFill>
                <a:latin typeface="Helvetica" pitchFamily="2" charset="0"/>
              </a:rPr>
              <a:t>minimizar</a:t>
            </a:r>
            <a:r>
              <a:rPr lang="en-US" sz="1800" dirty="0">
                <a:solidFill>
                  <a:schemeClr val="bg1"/>
                </a:solidFill>
                <a:latin typeface="Helvetica" pitchFamily="2" charset="0"/>
              </a:rPr>
              <a:t> </a:t>
            </a:r>
            <a:r>
              <a:rPr lang="en-US" sz="1800" dirty="0" err="1">
                <a:solidFill>
                  <a:schemeClr val="bg1"/>
                </a:solidFill>
                <a:latin typeface="Helvetica" pitchFamily="2" charset="0"/>
              </a:rPr>
              <a:t>sobrecarga</a:t>
            </a:r>
            <a:r>
              <a:rPr lang="en-US" sz="1800" dirty="0">
                <a:solidFill>
                  <a:schemeClr val="bg1"/>
                </a:solidFill>
                <a:latin typeface="Helvetica" pitchFamily="2" charset="0"/>
              </a:rPr>
              <a:t> de </a:t>
            </a:r>
            <a:r>
              <a:rPr lang="en-US" sz="1800" dirty="0" err="1">
                <a:solidFill>
                  <a:schemeClr val="bg1"/>
                </a:solidFill>
                <a:latin typeface="Helvetica" pitchFamily="2" charset="0"/>
              </a:rPr>
              <a:t>líquidos</a:t>
            </a:r>
            <a:r>
              <a:rPr lang="en-US" sz="1800" dirty="0">
                <a:solidFill>
                  <a:schemeClr val="bg1"/>
                </a:solidFill>
                <a:latin typeface="Helvetica" pitchFamily="2" charset="0"/>
              </a:rPr>
              <a:t>. Suspender </a:t>
            </a:r>
            <a:r>
              <a:rPr lang="en-US" sz="1800" dirty="0" err="1">
                <a:solidFill>
                  <a:schemeClr val="bg1"/>
                </a:solidFill>
                <a:latin typeface="Helvetica" pitchFamily="2" charset="0"/>
              </a:rPr>
              <a:t>si</a:t>
            </a:r>
            <a:r>
              <a:rPr lang="en-US" sz="1800" dirty="0">
                <a:solidFill>
                  <a:schemeClr val="bg1"/>
                </a:solidFill>
                <a:latin typeface="Helvetica" pitchFamily="2" charset="0"/>
              </a:rPr>
              <a:t> no </a:t>
            </a:r>
            <a:r>
              <a:rPr lang="en-US" sz="1800" dirty="0" err="1">
                <a:solidFill>
                  <a:schemeClr val="bg1"/>
                </a:solidFill>
                <a:latin typeface="Helvetica" pitchFamily="2" charset="0"/>
              </a:rPr>
              <a:t>resposta</a:t>
            </a:r>
            <a:endParaRPr lang="en-US" sz="1800" dirty="0">
              <a:solidFill>
                <a:schemeClr val="bg1"/>
              </a:solidFill>
              <a:latin typeface="Helvetica" pitchFamily="2" charset="0"/>
            </a:endParaRPr>
          </a:p>
          <a:p>
            <a:pPr lvl="2">
              <a:lnSpc>
                <a:spcPct val="80000"/>
              </a:lnSpc>
              <a:spcBef>
                <a:spcPct val="0"/>
              </a:spcBef>
              <a:defRPr/>
            </a:pPr>
            <a:r>
              <a:rPr lang="en-US" sz="1800" dirty="0">
                <a:solidFill>
                  <a:schemeClr val="bg1"/>
                </a:solidFill>
                <a:latin typeface="Helvetica" pitchFamily="2" charset="0"/>
              </a:rPr>
              <a:t>No </a:t>
            </a:r>
            <a:r>
              <a:rPr lang="en-US" sz="1800" dirty="0" err="1">
                <a:solidFill>
                  <a:schemeClr val="bg1"/>
                </a:solidFill>
                <a:latin typeface="Helvetica" pitchFamily="2" charset="0"/>
              </a:rPr>
              <a:t>modifican</a:t>
            </a:r>
            <a:r>
              <a:rPr lang="en-US" sz="1800" dirty="0">
                <a:solidFill>
                  <a:schemeClr val="bg1"/>
                </a:solidFill>
                <a:latin typeface="Helvetica" pitchFamily="2" charset="0"/>
              </a:rPr>
              <a:t> </a:t>
            </a:r>
            <a:r>
              <a:rPr lang="en-US" sz="1800" dirty="0" err="1">
                <a:solidFill>
                  <a:schemeClr val="bg1"/>
                </a:solidFill>
                <a:latin typeface="Helvetica" pitchFamily="2" charset="0"/>
              </a:rPr>
              <a:t>mortalidad</a:t>
            </a:r>
            <a:r>
              <a:rPr lang="en-US" sz="1800" dirty="0">
                <a:solidFill>
                  <a:schemeClr val="bg1"/>
                </a:solidFill>
                <a:latin typeface="Helvetica" pitchFamily="2" charset="0"/>
              </a:rPr>
              <a:t> o </a:t>
            </a:r>
            <a:r>
              <a:rPr lang="en-US" sz="1800" dirty="0" err="1">
                <a:solidFill>
                  <a:schemeClr val="bg1"/>
                </a:solidFill>
                <a:latin typeface="Helvetica" pitchFamily="2" charset="0"/>
              </a:rPr>
              <a:t>supervivencia</a:t>
            </a:r>
            <a:r>
              <a:rPr lang="en-US" sz="1800" dirty="0">
                <a:solidFill>
                  <a:schemeClr val="bg1"/>
                </a:solidFill>
                <a:latin typeface="Helvetica" pitchFamily="2" charset="0"/>
              </a:rPr>
              <a:t> libre de </a:t>
            </a:r>
            <a:r>
              <a:rPr lang="en-US" sz="1800" dirty="0" err="1">
                <a:solidFill>
                  <a:schemeClr val="bg1"/>
                </a:solidFill>
                <a:latin typeface="Helvetica" pitchFamily="2" charset="0"/>
              </a:rPr>
              <a:t>diálisis</a:t>
            </a:r>
            <a:endParaRPr lang="en-US" sz="1800" dirty="0">
              <a:solidFill>
                <a:schemeClr val="bg1"/>
              </a:solidFill>
              <a:latin typeface="Helvetica" pitchFamily="2" charset="0"/>
            </a:endParaRPr>
          </a:p>
          <a:p>
            <a:pPr>
              <a:lnSpc>
                <a:spcPct val="80000"/>
              </a:lnSpc>
              <a:spcBef>
                <a:spcPct val="0"/>
              </a:spcBef>
              <a:defRPr/>
            </a:pPr>
            <a:endParaRPr lang="en-US" sz="1800" dirty="0">
              <a:solidFill>
                <a:schemeClr val="bg1"/>
              </a:solidFill>
              <a:latin typeface="Helvetica" pitchFamily="2" charset="0"/>
            </a:endParaRPr>
          </a:p>
          <a:p>
            <a:pPr>
              <a:lnSpc>
                <a:spcPct val="80000"/>
              </a:lnSpc>
              <a:spcBef>
                <a:spcPct val="0"/>
              </a:spcBef>
              <a:defRPr/>
            </a:pPr>
            <a:r>
              <a:rPr lang="en-US" sz="1800" dirty="0" err="1">
                <a:solidFill>
                  <a:schemeClr val="bg1"/>
                </a:solidFill>
                <a:latin typeface="Helvetica" pitchFamily="2" charset="0"/>
              </a:rPr>
              <a:t>Intrínseca</a:t>
            </a:r>
            <a:r>
              <a:rPr lang="en-US" sz="1800" dirty="0">
                <a:solidFill>
                  <a:schemeClr val="bg1"/>
                </a:solidFill>
                <a:latin typeface="Helvetica" pitchFamily="2" charset="0"/>
              </a:rPr>
              <a:t> no NTA</a:t>
            </a:r>
          </a:p>
          <a:p>
            <a:pPr lvl="1">
              <a:lnSpc>
                <a:spcPct val="80000"/>
              </a:lnSpc>
              <a:spcBef>
                <a:spcPct val="0"/>
              </a:spcBef>
              <a:defRPr/>
            </a:pPr>
            <a:endParaRPr lang="en-US" sz="1800" dirty="0">
              <a:solidFill>
                <a:schemeClr val="bg1"/>
              </a:solidFill>
              <a:latin typeface="Helvetica" pitchFamily="2" charset="0"/>
            </a:endParaRPr>
          </a:p>
          <a:p>
            <a:pPr lvl="1">
              <a:lnSpc>
                <a:spcPct val="80000"/>
              </a:lnSpc>
              <a:spcBef>
                <a:spcPct val="0"/>
              </a:spcBef>
              <a:defRPr/>
            </a:pPr>
            <a:r>
              <a:rPr lang="en-US" sz="1800" dirty="0" err="1">
                <a:solidFill>
                  <a:schemeClr val="bg1"/>
                </a:solidFill>
                <a:latin typeface="Helvetica" pitchFamily="2" charset="0"/>
              </a:rPr>
              <a:t>Tratamiento</a:t>
            </a:r>
            <a:r>
              <a:rPr lang="en-US" sz="1800" dirty="0">
                <a:solidFill>
                  <a:schemeClr val="bg1"/>
                </a:solidFill>
                <a:latin typeface="Helvetica" pitchFamily="2" charset="0"/>
              </a:rPr>
              <a:t> </a:t>
            </a:r>
            <a:r>
              <a:rPr lang="en-US" sz="1800" dirty="0" err="1">
                <a:solidFill>
                  <a:schemeClr val="bg1"/>
                </a:solidFill>
                <a:latin typeface="Helvetica" pitchFamily="2" charset="0"/>
              </a:rPr>
              <a:t>específico</a:t>
            </a:r>
            <a:endParaRPr lang="en-US" sz="1800" dirty="0">
              <a:solidFill>
                <a:schemeClr val="bg1"/>
              </a:solidFill>
              <a:latin typeface="Helvetica" pitchFamily="2" charset="0"/>
            </a:endParaRPr>
          </a:p>
          <a:p>
            <a:pPr>
              <a:lnSpc>
                <a:spcPct val="80000"/>
              </a:lnSpc>
              <a:spcBef>
                <a:spcPct val="0"/>
              </a:spcBef>
              <a:buFont typeface="Arial" panose="020B0604020202020204" pitchFamily="34" charset="0"/>
              <a:buNone/>
              <a:defRPr/>
            </a:pPr>
            <a:endParaRPr lang="en-US" sz="1800" dirty="0">
              <a:solidFill>
                <a:schemeClr val="bg1"/>
              </a:solidFill>
              <a:latin typeface="Helvetica" pitchFamily="2" charset="0"/>
            </a:endParaRPr>
          </a:p>
          <a:p>
            <a:pPr>
              <a:lnSpc>
                <a:spcPct val="80000"/>
              </a:lnSpc>
              <a:spcBef>
                <a:spcPct val="0"/>
              </a:spcBef>
              <a:defRPr/>
            </a:pPr>
            <a:r>
              <a:rPr lang="en-US" sz="1800" dirty="0" err="1">
                <a:solidFill>
                  <a:schemeClr val="bg1"/>
                </a:solidFill>
                <a:latin typeface="Helvetica" pitchFamily="2" charset="0"/>
              </a:rPr>
              <a:t>Postrenal</a:t>
            </a:r>
            <a:endParaRPr lang="en-US" sz="1800" dirty="0">
              <a:solidFill>
                <a:schemeClr val="bg1"/>
              </a:solidFill>
              <a:latin typeface="Helvetica" pitchFamily="2" charset="0"/>
            </a:endParaRPr>
          </a:p>
          <a:p>
            <a:pPr lvl="1">
              <a:lnSpc>
                <a:spcPct val="80000"/>
              </a:lnSpc>
              <a:spcBef>
                <a:spcPct val="0"/>
              </a:spcBef>
              <a:defRPr/>
            </a:pPr>
            <a:endParaRPr lang="en-US" sz="1800" dirty="0">
              <a:solidFill>
                <a:schemeClr val="bg1"/>
              </a:solidFill>
              <a:latin typeface="Helvetica" pitchFamily="2" charset="0"/>
            </a:endParaRPr>
          </a:p>
          <a:p>
            <a:pPr lvl="1">
              <a:lnSpc>
                <a:spcPct val="80000"/>
              </a:lnSpc>
              <a:spcBef>
                <a:spcPct val="0"/>
              </a:spcBef>
              <a:defRPr/>
            </a:pPr>
            <a:r>
              <a:rPr lang="en-US" sz="1800" dirty="0" err="1">
                <a:solidFill>
                  <a:schemeClr val="bg1"/>
                </a:solidFill>
                <a:latin typeface="Helvetica" pitchFamily="2" charset="0"/>
              </a:rPr>
              <a:t>Sondaje</a:t>
            </a:r>
            <a:r>
              <a:rPr lang="en-US" sz="1800" dirty="0">
                <a:solidFill>
                  <a:schemeClr val="bg1"/>
                </a:solidFill>
                <a:latin typeface="Helvetica" pitchFamily="2" charset="0"/>
              </a:rPr>
              <a:t> </a:t>
            </a:r>
            <a:r>
              <a:rPr lang="en-US" sz="1800" dirty="0" err="1">
                <a:solidFill>
                  <a:schemeClr val="bg1"/>
                </a:solidFill>
                <a:latin typeface="Helvetica" pitchFamily="2" charset="0"/>
              </a:rPr>
              <a:t>transuretral</a:t>
            </a:r>
            <a:r>
              <a:rPr lang="en-US" sz="1800" dirty="0">
                <a:solidFill>
                  <a:schemeClr val="bg1"/>
                </a:solidFill>
                <a:latin typeface="Helvetica" pitchFamily="2" charset="0"/>
              </a:rPr>
              <a:t>, </a:t>
            </a:r>
            <a:r>
              <a:rPr lang="en-US" sz="1800" dirty="0" err="1">
                <a:solidFill>
                  <a:schemeClr val="bg1"/>
                </a:solidFill>
                <a:latin typeface="Helvetica" pitchFamily="2" charset="0"/>
              </a:rPr>
              <a:t>suprapúbico</a:t>
            </a:r>
            <a:r>
              <a:rPr lang="en-US" sz="1800" dirty="0">
                <a:solidFill>
                  <a:schemeClr val="bg1"/>
                </a:solidFill>
                <a:latin typeface="Helvetica" pitchFamily="2" charset="0"/>
              </a:rPr>
              <a:t>, </a:t>
            </a:r>
            <a:r>
              <a:rPr lang="en-US" sz="1800" dirty="0" err="1">
                <a:solidFill>
                  <a:schemeClr val="bg1"/>
                </a:solidFill>
                <a:latin typeface="Helvetica" pitchFamily="2" charset="0"/>
              </a:rPr>
              <a:t>nefrostomia</a:t>
            </a:r>
            <a:endParaRPr lang="en-US" sz="1800" dirty="0">
              <a:solidFill>
                <a:schemeClr val="bg1"/>
              </a:solidFill>
              <a:latin typeface="Helvetica" pitchFamily="2" charset="0"/>
            </a:endParaRPr>
          </a:p>
          <a:p>
            <a:pPr lvl="1">
              <a:lnSpc>
                <a:spcPct val="80000"/>
              </a:lnSpc>
              <a:spcBef>
                <a:spcPct val="0"/>
              </a:spcBef>
              <a:defRPr/>
            </a:pPr>
            <a:r>
              <a:rPr lang="en-US" sz="1800" dirty="0">
                <a:solidFill>
                  <a:schemeClr val="bg1"/>
                </a:solidFill>
                <a:latin typeface="Helvetica" pitchFamily="2" charset="0"/>
              </a:rPr>
              <a:t>5% </a:t>
            </a:r>
            <a:r>
              <a:rPr lang="en-US" sz="1800" dirty="0" err="1">
                <a:solidFill>
                  <a:schemeClr val="bg1"/>
                </a:solidFill>
                <a:latin typeface="Helvetica" pitchFamily="2" charset="0"/>
              </a:rPr>
              <a:t>presenta</a:t>
            </a:r>
            <a:r>
              <a:rPr lang="en-US" sz="1800" dirty="0">
                <a:solidFill>
                  <a:schemeClr val="bg1"/>
                </a:solidFill>
                <a:latin typeface="Helvetica" pitchFamily="2" charset="0"/>
              </a:rPr>
              <a:t> </a:t>
            </a:r>
            <a:r>
              <a:rPr lang="en-US" sz="1800" dirty="0" err="1">
                <a:solidFill>
                  <a:schemeClr val="bg1"/>
                </a:solidFill>
                <a:latin typeface="Helvetica" pitchFamily="2" charset="0"/>
              </a:rPr>
              <a:t>síndrome</a:t>
            </a:r>
            <a:r>
              <a:rPr lang="en-US" sz="1800" dirty="0">
                <a:solidFill>
                  <a:schemeClr val="bg1"/>
                </a:solidFill>
                <a:latin typeface="Helvetica" pitchFamily="2" charset="0"/>
              </a:rPr>
              <a:t> de </a:t>
            </a:r>
            <a:r>
              <a:rPr lang="en-US" sz="1800" dirty="0" err="1">
                <a:solidFill>
                  <a:schemeClr val="bg1"/>
                </a:solidFill>
                <a:latin typeface="Helvetica" pitchFamily="2" charset="0"/>
              </a:rPr>
              <a:t>pérdida</a:t>
            </a:r>
            <a:r>
              <a:rPr lang="en-US" sz="1800" dirty="0">
                <a:solidFill>
                  <a:schemeClr val="bg1"/>
                </a:solidFill>
                <a:latin typeface="Helvetica" pitchFamily="2" charset="0"/>
              </a:rPr>
              <a:t> de </a:t>
            </a:r>
            <a:r>
              <a:rPr lang="en-US" sz="1800" dirty="0" err="1">
                <a:solidFill>
                  <a:schemeClr val="bg1"/>
                </a:solidFill>
                <a:latin typeface="Helvetica" pitchFamily="2" charset="0"/>
              </a:rPr>
              <a:t>sal</a:t>
            </a:r>
            <a:r>
              <a:rPr lang="en-US" sz="1800" dirty="0">
                <a:solidFill>
                  <a:schemeClr val="bg1"/>
                </a:solidFill>
                <a:latin typeface="Helvetica" pitchFamily="2" charset="0"/>
              </a:rPr>
              <a:t> post </a:t>
            </a:r>
            <a:r>
              <a:rPr lang="en-US" sz="1800" dirty="0" err="1">
                <a:solidFill>
                  <a:schemeClr val="bg1"/>
                </a:solidFill>
                <a:latin typeface="Helvetica" pitchFamily="2" charset="0"/>
              </a:rPr>
              <a:t>sondaje</a:t>
            </a:r>
            <a:r>
              <a:rPr lang="en-US" sz="1800" dirty="0">
                <a:solidFill>
                  <a:schemeClr val="bg1"/>
                </a:solidFill>
                <a:latin typeface="Helvetica" pitchFamily="2" charset="0"/>
              </a:rPr>
              <a:t> que </a:t>
            </a:r>
            <a:r>
              <a:rPr lang="en-US" sz="1800" dirty="0" err="1">
                <a:solidFill>
                  <a:schemeClr val="bg1"/>
                </a:solidFill>
                <a:latin typeface="Helvetica" pitchFamily="2" charset="0"/>
              </a:rPr>
              <a:t>requiere</a:t>
            </a:r>
            <a:r>
              <a:rPr lang="en-US" sz="1800" dirty="0">
                <a:solidFill>
                  <a:schemeClr val="bg1"/>
                </a:solidFill>
                <a:latin typeface="Helvetica" pitchFamily="2" charset="0"/>
              </a:rPr>
              <a:t> </a:t>
            </a:r>
            <a:r>
              <a:rPr lang="en-US" sz="1800" dirty="0" err="1">
                <a:solidFill>
                  <a:schemeClr val="bg1"/>
                </a:solidFill>
                <a:latin typeface="Helvetica" pitchFamily="2" charset="0"/>
              </a:rPr>
              <a:t>reposición</a:t>
            </a:r>
            <a:r>
              <a:rPr lang="en-US" sz="1800" dirty="0">
                <a:solidFill>
                  <a:schemeClr val="bg1"/>
                </a:solidFill>
                <a:latin typeface="Helvetica" pitchFamily="2" charset="0"/>
              </a:rPr>
              <a:t> </a:t>
            </a:r>
            <a:r>
              <a:rPr lang="en-US" sz="1800" dirty="0" err="1">
                <a:solidFill>
                  <a:schemeClr val="bg1"/>
                </a:solidFill>
                <a:latin typeface="Helvetica" pitchFamily="2" charset="0"/>
              </a:rPr>
              <a:t>agresiva</a:t>
            </a:r>
            <a:r>
              <a:rPr lang="en-US" sz="1800" dirty="0">
                <a:solidFill>
                  <a:schemeClr val="bg1"/>
                </a:solidFill>
                <a:latin typeface="Helvetica" pitchFamily="2" charset="0"/>
              </a:rPr>
              <a:t> de </a:t>
            </a:r>
            <a:r>
              <a:rPr lang="en-US" sz="1800" dirty="0" err="1">
                <a:solidFill>
                  <a:schemeClr val="bg1"/>
                </a:solidFill>
                <a:latin typeface="Helvetica" pitchFamily="2" charset="0"/>
              </a:rPr>
              <a:t>fluídos</a:t>
            </a:r>
            <a:endParaRPr lang="en-US" sz="1800" dirty="0">
              <a:solidFill>
                <a:schemeClr val="bg1"/>
              </a:solidFill>
              <a:latin typeface="Helvetica" pitchFamily="2" charset="0"/>
            </a:endParaRPr>
          </a:p>
        </p:txBody>
      </p:sp>
      <p:sp>
        <p:nvSpPr>
          <p:cNvPr id="68614" name="Rectangle 2"/>
          <p:cNvSpPr>
            <a:spLocks noGrp="1"/>
          </p:cNvSpPr>
          <p:nvPr>
            <p:ph type="title"/>
          </p:nvPr>
        </p:nvSpPr>
        <p:spPr>
          <a:xfrm>
            <a:off x="-4627" y="188912"/>
            <a:ext cx="7524328" cy="668338"/>
          </a:xfrm>
        </p:spPr>
        <p:txBody>
          <a:bodyPr/>
          <a:lstStyle/>
          <a:p>
            <a:pPr algn="l" eaLnBrk="1" hangingPunct="1"/>
            <a:r>
              <a:rPr lang="en-US" altLang="es-ES" sz="3600" dirty="0">
                <a:solidFill>
                  <a:schemeClr val="bg1"/>
                </a:solidFill>
                <a:latin typeface="Helvetica" panose="020B0604020202020204" pitchFamily="34" charset="0"/>
              </a:rPr>
              <a:t>  </a:t>
            </a:r>
            <a:r>
              <a:rPr lang="en-US" altLang="es-ES" sz="3600" dirty="0" err="1">
                <a:solidFill>
                  <a:schemeClr val="bg1"/>
                </a:solidFill>
                <a:latin typeface="Helvetica" panose="020B0604020202020204" pitchFamily="34" charset="0"/>
              </a:rPr>
              <a:t>Tratamiento</a:t>
            </a:r>
            <a:r>
              <a:rPr lang="en-US" altLang="es-ES" sz="3600" dirty="0">
                <a:solidFill>
                  <a:schemeClr val="bg1"/>
                </a:solidFill>
                <a:latin typeface="Helvetica" panose="020B0604020202020204" pitchFamily="34" charset="0"/>
              </a:rPr>
              <a:t> </a:t>
            </a:r>
            <a:r>
              <a:rPr lang="en-US" altLang="es-ES" sz="3600" dirty="0" err="1">
                <a:solidFill>
                  <a:schemeClr val="bg1"/>
                </a:solidFill>
                <a:latin typeface="Helvetica" panose="020B0604020202020204" pitchFamily="34" charset="0"/>
              </a:rPr>
              <a:t>etiológico</a:t>
            </a:r>
            <a:r>
              <a:rPr lang="en-US" altLang="es-ES" sz="3600" dirty="0">
                <a:solidFill>
                  <a:schemeClr val="bg1"/>
                </a:solidFill>
                <a:latin typeface="Helvetica" panose="020B0604020202020204" pitchFamily="34" charset="0"/>
              </a:rPr>
              <a:t> de AKI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1 Título"/>
          <p:cNvSpPr>
            <a:spLocks noGrp="1"/>
          </p:cNvSpPr>
          <p:nvPr>
            <p:ph type="title"/>
          </p:nvPr>
        </p:nvSpPr>
        <p:spPr>
          <a:xfrm>
            <a:off x="0" y="912813"/>
            <a:ext cx="6172200" cy="593725"/>
          </a:xfrm>
        </p:spPr>
        <p:txBody>
          <a:bodyPr/>
          <a:lstStyle/>
          <a:p>
            <a:pPr algn="l" eaLnBrk="1" hangingPunct="1"/>
            <a:r>
              <a:rPr lang="es-ES" altLang="es-ES" sz="3600" dirty="0">
                <a:solidFill>
                  <a:schemeClr val="bg1"/>
                </a:solidFill>
                <a:latin typeface="Helvetica" panose="020B0604020202020204" pitchFamily="34" charset="0"/>
              </a:rPr>
              <a:t>  Concepto y definición</a:t>
            </a:r>
          </a:p>
        </p:txBody>
      </p:sp>
      <p:sp>
        <p:nvSpPr>
          <p:cNvPr id="6" name="2 Marcador de contenido"/>
          <p:cNvSpPr>
            <a:spLocks noGrp="1"/>
          </p:cNvSpPr>
          <p:nvPr>
            <p:ph idx="1"/>
          </p:nvPr>
        </p:nvSpPr>
        <p:spPr>
          <a:xfrm>
            <a:off x="781050" y="1708150"/>
            <a:ext cx="7569200" cy="4094163"/>
          </a:xfrm>
        </p:spPr>
        <p:txBody>
          <a:bodyPr/>
          <a:lstStyle/>
          <a:p>
            <a:pPr eaLnBrk="1" hangingPunct="1">
              <a:defRPr/>
            </a:pPr>
            <a:r>
              <a:rPr lang="es-ES" sz="1800" dirty="0">
                <a:solidFill>
                  <a:schemeClr val="bg1"/>
                </a:solidFill>
                <a:latin typeface="Helvetica" pitchFamily="2" charset="0"/>
              </a:rPr>
              <a:t>Descenso brusco (horas-días) de la tasa de filtración glomerular</a:t>
            </a:r>
          </a:p>
          <a:p>
            <a:pPr eaLnBrk="1" hangingPunct="1">
              <a:defRPr/>
            </a:pPr>
            <a:endParaRPr lang="es-ES" sz="1800" dirty="0">
              <a:solidFill>
                <a:schemeClr val="bg1"/>
              </a:solidFill>
              <a:latin typeface="Helvetica" pitchFamily="2" charset="0"/>
            </a:endParaRPr>
          </a:p>
          <a:p>
            <a:pPr eaLnBrk="1" hangingPunct="1">
              <a:defRPr/>
            </a:pPr>
            <a:r>
              <a:rPr lang="es-ES" sz="1800" dirty="0">
                <a:solidFill>
                  <a:schemeClr val="bg1"/>
                </a:solidFill>
                <a:latin typeface="Helvetica" pitchFamily="2" charset="0"/>
              </a:rPr>
              <a:t>Puede tener lugar</a:t>
            </a:r>
          </a:p>
          <a:p>
            <a:pPr lvl="1" eaLnBrk="1" hangingPunct="1">
              <a:defRPr/>
            </a:pPr>
            <a:r>
              <a:rPr lang="es-ES" sz="1500" dirty="0">
                <a:solidFill>
                  <a:schemeClr val="bg1"/>
                </a:solidFill>
                <a:latin typeface="Helvetica" pitchFamily="2" charset="0"/>
              </a:rPr>
              <a:t>En sujetos con riñones previamente normales</a:t>
            </a:r>
          </a:p>
          <a:p>
            <a:pPr lvl="1" eaLnBrk="1" hangingPunct="1">
              <a:defRPr/>
            </a:pPr>
            <a:r>
              <a:rPr lang="es-ES" sz="1500" dirty="0">
                <a:solidFill>
                  <a:schemeClr val="bg1"/>
                </a:solidFill>
                <a:latin typeface="Helvetica" pitchFamily="2" charset="0"/>
              </a:rPr>
              <a:t>En sujetos con diferentes grados de enfermedad renal crónica</a:t>
            </a:r>
          </a:p>
          <a:p>
            <a:pPr eaLnBrk="1" hangingPunct="1">
              <a:defRPr/>
            </a:pPr>
            <a:endParaRPr lang="es-ES" sz="1800" dirty="0">
              <a:solidFill>
                <a:schemeClr val="bg1"/>
              </a:solidFill>
              <a:latin typeface="Helvetica" pitchFamily="2" charset="0"/>
            </a:endParaRPr>
          </a:p>
          <a:p>
            <a:pPr eaLnBrk="1" hangingPunct="1">
              <a:defRPr/>
            </a:pPr>
            <a:r>
              <a:rPr lang="es-ES" sz="1800" dirty="0">
                <a:solidFill>
                  <a:schemeClr val="bg1"/>
                </a:solidFill>
                <a:latin typeface="Helvetica" pitchFamily="2" charset="0"/>
              </a:rPr>
              <a:t>Se define como</a:t>
            </a:r>
          </a:p>
          <a:p>
            <a:pPr lvl="1" eaLnBrk="1" hangingPunct="1">
              <a:defRPr/>
            </a:pPr>
            <a:r>
              <a:rPr lang="es-ES" sz="1500" dirty="0">
                <a:solidFill>
                  <a:schemeClr val="bg1"/>
                </a:solidFill>
                <a:latin typeface="Helvetica" pitchFamily="2" charset="0"/>
              </a:rPr>
              <a:t>Elevación de la concentración de creatinina en plasma</a:t>
            </a:r>
          </a:p>
          <a:p>
            <a:pPr lvl="2">
              <a:defRPr/>
            </a:pPr>
            <a:r>
              <a:rPr lang="es-ES" sz="1350" dirty="0">
                <a:solidFill>
                  <a:schemeClr val="bg1"/>
                </a:solidFill>
                <a:latin typeface="Helvetica" pitchFamily="2" charset="0"/>
                <a:cs typeface="Arial" pitchFamily="34" charset="0"/>
              </a:rPr>
              <a:t>aumento absoluto de 0,3 mg/dl o </a:t>
            </a:r>
          </a:p>
          <a:p>
            <a:pPr lvl="2">
              <a:defRPr/>
            </a:pPr>
            <a:r>
              <a:rPr lang="es-ES" sz="1350" dirty="0">
                <a:solidFill>
                  <a:schemeClr val="bg1"/>
                </a:solidFill>
                <a:latin typeface="Helvetica" pitchFamily="2" charset="0"/>
                <a:cs typeface="Arial" pitchFamily="34" charset="0"/>
              </a:rPr>
              <a:t>incremento de 50% sobre la creatinina basal</a:t>
            </a:r>
          </a:p>
          <a:p>
            <a:pPr lvl="1">
              <a:defRPr/>
            </a:pPr>
            <a:r>
              <a:rPr lang="es-ES" sz="1500" dirty="0">
                <a:solidFill>
                  <a:schemeClr val="bg1"/>
                </a:solidFill>
                <a:latin typeface="Helvetica" pitchFamily="2" charset="0"/>
                <a:cs typeface="Arial" pitchFamily="34" charset="0"/>
              </a:rPr>
              <a:t>Descenso de la diuresis: &lt; 0,5 ml x kg x h durante 6 h o más</a:t>
            </a:r>
          </a:p>
          <a:p>
            <a:pPr lvl="2" eaLnBrk="1" hangingPunct="1">
              <a:defRPr/>
            </a:pPr>
            <a:endParaRPr lang="es-ES" sz="1200" dirty="0">
              <a:solidFill>
                <a:schemeClr val="bg1"/>
              </a:solidFill>
              <a:latin typeface="Helvetica" pitchFamily="2" charset="0"/>
            </a:endParaRPr>
          </a:p>
        </p:txBody>
      </p:sp>
      <p:sp>
        <p:nvSpPr>
          <p:cNvPr id="4" name="1 Título">
            <a:extLst>
              <a:ext uri="{FF2B5EF4-FFF2-40B4-BE49-F238E27FC236}">
                <a16:creationId xmlns:a16="http://schemas.microsoft.com/office/drawing/2014/main" id="{9EE1ED95-66CA-45AD-B76A-424385A9D625}"/>
              </a:ext>
            </a:extLst>
          </p:cNvPr>
          <p:cNvSpPr txBox="1">
            <a:spLocks/>
          </p:cNvSpPr>
          <p:nvPr/>
        </p:nvSpPr>
        <p:spPr bwMode="auto">
          <a:xfrm>
            <a:off x="0" y="117476"/>
            <a:ext cx="2555776"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s-ES" altLang="es-ES" sz="3600" u="sng" dirty="0">
                <a:solidFill>
                  <a:schemeClr val="bg1"/>
                </a:solidFill>
                <a:effectLst>
                  <a:outerShdw blurRad="38100" dist="38100" dir="2700000" algn="tl">
                    <a:srgbClr val="000000">
                      <a:alpha val="43137"/>
                    </a:srgbClr>
                  </a:outerShdw>
                </a:effectLst>
                <a:latin typeface="Helvetica" panose="020B0604020202020204" pitchFamily="34" charset="0"/>
              </a:rPr>
              <a:t>PARTE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14 Marcador de contenido"/>
          <p:cNvGraphicFramePr>
            <a:graphicFrameLocks noGrp="1"/>
          </p:cNvGraphicFramePr>
          <p:nvPr>
            <p:ph idx="1"/>
            <p:extLst>
              <p:ext uri="{D42A27DB-BD31-4B8C-83A1-F6EECF244321}">
                <p14:modId xmlns:p14="http://schemas.microsoft.com/office/powerpoint/2010/main" val="3334767830"/>
              </p:ext>
            </p:extLst>
          </p:nvPr>
        </p:nvGraphicFramePr>
        <p:xfrm>
          <a:off x="1392244" y="304290"/>
          <a:ext cx="6902524" cy="14126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15 Grupo"/>
          <p:cNvGrpSpPr/>
          <p:nvPr/>
        </p:nvGrpSpPr>
        <p:grpSpPr>
          <a:xfrm>
            <a:off x="1426022" y="1437665"/>
            <a:ext cx="1860126" cy="2017349"/>
            <a:chOff x="0" y="1440157"/>
            <a:chExt cx="2127473" cy="840088"/>
          </a:xfrm>
          <a:solidFill>
            <a:schemeClr val="tx2">
              <a:lumMod val="40000"/>
              <a:lumOff val="60000"/>
            </a:schemeClr>
          </a:solidFill>
        </p:grpSpPr>
        <p:sp>
          <p:nvSpPr>
            <p:cNvPr id="7" name="16 Rectángulo"/>
            <p:cNvSpPr/>
            <p:nvPr/>
          </p:nvSpPr>
          <p:spPr>
            <a:xfrm>
              <a:off x="0" y="1440157"/>
              <a:ext cx="2127473" cy="840088"/>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17 Rectángulo"/>
            <p:cNvSpPr/>
            <p:nvPr/>
          </p:nvSpPr>
          <p:spPr>
            <a:xfrm>
              <a:off x="0" y="1440157"/>
              <a:ext cx="2127473" cy="840088"/>
            </a:xfrm>
            <a:prstGeom prst="rect">
              <a:avLst/>
            </a:prstGeom>
            <a:grpFill/>
          </p:spPr>
          <p:style>
            <a:lnRef idx="0">
              <a:scrgbClr r="0" g="0" b="0"/>
            </a:lnRef>
            <a:fillRef idx="0">
              <a:scrgbClr r="0" g="0" b="0"/>
            </a:fillRef>
            <a:effectRef idx="0">
              <a:scrgbClr r="0" g="0" b="0"/>
            </a:effectRef>
            <a:fontRef idx="minor">
              <a:schemeClr val="lt1"/>
            </a:fontRef>
          </p:style>
          <p:txBody>
            <a:bodyPr lIns="11430" tIns="11430" rIns="11430" bIns="11430" spcCol="1270" anchor="ctr"/>
            <a:lstStyle/>
            <a:p>
              <a:pPr defTabSz="800100">
                <a:lnSpc>
                  <a:spcPct val="90000"/>
                </a:lnSpc>
                <a:spcAft>
                  <a:spcPct val="35000"/>
                </a:spcAft>
                <a:defRPr/>
              </a:pPr>
              <a:r>
                <a:rPr lang="es-ES" sz="1500" dirty="0">
                  <a:solidFill>
                    <a:schemeClr val="bg1"/>
                  </a:solidFill>
                  <a:latin typeface="Helvetica" pitchFamily="2" charset="0"/>
                </a:rPr>
                <a:t>Creatinina basal y seriada</a:t>
              </a:r>
            </a:p>
            <a:p>
              <a:pPr defTabSz="800100">
                <a:lnSpc>
                  <a:spcPct val="90000"/>
                </a:lnSpc>
                <a:spcAft>
                  <a:spcPct val="35000"/>
                </a:spcAft>
                <a:defRPr/>
              </a:pPr>
              <a:r>
                <a:rPr lang="es-ES" sz="1500" dirty="0">
                  <a:solidFill>
                    <a:schemeClr val="bg1"/>
                  </a:solidFill>
                  <a:latin typeface="Helvetica" pitchFamily="2" charset="0"/>
                </a:rPr>
                <a:t>Stop nefrotóxicos</a:t>
              </a:r>
            </a:p>
            <a:p>
              <a:pPr defTabSz="800100">
                <a:lnSpc>
                  <a:spcPct val="90000"/>
                </a:lnSpc>
                <a:spcAft>
                  <a:spcPct val="35000"/>
                </a:spcAft>
                <a:defRPr/>
              </a:pPr>
              <a:r>
                <a:rPr lang="es-ES" sz="1500" dirty="0">
                  <a:solidFill>
                    <a:schemeClr val="bg1"/>
                  </a:solidFill>
                  <a:latin typeface="Helvetica" pitchFamily="2" charset="0"/>
                </a:rPr>
                <a:t>Ajuste fármacos a </a:t>
              </a:r>
              <a:r>
                <a:rPr lang="es-ES" sz="1500" dirty="0" err="1">
                  <a:solidFill>
                    <a:schemeClr val="bg1"/>
                  </a:solidFill>
                  <a:latin typeface="Helvetica" pitchFamily="2" charset="0"/>
                </a:rPr>
                <a:t>FG</a:t>
              </a:r>
              <a:endParaRPr lang="es-ES" sz="1500" dirty="0">
                <a:solidFill>
                  <a:schemeClr val="bg1"/>
                </a:solidFill>
                <a:latin typeface="Helvetica" pitchFamily="2" charset="0"/>
              </a:endParaRPr>
            </a:p>
            <a:p>
              <a:pPr defTabSz="800100">
                <a:lnSpc>
                  <a:spcPct val="90000"/>
                </a:lnSpc>
                <a:spcAft>
                  <a:spcPct val="35000"/>
                </a:spcAft>
                <a:defRPr/>
              </a:pPr>
              <a:endParaRPr lang="es-ES" sz="1500" dirty="0">
                <a:latin typeface="Helvetica" pitchFamily="2" charset="0"/>
              </a:endParaRPr>
            </a:p>
          </p:txBody>
        </p:sp>
      </p:grpSp>
      <p:sp>
        <p:nvSpPr>
          <p:cNvPr id="9" name="22 Rectángulo"/>
          <p:cNvSpPr/>
          <p:nvPr/>
        </p:nvSpPr>
        <p:spPr>
          <a:xfrm>
            <a:off x="5208668" y="1437089"/>
            <a:ext cx="1476310" cy="2017935"/>
          </a:xfrm>
          <a:prstGeom prst="rect">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endParaRPr lang="es-ES" sz="1500" dirty="0">
              <a:latin typeface="Helvetica" pitchFamily="2" charset="0"/>
            </a:endParaRPr>
          </a:p>
          <a:p>
            <a:pPr>
              <a:defRPr/>
            </a:pPr>
            <a:r>
              <a:rPr lang="es-ES" sz="1500" dirty="0">
                <a:latin typeface="Helvetica" pitchFamily="2" charset="0"/>
              </a:rPr>
              <a:t>K &gt; 6,5 = emergencia medica</a:t>
            </a:r>
          </a:p>
          <a:p>
            <a:pPr>
              <a:defRPr/>
            </a:pPr>
            <a:endParaRPr lang="es-ES" sz="1500" dirty="0">
              <a:latin typeface="Helvetica" pitchFamily="2" charset="0"/>
            </a:endParaRPr>
          </a:p>
          <a:p>
            <a:pPr>
              <a:defRPr/>
            </a:pPr>
            <a:r>
              <a:rPr lang="es-ES" sz="1500" dirty="0">
                <a:latin typeface="Helvetica" pitchFamily="2" charset="0"/>
              </a:rPr>
              <a:t>Hipo Ca</a:t>
            </a:r>
          </a:p>
          <a:p>
            <a:pPr>
              <a:defRPr/>
            </a:pPr>
            <a:r>
              <a:rPr lang="es-ES" sz="1500" dirty="0" err="1">
                <a:latin typeface="Helvetica" pitchFamily="2" charset="0"/>
              </a:rPr>
              <a:t>Hiper</a:t>
            </a:r>
            <a:r>
              <a:rPr lang="es-ES" sz="1500" dirty="0">
                <a:latin typeface="Helvetica" pitchFamily="2" charset="0"/>
              </a:rPr>
              <a:t> P</a:t>
            </a:r>
          </a:p>
        </p:txBody>
      </p:sp>
      <p:grpSp>
        <p:nvGrpSpPr>
          <p:cNvPr id="70664" name="24 Grupo"/>
          <p:cNvGrpSpPr>
            <a:grpSpLocks/>
          </p:cNvGrpSpPr>
          <p:nvPr/>
        </p:nvGrpSpPr>
        <p:grpSpPr bwMode="auto">
          <a:xfrm>
            <a:off x="6820343" y="1454101"/>
            <a:ext cx="1474425" cy="2017935"/>
            <a:chOff x="0" y="1440157"/>
            <a:chExt cx="2127473" cy="840088"/>
          </a:xfrm>
        </p:grpSpPr>
        <p:sp>
          <p:nvSpPr>
            <p:cNvPr id="11" name="25 Rectángulo"/>
            <p:cNvSpPr/>
            <p:nvPr/>
          </p:nvSpPr>
          <p:spPr>
            <a:xfrm>
              <a:off x="0" y="1440157"/>
              <a:ext cx="2127473" cy="840088"/>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26 Rectángulo"/>
            <p:cNvSpPr/>
            <p:nvPr/>
          </p:nvSpPr>
          <p:spPr>
            <a:xfrm>
              <a:off x="0" y="1440157"/>
              <a:ext cx="2127473" cy="840088"/>
            </a:xfrm>
            <a:prstGeom prst="rect">
              <a:avLst/>
            </a:prstGeom>
            <a:solidFill>
              <a:srgbClr val="00B050"/>
            </a:solidFill>
          </p:spPr>
          <p:style>
            <a:lnRef idx="0">
              <a:scrgbClr r="0" g="0" b="0"/>
            </a:lnRef>
            <a:fillRef idx="0">
              <a:scrgbClr r="0" g="0" b="0"/>
            </a:fillRef>
            <a:effectRef idx="0">
              <a:scrgbClr r="0" g="0" b="0"/>
            </a:effectRef>
            <a:fontRef idx="minor">
              <a:schemeClr val="lt1"/>
            </a:fontRef>
          </p:style>
          <p:txBody>
            <a:bodyPr lIns="11430" tIns="11430" rIns="11430" bIns="11430" spcCol="1270" anchor="ctr"/>
            <a:lstStyle/>
            <a:p>
              <a:pPr defTabSz="800100">
                <a:lnSpc>
                  <a:spcPct val="90000"/>
                </a:lnSpc>
                <a:spcAft>
                  <a:spcPct val="35000"/>
                </a:spcAft>
                <a:defRPr/>
              </a:pPr>
              <a:r>
                <a:rPr lang="es-ES" sz="1500" dirty="0">
                  <a:latin typeface="Helvetica" pitchFamily="2" charset="0"/>
                </a:rPr>
                <a:t>Dieta baja en </a:t>
              </a:r>
              <a:r>
                <a:rPr lang="es-ES" sz="1500" dirty="0" err="1">
                  <a:latin typeface="Helvetica" pitchFamily="2" charset="0"/>
                </a:rPr>
                <a:t>proteinas</a:t>
              </a:r>
              <a:endParaRPr lang="es-ES" sz="1500" dirty="0">
                <a:latin typeface="Helvetica" pitchFamily="2" charset="0"/>
              </a:endParaRPr>
            </a:p>
            <a:p>
              <a:pPr defTabSz="800100">
                <a:lnSpc>
                  <a:spcPct val="90000"/>
                </a:lnSpc>
                <a:spcAft>
                  <a:spcPct val="35000"/>
                </a:spcAft>
                <a:defRPr/>
              </a:pPr>
              <a:endParaRPr lang="es-ES" sz="1500" dirty="0">
                <a:latin typeface="Helvetica" pitchFamily="2" charset="0"/>
              </a:endParaRPr>
            </a:p>
            <a:p>
              <a:pPr defTabSz="800100">
                <a:lnSpc>
                  <a:spcPct val="90000"/>
                </a:lnSpc>
                <a:spcAft>
                  <a:spcPct val="35000"/>
                </a:spcAft>
                <a:defRPr/>
              </a:pPr>
              <a:r>
                <a:rPr lang="es-ES" sz="1500" dirty="0" err="1">
                  <a:latin typeface="Helvetica" pitchFamily="2" charset="0"/>
                </a:rPr>
                <a:t>Bicarb</a:t>
              </a:r>
              <a:r>
                <a:rPr lang="es-ES" sz="1500" dirty="0">
                  <a:latin typeface="Helvetica" pitchFamily="2" charset="0"/>
                </a:rPr>
                <a:t> si pH &lt;7,2 </a:t>
              </a:r>
            </a:p>
            <a:p>
              <a:pPr defTabSz="800100">
                <a:lnSpc>
                  <a:spcPct val="90000"/>
                </a:lnSpc>
                <a:spcAft>
                  <a:spcPct val="35000"/>
                </a:spcAft>
                <a:defRPr/>
              </a:pPr>
              <a:endParaRPr lang="es-ES" sz="1500" b="1" dirty="0">
                <a:latin typeface="Helvetica" pitchFamily="2" charset="0"/>
              </a:endParaRPr>
            </a:p>
          </p:txBody>
        </p:sp>
      </p:grpSp>
      <p:grpSp>
        <p:nvGrpSpPr>
          <p:cNvPr id="13" name="27 Grupo"/>
          <p:cNvGrpSpPr/>
          <p:nvPr/>
        </p:nvGrpSpPr>
        <p:grpSpPr>
          <a:xfrm>
            <a:off x="3453230" y="1437665"/>
            <a:ext cx="1539414" cy="2017349"/>
            <a:chOff x="0" y="1440157"/>
            <a:chExt cx="2127473" cy="840088"/>
          </a:xfrm>
          <a:solidFill>
            <a:schemeClr val="bg1">
              <a:lumMod val="50000"/>
            </a:schemeClr>
          </a:solidFill>
        </p:grpSpPr>
        <p:sp>
          <p:nvSpPr>
            <p:cNvPr id="14" name="28 Rectángulo"/>
            <p:cNvSpPr/>
            <p:nvPr/>
          </p:nvSpPr>
          <p:spPr>
            <a:xfrm>
              <a:off x="0" y="1440157"/>
              <a:ext cx="2127473" cy="840088"/>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29 Rectángulo"/>
            <p:cNvSpPr/>
            <p:nvPr/>
          </p:nvSpPr>
          <p:spPr>
            <a:xfrm>
              <a:off x="0" y="1440157"/>
              <a:ext cx="2127473" cy="840088"/>
            </a:xfrm>
            <a:prstGeom prst="rect">
              <a:avLst/>
            </a:prstGeom>
            <a:grpFill/>
          </p:spPr>
          <p:style>
            <a:lnRef idx="0">
              <a:scrgbClr r="0" g="0" b="0"/>
            </a:lnRef>
            <a:fillRef idx="0">
              <a:scrgbClr r="0" g="0" b="0"/>
            </a:fillRef>
            <a:effectRef idx="0">
              <a:scrgbClr r="0" g="0" b="0"/>
            </a:effectRef>
            <a:fontRef idx="minor">
              <a:schemeClr val="lt1"/>
            </a:fontRef>
          </p:style>
          <p:txBody>
            <a:bodyPr lIns="11430" tIns="11430" rIns="11430" bIns="11430" spcCol="1270" anchor="ctr"/>
            <a:lstStyle/>
            <a:p>
              <a:pPr defTabSz="800100">
                <a:lnSpc>
                  <a:spcPct val="90000"/>
                </a:lnSpc>
                <a:spcAft>
                  <a:spcPct val="35000"/>
                </a:spcAft>
                <a:defRPr/>
              </a:pPr>
              <a:endParaRPr lang="es-ES" sz="1500" b="1" dirty="0">
                <a:latin typeface="Helvetica" pitchFamily="2" charset="0"/>
              </a:endParaRPr>
            </a:p>
            <a:p>
              <a:pPr defTabSz="800100">
                <a:lnSpc>
                  <a:spcPct val="90000"/>
                </a:lnSpc>
                <a:spcAft>
                  <a:spcPct val="35000"/>
                </a:spcAft>
                <a:defRPr/>
              </a:pPr>
              <a:r>
                <a:rPr lang="es-ES" sz="1500" dirty="0">
                  <a:latin typeface="Helvetica" pitchFamily="2" charset="0"/>
                </a:rPr>
                <a:t>Balance de líquidos</a:t>
              </a:r>
            </a:p>
            <a:p>
              <a:pPr defTabSz="800100">
                <a:lnSpc>
                  <a:spcPct val="90000"/>
                </a:lnSpc>
                <a:spcAft>
                  <a:spcPct val="35000"/>
                </a:spcAft>
                <a:defRPr/>
              </a:pPr>
              <a:r>
                <a:rPr lang="es-ES" sz="1500" dirty="0">
                  <a:latin typeface="Helvetica" pitchFamily="2" charset="0"/>
                </a:rPr>
                <a:t>Restricción Na</a:t>
              </a:r>
            </a:p>
            <a:p>
              <a:pPr defTabSz="800100">
                <a:lnSpc>
                  <a:spcPct val="90000"/>
                </a:lnSpc>
                <a:spcAft>
                  <a:spcPct val="35000"/>
                </a:spcAft>
                <a:defRPr/>
              </a:pPr>
              <a:r>
                <a:rPr lang="es-ES" sz="1500" dirty="0">
                  <a:latin typeface="Helvetica" pitchFamily="2" charset="0"/>
                </a:rPr>
                <a:t>Evitar </a:t>
              </a:r>
              <a:r>
                <a:rPr lang="es-ES" sz="1500" dirty="0" err="1">
                  <a:latin typeface="Helvetica" pitchFamily="2" charset="0"/>
                </a:rPr>
                <a:t>hipervolemia</a:t>
              </a:r>
              <a:endParaRPr lang="es-ES" sz="1500" dirty="0">
                <a:latin typeface="Helvetica" pitchFamily="2" charset="0"/>
              </a:endParaRPr>
            </a:p>
            <a:p>
              <a:pPr defTabSz="800100">
                <a:lnSpc>
                  <a:spcPct val="90000"/>
                </a:lnSpc>
                <a:spcAft>
                  <a:spcPct val="35000"/>
                </a:spcAft>
                <a:defRPr/>
              </a:pPr>
              <a:r>
                <a:rPr lang="es-ES" sz="1500" dirty="0">
                  <a:latin typeface="Helvetica" pitchFamily="2" charset="0"/>
                </a:rPr>
                <a:t>Diuréticos</a:t>
              </a:r>
            </a:p>
            <a:p>
              <a:pPr defTabSz="800100">
                <a:lnSpc>
                  <a:spcPct val="90000"/>
                </a:lnSpc>
                <a:spcAft>
                  <a:spcPct val="35000"/>
                </a:spcAft>
                <a:defRPr/>
              </a:pPr>
              <a:endParaRPr lang="es-ES" sz="1500" dirty="0">
                <a:latin typeface="Helvetica" pitchFamily="2" charset="0"/>
              </a:endParaRPr>
            </a:p>
          </p:txBody>
        </p:sp>
      </p:grpSp>
      <p:sp>
        <p:nvSpPr>
          <p:cNvPr id="70666" name="Rectangle 2"/>
          <p:cNvSpPr>
            <a:spLocks noGrp="1"/>
          </p:cNvSpPr>
          <p:nvPr>
            <p:ph type="title"/>
          </p:nvPr>
        </p:nvSpPr>
        <p:spPr>
          <a:xfrm>
            <a:off x="-234097" y="13558"/>
            <a:ext cx="6172200" cy="681038"/>
          </a:xfrm>
        </p:spPr>
        <p:txBody>
          <a:bodyPr/>
          <a:lstStyle/>
          <a:p>
            <a:pPr algn="l" eaLnBrk="1" hangingPunct="1"/>
            <a:r>
              <a:rPr lang="en-US" altLang="es-ES" sz="3600" dirty="0">
                <a:solidFill>
                  <a:schemeClr val="bg1"/>
                </a:solidFill>
                <a:latin typeface="Helvetica" panose="020B0604020202020204" pitchFamily="34" charset="0"/>
              </a:rPr>
              <a:t>  </a:t>
            </a:r>
            <a:r>
              <a:rPr lang="en-US" altLang="es-ES" sz="3600" dirty="0" err="1">
                <a:solidFill>
                  <a:schemeClr val="bg1"/>
                </a:solidFill>
                <a:latin typeface="Helvetica" panose="020B0604020202020204" pitchFamily="34" charset="0"/>
              </a:rPr>
              <a:t>Principios</a:t>
            </a:r>
            <a:r>
              <a:rPr lang="en-US" altLang="es-ES" sz="3600" dirty="0">
                <a:solidFill>
                  <a:schemeClr val="bg1"/>
                </a:solidFill>
                <a:latin typeface="Helvetica" panose="020B0604020202020204" pitchFamily="34" charset="0"/>
              </a:rPr>
              <a:t> de </a:t>
            </a:r>
            <a:r>
              <a:rPr lang="en-US" altLang="es-ES" sz="3600" dirty="0" err="1">
                <a:solidFill>
                  <a:schemeClr val="bg1"/>
                </a:solidFill>
                <a:latin typeface="Helvetica" panose="020B0604020202020204" pitchFamily="34" charset="0"/>
              </a:rPr>
              <a:t>manejo</a:t>
            </a:r>
            <a:r>
              <a:rPr lang="en-US" altLang="es-ES" sz="3600" dirty="0">
                <a:solidFill>
                  <a:schemeClr val="bg1"/>
                </a:solidFill>
                <a:latin typeface="Helvetica" panose="020B0604020202020204" pitchFamily="34" charset="0"/>
              </a:rPr>
              <a:t> de AKI</a:t>
            </a:r>
          </a:p>
        </p:txBody>
      </p:sp>
      <p:sp>
        <p:nvSpPr>
          <p:cNvPr id="16" name="1 Título">
            <a:extLst>
              <a:ext uri="{FF2B5EF4-FFF2-40B4-BE49-F238E27FC236}">
                <a16:creationId xmlns:a16="http://schemas.microsoft.com/office/drawing/2014/main" id="{AB11B029-E435-4206-B181-E394F250A848}"/>
              </a:ext>
            </a:extLst>
          </p:cNvPr>
          <p:cNvSpPr txBox="1">
            <a:spLocks/>
          </p:cNvSpPr>
          <p:nvPr/>
        </p:nvSpPr>
        <p:spPr bwMode="auto">
          <a:xfrm>
            <a:off x="-208278" y="3551522"/>
            <a:ext cx="61722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s-ES" altLang="es-ES" sz="2800" dirty="0">
                <a:solidFill>
                  <a:schemeClr val="bg1"/>
                </a:solidFill>
                <a:latin typeface="Helvetica" panose="020B0604020202020204" pitchFamily="34" charset="0"/>
              </a:rPr>
              <a:t>  -&gt;Tratamiento sustitutivo renal</a:t>
            </a:r>
          </a:p>
        </p:txBody>
      </p:sp>
      <p:sp>
        <p:nvSpPr>
          <p:cNvPr id="17" name="CuadroTexto 16">
            <a:extLst>
              <a:ext uri="{FF2B5EF4-FFF2-40B4-BE49-F238E27FC236}">
                <a16:creationId xmlns:a16="http://schemas.microsoft.com/office/drawing/2014/main" id="{24B7D5A6-5B56-422A-9BD0-D1E0C5AE980A}"/>
              </a:ext>
            </a:extLst>
          </p:cNvPr>
          <p:cNvSpPr txBox="1"/>
          <p:nvPr/>
        </p:nvSpPr>
        <p:spPr>
          <a:xfrm>
            <a:off x="215181" y="4065171"/>
            <a:ext cx="5913414" cy="2246769"/>
          </a:xfrm>
          <a:prstGeom prst="rect">
            <a:avLst/>
          </a:prstGeom>
          <a:noFill/>
        </p:spPr>
        <p:txBody>
          <a:bodyPr wrap="none">
            <a:spAutoFit/>
          </a:bodyPr>
          <a:lstStyle/>
          <a:p>
            <a:pPr>
              <a:defRPr/>
            </a:pPr>
            <a:r>
              <a:rPr lang="es-ES" sz="2000" dirty="0">
                <a:solidFill>
                  <a:schemeClr val="bg1"/>
                </a:solidFill>
              </a:rPr>
              <a:t>Soporte mientras se espera la recuperación renal</a:t>
            </a:r>
          </a:p>
          <a:p>
            <a:pPr>
              <a:defRPr/>
            </a:pPr>
            <a:r>
              <a:rPr lang="es-ES" sz="2000" dirty="0">
                <a:solidFill>
                  <a:schemeClr val="bg1"/>
                </a:solidFill>
              </a:rPr>
              <a:t>Indicaciones:</a:t>
            </a:r>
          </a:p>
          <a:p>
            <a:pPr marL="285750" indent="-285750">
              <a:buFontTx/>
              <a:buChar char="-"/>
              <a:defRPr/>
            </a:pPr>
            <a:r>
              <a:rPr lang="es-ES" sz="2000" dirty="0">
                <a:solidFill>
                  <a:schemeClr val="bg1"/>
                </a:solidFill>
              </a:rPr>
              <a:t>Sobrecarga de volumen</a:t>
            </a:r>
          </a:p>
          <a:p>
            <a:pPr marL="285750" indent="-285750">
              <a:buFontTx/>
              <a:buChar char="-"/>
              <a:defRPr/>
            </a:pPr>
            <a:r>
              <a:rPr lang="es-ES" sz="2000" dirty="0">
                <a:solidFill>
                  <a:schemeClr val="bg1"/>
                </a:solidFill>
              </a:rPr>
              <a:t>k&gt; 6,5 mmol/L con clínica y resistente al tratamiento</a:t>
            </a:r>
          </a:p>
          <a:p>
            <a:pPr marL="285750" indent="-285750">
              <a:buFontTx/>
              <a:buChar char="-"/>
              <a:defRPr/>
            </a:pPr>
            <a:r>
              <a:rPr lang="es-ES" sz="2000" dirty="0">
                <a:solidFill>
                  <a:schemeClr val="bg1"/>
                </a:solidFill>
              </a:rPr>
              <a:t>pH &lt; 7,20 resistente al tratamiento</a:t>
            </a:r>
          </a:p>
          <a:p>
            <a:pPr marL="285750" indent="-285750">
              <a:buFontTx/>
              <a:buChar char="-"/>
              <a:defRPr/>
            </a:pPr>
            <a:r>
              <a:rPr lang="es-ES" sz="2000" dirty="0">
                <a:solidFill>
                  <a:schemeClr val="bg1"/>
                </a:solidFill>
              </a:rPr>
              <a:t>Uremia</a:t>
            </a:r>
          </a:p>
          <a:p>
            <a:pPr marL="285750" indent="-285750">
              <a:buFontTx/>
              <a:buChar char="-"/>
              <a:defRPr/>
            </a:pPr>
            <a:r>
              <a:rPr lang="es-ES" sz="2000" dirty="0">
                <a:solidFill>
                  <a:schemeClr val="bg1"/>
                </a:solidFill>
              </a:rPr>
              <a:t>Intoxicaciones por drogas </a:t>
            </a:r>
            <a:r>
              <a:rPr lang="es-ES" sz="2000" dirty="0" err="1">
                <a:solidFill>
                  <a:schemeClr val="bg1"/>
                </a:solidFill>
              </a:rPr>
              <a:t>dializables</a:t>
            </a:r>
            <a:endParaRPr lang="es-ES" sz="2000" dirty="0">
              <a:solidFill>
                <a:schemeClr val="bg1"/>
              </a:solidFill>
            </a:endParaRPr>
          </a:p>
        </p:txBody>
      </p:sp>
      <p:grpSp>
        <p:nvGrpSpPr>
          <p:cNvPr id="18" name="Grupo 17">
            <a:extLst>
              <a:ext uri="{FF2B5EF4-FFF2-40B4-BE49-F238E27FC236}">
                <a16:creationId xmlns:a16="http://schemas.microsoft.com/office/drawing/2014/main" id="{C2618791-BFAE-4CC3-91C4-8759CE891E46}"/>
              </a:ext>
            </a:extLst>
          </p:cNvPr>
          <p:cNvGrpSpPr/>
          <p:nvPr/>
        </p:nvGrpSpPr>
        <p:grpSpPr>
          <a:xfrm>
            <a:off x="6421973" y="3643098"/>
            <a:ext cx="2619534" cy="2027687"/>
            <a:chOff x="1411288" y="3706813"/>
            <a:chExt cx="3146425" cy="2187575"/>
          </a:xfrm>
        </p:grpSpPr>
        <p:pic>
          <p:nvPicPr>
            <p:cNvPr id="19" name="Picture 2" descr="Resultat d'imatges de Fresenius 5008">
              <a:extLst>
                <a:ext uri="{FF2B5EF4-FFF2-40B4-BE49-F238E27FC236}">
                  <a16:creationId xmlns:a16="http://schemas.microsoft.com/office/drawing/2014/main" id="{7DFA8F70-8221-4587-A946-133ACBF6175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14563" y="3975100"/>
              <a:ext cx="1446212"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Resultat d'imatges de Fresenius 5008">
              <a:extLst>
                <a:ext uri="{FF2B5EF4-FFF2-40B4-BE49-F238E27FC236}">
                  <a16:creationId xmlns:a16="http://schemas.microsoft.com/office/drawing/2014/main" id="{05D8EF5B-9108-4433-BD65-1882C1A2D2C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32150" y="3706813"/>
              <a:ext cx="1325563"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
              <a:extLst>
                <a:ext uri="{FF2B5EF4-FFF2-40B4-BE49-F238E27FC236}">
                  <a16:creationId xmlns:a16="http://schemas.microsoft.com/office/drawing/2014/main" id="{CAA4D527-1983-42D7-B6B0-67C3F24A10AC}"/>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11288" y="4135438"/>
              <a:ext cx="1028700"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14 CuadroTexto">
            <a:extLst>
              <a:ext uri="{FF2B5EF4-FFF2-40B4-BE49-F238E27FC236}">
                <a16:creationId xmlns:a16="http://schemas.microsoft.com/office/drawing/2014/main" id="{836307F0-E84B-4AF6-8862-DEE3E6FEAAC8}"/>
              </a:ext>
            </a:extLst>
          </p:cNvPr>
          <p:cNvSpPr txBox="1"/>
          <p:nvPr/>
        </p:nvSpPr>
        <p:spPr>
          <a:xfrm>
            <a:off x="5633216" y="5513890"/>
            <a:ext cx="3438762" cy="738664"/>
          </a:xfrm>
          <a:prstGeom prst="rect">
            <a:avLst/>
          </a:prstGeom>
          <a:solidFill>
            <a:schemeClr val="tx2">
              <a:lumMod val="20000"/>
              <a:lumOff val="80000"/>
            </a:schemeClr>
          </a:solidFill>
          <a:ln>
            <a:solidFill>
              <a:schemeClr val="accent1"/>
            </a:solidFill>
          </a:ln>
        </p:spPr>
        <p:txBody>
          <a:bodyPr wrap="none">
            <a:spAutoFit/>
          </a:bodyPr>
          <a:lstStyle/>
          <a:p>
            <a:pPr>
              <a:defRPr/>
            </a:pPr>
            <a:r>
              <a:rPr lang="es-ES" sz="1400" dirty="0">
                <a:solidFill>
                  <a:schemeClr val="bg1"/>
                </a:solidFill>
                <a:latin typeface="Helvetica" pitchFamily="2" charset="0"/>
              </a:rPr>
              <a:t>Convección -&gt; Hemofiltración</a:t>
            </a:r>
          </a:p>
          <a:p>
            <a:pPr>
              <a:defRPr/>
            </a:pPr>
            <a:r>
              <a:rPr lang="es-ES" sz="1400" dirty="0">
                <a:solidFill>
                  <a:schemeClr val="bg1"/>
                </a:solidFill>
                <a:latin typeface="Helvetica" pitchFamily="2" charset="0"/>
              </a:rPr>
              <a:t>Difusión -&gt; Hemodiálisis</a:t>
            </a:r>
          </a:p>
          <a:p>
            <a:pPr>
              <a:defRPr/>
            </a:pPr>
            <a:r>
              <a:rPr lang="es-ES" sz="1400" dirty="0" err="1">
                <a:solidFill>
                  <a:schemeClr val="bg1"/>
                </a:solidFill>
                <a:latin typeface="Helvetica" pitchFamily="2" charset="0"/>
              </a:rPr>
              <a:t>Convección+difusión</a:t>
            </a:r>
            <a:r>
              <a:rPr lang="es-ES" sz="1400" dirty="0">
                <a:solidFill>
                  <a:schemeClr val="bg1"/>
                </a:solidFill>
                <a:latin typeface="Helvetica" pitchFamily="2" charset="0"/>
              </a:rPr>
              <a:t> -&gt;Hemodiafiltración</a:t>
            </a:r>
          </a:p>
        </p:txBody>
      </p:sp>
      <p:sp>
        <p:nvSpPr>
          <p:cNvPr id="23" name="15 CuadroTexto">
            <a:extLst>
              <a:ext uri="{FF2B5EF4-FFF2-40B4-BE49-F238E27FC236}">
                <a16:creationId xmlns:a16="http://schemas.microsoft.com/office/drawing/2014/main" id="{49350A1A-737D-44D5-9ECA-25411175A9F2}"/>
              </a:ext>
            </a:extLst>
          </p:cNvPr>
          <p:cNvSpPr txBox="1"/>
          <p:nvPr/>
        </p:nvSpPr>
        <p:spPr>
          <a:xfrm>
            <a:off x="5651096" y="6237312"/>
            <a:ext cx="2643672" cy="523220"/>
          </a:xfrm>
          <a:prstGeom prst="rect">
            <a:avLst/>
          </a:prstGeom>
          <a:solidFill>
            <a:schemeClr val="tx2">
              <a:lumMod val="20000"/>
              <a:lumOff val="80000"/>
            </a:schemeClr>
          </a:solidFill>
          <a:ln>
            <a:solidFill>
              <a:schemeClr val="accent1"/>
            </a:solidFill>
          </a:ln>
        </p:spPr>
        <p:txBody>
          <a:bodyPr wrap="none">
            <a:spAutoFit/>
          </a:bodyPr>
          <a:lstStyle/>
          <a:p>
            <a:pPr>
              <a:defRPr/>
            </a:pPr>
            <a:r>
              <a:rPr lang="es-ES" sz="1400" dirty="0">
                <a:solidFill>
                  <a:schemeClr val="bg1"/>
                </a:solidFill>
                <a:latin typeface="Helvetica" pitchFamily="2" charset="0"/>
              </a:rPr>
              <a:t>Duración: </a:t>
            </a:r>
            <a:r>
              <a:rPr lang="es-ES" sz="1400" dirty="0" err="1">
                <a:solidFill>
                  <a:schemeClr val="bg1"/>
                </a:solidFill>
                <a:latin typeface="Helvetica" pitchFamily="2" charset="0"/>
              </a:rPr>
              <a:t>Contínuas</a:t>
            </a:r>
            <a:r>
              <a:rPr lang="es-ES" sz="1400" dirty="0">
                <a:solidFill>
                  <a:schemeClr val="bg1"/>
                </a:solidFill>
                <a:latin typeface="Helvetica" pitchFamily="2" charset="0"/>
              </a:rPr>
              <a:t>-&gt; 24h 7d</a:t>
            </a:r>
          </a:p>
          <a:p>
            <a:pPr>
              <a:defRPr/>
            </a:pPr>
            <a:r>
              <a:rPr lang="es-ES" sz="1400" dirty="0">
                <a:solidFill>
                  <a:schemeClr val="bg1"/>
                </a:solidFill>
                <a:latin typeface="Helvetica" pitchFamily="2" charset="0"/>
              </a:rPr>
              <a:t>	Intermitentes &lt; 12h</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7" name="1 Título"/>
          <p:cNvSpPr>
            <a:spLocks noGrp="1"/>
          </p:cNvSpPr>
          <p:nvPr>
            <p:ph type="title"/>
          </p:nvPr>
        </p:nvSpPr>
        <p:spPr>
          <a:xfrm>
            <a:off x="323528" y="188640"/>
            <a:ext cx="7886700" cy="703263"/>
          </a:xfrm>
        </p:spPr>
        <p:txBody>
          <a:bodyPr/>
          <a:lstStyle/>
          <a:p>
            <a:pPr algn="l"/>
            <a:r>
              <a:rPr lang="es-ES" altLang="es-ES" sz="3600" dirty="0">
                <a:solidFill>
                  <a:schemeClr val="bg1"/>
                </a:solidFill>
                <a:latin typeface="Helvetica" panose="020B0604020202020204" pitchFamily="34" charset="0"/>
                <a:cs typeface="Helvetica" panose="020B0604020202020204" pitchFamily="34" charset="0"/>
              </a:rPr>
              <a:t>Pronóstico</a:t>
            </a:r>
          </a:p>
        </p:txBody>
      </p:sp>
      <p:sp>
        <p:nvSpPr>
          <p:cNvPr id="6" name="2 Marcador de contenido"/>
          <p:cNvSpPr>
            <a:spLocks noGrp="1"/>
          </p:cNvSpPr>
          <p:nvPr>
            <p:ph idx="1"/>
          </p:nvPr>
        </p:nvSpPr>
        <p:spPr>
          <a:xfrm>
            <a:off x="628650" y="1196752"/>
            <a:ext cx="7886700" cy="5472608"/>
          </a:xfrm>
        </p:spPr>
        <p:txBody>
          <a:bodyPr>
            <a:noAutofit/>
          </a:bodyPr>
          <a:lstStyle/>
          <a:p>
            <a:pPr>
              <a:defRPr/>
            </a:pPr>
            <a:r>
              <a:rPr lang="es-ES" sz="2400" dirty="0">
                <a:solidFill>
                  <a:schemeClr val="bg1"/>
                </a:solidFill>
              </a:rPr>
              <a:t>La mayoría se recupera, pero un episodio de </a:t>
            </a:r>
            <a:r>
              <a:rPr lang="es-ES" sz="2400" dirty="0" err="1">
                <a:solidFill>
                  <a:schemeClr val="bg1"/>
                </a:solidFill>
              </a:rPr>
              <a:t>AKI</a:t>
            </a:r>
            <a:r>
              <a:rPr lang="es-ES" sz="2400" dirty="0">
                <a:solidFill>
                  <a:schemeClr val="bg1"/>
                </a:solidFill>
              </a:rPr>
              <a:t>, aunque recuperado aumenta el riesgo futuro eventos renales (nuevos </a:t>
            </a:r>
            <a:r>
              <a:rPr lang="es-ES" sz="2400" dirty="0" err="1">
                <a:solidFill>
                  <a:schemeClr val="bg1"/>
                </a:solidFill>
              </a:rPr>
              <a:t>AKI</a:t>
            </a:r>
            <a:r>
              <a:rPr lang="es-ES" sz="2400" dirty="0">
                <a:solidFill>
                  <a:schemeClr val="bg1"/>
                </a:solidFill>
              </a:rPr>
              <a:t> y cardiovasculares)</a:t>
            </a:r>
          </a:p>
          <a:p>
            <a:pPr>
              <a:defRPr/>
            </a:pPr>
            <a:r>
              <a:rPr lang="es-ES" sz="2400" dirty="0">
                <a:solidFill>
                  <a:schemeClr val="bg1"/>
                </a:solidFill>
              </a:rPr>
              <a:t>El riesgo de ERC post </a:t>
            </a:r>
            <a:r>
              <a:rPr lang="es-ES" sz="2400" dirty="0" err="1">
                <a:solidFill>
                  <a:schemeClr val="bg1"/>
                </a:solidFill>
              </a:rPr>
              <a:t>AKI</a:t>
            </a:r>
            <a:r>
              <a:rPr lang="es-ES" sz="2400" dirty="0">
                <a:solidFill>
                  <a:schemeClr val="bg1"/>
                </a:solidFill>
              </a:rPr>
              <a:t> dependerá de </a:t>
            </a:r>
          </a:p>
          <a:p>
            <a:pPr lvl="1">
              <a:defRPr/>
            </a:pPr>
            <a:r>
              <a:rPr lang="es-ES" sz="2400" u="sng" dirty="0">
                <a:solidFill>
                  <a:schemeClr val="bg1"/>
                </a:solidFill>
              </a:rPr>
              <a:t>Características del episodio de </a:t>
            </a:r>
            <a:r>
              <a:rPr lang="es-ES" sz="2400" u="sng" dirty="0" err="1">
                <a:solidFill>
                  <a:schemeClr val="bg1"/>
                </a:solidFill>
              </a:rPr>
              <a:t>AKI</a:t>
            </a:r>
            <a:r>
              <a:rPr lang="es-ES" sz="2400" dirty="0">
                <a:solidFill>
                  <a:schemeClr val="bg1"/>
                </a:solidFill>
              </a:rPr>
              <a:t>: Gravedad (estadio), duración, episodios recurrentes, necesidad de tratamiento sustitutivo renal, recuperación total o parcial de la función renal previa al episodio, si se trata de </a:t>
            </a:r>
            <a:r>
              <a:rPr lang="es-ES" sz="2400" dirty="0" err="1">
                <a:solidFill>
                  <a:schemeClr val="bg1"/>
                </a:solidFill>
              </a:rPr>
              <a:t>AKI</a:t>
            </a:r>
            <a:r>
              <a:rPr lang="es-ES" sz="2400" dirty="0">
                <a:solidFill>
                  <a:schemeClr val="bg1"/>
                </a:solidFill>
              </a:rPr>
              <a:t> sobre ERC previa (FG, proteinuria previa)</a:t>
            </a:r>
          </a:p>
          <a:p>
            <a:pPr lvl="1">
              <a:defRPr/>
            </a:pPr>
            <a:r>
              <a:rPr lang="es-ES" sz="2400" dirty="0">
                <a:solidFill>
                  <a:schemeClr val="bg1"/>
                </a:solidFill>
              </a:rPr>
              <a:t>Comorbilidades (HTA, diabetes, IC, </a:t>
            </a:r>
            <a:r>
              <a:rPr lang="es-ES" sz="2400" dirty="0" err="1">
                <a:solidFill>
                  <a:schemeClr val="bg1"/>
                </a:solidFill>
              </a:rPr>
              <a:t>hepatopatia</a:t>
            </a:r>
            <a:r>
              <a:rPr lang="es-ES" sz="2400" dirty="0">
                <a:solidFill>
                  <a:schemeClr val="bg1"/>
                </a:solidFill>
              </a:rPr>
              <a:t>) </a:t>
            </a:r>
          </a:p>
          <a:p>
            <a:pPr>
              <a:defRPr/>
            </a:pPr>
            <a:r>
              <a:rPr lang="es-ES" sz="2400" dirty="0">
                <a:solidFill>
                  <a:schemeClr val="bg1"/>
                </a:solidFill>
              </a:rPr>
              <a:t>Otras complicaciones futuras: HTA, readmisión hospitalaria a los 5 años, mortalidad de cualquier causa, fracturas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idx="1"/>
          </p:nvPr>
        </p:nvSpPr>
        <p:spPr>
          <a:xfrm>
            <a:off x="83594" y="1196752"/>
            <a:ext cx="3048246" cy="4392488"/>
          </a:xfrm>
          <a:ln>
            <a:solidFill>
              <a:schemeClr val="bg1"/>
            </a:solidFill>
          </a:ln>
        </p:spPr>
        <p:txBody>
          <a:bodyPr>
            <a:noAutofit/>
          </a:bodyPr>
          <a:lstStyle/>
          <a:p>
            <a:pPr eaLnBrk="1" hangingPunct="1">
              <a:lnSpc>
                <a:spcPct val="90000"/>
              </a:lnSpc>
              <a:buFontTx/>
              <a:buNone/>
              <a:defRPr/>
            </a:pPr>
            <a:r>
              <a:rPr lang="en-US" sz="1800" i="1" dirty="0" err="1">
                <a:solidFill>
                  <a:srgbClr val="FF0000"/>
                </a:solidFill>
                <a:latin typeface="Helvetica" pitchFamily="2" charset="0"/>
              </a:rPr>
              <a:t>Probadas</a:t>
            </a:r>
            <a:endParaRPr lang="en-US" sz="1800" i="1" dirty="0">
              <a:solidFill>
                <a:srgbClr val="FF0000"/>
              </a:solidFill>
              <a:latin typeface="Helvetica" pitchFamily="2" charset="0"/>
            </a:endParaRPr>
          </a:p>
          <a:p>
            <a:pPr eaLnBrk="1" hangingPunct="1">
              <a:lnSpc>
                <a:spcPct val="90000"/>
              </a:lnSpc>
              <a:defRPr/>
            </a:pPr>
            <a:r>
              <a:rPr lang="en-US" sz="1800" dirty="0" err="1">
                <a:solidFill>
                  <a:schemeClr val="bg1"/>
                </a:solidFill>
                <a:latin typeface="Helvetica" pitchFamily="2" charset="0"/>
              </a:rPr>
              <a:t>Evitar</a:t>
            </a:r>
            <a:r>
              <a:rPr lang="en-US" sz="1800" dirty="0">
                <a:solidFill>
                  <a:schemeClr val="bg1"/>
                </a:solidFill>
                <a:latin typeface="Helvetica" pitchFamily="2" charset="0"/>
              </a:rPr>
              <a:t> </a:t>
            </a:r>
            <a:r>
              <a:rPr lang="en-US" sz="1800" dirty="0" err="1">
                <a:solidFill>
                  <a:schemeClr val="bg1"/>
                </a:solidFill>
                <a:latin typeface="Helvetica" pitchFamily="2" charset="0"/>
              </a:rPr>
              <a:t>nefrotoxinas</a:t>
            </a:r>
            <a:endParaRPr lang="en-US" sz="1800" dirty="0">
              <a:solidFill>
                <a:schemeClr val="bg1"/>
              </a:solidFill>
              <a:latin typeface="Helvetica" pitchFamily="2" charset="0"/>
            </a:endParaRPr>
          </a:p>
          <a:p>
            <a:pPr eaLnBrk="1" hangingPunct="1">
              <a:lnSpc>
                <a:spcPct val="90000"/>
              </a:lnSpc>
              <a:defRPr/>
            </a:pPr>
            <a:r>
              <a:rPr lang="en-US" sz="1800" dirty="0" err="1">
                <a:solidFill>
                  <a:schemeClr val="bg1"/>
                </a:solidFill>
                <a:latin typeface="Helvetica" pitchFamily="2" charset="0"/>
              </a:rPr>
              <a:t>Aminoglicósidos</a:t>
            </a:r>
            <a:r>
              <a:rPr lang="en-US" sz="1800" dirty="0">
                <a:solidFill>
                  <a:schemeClr val="bg1"/>
                </a:solidFill>
                <a:latin typeface="Helvetica" pitchFamily="2" charset="0"/>
              </a:rPr>
              <a:t> </a:t>
            </a:r>
            <a:r>
              <a:rPr lang="en-US" sz="1800" dirty="0" err="1">
                <a:solidFill>
                  <a:schemeClr val="bg1"/>
                </a:solidFill>
                <a:latin typeface="Helvetica" pitchFamily="2" charset="0"/>
              </a:rPr>
              <a:t>en</a:t>
            </a:r>
            <a:r>
              <a:rPr lang="en-US" sz="1800" dirty="0">
                <a:solidFill>
                  <a:schemeClr val="bg1"/>
                </a:solidFill>
                <a:latin typeface="Helvetica" pitchFamily="2" charset="0"/>
              </a:rPr>
              <a:t> </a:t>
            </a:r>
            <a:r>
              <a:rPr lang="en-US" sz="1800" dirty="0" err="1">
                <a:solidFill>
                  <a:schemeClr val="bg1"/>
                </a:solidFill>
                <a:latin typeface="Helvetica" pitchFamily="2" charset="0"/>
              </a:rPr>
              <a:t>dosis</a:t>
            </a:r>
            <a:r>
              <a:rPr lang="en-US" sz="1800" dirty="0">
                <a:solidFill>
                  <a:schemeClr val="bg1"/>
                </a:solidFill>
                <a:latin typeface="Helvetica" pitchFamily="2" charset="0"/>
              </a:rPr>
              <a:t> </a:t>
            </a:r>
            <a:r>
              <a:rPr lang="en-US" sz="1800" dirty="0" err="1">
                <a:solidFill>
                  <a:schemeClr val="bg1"/>
                </a:solidFill>
                <a:latin typeface="Helvetica" pitchFamily="2" charset="0"/>
              </a:rPr>
              <a:t>única</a:t>
            </a:r>
            <a:r>
              <a:rPr lang="en-US" sz="1800" dirty="0">
                <a:solidFill>
                  <a:schemeClr val="bg1"/>
                </a:solidFill>
                <a:latin typeface="Helvetica" pitchFamily="2" charset="0"/>
              </a:rPr>
              <a:t> </a:t>
            </a:r>
            <a:r>
              <a:rPr lang="en-US" sz="1800" dirty="0" err="1">
                <a:solidFill>
                  <a:schemeClr val="bg1"/>
                </a:solidFill>
                <a:latin typeface="Helvetica" pitchFamily="2" charset="0"/>
              </a:rPr>
              <a:t>dia</a:t>
            </a:r>
            <a:endParaRPr lang="en-US" sz="1800" dirty="0">
              <a:solidFill>
                <a:schemeClr val="bg1"/>
              </a:solidFill>
              <a:latin typeface="Helvetica" pitchFamily="2" charset="0"/>
            </a:endParaRPr>
          </a:p>
          <a:p>
            <a:pPr eaLnBrk="1" hangingPunct="1">
              <a:lnSpc>
                <a:spcPct val="90000"/>
              </a:lnSpc>
              <a:defRPr/>
            </a:pPr>
            <a:r>
              <a:rPr lang="en-US" sz="1800" dirty="0" err="1">
                <a:solidFill>
                  <a:schemeClr val="bg1"/>
                </a:solidFill>
                <a:latin typeface="Helvetica" pitchFamily="2" charset="0"/>
              </a:rPr>
              <a:t>Modificaciones</a:t>
            </a:r>
            <a:r>
              <a:rPr lang="en-US" sz="1800" dirty="0">
                <a:solidFill>
                  <a:schemeClr val="bg1"/>
                </a:solidFill>
                <a:latin typeface="Helvetica" pitchFamily="2" charset="0"/>
              </a:rPr>
              <a:t> </a:t>
            </a:r>
            <a:r>
              <a:rPr lang="en-US" sz="1800" dirty="0" err="1">
                <a:solidFill>
                  <a:schemeClr val="bg1"/>
                </a:solidFill>
                <a:latin typeface="Helvetica" pitchFamily="2" charset="0"/>
              </a:rPr>
              <a:t>drogas</a:t>
            </a:r>
            <a:endParaRPr lang="en-US" sz="1800" dirty="0">
              <a:solidFill>
                <a:schemeClr val="bg1"/>
              </a:solidFill>
              <a:latin typeface="Helvetica" pitchFamily="2" charset="0"/>
            </a:endParaRPr>
          </a:p>
          <a:p>
            <a:pPr lvl="1" eaLnBrk="1" hangingPunct="1">
              <a:lnSpc>
                <a:spcPct val="90000"/>
              </a:lnSpc>
              <a:defRPr/>
            </a:pPr>
            <a:r>
              <a:rPr lang="en-US" sz="1800" dirty="0" err="1">
                <a:solidFill>
                  <a:schemeClr val="bg1"/>
                </a:solidFill>
                <a:latin typeface="Helvetica" pitchFamily="2" charset="0"/>
              </a:rPr>
              <a:t>Anfo</a:t>
            </a:r>
            <a:r>
              <a:rPr lang="en-US" sz="1800" dirty="0">
                <a:solidFill>
                  <a:schemeClr val="bg1"/>
                </a:solidFill>
                <a:latin typeface="Helvetica" pitchFamily="2" charset="0"/>
              </a:rPr>
              <a:t> B liposomal ,</a:t>
            </a:r>
          </a:p>
          <a:p>
            <a:pPr lvl="1" eaLnBrk="1" hangingPunct="1">
              <a:lnSpc>
                <a:spcPct val="90000"/>
              </a:lnSpc>
              <a:defRPr/>
            </a:pPr>
            <a:r>
              <a:rPr lang="en-US" sz="1800" dirty="0" err="1">
                <a:solidFill>
                  <a:schemeClr val="bg1"/>
                </a:solidFill>
                <a:latin typeface="Helvetica" pitchFamily="2" charset="0"/>
              </a:rPr>
              <a:t>Radiocontraste</a:t>
            </a:r>
            <a:r>
              <a:rPr lang="en-US" sz="1800" dirty="0">
                <a:solidFill>
                  <a:schemeClr val="bg1"/>
                </a:solidFill>
                <a:latin typeface="Helvetica" pitchFamily="2" charset="0"/>
              </a:rPr>
              <a:t> no </a:t>
            </a:r>
            <a:r>
              <a:rPr lang="en-US" sz="1800" dirty="0" err="1">
                <a:solidFill>
                  <a:schemeClr val="bg1"/>
                </a:solidFill>
                <a:latin typeface="Helvetica" pitchFamily="2" charset="0"/>
              </a:rPr>
              <a:t>iònico</a:t>
            </a:r>
            <a:endParaRPr lang="en-US" sz="1800" dirty="0">
              <a:solidFill>
                <a:schemeClr val="bg1"/>
              </a:solidFill>
              <a:latin typeface="Helvetica" pitchFamily="2" charset="0"/>
            </a:endParaRPr>
          </a:p>
          <a:p>
            <a:pPr eaLnBrk="1" hangingPunct="1">
              <a:lnSpc>
                <a:spcPct val="90000"/>
              </a:lnSpc>
              <a:defRPr/>
            </a:pPr>
            <a:r>
              <a:rPr lang="en-US" sz="1800" dirty="0" err="1">
                <a:solidFill>
                  <a:schemeClr val="bg1"/>
                </a:solidFill>
                <a:latin typeface="Helvetica" pitchFamily="2" charset="0"/>
              </a:rPr>
              <a:t>Hidratación</a:t>
            </a:r>
            <a:endParaRPr lang="en-US" sz="1800" dirty="0">
              <a:solidFill>
                <a:schemeClr val="bg1"/>
              </a:solidFill>
              <a:latin typeface="Helvetica" pitchFamily="2" charset="0"/>
            </a:endParaRPr>
          </a:p>
          <a:p>
            <a:pPr lvl="1" eaLnBrk="1" hangingPunct="1">
              <a:lnSpc>
                <a:spcPct val="90000"/>
              </a:lnSpc>
              <a:defRPr/>
            </a:pPr>
            <a:r>
              <a:rPr lang="en-US" sz="1800" dirty="0">
                <a:solidFill>
                  <a:schemeClr val="bg1"/>
                </a:solidFill>
                <a:latin typeface="Helvetica" pitchFamily="2" charset="0"/>
              </a:rPr>
              <a:t>AKI  x </a:t>
            </a:r>
            <a:r>
              <a:rPr lang="en-US" sz="1800" dirty="0" err="1">
                <a:solidFill>
                  <a:schemeClr val="bg1"/>
                </a:solidFill>
                <a:latin typeface="Helvetica" pitchFamily="2" charset="0"/>
              </a:rPr>
              <a:t>contraste</a:t>
            </a:r>
            <a:endParaRPr lang="en-US" sz="1800" dirty="0">
              <a:solidFill>
                <a:schemeClr val="bg1"/>
              </a:solidFill>
              <a:latin typeface="Helvetica" pitchFamily="2" charset="0"/>
            </a:endParaRPr>
          </a:p>
          <a:p>
            <a:pPr lvl="1" eaLnBrk="1" hangingPunct="1">
              <a:lnSpc>
                <a:spcPct val="90000"/>
              </a:lnSpc>
              <a:defRPr/>
            </a:pPr>
            <a:r>
              <a:rPr lang="en-US" sz="1800" dirty="0">
                <a:solidFill>
                  <a:schemeClr val="bg1"/>
                </a:solidFill>
                <a:latin typeface="Helvetica" pitchFamily="2" charset="0"/>
              </a:rPr>
              <a:t>AKI </a:t>
            </a:r>
            <a:r>
              <a:rPr lang="en-US" sz="1800" dirty="0" err="1">
                <a:solidFill>
                  <a:schemeClr val="bg1"/>
                </a:solidFill>
                <a:latin typeface="Helvetica" pitchFamily="2" charset="0"/>
              </a:rPr>
              <a:t>Cisplatino</a:t>
            </a:r>
            <a:endParaRPr lang="en-US" sz="1800" dirty="0">
              <a:solidFill>
                <a:schemeClr val="bg1"/>
              </a:solidFill>
              <a:latin typeface="Helvetica" pitchFamily="2" charset="0"/>
            </a:endParaRPr>
          </a:p>
          <a:p>
            <a:pPr lvl="1" eaLnBrk="1" hangingPunct="1">
              <a:lnSpc>
                <a:spcPct val="90000"/>
              </a:lnSpc>
              <a:defRPr/>
            </a:pPr>
            <a:r>
              <a:rPr lang="en-US" sz="1800" dirty="0">
                <a:solidFill>
                  <a:schemeClr val="bg1"/>
                </a:solidFill>
                <a:latin typeface="Helvetica" pitchFamily="2" charset="0"/>
              </a:rPr>
              <a:t>AKI </a:t>
            </a:r>
            <a:r>
              <a:rPr lang="en-US" sz="1800" dirty="0" err="1">
                <a:solidFill>
                  <a:schemeClr val="bg1"/>
                </a:solidFill>
                <a:latin typeface="Helvetica" pitchFamily="2" charset="0"/>
              </a:rPr>
              <a:t>Rabdomiolisis</a:t>
            </a:r>
            <a:endParaRPr lang="en-US" sz="1800" dirty="0">
              <a:solidFill>
                <a:schemeClr val="bg1"/>
              </a:solidFill>
              <a:latin typeface="Helvetica" pitchFamily="2" charset="0"/>
            </a:endParaRPr>
          </a:p>
          <a:p>
            <a:pPr lvl="1" eaLnBrk="1" hangingPunct="1">
              <a:lnSpc>
                <a:spcPct val="90000"/>
              </a:lnSpc>
              <a:defRPr/>
            </a:pPr>
            <a:r>
              <a:rPr lang="en-US" sz="1800" dirty="0">
                <a:solidFill>
                  <a:schemeClr val="bg1"/>
                </a:solidFill>
                <a:latin typeface="Helvetica" pitchFamily="2" charset="0"/>
              </a:rPr>
              <a:t>AKI </a:t>
            </a:r>
            <a:r>
              <a:rPr lang="en-US" sz="1800" dirty="0" err="1">
                <a:solidFill>
                  <a:schemeClr val="bg1"/>
                </a:solidFill>
                <a:latin typeface="Helvetica" pitchFamily="2" charset="0"/>
              </a:rPr>
              <a:t>Síndrome</a:t>
            </a:r>
            <a:r>
              <a:rPr lang="en-US" sz="1800" dirty="0">
                <a:solidFill>
                  <a:schemeClr val="bg1"/>
                </a:solidFill>
                <a:latin typeface="Helvetica" pitchFamily="2" charset="0"/>
              </a:rPr>
              <a:t> </a:t>
            </a:r>
            <a:r>
              <a:rPr lang="en-US" sz="1800" dirty="0" err="1">
                <a:solidFill>
                  <a:schemeClr val="bg1"/>
                </a:solidFill>
                <a:latin typeface="Helvetica" pitchFamily="2" charset="0"/>
              </a:rPr>
              <a:t>lisis</a:t>
            </a:r>
            <a:r>
              <a:rPr lang="en-US" sz="1800" dirty="0">
                <a:solidFill>
                  <a:schemeClr val="bg1"/>
                </a:solidFill>
                <a:latin typeface="Helvetica" pitchFamily="2" charset="0"/>
              </a:rPr>
              <a:t> tumoral</a:t>
            </a:r>
          </a:p>
          <a:p>
            <a:pPr eaLnBrk="1" hangingPunct="1">
              <a:lnSpc>
                <a:spcPct val="90000"/>
              </a:lnSpc>
              <a:defRPr/>
            </a:pPr>
            <a:endParaRPr lang="en-US" sz="1800" dirty="0">
              <a:solidFill>
                <a:schemeClr val="bg1"/>
              </a:solidFill>
              <a:latin typeface="Helvetica" pitchFamily="2" charset="0"/>
            </a:endParaRPr>
          </a:p>
          <a:p>
            <a:pPr eaLnBrk="1" hangingPunct="1">
              <a:lnSpc>
                <a:spcPct val="90000"/>
              </a:lnSpc>
              <a:defRPr/>
            </a:pPr>
            <a:endParaRPr lang="en-US" sz="1800" dirty="0">
              <a:solidFill>
                <a:schemeClr val="bg1"/>
              </a:solidFill>
              <a:latin typeface="Helvetica" pitchFamily="2" charset="0"/>
            </a:endParaRPr>
          </a:p>
          <a:p>
            <a:pPr eaLnBrk="1" hangingPunct="1">
              <a:lnSpc>
                <a:spcPct val="90000"/>
              </a:lnSpc>
              <a:defRPr/>
            </a:pPr>
            <a:endParaRPr lang="en-US" sz="1800" dirty="0">
              <a:solidFill>
                <a:schemeClr val="bg1"/>
              </a:solidFill>
              <a:latin typeface="Helvetica" pitchFamily="2" charset="0"/>
            </a:endParaRPr>
          </a:p>
        </p:txBody>
      </p:sp>
      <p:sp>
        <p:nvSpPr>
          <p:cNvPr id="76806" name="Rectangle 4"/>
          <p:cNvSpPr>
            <a:spLocks noChangeArrowheads="1"/>
          </p:cNvSpPr>
          <p:nvPr/>
        </p:nvSpPr>
        <p:spPr bwMode="auto">
          <a:xfrm>
            <a:off x="3706481" y="1191989"/>
            <a:ext cx="3048245" cy="35512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257175" indent="-257175">
              <a:defRPr>
                <a:solidFill>
                  <a:schemeClr val="tx1"/>
                </a:solidFill>
                <a:latin typeface="Calibri" panose="020F0502020204030204" pitchFamily="34" charset="0"/>
                <a:cs typeface="Arial" panose="020B0604020202020204" pitchFamily="34" charset="0"/>
              </a:defRPr>
            </a:lvl1pPr>
            <a:lvl2pPr marL="557213" indent="-214313">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20000"/>
              </a:spcBef>
            </a:pPr>
            <a:r>
              <a:rPr lang="en-US" altLang="es-ES" i="1" dirty="0" err="1">
                <a:solidFill>
                  <a:srgbClr val="FF0000"/>
                </a:solidFill>
                <a:latin typeface="Helvetica" panose="020B0604020202020204" pitchFamily="34" charset="0"/>
              </a:rPr>
              <a:t>Posiblemente</a:t>
            </a:r>
            <a:r>
              <a:rPr lang="en-US" altLang="es-ES" i="1" dirty="0">
                <a:solidFill>
                  <a:srgbClr val="FF0000"/>
                </a:solidFill>
                <a:latin typeface="Helvetica" panose="020B0604020202020204" pitchFamily="34" charset="0"/>
              </a:rPr>
              <a:t> </a:t>
            </a:r>
            <a:r>
              <a:rPr lang="en-US" altLang="es-ES" i="1" dirty="0" err="1">
                <a:solidFill>
                  <a:srgbClr val="FF0000"/>
                </a:solidFill>
                <a:latin typeface="Helvetica" panose="020B0604020202020204" pitchFamily="34" charset="0"/>
              </a:rPr>
              <a:t>eficaces</a:t>
            </a:r>
            <a:endParaRPr lang="en-US" altLang="es-ES" i="1" dirty="0">
              <a:solidFill>
                <a:srgbClr val="FF0000"/>
              </a:solidFill>
              <a:latin typeface="Helvetica" panose="020B0604020202020204" pitchFamily="34" charset="0"/>
            </a:endParaRPr>
          </a:p>
          <a:p>
            <a:pPr>
              <a:spcBef>
                <a:spcPct val="20000"/>
              </a:spcBef>
              <a:buFontTx/>
              <a:buChar char="•"/>
            </a:pPr>
            <a:r>
              <a:rPr lang="en-US" altLang="es-ES" dirty="0" err="1">
                <a:solidFill>
                  <a:schemeClr val="bg1"/>
                </a:solidFill>
                <a:latin typeface="Helvetica" panose="020B0604020202020204" pitchFamily="34" charset="0"/>
              </a:rPr>
              <a:t>Monitorizar</a:t>
            </a:r>
            <a:r>
              <a:rPr lang="en-US" altLang="es-ES" dirty="0">
                <a:solidFill>
                  <a:schemeClr val="bg1"/>
                </a:solidFill>
                <a:latin typeface="Helvetica" panose="020B0604020202020204" pitchFamily="34" charset="0"/>
              </a:rPr>
              <a:t> </a:t>
            </a:r>
            <a:r>
              <a:rPr lang="en-US" altLang="es-ES" dirty="0" err="1">
                <a:solidFill>
                  <a:schemeClr val="bg1"/>
                </a:solidFill>
                <a:latin typeface="Helvetica" panose="020B0604020202020204" pitchFamily="34" charset="0"/>
              </a:rPr>
              <a:t>niveles</a:t>
            </a:r>
            <a:r>
              <a:rPr lang="en-US" altLang="es-ES" dirty="0">
                <a:solidFill>
                  <a:schemeClr val="bg1"/>
                </a:solidFill>
                <a:latin typeface="Helvetica" panose="020B0604020202020204" pitchFamily="34" charset="0"/>
              </a:rPr>
              <a:t> F</a:t>
            </a:r>
          </a:p>
          <a:p>
            <a:pPr>
              <a:spcBef>
                <a:spcPct val="20000"/>
              </a:spcBef>
              <a:buFontTx/>
              <a:buChar char="•"/>
            </a:pPr>
            <a:r>
              <a:rPr lang="en-US" altLang="es-ES" dirty="0" err="1">
                <a:solidFill>
                  <a:schemeClr val="bg1"/>
                </a:solidFill>
                <a:latin typeface="Helvetica" panose="020B0604020202020204" pitchFamily="34" charset="0"/>
              </a:rPr>
              <a:t>Perfusión</a:t>
            </a:r>
            <a:r>
              <a:rPr lang="en-US" altLang="es-ES" dirty="0">
                <a:solidFill>
                  <a:schemeClr val="bg1"/>
                </a:solidFill>
                <a:latin typeface="Helvetica" panose="020B0604020202020204" pitchFamily="34" charset="0"/>
              </a:rPr>
              <a:t> renal </a:t>
            </a:r>
            <a:r>
              <a:rPr lang="en-US" altLang="es-ES" dirty="0" err="1">
                <a:solidFill>
                  <a:schemeClr val="bg1"/>
                </a:solidFill>
                <a:latin typeface="Helvetica" panose="020B0604020202020204" pitchFamily="34" charset="0"/>
              </a:rPr>
              <a:t>adecuada</a:t>
            </a:r>
            <a:r>
              <a:rPr lang="en-US" altLang="es-ES" dirty="0">
                <a:solidFill>
                  <a:schemeClr val="bg1"/>
                </a:solidFill>
                <a:latin typeface="Helvetica" panose="020B0604020202020204" pitchFamily="34" charset="0"/>
              </a:rPr>
              <a:t> (PAM 85mmHg)</a:t>
            </a:r>
          </a:p>
          <a:p>
            <a:pPr>
              <a:spcBef>
                <a:spcPct val="20000"/>
              </a:spcBef>
              <a:buFontTx/>
              <a:buChar char="•"/>
            </a:pPr>
            <a:r>
              <a:rPr lang="en-US" altLang="es-ES" dirty="0">
                <a:solidFill>
                  <a:schemeClr val="bg1"/>
                </a:solidFill>
                <a:latin typeface="Helvetica" panose="020B0604020202020204" pitchFamily="34" charset="0"/>
              </a:rPr>
              <a:t>Fenoldopam </a:t>
            </a:r>
            <a:r>
              <a:rPr lang="en-US" altLang="es-ES" dirty="0" err="1">
                <a:solidFill>
                  <a:schemeClr val="bg1"/>
                </a:solidFill>
                <a:latin typeface="Helvetica" panose="020B0604020202020204" pitchFamily="34" charset="0"/>
              </a:rPr>
              <a:t>dosis</a:t>
            </a:r>
            <a:r>
              <a:rPr lang="en-US" altLang="es-ES" dirty="0">
                <a:solidFill>
                  <a:schemeClr val="bg1"/>
                </a:solidFill>
                <a:latin typeface="Helvetica" panose="020B0604020202020204" pitchFamily="34" charset="0"/>
              </a:rPr>
              <a:t> </a:t>
            </a:r>
            <a:r>
              <a:rPr lang="en-US" altLang="es-ES" dirty="0" err="1">
                <a:solidFill>
                  <a:schemeClr val="bg1"/>
                </a:solidFill>
                <a:latin typeface="Helvetica" panose="020B0604020202020204" pitchFamily="34" charset="0"/>
              </a:rPr>
              <a:t>baijas</a:t>
            </a:r>
            <a:endParaRPr lang="en-US" altLang="es-ES" dirty="0">
              <a:solidFill>
                <a:schemeClr val="bg1"/>
              </a:solidFill>
              <a:latin typeface="Helvetica" panose="020B0604020202020204" pitchFamily="34" charset="0"/>
            </a:endParaRPr>
          </a:p>
          <a:p>
            <a:pPr>
              <a:spcBef>
                <a:spcPct val="20000"/>
              </a:spcBef>
              <a:buFontTx/>
              <a:buChar char="•"/>
            </a:pPr>
            <a:r>
              <a:rPr lang="en-US" altLang="es-ES" dirty="0" err="1">
                <a:solidFill>
                  <a:schemeClr val="bg1"/>
                </a:solidFill>
                <a:latin typeface="Helvetica" panose="020B0604020202020204" pitchFamily="34" charset="0"/>
              </a:rPr>
              <a:t>Alcalinización</a:t>
            </a:r>
            <a:r>
              <a:rPr lang="en-US" altLang="es-ES" dirty="0">
                <a:solidFill>
                  <a:schemeClr val="bg1"/>
                </a:solidFill>
                <a:latin typeface="Helvetica" panose="020B0604020202020204" pitchFamily="34" charset="0"/>
              </a:rPr>
              <a:t> </a:t>
            </a:r>
            <a:r>
              <a:rPr lang="en-US" altLang="es-ES" dirty="0" err="1">
                <a:solidFill>
                  <a:schemeClr val="bg1"/>
                </a:solidFill>
                <a:latin typeface="Helvetica" panose="020B0604020202020204" pitchFamily="34" charset="0"/>
              </a:rPr>
              <a:t>orina</a:t>
            </a:r>
            <a:endParaRPr lang="en-US" altLang="es-ES" dirty="0">
              <a:solidFill>
                <a:schemeClr val="bg1"/>
              </a:solidFill>
              <a:latin typeface="Helvetica" panose="020B0604020202020204" pitchFamily="34" charset="0"/>
            </a:endParaRPr>
          </a:p>
          <a:p>
            <a:pPr lvl="1">
              <a:spcBef>
                <a:spcPct val="20000"/>
              </a:spcBef>
              <a:buFontTx/>
              <a:buChar char="–"/>
            </a:pPr>
            <a:r>
              <a:rPr lang="en-US" altLang="es-ES" dirty="0">
                <a:solidFill>
                  <a:schemeClr val="bg1"/>
                </a:solidFill>
                <a:latin typeface="Helvetica" panose="020B0604020202020204" pitchFamily="34" charset="0"/>
              </a:rPr>
              <a:t>AKI </a:t>
            </a:r>
            <a:r>
              <a:rPr lang="en-US" altLang="es-ES" dirty="0" err="1">
                <a:solidFill>
                  <a:schemeClr val="bg1"/>
                </a:solidFill>
                <a:latin typeface="Helvetica" panose="020B0604020202020204" pitchFamily="34" charset="0"/>
              </a:rPr>
              <a:t>Rabdomiólisis</a:t>
            </a:r>
            <a:endParaRPr lang="en-US" altLang="es-ES" dirty="0">
              <a:solidFill>
                <a:schemeClr val="bg1"/>
              </a:solidFill>
              <a:latin typeface="Helvetica" panose="020B0604020202020204" pitchFamily="34" charset="0"/>
            </a:endParaRPr>
          </a:p>
          <a:p>
            <a:pPr lvl="1">
              <a:spcBef>
                <a:spcPct val="20000"/>
              </a:spcBef>
              <a:buFontTx/>
              <a:buChar char="–"/>
            </a:pPr>
            <a:r>
              <a:rPr lang="en-US" altLang="es-ES" dirty="0">
                <a:solidFill>
                  <a:schemeClr val="bg1"/>
                </a:solidFill>
                <a:latin typeface="Helvetica" panose="020B0604020202020204" pitchFamily="34" charset="0"/>
              </a:rPr>
              <a:t>AKI </a:t>
            </a:r>
            <a:r>
              <a:rPr lang="en-US" altLang="es-ES" dirty="0" err="1">
                <a:solidFill>
                  <a:schemeClr val="bg1"/>
                </a:solidFill>
                <a:latin typeface="Helvetica" panose="020B0604020202020204" pitchFamily="34" charset="0"/>
              </a:rPr>
              <a:t>Metotrexate</a:t>
            </a:r>
            <a:endParaRPr lang="en-US" altLang="es-ES" dirty="0">
              <a:solidFill>
                <a:schemeClr val="bg1"/>
              </a:solidFill>
              <a:latin typeface="Helvetica" panose="020B0604020202020204" pitchFamily="34" charset="0"/>
            </a:endParaRPr>
          </a:p>
          <a:p>
            <a:pPr lvl="1">
              <a:spcBef>
                <a:spcPct val="20000"/>
              </a:spcBef>
              <a:buFontTx/>
              <a:buChar char="–"/>
            </a:pPr>
            <a:r>
              <a:rPr lang="en-US" altLang="es-ES" dirty="0">
                <a:solidFill>
                  <a:schemeClr val="bg1"/>
                </a:solidFill>
                <a:latin typeface="Helvetica" panose="020B0604020202020204" pitchFamily="34" charset="0"/>
              </a:rPr>
              <a:t>AKI </a:t>
            </a:r>
            <a:r>
              <a:rPr lang="en-US" altLang="es-ES" dirty="0" err="1">
                <a:solidFill>
                  <a:schemeClr val="bg1"/>
                </a:solidFill>
                <a:latin typeface="Helvetica" panose="020B0604020202020204" pitchFamily="34" charset="0"/>
              </a:rPr>
              <a:t>Síndrome</a:t>
            </a:r>
            <a:r>
              <a:rPr lang="en-US" altLang="es-ES" dirty="0">
                <a:solidFill>
                  <a:schemeClr val="bg1"/>
                </a:solidFill>
                <a:latin typeface="Helvetica" panose="020B0604020202020204" pitchFamily="34" charset="0"/>
              </a:rPr>
              <a:t> </a:t>
            </a:r>
            <a:r>
              <a:rPr lang="en-US" altLang="es-ES" dirty="0" err="1">
                <a:solidFill>
                  <a:schemeClr val="bg1"/>
                </a:solidFill>
                <a:latin typeface="Helvetica" panose="020B0604020202020204" pitchFamily="34" charset="0"/>
              </a:rPr>
              <a:t>lisis</a:t>
            </a:r>
            <a:r>
              <a:rPr lang="en-US" altLang="es-ES" dirty="0">
                <a:solidFill>
                  <a:schemeClr val="bg1"/>
                </a:solidFill>
                <a:latin typeface="Helvetica" panose="020B0604020202020204" pitchFamily="34" charset="0"/>
              </a:rPr>
              <a:t> tumoral</a:t>
            </a:r>
          </a:p>
          <a:p>
            <a:pPr lvl="1">
              <a:spcBef>
                <a:spcPct val="20000"/>
              </a:spcBef>
              <a:buFontTx/>
              <a:buChar char="–"/>
            </a:pPr>
            <a:r>
              <a:rPr lang="en-US" altLang="es-ES" dirty="0">
                <a:solidFill>
                  <a:schemeClr val="bg1"/>
                </a:solidFill>
                <a:latin typeface="Helvetica" panose="020B0604020202020204" pitchFamily="34" charset="0"/>
              </a:rPr>
              <a:t>AKI  x </a:t>
            </a:r>
            <a:r>
              <a:rPr lang="en-US" altLang="es-ES" dirty="0" err="1">
                <a:solidFill>
                  <a:schemeClr val="bg1"/>
                </a:solidFill>
                <a:latin typeface="Helvetica" panose="020B0604020202020204" pitchFamily="34" charset="0"/>
              </a:rPr>
              <a:t>contraste</a:t>
            </a:r>
            <a:r>
              <a:rPr lang="en-US" altLang="es-ES" dirty="0">
                <a:solidFill>
                  <a:schemeClr val="bg1"/>
                </a:solidFill>
                <a:latin typeface="Helvetica" panose="020B0604020202020204" pitchFamily="34" charset="0"/>
              </a:rPr>
              <a:t> </a:t>
            </a:r>
          </a:p>
          <a:p>
            <a:pPr>
              <a:spcBef>
                <a:spcPct val="20000"/>
              </a:spcBef>
              <a:buFontTx/>
              <a:buChar char="•"/>
            </a:pPr>
            <a:endParaRPr lang="en-US" altLang="es-ES" dirty="0">
              <a:solidFill>
                <a:schemeClr val="bg1"/>
              </a:solidFill>
              <a:latin typeface="Helvetica" panose="020B0604020202020204" pitchFamily="34" charset="0"/>
            </a:endParaRPr>
          </a:p>
          <a:p>
            <a:pPr>
              <a:spcBef>
                <a:spcPct val="20000"/>
              </a:spcBef>
              <a:buFontTx/>
              <a:buChar char="•"/>
            </a:pPr>
            <a:endParaRPr lang="en-US" altLang="es-ES" dirty="0">
              <a:solidFill>
                <a:schemeClr val="bg1"/>
              </a:solidFill>
              <a:latin typeface="Helvetica" panose="020B0604020202020204" pitchFamily="34" charset="0"/>
            </a:endParaRPr>
          </a:p>
        </p:txBody>
      </p:sp>
      <p:sp>
        <p:nvSpPr>
          <p:cNvPr id="7" name="Rectangle 5"/>
          <p:cNvSpPr>
            <a:spLocks noChangeArrowheads="1"/>
          </p:cNvSpPr>
          <p:nvPr/>
        </p:nvSpPr>
        <p:spPr bwMode="auto">
          <a:xfrm>
            <a:off x="7164288" y="1191989"/>
            <a:ext cx="1828800" cy="3086100"/>
          </a:xfrm>
          <a:prstGeom prst="rect">
            <a:avLst/>
          </a:prstGeom>
          <a:noFill/>
          <a:ln w="9525">
            <a:solidFill>
              <a:schemeClr val="bg1"/>
            </a:solidFill>
            <a:miter lim="800000"/>
            <a:headEnd/>
            <a:tailEnd/>
          </a:ln>
        </p:spPr>
        <p:txBody>
          <a:bodyPr/>
          <a:lstStyle/>
          <a:p>
            <a:pPr marL="257175" indent="-257175">
              <a:spcBef>
                <a:spcPct val="20000"/>
              </a:spcBef>
              <a:defRPr/>
            </a:pPr>
            <a:r>
              <a:rPr lang="en-US" i="1" dirty="0" err="1">
                <a:solidFill>
                  <a:srgbClr val="FF0000"/>
                </a:solidFill>
                <a:latin typeface="Helvetica" pitchFamily="2" charset="0"/>
              </a:rPr>
              <a:t>Ineficaces</a:t>
            </a:r>
            <a:endParaRPr lang="en-US" i="1" dirty="0">
              <a:solidFill>
                <a:srgbClr val="FF0000"/>
              </a:solidFill>
              <a:latin typeface="Helvetica" pitchFamily="2" charset="0"/>
            </a:endParaRPr>
          </a:p>
          <a:p>
            <a:pPr marL="257175" indent="-257175">
              <a:spcBef>
                <a:spcPct val="20000"/>
              </a:spcBef>
              <a:buFontTx/>
              <a:buChar char="•"/>
              <a:defRPr/>
            </a:pPr>
            <a:r>
              <a:rPr lang="en-US" dirty="0" err="1">
                <a:solidFill>
                  <a:schemeClr val="bg1"/>
                </a:solidFill>
                <a:latin typeface="Helvetica" pitchFamily="2" charset="0"/>
              </a:rPr>
              <a:t>Dopamina</a:t>
            </a:r>
            <a:endParaRPr lang="en-US" dirty="0">
              <a:solidFill>
                <a:schemeClr val="bg1"/>
              </a:solidFill>
              <a:latin typeface="Helvetica" pitchFamily="2" charset="0"/>
            </a:endParaRPr>
          </a:p>
          <a:p>
            <a:pPr marL="257175" indent="-257175">
              <a:spcBef>
                <a:spcPct val="20000"/>
              </a:spcBef>
              <a:buFontTx/>
              <a:buChar char="•"/>
              <a:defRPr/>
            </a:pPr>
            <a:r>
              <a:rPr lang="en-US" dirty="0" err="1">
                <a:solidFill>
                  <a:schemeClr val="bg1"/>
                </a:solidFill>
                <a:latin typeface="Helvetica" pitchFamily="2" charset="0"/>
              </a:rPr>
              <a:t>Manitol</a:t>
            </a:r>
            <a:endParaRPr lang="en-US" dirty="0">
              <a:solidFill>
                <a:schemeClr val="bg1"/>
              </a:solidFill>
              <a:latin typeface="Helvetica" pitchFamily="2" charset="0"/>
            </a:endParaRPr>
          </a:p>
          <a:p>
            <a:pPr marL="257175" indent="-257175">
              <a:spcBef>
                <a:spcPct val="20000"/>
              </a:spcBef>
              <a:buFontTx/>
              <a:buChar char="•"/>
              <a:defRPr/>
            </a:pPr>
            <a:r>
              <a:rPr lang="en-US" dirty="0" err="1">
                <a:solidFill>
                  <a:schemeClr val="bg1"/>
                </a:solidFill>
                <a:latin typeface="Helvetica" pitchFamily="2" charset="0"/>
              </a:rPr>
              <a:t>Diuréticos</a:t>
            </a:r>
            <a:endParaRPr lang="en-US" dirty="0">
              <a:solidFill>
                <a:schemeClr val="bg1"/>
              </a:solidFill>
              <a:latin typeface="Helvetica" pitchFamily="2" charset="0"/>
            </a:endParaRPr>
          </a:p>
          <a:p>
            <a:pPr marL="257175" indent="-257175">
              <a:spcBef>
                <a:spcPct val="20000"/>
              </a:spcBef>
              <a:buFontTx/>
              <a:buChar char="•"/>
              <a:defRPr/>
            </a:pPr>
            <a:r>
              <a:rPr lang="en-US" dirty="0">
                <a:solidFill>
                  <a:schemeClr val="bg1"/>
                </a:solidFill>
                <a:latin typeface="Helvetica" pitchFamily="2" charset="0"/>
              </a:rPr>
              <a:t>ANP</a:t>
            </a:r>
          </a:p>
          <a:p>
            <a:pPr marL="257175" indent="-257175">
              <a:spcBef>
                <a:spcPct val="20000"/>
              </a:spcBef>
              <a:buFontTx/>
              <a:buChar char="•"/>
              <a:defRPr/>
            </a:pPr>
            <a:endParaRPr lang="en-US" dirty="0">
              <a:solidFill>
                <a:schemeClr val="bg1"/>
              </a:solidFill>
              <a:latin typeface="Helvetica" pitchFamily="2" charset="0"/>
            </a:endParaRPr>
          </a:p>
        </p:txBody>
      </p:sp>
      <p:sp>
        <p:nvSpPr>
          <p:cNvPr id="76808" name="Rectangle 2"/>
          <p:cNvSpPr>
            <a:spLocks noGrp="1"/>
          </p:cNvSpPr>
          <p:nvPr>
            <p:ph type="title"/>
          </p:nvPr>
        </p:nvSpPr>
        <p:spPr>
          <a:xfrm>
            <a:off x="-903" y="260648"/>
            <a:ext cx="7668344" cy="668338"/>
          </a:xfrm>
        </p:spPr>
        <p:txBody>
          <a:bodyPr/>
          <a:lstStyle/>
          <a:p>
            <a:pPr algn="l" eaLnBrk="1" hangingPunct="1"/>
            <a:r>
              <a:rPr lang="en-US" altLang="es-ES" sz="3600" dirty="0">
                <a:solidFill>
                  <a:schemeClr val="bg1"/>
                </a:solidFill>
                <a:latin typeface="Helvetica" panose="020B0604020202020204" pitchFamily="34" charset="0"/>
              </a:rPr>
              <a:t>  </a:t>
            </a:r>
            <a:r>
              <a:rPr lang="en-US" altLang="es-ES" sz="3600" dirty="0" err="1">
                <a:solidFill>
                  <a:schemeClr val="bg1"/>
                </a:solidFill>
                <a:latin typeface="Helvetica" panose="020B0604020202020204" pitchFamily="34" charset="0"/>
              </a:rPr>
              <a:t>Medidas</a:t>
            </a:r>
            <a:r>
              <a:rPr lang="en-US" altLang="es-ES" sz="3600" dirty="0">
                <a:solidFill>
                  <a:schemeClr val="bg1"/>
                </a:solidFill>
                <a:latin typeface="Helvetica" panose="020B0604020202020204" pitchFamily="34" charset="0"/>
              </a:rPr>
              <a:t> de </a:t>
            </a:r>
            <a:r>
              <a:rPr lang="en-US" altLang="es-ES" sz="3600" dirty="0" err="1">
                <a:solidFill>
                  <a:schemeClr val="bg1"/>
                </a:solidFill>
                <a:latin typeface="Helvetica" panose="020B0604020202020204" pitchFamily="34" charset="0"/>
              </a:rPr>
              <a:t>prevención</a:t>
            </a:r>
            <a:r>
              <a:rPr lang="en-US" altLang="es-ES" sz="3600" dirty="0">
                <a:solidFill>
                  <a:schemeClr val="bg1"/>
                </a:solidFill>
                <a:latin typeface="Helvetica" panose="020B0604020202020204" pitchFamily="34" charset="0"/>
              </a:rPr>
              <a:t> de AKI</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3" name="1 Título"/>
          <p:cNvSpPr>
            <a:spLocks noGrp="1"/>
          </p:cNvSpPr>
          <p:nvPr>
            <p:ph type="title"/>
          </p:nvPr>
        </p:nvSpPr>
        <p:spPr>
          <a:xfrm>
            <a:off x="2076449" y="316925"/>
            <a:ext cx="5231855" cy="668338"/>
          </a:xfrm>
        </p:spPr>
        <p:txBody>
          <a:bodyPr/>
          <a:lstStyle/>
          <a:p>
            <a:pPr algn="l" eaLnBrk="1" hangingPunct="1"/>
            <a:r>
              <a:rPr lang="es-ES" altLang="es-ES" sz="3600" dirty="0">
                <a:solidFill>
                  <a:schemeClr val="bg1"/>
                </a:solidFill>
                <a:latin typeface="Helvetica" panose="020B0604020202020204" pitchFamily="34" charset="0"/>
              </a:rPr>
              <a:t>  </a:t>
            </a:r>
            <a:r>
              <a:rPr lang="es-ES" altLang="es-ES" sz="3600" b="1" dirty="0">
                <a:solidFill>
                  <a:schemeClr val="bg1"/>
                </a:solidFill>
                <a:latin typeface="Helvetica" panose="020B0604020202020204" pitchFamily="34" charset="0"/>
              </a:rPr>
              <a:t>Puntos clave de IRA</a:t>
            </a:r>
          </a:p>
        </p:txBody>
      </p:sp>
      <p:sp>
        <p:nvSpPr>
          <p:cNvPr id="6" name="16 Marcador de contenido"/>
          <p:cNvSpPr>
            <a:spLocks noGrp="1"/>
          </p:cNvSpPr>
          <p:nvPr>
            <p:ph idx="1"/>
          </p:nvPr>
        </p:nvSpPr>
        <p:spPr>
          <a:xfrm>
            <a:off x="323528" y="1124744"/>
            <a:ext cx="8547100" cy="4747993"/>
          </a:xfrm>
        </p:spPr>
        <p:txBody>
          <a:bodyPr>
            <a:noAutofit/>
          </a:bodyPr>
          <a:lstStyle/>
          <a:p>
            <a:pPr>
              <a:defRPr/>
            </a:pPr>
            <a:r>
              <a:rPr lang="es-ES" sz="2400" dirty="0">
                <a:solidFill>
                  <a:schemeClr val="bg1"/>
                </a:solidFill>
                <a:latin typeface="+mj-lt"/>
                <a:cs typeface="Helvetica" pitchFamily="34" charset="0"/>
              </a:rPr>
              <a:t>Se define por un incremento en poco tiempo de la creatinina sérica o un descenso en la diuresis</a:t>
            </a:r>
          </a:p>
          <a:p>
            <a:pPr>
              <a:defRPr/>
            </a:pPr>
            <a:r>
              <a:rPr lang="es-ES" sz="2400" dirty="0">
                <a:solidFill>
                  <a:schemeClr val="bg1"/>
                </a:solidFill>
                <a:latin typeface="+mj-lt"/>
                <a:cs typeface="Helvetica" pitchFamily="34" charset="0"/>
              </a:rPr>
              <a:t>Se clasifica en estadio según el grado de deterioro funcional</a:t>
            </a:r>
          </a:p>
          <a:p>
            <a:pPr>
              <a:defRPr/>
            </a:pPr>
            <a:r>
              <a:rPr lang="es-ES" sz="2400" dirty="0">
                <a:solidFill>
                  <a:schemeClr val="bg1"/>
                </a:solidFill>
                <a:latin typeface="+mj-lt"/>
                <a:cs typeface="Helvetica" pitchFamily="34" charset="0"/>
              </a:rPr>
              <a:t>Tiene una incidencia elevada en el hospital</a:t>
            </a:r>
          </a:p>
          <a:p>
            <a:pPr>
              <a:defRPr/>
            </a:pPr>
            <a:r>
              <a:rPr lang="es-ES" sz="2400" dirty="0">
                <a:solidFill>
                  <a:schemeClr val="bg1"/>
                </a:solidFill>
                <a:latin typeface="+mj-lt"/>
                <a:cs typeface="Helvetica" pitchFamily="34" charset="0"/>
              </a:rPr>
              <a:t>La causa más frecuente es la NTA (tóxica o isquémica)</a:t>
            </a:r>
          </a:p>
          <a:p>
            <a:pPr lvl="1">
              <a:defRPr/>
            </a:pPr>
            <a:r>
              <a:rPr lang="es-ES" sz="2400" dirty="0">
                <a:solidFill>
                  <a:schemeClr val="bg1"/>
                </a:solidFill>
                <a:latin typeface="+mj-lt"/>
                <a:cs typeface="Helvetica" pitchFamily="34" charset="0"/>
              </a:rPr>
              <a:t>Proceso expansivo</a:t>
            </a:r>
          </a:p>
          <a:p>
            <a:pPr lvl="1">
              <a:defRPr/>
            </a:pPr>
            <a:r>
              <a:rPr lang="es-ES" sz="2400" dirty="0">
                <a:solidFill>
                  <a:schemeClr val="bg1"/>
                </a:solidFill>
                <a:latin typeface="+mj-lt"/>
                <a:cs typeface="Helvetica" pitchFamily="34" charset="0"/>
              </a:rPr>
              <a:t>Diagnóstico de exclusión</a:t>
            </a:r>
          </a:p>
          <a:p>
            <a:pPr lvl="1">
              <a:defRPr/>
            </a:pPr>
            <a:r>
              <a:rPr lang="es-ES" sz="2400" dirty="0">
                <a:solidFill>
                  <a:schemeClr val="bg1"/>
                </a:solidFill>
                <a:latin typeface="+mj-lt"/>
                <a:cs typeface="Helvetica" pitchFamily="34" charset="0"/>
              </a:rPr>
              <a:t>Tratamiento de soporte</a:t>
            </a:r>
          </a:p>
          <a:p>
            <a:pPr>
              <a:defRPr/>
            </a:pPr>
            <a:r>
              <a:rPr lang="es-ES" sz="2400" dirty="0">
                <a:solidFill>
                  <a:schemeClr val="bg1"/>
                </a:solidFill>
                <a:latin typeface="+mj-lt"/>
                <a:cs typeface="Helvetica" pitchFamily="34" charset="0"/>
              </a:rPr>
              <a:t>La historia clínica, pruebas de sangre y orina cruciales para detectar causas parenquimatosas con tratamiento potencial</a:t>
            </a:r>
          </a:p>
          <a:p>
            <a:pPr>
              <a:defRPr/>
            </a:pPr>
            <a:r>
              <a:rPr lang="es-ES" sz="2400" dirty="0">
                <a:solidFill>
                  <a:schemeClr val="bg1"/>
                </a:solidFill>
                <a:latin typeface="+mj-lt"/>
                <a:cs typeface="Helvetica" pitchFamily="34" charset="0"/>
              </a:rPr>
              <a:t>La mayoría de casos son reversibles, PERO es un factor independiente de morbilidad, de mortalidad, y de progresión a enfermedad renal terminal</a:t>
            </a:r>
          </a:p>
          <a:p>
            <a:pPr>
              <a:defRPr/>
            </a:pPr>
            <a:r>
              <a:rPr lang="es-ES" sz="2400" dirty="0">
                <a:solidFill>
                  <a:schemeClr val="bg1"/>
                </a:solidFill>
                <a:latin typeface="+mj-lt"/>
                <a:cs typeface="Helvetica" pitchFamily="34" charset="0"/>
              </a:rPr>
              <a:t>Puede ser prevenible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6 Marcador de contenido"/>
          <p:cNvSpPr>
            <a:spLocks noGrp="1"/>
          </p:cNvSpPr>
          <p:nvPr>
            <p:ph idx="1"/>
          </p:nvPr>
        </p:nvSpPr>
        <p:spPr>
          <a:xfrm>
            <a:off x="539750" y="1828800"/>
            <a:ext cx="8064500" cy="4525963"/>
          </a:xfrm>
        </p:spPr>
        <p:txBody>
          <a:bodyPr>
            <a:normAutofit lnSpcReduction="10000"/>
          </a:bodyPr>
          <a:lstStyle/>
          <a:p>
            <a:pPr>
              <a:defRPr/>
            </a:pPr>
            <a:r>
              <a:rPr lang="es-ES" sz="1600" dirty="0" err="1">
                <a:solidFill>
                  <a:schemeClr val="bg1"/>
                </a:solidFill>
                <a:latin typeface="Helvetica" pitchFamily="2" charset="0"/>
              </a:rPr>
              <a:t>Bellomo</a:t>
            </a:r>
            <a:r>
              <a:rPr lang="es-ES" sz="1600" dirty="0">
                <a:solidFill>
                  <a:schemeClr val="bg1"/>
                </a:solidFill>
                <a:latin typeface="Helvetica" pitchFamily="2" charset="0"/>
              </a:rPr>
              <a:t> R, </a:t>
            </a:r>
            <a:r>
              <a:rPr lang="es-ES" sz="1600" dirty="0" err="1">
                <a:solidFill>
                  <a:schemeClr val="bg1"/>
                </a:solidFill>
                <a:latin typeface="Helvetica" pitchFamily="2" charset="0"/>
              </a:rPr>
              <a:t>Kellum</a:t>
            </a:r>
            <a:r>
              <a:rPr lang="es-ES" sz="1600" dirty="0">
                <a:solidFill>
                  <a:schemeClr val="bg1"/>
                </a:solidFill>
                <a:latin typeface="Helvetica" pitchFamily="2" charset="0"/>
              </a:rPr>
              <a:t> JA, Ronco C. </a:t>
            </a:r>
            <a:r>
              <a:rPr lang="es-ES" sz="1600" dirty="0" err="1">
                <a:solidFill>
                  <a:schemeClr val="bg1"/>
                </a:solidFill>
                <a:latin typeface="Helvetica" pitchFamily="2" charset="0"/>
              </a:rPr>
              <a:t>Acute</a:t>
            </a:r>
            <a:r>
              <a:rPr lang="es-ES" sz="1600" dirty="0">
                <a:solidFill>
                  <a:schemeClr val="bg1"/>
                </a:solidFill>
                <a:latin typeface="Helvetica" pitchFamily="2" charset="0"/>
              </a:rPr>
              <a:t> </a:t>
            </a:r>
            <a:r>
              <a:rPr lang="es-ES" sz="1600" dirty="0" err="1">
                <a:solidFill>
                  <a:schemeClr val="bg1"/>
                </a:solidFill>
                <a:latin typeface="Helvetica" pitchFamily="2" charset="0"/>
              </a:rPr>
              <a:t>kidney</a:t>
            </a:r>
            <a:r>
              <a:rPr lang="es-ES" sz="1600" dirty="0">
                <a:solidFill>
                  <a:schemeClr val="bg1"/>
                </a:solidFill>
                <a:latin typeface="Helvetica" pitchFamily="2" charset="0"/>
              </a:rPr>
              <a:t> </a:t>
            </a:r>
            <a:r>
              <a:rPr lang="es-ES" sz="1600" dirty="0" err="1">
                <a:solidFill>
                  <a:schemeClr val="bg1"/>
                </a:solidFill>
                <a:latin typeface="Helvetica" pitchFamily="2" charset="0"/>
              </a:rPr>
              <a:t>injury</a:t>
            </a:r>
            <a:r>
              <a:rPr lang="es-ES" sz="1600" dirty="0">
                <a:solidFill>
                  <a:schemeClr val="bg1"/>
                </a:solidFill>
                <a:latin typeface="Helvetica" pitchFamily="2" charset="0"/>
              </a:rPr>
              <a:t>. </a:t>
            </a:r>
            <a:r>
              <a:rPr lang="es-ES" sz="1600" i="1" dirty="0" err="1">
                <a:solidFill>
                  <a:schemeClr val="bg1"/>
                </a:solidFill>
                <a:latin typeface="Helvetica" pitchFamily="2" charset="0"/>
              </a:rPr>
              <a:t>Lancet</a:t>
            </a:r>
            <a:r>
              <a:rPr lang="es-ES" sz="1600" dirty="0">
                <a:solidFill>
                  <a:schemeClr val="bg1"/>
                </a:solidFill>
                <a:latin typeface="Helvetica" pitchFamily="2" charset="0"/>
              </a:rPr>
              <a:t> 2012;380:756-766</a:t>
            </a:r>
          </a:p>
          <a:p>
            <a:pPr>
              <a:defRPr/>
            </a:pPr>
            <a:endParaRPr lang="es-ES" sz="1600" dirty="0">
              <a:solidFill>
                <a:schemeClr val="bg1"/>
              </a:solidFill>
              <a:latin typeface="Helvetica" pitchFamily="2" charset="0"/>
            </a:endParaRPr>
          </a:p>
          <a:p>
            <a:pPr>
              <a:defRPr/>
            </a:pPr>
            <a:r>
              <a:rPr lang="es-ES" sz="1600" dirty="0" err="1">
                <a:solidFill>
                  <a:schemeClr val="bg1"/>
                </a:solidFill>
                <a:latin typeface="Helvetica" pitchFamily="2" charset="0"/>
              </a:rPr>
              <a:t>Chawla</a:t>
            </a:r>
            <a:r>
              <a:rPr lang="es-ES" sz="1600" dirty="0">
                <a:solidFill>
                  <a:schemeClr val="bg1"/>
                </a:solidFill>
                <a:latin typeface="Helvetica" pitchFamily="2" charset="0"/>
              </a:rPr>
              <a:t> LS, </a:t>
            </a:r>
            <a:r>
              <a:rPr lang="es-ES" sz="1600" dirty="0" err="1">
                <a:solidFill>
                  <a:schemeClr val="bg1"/>
                </a:solidFill>
                <a:latin typeface="Helvetica" pitchFamily="2" charset="0"/>
              </a:rPr>
              <a:t>Eggers</a:t>
            </a:r>
            <a:r>
              <a:rPr lang="es-ES" sz="1600" dirty="0">
                <a:solidFill>
                  <a:schemeClr val="bg1"/>
                </a:solidFill>
                <a:latin typeface="Helvetica" pitchFamily="2" charset="0"/>
              </a:rPr>
              <a:t> PW, </a:t>
            </a:r>
            <a:r>
              <a:rPr lang="es-ES" sz="1600" dirty="0" err="1">
                <a:solidFill>
                  <a:schemeClr val="bg1"/>
                </a:solidFill>
                <a:latin typeface="Helvetica" pitchFamily="2" charset="0"/>
              </a:rPr>
              <a:t>Star</a:t>
            </a:r>
            <a:r>
              <a:rPr lang="es-ES" sz="1600" dirty="0">
                <a:solidFill>
                  <a:schemeClr val="bg1"/>
                </a:solidFill>
                <a:latin typeface="Helvetica" pitchFamily="2" charset="0"/>
              </a:rPr>
              <a:t> RA, </a:t>
            </a:r>
            <a:r>
              <a:rPr lang="es-ES" sz="1600" dirty="0" err="1">
                <a:solidFill>
                  <a:schemeClr val="bg1"/>
                </a:solidFill>
                <a:latin typeface="Helvetica" pitchFamily="2" charset="0"/>
              </a:rPr>
              <a:t>Kimmel</a:t>
            </a:r>
            <a:r>
              <a:rPr lang="es-ES" sz="1600" dirty="0">
                <a:solidFill>
                  <a:schemeClr val="bg1"/>
                </a:solidFill>
                <a:latin typeface="Helvetica" pitchFamily="2" charset="0"/>
              </a:rPr>
              <a:t> PL. Acute </a:t>
            </a:r>
            <a:r>
              <a:rPr lang="es-ES" sz="1600" dirty="0" err="1">
                <a:solidFill>
                  <a:schemeClr val="bg1"/>
                </a:solidFill>
                <a:latin typeface="Helvetica" pitchFamily="2" charset="0"/>
              </a:rPr>
              <a:t>kidney</a:t>
            </a:r>
            <a:r>
              <a:rPr lang="es-ES" sz="1600" dirty="0">
                <a:solidFill>
                  <a:schemeClr val="bg1"/>
                </a:solidFill>
                <a:latin typeface="Helvetica" pitchFamily="2" charset="0"/>
              </a:rPr>
              <a:t> </a:t>
            </a:r>
            <a:r>
              <a:rPr lang="es-ES" sz="1600" dirty="0" err="1">
                <a:solidFill>
                  <a:schemeClr val="bg1"/>
                </a:solidFill>
                <a:latin typeface="Helvetica" pitchFamily="2" charset="0"/>
              </a:rPr>
              <a:t>injury</a:t>
            </a:r>
            <a:r>
              <a:rPr lang="es-ES" sz="1600" dirty="0">
                <a:solidFill>
                  <a:schemeClr val="bg1"/>
                </a:solidFill>
                <a:latin typeface="Helvetica" pitchFamily="2" charset="0"/>
              </a:rPr>
              <a:t> and </a:t>
            </a:r>
            <a:r>
              <a:rPr lang="es-ES" sz="1600" dirty="0" err="1">
                <a:solidFill>
                  <a:schemeClr val="bg1"/>
                </a:solidFill>
                <a:latin typeface="Helvetica" pitchFamily="2" charset="0"/>
              </a:rPr>
              <a:t>chronic</a:t>
            </a:r>
            <a:endParaRPr lang="es-ES" sz="1600" dirty="0">
              <a:solidFill>
                <a:schemeClr val="bg1"/>
              </a:solidFill>
              <a:latin typeface="Helvetica" pitchFamily="2" charset="0"/>
            </a:endParaRPr>
          </a:p>
          <a:p>
            <a:pPr marL="0" indent="0">
              <a:buNone/>
              <a:defRPr/>
            </a:pPr>
            <a:r>
              <a:rPr lang="es-ES" sz="1600" dirty="0">
                <a:solidFill>
                  <a:schemeClr val="bg1"/>
                </a:solidFill>
                <a:latin typeface="Helvetica" pitchFamily="2" charset="0"/>
              </a:rPr>
              <a:t> </a:t>
            </a:r>
            <a:r>
              <a:rPr lang="es-ES" sz="1600" dirty="0" err="1">
                <a:solidFill>
                  <a:schemeClr val="bg1"/>
                </a:solidFill>
                <a:latin typeface="Helvetica" pitchFamily="2" charset="0"/>
              </a:rPr>
              <a:t>kidney</a:t>
            </a:r>
            <a:r>
              <a:rPr lang="es-ES" sz="1600" dirty="0">
                <a:solidFill>
                  <a:schemeClr val="bg1"/>
                </a:solidFill>
                <a:latin typeface="Helvetica" pitchFamily="2" charset="0"/>
              </a:rPr>
              <a:t> </a:t>
            </a:r>
            <a:r>
              <a:rPr lang="es-ES" sz="1600" dirty="0" err="1">
                <a:solidFill>
                  <a:schemeClr val="bg1"/>
                </a:solidFill>
                <a:latin typeface="Helvetica" pitchFamily="2" charset="0"/>
              </a:rPr>
              <a:t>disease</a:t>
            </a:r>
            <a:r>
              <a:rPr lang="es-ES" sz="1600" dirty="0">
                <a:solidFill>
                  <a:schemeClr val="bg1"/>
                </a:solidFill>
                <a:latin typeface="Helvetica" pitchFamily="2" charset="0"/>
              </a:rPr>
              <a:t> as </a:t>
            </a:r>
            <a:r>
              <a:rPr lang="es-ES" sz="1600" dirty="0" err="1">
                <a:solidFill>
                  <a:schemeClr val="bg1"/>
                </a:solidFill>
                <a:latin typeface="Helvetica" pitchFamily="2" charset="0"/>
              </a:rPr>
              <a:t>interconnected</a:t>
            </a:r>
            <a:r>
              <a:rPr lang="es-ES" sz="1600" dirty="0">
                <a:solidFill>
                  <a:schemeClr val="bg1"/>
                </a:solidFill>
                <a:latin typeface="Helvetica" pitchFamily="2" charset="0"/>
              </a:rPr>
              <a:t> </a:t>
            </a:r>
            <a:r>
              <a:rPr lang="es-ES" sz="1600" dirty="0" err="1">
                <a:solidFill>
                  <a:schemeClr val="bg1"/>
                </a:solidFill>
                <a:latin typeface="Helvetica" pitchFamily="2" charset="0"/>
              </a:rPr>
              <a:t>syndromes</a:t>
            </a:r>
            <a:r>
              <a:rPr lang="es-ES" sz="1600" dirty="0">
                <a:solidFill>
                  <a:schemeClr val="bg1"/>
                </a:solidFill>
                <a:latin typeface="Helvetica" pitchFamily="2" charset="0"/>
              </a:rPr>
              <a:t>. </a:t>
            </a:r>
            <a:r>
              <a:rPr lang="es-ES" sz="1600" i="1" dirty="0">
                <a:solidFill>
                  <a:schemeClr val="bg1"/>
                </a:solidFill>
                <a:latin typeface="Helvetica" pitchFamily="2" charset="0"/>
              </a:rPr>
              <a:t>N </a:t>
            </a:r>
            <a:r>
              <a:rPr lang="es-ES" sz="1600" i="1" dirty="0" err="1">
                <a:solidFill>
                  <a:schemeClr val="bg1"/>
                </a:solidFill>
                <a:latin typeface="Helvetica" pitchFamily="2" charset="0"/>
              </a:rPr>
              <a:t>Engl</a:t>
            </a:r>
            <a:r>
              <a:rPr lang="es-ES" sz="1600" i="1" dirty="0">
                <a:solidFill>
                  <a:schemeClr val="bg1"/>
                </a:solidFill>
                <a:latin typeface="Helvetica" pitchFamily="2" charset="0"/>
              </a:rPr>
              <a:t> J </a:t>
            </a:r>
            <a:r>
              <a:rPr lang="es-ES" sz="1600" i="1" dirty="0" err="1">
                <a:solidFill>
                  <a:schemeClr val="bg1"/>
                </a:solidFill>
                <a:latin typeface="Helvetica" pitchFamily="2" charset="0"/>
              </a:rPr>
              <a:t>Med</a:t>
            </a:r>
            <a:r>
              <a:rPr lang="es-ES" sz="1600" dirty="0">
                <a:solidFill>
                  <a:schemeClr val="bg1"/>
                </a:solidFill>
                <a:latin typeface="Helvetica" pitchFamily="2" charset="0"/>
              </a:rPr>
              <a:t> 2014;371:58–66. </a:t>
            </a:r>
          </a:p>
          <a:p>
            <a:pPr>
              <a:defRPr/>
            </a:pPr>
            <a:endParaRPr lang="en-US" sz="1600" dirty="0">
              <a:solidFill>
                <a:schemeClr val="bg1"/>
              </a:solidFill>
              <a:latin typeface="Helvetica" pitchFamily="2" charset="0"/>
            </a:endParaRPr>
          </a:p>
          <a:p>
            <a:pPr>
              <a:defRPr/>
            </a:pPr>
            <a:r>
              <a:rPr lang="en-US" sz="1600" dirty="0">
                <a:solidFill>
                  <a:schemeClr val="bg1"/>
                </a:solidFill>
                <a:latin typeface="Helvetica" pitchFamily="2" charset="0"/>
              </a:rPr>
              <a:t>Kidney Disease: Improving Global Outcomes (KDIGO) Acute Kidney Injury</a:t>
            </a:r>
          </a:p>
          <a:p>
            <a:pPr marL="0" indent="0">
              <a:buNone/>
              <a:defRPr/>
            </a:pPr>
            <a:r>
              <a:rPr lang="en-US" sz="1600" dirty="0">
                <a:solidFill>
                  <a:schemeClr val="bg1"/>
                </a:solidFill>
                <a:latin typeface="Helvetica" pitchFamily="2" charset="0"/>
              </a:rPr>
              <a:t> Work Group: KDIGO Clinical Practice Guideline for Acute Kidney Injury. Kidney Int Suppl 2: 1–138, 2012</a:t>
            </a:r>
          </a:p>
          <a:p>
            <a:pPr>
              <a:defRPr/>
            </a:pPr>
            <a:endParaRPr lang="en-US" sz="1600" dirty="0">
              <a:solidFill>
                <a:schemeClr val="bg1"/>
              </a:solidFill>
              <a:latin typeface="Helvetica" pitchFamily="2" charset="0"/>
            </a:endParaRPr>
          </a:p>
          <a:p>
            <a:pPr>
              <a:defRPr/>
            </a:pPr>
            <a:r>
              <a:rPr lang="en-US" sz="1600" dirty="0">
                <a:solidFill>
                  <a:schemeClr val="bg1"/>
                </a:solidFill>
                <a:latin typeface="Helvetica" pitchFamily="2" charset="0"/>
              </a:rPr>
              <a:t>Hsu RK, Hsu CY: Proteinuria and reduced glomerular filtration rate as risk</a:t>
            </a:r>
          </a:p>
          <a:p>
            <a:pPr marL="0" indent="0">
              <a:buNone/>
              <a:defRPr/>
            </a:pPr>
            <a:r>
              <a:rPr lang="en-US" sz="1600" dirty="0">
                <a:solidFill>
                  <a:schemeClr val="bg1"/>
                </a:solidFill>
                <a:latin typeface="Helvetica" pitchFamily="2" charset="0"/>
              </a:rPr>
              <a:t>factors for acute kidney injury. </a:t>
            </a:r>
            <a:r>
              <a:rPr lang="en-US" sz="1600" dirty="0" err="1">
                <a:solidFill>
                  <a:schemeClr val="bg1"/>
                </a:solidFill>
                <a:latin typeface="Helvetica" pitchFamily="2" charset="0"/>
              </a:rPr>
              <a:t>Curr</a:t>
            </a:r>
            <a:r>
              <a:rPr lang="en-US" sz="1600" dirty="0">
                <a:solidFill>
                  <a:schemeClr val="bg1"/>
                </a:solidFill>
                <a:latin typeface="Helvetica" pitchFamily="2" charset="0"/>
              </a:rPr>
              <a:t> </a:t>
            </a:r>
            <a:r>
              <a:rPr lang="en-US" sz="1600" dirty="0" err="1">
                <a:solidFill>
                  <a:schemeClr val="bg1"/>
                </a:solidFill>
                <a:latin typeface="Helvetica" pitchFamily="2" charset="0"/>
              </a:rPr>
              <a:t>Opin</a:t>
            </a:r>
            <a:r>
              <a:rPr lang="en-US" sz="1600" dirty="0">
                <a:solidFill>
                  <a:schemeClr val="bg1"/>
                </a:solidFill>
                <a:latin typeface="Helvetica" pitchFamily="2" charset="0"/>
              </a:rPr>
              <a:t> </a:t>
            </a:r>
            <a:r>
              <a:rPr lang="en-US" sz="1600" dirty="0" err="1">
                <a:solidFill>
                  <a:schemeClr val="bg1"/>
                </a:solidFill>
                <a:latin typeface="Helvetica" pitchFamily="2" charset="0"/>
              </a:rPr>
              <a:t>Nephrol</a:t>
            </a:r>
            <a:r>
              <a:rPr lang="en-US" sz="1600" dirty="0">
                <a:solidFill>
                  <a:schemeClr val="bg1"/>
                </a:solidFill>
                <a:latin typeface="Helvetica" pitchFamily="2" charset="0"/>
              </a:rPr>
              <a:t> </a:t>
            </a:r>
            <a:r>
              <a:rPr lang="en-US" sz="1600" dirty="0" err="1">
                <a:solidFill>
                  <a:schemeClr val="bg1"/>
                </a:solidFill>
                <a:latin typeface="Helvetica" pitchFamily="2" charset="0"/>
              </a:rPr>
              <a:t>Hypertens</a:t>
            </a:r>
            <a:r>
              <a:rPr lang="en-US" sz="1600" dirty="0">
                <a:solidFill>
                  <a:schemeClr val="bg1"/>
                </a:solidFill>
                <a:latin typeface="Helvetica" pitchFamily="2" charset="0"/>
              </a:rPr>
              <a:t> 2011;20:</a:t>
            </a:r>
            <a:r>
              <a:rPr lang="es-ES" sz="1600" dirty="0">
                <a:solidFill>
                  <a:schemeClr val="bg1"/>
                </a:solidFill>
                <a:latin typeface="Helvetica" pitchFamily="2" charset="0"/>
              </a:rPr>
              <a:t>211–217</a:t>
            </a:r>
          </a:p>
          <a:p>
            <a:pPr>
              <a:defRPr/>
            </a:pPr>
            <a:endParaRPr lang="es-ES" sz="1600" dirty="0">
              <a:solidFill>
                <a:schemeClr val="bg1"/>
              </a:solidFill>
              <a:latin typeface="Helvetica" pitchFamily="2" charset="0"/>
            </a:endParaRPr>
          </a:p>
          <a:p>
            <a:pPr>
              <a:defRPr/>
            </a:pPr>
            <a:r>
              <a:rPr lang="es-ES" sz="1600" dirty="0" err="1">
                <a:solidFill>
                  <a:schemeClr val="bg1"/>
                </a:solidFill>
                <a:latin typeface="Helvetica" pitchFamily="2" charset="0"/>
              </a:rPr>
              <a:t>Kellum</a:t>
            </a:r>
            <a:r>
              <a:rPr lang="es-ES" sz="1600" dirty="0">
                <a:solidFill>
                  <a:schemeClr val="bg1"/>
                </a:solidFill>
                <a:latin typeface="Helvetica" pitchFamily="2" charset="0"/>
              </a:rPr>
              <a:t> JA, </a:t>
            </a:r>
            <a:r>
              <a:rPr lang="es-ES" sz="1600" dirty="0" err="1">
                <a:solidFill>
                  <a:schemeClr val="bg1"/>
                </a:solidFill>
                <a:latin typeface="Helvetica" pitchFamily="2" charset="0"/>
              </a:rPr>
              <a:t>Prowle</a:t>
            </a:r>
            <a:r>
              <a:rPr lang="es-ES" sz="1600" dirty="0">
                <a:solidFill>
                  <a:schemeClr val="bg1"/>
                </a:solidFill>
                <a:latin typeface="Helvetica" pitchFamily="2" charset="0"/>
              </a:rPr>
              <a:t> JR. </a:t>
            </a:r>
            <a:r>
              <a:rPr lang="es-ES" sz="1600" dirty="0" err="1">
                <a:solidFill>
                  <a:schemeClr val="bg1"/>
                </a:solidFill>
                <a:latin typeface="Helvetica" pitchFamily="2" charset="0"/>
              </a:rPr>
              <a:t>Paradigms</a:t>
            </a:r>
            <a:r>
              <a:rPr lang="es-ES" sz="1600" dirty="0">
                <a:solidFill>
                  <a:schemeClr val="bg1"/>
                </a:solidFill>
                <a:latin typeface="Helvetica" pitchFamily="2" charset="0"/>
              </a:rPr>
              <a:t> of acute </a:t>
            </a:r>
            <a:r>
              <a:rPr lang="es-ES" sz="1600" dirty="0" err="1">
                <a:solidFill>
                  <a:schemeClr val="bg1"/>
                </a:solidFill>
                <a:latin typeface="Helvetica" pitchFamily="2" charset="0"/>
              </a:rPr>
              <a:t>kidney</a:t>
            </a:r>
            <a:r>
              <a:rPr lang="es-ES" sz="1600" dirty="0">
                <a:solidFill>
                  <a:schemeClr val="bg1"/>
                </a:solidFill>
                <a:latin typeface="Helvetica" pitchFamily="2" charset="0"/>
              </a:rPr>
              <a:t> </a:t>
            </a:r>
            <a:r>
              <a:rPr lang="es-ES" sz="1600" dirty="0" err="1">
                <a:solidFill>
                  <a:schemeClr val="bg1"/>
                </a:solidFill>
                <a:latin typeface="Helvetica" pitchFamily="2" charset="0"/>
              </a:rPr>
              <a:t>injury</a:t>
            </a:r>
            <a:r>
              <a:rPr lang="es-ES" sz="1600" dirty="0">
                <a:solidFill>
                  <a:schemeClr val="bg1"/>
                </a:solidFill>
                <a:latin typeface="Helvetica" pitchFamily="2" charset="0"/>
              </a:rPr>
              <a:t> in </a:t>
            </a:r>
            <a:r>
              <a:rPr lang="es-ES" sz="1600" dirty="0" err="1">
                <a:solidFill>
                  <a:schemeClr val="bg1"/>
                </a:solidFill>
                <a:latin typeface="Helvetica" pitchFamily="2" charset="0"/>
              </a:rPr>
              <a:t>the</a:t>
            </a:r>
            <a:r>
              <a:rPr lang="es-ES" sz="1600" dirty="0">
                <a:solidFill>
                  <a:schemeClr val="bg1"/>
                </a:solidFill>
                <a:latin typeface="Helvetica" pitchFamily="2" charset="0"/>
              </a:rPr>
              <a:t> </a:t>
            </a:r>
            <a:r>
              <a:rPr lang="es-ES" sz="1600" dirty="0" err="1">
                <a:solidFill>
                  <a:schemeClr val="bg1"/>
                </a:solidFill>
                <a:latin typeface="Helvetica" pitchFamily="2" charset="0"/>
              </a:rPr>
              <a:t>intensive</a:t>
            </a:r>
            <a:r>
              <a:rPr lang="es-ES" sz="1600" dirty="0">
                <a:solidFill>
                  <a:schemeClr val="bg1"/>
                </a:solidFill>
                <a:latin typeface="Helvetica" pitchFamily="2" charset="0"/>
              </a:rPr>
              <a:t> </a:t>
            </a:r>
            <a:r>
              <a:rPr lang="es-ES" sz="1600">
                <a:solidFill>
                  <a:schemeClr val="bg1"/>
                </a:solidFill>
                <a:latin typeface="Helvetica" pitchFamily="2" charset="0"/>
              </a:rPr>
              <a:t>care </a:t>
            </a:r>
            <a:r>
              <a:rPr lang="es-ES" sz="1600" dirty="0" err="1">
                <a:solidFill>
                  <a:schemeClr val="bg1"/>
                </a:solidFill>
                <a:latin typeface="Helvetica" pitchFamily="2" charset="0"/>
              </a:rPr>
              <a:t>unit</a:t>
            </a:r>
            <a:r>
              <a:rPr lang="es-ES" sz="1600" dirty="0">
                <a:solidFill>
                  <a:schemeClr val="bg1"/>
                </a:solidFill>
                <a:latin typeface="Helvetica" pitchFamily="2" charset="0"/>
              </a:rPr>
              <a:t>. </a:t>
            </a:r>
            <a:r>
              <a:rPr lang="es-ES" sz="1600" dirty="0" err="1">
                <a:solidFill>
                  <a:schemeClr val="bg1"/>
                </a:solidFill>
                <a:latin typeface="Helvetica" pitchFamily="2" charset="0"/>
              </a:rPr>
              <a:t>Nat</a:t>
            </a:r>
            <a:r>
              <a:rPr lang="es-ES" sz="1600" dirty="0">
                <a:solidFill>
                  <a:schemeClr val="bg1"/>
                </a:solidFill>
                <a:latin typeface="Helvetica" pitchFamily="2" charset="0"/>
              </a:rPr>
              <a:t> </a:t>
            </a:r>
            <a:r>
              <a:rPr lang="es-ES" sz="1600" dirty="0" err="1">
                <a:solidFill>
                  <a:schemeClr val="bg1"/>
                </a:solidFill>
                <a:latin typeface="Helvetica" pitchFamily="2" charset="0"/>
              </a:rPr>
              <a:t>Rev</a:t>
            </a:r>
            <a:r>
              <a:rPr lang="es-ES" sz="1600" dirty="0">
                <a:solidFill>
                  <a:schemeClr val="bg1"/>
                </a:solidFill>
                <a:latin typeface="Helvetica" pitchFamily="2" charset="0"/>
              </a:rPr>
              <a:t> </a:t>
            </a:r>
            <a:r>
              <a:rPr lang="es-ES" sz="1600" dirty="0" err="1">
                <a:solidFill>
                  <a:schemeClr val="bg1"/>
                </a:solidFill>
                <a:latin typeface="Helvetica" pitchFamily="2" charset="0"/>
              </a:rPr>
              <a:t>Nephrol</a:t>
            </a:r>
            <a:r>
              <a:rPr lang="es-ES" sz="1600" dirty="0">
                <a:solidFill>
                  <a:schemeClr val="bg1"/>
                </a:solidFill>
                <a:latin typeface="Helvetica" pitchFamily="2" charset="0"/>
              </a:rPr>
              <a:t> 2018;14:217-230</a:t>
            </a:r>
          </a:p>
          <a:p>
            <a:pPr>
              <a:defRPr/>
            </a:pPr>
            <a:endParaRPr lang="es-ES" sz="1600" dirty="0">
              <a:solidFill>
                <a:schemeClr val="bg1"/>
              </a:solidFill>
              <a:latin typeface="Helvetica" pitchFamily="2" charset="0"/>
            </a:endParaRPr>
          </a:p>
          <a:p>
            <a:pPr>
              <a:defRPr/>
            </a:pPr>
            <a:r>
              <a:rPr lang="es-ES" sz="1600" dirty="0" err="1">
                <a:solidFill>
                  <a:schemeClr val="bg1"/>
                </a:solidFill>
                <a:latin typeface="Helvetica" pitchFamily="2" charset="0"/>
              </a:rPr>
              <a:t>Zuk</a:t>
            </a:r>
            <a:r>
              <a:rPr lang="es-ES" sz="1600" dirty="0">
                <a:solidFill>
                  <a:schemeClr val="bg1"/>
                </a:solidFill>
                <a:latin typeface="Helvetica" pitchFamily="2" charset="0"/>
              </a:rPr>
              <a:t> A , </a:t>
            </a:r>
            <a:r>
              <a:rPr lang="es-ES" sz="1600" dirty="0" err="1">
                <a:solidFill>
                  <a:schemeClr val="bg1"/>
                </a:solidFill>
                <a:latin typeface="Helvetica" pitchFamily="2" charset="0"/>
              </a:rPr>
              <a:t>Bonventre</a:t>
            </a:r>
            <a:r>
              <a:rPr lang="es-ES" sz="1600" dirty="0">
                <a:solidFill>
                  <a:schemeClr val="bg1"/>
                </a:solidFill>
                <a:latin typeface="Helvetica" pitchFamily="2" charset="0"/>
              </a:rPr>
              <a:t> JA. </a:t>
            </a:r>
            <a:r>
              <a:rPr lang="es-ES" sz="1600" dirty="0" err="1">
                <a:solidFill>
                  <a:schemeClr val="bg1"/>
                </a:solidFill>
                <a:latin typeface="Helvetica" pitchFamily="2" charset="0"/>
              </a:rPr>
              <a:t>Acute</a:t>
            </a:r>
            <a:r>
              <a:rPr lang="es-ES" sz="1600" dirty="0">
                <a:solidFill>
                  <a:schemeClr val="bg1"/>
                </a:solidFill>
                <a:latin typeface="Helvetica" pitchFamily="2" charset="0"/>
              </a:rPr>
              <a:t> </a:t>
            </a:r>
            <a:r>
              <a:rPr lang="es-ES" sz="1600" dirty="0" err="1">
                <a:solidFill>
                  <a:schemeClr val="bg1"/>
                </a:solidFill>
                <a:latin typeface="Helvetica" pitchFamily="2" charset="0"/>
              </a:rPr>
              <a:t>Kidney</a:t>
            </a:r>
            <a:r>
              <a:rPr lang="es-ES" sz="1600" dirty="0">
                <a:solidFill>
                  <a:schemeClr val="bg1"/>
                </a:solidFill>
                <a:latin typeface="Helvetica" pitchFamily="2" charset="0"/>
              </a:rPr>
              <a:t> </a:t>
            </a:r>
            <a:r>
              <a:rPr lang="es-ES" sz="1600" dirty="0" err="1">
                <a:solidFill>
                  <a:schemeClr val="bg1"/>
                </a:solidFill>
                <a:latin typeface="Helvetica" pitchFamily="2" charset="0"/>
              </a:rPr>
              <a:t>injury</a:t>
            </a:r>
            <a:r>
              <a:rPr lang="es-ES" sz="1600" dirty="0">
                <a:solidFill>
                  <a:schemeClr val="bg1"/>
                </a:solidFill>
                <a:latin typeface="Helvetica" pitchFamily="2" charset="0"/>
              </a:rPr>
              <a:t>. </a:t>
            </a:r>
            <a:r>
              <a:rPr lang="es-ES" sz="1600" dirty="0" err="1">
                <a:solidFill>
                  <a:schemeClr val="bg1"/>
                </a:solidFill>
                <a:latin typeface="Helvetica" pitchFamily="2" charset="0"/>
              </a:rPr>
              <a:t>Annu</a:t>
            </a:r>
            <a:r>
              <a:rPr lang="es-ES" sz="1600" dirty="0">
                <a:solidFill>
                  <a:schemeClr val="bg1"/>
                </a:solidFill>
                <a:latin typeface="Helvetica" pitchFamily="2" charset="0"/>
              </a:rPr>
              <a:t> </a:t>
            </a:r>
            <a:r>
              <a:rPr lang="es-ES" sz="1600" dirty="0" err="1">
                <a:solidFill>
                  <a:schemeClr val="bg1"/>
                </a:solidFill>
                <a:latin typeface="Helvetica" pitchFamily="2" charset="0"/>
              </a:rPr>
              <a:t>Rev</a:t>
            </a:r>
            <a:r>
              <a:rPr lang="es-ES" sz="1600" dirty="0">
                <a:solidFill>
                  <a:schemeClr val="bg1"/>
                </a:solidFill>
                <a:latin typeface="Helvetica" pitchFamily="2" charset="0"/>
              </a:rPr>
              <a:t> </a:t>
            </a:r>
            <a:r>
              <a:rPr lang="es-ES" sz="1600" dirty="0" err="1">
                <a:solidFill>
                  <a:schemeClr val="bg1"/>
                </a:solidFill>
                <a:latin typeface="Helvetica" pitchFamily="2" charset="0"/>
              </a:rPr>
              <a:t>Med</a:t>
            </a:r>
            <a:r>
              <a:rPr lang="es-ES" sz="1600" dirty="0">
                <a:solidFill>
                  <a:schemeClr val="bg1"/>
                </a:solidFill>
                <a:latin typeface="Helvetica" pitchFamily="2" charset="0"/>
              </a:rPr>
              <a:t> </a:t>
            </a:r>
            <a:r>
              <a:rPr lang="en-US" sz="1600" dirty="0">
                <a:solidFill>
                  <a:schemeClr val="bg1"/>
                </a:solidFill>
                <a:latin typeface="Helvetica" pitchFamily="2" charset="0"/>
              </a:rPr>
              <a:t>2016;67: 293–307. </a:t>
            </a:r>
            <a:endParaRPr lang="es-ES" sz="1600" dirty="0">
              <a:solidFill>
                <a:schemeClr val="bg1"/>
              </a:solidFill>
              <a:latin typeface="Helvetica" pitchFamily="2" charset="0"/>
            </a:endParaRPr>
          </a:p>
        </p:txBody>
      </p:sp>
      <p:sp>
        <p:nvSpPr>
          <p:cNvPr id="6" name="1 Título"/>
          <p:cNvSpPr>
            <a:spLocks noGrp="1"/>
          </p:cNvSpPr>
          <p:nvPr>
            <p:ph type="title"/>
          </p:nvPr>
        </p:nvSpPr>
        <p:spPr>
          <a:xfrm>
            <a:off x="363538" y="846138"/>
            <a:ext cx="10515600" cy="903287"/>
          </a:xfrm>
        </p:spPr>
        <p:txBody>
          <a:bodyPr/>
          <a:lstStyle/>
          <a:p>
            <a:pPr algn="l" eaLnBrk="1" hangingPunct="1">
              <a:defRPr/>
            </a:pPr>
            <a:r>
              <a:rPr lang="es-ES" sz="2400" dirty="0">
                <a:solidFill>
                  <a:schemeClr val="bg1"/>
                </a:solidFill>
                <a:latin typeface="+mn-lt"/>
              </a:rPr>
              <a:t>  Bibliografía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1 Título"/>
          <p:cNvSpPr>
            <a:spLocks noGrp="1"/>
          </p:cNvSpPr>
          <p:nvPr>
            <p:ph type="title"/>
          </p:nvPr>
        </p:nvSpPr>
        <p:spPr>
          <a:xfrm>
            <a:off x="117475" y="768350"/>
            <a:ext cx="7280275" cy="422275"/>
          </a:xfrm>
        </p:spPr>
        <p:txBody>
          <a:bodyPr/>
          <a:lstStyle/>
          <a:p>
            <a:pPr algn="l" eaLnBrk="1" hangingPunct="1"/>
            <a:r>
              <a:rPr lang="es-ES" altLang="es-ES" sz="3600" dirty="0">
                <a:solidFill>
                  <a:schemeClr val="bg1"/>
                </a:solidFill>
                <a:latin typeface="Helvetica" panose="020B0604020202020204" pitchFamily="34" charset="0"/>
              </a:rPr>
              <a:t>  Clasificación funcional de la IRA</a:t>
            </a:r>
          </a:p>
        </p:txBody>
      </p:sp>
      <p:sp>
        <p:nvSpPr>
          <p:cNvPr id="6" name="13 CuadroTexto"/>
          <p:cNvSpPr txBox="1"/>
          <p:nvPr/>
        </p:nvSpPr>
        <p:spPr>
          <a:xfrm>
            <a:off x="1295400" y="1254778"/>
            <a:ext cx="2098651" cy="307777"/>
          </a:xfrm>
          <a:prstGeom prst="rect">
            <a:avLst/>
          </a:prstGeom>
          <a:noFill/>
          <a:ln>
            <a:solidFill>
              <a:schemeClr val="tx2">
                <a:lumMod val="60000"/>
                <a:lumOff val="40000"/>
              </a:schemeClr>
            </a:solidFill>
          </a:ln>
        </p:spPr>
        <p:txBody>
          <a:bodyPr wrap="none">
            <a:spAutoFit/>
          </a:bodyPr>
          <a:lstStyle/>
          <a:p>
            <a:pPr>
              <a:defRPr/>
            </a:pPr>
            <a:r>
              <a:rPr lang="es-ES" sz="1400" dirty="0" err="1">
                <a:solidFill>
                  <a:schemeClr val="bg1"/>
                </a:solidFill>
                <a:latin typeface="Helvetica" pitchFamily="2" charset="0"/>
              </a:rPr>
              <a:t>AKIN</a:t>
            </a:r>
            <a:r>
              <a:rPr lang="es-ES" sz="1400" dirty="0">
                <a:solidFill>
                  <a:schemeClr val="bg1"/>
                </a:solidFill>
                <a:latin typeface="Helvetica" pitchFamily="2" charset="0"/>
              </a:rPr>
              <a:t>, RIFLE, </a:t>
            </a:r>
            <a:r>
              <a:rPr lang="es-ES" sz="1400" dirty="0" err="1">
                <a:solidFill>
                  <a:schemeClr val="bg1"/>
                </a:solidFill>
                <a:latin typeface="Helvetica" pitchFamily="2" charset="0"/>
              </a:rPr>
              <a:t>or</a:t>
            </a:r>
            <a:r>
              <a:rPr lang="es-ES" sz="1400" dirty="0">
                <a:solidFill>
                  <a:schemeClr val="bg1"/>
                </a:solidFill>
                <a:latin typeface="Helvetica" pitchFamily="2" charset="0"/>
              </a:rPr>
              <a:t> </a:t>
            </a:r>
            <a:r>
              <a:rPr lang="es-ES" sz="1400" dirty="0" err="1">
                <a:solidFill>
                  <a:schemeClr val="bg1"/>
                </a:solidFill>
                <a:latin typeface="Helvetica" pitchFamily="2" charset="0"/>
              </a:rPr>
              <a:t>KDIGO</a:t>
            </a:r>
            <a:endParaRPr lang="es-ES" sz="1400" dirty="0">
              <a:solidFill>
                <a:schemeClr val="bg1"/>
              </a:solidFill>
              <a:latin typeface="Helvetica" pitchFamily="2" charset="0"/>
            </a:endParaRPr>
          </a:p>
        </p:txBody>
      </p:sp>
      <p:graphicFrame>
        <p:nvGraphicFramePr>
          <p:cNvPr id="7" name="8 Marcador de contenido"/>
          <p:cNvGraphicFramePr>
            <a:graphicFrameLocks noGrp="1"/>
          </p:cNvGraphicFramePr>
          <p:nvPr>
            <p:ph idx="1"/>
            <p:extLst>
              <p:ext uri="{D42A27DB-BD31-4B8C-83A1-F6EECF244321}">
                <p14:modId xmlns:p14="http://schemas.microsoft.com/office/powerpoint/2010/main" val="3159998222"/>
              </p:ext>
            </p:extLst>
          </p:nvPr>
        </p:nvGraphicFramePr>
        <p:xfrm>
          <a:off x="671512" y="1536645"/>
          <a:ext cx="7860928" cy="2293620"/>
        </p:xfrm>
        <a:graphic>
          <a:graphicData uri="http://schemas.openxmlformats.org/drawingml/2006/table">
            <a:tbl>
              <a:tblPr firstRow="1" bandRow="1">
                <a:tableStyleId>{5C22544A-7EE6-4342-B048-85BDC9FD1C3A}</a:tableStyleId>
              </a:tblPr>
              <a:tblGrid>
                <a:gridCol w="864096">
                  <a:extLst>
                    <a:ext uri="{9D8B030D-6E8A-4147-A177-3AD203B41FA5}">
                      <a16:colId xmlns:a16="http://schemas.microsoft.com/office/drawing/2014/main" val="20000"/>
                    </a:ext>
                  </a:extLst>
                </a:gridCol>
                <a:gridCol w="3324424">
                  <a:extLst>
                    <a:ext uri="{9D8B030D-6E8A-4147-A177-3AD203B41FA5}">
                      <a16:colId xmlns:a16="http://schemas.microsoft.com/office/drawing/2014/main" val="20001"/>
                    </a:ext>
                  </a:extLst>
                </a:gridCol>
                <a:gridCol w="3672408">
                  <a:extLst>
                    <a:ext uri="{9D8B030D-6E8A-4147-A177-3AD203B41FA5}">
                      <a16:colId xmlns:a16="http://schemas.microsoft.com/office/drawing/2014/main" val="20002"/>
                    </a:ext>
                  </a:extLst>
                </a:gridCol>
              </a:tblGrid>
              <a:tr h="278130">
                <a:tc>
                  <a:txBody>
                    <a:bodyPr/>
                    <a:lstStyle/>
                    <a:p>
                      <a:r>
                        <a:rPr lang="es-ES" sz="1600" dirty="0" err="1"/>
                        <a:t>Stage</a:t>
                      </a:r>
                      <a:endParaRPr lang="es-ES" sz="1600" dirty="0"/>
                    </a:p>
                  </a:txBody>
                  <a:tcPr marL="139693" marR="139693" marT="34290" marB="34290"/>
                </a:tc>
                <a:tc gridSpan="2">
                  <a:txBody>
                    <a:bodyPr/>
                    <a:lstStyle/>
                    <a:p>
                      <a:pPr algn="ctr"/>
                      <a:r>
                        <a:rPr lang="es-ES" sz="1600" dirty="0" err="1"/>
                        <a:t>Assessment</a:t>
                      </a:r>
                      <a:endParaRPr lang="es-ES" sz="1600" dirty="0"/>
                    </a:p>
                  </a:txBody>
                  <a:tcPr marL="139693" marR="139693" marT="34290" marB="34290"/>
                </a:tc>
                <a:tc hMerge="1">
                  <a:txBody>
                    <a:bodyPr/>
                    <a:lstStyle/>
                    <a:p>
                      <a:endParaRPr lang="es-ES" dirty="0"/>
                    </a:p>
                  </a:txBody>
                  <a:tcPr/>
                </a:tc>
                <a:extLst>
                  <a:ext uri="{0D108BD9-81ED-4DB2-BD59-A6C34878D82A}">
                    <a16:rowId xmlns:a16="http://schemas.microsoft.com/office/drawing/2014/main" val="10000"/>
                  </a:ext>
                </a:extLst>
              </a:tr>
              <a:tr h="278130">
                <a:tc>
                  <a:txBody>
                    <a:bodyPr/>
                    <a:lstStyle/>
                    <a:p>
                      <a:endParaRPr lang="es-ES" sz="1600" dirty="0"/>
                    </a:p>
                  </a:txBody>
                  <a:tcPr marL="139693" marR="139693" marT="34290" marB="34290"/>
                </a:tc>
                <a:tc>
                  <a:txBody>
                    <a:bodyPr/>
                    <a:lstStyle/>
                    <a:p>
                      <a:r>
                        <a:rPr lang="es-ES" sz="1600" dirty="0" err="1"/>
                        <a:t>Serum</a:t>
                      </a:r>
                      <a:r>
                        <a:rPr lang="es-ES" sz="1600" dirty="0"/>
                        <a:t> </a:t>
                      </a:r>
                      <a:r>
                        <a:rPr lang="es-ES" sz="1600" dirty="0" err="1"/>
                        <a:t>creatinine</a:t>
                      </a:r>
                      <a:endParaRPr lang="es-ES" sz="1600" dirty="0"/>
                    </a:p>
                  </a:txBody>
                  <a:tcPr marL="139693" marR="139693" marT="34290" marB="34290"/>
                </a:tc>
                <a:tc>
                  <a:txBody>
                    <a:bodyPr/>
                    <a:lstStyle/>
                    <a:p>
                      <a:r>
                        <a:rPr lang="es-ES" sz="1600" dirty="0" err="1"/>
                        <a:t>Urine</a:t>
                      </a:r>
                      <a:r>
                        <a:rPr lang="es-ES" sz="1600" dirty="0"/>
                        <a:t> output</a:t>
                      </a:r>
                    </a:p>
                  </a:txBody>
                  <a:tcPr marL="139693" marR="139693" marT="34290" marB="34290"/>
                </a:tc>
                <a:extLst>
                  <a:ext uri="{0D108BD9-81ED-4DB2-BD59-A6C34878D82A}">
                    <a16:rowId xmlns:a16="http://schemas.microsoft.com/office/drawing/2014/main" val="10001"/>
                  </a:ext>
                </a:extLst>
              </a:tr>
              <a:tr h="480060">
                <a:tc>
                  <a:txBody>
                    <a:bodyPr/>
                    <a:lstStyle/>
                    <a:p>
                      <a:r>
                        <a:rPr lang="es-ES" sz="1600" dirty="0"/>
                        <a:t>I </a:t>
                      </a:r>
                      <a:r>
                        <a:rPr lang="es-ES" sz="1600" dirty="0" err="1"/>
                        <a:t>or</a:t>
                      </a:r>
                      <a:r>
                        <a:rPr lang="es-ES" sz="1600" dirty="0"/>
                        <a:t> R</a:t>
                      </a:r>
                    </a:p>
                  </a:txBody>
                  <a:tcPr marL="139693" marR="139693"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a:solidFill>
                            <a:schemeClr val="dk1"/>
                          </a:solidFill>
                          <a:latin typeface="+mn-lt"/>
                          <a:ea typeface="+mn-ea"/>
                          <a:cs typeface="+mn-cs"/>
                        </a:rPr>
                        <a:t>1.5–1.9× baseline or ≥0.3 mg/dl above baseline *</a:t>
                      </a:r>
                    </a:p>
                  </a:txBody>
                  <a:tcPr marL="139693" marR="139693"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kern="1200" baseline="0" dirty="0">
                          <a:solidFill>
                            <a:schemeClr val="dk1"/>
                          </a:solidFill>
                          <a:latin typeface="+mn-lt"/>
                          <a:ea typeface="+mn-ea"/>
                          <a:cs typeface="+mn-cs"/>
                        </a:rPr>
                        <a:t>&lt;0.5 ml/kg/</a:t>
                      </a:r>
                      <a:r>
                        <a:rPr lang="es-ES" sz="1600" kern="1200" baseline="0" dirty="0" err="1">
                          <a:solidFill>
                            <a:schemeClr val="dk1"/>
                          </a:solidFill>
                          <a:latin typeface="+mn-lt"/>
                          <a:ea typeface="+mn-ea"/>
                          <a:cs typeface="+mn-cs"/>
                        </a:rPr>
                        <a:t>hr</a:t>
                      </a:r>
                      <a:r>
                        <a:rPr lang="es-ES" sz="1600" kern="1200" baseline="0" dirty="0">
                          <a:solidFill>
                            <a:schemeClr val="dk1"/>
                          </a:solidFill>
                          <a:latin typeface="+mn-lt"/>
                          <a:ea typeface="+mn-ea"/>
                          <a:cs typeface="+mn-cs"/>
                        </a:rPr>
                        <a:t> </a:t>
                      </a:r>
                      <a:r>
                        <a:rPr lang="es-ES" sz="1600" kern="1200" baseline="0" dirty="0" err="1">
                          <a:solidFill>
                            <a:schemeClr val="dk1"/>
                          </a:solidFill>
                          <a:latin typeface="+mn-lt"/>
                          <a:ea typeface="+mn-ea"/>
                          <a:cs typeface="+mn-cs"/>
                        </a:rPr>
                        <a:t>for</a:t>
                      </a:r>
                      <a:r>
                        <a:rPr lang="es-ES" sz="1600" kern="1200" baseline="0" dirty="0">
                          <a:solidFill>
                            <a:schemeClr val="dk1"/>
                          </a:solidFill>
                          <a:latin typeface="+mn-lt"/>
                          <a:ea typeface="+mn-ea"/>
                          <a:cs typeface="+mn-cs"/>
                        </a:rPr>
                        <a:t> 6–12 </a:t>
                      </a:r>
                      <a:r>
                        <a:rPr lang="es-ES" sz="1600" kern="1200" baseline="0" dirty="0" err="1">
                          <a:solidFill>
                            <a:schemeClr val="dk1"/>
                          </a:solidFill>
                          <a:latin typeface="+mn-lt"/>
                          <a:ea typeface="+mn-ea"/>
                          <a:cs typeface="+mn-cs"/>
                        </a:rPr>
                        <a:t>hr</a:t>
                      </a:r>
                      <a:r>
                        <a:rPr lang="es-ES" sz="1600" kern="1200" baseline="0" dirty="0">
                          <a:solidFill>
                            <a:schemeClr val="dk1"/>
                          </a:solidFill>
                          <a:latin typeface="+mn-lt"/>
                          <a:ea typeface="+mn-ea"/>
                          <a:cs typeface="+mn-cs"/>
                        </a:rPr>
                        <a:t> 	</a:t>
                      </a:r>
                    </a:p>
                    <a:p>
                      <a:endParaRPr lang="es-ES" sz="1600" dirty="0"/>
                    </a:p>
                  </a:txBody>
                  <a:tcPr marL="139693" marR="139693" marT="34290" marB="34290"/>
                </a:tc>
                <a:extLst>
                  <a:ext uri="{0D108BD9-81ED-4DB2-BD59-A6C34878D82A}">
                    <a16:rowId xmlns:a16="http://schemas.microsoft.com/office/drawing/2014/main" val="10002"/>
                  </a:ext>
                </a:extLst>
              </a:tr>
              <a:tr h="278130">
                <a:tc>
                  <a:txBody>
                    <a:bodyPr/>
                    <a:lstStyle/>
                    <a:p>
                      <a:r>
                        <a:rPr lang="es-ES" sz="1600" dirty="0"/>
                        <a:t>II </a:t>
                      </a:r>
                      <a:r>
                        <a:rPr lang="es-ES" sz="1600" dirty="0" err="1"/>
                        <a:t>or</a:t>
                      </a:r>
                      <a:r>
                        <a:rPr lang="es-ES" sz="1600" dirty="0"/>
                        <a:t> I</a:t>
                      </a:r>
                    </a:p>
                  </a:txBody>
                  <a:tcPr marL="139693" marR="139693"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kern="1200" baseline="0" dirty="0">
                          <a:solidFill>
                            <a:schemeClr val="dk1"/>
                          </a:solidFill>
                          <a:latin typeface="+mn-lt"/>
                          <a:ea typeface="+mn-ea"/>
                          <a:cs typeface="+mn-cs"/>
                        </a:rPr>
                        <a:t>2.0–2.9× </a:t>
                      </a:r>
                      <a:r>
                        <a:rPr lang="es-ES" sz="1600" kern="1200" baseline="0" dirty="0" err="1">
                          <a:solidFill>
                            <a:schemeClr val="dk1"/>
                          </a:solidFill>
                          <a:latin typeface="+mn-lt"/>
                          <a:ea typeface="+mn-ea"/>
                          <a:cs typeface="+mn-cs"/>
                        </a:rPr>
                        <a:t>baseline</a:t>
                      </a:r>
                      <a:r>
                        <a:rPr lang="es-ES" sz="1600" kern="1200" baseline="0" dirty="0">
                          <a:solidFill>
                            <a:schemeClr val="dk1"/>
                          </a:solidFill>
                          <a:latin typeface="+mn-lt"/>
                          <a:ea typeface="+mn-ea"/>
                          <a:cs typeface="+mn-cs"/>
                        </a:rPr>
                        <a:t> 	</a:t>
                      </a:r>
                    </a:p>
                  </a:txBody>
                  <a:tcPr marL="139693" marR="139693"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kern="1200" baseline="0" dirty="0">
                          <a:solidFill>
                            <a:schemeClr val="dk1"/>
                          </a:solidFill>
                          <a:latin typeface="+mn-lt"/>
                          <a:ea typeface="+mn-ea"/>
                          <a:cs typeface="+mn-cs"/>
                        </a:rPr>
                        <a:t>&lt;0.5 ml/kg/</a:t>
                      </a:r>
                      <a:r>
                        <a:rPr lang="es-ES" sz="1600" kern="1200" baseline="0" dirty="0" err="1">
                          <a:solidFill>
                            <a:schemeClr val="dk1"/>
                          </a:solidFill>
                          <a:latin typeface="+mn-lt"/>
                          <a:ea typeface="+mn-ea"/>
                          <a:cs typeface="+mn-cs"/>
                        </a:rPr>
                        <a:t>hr</a:t>
                      </a:r>
                      <a:r>
                        <a:rPr lang="es-ES" sz="1600" kern="1200" baseline="0" dirty="0">
                          <a:solidFill>
                            <a:schemeClr val="dk1"/>
                          </a:solidFill>
                          <a:latin typeface="+mn-lt"/>
                          <a:ea typeface="+mn-ea"/>
                          <a:cs typeface="+mn-cs"/>
                        </a:rPr>
                        <a:t> </a:t>
                      </a:r>
                      <a:r>
                        <a:rPr lang="es-ES" sz="1600" kern="1200" baseline="0" dirty="0" err="1">
                          <a:solidFill>
                            <a:schemeClr val="dk1"/>
                          </a:solidFill>
                          <a:latin typeface="+mn-lt"/>
                          <a:ea typeface="+mn-ea"/>
                          <a:cs typeface="+mn-cs"/>
                        </a:rPr>
                        <a:t>for</a:t>
                      </a:r>
                      <a:r>
                        <a:rPr lang="es-ES" sz="1600" kern="1200" baseline="0" dirty="0">
                          <a:solidFill>
                            <a:schemeClr val="dk1"/>
                          </a:solidFill>
                          <a:latin typeface="+mn-lt"/>
                          <a:ea typeface="+mn-ea"/>
                          <a:cs typeface="+mn-cs"/>
                        </a:rPr>
                        <a:t> &gt;12 </a:t>
                      </a:r>
                      <a:r>
                        <a:rPr lang="es-ES" sz="1600" kern="1200" baseline="0" dirty="0" err="1">
                          <a:solidFill>
                            <a:schemeClr val="dk1"/>
                          </a:solidFill>
                          <a:latin typeface="+mn-lt"/>
                          <a:ea typeface="+mn-ea"/>
                          <a:cs typeface="+mn-cs"/>
                        </a:rPr>
                        <a:t>hr</a:t>
                      </a:r>
                      <a:r>
                        <a:rPr lang="es-ES" sz="1600" kern="1200" baseline="0" dirty="0">
                          <a:solidFill>
                            <a:schemeClr val="dk1"/>
                          </a:solidFill>
                          <a:latin typeface="+mn-lt"/>
                          <a:ea typeface="+mn-ea"/>
                          <a:cs typeface="+mn-cs"/>
                        </a:rPr>
                        <a:t> 	</a:t>
                      </a:r>
                    </a:p>
                  </a:txBody>
                  <a:tcPr marL="139693" marR="139693" marT="34290" marB="34290"/>
                </a:tc>
                <a:extLst>
                  <a:ext uri="{0D108BD9-81ED-4DB2-BD59-A6C34878D82A}">
                    <a16:rowId xmlns:a16="http://schemas.microsoft.com/office/drawing/2014/main" val="10003"/>
                  </a:ext>
                </a:extLst>
              </a:tr>
              <a:tr h="685800">
                <a:tc>
                  <a:txBody>
                    <a:bodyPr/>
                    <a:lstStyle/>
                    <a:p>
                      <a:r>
                        <a:rPr lang="es-ES" sz="1600" dirty="0"/>
                        <a:t>III </a:t>
                      </a:r>
                      <a:r>
                        <a:rPr lang="es-ES" sz="1600" dirty="0" err="1"/>
                        <a:t>or</a:t>
                      </a:r>
                      <a:r>
                        <a:rPr lang="es-ES" sz="1600" dirty="0"/>
                        <a:t> F</a:t>
                      </a:r>
                    </a:p>
                  </a:txBody>
                  <a:tcPr marL="139693" marR="139693"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a:solidFill>
                            <a:schemeClr val="dk1"/>
                          </a:solidFill>
                          <a:latin typeface="+mn-lt"/>
                          <a:ea typeface="+mn-ea"/>
                          <a:cs typeface="+mn-cs"/>
                        </a:rPr>
                        <a:t>≥3.0× baseline, ≥4.0 mg/dl, or initiation of renal-replacement therapy </a:t>
                      </a:r>
                    </a:p>
                  </a:txBody>
                  <a:tcPr marL="139693" marR="139693"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kern="1200" baseline="0" dirty="0">
                          <a:solidFill>
                            <a:schemeClr val="dk1"/>
                          </a:solidFill>
                          <a:latin typeface="+mn-lt"/>
                          <a:ea typeface="+mn-ea"/>
                          <a:cs typeface="+mn-cs"/>
                        </a:rPr>
                        <a:t>&lt;0.3 ml/kg/</a:t>
                      </a:r>
                      <a:r>
                        <a:rPr lang="es-ES" sz="1600" kern="1200" baseline="0" dirty="0" err="1">
                          <a:solidFill>
                            <a:schemeClr val="dk1"/>
                          </a:solidFill>
                          <a:latin typeface="+mn-lt"/>
                          <a:ea typeface="+mn-ea"/>
                          <a:cs typeface="+mn-cs"/>
                        </a:rPr>
                        <a:t>hr</a:t>
                      </a:r>
                      <a:r>
                        <a:rPr lang="es-ES" sz="1600" kern="1200" baseline="0" dirty="0">
                          <a:solidFill>
                            <a:schemeClr val="dk1"/>
                          </a:solidFill>
                          <a:latin typeface="+mn-lt"/>
                          <a:ea typeface="+mn-ea"/>
                          <a:cs typeface="+mn-cs"/>
                        </a:rPr>
                        <a:t> </a:t>
                      </a:r>
                      <a:r>
                        <a:rPr lang="es-ES" sz="1600" kern="1200" baseline="0" dirty="0" err="1">
                          <a:solidFill>
                            <a:schemeClr val="dk1"/>
                          </a:solidFill>
                          <a:latin typeface="+mn-lt"/>
                          <a:ea typeface="+mn-ea"/>
                          <a:cs typeface="+mn-cs"/>
                        </a:rPr>
                        <a:t>for</a:t>
                      </a:r>
                      <a:r>
                        <a:rPr lang="es-ES" sz="1600" kern="1200" baseline="0" dirty="0">
                          <a:solidFill>
                            <a:schemeClr val="dk1"/>
                          </a:solidFill>
                          <a:latin typeface="+mn-lt"/>
                          <a:ea typeface="+mn-ea"/>
                          <a:cs typeface="+mn-cs"/>
                        </a:rPr>
                        <a:t> ≥24 </a:t>
                      </a:r>
                      <a:r>
                        <a:rPr lang="es-ES" sz="1600" kern="1200" baseline="0" dirty="0" err="1">
                          <a:solidFill>
                            <a:schemeClr val="dk1"/>
                          </a:solidFill>
                          <a:latin typeface="+mn-lt"/>
                          <a:ea typeface="+mn-ea"/>
                          <a:cs typeface="+mn-cs"/>
                        </a:rPr>
                        <a:t>hr</a:t>
                      </a:r>
                      <a:r>
                        <a:rPr lang="es-ES" sz="1600" kern="1200" baseline="0" dirty="0">
                          <a:solidFill>
                            <a:schemeClr val="dk1"/>
                          </a:solidFill>
                          <a:latin typeface="+mn-lt"/>
                          <a:ea typeface="+mn-ea"/>
                          <a:cs typeface="+mn-cs"/>
                        </a:rPr>
                        <a:t> </a:t>
                      </a:r>
                      <a:r>
                        <a:rPr lang="es-ES" sz="1600" kern="1200" baseline="0" dirty="0" err="1">
                          <a:solidFill>
                            <a:schemeClr val="dk1"/>
                          </a:solidFill>
                          <a:latin typeface="+mn-lt"/>
                          <a:ea typeface="+mn-ea"/>
                          <a:cs typeface="+mn-cs"/>
                        </a:rPr>
                        <a:t>or</a:t>
                      </a:r>
                      <a:r>
                        <a:rPr lang="es-ES" sz="1600" kern="1200" baseline="0" dirty="0">
                          <a:solidFill>
                            <a:schemeClr val="dk1"/>
                          </a:solidFill>
                          <a:latin typeface="+mn-lt"/>
                          <a:ea typeface="+mn-ea"/>
                          <a:cs typeface="+mn-cs"/>
                        </a:rPr>
                        <a:t> anuria </a:t>
                      </a:r>
                      <a:r>
                        <a:rPr lang="es-ES" sz="1600" kern="1200" baseline="0" dirty="0" err="1">
                          <a:solidFill>
                            <a:schemeClr val="dk1"/>
                          </a:solidFill>
                          <a:latin typeface="+mn-lt"/>
                          <a:ea typeface="+mn-ea"/>
                          <a:cs typeface="+mn-cs"/>
                        </a:rPr>
                        <a:t>for</a:t>
                      </a:r>
                      <a:r>
                        <a:rPr lang="es-ES" sz="1600" kern="1200" baseline="0" dirty="0">
                          <a:solidFill>
                            <a:schemeClr val="dk1"/>
                          </a:solidFill>
                          <a:latin typeface="+mn-lt"/>
                          <a:ea typeface="+mn-ea"/>
                          <a:cs typeface="+mn-cs"/>
                        </a:rPr>
                        <a:t> ≥12 </a:t>
                      </a:r>
                      <a:r>
                        <a:rPr lang="es-ES" sz="1600" kern="1200" baseline="0" dirty="0" err="1">
                          <a:solidFill>
                            <a:schemeClr val="dk1"/>
                          </a:solidFill>
                          <a:latin typeface="+mn-lt"/>
                          <a:ea typeface="+mn-ea"/>
                          <a:cs typeface="+mn-cs"/>
                        </a:rPr>
                        <a:t>hr</a:t>
                      </a:r>
                      <a:r>
                        <a:rPr lang="es-ES" sz="1600" kern="1200" baseline="0" dirty="0">
                          <a:solidFill>
                            <a:schemeClr val="dk1"/>
                          </a:solidFill>
                          <a:latin typeface="+mn-lt"/>
                          <a:ea typeface="+mn-ea"/>
                          <a:cs typeface="+mn-cs"/>
                        </a:rPr>
                        <a:t> 	</a:t>
                      </a:r>
                    </a:p>
                    <a:p>
                      <a:endParaRPr lang="es-ES" sz="1600" dirty="0"/>
                    </a:p>
                  </a:txBody>
                  <a:tcPr marL="139693" marR="139693" marT="34290" marB="34290"/>
                </a:tc>
                <a:extLst>
                  <a:ext uri="{0D108BD9-81ED-4DB2-BD59-A6C34878D82A}">
                    <a16:rowId xmlns:a16="http://schemas.microsoft.com/office/drawing/2014/main" val="10004"/>
                  </a:ext>
                </a:extLst>
              </a:tr>
            </a:tbl>
          </a:graphicData>
        </a:graphic>
      </p:graphicFrame>
      <p:sp>
        <p:nvSpPr>
          <p:cNvPr id="8" name="14 CuadroTexto"/>
          <p:cNvSpPr txBox="1"/>
          <p:nvPr/>
        </p:nvSpPr>
        <p:spPr>
          <a:xfrm>
            <a:off x="1311275" y="4183063"/>
            <a:ext cx="692818" cy="307777"/>
          </a:xfrm>
          <a:prstGeom prst="rect">
            <a:avLst/>
          </a:prstGeom>
          <a:noFill/>
          <a:ln>
            <a:solidFill>
              <a:schemeClr val="tx2">
                <a:lumMod val="60000"/>
                <a:lumOff val="40000"/>
              </a:schemeClr>
            </a:solidFill>
          </a:ln>
        </p:spPr>
        <p:txBody>
          <a:bodyPr wrap="none">
            <a:spAutoFit/>
          </a:bodyPr>
          <a:lstStyle/>
          <a:p>
            <a:pPr>
              <a:defRPr/>
            </a:pPr>
            <a:r>
              <a:rPr lang="es-ES" sz="1400" dirty="0">
                <a:solidFill>
                  <a:schemeClr val="bg1"/>
                </a:solidFill>
                <a:latin typeface="Helvetica" pitchFamily="2" charset="0"/>
              </a:rPr>
              <a:t>RIFLE</a:t>
            </a:r>
          </a:p>
        </p:txBody>
      </p:sp>
      <p:graphicFrame>
        <p:nvGraphicFramePr>
          <p:cNvPr id="9" name="12 Tabla"/>
          <p:cNvGraphicFramePr>
            <a:graphicFrameLocks noGrp="1"/>
          </p:cNvGraphicFramePr>
          <p:nvPr>
            <p:extLst>
              <p:ext uri="{D42A27DB-BD31-4B8C-83A1-F6EECF244321}">
                <p14:modId xmlns:p14="http://schemas.microsoft.com/office/powerpoint/2010/main" val="2422322483"/>
              </p:ext>
            </p:extLst>
          </p:nvPr>
        </p:nvGraphicFramePr>
        <p:xfrm>
          <a:off x="1295400" y="4511675"/>
          <a:ext cx="6102350" cy="937338"/>
        </p:xfrm>
        <a:graphic>
          <a:graphicData uri="http://schemas.openxmlformats.org/drawingml/2006/table">
            <a:tbl>
              <a:tblPr firstRow="1" bandRow="1">
                <a:tableStyleId>{5C22544A-7EE6-4342-B048-85BDC9FD1C3A}</a:tableStyleId>
              </a:tblPr>
              <a:tblGrid>
                <a:gridCol w="1080062">
                  <a:extLst>
                    <a:ext uri="{9D8B030D-6E8A-4147-A177-3AD203B41FA5}">
                      <a16:colId xmlns:a16="http://schemas.microsoft.com/office/drawing/2014/main" val="20000"/>
                    </a:ext>
                  </a:extLst>
                </a:gridCol>
                <a:gridCol w="5022288">
                  <a:extLst>
                    <a:ext uri="{9D8B030D-6E8A-4147-A177-3AD203B41FA5}">
                      <a16:colId xmlns:a16="http://schemas.microsoft.com/office/drawing/2014/main" val="20001"/>
                    </a:ext>
                  </a:extLst>
                </a:gridCol>
              </a:tblGrid>
              <a:tr h="282046">
                <a:tc>
                  <a:txBody>
                    <a:bodyPr/>
                    <a:lstStyle/>
                    <a:p>
                      <a:endParaRPr lang="es-ES" sz="1600" dirty="0"/>
                    </a:p>
                  </a:txBody>
                  <a:tcPr marL="68576" marR="68576" marT="34303" marB="34303"/>
                </a:tc>
                <a:tc>
                  <a:txBody>
                    <a:bodyPr/>
                    <a:lstStyle/>
                    <a:p>
                      <a:r>
                        <a:rPr lang="es-ES" sz="1600" dirty="0" err="1"/>
                        <a:t>Dialysis</a:t>
                      </a:r>
                      <a:r>
                        <a:rPr lang="es-ES" sz="1600" dirty="0"/>
                        <a:t> </a:t>
                      </a:r>
                      <a:r>
                        <a:rPr lang="es-ES" sz="1600" dirty="0" err="1"/>
                        <a:t>dependence</a:t>
                      </a:r>
                      <a:endParaRPr lang="es-ES" sz="1600" dirty="0"/>
                    </a:p>
                  </a:txBody>
                  <a:tcPr marL="68576" marR="68576" marT="34303" marB="34303"/>
                </a:tc>
                <a:extLst>
                  <a:ext uri="{0D108BD9-81ED-4DB2-BD59-A6C34878D82A}">
                    <a16:rowId xmlns:a16="http://schemas.microsoft.com/office/drawing/2014/main" val="10000"/>
                  </a:ext>
                </a:extLst>
              </a:tr>
              <a:tr h="282046">
                <a:tc>
                  <a:txBody>
                    <a:bodyPr/>
                    <a:lstStyle/>
                    <a:p>
                      <a:r>
                        <a:rPr lang="es-ES" sz="1600" dirty="0" err="1"/>
                        <a:t>Loss</a:t>
                      </a:r>
                      <a:endParaRPr lang="es-ES" sz="1600" dirty="0"/>
                    </a:p>
                  </a:txBody>
                  <a:tcPr marL="68576" marR="68576" marT="34303" marB="34303"/>
                </a:tc>
                <a:tc>
                  <a:txBody>
                    <a:bodyPr/>
                    <a:lstStyle/>
                    <a:p>
                      <a:r>
                        <a:rPr lang="es-ES" sz="1600" dirty="0" err="1"/>
                        <a:t>Persistent</a:t>
                      </a:r>
                      <a:r>
                        <a:rPr lang="es-ES" sz="1600" baseline="0" dirty="0"/>
                        <a:t> AKI=complete </a:t>
                      </a:r>
                      <a:r>
                        <a:rPr lang="es-ES" sz="1600" baseline="0" dirty="0" err="1"/>
                        <a:t>loss</a:t>
                      </a:r>
                      <a:r>
                        <a:rPr lang="es-ES" sz="1600" baseline="0" dirty="0"/>
                        <a:t> of </a:t>
                      </a:r>
                      <a:r>
                        <a:rPr lang="es-ES" sz="1600" baseline="0" dirty="0" err="1"/>
                        <a:t>kidney</a:t>
                      </a:r>
                      <a:r>
                        <a:rPr lang="es-ES" sz="1600" baseline="0" dirty="0"/>
                        <a:t> </a:t>
                      </a:r>
                      <a:r>
                        <a:rPr lang="es-ES" sz="1600" baseline="0" dirty="0" err="1"/>
                        <a:t>function</a:t>
                      </a:r>
                      <a:r>
                        <a:rPr lang="es-ES" sz="1600" baseline="0" dirty="0"/>
                        <a:t> &gt; 1 </a:t>
                      </a:r>
                      <a:r>
                        <a:rPr lang="es-ES" sz="1600" baseline="0" dirty="0" err="1"/>
                        <a:t>month</a:t>
                      </a:r>
                      <a:endParaRPr lang="es-ES" sz="1600" dirty="0"/>
                    </a:p>
                  </a:txBody>
                  <a:tcPr marL="68576" marR="68576" marT="34303" marB="34303"/>
                </a:tc>
                <a:extLst>
                  <a:ext uri="{0D108BD9-81ED-4DB2-BD59-A6C34878D82A}">
                    <a16:rowId xmlns:a16="http://schemas.microsoft.com/office/drawing/2014/main" val="10001"/>
                  </a:ext>
                </a:extLst>
              </a:tr>
              <a:tr h="282046">
                <a:tc>
                  <a:txBody>
                    <a:bodyPr/>
                    <a:lstStyle/>
                    <a:p>
                      <a:r>
                        <a:rPr lang="es-ES" sz="1600" dirty="0"/>
                        <a:t>ESKD</a:t>
                      </a:r>
                    </a:p>
                  </a:txBody>
                  <a:tcPr marL="68576" marR="68576" marT="34303" marB="34303"/>
                </a:tc>
                <a:tc>
                  <a:txBody>
                    <a:bodyPr/>
                    <a:lstStyle/>
                    <a:p>
                      <a:r>
                        <a:rPr lang="es-ES" sz="1600" dirty="0" err="1"/>
                        <a:t>End-stage</a:t>
                      </a:r>
                      <a:r>
                        <a:rPr lang="es-ES" sz="1600" dirty="0"/>
                        <a:t> </a:t>
                      </a:r>
                      <a:r>
                        <a:rPr lang="es-ES" sz="1600" dirty="0" err="1"/>
                        <a:t>kdney</a:t>
                      </a:r>
                      <a:r>
                        <a:rPr lang="es-ES" sz="1600" baseline="0" dirty="0"/>
                        <a:t> </a:t>
                      </a:r>
                      <a:r>
                        <a:rPr lang="es-ES" sz="1600" baseline="0" dirty="0" err="1"/>
                        <a:t>disease</a:t>
                      </a:r>
                      <a:r>
                        <a:rPr lang="es-ES" sz="1600" baseline="0" dirty="0"/>
                        <a:t> (&gt; 3 </a:t>
                      </a:r>
                      <a:r>
                        <a:rPr lang="es-ES" sz="1600" baseline="0" dirty="0" err="1"/>
                        <a:t>month</a:t>
                      </a:r>
                      <a:r>
                        <a:rPr lang="es-ES" sz="1600" baseline="0" dirty="0"/>
                        <a:t>)</a:t>
                      </a:r>
                      <a:endParaRPr lang="es-ES" sz="1600" dirty="0"/>
                    </a:p>
                  </a:txBody>
                  <a:tcPr marL="68576" marR="68576" marT="34303" marB="34303"/>
                </a:tc>
                <a:extLst>
                  <a:ext uri="{0D108BD9-81ED-4DB2-BD59-A6C34878D82A}">
                    <a16:rowId xmlns:a16="http://schemas.microsoft.com/office/drawing/2014/main" val="10002"/>
                  </a:ext>
                </a:extLst>
              </a:tr>
            </a:tbl>
          </a:graphicData>
        </a:graphic>
      </p:graphicFrame>
      <p:sp>
        <p:nvSpPr>
          <p:cNvPr id="9263" name="6 CuadroTexto"/>
          <p:cNvSpPr txBox="1">
            <a:spLocks noChangeArrowheads="1"/>
          </p:cNvSpPr>
          <p:nvPr/>
        </p:nvSpPr>
        <p:spPr bwMode="auto">
          <a:xfrm>
            <a:off x="1077293" y="6409450"/>
            <a:ext cx="69894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S" altLang="es-ES" sz="1400" dirty="0">
                <a:solidFill>
                  <a:schemeClr val="bg1"/>
                </a:solidFill>
                <a:latin typeface="Helvetica" panose="020B0604020202020204" pitchFamily="34" charset="0"/>
                <a:cs typeface="Helvetica" panose="020B0604020202020204" pitchFamily="34" charset="0"/>
              </a:rPr>
              <a:t>*KDIGO: </a:t>
            </a:r>
            <a:r>
              <a:rPr lang="es-ES" altLang="es-ES" sz="1400" dirty="0" err="1">
                <a:solidFill>
                  <a:schemeClr val="bg1"/>
                </a:solidFill>
                <a:latin typeface="Helvetica" panose="020B0604020202020204" pitchFamily="34" charset="0"/>
                <a:cs typeface="Helvetica" panose="020B0604020202020204" pitchFamily="34" charset="0"/>
              </a:rPr>
              <a:t>Increment</a:t>
            </a:r>
            <a:r>
              <a:rPr lang="es-ES" altLang="es-ES" sz="1400" dirty="0">
                <a:solidFill>
                  <a:schemeClr val="bg1"/>
                </a:solidFill>
                <a:latin typeface="Helvetica" panose="020B0604020202020204" pitchFamily="34" charset="0"/>
                <a:cs typeface="Helvetica" panose="020B0604020202020204" pitchFamily="34" charset="0"/>
              </a:rPr>
              <a:t> ≥ 0,3 mg/dl </a:t>
            </a:r>
            <a:r>
              <a:rPr lang="es-ES" altLang="es-ES" sz="1400" dirty="0" err="1">
                <a:solidFill>
                  <a:schemeClr val="bg1"/>
                </a:solidFill>
                <a:latin typeface="Helvetica" panose="020B0604020202020204" pitchFamily="34" charset="0"/>
                <a:cs typeface="Helvetica" panose="020B0604020202020204" pitchFamily="34" charset="0"/>
              </a:rPr>
              <a:t>within</a:t>
            </a:r>
            <a:r>
              <a:rPr lang="es-ES" altLang="es-ES" sz="1400" dirty="0">
                <a:solidFill>
                  <a:schemeClr val="bg1"/>
                </a:solidFill>
                <a:latin typeface="Helvetica" panose="020B0604020202020204" pitchFamily="34" charset="0"/>
                <a:cs typeface="Helvetica" panose="020B0604020202020204" pitchFamily="34" charset="0"/>
              </a:rPr>
              <a:t> 48h </a:t>
            </a:r>
            <a:r>
              <a:rPr lang="es-ES" altLang="es-ES" sz="1400" dirty="0" err="1">
                <a:solidFill>
                  <a:schemeClr val="bg1"/>
                </a:solidFill>
                <a:latin typeface="Helvetica" panose="020B0604020202020204" pitchFamily="34" charset="0"/>
                <a:cs typeface="Helvetica" panose="020B0604020202020204" pitchFamily="34" charset="0"/>
              </a:rPr>
              <a:t>or</a:t>
            </a:r>
            <a:r>
              <a:rPr lang="es-ES" altLang="es-ES" sz="1400" dirty="0">
                <a:solidFill>
                  <a:schemeClr val="bg1"/>
                </a:solidFill>
                <a:latin typeface="Helvetica" panose="020B0604020202020204" pitchFamily="34" charset="0"/>
                <a:cs typeface="Helvetica" panose="020B0604020202020204" pitchFamily="34" charset="0"/>
              </a:rPr>
              <a:t> 1.5-1.9 times </a:t>
            </a:r>
            <a:r>
              <a:rPr lang="es-ES" altLang="es-ES" sz="1400" dirty="0" err="1">
                <a:solidFill>
                  <a:schemeClr val="bg1"/>
                </a:solidFill>
                <a:latin typeface="Helvetica" panose="020B0604020202020204" pitchFamily="34" charset="0"/>
                <a:cs typeface="Helvetica" panose="020B0604020202020204" pitchFamily="34" charset="0"/>
              </a:rPr>
              <a:t>baseline</a:t>
            </a:r>
            <a:r>
              <a:rPr lang="es-ES" altLang="es-ES" sz="1400" dirty="0">
                <a:solidFill>
                  <a:schemeClr val="bg1"/>
                </a:solidFill>
                <a:latin typeface="Helvetica" panose="020B0604020202020204" pitchFamily="34" charset="0"/>
                <a:cs typeface="Helvetica" panose="020B0604020202020204" pitchFamily="34" charset="0"/>
              </a:rPr>
              <a:t> </a:t>
            </a:r>
            <a:r>
              <a:rPr lang="es-ES" altLang="es-ES" sz="1400" dirty="0" err="1">
                <a:solidFill>
                  <a:schemeClr val="bg1"/>
                </a:solidFill>
                <a:latin typeface="Helvetica" panose="020B0604020202020204" pitchFamily="34" charset="0"/>
                <a:cs typeface="Helvetica" panose="020B0604020202020204" pitchFamily="34" charset="0"/>
              </a:rPr>
              <a:t>within</a:t>
            </a:r>
            <a:r>
              <a:rPr lang="es-ES" altLang="es-ES" sz="1400" dirty="0">
                <a:solidFill>
                  <a:schemeClr val="bg1"/>
                </a:solidFill>
                <a:latin typeface="Helvetica" panose="020B0604020202020204" pitchFamily="34" charset="0"/>
                <a:cs typeface="Helvetica" panose="020B0604020202020204" pitchFamily="34" charset="0"/>
              </a:rPr>
              <a:t> </a:t>
            </a:r>
            <a:r>
              <a:rPr lang="es-ES" altLang="es-ES" sz="1400" dirty="0" err="1">
                <a:solidFill>
                  <a:schemeClr val="bg1"/>
                </a:solidFill>
                <a:latin typeface="Helvetica" panose="020B0604020202020204" pitchFamily="34" charset="0"/>
                <a:cs typeface="Helvetica" panose="020B0604020202020204" pitchFamily="34" charset="0"/>
              </a:rPr>
              <a:t>seven</a:t>
            </a:r>
            <a:r>
              <a:rPr lang="es-ES" altLang="es-ES" sz="1400" dirty="0">
                <a:solidFill>
                  <a:schemeClr val="bg1"/>
                </a:solidFill>
                <a:latin typeface="Helvetica" panose="020B0604020202020204" pitchFamily="34" charset="0"/>
                <a:cs typeface="Helvetica" panose="020B0604020202020204" pitchFamily="34" charset="0"/>
              </a:rPr>
              <a:t> </a:t>
            </a:r>
            <a:r>
              <a:rPr lang="es-ES" altLang="es-ES" sz="1400" dirty="0" err="1">
                <a:solidFill>
                  <a:schemeClr val="bg1"/>
                </a:solidFill>
                <a:latin typeface="Helvetica" panose="020B0604020202020204" pitchFamily="34" charset="0"/>
                <a:cs typeface="Helvetica" panose="020B0604020202020204" pitchFamily="34" charset="0"/>
              </a:rPr>
              <a:t>days</a:t>
            </a:r>
            <a:endParaRPr lang="es-ES" altLang="es-ES" sz="1400" dirty="0">
              <a:solidFill>
                <a:schemeClr val="bg1"/>
              </a:solidFill>
              <a:latin typeface="Helvetica" panose="020B0604020202020204" pitchFamily="34" charset="0"/>
              <a:cs typeface="Helvetica"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9" name="Grupo 4"/>
          <p:cNvGrpSpPr>
            <a:grpSpLocks/>
          </p:cNvGrpSpPr>
          <p:nvPr/>
        </p:nvGrpSpPr>
        <p:grpSpPr bwMode="auto">
          <a:xfrm>
            <a:off x="331980" y="2070635"/>
            <a:ext cx="8649959" cy="4787364"/>
            <a:chOff x="331831" y="2070007"/>
            <a:chExt cx="8650001" cy="4788129"/>
          </a:xfrm>
        </p:grpSpPr>
        <p:pic>
          <p:nvPicPr>
            <p:cNvPr id="112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6384" y="2088524"/>
              <a:ext cx="5512631" cy="417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3 CuadroTexto"/>
            <p:cNvSpPr txBox="1"/>
            <p:nvPr/>
          </p:nvSpPr>
          <p:spPr>
            <a:xfrm>
              <a:off x="331831" y="2070007"/>
              <a:ext cx="2383998" cy="1569911"/>
            </a:xfrm>
            <a:prstGeom prst="rect">
              <a:avLst/>
            </a:prstGeom>
            <a:noFill/>
          </p:spPr>
          <p:txBody>
            <a:bodyPr wrap="none">
              <a:spAutoFit/>
            </a:bodyPr>
            <a:lstStyle/>
            <a:p>
              <a:pPr>
                <a:buFont typeface="Arial" pitchFamily="34" charset="0"/>
                <a:buChar char="•"/>
                <a:defRPr/>
              </a:pPr>
              <a:r>
                <a:rPr lang="es-ES" sz="2400" dirty="0">
                  <a:solidFill>
                    <a:schemeClr val="bg1"/>
                  </a:solidFill>
                  <a:latin typeface="Helvetica" pitchFamily="34" charset="0"/>
                  <a:cs typeface="Helvetica" pitchFamily="34" charset="0"/>
                </a:rPr>
                <a:t> Relación lineal</a:t>
              </a:r>
            </a:p>
            <a:p>
              <a:pPr>
                <a:defRPr/>
              </a:pPr>
              <a:r>
                <a:rPr lang="es-ES" sz="2400" dirty="0">
                  <a:solidFill>
                    <a:schemeClr val="bg1"/>
                  </a:solidFill>
                  <a:latin typeface="Helvetica" pitchFamily="34" charset="0"/>
                  <a:cs typeface="Helvetica" pitchFamily="34" charset="0"/>
                </a:rPr>
                <a:t> </a:t>
              </a:r>
            </a:p>
            <a:p>
              <a:pPr>
                <a:buFont typeface="Arial" pitchFamily="34" charset="0"/>
                <a:buChar char="•"/>
                <a:defRPr/>
              </a:pPr>
              <a:r>
                <a:rPr lang="es-ES" sz="2400" dirty="0">
                  <a:solidFill>
                    <a:schemeClr val="bg1"/>
                  </a:solidFill>
                  <a:latin typeface="Helvetica" pitchFamily="34" charset="0"/>
                  <a:cs typeface="Helvetica" pitchFamily="34" charset="0"/>
                </a:rPr>
                <a:t> Universal</a:t>
              </a:r>
            </a:p>
            <a:p>
              <a:pPr>
                <a:buFont typeface="Arial" pitchFamily="34" charset="0"/>
                <a:buChar char="•"/>
                <a:defRPr/>
              </a:pPr>
              <a:endParaRPr lang="es-ES" sz="2400" dirty="0">
                <a:solidFill>
                  <a:schemeClr val="bg1"/>
                </a:solidFill>
              </a:endParaRPr>
            </a:p>
          </p:txBody>
        </p:sp>
        <p:pic>
          <p:nvPicPr>
            <p:cNvPr id="1127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113" y="6693830"/>
              <a:ext cx="2321719" cy="164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270" name="1 Título"/>
          <p:cNvSpPr>
            <a:spLocks noGrp="1"/>
          </p:cNvSpPr>
          <p:nvPr>
            <p:ph type="title"/>
          </p:nvPr>
        </p:nvSpPr>
        <p:spPr>
          <a:xfrm>
            <a:off x="-207987" y="416775"/>
            <a:ext cx="9559974" cy="787400"/>
          </a:xfrm>
        </p:spPr>
        <p:txBody>
          <a:bodyPr/>
          <a:lstStyle/>
          <a:p>
            <a:r>
              <a:rPr lang="es-ES" altLang="es-ES" sz="3600" dirty="0">
                <a:solidFill>
                  <a:schemeClr val="bg1"/>
                </a:solidFill>
                <a:latin typeface="Helvetica" panose="020B0604020202020204" pitchFamily="34" charset="0"/>
                <a:cs typeface="Helvetica" panose="020B0604020202020204" pitchFamily="34" charset="0"/>
              </a:rPr>
              <a:t>Relación entre gravedad de AKI y supervivencia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1 Título"/>
          <p:cNvSpPr>
            <a:spLocks noGrp="1"/>
          </p:cNvSpPr>
          <p:nvPr>
            <p:ph type="title"/>
          </p:nvPr>
        </p:nvSpPr>
        <p:spPr>
          <a:xfrm>
            <a:off x="95164" y="235627"/>
            <a:ext cx="6632996" cy="665163"/>
          </a:xfrm>
        </p:spPr>
        <p:txBody>
          <a:bodyPr/>
          <a:lstStyle/>
          <a:p>
            <a:pPr algn="l" eaLnBrk="1" hangingPunct="1"/>
            <a:r>
              <a:rPr lang="es-ES" altLang="es-ES" sz="3600" dirty="0">
                <a:solidFill>
                  <a:schemeClr val="bg1"/>
                </a:solidFill>
                <a:latin typeface="Helvetica" panose="020B0604020202020204" pitchFamily="34" charset="0"/>
              </a:rPr>
              <a:t>  Marcadores de función renal</a:t>
            </a:r>
          </a:p>
        </p:txBody>
      </p:sp>
      <p:grpSp>
        <p:nvGrpSpPr>
          <p:cNvPr id="13319" name="Grupo 6"/>
          <p:cNvGrpSpPr>
            <a:grpSpLocks/>
          </p:cNvGrpSpPr>
          <p:nvPr/>
        </p:nvGrpSpPr>
        <p:grpSpPr bwMode="auto">
          <a:xfrm>
            <a:off x="4283968" y="5157192"/>
            <a:ext cx="4156075" cy="1917452"/>
            <a:chOff x="4177954" y="1683495"/>
            <a:chExt cx="4155170" cy="2348696"/>
          </a:xfrm>
        </p:grpSpPr>
        <p:grpSp>
          <p:nvGrpSpPr>
            <p:cNvPr id="13320" name="Grupo 7"/>
            <p:cNvGrpSpPr>
              <a:grpSpLocks/>
            </p:cNvGrpSpPr>
            <p:nvPr/>
          </p:nvGrpSpPr>
          <p:grpSpPr bwMode="auto">
            <a:xfrm>
              <a:off x="5745895" y="1804530"/>
              <a:ext cx="2587229" cy="2227661"/>
              <a:chOff x="5745895" y="1804530"/>
              <a:chExt cx="2587229" cy="2227661"/>
            </a:xfrm>
          </p:grpSpPr>
          <p:sp>
            <p:nvSpPr>
              <p:cNvPr id="15" name="Freeform 4"/>
              <p:cNvSpPr>
                <a:spLocks/>
              </p:cNvSpPr>
              <p:nvPr/>
            </p:nvSpPr>
            <p:spPr bwMode="auto">
              <a:xfrm>
                <a:off x="5836530" y="1804104"/>
                <a:ext cx="539632" cy="975979"/>
              </a:xfrm>
              <a:custGeom>
                <a:avLst/>
                <a:gdLst>
                  <a:gd name="T0" fmla="*/ 1 w 665"/>
                  <a:gd name="T1" fmla="*/ 14 h 1098"/>
                  <a:gd name="T2" fmla="*/ 2 w 665"/>
                  <a:gd name="T3" fmla="*/ 16 h 1098"/>
                  <a:gd name="T4" fmla="*/ 3 w 665"/>
                  <a:gd name="T5" fmla="*/ 16 h 1098"/>
                  <a:gd name="T6" fmla="*/ 5 w 665"/>
                  <a:gd name="T7" fmla="*/ 18 h 1098"/>
                  <a:gd name="T8" fmla="*/ 5 w 665"/>
                  <a:gd name="T9" fmla="*/ 20 h 1098"/>
                  <a:gd name="T10" fmla="*/ 7 w 665"/>
                  <a:gd name="T11" fmla="*/ 22 h 1098"/>
                  <a:gd name="T12" fmla="*/ 7 w 665"/>
                  <a:gd name="T13" fmla="*/ 25 h 1098"/>
                  <a:gd name="T14" fmla="*/ 7 w 665"/>
                  <a:gd name="T15" fmla="*/ 26 h 1098"/>
                  <a:gd name="T16" fmla="*/ 7 w 665"/>
                  <a:gd name="T17" fmla="*/ 28 h 1098"/>
                  <a:gd name="T18" fmla="*/ 7 w 665"/>
                  <a:gd name="T19" fmla="*/ 29 h 1098"/>
                  <a:gd name="T20" fmla="*/ 7 w 665"/>
                  <a:gd name="T21" fmla="*/ 30 h 1098"/>
                  <a:gd name="T22" fmla="*/ 7 w 665"/>
                  <a:gd name="T23" fmla="*/ 32 h 1098"/>
                  <a:gd name="T24" fmla="*/ 7 w 665"/>
                  <a:gd name="T25" fmla="*/ 34 h 1098"/>
                  <a:gd name="T26" fmla="*/ 7 w 665"/>
                  <a:gd name="T27" fmla="*/ 36 h 1098"/>
                  <a:gd name="T28" fmla="*/ 5 w 665"/>
                  <a:gd name="T29" fmla="*/ 38 h 1098"/>
                  <a:gd name="T30" fmla="*/ 5 w 665"/>
                  <a:gd name="T31" fmla="*/ 40 h 1098"/>
                  <a:gd name="T32" fmla="*/ 3 w 665"/>
                  <a:gd name="T33" fmla="*/ 42 h 1098"/>
                  <a:gd name="T34" fmla="*/ 2 w 665"/>
                  <a:gd name="T35" fmla="*/ 43 h 1098"/>
                  <a:gd name="T36" fmla="*/ 1 w 665"/>
                  <a:gd name="T37" fmla="*/ 43 h 1098"/>
                  <a:gd name="T38" fmla="*/ 1 w 665"/>
                  <a:gd name="T39" fmla="*/ 58 h 1098"/>
                  <a:gd name="T40" fmla="*/ 1 w 665"/>
                  <a:gd name="T41" fmla="*/ 58 h 1098"/>
                  <a:gd name="T42" fmla="*/ 3 w 665"/>
                  <a:gd name="T43" fmla="*/ 58 h 1098"/>
                  <a:gd name="T44" fmla="*/ 5 w 665"/>
                  <a:gd name="T45" fmla="*/ 57 h 1098"/>
                  <a:gd name="T46" fmla="*/ 5 w 665"/>
                  <a:gd name="T47" fmla="*/ 56 h 1098"/>
                  <a:gd name="T48" fmla="*/ 7 w 665"/>
                  <a:gd name="T49" fmla="*/ 54 h 1098"/>
                  <a:gd name="T50" fmla="*/ 8 w 665"/>
                  <a:gd name="T51" fmla="*/ 53 h 1098"/>
                  <a:gd name="T52" fmla="*/ 10 w 665"/>
                  <a:gd name="T53" fmla="*/ 51 h 1098"/>
                  <a:gd name="T54" fmla="*/ 10 w 665"/>
                  <a:gd name="T55" fmla="*/ 49 h 1098"/>
                  <a:gd name="T56" fmla="*/ 11 w 665"/>
                  <a:gd name="T57" fmla="*/ 48 h 1098"/>
                  <a:gd name="T58" fmla="*/ 12 w 665"/>
                  <a:gd name="T59" fmla="*/ 45 h 1098"/>
                  <a:gd name="T60" fmla="*/ 12 w 665"/>
                  <a:gd name="T61" fmla="*/ 43 h 1098"/>
                  <a:gd name="T62" fmla="*/ 14 w 665"/>
                  <a:gd name="T63" fmla="*/ 40 h 1098"/>
                  <a:gd name="T64" fmla="*/ 14 w 665"/>
                  <a:gd name="T65" fmla="*/ 38 h 1098"/>
                  <a:gd name="T66" fmla="*/ 14 w 665"/>
                  <a:gd name="T67" fmla="*/ 35 h 1098"/>
                  <a:gd name="T68" fmla="*/ 14 w 665"/>
                  <a:gd name="T69" fmla="*/ 32 h 1098"/>
                  <a:gd name="T70" fmla="*/ 14 w 665"/>
                  <a:gd name="T71" fmla="*/ 28 h 1098"/>
                  <a:gd name="T72" fmla="*/ 14 w 665"/>
                  <a:gd name="T73" fmla="*/ 26 h 1098"/>
                  <a:gd name="T74" fmla="*/ 14 w 665"/>
                  <a:gd name="T75" fmla="*/ 23 h 1098"/>
                  <a:gd name="T76" fmla="*/ 14 w 665"/>
                  <a:gd name="T77" fmla="*/ 20 h 1098"/>
                  <a:gd name="T78" fmla="*/ 14 w 665"/>
                  <a:gd name="T79" fmla="*/ 17 h 1098"/>
                  <a:gd name="T80" fmla="*/ 12 w 665"/>
                  <a:gd name="T81" fmla="*/ 15 h 1098"/>
                  <a:gd name="T82" fmla="*/ 12 w 665"/>
                  <a:gd name="T83" fmla="*/ 12 h 1098"/>
                  <a:gd name="T84" fmla="*/ 11 w 665"/>
                  <a:gd name="T85" fmla="*/ 10 h 1098"/>
                  <a:gd name="T86" fmla="*/ 10 w 665"/>
                  <a:gd name="T87" fmla="*/ 8 h 1098"/>
                  <a:gd name="T88" fmla="*/ 10 w 665"/>
                  <a:gd name="T89" fmla="*/ 7 h 1098"/>
                  <a:gd name="T90" fmla="*/ 8 w 665"/>
                  <a:gd name="T91" fmla="*/ 5 h 1098"/>
                  <a:gd name="T92" fmla="*/ 7 w 665"/>
                  <a:gd name="T93" fmla="*/ 3 h 1098"/>
                  <a:gd name="T94" fmla="*/ 5 w 665"/>
                  <a:gd name="T95" fmla="*/ 2 h 1098"/>
                  <a:gd name="T96" fmla="*/ 5 w 665"/>
                  <a:gd name="T97" fmla="*/ 1 h 1098"/>
                  <a:gd name="T98" fmla="*/ 3 w 665"/>
                  <a:gd name="T99" fmla="*/ 1 h 1098"/>
                  <a:gd name="T100" fmla="*/ 1 w 665"/>
                  <a:gd name="T101" fmla="*/ 1 h 1098"/>
                  <a:gd name="T102" fmla="*/ 0 w 665"/>
                  <a:gd name="T103" fmla="*/ 0 h 10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65"/>
                  <a:gd name="T157" fmla="*/ 0 h 1098"/>
                  <a:gd name="T158" fmla="*/ 665 w 665"/>
                  <a:gd name="T159" fmla="*/ 1098 h 109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65" h="1098">
                    <a:moveTo>
                      <a:pt x="3" y="274"/>
                    </a:moveTo>
                    <a:lnTo>
                      <a:pt x="37" y="275"/>
                    </a:lnTo>
                    <a:lnTo>
                      <a:pt x="69" y="279"/>
                    </a:lnTo>
                    <a:lnTo>
                      <a:pt x="101" y="285"/>
                    </a:lnTo>
                    <a:lnTo>
                      <a:pt x="132" y="294"/>
                    </a:lnTo>
                    <a:lnTo>
                      <a:pt x="161" y="305"/>
                    </a:lnTo>
                    <a:lnTo>
                      <a:pt x="188" y="319"/>
                    </a:lnTo>
                    <a:lnTo>
                      <a:pt x="213" y="334"/>
                    </a:lnTo>
                    <a:lnTo>
                      <a:pt x="237" y="352"/>
                    </a:lnTo>
                    <a:lnTo>
                      <a:pt x="258" y="371"/>
                    </a:lnTo>
                    <a:lnTo>
                      <a:pt x="277" y="391"/>
                    </a:lnTo>
                    <a:lnTo>
                      <a:pt x="294" y="414"/>
                    </a:lnTo>
                    <a:lnTo>
                      <a:pt x="309" y="438"/>
                    </a:lnTo>
                    <a:lnTo>
                      <a:pt x="320" y="463"/>
                    </a:lnTo>
                    <a:lnTo>
                      <a:pt x="325" y="476"/>
                    </a:lnTo>
                    <a:lnTo>
                      <a:pt x="329" y="490"/>
                    </a:lnTo>
                    <a:lnTo>
                      <a:pt x="332" y="503"/>
                    </a:lnTo>
                    <a:lnTo>
                      <a:pt x="333" y="517"/>
                    </a:lnTo>
                    <a:lnTo>
                      <a:pt x="335" y="530"/>
                    </a:lnTo>
                    <a:lnTo>
                      <a:pt x="335" y="545"/>
                    </a:lnTo>
                    <a:lnTo>
                      <a:pt x="335" y="559"/>
                    </a:lnTo>
                    <a:lnTo>
                      <a:pt x="334" y="573"/>
                    </a:lnTo>
                    <a:lnTo>
                      <a:pt x="332" y="587"/>
                    </a:lnTo>
                    <a:lnTo>
                      <a:pt x="329" y="600"/>
                    </a:lnTo>
                    <a:lnTo>
                      <a:pt x="326" y="613"/>
                    </a:lnTo>
                    <a:lnTo>
                      <a:pt x="322" y="626"/>
                    </a:lnTo>
                    <a:lnTo>
                      <a:pt x="311" y="652"/>
                    </a:lnTo>
                    <a:lnTo>
                      <a:pt x="297" y="676"/>
                    </a:lnTo>
                    <a:lnTo>
                      <a:pt x="281" y="699"/>
                    </a:lnTo>
                    <a:lnTo>
                      <a:pt x="262" y="720"/>
                    </a:lnTo>
                    <a:lnTo>
                      <a:pt x="241" y="740"/>
                    </a:lnTo>
                    <a:lnTo>
                      <a:pt x="218" y="758"/>
                    </a:lnTo>
                    <a:lnTo>
                      <a:pt x="193" y="774"/>
                    </a:lnTo>
                    <a:lnTo>
                      <a:pt x="166" y="788"/>
                    </a:lnTo>
                    <a:lnTo>
                      <a:pt x="137" y="800"/>
                    </a:lnTo>
                    <a:lnTo>
                      <a:pt x="107" y="809"/>
                    </a:lnTo>
                    <a:lnTo>
                      <a:pt x="75" y="817"/>
                    </a:lnTo>
                    <a:lnTo>
                      <a:pt x="43" y="822"/>
                    </a:lnTo>
                    <a:lnTo>
                      <a:pt x="9" y="823"/>
                    </a:lnTo>
                    <a:lnTo>
                      <a:pt x="12" y="1098"/>
                    </a:lnTo>
                    <a:lnTo>
                      <a:pt x="46" y="1097"/>
                    </a:lnTo>
                    <a:lnTo>
                      <a:pt x="79" y="1094"/>
                    </a:lnTo>
                    <a:lnTo>
                      <a:pt x="112" y="1090"/>
                    </a:lnTo>
                    <a:lnTo>
                      <a:pt x="145" y="1085"/>
                    </a:lnTo>
                    <a:lnTo>
                      <a:pt x="177" y="1079"/>
                    </a:lnTo>
                    <a:lnTo>
                      <a:pt x="207" y="1071"/>
                    </a:lnTo>
                    <a:lnTo>
                      <a:pt x="239" y="1062"/>
                    </a:lnTo>
                    <a:lnTo>
                      <a:pt x="268" y="1052"/>
                    </a:lnTo>
                    <a:lnTo>
                      <a:pt x="297" y="1040"/>
                    </a:lnTo>
                    <a:lnTo>
                      <a:pt x="326" y="1028"/>
                    </a:lnTo>
                    <a:lnTo>
                      <a:pt x="353" y="1014"/>
                    </a:lnTo>
                    <a:lnTo>
                      <a:pt x="380" y="1000"/>
                    </a:lnTo>
                    <a:lnTo>
                      <a:pt x="405" y="984"/>
                    </a:lnTo>
                    <a:lnTo>
                      <a:pt x="430" y="968"/>
                    </a:lnTo>
                    <a:lnTo>
                      <a:pt x="454" y="950"/>
                    </a:lnTo>
                    <a:lnTo>
                      <a:pt x="476" y="932"/>
                    </a:lnTo>
                    <a:lnTo>
                      <a:pt x="498" y="912"/>
                    </a:lnTo>
                    <a:lnTo>
                      <a:pt x="518" y="892"/>
                    </a:lnTo>
                    <a:lnTo>
                      <a:pt x="537" y="871"/>
                    </a:lnTo>
                    <a:lnTo>
                      <a:pt x="556" y="850"/>
                    </a:lnTo>
                    <a:lnTo>
                      <a:pt x="573" y="827"/>
                    </a:lnTo>
                    <a:lnTo>
                      <a:pt x="588" y="804"/>
                    </a:lnTo>
                    <a:lnTo>
                      <a:pt x="602" y="780"/>
                    </a:lnTo>
                    <a:lnTo>
                      <a:pt x="615" y="756"/>
                    </a:lnTo>
                    <a:lnTo>
                      <a:pt x="627" y="731"/>
                    </a:lnTo>
                    <a:lnTo>
                      <a:pt x="637" y="705"/>
                    </a:lnTo>
                    <a:lnTo>
                      <a:pt x="646" y="679"/>
                    </a:lnTo>
                    <a:lnTo>
                      <a:pt x="653" y="652"/>
                    </a:lnTo>
                    <a:lnTo>
                      <a:pt x="658" y="626"/>
                    </a:lnTo>
                    <a:lnTo>
                      <a:pt x="662" y="598"/>
                    </a:lnTo>
                    <a:lnTo>
                      <a:pt x="664" y="570"/>
                    </a:lnTo>
                    <a:lnTo>
                      <a:pt x="665" y="542"/>
                    </a:lnTo>
                    <a:lnTo>
                      <a:pt x="664" y="513"/>
                    </a:lnTo>
                    <a:lnTo>
                      <a:pt x="661" y="485"/>
                    </a:lnTo>
                    <a:lnTo>
                      <a:pt x="656" y="458"/>
                    </a:lnTo>
                    <a:lnTo>
                      <a:pt x="650" y="431"/>
                    </a:lnTo>
                    <a:lnTo>
                      <a:pt x="643" y="404"/>
                    </a:lnTo>
                    <a:lnTo>
                      <a:pt x="634" y="379"/>
                    </a:lnTo>
                    <a:lnTo>
                      <a:pt x="623" y="353"/>
                    </a:lnTo>
                    <a:lnTo>
                      <a:pt x="611" y="328"/>
                    </a:lnTo>
                    <a:lnTo>
                      <a:pt x="598" y="305"/>
                    </a:lnTo>
                    <a:lnTo>
                      <a:pt x="582" y="281"/>
                    </a:lnTo>
                    <a:lnTo>
                      <a:pt x="566" y="258"/>
                    </a:lnTo>
                    <a:lnTo>
                      <a:pt x="549" y="236"/>
                    </a:lnTo>
                    <a:lnTo>
                      <a:pt x="531" y="215"/>
                    </a:lnTo>
                    <a:lnTo>
                      <a:pt x="511" y="194"/>
                    </a:lnTo>
                    <a:lnTo>
                      <a:pt x="489" y="174"/>
                    </a:lnTo>
                    <a:lnTo>
                      <a:pt x="467" y="155"/>
                    </a:lnTo>
                    <a:lnTo>
                      <a:pt x="444" y="138"/>
                    </a:lnTo>
                    <a:lnTo>
                      <a:pt x="421" y="121"/>
                    </a:lnTo>
                    <a:lnTo>
                      <a:pt x="396" y="105"/>
                    </a:lnTo>
                    <a:lnTo>
                      <a:pt x="370" y="89"/>
                    </a:lnTo>
                    <a:lnTo>
                      <a:pt x="342" y="76"/>
                    </a:lnTo>
                    <a:lnTo>
                      <a:pt x="315" y="63"/>
                    </a:lnTo>
                    <a:lnTo>
                      <a:pt x="286" y="51"/>
                    </a:lnTo>
                    <a:lnTo>
                      <a:pt x="257" y="40"/>
                    </a:lnTo>
                    <a:lnTo>
                      <a:pt x="227" y="31"/>
                    </a:lnTo>
                    <a:lnTo>
                      <a:pt x="196" y="22"/>
                    </a:lnTo>
                    <a:lnTo>
                      <a:pt x="165" y="15"/>
                    </a:lnTo>
                    <a:lnTo>
                      <a:pt x="133" y="9"/>
                    </a:lnTo>
                    <a:lnTo>
                      <a:pt x="101" y="5"/>
                    </a:lnTo>
                    <a:lnTo>
                      <a:pt x="67" y="2"/>
                    </a:lnTo>
                    <a:lnTo>
                      <a:pt x="34" y="0"/>
                    </a:lnTo>
                    <a:lnTo>
                      <a:pt x="0" y="0"/>
                    </a:lnTo>
                    <a:lnTo>
                      <a:pt x="3" y="274"/>
                    </a:lnTo>
                    <a:close/>
                  </a:path>
                </a:pathLst>
              </a:custGeom>
              <a:solidFill>
                <a:srgbClr val="FFCC99"/>
              </a:solidFill>
              <a:ln w="9525">
                <a:noFill/>
                <a:round/>
                <a:headEnd/>
                <a:tailEnd/>
              </a:ln>
            </p:spPr>
            <p:txBody>
              <a:bodyPr/>
              <a:lstStyle/>
              <a:p>
                <a:pPr>
                  <a:defRPr/>
                </a:pPr>
                <a:endParaRPr lang="es-ES" sz="1350">
                  <a:solidFill>
                    <a:schemeClr val="bg1"/>
                  </a:solidFill>
                  <a:latin typeface="Helvetica" pitchFamily="2" charset="0"/>
                </a:endParaRPr>
              </a:p>
            </p:txBody>
          </p:sp>
          <p:sp>
            <p:nvSpPr>
              <p:cNvPr id="16" name="Rectangle 5"/>
              <p:cNvSpPr>
                <a:spLocks noChangeArrowheads="1"/>
              </p:cNvSpPr>
              <p:nvPr/>
            </p:nvSpPr>
            <p:spPr bwMode="auto">
              <a:xfrm>
                <a:off x="6355530" y="2227822"/>
                <a:ext cx="566613" cy="174565"/>
              </a:xfrm>
              <a:prstGeom prst="rect">
                <a:avLst/>
              </a:prstGeom>
              <a:solidFill>
                <a:srgbClr val="FFCC99"/>
              </a:solidFill>
              <a:ln w="9525">
                <a:noFill/>
                <a:miter lim="800000"/>
                <a:headEnd/>
                <a:tailEnd/>
              </a:ln>
            </p:spPr>
            <p:txBody>
              <a:bodyPr/>
              <a:lstStyle/>
              <a:p>
                <a:pPr>
                  <a:defRPr/>
                </a:pPr>
                <a:endParaRPr lang="es-ES" sz="1350">
                  <a:solidFill>
                    <a:schemeClr val="bg1"/>
                  </a:solidFill>
                  <a:latin typeface="Helvetica" pitchFamily="2" charset="0"/>
                </a:endParaRPr>
              </a:p>
            </p:txBody>
          </p:sp>
          <p:sp>
            <p:nvSpPr>
              <p:cNvPr id="17" name="Rectangle 6"/>
              <p:cNvSpPr>
                <a:spLocks noChangeArrowheads="1"/>
              </p:cNvSpPr>
              <p:nvPr/>
            </p:nvSpPr>
            <p:spPr bwMode="auto">
              <a:xfrm>
                <a:off x="6791997" y="2373822"/>
                <a:ext cx="349174" cy="211065"/>
              </a:xfrm>
              <a:prstGeom prst="rect">
                <a:avLst/>
              </a:prstGeom>
              <a:noFill/>
              <a:ln w="9525">
                <a:noFill/>
                <a:miter lim="800000"/>
                <a:headEnd/>
                <a:tailEnd/>
              </a:ln>
            </p:spPr>
            <p:txBody>
              <a:bodyPr/>
              <a:lstStyle/>
              <a:p>
                <a:pPr>
                  <a:defRPr/>
                </a:pPr>
                <a:endParaRPr lang="es-ES" sz="1350">
                  <a:solidFill>
                    <a:schemeClr val="bg1"/>
                  </a:solidFill>
                  <a:latin typeface="Helvetica" pitchFamily="2" charset="0"/>
                </a:endParaRPr>
              </a:p>
            </p:txBody>
          </p:sp>
          <p:sp>
            <p:nvSpPr>
              <p:cNvPr id="18" name="Rectangle 7"/>
              <p:cNvSpPr>
                <a:spLocks noChangeArrowheads="1"/>
              </p:cNvSpPr>
              <p:nvPr/>
            </p:nvSpPr>
            <p:spPr bwMode="auto">
              <a:xfrm>
                <a:off x="6844374" y="2384930"/>
                <a:ext cx="149192" cy="160283"/>
              </a:xfrm>
              <a:prstGeom prst="rect">
                <a:avLst/>
              </a:prstGeom>
              <a:noFill/>
              <a:ln w="9525">
                <a:noFill/>
                <a:miter lim="800000"/>
                <a:headEnd/>
                <a:tailEnd/>
              </a:ln>
            </p:spPr>
            <p:txBody>
              <a:bodyPr/>
              <a:lstStyle/>
              <a:p>
                <a:pPr>
                  <a:defRPr/>
                </a:pPr>
                <a:endParaRPr lang="es-ES" sz="1350">
                  <a:solidFill>
                    <a:schemeClr val="bg1"/>
                  </a:solidFill>
                  <a:latin typeface="Helvetica" pitchFamily="2" charset="0"/>
                </a:endParaRPr>
              </a:p>
            </p:txBody>
          </p:sp>
          <p:sp>
            <p:nvSpPr>
              <p:cNvPr id="19" name="Rectangle 8"/>
              <p:cNvSpPr>
                <a:spLocks noChangeArrowheads="1"/>
              </p:cNvSpPr>
              <p:nvPr/>
            </p:nvSpPr>
            <p:spPr bwMode="auto">
              <a:xfrm>
                <a:off x="7039593" y="2277017"/>
                <a:ext cx="152367" cy="161870"/>
              </a:xfrm>
              <a:prstGeom prst="rect">
                <a:avLst/>
              </a:prstGeom>
              <a:noFill/>
              <a:ln w="9525">
                <a:noFill/>
                <a:miter lim="800000"/>
                <a:headEnd/>
                <a:tailEnd/>
              </a:ln>
            </p:spPr>
            <p:txBody>
              <a:bodyPr wrap="none" lIns="0" tIns="0" rIns="0" bIns="0">
                <a:spAutoFit/>
              </a:bodyPr>
              <a:lstStyle/>
              <a:p>
                <a:pPr eaLnBrk="1" hangingPunct="1">
                  <a:defRPr/>
                </a:pPr>
                <a:r>
                  <a:rPr lang="en-US" sz="1050" b="1" dirty="0">
                    <a:solidFill>
                      <a:schemeClr val="bg1"/>
                    </a:solidFill>
                    <a:latin typeface="Helvetica" pitchFamily="2" charset="0"/>
                  </a:rPr>
                  <a:t>Cr</a:t>
                </a:r>
                <a:endParaRPr lang="en-US" dirty="0">
                  <a:solidFill>
                    <a:schemeClr val="bg1"/>
                  </a:solidFill>
                  <a:latin typeface="Helvetica" pitchFamily="2" charset="0"/>
                </a:endParaRPr>
              </a:p>
            </p:txBody>
          </p:sp>
          <p:sp>
            <p:nvSpPr>
              <p:cNvPr id="20" name="Rectangle 9"/>
              <p:cNvSpPr>
                <a:spLocks noChangeArrowheads="1"/>
              </p:cNvSpPr>
              <p:nvPr/>
            </p:nvSpPr>
            <p:spPr bwMode="auto">
              <a:xfrm>
                <a:off x="5746063" y="2154822"/>
                <a:ext cx="350761" cy="212652"/>
              </a:xfrm>
              <a:prstGeom prst="rect">
                <a:avLst/>
              </a:prstGeom>
              <a:noFill/>
              <a:ln w="9525">
                <a:noFill/>
                <a:miter lim="800000"/>
                <a:headEnd/>
                <a:tailEnd/>
              </a:ln>
            </p:spPr>
            <p:txBody>
              <a:bodyPr/>
              <a:lstStyle/>
              <a:p>
                <a:pPr>
                  <a:defRPr/>
                </a:pPr>
                <a:endParaRPr lang="es-ES" sz="1350">
                  <a:solidFill>
                    <a:schemeClr val="bg1"/>
                  </a:solidFill>
                  <a:latin typeface="Helvetica" pitchFamily="2" charset="0"/>
                </a:endParaRPr>
              </a:p>
            </p:txBody>
          </p:sp>
          <p:sp>
            <p:nvSpPr>
              <p:cNvPr id="21" name="Rectangle 10"/>
              <p:cNvSpPr>
                <a:spLocks noChangeArrowheads="1"/>
              </p:cNvSpPr>
              <p:nvPr/>
            </p:nvSpPr>
            <p:spPr bwMode="auto">
              <a:xfrm>
                <a:off x="5798439" y="2167518"/>
                <a:ext cx="150780" cy="160282"/>
              </a:xfrm>
              <a:prstGeom prst="rect">
                <a:avLst/>
              </a:prstGeom>
              <a:noFill/>
              <a:ln w="9525">
                <a:noFill/>
                <a:miter lim="800000"/>
                <a:headEnd/>
                <a:tailEnd/>
              </a:ln>
            </p:spPr>
            <p:txBody>
              <a:bodyPr/>
              <a:lstStyle/>
              <a:p>
                <a:pPr>
                  <a:defRPr/>
                </a:pPr>
                <a:endParaRPr lang="es-ES" sz="1350">
                  <a:solidFill>
                    <a:schemeClr val="bg1"/>
                  </a:solidFill>
                  <a:latin typeface="Helvetica" pitchFamily="2" charset="0"/>
                </a:endParaRPr>
              </a:p>
            </p:txBody>
          </p:sp>
          <p:sp>
            <p:nvSpPr>
              <p:cNvPr id="22" name="Rectangle 11"/>
              <p:cNvSpPr>
                <a:spLocks noChangeArrowheads="1"/>
              </p:cNvSpPr>
              <p:nvPr/>
            </p:nvSpPr>
            <p:spPr bwMode="auto">
              <a:xfrm>
                <a:off x="5798439" y="2150061"/>
                <a:ext cx="301559" cy="323739"/>
              </a:xfrm>
              <a:prstGeom prst="rect">
                <a:avLst/>
              </a:prstGeom>
              <a:noFill/>
              <a:ln w="9525">
                <a:noFill/>
                <a:miter lim="800000"/>
                <a:headEnd/>
                <a:tailEnd/>
              </a:ln>
            </p:spPr>
            <p:txBody>
              <a:bodyPr wrap="none" lIns="0" tIns="0" rIns="0" bIns="0">
                <a:spAutoFit/>
              </a:bodyPr>
              <a:lstStyle/>
              <a:p>
                <a:pPr eaLnBrk="1" hangingPunct="1">
                  <a:defRPr/>
                </a:pPr>
                <a:r>
                  <a:rPr lang="en-US" sz="1050" b="1" dirty="0">
                    <a:solidFill>
                      <a:schemeClr val="bg1"/>
                    </a:solidFill>
                    <a:latin typeface="Helvetica" pitchFamily="2" charset="0"/>
                  </a:rPr>
                  <a:t>Cr</a:t>
                </a:r>
              </a:p>
              <a:p>
                <a:pPr eaLnBrk="1" hangingPunct="1">
                  <a:defRPr/>
                </a:pPr>
                <a:r>
                  <a:rPr lang="en-US" sz="1050" b="1" dirty="0">
                    <a:solidFill>
                      <a:schemeClr val="bg1"/>
                    </a:solidFill>
                    <a:latin typeface="Helvetica" pitchFamily="2" charset="0"/>
                  </a:rPr>
                  <a:t>Urea</a:t>
                </a:r>
                <a:endParaRPr lang="en-US" dirty="0">
                  <a:solidFill>
                    <a:schemeClr val="bg1"/>
                  </a:solidFill>
                  <a:latin typeface="Helvetica" pitchFamily="2" charset="0"/>
                </a:endParaRPr>
              </a:p>
            </p:txBody>
          </p:sp>
          <p:sp>
            <p:nvSpPr>
              <p:cNvPr id="23" name="Rectangle 28"/>
              <p:cNvSpPr>
                <a:spLocks noChangeArrowheads="1"/>
              </p:cNvSpPr>
              <p:nvPr/>
            </p:nvSpPr>
            <p:spPr bwMode="auto">
              <a:xfrm rot="16239746">
                <a:off x="7019790" y="2995104"/>
                <a:ext cx="566543" cy="174587"/>
              </a:xfrm>
              <a:prstGeom prst="rect">
                <a:avLst/>
              </a:prstGeom>
              <a:solidFill>
                <a:srgbClr val="FFCC99"/>
              </a:solidFill>
              <a:ln w="9525">
                <a:noFill/>
                <a:miter lim="800000"/>
                <a:headEnd/>
                <a:tailEnd/>
              </a:ln>
            </p:spPr>
            <p:txBody>
              <a:bodyPr/>
              <a:lstStyle/>
              <a:p>
                <a:pPr>
                  <a:defRPr/>
                </a:pPr>
                <a:endParaRPr lang="es-ES" sz="1350">
                  <a:solidFill>
                    <a:schemeClr val="bg1"/>
                  </a:solidFill>
                  <a:latin typeface="Helvetica" pitchFamily="2" charset="0"/>
                </a:endParaRPr>
              </a:p>
            </p:txBody>
          </p:sp>
          <p:sp>
            <p:nvSpPr>
              <p:cNvPr id="24" name="Rectangle 29"/>
              <p:cNvSpPr>
                <a:spLocks noChangeArrowheads="1"/>
              </p:cNvSpPr>
              <p:nvPr/>
            </p:nvSpPr>
            <p:spPr bwMode="auto">
              <a:xfrm rot="16239746">
                <a:off x="7517362" y="2991137"/>
                <a:ext cx="566544" cy="172999"/>
              </a:xfrm>
              <a:prstGeom prst="rect">
                <a:avLst/>
              </a:prstGeom>
              <a:solidFill>
                <a:srgbClr val="FFCC99"/>
              </a:solidFill>
              <a:ln w="9525">
                <a:noFill/>
                <a:miter lim="800000"/>
                <a:headEnd/>
                <a:tailEnd/>
              </a:ln>
            </p:spPr>
            <p:txBody>
              <a:bodyPr/>
              <a:lstStyle/>
              <a:p>
                <a:pPr>
                  <a:defRPr/>
                </a:pPr>
                <a:endParaRPr lang="es-ES" sz="1350">
                  <a:solidFill>
                    <a:schemeClr val="bg1"/>
                  </a:solidFill>
                  <a:latin typeface="Helvetica" pitchFamily="2" charset="0"/>
                </a:endParaRPr>
              </a:p>
            </p:txBody>
          </p:sp>
          <p:sp>
            <p:nvSpPr>
              <p:cNvPr id="25" name="Freeform 30"/>
              <p:cNvSpPr>
                <a:spLocks/>
              </p:cNvSpPr>
              <p:nvPr/>
            </p:nvSpPr>
            <p:spPr bwMode="auto">
              <a:xfrm rot="5383591">
                <a:off x="7376092" y="3208521"/>
                <a:ext cx="357065" cy="642798"/>
              </a:xfrm>
              <a:custGeom>
                <a:avLst/>
                <a:gdLst>
                  <a:gd name="T0" fmla="*/ 0 w 665"/>
                  <a:gd name="T1" fmla="*/ 0 h 1098"/>
                  <a:gd name="T2" fmla="*/ 0 w 665"/>
                  <a:gd name="T3" fmla="*/ 0 h 1098"/>
                  <a:gd name="T4" fmla="*/ 0 w 665"/>
                  <a:gd name="T5" fmla="*/ 0 h 1098"/>
                  <a:gd name="T6" fmla="*/ 0 w 665"/>
                  <a:gd name="T7" fmla="*/ 0 h 1098"/>
                  <a:gd name="T8" fmla="*/ 0 w 665"/>
                  <a:gd name="T9" fmla="*/ 0 h 1098"/>
                  <a:gd name="T10" fmla="*/ 0 w 665"/>
                  <a:gd name="T11" fmla="*/ 0 h 1098"/>
                  <a:gd name="T12" fmla="*/ 0 w 665"/>
                  <a:gd name="T13" fmla="*/ 0 h 1098"/>
                  <a:gd name="T14" fmla="*/ 0 w 665"/>
                  <a:gd name="T15" fmla="*/ 0 h 1098"/>
                  <a:gd name="T16" fmla="*/ 0 w 665"/>
                  <a:gd name="T17" fmla="*/ 0 h 1098"/>
                  <a:gd name="T18" fmla="*/ 0 w 665"/>
                  <a:gd name="T19" fmla="*/ 0 h 1098"/>
                  <a:gd name="T20" fmla="*/ 0 w 665"/>
                  <a:gd name="T21" fmla="*/ 0 h 1098"/>
                  <a:gd name="T22" fmla="*/ 0 w 665"/>
                  <a:gd name="T23" fmla="*/ 0 h 1098"/>
                  <a:gd name="T24" fmla="*/ 0 w 665"/>
                  <a:gd name="T25" fmla="*/ 0 h 1098"/>
                  <a:gd name="T26" fmla="*/ 0 w 665"/>
                  <a:gd name="T27" fmla="*/ 0 h 1098"/>
                  <a:gd name="T28" fmla="*/ 0 w 665"/>
                  <a:gd name="T29" fmla="*/ 0 h 1098"/>
                  <a:gd name="T30" fmla="*/ 0 w 665"/>
                  <a:gd name="T31" fmla="*/ 0 h 1098"/>
                  <a:gd name="T32" fmla="*/ 0 w 665"/>
                  <a:gd name="T33" fmla="*/ 0 h 1098"/>
                  <a:gd name="T34" fmla="*/ 0 w 665"/>
                  <a:gd name="T35" fmla="*/ 0 h 1098"/>
                  <a:gd name="T36" fmla="*/ 0 w 665"/>
                  <a:gd name="T37" fmla="*/ 0 h 1098"/>
                  <a:gd name="T38" fmla="*/ 0 w 665"/>
                  <a:gd name="T39" fmla="*/ 0 h 1098"/>
                  <a:gd name="T40" fmla="*/ 0 w 665"/>
                  <a:gd name="T41" fmla="*/ 0 h 1098"/>
                  <a:gd name="T42" fmla="*/ 0 w 665"/>
                  <a:gd name="T43" fmla="*/ 0 h 1098"/>
                  <a:gd name="T44" fmla="*/ 0 w 665"/>
                  <a:gd name="T45" fmla="*/ 0 h 1098"/>
                  <a:gd name="T46" fmla="*/ 0 w 665"/>
                  <a:gd name="T47" fmla="*/ 0 h 1098"/>
                  <a:gd name="T48" fmla="*/ 0 w 665"/>
                  <a:gd name="T49" fmla="*/ 0 h 1098"/>
                  <a:gd name="T50" fmla="*/ 0 w 665"/>
                  <a:gd name="T51" fmla="*/ 0 h 1098"/>
                  <a:gd name="T52" fmla="*/ 0 w 665"/>
                  <a:gd name="T53" fmla="*/ 0 h 1098"/>
                  <a:gd name="T54" fmla="*/ 0 w 665"/>
                  <a:gd name="T55" fmla="*/ 0 h 1098"/>
                  <a:gd name="T56" fmla="*/ 0 w 665"/>
                  <a:gd name="T57" fmla="*/ 0 h 1098"/>
                  <a:gd name="T58" fmla="*/ 0 w 665"/>
                  <a:gd name="T59" fmla="*/ 0 h 1098"/>
                  <a:gd name="T60" fmla="*/ 0 w 665"/>
                  <a:gd name="T61" fmla="*/ 0 h 1098"/>
                  <a:gd name="T62" fmla="*/ 0 w 665"/>
                  <a:gd name="T63" fmla="*/ 0 h 1098"/>
                  <a:gd name="T64" fmla="*/ 0 w 665"/>
                  <a:gd name="T65" fmla="*/ 0 h 1098"/>
                  <a:gd name="T66" fmla="*/ 0 w 665"/>
                  <a:gd name="T67" fmla="*/ 0 h 1098"/>
                  <a:gd name="T68" fmla="*/ 0 w 665"/>
                  <a:gd name="T69" fmla="*/ 0 h 1098"/>
                  <a:gd name="T70" fmla="*/ 0 w 665"/>
                  <a:gd name="T71" fmla="*/ 0 h 1098"/>
                  <a:gd name="T72" fmla="*/ 0 w 665"/>
                  <a:gd name="T73" fmla="*/ 0 h 1098"/>
                  <a:gd name="T74" fmla="*/ 0 w 665"/>
                  <a:gd name="T75" fmla="*/ 0 h 1098"/>
                  <a:gd name="T76" fmla="*/ 0 w 665"/>
                  <a:gd name="T77" fmla="*/ 0 h 1098"/>
                  <a:gd name="T78" fmla="*/ 0 w 665"/>
                  <a:gd name="T79" fmla="*/ 0 h 1098"/>
                  <a:gd name="T80" fmla="*/ 0 w 665"/>
                  <a:gd name="T81" fmla="*/ 0 h 1098"/>
                  <a:gd name="T82" fmla="*/ 0 w 665"/>
                  <a:gd name="T83" fmla="*/ 0 h 1098"/>
                  <a:gd name="T84" fmla="*/ 0 w 665"/>
                  <a:gd name="T85" fmla="*/ 0 h 1098"/>
                  <a:gd name="T86" fmla="*/ 0 w 665"/>
                  <a:gd name="T87" fmla="*/ 0 h 1098"/>
                  <a:gd name="T88" fmla="*/ 0 w 665"/>
                  <a:gd name="T89" fmla="*/ 0 h 1098"/>
                  <a:gd name="T90" fmla="*/ 0 w 665"/>
                  <a:gd name="T91" fmla="*/ 0 h 1098"/>
                  <a:gd name="T92" fmla="*/ 0 w 665"/>
                  <a:gd name="T93" fmla="*/ 0 h 1098"/>
                  <a:gd name="T94" fmla="*/ 0 w 665"/>
                  <a:gd name="T95" fmla="*/ 0 h 1098"/>
                  <a:gd name="T96" fmla="*/ 0 w 665"/>
                  <a:gd name="T97" fmla="*/ 0 h 1098"/>
                  <a:gd name="T98" fmla="*/ 0 w 665"/>
                  <a:gd name="T99" fmla="*/ 0 h 1098"/>
                  <a:gd name="T100" fmla="*/ 0 w 665"/>
                  <a:gd name="T101" fmla="*/ 0 h 1098"/>
                  <a:gd name="T102" fmla="*/ 0 w 665"/>
                  <a:gd name="T103" fmla="*/ 0 h 10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65"/>
                  <a:gd name="T157" fmla="*/ 0 h 1098"/>
                  <a:gd name="T158" fmla="*/ 665 w 665"/>
                  <a:gd name="T159" fmla="*/ 1098 h 109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65" h="1098">
                    <a:moveTo>
                      <a:pt x="3" y="274"/>
                    </a:moveTo>
                    <a:lnTo>
                      <a:pt x="37" y="275"/>
                    </a:lnTo>
                    <a:lnTo>
                      <a:pt x="69" y="279"/>
                    </a:lnTo>
                    <a:lnTo>
                      <a:pt x="101" y="285"/>
                    </a:lnTo>
                    <a:lnTo>
                      <a:pt x="132" y="294"/>
                    </a:lnTo>
                    <a:lnTo>
                      <a:pt x="161" y="305"/>
                    </a:lnTo>
                    <a:lnTo>
                      <a:pt x="188" y="319"/>
                    </a:lnTo>
                    <a:lnTo>
                      <a:pt x="213" y="334"/>
                    </a:lnTo>
                    <a:lnTo>
                      <a:pt x="237" y="352"/>
                    </a:lnTo>
                    <a:lnTo>
                      <a:pt x="258" y="371"/>
                    </a:lnTo>
                    <a:lnTo>
                      <a:pt x="277" y="391"/>
                    </a:lnTo>
                    <a:lnTo>
                      <a:pt x="294" y="414"/>
                    </a:lnTo>
                    <a:lnTo>
                      <a:pt x="309" y="438"/>
                    </a:lnTo>
                    <a:lnTo>
                      <a:pt x="320" y="463"/>
                    </a:lnTo>
                    <a:lnTo>
                      <a:pt x="325" y="476"/>
                    </a:lnTo>
                    <a:lnTo>
                      <a:pt x="329" y="490"/>
                    </a:lnTo>
                    <a:lnTo>
                      <a:pt x="332" y="503"/>
                    </a:lnTo>
                    <a:lnTo>
                      <a:pt x="333" y="517"/>
                    </a:lnTo>
                    <a:lnTo>
                      <a:pt x="335" y="530"/>
                    </a:lnTo>
                    <a:lnTo>
                      <a:pt x="335" y="545"/>
                    </a:lnTo>
                    <a:lnTo>
                      <a:pt x="335" y="559"/>
                    </a:lnTo>
                    <a:lnTo>
                      <a:pt x="334" y="573"/>
                    </a:lnTo>
                    <a:lnTo>
                      <a:pt x="332" y="587"/>
                    </a:lnTo>
                    <a:lnTo>
                      <a:pt x="329" y="600"/>
                    </a:lnTo>
                    <a:lnTo>
                      <a:pt x="326" y="613"/>
                    </a:lnTo>
                    <a:lnTo>
                      <a:pt x="322" y="626"/>
                    </a:lnTo>
                    <a:lnTo>
                      <a:pt x="311" y="652"/>
                    </a:lnTo>
                    <a:lnTo>
                      <a:pt x="297" y="676"/>
                    </a:lnTo>
                    <a:lnTo>
                      <a:pt x="281" y="699"/>
                    </a:lnTo>
                    <a:lnTo>
                      <a:pt x="262" y="720"/>
                    </a:lnTo>
                    <a:lnTo>
                      <a:pt x="241" y="740"/>
                    </a:lnTo>
                    <a:lnTo>
                      <a:pt x="218" y="758"/>
                    </a:lnTo>
                    <a:lnTo>
                      <a:pt x="193" y="774"/>
                    </a:lnTo>
                    <a:lnTo>
                      <a:pt x="166" y="788"/>
                    </a:lnTo>
                    <a:lnTo>
                      <a:pt x="137" y="800"/>
                    </a:lnTo>
                    <a:lnTo>
                      <a:pt x="107" y="809"/>
                    </a:lnTo>
                    <a:lnTo>
                      <a:pt x="75" y="817"/>
                    </a:lnTo>
                    <a:lnTo>
                      <a:pt x="43" y="822"/>
                    </a:lnTo>
                    <a:lnTo>
                      <a:pt x="9" y="823"/>
                    </a:lnTo>
                    <a:lnTo>
                      <a:pt x="12" y="1098"/>
                    </a:lnTo>
                    <a:lnTo>
                      <a:pt x="46" y="1097"/>
                    </a:lnTo>
                    <a:lnTo>
                      <a:pt x="79" y="1094"/>
                    </a:lnTo>
                    <a:lnTo>
                      <a:pt x="112" y="1090"/>
                    </a:lnTo>
                    <a:lnTo>
                      <a:pt x="145" y="1085"/>
                    </a:lnTo>
                    <a:lnTo>
                      <a:pt x="177" y="1079"/>
                    </a:lnTo>
                    <a:lnTo>
                      <a:pt x="207" y="1071"/>
                    </a:lnTo>
                    <a:lnTo>
                      <a:pt x="239" y="1062"/>
                    </a:lnTo>
                    <a:lnTo>
                      <a:pt x="268" y="1052"/>
                    </a:lnTo>
                    <a:lnTo>
                      <a:pt x="297" y="1040"/>
                    </a:lnTo>
                    <a:lnTo>
                      <a:pt x="326" y="1028"/>
                    </a:lnTo>
                    <a:lnTo>
                      <a:pt x="353" y="1014"/>
                    </a:lnTo>
                    <a:lnTo>
                      <a:pt x="380" y="1000"/>
                    </a:lnTo>
                    <a:lnTo>
                      <a:pt x="405" y="984"/>
                    </a:lnTo>
                    <a:lnTo>
                      <a:pt x="430" y="968"/>
                    </a:lnTo>
                    <a:lnTo>
                      <a:pt x="454" y="950"/>
                    </a:lnTo>
                    <a:lnTo>
                      <a:pt x="476" y="932"/>
                    </a:lnTo>
                    <a:lnTo>
                      <a:pt x="498" y="912"/>
                    </a:lnTo>
                    <a:lnTo>
                      <a:pt x="518" y="892"/>
                    </a:lnTo>
                    <a:lnTo>
                      <a:pt x="537" y="871"/>
                    </a:lnTo>
                    <a:lnTo>
                      <a:pt x="556" y="850"/>
                    </a:lnTo>
                    <a:lnTo>
                      <a:pt x="573" y="827"/>
                    </a:lnTo>
                    <a:lnTo>
                      <a:pt x="588" y="804"/>
                    </a:lnTo>
                    <a:lnTo>
                      <a:pt x="602" y="780"/>
                    </a:lnTo>
                    <a:lnTo>
                      <a:pt x="615" y="756"/>
                    </a:lnTo>
                    <a:lnTo>
                      <a:pt x="627" y="731"/>
                    </a:lnTo>
                    <a:lnTo>
                      <a:pt x="637" y="705"/>
                    </a:lnTo>
                    <a:lnTo>
                      <a:pt x="646" y="679"/>
                    </a:lnTo>
                    <a:lnTo>
                      <a:pt x="653" y="652"/>
                    </a:lnTo>
                    <a:lnTo>
                      <a:pt x="658" y="626"/>
                    </a:lnTo>
                    <a:lnTo>
                      <a:pt x="662" y="598"/>
                    </a:lnTo>
                    <a:lnTo>
                      <a:pt x="664" y="570"/>
                    </a:lnTo>
                    <a:lnTo>
                      <a:pt x="665" y="542"/>
                    </a:lnTo>
                    <a:lnTo>
                      <a:pt x="664" y="513"/>
                    </a:lnTo>
                    <a:lnTo>
                      <a:pt x="661" y="485"/>
                    </a:lnTo>
                    <a:lnTo>
                      <a:pt x="656" y="458"/>
                    </a:lnTo>
                    <a:lnTo>
                      <a:pt x="650" y="431"/>
                    </a:lnTo>
                    <a:lnTo>
                      <a:pt x="643" y="404"/>
                    </a:lnTo>
                    <a:lnTo>
                      <a:pt x="634" y="379"/>
                    </a:lnTo>
                    <a:lnTo>
                      <a:pt x="623" y="353"/>
                    </a:lnTo>
                    <a:lnTo>
                      <a:pt x="611" y="328"/>
                    </a:lnTo>
                    <a:lnTo>
                      <a:pt x="598" y="305"/>
                    </a:lnTo>
                    <a:lnTo>
                      <a:pt x="582" y="281"/>
                    </a:lnTo>
                    <a:lnTo>
                      <a:pt x="566" y="258"/>
                    </a:lnTo>
                    <a:lnTo>
                      <a:pt x="549" y="236"/>
                    </a:lnTo>
                    <a:lnTo>
                      <a:pt x="531" y="215"/>
                    </a:lnTo>
                    <a:lnTo>
                      <a:pt x="511" y="194"/>
                    </a:lnTo>
                    <a:lnTo>
                      <a:pt x="489" y="174"/>
                    </a:lnTo>
                    <a:lnTo>
                      <a:pt x="467" y="155"/>
                    </a:lnTo>
                    <a:lnTo>
                      <a:pt x="444" y="138"/>
                    </a:lnTo>
                    <a:lnTo>
                      <a:pt x="421" y="121"/>
                    </a:lnTo>
                    <a:lnTo>
                      <a:pt x="396" y="105"/>
                    </a:lnTo>
                    <a:lnTo>
                      <a:pt x="370" y="89"/>
                    </a:lnTo>
                    <a:lnTo>
                      <a:pt x="342" y="76"/>
                    </a:lnTo>
                    <a:lnTo>
                      <a:pt x="315" y="63"/>
                    </a:lnTo>
                    <a:lnTo>
                      <a:pt x="286" y="51"/>
                    </a:lnTo>
                    <a:lnTo>
                      <a:pt x="257" y="40"/>
                    </a:lnTo>
                    <a:lnTo>
                      <a:pt x="227" y="31"/>
                    </a:lnTo>
                    <a:lnTo>
                      <a:pt x="196" y="22"/>
                    </a:lnTo>
                    <a:lnTo>
                      <a:pt x="165" y="15"/>
                    </a:lnTo>
                    <a:lnTo>
                      <a:pt x="133" y="9"/>
                    </a:lnTo>
                    <a:lnTo>
                      <a:pt x="101" y="5"/>
                    </a:lnTo>
                    <a:lnTo>
                      <a:pt x="67" y="2"/>
                    </a:lnTo>
                    <a:lnTo>
                      <a:pt x="34" y="0"/>
                    </a:lnTo>
                    <a:lnTo>
                      <a:pt x="0" y="0"/>
                    </a:lnTo>
                    <a:lnTo>
                      <a:pt x="3" y="274"/>
                    </a:lnTo>
                    <a:close/>
                  </a:path>
                </a:pathLst>
              </a:custGeom>
              <a:solidFill>
                <a:srgbClr val="FFCC99"/>
              </a:solidFill>
              <a:ln w="9525">
                <a:noFill/>
                <a:round/>
                <a:headEnd/>
                <a:tailEnd/>
              </a:ln>
            </p:spPr>
            <p:txBody>
              <a:bodyPr/>
              <a:lstStyle/>
              <a:p>
                <a:pPr>
                  <a:defRPr/>
                </a:pPr>
                <a:endParaRPr lang="es-ES" sz="1350">
                  <a:solidFill>
                    <a:schemeClr val="bg1"/>
                  </a:solidFill>
                  <a:latin typeface="Helvetica" pitchFamily="2" charset="0"/>
                </a:endParaRPr>
              </a:p>
            </p:txBody>
          </p:sp>
          <p:sp>
            <p:nvSpPr>
              <p:cNvPr id="26" name="Freeform 31"/>
              <p:cNvSpPr>
                <a:spLocks/>
              </p:cNvSpPr>
              <p:nvPr/>
            </p:nvSpPr>
            <p:spPr bwMode="auto">
              <a:xfrm>
                <a:off x="6804694" y="2164344"/>
                <a:ext cx="571375" cy="644304"/>
              </a:xfrm>
              <a:custGeom>
                <a:avLst/>
                <a:gdLst>
                  <a:gd name="T0" fmla="*/ 0 w 480"/>
                  <a:gd name="T1" fmla="*/ 192 h 540"/>
                  <a:gd name="T2" fmla="*/ 168 w 480"/>
                  <a:gd name="T3" fmla="*/ 204 h 540"/>
                  <a:gd name="T4" fmla="*/ 204 w 480"/>
                  <a:gd name="T5" fmla="*/ 216 h 540"/>
                  <a:gd name="T6" fmla="*/ 216 w 480"/>
                  <a:gd name="T7" fmla="*/ 252 h 540"/>
                  <a:gd name="T8" fmla="*/ 276 w 480"/>
                  <a:gd name="T9" fmla="*/ 312 h 540"/>
                  <a:gd name="T10" fmla="*/ 324 w 480"/>
                  <a:gd name="T11" fmla="*/ 456 h 540"/>
                  <a:gd name="T12" fmla="*/ 336 w 480"/>
                  <a:gd name="T13" fmla="*/ 540 h 540"/>
                  <a:gd name="T14" fmla="*/ 480 w 480"/>
                  <a:gd name="T15" fmla="*/ 528 h 540"/>
                  <a:gd name="T16" fmla="*/ 480 w 480"/>
                  <a:gd name="T17" fmla="*/ 384 h 540"/>
                  <a:gd name="T18" fmla="*/ 384 w 480"/>
                  <a:gd name="T19" fmla="*/ 192 h 540"/>
                  <a:gd name="T20" fmla="*/ 240 w 480"/>
                  <a:gd name="T21" fmla="*/ 96 h 540"/>
                  <a:gd name="T22" fmla="*/ 96 w 480"/>
                  <a:gd name="T23" fmla="*/ 0 h 540"/>
                  <a:gd name="T24" fmla="*/ 96 w 480"/>
                  <a:gd name="T25" fmla="*/ 192 h 5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0"/>
                  <a:gd name="T40" fmla="*/ 0 h 540"/>
                  <a:gd name="T41" fmla="*/ 480 w 480"/>
                  <a:gd name="T42" fmla="*/ 540 h 5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0" h="540">
                    <a:moveTo>
                      <a:pt x="0" y="192"/>
                    </a:moveTo>
                    <a:cubicBezTo>
                      <a:pt x="56" y="196"/>
                      <a:pt x="112" y="197"/>
                      <a:pt x="168" y="204"/>
                    </a:cubicBezTo>
                    <a:cubicBezTo>
                      <a:pt x="181" y="205"/>
                      <a:pt x="195" y="207"/>
                      <a:pt x="204" y="216"/>
                    </a:cubicBezTo>
                    <a:cubicBezTo>
                      <a:pt x="213" y="225"/>
                      <a:pt x="210" y="241"/>
                      <a:pt x="216" y="252"/>
                    </a:cubicBezTo>
                    <a:cubicBezTo>
                      <a:pt x="236" y="292"/>
                      <a:pt x="240" y="288"/>
                      <a:pt x="276" y="312"/>
                    </a:cubicBezTo>
                    <a:cubicBezTo>
                      <a:pt x="289" y="363"/>
                      <a:pt x="315" y="405"/>
                      <a:pt x="324" y="456"/>
                    </a:cubicBezTo>
                    <a:cubicBezTo>
                      <a:pt x="329" y="484"/>
                      <a:pt x="336" y="540"/>
                      <a:pt x="336" y="540"/>
                    </a:cubicBezTo>
                    <a:lnTo>
                      <a:pt x="480" y="528"/>
                    </a:lnTo>
                    <a:lnTo>
                      <a:pt x="480" y="384"/>
                    </a:lnTo>
                    <a:lnTo>
                      <a:pt x="384" y="192"/>
                    </a:lnTo>
                    <a:lnTo>
                      <a:pt x="240" y="96"/>
                    </a:lnTo>
                    <a:lnTo>
                      <a:pt x="96" y="0"/>
                    </a:lnTo>
                    <a:lnTo>
                      <a:pt x="96" y="192"/>
                    </a:lnTo>
                  </a:path>
                </a:pathLst>
              </a:custGeom>
              <a:solidFill>
                <a:srgbClr val="FFCC99"/>
              </a:solidFill>
              <a:ln w="9525">
                <a:noFill/>
                <a:round/>
                <a:headEnd/>
                <a:tailEnd/>
              </a:ln>
            </p:spPr>
            <p:txBody>
              <a:bodyPr/>
              <a:lstStyle/>
              <a:p>
                <a:pPr>
                  <a:defRPr/>
                </a:pPr>
                <a:endParaRPr lang="es-ES" sz="1350" dirty="0">
                  <a:solidFill>
                    <a:schemeClr val="bg1"/>
                  </a:solidFill>
                  <a:latin typeface="Helvetica" pitchFamily="2" charset="0"/>
                </a:endParaRPr>
              </a:p>
            </p:txBody>
          </p:sp>
          <p:sp>
            <p:nvSpPr>
              <p:cNvPr id="27" name="Freeform 32"/>
              <p:cNvSpPr>
                <a:spLocks/>
              </p:cNvSpPr>
              <p:nvPr/>
            </p:nvSpPr>
            <p:spPr bwMode="auto">
              <a:xfrm rot="16350443">
                <a:off x="7828431" y="1835803"/>
                <a:ext cx="357066" cy="642797"/>
              </a:xfrm>
              <a:custGeom>
                <a:avLst/>
                <a:gdLst>
                  <a:gd name="T0" fmla="*/ 0 w 665"/>
                  <a:gd name="T1" fmla="*/ 0 h 1098"/>
                  <a:gd name="T2" fmla="*/ 0 w 665"/>
                  <a:gd name="T3" fmla="*/ 0 h 1098"/>
                  <a:gd name="T4" fmla="*/ 0 w 665"/>
                  <a:gd name="T5" fmla="*/ 0 h 1098"/>
                  <a:gd name="T6" fmla="*/ 0 w 665"/>
                  <a:gd name="T7" fmla="*/ 0 h 1098"/>
                  <a:gd name="T8" fmla="*/ 0 w 665"/>
                  <a:gd name="T9" fmla="*/ 0 h 1098"/>
                  <a:gd name="T10" fmla="*/ 0 w 665"/>
                  <a:gd name="T11" fmla="*/ 0 h 1098"/>
                  <a:gd name="T12" fmla="*/ 0 w 665"/>
                  <a:gd name="T13" fmla="*/ 0 h 1098"/>
                  <a:gd name="T14" fmla="*/ 0 w 665"/>
                  <a:gd name="T15" fmla="*/ 0 h 1098"/>
                  <a:gd name="T16" fmla="*/ 0 w 665"/>
                  <a:gd name="T17" fmla="*/ 0 h 1098"/>
                  <a:gd name="T18" fmla="*/ 0 w 665"/>
                  <a:gd name="T19" fmla="*/ 0 h 1098"/>
                  <a:gd name="T20" fmla="*/ 0 w 665"/>
                  <a:gd name="T21" fmla="*/ 0 h 1098"/>
                  <a:gd name="T22" fmla="*/ 0 w 665"/>
                  <a:gd name="T23" fmla="*/ 0 h 1098"/>
                  <a:gd name="T24" fmla="*/ 0 w 665"/>
                  <a:gd name="T25" fmla="*/ 0 h 1098"/>
                  <a:gd name="T26" fmla="*/ 0 w 665"/>
                  <a:gd name="T27" fmla="*/ 0 h 1098"/>
                  <a:gd name="T28" fmla="*/ 0 w 665"/>
                  <a:gd name="T29" fmla="*/ 0 h 1098"/>
                  <a:gd name="T30" fmla="*/ 0 w 665"/>
                  <a:gd name="T31" fmla="*/ 0 h 1098"/>
                  <a:gd name="T32" fmla="*/ 0 w 665"/>
                  <a:gd name="T33" fmla="*/ 0 h 1098"/>
                  <a:gd name="T34" fmla="*/ 0 w 665"/>
                  <a:gd name="T35" fmla="*/ 0 h 1098"/>
                  <a:gd name="T36" fmla="*/ 0 w 665"/>
                  <a:gd name="T37" fmla="*/ 0 h 1098"/>
                  <a:gd name="T38" fmla="*/ 0 w 665"/>
                  <a:gd name="T39" fmla="*/ 0 h 1098"/>
                  <a:gd name="T40" fmla="*/ 0 w 665"/>
                  <a:gd name="T41" fmla="*/ 0 h 1098"/>
                  <a:gd name="T42" fmla="*/ 0 w 665"/>
                  <a:gd name="T43" fmla="*/ 0 h 1098"/>
                  <a:gd name="T44" fmla="*/ 0 w 665"/>
                  <a:gd name="T45" fmla="*/ 0 h 1098"/>
                  <a:gd name="T46" fmla="*/ 0 w 665"/>
                  <a:gd name="T47" fmla="*/ 0 h 1098"/>
                  <a:gd name="T48" fmla="*/ 0 w 665"/>
                  <a:gd name="T49" fmla="*/ 0 h 1098"/>
                  <a:gd name="T50" fmla="*/ 0 w 665"/>
                  <a:gd name="T51" fmla="*/ 0 h 1098"/>
                  <a:gd name="T52" fmla="*/ 0 w 665"/>
                  <a:gd name="T53" fmla="*/ 0 h 1098"/>
                  <a:gd name="T54" fmla="*/ 0 w 665"/>
                  <a:gd name="T55" fmla="*/ 0 h 1098"/>
                  <a:gd name="T56" fmla="*/ 0 w 665"/>
                  <a:gd name="T57" fmla="*/ 0 h 1098"/>
                  <a:gd name="T58" fmla="*/ 0 w 665"/>
                  <a:gd name="T59" fmla="*/ 0 h 1098"/>
                  <a:gd name="T60" fmla="*/ 0 w 665"/>
                  <a:gd name="T61" fmla="*/ 0 h 1098"/>
                  <a:gd name="T62" fmla="*/ 0 w 665"/>
                  <a:gd name="T63" fmla="*/ 0 h 1098"/>
                  <a:gd name="T64" fmla="*/ 0 w 665"/>
                  <a:gd name="T65" fmla="*/ 0 h 1098"/>
                  <a:gd name="T66" fmla="*/ 0 w 665"/>
                  <a:gd name="T67" fmla="*/ 0 h 1098"/>
                  <a:gd name="T68" fmla="*/ 0 w 665"/>
                  <a:gd name="T69" fmla="*/ 0 h 1098"/>
                  <a:gd name="T70" fmla="*/ 0 w 665"/>
                  <a:gd name="T71" fmla="*/ 0 h 1098"/>
                  <a:gd name="T72" fmla="*/ 0 w 665"/>
                  <a:gd name="T73" fmla="*/ 0 h 1098"/>
                  <a:gd name="T74" fmla="*/ 0 w 665"/>
                  <a:gd name="T75" fmla="*/ 0 h 1098"/>
                  <a:gd name="T76" fmla="*/ 0 w 665"/>
                  <a:gd name="T77" fmla="*/ 0 h 1098"/>
                  <a:gd name="T78" fmla="*/ 0 w 665"/>
                  <a:gd name="T79" fmla="*/ 0 h 1098"/>
                  <a:gd name="T80" fmla="*/ 0 w 665"/>
                  <a:gd name="T81" fmla="*/ 0 h 1098"/>
                  <a:gd name="T82" fmla="*/ 0 w 665"/>
                  <a:gd name="T83" fmla="*/ 0 h 1098"/>
                  <a:gd name="T84" fmla="*/ 0 w 665"/>
                  <a:gd name="T85" fmla="*/ 0 h 1098"/>
                  <a:gd name="T86" fmla="*/ 0 w 665"/>
                  <a:gd name="T87" fmla="*/ 0 h 1098"/>
                  <a:gd name="T88" fmla="*/ 0 w 665"/>
                  <a:gd name="T89" fmla="*/ 0 h 1098"/>
                  <a:gd name="T90" fmla="*/ 0 w 665"/>
                  <a:gd name="T91" fmla="*/ 0 h 1098"/>
                  <a:gd name="T92" fmla="*/ 0 w 665"/>
                  <a:gd name="T93" fmla="*/ 0 h 1098"/>
                  <a:gd name="T94" fmla="*/ 0 w 665"/>
                  <a:gd name="T95" fmla="*/ 0 h 1098"/>
                  <a:gd name="T96" fmla="*/ 0 w 665"/>
                  <a:gd name="T97" fmla="*/ 0 h 1098"/>
                  <a:gd name="T98" fmla="*/ 0 w 665"/>
                  <a:gd name="T99" fmla="*/ 0 h 1098"/>
                  <a:gd name="T100" fmla="*/ 0 w 665"/>
                  <a:gd name="T101" fmla="*/ 0 h 1098"/>
                  <a:gd name="T102" fmla="*/ 0 w 665"/>
                  <a:gd name="T103" fmla="*/ 0 h 10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65"/>
                  <a:gd name="T157" fmla="*/ 0 h 1098"/>
                  <a:gd name="T158" fmla="*/ 665 w 665"/>
                  <a:gd name="T159" fmla="*/ 1098 h 109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65" h="1098">
                    <a:moveTo>
                      <a:pt x="3" y="274"/>
                    </a:moveTo>
                    <a:lnTo>
                      <a:pt x="37" y="275"/>
                    </a:lnTo>
                    <a:lnTo>
                      <a:pt x="69" y="279"/>
                    </a:lnTo>
                    <a:lnTo>
                      <a:pt x="101" y="285"/>
                    </a:lnTo>
                    <a:lnTo>
                      <a:pt x="132" y="294"/>
                    </a:lnTo>
                    <a:lnTo>
                      <a:pt x="161" y="305"/>
                    </a:lnTo>
                    <a:lnTo>
                      <a:pt x="188" y="319"/>
                    </a:lnTo>
                    <a:lnTo>
                      <a:pt x="213" y="334"/>
                    </a:lnTo>
                    <a:lnTo>
                      <a:pt x="237" y="352"/>
                    </a:lnTo>
                    <a:lnTo>
                      <a:pt x="258" y="371"/>
                    </a:lnTo>
                    <a:lnTo>
                      <a:pt x="277" y="391"/>
                    </a:lnTo>
                    <a:lnTo>
                      <a:pt x="294" y="414"/>
                    </a:lnTo>
                    <a:lnTo>
                      <a:pt x="309" y="438"/>
                    </a:lnTo>
                    <a:lnTo>
                      <a:pt x="320" y="463"/>
                    </a:lnTo>
                    <a:lnTo>
                      <a:pt x="325" y="476"/>
                    </a:lnTo>
                    <a:lnTo>
                      <a:pt x="329" y="490"/>
                    </a:lnTo>
                    <a:lnTo>
                      <a:pt x="332" y="503"/>
                    </a:lnTo>
                    <a:lnTo>
                      <a:pt x="333" y="517"/>
                    </a:lnTo>
                    <a:lnTo>
                      <a:pt x="335" y="530"/>
                    </a:lnTo>
                    <a:lnTo>
                      <a:pt x="335" y="545"/>
                    </a:lnTo>
                    <a:lnTo>
                      <a:pt x="335" y="559"/>
                    </a:lnTo>
                    <a:lnTo>
                      <a:pt x="334" y="573"/>
                    </a:lnTo>
                    <a:lnTo>
                      <a:pt x="332" y="587"/>
                    </a:lnTo>
                    <a:lnTo>
                      <a:pt x="329" y="600"/>
                    </a:lnTo>
                    <a:lnTo>
                      <a:pt x="326" y="613"/>
                    </a:lnTo>
                    <a:lnTo>
                      <a:pt x="322" y="626"/>
                    </a:lnTo>
                    <a:lnTo>
                      <a:pt x="311" y="652"/>
                    </a:lnTo>
                    <a:lnTo>
                      <a:pt x="297" y="676"/>
                    </a:lnTo>
                    <a:lnTo>
                      <a:pt x="281" y="699"/>
                    </a:lnTo>
                    <a:lnTo>
                      <a:pt x="262" y="720"/>
                    </a:lnTo>
                    <a:lnTo>
                      <a:pt x="241" y="740"/>
                    </a:lnTo>
                    <a:lnTo>
                      <a:pt x="218" y="758"/>
                    </a:lnTo>
                    <a:lnTo>
                      <a:pt x="193" y="774"/>
                    </a:lnTo>
                    <a:lnTo>
                      <a:pt x="166" y="788"/>
                    </a:lnTo>
                    <a:lnTo>
                      <a:pt x="137" y="800"/>
                    </a:lnTo>
                    <a:lnTo>
                      <a:pt x="107" y="809"/>
                    </a:lnTo>
                    <a:lnTo>
                      <a:pt x="75" y="817"/>
                    </a:lnTo>
                    <a:lnTo>
                      <a:pt x="43" y="822"/>
                    </a:lnTo>
                    <a:lnTo>
                      <a:pt x="9" y="823"/>
                    </a:lnTo>
                    <a:lnTo>
                      <a:pt x="12" y="1098"/>
                    </a:lnTo>
                    <a:lnTo>
                      <a:pt x="46" y="1097"/>
                    </a:lnTo>
                    <a:lnTo>
                      <a:pt x="79" y="1094"/>
                    </a:lnTo>
                    <a:lnTo>
                      <a:pt x="112" y="1090"/>
                    </a:lnTo>
                    <a:lnTo>
                      <a:pt x="145" y="1085"/>
                    </a:lnTo>
                    <a:lnTo>
                      <a:pt x="177" y="1079"/>
                    </a:lnTo>
                    <a:lnTo>
                      <a:pt x="207" y="1071"/>
                    </a:lnTo>
                    <a:lnTo>
                      <a:pt x="239" y="1062"/>
                    </a:lnTo>
                    <a:lnTo>
                      <a:pt x="268" y="1052"/>
                    </a:lnTo>
                    <a:lnTo>
                      <a:pt x="297" y="1040"/>
                    </a:lnTo>
                    <a:lnTo>
                      <a:pt x="326" y="1028"/>
                    </a:lnTo>
                    <a:lnTo>
                      <a:pt x="353" y="1014"/>
                    </a:lnTo>
                    <a:lnTo>
                      <a:pt x="380" y="1000"/>
                    </a:lnTo>
                    <a:lnTo>
                      <a:pt x="405" y="984"/>
                    </a:lnTo>
                    <a:lnTo>
                      <a:pt x="430" y="968"/>
                    </a:lnTo>
                    <a:lnTo>
                      <a:pt x="454" y="950"/>
                    </a:lnTo>
                    <a:lnTo>
                      <a:pt x="476" y="932"/>
                    </a:lnTo>
                    <a:lnTo>
                      <a:pt x="498" y="912"/>
                    </a:lnTo>
                    <a:lnTo>
                      <a:pt x="518" y="892"/>
                    </a:lnTo>
                    <a:lnTo>
                      <a:pt x="537" y="871"/>
                    </a:lnTo>
                    <a:lnTo>
                      <a:pt x="556" y="850"/>
                    </a:lnTo>
                    <a:lnTo>
                      <a:pt x="573" y="827"/>
                    </a:lnTo>
                    <a:lnTo>
                      <a:pt x="588" y="804"/>
                    </a:lnTo>
                    <a:lnTo>
                      <a:pt x="602" y="780"/>
                    </a:lnTo>
                    <a:lnTo>
                      <a:pt x="615" y="756"/>
                    </a:lnTo>
                    <a:lnTo>
                      <a:pt x="627" y="731"/>
                    </a:lnTo>
                    <a:lnTo>
                      <a:pt x="637" y="705"/>
                    </a:lnTo>
                    <a:lnTo>
                      <a:pt x="646" y="679"/>
                    </a:lnTo>
                    <a:lnTo>
                      <a:pt x="653" y="652"/>
                    </a:lnTo>
                    <a:lnTo>
                      <a:pt x="658" y="626"/>
                    </a:lnTo>
                    <a:lnTo>
                      <a:pt x="662" y="598"/>
                    </a:lnTo>
                    <a:lnTo>
                      <a:pt x="664" y="570"/>
                    </a:lnTo>
                    <a:lnTo>
                      <a:pt x="665" y="542"/>
                    </a:lnTo>
                    <a:lnTo>
                      <a:pt x="664" y="513"/>
                    </a:lnTo>
                    <a:lnTo>
                      <a:pt x="661" y="485"/>
                    </a:lnTo>
                    <a:lnTo>
                      <a:pt x="656" y="458"/>
                    </a:lnTo>
                    <a:lnTo>
                      <a:pt x="650" y="431"/>
                    </a:lnTo>
                    <a:lnTo>
                      <a:pt x="643" y="404"/>
                    </a:lnTo>
                    <a:lnTo>
                      <a:pt x="634" y="379"/>
                    </a:lnTo>
                    <a:lnTo>
                      <a:pt x="623" y="353"/>
                    </a:lnTo>
                    <a:lnTo>
                      <a:pt x="611" y="328"/>
                    </a:lnTo>
                    <a:lnTo>
                      <a:pt x="598" y="305"/>
                    </a:lnTo>
                    <a:lnTo>
                      <a:pt x="582" y="281"/>
                    </a:lnTo>
                    <a:lnTo>
                      <a:pt x="566" y="258"/>
                    </a:lnTo>
                    <a:lnTo>
                      <a:pt x="549" y="236"/>
                    </a:lnTo>
                    <a:lnTo>
                      <a:pt x="531" y="215"/>
                    </a:lnTo>
                    <a:lnTo>
                      <a:pt x="511" y="194"/>
                    </a:lnTo>
                    <a:lnTo>
                      <a:pt x="489" y="174"/>
                    </a:lnTo>
                    <a:lnTo>
                      <a:pt x="467" y="155"/>
                    </a:lnTo>
                    <a:lnTo>
                      <a:pt x="444" y="138"/>
                    </a:lnTo>
                    <a:lnTo>
                      <a:pt x="421" y="121"/>
                    </a:lnTo>
                    <a:lnTo>
                      <a:pt x="396" y="105"/>
                    </a:lnTo>
                    <a:lnTo>
                      <a:pt x="370" y="89"/>
                    </a:lnTo>
                    <a:lnTo>
                      <a:pt x="342" y="76"/>
                    </a:lnTo>
                    <a:lnTo>
                      <a:pt x="315" y="63"/>
                    </a:lnTo>
                    <a:lnTo>
                      <a:pt x="286" y="51"/>
                    </a:lnTo>
                    <a:lnTo>
                      <a:pt x="257" y="40"/>
                    </a:lnTo>
                    <a:lnTo>
                      <a:pt x="227" y="31"/>
                    </a:lnTo>
                    <a:lnTo>
                      <a:pt x="196" y="22"/>
                    </a:lnTo>
                    <a:lnTo>
                      <a:pt x="165" y="15"/>
                    </a:lnTo>
                    <a:lnTo>
                      <a:pt x="133" y="9"/>
                    </a:lnTo>
                    <a:lnTo>
                      <a:pt x="101" y="5"/>
                    </a:lnTo>
                    <a:lnTo>
                      <a:pt x="67" y="2"/>
                    </a:lnTo>
                    <a:lnTo>
                      <a:pt x="34" y="0"/>
                    </a:lnTo>
                    <a:lnTo>
                      <a:pt x="0" y="0"/>
                    </a:lnTo>
                    <a:lnTo>
                      <a:pt x="3" y="274"/>
                    </a:lnTo>
                    <a:close/>
                  </a:path>
                </a:pathLst>
              </a:custGeom>
              <a:solidFill>
                <a:srgbClr val="FFCC99"/>
              </a:solidFill>
              <a:ln w="9525">
                <a:noFill/>
                <a:round/>
                <a:headEnd/>
                <a:tailEnd/>
              </a:ln>
            </p:spPr>
            <p:txBody>
              <a:bodyPr/>
              <a:lstStyle/>
              <a:p>
                <a:pPr>
                  <a:defRPr/>
                </a:pPr>
                <a:endParaRPr lang="es-ES" sz="1350">
                  <a:solidFill>
                    <a:schemeClr val="bg1"/>
                  </a:solidFill>
                  <a:latin typeface="Helvetica" pitchFamily="2" charset="0"/>
                </a:endParaRPr>
              </a:p>
            </p:txBody>
          </p:sp>
          <p:sp>
            <p:nvSpPr>
              <p:cNvPr id="28" name="Rectangle 33"/>
              <p:cNvSpPr>
                <a:spLocks noChangeArrowheads="1"/>
              </p:cNvSpPr>
              <p:nvPr/>
            </p:nvSpPr>
            <p:spPr bwMode="auto">
              <a:xfrm rot="16239746">
                <a:off x="7518949" y="2423006"/>
                <a:ext cx="568130" cy="174587"/>
              </a:xfrm>
              <a:prstGeom prst="rect">
                <a:avLst/>
              </a:prstGeom>
              <a:solidFill>
                <a:srgbClr val="FFCC99"/>
              </a:solidFill>
              <a:ln w="9525">
                <a:noFill/>
                <a:miter lim="800000"/>
                <a:headEnd/>
                <a:tailEnd/>
              </a:ln>
            </p:spPr>
            <p:txBody>
              <a:bodyPr/>
              <a:lstStyle/>
              <a:p>
                <a:pPr>
                  <a:defRPr/>
                </a:pPr>
                <a:endParaRPr lang="es-ES" sz="1350">
                  <a:solidFill>
                    <a:schemeClr val="bg1"/>
                  </a:solidFill>
                  <a:latin typeface="Helvetica" pitchFamily="2" charset="0"/>
                </a:endParaRPr>
              </a:p>
            </p:txBody>
          </p:sp>
          <p:sp>
            <p:nvSpPr>
              <p:cNvPr id="29" name="Rectangle 34"/>
              <p:cNvSpPr>
                <a:spLocks noChangeArrowheads="1"/>
              </p:cNvSpPr>
              <p:nvPr/>
            </p:nvSpPr>
            <p:spPr bwMode="auto">
              <a:xfrm rot="16239746">
                <a:off x="7960178" y="3095876"/>
                <a:ext cx="566544" cy="173000"/>
              </a:xfrm>
              <a:prstGeom prst="rect">
                <a:avLst/>
              </a:prstGeom>
              <a:solidFill>
                <a:srgbClr val="FFCC99"/>
              </a:solidFill>
              <a:ln w="9525">
                <a:noFill/>
                <a:miter lim="800000"/>
                <a:headEnd/>
                <a:tailEnd/>
              </a:ln>
            </p:spPr>
            <p:txBody>
              <a:bodyPr/>
              <a:lstStyle/>
              <a:p>
                <a:pPr>
                  <a:defRPr/>
                </a:pPr>
                <a:endParaRPr lang="es-ES" sz="1350">
                  <a:solidFill>
                    <a:schemeClr val="bg1"/>
                  </a:solidFill>
                  <a:latin typeface="Helvetica" pitchFamily="2" charset="0"/>
                </a:endParaRPr>
              </a:p>
            </p:txBody>
          </p:sp>
          <p:sp>
            <p:nvSpPr>
              <p:cNvPr id="30" name="Rectangle 35"/>
              <p:cNvSpPr>
                <a:spLocks noChangeArrowheads="1"/>
              </p:cNvSpPr>
              <p:nvPr/>
            </p:nvSpPr>
            <p:spPr bwMode="auto">
              <a:xfrm rot="16239746">
                <a:off x="7961765" y="2527745"/>
                <a:ext cx="568130" cy="174587"/>
              </a:xfrm>
              <a:prstGeom prst="rect">
                <a:avLst/>
              </a:prstGeom>
              <a:solidFill>
                <a:srgbClr val="FFCC99"/>
              </a:solidFill>
              <a:ln w="9525">
                <a:noFill/>
                <a:miter lim="800000"/>
                <a:headEnd/>
                <a:tailEnd/>
              </a:ln>
            </p:spPr>
            <p:txBody>
              <a:bodyPr/>
              <a:lstStyle/>
              <a:p>
                <a:pPr>
                  <a:defRPr/>
                </a:pPr>
                <a:endParaRPr lang="es-ES" sz="1350">
                  <a:solidFill>
                    <a:schemeClr val="bg1"/>
                  </a:solidFill>
                  <a:latin typeface="Helvetica" pitchFamily="2" charset="0"/>
                </a:endParaRPr>
              </a:p>
            </p:txBody>
          </p:sp>
          <p:sp>
            <p:nvSpPr>
              <p:cNvPr id="31" name="Rectangle 37"/>
              <p:cNvSpPr>
                <a:spLocks noChangeArrowheads="1"/>
              </p:cNvSpPr>
              <p:nvPr/>
            </p:nvSpPr>
            <p:spPr bwMode="auto">
              <a:xfrm rot="16239746">
                <a:off x="7962559" y="3661626"/>
                <a:ext cx="566543" cy="174587"/>
              </a:xfrm>
              <a:prstGeom prst="rect">
                <a:avLst/>
              </a:prstGeom>
              <a:solidFill>
                <a:srgbClr val="FFCC99"/>
              </a:solidFill>
              <a:ln w="9525">
                <a:noFill/>
                <a:miter lim="800000"/>
                <a:headEnd/>
                <a:tailEnd/>
              </a:ln>
            </p:spPr>
            <p:txBody>
              <a:bodyPr/>
              <a:lstStyle/>
              <a:p>
                <a:pPr>
                  <a:defRPr/>
                </a:pPr>
                <a:endParaRPr lang="es-ES" sz="1350">
                  <a:solidFill>
                    <a:schemeClr val="bg1"/>
                  </a:solidFill>
                  <a:latin typeface="Helvetica" pitchFamily="2" charset="0"/>
                </a:endParaRPr>
              </a:p>
            </p:txBody>
          </p:sp>
          <p:sp>
            <p:nvSpPr>
              <p:cNvPr id="32" name="Line 38"/>
              <p:cNvSpPr>
                <a:spLocks noChangeShapeType="1"/>
              </p:cNvSpPr>
              <p:nvPr/>
            </p:nvSpPr>
            <p:spPr bwMode="auto">
              <a:xfrm>
                <a:off x="6776125" y="2083408"/>
                <a:ext cx="228550" cy="171391"/>
              </a:xfrm>
              <a:prstGeom prst="line">
                <a:avLst/>
              </a:prstGeom>
              <a:noFill/>
              <a:ln w="47625">
                <a:solidFill>
                  <a:schemeClr val="tx1"/>
                </a:solidFill>
                <a:round/>
                <a:headEnd/>
                <a:tailEnd type="stealth" w="med" len="med"/>
              </a:ln>
            </p:spPr>
            <p:txBody>
              <a:bodyPr/>
              <a:lstStyle/>
              <a:p>
                <a:pPr>
                  <a:defRPr/>
                </a:pPr>
                <a:endParaRPr lang="es-ES" sz="1350">
                  <a:solidFill>
                    <a:schemeClr val="bg1"/>
                  </a:solidFill>
                  <a:latin typeface="Helvetica" pitchFamily="2" charset="0"/>
                </a:endParaRPr>
              </a:p>
            </p:txBody>
          </p:sp>
        </p:grpSp>
        <p:sp>
          <p:nvSpPr>
            <p:cNvPr id="9" name="Rectangle 24"/>
            <p:cNvSpPr>
              <a:spLocks noChangeArrowheads="1"/>
            </p:cNvSpPr>
            <p:nvPr/>
          </p:nvSpPr>
          <p:spPr bwMode="auto">
            <a:xfrm>
              <a:off x="6338071" y="1791408"/>
              <a:ext cx="1966485" cy="161870"/>
            </a:xfrm>
            <a:prstGeom prst="rect">
              <a:avLst/>
            </a:prstGeom>
            <a:noFill/>
            <a:ln w="9525">
              <a:noFill/>
              <a:miter lim="800000"/>
              <a:headEnd/>
              <a:tailEnd/>
            </a:ln>
          </p:spPr>
          <p:txBody>
            <a:bodyPr wrap="none" lIns="0" tIns="0" rIns="0" bIns="0">
              <a:spAutoFit/>
            </a:bodyPr>
            <a:lstStyle/>
            <a:p>
              <a:pPr eaLnBrk="1" hangingPunct="1">
                <a:defRPr/>
              </a:pPr>
              <a:r>
                <a:rPr lang="en-US" sz="1050" dirty="0" err="1">
                  <a:solidFill>
                    <a:schemeClr val="bg1"/>
                  </a:solidFill>
                  <a:latin typeface="Helvetica" pitchFamily="2" charset="0"/>
                </a:rPr>
                <a:t>Secreción</a:t>
              </a:r>
              <a:r>
                <a:rPr lang="en-US" sz="1050" dirty="0">
                  <a:solidFill>
                    <a:schemeClr val="bg1"/>
                  </a:solidFill>
                  <a:latin typeface="Helvetica" pitchFamily="2" charset="0"/>
                </a:rPr>
                <a:t> Tubular Proximal 15%</a:t>
              </a:r>
              <a:endParaRPr lang="en-US" dirty="0">
                <a:solidFill>
                  <a:schemeClr val="bg1"/>
                </a:solidFill>
                <a:latin typeface="Helvetica" pitchFamily="2" charset="0"/>
              </a:endParaRPr>
            </a:p>
          </p:txBody>
        </p:sp>
        <p:sp>
          <p:nvSpPr>
            <p:cNvPr id="10" name="Freeform 25"/>
            <p:cNvSpPr>
              <a:spLocks/>
            </p:cNvSpPr>
            <p:nvPr/>
          </p:nvSpPr>
          <p:spPr bwMode="auto">
            <a:xfrm>
              <a:off x="5095329" y="1683495"/>
              <a:ext cx="693586" cy="966457"/>
            </a:xfrm>
            <a:custGeom>
              <a:avLst/>
              <a:gdLst>
                <a:gd name="T0" fmla="*/ 145 w 582"/>
                <a:gd name="T1" fmla="*/ 344 h 812"/>
                <a:gd name="T2" fmla="*/ 240 w 582"/>
                <a:gd name="T3" fmla="*/ 254 h 812"/>
                <a:gd name="T4" fmla="*/ 339 w 582"/>
                <a:gd name="T5" fmla="*/ 241 h 812"/>
                <a:gd name="T6" fmla="*/ 505 w 582"/>
                <a:gd name="T7" fmla="*/ 241 h 812"/>
                <a:gd name="T8" fmla="*/ 544 w 582"/>
                <a:gd name="T9" fmla="*/ 334 h 812"/>
                <a:gd name="T10" fmla="*/ 344 w 582"/>
                <a:gd name="T11" fmla="*/ 287 h 812"/>
                <a:gd name="T12" fmla="*/ 237 w 582"/>
                <a:gd name="T13" fmla="*/ 334 h 812"/>
                <a:gd name="T14" fmla="*/ 329 w 582"/>
                <a:gd name="T15" fmla="*/ 441 h 812"/>
                <a:gd name="T16" fmla="*/ 484 w 582"/>
                <a:gd name="T17" fmla="*/ 458 h 812"/>
                <a:gd name="T18" fmla="*/ 520 w 582"/>
                <a:gd name="T19" fmla="*/ 488 h 812"/>
                <a:gd name="T20" fmla="*/ 503 w 582"/>
                <a:gd name="T21" fmla="*/ 472 h 812"/>
                <a:gd name="T22" fmla="*/ 305 w 582"/>
                <a:gd name="T23" fmla="*/ 386 h 812"/>
                <a:gd name="T24" fmla="*/ 229 w 582"/>
                <a:gd name="T25" fmla="*/ 427 h 812"/>
                <a:gd name="T26" fmla="*/ 274 w 582"/>
                <a:gd name="T27" fmla="*/ 527 h 812"/>
                <a:gd name="T28" fmla="*/ 451 w 582"/>
                <a:gd name="T29" fmla="*/ 516 h 812"/>
                <a:gd name="T30" fmla="*/ 508 w 582"/>
                <a:gd name="T31" fmla="*/ 573 h 812"/>
                <a:gd name="T32" fmla="*/ 485 w 582"/>
                <a:gd name="T33" fmla="*/ 603 h 812"/>
                <a:gd name="T34" fmla="*/ 455 w 582"/>
                <a:gd name="T35" fmla="*/ 602 h 812"/>
                <a:gd name="T36" fmla="*/ 423 w 582"/>
                <a:gd name="T37" fmla="*/ 618 h 812"/>
                <a:gd name="T38" fmla="*/ 413 w 582"/>
                <a:gd name="T39" fmla="*/ 617 h 812"/>
                <a:gd name="T40" fmla="*/ 365 w 582"/>
                <a:gd name="T41" fmla="*/ 564 h 812"/>
                <a:gd name="T42" fmla="*/ 182 w 582"/>
                <a:gd name="T43" fmla="*/ 550 h 812"/>
                <a:gd name="T44" fmla="*/ 257 w 582"/>
                <a:gd name="T45" fmla="*/ 664 h 812"/>
                <a:gd name="T46" fmla="*/ 379 w 582"/>
                <a:gd name="T47" fmla="*/ 720 h 812"/>
                <a:gd name="T48" fmla="*/ 389 w 582"/>
                <a:gd name="T49" fmla="*/ 740 h 812"/>
                <a:gd name="T50" fmla="*/ 337 w 582"/>
                <a:gd name="T51" fmla="*/ 742 h 812"/>
                <a:gd name="T52" fmla="*/ 285 w 582"/>
                <a:gd name="T53" fmla="*/ 713 h 812"/>
                <a:gd name="T54" fmla="*/ 245 w 582"/>
                <a:gd name="T55" fmla="*/ 668 h 812"/>
                <a:gd name="T56" fmla="*/ 217 w 582"/>
                <a:gd name="T57" fmla="*/ 589 h 812"/>
                <a:gd name="T58" fmla="*/ 158 w 582"/>
                <a:gd name="T59" fmla="*/ 290 h 812"/>
                <a:gd name="T60" fmla="*/ 9 w 582"/>
                <a:gd name="T61" fmla="*/ 31 h 812"/>
                <a:gd name="T62" fmla="*/ 122 w 582"/>
                <a:gd name="T63" fmla="*/ 381 h 812"/>
                <a:gd name="T64" fmla="*/ 155 w 582"/>
                <a:gd name="T65" fmla="*/ 617 h 812"/>
                <a:gd name="T66" fmla="*/ 236 w 582"/>
                <a:gd name="T67" fmla="*/ 698 h 812"/>
                <a:gd name="T68" fmla="*/ 256 w 582"/>
                <a:gd name="T69" fmla="*/ 773 h 812"/>
                <a:gd name="T70" fmla="*/ 384 w 582"/>
                <a:gd name="T71" fmla="*/ 812 h 812"/>
                <a:gd name="T72" fmla="*/ 442 w 582"/>
                <a:gd name="T73" fmla="*/ 696 h 812"/>
                <a:gd name="T74" fmla="*/ 308 w 582"/>
                <a:gd name="T75" fmla="*/ 615 h 812"/>
                <a:gd name="T76" fmla="*/ 245 w 582"/>
                <a:gd name="T77" fmla="*/ 565 h 812"/>
                <a:gd name="T78" fmla="*/ 224 w 582"/>
                <a:gd name="T79" fmla="*/ 546 h 812"/>
                <a:gd name="T80" fmla="*/ 346 w 582"/>
                <a:gd name="T81" fmla="*/ 623 h 812"/>
                <a:gd name="T82" fmla="*/ 420 w 582"/>
                <a:gd name="T83" fmla="*/ 651 h 812"/>
                <a:gd name="T84" fmla="*/ 441 w 582"/>
                <a:gd name="T85" fmla="*/ 644 h 812"/>
                <a:gd name="T86" fmla="*/ 448 w 582"/>
                <a:gd name="T87" fmla="*/ 661 h 812"/>
                <a:gd name="T88" fmla="*/ 546 w 582"/>
                <a:gd name="T89" fmla="*/ 599 h 812"/>
                <a:gd name="T90" fmla="*/ 464 w 582"/>
                <a:gd name="T91" fmla="*/ 487 h 812"/>
                <a:gd name="T92" fmla="*/ 280 w 582"/>
                <a:gd name="T93" fmla="*/ 496 h 812"/>
                <a:gd name="T94" fmla="*/ 288 w 582"/>
                <a:gd name="T95" fmla="*/ 458 h 812"/>
                <a:gd name="T96" fmla="*/ 271 w 582"/>
                <a:gd name="T97" fmla="*/ 452 h 812"/>
                <a:gd name="T98" fmla="*/ 385 w 582"/>
                <a:gd name="T99" fmla="*/ 495 h 812"/>
                <a:gd name="T100" fmla="*/ 540 w 582"/>
                <a:gd name="T101" fmla="*/ 518 h 812"/>
                <a:gd name="T102" fmla="*/ 529 w 582"/>
                <a:gd name="T103" fmla="*/ 413 h 812"/>
                <a:gd name="T104" fmla="*/ 342 w 582"/>
                <a:gd name="T105" fmla="*/ 412 h 812"/>
                <a:gd name="T106" fmla="*/ 274 w 582"/>
                <a:gd name="T107" fmla="*/ 352 h 812"/>
                <a:gd name="T108" fmla="*/ 276 w 582"/>
                <a:gd name="T109" fmla="*/ 325 h 812"/>
                <a:gd name="T110" fmla="*/ 515 w 582"/>
                <a:gd name="T111" fmla="*/ 386 h 812"/>
                <a:gd name="T112" fmla="*/ 577 w 582"/>
                <a:gd name="T113" fmla="*/ 286 h 812"/>
                <a:gd name="T114" fmla="*/ 414 w 582"/>
                <a:gd name="T115" fmla="*/ 185 h 812"/>
                <a:gd name="T116" fmla="*/ 208 w 582"/>
                <a:gd name="T117" fmla="*/ 197 h 812"/>
                <a:gd name="T118" fmla="*/ 95 w 582"/>
                <a:gd name="T119" fmla="*/ 304 h 81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2"/>
                <a:gd name="T181" fmla="*/ 0 h 812"/>
                <a:gd name="T182" fmla="*/ 582 w 582"/>
                <a:gd name="T183" fmla="*/ 812 h 81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2" h="812">
                  <a:moveTo>
                    <a:pt x="0" y="409"/>
                  </a:moveTo>
                  <a:lnTo>
                    <a:pt x="45" y="454"/>
                  </a:lnTo>
                  <a:lnTo>
                    <a:pt x="58" y="440"/>
                  </a:lnTo>
                  <a:lnTo>
                    <a:pt x="73" y="426"/>
                  </a:lnTo>
                  <a:lnTo>
                    <a:pt x="87" y="412"/>
                  </a:lnTo>
                  <a:lnTo>
                    <a:pt x="91" y="407"/>
                  </a:lnTo>
                  <a:lnTo>
                    <a:pt x="103" y="394"/>
                  </a:lnTo>
                  <a:lnTo>
                    <a:pt x="103" y="393"/>
                  </a:lnTo>
                  <a:lnTo>
                    <a:pt x="113" y="379"/>
                  </a:lnTo>
                  <a:lnTo>
                    <a:pt x="122" y="367"/>
                  </a:lnTo>
                  <a:lnTo>
                    <a:pt x="96" y="349"/>
                  </a:lnTo>
                  <a:lnTo>
                    <a:pt x="118" y="371"/>
                  </a:lnTo>
                  <a:lnTo>
                    <a:pt x="128" y="360"/>
                  </a:lnTo>
                  <a:lnTo>
                    <a:pt x="106" y="337"/>
                  </a:lnTo>
                  <a:lnTo>
                    <a:pt x="124" y="364"/>
                  </a:lnTo>
                  <a:lnTo>
                    <a:pt x="137" y="353"/>
                  </a:lnTo>
                  <a:lnTo>
                    <a:pt x="141" y="350"/>
                  </a:lnTo>
                  <a:lnTo>
                    <a:pt x="145" y="345"/>
                  </a:lnTo>
                  <a:lnTo>
                    <a:pt x="145" y="344"/>
                  </a:lnTo>
                  <a:lnTo>
                    <a:pt x="159" y="324"/>
                  </a:lnTo>
                  <a:lnTo>
                    <a:pt x="132" y="306"/>
                  </a:lnTo>
                  <a:lnTo>
                    <a:pt x="155" y="328"/>
                  </a:lnTo>
                  <a:lnTo>
                    <a:pt x="171" y="309"/>
                  </a:lnTo>
                  <a:lnTo>
                    <a:pt x="180" y="301"/>
                  </a:lnTo>
                  <a:lnTo>
                    <a:pt x="158" y="278"/>
                  </a:lnTo>
                  <a:lnTo>
                    <a:pt x="176" y="305"/>
                  </a:lnTo>
                  <a:lnTo>
                    <a:pt x="186" y="298"/>
                  </a:lnTo>
                  <a:lnTo>
                    <a:pt x="196" y="291"/>
                  </a:lnTo>
                  <a:lnTo>
                    <a:pt x="178" y="265"/>
                  </a:lnTo>
                  <a:lnTo>
                    <a:pt x="191" y="294"/>
                  </a:lnTo>
                  <a:lnTo>
                    <a:pt x="201" y="290"/>
                  </a:lnTo>
                  <a:lnTo>
                    <a:pt x="202" y="289"/>
                  </a:lnTo>
                  <a:lnTo>
                    <a:pt x="208" y="286"/>
                  </a:lnTo>
                  <a:lnTo>
                    <a:pt x="208" y="287"/>
                  </a:lnTo>
                  <a:lnTo>
                    <a:pt x="219" y="278"/>
                  </a:lnTo>
                  <a:lnTo>
                    <a:pt x="223" y="274"/>
                  </a:lnTo>
                  <a:lnTo>
                    <a:pt x="232" y="264"/>
                  </a:lnTo>
                  <a:lnTo>
                    <a:pt x="240" y="254"/>
                  </a:lnTo>
                  <a:lnTo>
                    <a:pt x="248" y="246"/>
                  </a:lnTo>
                  <a:lnTo>
                    <a:pt x="253" y="242"/>
                  </a:lnTo>
                  <a:lnTo>
                    <a:pt x="230" y="219"/>
                  </a:lnTo>
                  <a:lnTo>
                    <a:pt x="248" y="246"/>
                  </a:lnTo>
                  <a:lnTo>
                    <a:pt x="253" y="243"/>
                  </a:lnTo>
                  <a:lnTo>
                    <a:pt x="262" y="236"/>
                  </a:lnTo>
                  <a:lnTo>
                    <a:pt x="266" y="234"/>
                  </a:lnTo>
                  <a:lnTo>
                    <a:pt x="269" y="232"/>
                  </a:lnTo>
                  <a:lnTo>
                    <a:pt x="271" y="230"/>
                  </a:lnTo>
                  <a:lnTo>
                    <a:pt x="254" y="203"/>
                  </a:lnTo>
                  <a:lnTo>
                    <a:pt x="254" y="235"/>
                  </a:lnTo>
                  <a:lnTo>
                    <a:pt x="260" y="234"/>
                  </a:lnTo>
                  <a:lnTo>
                    <a:pt x="266" y="232"/>
                  </a:lnTo>
                  <a:lnTo>
                    <a:pt x="253" y="235"/>
                  </a:lnTo>
                  <a:lnTo>
                    <a:pt x="270" y="236"/>
                  </a:lnTo>
                  <a:lnTo>
                    <a:pt x="286" y="236"/>
                  </a:lnTo>
                  <a:lnTo>
                    <a:pt x="314" y="238"/>
                  </a:lnTo>
                  <a:lnTo>
                    <a:pt x="339" y="241"/>
                  </a:lnTo>
                  <a:lnTo>
                    <a:pt x="339" y="209"/>
                  </a:lnTo>
                  <a:lnTo>
                    <a:pt x="332" y="240"/>
                  </a:lnTo>
                  <a:lnTo>
                    <a:pt x="355" y="243"/>
                  </a:lnTo>
                  <a:lnTo>
                    <a:pt x="378" y="245"/>
                  </a:lnTo>
                  <a:lnTo>
                    <a:pt x="401" y="248"/>
                  </a:lnTo>
                  <a:lnTo>
                    <a:pt x="425" y="251"/>
                  </a:lnTo>
                  <a:lnTo>
                    <a:pt x="432" y="251"/>
                  </a:lnTo>
                  <a:lnTo>
                    <a:pt x="456" y="254"/>
                  </a:lnTo>
                  <a:lnTo>
                    <a:pt x="459" y="222"/>
                  </a:lnTo>
                  <a:lnTo>
                    <a:pt x="451" y="253"/>
                  </a:lnTo>
                  <a:lnTo>
                    <a:pt x="465" y="257"/>
                  </a:lnTo>
                  <a:lnTo>
                    <a:pt x="472" y="226"/>
                  </a:lnTo>
                  <a:lnTo>
                    <a:pt x="459" y="255"/>
                  </a:lnTo>
                  <a:lnTo>
                    <a:pt x="471" y="259"/>
                  </a:lnTo>
                  <a:lnTo>
                    <a:pt x="482" y="264"/>
                  </a:lnTo>
                  <a:lnTo>
                    <a:pt x="494" y="234"/>
                  </a:lnTo>
                  <a:lnTo>
                    <a:pt x="476" y="261"/>
                  </a:lnTo>
                  <a:lnTo>
                    <a:pt x="486" y="267"/>
                  </a:lnTo>
                  <a:lnTo>
                    <a:pt x="505" y="241"/>
                  </a:lnTo>
                  <a:lnTo>
                    <a:pt x="479" y="259"/>
                  </a:lnTo>
                  <a:lnTo>
                    <a:pt x="482" y="264"/>
                  </a:lnTo>
                  <a:lnTo>
                    <a:pt x="478" y="258"/>
                  </a:lnTo>
                  <a:lnTo>
                    <a:pt x="490" y="275"/>
                  </a:lnTo>
                  <a:lnTo>
                    <a:pt x="501" y="290"/>
                  </a:lnTo>
                  <a:lnTo>
                    <a:pt x="513" y="305"/>
                  </a:lnTo>
                  <a:lnTo>
                    <a:pt x="523" y="320"/>
                  </a:lnTo>
                  <a:lnTo>
                    <a:pt x="550" y="303"/>
                  </a:lnTo>
                  <a:lnTo>
                    <a:pt x="518" y="303"/>
                  </a:lnTo>
                  <a:lnTo>
                    <a:pt x="519" y="309"/>
                  </a:lnTo>
                  <a:lnTo>
                    <a:pt x="521" y="315"/>
                  </a:lnTo>
                  <a:lnTo>
                    <a:pt x="519" y="299"/>
                  </a:lnTo>
                  <a:lnTo>
                    <a:pt x="518" y="304"/>
                  </a:lnTo>
                  <a:lnTo>
                    <a:pt x="517" y="310"/>
                  </a:lnTo>
                  <a:lnTo>
                    <a:pt x="515" y="320"/>
                  </a:lnTo>
                  <a:lnTo>
                    <a:pt x="546" y="327"/>
                  </a:lnTo>
                  <a:lnTo>
                    <a:pt x="517" y="314"/>
                  </a:lnTo>
                  <a:lnTo>
                    <a:pt x="515" y="322"/>
                  </a:lnTo>
                  <a:lnTo>
                    <a:pt x="544" y="334"/>
                  </a:lnTo>
                  <a:lnTo>
                    <a:pt x="518" y="316"/>
                  </a:lnTo>
                  <a:lnTo>
                    <a:pt x="514" y="322"/>
                  </a:lnTo>
                  <a:lnTo>
                    <a:pt x="541" y="340"/>
                  </a:lnTo>
                  <a:lnTo>
                    <a:pt x="518" y="317"/>
                  </a:lnTo>
                  <a:lnTo>
                    <a:pt x="514" y="321"/>
                  </a:lnTo>
                  <a:lnTo>
                    <a:pt x="536" y="344"/>
                  </a:lnTo>
                  <a:lnTo>
                    <a:pt x="518" y="317"/>
                  </a:lnTo>
                  <a:lnTo>
                    <a:pt x="524" y="314"/>
                  </a:lnTo>
                  <a:lnTo>
                    <a:pt x="517" y="318"/>
                  </a:lnTo>
                  <a:lnTo>
                    <a:pt x="508" y="321"/>
                  </a:lnTo>
                  <a:lnTo>
                    <a:pt x="498" y="325"/>
                  </a:lnTo>
                  <a:lnTo>
                    <a:pt x="509" y="355"/>
                  </a:lnTo>
                  <a:lnTo>
                    <a:pt x="509" y="323"/>
                  </a:lnTo>
                  <a:lnTo>
                    <a:pt x="503" y="324"/>
                  </a:lnTo>
                  <a:lnTo>
                    <a:pt x="514" y="324"/>
                  </a:lnTo>
                  <a:lnTo>
                    <a:pt x="472" y="316"/>
                  </a:lnTo>
                  <a:lnTo>
                    <a:pt x="429" y="307"/>
                  </a:lnTo>
                  <a:lnTo>
                    <a:pt x="386" y="297"/>
                  </a:lnTo>
                  <a:lnTo>
                    <a:pt x="344" y="287"/>
                  </a:lnTo>
                  <a:lnTo>
                    <a:pt x="342" y="287"/>
                  </a:lnTo>
                  <a:lnTo>
                    <a:pt x="336" y="286"/>
                  </a:lnTo>
                  <a:lnTo>
                    <a:pt x="334" y="286"/>
                  </a:lnTo>
                  <a:lnTo>
                    <a:pt x="322" y="286"/>
                  </a:lnTo>
                  <a:lnTo>
                    <a:pt x="309" y="286"/>
                  </a:lnTo>
                  <a:lnTo>
                    <a:pt x="295" y="287"/>
                  </a:lnTo>
                  <a:lnTo>
                    <a:pt x="289" y="288"/>
                  </a:lnTo>
                  <a:lnTo>
                    <a:pt x="283" y="290"/>
                  </a:lnTo>
                  <a:lnTo>
                    <a:pt x="272" y="292"/>
                  </a:lnTo>
                  <a:lnTo>
                    <a:pt x="271" y="292"/>
                  </a:lnTo>
                  <a:lnTo>
                    <a:pt x="263" y="296"/>
                  </a:lnTo>
                  <a:lnTo>
                    <a:pt x="258" y="299"/>
                  </a:lnTo>
                  <a:lnTo>
                    <a:pt x="253" y="303"/>
                  </a:lnTo>
                  <a:lnTo>
                    <a:pt x="249" y="307"/>
                  </a:lnTo>
                  <a:lnTo>
                    <a:pt x="245" y="312"/>
                  </a:lnTo>
                  <a:lnTo>
                    <a:pt x="242" y="317"/>
                  </a:lnTo>
                  <a:lnTo>
                    <a:pt x="240" y="322"/>
                  </a:lnTo>
                  <a:lnTo>
                    <a:pt x="238" y="328"/>
                  </a:lnTo>
                  <a:lnTo>
                    <a:pt x="237" y="334"/>
                  </a:lnTo>
                  <a:lnTo>
                    <a:pt x="237" y="340"/>
                  </a:lnTo>
                  <a:lnTo>
                    <a:pt x="238" y="346"/>
                  </a:lnTo>
                  <a:lnTo>
                    <a:pt x="239" y="352"/>
                  </a:lnTo>
                  <a:lnTo>
                    <a:pt x="241" y="358"/>
                  </a:lnTo>
                  <a:lnTo>
                    <a:pt x="244" y="365"/>
                  </a:lnTo>
                  <a:lnTo>
                    <a:pt x="247" y="370"/>
                  </a:lnTo>
                  <a:lnTo>
                    <a:pt x="251" y="377"/>
                  </a:lnTo>
                  <a:lnTo>
                    <a:pt x="256" y="383"/>
                  </a:lnTo>
                  <a:lnTo>
                    <a:pt x="260" y="388"/>
                  </a:lnTo>
                  <a:lnTo>
                    <a:pt x="271" y="400"/>
                  </a:lnTo>
                  <a:lnTo>
                    <a:pt x="283" y="412"/>
                  </a:lnTo>
                  <a:lnTo>
                    <a:pt x="293" y="420"/>
                  </a:lnTo>
                  <a:lnTo>
                    <a:pt x="298" y="424"/>
                  </a:lnTo>
                  <a:lnTo>
                    <a:pt x="302" y="427"/>
                  </a:lnTo>
                  <a:lnTo>
                    <a:pt x="307" y="430"/>
                  </a:lnTo>
                  <a:lnTo>
                    <a:pt x="307" y="431"/>
                  </a:lnTo>
                  <a:lnTo>
                    <a:pt x="314" y="434"/>
                  </a:lnTo>
                  <a:lnTo>
                    <a:pt x="319" y="437"/>
                  </a:lnTo>
                  <a:lnTo>
                    <a:pt x="329" y="441"/>
                  </a:lnTo>
                  <a:lnTo>
                    <a:pt x="335" y="443"/>
                  </a:lnTo>
                  <a:lnTo>
                    <a:pt x="358" y="449"/>
                  </a:lnTo>
                  <a:lnTo>
                    <a:pt x="383" y="452"/>
                  </a:lnTo>
                  <a:lnTo>
                    <a:pt x="389" y="453"/>
                  </a:lnTo>
                  <a:lnTo>
                    <a:pt x="415" y="454"/>
                  </a:lnTo>
                  <a:lnTo>
                    <a:pt x="440" y="455"/>
                  </a:lnTo>
                  <a:lnTo>
                    <a:pt x="463" y="454"/>
                  </a:lnTo>
                  <a:lnTo>
                    <a:pt x="473" y="454"/>
                  </a:lnTo>
                  <a:lnTo>
                    <a:pt x="481" y="454"/>
                  </a:lnTo>
                  <a:lnTo>
                    <a:pt x="489" y="454"/>
                  </a:lnTo>
                  <a:lnTo>
                    <a:pt x="494" y="454"/>
                  </a:lnTo>
                  <a:lnTo>
                    <a:pt x="495" y="422"/>
                  </a:lnTo>
                  <a:lnTo>
                    <a:pt x="472" y="445"/>
                  </a:lnTo>
                  <a:lnTo>
                    <a:pt x="477" y="448"/>
                  </a:lnTo>
                  <a:lnTo>
                    <a:pt x="483" y="451"/>
                  </a:lnTo>
                  <a:lnTo>
                    <a:pt x="489" y="453"/>
                  </a:lnTo>
                  <a:lnTo>
                    <a:pt x="472" y="444"/>
                  </a:lnTo>
                  <a:lnTo>
                    <a:pt x="479" y="452"/>
                  </a:lnTo>
                  <a:lnTo>
                    <a:pt x="484" y="458"/>
                  </a:lnTo>
                  <a:lnTo>
                    <a:pt x="507" y="435"/>
                  </a:lnTo>
                  <a:lnTo>
                    <a:pt x="480" y="453"/>
                  </a:lnTo>
                  <a:lnTo>
                    <a:pt x="484" y="459"/>
                  </a:lnTo>
                  <a:lnTo>
                    <a:pt x="487" y="464"/>
                  </a:lnTo>
                  <a:lnTo>
                    <a:pt x="514" y="446"/>
                  </a:lnTo>
                  <a:lnTo>
                    <a:pt x="484" y="458"/>
                  </a:lnTo>
                  <a:lnTo>
                    <a:pt x="487" y="464"/>
                  </a:lnTo>
                  <a:lnTo>
                    <a:pt x="489" y="470"/>
                  </a:lnTo>
                  <a:lnTo>
                    <a:pt x="519" y="457"/>
                  </a:lnTo>
                  <a:lnTo>
                    <a:pt x="487" y="464"/>
                  </a:lnTo>
                  <a:lnTo>
                    <a:pt x="489" y="471"/>
                  </a:lnTo>
                  <a:lnTo>
                    <a:pt x="492" y="482"/>
                  </a:lnTo>
                  <a:lnTo>
                    <a:pt x="523" y="474"/>
                  </a:lnTo>
                  <a:lnTo>
                    <a:pt x="491" y="474"/>
                  </a:lnTo>
                  <a:lnTo>
                    <a:pt x="492" y="480"/>
                  </a:lnTo>
                  <a:lnTo>
                    <a:pt x="492" y="469"/>
                  </a:lnTo>
                  <a:lnTo>
                    <a:pt x="490" y="475"/>
                  </a:lnTo>
                  <a:lnTo>
                    <a:pt x="488" y="482"/>
                  </a:lnTo>
                  <a:lnTo>
                    <a:pt x="520" y="488"/>
                  </a:lnTo>
                  <a:lnTo>
                    <a:pt x="490" y="476"/>
                  </a:lnTo>
                  <a:lnTo>
                    <a:pt x="489" y="481"/>
                  </a:lnTo>
                  <a:lnTo>
                    <a:pt x="486" y="485"/>
                  </a:lnTo>
                  <a:lnTo>
                    <a:pt x="516" y="497"/>
                  </a:lnTo>
                  <a:lnTo>
                    <a:pt x="489" y="479"/>
                  </a:lnTo>
                  <a:lnTo>
                    <a:pt x="487" y="482"/>
                  </a:lnTo>
                  <a:lnTo>
                    <a:pt x="514" y="500"/>
                  </a:lnTo>
                  <a:lnTo>
                    <a:pt x="491" y="478"/>
                  </a:lnTo>
                  <a:lnTo>
                    <a:pt x="489" y="480"/>
                  </a:lnTo>
                  <a:lnTo>
                    <a:pt x="511" y="503"/>
                  </a:lnTo>
                  <a:lnTo>
                    <a:pt x="499" y="473"/>
                  </a:lnTo>
                  <a:lnTo>
                    <a:pt x="493" y="476"/>
                  </a:lnTo>
                  <a:lnTo>
                    <a:pt x="505" y="471"/>
                  </a:lnTo>
                  <a:lnTo>
                    <a:pt x="498" y="473"/>
                  </a:lnTo>
                  <a:lnTo>
                    <a:pt x="505" y="504"/>
                  </a:lnTo>
                  <a:lnTo>
                    <a:pt x="505" y="472"/>
                  </a:lnTo>
                  <a:lnTo>
                    <a:pt x="497" y="472"/>
                  </a:lnTo>
                  <a:lnTo>
                    <a:pt x="497" y="504"/>
                  </a:lnTo>
                  <a:lnTo>
                    <a:pt x="503" y="472"/>
                  </a:lnTo>
                  <a:lnTo>
                    <a:pt x="493" y="470"/>
                  </a:lnTo>
                  <a:lnTo>
                    <a:pt x="481" y="466"/>
                  </a:lnTo>
                  <a:lnTo>
                    <a:pt x="466" y="463"/>
                  </a:lnTo>
                  <a:lnTo>
                    <a:pt x="459" y="494"/>
                  </a:lnTo>
                  <a:lnTo>
                    <a:pt x="474" y="466"/>
                  </a:lnTo>
                  <a:lnTo>
                    <a:pt x="456" y="457"/>
                  </a:lnTo>
                  <a:lnTo>
                    <a:pt x="440" y="449"/>
                  </a:lnTo>
                  <a:lnTo>
                    <a:pt x="423" y="442"/>
                  </a:lnTo>
                  <a:lnTo>
                    <a:pt x="406" y="435"/>
                  </a:lnTo>
                  <a:lnTo>
                    <a:pt x="395" y="465"/>
                  </a:lnTo>
                  <a:lnTo>
                    <a:pt x="415" y="441"/>
                  </a:lnTo>
                  <a:lnTo>
                    <a:pt x="393" y="424"/>
                  </a:lnTo>
                  <a:lnTo>
                    <a:pt x="372" y="411"/>
                  </a:lnTo>
                  <a:lnTo>
                    <a:pt x="367" y="408"/>
                  </a:lnTo>
                  <a:lnTo>
                    <a:pt x="345" y="397"/>
                  </a:lnTo>
                  <a:lnTo>
                    <a:pt x="320" y="387"/>
                  </a:lnTo>
                  <a:lnTo>
                    <a:pt x="315" y="386"/>
                  </a:lnTo>
                  <a:lnTo>
                    <a:pt x="309" y="385"/>
                  </a:lnTo>
                  <a:lnTo>
                    <a:pt x="305" y="386"/>
                  </a:lnTo>
                  <a:lnTo>
                    <a:pt x="292" y="387"/>
                  </a:lnTo>
                  <a:lnTo>
                    <a:pt x="283" y="388"/>
                  </a:lnTo>
                  <a:lnTo>
                    <a:pt x="289" y="419"/>
                  </a:lnTo>
                  <a:lnTo>
                    <a:pt x="289" y="387"/>
                  </a:lnTo>
                  <a:lnTo>
                    <a:pt x="282" y="388"/>
                  </a:lnTo>
                  <a:lnTo>
                    <a:pt x="276" y="388"/>
                  </a:lnTo>
                  <a:lnTo>
                    <a:pt x="271" y="388"/>
                  </a:lnTo>
                  <a:lnTo>
                    <a:pt x="265" y="389"/>
                  </a:lnTo>
                  <a:lnTo>
                    <a:pt x="261" y="389"/>
                  </a:lnTo>
                  <a:lnTo>
                    <a:pt x="255" y="391"/>
                  </a:lnTo>
                  <a:lnTo>
                    <a:pt x="251" y="393"/>
                  </a:lnTo>
                  <a:lnTo>
                    <a:pt x="246" y="396"/>
                  </a:lnTo>
                  <a:lnTo>
                    <a:pt x="241" y="400"/>
                  </a:lnTo>
                  <a:lnTo>
                    <a:pt x="237" y="405"/>
                  </a:lnTo>
                  <a:lnTo>
                    <a:pt x="235" y="409"/>
                  </a:lnTo>
                  <a:lnTo>
                    <a:pt x="232" y="414"/>
                  </a:lnTo>
                  <a:lnTo>
                    <a:pt x="230" y="420"/>
                  </a:lnTo>
                  <a:lnTo>
                    <a:pt x="229" y="423"/>
                  </a:lnTo>
                  <a:lnTo>
                    <a:pt x="229" y="427"/>
                  </a:lnTo>
                  <a:lnTo>
                    <a:pt x="228" y="432"/>
                  </a:lnTo>
                  <a:lnTo>
                    <a:pt x="227" y="438"/>
                  </a:lnTo>
                  <a:lnTo>
                    <a:pt x="225" y="445"/>
                  </a:lnTo>
                  <a:lnTo>
                    <a:pt x="224" y="451"/>
                  </a:lnTo>
                  <a:lnTo>
                    <a:pt x="223" y="454"/>
                  </a:lnTo>
                  <a:lnTo>
                    <a:pt x="222" y="460"/>
                  </a:lnTo>
                  <a:lnTo>
                    <a:pt x="223" y="466"/>
                  </a:lnTo>
                  <a:lnTo>
                    <a:pt x="225" y="472"/>
                  </a:lnTo>
                  <a:lnTo>
                    <a:pt x="228" y="478"/>
                  </a:lnTo>
                  <a:lnTo>
                    <a:pt x="228" y="479"/>
                  </a:lnTo>
                  <a:lnTo>
                    <a:pt x="239" y="495"/>
                  </a:lnTo>
                  <a:lnTo>
                    <a:pt x="251" y="513"/>
                  </a:lnTo>
                  <a:lnTo>
                    <a:pt x="252" y="513"/>
                  </a:lnTo>
                  <a:lnTo>
                    <a:pt x="255" y="517"/>
                  </a:lnTo>
                  <a:lnTo>
                    <a:pt x="260" y="521"/>
                  </a:lnTo>
                  <a:lnTo>
                    <a:pt x="266" y="524"/>
                  </a:lnTo>
                  <a:lnTo>
                    <a:pt x="268" y="525"/>
                  </a:lnTo>
                  <a:lnTo>
                    <a:pt x="274" y="527"/>
                  </a:lnTo>
                  <a:lnTo>
                    <a:pt x="280" y="529"/>
                  </a:lnTo>
                  <a:lnTo>
                    <a:pt x="288" y="530"/>
                  </a:lnTo>
                  <a:lnTo>
                    <a:pt x="297" y="532"/>
                  </a:lnTo>
                  <a:lnTo>
                    <a:pt x="306" y="533"/>
                  </a:lnTo>
                  <a:lnTo>
                    <a:pt x="315" y="534"/>
                  </a:lnTo>
                  <a:lnTo>
                    <a:pt x="321" y="534"/>
                  </a:lnTo>
                  <a:lnTo>
                    <a:pt x="328" y="535"/>
                  </a:lnTo>
                  <a:lnTo>
                    <a:pt x="330" y="535"/>
                  </a:lnTo>
                  <a:lnTo>
                    <a:pt x="331" y="535"/>
                  </a:lnTo>
                  <a:lnTo>
                    <a:pt x="331" y="503"/>
                  </a:lnTo>
                  <a:lnTo>
                    <a:pt x="328" y="535"/>
                  </a:lnTo>
                  <a:lnTo>
                    <a:pt x="366" y="537"/>
                  </a:lnTo>
                  <a:lnTo>
                    <a:pt x="400" y="540"/>
                  </a:lnTo>
                  <a:lnTo>
                    <a:pt x="400" y="508"/>
                  </a:lnTo>
                  <a:lnTo>
                    <a:pt x="394" y="539"/>
                  </a:lnTo>
                  <a:lnTo>
                    <a:pt x="411" y="541"/>
                  </a:lnTo>
                  <a:lnTo>
                    <a:pt x="428" y="544"/>
                  </a:lnTo>
                  <a:lnTo>
                    <a:pt x="445" y="548"/>
                  </a:lnTo>
                  <a:lnTo>
                    <a:pt x="451" y="516"/>
                  </a:lnTo>
                  <a:lnTo>
                    <a:pt x="439" y="546"/>
                  </a:lnTo>
                  <a:lnTo>
                    <a:pt x="457" y="552"/>
                  </a:lnTo>
                  <a:lnTo>
                    <a:pt x="468" y="522"/>
                  </a:lnTo>
                  <a:lnTo>
                    <a:pt x="445" y="545"/>
                  </a:lnTo>
                  <a:lnTo>
                    <a:pt x="450" y="548"/>
                  </a:lnTo>
                  <a:lnTo>
                    <a:pt x="456" y="551"/>
                  </a:lnTo>
                  <a:lnTo>
                    <a:pt x="445" y="544"/>
                  </a:lnTo>
                  <a:lnTo>
                    <a:pt x="452" y="551"/>
                  </a:lnTo>
                  <a:lnTo>
                    <a:pt x="458" y="557"/>
                  </a:lnTo>
                  <a:lnTo>
                    <a:pt x="467" y="567"/>
                  </a:lnTo>
                  <a:lnTo>
                    <a:pt x="474" y="574"/>
                  </a:lnTo>
                  <a:lnTo>
                    <a:pt x="497" y="552"/>
                  </a:lnTo>
                  <a:lnTo>
                    <a:pt x="470" y="570"/>
                  </a:lnTo>
                  <a:lnTo>
                    <a:pt x="475" y="576"/>
                  </a:lnTo>
                  <a:lnTo>
                    <a:pt x="502" y="558"/>
                  </a:lnTo>
                  <a:lnTo>
                    <a:pt x="472" y="571"/>
                  </a:lnTo>
                  <a:lnTo>
                    <a:pt x="476" y="578"/>
                  </a:lnTo>
                  <a:lnTo>
                    <a:pt x="479" y="586"/>
                  </a:lnTo>
                  <a:lnTo>
                    <a:pt x="508" y="573"/>
                  </a:lnTo>
                  <a:lnTo>
                    <a:pt x="477" y="580"/>
                  </a:lnTo>
                  <a:lnTo>
                    <a:pt x="480" y="591"/>
                  </a:lnTo>
                  <a:lnTo>
                    <a:pt x="481" y="598"/>
                  </a:lnTo>
                  <a:lnTo>
                    <a:pt x="483" y="606"/>
                  </a:lnTo>
                  <a:lnTo>
                    <a:pt x="514" y="599"/>
                  </a:lnTo>
                  <a:lnTo>
                    <a:pt x="482" y="599"/>
                  </a:lnTo>
                  <a:lnTo>
                    <a:pt x="483" y="594"/>
                  </a:lnTo>
                  <a:lnTo>
                    <a:pt x="481" y="601"/>
                  </a:lnTo>
                  <a:lnTo>
                    <a:pt x="479" y="609"/>
                  </a:lnTo>
                  <a:lnTo>
                    <a:pt x="510" y="615"/>
                  </a:lnTo>
                  <a:lnTo>
                    <a:pt x="481" y="603"/>
                  </a:lnTo>
                  <a:lnTo>
                    <a:pt x="479" y="608"/>
                  </a:lnTo>
                  <a:lnTo>
                    <a:pt x="476" y="613"/>
                  </a:lnTo>
                  <a:lnTo>
                    <a:pt x="506" y="626"/>
                  </a:lnTo>
                  <a:lnTo>
                    <a:pt x="479" y="608"/>
                  </a:lnTo>
                  <a:lnTo>
                    <a:pt x="476" y="611"/>
                  </a:lnTo>
                  <a:lnTo>
                    <a:pt x="503" y="629"/>
                  </a:lnTo>
                  <a:lnTo>
                    <a:pt x="480" y="607"/>
                  </a:lnTo>
                  <a:lnTo>
                    <a:pt x="485" y="603"/>
                  </a:lnTo>
                  <a:lnTo>
                    <a:pt x="481" y="605"/>
                  </a:lnTo>
                  <a:lnTo>
                    <a:pt x="499" y="632"/>
                  </a:lnTo>
                  <a:lnTo>
                    <a:pt x="487" y="602"/>
                  </a:lnTo>
                  <a:lnTo>
                    <a:pt x="493" y="600"/>
                  </a:lnTo>
                  <a:lnTo>
                    <a:pt x="485" y="603"/>
                  </a:lnTo>
                  <a:lnTo>
                    <a:pt x="492" y="634"/>
                  </a:lnTo>
                  <a:lnTo>
                    <a:pt x="492" y="602"/>
                  </a:lnTo>
                  <a:lnTo>
                    <a:pt x="482" y="602"/>
                  </a:lnTo>
                  <a:lnTo>
                    <a:pt x="482" y="634"/>
                  </a:lnTo>
                  <a:lnTo>
                    <a:pt x="488" y="602"/>
                  </a:lnTo>
                  <a:lnTo>
                    <a:pt x="476" y="600"/>
                  </a:lnTo>
                  <a:lnTo>
                    <a:pt x="461" y="598"/>
                  </a:lnTo>
                  <a:lnTo>
                    <a:pt x="454" y="597"/>
                  </a:lnTo>
                  <a:lnTo>
                    <a:pt x="439" y="596"/>
                  </a:lnTo>
                  <a:lnTo>
                    <a:pt x="436" y="627"/>
                  </a:lnTo>
                  <a:lnTo>
                    <a:pt x="454" y="601"/>
                  </a:lnTo>
                  <a:lnTo>
                    <a:pt x="448" y="598"/>
                  </a:lnTo>
                  <a:lnTo>
                    <a:pt x="442" y="596"/>
                  </a:lnTo>
                  <a:lnTo>
                    <a:pt x="455" y="602"/>
                  </a:lnTo>
                  <a:lnTo>
                    <a:pt x="449" y="597"/>
                  </a:lnTo>
                  <a:lnTo>
                    <a:pt x="446" y="594"/>
                  </a:lnTo>
                  <a:lnTo>
                    <a:pt x="443" y="592"/>
                  </a:lnTo>
                  <a:lnTo>
                    <a:pt x="442" y="591"/>
                  </a:lnTo>
                  <a:lnTo>
                    <a:pt x="441" y="591"/>
                  </a:lnTo>
                  <a:lnTo>
                    <a:pt x="435" y="588"/>
                  </a:lnTo>
                  <a:lnTo>
                    <a:pt x="429" y="586"/>
                  </a:lnTo>
                  <a:lnTo>
                    <a:pt x="423" y="585"/>
                  </a:lnTo>
                  <a:lnTo>
                    <a:pt x="416" y="586"/>
                  </a:lnTo>
                  <a:lnTo>
                    <a:pt x="410" y="588"/>
                  </a:lnTo>
                  <a:lnTo>
                    <a:pt x="405" y="591"/>
                  </a:lnTo>
                  <a:lnTo>
                    <a:pt x="400" y="595"/>
                  </a:lnTo>
                  <a:lnTo>
                    <a:pt x="396" y="599"/>
                  </a:lnTo>
                  <a:lnTo>
                    <a:pt x="393" y="605"/>
                  </a:lnTo>
                  <a:lnTo>
                    <a:pt x="391" y="611"/>
                  </a:lnTo>
                  <a:lnTo>
                    <a:pt x="391" y="617"/>
                  </a:lnTo>
                  <a:lnTo>
                    <a:pt x="391" y="624"/>
                  </a:lnTo>
                  <a:lnTo>
                    <a:pt x="423" y="618"/>
                  </a:lnTo>
                  <a:lnTo>
                    <a:pt x="392" y="611"/>
                  </a:lnTo>
                  <a:lnTo>
                    <a:pt x="391" y="618"/>
                  </a:lnTo>
                  <a:lnTo>
                    <a:pt x="393" y="605"/>
                  </a:lnTo>
                  <a:lnTo>
                    <a:pt x="393" y="606"/>
                  </a:lnTo>
                  <a:lnTo>
                    <a:pt x="422" y="619"/>
                  </a:lnTo>
                  <a:lnTo>
                    <a:pt x="410" y="589"/>
                  </a:lnTo>
                  <a:lnTo>
                    <a:pt x="405" y="592"/>
                  </a:lnTo>
                  <a:lnTo>
                    <a:pt x="400" y="596"/>
                  </a:lnTo>
                  <a:lnTo>
                    <a:pt x="396" y="601"/>
                  </a:lnTo>
                  <a:lnTo>
                    <a:pt x="416" y="587"/>
                  </a:lnTo>
                  <a:lnTo>
                    <a:pt x="415" y="587"/>
                  </a:lnTo>
                  <a:lnTo>
                    <a:pt x="421" y="619"/>
                  </a:lnTo>
                  <a:lnTo>
                    <a:pt x="421" y="587"/>
                  </a:lnTo>
                  <a:lnTo>
                    <a:pt x="420" y="587"/>
                  </a:lnTo>
                  <a:lnTo>
                    <a:pt x="420" y="619"/>
                  </a:lnTo>
                  <a:lnTo>
                    <a:pt x="426" y="587"/>
                  </a:lnTo>
                  <a:lnTo>
                    <a:pt x="423" y="587"/>
                  </a:lnTo>
                  <a:lnTo>
                    <a:pt x="419" y="586"/>
                  </a:lnTo>
                  <a:lnTo>
                    <a:pt x="413" y="617"/>
                  </a:lnTo>
                  <a:lnTo>
                    <a:pt x="425" y="588"/>
                  </a:lnTo>
                  <a:lnTo>
                    <a:pt x="420" y="586"/>
                  </a:lnTo>
                  <a:lnTo>
                    <a:pt x="411" y="583"/>
                  </a:lnTo>
                  <a:lnTo>
                    <a:pt x="400" y="613"/>
                  </a:lnTo>
                  <a:lnTo>
                    <a:pt x="412" y="584"/>
                  </a:lnTo>
                  <a:lnTo>
                    <a:pt x="405" y="580"/>
                  </a:lnTo>
                  <a:lnTo>
                    <a:pt x="393" y="610"/>
                  </a:lnTo>
                  <a:lnTo>
                    <a:pt x="411" y="583"/>
                  </a:lnTo>
                  <a:lnTo>
                    <a:pt x="404" y="579"/>
                  </a:lnTo>
                  <a:lnTo>
                    <a:pt x="399" y="576"/>
                  </a:lnTo>
                  <a:lnTo>
                    <a:pt x="392" y="572"/>
                  </a:lnTo>
                  <a:lnTo>
                    <a:pt x="386" y="570"/>
                  </a:lnTo>
                  <a:lnTo>
                    <a:pt x="381" y="569"/>
                  </a:lnTo>
                  <a:lnTo>
                    <a:pt x="372" y="599"/>
                  </a:lnTo>
                  <a:lnTo>
                    <a:pt x="386" y="571"/>
                  </a:lnTo>
                  <a:lnTo>
                    <a:pt x="371" y="564"/>
                  </a:lnTo>
                  <a:lnTo>
                    <a:pt x="355" y="559"/>
                  </a:lnTo>
                  <a:lnTo>
                    <a:pt x="345" y="589"/>
                  </a:lnTo>
                  <a:lnTo>
                    <a:pt x="365" y="564"/>
                  </a:lnTo>
                  <a:lnTo>
                    <a:pt x="340" y="546"/>
                  </a:lnTo>
                  <a:lnTo>
                    <a:pt x="315" y="532"/>
                  </a:lnTo>
                  <a:lnTo>
                    <a:pt x="309" y="529"/>
                  </a:lnTo>
                  <a:lnTo>
                    <a:pt x="284" y="517"/>
                  </a:lnTo>
                  <a:lnTo>
                    <a:pt x="255" y="507"/>
                  </a:lnTo>
                  <a:lnTo>
                    <a:pt x="251" y="506"/>
                  </a:lnTo>
                  <a:lnTo>
                    <a:pt x="245" y="505"/>
                  </a:lnTo>
                  <a:lnTo>
                    <a:pt x="239" y="506"/>
                  </a:lnTo>
                  <a:lnTo>
                    <a:pt x="233" y="508"/>
                  </a:lnTo>
                  <a:lnTo>
                    <a:pt x="232" y="508"/>
                  </a:lnTo>
                  <a:lnTo>
                    <a:pt x="219" y="513"/>
                  </a:lnTo>
                  <a:lnTo>
                    <a:pt x="212" y="517"/>
                  </a:lnTo>
                  <a:lnTo>
                    <a:pt x="206" y="520"/>
                  </a:lnTo>
                  <a:lnTo>
                    <a:pt x="202" y="524"/>
                  </a:lnTo>
                  <a:lnTo>
                    <a:pt x="197" y="527"/>
                  </a:lnTo>
                  <a:lnTo>
                    <a:pt x="191" y="534"/>
                  </a:lnTo>
                  <a:lnTo>
                    <a:pt x="187" y="539"/>
                  </a:lnTo>
                  <a:lnTo>
                    <a:pt x="184" y="545"/>
                  </a:lnTo>
                  <a:lnTo>
                    <a:pt x="182" y="550"/>
                  </a:lnTo>
                  <a:lnTo>
                    <a:pt x="180" y="557"/>
                  </a:lnTo>
                  <a:lnTo>
                    <a:pt x="180" y="563"/>
                  </a:lnTo>
                  <a:lnTo>
                    <a:pt x="180" y="570"/>
                  </a:lnTo>
                  <a:lnTo>
                    <a:pt x="181" y="577"/>
                  </a:lnTo>
                  <a:lnTo>
                    <a:pt x="183" y="583"/>
                  </a:lnTo>
                  <a:lnTo>
                    <a:pt x="186" y="589"/>
                  </a:lnTo>
                  <a:lnTo>
                    <a:pt x="189" y="595"/>
                  </a:lnTo>
                  <a:lnTo>
                    <a:pt x="192" y="601"/>
                  </a:lnTo>
                  <a:lnTo>
                    <a:pt x="197" y="607"/>
                  </a:lnTo>
                  <a:lnTo>
                    <a:pt x="201" y="613"/>
                  </a:lnTo>
                  <a:lnTo>
                    <a:pt x="206" y="619"/>
                  </a:lnTo>
                  <a:lnTo>
                    <a:pt x="207" y="620"/>
                  </a:lnTo>
                  <a:lnTo>
                    <a:pt x="217" y="631"/>
                  </a:lnTo>
                  <a:lnTo>
                    <a:pt x="224" y="639"/>
                  </a:lnTo>
                  <a:lnTo>
                    <a:pt x="232" y="646"/>
                  </a:lnTo>
                  <a:lnTo>
                    <a:pt x="236" y="650"/>
                  </a:lnTo>
                  <a:lnTo>
                    <a:pt x="243" y="656"/>
                  </a:lnTo>
                  <a:lnTo>
                    <a:pt x="251" y="661"/>
                  </a:lnTo>
                  <a:lnTo>
                    <a:pt x="257" y="664"/>
                  </a:lnTo>
                  <a:lnTo>
                    <a:pt x="266" y="669"/>
                  </a:lnTo>
                  <a:lnTo>
                    <a:pt x="276" y="672"/>
                  </a:lnTo>
                  <a:lnTo>
                    <a:pt x="282" y="674"/>
                  </a:lnTo>
                  <a:lnTo>
                    <a:pt x="293" y="677"/>
                  </a:lnTo>
                  <a:lnTo>
                    <a:pt x="300" y="646"/>
                  </a:lnTo>
                  <a:lnTo>
                    <a:pt x="288" y="675"/>
                  </a:lnTo>
                  <a:lnTo>
                    <a:pt x="285" y="674"/>
                  </a:lnTo>
                  <a:lnTo>
                    <a:pt x="298" y="681"/>
                  </a:lnTo>
                  <a:lnTo>
                    <a:pt x="304" y="684"/>
                  </a:lnTo>
                  <a:lnTo>
                    <a:pt x="320" y="692"/>
                  </a:lnTo>
                  <a:lnTo>
                    <a:pt x="358" y="706"/>
                  </a:lnTo>
                  <a:lnTo>
                    <a:pt x="368" y="675"/>
                  </a:lnTo>
                  <a:lnTo>
                    <a:pt x="350" y="702"/>
                  </a:lnTo>
                  <a:lnTo>
                    <a:pt x="357" y="706"/>
                  </a:lnTo>
                  <a:lnTo>
                    <a:pt x="363" y="710"/>
                  </a:lnTo>
                  <a:lnTo>
                    <a:pt x="373" y="716"/>
                  </a:lnTo>
                  <a:lnTo>
                    <a:pt x="384" y="724"/>
                  </a:lnTo>
                  <a:lnTo>
                    <a:pt x="402" y="697"/>
                  </a:lnTo>
                  <a:lnTo>
                    <a:pt x="379" y="720"/>
                  </a:lnTo>
                  <a:lnTo>
                    <a:pt x="384" y="724"/>
                  </a:lnTo>
                  <a:lnTo>
                    <a:pt x="390" y="730"/>
                  </a:lnTo>
                  <a:lnTo>
                    <a:pt x="413" y="708"/>
                  </a:lnTo>
                  <a:lnTo>
                    <a:pt x="384" y="720"/>
                  </a:lnTo>
                  <a:lnTo>
                    <a:pt x="387" y="726"/>
                  </a:lnTo>
                  <a:lnTo>
                    <a:pt x="383" y="719"/>
                  </a:lnTo>
                  <a:lnTo>
                    <a:pt x="388" y="737"/>
                  </a:lnTo>
                  <a:lnTo>
                    <a:pt x="418" y="724"/>
                  </a:lnTo>
                  <a:lnTo>
                    <a:pt x="386" y="731"/>
                  </a:lnTo>
                  <a:lnTo>
                    <a:pt x="388" y="744"/>
                  </a:lnTo>
                  <a:lnTo>
                    <a:pt x="420" y="738"/>
                  </a:lnTo>
                  <a:lnTo>
                    <a:pt x="388" y="738"/>
                  </a:lnTo>
                  <a:lnTo>
                    <a:pt x="387" y="749"/>
                  </a:lnTo>
                  <a:lnTo>
                    <a:pt x="419" y="749"/>
                  </a:lnTo>
                  <a:lnTo>
                    <a:pt x="388" y="742"/>
                  </a:lnTo>
                  <a:lnTo>
                    <a:pt x="389" y="736"/>
                  </a:lnTo>
                  <a:lnTo>
                    <a:pt x="386" y="746"/>
                  </a:lnTo>
                  <a:lnTo>
                    <a:pt x="416" y="758"/>
                  </a:lnTo>
                  <a:lnTo>
                    <a:pt x="389" y="740"/>
                  </a:lnTo>
                  <a:lnTo>
                    <a:pt x="383" y="748"/>
                  </a:lnTo>
                  <a:lnTo>
                    <a:pt x="410" y="766"/>
                  </a:lnTo>
                  <a:lnTo>
                    <a:pt x="387" y="743"/>
                  </a:lnTo>
                  <a:lnTo>
                    <a:pt x="392" y="739"/>
                  </a:lnTo>
                  <a:lnTo>
                    <a:pt x="383" y="745"/>
                  </a:lnTo>
                  <a:lnTo>
                    <a:pt x="401" y="772"/>
                  </a:lnTo>
                  <a:lnTo>
                    <a:pt x="389" y="742"/>
                  </a:lnTo>
                  <a:lnTo>
                    <a:pt x="378" y="747"/>
                  </a:lnTo>
                  <a:lnTo>
                    <a:pt x="390" y="777"/>
                  </a:lnTo>
                  <a:lnTo>
                    <a:pt x="384" y="745"/>
                  </a:lnTo>
                  <a:lnTo>
                    <a:pt x="371" y="749"/>
                  </a:lnTo>
                  <a:lnTo>
                    <a:pt x="377" y="780"/>
                  </a:lnTo>
                  <a:lnTo>
                    <a:pt x="377" y="748"/>
                  </a:lnTo>
                  <a:lnTo>
                    <a:pt x="371" y="749"/>
                  </a:lnTo>
                  <a:lnTo>
                    <a:pt x="381" y="749"/>
                  </a:lnTo>
                  <a:lnTo>
                    <a:pt x="369" y="747"/>
                  </a:lnTo>
                  <a:lnTo>
                    <a:pt x="356" y="745"/>
                  </a:lnTo>
                  <a:lnTo>
                    <a:pt x="346" y="744"/>
                  </a:lnTo>
                  <a:lnTo>
                    <a:pt x="337" y="742"/>
                  </a:lnTo>
                  <a:lnTo>
                    <a:pt x="319" y="737"/>
                  </a:lnTo>
                  <a:lnTo>
                    <a:pt x="313" y="768"/>
                  </a:lnTo>
                  <a:lnTo>
                    <a:pt x="325" y="739"/>
                  </a:lnTo>
                  <a:lnTo>
                    <a:pt x="315" y="735"/>
                  </a:lnTo>
                  <a:lnTo>
                    <a:pt x="303" y="731"/>
                  </a:lnTo>
                  <a:lnTo>
                    <a:pt x="291" y="760"/>
                  </a:lnTo>
                  <a:lnTo>
                    <a:pt x="314" y="737"/>
                  </a:lnTo>
                  <a:lnTo>
                    <a:pt x="309" y="734"/>
                  </a:lnTo>
                  <a:lnTo>
                    <a:pt x="303" y="731"/>
                  </a:lnTo>
                  <a:lnTo>
                    <a:pt x="314" y="738"/>
                  </a:lnTo>
                  <a:lnTo>
                    <a:pt x="305" y="730"/>
                  </a:lnTo>
                  <a:lnTo>
                    <a:pt x="301" y="726"/>
                  </a:lnTo>
                  <a:lnTo>
                    <a:pt x="292" y="720"/>
                  </a:lnTo>
                  <a:lnTo>
                    <a:pt x="274" y="746"/>
                  </a:lnTo>
                  <a:lnTo>
                    <a:pt x="297" y="724"/>
                  </a:lnTo>
                  <a:lnTo>
                    <a:pt x="289" y="717"/>
                  </a:lnTo>
                  <a:lnTo>
                    <a:pt x="266" y="740"/>
                  </a:lnTo>
                  <a:lnTo>
                    <a:pt x="293" y="722"/>
                  </a:lnTo>
                  <a:lnTo>
                    <a:pt x="285" y="713"/>
                  </a:lnTo>
                  <a:lnTo>
                    <a:pt x="259" y="732"/>
                  </a:lnTo>
                  <a:lnTo>
                    <a:pt x="285" y="714"/>
                  </a:lnTo>
                  <a:lnTo>
                    <a:pt x="282" y="708"/>
                  </a:lnTo>
                  <a:lnTo>
                    <a:pt x="255" y="726"/>
                  </a:lnTo>
                  <a:lnTo>
                    <a:pt x="285" y="713"/>
                  </a:lnTo>
                  <a:lnTo>
                    <a:pt x="282" y="707"/>
                  </a:lnTo>
                  <a:lnTo>
                    <a:pt x="278" y="697"/>
                  </a:lnTo>
                  <a:lnTo>
                    <a:pt x="275" y="692"/>
                  </a:lnTo>
                  <a:lnTo>
                    <a:pt x="272" y="687"/>
                  </a:lnTo>
                  <a:lnTo>
                    <a:pt x="268" y="683"/>
                  </a:lnTo>
                  <a:lnTo>
                    <a:pt x="264" y="679"/>
                  </a:lnTo>
                  <a:lnTo>
                    <a:pt x="260" y="675"/>
                  </a:lnTo>
                  <a:lnTo>
                    <a:pt x="254" y="671"/>
                  </a:lnTo>
                  <a:lnTo>
                    <a:pt x="248" y="668"/>
                  </a:lnTo>
                  <a:lnTo>
                    <a:pt x="237" y="664"/>
                  </a:lnTo>
                  <a:lnTo>
                    <a:pt x="227" y="694"/>
                  </a:lnTo>
                  <a:lnTo>
                    <a:pt x="254" y="676"/>
                  </a:lnTo>
                  <a:lnTo>
                    <a:pt x="250" y="671"/>
                  </a:lnTo>
                  <a:lnTo>
                    <a:pt x="245" y="668"/>
                  </a:lnTo>
                  <a:lnTo>
                    <a:pt x="239" y="665"/>
                  </a:lnTo>
                  <a:lnTo>
                    <a:pt x="255" y="678"/>
                  </a:lnTo>
                  <a:lnTo>
                    <a:pt x="245" y="662"/>
                  </a:lnTo>
                  <a:lnTo>
                    <a:pt x="236" y="649"/>
                  </a:lnTo>
                  <a:lnTo>
                    <a:pt x="209" y="666"/>
                  </a:lnTo>
                  <a:lnTo>
                    <a:pt x="237" y="650"/>
                  </a:lnTo>
                  <a:lnTo>
                    <a:pt x="233" y="644"/>
                  </a:lnTo>
                  <a:lnTo>
                    <a:pt x="230" y="639"/>
                  </a:lnTo>
                  <a:lnTo>
                    <a:pt x="228" y="635"/>
                  </a:lnTo>
                  <a:lnTo>
                    <a:pt x="227" y="635"/>
                  </a:lnTo>
                  <a:lnTo>
                    <a:pt x="200" y="651"/>
                  </a:lnTo>
                  <a:lnTo>
                    <a:pt x="230" y="641"/>
                  </a:lnTo>
                  <a:lnTo>
                    <a:pt x="222" y="617"/>
                  </a:lnTo>
                  <a:lnTo>
                    <a:pt x="193" y="630"/>
                  </a:lnTo>
                  <a:lnTo>
                    <a:pt x="224" y="623"/>
                  </a:lnTo>
                  <a:lnTo>
                    <a:pt x="217" y="600"/>
                  </a:lnTo>
                  <a:lnTo>
                    <a:pt x="186" y="608"/>
                  </a:lnTo>
                  <a:lnTo>
                    <a:pt x="218" y="606"/>
                  </a:lnTo>
                  <a:lnTo>
                    <a:pt x="217" y="589"/>
                  </a:lnTo>
                  <a:lnTo>
                    <a:pt x="217" y="571"/>
                  </a:lnTo>
                  <a:lnTo>
                    <a:pt x="216" y="537"/>
                  </a:lnTo>
                  <a:lnTo>
                    <a:pt x="216" y="506"/>
                  </a:lnTo>
                  <a:lnTo>
                    <a:pt x="215" y="476"/>
                  </a:lnTo>
                  <a:lnTo>
                    <a:pt x="214" y="470"/>
                  </a:lnTo>
                  <a:lnTo>
                    <a:pt x="211" y="442"/>
                  </a:lnTo>
                  <a:lnTo>
                    <a:pt x="205" y="415"/>
                  </a:lnTo>
                  <a:lnTo>
                    <a:pt x="203" y="409"/>
                  </a:lnTo>
                  <a:lnTo>
                    <a:pt x="199" y="395"/>
                  </a:lnTo>
                  <a:lnTo>
                    <a:pt x="193" y="381"/>
                  </a:lnTo>
                  <a:lnTo>
                    <a:pt x="186" y="367"/>
                  </a:lnTo>
                  <a:lnTo>
                    <a:pt x="183" y="361"/>
                  </a:lnTo>
                  <a:lnTo>
                    <a:pt x="177" y="349"/>
                  </a:lnTo>
                  <a:lnTo>
                    <a:pt x="149" y="365"/>
                  </a:lnTo>
                  <a:lnTo>
                    <a:pt x="178" y="353"/>
                  </a:lnTo>
                  <a:lnTo>
                    <a:pt x="180" y="358"/>
                  </a:lnTo>
                  <a:lnTo>
                    <a:pt x="172" y="327"/>
                  </a:lnTo>
                  <a:lnTo>
                    <a:pt x="170" y="321"/>
                  </a:lnTo>
                  <a:lnTo>
                    <a:pt x="158" y="290"/>
                  </a:lnTo>
                  <a:lnTo>
                    <a:pt x="145" y="260"/>
                  </a:lnTo>
                  <a:lnTo>
                    <a:pt x="132" y="230"/>
                  </a:lnTo>
                  <a:lnTo>
                    <a:pt x="103" y="171"/>
                  </a:lnTo>
                  <a:lnTo>
                    <a:pt x="90" y="141"/>
                  </a:lnTo>
                  <a:lnTo>
                    <a:pt x="79" y="112"/>
                  </a:lnTo>
                  <a:lnTo>
                    <a:pt x="49" y="122"/>
                  </a:lnTo>
                  <a:lnTo>
                    <a:pt x="80" y="116"/>
                  </a:lnTo>
                  <a:lnTo>
                    <a:pt x="81" y="119"/>
                  </a:lnTo>
                  <a:lnTo>
                    <a:pt x="80" y="95"/>
                  </a:lnTo>
                  <a:lnTo>
                    <a:pt x="78" y="66"/>
                  </a:lnTo>
                  <a:lnTo>
                    <a:pt x="78" y="59"/>
                  </a:lnTo>
                  <a:lnTo>
                    <a:pt x="75" y="31"/>
                  </a:lnTo>
                  <a:lnTo>
                    <a:pt x="72" y="18"/>
                  </a:lnTo>
                  <a:lnTo>
                    <a:pt x="70" y="12"/>
                  </a:lnTo>
                  <a:lnTo>
                    <a:pt x="66" y="0"/>
                  </a:lnTo>
                  <a:lnTo>
                    <a:pt x="7" y="24"/>
                  </a:lnTo>
                  <a:lnTo>
                    <a:pt x="11" y="37"/>
                  </a:lnTo>
                  <a:lnTo>
                    <a:pt x="40" y="25"/>
                  </a:lnTo>
                  <a:lnTo>
                    <a:pt x="9" y="31"/>
                  </a:lnTo>
                  <a:lnTo>
                    <a:pt x="12" y="44"/>
                  </a:lnTo>
                  <a:lnTo>
                    <a:pt x="15" y="72"/>
                  </a:lnTo>
                  <a:lnTo>
                    <a:pt x="46" y="66"/>
                  </a:lnTo>
                  <a:lnTo>
                    <a:pt x="14" y="66"/>
                  </a:lnTo>
                  <a:lnTo>
                    <a:pt x="16" y="95"/>
                  </a:lnTo>
                  <a:lnTo>
                    <a:pt x="18" y="125"/>
                  </a:lnTo>
                  <a:lnTo>
                    <a:pt x="18" y="128"/>
                  </a:lnTo>
                  <a:lnTo>
                    <a:pt x="19" y="132"/>
                  </a:lnTo>
                  <a:lnTo>
                    <a:pt x="31" y="166"/>
                  </a:lnTo>
                  <a:lnTo>
                    <a:pt x="44" y="196"/>
                  </a:lnTo>
                  <a:lnTo>
                    <a:pt x="73" y="255"/>
                  </a:lnTo>
                  <a:lnTo>
                    <a:pt x="86" y="285"/>
                  </a:lnTo>
                  <a:lnTo>
                    <a:pt x="99" y="315"/>
                  </a:lnTo>
                  <a:lnTo>
                    <a:pt x="111" y="346"/>
                  </a:lnTo>
                  <a:lnTo>
                    <a:pt x="140" y="333"/>
                  </a:lnTo>
                  <a:lnTo>
                    <a:pt x="109" y="340"/>
                  </a:lnTo>
                  <a:lnTo>
                    <a:pt x="118" y="373"/>
                  </a:lnTo>
                  <a:lnTo>
                    <a:pt x="120" y="377"/>
                  </a:lnTo>
                  <a:lnTo>
                    <a:pt x="122" y="381"/>
                  </a:lnTo>
                  <a:lnTo>
                    <a:pt x="130" y="397"/>
                  </a:lnTo>
                  <a:lnTo>
                    <a:pt x="157" y="379"/>
                  </a:lnTo>
                  <a:lnTo>
                    <a:pt x="127" y="392"/>
                  </a:lnTo>
                  <a:lnTo>
                    <a:pt x="134" y="406"/>
                  </a:lnTo>
                  <a:lnTo>
                    <a:pt x="140" y="420"/>
                  </a:lnTo>
                  <a:lnTo>
                    <a:pt x="144" y="434"/>
                  </a:lnTo>
                  <a:lnTo>
                    <a:pt x="173" y="421"/>
                  </a:lnTo>
                  <a:lnTo>
                    <a:pt x="142" y="428"/>
                  </a:lnTo>
                  <a:lnTo>
                    <a:pt x="148" y="455"/>
                  </a:lnTo>
                  <a:lnTo>
                    <a:pt x="151" y="483"/>
                  </a:lnTo>
                  <a:lnTo>
                    <a:pt x="183" y="476"/>
                  </a:lnTo>
                  <a:lnTo>
                    <a:pt x="151" y="476"/>
                  </a:lnTo>
                  <a:lnTo>
                    <a:pt x="152" y="506"/>
                  </a:lnTo>
                  <a:lnTo>
                    <a:pt x="152" y="537"/>
                  </a:lnTo>
                  <a:lnTo>
                    <a:pt x="153" y="571"/>
                  </a:lnTo>
                  <a:lnTo>
                    <a:pt x="153" y="589"/>
                  </a:lnTo>
                  <a:lnTo>
                    <a:pt x="154" y="610"/>
                  </a:lnTo>
                  <a:lnTo>
                    <a:pt x="155" y="614"/>
                  </a:lnTo>
                  <a:lnTo>
                    <a:pt x="155" y="617"/>
                  </a:lnTo>
                  <a:lnTo>
                    <a:pt x="161" y="636"/>
                  </a:lnTo>
                  <a:lnTo>
                    <a:pt x="163" y="642"/>
                  </a:lnTo>
                  <a:lnTo>
                    <a:pt x="170" y="662"/>
                  </a:lnTo>
                  <a:lnTo>
                    <a:pt x="171" y="663"/>
                  </a:lnTo>
                  <a:lnTo>
                    <a:pt x="173" y="668"/>
                  </a:lnTo>
                  <a:lnTo>
                    <a:pt x="175" y="671"/>
                  </a:lnTo>
                  <a:lnTo>
                    <a:pt x="177" y="675"/>
                  </a:lnTo>
                  <a:lnTo>
                    <a:pt x="180" y="680"/>
                  </a:lnTo>
                  <a:lnTo>
                    <a:pt x="182" y="683"/>
                  </a:lnTo>
                  <a:lnTo>
                    <a:pt x="183" y="684"/>
                  </a:lnTo>
                  <a:lnTo>
                    <a:pt x="192" y="698"/>
                  </a:lnTo>
                  <a:lnTo>
                    <a:pt x="200" y="711"/>
                  </a:lnTo>
                  <a:lnTo>
                    <a:pt x="201" y="712"/>
                  </a:lnTo>
                  <a:lnTo>
                    <a:pt x="204" y="717"/>
                  </a:lnTo>
                  <a:lnTo>
                    <a:pt x="209" y="720"/>
                  </a:lnTo>
                  <a:lnTo>
                    <a:pt x="215" y="723"/>
                  </a:lnTo>
                  <a:lnTo>
                    <a:pt x="217" y="725"/>
                  </a:lnTo>
                  <a:lnTo>
                    <a:pt x="223" y="727"/>
                  </a:lnTo>
                  <a:lnTo>
                    <a:pt x="236" y="698"/>
                  </a:lnTo>
                  <a:lnTo>
                    <a:pt x="218" y="724"/>
                  </a:lnTo>
                  <a:lnTo>
                    <a:pt x="224" y="728"/>
                  </a:lnTo>
                  <a:lnTo>
                    <a:pt x="242" y="701"/>
                  </a:lnTo>
                  <a:lnTo>
                    <a:pt x="219" y="724"/>
                  </a:lnTo>
                  <a:lnTo>
                    <a:pt x="223" y="728"/>
                  </a:lnTo>
                  <a:lnTo>
                    <a:pt x="246" y="705"/>
                  </a:lnTo>
                  <a:lnTo>
                    <a:pt x="219" y="723"/>
                  </a:lnTo>
                  <a:lnTo>
                    <a:pt x="222" y="728"/>
                  </a:lnTo>
                  <a:lnTo>
                    <a:pt x="248" y="710"/>
                  </a:lnTo>
                  <a:lnTo>
                    <a:pt x="219" y="722"/>
                  </a:lnTo>
                  <a:lnTo>
                    <a:pt x="223" y="732"/>
                  </a:lnTo>
                  <a:lnTo>
                    <a:pt x="226" y="738"/>
                  </a:lnTo>
                  <a:lnTo>
                    <a:pt x="229" y="744"/>
                  </a:lnTo>
                  <a:lnTo>
                    <a:pt x="233" y="751"/>
                  </a:lnTo>
                  <a:lnTo>
                    <a:pt x="240" y="758"/>
                  </a:lnTo>
                  <a:lnTo>
                    <a:pt x="244" y="762"/>
                  </a:lnTo>
                  <a:lnTo>
                    <a:pt x="252" y="769"/>
                  </a:lnTo>
                  <a:lnTo>
                    <a:pt x="256" y="773"/>
                  </a:lnTo>
                  <a:lnTo>
                    <a:pt x="265" y="779"/>
                  </a:lnTo>
                  <a:lnTo>
                    <a:pt x="283" y="753"/>
                  </a:lnTo>
                  <a:lnTo>
                    <a:pt x="260" y="775"/>
                  </a:lnTo>
                  <a:lnTo>
                    <a:pt x="269" y="783"/>
                  </a:lnTo>
                  <a:lnTo>
                    <a:pt x="268" y="783"/>
                  </a:lnTo>
                  <a:lnTo>
                    <a:pt x="273" y="786"/>
                  </a:lnTo>
                  <a:lnTo>
                    <a:pt x="279" y="789"/>
                  </a:lnTo>
                  <a:lnTo>
                    <a:pt x="279" y="790"/>
                  </a:lnTo>
                  <a:lnTo>
                    <a:pt x="290" y="794"/>
                  </a:lnTo>
                  <a:lnTo>
                    <a:pt x="300" y="798"/>
                  </a:lnTo>
                  <a:lnTo>
                    <a:pt x="306" y="800"/>
                  </a:lnTo>
                  <a:lnTo>
                    <a:pt x="324" y="805"/>
                  </a:lnTo>
                  <a:lnTo>
                    <a:pt x="333" y="807"/>
                  </a:lnTo>
                  <a:lnTo>
                    <a:pt x="343" y="808"/>
                  </a:lnTo>
                  <a:lnTo>
                    <a:pt x="356" y="810"/>
                  </a:lnTo>
                  <a:lnTo>
                    <a:pt x="374" y="812"/>
                  </a:lnTo>
                  <a:lnTo>
                    <a:pt x="377" y="812"/>
                  </a:lnTo>
                  <a:lnTo>
                    <a:pt x="383" y="811"/>
                  </a:lnTo>
                  <a:lnTo>
                    <a:pt x="384" y="812"/>
                  </a:lnTo>
                  <a:lnTo>
                    <a:pt x="397" y="808"/>
                  </a:lnTo>
                  <a:lnTo>
                    <a:pt x="403" y="806"/>
                  </a:lnTo>
                  <a:lnTo>
                    <a:pt x="414" y="801"/>
                  </a:lnTo>
                  <a:lnTo>
                    <a:pt x="419" y="798"/>
                  </a:lnTo>
                  <a:lnTo>
                    <a:pt x="428" y="792"/>
                  </a:lnTo>
                  <a:lnTo>
                    <a:pt x="432" y="788"/>
                  </a:lnTo>
                  <a:lnTo>
                    <a:pt x="436" y="784"/>
                  </a:lnTo>
                  <a:lnTo>
                    <a:pt x="442" y="776"/>
                  </a:lnTo>
                  <a:lnTo>
                    <a:pt x="445" y="771"/>
                  </a:lnTo>
                  <a:lnTo>
                    <a:pt x="448" y="761"/>
                  </a:lnTo>
                  <a:lnTo>
                    <a:pt x="450" y="755"/>
                  </a:lnTo>
                  <a:lnTo>
                    <a:pt x="451" y="749"/>
                  </a:lnTo>
                  <a:lnTo>
                    <a:pt x="452" y="738"/>
                  </a:lnTo>
                  <a:lnTo>
                    <a:pt x="451" y="731"/>
                  </a:lnTo>
                  <a:lnTo>
                    <a:pt x="449" y="718"/>
                  </a:lnTo>
                  <a:lnTo>
                    <a:pt x="447" y="712"/>
                  </a:lnTo>
                  <a:lnTo>
                    <a:pt x="443" y="698"/>
                  </a:lnTo>
                  <a:lnTo>
                    <a:pt x="442" y="696"/>
                  </a:lnTo>
                  <a:lnTo>
                    <a:pt x="440" y="690"/>
                  </a:lnTo>
                  <a:lnTo>
                    <a:pt x="437" y="686"/>
                  </a:lnTo>
                  <a:lnTo>
                    <a:pt x="429" y="679"/>
                  </a:lnTo>
                  <a:lnTo>
                    <a:pt x="424" y="675"/>
                  </a:lnTo>
                  <a:lnTo>
                    <a:pt x="420" y="671"/>
                  </a:lnTo>
                  <a:lnTo>
                    <a:pt x="409" y="663"/>
                  </a:lnTo>
                  <a:lnTo>
                    <a:pt x="399" y="657"/>
                  </a:lnTo>
                  <a:lnTo>
                    <a:pt x="393" y="653"/>
                  </a:lnTo>
                  <a:lnTo>
                    <a:pt x="386" y="649"/>
                  </a:lnTo>
                  <a:lnTo>
                    <a:pt x="380" y="646"/>
                  </a:lnTo>
                  <a:lnTo>
                    <a:pt x="378" y="645"/>
                  </a:lnTo>
                  <a:lnTo>
                    <a:pt x="345" y="633"/>
                  </a:lnTo>
                  <a:lnTo>
                    <a:pt x="329" y="625"/>
                  </a:lnTo>
                  <a:lnTo>
                    <a:pt x="316" y="655"/>
                  </a:lnTo>
                  <a:lnTo>
                    <a:pt x="334" y="628"/>
                  </a:lnTo>
                  <a:lnTo>
                    <a:pt x="316" y="618"/>
                  </a:lnTo>
                  <a:lnTo>
                    <a:pt x="312" y="617"/>
                  </a:lnTo>
                  <a:lnTo>
                    <a:pt x="308" y="615"/>
                  </a:lnTo>
                  <a:lnTo>
                    <a:pt x="295" y="611"/>
                  </a:lnTo>
                  <a:lnTo>
                    <a:pt x="288" y="643"/>
                  </a:lnTo>
                  <a:lnTo>
                    <a:pt x="301" y="613"/>
                  </a:lnTo>
                  <a:lnTo>
                    <a:pt x="291" y="610"/>
                  </a:lnTo>
                  <a:lnTo>
                    <a:pt x="282" y="605"/>
                  </a:lnTo>
                  <a:lnTo>
                    <a:pt x="269" y="635"/>
                  </a:lnTo>
                  <a:lnTo>
                    <a:pt x="287" y="608"/>
                  </a:lnTo>
                  <a:lnTo>
                    <a:pt x="279" y="603"/>
                  </a:lnTo>
                  <a:lnTo>
                    <a:pt x="272" y="597"/>
                  </a:lnTo>
                  <a:lnTo>
                    <a:pt x="254" y="624"/>
                  </a:lnTo>
                  <a:lnTo>
                    <a:pt x="277" y="601"/>
                  </a:lnTo>
                  <a:lnTo>
                    <a:pt x="269" y="594"/>
                  </a:lnTo>
                  <a:lnTo>
                    <a:pt x="262" y="586"/>
                  </a:lnTo>
                  <a:lnTo>
                    <a:pt x="256" y="579"/>
                  </a:lnTo>
                  <a:lnTo>
                    <a:pt x="231" y="599"/>
                  </a:lnTo>
                  <a:lnTo>
                    <a:pt x="256" y="579"/>
                  </a:lnTo>
                  <a:lnTo>
                    <a:pt x="254" y="577"/>
                  </a:lnTo>
                  <a:lnTo>
                    <a:pt x="250" y="571"/>
                  </a:lnTo>
                  <a:lnTo>
                    <a:pt x="245" y="565"/>
                  </a:lnTo>
                  <a:lnTo>
                    <a:pt x="242" y="559"/>
                  </a:lnTo>
                  <a:lnTo>
                    <a:pt x="215" y="577"/>
                  </a:lnTo>
                  <a:lnTo>
                    <a:pt x="245" y="564"/>
                  </a:lnTo>
                  <a:lnTo>
                    <a:pt x="242" y="558"/>
                  </a:lnTo>
                  <a:lnTo>
                    <a:pt x="213" y="570"/>
                  </a:lnTo>
                  <a:lnTo>
                    <a:pt x="244" y="564"/>
                  </a:lnTo>
                  <a:lnTo>
                    <a:pt x="243" y="557"/>
                  </a:lnTo>
                  <a:lnTo>
                    <a:pt x="244" y="563"/>
                  </a:lnTo>
                  <a:lnTo>
                    <a:pt x="212" y="563"/>
                  </a:lnTo>
                  <a:lnTo>
                    <a:pt x="243" y="570"/>
                  </a:lnTo>
                  <a:lnTo>
                    <a:pt x="245" y="563"/>
                  </a:lnTo>
                  <a:lnTo>
                    <a:pt x="240" y="575"/>
                  </a:lnTo>
                  <a:lnTo>
                    <a:pt x="243" y="569"/>
                  </a:lnTo>
                  <a:lnTo>
                    <a:pt x="213" y="557"/>
                  </a:lnTo>
                  <a:lnTo>
                    <a:pt x="236" y="579"/>
                  </a:lnTo>
                  <a:lnTo>
                    <a:pt x="239" y="575"/>
                  </a:lnTo>
                  <a:lnTo>
                    <a:pt x="247" y="569"/>
                  </a:lnTo>
                  <a:lnTo>
                    <a:pt x="242" y="573"/>
                  </a:lnTo>
                  <a:lnTo>
                    <a:pt x="224" y="546"/>
                  </a:lnTo>
                  <a:lnTo>
                    <a:pt x="237" y="576"/>
                  </a:lnTo>
                  <a:lnTo>
                    <a:pt x="244" y="572"/>
                  </a:lnTo>
                  <a:lnTo>
                    <a:pt x="258" y="567"/>
                  </a:lnTo>
                  <a:lnTo>
                    <a:pt x="239" y="568"/>
                  </a:lnTo>
                  <a:lnTo>
                    <a:pt x="245" y="569"/>
                  </a:lnTo>
                  <a:lnTo>
                    <a:pt x="251" y="568"/>
                  </a:lnTo>
                  <a:lnTo>
                    <a:pt x="257" y="566"/>
                  </a:lnTo>
                  <a:lnTo>
                    <a:pt x="245" y="537"/>
                  </a:lnTo>
                  <a:lnTo>
                    <a:pt x="235" y="567"/>
                  </a:lnTo>
                  <a:lnTo>
                    <a:pt x="259" y="576"/>
                  </a:lnTo>
                  <a:lnTo>
                    <a:pt x="284" y="588"/>
                  </a:lnTo>
                  <a:lnTo>
                    <a:pt x="297" y="559"/>
                  </a:lnTo>
                  <a:lnTo>
                    <a:pt x="279" y="585"/>
                  </a:lnTo>
                  <a:lnTo>
                    <a:pt x="304" y="599"/>
                  </a:lnTo>
                  <a:lnTo>
                    <a:pt x="325" y="614"/>
                  </a:lnTo>
                  <a:lnTo>
                    <a:pt x="327" y="615"/>
                  </a:lnTo>
                  <a:lnTo>
                    <a:pt x="333" y="618"/>
                  </a:lnTo>
                  <a:lnTo>
                    <a:pt x="335" y="620"/>
                  </a:lnTo>
                  <a:lnTo>
                    <a:pt x="346" y="623"/>
                  </a:lnTo>
                  <a:lnTo>
                    <a:pt x="358" y="628"/>
                  </a:lnTo>
                  <a:lnTo>
                    <a:pt x="360" y="628"/>
                  </a:lnTo>
                  <a:lnTo>
                    <a:pt x="363" y="630"/>
                  </a:lnTo>
                  <a:lnTo>
                    <a:pt x="373" y="633"/>
                  </a:lnTo>
                  <a:lnTo>
                    <a:pt x="379" y="602"/>
                  </a:lnTo>
                  <a:lnTo>
                    <a:pt x="367" y="631"/>
                  </a:lnTo>
                  <a:lnTo>
                    <a:pt x="374" y="635"/>
                  </a:lnTo>
                  <a:lnTo>
                    <a:pt x="386" y="606"/>
                  </a:lnTo>
                  <a:lnTo>
                    <a:pt x="368" y="632"/>
                  </a:lnTo>
                  <a:lnTo>
                    <a:pt x="375" y="636"/>
                  </a:lnTo>
                  <a:lnTo>
                    <a:pt x="380" y="639"/>
                  </a:lnTo>
                  <a:lnTo>
                    <a:pt x="389" y="643"/>
                  </a:lnTo>
                  <a:lnTo>
                    <a:pt x="395" y="645"/>
                  </a:lnTo>
                  <a:lnTo>
                    <a:pt x="400" y="647"/>
                  </a:lnTo>
                  <a:lnTo>
                    <a:pt x="406" y="649"/>
                  </a:lnTo>
                  <a:lnTo>
                    <a:pt x="410" y="650"/>
                  </a:lnTo>
                  <a:lnTo>
                    <a:pt x="413" y="650"/>
                  </a:lnTo>
                  <a:lnTo>
                    <a:pt x="420" y="651"/>
                  </a:lnTo>
                  <a:lnTo>
                    <a:pt x="421" y="651"/>
                  </a:lnTo>
                  <a:lnTo>
                    <a:pt x="428" y="650"/>
                  </a:lnTo>
                  <a:lnTo>
                    <a:pt x="429" y="650"/>
                  </a:lnTo>
                  <a:lnTo>
                    <a:pt x="435" y="648"/>
                  </a:lnTo>
                  <a:lnTo>
                    <a:pt x="440" y="645"/>
                  </a:lnTo>
                  <a:lnTo>
                    <a:pt x="445" y="641"/>
                  </a:lnTo>
                  <a:lnTo>
                    <a:pt x="449" y="637"/>
                  </a:lnTo>
                  <a:lnTo>
                    <a:pt x="452" y="631"/>
                  </a:lnTo>
                  <a:lnTo>
                    <a:pt x="452" y="630"/>
                  </a:lnTo>
                  <a:lnTo>
                    <a:pt x="454" y="624"/>
                  </a:lnTo>
                  <a:lnTo>
                    <a:pt x="455" y="618"/>
                  </a:lnTo>
                  <a:lnTo>
                    <a:pt x="454" y="611"/>
                  </a:lnTo>
                  <a:lnTo>
                    <a:pt x="410" y="647"/>
                  </a:lnTo>
                  <a:lnTo>
                    <a:pt x="416" y="649"/>
                  </a:lnTo>
                  <a:lnTo>
                    <a:pt x="423" y="649"/>
                  </a:lnTo>
                  <a:lnTo>
                    <a:pt x="429" y="649"/>
                  </a:lnTo>
                  <a:lnTo>
                    <a:pt x="435" y="647"/>
                  </a:lnTo>
                  <a:lnTo>
                    <a:pt x="441" y="644"/>
                  </a:lnTo>
                  <a:lnTo>
                    <a:pt x="445" y="640"/>
                  </a:lnTo>
                  <a:lnTo>
                    <a:pt x="449" y="635"/>
                  </a:lnTo>
                  <a:lnTo>
                    <a:pt x="452" y="630"/>
                  </a:lnTo>
                  <a:lnTo>
                    <a:pt x="454" y="624"/>
                  </a:lnTo>
                  <a:lnTo>
                    <a:pt x="455" y="617"/>
                  </a:lnTo>
                  <a:lnTo>
                    <a:pt x="423" y="617"/>
                  </a:lnTo>
                  <a:lnTo>
                    <a:pt x="405" y="644"/>
                  </a:lnTo>
                  <a:lnTo>
                    <a:pt x="406" y="644"/>
                  </a:lnTo>
                  <a:lnTo>
                    <a:pt x="407" y="645"/>
                  </a:lnTo>
                  <a:lnTo>
                    <a:pt x="410" y="647"/>
                  </a:lnTo>
                  <a:lnTo>
                    <a:pt x="413" y="650"/>
                  </a:lnTo>
                  <a:lnTo>
                    <a:pt x="417" y="653"/>
                  </a:lnTo>
                  <a:lnTo>
                    <a:pt x="418" y="653"/>
                  </a:lnTo>
                  <a:lnTo>
                    <a:pt x="424" y="656"/>
                  </a:lnTo>
                  <a:lnTo>
                    <a:pt x="430" y="658"/>
                  </a:lnTo>
                  <a:lnTo>
                    <a:pt x="433" y="659"/>
                  </a:lnTo>
                  <a:lnTo>
                    <a:pt x="454" y="661"/>
                  </a:lnTo>
                  <a:lnTo>
                    <a:pt x="454" y="629"/>
                  </a:lnTo>
                  <a:lnTo>
                    <a:pt x="448" y="661"/>
                  </a:lnTo>
                  <a:lnTo>
                    <a:pt x="463" y="663"/>
                  </a:lnTo>
                  <a:lnTo>
                    <a:pt x="475" y="665"/>
                  </a:lnTo>
                  <a:lnTo>
                    <a:pt x="482" y="666"/>
                  </a:lnTo>
                  <a:lnTo>
                    <a:pt x="492" y="666"/>
                  </a:lnTo>
                  <a:lnTo>
                    <a:pt x="498" y="666"/>
                  </a:lnTo>
                  <a:lnTo>
                    <a:pt x="506" y="663"/>
                  </a:lnTo>
                  <a:lnTo>
                    <a:pt x="512" y="661"/>
                  </a:lnTo>
                  <a:lnTo>
                    <a:pt x="517" y="658"/>
                  </a:lnTo>
                  <a:lnTo>
                    <a:pt x="521" y="656"/>
                  </a:lnTo>
                  <a:lnTo>
                    <a:pt x="525" y="652"/>
                  </a:lnTo>
                  <a:lnTo>
                    <a:pt x="529" y="647"/>
                  </a:lnTo>
                  <a:lnTo>
                    <a:pt x="532" y="644"/>
                  </a:lnTo>
                  <a:lnTo>
                    <a:pt x="535" y="638"/>
                  </a:lnTo>
                  <a:lnTo>
                    <a:pt x="538" y="633"/>
                  </a:lnTo>
                  <a:lnTo>
                    <a:pt x="540" y="628"/>
                  </a:lnTo>
                  <a:lnTo>
                    <a:pt x="542" y="622"/>
                  </a:lnTo>
                  <a:lnTo>
                    <a:pt x="544" y="614"/>
                  </a:lnTo>
                  <a:lnTo>
                    <a:pt x="546" y="605"/>
                  </a:lnTo>
                  <a:lnTo>
                    <a:pt x="546" y="599"/>
                  </a:lnTo>
                  <a:lnTo>
                    <a:pt x="546" y="593"/>
                  </a:lnTo>
                  <a:lnTo>
                    <a:pt x="544" y="585"/>
                  </a:lnTo>
                  <a:lnTo>
                    <a:pt x="543" y="578"/>
                  </a:lnTo>
                  <a:lnTo>
                    <a:pt x="540" y="567"/>
                  </a:lnTo>
                  <a:lnTo>
                    <a:pt x="538" y="561"/>
                  </a:lnTo>
                  <a:lnTo>
                    <a:pt x="535" y="553"/>
                  </a:lnTo>
                  <a:lnTo>
                    <a:pt x="531" y="546"/>
                  </a:lnTo>
                  <a:lnTo>
                    <a:pt x="528" y="540"/>
                  </a:lnTo>
                  <a:lnTo>
                    <a:pt x="523" y="534"/>
                  </a:lnTo>
                  <a:lnTo>
                    <a:pt x="519" y="529"/>
                  </a:lnTo>
                  <a:lnTo>
                    <a:pt x="512" y="522"/>
                  </a:lnTo>
                  <a:lnTo>
                    <a:pt x="503" y="512"/>
                  </a:lnTo>
                  <a:lnTo>
                    <a:pt x="497" y="506"/>
                  </a:lnTo>
                  <a:lnTo>
                    <a:pt x="491" y="500"/>
                  </a:lnTo>
                  <a:lnTo>
                    <a:pt x="491" y="499"/>
                  </a:lnTo>
                  <a:lnTo>
                    <a:pt x="486" y="496"/>
                  </a:lnTo>
                  <a:lnTo>
                    <a:pt x="480" y="493"/>
                  </a:lnTo>
                  <a:lnTo>
                    <a:pt x="480" y="492"/>
                  </a:lnTo>
                  <a:lnTo>
                    <a:pt x="464" y="487"/>
                  </a:lnTo>
                  <a:lnTo>
                    <a:pt x="458" y="485"/>
                  </a:lnTo>
                  <a:lnTo>
                    <a:pt x="441" y="481"/>
                  </a:lnTo>
                  <a:lnTo>
                    <a:pt x="424" y="478"/>
                  </a:lnTo>
                  <a:lnTo>
                    <a:pt x="407" y="476"/>
                  </a:lnTo>
                  <a:lnTo>
                    <a:pt x="400" y="476"/>
                  </a:lnTo>
                  <a:lnTo>
                    <a:pt x="366" y="473"/>
                  </a:lnTo>
                  <a:lnTo>
                    <a:pt x="334" y="471"/>
                  </a:lnTo>
                  <a:lnTo>
                    <a:pt x="331" y="471"/>
                  </a:lnTo>
                  <a:lnTo>
                    <a:pt x="330" y="471"/>
                  </a:lnTo>
                  <a:lnTo>
                    <a:pt x="328" y="471"/>
                  </a:lnTo>
                  <a:lnTo>
                    <a:pt x="321" y="470"/>
                  </a:lnTo>
                  <a:lnTo>
                    <a:pt x="321" y="502"/>
                  </a:lnTo>
                  <a:lnTo>
                    <a:pt x="328" y="471"/>
                  </a:lnTo>
                  <a:lnTo>
                    <a:pt x="319" y="470"/>
                  </a:lnTo>
                  <a:lnTo>
                    <a:pt x="310" y="469"/>
                  </a:lnTo>
                  <a:lnTo>
                    <a:pt x="301" y="467"/>
                  </a:lnTo>
                  <a:lnTo>
                    <a:pt x="293" y="466"/>
                  </a:lnTo>
                  <a:lnTo>
                    <a:pt x="287" y="464"/>
                  </a:lnTo>
                  <a:lnTo>
                    <a:pt x="280" y="496"/>
                  </a:lnTo>
                  <a:lnTo>
                    <a:pt x="293" y="466"/>
                  </a:lnTo>
                  <a:lnTo>
                    <a:pt x="291" y="465"/>
                  </a:lnTo>
                  <a:lnTo>
                    <a:pt x="301" y="472"/>
                  </a:lnTo>
                  <a:lnTo>
                    <a:pt x="296" y="468"/>
                  </a:lnTo>
                  <a:lnTo>
                    <a:pt x="278" y="495"/>
                  </a:lnTo>
                  <a:lnTo>
                    <a:pt x="305" y="477"/>
                  </a:lnTo>
                  <a:lnTo>
                    <a:pt x="303" y="475"/>
                  </a:lnTo>
                  <a:lnTo>
                    <a:pt x="277" y="494"/>
                  </a:lnTo>
                  <a:lnTo>
                    <a:pt x="303" y="475"/>
                  </a:lnTo>
                  <a:lnTo>
                    <a:pt x="292" y="459"/>
                  </a:lnTo>
                  <a:lnTo>
                    <a:pt x="280" y="441"/>
                  </a:lnTo>
                  <a:lnTo>
                    <a:pt x="285" y="466"/>
                  </a:lnTo>
                  <a:lnTo>
                    <a:pt x="286" y="460"/>
                  </a:lnTo>
                  <a:lnTo>
                    <a:pt x="285" y="454"/>
                  </a:lnTo>
                  <a:lnTo>
                    <a:pt x="283" y="448"/>
                  </a:lnTo>
                  <a:lnTo>
                    <a:pt x="281" y="442"/>
                  </a:lnTo>
                  <a:lnTo>
                    <a:pt x="254" y="460"/>
                  </a:lnTo>
                  <a:lnTo>
                    <a:pt x="285" y="469"/>
                  </a:lnTo>
                  <a:lnTo>
                    <a:pt x="288" y="458"/>
                  </a:lnTo>
                  <a:lnTo>
                    <a:pt x="290" y="451"/>
                  </a:lnTo>
                  <a:lnTo>
                    <a:pt x="291" y="445"/>
                  </a:lnTo>
                  <a:lnTo>
                    <a:pt x="292" y="440"/>
                  </a:lnTo>
                  <a:lnTo>
                    <a:pt x="292" y="436"/>
                  </a:lnTo>
                  <a:lnTo>
                    <a:pt x="293" y="433"/>
                  </a:lnTo>
                  <a:lnTo>
                    <a:pt x="291" y="439"/>
                  </a:lnTo>
                  <a:lnTo>
                    <a:pt x="261" y="427"/>
                  </a:lnTo>
                  <a:lnTo>
                    <a:pt x="288" y="445"/>
                  </a:lnTo>
                  <a:lnTo>
                    <a:pt x="290" y="441"/>
                  </a:lnTo>
                  <a:lnTo>
                    <a:pt x="281" y="449"/>
                  </a:lnTo>
                  <a:lnTo>
                    <a:pt x="286" y="445"/>
                  </a:lnTo>
                  <a:lnTo>
                    <a:pt x="264" y="423"/>
                  </a:lnTo>
                  <a:lnTo>
                    <a:pt x="276" y="452"/>
                  </a:lnTo>
                  <a:lnTo>
                    <a:pt x="280" y="450"/>
                  </a:lnTo>
                  <a:lnTo>
                    <a:pt x="268" y="421"/>
                  </a:lnTo>
                  <a:lnTo>
                    <a:pt x="274" y="452"/>
                  </a:lnTo>
                  <a:lnTo>
                    <a:pt x="278" y="452"/>
                  </a:lnTo>
                  <a:lnTo>
                    <a:pt x="271" y="420"/>
                  </a:lnTo>
                  <a:lnTo>
                    <a:pt x="271" y="452"/>
                  </a:lnTo>
                  <a:lnTo>
                    <a:pt x="276" y="452"/>
                  </a:lnTo>
                  <a:lnTo>
                    <a:pt x="282" y="452"/>
                  </a:lnTo>
                  <a:lnTo>
                    <a:pt x="289" y="451"/>
                  </a:lnTo>
                  <a:lnTo>
                    <a:pt x="296" y="451"/>
                  </a:lnTo>
                  <a:lnTo>
                    <a:pt x="305" y="450"/>
                  </a:lnTo>
                  <a:lnTo>
                    <a:pt x="313" y="449"/>
                  </a:lnTo>
                  <a:lnTo>
                    <a:pt x="303" y="448"/>
                  </a:lnTo>
                  <a:lnTo>
                    <a:pt x="309" y="449"/>
                  </a:lnTo>
                  <a:lnTo>
                    <a:pt x="309" y="417"/>
                  </a:lnTo>
                  <a:lnTo>
                    <a:pt x="298" y="447"/>
                  </a:lnTo>
                  <a:lnTo>
                    <a:pt x="320" y="456"/>
                  </a:lnTo>
                  <a:lnTo>
                    <a:pt x="342" y="467"/>
                  </a:lnTo>
                  <a:lnTo>
                    <a:pt x="354" y="438"/>
                  </a:lnTo>
                  <a:lnTo>
                    <a:pt x="336" y="464"/>
                  </a:lnTo>
                  <a:lnTo>
                    <a:pt x="357" y="477"/>
                  </a:lnTo>
                  <a:lnTo>
                    <a:pt x="375" y="490"/>
                  </a:lnTo>
                  <a:lnTo>
                    <a:pt x="377" y="491"/>
                  </a:lnTo>
                  <a:lnTo>
                    <a:pt x="383" y="494"/>
                  </a:lnTo>
                  <a:lnTo>
                    <a:pt x="385" y="495"/>
                  </a:lnTo>
                  <a:lnTo>
                    <a:pt x="398" y="501"/>
                  </a:lnTo>
                  <a:lnTo>
                    <a:pt x="415" y="508"/>
                  </a:lnTo>
                  <a:lnTo>
                    <a:pt x="431" y="516"/>
                  </a:lnTo>
                  <a:lnTo>
                    <a:pt x="445" y="523"/>
                  </a:lnTo>
                  <a:lnTo>
                    <a:pt x="447" y="523"/>
                  </a:lnTo>
                  <a:lnTo>
                    <a:pt x="453" y="525"/>
                  </a:lnTo>
                  <a:lnTo>
                    <a:pt x="453" y="526"/>
                  </a:lnTo>
                  <a:lnTo>
                    <a:pt x="468" y="529"/>
                  </a:lnTo>
                  <a:lnTo>
                    <a:pt x="480" y="533"/>
                  </a:lnTo>
                  <a:lnTo>
                    <a:pt x="490" y="535"/>
                  </a:lnTo>
                  <a:lnTo>
                    <a:pt x="497" y="536"/>
                  </a:lnTo>
                  <a:lnTo>
                    <a:pt x="505" y="536"/>
                  </a:lnTo>
                  <a:lnTo>
                    <a:pt x="511" y="536"/>
                  </a:lnTo>
                  <a:lnTo>
                    <a:pt x="518" y="534"/>
                  </a:lnTo>
                  <a:lnTo>
                    <a:pt x="524" y="532"/>
                  </a:lnTo>
                  <a:lnTo>
                    <a:pt x="529" y="529"/>
                  </a:lnTo>
                  <a:lnTo>
                    <a:pt x="534" y="525"/>
                  </a:lnTo>
                  <a:lnTo>
                    <a:pt x="536" y="523"/>
                  </a:lnTo>
                  <a:lnTo>
                    <a:pt x="540" y="518"/>
                  </a:lnTo>
                  <a:lnTo>
                    <a:pt x="542" y="515"/>
                  </a:lnTo>
                  <a:lnTo>
                    <a:pt x="545" y="510"/>
                  </a:lnTo>
                  <a:lnTo>
                    <a:pt x="548" y="506"/>
                  </a:lnTo>
                  <a:lnTo>
                    <a:pt x="549" y="501"/>
                  </a:lnTo>
                  <a:lnTo>
                    <a:pt x="551" y="495"/>
                  </a:lnTo>
                  <a:lnTo>
                    <a:pt x="553" y="488"/>
                  </a:lnTo>
                  <a:lnTo>
                    <a:pt x="555" y="480"/>
                  </a:lnTo>
                  <a:lnTo>
                    <a:pt x="555" y="474"/>
                  </a:lnTo>
                  <a:lnTo>
                    <a:pt x="554" y="468"/>
                  </a:lnTo>
                  <a:lnTo>
                    <a:pt x="554" y="466"/>
                  </a:lnTo>
                  <a:lnTo>
                    <a:pt x="552" y="458"/>
                  </a:lnTo>
                  <a:lnTo>
                    <a:pt x="550" y="451"/>
                  </a:lnTo>
                  <a:lnTo>
                    <a:pt x="548" y="445"/>
                  </a:lnTo>
                  <a:lnTo>
                    <a:pt x="546" y="439"/>
                  </a:lnTo>
                  <a:lnTo>
                    <a:pt x="543" y="433"/>
                  </a:lnTo>
                  <a:lnTo>
                    <a:pt x="540" y="428"/>
                  </a:lnTo>
                  <a:lnTo>
                    <a:pt x="537" y="423"/>
                  </a:lnTo>
                  <a:lnTo>
                    <a:pt x="533" y="417"/>
                  </a:lnTo>
                  <a:lnTo>
                    <a:pt x="529" y="413"/>
                  </a:lnTo>
                  <a:lnTo>
                    <a:pt x="524" y="407"/>
                  </a:lnTo>
                  <a:lnTo>
                    <a:pt x="518" y="400"/>
                  </a:lnTo>
                  <a:lnTo>
                    <a:pt x="518" y="399"/>
                  </a:lnTo>
                  <a:lnTo>
                    <a:pt x="513" y="396"/>
                  </a:lnTo>
                  <a:lnTo>
                    <a:pt x="507" y="393"/>
                  </a:lnTo>
                  <a:lnTo>
                    <a:pt x="501" y="391"/>
                  </a:lnTo>
                  <a:lnTo>
                    <a:pt x="496" y="390"/>
                  </a:lnTo>
                  <a:lnTo>
                    <a:pt x="489" y="390"/>
                  </a:lnTo>
                  <a:lnTo>
                    <a:pt x="481" y="390"/>
                  </a:lnTo>
                  <a:lnTo>
                    <a:pt x="473" y="390"/>
                  </a:lnTo>
                  <a:lnTo>
                    <a:pt x="463" y="390"/>
                  </a:lnTo>
                  <a:lnTo>
                    <a:pt x="440" y="391"/>
                  </a:lnTo>
                  <a:lnTo>
                    <a:pt x="415" y="390"/>
                  </a:lnTo>
                  <a:lnTo>
                    <a:pt x="389" y="389"/>
                  </a:lnTo>
                  <a:lnTo>
                    <a:pt x="389" y="421"/>
                  </a:lnTo>
                  <a:lnTo>
                    <a:pt x="396" y="389"/>
                  </a:lnTo>
                  <a:lnTo>
                    <a:pt x="371" y="386"/>
                  </a:lnTo>
                  <a:lnTo>
                    <a:pt x="348" y="380"/>
                  </a:lnTo>
                  <a:lnTo>
                    <a:pt x="342" y="412"/>
                  </a:lnTo>
                  <a:lnTo>
                    <a:pt x="354" y="382"/>
                  </a:lnTo>
                  <a:lnTo>
                    <a:pt x="344" y="378"/>
                  </a:lnTo>
                  <a:lnTo>
                    <a:pt x="332" y="408"/>
                  </a:lnTo>
                  <a:lnTo>
                    <a:pt x="350" y="381"/>
                  </a:lnTo>
                  <a:lnTo>
                    <a:pt x="340" y="376"/>
                  </a:lnTo>
                  <a:lnTo>
                    <a:pt x="323" y="403"/>
                  </a:lnTo>
                  <a:lnTo>
                    <a:pt x="340" y="376"/>
                  </a:lnTo>
                  <a:lnTo>
                    <a:pt x="338" y="374"/>
                  </a:lnTo>
                  <a:lnTo>
                    <a:pt x="334" y="371"/>
                  </a:lnTo>
                  <a:lnTo>
                    <a:pt x="316" y="398"/>
                  </a:lnTo>
                  <a:lnTo>
                    <a:pt x="338" y="375"/>
                  </a:lnTo>
                  <a:lnTo>
                    <a:pt x="328" y="367"/>
                  </a:lnTo>
                  <a:lnTo>
                    <a:pt x="316" y="355"/>
                  </a:lnTo>
                  <a:lnTo>
                    <a:pt x="305" y="343"/>
                  </a:lnTo>
                  <a:lnTo>
                    <a:pt x="282" y="365"/>
                  </a:lnTo>
                  <a:lnTo>
                    <a:pt x="309" y="347"/>
                  </a:lnTo>
                  <a:lnTo>
                    <a:pt x="304" y="341"/>
                  </a:lnTo>
                  <a:lnTo>
                    <a:pt x="300" y="334"/>
                  </a:lnTo>
                  <a:lnTo>
                    <a:pt x="274" y="352"/>
                  </a:lnTo>
                  <a:lnTo>
                    <a:pt x="303" y="340"/>
                  </a:lnTo>
                  <a:lnTo>
                    <a:pt x="300" y="333"/>
                  </a:lnTo>
                  <a:lnTo>
                    <a:pt x="271" y="346"/>
                  </a:lnTo>
                  <a:lnTo>
                    <a:pt x="302" y="339"/>
                  </a:lnTo>
                  <a:lnTo>
                    <a:pt x="301" y="333"/>
                  </a:lnTo>
                  <a:lnTo>
                    <a:pt x="269" y="340"/>
                  </a:lnTo>
                  <a:lnTo>
                    <a:pt x="301" y="340"/>
                  </a:lnTo>
                  <a:lnTo>
                    <a:pt x="301" y="334"/>
                  </a:lnTo>
                  <a:lnTo>
                    <a:pt x="301" y="341"/>
                  </a:lnTo>
                  <a:lnTo>
                    <a:pt x="301" y="334"/>
                  </a:lnTo>
                  <a:lnTo>
                    <a:pt x="269" y="334"/>
                  </a:lnTo>
                  <a:lnTo>
                    <a:pt x="299" y="347"/>
                  </a:lnTo>
                  <a:lnTo>
                    <a:pt x="301" y="342"/>
                  </a:lnTo>
                  <a:lnTo>
                    <a:pt x="298" y="347"/>
                  </a:lnTo>
                  <a:lnTo>
                    <a:pt x="271" y="329"/>
                  </a:lnTo>
                  <a:lnTo>
                    <a:pt x="294" y="352"/>
                  </a:lnTo>
                  <a:lnTo>
                    <a:pt x="298" y="348"/>
                  </a:lnTo>
                  <a:lnTo>
                    <a:pt x="293" y="352"/>
                  </a:lnTo>
                  <a:lnTo>
                    <a:pt x="276" y="325"/>
                  </a:lnTo>
                  <a:lnTo>
                    <a:pt x="288" y="355"/>
                  </a:lnTo>
                  <a:lnTo>
                    <a:pt x="293" y="352"/>
                  </a:lnTo>
                  <a:lnTo>
                    <a:pt x="282" y="322"/>
                  </a:lnTo>
                  <a:lnTo>
                    <a:pt x="293" y="352"/>
                  </a:lnTo>
                  <a:lnTo>
                    <a:pt x="308" y="349"/>
                  </a:lnTo>
                  <a:lnTo>
                    <a:pt x="302" y="350"/>
                  </a:lnTo>
                  <a:lnTo>
                    <a:pt x="295" y="319"/>
                  </a:lnTo>
                  <a:lnTo>
                    <a:pt x="295" y="351"/>
                  </a:lnTo>
                  <a:lnTo>
                    <a:pt x="309" y="350"/>
                  </a:lnTo>
                  <a:lnTo>
                    <a:pt x="322" y="350"/>
                  </a:lnTo>
                  <a:lnTo>
                    <a:pt x="338" y="350"/>
                  </a:lnTo>
                  <a:lnTo>
                    <a:pt x="336" y="318"/>
                  </a:lnTo>
                  <a:lnTo>
                    <a:pt x="329" y="349"/>
                  </a:lnTo>
                  <a:lnTo>
                    <a:pt x="373" y="360"/>
                  </a:lnTo>
                  <a:lnTo>
                    <a:pt x="416" y="370"/>
                  </a:lnTo>
                  <a:lnTo>
                    <a:pt x="459" y="379"/>
                  </a:lnTo>
                  <a:lnTo>
                    <a:pt x="505" y="387"/>
                  </a:lnTo>
                  <a:lnTo>
                    <a:pt x="509" y="387"/>
                  </a:lnTo>
                  <a:lnTo>
                    <a:pt x="515" y="386"/>
                  </a:lnTo>
                  <a:lnTo>
                    <a:pt x="520" y="385"/>
                  </a:lnTo>
                  <a:lnTo>
                    <a:pt x="533" y="380"/>
                  </a:lnTo>
                  <a:lnTo>
                    <a:pt x="542" y="377"/>
                  </a:lnTo>
                  <a:lnTo>
                    <a:pt x="549" y="373"/>
                  </a:lnTo>
                  <a:lnTo>
                    <a:pt x="554" y="370"/>
                  </a:lnTo>
                  <a:lnTo>
                    <a:pt x="559" y="366"/>
                  </a:lnTo>
                  <a:lnTo>
                    <a:pt x="563" y="362"/>
                  </a:lnTo>
                  <a:lnTo>
                    <a:pt x="567" y="358"/>
                  </a:lnTo>
                  <a:lnTo>
                    <a:pt x="571" y="352"/>
                  </a:lnTo>
                  <a:lnTo>
                    <a:pt x="574" y="347"/>
                  </a:lnTo>
                  <a:lnTo>
                    <a:pt x="576" y="339"/>
                  </a:lnTo>
                  <a:lnTo>
                    <a:pt x="578" y="333"/>
                  </a:lnTo>
                  <a:lnTo>
                    <a:pt x="580" y="323"/>
                  </a:lnTo>
                  <a:lnTo>
                    <a:pt x="581" y="317"/>
                  </a:lnTo>
                  <a:lnTo>
                    <a:pt x="582" y="307"/>
                  </a:lnTo>
                  <a:lnTo>
                    <a:pt x="582" y="303"/>
                  </a:lnTo>
                  <a:lnTo>
                    <a:pt x="581" y="297"/>
                  </a:lnTo>
                  <a:lnTo>
                    <a:pt x="579" y="291"/>
                  </a:lnTo>
                  <a:lnTo>
                    <a:pt x="577" y="286"/>
                  </a:lnTo>
                  <a:lnTo>
                    <a:pt x="566" y="269"/>
                  </a:lnTo>
                  <a:lnTo>
                    <a:pt x="554" y="254"/>
                  </a:lnTo>
                  <a:lnTo>
                    <a:pt x="543" y="239"/>
                  </a:lnTo>
                  <a:lnTo>
                    <a:pt x="532" y="224"/>
                  </a:lnTo>
                  <a:lnTo>
                    <a:pt x="532" y="223"/>
                  </a:lnTo>
                  <a:lnTo>
                    <a:pt x="528" y="218"/>
                  </a:lnTo>
                  <a:lnTo>
                    <a:pt x="524" y="216"/>
                  </a:lnTo>
                  <a:lnTo>
                    <a:pt x="512" y="208"/>
                  </a:lnTo>
                  <a:lnTo>
                    <a:pt x="507" y="205"/>
                  </a:lnTo>
                  <a:lnTo>
                    <a:pt x="496" y="200"/>
                  </a:lnTo>
                  <a:lnTo>
                    <a:pt x="484" y="196"/>
                  </a:lnTo>
                  <a:lnTo>
                    <a:pt x="478" y="194"/>
                  </a:lnTo>
                  <a:lnTo>
                    <a:pt x="468" y="191"/>
                  </a:lnTo>
                  <a:lnTo>
                    <a:pt x="465" y="191"/>
                  </a:lnTo>
                  <a:lnTo>
                    <a:pt x="462" y="191"/>
                  </a:lnTo>
                  <a:lnTo>
                    <a:pt x="432" y="187"/>
                  </a:lnTo>
                  <a:lnTo>
                    <a:pt x="432" y="219"/>
                  </a:lnTo>
                  <a:lnTo>
                    <a:pt x="438" y="188"/>
                  </a:lnTo>
                  <a:lnTo>
                    <a:pt x="414" y="185"/>
                  </a:lnTo>
                  <a:lnTo>
                    <a:pt x="391" y="182"/>
                  </a:lnTo>
                  <a:lnTo>
                    <a:pt x="368" y="180"/>
                  </a:lnTo>
                  <a:lnTo>
                    <a:pt x="345" y="177"/>
                  </a:lnTo>
                  <a:lnTo>
                    <a:pt x="339" y="177"/>
                  </a:lnTo>
                  <a:lnTo>
                    <a:pt x="314" y="174"/>
                  </a:lnTo>
                  <a:lnTo>
                    <a:pt x="286" y="172"/>
                  </a:lnTo>
                  <a:lnTo>
                    <a:pt x="270" y="172"/>
                  </a:lnTo>
                  <a:lnTo>
                    <a:pt x="255" y="171"/>
                  </a:lnTo>
                  <a:lnTo>
                    <a:pt x="254" y="171"/>
                  </a:lnTo>
                  <a:lnTo>
                    <a:pt x="248" y="172"/>
                  </a:lnTo>
                  <a:lnTo>
                    <a:pt x="242" y="174"/>
                  </a:lnTo>
                  <a:lnTo>
                    <a:pt x="238" y="176"/>
                  </a:lnTo>
                  <a:lnTo>
                    <a:pt x="235" y="177"/>
                  </a:lnTo>
                  <a:lnTo>
                    <a:pt x="233" y="179"/>
                  </a:lnTo>
                  <a:lnTo>
                    <a:pt x="230" y="181"/>
                  </a:lnTo>
                  <a:lnTo>
                    <a:pt x="226" y="183"/>
                  </a:lnTo>
                  <a:lnTo>
                    <a:pt x="217" y="190"/>
                  </a:lnTo>
                  <a:lnTo>
                    <a:pt x="212" y="193"/>
                  </a:lnTo>
                  <a:lnTo>
                    <a:pt x="208" y="197"/>
                  </a:lnTo>
                  <a:lnTo>
                    <a:pt x="206" y="198"/>
                  </a:lnTo>
                  <a:lnTo>
                    <a:pt x="195" y="209"/>
                  </a:lnTo>
                  <a:lnTo>
                    <a:pt x="187" y="219"/>
                  </a:lnTo>
                  <a:lnTo>
                    <a:pt x="178" y="229"/>
                  </a:lnTo>
                  <a:lnTo>
                    <a:pt x="201" y="251"/>
                  </a:lnTo>
                  <a:lnTo>
                    <a:pt x="183" y="225"/>
                  </a:lnTo>
                  <a:lnTo>
                    <a:pt x="172" y="234"/>
                  </a:lnTo>
                  <a:lnTo>
                    <a:pt x="190" y="260"/>
                  </a:lnTo>
                  <a:lnTo>
                    <a:pt x="180" y="230"/>
                  </a:lnTo>
                  <a:lnTo>
                    <a:pt x="166" y="235"/>
                  </a:lnTo>
                  <a:lnTo>
                    <a:pt x="160" y="238"/>
                  </a:lnTo>
                  <a:lnTo>
                    <a:pt x="150" y="245"/>
                  </a:lnTo>
                  <a:lnTo>
                    <a:pt x="140" y="252"/>
                  </a:lnTo>
                  <a:lnTo>
                    <a:pt x="135" y="256"/>
                  </a:lnTo>
                  <a:lnTo>
                    <a:pt x="126" y="264"/>
                  </a:lnTo>
                  <a:lnTo>
                    <a:pt x="110" y="283"/>
                  </a:lnTo>
                  <a:lnTo>
                    <a:pt x="106" y="288"/>
                  </a:lnTo>
                  <a:lnTo>
                    <a:pt x="91" y="310"/>
                  </a:lnTo>
                  <a:lnTo>
                    <a:pt x="95" y="304"/>
                  </a:lnTo>
                  <a:lnTo>
                    <a:pt x="92" y="309"/>
                  </a:lnTo>
                  <a:lnTo>
                    <a:pt x="118" y="327"/>
                  </a:lnTo>
                  <a:lnTo>
                    <a:pt x="100" y="301"/>
                  </a:lnTo>
                  <a:lnTo>
                    <a:pt x="88" y="311"/>
                  </a:lnTo>
                  <a:lnTo>
                    <a:pt x="83" y="315"/>
                  </a:lnTo>
                  <a:lnTo>
                    <a:pt x="73" y="326"/>
                  </a:lnTo>
                  <a:lnTo>
                    <a:pt x="69" y="331"/>
                  </a:lnTo>
                  <a:lnTo>
                    <a:pt x="60" y="343"/>
                  </a:lnTo>
                  <a:lnTo>
                    <a:pt x="51" y="356"/>
                  </a:lnTo>
                  <a:lnTo>
                    <a:pt x="77" y="374"/>
                  </a:lnTo>
                  <a:lnTo>
                    <a:pt x="52" y="355"/>
                  </a:lnTo>
                  <a:lnTo>
                    <a:pt x="38" y="371"/>
                  </a:lnTo>
                  <a:lnTo>
                    <a:pt x="64" y="389"/>
                  </a:lnTo>
                  <a:lnTo>
                    <a:pt x="42" y="367"/>
                  </a:lnTo>
                  <a:lnTo>
                    <a:pt x="28" y="381"/>
                  </a:lnTo>
                  <a:lnTo>
                    <a:pt x="13" y="395"/>
                  </a:lnTo>
                  <a:lnTo>
                    <a:pt x="0" y="409"/>
                  </a:lnTo>
                  <a:close/>
                </a:path>
              </a:pathLst>
            </a:custGeom>
            <a:solidFill>
              <a:srgbClr val="993300"/>
            </a:solidFill>
            <a:ln w="9525">
              <a:noFill/>
              <a:round/>
              <a:headEnd/>
              <a:tailEnd/>
            </a:ln>
          </p:spPr>
          <p:txBody>
            <a:bodyPr/>
            <a:lstStyle/>
            <a:p>
              <a:pPr>
                <a:defRPr/>
              </a:pPr>
              <a:endParaRPr lang="es-ES" sz="1350">
                <a:solidFill>
                  <a:schemeClr val="bg1"/>
                </a:solidFill>
                <a:latin typeface="Helvetica" pitchFamily="2" charset="0"/>
              </a:endParaRPr>
            </a:p>
          </p:txBody>
        </p:sp>
        <p:sp>
          <p:nvSpPr>
            <p:cNvPr id="11" name="Rectangle 19"/>
            <p:cNvSpPr>
              <a:spLocks noChangeArrowheads="1"/>
            </p:cNvSpPr>
            <p:nvPr/>
          </p:nvSpPr>
          <p:spPr bwMode="auto">
            <a:xfrm>
              <a:off x="4177954" y="2007234"/>
              <a:ext cx="742788" cy="323739"/>
            </a:xfrm>
            <a:prstGeom prst="rect">
              <a:avLst/>
            </a:prstGeom>
            <a:noFill/>
            <a:ln w="9525">
              <a:noFill/>
              <a:miter lim="800000"/>
              <a:headEnd/>
              <a:tailEnd/>
            </a:ln>
          </p:spPr>
          <p:txBody>
            <a:bodyPr wrap="none" lIns="0" tIns="0" rIns="0" bIns="0">
              <a:spAutoFit/>
            </a:bodyPr>
            <a:lstStyle/>
            <a:p>
              <a:pPr eaLnBrk="1" hangingPunct="1">
                <a:defRPr/>
              </a:pPr>
              <a:r>
                <a:rPr lang="en-US" sz="1050" dirty="0" err="1">
                  <a:solidFill>
                    <a:schemeClr val="bg1"/>
                  </a:solidFill>
                  <a:latin typeface="Helvetica" pitchFamily="2" charset="0"/>
                </a:rPr>
                <a:t>Filtración</a:t>
              </a:r>
              <a:r>
                <a:rPr lang="en-US" sz="1050" dirty="0">
                  <a:solidFill>
                    <a:schemeClr val="bg1"/>
                  </a:solidFill>
                  <a:latin typeface="Helvetica" pitchFamily="2" charset="0"/>
                </a:rPr>
                <a:t> </a:t>
              </a:r>
            </a:p>
            <a:p>
              <a:pPr eaLnBrk="1" hangingPunct="1">
                <a:defRPr/>
              </a:pPr>
              <a:r>
                <a:rPr lang="en-US" sz="1050" dirty="0" err="1">
                  <a:solidFill>
                    <a:schemeClr val="bg1"/>
                  </a:solidFill>
                  <a:latin typeface="Helvetica" pitchFamily="2" charset="0"/>
                </a:rPr>
                <a:t>Glomerular</a:t>
              </a:r>
              <a:r>
                <a:rPr lang="en-US" sz="1050" dirty="0">
                  <a:solidFill>
                    <a:schemeClr val="bg1"/>
                  </a:solidFill>
                  <a:latin typeface="Helvetica" pitchFamily="2" charset="0"/>
                </a:rPr>
                <a:t>  </a:t>
              </a:r>
              <a:endParaRPr lang="en-US" dirty="0">
                <a:solidFill>
                  <a:schemeClr val="bg1"/>
                </a:solidFill>
                <a:latin typeface="Helvetica" pitchFamily="2" charset="0"/>
              </a:endParaRPr>
            </a:p>
          </p:txBody>
        </p:sp>
        <p:cxnSp>
          <p:nvCxnSpPr>
            <p:cNvPr id="12" name="35 Conector recto de flecha"/>
            <p:cNvCxnSpPr/>
            <p:nvPr/>
          </p:nvCxnSpPr>
          <p:spPr>
            <a:xfrm flipH="1">
              <a:off x="6500210" y="2331567"/>
              <a:ext cx="216024" cy="16201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3" name="37 CuadroTexto"/>
            <p:cNvSpPr txBox="1"/>
            <p:nvPr/>
          </p:nvSpPr>
          <p:spPr>
            <a:xfrm>
              <a:off x="6338071" y="2546799"/>
              <a:ext cx="477734" cy="255501"/>
            </a:xfrm>
            <a:prstGeom prst="rect">
              <a:avLst/>
            </a:prstGeom>
            <a:noFill/>
          </p:spPr>
          <p:txBody>
            <a:bodyPr wrap="none">
              <a:spAutoFit/>
            </a:bodyPr>
            <a:lstStyle/>
            <a:p>
              <a:pPr>
                <a:defRPr/>
              </a:pPr>
              <a:r>
                <a:rPr lang="es-ES" sz="1050" dirty="0">
                  <a:solidFill>
                    <a:schemeClr val="bg1"/>
                  </a:solidFill>
                  <a:latin typeface="Helvetica" pitchFamily="2" charset="0"/>
                </a:rPr>
                <a:t>Urea</a:t>
              </a:r>
            </a:p>
          </p:txBody>
        </p:sp>
        <p:sp>
          <p:nvSpPr>
            <p:cNvPr id="14" name="38 CuadroTexto"/>
            <p:cNvSpPr txBox="1"/>
            <p:nvPr/>
          </p:nvSpPr>
          <p:spPr>
            <a:xfrm>
              <a:off x="6931666" y="2223060"/>
              <a:ext cx="328541" cy="253913"/>
            </a:xfrm>
            <a:prstGeom prst="rect">
              <a:avLst/>
            </a:prstGeom>
            <a:noFill/>
          </p:spPr>
          <p:txBody>
            <a:bodyPr wrap="none">
              <a:spAutoFit/>
            </a:bodyPr>
            <a:lstStyle/>
            <a:p>
              <a:pPr>
                <a:defRPr/>
              </a:pPr>
              <a:r>
                <a:rPr lang="es-ES" sz="1050" dirty="0">
                  <a:solidFill>
                    <a:schemeClr val="bg1"/>
                  </a:solidFill>
                  <a:latin typeface="Helvetica" pitchFamily="2" charset="0"/>
                </a:rPr>
                <a:t>Cr</a:t>
              </a:r>
            </a:p>
          </p:txBody>
        </p:sp>
      </p:grpSp>
      <p:sp>
        <p:nvSpPr>
          <p:cNvPr id="6" name="Rectangle 3"/>
          <p:cNvSpPr>
            <a:spLocks noGrp="1" noChangeArrowheads="1"/>
          </p:cNvSpPr>
          <p:nvPr>
            <p:ph idx="1"/>
          </p:nvPr>
        </p:nvSpPr>
        <p:spPr>
          <a:xfrm>
            <a:off x="137093" y="992289"/>
            <a:ext cx="8697180" cy="5533055"/>
          </a:xfrm>
        </p:spPr>
        <p:txBody>
          <a:bodyPr>
            <a:noAutofit/>
          </a:bodyPr>
          <a:lstStyle/>
          <a:p>
            <a:pPr eaLnBrk="1" hangingPunct="1">
              <a:lnSpc>
                <a:spcPct val="80000"/>
              </a:lnSpc>
              <a:defRPr/>
            </a:pPr>
            <a:r>
              <a:rPr lang="en-US" sz="2000" dirty="0">
                <a:solidFill>
                  <a:schemeClr val="bg1"/>
                </a:solidFill>
              </a:rPr>
              <a:t>Urea</a:t>
            </a:r>
          </a:p>
          <a:p>
            <a:pPr lvl="1" eaLnBrk="1" hangingPunct="1">
              <a:lnSpc>
                <a:spcPct val="80000"/>
              </a:lnSpc>
              <a:defRPr/>
            </a:pPr>
            <a:r>
              <a:rPr lang="en-US" sz="2000" dirty="0" err="1">
                <a:solidFill>
                  <a:schemeClr val="bg1"/>
                </a:solidFill>
              </a:rPr>
              <a:t>Producto</a:t>
            </a:r>
            <a:r>
              <a:rPr lang="en-US" sz="2000" dirty="0">
                <a:solidFill>
                  <a:schemeClr val="bg1"/>
                </a:solidFill>
              </a:rPr>
              <a:t> de la </a:t>
            </a:r>
            <a:r>
              <a:rPr lang="en-US" sz="2000" dirty="0" err="1">
                <a:solidFill>
                  <a:schemeClr val="bg1"/>
                </a:solidFill>
              </a:rPr>
              <a:t>degradación</a:t>
            </a:r>
            <a:r>
              <a:rPr lang="en-US" sz="2000" dirty="0">
                <a:solidFill>
                  <a:schemeClr val="bg1"/>
                </a:solidFill>
              </a:rPr>
              <a:t> </a:t>
            </a:r>
            <a:r>
              <a:rPr lang="en-US" sz="2000" dirty="0" err="1">
                <a:solidFill>
                  <a:schemeClr val="bg1"/>
                </a:solidFill>
              </a:rPr>
              <a:t>proteica</a:t>
            </a:r>
            <a:r>
              <a:rPr lang="en-US" sz="2000" dirty="0">
                <a:solidFill>
                  <a:schemeClr val="bg1"/>
                </a:solidFill>
              </a:rPr>
              <a:t>: </a:t>
            </a:r>
            <a:r>
              <a:rPr lang="en-US" sz="2000" dirty="0" err="1">
                <a:solidFill>
                  <a:schemeClr val="bg1"/>
                </a:solidFill>
              </a:rPr>
              <a:t>amoniaco</a:t>
            </a:r>
            <a:r>
              <a:rPr lang="en-US" sz="2000" dirty="0">
                <a:solidFill>
                  <a:schemeClr val="bg1"/>
                </a:solidFill>
              </a:rPr>
              <a:t> </a:t>
            </a:r>
            <a:r>
              <a:rPr lang="en-US" sz="2000" dirty="0">
                <a:solidFill>
                  <a:schemeClr val="bg1"/>
                </a:solidFill>
                <a:sym typeface="Wingdings" pitchFamily="2" charset="2"/>
              </a:rPr>
              <a:t> </a:t>
            </a:r>
            <a:r>
              <a:rPr lang="en-US" sz="2000" dirty="0" err="1">
                <a:solidFill>
                  <a:schemeClr val="bg1"/>
                </a:solidFill>
                <a:sym typeface="Wingdings" pitchFamily="2" charset="2"/>
              </a:rPr>
              <a:t>ciclo</a:t>
            </a:r>
            <a:r>
              <a:rPr lang="en-US" sz="2000" dirty="0">
                <a:solidFill>
                  <a:schemeClr val="bg1"/>
                </a:solidFill>
                <a:sym typeface="Wingdings" pitchFamily="2" charset="2"/>
              </a:rPr>
              <a:t> de la urea  urea</a:t>
            </a:r>
          </a:p>
          <a:p>
            <a:pPr lvl="1" eaLnBrk="1" hangingPunct="1">
              <a:lnSpc>
                <a:spcPct val="80000"/>
              </a:lnSpc>
              <a:defRPr/>
            </a:pPr>
            <a:r>
              <a:rPr lang="en-US" sz="2000" dirty="0" err="1">
                <a:solidFill>
                  <a:schemeClr val="bg1"/>
                </a:solidFill>
                <a:sym typeface="Wingdings" pitchFamily="2" charset="2"/>
              </a:rPr>
              <a:t>Filtrado</a:t>
            </a:r>
            <a:r>
              <a:rPr lang="en-US" sz="2000" dirty="0">
                <a:solidFill>
                  <a:schemeClr val="bg1"/>
                </a:solidFill>
                <a:sym typeface="Wingdings" pitchFamily="2" charset="2"/>
              </a:rPr>
              <a:t> </a:t>
            </a:r>
            <a:r>
              <a:rPr lang="en-US" sz="2000" dirty="0" err="1">
                <a:solidFill>
                  <a:schemeClr val="bg1"/>
                </a:solidFill>
                <a:sym typeface="Wingdings" pitchFamily="2" charset="2"/>
              </a:rPr>
              <a:t>libremente</a:t>
            </a:r>
            <a:r>
              <a:rPr lang="en-US" sz="2000" dirty="0">
                <a:solidFill>
                  <a:schemeClr val="bg1"/>
                </a:solidFill>
                <a:sym typeface="Wingdings" pitchFamily="2" charset="2"/>
              </a:rPr>
              <a:t> y </a:t>
            </a:r>
            <a:r>
              <a:rPr lang="en-US" sz="2000" dirty="0" err="1">
                <a:solidFill>
                  <a:schemeClr val="bg1"/>
                </a:solidFill>
                <a:sym typeface="Wingdings" pitchFamily="2" charset="2"/>
              </a:rPr>
              <a:t>reabsorbido</a:t>
            </a:r>
            <a:r>
              <a:rPr lang="en-US" sz="2000" dirty="0">
                <a:solidFill>
                  <a:schemeClr val="bg1"/>
                </a:solidFill>
                <a:sym typeface="Wingdings" pitchFamily="2" charset="2"/>
              </a:rPr>
              <a:t> </a:t>
            </a:r>
            <a:r>
              <a:rPr lang="en-US" sz="2000" dirty="0" err="1">
                <a:solidFill>
                  <a:schemeClr val="bg1"/>
                </a:solidFill>
                <a:sym typeface="Wingdings" pitchFamily="2" charset="2"/>
              </a:rPr>
              <a:t>en</a:t>
            </a:r>
            <a:r>
              <a:rPr lang="en-US" sz="2000" dirty="0">
                <a:solidFill>
                  <a:schemeClr val="bg1"/>
                </a:solidFill>
                <a:sym typeface="Wingdings" pitchFamily="2" charset="2"/>
              </a:rPr>
              <a:t> </a:t>
            </a:r>
            <a:r>
              <a:rPr lang="en-US" sz="2000" dirty="0" err="1">
                <a:solidFill>
                  <a:schemeClr val="bg1"/>
                </a:solidFill>
                <a:sym typeface="Wingdings" pitchFamily="2" charset="2"/>
              </a:rPr>
              <a:t>el</a:t>
            </a:r>
            <a:r>
              <a:rPr lang="en-US" sz="2000" dirty="0">
                <a:solidFill>
                  <a:schemeClr val="bg1"/>
                </a:solidFill>
                <a:sym typeface="Wingdings" pitchFamily="2" charset="2"/>
              </a:rPr>
              <a:t> </a:t>
            </a:r>
            <a:r>
              <a:rPr lang="en-US" sz="2000" dirty="0" err="1">
                <a:solidFill>
                  <a:schemeClr val="bg1"/>
                </a:solidFill>
                <a:sym typeface="Wingdings" pitchFamily="2" charset="2"/>
              </a:rPr>
              <a:t>túbulo</a:t>
            </a:r>
            <a:r>
              <a:rPr lang="en-US" sz="2000" dirty="0">
                <a:solidFill>
                  <a:schemeClr val="bg1"/>
                </a:solidFill>
                <a:sym typeface="Wingdings" pitchFamily="2" charset="2"/>
              </a:rPr>
              <a:t> proximal</a:t>
            </a:r>
          </a:p>
          <a:p>
            <a:pPr lvl="1" eaLnBrk="1" hangingPunct="1">
              <a:lnSpc>
                <a:spcPct val="80000"/>
              </a:lnSpc>
              <a:defRPr/>
            </a:pPr>
            <a:r>
              <a:rPr lang="en-US" sz="2000" dirty="0">
                <a:solidFill>
                  <a:schemeClr val="bg1"/>
                </a:solidFill>
                <a:sym typeface="Wingdings" pitchFamily="2" charset="2"/>
              </a:rPr>
              <a:t>La </a:t>
            </a:r>
            <a:r>
              <a:rPr lang="en-US" sz="2000" dirty="0" err="1">
                <a:solidFill>
                  <a:schemeClr val="bg1"/>
                </a:solidFill>
                <a:sym typeface="Wingdings" pitchFamily="2" charset="2"/>
              </a:rPr>
              <a:t>concentración</a:t>
            </a:r>
            <a:r>
              <a:rPr lang="en-US" sz="2000" dirty="0">
                <a:solidFill>
                  <a:schemeClr val="bg1"/>
                </a:solidFill>
                <a:sym typeface="Wingdings" pitchFamily="2" charset="2"/>
              </a:rPr>
              <a:t> </a:t>
            </a:r>
            <a:r>
              <a:rPr lang="en-US" sz="2000" dirty="0" err="1">
                <a:solidFill>
                  <a:schemeClr val="bg1"/>
                </a:solidFill>
                <a:sym typeface="Wingdings" pitchFamily="2" charset="2"/>
              </a:rPr>
              <a:t>plasmática</a:t>
            </a:r>
            <a:r>
              <a:rPr lang="en-US" sz="2000" dirty="0">
                <a:solidFill>
                  <a:schemeClr val="bg1"/>
                </a:solidFill>
                <a:sym typeface="Wingdings" pitchFamily="2" charset="2"/>
              </a:rPr>
              <a:t> </a:t>
            </a:r>
            <a:r>
              <a:rPr lang="en-US" sz="2000" dirty="0" err="1">
                <a:solidFill>
                  <a:schemeClr val="bg1"/>
                </a:solidFill>
                <a:sym typeface="Wingdings" pitchFamily="2" charset="2"/>
              </a:rPr>
              <a:t>puede</a:t>
            </a:r>
            <a:r>
              <a:rPr lang="en-US" sz="2000" dirty="0">
                <a:solidFill>
                  <a:schemeClr val="bg1"/>
                </a:solidFill>
                <a:sym typeface="Wingdings" pitchFamily="2" charset="2"/>
              </a:rPr>
              <a:t> </a:t>
            </a:r>
            <a:r>
              <a:rPr lang="en-US" sz="2000" dirty="0" err="1">
                <a:solidFill>
                  <a:schemeClr val="bg1"/>
                </a:solidFill>
                <a:sym typeface="Wingdings" pitchFamily="2" charset="2"/>
              </a:rPr>
              <a:t>variar</a:t>
            </a:r>
            <a:r>
              <a:rPr lang="en-US" sz="2000" dirty="0">
                <a:solidFill>
                  <a:schemeClr val="bg1"/>
                </a:solidFill>
                <a:sym typeface="Wingdings" pitchFamily="2" charset="2"/>
              </a:rPr>
              <a:t> </a:t>
            </a:r>
            <a:r>
              <a:rPr lang="en-US" sz="2000" dirty="0" err="1">
                <a:solidFill>
                  <a:schemeClr val="bg1"/>
                </a:solidFill>
                <a:sym typeface="Wingdings" pitchFamily="2" charset="2"/>
              </a:rPr>
              <a:t>independientemente</a:t>
            </a:r>
            <a:r>
              <a:rPr lang="en-US" sz="2000" dirty="0">
                <a:solidFill>
                  <a:schemeClr val="bg1"/>
                </a:solidFill>
                <a:sym typeface="Wingdings" pitchFamily="2" charset="2"/>
              </a:rPr>
              <a:t> del FG</a:t>
            </a:r>
          </a:p>
          <a:p>
            <a:pPr eaLnBrk="1" hangingPunct="1">
              <a:lnSpc>
                <a:spcPct val="80000"/>
              </a:lnSpc>
              <a:defRPr/>
            </a:pPr>
            <a:r>
              <a:rPr lang="en-US" sz="2000" dirty="0" err="1">
                <a:solidFill>
                  <a:schemeClr val="bg1"/>
                </a:solidFill>
                <a:sym typeface="Wingdings" pitchFamily="2" charset="2"/>
              </a:rPr>
              <a:t>Creatinina</a:t>
            </a:r>
            <a:r>
              <a:rPr lang="en-US" sz="2000" dirty="0">
                <a:solidFill>
                  <a:schemeClr val="bg1"/>
                </a:solidFill>
              </a:rPr>
              <a:t> </a:t>
            </a:r>
          </a:p>
          <a:p>
            <a:pPr lvl="1" eaLnBrk="1" hangingPunct="1">
              <a:lnSpc>
                <a:spcPct val="80000"/>
              </a:lnSpc>
              <a:defRPr/>
            </a:pPr>
            <a:r>
              <a:rPr lang="en-US" sz="2000" dirty="0" err="1">
                <a:solidFill>
                  <a:schemeClr val="bg1"/>
                </a:solidFill>
              </a:rPr>
              <a:t>Producida</a:t>
            </a:r>
            <a:r>
              <a:rPr lang="en-US" sz="2000" dirty="0">
                <a:solidFill>
                  <a:schemeClr val="bg1"/>
                </a:solidFill>
              </a:rPr>
              <a:t> </a:t>
            </a:r>
            <a:r>
              <a:rPr lang="en-US" sz="2000" dirty="0" err="1">
                <a:solidFill>
                  <a:schemeClr val="bg1"/>
                </a:solidFill>
              </a:rPr>
              <a:t>principalmente</a:t>
            </a:r>
            <a:r>
              <a:rPr lang="en-US" sz="2000" dirty="0">
                <a:solidFill>
                  <a:schemeClr val="bg1"/>
                </a:solidFill>
              </a:rPr>
              <a:t> </a:t>
            </a:r>
            <a:r>
              <a:rPr lang="en-US" sz="2000" dirty="0" err="1">
                <a:solidFill>
                  <a:schemeClr val="bg1"/>
                </a:solidFill>
              </a:rPr>
              <a:t>en</a:t>
            </a:r>
            <a:r>
              <a:rPr lang="en-US" sz="2000" dirty="0">
                <a:solidFill>
                  <a:schemeClr val="bg1"/>
                </a:solidFill>
              </a:rPr>
              <a:t> </a:t>
            </a:r>
            <a:r>
              <a:rPr lang="en-US" sz="2000" dirty="0" err="1">
                <a:solidFill>
                  <a:schemeClr val="bg1"/>
                </a:solidFill>
              </a:rPr>
              <a:t>células</a:t>
            </a:r>
            <a:r>
              <a:rPr lang="en-US" sz="2000" dirty="0">
                <a:solidFill>
                  <a:schemeClr val="bg1"/>
                </a:solidFill>
              </a:rPr>
              <a:t> </a:t>
            </a:r>
            <a:r>
              <a:rPr lang="en-US" sz="2000" dirty="0" err="1">
                <a:solidFill>
                  <a:schemeClr val="bg1"/>
                </a:solidFill>
              </a:rPr>
              <a:t>musculares</a:t>
            </a:r>
            <a:endParaRPr lang="en-US" sz="2000" dirty="0">
              <a:solidFill>
                <a:schemeClr val="bg1"/>
              </a:solidFill>
            </a:endParaRPr>
          </a:p>
          <a:p>
            <a:pPr lvl="1" eaLnBrk="1" hangingPunct="1">
              <a:lnSpc>
                <a:spcPct val="80000"/>
              </a:lnSpc>
              <a:defRPr/>
            </a:pPr>
            <a:r>
              <a:rPr lang="en-US" sz="2000" dirty="0" err="1">
                <a:solidFill>
                  <a:schemeClr val="bg1"/>
                </a:solidFill>
              </a:rPr>
              <a:t>Producción</a:t>
            </a:r>
            <a:r>
              <a:rPr lang="en-US" sz="2000" dirty="0">
                <a:solidFill>
                  <a:schemeClr val="bg1"/>
                </a:solidFill>
              </a:rPr>
              <a:t> </a:t>
            </a:r>
            <a:r>
              <a:rPr lang="en-US" sz="2000" dirty="0" err="1">
                <a:solidFill>
                  <a:schemeClr val="bg1"/>
                </a:solidFill>
              </a:rPr>
              <a:t>constante</a:t>
            </a:r>
            <a:r>
              <a:rPr lang="en-US" sz="2000" dirty="0">
                <a:solidFill>
                  <a:schemeClr val="bg1"/>
                </a:solidFill>
              </a:rPr>
              <a:t> 15-25 mg/kg/día (10-15 </a:t>
            </a:r>
            <a:r>
              <a:rPr lang="en-US" sz="2000" dirty="0" err="1">
                <a:solidFill>
                  <a:schemeClr val="bg1"/>
                </a:solidFill>
              </a:rPr>
              <a:t>en</a:t>
            </a:r>
            <a:r>
              <a:rPr lang="en-US" sz="2000" dirty="0">
                <a:solidFill>
                  <a:schemeClr val="bg1"/>
                </a:solidFill>
              </a:rPr>
              <a:t> </a:t>
            </a:r>
            <a:r>
              <a:rPr lang="en-US" sz="2000" dirty="0" err="1">
                <a:solidFill>
                  <a:schemeClr val="bg1"/>
                </a:solidFill>
              </a:rPr>
              <a:t>mujeres</a:t>
            </a:r>
            <a:r>
              <a:rPr lang="en-US" sz="2000" dirty="0">
                <a:solidFill>
                  <a:schemeClr val="bg1"/>
                </a:solidFill>
              </a:rPr>
              <a:t>)</a:t>
            </a:r>
          </a:p>
          <a:p>
            <a:pPr lvl="1" eaLnBrk="1" hangingPunct="1">
              <a:lnSpc>
                <a:spcPct val="80000"/>
              </a:lnSpc>
              <a:defRPr/>
            </a:pPr>
            <a:r>
              <a:rPr lang="en-US" sz="2000" dirty="0" err="1">
                <a:solidFill>
                  <a:schemeClr val="bg1"/>
                </a:solidFill>
              </a:rPr>
              <a:t>Filtrada</a:t>
            </a:r>
            <a:r>
              <a:rPr lang="en-US" sz="2000" dirty="0">
                <a:solidFill>
                  <a:schemeClr val="bg1"/>
                </a:solidFill>
              </a:rPr>
              <a:t> </a:t>
            </a:r>
            <a:r>
              <a:rPr lang="en-US" sz="2000" dirty="0" err="1">
                <a:solidFill>
                  <a:schemeClr val="bg1"/>
                </a:solidFill>
              </a:rPr>
              <a:t>libremente</a:t>
            </a:r>
            <a:r>
              <a:rPr lang="en-US" sz="2000" dirty="0">
                <a:solidFill>
                  <a:schemeClr val="bg1"/>
                </a:solidFill>
              </a:rPr>
              <a:t> y </a:t>
            </a:r>
            <a:r>
              <a:rPr lang="en-US" sz="2000" dirty="0" err="1">
                <a:solidFill>
                  <a:schemeClr val="bg1"/>
                </a:solidFill>
              </a:rPr>
              <a:t>secretada</a:t>
            </a:r>
            <a:r>
              <a:rPr lang="en-US" sz="2000" dirty="0">
                <a:solidFill>
                  <a:schemeClr val="bg1"/>
                </a:solidFill>
              </a:rPr>
              <a:t> </a:t>
            </a:r>
            <a:r>
              <a:rPr lang="en-US" sz="2000" dirty="0" err="1">
                <a:solidFill>
                  <a:schemeClr val="bg1"/>
                </a:solidFill>
              </a:rPr>
              <a:t>en</a:t>
            </a:r>
            <a:r>
              <a:rPr lang="en-US" sz="2000" dirty="0">
                <a:solidFill>
                  <a:schemeClr val="bg1"/>
                </a:solidFill>
              </a:rPr>
              <a:t> </a:t>
            </a:r>
            <a:r>
              <a:rPr lang="en-US" sz="2000" dirty="0" err="1">
                <a:solidFill>
                  <a:schemeClr val="bg1"/>
                </a:solidFill>
              </a:rPr>
              <a:t>el</a:t>
            </a:r>
            <a:r>
              <a:rPr lang="en-US" sz="2000" dirty="0">
                <a:solidFill>
                  <a:schemeClr val="bg1"/>
                </a:solidFill>
              </a:rPr>
              <a:t> </a:t>
            </a:r>
            <a:r>
              <a:rPr lang="en-US" sz="2000" dirty="0" err="1">
                <a:solidFill>
                  <a:schemeClr val="bg1"/>
                </a:solidFill>
              </a:rPr>
              <a:t>túbulo</a:t>
            </a:r>
            <a:r>
              <a:rPr lang="en-US" sz="2000" dirty="0">
                <a:solidFill>
                  <a:schemeClr val="bg1"/>
                </a:solidFill>
              </a:rPr>
              <a:t> proximal (15%) </a:t>
            </a:r>
          </a:p>
          <a:p>
            <a:pPr lvl="1" eaLnBrk="1" hangingPunct="1">
              <a:lnSpc>
                <a:spcPct val="80000"/>
              </a:lnSpc>
              <a:defRPr/>
            </a:pPr>
            <a:r>
              <a:rPr lang="en-US" sz="2000" dirty="0" err="1">
                <a:solidFill>
                  <a:schemeClr val="bg1"/>
                </a:solidFill>
              </a:rPr>
              <a:t>Concentración</a:t>
            </a:r>
            <a:r>
              <a:rPr lang="en-US" sz="2000" dirty="0">
                <a:solidFill>
                  <a:schemeClr val="bg1"/>
                </a:solidFill>
              </a:rPr>
              <a:t> </a:t>
            </a:r>
            <a:r>
              <a:rPr lang="en-US" sz="2000" dirty="0" err="1">
                <a:solidFill>
                  <a:schemeClr val="bg1"/>
                </a:solidFill>
              </a:rPr>
              <a:t>plasmática</a:t>
            </a:r>
            <a:r>
              <a:rPr lang="en-US" sz="2000" dirty="0">
                <a:solidFill>
                  <a:schemeClr val="bg1"/>
                </a:solidFill>
              </a:rPr>
              <a:t> </a:t>
            </a:r>
            <a:r>
              <a:rPr lang="en-US" sz="2000" dirty="0" err="1">
                <a:solidFill>
                  <a:schemeClr val="bg1"/>
                </a:solidFill>
              </a:rPr>
              <a:t>dependerá</a:t>
            </a:r>
            <a:r>
              <a:rPr lang="en-US" sz="2000" dirty="0">
                <a:solidFill>
                  <a:schemeClr val="bg1"/>
                </a:solidFill>
              </a:rPr>
              <a:t> del FG y de la </a:t>
            </a:r>
            <a:r>
              <a:rPr lang="en-US" sz="2000" dirty="0" err="1">
                <a:solidFill>
                  <a:schemeClr val="bg1"/>
                </a:solidFill>
              </a:rPr>
              <a:t>secreción</a:t>
            </a:r>
            <a:r>
              <a:rPr lang="en-US" sz="2000" dirty="0">
                <a:solidFill>
                  <a:schemeClr val="bg1"/>
                </a:solidFill>
              </a:rPr>
              <a:t> tubular</a:t>
            </a:r>
          </a:p>
          <a:p>
            <a:pPr lvl="1" eaLnBrk="1" hangingPunct="1">
              <a:lnSpc>
                <a:spcPct val="80000"/>
              </a:lnSpc>
              <a:defRPr/>
            </a:pPr>
            <a:r>
              <a:rPr lang="en-US" sz="2000" dirty="0">
                <a:solidFill>
                  <a:schemeClr val="bg1"/>
                </a:solidFill>
              </a:rPr>
              <a:t>La </a:t>
            </a:r>
            <a:r>
              <a:rPr lang="en-US" sz="2000" dirty="0" err="1">
                <a:solidFill>
                  <a:schemeClr val="bg1"/>
                </a:solidFill>
              </a:rPr>
              <a:t>secreción</a:t>
            </a:r>
            <a:r>
              <a:rPr lang="en-US" sz="2000" dirty="0">
                <a:solidFill>
                  <a:schemeClr val="bg1"/>
                </a:solidFill>
              </a:rPr>
              <a:t> tubular de Cr</a:t>
            </a:r>
          </a:p>
          <a:p>
            <a:pPr lvl="2" eaLnBrk="1" hangingPunct="1">
              <a:lnSpc>
                <a:spcPct val="80000"/>
              </a:lnSpc>
              <a:defRPr/>
            </a:pPr>
            <a:r>
              <a:rPr lang="en-US" sz="2000" dirty="0" err="1">
                <a:solidFill>
                  <a:schemeClr val="bg1"/>
                </a:solidFill>
              </a:rPr>
              <a:t>aumenta</a:t>
            </a:r>
            <a:r>
              <a:rPr lang="en-US" sz="2000" dirty="0">
                <a:solidFill>
                  <a:schemeClr val="bg1"/>
                </a:solidFill>
              </a:rPr>
              <a:t> </a:t>
            </a:r>
            <a:r>
              <a:rPr lang="en-US" sz="2000" dirty="0" err="1">
                <a:solidFill>
                  <a:schemeClr val="bg1"/>
                </a:solidFill>
              </a:rPr>
              <a:t>en</a:t>
            </a:r>
            <a:r>
              <a:rPr lang="en-US" sz="2000" dirty="0">
                <a:solidFill>
                  <a:schemeClr val="bg1"/>
                </a:solidFill>
              </a:rPr>
              <a:t> </a:t>
            </a:r>
            <a:r>
              <a:rPr lang="en-US" sz="2000" dirty="0" err="1">
                <a:solidFill>
                  <a:schemeClr val="bg1"/>
                </a:solidFill>
              </a:rPr>
              <a:t>situaciones</a:t>
            </a:r>
            <a:r>
              <a:rPr lang="en-US" sz="2000" dirty="0">
                <a:solidFill>
                  <a:schemeClr val="bg1"/>
                </a:solidFill>
              </a:rPr>
              <a:t> de </a:t>
            </a:r>
            <a:r>
              <a:rPr lang="en-US" sz="2000" dirty="0" err="1">
                <a:solidFill>
                  <a:schemeClr val="bg1"/>
                </a:solidFill>
              </a:rPr>
              <a:t>insuficiencia</a:t>
            </a:r>
            <a:r>
              <a:rPr lang="en-US" sz="2000" dirty="0">
                <a:solidFill>
                  <a:schemeClr val="bg1"/>
                </a:solidFill>
              </a:rPr>
              <a:t> renal (hasta un 30%)</a:t>
            </a:r>
          </a:p>
          <a:p>
            <a:pPr lvl="2" eaLnBrk="1" hangingPunct="1">
              <a:lnSpc>
                <a:spcPct val="80000"/>
              </a:lnSpc>
              <a:defRPr/>
            </a:pPr>
            <a:r>
              <a:rPr lang="en-US" sz="2000" dirty="0" err="1">
                <a:solidFill>
                  <a:schemeClr val="bg1"/>
                </a:solidFill>
              </a:rPr>
              <a:t>bloqueada</a:t>
            </a:r>
            <a:r>
              <a:rPr lang="en-US" sz="2000" dirty="0">
                <a:solidFill>
                  <a:schemeClr val="bg1"/>
                </a:solidFill>
              </a:rPr>
              <a:t> por trimethoprim, </a:t>
            </a:r>
            <a:r>
              <a:rPr lang="en-US" sz="2000" dirty="0" err="1">
                <a:solidFill>
                  <a:schemeClr val="bg1"/>
                </a:solidFill>
              </a:rPr>
              <a:t>espironolactona</a:t>
            </a:r>
            <a:r>
              <a:rPr lang="en-US" sz="2000" dirty="0">
                <a:solidFill>
                  <a:schemeClr val="bg1"/>
                </a:solidFill>
              </a:rPr>
              <a:t>, </a:t>
            </a:r>
            <a:r>
              <a:rPr lang="en-US" sz="2000" dirty="0" err="1">
                <a:solidFill>
                  <a:schemeClr val="bg1"/>
                </a:solidFill>
              </a:rPr>
              <a:t>cimetidina</a:t>
            </a:r>
            <a:r>
              <a:rPr lang="en-US" sz="2000" dirty="0">
                <a:solidFill>
                  <a:schemeClr val="bg1"/>
                </a:solidFill>
              </a:rPr>
              <a:t> (</a:t>
            </a:r>
            <a:r>
              <a:rPr lang="en-US" sz="2000" dirty="0" err="1">
                <a:solidFill>
                  <a:schemeClr val="bg1"/>
                </a:solidFill>
              </a:rPr>
              <a:t>aumentan</a:t>
            </a:r>
            <a:r>
              <a:rPr lang="en-US" sz="2000" dirty="0">
                <a:solidFill>
                  <a:schemeClr val="bg1"/>
                </a:solidFill>
              </a:rPr>
              <a:t> Cr </a:t>
            </a:r>
            <a:r>
              <a:rPr lang="en-US" sz="2000" dirty="0" err="1">
                <a:solidFill>
                  <a:schemeClr val="bg1"/>
                </a:solidFill>
              </a:rPr>
              <a:t>plasmática</a:t>
            </a:r>
            <a:r>
              <a:rPr lang="en-US" sz="2000" dirty="0">
                <a:solidFill>
                  <a:schemeClr val="bg1"/>
                </a:solidFill>
              </a:rPr>
              <a:t> sin </a:t>
            </a:r>
            <a:r>
              <a:rPr lang="en-US" sz="2000" dirty="0" err="1">
                <a:solidFill>
                  <a:schemeClr val="bg1"/>
                </a:solidFill>
              </a:rPr>
              <a:t>cambios</a:t>
            </a:r>
            <a:r>
              <a:rPr lang="en-US" sz="2000" dirty="0">
                <a:solidFill>
                  <a:schemeClr val="bg1"/>
                </a:solidFill>
              </a:rPr>
              <a:t> en FG</a:t>
            </a:r>
          </a:p>
          <a:p>
            <a:pPr lvl="1" eaLnBrk="1" hangingPunct="1">
              <a:lnSpc>
                <a:spcPct val="80000"/>
              </a:lnSpc>
              <a:defRPr/>
            </a:pPr>
            <a:r>
              <a:rPr lang="en-US" sz="2000" dirty="0" err="1">
                <a:solidFill>
                  <a:schemeClr val="bg1"/>
                </a:solidFill>
              </a:rPr>
              <a:t>Aclaramiento</a:t>
            </a:r>
            <a:r>
              <a:rPr lang="en-US" sz="2000" dirty="0">
                <a:solidFill>
                  <a:schemeClr val="bg1"/>
                </a:solidFill>
              </a:rPr>
              <a:t> de </a:t>
            </a:r>
            <a:r>
              <a:rPr lang="en-US" sz="2000" dirty="0" err="1">
                <a:solidFill>
                  <a:schemeClr val="bg1"/>
                </a:solidFill>
              </a:rPr>
              <a:t>creatinina</a:t>
            </a:r>
            <a:r>
              <a:rPr lang="en-US" sz="2000" dirty="0">
                <a:solidFill>
                  <a:schemeClr val="bg1"/>
                </a:solidFill>
              </a:rPr>
              <a:t>: </a:t>
            </a:r>
            <a:r>
              <a:rPr lang="en-US" sz="2000" dirty="0" err="1">
                <a:solidFill>
                  <a:schemeClr val="bg1"/>
                </a:solidFill>
              </a:rPr>
              <a:t>ClCr</a:t>
            </a:r>
            <a:r>
              <a:rPr lang="en-US" sz="2000" dirty="0">
                <a:solidFill>
                  <a:schemeClr val="bg1"/>
                </a:solidFill>
              </a:rPr>
              <a:t>= [Cr]o/[Cr]p x V (</a:t>
            </a:r>
            <a:r>
              <a:rPr lang="en-US" sz="2000" dirty="0" err="1">
                <a:solidFill>
                  <a:schemeClr val="bg1"/>
                </a:solidFill>
              </a:rPr>
              <a:t>asume</a:t>
            </a:r>
            <a:r>
              <a:rPr lang="en-US" sz="2000" dirty="0">
                <a:solidFill>
                  <a:schemeClr val="bg1"/>
                </a:solidFill>
              </a:rPr>
              <a:t> [Cr]p x FG = [Cr]o x V)</a:t>
            </a:r>
          </a:p>
          <a:p>
            <a:pPr eaLnBrk="1" hangingPunct="1">
              <a:lnSpc>
                <a:spcPct val="80000"/>
              </a:lnSpc>
              <a:defRPr/>
            </a:pPr>
            <a:endParaRPr lang="en-US" sz="2000" dirty="0">
              <a:solidFill>
                <a:schemeClr val="bg1"/>
              </a:solidFill>
            </a:endParaRPr>
          </a:p>
          <a:p>
            <a:pPr eaLnBrk="1" hangingPunct="1">
              <a:lnSpc>
                <a:spcPct val="80000"/>
              </a:lnSpc>
              <a:defRPr/>
            </a:pPr>
            <a:endParaRPr lang="en-US" sz="2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5" name="Grupo 4"/>
          <p:cNvGrpSpPr>
            <a:grpSpLocks/>
          </p:cNvGrpSpPr>
          <p:nvPr/>
        </p:nvGrpSpPr>
        <p:grpSpPr bwMode="auto">
          <a:xfrm>
            <a:off x="67715" y="1124744"/>
            <a:ext cx="8899349" cy="5144669"/>
            <a:chOff x="745164" y="1759105"/>
            <a:chExt cx="8223807" cy="4444196"/>
          </a:xfrm>
        </p:grpSpPr>
        <p:pic>
          <p:nvPicPr>
            <p:cNvPr id="1536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64" y="1759105"/>
              <a:ext cx="4690778" cy="4444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5 CuadroTexto"/>
            <p:cNvSpPr txBox="1"/>
            <p:nvPr/>
          </p:nvSpPr>
          <p:spPr>
            <a:xfrm>
              <a:off x="5450510" y="2398856"/>
              <a:ext cx="3518461" cy="717853"/>
            </a:xfrm>
            <a:prstGeom prst="rect">
              <a:avLst/>
            </a:prstGeom>
            <a:noFill/>
            <a:ln>
              <a:solidFill>
                <a:schemeClr val="accent1"/>
              </a:solidFill>
            </a:ln>
          </p:spPr>
          <p:txBody>
            <a:bodyPr wrap="square">
              <a:spAutoFit/>
            </a:bodyPr>
            <a:lstStyle/>
            <a:p>
              <a:pPr>
                <a:buFont typeface="Arial" pitchFamily="34" charset="0"/>
                <a:buChar char="•"/>
                <a:defRPr/>
              </a:pPr>
              <a:r>
                <a:rPr lang="es-ES" sz="1600" dirty="0">
                  <a:solidFill>
                    <a:schemeClr val="bg1"/>
                  </a:solidFill>
                </a:rPr>
                <a:t> Proteínas filtradas y no reabsorbidas </a:t>
              </a:r>
            </a:p>
            <a:p>
              <a:pPr>
                <a:defRPr/>
              </a:pPr>
              <a:r>
                <a:rPr lang="es-ES" sz="1600" dirty="0">
                  <a:solidFill>
                    <a:schemeClr val="bg1"/>
                  </a:solidFill>
                </a:rPr>
                <a:t>per un túbulo dañado (</a:t>
              </a:r>
              <a:r>
                <a:rPr lang="es-ES" sz="1600" dirty="0" err="1">
                  <a:solidFill>
                    <a:schemeClr val="bg1"/>
                  </a:solidFill>
                </a:rPr>
                <a:t>cistatina</a:t>
              </a:r>
              <a:r>
                <a:rPr lang="es-ES" sz="1600" dirty="0">
                  <a:solidFill>
                    <a:schemeClr val="bg1"/>
                  </a:solidFill>
                </a:rPr>
                <a:t> C, </a:t>
              </a:r>
            </a:p>
            <a:p>
              <a:pPr>
                <a:defRPr/>
              </a:pPr>
              <a:r>
                <a:rPr lang="es-ES" sz="1600" dirty="0">
                  <a:solidFill>
                    <a:schemeClr val="bg1"/>
                  </a:solidFill>
                </a:rPr>
                <a:t>beta-2 </a:t>
              </a:r>
              <a:r>
                <a:rPr lang="es-ES" sz="1600" dirty="0" err="1">
                  <a:solidFill>
                    <a:schemeClr val="bg1"/>
                  </a:solidFill>
                </a:rPr>
                <a:t>microglobulina</a:t>
              </a:r>
              <a:r>
                <a:rPr lang="es-ES" sz="1600" dirty="0">
                  <a:solidFill>
                    <a:schemeClr val="bg1"/>
                  </a:solidFill>
                </a:rPr>
                <a:t>)</a:t>
              </a:r>
            </a:p>
          </p:txBody>
        </p:sp>
        <p:sp>
          <p:nvSpPr>
            <p:cNvPr id="8" name="6 CuadroTexto"/>
            <p:cNvSpPr txBox="1"/>
            <p:nvPr/>
          </p:nvSpPr>
          <p:spPr>
            <a:xfrm>
              <a:off x="6165399" y="1876578"/>
              <a:ext cx="1803063" cy="292458"/>
            </a:xfrm>
            <a:prstGeom prst="rect">
              <a:avLst/>
            </a:prstGeom>
            <a:noFill/>
            <a:ln>
              <a:solidFill>
                <a:schemeClr val="accent1"/>
              </a:solidFill>
            </a:ln>
          </p:spPr>
          <p:txBody>
            <a:bodyPr wrap="none">
              <a:spAutoFit/>
            </a:bodyPr>
            <a:lstStyle/>
            <a:p>
              <a:pPr>
                <a:defRPr/>
              </a:pPr>
              <a:r>
                <a:rPr lang="es-ES" sz="1600" b="1" dirty="0">
                  <a:solidFill>
                    <a:schemeClr val="bg1"/>
                  </a:solidFill>
                </a:rPr>
                <a:t>Marcadores en orina</a:t>
              </a:r>
            </a:p>
          </p:txBody>
        </p:sp>
        <p:sp>
          <p:nvSpPr>
            <p:cNvPr id="9" name="7 CuadroTexto"/>
            <p:cNvSpPr txBox="1"/>
            <p:nvPr/>
          </p:nvSpPr>
          <p:spPr>
            <a:xfrm>
              <a:off x="5435943" y="3722806"/>
              <a:ext cx="3533028" cy="1355943"/>
            </a:xfrm>
            <a:prstGeom prst="rect">
              <a:avLst/>
            </a:prstGeom>
            <a:noFill/>
            <a:ln>
              <a:solidFill>
                <a:schemeClr val="accent1">
                  <a:lumMod val="60000"/>
                  <a:lumOff val="40000"/>
                </a:schemeClr>
              </a:solidFill>
            </a:ln>
          </p:spPr>
          <p:txBody>
            <a:bodyPr wrap="square">
              <a:spAutoFit/>
            </a:bodyPr>
            <a:lstStyle/>
            <a:p>
              <a:pPr>
                <a:buFont typeface="Arial" pitchFamily="34" charset="0"/>
                <a:buChar char="•"/>
                <a:defRPr/>
              </a:pPr>
              <a:r>
                <a:rPr lang="es-ES" sz="1600" dirty="0">
                  <a:solidFill>
                    <a:schemeClr val="bg1"/>
                  </a:solidFill>
                </a:rPr>
                <a:t>Proteínas tubulares </a:t>
              </a:r>
              <a:r>
                <a:rPr lang="es-ES" sz="1600" dirty="0" err="1">
                  <a:solidFill>
                    <a:schemeClr val="bg1"/>
                  </a:solidFill>
                </a:rPr>
                <a:t>sobreexpresadas</a:t>
              </a:r>
              <a:r>
                <a:rPr lang="es-ES" sz="1600" dirty="0">
                  <a:solidFill>
                    <a:schemeClr val="bg1"/>
                  </a:solidFill>
                </a:rPr>
                <a:t> por el daño (NGAL, KIM-1)</a:t>
              </a:r>
            </a:p>
            <a:p>
              <a:pPr>
                <a:buFont typeface="Arial" pitchFamily="34" charset="0"/>
                <a:buChar char="•"/>
                <a:defRPr/>
              </a:pPr>
              <a:r>
                <a:rPr lang="es-ES" sz="1600" dirty="0">
                  <a:solidFill>
                    <a:schemeClr val="bg1"/>
                  </a:solidFill>
                </a:rPr>
                <a:t> Proteínas tubulares liberadas por las células (N-acetil-beta </a:t>
              </a:r>
              <a:r>
                <a:rPr lang="es-ES" sz="1600" dirty="0" err="1">
                  <a:solidFill>
                    <a:schemeClr val="bg1"/>
                  </a:solidFill>
                </a:rPr>
                <a:t>glucosaminidasa</a:t>
              </a:r>
              <a:r>
                <a:rPr lang="es-ES" sz="1600" dirty="0">
                  <a:solidFill>
                    <a:schemeClr val="bg1"/>
                  </a:solidFill>
                </a:rPr>
                <a:t>-NAG)</a:t>
              </a:r>
            </a:p>
            <a:p>
              <a:pPr>
                <a:buFont typeface="Arial" pitchFamily="34" charset="0"/>
                <a:buChar char="•"/>
                <a:defRPr/>
              </a:pPr>
              <a:r>
                <a:rPr lang="es-ES" sz="1600" dirty="0">
                  <a:solidFill>
                    <a:schemeClr val="bg1"/>
                  </a:solidFill>
                </a:rPr>
                <a:t> Marcadores inflamatorios liberados (IL-18)</a:t>
              </a:r>
            </a:p>
          </p:txBody>
        </p:sp>
      </p:grpSp>
      <p:sp>
        <p:nvSpPr>
          <p:cNvPr id="15366" name="1 Título"/>
          <p:cNvSpPr>
            <a:spLocks noGrp="1"/>
          </p:cNvSpPr>
          <p:nvPr>
            <p:ph type="title"/>
          </p:nvPr>
        </p:nvSpPr>
        <p:spPr>
          <a:xfrm>
            <a:off x="67716" y="307974"/>
            <a:ext cx="6172200" cy="677863"/>
          </a:xfrm>
        </p:spPr>
        <p:txBody>
          <a:bodyPr/>
          <a:lstStyle/>
          <a:p>
            <a:pPr algn="l" eaLnBrk="1" hangingPunct="1"/>
            <a:r>
              <a:rPr lang="es-ES" altLang="es-ES" sz="3600">
                <a:solidFill>
                  <a:schemeClr val="bg1"/>
                </a:solidFill>
                <a:latin typeface="Helvetica" panose="020B0604020202020204" pitchFamily="34" charset="0"/>
              </a:rPr>
              <a:t>  Marcadores de lesión renal</a:t>
            </a:r>
          </a:p>
        </p:txBody>
      </p:sp>
      <p:sp>
        <p:nvSpPr>
          <p:cNvPr id="11" name="12 CuadroTexto"/>
          <p:cNvSpPr txBox="1"/>
          <p:nvPr/>
        </p:nvSpPr>
        <p:spPr>
          <a:xfrm>
            <a:off x="3434556" y="6405914"/>
            <a:ext cx="4385175" cy="338554"/>
          </a:xfrm>
          <a:prstGeom prst="rect">
            <a:avLst/>
          </a:prstGeom>
          <a:noFill/>
        </p:spPr>
        <p:txBody>
          <a:bodyPr wrap="none">
            <a:spAutoFit/>
          </a:bodyPr>
          <a:lstStyle/>
          <a:p>
            <a:pPr>
              <a:defRPr/>
            </a:pPr>
            <a:r>
              <a:rPr lang="es-ES" sz="1600" dirty="0" err="1">
                <a:solidFill>
                  <a:schemeClr val="bg1"/>
                </a:solidFill>
                <a:latin typeface="Helvetica" pitchFamily="2" charset="0"/>
              </a:rPr>
              <a:t>Nephrol</a:t>
            </a:r>
            <a:r>
              <a:rPr lang="es-ES" sz="1600" dirty="0">
                <a:solidFill>
                  <a:schemeClr val="bg1"/>
                </a:solidFill>
                <a:latin typeface="Helvetica" pitchFamily="2" charset="0"/>
              </a:rPr>
              <a:t> Dial </a:t>
            </a:r>
            <a:r>
              <a:rPr lang="es-ES" sz="1600" dirty="0" err="1">
                <a:solidFill>
                  <a:schemeClr val="bg1"/>
                </a:solidFill>
                <a:latin typeface="Helvetica" pitchFamily="2" charset="0"/>
              </a:rPr>
              <a:t>Transplant</a:t>
            </a:r>
            <a:r>
              <a:rPr lang="es-ES" sz="1600" dirty="0">
                <a:solidFill>
                  <a:schemeClr val="bg1"/>
                </a:solidFill>
                <a:latin typeface="Helvetica" pitchFamily="2" charset="0"/>
              </a:rPr>
              <a:t> (2014) 29: 1301–1311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1 Título"/>
          <p:cNvSpPr>
            <a:spLocks noGrp="1"/>
          </p:cNvSpPr>
          <p:nvPr>
            <p:ph type="title"/>
          </p:nvPr>
        </p:nvSpPr>
        <p:spPr>
          <a:xfrm>
            <a:off x="0" y="549646"/>
            <a:ext cx="9107488" cy="801688"/>
          </a:xfrm>
        </p:spPr>
        <p:txBody>
          <a:bodyPr/>
          <a:lstStyle/>
          <a:p>
            <a:r>
              <a:rPr lang="es-ES" altLang="es-ES" sz="3600" dirty="0">
                <a:solidFill>
                  <a:schemeClr val="bg1"/>
                </a:solidFill>
                <a:latin typeface="Helvetica" panose="020B0604020202020204" pitchFamily="34" charset="0"/>
                <a:cs typeface="Helvetica" panose="020B0604020202020204" pitchFamily="34" charset="0"/>
              </a:rPr>
              <a:t>Lesión/Insuficiencia renal aguda: </a:t>
            </a:r>
            <a:r>
              <a:rPr lang="es-ES" altLang="es-ES" sz="3600" i="1" dirty="0">
                <a:solidFill>
                  <a:schemeClr val="bg1"/>
                </a:solidFill>
                <a:latin typeface="Helvetica" panose="020B0604020202020204" pitchFamily="34" charset="0"/>
                <a:cs typeface="Helvetica" panose="020B0604020202020204" pitchFamily="34" charset="0"/>
              </a:rPr>
              <a:t>continuum</a:t>
            </a:r>
            <a:endParaRPr lang="es-ES" altLang="es-ES" sz="3600" dirty="0">
              <a:solidFill>
                <a:schemeClr val="bg1"/>
              </a:solidFill>
              <a:latin typeface="Helvetica" panose="020B0604020202020204" pitchFamily="34" charset="0"/>
              <a:cs typeface="Helvetica" panose="020B0604020202020204" pitchFamily="34" charset="0"/>
            </a:endParaRPr>
          </a:p>
        </p:txBody>
      </p:sp>
      <p:grpSp>
        <p:nvGrpSpPr>
          <p:cNvPr id="17414" name="Grupo 5"/>
          <p:cNvGrpSpPr>
            <a:grpSpLocks/>
          </p:cNvGrpSpPr>
          <p:nvPr/>
        </p:nvGrpSpPr>
        <p:grpSpPr bwMode="auto">
          <a:xfrm>
            <a:off x="261751" y="1605716"/>
            <a:ext cx="9040258" cy="5124619"/>
            <a:chOff x="261595" y="1605561"/>
            <a:chExt cx="9039645" cy="5123953"/>
          </a:xfrm>
        </p:grpSpPr>
        <p:pic>
          <p:nvPicPr>
            <p:cNvPr id="1741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595" y="1605561"/>
              <a:ext cx="8414134" cy="4702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3 CuadroTexto"/>
            <p:cNvSpPr txBox="1"/>
            <p:nvPr/>
          </p:nvSpPr>
          <p:spPr>
            <a:xfrm>
              <a:off x="7231005" y="6452551"/>
              <a:ext cx="2070235" cy="276963"/>
            </a:xfrm>
            <a:prstGeom prst="rect">
              <a:avLst/>
            </a:prstGeom>
            <a:noFill/>
          </p:spPr>
          <p:txBody>
            <a:bodyPr wrap="none">
              <a:spAutoFit/>
            </a:bodyPr>
            <a:lstStyle/>
            <a:p>
              <a:pPr>
                <a:defRPr/>
              </a:pPr>
              <a:r>
                <a:rPr lang="es-ES" sz="1200" dirty="0" err="1">
                  <a:solidFill>
                    <a:schemeClr val="bg1"/>
                  </a:solidFill>
                </a:rPr>
                <a:t>Poch</a:t>
              </a:r>
              <a:r>
                <a:rPr lang="es-ES" sz="1200" dirty="0">
                  <a:solidFill>
                    <a:schemeClr val="bg1"/>
                  </a:solidFill>
                </a:rPr>
                <a:t> E, Liaño F, </a:t>
              </a:r>
              <a:r>
                <a:rPr lang="es-ES" sz="1200" dirty="0" err="1">
                  <a:solidFill>
                    <a:schemeClr val="bg1"/>
                  </a:solidFill>
                </a:rPr>
                <a:t>Gaínza</a:t>
              </a:r>
              <a:r>
                <a:rPr lang="es-ES" sz="1200" dirty="0">
                  <a:solidFill>
                    <a:schemeClr val="bg1"/>
                  </a:solidFill>
                </a:rPr>
                <a:t> F, 2011</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10 Marcador de contenido"/>
          <p:cNvGraphicFramePr>
            <a:graphicFrameLocks noGrp="1"/>
          </p:cNvGraphicFramePr>
          <p:nvPr>
            <p:ph idx="1"/>
            <p:extLst>
              <p:ext uri="{D42A27DB-BD31-4B8C-83A1-F6EECF244321}">
                <p14:modId xmlns:p14="http://schemas.microsoft.com/office/powerpoint/2010/main" val="3551534808"/>
              </p:ext>
            </p:extLst>
          </p:nvPr>
        </p:nvGraphicFramePr>
        <p:xfrm>
          <a:off x="210102" y="2304591"/>
          <a:ext cx="8908295" cy="2611411"/>
        </p:xfrm>
        <a:graphic>
          <a:graphicData uri="http://schemas.openxmlformats.org/drawingml/2006/table">
            <a:tbl>
              <a:tblPr firstRow="1" bandRow="1">
                <a:tableStyleId>{5C22544A-7EE6-4342-B048-85BDC9FD1C3A}</a:tableStyleId>
              </a:tblPr>
              <a:tblGrid>
                <a:gridCol w="1707495">
                  <a:extLst>
                    <a:ext uri="{9D8B030D-6E8A-4147-A177-3AD203B41FA5}">
                      <a16:colId xmlns:a16="http://schemas.microsoft.com/office/drawing/2014/main" val="20000"/>
                    </a:ext>
                  </a:extLst>
                </a:gridCol>
                <a:gridCol w="2592287">
                  <a:extLst>
                    <a:ext uri="{9D8B030D-6E8A-4147-A177-3AD203B41FA5}">
                      <a16:colId xmlns:a16="http://schemas.microsoft.com/office/drawing/2014/main" val="20001"/>
                    </a:ext>
                  </a:extLst>
                </a:gridCol>
                <a:gridCol w="2103438">
                  <a:extLst>
                    <a:ext uri="{9D8B030D-6E8A-4147-A177-3AD203B41FA5}">
                      <a16:colId xmlns:a16="http://schemas.microsoft.com/office/drawing/2014/main" val="20002"/>
                    </a:ext>
                  </a:extLst>
                </a:gridCol>
                <a:gridCol w="2505075">
                  <a:extLst>
                    <a:ext uri="{9D8B030D-6E8A-4147-A177-3AD203B41FA5}">
                      <a16:colId xmlns:a16="http://schemas.microsoft.com/office/drawing/2014/main" val="20003"/>
                    </a:ext>
                  </a:extLst>
                </a:gridCol>
              </a:tblGrid>
              <a:tr h="403289">
                <a:tc>
                  <a:txBody>
                    <a:bodyPr/>
                    <a:lstStyle/>
                    <a:p>
                      <a:r>
                        <a:rPr lang="es-ES" sz="2000" dirty="0"/>
                        <a:t>Adquirida en</a:t>
                      </a:r>
                    </a:p>
                  </a:txBody>
                  <a:tcPr marL="91207" marR="91207" marT="45586" marB="45586"/>
                </a:tc>
                <a:tc>
                  <a:txBody>
                    <a:bodyPr/>
                    <a:lstStyle/>
                    <a:p>
                      <a:r>
                        <a:rPr lang="es-ES" sz="2000" dirty="0"/>
                        <a:t>Comunidad</a:t>
                      </a:r>
                    </a:p>
                  </a:txBody>
                  <a:tcPr marL="91207" marR="91207" marT="45586" marB="45586"/>
                </a:tc>
                <a:tc>
                  <a:txBody>
                    <a:bodyPr/>
                    <a:lstStyle/>
                    <a:p>
                      <a:r>
                        <a:rPr lang="es-ES" sz="2000" dirty="0"/>
                        <a:t>Hospital</a:t>
                      </a:r>
                    </a:p>
                  </a:txBody>
                  <a:tcPr marL="91207" marR="91207" marT="45586" marB="45586"/>
                </a:tc>
                <a:tc>
                  <a:txBody>
                    <a:bodyPr/>
                    <a:lstStyle/>
                    <a:p>
                      <a:r>
                        <a:rPr lang="es-ES" sz="2000" dirty="0"/>
                        <a:t>UCI</a:t>
                      </a:r>
                    </a:p>
                  </a:txBody>
                  <a:tcPr marL="91207" marR="91207" marT="45586" marB="45586"/>
                </a:tc>
                <a:extLst>
                  <a:ext uri="{0D108BD9-81ED-4DB2-BD59-A6C34878D82A}">
                    <a16:rowId xmlns:a16="http://schemas.microsoft.com/office/drawing/2014/main" val="10000"/>
                  </a:ext>
                </a:extLst>
              </a:tr>
              <a:tr h="696087">
                <a:tc>
                  <a:txBody>
                    <a:bodyPr/>
                    <a:lstStyle/>
                    <a:p>
                      <a:r>
                        <a:rPr lang="es-ES" sz="2000" dirty="0"/>
                        <a:t>Incidencia</a:t>
                      </a:r>
                    </a:p>
                  </a:txBody>
                  <a:tcPr marL="91207" marR="91207" marT="45586" marB="45586"/>
                </a:tc>
                <a:tc>
                  <a:txBody>
                    <a:bodyPr/>
                    <a:lstStyle/>
                    <a:p>
                      <a:r>
                        <a:rPr lang="es-ES" sz="2000" dirty="0"/>
                        <a:t>Baja (&lt;1%)</a:t>
                      </a:r>
                    </a:p>
                  </a:txBody>
                  <a:tcPr marL="91207" marR="91207" marT="45586" marB="45586"/>
                </a:tc>
                <a:tc>
                  <a:txBody>
                    <a:bodyPr/>
                    <a:lstStyle/>
                    <a:p>
                      <a:r>
                        <a:rPr lang="es-ES" sz="2000" dirty="0"/>
                        <a:t>Moderada  (2-15%)</a:t>
                      </a:r>
                    </a:p>
                  </a:txBody>
                  <a:tcPr marL="91207" marR="91207" marT="45586" marB="45586"/>
                </a:tc>
                <a:tc>
                  <a:txBody>
                    <a:bodyPr/>
                    <a:lstStyle/>
                    <a:p>
                      <a:r>
                        <a:rPr lang="es-ES" sz="2000" dirty="0"/>
                        <a:t>Alta</a:t>
                      </a:r>
                    </a:p>
                    <a:p>
                      <a:r>
                        <a:rPr lang="es-ES" sz="2000" dirty="0"/>
                        <a:t>(10-30%)</a:t>
                      </a:r>
                    </a:p>
                  </a:txBody>
                  <a:tcPr marL="91207" marR="91207" marT="45586" marB="45586"/>
                </a:tc>
                <a:extLst>
                  <a:ext uri="{0D108BD9-81ED-4DB2-BD59-A6C34878D82A}">
                    <a16:rowId xmlns:a16="http://schemas.microsoft.com/office/drawing/2014/main" val="10001"/>
                  </a:ext>
                </a:extLst>
              </a:tr>
              <a:tr h="696139">
                <a:tc>
                  <a:txBody>
                    <a:bodyPr/>
                    <a:lstStyle/>
                    <a:p>
                      <a:r>
                        <a:rPr lang="es-ES" sz="2000" dirty="0"/>
                        <a:t>Causa</a:t>
                      </a:r>
                    </a:p>
                  </a:txBody>
                  <a:tcPr marL="91207" marR="91207" marT="45586" marB="4558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000" dirty="0"/>
                        <a:t>Única</a:t>
                      </a:r>
                    </a:p>
                    <a:p>
                      <a:pPr marL="0" marR="0" indent="0" algn="l" defTabSz="914400" rtl="0" eaLnBrk="1" fontAlgn="auto" latinLnBrk="0" hangingPunct="1">
                        <a:lnSpc>
                          <a:spcPct val="100000"/>
                        </a:lnSpc>
                        <a:spcBef>
                          <a:spcPts val="0"/>
                        </a:spcBef>
                        <a:spcAft>
                          <a:spcPts val="0"/>
                        </a:spcAft>
                        <a:buClrTx/>
                        <a:buSzTx/>
                        <a:buFontTx/>
                        <a:buNone/>
                        <a:tabLst/>
                        <a:defRPr/>
                      </a:pPr>
                      <a:r>
                        <a:rPr lang="es-ES" sz="2000" dirty="0"/>
                        <a:t>Pre&gt;Post&gt;Intrínseca</a:t>
                      </a:r>
                    </a:p>
                  </a:txBody>
                  <a:tcPr marL="91207" marR="91207" marT="45586" marB="4558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000" dirty="0"/>
                        <a:t>Única o múltiple</a:t>
                      </a:r>
                    </a:p>
                    <a:p>
                      <a:pPr marL="0" marR="0" indent="0" algn="l" defTabSz="914400" rtl="0" eaLnBrk="1" fontAlgn="auto" latinLnBrk="0" hangingPunct="1">
                        <a:lnSpc>
                          <a:spcPct val="100000"/>
                        </a:lnSpc>
                        <a:spcBef>
                          <a:spcPts val="0"/>
                        </a:spcBef>
                        <a:spcAft>
                          <a:spcPts val="0"/>
                        </a:spcAft>
                        <a:buClrTx/>
                        <a:buSzTx/>
                        <a:buFontTx/>
                        <a:buNone/>
                        <a:tabLst/>
                        <a:defRPr/>
                      </a:pPr>
                      <a:r>
                        <a:rPr lang="es-ES" sz="2000" dirty="0"/>
                        <a:t>Pre&gt;renal</a:t>
                      </a:r>
                    </a:p>
                  </a:txBody>
                  <a:tcPr marL="91207" marR="91207" marT="45586" marB="4558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000" dirty="0"/>
                        <a:t>Multifactorial</a:t>
                      </a:r>
                    </a:p>
                    <a:p>
                      <a:pPr marL="0" marR="0" indent="0" algn="l" defTabSz="914400" rtl="0" eaLnBrk="1" fontAlgn="auto" latinLnBrk="0" hangingPunct="1">
                        <a:lnSpc>
                          <a:spcPct val="100000"/>
                        </a:lnSpc>
                        <a:spcBef>
                          <a:spcPts val="0"/>
                        </a:spcBef>
                        <a:spcAft>
                          <a:spcPts val="0"/>
                        </a:spcAft>
                        <a:buClrTx/>
                        <a:buSzTx/>
                        <a:buFontTx/>
                        <a:buNone/>
                        <a:tabLst/>
                        <a:defRPr/>
                      </a:pPr>
                      <a:r>
                        <a:rPr lang="es-ES" sz="2000" dirty="0"/>
                        <a:t>Fallo multiorgánico</a:t>
                      </a:r>
                    </a:p>
                  </a:txBody>
                  <a:tcPr marL="91207" marR="91207" marT="45586" marB="45586"/>
                </a:tc>
                <a:extLst>
                  <a:ext uri="{0D108BD9-81ED-4DB2-BD59-A6C34878D82A}">
                    <a16:rowId xmlns:a16="http://schemas.microsoft.com/office/drawing/2014/main" val="10002"/>
                  </a:ext>
                </a:extLst>
              </a:tr>
              <a:tr h="403289">
                <a:tc>
                  <a:txBody>
                    <a:bodyPr/>
                    <a:lstStyle/>
                    <a:p>
                      <a:r>
                        <a:rPr lang="es-ES" sz="2000" dirty="0"/>
                        <a:t>Pronóstico</a:t>
                      </a:r>
                    </a:p>
                  </a:txBody>
                  <a:tcPr marL="91207" marR="91207" marT="45586" marB="45586"/>
                </a:tc>
                <a:tc>
                  <a:txBody>
                    <a:bodyPr/>
                    <a:lstStyle/>
                    <a:p>
                      <a:r>
                        <a:rPr lang="es-ES" sz="2000" dirty="0"/>
                        <a:t>A menudo bueno</a:t>
                      </a:r>
                    </a:p>
                  </a:txBody>
                  <a:tcPr marL="91207" marR="91207" marT="45586" marB="45586"/>
                </a:tc>
                <a:tc>
                  <a:txBody>
                    <a:bodyPr/>
                    <a:lstStyle/>
                    <a:p>
                      <a:r>
                        <a:rPr lang="es-ES" sz="2000" dirty="0"/>
                        <a:t>A menudo malo</a:t>
                      </a:r>
                    </a:p>
                  </a:txBody>
                  <a:tcPr marL="91207" marR="91207" marT="45586" marB="45586"/>
                </a:tc>
                <a:tc>
                  <a:txBody>
                    <a:bodyPr/>
                    <a:lstStyle/>
                    <a:p>
                      <a:r>
                        <a:rPr lang="es-ES" sz="2000" dirty="0"/>
                        <a:t>Muy malo</a:t>
                      </a:r>
                    </a:p>
                  </a:txBody>
                  <a:tcPr marL="91207" marR="91207" marT="45586" marB="45586"/>
                </a:tc>
                <a:extLst>
                  <a:ext uri="{0D108BD9-81ED-4DB2-BD59-A6C34878D82A}">
                    <a16:rowId xmlns:a16="http://schemas.microsoft.com/office/drawing/2014/main" val="10003"/>
                  </a:ext>
                </a:extLst>
              </a:tr>
              <a:tr h="403289">
                <a:tc>
                  <a:txBody>
                    <a:bodyPr/>
                    <a:lstStyle/>
                    <a:p>
                      <a:r>
                        <a:rPr lang="es-ES" sz="2000" dirty="0"/>
                        <a:t>Supervivencia</a:t>
                      </a:r>
                    </a:p>
                  </a:txBody>
                  <a:tcPr marL="91207" marR="91207" marT="45586" marB="45586"/>
                </a:tc>
                <a:tc>
                  <a:txBody>
                    <a:bodyPr/>
                    <a:lstStyle/>
                    <a:p>
                      <a:r>
                        <a:rPr lang="es-ES" sz="2000" dirty="0"/>
                        <a:t>70-95%</a:t>
                      </a:r>
                    </a:p>
                  </a:txBody>
                  <a:tcPr marL="91207" marR="91207" marT="45586" marB="45586"/>
                </a:tc>
                <a:tc>
                  <a:txBody>
                    <a:bodyPr/>
                    <a:lstStyle/>
                    <a:p>
                      <a:r>
                        <a:rPr lang="es-ES" sz="2000" dirty="0"/>
                        <a:t>30-50%</a:t>
                      </a:r>
                    </a:p>
                  </a:txBody>
                  <a:tcPr marL="91207" marR="91207" marT="45586" marB="45586"/>
                </a:tc>
                <a:tc>
                  <a:txBody>
                    <a:bodyPr/>
                    <a:lstStyle/>
                    <a:p>
                      <a:r>
                        <a:rPr lang="es-ES" sz="2000" dirty="0"/>
                        <a:t>10-30%</a:t>
                      </a:r>
                    </a:p>
                  </a:txBody>
                  <a:tcPr marL="91207" marR="91207" marT="45586" marB="45586"/>
                </a:tc>
                <a:extLst>
                  <a:ext uri="{0D108BD9-81ED-4DB2-BD59-A6C34878D82A}">
                    <a16:rowId xmlns:a16="http://schemas.microsoft.com/office/drawing/2014/main" val="10004"/>
                  </a:ext>
                </a:extLst>
              </a:tr>
            </a:tbl>
          </a:graphicData>
        </a:graphic>
      </p:graphicFrame>
      <p:sp>
        <p:nvSpPr>
          <p:cNvPr id="21541" name="1 Título"/>
          <p:cNvSpPr>
            <a:spLocks noGrp="1"/>
          </p:cNvSpPr>
          <p:nvPr>
            <p:ph type="title"/>
          </p:nvPr>
        </p:nvSpPr>
        <p:spPr>
          <a:xfrm>
            <a:off x="282110" y="1196752"/>
            <a:ext cx="7886700" cy="685800"/>
          </a:xfrm>
        </p:spPr>
        <p:txBody>
          <a:bodyPr/>
          <a:lstStyle/>
          <a:p>
            <a:pPr algn="l" eaLnBrk="1" hangingPunct="1"/>
            <a:r>
              <a:rPr lang="es-ES" altLang="es-ES" sz="3600" dirty="0">
                <a:solidFill>
                  <a:schemeClr val="bg1"/>
                </a:solidFill>
                <a:latin typeface="Helvetica" panose="020B0604020202020204" pitchFamily="34" charset="0"/>
              </a:rPr>
              <a:t>Epidemiología clínica de la IRA</a:t>
            </a:r>
          </a:p>
        </p:txBody>
      </p:sp>
      <p:sp>
        <p:nvSpPr>
          <p:cNvPr id="4" name="1 Título">
            <a:extLst>
              <a:ext uri="{FF2B5EF4-FFF2-40B4-BE49-F238E27FC236}">
                <a16:creationId xmlns:a16="http://schemas.microsoft.com/office/drawing/2014/main" id="{2FE552A4-4BF1-489E-952A-F14ED49EE808}"/>
              </a:ext>
            </a:extLst>
          </p:cNvPr>
          <p:cNvSpPr txBox="1">
            <a:spLocks/>
          </p:cNvSpPr>
          <p:nvPr/>
        </p:nvSpPr>
        <p:spPr bwMode="auto">
          <a:xfrm>
            <a:off x="0" y="117476"/>
            <a:ext cx="2555776"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s-ES" altLang="es-ES" sz="3600" u="sng" dirty="0">
                <a:solidFill>
                  <a:schemeClr val="bg1"/>
                </a:solidFill>
                <a:effectLst>
                  <a:outerShdw blurRad="38100" dist="38100" dir="2700000" algn="tl">
                    <a:srgbClr val="000000">
                      <a:alpha val="43137"/>
                    </a:srgbClr>
                  </a:outerShdw>
                </a:effectLst>
                <a:latin typeface="Helvetica" panose="020B0604020202020204" pitchFamily="34" charset="0"/>
              </a:rPr>
              <a:t>PARTE 2</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pel">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37176</TotalTime>
  <Words>7296</Words>
  <Application>Microsoft Office PowerPoint</Application>
  <PresentationFormat>Presentación en pantalla (4:3)</PresentationFormat>
  <Paragraphs>706</Paragraphs>
  <Slides>34</Slides>
  <Notes>32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34</vt:i4>
      </vt:variant>
    </vt:vector>
  </HeadingPairs>
  <TitlesOfParts>
    <vt:vector size="39" baseType="lpstr">
      <vt:lpstr>Arial</vt:lpstr>
      <vt:lpstr>Arial MT</vt:lpstr>
      <vt:lpstr>Calibri</vt:lpstr>
      <vt:lpstr>Helvetica</vt:lpstr>
      <vt:lpstr>Tema de Office</vt:lpstr>
      <vt:lpstr>Presentación de PowerPoint</vt:lpstr>
      <vt:lpstr>INDICE</vt:lpstr>
      <vt:lpstr>  Concepto y definición</vt:lpstr>
      <vt:lpstr>  Clasificación funcional de la IRA</vt:lpstr>
      <vt:lpstr>Relación entre gravedad de AKI y supervivencia</vt:lpstr>
      <vt:lpstr>  Marcadores de función renal</vt:lpstr>
      <vt:lpstr>  Marcadores de lesión renal</vt:lpstr>
      <vt:lpstr>Lesión/Insuficiencia renal aguda: continuum</vt:lpstr>
      <vt:lpstr>Epidemiología clínica de la IRA</vt:lpstr>
      <vt:lpstr>  Factores de riesgo de IRA</vt:lpstr>
      <vt:lpstr>  Clasificación etiológica de la IRA</vt:lpstr>
      <vt:lpstr>Presentación de PowerPoint</vt:lpstr>
      <vt:lpstr> Insuficiencia renal prerrenal</vt:lpstr>
      <vt:lpstr>  IRA parenquimatosa y obstructiva</vt:lpstr>
      <vt:lpstr>  AKI y fármacos</vt:lpstr>
      <vt:lpstr>  Fisiopatología de la IRA isquémica</vt:lpstr>
      <vt:lpstr>  Autorregulación de la perfusión renal</vt:lpstr>
      <vt:lpstr> Autorregulación de la tasa de FG y adaptación a la reducción de presión de perfusión </vt:lpstr>
      <vt:lpstr>  Fisiopatología de AKI y mecanismos de reducción del FG</vt:lpstr>
      <vt:lpstr>  Fases evolutivas de AKI</vt:lpstr>
      <vt:lpstr>  Abordaje del paciente con AKI (1)</vt:lpstr>
      <vt:lpstr>  Abordaje del paciente con AKI (2)</vt:lpstr>
      <vt:lpstr>  Paciente con anuria</vt:lpstr>
      <vt:lpstr>  Análisis de orina en la IRA</vt:lpstr>
      <vt:lpstr>  BIOQUÍMICA: IRA PRE-RENAL vs NTA </vt:lpstr>
      <vt:lpstr>  Biopsia renal en AKI</vt:lpstr>
      <vt:lpstr>Presentación de PowerPoint</vt:lpstr>
      <vt:lpstr>  Complicaciones en la AKI </vt:lpstr>
      <vt:lpstr>  Tratamiento etiológico de AKI</vt:lpstr>
      <vt:lpstr>  Principios de manejo de AKI</vt:lpstr>
      <vt:lpstr>Pronóstico</vt:lpstr>
      <vt:lpstr>  Medidas de prevención de AKI</vt:lpstr>
      <vt:lpstr>  Puntos clave de IRA</vt:lpstr>
      <vt:lpstr>  Bibliografía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FRACASO RENAL AGUDO</dc:title>
  <dc:creator>DOC</dc:creator>
  <cp:lastModifiedBy>Juan Gomez</cp:lastModifiedBy>
  <cp:revision>174</cp:revision>
  <dcterms:created xsi:type="dcterms:W3CDTF">2011-10-02T14:24:10Z</dcterms:created>
  <dcterms:modified xsi:type="dcterms:W3CDTF">2022-01-27T10:04:59Z</dcterms:modified>
</cp:coreProperties>
</file>