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4" r:id="rId1"/>
    <p:sldMasterId id="2147484486" r:id="rId2"/>
    <p:sldMasterId id="2147484509" r:id="rId3"/>
  </p:sldMasterIdLst>
  <p:notesMasterIdLst>
    <p:notesMasterId r:id="rId37"/>
  </p:notesMasterIdLst>
  <p:handoutMasterIdLst>
    <p:handoutMasterId r:id="rId38"/>
  </p:handoutMasterIdLst>
  <p:sldIdLst>
    <p:sldId id="256" r:id="rId4"/>
    <p:sldId id="6106" r:id="rId5"/>
    <p:sldId id="357" r:id="rId6"/>
    <p:sldId id="6108" r:id="rId7"/>
    <p:sldId id="363" r:id="rId8"/>
    <p:sldId id="6083" r:id="rId9"/>
    <p:sldId id="6109" r:id="rId10"/>
    <p:sldId id="375" r:id="rId11"/>
    <p:sldId id="395" r:id="rId12"/>
    <p:sldId id="6110" r:id="rId13"/>
    <p:sldId id="398" r:id="rId14"/>
    <p:sldId id="6097" r:id="rId15"/>
    <p:sldId id="401" r:id="rId16"/>
    <p:sldId id="264" r:id="rId17"/>
    <p:sldId id="394" r:id="rId18"/>
    <p:sldId id="6068" r:id="rId19"/>
    <p:sldId id="6111" r:id="rId20"/>
    <p:sldId id="409" r:id="rId21"/>
    <p:sldId id="6014" r:id="rId22"/>
    <p:sldId id="6112" r:id="rId23"/>
    <p:sldId id="540" r:id="rId24"/>
    <p:sldId id="6041" r:id="rId25"/>
    <p:sldId id="6019" r:id="rId26"/>
    <p:sldId id="577" r:id="rId27"/>
    <p:sldId id="6001" r:id="rId28"/>
    <p:sldId id="6074" r:id="rId29"/>
    <p:sldId id="6005" r:id="rId30"/>
    <p:sldId id="6003" r:id="rId31"/>
    <p:sldId id="6058" r:id="rId32"/>
    <p:sldId id="6047" r:id="rId33"/>
    <p:sldId id="266" r:id="rId34"/>
    <p:sldId id="6009" r:id="rId35"/>
    <p:sldId id="6107" r:id="rId36"/>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CCFF"/>
    <a:srgbClr val="3E1B59"/>
    <a:srgbClr val="CCECFF"/>
    <a:srgbClr val="F9C8C3"/>
    <a:srgbClr val="E1A27B"/>
    <a:srgbClr val="CC006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4" autoAdjust="0"/>
    <p:restoredTop sz="96357" autoAdjust="0"/>
  </p:normalViewPr>
  <p:slideViewPr>
    <p:cSldViewPr>
      <p:cViewPr varScale="1">
        <p:scale>
          <a:sx n="107" d="100"/>
          <a:sy n="107" d="100"/>
        </p:scale>
        <p:origin x="1782"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08"/>
    </p:cViewPr>
  </p:sorterViewPr>
  <p:notesViewPr>
    <p:cSldViewPr>
      <p:cViewPr>
        <p:scale>
          <a:sx n="120" d="100"/>
          <a:sy n="120" d="100"/>
        </p:scale>
        <p:origin x="1380" y="-3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D630183D-9A1D-6EF8-0D69-C1F43950C7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359427" name="Rectangle 3">
            <a:extLst>
              <a:ext uri="{FF2B5EF4-FFF2-40B4-BE49-F238E27FC236}">
                <a16:creationId xmlns:a16="http://schemas.microsoft.com/office/drawing/2014/main" id="{A808DA69-D451-6941-DC21-CFB69010FF9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s-ES"/>
          </a:p>
        </p:txBody>
      </p:sp>
      <p:sp>
        <p:nvSpPr>
          <p:cNvPr id="359428" name="Rectangle 4">
            <a:extLst>
              <a:ext uri="{FF2B5EF4-FFF2-40B4-BE49-F238E27FC236}">
                <a16:creationId xmlns:a16="http://schemas.microsoft.com/office/drawing/2014/main" id="{8EC0FD6B-90C0-B2EA-C70E-947322C56B13}"/>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359429" name="Rectangle 5">
            <a:extLst>
              <a:ext uri="{FF2B5EF4-FFF2-40B4-BE49-F238E27FC236}">
                <a16:creationId xmlns:a16="http://schemas.microsoft.com/office/drawing/2014/main" id="{03CCAE5C-7F56-188C-43B6-D8783ECA35B1}"/>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83FEDE-FCBE-4FA7-AE96-30D02CAF64F8}"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F5C6B49-E981-98B2-F881-8A7EDCD5775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4099" name="Rectangle 3">
            <a:extLst>
              <a:ext uri="{FF2B5EF4-FFF2-40B4-BE49-F238E27FC236}">
                <a16:creationId xmlns:a16="http://schemas.microsoft.com/office/drawing/2014/main" id="{E0EE39BF-9261-A35C-F034-B08F451F2F4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s-ES"/>
          </a:p>
        </p:txBody>
      </p:sp>
      <p:sp>
        <p:nvSpPr>
          <p:cNvPr id="4100" name="Rectangle 4">
            <a:extLst>
              <a:ext uri="{FF2B5EF4-FFF2-40B4-BE49-F238E27FC236}">
                <a16:creationId xmlns:a16="http://schemas.microsoft.com/office/drawing/2014/main" id="{EBB99CAA-D4EF-8640-D6AD-2E6142B27DD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7319F4D-C12F-0794-FFD4-CE210B3BF3E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a:extLst>
              <a:ext uri="{FF2B5EF4-FFF2-40B4-BE49-F238E27FC236}">
                <a16:creationId xmlns:a16="http://schemas.microsoft.com/office/drawing/2014/main" id="{CA4041E4-BD79-8E08-85E5-1D958DCA585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4103" name="Rectangle 7">
            <a:extLst>
              <a:ext uri="{FF2B5EF4-FFF2-40B4-BE49-F238E27FC236}">
                <a16:creationId xmlns:a16="http://schemas.microsoft.com/office/drawing/2014/main" id="{C7D47A49-D252-1B3A-83A1-DEEEE293BB9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652D4F-1CFF-4E5D-BB78-2C108345CAF5}"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6493CFD5-D208-DA79-E19F-6395F164D93E}"/>
              </a:ext>
            </a:extLst>
          </p:cNvPr>
          <p:cNvSpPr>
            <a:spLocks noGrp="1" noRot="1" noChangeAspect="1" noChangeArrowheads="1" noTextEdit="1"/>
          </p:cNvSpPr>
          <p:nvPr>
            <p:ph type="sldImg"/>
          </p:nvPr>
        </p:nvSpPr>
        <p:spPr>
          <a:ln/>
        </p:spPr>
      </p:sp>
      <p:sp>
        <p:nvSpPr>
          <p:cNvPr id="8195" name="Marcador de notas 2">
            <a:extLst>
              <a:ext uri="{FF2B5EF4-FFF2-40B4-BE49-F238E27FC236}">
                <a16:creationId xmlns:a16="http://schemas.microsoft.com/office/drawing/2014/main" id="{8A5DED05-B507-7675-20A1-482B7AFE8E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El índice que seguiremos en la presentación es el siguiente</a:t>
            </a:r>
          </a:p>
        </p:txBody>
      </p:sp>
      <p:sp>
        <p:nvSpPr>
          <p:cNvPr id="8196" name="Marcador de número de diapositiva 3">
            <a:extLst>
              <a:ext uri="{FF2B5EF4-FFF2-40B4-BE49-F238E27FC236}">
                <a16:creationId xmlns:a16="http://schemas.microsoft.com/office/drawing/2014/main" id="{767BA301-C325-0851-1261-E64E10E606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0AE9CD-57F9-473F-8C95-E977CB6F7CCE}" type="slidenum">
              <a:rPr lang="es-ES" altLang="es-ES" sz="1300" smtClean="0">
                <a:solidFill>
                  <a:srgbClr val="000000"/>
                </a:solidFill>
                <a:cs typeface="Arial" panose="020B0604020202020204" pitchFamily="34" charset="0"/>
              </a:rPr>
              <a:pPr/>
              <a:t>2</a:t>
            </a:fld>
            <a:endParaRPr lang="es-ES" altLang="es-ES" sz="1300">
              <a:solidFill>
                <a:srgbClr val="000000"/>
              </a:solidFil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C192A22-B8D5-D33A-4CDE-F6F0B7320CB0}"/>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6910E19-9DB3-4869-8368-B358B7A071FE}" type="slidenum">
              <a:rPr lang="es-ES_tradnl" altLang="es-ES">
                <a:latin typeface="Times New Roman" panose="02020603050405020304" pitchFamily="18" charset="0"/>
              </a:rPr>
              <a:pPr algn="r" eaLnBrk="1" hangingPunct="1">
                <a:spcBef>
                  <a:spcPct val="0"/>
                </a:spcBef>
              </a:pPr>
              <a:t>11</a:t>
            </a:fld>
            <a:endParaRPr lang="es-ES_tradnl" altLang="es-ES">
              <a:latin typeface="Times New Roman" panose="02020603050405020304" pitchFamily="18" charset="0"/>
            </a:endParaRPr>
          </a:p>
        </p:txBody>
      </p:sp>
      <p:sp>
        <p:nvSpPr>
          <p:cNvPr id="26627" name="Rectangle 2">
            <a:extLst>
              <a:ext uri="{FF2B5EF4-FFF2-40B4-BE49-F238E27FC236}">
                <a16:creationId xmlns:a16="http://schemas.microsoft.com/office/drawing/2014/main" id="{8002E765-EB50-56E0-0C97-80A63F89DF62}"/>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1BF786E3-A471-BE38-D014-5AD5D75FB1C3}"/>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s-ES" altLang="es-ES">
                <a:latin typeface="Arial" panose="020B0604020202020204" pitchFamily="34" charset="0"/>
              </a:rPr>
              <a:t>La aldosterona es un  mineralcorticoide que se secreta en la zona glomerulosa de la suprarrenal, aumenta la reabsorción distal de sodio y la secreción de potasio. Aumenta la permeabilidad  luminal al Na y el K  (mediante el incremento del nº de canales abiertos), y tb. Aumenta la actividad de la bomba Na-K. Esta secreción se estimula por la hiperK y se inhibe por la hipoK. </a:t>
            </a:r>
          </a:p>
          <a:p>
            <a:pPr marL="228600" indent="-228600"/>
            <a:r>
              <a:rPr lang="es-ES" altLang="es-ES">
                <a:latin typeface="Arial" panose="020B0604020202020204" pitchFamily="34" charset="0"/>
              </a:rPr>
              <a:t>Una carga de K, provoca directamente un aumento de la secreción de aldosterona y, por consiguiente, facilita la excreción de exceso de potasio por la orina.</a:t>
            </a:r>
          </a:p>
          <a:p>
            <a:pPr marL="228600" indent="-228600"/>
            <a:r>
              <a:rPr lang="es-ES" altLang="es-ES">
                <a:latin typeface="Arial" panose="020B0604020202020204" pitchFamily="34" charset="0"/>
              </a:rPr>
              <a:t>Además de sus conocidos efectos sobre la excreción renal de potasio y de aumentar la secreción de potasio por las glándulas salivares y sudoríparas, así como por el intestino, existe evidencia experimental de que la aldosterona también puede favorecer la entrada de potasio al interior celular. </a:t>
            </a:r>
          </a:p>
          <a:p>
            <a:pPr marL="228600" indent="-228600"/>
            <a:r>
              <a:rPr lang="es-ES" altLang="es-ES">
                <a:latin typeface="Arial" panose="020B0604020202020204" pitchFamily="34" charset="0"/>
              </a:rPr>
              <a:t>La aldosterona, además del aumento de la excreción urinaria, activa dos factores que participan  en la adaptación crónica:</a:t>
            </a:r>
          </a:p>
          <a:p>
            <a:pPr marL="228600" indent="-228600">
              <a:buFontTx/>
              <a:buAutoNum type="arabicParenR"/>
            </a:pPr>
            <a:r>
              <a:rPr lang="es-ES" altLang="es-ES">
                <a:latin typeface="Arial" panose="020B0604020202020204" pitchFamily="34" charset="0"/>
              </a:rPr>
              <a:t>El aumento de la captación celular extrarrenal de K.</a:t>
            </a:r>
          </a:p>
          <a:p>
            <a:pPr marL="228600" indent="-228600">
              <a:buFontTx/>
              <a:buAutoNum type="arabicParenR"/>
            </a:pPr>
            <a:r>
              <a:rPr lang="es-ES" altLang="es-ES">
                <a:latin typeface="Arial" panose="020B0604020202020204" pitchFamily="34" charset="0"/>
              </a:rPr>
              <a:t>El aumento de las pérdidas intestinales mediante la secreción colónica de K.</a:t>
            </a:r>
          </a:p>
          <a:p>
            <a:pPr marL="228600" indent="-228600">
              <a:buFontTx/>
              <a:buAutoNum type="arabicParenR"/>
            </a:pPr>
            <a:endParaRPr lang="es-ES" altLang="es-E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1F3543B-F598-BD87-11C5-2D7DB8BCE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7F28E7-553D-4BDA-9522-23C27115F2F4}" type="slidenum">
              <a:rPr lang="es-ES_tradnl" altLang="es-ES" smtClean="0">
                <a:solidFill>
                  <a:srgbClr val="000000"/>
                </a:solidFill>
              </a:rPr>
              <a:pPr>
                <a:spcBef>
                  <a:spcPct val="0"/>
                </a:spcBef>
              </a:pPr>
              <a:t>12</a:t>
            </a:fld>
            <a:endParaRPr lang="es-ES_tradnl" altLang="es-ES">
              <a:solidFill>
                <a:srgbClr val="000000"/>
              </a:solidFill>
            </a:endParaRPr>
          </a:p>
        </p:txBody>
      </p:sp>
      <p:sp>
        <p:nvSpPr>
          <p:cNvPr id="28675" name="Rectangle 2">
            <a:extLst>
              <a:ext uri="{FF2B5EF4-FFF2-40B4-BE49-F238E27FC236}">
                <a16:creationId xmlns:a16="http://schemas.microsoft.com/office/drawing/2014/main" id="{886A1BEA-48A1-B3B0-C3B2-BDEEDD9EE6E1}"/>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CFAE953A-17E9-8A2D-66A1-C20C15666246}"/>
              </a:ext>
            </a:extLst>
          </p:cNvPr>
          <p:cNvSpPr>
            <a:spLocks noGrp="1" noChangeArrowheads="1"/>
          </p:cNvSpPr>
          <p:nvPr>
            <p:ph type="body" idx="1"/>
          </p:nvPr>
        </p:nvSpPr>
        <p:spPr>
          <a:ln/>
        </p:spPr>
        <p:txBody>
          <a:bodyPr/>
          <a:lstStyle/>
          <a:p>
            <a:pPr eaLnBrk="1" hangingPunct="1">
              <a:spcBef>
                <a:spcPct val="0"/>
              </a:spcBef>
              <a:defRPr/>
            </a:pPr>
            <a:r>
              <a:rPr lang="es-ES_tradnl" dirty="0">
                <a:latin typeface="Arial" pitchFamily="34" charset="0"/>
              </a:rPr>
              <a:t>Esta figura representa como se maneja el potasio a nivel de la célula principal del túbulo contorneado distal (TCD) y </a:t>
            </a:r>
            <a:r>
              <a:rPr lang="es-ES" dirty="0"/>
              <a:t>el túbulo colector cortical (TCC).</a:t>
            </a:r>
            <a:endParaRPr lang="es-ES_tradnl" dirty="0">
              <a:latin typeface="Arial" pitchFamily="34" charset="0"/>
            </a:endParaRPr>
          </a:p>
          <a:p>
            <a:pPr eaLnBrk="1" hangingPunct="1">
              <a:spcBef>
                <a:spcPct val="0"/>
              </a:spcBef>
              <a:defRPr/>
            </a:pPr>
            <a:r>
              <a:rPr lang="es-ES" dirty="0"/>
              <a:t>Las porciones finales del túbulo contorneado distal y el túbulo colector cortical son las principales responsables del control de la eliminación renal de potasio. Estas células se ven sometidas a los mismos mecanismos de regulación que el resto de las células del organismo: tienen una bomba Na</a:t>
            </a:r>
            <a:r>
              <a:rPr lang="es-ES" baseline="30000" dirty="0"/>
              <a:t>+</a:t>
            </a:r>
            <a:r>
              <a:rPr lang="es-ES" dirty="0"/>
              <a:t>-K</a:t>
            </a:r>
            <a:r>
              <a:rPr lang="es-ES" baseline="30000" dirty="0"/>
              <a:t>+</a:t>
            </a:r>
            <a:r>
              <a:rPr lang="es-ES" dirty="0"/>
              <a:t>-</a:t>
            </a:r>
            <a:r>
              <a:rPr lang="es-ES" dirty="0" err="1"/>
              <a:t>ATPasa</a:t>
            </a:r>
            <a:r>
              <a:rPr lang="es-ES" dirty="0"/>
              <a:t>. Esta bomba Na</a:t>
            </a:r>
            <a:r>
              <a:rPr lang="es-ES" baseline="30000" dirty="0"/>
              <a:t>+</a:t>
            </a:r>
            <a:r>
              <a:rPr lang="es-ES" dirty="0"/>
              <a:t>-K</a:t>
            </a:r>
            <a:r>
              <a:rPr lang="es-ES" baseline="30000" dirty="0"/>
              <a:t>+</a:t>
            </a:r>
            <a:r>
              <a:rPr lang="es-ES" dirty="0"/>
              <a:t>-</a:t>
            </a:r>
            <a:r>
              <a:rPr lang="es-ES" dirty="0" err="1"/>
              <a:t>ATPasa</a:t>
            </a:r>
            <a:r>
              <a:rPr lang="es-ES" dirty="0"/>
              <a:t> se encuentra sólo en las membranas </a:t>
            </a:r>
            <a:r>
              <a:rPr lang="es-ES" dirty="0" err="1"/>
              <a:t>basolaterales</a:t>
            </a:r>
            <a:r>
              <a:rPr lang="es-ES" dirty="0"/>
              <a:t> de las células, mientras que la membrana </a:t>
            </a:r>
            <a:r>
              <a:rPr lang="es-ES" dirty="0" err="1"/>
              <a:t>luminal</a:t>
            </a:r>
            <a:r>
              <a:rPr lang="es-ES" dirty="0"/>
              <a:t> presenta un transportador de sodio específico, sensible a </a:t>
            </a:r>
            <a:r>
              <a:rPr lang="es-ES" dirty="0" err="1"/>
              <a:t>amiloride</a:t>
            </a:r>
            <a:r>
              <a:rPr lang="es-ES" dirty="0"/>
              <a:t>. Esto hace que estén especialmente preparadas para transportar sodio desde la luz de los túbulos renales hacia la sangre, mientras que el potasio tiende a salir desde el citoplasma hacia el exterior, tanto a los túbulos renales como al compartimento sanguíneo. </a:t>
            </a:r>
            <a:endParaRPr lang="es-ES" dirty="0">
              <a:solidFill>
                <a:schemeClr val="bg2">
                  <a:lumMod val="75000"/>
                </a:schemeClr>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641638E-6531-7ADA-7838-92DA8BF16B70}"/>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CF2E68E-2A7C-4E7E-939C-29694B4D0F6E}" type="slidenum">
              <a:rPr lang="es-ES_tradnl" altLang="es-ES">
                <a:solidFill>
                  <a:srgbClr val="000000"/>
                </a:solidFill>
                <a:latin typeface="Times New Roman" panose="02020603050405020304" pitchFamily="18" charset="0"/>
              </a:rPr>
              <a:pPr algn="r" eaLnBrk="1" hangingPunct="1">
                <a:spcBef>
                  <a:spcPct val="0"/>
                </a:spcBef>
              </a:pPr>
              <a:t>13</a:t>
            </a:fld>
            <a:endParaRPr lang="es-ES_tradnl" altLang="es-ES">
              <a:solidFill>
                <a:srgbClr val="000000"/>
              </a:solidFill>
              <a:latin typeface="Times New Roman" panose="02020603050405020304" pitchFamily="18" charset="0"/>
            </a:endParaRPr>
          </a:p>
        </p:txBody>
      </p:sp>
      <p:sp>
        <p:nvSpPr>
          <p:cNvPr id="30723" name="Rectangle 2">
            <a:extLst>
              <a:ext uri="{FF2B5EF4-FFF2-40B4-BE49-F238E27FC236}">
                <a16:creationId xmlns:a16="http://schemas.microsoft.com/office/drawing/2014/main" id="{F6A9F2BA-3B9F-943D-4D0C-968193F4AC6A}"/>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D1B005FA-566E-7453-5B3F-079CDC4F0E1F}"/>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a:latin typeface="Arial" panose="020B0604020202020204" pitchFamily="34" charset="0"/>
              </a:rPr>
              <a:t>Representación del mecanismo de acción de los diuréticos ahorradores de potasio.</a:t>
            </a:r>
          </a:p>
          <a:p>
            <a:pPr eaLnBrk="1" hangingPunct="1">
              <a:spcBef>
                <a:spcPct val="0"/>
              </a:spcBef>
            </a:pPr>
            <a:endParaRPr lang="es-ES" altLang="es-E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9946516F-8D41-DDF1-0636-05255B51D157}"/>
              </a:ext>
            </a:extLst>
          </p:cNvPr>
          <p:cNvSpPr>
            <a:spLocks noGrp="1" noRot="1" noChangeAspect="1" noChangeArrowheads="1" noTextEdit="1"/>
          </p:cNvSpPr>
          <p:nvPr>
            <p:ph type="sldImg"/>
          </p:nvPr>
        </p:nvSpPr>
        <p:spPr>
          <a:ln/>
        </p:spPr>
      </p:sp>
      <p:sp>
        <p:nvSpPr>
          <p:cNvPr id="32771" name="Espace réservé des commentaires 2">
            <a:extLst>
              <a:ext uri="{FF2B5EF4-FFF2-40B4-BE49-F238E27FC236}">
                <a16:creationId xmlns:a16="http://schemas.microsoft.com/office/drawing/2014/main" id="{DA784EF5-D84F-919A-E7DE-BB064D960BFF}"/>
              </a:ext>
            </a:extLst>
          </p:cNvPr>
          <p:cNvSpPr>
            <a:spLocks noGrp="1" noChangeArrowheads="1"/>
          </p:cNvSpPr>
          <p:nvPr>
            <p:ph type="body" idx="1"/>
          </p:nvPr>
        </p:nvSpPr>
        <p:spPr>
          <a:xfrm>
            <a:off x="908050" y="4341813"/>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a:latin typeface="Arial" panose="020B0604020202020204" pitchFamily="34" charset="0"/>
              </a:rPr>
              <a:t>Se define la hiperpotasemia por una concentración sérica de potasio por encima del límite superior de la normalidad: K+ &gt;5 mEq/l.</a:t>
            </a:r>
          </a:p>
          <a:p>
            <a:pPr eaLnBrk="1" hangingPunct="1">
              <a:spcBef>
                <a:spcPct val="0"/>
              </a:spcBef>
            </a:pPr>
            <a:r>
              <a:rPr lang="es-ES" altLang="es-ES">
                <a:latin typeface="Arial" panose="020B0604020202020204" pitchFamily="34" charset="0"/>
              </a:rPr>
              <a:t>Se clasifica en:</a:t>
            </a:r>
          </a:p>
          <a:p>
            <a:pPr lvl="1" eaLnBrk="1" hangingPunct="1">
              <a:lnSpc>
                <a:spcPct val="150000"/>
              </a:lnSpc>
              <a:spcBef>
                <a:spcPct val="0"/>
              </a:spcBef>
              <a:buClr>
                <a:srgbClr val="2F5597"/>
              </a:buClr>
              <a:buFont typeface="Yu Mincho Demibold" pitchFamily="18" charset="-128"/>
              <a:buChar char="☛"/>
            </a:pPr>
            <a:r>
              <a:rPr lang="es-ES" altLang="es-ES">
                <a:latin typeface="Arial" panose="020B0604020202020204" pitchFamily="34" charset="0"/>
              </a:rPr>
              <a:t>Leve: 5 a 5,5 mEq/l</a:t>
            </a:r>
          </a:p>
          <a:p>
            <a:pPr lvl="1" eaLnBrk="1" hangingPunct="1">
              <a:lnSpc>
                <a:spcPct val="150000"/>
              </a:lnSpc>
              <a:spcBef>
                <a:spcPct val="0"/>
              </a:spcBef>
              <a:buClr>
                <a:srgbClr val="2F5597"/>
              </a:buClr>
              <a:buFont typeface="Yu Mincho Demibold" pitchFamily="18" charset="-128"/>
              <a:buChar char="☛"/>
            </a:pPr>
            <a:r>
              <a:rPr lang="es-ES" altLang="es-ES">
                <a:latin typeface="Arial" panose="020B0604020202020204" pitchFamily="34" charset="0"/>
              </a:rPr>
              <a:t>Moderada: 5,5 y 6 mEq/l</a:t>
            </a:r>
          </a:p>
          <a:p>
            <a:pPr lvl="1" eaLnBrk="1" hangingPunct="1">
              <a:lnSpc>
                <a:spcPct val="150000"/>
              </a:lnSpc>
              <a:spcBef>
                <a:spcPct val="0"/>
              </a:spcBef>
              <a:buClr>
                <a:srgbClr val="2F5597"/>
              </a:buClr>
              <a:buFont typeface="Yu Mincho Demibold" pitchFamily="18" charset="-128"/>
              <a:buChar char="☛"/>
            </a:pPr>
            <a:r>
              <a:rPr lang="es-ES" altLang="es-ES">
                <a:latin typeface="Arial" panose="020B0604020202020204" pitchFamily="34" charset="0"/>
              </a:rPr>
              <a:t>Grave: &gt; 6 mEq/l.</a:t>
            </a:r>
          </a:p>
          <a:p>
            <a:endParaRPr lang="es-ES" altLang="es-ES">
              <a:latin typeface="Arial" panose="020B0604020202020204" pitchFamily="34" charset="0"/>
            </a:endParaRPr>
          </a:p>
        </p:txBody>
      </p:sp>
      <p:sp>
        <p:nvSpPr>
          <p:cNvPr id="32772" name="Espace réservé du numéro de diapositive 3">
            <a:extLst>
              <a:ext uri="{FF2B5EF4-FFF2-40B4-BE49-F238E27FC236}">
                <a16:creationId xmlns:a16="http://schemas.microsoft.com/office/drawing/2014/main" id="{E0994DA1-AEC9-0DA0-8C06-ECC22A891F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13144D-A77D-4E37-86AB-DC326C021E0A}" type="slidenum">
              <a:rPr lang="es-ES" altLang="es-ES" smtClean="0">
                <a:solidFill>
                  <a:srgbClr val="000000"/>
                </a:solidFill>
              </a:rPr>
              <a:pPr/>
              <a:t>14</a:t>
            </a:fld>
            <a:endParaRPr lang="es-ES" altLang="es-E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9C29ECB5-1F87-07CE-6533-0C9137FB2A3A}"/>
              </a:ext>
            </a:extLst>
          </p:cNvPr>
          <p:cNvSpPr>
            <a:spLocks noGrp="1" noRot="1" noChangeAspect="1" noChangeArrowheads="1" noTextEdit="1"/>
          </p:cNvSpPr>
          <p:nvPr>
            <p:ph type="sldImg"/>
          </p:nvPr>
        </p:nvSpPr>
        <p:spPr>
          <a:ln/>
        </p:spPr>
      </p:sp>
      <p:sp>
        <p:nvSpPr>
          <p:cNvPr id="34819" name="2 Marcador de notas">
            <a:extLst>
              <a:ext uri="{FF2B5EF4-FFF2-40B4-BE49-F238E27FC236}">
                <a16:creationId xmlns:a16="http://schemas.microsoft.com/office/drawing/2014/main" id="{E360C5F9-EFAD-F0C2-39BB-500FE54DDF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endParaRPr>
          </a:p>
        </p:txBody>
      </p:sp>
      <p:sp>
        <p:nvSpPr>
          <p:cNvPr id="34820" name="3 Marcador de número de diapositiva">
            <a:extLst>
              <a:ext uri="{FF2B5EF4-FFF2-40B4-BE49-F238E27FC236}">
                <a16:creationId xmlns:a16="http://schemas.microsoft.com/office/drawing/2014/main" id="{F2ECBCC0-A6F9-7EB1-6905-3FFA8786FA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85382C-1428-40BB-859C-9709DBF026A3}" type="slidenum">
              <a:rPr lang="es-ES" altLang="es-ES" smtClean="0">
                <a:solidFill>
                  <a:srgbClr val="000000"/>
                </a:solidFill>
              </a:rPr>
              <a:pPr>
                <a:spcBef>
                  <a:spcPct val="0"/>
                </a:spcBef>
              </a:pPr>
              <a:t>15</a:t>
            </a:fld>
            <a:endParaRPr lang="es-ES" altLang="es-E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1AB7CCA4-7C66-902D-6532-2F791770671B}"/>
              </a:ext>
            </a:extLst>
          </p:cNvPr>
          <p:cNvSpPr>
            <a:spLocks noGrp="1" noRot="1" noChangeAspect="1" noChangeArrowheads="1" noTextEdit="1"/>
          </p:cNvSpPr>
          <p:nvPr>
            <p:ph type="sldImg"/>
          </p:nvPr>
        </p:nvSpPr>
        <p:spPr>
          <a:ln/>
        </p:spPr>
      </p:sp>
      <p:sp>
        <p:nvSpPr>
          <p:cNvPr id="36867" name="Espace réservé des commentaires 2">
            <a:extLst>
              <a:ext uri="{FF2B5EF4-FFF2-40B4-BE49-F238E27FC236}">
                <a16:creationId xmlns:a16="http://schemas.microsoft.com/office/drawing/2014/main" id="{9274317A-F68A-7D42-C75B-049EA0FA7D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En relación a la fisiopatología, las causas de hiperpotasemia vienen dadas por una salida importante de potasio del interior de la célula o una alteración en la eliminación renal del potasio.</a:t>
            </a:r>
          </a:p>
          <a:p>
            <a:endParaRPr lang="es-ES" altLang="es-ES">
              <a:latin typeface="Arial" panose="020B0604020202020204" pitchFamily="34" charset="0"/>
            </a:endParaRPr>
          </a:p>
          <a:p>
            <a:endParaRPr lang="es-ES" altLang="es-ES">
              <a:latin typeface="Arial" panose="020B0604020202020204" pitchFamily="34" charset="0"/>
            </a:endParaRPr>
          </a:p>
        </p:txBody>
      </p:sp>
      <p:sp>
        <p:nvSpPr>
          <p:cNvPr id="36868" name="Espace réservé du numéro de diapositive 3">
            <a:extLst>
              <a:ext uri="{FF2B5EF4-FFF2-40B4-BE49-F238E27FC236}">
                <a16:creationId xmlns:a16="http://schemas.microsoft.com/office/drawing/2014/main" id="{67F371F5-9DDD-149F-5634-A2B2E2160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019328-EA20-4BCA-B572-16FC4E221E28}" type="slidenum">
              <a:rPr lang="es-ES" altLang="es-ES" smtClean="0">
                <a:solidFill>
                  <a:srgbClr val="000000"/>
                </a:solidFill>
              </a:rPr>
              <a:pPr/>
              <a:t>16</a:t>
            </a:fld>
            <a:endParaRPr lang="es-ES" altLang="es-E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8B8C199A-3590-987C-7B93-B5033E9E7142}"/>
              </a:ext>
            </a:extLst>
          </p:cNvPr>
          <p:cNvSpPr>
            <a:spLocks noGrp="1" noRot="1" noChangeAspect="1" noChangeArrowheads="1" noTextEdit="1"/>
          </p:cNvSpPr>
          <p:nvPr>
            <p:ph type="sldImg"/>
          </p:nvPr>
        </p:nvSpPr>
        <p:spPr>
          <a:ln/>
        </p:spPr>
      </p:sp>
      <p:sp>
        <p:nvSpPr>
          <p:cNvPr id="52227" name="Espace réservé des commentaires 2">
            <a:extLst>
              <a:ext uri="{FF2B5EF4-FFF2-40B4-BE49-F238E27FC236}">
                <a16:creationId xmlns:a16="http://schemas.microsoft.com/office/drawing/2014/main" id="{0AC5D445-0AE9-CBCE-F227-C5C9C77D4901}"/>
              </a:ext>
            </a:extLst>
          </p:cNvPr>
          <p:cNvSpPr>
            <a:spLocks noGrp="1" noChangeArrowheads="1"/>
          </p:cNvSpPr>
          <p:nvPr>
            <p:ph type="body" idx="1"/>
          </p:nvPr>
        </p:nvSpPr>
        <p:spPr>
          <a:ln/>
        </p:spPr>
        <p:txBody>
          <a:bodyPr/>
          <a:lstStyle/>
          <a:p>
            <a:pPr>
              <a:defRPr/>
            </a:pPr>
            <a:r>
              <a:rPr lang="es-ES" altLang="es-ES" dirty="0">
                <a:latin typeface="Arial" panose="020B0604020202020204" pitchFamily="34" charset="0"/>
              </a:rPr>
              <a:t>En el diagnóstico de la hiperpotasemia lo primero es confirmar se trata de una hiperpotasemia verdadera y no una </a:t>
            </a:r>
            <a:r>
              <a:rPr lang="es-ES" altLang="es-ES" dirty="0" err="1">
                <a:latin typeface="Arial" panose="020B0604020202020204" pitchFamily="34" charset="0"/>
              </a:rPr>
              <a:t>pseudohiperpotasemia</a:t>
            </a:r>
            <a:r>
              <a:rPr lang="es-ES" altLang="es-ES" dirty="0">
                <a:latin typeface="Arial" panose="020B0604020202020204" pitchFamily="34" charset="0"/>
              </a:rPr>
              <a:t>. Después hay que ver como se esta comportando el riñón ante esta hiperpotasemia. Lo </a:t>
            </a:r>
            <a:r>
              <a:rPr lang="es-ES" altLang="es-ES" dirty="0" err="1">
                <a:latin typeface="Arial" panose="020B0604020202020204" pitchFamily="34" charset="0"/>
              </a:rPr>
              <a:t>fisiolñogico</a:t>
            </a:r>
            <a:r>
              <a:rPr lang="es-ES" altLang="es-ES" dirty="0">
                <a:latin typeface="Arial" panose="020B0604020202020204" pitchFamily="34" charset="0"/>
              </a:rPr>
              <a:t> es que aumente su eliminación urinaria para corregir la alteración.</a:t>
            </a:r>
          </a:p>
          <a:p>
            <a:pPr>
              <a:defRPr/>
            </a:pPr>
            <a:r>
              <a:rPr lang="es-ES" altLang="es-ES" dirty="0">
                <a:latin typeface="Arial" panose="020B0604020202020204" pitchFamily="34" charset="0"/>
              </a:rPr>
              <a:t>Si la eliminación de potasio es adecuada tendremos que pensar en:</a:t>
            </a:r>
          </a:p>
          <a:p>
            <a:pPr marL="171450" indent="-171450">
              <a:buFontTx/>
              <a:buChar char="-"/>
              <a:defRPr/>
            </a:pPr>
            <a:r>
              <a:rPr lang="es-ES" altLang="es-ES" dirty="0">
                <a:latin typeface="Arial" panose="020B0604020202020204" pitchFamily="34" charset="0"/>
              </a:rPr>
              <a:t>Redistribución transcelular de potasio</a:t>
            </a:r>
          </a:p>
          <a:p>
            <a:pPr marL="171450" indent="-171450">
              <a:buFontTx/>
              <a:buChar char="-"/>
              <a:defRPr/>
            </a:pPr>
            <a:r>
              <a:rPr lang="es-ES" altLang="es-ES" dirty="0">
                <a:latin typeface="Arial" panose="020B0604020202020204" pitchFamily="34" charset="0"/>
              </a:rPr>
              <a:t>Liberación tisular de potasio</a:t>
            </a:r>
          </a:p>
          <a:p>
            <a:pPr marL="171450" indent="-171450">
              <a:buFontTx/>
              <a:buChar char="-"/>
              <a:defRPr/>
            </a:pPr>
            <a:r>
              <a:rPr lang="es-ES" altLang="es-ES" dirty="0">
                <a:latin typeface="Arial" panose="020B0604020202020204" pitchFamily="34" charset="0"/>
              </a:rPr>
              <a:t>Administración exógena (esto es muy raro)</a:t>
            </a:r>
          </a:p>
          <a:p>
            <a:pPr marL="171450" indent="-171450">
              <a:buFontTx/>
              <a:buChar char="-"/>
              <a:defRPr/>
            </a:pPr>
            <a:endParaRPr lang="es-ES" altLang="es-ES" dirty="0">
              <a:latin typeface="Arial" panose="020B0604020202020204" pitchFamily="34" charset="0"/>
            </a:endParaRPr>
          </a:p>
          <a:p>
            <a:pPr>
              <a:defRPr/>
            </a:pPr>
            <a:r>
              <a:rPr lang="es-ES" altLang="es-ES" dirty="0">
                <a:latin typeface="Arial" panose="020B0604020202020204" pitchFamily="34" charset="0"/>
              </a:rPr>
              <a:t>Si la eliminación de potasio urinario es baja tendremos que pensar en dos grandes causas:</a:t>
            </a:r>
          </a:p>
          <a:p>
            <a:pPr marL="171450" indent="-171450" eaLnBrk="1" hangingPunct="1">
              <a:spcBef>
                <a:spcPct val="0"/>
              </a:spcBef>
              <a:buFont typeface="Arial" panose="020B0604020202020204" pitchFamily="34" charset="0"/>
              <a:buChar char="-"/>
              <a:defRPr/>
            </a:pPr>
            <a:r>
              <a:rPr lang="es-ES_tradnl" altLang="es-ES" dirty="0">
                <a:solidFill>
                  <a:srgbClr val="000000"/>
                </a:solidFill>
                <a:latin typeface="Arial" panose="020B0604020202020204" pitchFamily="34" charset="0"/>
              </a:rPr>
              <a:t>Déficit mineralocorticoides o de la secreción tubular K</a:t>
            </a:r>
          </a:p>
          <a:p>
            <a:pPr marL="171450" indent="-171450" eaLnBrk="1" hangingPunct="1">
              <a:spcBef>
                <a:spcPct val="0"/>
              </a:spcBef>
              <a:buFont typeface="Arial" panose="020B0604020202020204" pitchFamily="34" charset="0"/>
              <a:buChar char="-"/>
              <a:defRPr/>
            </a:pPr>
            <a:r>
              <a:rPr lang="es-ES_tradnl" altLang="es-ES" dirty="0">
                <a:solidFill>
                  <a:srgbClr val="000000"/>
                </a:solidFill>
                <a:latin typeface="Arial" panose="020B0604020202020204" pitchFamily="34" charset="0"/>
              </a:rPr>
              <a:t>Insuficiencia renal</a:t>
            </a:r>
          </a:p>
          <a:p>
            <a:pPr>
              <a:defRPr/>
            </a:pPr>
            <a:endParaRPr lang="es-ES" altLang="es-ES" dirty="0">
              <a:latin typeface="Arial" panose="020B0604020202020204" pitchFamily="34" charset="0"/>
            </a:endParaRPr>
          </a:p>
        </p:txBody>
      </p:sp>
      <p:sp>
        <p:nvSpPr>
          <p:cNvPr id="38916" name="Espace réservé du numéro de diapositive 3">
            <a:extLst>
              <a:ext uri="{FF2B5EF4-FFF2-40B4-BE49-F238E27FC236}">
                <a16:creationId xmlns:a16="http://schemas.microsoft.com/office/drawing/2014/main" id="{A5CBB326-C9FE-DBA5-9646-ADA2AD7FF6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02756C-8623-485B-A5B3-338FC0743E00}" type="slidenum">
              <a:rPr lang="es-ES" altLang="es-ES" smtClean="0">
                <a:solidFill>
                  <a:srgbClr val="000000"/>
                </a:solidFill>
              </a:rPr>
              <a:pPr/>
              <a:t>17</a:t>
            </a:fld>
            <a:endParaRPr lang="es-ES" altLang="es-E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5ABB074-C060-9316-7BC8-C2C560773C4F}"/>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D67C3F9-36D5-4A1B-85FC-46528C04B1C5}" type="slidenum">
              <a:rPr lang="es-ES_tradnl" altLang="es-ES">
                <a:solidFill>
                  <a:srgbClr val="000000"/>
                </a:solidFill>
                <a:latin typeface="Times New Roman" panose="02020603050405020304" pitchFamily="18" charset="0"/>
              </a:rPr>
              <a:pPr algn="r" eaLnBrk="1" hangingPunct="1">
                <a:spcBef>
                  <a:spcPct val="0"/>
                </a:spcBef>
              </a:pPr>
              <a:t>18</a:t>
            </a:fld>
            <a:endParaRPr lang="es-ES_tradnl" altLang="es-ES">
              <a:solidFill>
                <a:srgbClr val="000000"/>
              </a:solidFill>
              <a:latin typeface="Times New Roman" panose="02020603050405020304" pitchFamily="18" charset="0"/>
            </a:endParaRPr>
          </a:p>
        </p:txBody>
      </p:sp>
      <p:sp>
        <p:nvSpPr>
          <p:cNvPr id="40963" name="Rectangle 2">
            <a:extLst>
              <a:ext uri="{FF2B5EF4-FFF2-40B4-BE49-F238E27FC236}">
                <a16:creationId xmlns:a16="http://schemas.microsoft.com/office/drawing/2014/main" id="{5BC4894C-DE9B-2950-6647-95F3E6CB588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E5377D2-C0AB-621A-E5EA-DE4B27974106}"/>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
                <a:latin typeface="Arial" panose="020B0604020202020204" pitchFamily="34" charset="0"/>
              </a:rPr>
              <a:t>La concentración urinaria de potasio sólo puede valorarse adecuadamente si el paciente está euvolémico y excreta más de 100 mmol/día de sodio. </a:t>
            </a:r>
          </a:p>
          <a:p>
            <a:r>
              <a:rPr lang="es-ES_tradnl" altLang="es-ES">
                <a:latin typeface="Arial" panose="020B0604020202020204" pitchFamily="34" charset="0"/>
              </a:rPr>
              <a:t>El potasio en orina en muestra simple</a:t>
            </a:r>
            <a:r>
              <a:rPr lang="es-ES_tradnl" altLang="es-ES" b="1">
                <a:latin typeface="Arial" panose="020B0604020202020204" pitchFamily="34" charset="0"/>
              </a:rPr>
              <a:t> </a:t>
            </a:r>
            <a:r>
              <a:rPr lang="es-ES_tradnl" altLang="es-ES">
                <a:latin typeface="Arial" panose="020B0604020202020204" pitchFamily="34" charset="0"/>
              </a:rPr>
              <a:t>puede servir como orientación inicial, pero está muy influenciado por el estado de concentración o dilución de la orina. Por ello, resulta recomendable corregir el K urinario a la reabsorción de agua en el túbulo colector. Esto se consigue calculando el </a:t>
            </a:r>
            <a:r>
              <a:rPr lang="es-ES_tradnl" altLang="es-ES" b="1">
                <a:latin typeface="Arial" panose="020B0604020202020204" pitchFamily="34" charset="0"/>
              </a:rPr>
              <a:t>gradiente transtubular de potasio (TTKG), </a:t>
            </a:r>
            <a:r>
              <a:rPr lang="es-ES_tradnl" altLang="es-ES">
                <a:latin typeface="Arial" panose="020B0604020202020204" pitchFamily="34" charset="0"/>
              </a:rPr>
              <a:t>que nos permite valorar la existencia y la magnitud de la acción mineralocorticoide en el túbulo distal (TCD).	</a:t>
            </a:r>
          </a:p>
          <a:p>
            <a:r>
              <a:rPr lang="es-ES" altLang="es-ES">
                <a:latin typeface="Arial" panose="020B0604020202020204"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imagen de diapositiva 1">
            <a:extLst>
              <a:ext uri="{FF2B5EF4-FFF2-40B4-BE49-F238E27FC236}">
                <a16:creationId xmlns:a16="http://schemas.microsoft.com/office/drawing/2014/main" id="{4F3BC753-EB96-F9C8-3393-BDD43DD4A08F}"/>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3DED2C71-C71A-D8F6-6DAC-B90836F9DEB3}"/>
              </a:ext>
            </a:extLst>
          </p:cNvPr>
          <p:cNvSpPr>
            <a:spLocks noGrp="1"/>
          </p:cNvSpPr>
          <p:nvPr>
            <p:ph type="body" idx="1"/>
          </p:nvPr>
        </p:nvSpPr>
        <p:spPr/>
        <p:txBody>
          <a:bodyPr/>
          <a:lstStyle/>
          <a:p>
            <a:pPr>
              <a:defRPr/>
            </a:pPr>
            <a:r>
              <a:rPr lang="es-ES" dirty="0"/>
              <a:t>Hay muchos fármacos que pueden producir hiperpotasemia, por la alteración o interferencia de los siguientes mecanismos:</a:t>
            </a:r>
          </a:p>
          <a:p>
            <a:pPr marL="171450" indent="-171450">
              <a:buFontTx/>
              <a:buChar char="-"/>
              <a:defRPr/>
            </a:pPr>
            <a:r>
              <a:rPr lang="es-ES" altLang="es-ES" b="1" dirty="0">
                <a:solidFill>
                  <a:srgbClr val="0033CC"/>
                </a:solidFill>
              </a:rPr>
              <a:t>Producción y/o secreción </a:t>
            </a:r>
            <a:r>
              <a:rPr lang="es-ES" altLang="es-ES" dirty="0"/>
              <a:t>de aldosterona</a:t>
            </a:r>
          </a:p>
          <a:p>
            <a:pPr marL="171450" indent="-171450">
              <a:buFontTx/>
              <a:buChar char="-"/>
              <a:defRPr/>
            </a:pPr>
            <a:r>
              <a:rPr lang="es-ES" altLang="es-ES" dirty="0"/>
              <a:t>Inhibición de la </a:t>
            </a:r>
            <a:r>
              <a:rPr lang="es-ES" altLang="es-ES" b="1" dirty="0">
                <a:solidFill>
                  <a:srgbClr val="0033CC"/>
                </a:solidFill>
              </a:rPr>
              <a:t>secreción</a:t>
            </a:r>
            <a:r>
              <a:rPr lang="es-ES" altLang="es-ES" dirty="0"/>
              <a:t> renal de potasio</a:t>
            </a:r>
          </a:p>
          <a:p>
            <a:pPr marL="171450" indent="-171450">
              <a:buFontTx/>
              <a:buChar char="-"/>
              <a:defRPr/>
            </a:pPr>
            <a:r>
              <a:rPr lang="es-ES" altLang="es-ES" dirty="0"/>
              <a:t>Alteran la </a:t>
            </a:r>
            <a:r>
              <a:rPr lang="es-ES" altLang="es-ES" b="1" dirty="0">
                <a:solidFill>
                  <a:srgbClr val="0033CC"/>
                </a:solidFill>
              </a:rPr>
              <a:t>distribución</a:t>
            </a:r>
            <a:r>
              <a:rPr lang="es-ES" altLang="es-ES" dirty="0"/>
              <a:t> de potasio</a:t>
            </a:r>
            <a:r>
              <a:rPr lang="es-ES" dirty="0"/>
              <a:t> </a:t>
            </a:r>
          </a:p>
          <a:p>
            <a:pPr>
              <a:defRPr/>
            </a:pPr>
            <a:r>
              <a:rPr lang="es-ES" dirty="0"/>
              <a:t>Los fármacos en presencia de alteración de la función renal son la principal causa de hiperpotasemia.</a:t>
            </a:r>
          </a:p>
        </p:txBody>
      </p:sp>
      <p:sp>
        <p:nvSpPr>
          <p:cNvPr id="43012" name="Marcador de número de diapositiva 3">
            <a:extLst>
              <a:ext uri="{FF2B5EF4-FFF2-40B4-BE49-F238E27FC236}">
                <a16:creationId xmlns:a16="http://schemas.microsoft.com/office/drawing/2014/main" id="{8EECA1FF-5AEE-3744-15DF-CC28654F4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2449F-A897-4D76-BE53-DADD4B8D6575}" type="slidenum">
              <a:rPr lang="es-ES" altLang="es-ES" smtClean="0"/>
              <a:pPr/>
              <a:t>19</a:t>
            </a:fld>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6AA1EF3C-89DF-BB8E-AFEE-3550B0B7FA37}"/>
              </a:ext>
            </a:extLst>
          </p:cNvPr>
          <p:cNvSpPr>
            <a:spLocks noGrp="1" noRot="1" noChangeAspect="1" noChangeArrowheads="1" noTextEdit="1"/>
          </p:cNvSpPr>
          <p:nvPr>
            <p:ph type="sldImg"/>
          </p:nvPr>
        </p:nvSpPr>
        <p:spPr>
          <a:ln/>
        </p:spPr>
      </p:sp>
      <p:sp>
        <p:nvSpPr>
          <p:cNvPr id="46083" name="Espace réservé des commentaires 2">
            <a:extLst>
              <a:ext uri="{FF2B5EF4-FFF2-40B4-BE49-F238E27FC236}">
                <a16:creationId xmlns:a16="http://schemas.microsoft.com/office/drawing/2014/main" id="{A230C7B9-C2D3-4AE0-E229-2E7E58647B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La clínica de la hiperpotasemia se produce fundamentalmente a nivel de:</a:t>
            </a:r>
          </a:p>
          <a:p>
            <a:pPr eaLnBrk="1" hangingPunct="1">
              <a:lnSpc>
                <a:spcPct val="80000"/>
              </a:lnSpc>
            </a:pPr>
            <a:r>
              <a:rPr lang="es-ES" altLang="es-ES">
                <a:latin typeface="Arial" panose="020B0604020202020204" pitchFamily="34" charset="0"/>
              </a:rPr>
              <a:t>- El sistema neuromuscular:</a:t>
            </a:r>
          </a:p>
          <a:p>
            <a:pPr lvl="1" eaLnBrk="1" hangingPunct="1">
              <a:lnSpc>
                <a:spcPct val="80000"/>
              </a:lnSpc>
            </a:pPr>
            <a:r>
              <a:rPr lang="es-ES" altLang="es-ES">
                <a:latin typeface="Arial" panose="020B0604020202020204" pitchFamily="34" charset="0"/>
              </a:rPr>
              <a:t> Parestesias </a:t>
            </a:r>
            <a:r>
              <a:rPr lang="es-ES" altLang="es-ES">
                <a:latin typeface="Arial" panose="020B0604020202020204" pitchFamily="34" charset="0"/>
                <a:sym typeface="Symbol" panose="05050102010706020507" pitchFamily="18" charset="2"/>
              </a:rPr>
              <a:t></a:t>
            </a:r>
            <a:r>
              <a:rPr lang="es-ES" altLang="es-ES">
                <a:latin typeface="Arial" panose="020B0604020202020204" pitchFamily="34" charset="0"/>
              </a:rPr>
              <a:t> Debilidad muscular </a:t>
            </a:r>
            <a:r>
              <a:rPr lang="es-ES" altLang="es-ES">
                <a:latin typeface="Arial" panose="020B0604020202020204" pitchFamily="34" charset="0"/>
                <a:sym typeface="Symbol" panose="05050102010706020507" pitchFamily="18" charset="2"/>
              </a:rPr>
              <a:t> </a:t>
            </a:r>
            <a:r>
              <a:rPr lang="es-ES" altLang="es-ES">
                <a:latin typeface="Arial" panose="020B0604020202020204" pitchFamily="34" charset="0"/>
              </a:rPr>
              <a:t> Parálisis flácida</a:t>
            </a:r>
          </a:p>
          <a:p>
            <a:pPr lvl="1" eaLnBrk="1" hangingPunct="1">
              <a:lnSpc>
                <a:spcPct val="80000"/>
              </a:lnSpc>
            </a:pPr>
            <a:endParaRPr lang="es-ES" altLang="es-ES">
              <a:latin typeface="Arial" panose="020B0604020202020204" pitchFamily="34" charset="0"/>
            </a:endParaRPr>
          </a:p>
          <a:p>
            <a:pPr eaLnBrk="1" hangingPunct="1">
              <a:lnSpc>
                <a:spcPct val="80000"/>
              </a:lnSpc>
            </a:pPr>
            <a:r>
              <a:rPr lang="es-ES" altLang="es-ES">
                <a:latin typeface="Arial" panose="020B0604020202020204" pitchFamily="34" charset="0"/>
              </a:rPr>
              <a:t>- La conducción cardiaca: </a:t>
            </a:r>
          </a:p>
          <a:p>
            <a:pPr lvl="1" eaLnBrk="1" hangingPunct="1">
              <a:lnSpc>
                <a:spcPct val="80000"/>
              </a:lnSpc>
            </a:pPr>
            <a:r>
              <a:rPr lang="es-ES" altLang="es-ES">
                <a:latin typeface="Arial" panose="020B0604020202020204" pitchFamily="34" charset="0"/>
              </a:rPr>
              <a:t>- ECG es la mejor herramienta para valorar la cardiotoxicidad de la hiperpotasemia. </a:t>
            </a:r>
          </a:p>
          <a:p>
            <a:pPr lvl="1" eaLnBrk="1" hangingPunct="1">
              <a:lnSpc>
                <a:spcPct val="80000"/>
              </a:lnSpc>
            </a:pPr>
            <a:r>
              <a:rPr lang="es-ES" altLang="es-ES">
                <a:latin typeface="Arial" panose="020B0604020202020204" pitchFamily="34" charset="0"/>
              </a:rPr>
              <a:t> </a:t>
            </a:r>
            <a:r>
              <a:rPr lang="es-ES" altLang="es-ES">
                <a:latin typeface="Arial" panose="020B0604020202020204" pitchFamily="34" charset="0"/>
                <a:sym typeface="Symbol" panose="05050102010706020507" pitchFamily="18" charset="2"/>
              </a:rPr>
              <a:t></a:t>
            </a:r>
            <a:r>
              <a:rPr lang="es-ES" altLang="es-ES">
                <a:latin typeface="Arial" panose="020B0604020202020204" pitchFamily="34" charset="0"/>
              </a:rPr>
              <a:t> 6.5 mEq/l → ondas T picudas</a:t>
            </a:r>
          </a:p>
          <a:p>
            <a:pPr lvl="1" eaLnBrk="1" hangingPunct="1">
              <a:lnSpc>
                <a:spcPct val="80000"/>
              </a:lnSpc>
            </a:pPr>
            <a:r>
              <a:rPr lang="es-ES" altLang="es-ES">
                <a:latin typeface="Arial" panose="020B0604020202020204" pitchFamily="34" charset="0"/>
              </a:rPr>
              <a:t> &gt; 7 mEq/l → </a:t>
            </a:r>
            <a:r>
              <a:rPr lang="es-ES" altLang="es-ES">
                <a:latin typeface="Arial" panose="020B0604020202020204" pitchFamily="34" charset="0"/>
                <a:sym typeface="Symbol" panose="05050102010706020507" pitchFamily="18" charset="2"/>
              </a:rPr>
              <a:t></a:t>
            </a:r>
            <a:r>
              <a:rPr lang="es-ES" altLang="es-ES">
                <a:latin typeface="Arial" panose="020B0604020202020204" pitchFamily="34" charset="0"/>
              </a:rPr>
              <a:t> PR, se pierde la onda P y </a:t>
            </a:r>
            <a:r>
              <a:rPr lang="es-ES" altLang="es-ES">
                <a:latin typeface="Arial" panose="020B0604020202020204" pitchFamily="34" charset="0"/>
                <a:sym typeface="Symbol" panose="05050102010706020507" pitchFamily="18" charset="2"/>
              </a:rPr>
              <a:t></a:t>
            </a:r>
            <a:r>
              <a:rPr lang="es-ES" altLang="es-ES">
                <a:latin typeface="Arial" panose="020B0604020202020204" pitchFamily="34" charset="0"/>
              </a:rPr>
              <a:t> QRS. </a:t>
            </a:r>
          </a:p>
          <a:p>
            <a:pPr lvl="1" eaLnBrk="1" hangingPunct="1">
              <a:lnSpc>
                <a:spcPct val="80000"/>
              </a:lnSpc>
            </a:pPr>
            <a:r>
              <a:rPr lang="es-ES" altLang="es-ES">
                <a:latin typeface="Arial" panose="020B0604020202020204" pitchFamily="34" charset="0"/>
              </a:rPr>
              <a:t> &gt; 8 mEq/l → arritmias ventriculares (taquicardia o fibrilación ventricular) → paro cardíaco. </a:t>
            </a:r>
          </a:p>
          <a:p>
            <a:endParaRPr lang="es-ES" altLang="es-ES">
              <a:latin typeface="Arial" panose="020B0604020202020204" pitchFamily="34" charset="0"/>
            </a:endParaRPr>
          </a:p>
        </p:txBody>
      </p:sp>
      <p:sp>
        <p:nvSpPr>
          <p:cNvPr id="46084" name="Espace réservé du numéro de diapositive 3">
            <a:extLst>
              <a:ext uri="{FF2B5EF4-FFF2-40B4-BE49-F238E27FC236}">
                <a16:creationId xmlns:a16="http://schemas.microsoft.com/office/drawing/2014/main" id="{6BF134EF-869C-DAA9-3FF8-7E75B10BC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86FF3B-19C8-4712-A3F5-B7C86D0DB11B}" type="slidenum">
              <a:rPr lang="es-ES" altLang="es-ES" smtClean="0">
                <a:solidFill>
                  <a:srgbClr val="000000"/>
                </a:solidFill>
              </a:rPr>
              <a:pPr/>
              <a:t>21</a:t>
            </a:fld>
            <a:endParaRPr lang="es-ES" altLang="es-E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73BEB49-DC11-CDE7-1D17-B58ED8064D9D}"/>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AC832E7-C826-4262-8343-C28234296E4B}" type="slidenum">
              <a:rPr lang="es-ES_tradnl" altLang="es-ES">
                <a:latin typeface="Times New Roman" panose="02020603050405020304" pitchFamily="18" charset="0"/>
              </a:rPr>
              <a:pPr algn="r" eaLnBrk="1" hangingPunct="1">
                <a:spcBef>
                  <a:spcPct val="0"/>
                </a:spcBef>
              </a:pPr>
              <a:t>3</a:t>
            </a:fld>
            <a:endParaRPr lang="es-ES_tradnl" altLang="es-ES">
              <a:latin typeface="Times New Roman" panose="02020603050405020304" pitchFamily="18" charset="0"/>
            </a:endParaRPr>
          </a:p>
        </p:txBody>
      </p:sp>
      <p:sp>
        <p:nvSpPr>
          <p:cNvPr id="10243" name="Rectangle 2">
            <a:extLst>
              <a:ext uri="{FF2B5EF4-FFF2-40B4-BE49-F238E27FC236}">
                <a16:creationId xmlns:a16="http://schemas.microsoft.com/office/drawing/2014/main" id="{2AFF2912-455B-EFB4-7F04-7C298C75AF7E}"/>
              </a:ext>
            </a:extLst>
          </p:cNvPr>
          <p:cNvSpPr>
            <a:spLocks noChangeArrowheads="1" noTextEdit="1"/>
          </p:cNvSpPr>
          <p:nvPr>
            <p:ph type="sldImg"/>
          </p:nvPr>
        </p:nvSpPr>
        <p:spPr>
          <a:ln/>
        </p:spPr>
      </p:sp>
      <p:sp>
        <p:nvSpPr>
          <p:cNvPr id="10244" name="Rectangle 3">
            <a:extLst>
              <a:ext uri="{FF2B5EF4-FFF2-40B4-BE49-F238E27FC236}">
                <a16:creationId xmlns:a16="http://schemas.microsoft.com/office/drawing/2014/main" id="{B88E8D95-4D96-765B-8558-A6A95D818C1D}"/>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Para comprender la fisiopatología de los trastornos del potasio es preciso conocer su distribución entre los distintos compartimentos del organismo, así como los factores que regulan esta distribución y el equilibrio entre su ingesta y eliminación. </a:t>
            </a:r>
          </a:p>
          <a:p>
            <a:r>
              <a:rPr lang="es-ES_tradnl" altLang="es-ES">
                <a:latin typeface="Arial" panose="020B0604020202020204" pitchFamily="34" charset="0"/>
              </a:rPr>
              <a:t>A diferencia del Na, que está limitado al líquido extracelular, el K es el principal cation intracelular. El 98% de las reservas de K del organismo están localizadas dentro de las de las células, y sólo el 2% en el líquido extracelular</a:t>
            </a:r>
            <a:endParaRPr lang="es-ES" altLang="es-ES">
              <a:latin typeface="Arial" panose="020B0604020202020204" pitchFamily="34" charset="0"/>
            </a:endParaRPr>
          </a:p>
          <a:p>
            <a:r>
              <a:rPr lang="es-ES_tradnl" altLang="es-ES">
                <a:latin typeface="Arial" panose="020B0604020202020204" pitchFamily="34" charset="0"/>
              </a:rPr>
              <a:t>La concentración de potasio plasmático es el resultado de la relación entre su ingesta, su eliminación y su distribución transcelular. Su principal vía de eliminación es la renal. </a:t>
            </a:r>
          </a:p>
          <a:p>
            <a:r>
              <a:rPr lang="es-ES" altLang="es-ES">
                <a:latin typeface="Arial" panose="020B0604020202020204" pitchFamily="34" charset="0"/>
              </a:rPr>
              <a:t>La mayor parte del K ingerido (alrededor del 90%) se absorbe a partir del intestino delgado para que lo elimine la orina, a menos que se necesite una retención de potasio para reparar una deficiencia de este mineral.</a:t>
            </a:r>
          </a:p>
          <a:p>
            <a:r>
              <a:rPr lang="es-ES_tradnl" altLang="es-ES">
                <a:latin typeface="Arial" panose="020B0604020202020204" pitchFamily="34" charset="0"/>
              </a:rPr>
              <a:t>El 80% del potasio ingerido se excreta por los riñones. El 15% por el  tracto G.I. y el 5% por el sudor.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BDF6B8D8-3C2A-5FA8-FCF1-F5D05071BE13}"/>
              </a:ext>
            </a:extLst>
          </p:cNvPr>
          <p:cNvSpPr>
            <a:spLocks noGrp="1" noRot="1" noChangeAspect="1" noChangeArrowheads="1" noTextEdit="1"/>
          </p:cNvSpPr>
          <p:nvPr>
            <p:ph type="sldImg"/>
          </p:nvPr>
        </p:nvSpPr>
        <p:spPr>
          <a:ln/>
        </p:spPr>
      </p:sp>
      <p:sp>
        <p:nvSpPr>
          <p:cNvPr id="64515" name="Espace réservé des commentaires 2">
            <a:extLst>
              <a:ext uri="{FF2B5EF4-FFF2-40B4-BE49-F238E27FC236}">
                <a16:creationId xmlns:a16="http://schemas.microsoft.com/office/drawing/2014/main" id="{89797D51-6654-6C3F-8B6C-2428C595A48F}"/>
              </a:ext>
            </a:extLst>
          </p:cNvPr>
          <p:cNvSpPr>
            <a:spLocks noGrp="1" noChangeArrowheads="1"/>
          </p:cNvSpPr>
          <p:nvPr>
            <p:ph type="body" idx="1"/>
          </p:nvPr>
        </p:nvSpPr>
        <p:spPr>
          <a:ln/>
        </p:spPr>
        <p:txBody>
          <a:bodyPr/>
          <a:lstStyle/>
          <a:p>
            <a:pPr>
              <a:defRPr/>
            </a:pPr>
            <a:r>
              <a:rPr lang="es-ES" altLang="es-ES" dirty="0">
                <a:latin typeface="Arial" panose="020B0604020202020204" pitchFamily="34" charset="0"/>
              </a:rPr>
              <a:t>El tratamiento de la hiperpotasemia aguda incluye:</a:t>
            </a:r>
          </a:p>
          <a:p>
            <a:pPr marL="171450" indent="-171450">
              <a:buFontTx/>
              <a:buChar char="-"/>
              <a:defRPr/>
            </a:pPr>
            <a:r>
              <a:rPr lang="es-ES" altLang="es-ES" dirty="0">
                <a:latin typeface="Arial" panose="020B0604020202020204" pitchFamily="34" charset="0"/>
              </a:rPr>
              <a:t>Antagonizar el efecto de la misma a nivel cardiaco mediante sales de calcio</a:t>
            </a:r>
          </a:p>
          <a:p>
            <a:pPr marL="171450" indent="-171450">
              <a:buFontTx/>
              <a:buChar char="-"/>
              <a:defRPr/>
            </a:pPr>
            <a:r>
              <a:rPr lang="es-ES" altLang="es-ES" dirty="0">
                <a:latin typeface="Arial" panose="020B0604020202020204" pitchFamily="34" charset="0"/>
              </a:rPr>
              <a:t>Desplazamiento del potasio al interior de la célula</a:t>
            </a:r>
          </a:p>
          <a:p>
            <a:pPr marL="171450" indent="-171450">
              <a:buFontTx/>
              <a:buChar char="-"/>
              <a:defRPr/>
            </a:pPr>
            <a:r>
              <a:rPr lang="es-ES" altLang="es-ES" dirty="0">
                <a:latin typeface="Arial" panose="020B0604020202020204" pitchFamily="34" charset="0"/>
              </a:rPr>
              <a:t>Eliminación de potasio</a:t>
            </a:r>
          </a:p>
          <a:p>
            <a:pPr>
              <a:defRPr/>
            </a:pPr>
            <a:r>
              <a:rPr lang="es-ES" altLang="es-ES" dirty="0">
                <a:latin typeface="Arial" panose="020B0604020202020204" pitchFamily="34" charset="0"/>
              </a:rPr>
              <a:t>En la tabla se describen las medidas, como administrarlas, el tiempo tanto de inicio como de duración de su acción y el mecanismo por el que actúan.</a:t>
            </a:r>
          </a:p>
        </p:txBody>
      </p:sp>
      <p:sp>
        <p:nvSpPr>
          <p:cNvPr id="48132" name="Espace réservé du numéro de diapositive 3">
            <a:extLst>
              <a:ext uri="{FF2B5EF4-FFF2-40B4-BE49-F238E27FC236}">
                <a16:creationId xmlns:a16="http://schemas.microsoft.com/office/drawing/2014/main" id="{37E8939B-5A50-DB18-2576-C5043069B3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860511-28BF-4876-980A-7A5996714E35}" type="slidenum">
              <a:rPr lang="es-ES" altLang="es-ES" smtClean="0">
                <a:solidFill>
                  <a:srgbClr val="000000"/>
                </a:solidFill>
              </a:rPr>
              <a:pPr/>
              <a:t>22</a:t>
            </a:fld>
            <a:endParaRPr lang="es-ES" altLang="es-E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249C3BFB-EC7D-0678-C5EB-09A2CFC2D23C}"/>
              </a:ext>
            </a:extLst>
          </p:cNvPr>
          <p:cNvSpPr>
            <a:spLocks noGrp="1" noRot="1" noChangeAspect="1" noChangeArrowheads="1" noTextEdit="1"/>
          </p:cNvSpPr>
          <p:nvPr>
            <p:ph type="sldImg"/>
          </p:nvPr>
        </p:nvSpPr>
        <p:spPr>
          <a:ln/>
        </p:spPr>
      </p:sp>
      <p:sp>
        <p:nvSpPr>
          <p:cNvPr id="50179" name="Espace réservé des commentaires 2">
            <a:extLst>
              <a:ext uri="{FF2B5EF4-FFF2-40B4-BE49-F238E27FC236}">
                <a16:creationId xmlns:a16="http://schemas.microsoft.com/office/drawing/2014/main" id="{F6C4F533-EC56-8E9E-BF1C-2510163FF3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Además de estas medidas hay que vigilar la glucosa y el potasio y prevenir la recurrencia, actuando sobre la causa de la misma y administrando un tratamiento crónico.</a:t>
            </a:r>
          </a:p>
        </p:txBody>
      </p:sp>
      <p:sp>
        <p:nvSpPr>
          <p:cNvPr id="50180" name="Espace réservé du numéro de diapositive 3">
            <a:extLst>
              <a:ext uri="{FF2B5EF4-FFF2-40B4-BE49-F238E27FC236}">
                <a16:creationId xmlns:a16="http://schemas.microsoft.com/office/drawing/2014/main" id="{9C34F4E4-4E80-34E1-9BF3-E7A209104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3E2B8C-C244-4257-A141-725D835D56C7}" type="slidenum">
              <a:rPr lang="es-ES" altLang="es-ES" smtClean="0">
                <a:solidFill>
                  <a:srgbClr val="000000"/>
                </a:solidFill>
              </a:rPr>
              <a:pPr/>
              <a:t>23</a:t>
            </a:fld>
            <a:endParaRPr lang="es-ES" altLang="es-E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21F37ED9-D6C1-2EE5-ABC9-09513C30124B}"/>
              </a:ext>
            </a:extLst>
          </p:cNvPr>
          <p:cNvSpPr>
            <a:spLocks noGrp="1" noRot="1" noChangeAspect="1" noChangeArrowheads="1" noTextEdit="1"/>
          </p:cNvSpPr>
          <p:nvPr>
            <p:ph type="sldImg"/>
          </p:nvPr>
        </p:nvSpPr>
        <p:spPr>
          <a:ln/>
        </p:spPr>
      </p:sp>
      <p:sp>
        <p:nvSpPr>
          <p:cNvPr id="52227" name="Espace réservé des commentaires 2">
            <a:extLst>
              <a:ext uri="{FF2B5EF4-FFF2-40B4-BE49-F238E27FC236}">
                <a16:creationId xmlns:a16="http://schemas.microsoft.com/office/drawing/2014/main" id="{EF313A5C-ADC8-E0DB-A4A6-DEEB73EC09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El tratamiento crónico se basa en disminuir la ingesta y aumentar su eliminación, bien vía renal con diuréticos o digestiva con los captores o quelantes del potasio.</a:t>
            </a:r>
          </a:p>
        </p:txBody>
      </p:sp>
      <p:sp>
        <p:nvSpPr>
          <p:cNvPr id="52228" name="Espace réservé du numéro de diapositive 3">
            <a:extLst>
              <a:ext uri="{FF2B5EF4-FFF2-40B4-BE49-F238E27FC236}">
                <a16:creationId xmlns:a16="http://schemas.microsoft.com/office/drawing/2014/main" id="{D4794C3E-141E-BA23-1EEE-2034D078B3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B5D0D6-4959-4B82-BF2C-00925431A64E}" type="slidenum">
              <a:rPr lang="es-ES" altLang="es-ES" smtClean="0">
                <a:solidFill>
                  <a:srgbClr val="000000"/>
                </a:solidFill>
              </a:rPr>
              <a:pPr/>
              <a:t>24</a:t>
            </a:fld>
            <a:endParaRPr lang="es-ES" altLang="es-E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C984D5F6-1829-5B53-98D6-0A4AD9C75767}"/>
              </a:ext>
            </a:extLst>
          </p:cNvPr>
          <p:cNvSpPr>
            <a:spLocks noGrp="1" noRot="1" noChangeAspect="1" noChangeArrowheads="1" noTextEdit="1"/>
          </p:cNvSpPr>
          <p:nvPr>
            <p:ph type="sldImg"/>
          </p:nvPr>
        </p:nvSpPr>
        <p:spPr>
          <a:ln/>
        </p:spPr>
      </p:sp>
      <p:sp>
        <p:nvSpPr>
          <p:cNvPr id="54275" name="Espace réservé des commentaires 2">
            <a:extLst>
              <a:ext uri="{FF2B5EF4-FFF2-40B4-BE49-F238E27FC236}">
                <a16:creationId xmlns:a16="http://schemas.microsoft.com/office/drawing/2014/main" id="{0C90F16F-9785-5AC8-D49B-D3C9AB1A5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a:latin typeface="Arial" panose="020B0604020202020204" pitchFamily="34" charset="0"/>
              </a:rPr>
              <a:t>La hipopotasemia se define como una disminución de las concentraciones de potasio plasmático por debajo de 3.5 mmol/l. </a:t>
            </a:r>
          </a:p>
          <a:p>
            <a:pPr eaLnBrk="1" hangingPunct="1">
              <a:spcBef>
                <a:spcPct val="0"/>
              </a:spcBef>
            </a:pPr>
            <a:r>
              <a:rPr lang="es-ES" altLang="es-ES">
                <a:latin typeface="Arial" panose="020B0604020202020204" pitchFamily="34" charset="0"/>
              </a:rPr>
              <a:t>Se clasifica en función de los niveles de potasio en:</a:t>
            </a:r>
          </a:p>
          <a:p>
            <a:pPr lvl="1" eaLnBrk="1" hangingPunct="1">
              <a:spcBef>
                <a:spcPct val="0"/>
              </a:spcBef>
              <a:buClr>
                <a:srgbClr val="2F5597"/>
              </a:buClr>
              <a:buFont typeface="Yu Mincho Demibold" pitchFamily="18" charset="-128"/>
              <a:buChar char="☛"/>
            </a:pPr>
            <a:r>
              <a:rPr lang="es-ES" altLang="es-ES">
                <a:latin typeface="Arial" panose="020B0604020202020204" pitchFamily="34" charset="0"/>
              </a:rPr>
              <a:t>Leve: 3 a 3,5 mEq/l</a:t>
            </a:r>
          </a:p>
          <a:p>
            <a:pPr lvl="1" eaLnBrk="1" hangingPunct="1">
              <a:spcBef>
                <a:spcPct val="0"/>
              </a:spcBef>
              <a:buClr>
                <a:srgbClr val="2F5597"/>
              </a:buClr>
              <a:buFont typeface="Yu Mincho Demibold" pitchFamily="18" charset="-128"/>
              <a:buChar char="☛"/>
            </a:pPr>
            <a:r>
              <a:rPr lang="es-ES" altLang="es-ES">
                <a:latin typeface="Arial" panose="020B0604020202020204" pitchFamily="34" charset="0"/>
              </a:rPr>
              <a:t>Moderada: 2,5 y 3 mEq/l</a:t>
            </a:r>
          </a:p>
          <a:p>
            <a:pPr lvl="1" eaLnBrk="1" hangingPunct="1">
              <a:spcBef>
                <a:spcPct val="0"/>
              </a:spcBef>
              <a:buClr>
                <a:srgbClr val="2F5597"/>
              </a:buClr>
              <a:buFont typeface="Yu Mincho Demibold" pitchFamily="18" charset="-128"/>
              <a:buChar char="☛"/>
            </a:pPr>
            <a:r>
              <a:rPr lang="es-ES" altLang="es-ES">
                <a:latin typeface="Arial" panose="020B0604020202020204" pitchFamily="34" charset="0"/>
              </a:rPr>
              <a:t>Grave: &lt; 2,5 mEq/l. </a:t>
            </a:r>
          </a:p>
        </p:txBody>
      </p:sp>
      <p:sp>
        <p:nvSpPr>
          <p:cNvPr id="54276" name="Espace réservé du numéro de diapositive 3">
            <a:extLst>
              <a:ext uri="{FF2B5EF4-FFF2-40B4-BE49-F238E27FC236}">
                <a16:creationId xmlns:a16="http://schemas.microsoft.com/office/drawing/2014/main" id="{3BDF4A1B-A3B5-6CCD-219A-3747A6B5A9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D8A1B2-9499-4E9F-A63A-554854F04123}" type="slidenum">
              <a:rPr lang="es-ES" altLang="es-ES" smtClean="0">
                <a:solidFill>
                  <a:srgbClr val="000000"/>
                </a:solidFill>
              </a:rPr>
              <a:pPr/>
              <a:t>25</a:t>
            </a:fld>
            <a:endParaRPr lang="es-ES" altLang="es-E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D1A528A5-9DC1-4835-352B-84EACEE474CC}"/>
              </a:ext>
            </a:extLst>
          </p:cNvPr>
          <p:cNvSpPr>
            <a:spLocks noGrp="1" noRot="1" noChangeAspect="1" noChangeArrowheads="1" noTextEdit="1"/>
          </p:cNvSpPr>
          <p:nvPr>
            <p:ph type="sldImg"/>
          </p:nvPr>
        </p:nvSpPr>
        <p:spPr>
          <a:ln/>
        </p:spPr>
      </p:sp>
      <p:sp>
        <p:nvSpPr>
          <p:cNvPr id="56323" name="Espace réservé des commentaires 2">
            <a:extLst>
              <a:ext uri="{FF2B5EF4-FFF2-40B4-BE49-F238E27FC236}">
                <a16:creationId xmlns:a16="http://schemas.microsoft.com/office/drawing/2014/main" id="{6034D936-C02A-36D9-C76B-28C78D2A9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La hipopotasemia se produce por una falta de ingesta crónica, un desplazamiento del potasio al interior de la célula o un aumento de las eliminaciones de potasio.</a:t>
            </a:r>
          </a:p>
        </p:txBody>
      </p:sp>
      <p:sp>
        <p:nvSpPr>
          <p:cNvPr id="56324" name="Espace réservé du numéro de diapositive 3">
            <a:extLst>
              <a:ext uri="{FF2B5EF4-FFF2-40B4-BE49-F238E27FC236}">
                <a16:creationId xmlns:a16="http://schemas.microsoft.com/office/drawing/2014/main" id="{737B2BC8-CC5C-9FF4-8725-9334C30A61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87D946-F535-420F-BFCC-7C30831084AA}" type="slidenum">
              <a:rPr lang="es-ES" altLang="es-ES" smtClean="0">
                <a:solidFill>
                  <a:srgbClr val="000000"/>
                </a:solidFill>
              </a:rPr>
              <a:pPr/>
              <a:t>26</a:t>
            </a:fld>
            <a:endParaRPr lang="es-ES" altLang="es-E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5AD40E1C-9BB3-021A-3E8F-69032185AB99}"/>
              </a:ext>
            </a:extLst>
          </p:cNvPr>
          <p:cNvSpPr>
            <a:spLocks noGrp="1" noRot="1" noChangeAspect="1" noChangeArrowheads="1" noTextEdit="1"/>
          </p:cNvSpPr>
          <p:nvPr>
            <p:ph type="sldImg"/>
          </p:nvPr>
        </p:nvSpPr>
        <p:spPr>
          <a:ln/>
        </p:spPr>
      </p:sp>
      <p:sp>
        <p:nvSpPr>
          <p:cNvPr id="58371" name="Espace réservé des commentaires 2">
            <a:extLst>
              <a:ext uri="{FF2B5EF4-FFF2-40B4-BE49-F238E27FC236}">
                <a16:creationId xmlns:a16="http://schemas.microsoft.com/office/drawing/2014/main" id="{9EBF0587-D384-E7F0-6115-782D58EB6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La pseudohipopotasemia consiste en falsas disminuciones de la cifra de potasio sérico que pueden ocurrir en muestras de sangre de pacientes con leucocitosis o trombocitosis muy importantes. Si estas muestras sanguíneas permanecen mucho tiempo en contacto con el plasma, los leucocitos o las plaquetas pueden captar potasio, dando lugar a mediciones artificialmente bajas del catión.  El error se solventa separando con prontitud el plasma o suero de las células sanguíneas. Debe sospecharse ante recuentos inusualmente altos de leucocitos o de plaquetas.</a:t>
            </a:r>
          </a:p>
          <a:p>
            <a:r>
              <a:rPr lang="es-ES" altLang="es-ES">
                <a:latin typeface="Arial" panose="020B0604020202020204" pitchFamily="34" charset="0"/>
              </a:rPr>
              <a:t>Es infrecuente que la falta de ingesta de potasio produzca hipopotasemia, porque la mayoría de los alimentos contienen cantidades suficientes de este ion, y porque en situaciones de limitación de ingesta de potasio, el riñón es capaz de adaptarse y disminuir la eliminación urinaria a menos de 15 mEq/día. </a:t>
            </a:r>
          </a:p>
          <a:p>
            <a:endParaRPr lang="es-ES" altLang="es-ES">
              <a:latin typeface="Arial" panose="020B0604020202020204" pitchFamily="34" charset="0"/>
            </a:endParaRPr>
          </a:p>
        </p:txBody>
      </p:sp>
      <p:sp>
        <p:nvSpPr>
          <p:cNvPr id="58372" name="Espace réservé du numéro de diapositive 3">
            <a:extLst>
              <a:ext uri="{FF2B5EF4-FFF2-40B4-BE49-F238E27FC236}">
                <a16:creationId xmlns:a16="http://schemas.microsoft.com/office/drawing/2014/main" id="{A2938D31-1B58-EF57-2A5C-E5F1EA835F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664E2A-7308-4C0A-BBDE-77DEE1739E1A}" type="slidenum">
              <a:rPr lang="es-ES" altLang="es-ES" smtClean="0">
                <a:solidFill>
                  <a:srgbClr val="000000"/>
                </a:solidFill>
              </a:rPr>
              <a:pPr/>
              <a:t>27</a:t>
            </a:fld>
            <a:endParaRPr lang="es-ES" altLang="es-E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A4D904C5-A768-113B-91C8-598C38E8250D}"/>
              </a:ext>
            </a:extLst>
          </p:cNvPr>
          <p:cNvSpPr>
            <a:spLocks noGrp="1" noRot="1" noChangeAspect="1" noChangeArrowheads="1" noTextEdit="1"/>
          </p:cNvSpPr>
          <p:nvPr>
            <p:ph type="sldImg"/>
          </p:nvPr>
        </p:nvSpPr>
        <p:spPr>
          <a:ln/>
        </p:spPr>
      </p:sp>
      <p:sp>
        <p:nvSpPr>
          <p:cNvPr id="60419" name="Espace réservé des commentaires 2">
            <a:extLst>
              <a:ext uri="{FF2B5EF4-FFF2-40B4-BE49-F238E27FC236}">
                <a16:creationId xmlns:a16="http://schemas.microsoft.com/office/drawing/2014/main" id="{6BE0C233-CAD3-F803-7C1C-430F73716C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Al igual que en la hiperpotasemia debemos confirmar se trata de una hipopotasemia verdadera y después ver como se está comportando el riñón.</a:t>
            </a:r>
          </a:p>
        </p:txBody>
      </p:sp>
      <p:sp>
        <p:nvSpPr>
          <p:cNvPr id="60420" name="Espace réservé du numéro de diapositive 3">
            <a:extLst>
              <a:ext uri="{FF2B5EF4-FFF2-40B4-BE49-F238E27FC236}">
                <a16:creationId xmlns:a16="http://schemas.microsoft.com/office/drawing/2014/main" id="{A41E5912-F559-7C6B-AEC0-8E415425FC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871AE5-44F8-4973-9735-62772CE01247}" type="slidenum">
              <a:rPr lang="es-ES" altLang="es-ES" smtClean="0">
                <a:solidFill>
                  <a:srgbClr val="000000"/>
                </a:solidFill>
              </a:rPr>
              <a:pPr/>
              <a:t>28</a:t>
            </a:fld>
            <a:endParaRPr lang="es-ES" altLang="es-E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69F6ED48-E801-D2B5-5275-9FCEC85429E3}"/>
              </a:ext>
            </a:extLst>
          </p:cNvPr>
          <p:cNvSpPr>
            <a:spLocks noGrp="1" noRot="1" noChangeAspect="1" noChangeArrowheads="1" noTextEdit="1"/>
          </p:cNvSpPr>
          <p:nvPr>
            <p:ph type="sldImg"/>
          </p:nvPr>
        </p:nvSpPr>
        <p:spPr>
          <a:ln/>
        </p:spPr>
      </p:sp>
      <p:sp>
        <p:nvSpPr>
          <p:cNvPr id="62467" name="Espace réservé des commentaires 2">
            <a:extLst>
              <a:ext uri="{FF2B5EF4-FFF2-40B4-BE49-F238E27FC236}">
                <a16:creationId xmlns:a16="http://schemas.microsoft.com/office/drawing/2014/main" id="{AF61A1CD-1102-F32C-B9B2-62E938D482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Las pérdidas corporales de potasio pueden ser digestivas y renales.</a:t>
            </a:r>
          </a:p>
          <a:p>
            <a:r>
              <a:rPr lang="es-ES" altLang="es-ES">
                <a:latin typeface="Arial" panose="020B0604020202020204" pitchFamily="34" charset="0"/>
              </a:rPr>
              <a:t>En las tablas se enumeran las causas más frecuentes de las mismas.</a:t>
            </a:r>
          </a:p>
        </p:txBody>
      </p:sp>
      <p:sp>
        <p:nvSpPr>
          <p:cNvPr id="62468" name="Espace réservé du numéro de diapositive 3">
            <a:extLst>
              <a:ext uri="{FF2B5EF4-FFF2-40B4-BE49-F238E27FC236}">
                <a16:creationId xmlns:a16="http://schemas.microsoft.com/office/drawing/2014/main" id="{3FFB240B-3AB8-60B8-571F-243E04BD08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3A27233-25F7-4750-99BC-50FFC9FFDE88}" type="slidenum">
              <a:rPr lang="es-ES" altLang="es-ES" smtClean="0">
                <a:solidFill>
                  <a:srgbClr val="000000"/>
                </a:solidFill>
              </a:rPr>
              <a:pPr/>
              <a:t>29</a:t>
            </a:fld>
            <a:endParaRPr lang="es-ES" altLang="es-E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1BC5B16-BB4A-6095-BDD2-50BE28FF735E}"/>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0CB8EA5-E72A-487E-8596-6B2E5014AE94}" type="slidenum">
              <a:rPr lang="es-ES_tradnl" altLang="es-ES">
                <a:solidFill>
                  <a:srgbClr val="000000"/>
                </a:solidFill>
                <a:latin typeface="Times New Roman" panose="02020603050405020304" pitchFamily="18" charset="0"/>
              </a:rPr>
              <a:pPr algn="r" eaLnBrk="1" hangingPunct="1">
                <a:spcBef>
                  <a:spcPct val="0"/>
                </a:spcBef>
              </a:pPr>
              <a:t>30</a:t>
            </a:fld>
            <a:endParaRPr lang="es-ES_tradnl" altLang="es-ES">
              <a:solidFill>
                <a:srgbClr val="000000"/>
              </a:solidFill>
              <a:latin typeface="Times New Roman" panose="02020603050405020304" pitchFamily="18" charset="0"/>
            </a:endParaRPr>
          </a:p>
        </p:txBody>
      </p:sp>
      <p:sp>
        <p:nvSpPr>
          <p:cNvPr id="64515" name="Rectangle 2">
            <a:extLst>
              <a:ext uri="{FF2B5EF4-FFF2-40B4-BE49-F238E27FC236}">
                <a16:creationId xmlns:a16="http://schemas.microsoft.com/office/drawing/2014/main" id="{06DB5BB3-E425-05B7-632F-5DB8A4BCDDFE}"/>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E03EFBB-75D6-0333-D85F-AE1AC7D43FCC}"/>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Ante una HTA y la presencia de hipopotasemia hay que descartar una causa 2ª de hipertensión.</a:t>
            </a:r>
          </a:p>
          <a:p>
            <a:r>
              <a:rPr lang="es-ES" altLang="es-ES">
                <a:latin typeface="Arial" panose="020B0604020202020204" pitchFamily="34" charset="0"/>
              </a:rPr>
              <a:t>En la tabla se muestran las principales formas de HTA asociada a hipopotasemia.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BAF7F426-4735-7E66-E0CB-022B25E7A90C}"/>
              </a:ext>
            </a:extLst>
          </p:cNvPr>
          <p:cNvSpPr>
            <a:spLocks noGrp="1" noRot="1" noChangeAspect="1" noChangeArrowheads="1" noTextEdit="1"/>
          </p:cNvSpPr>
          <p:nvPr>
            <p:ph type="sldImg"/>
          </p:nvPr>
        </p:nvSpPr>
        <p:spPr>
          <a:ln/>
        </p:spPr>
      </p:sp>
      <p:sp>
        <p:nvSpPr>
          <p:cNvPr id="66563" name="Espace réservé des commentaires 2">
            <a:extLst>
              <a:ext uri="{FF2B5EF4-FFF2-40B4-BE49-F238E27FC236}">
                <a16:creationId xmlns:a16="http://schemas.microsoft.com/office/drawing/2014/main" id="{6C5BD136-BBF8-A994-9228-F2E74E4E3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La clínica va a depender de la gravedad de la hipopotasemia, produciéndose las alteraciones descritas, que se producen fundamentalmente a nivel neuromuscular y del sistema de conducción.</a:t>
            </a:r>
          </a:p>
        </p:txBody>
      </p:sp>
      <p:sp>
        <p:nvSpPr>
          <p:cNvPr id="66564" name="Espace réservé du numéro de diapositive 3">
            <a:extLst>
              <a:ext uri="{FF2B5EF4-FFF2-40B4-BE49-F238E27FC236}">
                <a16:creationId xmlns:a16="http://schemas.microsoft.com/office/drawing/2014/main" id="{D05E3775-8246-F7BB-A000-285501A7D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FEC815-9428-4859-8C5E-D4BA2FA69755}" type="slidenum">
              <a:rPr lang="es-ES" altLang="es-ES" smtClean="0">
                <a:solidFill>
                  <a:srgbClr val="000000"/>
                </a:solidFill>
              </a:rPr>
              <a:pPr/>
              <a:t>31</a:t>
            </a:fld>
            <a:endParaRPr lang="es-ES" altLang="es-E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F649880-DA22-CBF7-A31C-692FC9BB08A4}"/>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99E5045-1E70-4E3F-90FE-CF46757463AA}" type="slidenum">
              <a:rPr lang="es-ES_tradnl" altLang="es-ES">
                <a:latin typeface="Times New Roman" panose="02020603050405020304" pitchFamily="18" charset="0"/>
              </a:rPr>
              <a:pPr algn="r" eaLnBrk="1" hangingPunct="1">
                <a:spcBef>
                  <a:spcPct val="0"/>
                </a:spcBef>
              </a:pPr>
              <a:t>4</a:t>
            </a:fld>
            <a:endParaRPr lang="es-ES_tradnl" altLang="es-ES">
              <a:latin typeface="Times New Roman" panose="02020603050405020304" pitchFamily="18" charset="0"/>
            </a:endParaRPr>
          </a:p>
        </p:txBody>
      </p:sp>
      <p:sp>
        <p:nvSpPr>
          <p:cNvPr id="12291" name="Rectangle 2">
            <a:extLst>
              <a:ext uri="{FF2B5EF4-FFF2-40B4-BE49-F238E27FC236}">
                <a16:creationId xmlns:a16="http://schemas.microsoft.com/office/drawing/2014/main" id="{819F8EFA-18AB-471B-C163-9DE29879CA1E}"/>
              </a:ext>
            </a:extLst>
          </p:cNvPr>
          <p:cNvSpPr>
            <a:spLocks noChangeArrowheads="1" noTextEdit="1"/>
          </p:cNvSpPr>
          <p:nvPr>
            <p:ph type="sldImg"/>
          </p:nvPr>
        </p:nvSpPr>
        <p:spPr>
          <a:ln/>
        </p:spPr>
      </p:sp>
      <p:sp>
        <p:nvSpPr>
          <p:cNvPr id="12292" name="Rectangle 3">
            <a:extLst>
              <a:ext uri="{FF2B5EF4-FFF2-40B4-BE49-F238E27FC236}">
                <a16:creationId xmlns:a16="http://schemas.microsoft.com/office/drawing/2014/main" id="{BC8467E7-468E-35FB-3B00-17DA4EB3E703}"/>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s-ES_tradnl" altLang="es-ES">
                <a:latin typeface="Arial" panose="020B0604020202020204" pitchFamily="34" charset="0"/>
              </a:rPr>
              <a:t>La bomba </a:t>
            </a:r>
            <a:r>
              <a:rPr lang="es-ES" altLang="es-ES">
                <a:latin typeface="Arial" panose="020B0604020202020204" pitchFamily="34" charset="0"/>
              </a:rPr>
              <a:t>Na-K-ATPasa e</a:t>
            </a:r>
            <a:r>
              <a:rPr lang="es-ES_tradnl" altLang="es-ES">
                <a:latin typeface="Arial" panose="020B0604020202020204" pitchFamily="34" charset="0"/>
              </a:rPr>
              <a:t>s el factor determinante en la distribución de K.</a:t>
            </a:r>
          </a:p>
          <a:p>
            <a:pPr>
              <a:buFontTx/>
              <a:buChar char="•"/>
            </a:pPr>
            <a:r>
              <a:rPr lang="es-ES_tradnl" altLang="es-ES">
                <a:latin typeface="Arial" panose="020B0604020202020204" pitchFamily="34" charset="0"/>
              </a:rPr>
              <a:t> Regulada por varios factores:</a:t>
            </a:r>
          </a:p>
          <a:p>
            <a:pPr lvl="1">
              <a:buFontTx/>
              <a:buChar char="•"/>
            </a:pPr>
            <a:r>
              <a:rPr lang="es-ES_tradnl" altLang="es-ES">
                <a:latin typeface="Arial" panose="020B0604020202020204" pitchFamily="34" charset="0"/>
              </a:rPr>
              <a:t> Concentración de potasio</a:t>
            </a:r>
          </a:p>
          <a:p>
            <a:pPr lvl="1">
              <a:buFontTx/>
              <a:buChar char="•"/>
            </a:pPr>
            <a:r>
              <a:rPr lang="es-ES_tradnl" altLang="es-ES">
                <a:latin typeface="Arial" panose="020B0604020202020204" pitchFamily="34" charset="0"/>
              </a:rPr>
              <a:t> Catecolaminas</a:t>
            </a:r>
          </a:p>
          <a:p>
            <a:pPr lvl="1">
              <a:buFontTx/>
              <a:buChar char="•"/>
            </a:pPr>
            <a:r>
              <a:rPr lang="es-ES_tradnl" altLang="es-ES">
                <a:latin typeface="Arial" panose="020B0604020202020204" pitchFamily="34" charset="0"/>
              </a:rPr>
              <a:t> Insulina</a:t>
            </a:r>
            <a:endParaRPr lang="es-ES" altLang="es-ES">
              <a:latin typeface="Arial" panose="020B0604020202020204" pitchFamily="34" charset="0"/>
            </a:endParaRPr>
          </a:p>
          <a:p>
            <a:r>
              <a:rPr lang="es-ES" altLang="es-ES">
                <a:latin typeface="Arial" panose="020B0604020202020204" pitchFamily="34" charset="0"/>
              </a:rPr>
              <a:t>La propia concentración de K tiene un efecto directo sobre la distribución, de modo que el K entra en la célula en la hiperpotasemia y sale en la hipopotasemia.</a:t>
            </a:r>
          </a:p>
          <a:p>
            <a:r>
              <a:rPr lang="es-ES_tradnl" altLang="es-ES">
                <a:latin typeface="Arial" panose="020B0604020202020204" pitchFamily="34" charset="0"/>
              </a:rPr>
              <a:t>La </a:t>
            </a:r>
            <a:r>
              <a:rPr lang="es-ES_tradnl" altLang="es-ES" u="sng">
                <a:latin typeface="Arial" panose="020B0604020202020204" pitchFamily="34" charset="0"/>
              </a:rPr>
              <a:t>Aldosterona: </a:t>
            </a:r>
            <a:r>
              <a:rPr lang="es-ES_tradnl" altLang="es-ES">
                <a:latin typeface="Arial" panose="020B0604020202020204" pitchFamily="34" charset="0"/>
              </a:rPr>
              <a:t>además de aumentar la excreción del K y la secreción de este catión por las glándulas salivares, sudoríparas y por el intestino, existen evidencias experimentales de que la aldosterona puede así mismo, favorecer la entrada de K a la célula.</a:t>
            </a:r>
          </a:p>
          <a:p>
            <a:r>
              <a:rPr lang="es-ES_tradnl" altLang="es-ES">
                <a:latin typeface="Arial" panose="020B0604020202020204" pitchFamily="34" charset="0"/>
              </a:rPr>
              <a:t>Se va a ver separadamente cada uno de estos factores</a:t>
            </a:r>
          </a:p>
          <a:p>
            <a:endParaRPr lang="es-ES" altLang="es-E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06BFEAB2-1C7D-F9C9-2C64-E54B24691E07}"/>
              </a:ext>
            </a:extLst>
          </p:cNvPr>
          <p:cNvSpPr>
            <a:spLocks noGrp="1" noRot="1" noChangeAspect="1" noChangeArrowheads="1" noTextEdit="1"/>
          </p:cNvSpPr>
          <p:nvPr>
            <p:ph type="sldImg"/>
          </p:nvPr>
        </p:nvSpPr>
        <p:spPr>
          <a:ln/>
        </p:spPr>
      </p:sp>
      <p:sp>
        <p:nvSpPr>
          <p:cNvPr id="68611" name="Espace réservé des commentaires 2">
            <a:extLst>
              <a:ext uri="{FF2B5EF4-FFF2-40B4-BE49-F238E27FC236}">
                <a16:creationId xmlns:a16="http://schemas.microsoft.com/office/drawing/2014/main" id="{CA48A63F-6010-808B-4F39-0686B3FC8E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El tratamiento se basa en la administración de potasio bien oral o intravenosos y el de la causa de la hipopotasemia.</a:t>
            </a:r>
          </a:p>
        </p:txBody>
      </p:sp>
      <p:sp>
        <p:nvSpPr>
          <p:cNvPr id="68612" name="Espace réservé du numéro de diapositive 3">
            <a:extLst>
              <a:ext uri="{FF2B5EF4-FFF2-40B4-BE49-F238E27FC236}">
                <a16:creationId xmlns:a16="http://schemas.microsoft.com/office/drawing/2014/main" id="{EE4EB6E7-F97D-4B67-85C0-275AB9E5C7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E767E4-1F1C-4FD9-8600-F419101BCFFA}" type="slidenum">
              <a:rPr lang="es-ES" altLang="es-ES" smtClean="0">
                <a:solidFill>
                  <a:srgbClr val="000000"/>
                </a:solidFill>
              </a:rPr>
              <a:pPr/>
              <a:t>32</a:t>
            </a:fld>
            <a:endParaRPr lang="es-ES" altLang="es-E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C5389637-78CA-1252-0DF0-3C47572FA164}"/>
              </a:ext>
            </a:extLst>
          </p:cNvPr>
          <p:cNvSpPr>
            <a:spLocks noGrp="1" noRot="1" noChangeAspect="1" noChangeArrowheads="1" noTextEdit="1"/>
          </p:cNvSpPr>
          <p:nvPr>
            <p:ph type="sldImg"/>
          </p:nvPr>
        </p:nvSpPr>
        <p:spPr>
          <a:ln/>
        </p:spPr>
      </p:sp>
      <p:sp>
        <p:nvSpPr>
          <p:cNvPr id="70659" name="Espace réservé des commentaires 2">
            <a:extLst>
              <a:ext uri="{FF2B5EF4-FFF2-40B4-BE49-F238E27FC236}">
                <a16:creationId xmlns:a16="http://schemas.microsoft.com/office/drawing/2014/main" id="{DFCA861B-08D4-B463-2E5A-E2548CFF8C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70660" name="Espace réservé du numéro de diapositive 3">
            <a:extLst>
              <a:ext uri="{FF2B5EF4-FFF2-40B4-BE49-F238E27FC236}">
                <a16:creationId xmlns:a16="http://schemas.microsoft.com/office/drawing/2014/main" id="{755F3852-D849-4C9D-F196-F2A4F47925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468071-6679-4F2A-8B79-71466BD30090}" type="slidenum">
              <a:rPr lang="es-ES" altLang="es-ES" smtClean="0">
                <a:solidFill>
                  <a:srgbClr val="000000"/>
                </a:solidFill>
              </a:rPr>
              <a:pPr/>
              <a:t>33</a:t>
            </a:fld>
            <a:endParaRPr lang="es-ES" altLang="es-E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E0FF700-5D87-4FCA-9EC7-FB2C63A96C55}"/>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C5A6EF-086C-4817-87C9-7910FC6F3DDA}" type="slidenum">
              <a:rPr lang="es-ES_tradnl" altLang="es-ES">
                <a:latin typeface="Times New Roman" panose="02020603050405020304" pitchFamily="18" charset="0"/>
              </a:rPr>
              <a:pPr algn="r" eaLnBrk="1" hangingPunct="1">
                <a:spcBef>
                  <a:spcPct val="0"/>
                </a:spcBef>
              </a:pPr>
              <a:t>5</a:t>
            </a:fld>
            <a:endParaRPr lang="es-ES_tradnl" altLang="es-ES">
              <a:latin typeface="Times New Roman" panose="02020603050405020304" pitchFamily="18" charset="0"/>
            </a:endParaRPr>
          </a:p>
        </p:txBody>
      </p:sp>
      <p:sp>
        <p:nvSpPr>
          <p:cNvPr id="14339" name="Rectangle 2">
            <a:extLst>
              <a:ext uri="{FF2B5EF4-FFF2-40B4-BE49-F238E27FC236}">
                <a16:creationId xmlns:a16="http://schemas.microsoft.com/office/drawing/2014/main" id="{9D1F4249-038B-66C7-6BAB-255FE0E8088F}"/>
              </a:ext>
            </a:extLst>
          </p:cNvPr>
          <p:cNvSpPr>
            <a:spLocks noChangeArrowheads="1" noTextEdit="1"/>
          </p:cNvSpPr>
          <p:nvPr>
            <p:ph type="sldImg"/>
          </p:nvPr>
        </p:nvSpPr>
        <p:spPr>
          <a:ln/>
        </p:spPr>
      </p:sp>
      <p:sp>
        <p:nvSpPr>
          <p:cNvPr id="14340" name="Rectangle 3">
            <a:extLst>
              <a:ext uri="{FF2B5EF4-FFF2-40B4-BE49-F238E27FC236}">
                <a16:creationId xmlns:a16="http://schemas.microsoft.com/office/drawing/2014/main" id="{0C3DF86B-C512-A774-F6F4-56C581EE02B8}"/>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s-ES" altLang="es-ES">
                <a:latin typeface="Arial" panose="020B0604020202020204" pitchFamily="34" charset="0"/>
              </a:rPr>
              <a:t>Las situaciones en las que se favore la entrada de K en la célula son:</a:t>
            </a:r>
          </a:p>
          <a:p>
            <a:r>
              <a:rPr lang="es-ES" altLang="es-ES">
                <a:latin typeface="Arial" panose="020B0604020202020204" pitchFamily="34" charset="0"/>
              </a:rPr>
              <a:t>La propia concentración de K tiene un efecto directo sobre la distribución, de modo que el K entra en la célula en la hiperpotasemia y sale en la hipopotasemia.</a:t>
            </a:r>
          </a:p>
          <a:p>
            <a:r>
              <a:rPr lang="es-ES" altLang="es-ES">
                <a:latin typeface="Arial" panose="020B0604020202020204" pitchFamily="34" charset="0"/>
              </a:rPr>
              <a:t>Las catecolaminas y la insulina tienen menos importancia en el estado basal, pero desempeñan un papel importante, ya que aumentan la captación celular de K tras una carga alimentaria. Esto protege de una elevación peligrosa de la concentración de K hasta que el riñón pueda restaurar el equilibrio potásico mediante la eliminación de K.</a:t>
            </a:r>
          </a:p>
          <a:p>
            <a:r>
              <a:rPr lang="es-ES_tradnl" altLang="es-ES">
                <a:latin typeface="Arial" panose="020B0604020202020204" pitchFamily="34" charset="0"/>
              </a:rPr>
              <a:t>Favorecen la entrada de potasio en la célula:</a:t>
            </a:r>
          </a:p>
          <a:p>
            <a:pPr>
              <a:buFontTx/>
              <a:buChar char="-"/>
            </a:pPr>
            <a:r>
              <a:rPr lang="es-ES" altLang="es-ES" u="sng">
                <a:latin typeface="Arial" panose="020B0604020202020204" pitchFamily="34" charset="0"/>
              </a:rPr>
              <a:t>Insulina: </a:t>
            </a:r>
            <a:r>
              <a:rPr lang="es-ES" altLang="es-ES">
                <a:latin typeface="Arial" panose="020B0604020202020204" pitchFamily="34" charset="0"/>
              </a:rPr>
              <a:t>introduce el potasio en el interior de la célula. La Insulina estimula rápidamente la entrada de K a las células, a través de la activación de la bomba Na-K ATPasa. Este mecanismo es independiente  de la entrada de glucosa a la célula dependiente de Insulina. También fomenta  la captación celular de K en los músculos esqueléticos y en el hígado.</a:t>
            </a:r>
          </a:p>
          <a:p>
            <a:r>
              <a:rPr lang="es-ES_tradnl" altLang="es-ES">
                <a:latin typeface="Arial" panose="020B0604020202020204" pitchFamily="34" charset="0"/>
              </a:rPr>
              <a:t>Aparte de su papel fisiológico, el efecto de la insulina sobre la distribución de K es útil para el  tratamiento de la hiperK. Tanto la administración de Glu (para aumentar la liberación endógena) como la de insulina son capaces de reducir rápidamente la concentración plasmática de K, mediante un movimiento intracelular del mismo. </a:t>
            </a:r>
            <a:endParaRPr lang="es-ES" altLang="es-ES">
              <a:latin typeface="Arial" panose="020B0604020202020204" pitchFamily="34" charset="0"/>
            </a:endParaRPr>
          </a:p>
          <a:p>
            <a:pPr>
              <a:buFontTx/>
              <a:buChar char="-"/>
            </a:pPr>
            <a:r>
              <a:rPr lang="es-ES_tradnl" altLang="es-ES">
                <a:latin typeface="Arial" panose="020B0604020202020204" pitchFamily="34" charset="0"/>
              </a:rPr>
              <a:t> </a:t>
            </a:r>
            <a:r>
              <a:rPr lang="es-ES_tradnl" altLang="es-ES" u="sng">
                <a:latin typeface="Arial" panose="020B0604020202020204" pitchFamily="34" charset="0"/>
              </a:rPr>
              <a:t>Agonistas beta adrenérgicos: </a:t>
            </a:r>
            <a:r>
              <a:rPr lang="es-ES_tradnl" altLang="es-ES">
                <a:latin typeface="Arial" panose="020B0604020202020204" pitchFamily="34" charset="0"/>
              </a:rPr>
              <a:t>activan la adenilciclasa y aumenta el AMP cíclico intracelular, lo que  a su vez estimula la bomba Na-K ATPasa y facilita la captación intracelular de K.</a:t>
            </a:r>
          </a:p>
          <a:p>
            <a:endParaRPr lang="es-ES" altLang="es-E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69A30DA-3C09-AEBA-11B7-2D3B47709302}"/>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0C20B27-0E39-467A-B6ED-8AFB5F015E0E}" type="slidenum">
              <a:rPr lang="es-ES_tradnl" altLang="es-ES">
                <a:latin typeface="Times New Roman" panose="02020603050405020304" pitchFamily="18" charset="0"/>
              </a:rPr>
              <a:pPr algn="r" eaLnBrk="1" hangingPunct="1">
                <a:spcBef>
                  <a:spcPct val="0"/>
                </a:spcBef>
              </a:pPr>
              <a:t>6</a:t>
            </a:fld>
            <a:endParaRPr lang="es-ES_tradnl" altLang="es-ES">
              <a:latin typeface="Times New Roman" panose="02020603050405020304" pitchFamily="18" charset="0"/>
            </a:endParaRPr>
          </a:p>
        </p:txBody>
      </p:sp>
      <p:sp>
        <p:nvSpPr>
          <p:cNvPr id="16387" name="Rectangle 2">
            <a:extLst>
              <a:ext uri="{FF2B5EF4-FFF2-40B4-BE49-F238E27FC236}">
                <a16:creationId xmlns:a16="http://schemas.microsoft.com/office/drawing/2014/main" id="{0FB1B189-8DD5-61C7-028A-3ACCD25F0EC5}"/>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7273CFA4-6502-C579-CAE2-0749CBE672A4}"/>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s-ES" altLang="es-ES" u="sng">
                <a:latin typeface="Arial" panose="020B0604020202020204" pitchFamily="34" charset="0"/>
              </a:rPr>
              <a:t> Alcalosis metabólica</a:t>
            </a:r>
            <a:r>
              <a:rPr lang="es-ES" altLang="es-ES">
                <a:latin typeface="Arial" panose="020B0604020202020204" pitchFamily="34" charset="0"/>
              </a:rPr>
              <a:t>: El aumento del bicarbonato sérico promueve la entrada de K a las células, incluso cuando el pH no está en límites alcalóticos. Por el contrario, las alteraciones respiratorias del equilibrio ácido-base ejercen muy poco efecto en la distribución transcelular de K. Esta acción es el principio del Tto. De la hiperpotasemia con bicarbonato.</a:t>
            </a:r>
          </a:p>
          <a:p>
            <a:pPr>
              <a:buFontTx/>
              <a:buChar char="-"/>
            </a:pPr>
            <a:r>
              <a:rPr lang="es-ES_tradnl" altLang="es-ES">
                <a:latin typeface="Arial" panose="020B0604020202020204" pitchFamily="34" charset="0"/>
              </a:rPr>
              <a:t>El movimiento de K al interior de la célula, generalmente disminuye poco la concentración palsmática de potasio (a menos que se produzcan unas pérdidas urinarias o intestinales concomitantes). Esta falta relativa de efecto se debe en parte a que hay menos amortiguación celular (y, por lo tanto, menos movimiento transcelular de H) en la alcalosis metabólica que en la acidosis (33% frente a 57%). Tampoco se observan grandes cambios en la concentración plasmática de K en la acidosis y alcalosis respiratorias por causas poco conocidas.</a:t>
            </a:r>
            <a:endParaRPr lang="es-ES" altLang="es-ES">
              <a:latin typeface="Arial" panose="020B0604020202020204" pitchFamily="34" charset="0"/>
            </a:endParaRPr>
          </a:p>
          <a:p>
            <a:endParaRPr lang="es-ES" altLang="es-E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CE9D5E5-4811-0928-2E4A-99B609AC43AD}"/>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CA835B2-70CF-44BD-9770-09E736270EF9}" type="slidenum">
              <a:rPr lang="es-ES_tradnl" altLang="es-ES">
                <a:latin typeface="Times New Roman" panose="02020603050405020304" pitchFamily="18" charset="0"/>
              </a:rPr>
              <a:pPr algn="r" eaLnBrk="1" hangingPunct="1">
                <a:spcBef>
                  <a:spcPct val="0"/>
                </a:spcBef>
              </a:pPr>
              <a:t>7</a:t>
            </a:fld>
            <a:endParaRPr lang="es-ES_tradnl" altLang="es-ES">
              <a:latin typeface="Times New Roman" panose="02020603050405020304" pitchFamily="18" charset="0"/>
            </a:endParaRPr>
          </a:p>
        </p:txBody>
      </p:sp>
      <p:sp>
        <p:nvSpPr>
          <p:cNvPr id="18435" name="Rectangle 2">
            <a:extLst>
              <a:ext uri="{FF2B5EF4-FFF2-40B4-BE49-F238E27FC236}">
                <a16:creationId xmlns:a16="http://schemas.microsoft.com/office/drawing/2014/main" id="{B23DDB7E-EAB1-990F-B7C8-119162ED0140}"/>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71D03AEE-C0F8-9FC8-7C98-B42AF9611B1F}"/>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Favorecen la salida de potasio del interior de la célula:</a:t>
            </a:r>
          </a:p>
          <a:p>
            <a:pPr>
              <a:buFontTx/>
              <a:buChar char="-"/>
            </a:pPr>
            <a:r>
              <a:rPr lang="es-ES" altLang="es-ES">
                <a:latin typeface="Arial" panose="020B0604020202020204" pitchFamily="34" charset="0"/>
              </a:rPr>
              <a:t>Agonistas alfa</a:t>
            </a:r>
            <a:r>
              <a:rPr lang="es-ES_tradnl" altLang="es-ES">
                <a:latin typeface="Arial" panose="020B0604020202020204" pitchFamily="34" charset="0"/>
              </a:rPr>
              <a:t> adrenérgicos: de forma inversa a lo que ocurre con la estimulación  beta 2 adrenérgica, los fármacos alfa adrenérgicos como la fenilefrina inhiben la entrad de k al interior de la célula.</a:t>
            </a:r>
          </a:p>
          <a:p>
            <a:pPr>
              <a:buFontTx/>
              <a:buChar char="-"/>
            </a:pPr>
            <a:r>
              <a:rPr lang="es-ES_tradnl" altLang="es-ES">
                <a:latin typeface="Arial" panose="020B0604020202020204" pitchFamily="34" charset="0"/>
              </a:rPr>
              <a:t>La hiperosmolalidad del líquido extracelular: inducida por hiperglucemia grave o administración de manitol, favorece la salida de agua del espacio intra al extracelular. Esta salida de agua arrastra pasivamente potasio hacia el líquido extracelular por un efecto conocido como arrastre de solvente. </a:t>
            </a:r>
            <a:r>
              <a:rPr lang="es-ES" altLang="es-ES">
                <a:latin typeface="Arial" panose="020B0604020202020204" pitchFamily="34" charset="0"/>
              </a:rPr>
              <a:t>La concentración plasmática de K puede subir hasta 0.4-0.8 mEq/l por cada aumento de 10 mosm/Kg de la osmolalidad plasmática efectiva (por causa de hiperglucemia, hipernatremia o administración de manitol hipertónico). La hiperosmolalidad  provoca la difusión de agua fuera de las células a través de un gradiente osmótico. En esta situación dos factores colaboran para provocar un movimiento paralelo de K hacia el LEC:</a:t>
            </a:r>
          </a:p>
          <a:p>
            <a:pPr marL="685800" lvl="1" indent="-228600">
              <a:buFontTx/>
              <a:buAutoNum type="arabicParenR"/>
            </a:pPr>
            <a:r>
              <a:rPr lang="es-ES" altLang="es-ES">
                <a:latin typeface="Arial" panose="020B0604020202020204" pitchFamily="34" charset="0"/>
              </a:rPr>
              <a:t>La pérdida de agua aumenta la concentración intracelular de K, y por lo tanto genera un gradiente favorable para el movimiento extracelular de K de la membrana celular.</a:t>
            </a:r>
          </a:p>
          <a:p>
            <a:pPr marL="685800" lvl="1" indent="-228600">
              <a:buFontTx/>
              <a:buAutoNum type="arabicParenR"/>
            </a:pPr>
            <a:r>
              <a:rPr lang="es-ES" altLang="es-ES">
                <a:latin typeface="Arial" panose="020B0604020202020204" pitchFamily="34" charset="0"/>
              </a:rPr>
              <a:t>Se produce el denominado ARRASTRE POR SOLVENTE, que consiste en el arrastre del K junto con el agua fuera de la célula.</a:t>
            </a:r>
          </a:p>
          <a:p>
            <a:pPr>
              <a:buFontTx/>
              <a:buChar char="-"/>
            </a:pPr>
            <a:endParaRPr lang="es-ES" altLang="es-E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1CF1135-A692-6714-87C5-0139A5A1626A}"/>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1F9E423-09DA-4904-AD4B-7B8D2634D0DF}" type="slidenum">
              <a:rPr lang="es-ES_tradnl" altLang="es-ES">
                <a:latin typeface="Times New Roman" panose="02020603050405020304" pitchFamily="18" charset="0"/>
              </a:rPr>
              <a:pPr algn="r" eaLnBrk="1" hangingPunct="1">
                <a:spcBef>
                  <a:spcPct val="0"/>
                </a:spcBef>
              </a:pPr>
              <a:t>8</a:t>
            </a:fld>
            <a:endParaRPr lang="es-ES_tradnl" altLang="es-ES">
              <a:latin typeface="Times New Roman" panose="02020603050405020304" pitchFamily="18" charset="0"/>
            </a:endParaRPr>
          </a:p>
        </p:txBody>
      </p:sp>
      <p:sp>
        <p:nvSpPr>
          <p:cNvPr id="20483" name="Rectangle 2">
            <a:extLst>
              <a:ext uri="{FF2B5EF4-FFF2-40B4-BE49-F238E27FC236}">
                <a16:creationId xmlns:a16="http://schemas.microsoft.com/office/drawing/2014/main" id="{D598DB5F-4A62-B922-E0F0-BDCD2DBA61AD}"/>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9B6C5085-3B51-0247-0F45-6E1981B8CBE4}"/>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Acidosis metabólica: el exceso de hidrogeniones en el medio extracelular favorece su entrada en las células en intercambio por K.  </a:t>
            </a:r>
          </a:p>
          <a:p>
            <a:r>
              <a:rPr lang="es-ES_tradnl" altLang="es-ES">
                <a:latin typeface="Arial" panose="020B0604020202020204" pitchFamily="34" charset="0"/>
              </a:rPr>
              <a:t>El 60% o más del exceso de H</a:t>
            </a:r>
            <a:r>
              <a:rPr lang="es-ES_tradnl" altLang="es-ES" baseline="30000">
                <a:latin typeface="Arial" panose="020B0604020202020204" pitchFamily="34" charset="0"/>
              </a:rPr>
              <a:t>+</a:t>
            </a:r>
            <a:r>
              <a:rPr lang="es-ES_tradnl" altLang="es-ES">
                <a:latin typeface="Arial" panose="020B0604020202020204" pitchFamily="34" charset="0"/>
              </a:rPr>
              <a:t> se amortigua en el interior de las célula</a:t>
            </a:r>
            <a:r>
              <a:rPr lang="es-ES" altLang="es-ES">
                <a:latin typeface="Arial" panose="020B0604020202020204" pitchFamily="34" charset="0"/>
              </a:rPr>
              <a:t>s. La neutralidad eléctrica se mantiene a base de la salida de K y Na celular al LEC. El resultado es un aumento variable de la concentración plasmática de K de 0.2 a 1.7 mEq/l por cada 0.1 U que disminuye el pH. La concentración de Na también se incrementa,  pero un aumento de unos cuantos mEq no tiene repercusión, ya que su valor basal es elevado (±140).</a:t>
            </a:r>
          </a:p>
          <a:p>
            <a:endParaRPr lang="es-ES" altLang="es-E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D90C140-0BBA-A231-D7AC-84459EF8EDAE}"/>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57E3A2A-938F-46E8-80E4-FA042C3F3BC7}" type="slidenum">
              <a:rPr lang="es-ES_tradnl" altLang="es-ES">
                <a:latin typeface="Times New Roman" panose="02020603050405020304" pitchFamily="18" charset="0"/>
              </a:rPr>
              <a:pPr algn="r" eaLnBrk="1" hangingPunct="1">
                <a:spcBef>
                  <a:spcPct val="0"/>
                </a:spcBef>
              </a:pPr>
              <a:t>9</a:t>
            </a:fld>
            <a:endParaRPr lang="es-ES_tradnl" altLang="es-ES">
              <a:latin typeface="Times New Roman" panose="02020603050405020304" pitchFamily="18" charset="0"/>
            </a:endParaRPr>
          </a:p>
        </p:txBody>
      </p:sp>
      <p:sp>
        <p:nvSpPr>
          <p:cNvPr id="22531" name="Rectangle 2">
            <a:extLst>
              <a:ext uri="{FF2B5EF4-FFF2-40B4-BE49-F238E27FC236}">
                <a16:creationId xmlns:a16="http://schemas.microsoft.com/office/drawing/2014/main" id="{8556600D-E25C-010C-EA93-FF47DA971E8B}"/>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236276A5-04A0-11CA-1F2E-24F7E3CCA626}"/>
              </a:ext>
            </a:extLst>
          </p:cNvPr>
          <p:cNvSpPr>
            <a:spLocks noGrp="1" noChangeArrowheads="1"/>
          </p:cNvSpPr>
          <p:nvPr>
            <p:ph type="body" idx="1"/>
          </p:nvPr>
        </p:nvSpPr>
        <p:spPr>
          <a:xfrm>
            <a:off x="889000" y="4714875"/>
            <a:ext cx="4891088" cy="4467225"/>
          </a:xfrm>
          <a:ln/>
        </p:spPr>
        <p:txBody>
          <a:bodyPr/>
          <a:lstStyle/>
          <a:p>
            <a:pPr marL="228600" indent="-228600">
              <a:defRPr/>
            </a:pPr>
            <a:r>
              <a:rPr lang="es-ES_tradnl" altLang="es-ES" dirty="0">
                <a:latin typeface="Arial" panose="020B0604020202020204" pitchFamily="34" charset="0"/>
              </a:rPr>
              <a:t>El riñón es el órgano encargado de eliminar la carga diaria de potasio que se reabsorbe con la dieta.</a:t>
            </a:r>
          </a:p>
          <a:p>
            <a:pPr marL="228600" indent="-228600">
              <a:defRPr/>
            </a:pPr>
            <a:r>
              <a:rPr lang="es-ES_tradnl" altLang="es-ES" dirty="0">
                <a:latin typeface="Arial" panose="020B0604020202020204" pitchFamily="34" charset="0"/>
              </a:rPr>
              <a:t>El 90% del potasio filtrado se reabsorbe en el túbulo proximal y, por consiguiente es el túbulo distal el que modifica la eliminación urinaria de potasio.</a:t>
            </a:r>
          </a:p>
          <a:p>
            <a:pPr marL="228600" indent="-228600">
              <a:defRPr/>
            </a:pPr>
            <a:r>
              <a:rPr lang="es-ES_tradnl" altLang="es-ES" dirty="0">
                <a:latin typeface="Arial" panose="020B0604020202020204" pitchFamily="34" charset="0"/>
              </a:rPr>
              <a:t>La excreción distal de potasio puede verse influida por varias circunstancias:</a:t>
            </a:r>
          </a:p>
          <a:p>
            <a:pPr marL="228600" indent="-228600">
              <a:buFontTx/>
              <a:buAutoNum type="arabicParenR"/>
              <a:defRPr/>
            </a:pPr>
            <a:r>
              <a:rPr lang="es-ES_tradnl" altLang="es-ES" dirty="0">
                <a:latin typeface="Arial" panose="020B0604020202020204" pitchFamily="34" charset="0"/>
              </a:rPr>
              <a:t>El contenido de potasio de la dieta influye en la regulación de la secreción distal de potasio, de forma que la excreción renal de potasio puede variar de menos de 20 mEq/l a  mas de 150 </a:t>
            </a:r>
            <a:r>
              <a:rPr lang="es-ES_tradnl" altLang="es-ES" dirty="0" err="1">
                <a:latin typeface="Arial" panose="020B0604020202020204" pitchFamily="34" charset="0"/>
              </a:rPr>
              <a:t>mE</a:t>
            </a:r>
            <a:r>
              <a:rPr lang="es-ES_tradnl" altLang="es-ES" dirty="0">
                <a:latin typeface="Arial" panose="020B0604020202020204" pitchFamily="34" charset="0"/>
              </a:rPr>
              <a:t>/l, si se realizan dietas muy restrictivas o ricas en este </a:t>
            </a:r>
            <a:r>
              <a:rPr lang="es-ES_tradnl" altLang="es-ES" dirty="0" err="1">
                <a:latin typeface="Arial" panose="020B0604020202020204" pitchFamily="34" charset="0"/>
              </a:rPr>
              <a:t>ión</a:t>
            </a:r>
            <a:r>
              <a:rPr lang="es-ES_tradnl" altLang="es-ES" dirty="0">
                <a:latin typeface="Arial" panose="020B0604020202020204" pitchFamily="34" charset="0"/>
              </a:rPr>
              <a:t>. </a:t>
            </a:r>
          </a:p>
          <a:p>
            <a:pPr marL="228600" indent="-228600">
              <a:buFontTx/>
              <a:buAutoNum type="arabicParenR"/>
              <a:defRPr/>
            </a:pPr>
            <a:r>
              <a:rPr lang="es-ES" altLang="es-ES" dirty="0">
                <a:latin typeface="Arial" panose="020B0604020202020204" pitchFamily="34" charset="0"/>
              </a:rPr>
              <a:t>La acidosis impide y la alcalosis favorece la entrada de potasio a las células del túbulo distal y colector, modulando así su eliminación.</a:t>
            </a:r>
          </a:p>
          <a:p>
            <a:pPr marL="228600" indent="-228600">
              <a:buFontTx/>
              <a:buAutoNum type="arabicParenR"/>
              <a:defRPr/>
            </a:pPr>
            <a:r>
              <a:rPr lang="es-ES" altLang="es-ES" dirty="0">
                <a:latin typeface="Arial" panose="020B0604020202020204" pitchFamily="34" charset="0"/>
              </a:rPr>
              <a:t>El flujo distal es un estímulo importante para la secreción distal de K.</a:t>
            </a:r>
          </a:p>
          <a:p>
            <a:pPr>
              <a:defRPr/>
            </a:pPr>
            <a:r>
              <a:rPr lang="es-ES" altLang="es-ES" dirty="0">
                <a:latin typeface="Arial" panose="020B0604020202020204" pitchFamily="34" charset="0"/>
              </a:rPr>
              <a:t>De hecho, las porciones finales del túbulo contorneado distal y el túbulo colector cortical son las principales responsables del control de la eliminación renal de potasio. </a:t>
            </a:r>
          </a:p>
          <a:p>
            <a:pPr>
              <a:defRPr/>
            </a:pPr>
            <a:r>
              <a:rPr lang="es-ES" altLang="es-ES" dirty="0">
                <a:latin typeface="Arial" panose="020B0604020202020204" pitchFamily="34" charset="0"/>
              </a:rPr>
              <a:t>Como se muestra en la figura la mayoría del potasio filtrado se reabsorbe, y es el túbulo distal el que modificara la eliminación urinaria de K en función del:</a:t>
            </a:r>
          </a:p>
          <a:p>
            <a:pPr eaLnBrk="1" hangingPunct="1">
              <a:defRPr/>
            </a:pPr>
            <a:r>
              <a:rPr lang="es-ES" altLang="es-ES" dirty="0">
                <a:latin typeface="Arial" panose="020B0604020202020204" pitchFamily="34" charset="0"/>
              </a:rPr>
              <a:t>- Flujo tubular distal</a:t>
            </a:r>
          </a:p>
          <a:p>
            <a:pPr eaLnBrk="1" hangingPunct="1">
              <a:defRPr/>
            </a:pPr>
            <a:r>
              <a:rPr lang="es-ES" altLang="es-ES" dirty="0">
                <a:latin typeface="Arial" panose="020B0604020202020204" pitchFamily="34" charset="0"/>
              </a:rPr>
              <a:t>- Aporte de </a:t>
            </a:r>
            <a:r>
              <a:rPr lang="es-ES" altLang="es-ES" dirty="0" err="1">
                <a:latin typeface="Arial" panose="020B0604020202020204" pitchFamily="34" charset="0"/>
              </a:rPr>
              <a:t>Na</a:t>
            </a:r>
            <a:endParaRPr lang="es-ES" altLang="es-ES" dirty="0">
              <a:latin typeface="Arial" panose="020B0604020202020204" pitchFamily="34" charset="0"/>
            </a:endParaRPr>
          </a:p>
          <a:p>
            <a:pPr eaLnBrk="1" hangingPunct="1">
              <a:defRPr/>
            </a:pPr>
            <a:r>
              <a:rPr lang="es-ES" altLang="es-ES" dirty="0">
                <a:latin typeface="Arial" panose="020B0604020202020204" pitchFamily="34" charset="0"/>
              </a:rPr>
              <a:t>- Aldosterona</a:t>
            </a:r>
          </a:p>
          <a:p>
            <a:pPr eaLnBrk="1" hangingPunct="1">
              <a:defRPr/>
            </a:pPr>
            <a:r>
              <a:rPr lang="es-ES" altLang="es-ES" dirty="0">
                <a:latin typeface="Arial" panose="020B0604020202020204" pitchFamily="34" charset="0"/>
              </a:rPr>
              <a:t>- Excreción aniones</a:t>
            </a:r>
          </a:p>
          <a:p>
            <a:pPr>
              <a:defRPr/>
            </a:pPr>
            <a:endParaRPr lang="es-ES" altLang="es-E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C8C7307-8638-53F7-D255-745431DFE380}"/>
              </a:ext>
            </a:extLst>
          </p:cNvPr>
          <p:cNvSpPr txBox="1">
            <a:spLocks noGrp="1" noChangeArrowheads="1"/>
          </p:cNvSpPr>
          <p:nvPr/>
        </p:nvSpPr>
        <p:spPr bwMode="auto">
          <a:xfrm>
            <a:off x="3779838"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162AE51-9FC0-4EFE-A1A8-2AE5971F3BD9}" type="slidenum">
              <a:rPr lang="es-ES_tradnl" altLang="es-ES">
                <a:latin typeface="Times New Roman" panose="02020603050405020304" pitchFamily="18" charset="0"/>
              </a:rPr>
              <a:pPr algn="r" eaLnBrk="1" hangingPunct="1">
                <a:spcBef>
                  <a:spcPct val="0"/>
                </a:spcBef>
              </a:pPr>
              <a:t>10</a:t>
            </a:fld>
            <a:endParaRPr lang="es-ES_tradnl" altLang="es-ES">
              <a:latin typeface="Times New Roman" panose="02020603050405020304" pitchFamily="18" charset="0"/>
            </a:endParaRPr>
          </a:p>
        </p:txBody>
      </p:sp>
      <p:sp>
        <p:nvSpPr>
          <p:cNvPr id="24579" name="Rectangle 2">
            <a:extLst>
              <a:ext uri="{FF2B5EF4-FFF2-40B4-BE49-F238E27FC236}">
                <a16:creationId xmlns:a16="http://schemas.microsoft.com/office/drawing/2014/main" id="{616F0888-82EB-5576-1C27-1F83F6963180}"/>
              </a:ext>
            </a:extLst>
          </p:cNvPr>
          <p:cNvSpPr>
            <a:spLocks noChangeArrowheads="1" noTextEdit="1"/>
          </p:cNvSpPr>
          <p:nvPr>
            <p:ph type="sldImg"/>
          </p:nvPr>
        </p:nvSpPr>
        <p:spPr>
          <a:ln/>
        </p:spPr>
      </p:sp>
      <p:sp>
        <p:nvSpPr>
          <p:cNvPr id="24580" name="Rectangle 3">
            <a:extLst>
              <a:ext uri="{FF2B5EF4-FFF2-40B4-BE49-F238E27FC236}">
                <a16:creationId xmlns:a16="http://schemas.microsoft.com/office/drawing/2014/main" id="{0AFBADF4-FE5E-F664-DB61-2A94F413D588}"/>
              </a:ext>
            </a:extLst>
          </p:cNvPr>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Un aumento del flujo distal es un estímulo importante para la secreción distal de K, el K se secreta en el túbulo distal intercambiándose por Na. Por ello, un aumento en el aporte de Na hacia el túbulo distal facilita su intercambio con K y, por tanto, la eliminación urinaria de K.</a:t>
            </a:r>
          </a:p>
          <a:p>
            <a:r>
              <a:rPr lang="es-ES" altLang="es-ES">
                <a:latin typeface="Arial" panose="020B0604020202020204" pitchFamily="34" charset="0"/>
              </a:rPr>
              <a:t>En casos de importante depleción de volumen, la capacidad de manejar el K por el túbulo se altera debido a la disminución del flujo distal, lo que puede disminuir aún mas la secreción de potasio.</a:t>
            </a:r>
          </a:p>
          <a:p>
            <a:endParaRPr lang="es-ES" altLang="es-E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A98315A-933E-9D82-83F9-B678DDB725C3}"/>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531FD5A2-3742-0C41-D325-842364D4C7CE}"/>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41962D7-CD10-64E8-B9D2-C14F6745E8FE}"/>
              </a:ext>
            </a:extLst>
          </p:cNvPr>
          <p:cNvSpPr>
            <a:spLocks noGrp="1"/>
          </p:cNvSpPr>
          <p:nvPr>
            <p:ph type="sldNum" sz="quarter" idx="12"/>
          </p:nvPr>
        </p:nvSpPr>
        <p:spPr/>
        <p:txBody>
          <a:bodyPr/>
          <a:lstStyle>
            <a:lvl1pPr>
              <a:defRPr/>
            </a:lvl1pPr>
          </a:lstStyle>
          <a:p>
            <a:pPr>
              <a:defRPr/>
            </a:pPr>
            <a:fld id="{A9740FEE-211C-4792-9713-7430859108DC}" type="slidenum">
              <a:rPr lang="es-ES" altLang="es-ES"/>
              <a:pPr>
                <a:defRPr/>
              </a:pPr>
              <a:t>‹Nº›</a:t>
            </a:fld>
            <a:endParaRPr lang="es-ES" altLang="es-ES"/>
          </a:p>
        </p:txBody>
      </p:sp>
    </p:spTree>
    <p:extLst>
      <p:ext uri="{BB962C8B-B14F-4D97-AF65-F5344CB8AC3E}">
        <p14:creationId xmlns:p14="http://schemas.microsoft.com/office/powerpoint/2010/main" val="214248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897173-D564-7D8C-2053-493CAA4D4522}"/>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EA127D9D-86BC-300A-4BE7-6B289C891203}"/>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BA8BE5FF-2E12-67AB-E207-903A44A3DB0B}"/>
              </a:ext>
            </a:extLst>
          </p:cNvPr>
          <p:cNvSpPr>
            <a:spLocks noGrp="1"/>
          </p:cNvSpPr>
          <p:nvPr>
            <p:ph type="sldNum" sz="quarter" idx="12"/>
          </p:nvPr>
        </p:nvSpPr>
        <p:spPr/>
        <p:txBody>
          <a:bodyPr/>
          <a:lstStyle>
            <a:lvl1pPr>
              <a:defRPr/>
            </a:lvl1pPr>
          </a:lstStyle>
          <a:p>
            <a:pPr>
              <a:defRPr/>
            </a:pPr>
            <a:fld id="{B575275E-BD6C-42D2-8523-09D956A138A7}" type="slidenum">
              <a:rPr lang="es-ES" altLang="es-ES"/>
              <a:pPr>
                <a:defRPr/>
              </a:pPr>
              <a:t>‹Nº›</a:t>
            </a:fld>
            <a:endParaRPr lang="es-ES" altLang="es-ES"/>
          </a:p>
        </p:txBody>
      </p:sp>
    </p:spTree>
    <p:extLst>
      <p:ext uri="{BB962C8B-B14F-4D97-AF65-F5344CB8AC3E}">
        <p14:creationId xmlns:p14="http://schemas.microsoft.com/office/powerpoint/2010/main" val="326640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5FCF9-B812-5972-6E4E-69EB0D857142}"/>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3FF4496E-0F08-4C29-16B5-84E99F05AD32}"/>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AB0ECDE3-B413-46F0-8C7F-990852B6B6CD}"/>
              </a:ext>
            </a:extLst>
          </p:cNvPr>
          <p:cNvSpPr>
            <a:spLocks noGrp="1"/>
          </p:cNvSpPr>
          <p:nvPr>
            <p:ph type="sldNum" sz="quarter" idx="12"/>
          </p:nvPr>
        </p:nvSpPr>
        <p:spPr/>
        <p:txBody>
          <a:bodyPr/>
          <a:lstStyle>
            <a:lvl1pPr>
              <a:defRPr/>
            </a:lvl1pPr>
          </a:lstStyle>
          <a:p>
            <a:pPr>
              <a:defRPr/>
            </a:pPr>
            <a:fld id="{EA0F45EC-4725-4ACD-82ED-E3872144A08E}" type="slidenum">
              <a:rPr lang="es-ES" altLang="es-ES"/>
              <a:pPr>
                <a:defRPr/>
              </a:pPr>
              <a:t>‹Nº›</a:t>
            </a:fld>
            <a:endParaRPr lang="es-ES" altLang="es-ES"/>
          </a:p>
        </p:txBody>
      </p:sp>
    </p:spTree>
    <p:extLst>
      <p:ext uri="{BB962C8B-B14F-4D97-AF65-F5344CB8AC3E}">
        <p14:creationId xmlns:p14="http://schemas.microsoft.com/office/powerpoint/2010/main" val="40259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id="{02C763BD-F4C7-272F-51AE-40EE132E9E14}"/>
              </a:ext>
            </a:extLst>
          </p:cNvPr>
          <p:cNvSpPr>
            <a:spLocks noGrp="1"/>
          </p:cNvSpPr>
          <p:nvPr>
            <p:ph type="dt" sz="half" idx="10"/>
          </p:nvPr>
        </p:nvSpPr>
        <p:spPr/>
        <p:txBody>
          <a:bodyPr/>
          <a:lstStyle>
            <a:lvl1pPr>
              <a:defRPr/>
            </a:lvl1pPr>
          </a:lstStyle>
          <a:p>
            <a:pPr>
              <a:defRPr/>
            </a:pPr>
            <a:fld id="{3F01F14F-2ED1-458F-A36F-48682C975856}" type="datetimeFigureOut">
              <a:rPr lang="es-ES"/>
              <a:pPr>
                <a:defRPr/>
              </a:pPr>
              <a:t>20/10/2022</a:t>
            </a:fld>
            <a:endParaRPr lang="es-ES"/>
          </a:p>
        </p:txBody>
      </p:sp>
      <p:sp>
        <p:nvSpPr>
          <p:cNvPr id="5" name="Marcador de pie de página 4">
            <a:extLst>
              <a:ext uri="{FF2B5EF4-FFF2-40B4-BE49-F238E27FC236}">
                <a16:creationId xmlns:a16="http://schemas.microsoft.com/office/drawing/2014/main" id="{D5B694DB-4304-D3DC-82DB-4ADDAEA70102}"/>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1751AF20-2A4C-7419-D3B7-3C74FA0661A5}"/>
              </a:ext>
            </a:extLst>
          </p:cNvPr>
          <p:cNvSpPr>
            <a:spLocks noGrp="1"/>
          </p:cNvSpPr>
          <p:nvPr>
            <p:ph type="sldNum" sz="quarter" idx="12"/>
          </p:nvPr>
        </p:nvSpPr>
        <p:spPr/>
        <p:txBody>
          <a:bodyPr/>
          <a:lstStyle>
            <a:lvl1pPr>
              <a:defRPr/>
            </a:lvl1pPr>
          </a:lstStyle>
          <a:p>
            <a:pPr>
              <a:defRPr/>
            </a:pPr>
            <a:fld id="{CE7AC994-DFC1-4144-85B1-AFA0E42DC446}" type="slidenum">
              <a:rPr lang="es-ES" altLang="es-ES"/>
              <a:pPr>
                <a:defRPr/>
              </a:pPr>
              <a:t>‹Nº›</a:t>
            </a:fld>
            <a:endParaRPr lang="es-ES" altLang="es-ES"/>
          </a:p>
        </p:txBody>
      </p:sp>
    </p:spTree>
    <p:extLst>
      <p:ext uri="{BB962C8B-B14F-4D97-AF65-F5344CB8AC3E}">
        <p14:creationId xmlns:p14="http://schemas.microsoft.com/office/powerpoint/2010/main" val="244846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F675E-2D44-B2CA-9A36-6D8873ECA2E7}"/>
              </a:ext>
            </a:extLst>
          </p:cNvPr>
          <p:cNvSpPr>
            <a:spLocks noGrp="1"/>
          </p:cNvSpPr>
          <p:nvPr>
            <p:ph type="dt" sz="half" idx="10"/>
          </p:nvPr>
        </p:nvSpPr>
        <p:spPr/>
        <p:txBody>
          <a:bodyPr/>
          <a:lstStyle>
            <a:lvl1pPr>
              <a:defRPr/>
            </a:lvl1pPr>
          </a:lstStyle>
          <a:p>
            <a:pPr>
              <a:defRPr/>
            </a:pPr>
            <a:fld id="{38B0FE08-1D4D-48DB-B335-0C4EFAE89786}" type="datetimeFigureOut">
              <a:rPr lang="es-ES"/>
              <a:pPr>
                <a:defRPr/>
              </a:pPr>
              <a:t>20/10/2022</a:t>
            </a:fld>
            <a:endParaRPr lang="es-ES"/>
          </a:p>
        </p:txBody>
      </p:sp>
      <p:sp>
        <p:nvSpPr>
          <p:cNvPr id="5" name="Marcador de pie de página 4">
            <a:extLst>
              <a:ext uri="{FF2B5EF4-FFF2-40B4-BE49-F238E27FC236}">
                <a16:creationId xmlns:a16="http://schemas.microsoft.com/office/drawing/2014/main" id="{96E82353-E3C5-5917-6AB9-28F4572610FF}"/>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B390CE0B-9E30-D412-87F2-9E20AD537798}"/>
              </a:ext>
            </a:extLst>
          </p:cNvPr>
          <p:cNvSpPr>
            <a:spLocks noGrp="1"/>
          </p:cNvSpPr>
          <p:nvPr>
            <p:ph type="sldNum" sz="quarter" idx="12"/>
          </p:nvPr>
        </p:nvSpPr>
        <p:spPr/>
        <p:txBody>
          <a:bodyPr/>
          <a:lstStyle>
            <a:lvl1pPr>
              <a:defRPr/>
            </a:lvl1pPr>
          </a:lstStyle>
          <a:p>
            <a:pPr>
              <a:defRPr/>
            </a:pPr>
            <a:fld id="{38A27C08-201D-4EA4-9108-FA147AD7F272}" type="slidenum">
              <a:rPr lang="es-ES" altLang="es-ES"/>
              <a:pPr>
                <a:defRPr/>
              </a:pPr>
              <a:t>‹Nº›</a:t>
            </a:fld>
            <a:endParaRPr lang="es-ES" altLang="es-ES"/>
          </a:p>
        </p:txBody>
      </p:sp>
    </p:spTree>
    <p:extLst>
      <p:ext uri="{BB962C8B-B14F-4D97-AF65-F5344CB8AC3E}">
        <p14:creationId xmlns:p14="http://schemas.microsoft.com/office/powerpoint/2010/main" val="334674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CCBB7ECD-79CC-3E2C-CFAD-D62364B01CA9}"/>
              </a:ext>
            </a:extLst>
          </p:cNvPr>
          <p:cNvSpPr>
            <a:spLocks noGrp="1"/>
          </p:cNvSpPr>
          <p:nvPr>
            <p:ph type="dt" sz="half" idx="10"/>
          </p:nvPr>
        </p:nvSpPr>
        <p:spPr/>
        <p:txBody>
          <a:bodyPr/>
          <a:lstStyle>
            <a:lvl1pPr>
              <a:defRPr/>
            </a:lvl1pPr>
          </a:lstStyle>
          <a:p>
            <a:pPr>
              <a:defRPr/>
            </a:pPr>
            <a:fld id="{6E6BA043-B92E-4B11-9BB3-F59F6C05095C}" type="datetimeFigureOut">
              <a:rPr lang="es-ES"/>
              <a:pPr>
                <a:defRPr/>
              </a:pPr>
              <a:t>20/10/2022</a:t>
            </a:fld>
            <a:endParaRPr lang="es-ES"/>
          </a:p>
        </p:txBody>
      </p:sp>
      <p:sp>
        <p:nvSpPr>
          <p:cNvPr id="5" name="Marcador de pie de página 4">
            <a:extLst>
              <a:ext uri="{FF2B5EF4-FFF2-40B4-BE49-F238E27FC236}">
                <a16:creationId xmlns:a16="http://schemas.microsoft.com/office/drawing/2014/main" id="{B02C305D-C264-E6FA-E140-AB8F8B6E173F}"/>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ACE7257A-865C-8C25-F1D1-B98C325FB060}"/>
              </a:ext>
            </a:extLst>
          </p:cNvPr>
          <p:cNvSpPr>
            <a:spLocks noGrp="1"/>
          </p:cNvSpPr>
          <p:nvPr>
            <p:ph type="sldNum" sz="quarter" idx="12"/>
          </p:nvPr>
        </p:nvSpPr>
        <p:spPr/>
        <p:txBody>
          <a:bodyPr/>
          <a:lstStyle>
            <a:lvl1pPr>
              <a:defRPr/>
            </a:lvl1pPr>
          </a:lstStyle>
          <a:p>
            <a:pPr>
              <a:defRPr/>
            </a:pPr>
            <a:fld id="{30F5DEF4-E87A-44DB-9304-12735424D258}" type="slidenum">
              <a:rPr lang="es-ES" altLang="es-ES"/>
              <a:pPr>
                <a:defRPr/>
              </a:pPr>
              <a:t>‹Nº›</a:t>
            </a:fld>
            <a:endParaRPr lang="es-ES" altLang="es-ES"/>
          </a:p>
        </p:txBody>
      </p:sp>
    </p:spTree>
    <p:extLst>
      <p:ext uri="{BB962C8B-B14F-4D97-AF65-F5344CB8AC3E}">
        <p14:creationId xmlns:p14="http://schemas.microsoft.com/office/powerpoint/2010/main" val="3927373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47FDF37E-523A-B8F9-EA70-868B779F96A5}"/>
              </a:ext>
            </a:extLst>
          </p:cNvPr>
          <p:cNvSpPr>
            <a:spLocks noGrp="1"/>
          </p:cNvSpPr>
          <p:nvPr>
            <p:ph type="dt" sz="half" idx="10"/>
          </p:nvPr>
        </p:nvSpPr>
        <p:spPr/>
        <p:txBody>
          <a:bodyPr/>
          <a:lstStyle>
            <a:lvl1pPr>
              <a:defRPr/>
            </a:lvl1pPr>
          </a:lstStyle>
          <a:p>
            <a:pPr>
              <a:defRPr/>
            </a:pPr>
            <a:fld id="{5F154E34-D032-4475-A6F6-9AFE514FE311}" type="datetimeFigureOut">
              <a:rPr lang="es-ES"/>
              <a:pPr>
                <a:defRPr/>
              </a:pPr>
              <a:t>20/10/2022</a:t>
            </a:fld>
            <a:endParaRPr lang="es-ES"/>
          </a:p>
        </p:txBody>
      </p:sp>
      <p:sp>
        <p:nvSpPr>
          <p:cNvPr id="6" name="Marcador de pie de página 4">
            <a:extLst>
              <a:ext uri="{FF2B5EF4-FFF2-40B4-BE49-F238E27FC236}">
                <a16:creationId xmlns:a16="http://schemas.microsoft.com/office/drawing/2014/main" id="{7F1F4B07-19C4-EE52-8940-F0F6F3FDCAD1}"/>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BB630C1F-33DC-80F0-C85D-288BE9D35BED}"/>
              </a:ext>
            </a:extLst>
          </p:cNvPr>
          <p:cNvSpPr>
            <a:spLocks noGrp="1"/>
          </p:cNvSpPr>
          <p:nvPr>
            <p:ph type="sldNum" sz="quarter" idx="12"/>
          </p:nvPr>
        </p:nvSpPr>
        <p:spPr/>
        <p:txBody>
          <a:bodyPr/>
          <a:lstStyle>
            <a:lvl1pPr>
              <a:defRPr/>
            </a:lvl1pPr>
          </a:lstStyle>
          <a:p>
            <a:pPr>
              <a:defRPr/>
            </a:pPr>
            <a:fld id="{1847BBB5-8100-4A4A-97D2-AEEF41EB2493}" type="slidenum">
              <a:rPr lang="es-ES" altLang="es-ES"/>
              <a:pPr>
                <a:defRPr/>
              </a:pPr>
              <a:t>‹Nº›</a:t>
            </a:fld>
            <a:endParaRPr lang="es-ES" altLang="es-ES"/>
          </a:p>
        </p:txBody>
      </p:sp>
    </p:spTree>
    <p:extLst>
      <p:ext uri="{BB962C8B-B14F-4D97-AF65-F5344CB8AC3E}">
        <p14:creationId xmlns:p14="http://schemas.microsoft.com/office/powerpoint/2010/main" val="253981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7B895C53-0BF2-2524-A72F-C7EEE2C37EDB}"/>
              </a:ext>
            </a:extLst>
          </p:cNvPr>
          <p:cNvSpPr>
            <a:spLocks noGrp="1"/>
          </p:cNvSpPr>
          <p:nvPr>
            <p:ph type="dt" sz="half" idx="10"/>
          </p:nvPr>
        </p:nvSpPr>
        <p:spPr/>
        <p:txBody>
          <a:bodyPr/>
          <a:lstStyle>
            <a:lvl1pPr>
              <a:defRPr/>
            </a:lvl1pPr>
          </a:lstStyle>
          <a:p>
            <a:pPr>
              <a:defRPr/>
            </a:pPr>
            <a:fld id="{DF3C9024-07BF-4F76-916C-C3F50E899048}" type="datetimeFigureOut">
              <a:rPr lang="es-ES"/>
              <a:pPr>
                <a:defRPr/>
              </a:pPr>
              <a:t>20/10/2022</a:t>
            </a:fld>
            <a:endParaRPr lang="es-ES"/>
          </a:p>
        </p:txBody>
      </p:sp>
      <p:sp>
        <p:nvSpPr>
          <p:cNvPr id="8" name="Marcador de pie de página 4">
            <a:extLst>
              <a:ext uri="{FF2B5EF4-FFF2-40B4-BE49-F238E27FC236}">
                <a16:creationId xmlns:a16="http://schemas.microsoft.com/office/drawing/2014/main" id="{9CA4CF64-A325-41F7-F9C1-48540B680568}"/>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735F611E-8943-BFD2-7FF9-F819163072C7}"/>
              </a:ext>
            </a:extLst>
          </p:cNvPr>
          <p:cNvSpPr>
            <a:spLocks noGrp="1"/>
          </p:cNvSpPr>
          <p:nvPr>
            <p:ph type="sldNum" sz="quarter" idx="12"/>
          </p:nvPr>
        </p:nvSpPr>
        <p:spPr/>
        <p:txBody>
          <a:bodyPr/>
          <a:lstStyle>
            <a:lvl1pPr>
              <a:defRPr/>
            </a:lvl1pPr>
          </a:lstStyle>
          <a:p>
            <a:pPr>
              <a:defRPr/>
            </a:pPr>
            <a:fld id="{74D52F2D-8E9B-4EDF-ADAD-DEF6FDC95503}" type="slidenum">
              <a:rPr lang="es-ES" altLang="es-ES"/>
              <a:pPr>
                <a:defRPr/>
              </a:pPr>
              <a:t>‹Nº›</a:t>
            </a:fld>
            <a:endParaRPr lang="es-ES" altLang="es-ES"/>
          </a:p>
        </p:txBody>
      </p:sp>
    </p:spTree>
    <p:extLst>
      <p:ext uri="{BB962C8B-B14F-4D97-AF65-F5344CB8AC3E}">
        <p14:creationId xmlns:p14="http://schemas.microsoft.com/office/powerpoint/2010/main" val="406713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020C942D-64F4-6E2F-0F4C-9FB0FF642D77}"/>
              </a:ext>
            </a:extLst>
          </p:cNvPr>
          <p:cNvSpPr>
            <a:spLocks noGrp="1"/>
          </p:cNvSpPr>
          <p:nvPr>
            <p:ph type="dt" sz="half" idx="10"/>
          </p:nvPr>
        </p:nvSpPr>
        <p:spPr/>
        <p:txBody>
          <a:bodyPr/>
          <a:lstStyle>
            <a:lvl1pPr>
              <a:defRPr/>
            </a:lvl1pPr>
          </a:lstStyle>
          <a:p>
            <a:pPr>
              <a:defRPr/>
            </a:pPr>
            <a:fld id="{A1D8DF00-4EC3-4A27-87CF-1283599A3491}" type="datetimeFigureOut">
              <a:rPr lang="es-ES"/>
              <a:pPr>
                <a:defRPr/>
              </a:pPr>
              <a:t>20/10/2022</a:t>
            </a:fld>
            <a:endParaRPr lang="es-ES"/>
          </a:p>
        </p:txBody>
      </p:sp>
      <p:sp>
        <p:nvSpPr>
          <p:cNvPr id="4" name="Marcador de pie de página 4">
            <a:extLst>
              <a:ext uri="{FF2B5EF4-FFF2-40B4-BE49-F238E27FC236}">
                <a16:creationId xmlns:a16="http://schemas.microsoft.com/office/drawing/2014/main" id="{59F696BC-DA4B-D3EE-B354-976210812660}"/>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3BB35B2D-421A-86CC-CC0E-7225954022BB}"/>
              </a:ext>
            </a:extLst>
          </p:cNvPr>
          <p:cNvSpPr>
            <a:spLocks noGrp="1"/>
          </p:cNvSpPr>
          <p:nvPr>
            <p:ph type="sldNum" sz="quarter" idx="12"/>
          </p:nvPr>
        </p:nvSpPr>
        <p:spPr/>
        <p:txBody>
          <a:bodyPr/>
          <a:lstStyle>
            <a:lvl1pPr>
              <a:defRPr/>
            </a:lvl1pPr>
          </a:lstStyle>
          <a:p>
            <a:pPr>
              <a:defRPr/>
            </a:pPr>
            <a:fld id="{B0AD93E1-8596-4E5B-A479-8294AF51B71F}" type="slidenum">
              <a:rPr lang="es-ES" altLang="es-ES"/>
              <a:pPr>
                <a:defRPr/>
              </a:pPr>
              <a:t>‹Nº›</a:t>
            </a:fld>
            <a:endParaRPr lang="es-ES" altLang="es-ES"/>
          </a:p>
        </p:txBody>
      </p:sp>
    </p:spTree>
    <p:extLst>
      <p:ext uri="{BB962C8B-B14F-4D97-AF65-F5344CB8AC3E}">
        <p14:creationId xmlns:p14="http://schemas.microsoft.com/office/powerpoint/2010/main" val="153951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7949EC68-B7D4-B9F3-9FA8-4B599707626A}"/>
              </a:ext>
            </a:extLst>
          </p:cNvPr>
          <p:cNvSpPr>
            <a:spLocks noGrp="1"/>
          </p:cNvSpPr>
          <p:nvPr>
            <p:ph type="dt" sz="half" idx="10"/>
          </p:nvPr>
        </p:nvSpPr>
        <p:spPr/>
        <p:txBody>
          <a:bodyPr/>
          <a:lstStyle>
            <a:lvl1pPr>
              <a:defRPr/>
            </a:lvl1pPr>
          </a:lstStyle>
          <a:p>
            <a:pPr>
              <a:defRPr/>
            </a:pPr>
            <a:fld id="{79C3F5AD-735C-43F3-BD8C-62DB947729F2}" type="datetimeFigureOut">
              <a:rPr lang="es-ES"/>
              <a:pPr>
                <a:defRPr/>
              </a:pPr>
              <a:t>20/10/2022</a:t>
            </a:fld>
            <a:endParaRPr lang="es-ES"/>
          </a:p>
        </p:txBody>
      </p:sp>
      <p:sp>
        <p:nvSpPr>
          <p:cNvPr id="3" name="Marcador de pie de página 4">
            <a:extLst>
              <a:ext uri="{FF2B5EF4-FFF2-40B4-BE49-F238E27FC236}">
                <a16:creationId xmlns:a16="http://schemas.microsoft.com/office/drawing/2014/main" id="{96A6D0B2-1B36-88AE-A1D3-97C6ABF41083}"/>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5502B81B-2A0B-F192-AE20-40431C0CE77A}"/>
              </a:ext>
            </a:extLst>
          </p:cNvPr>
          <p:cNvSpPr>
            <a:spLocks noGrp="1"/>
          </p:cNvSpPr>
          <p:nvPr>
            <p:ph type="sldNum" sz="quarter" idx="12"/>
          </p:nvPr>
        </p:nvSpPr>
        <p:spPr/>
        <p:txBody>
          <a:bodyPr/>
          <a:lstStyle>
            <a:lvl1pPr>
              <a:defRPr/>
            </a:lvl1pPr>
          </a:lstStyle>
          <a:p>
            <a:pPr>
              <a:defRPr/>
            </a:pPr>
            <a:fld id="{FB5A634E-E70D-4489-8D21-E5932EE57694}" type="slidenum">
              <a:rPr lang="es-ES" altLang="es-ES"/>
              <a:pPr>
                <a:defRPr/>
              </a:pPr>
              <a:t>‹Nº›</a:t>
            </a:fld>
            <a:endParaRPr lang="es-ES" altLang="es-ES"/>
          </a:p>
        </p:txBody>
      </p:sp>
    </p:spTree>
    <p:extLst>
      <p:ext uri="{BB962C8B-B14F-4D97-AF65-F5344CB8AC3E}">
        <p14:creationId xmlns:p14="http://schemas.microsoft.com/office/powerpoint/2010/main" val="185966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3">
            <a:extLst>
              <a:ext uri="{FF2B5EF4-FFF2-40B4-BE49-F238E27FC236}">
                <a16:creationId xmlns:a16="http://schemas.microsoft.com/office/drawing/2014/main" id="{1782FC71-9239-D492-67A7-A2197CE06E6D}"/>
              </a:ext>
            </a:extLst>
          </p:cNvPr>
          <p:cNvSpPr>
            <a:spLocks noGrp="1"/>
          </p:cNvSpPr>
          <p:nvPr>
            <p:ph type="dt" sz="half" idx="10"/>
          </p:nvPr>
        </p:nvSpPr>
        <p:spPr/>
        <p:txBody>
          <a:bodyPr/>
          <a:lstStyle>
            <a:lvl1pPr>
              <a:defRPr/>
            </a:lvl1pPr>
          </a:lstStyle>
          <a:p>
            <a:pPr>
              <a:defRPr/>
            </a:pPr>
            <a:fld id="{DDF7C013-20E6-4567-B683-562E710135A6}" type="datetimeFigureOut">
              <a:rPr lang="es-ES"/>
              <a:pPr>
                <a:defRPr/>
              </a:pPr>
              <a:t>20/10/2022</a:t>
            </a:fld>
            <a:endParaRPr lang="es-ES"/>
          </a:p>
        </p:txBody>
      </p:sp>
      <p:sp>
        <p:nvSpPr>
          <p:cNvPr id="6" name="Marcador de pie de página 4">
            <a:extLst>
              <a:ext uri="{FF2B5EF4-FFF2-40B4-BE49-F238E27FC236}">
                <a16:creationId xmlns:a16="http://schemas.microsoft.com/office/drawing/2014/main" id="{A58E52F9-8F89-4CF6-E5CE-17A3AD87F629}"/>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563D1CD2-2148-4727-571A-F2197B511335}"/>
              </a:ext>
            </a:extLst>
          </p:cNvPr>
          <p:cNvSpPr>
            <a:spLocks noGrp="1"/>
          </p:cNvSpPr>
          <p:nvPr>
            <p:ph type="sldNum" sz="quarter" idx="12"/>
          </p:nvPr>
        </p:nvSpPr>
        <p:spPr/>
        <p:txBody>
          <a:bodyPr/>
          <a:lstStyle>
            <a:lvl1pPr>
              <a:defRPr/>
            </a:lvl1pPr>
          </a:lstStyle>
          <a:p>
            <a:pPr>
              <a:defRPr/>
            </a:pPr>
            <a:fld id="{88B064DE-9A09-436C-909E-90C5FC65C25A}" type="slidenum">
              <a:rPr lang="es-ES" altLang="es-ES"/>
              <a:pPr>
                <a:defRPr/>
              </a:pPr>
              <a:t>‹Nº›</a:t>
            </a:fld>
            <a:endParaRPr lang="es-ES" altLang="es-ES"/>
          </a:p>
        </p:txBody>
      </p:sp>
    </p:spTree>
    <p:extLst>
      <p:ext uri="{BB962C8B-B14F-4D97-AF65-F5344CB8AC3E}">
        <p14:creationId xmlns:p14="http://schemas.microsoft.com/office/powerpoint/2010/main" val="207259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25ECD6-0302-3C87-ACF8-141CDEB19447}"/>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6D8EB8C6-1C97-18D6-6F2B-B0ABCCB90D05}"/>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2DAFB009-70C6-42B6-F8C7-312E555CC4FB}"/>
              </a:ext>
            </a:extLst>
          </p:cNvPr>
          <p:cNvSpPr>
            <a:spLocks noGrp="1"/>
          </p:cNvSpPr>
          <p:nvPr>
            <p:ph type="sldNum" sz="quarter" idx="12"/>
          </p:nvPr>
        </p:nvSpPr>
        <p:spPr/>
        <p:txBody>
          <a:bodyPr/>
          <a:lstStyle>
            <a:lvl1pPr>
              <a:defRPr/>
            </a:lvl1pPr>
          </a:lstStyle>
          <a:p>
            <a:pPr>
              <a:defRPr/>
            </a:pPr>
            <a:fld id="{129E0F9A-329C-4C59-8FE3-302EB9A8D407}" type="slidenum">
              <a:rPr lang="es-ES" altLang="es-ES"/>
              <a:pPr>
                <a:defRPr/>
              </a:pPr>
              <a:t>‹Nº›</a:t>
            </a:fld>
            <a:endParaRPr lang="es-ES" altLang="es-ES"/>
          </a:p>
        </p:txBody>
      </p:sp>
    </p:spTree>
    <p:extLst>
      <p:ext uri="{BB962C8B-B14F-4D97-AF65-F5344CB8AC3E}">
        <p14:creationId xmlns:p14="http://schemas.microsoft.com/office/powerpoint/2010/main" val="2506022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3">
            <a:extLst>
              <a:ext uri="{FF2B5EF4-FFF2-40B4-BE49-F238E27FC236}">
                <a16:creationId xmlns:a16="http://schemas.microsoft.com/office/drawing/2014/main" id="{F1430152-648F-AA08-C6DC-9D8783F68F39}"/>
              </a:ext>
            </a:extLst>
          </p:cNvPr>
          <p:cNvSpPr>
            <a:spLocks noGrp="1"/>
          </p:cNvSpPr>
          <p:nvPr>
            <p:ph type="dt" sz="half" idx="10"/>
          </p:nvPr>
        </p:nvSpPr>
        <p:spPr/>
        <p:txBody>
          <a:bodyPr/>
          <a:lstStyle>
            <a:lvl1pPr>
              <a:defRPr/>
            </a:lvl1pPr>
          </a:lstStyle>
          <a:p>
            <a:pPr>
              <a:defRPr/>
            </a:pPr>
            <a:fld id="{07CA42BB-2943-41BB-9919-0E966E603F40}" type="datetimeFigureOut">
              <a:rPr lang="es-ES"/>
              <a:pPr>
                <a:defRPr/>
              </a:pPr>
              <a:t>20/10/2022</a:t>
            </a:fld>
            <a:endParaRPr lang="es-ES"/>
          </a:p>
        </p:txBody>
      </p:sp>
      <p:sp>
        <p:nvSpPr>
          <p:cNvPr id="6" name="Marcador de pie de página 4">
            <a:extLst>
              <a:ext uri="{FF2B5EF4-FFF2-40B4-BE49-F238E27FC236}">
                <a16:creationId xmlns:a16="http://schemas.microsoft.com/office/drawing/2014/main" id="{A8CA0CFC-75AD-E7EB-58E0-3E3B53E97092}"/>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942D1FCD-FF64-F668-9E71-A650C61AF327}"/>
              </a:ext>
            </a:extLst>
          </p:cNvPr>
          <p:cNvSpPr>
            <a:spLocks noGrp="1"/>
          </p:cNvSpPr>
          <p:nvPr>
            <p:ph type="sldNum" sz="quarter" idx="12"/>
          </p:nvPr>
        </p:nvSpPr>
        <p:spPr/>
        <p:txBody>
          <a:bodyPr/>
          <a:lstStyle>
            <a:lvl1pPr>
              <a:defRPr/>
            </a:lvl1pPr>
          </a:lstStyle>
          <a:p>
            <a:pPr>
              <a:defRPr/>
            </a:pPr>
            <a:fld id="{12A68D65-AD60-4D35-AF98-5C81ADBC4DE2}" type="slidenum">
              <a:rPr lang="es-ES" altLang="es-ES"/>
              <a:pPr>
                <a:defRPr/>
              </a:pPr>
              <a:t>‹Nº›</a:t>
            </a:fld>
            <a:endParaRPr lang="es-ES" altLang="es-ES"/>
          </a:p>
        </p:txBody>
      </p:sp>
    </p:spTree>
    <p:extLst>
      <p:ext uri="{BB962C8B-B14F-4D97-AF65-F5344CB8AC3E}">
        <p14:creationId xmlns:p14="http://schemas.microsoft.com/office/powerpoint/2010/main" val="250492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F32106-B984-48B9-E37D-E2B6EDB14917}"/>
              </a:ext>
            </a:extLst>
          </p:cNvPr>
          <p:cNvSpPr>
            <a:spLocks noGrp="1"/>
          </p:cNvSpPr>
          <p:nvPr>
            <p:ph type="dt" sz="half" idx="10"/>
          </p:nvPr>
        </p:nvSpPr>
        <p:spPr/>
        <p:txBody>
          <a:bodyPr/>
          <a:lstStyle>
            <a:lvl1pPr>
              <a:defRPr/>
            </a:lvl1pPr>
          </a:lstStyle>
          <a:p>
            <a:pPr>
              <a:defRPr/>
            </a:pPr>
            <a:fld id="{FB9AF22F-72CA-44CD-9491-59CE1F627B8F}" type="datetimeFigureOut">
              <a:rPr lang="es-ES"/>
              <a:pPr>
                <a:defRPr/>
              </a:pPr>
              <a:t>20/10/2022</a:t>
            </a:fld>
            <a:endParaRPr lang="es-ES"/>
          </a:p>
        </p:txBody>
      </p:sp>
      <p:sp>
        <p:nvSpPr>
          <p:cNvPr id="5" name="Marcador de pie de página 4">
            <a:extLst>
              <a:ext uri="{FF2B5EF4-FFF2-40B4-BE49-F238E27FC236}">
                <a16:creationId xmlns:a16="http://schemas.microsoft.com/office/drawing/2014/main" id="{7BC05C47-E8B1-C40A-B022-5DE1D375E8C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8B5DE8F1-83E5-7390-D868-0AD2380ABAF4}"/>
              </a:ext>
            </a:extLst>
          </p:cNvPr>
          <p:cNvSpPr>
            <a:spLocks noGrp="1"/>
          </p:cNvSpPr>
          <p:nvPr>
            <p:ph type="sldNum" sz="quarter" idx="12"/>
          </p:nvPr>
        </p:nvSpPr>
        <p:spPr/>
        <p:txBody>
          <a:bodyPr/>
          <a:lstStyle>
            <a:lvl1pPr>
              <a:defRPr/>
            </a:lvl1pPr>
          </a:lstStyle>
          <a:p>
            <a:pPr>
              <a:defRPr/>
            </a:pPr>
            <a:fld id="{F2A98D64-C124-49EE-899F-1B7C32A7AE54}" type="slidenum">
              <a:rPr lang="es-ES" altLang="es-ES"/>
              <a:pPr>
                <a:defRPr/>
              </a:pPr>
              <a:t>‹Nº›</a:t>
            </a:fld>
            <a:endParaRPr lang="es-ES" altLang="es-ES"/>
          </a:p>
        </p:txBody>
      </p:sp>
    </p:spTree>
    <p:extLst>
      <p:ext uri="{BB962C8B-B14F-4D97-AF65-F5344CB8AC3E}">
        <p14:creationId xmlns:p14="http://schemas.microsoft.com/office/powerpoint/2010/main" val="322848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1DB214-14B7-3B3A-0604-64B311657CFB}"/>
              </a:ext>
            </a:extLst>
          </p:cNvPr>
          <p:cNvSpPr>
            <a:spLocks noGrp="1"/>
          </p:cNvSpPr>
          <p:nvPr>
            <p:ph type="dt" sz="half" idx="10"/>
          </p:nvPr>
        </p:nvSpPr>
        <p:spPr/>
        <p:txBody>
          <a:bodyPr/>
          <a:lstStyle>
            <a:lvl1pPr>
              <a:defRPr/>
            </a:lvl1pPr>
          </a:lstStyle>
          <a:p>
            <a:pPr>
              <a:defRPr/>
            </a:pPr>
            <a:fld id="{E4874B17-2128-4B99-9432-08103DEFF67C}" type="datetimeFigureOut">
              <a:rPr lang="es-ES"/>
              <a:pPr>
                <a:defRPr/>
              </a:pPr>
              <a:t>20/10/2022</a:t>
            </a:fld>
            <a:endParaRPr lang="es-ES"/>
          </a:p>
        </p:txBody>
      </p:sp>
      <p:sp>
        <p:nvSpPr>
          <p:cNvPr id="5" name="Marcador de pie de página 4">
            <a:extLst>
              <a:ext uri="{FF2B5EF4-FFF2-40B4-BE49-F238E27FC236}">
                <a16:creationId xmlns:a16="http://schemas.microsoft.com/office/drawing/2014/main" id="{27DFA223-2CB3-3497-4D9C-F21583085A9C}"/>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5A43329C-F602-9A6E-554F-15BF89682547}"/>
              </a:ext>
            </a:extLst>
          </p:cNvPr>
          <p:cNvSpPr>
            <a:spLocks noGrp="1"/>
          </p:cNvSpPr>
          <p:nvPr>
            <p:ph type="sldNum" sz="quarter" idx="12"/>
          </p:nvPr>
        </p:nvSpPr>
        <p:spPr/>
        <p:txBody>
          <a:bodyPr/>
          <a:lstStyle>
            <a:lvl1pPr>
              <a:defRPr/>
            </a:lvl1pPr>
          </a:lstStyle>
          <a:p>
            <a:pPr>
              <a:defRPr/>
            </a:pPr>
            <a:fld id="{AF08E4B4-23BC-48E7-8D6F-7D7DFD30A9DF}" type="slidenum">
              <a:rPr lang="es-ES" altLang="es-ES"/>
              <a:pPr>
                <a:defRPr/>
              </a:pPr>
              <a:t>‹Nº›</a:t>
            </a:fld>
            <a:endParaRPr lang="es-ES" altLang="es-ES"/>
          </a:p>
        </p:txBody>
      </p:sp>
    </p:spTree>
    <p:extLst>
      <p:ext uri="{BB962C8B-B14F-4D97-AF65-F5344CB8AC3E}">
        <p14:creationId xmlns:p14="http://schemas.microsoft.com/office/powerpoint/2010/main" val="1710168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59E71A5A-F12C-5E67-E39C-7E9D2EB59842}"/>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5" name="4 Marcador de pie de página">
            <a:extLst>
              <a:ext uri="{FF2B5EF4-FFF2-40B4-BE49-F238E27FC236}">
                <a16:creationId xmlns:a16="http://schemas.microsoft.com/office/drawing/2014/main" id="{63942136-F2A7-5F04-B47B-6CCF34BB00E2}"/>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352F36A9-AE17-0945-4715-AF514F975934}"/>
              </a:ext>
            </a:extLst>
          </p:cNvPr>
          <p:cNvSpPr>
            <a:spLocks noGrp="1"/>
          </p:cNvSpPr>
          <p:nvPr>
            <p:ph type="sldNum" sz="quarter" idx="12"/>
          </p:nvPr>
        </p:nvSpPr>
        <p:spPr/>
        <p:txBody>
          <a:bodyPr/>
          <a:lstStyle>
            <a:lvl1pPr>
              <a:defRPr/>
            </a:lvl1pPr>
          </a:lstStyle>
          <a:p>
            <a:pPr>
              <a:defRPr/>
            </a:pPr>
            <a:fld id="{3DC8DC01-0246-40F6-98A9-2E1E15738C43}" type="slidenum">
              <a:rPr lang="es-ES" altLang="es-ES"/>
              <a:pPr>
                <a:defRPr/>
              </a:pPr>
              <a:t>‹Nº›</a:t>
            </a:fld>
            <a:endParaRPr lang="es-ES" altLang="es-ES"/>
          </a:p>
        </p:txBody>
      </p:sp>
    </p:spTree>
    <p:extLst>
      <p:ext uri="{BB962C8B-B14F-4D97-AF65-F5344CB8AC3E}">
        <p14:creationId xmlns:p14="http://schemas.microsoft.com/office/powerpoint/2010/main" val="401276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3FAD932-D81A-EA19-1AAF-014D4D68107A}"/>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5" name="4 Marcador de pie de página">
            <a:extLst>
              <a:ext uri="{FF2B5EF4-FFF2-40B4-BE49-F238E27FC236}">
                <a16:creationId xmlns:a16="http://schemas.microsoft.com/office/drawing/2014/main" id="{E8526142-A1B1-F6A6-388B-7EF3F65251C2}"/>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D2FEBBEA-582F-05D9-7208-5BE26D3B5F2C}"/>
              </a:ext>
            </a:extLst>
          </p:cNvPr>
          <p:cNvSpPr>
            <a:spLocks noGrp="1"/>
          </p:cNvSpPr>
          <p:nvPr>
            <p:ph type="sldNum" sz="quarter" idx="12"/>
          </p:nvPr>
        </p:nvSpPr>
        <p:spPr/>
        <p:txBody>
          <a:bodyPr/>
          <a:lstStyle>
            <a:lvl1pPr>
              <a:defRPr/>
            </a:lvl1pPr>
          </a:lstStyle>
          <a:p>
            <a:pPr>
              <a:defRPr/>
            </a:pPr>
            <a:fld id="{86488B28-6917-4398-84B0-CDBF2939E86C}" type="slidenum">
              <a:rPr lang="es-ES" altLang="es-ES"/>
              <a:pPr>
                <a:defRPr/>
              </a:pPr>
              <a:t>‹Nº›</a:t>
            </a:fld>
            <a:endParaRPr lang="es-ES" altLang="es-ES"/>
          </a:p>
        </p:txBody>
      </p:sp>
    </p:spTree>
    <p:extLst>
      <p:ext uri="{BB962C8B-B14F-4D97-AF65-F5344CB8AC3E}">
        <p14:creationId xmlns:p14="http://schemas.microsoft.com/office/powerpoint/2010/main" val="12198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409A5769-2E84-938C-A1F3-FD2F266F919C}"/>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5" name="4 Marcador de pie de página">
            <a:extLst>
              <a:ext uri="{FF2B5EF4-FFF2-40B4-BE49-F238E27FC236}">
                <a16:creationId xmlns:a16="http://schemas.microsoft.com/office/drawing/2014/main" id="{7274D329-55F8-823D-662D-B22715330B9B}"/>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7A81B23E-BB53-E05E-9675-29C744671436}"/>
              </a:ext>
            </a:extLst>
          </p:cNvPr>
          <p:cNvSpPr>
            <a:spLocks noGrp="1"/>
          </p:cNvSpPr>
          <p:nvPr>
            <p:ph type="sldNum" sz="quarter" idx="12"/>
          </p:nvPr>
        </p:nvSpPr>
        <p:spPr/>
        <p:txBody>
          <a:bodyPr/>
          <a:lstStyle>
            <a:lvl1pPr>
              <a:defRPr/>
            </a:lvl1pPr>
          </a:lstStyle>
          <a:p>
            <a:pPr>
              <a:defRPr/>
            </a:pPr>
            <a:fld id="{262D6407-C1FB-4557-81D6-35FAEB8D759B}" type="slidenum">
              <a:rPr lang="es-ES" altLang="es-ES"/>
              <a:pPr>
                <a:defRPr/>
              </a:pPr>
              <a:t>‹Nº›</a:t>
            </a:fld>
            <a:endParaRPr lang="es-ES" altLang="es-ES"/>
          </a:p>
        </p:txBody>
      </p:sp>
    </p:spTree>
    <p:extLst>
      <p:ext uri="{BB962C8B-B14F-4D97-AF65-F5344CB8AC3E}">
        <p14:creationId xmlns:p14="http://schemas.microsoft.com/office/powerpoint/2010/main" val="106026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6038CCC5-C04C-4023-090F-893F95762179}"/>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6" name="4 Marcador de pie de página">
            <a:extLst>
              <a:ext uri="{FF2B5EF4-FFF2-40B4-BE49-F238E27FC236}">
                <a16:creationId xmlns:a16="http://schemas.microsoft.com/office/drawing/2014/main" id="{6392B60A-334D-1B0C-8094-BB8BADE671E2}"/>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A271F4DC-E6C5-8620-C185-9D1BDAB905DF}"/>
              </a:ext>
            </a:extLst>
          </p:cNvPr>
          <p:cNvSpPr>
            <a:spLocks noGrp="1"/>
          </p:cNvSpPr>
          <p:nvPr>
            <p:ph type="sldNum" sz="quarter" idx="12"/>
          </p:nvPr>
        </p:nvSpPr>
        <p:spPr/>
        <p:txBody>
          <a:bodyPr/>
          <a:lstStyle>
            <a:lvl1pPr>
              <a:defRPr/>
            </a:lvl1pPr>
          </a:lstStyle>
          <a:p>
            <a:pPr>
              <a:defRPr/>
            </a:pPr>
            <a:fld id="{456E9955-C0A8-4BBA-8F97-45F236B60439}" type="slidenum">
              <a:rPr lang="es-ES" altLang="es-ES"/>
              <a:pPr>
                <a:defRPr/>
              </a:pPr>
              <a:t>‹Nº›</a:t>
            </a:fld>
            <a:endParaRPr lang="es-ES" altLang="es-ES"/>
          </a:p>
        </p:txBody>
      </p:sp>
    </p:spTree>
    <p:extLst>
      <p:ext uri="{BB962C8B-B14F-4D97-AF65-F5344CB8AC3E}">
        <p14:creationId xmlns:p14="http://schemas.microsoft.com/office/powerpoint/2010/main" val="908350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13A77964-2733-1E72-B2EA-2442385C5EAD}"/>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8" name="4 Marcador de pie de página">
            <a:extLst>
              <a:ext uri="{FF2B5EF4-FFF2-40B4-BE49-F238E27FC236}">
                <a16:creationId xmlns:a16="http://schemas.microsoft.com/office/drawing/2014/main" id="{D5871694-D9B4-1B8A-7C4E-88255705ADF3}"/>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9" name="5 Marcador de número de diapositiva">
            <a:extLst>
              <a:ext uri="{FF2B5EF4-FFF2-40B4-BE49-F238E27FC236}">
                <a16:creationId xmlns:a16="http://schemas.microsoft.com/office/drawing/2014/main" id="{CD3EEB43-F37C-02CA-D90E-32D8A3E66827}"/>
              </a:ext>
            </a:extLst>
          </p:cNvPr>
          <p:cNvSpPr>
            <a:spLocks noGrp="1"/>
          </p:cNvSpPr>
          <p:nvPr>
            <p:ph type="sldNum" sz="quarter" idx="12"/>
          </p:nvPr>
        </p:nvSpPr>
        <p:spPr/>
        <p:txBody>
          <a:bodyPr/>
          <a:lstStyle>
            <a:lvl1pPr>
              <a:defRPr/>
            </a:lvl1pPr>
          </a:lstStyle>
          <a:p>
            <a:pPr>
              <a:defRPr/>
            </a:pPr>
            <a:fld id="{10B6AE1C-5F3C-4938-89BA-27EDA6B00BAA}" type="slidenum">
              <a:rPr lang="es-ES" altLang="es-ES"/>
              <a:pPr>
                <a:defRPr/>
              </a:pPr>
              <a:t>‹Nº›</a:t>
            </a:fld>
            <a:endParaRPr lang="es-ES" altLang="es-ES"/>
          </a:p>
        </p:txBody>
      </p:sp>
    </p:spTree>
    <p:extLst>
      <p:ext uri="{BB962C8B-B14F-4D97-AF65-F5344CB8AC3E}">
        <p14:creationId xmlns:p14="http://schemas.microsoft.com/office/powerpoint/2010/main" val="2202073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118E2FCC-1499-8181-03F8-551037655DC4}"/>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4" name="4 Marcador de pie de página">
            <a:extLst>
              <a:ext uri="{FF2B5EF4-FFF2-40B4-BE49-F238E27FC236}">
                <a16:creationId xmlns:a16="http://schemas.microsoft.com/office/drawing/2014/main" id="{9D18E655-671A-C7E2-3437-FDEE1537BB5F}"/>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5" name="5 Marcador de número de diapositiva">
            <a:extLst>
              <a:ext uri="{FF2B5EF4-FFF2-40B4-BE49-F238E27FC236}">
                <a16:creationId xmlns:a16="http://schemas.microsoft.com/office/drawing/2014/main" id="{B3ABF600-F46F-C557-C2FE-172A7CEE9260}"/>
              </a:ext>
            </a:extLst>
          </p:cNvPr>
          <p:cNvSpPr>
            <a:spLocks noGrp="1"/>
          </p:cNvSpPr>
          <p:nvPr>
            <p:ph type="sldNum" sz="quarter" idx="12"/>
          </p:nvPr>
        </p:nvSpPr>
        <p:spPr/>
        <p:txBody>
          <a:bodyPr/>
          <a:lstStyle>
            <a:lvl1pPr>
              <a:defRPr/>
            </a:lvl1pPr>
          </a:lstStyle>
          <a:p>
            <a:pPr>
              <a:defRPr/>
            </a:pPr>
            <a:fld id="{4E4B01D5-6A17-4E32-836B-03DD925BE60E}" type="slidenum">
              <a:rPr lang="es-ES" altLang="es-ES"/>
              <a:pPr>
                <a:defRPr/>
              </a:pPr>
              <a:t>‹Nº›</a:t>
            </a:fld>
            <a:endParaRPr lang="es-ES" altLang="es-ES"/>
          </a:p>
        </p:txBody>
      </p:sp>
    </p:spTree>
    <p:extLst>
      <p:ext uri="{BB962C8B-B14F-4D97-AF65-F5344CB8AC3E}">
        <p14:creationId xmlns:p14="http://schemas.microsoft.com/office/powerpoint/2010/main" val="584750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2651BC06-56A7-B095-ED4B-3B4DB6B6874C}"/>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3" name="4 Marcador de pie de página">
            <a:extLst>
              <a:ext uri="{FF2B5EF4-FFF2-40B4-BE49-F238E27FC236}">
                <a16:creationId xmlns:a16="http://schemas.microsoft.com/office/drawing/2014/main" id="{F2CE8D44-29C8-98FC-3485-3AFCA8853A61}"/>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4" name="5 Marcador de número de diapositiva">
            <a:extLst>
              <a:ext uri="{FF2B5EF4-FFF2-40B4-BE49-F238E27FC236}">
                <a16:creationId xmlns:a16="http://schemas.microsoft.com/office/drawing/2014/main" id="{0F7D9193-2B98-E7A6-6E60-678B56140B8D}"/>
              </a:ext>
            </a:extLst>
          </p:cNvPr>
          <p:cNvSpPr>
            <a:spLocks noGrp="1"/>
          </p:cNvSpPr>
          <p:nvPr>
            <p:ph type="sldNum" sz="quarter" idx="12"/>
          </p:nvPr>
        </p:nvSpPr>
        <p:spPr/>
        <p:txBody>
          <a:bodyPr/>
          <a:lstStyle>
            <a:lvl1pPr>
              <a:defRPr/>
            </a:lvl1pPr>
          </a:lstStyle>
          <a:p>
            <a:pPr>
              <a:defRPr/>
            </a:pPr>
            <a:fld id="{4AC6C1AC-D8C1-492C-9F4B-6C28536304A2}" type="slidenum">
              <a:rPr lang="es-ES" altLang="es-ES"/>
              <a:pPr>
                <a:defRPr/>
              </a:pPr>
              <a:t>‹Nº›</a:t>
            </a:fld>
            <a:endParaRPr lang="es-ES" altLang="es-ES"/>
          </a:p>
        </p:txBody>
      </p:sp>
    </p:spTree>
    <p:extLst>
      <p:ext uri="{BB962C8B-B14F-4D97-AF65-F5344CB8AC3E}">
        <p14:creationId xmlns:p14="http://schemas.microsoft.com/office/powerpoint/2010/main" val="364409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9C38C93-96D6-1B54-F97B-19C880F93A70}"/>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A6522126-EFC3-1730-EA2E-8C8EB645CE3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50369B6E-C9D2-07DA-1EE0-4A34D6A970CD}"/>
              </a:ext>
            </a:extLst>
          </p:cNvPr>
          <p:cNvSpPr>
            <a:spLocks noGrp="1"/>
          </p:cNvSpPr>
          <p:nvPr>
            <p:ph type="sldNum" sz="quarter" idx="12"/>
          </p:nvPr>
        </p:nvSpPr>
        <p:spPr/>
        <p:txBody>
          <a:bodyPr/>
          <a:lstStyle>
            <a:lvl1pPr>
              <a:defRPr/>
            </a:lvl1pPr>
          </a:lstStyle>
          <a:p>
            <a:pPr>
              <a:defRPr/>
            </a:pPr>
            <a:fld id="{E8BA6D75-435F-4AFC-8730-03448CE3548C}" type="slidenum">
              <a:rPr lang="es-ES" altLang="es-ES"/>
              <a:pPr>
                <a:defRPr/>
              </a:pPr>
              <a:t>‹Nº›</a:t>
            </a:fld>
            <a:endParaRPr lang="es-ES" altLang="es-ES"/>
          </a:p>
        </p:txBody>
      </p:sp>
    </p:spTree>
    <p:extLst>
      <p:ext uri="{BB962C8B-B14F-4D97-AF65-F5344CB8AC3E}">
        <p14:creationId xmlns:p14="http://schemas.microsoft.com/office/powerpoint/2010/main" val="4257448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8130C0F-6D82-DA41-9262-2F2A1D435FCD}"/>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6" name="4 Marcador de pie de página">
            <a:extLst>
              <a:ext uri="{FF2B5EF4-FFF2-40B4-BE49-F238E27FC236}">
                <a16:creationId xmlns:a16="http://schemas.microsoft.com/office/drawing/2014/main" id="{CECE3FE0-3FC9-DDE0-5D33-7008BCF5F15C}"/>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FA129922-8770-7690-DFE5-29B076AAC2FD}"/>
              </a:ext>
            </a:extLst>
          </p:cNvPr>
          <p:cNvSpPr>
            <a:spLocks noGrp="1"/>
          </p:cNvSpPr>
          <p:nvPr>
            <p:ph type="sldNum" sz="quarter" idx="12"/>
          </p:nvPr>
        </p:nvSpPr>
        <p:spPr/>
        <p:txBody>
          <a:bodyPr/>
          <a:lstStyle>
            <a:lvl1pPr>
              <a:defRPr/>
            </a:lvl1pPr>
          </a:lstStyle>
          <a:p>
            <a:pPr>
              <a:defRPr/>
            </a:pPr>
            <a:fld id="{78BC4902-EAA2-47EA-99BE-262BDBE8B4D6}" type="slidenum">
              <a:rPr lang="es-ES" altLang="es-ES"/>
              <a:pPr>
                <a:defRPr/>
              </a:pPr>
              <a:t>‹Nº›</a:t>
            </a:fld>
            <a:endParaRPr lang="es-ES" altLang="es-ES"/>
          </a:p>
        </p:txBody>
      </p:sp>
    </p:spTree>
    <p:extLst>
      <p:ext uri="{BB962C8B-B14F-4D97-AF65-F5344CB8AC3E}">
        <p14:creationId xmlns:p14="http://schemas.microsoft.com/office/powerpoint/2010/main" val="406548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28F7EE49-CCCD-E64C-A04E-DC05B8CF20A3}"/>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6" name="4 Marcador de pie de página">
            <a:extLst>
              <a:ext uri="{FF2B5EF4-FFF2-40B4-BE49-F238E27FC236}">
                <a16:creationId xmlns:a16="http://schemas.microsoft.com/office/drawing/2014/main" id="{0BA4CB00-4F9C-6800-7124-63BF22EB7EBE}"/>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94912D83-7A26-FFA6-FA3A-76B82DFFBD69}"/>
              </a:ext>
            </a:extLst>
          </p:cNvPr>
          <p:cNvSpPr>
            <a:spLocks noGrp="1"/>
          </p:cNvSpPr>
          <p:nvPr>
            <p:ph type="sldNum" sz="quarter" idx="12"/>
          </p:nvPr>
        </p:nvSpPr>
        <p:spPr/>
        <p:txBody>
          <a:bodyPr/>
          <a:lstStyle>
            <a:lvl1pPr>
              <a:defRPr/>
            </a:lvl1pPr>
          </a:lstStyle>
          <a:p>
            <a:pPr>
              <a:defRPr/>
            </a:pPr>
            <a:fld id="{35FCD2B7-D07A-42B8-8FF4-7C23F53FB26B}" type="slidenum">
              <a:rPr lang="es-ES" altLang="es-ES"/>
              <a:pPr>
                <a:defRPr/>
              </a:pPr>
              <a:t>‹Nº›</a:t>
            </a:fld>
            <a:endParaRPr lang="es-ES" altLang="es-ES"/>
          </a:p>
        </p:txBody>
      </p:sp>
    </p:spTree>
    <p:extLst>
      <p:ext uri="{BB962C8B-B14F-4D97-AF65-F5344CB8AC3E}">
        <p14:creationId xmlns:p14="http://schemas.microsoft.com/office/powerpoint/2010/main" val="3169538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07BFECB6-916C-E771-2B59-BCC8F10547A3}"/>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5" name="4 Marcador de pie de página">
            <a:extLst>
              <a:ext uri="{FF2B5EF4-FFF2-40B4-BE49-F238E27FC236}">
                <a16:creationId xmlns:a16="http://schemas.microsoft.com/office/drawing/2014/main" id="{C8496CBE-8994-9FA7-B030-8992FA832325}"/>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7C37BCA6-8CF7-30BB-27F4-672DFFBC2D97}"/>
              </a:ext>
            </a:extLst>
          </p:cNvPr>
          <p:cNvSpPr>
            <a:spLocks noGrp="1"/>
          </p:cNvSpPr>
          <p:nvPr>
            <p:ph type="sldNum" sz="quarter" idx="12"/>
          </p:nvPr>
        </p:nvSpPr>
        <p:spPr/>
        <p:txBody>
          <a:bodyPr/>
          <a:lstStyle>
            <a:lvl1pPr>
              <a:defRPr/>
            </a:lvl1pPr>
          </a:lstStyle>
          <a:p>
            <a:pPr>
              <a:defRPr/>
            </a:pPr>
            <a:fld id="{F35D5F8C-1AC6-42E9-84D5-C71AACE5E33F}" type="slidenum">
              <a:rPr lang="es-ES" altLang="es-ES"/>
              <a:pPr>
                <a:defRPr/>
              </a:pPr>
              <a:t>‹Nº›</a:t>
            </a:fld>
            <a:endParaRPr lang="es-ES" altLang="es-ES"/>
          </a:p>
        </p:txBody>
      </p:sp>
    </p:spTree>
    <p:extLst>
      <p:ext uri="{BB962C8B-B14F-4D97-AF65-F5344CB8AC3E}">
        <p14:creationId xmlns:p14="http://schemas.microsoft.com/office/powerpoint/2010/main" val="1295409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33089317-A1DD-69B5-8806-4033115BE8B1}"/>
              </a:ext>
            </a:extLst>
          </p:cNvPr>
          <p:cNvSpPr>
            <a:spLocks noGrp="1"/>
          </p:cNvSpPr>
          <p:nvPr>
            <p:ph type="dt" sz="half" idx="10"/>
          </p:nvPr>
        </p:nvSpPr>
        <p:spPr/>
        <p:txBody>
          <a:bodyPr/>
          <a:lstStyle>
            <a:lvl1pPr>
              <a:defRPr/>
            </a:lvl1pPr>
          </a:lstStyle>
          <a:p>
            <a:pPr>
              <a:defRPr/>
            </a:pPr>
            <a:fld id="{EACE1782-817C-4004-AB3E-F3091284C8C5}" type="datetime1">
              <a:rPr lang="es-ES"/>
              <a:pPr>
                <a:defRPr/>
              </a:pPr>
              <a:t>20/10/2022</a:t>
            </a:fld>
            <a:endParaRPr lang="es-ES" dirty="0"/>
          </a:p>
        </p:txBody>
      </p:sp>
      <p:sp>
        <p:nvSpPr>
          <p:cNvPr id="5" name="4 Marcador de pie de página">
            <a:extLst>
              <a:ext uri="{FF2B5EF4-FFF2-40B4-BE49-F238E27FC236}">
                <a16:creationId xmlns:a16="http://schemas.microsoft.com/office/drawing/2014/main" id="{0BC82B04-23E2-BF92-525D-5AA41C3C2FE2}"/>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71CD686A-8659-3D7E-7829-DC083DBA6025}"/>
              </a:ext>
            </a:extLst>
          </p:cNvPr>
          <p:cNvSpPr>
            <a:spLocks noGrp="1"/>
          </p:cNvSpPr>
          <p:nvPr>
            <p:ph type="sldNum" sz="quarter" idx="12"/>
          </p:nvPr>
        </p:nvSpPr>
        <p:spPr/>
        <p:txBody>
          <a:bodyPr/>
          <a:lstStyle>
            <a:lvl1pPr>
              <a:defRPr/>
            </a:lvl1pPr>
          </a:lstStyle>
          <a:p>
            <a:pPr>
              <a:defRPr/>
            </a:pPr>
            <a:fld id="{A3B85D03-B1AF-4D29-853E-B712BF2736D2}" type="slidenum">
              <a:rPr lang="es-ES" altLang="es-ES"/>
              <a:pPr>
                <a:defRPr/>
              </a:pPr>
              <a:t>‹Nº›</a:t>
            </a:fld>
            <a:endParaRPr lang="es-ES" altLang="es-ES"/>
          </a:p>
        </p:txBody>
      </p:sp>
    </p:spTree>
    <p:extLst>
      <p:ext uri="{BB962C8B-B14F-4D97-AF65-F5344CB8AC3E}">
        <p14:creationId xmlns:p14="http://schemas.microsoft.com/office/powerpoint/2010/main" val="123893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A8E8CFF9-5D36-311C-DBA0-B715F59F6CE6}"/>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B390B775-19DE-9FBA-7413-DE0A358F42E5}"/>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6AC870A4-E5C3-291A-A8A5-DDD48D7C5C24}"/>
              </a:ext>
            </a:extLst>
          </p:cNvPr>
          <p:cNvSpPr>
            <a:spLocks noGrp="1"/>
          </p:cNvSpPr>
          <p:nvPr>
            <p:ph type="sldNum" sz="quarter" idx="12"/>
          </p:nvPr>
        </p:nvSpPr>
        <p:spPr/>
        <p:txBody>
          <a:bodyPr/>
          <a:lstStyle>
            <a:lvl1pPr>
              <a:defRPr/>
            </a:lvl1pPr>
          </a:lstStyle>
          <a:p>
            <a:pPr>
              <a:defRPr/>
            </a:pPr>
            <a:fld id="{6B1CF276-25EA-4B56-9375-49862138137A}" type="slidenum">
              <a:rPr lang="es-ES" altLang="es-ES"/>
              <a:pPr>
                <a:defRPr/>
              </a:pPr>
              <a:t>‹Nº›</a:t>
            </a:fld>
            <a:endParaRPr lang="es-ES" altLang="es-ES"/>
          </a:p>
        </p:txBody>
      </p:sp>
    </p:spTree>
    <p:extLst>
      <p:ext uri="{BB962C8B-B14F-4D97-AF65-F5344CB8AC3E}">
        <p14:creationId xmlns:p14="http://schemas.microsoft.com/office/powerpoint/2010/main" val="330827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0406F68E-B3A8-67CF-EA54-B300593730EF}"/>
              </a:ext>
            </a:extLst>
          </p:cNvPr>
          <p:cNvSpPr>
            <a:spLocks noGrp="1"/>
          </p:cNvSpPr>
          <p:nvPr>
            <p:ph type="dt" sz="half" idx="10"/>
          </p:nvPr>
        </p:nvSpPr>
        <p:spPr/>
        <p:txBody>
          <a:bodyPr/>
          <a:lstStyle>
            <a:lvl1pPr>
              <a:defRPr/>
            </a:lvl1pPr>
          </a:lstStyle>
          <a:p>
            <a:pPr>
              <a:defRPr/>
            </a:pPr>
            <a:endParaRPr lang="es-ES"/>
          </a:p>
        </p:txBody>
      </p:sp>
      <p:sp>
        <p:nvSpPr>
          <p:cNvPr id="8" name="Marcador de pie de página 4">
            <a:extLst>
              <a:ext uri="{FF2B5EF4-FFF2-40B4-BE49-F238E27FC236}">
                <a16:creationId xmlns:a16="http://schemas.microsoft.com/office/drawing/2014/main" id="{7779D50F-A607-AAA3-67EB-0A4A54842F17}"/>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0567BFB0-3D2E-6D6A-3A82-24D6AF7DFB6C}"/>
              </a:ext>
            </a:extLst>
          </p:cNvPr>
          <p:cNvSpPr>
            <a:spLocks noGrp="1"/>
          </p:cNvSpPr>
          <p:nvPr>
            <p:ph type="sldNum" sz="quarter" idx="12"/>
          </p:nvPr>
        </p:nvSpPr>
        <p:spPr/>
        <p:txBody>
          <a:bodyPr/>
          <a:lstStyle>
            <a:lvl1pPr>
              <a:defRPr/>
            </a:lvl1pPr>
          </a:lstStyle>
          <a:p>
            <a:pPr>
              <a:defRPr/>
            </a:pPr>
            <a:fld id="{AA3CA0A4-7F0E-400C-A25A-E33D2FD33FC3}" type="slidenum">
              <a:rPr lang="es-ES" altLang="es-ES"/>
              <a:pPr>
                <a:defRPr/>
              </a:pPr>
              <a:t>‹Nº›</a:t>
            </a:fld>
            <a:endParaRPr lang="es-ES" altLang="es-ES"/>
          </a:p>
        </p:txBody>
      </p:sp>
    </p:spTree>
    <p:extLst>
      <p:ext uri="{BB962C8B-B14F-4D97-AF65-F5344CB8AC3E}">
        <p14:creationId xmlns:p14="http://schemas.microsoft.com/office/powerpoint/2010/main" val="234527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7506FD06-2F80-621A-512D-C113A6352035}"/>
              </a:ext>
            </a:extLst>
          </p:cNvPr>
          <p:cNvSpPr>
            <a:spLocks noGrp="1"/>
          </p:cNvSpPr>
          <p:nvPr>
            <p:ph type="dt" sz="half" idx="10"/>
          </p:nvPr>
        </p:nvSpPr>
        <p:spPr/>
        <p:txBody>
          <a:bodyPr/>
          <a:lstStyle>
            <a:lvl1pPr>
              <a:defRPr/>
            </a:lvl1pPr>
          </a:lstStyle>
          <a:p>
            <a:pPr>
              <a:defRPr/>
            </a:pPr>
            <a:endParaRPr lang="es-ES"/>
          </a:p>
        </p:txBody>
      </p:sp>
      <p:sp>
        <p:nvSpPr>
          <p:cNvPr id="4" name="Marcador de pie de página 4">
            <a:extLst>
              <a:ext uri="{FF2B5EF4-FFF2-40B4-BE49-F238E27FC236}">
                <a16:creationId xmlns:a16="http://schemas.microsoft.com/office/drawing/2014/main" id="{8F5E2772-9832-D80E-E136-925F79FA1ACF}"/>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EACE5B07-CAF0-0438-41F7-A1FBF7A0F4CC}"/>
              </a:ext>
            </a:extLst>
          </p:cNvPr>
          <p:cNvSpPr>
            <a:spLocks noGrp="1"/>
          </p:cNvSpPr>
          <p:nvPr>
            <p:ph type="sldNum" sz="quarter" idx="12"/>
          </p:nvPr>
        </p:nvSpPr>
        <p:spPr/>
        <p:txBody>
          <a:bodyPr/>
          <a:lstStyle>
            <a:lvl1pPr>
              <a:defRPr/>
            </a:lvl1pPr>
          </a:lstStyle>
          <a:p>
            <a:pPr>
              <a:defRPr/>
            </a:pPr>
            <a:fld id="{757F53B7-EC9E-443E-B6D8-073364A62CF9}" type="slidenum">
              <a:rPr lang="es-ES" altLang="es-ES"/>
              <a:pPr>
                <a:defRPr/>
              </a:pPr>
              <a:t>‹Nº›</a:t>
            </a:fld>
            <a:endParaRPr lang="es-ES" altLang="es-ES"/>
          </a:p>
        </p:txBody>
      </p:sp>
    </p:spTree>
    <p:extLst>
      <p:ext uri="{BB962C8B-B14F-4D97-AF65-F5344CB8AC3E}">
        <p14:creationId xmlns:p14="http://schemas.microsoft.com/office/powerpoint/2010/main" val="307571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F95F3163-DEB4-B7BF-63E2-451BA47EFDEF}"/>
              </a:ext>
            </a:extLst>
          </p:cNvPr>
          <p:cNvSpPr>
            <a:spLocks noGrp="1"/>
          </p:cNvSpPr>
          <p:nvPr>
            <p:ph type="dt" sz="half" idx="10"/>
          </p:nvPr>
        </p:nvSpPr>
        <p:spPr/>
        <p:txBody>
          <a:bodyPr/>
          <a:lstStyle>
            <a:lvl1pPr>
              <a:defRPr/>
            </a:lvl1pPr>
          </a:lstStyle>
          <a:p>
            <a:pPr>
              <a:defRPr/>
            </a:pPr>
            <a:endParaRPr lang="es-ES"/>
          </a:p>
        </p:txBody>
      </p:sp>
      <p:sp>
        <p:nvSpPr>
          <p:cNvPr id="3" name="Marcador de pie de página 4">
            <a:extLst>
              <a:ext uri="{FF2B5EF4-FFF2-40B4-BE49-F238E27FC236}">
                <a16:creationId xmlns:a16="http://schemas.microsoft.com/office/drawing/2014/main" id="{AB74F6CE-B8B1-E72A-72FF-CD2D03F26D85}"/>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F31F555A-124A-7C5A-C301-8D76BE941C58}"/>
              </a:ext>
            </a:extLst>
          </p:cNvPr>
          <p:cNvSpPr>
            <a:spLocks noGrp="1"/>
          </p:cNvSpPr>
          <p:nvPr>
            <p:ph type="sldNum" sz="quarter" idx="12"/>
          </p:nvPr>
        </p:nvSpPr>
        <p:spPr/>
        <p:txBody>
          <a:bodyPr/>
          <a:lstStyle>
            <a:lvl1pPr>
              <a:defRPr/>
            </a:lvl1pPr>
          </a:lstStyle>
          <a:p>
            <a:pPr>
              <a:defRPr/>
            </a:pPr>
            <a:fld id="{3089FFB8-AE44-46C4-9E29-5E1D54623E35}" type="slidenum">
              <a:rPr lang="es-ES" altLang="es-ES"/>
              <a:pPr>
                <a:defRPr/>
              </a:pPr>
              <a:t>‹Nº›</a:t>
            </a:fld>
            <a:endParaRPr lang="es-ES" altLang="es-ES"/>
          </a:p>
        </p:txBody>
      </p:sp>
    </p:spTree>
    <p:extLst>
      <p:ext uri="{BB962C8B-B14F-4D97-AF65-F5344CB8AC3E}">
        <p14:creationId xmlns:p14="http://schemas.microsoft.com/office/powerpoint/2010/main" val="86175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BE162132-338F-DABA-A18A-50DC3EE584E3}"/>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0D2DA02E-08A7-B7D8-4096-484E11AE3FE9}"/>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EC5B8673-C62B-84F8-7E47-3780EE5DC368}"/>
              </a:ext>
            </a:extLst>
          </p:cNvPr>
          <p:cNvSpPr>
            <a:spLocks noGrp="1"/>
          </p:cNvSpPr>
          <p:nvPr>
            <p:ph type="sldNum" sz="quarter" idx="12"/>
          </p:nvPr>
        </p:nvSpPr>
        <p:spPr/>
        <p:txBody>
          <a:bodyPr/>
          <a:lstStyle>
            <a:lvl1pPr>
              <a:defRPr/>
            </a:lvl1pPr>
          </a:lstStyle>
          <a:p>
            <a:pPr>
              <a:defRPr/>
            </a:pPr>
            <a:fld id="{E28F653F-624F-4CA3-AD93-8F6199DC8A8F}" type="slidenum">
              <a:rPr lang="es-ES" altLang="es-ES"/>
              <a:pPr>
                <a:defRPr/>
              </a:pPr>
              <a:t>‹Nº›</a:t>
            </a:fld>
            <a:endParaRPr lang="es-ES" altLang="es-ES"/>
          </a:p>
        </p:txBody>
      </p:sp>
    </p:spTree>
    <p:extLst>
      <p:ext uri="{BB962C8B-B14F-4D97-AF65-F5344CB8AC3E}">
        <p14:creationId xmlns:p14="http://schemas.microsoft.com/office/powerpoint/2010/main" val="410611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2507861-33DF-9915-5B6D-296DC4027631}"/>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719FB0D4-DD79-56E1-F222-9016CD76BDC6}"/>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96DFED3D-935F-2945-8115-85EA1F593AEC}"/>
              </a:ext>
            </a:extLst>
          </p:cNvPr>
          <p:cNvSpPr>
            <a:spLocks noGrp="1"/>
          </p:cNvSpPr>
          <p:nvPr>
            <p:ph type="sldNum" sz="quarter" idx="12"/>
          </p:nvPr>
        </p:nvSpPr>
        <p:spPr/>
        <p:txBody>
          <a:bodyPr/>
          <a:lstStyle>
            <a:lvl1pPr>
              <a:defRPr/>
            </a:lvl1pPr>
          </a:lstStyle>
          <a:p>
            <a:pPr>
              <a:defRPr/>
            </a:pPr>
            <a:fld id="{D97ED3F6-495A-4827-8055-68ECDFFBBFB9}" type="slidenum">
              <a:rPr lang="es-ES" altLang="es-ES"/>
              <a:pPr>
                <a:defRPr/>
              </a:pPr>
              <a:t>‹Nº›</a:t>
            </a:fld>
            <a:endParaRPr lang="es-ES" altLang="es-ES"/>
          </a:p>
        </p:txBody>
      </p:sp>
    </p:spTree>
    <p:extLst>
      <p:ext uri="{BB962C8B-B14F-4D97-AF65-F5344CB8AC3E}">
        <p14:creationId xmlns:p14="http://schemas.microsoft.com/office/powerpoint/2010/main" val="129082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8E0F095D-DB61-94F2-94AB-16AC37B1110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a:extLst>
              <a:ext uri="{FF2B5EF4-FFF2-40B4-BE49-F238E27FC236}">
                <a16:creationId xmlns:a16="http://schemas.microsoft.com/office/drawing/2014/main" id="{31476F62-BCA4-3B36-4915-C345818BDAA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4330C05D-4EC2-AC24-DA3C-425123E4CFC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s-ES"/>
          </a:p>
        </p:txBody>
      </p:sp>
      <p:sp>
        <p:nvSpPr>
          <p:cNvPr id="5" name="Marcador de pie de página 4">
            <a:extLst>
              <a:ext uri="{FF2B5EF4-FFF2-40B4-BE49-F238E27FC236}">
                <a16:creationId xmlns:a16="http://schemas.microsoft.com/office/drawing/2014/main" id="{196AB803-41D3-785D-C188-BE1131CBD63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EB2158A9-B434-BF40-2306-D1CFA7F3B84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3ACE85BE-023E-4442-8F3B-5BDE61747587}"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arcador de título 1">
            <a:extLst>
              <a:ext uri="{FF2B5EF4-FFF2-40B4-BE49-F238E27FC236}">
                <a16:creationId xmlns:a16="http://schemas.microsoft.com/office/drawing/2014/main" id="{5603C7BF-CD56-5013-6B66-2D361179350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2051" name="Marcador de texto 2">
            <a:extLst>
              <a:ext uri="{FF2B5EF4-FFF2-40B4-BE49-F238E27FC236}">
                <a16:creationId xmlns:a16="http://schemas.microsoft.com/office/drawing/2014/main" id="{315BC6D1-ED16-E411-C288-FD1C2BAABC8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Editar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5167CED3-5BBB-BCA3-8605-67978C8AABF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F8664FA-B39E-4B1E-991D-C37A547792C9}" type="datetimeFigureOut">
              <a:rPr lang="es-ES"/>
              <a:pPr>
                <a:defRPr/>
              </a:pPr>
              <a:t>20/10/2022</a:t>
            </a:fld>
            <a:endParaRPr lang="es-ES"/>
          </a:p>
        </p:txBody>
      </p:sp>
      <p:sp>
        <p:nvSpPr>
          <p:cNvPr id="5" name="Marcador de pie de página 4">
            <a:extLst>
              <a:ext uri="{FF2B5EF4-FFF2-40B4-BE49-F238E27FC236}">
                <a16:creationId xmlns:a16="http://schemas.microsoft.com/office/drawing/2014/main" id="{D7ADD79D-71F8-48C8-BA01-9B9AA22013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CC30C283-C3F8-4AB2-3074-DD70E757C87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CA9DE7A1-1CCE-4411-A712-B8DFE13BDC73}"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A1BA1820-8923-882D-C749-C40095FC475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3075" name="2 Marcador de texto">
            <a:extLst>
              <a:ext uri="{FF2B5EF4-FFF2-40B4-BE49-F238E27FC236}">
                <a16:creationId xmlns:a16="http://schemas.microsoft.com/office/drawing/2014/main" id="{C7C147E9-CC9E-FD07-4639-EB38853EBA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88DADB66-84D1-993B-3992-7B0C7F5AED4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ACE1782-817C-4004-AB3E-F3091284C8C5}" type="datetime1">
              <a:rPr lang="es-ES"/>
              <a:pPr>
                <a:defRPr/>
              </a:pPr>
              <a:t>20/10/2022</a:t>
            </a:fld>
            <a:endParaRPr lang="es-ES" dirty="0"/>
          </a:p>
        </p:txBody>
      </p:sp>
      <p:sp>
        <p:nvSpPr>
          <p:cNvPr id="5" name="4 Marcador de pie de página">
            <a:extLst>
              <a:ext uri="{FF2B5EF4-FFF2-40B4-BE49-F238E27FC236}">
                <a16:creationId xmlns:a16="http://schemas.microsoft.com/office/drawing/2014/main" id="{74975746-420B-DD52-4ECF-7787D031710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AC738DF5-AD7E-3A47-9A89-7A250E7DA43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385E54A7-F9F1-423F-B27B-CADDA368C5C6}" type="slidenum">
              <a:rPr lang="es-ES" altLang="es-ES"/>
              <a:pPr>
                <a:defRPr/>
              </a:pPr>
              <a:t>‹Nº›</a:t>
            </a:fld>
            <a:endParaRPr lang="es-ES" altLang="es-ES"/>
          </a:p>
        </p:txBody>
      </p:sp>
    </p:spTree>
  </p:cSld>
  <p:clrMap bg1="dk1" tx1="lt1" bg2="dk2" tx2="lt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187EBDE-BE3E-5456-00E7-9CF47339D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38" y="115888"/>
            <a:ext cx="14763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C:\Users\victor\OneDrive\NEFROLOGIA AL DIA\DOMINIO\Dossier\Icono NAD.jpg">
            <a:extLst>
              <a:ext uri="{FF2B5EF4-FFF2-40B4-BE49-F238E27FC236}">
                <a16:creationId xmlns:a16="http://schemas.microsoft.com/office/drawing/2014/main" id="{4C73B80B-1CB2-F2E3-76F9-F27BC4CC0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12738"/>
            <a:ext cx="18716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8 Rectángulo">
            <a:extLst>
              <a:ext uri="{FF2B5EF4-FFF2-40B4-BE49-F238E27FC236}">
                <a16:creationId xmlns:a16="http://schemas.microsoft.com/office/drawing/2014/main" id="{D3053CBF-C32A-4B32-B652-1AB6BCE3AA5B}"/>
              </a:ext>
            </a:extLst>
          </p:cNvPr>
          <p:cNvSpPr>
            <a:spLocks noChangeArrowheads="1"/>
          </p:cNvSpPr>
          <p:nvPr/>
        </p:nvSpPr>
        <p:spPr bwMode="auto">
          <a:xfrm>
            <a:off x="2484438" y="193675"/>
            <a:ext cx="4572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200" b="1">
                <a:solidFill>
                  <a:srgbClr val="0000FF"/>
                </a:solidFill>
              </a:rPr>
              <a:t>Grupo Universidad de la SEN para Docencia de Grado</a:t>
            </a:r>
          </a:p>
          <a:p>
            <a:pPr algn="ctr" eaLnBrk="1" hangingPunct="1">
              <a:spcBef>
                <a:spcPct val="0"/>
              </a:spcBef>
              <a:buFontTx/>
              <a:buNone/>
            </a:pPr>
            <a:r>
              <a:rPr lang="es-ES" altLang="es-ES" sz="1600" b="1">
                <a:solidFill>
                  <a:srgbClr val="0000FF"/>
                </a:solidFill>
              </a:rPr>
              <a:t>Coordinador Prof Gabriel de Arriba</a:t>
            </a:r>
          </a:p>
        </p:txBody>
      </p:sp>
      <p:cxnSp>
        <p:nvCxnSpPr>
          <p:cNvPr id="11" name="10 Conector recto">
            <a:extLst>
              <a:ext uri="{FF2B5EF4-FFF2-40B4-BE49-F238E27FC236}">
                <a16:creationId xmlns:a16="http://schemas.microsoft.com/office/drawing/2014/main" id="{5C843833-F9FE-F9EB-2F24-6D64EBAA8229}"/>
              </a:ext>
            </a:extLst>
          </p:cNvPr>
          <p:cNvCxnSpPr/>
          <p:nvPr/>
        </p:nvCxnSpPr>
        <p:spPr>
          <a:xfrm>
            <a:off x="252413" y="1444625"/>
            <a:ext cx="828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50" name="Text Box 309">
            <a:extLst>
              <a:ext uri="{FF2B5EF4-FFF2-40B4-BE49-F238E27FC236}">
                <a16:creationId xmlns:a16="http://schemas.microsoft.com/office/drawing/2014/main" id="{47DF7246-5E87-7FC7-FC0C-964959491AA6}"/>
              </a:ext>
            </a:extLst>
          </p:cNvPr>
          <p:cNvSpPr txBox="1">
            <a:spLocks noChangeArrowheads="1"/>
          </p:cNvSpPr>
          <p:nvPr/>
        </p:nvSpPr>
        <p:spPr bwMode="auto">
          <a:xfrm>
            <a:off x="684213" y="3068638"/>
            <a:ext cx="5972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2000">
                <a:solidFill>
                  <a:srgbClr val="000000"/>
                </a:solidFill>
              </a:rPr>
              <a:t>PONENTES: Dres. Patricia de Sequera y Roberto Alcázar </a:t>
            </a:r>
          </a:p>
          <a:p>
            <a:pPr eaLnBrk="1" hangingPunct="1">
              <a:spcBef>
                <a:spcPct val="0"/>
              </a:spcBef>
              <a:buFontTx/>
              <a:buNone/>
            </a:pPr>
            <a:r>
              <a:rPr lang="es-ES" altLang="es-ES" sz="2000">
                <a:solidFill>
                  <a:srgbClr val="000000"/>
                </a:solidFill>
              </a:rPr>
              <a:t>Hospital Universitario Infanta Leonor</a:t>
            </a:r>
          </a:p>
          <a:p>
            <a:pPr eaLnBrk="1" hangingPunct="1">
              <a:spcBef>
                <a:spcPct val="0"/>
              </a:spcBef>
              <a:buFontTx/>
              <a:buNone/>
            </a:pPr>
            <a:r>
              <a:rPr lang="es-ES" altLang="es-ES" sz="2000">
                <a:solidFill>
                  <a:srgbClr val="000000"/>
                </a:solidFill>
              </a:rPr>
              <a:t>Universidad Complutense de Madrid</a:t>
            </a:r>
          </a:p>
        </p:txBody>
      </p:sp>
      <p:sp>
        <p:nvSpPr>
          <p:cNvPr id="6151" name="309 CuadroTexto">
            <a:extLst>
              <a:ext uri="{FF2B5EF4-FFF2-40B4-BE49-F238E27FC236}">
                <a16:creationId xmlns:a16="http://schemas.microsoft.com/office/drawing/2014/main" id="{2567946E-4D36-BD54-E31E-6A9425E5A519}"/>
              </a:ext>
            </a:extLst>
          </p:cNvPr>
          <p:cNvSpPr txBox="1">
            <a:spLocks noChangeArrowheads="1"/>
          </p:cNvSpPr>
          <p:nvPr/>
        </p:nvSpPr>
        <p:spPr bwMode="auto">
          <a:xfrm>
            <a:off x="671513" y="1893888"/>
            <a:ext cx="5364162" cy="7699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s-ES" altLang="es-ES" sz="4400" b="1">
                <a:solidFill>
                  <a:srgbClr val="000000"/>
                </a:solidFill>
              </a:rPr>
              <a:t>Trastornos del potasio</a:t>
            </a:r>
            <a:endParaRPr lang="es-ES" altLang="es-ES" sz="2000" b="1">
              <a:solidFill>
                <a:srgbClr val="000000"/>
              </a:solidFill>
            </a:endParaRPr>
          </a:p>
        </p:txBody>
      </p:sp>
      <p:sp>
        <p:nvSpPr>
          <p:cNvPr id="6152" name="CuadroTexto 7">
            <a:extLst>
              <a:ext uri="{FF2B5EF4-FFF2-40B4-BE49-F238E27FC236}">
                <a16:creationId xmlns:a16="http://schemas.microsoft.com/office/drawing/2014/main" id="{718BFAB5-9F4F-B319-D3BA-6B2C3E6422E3}"/>
              </a:ext>
            </a:extLst>
          </p:cNvPr>
          <p:cNvSpPr txBox="1">
            <a:spLocks noChangeArrowheads="1"/>
          </p:cNvSpPr>
          <p:nvPr/>
        </p:nvSpPr>
        <p:spPr bwMode="auto">
          <a:xfrm>
            <a:off x="179388" y="949325"/>
            <a:ext cx="322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u="sng">
                <a:solidFill>
                  <a:srgbClr val="0000FF"/>
                </a:solidFill>
                <a:latin typeface="Arial" panose="020B0604020202020204" pitchFamily="34" charset="0"/>
              </a:rPr>
              <a:t>  http://www.nefrologiaaldia.org</a:t>
            </a:r>
          </a:p>
        </p:txBody>
      </p:sp>
      <p:sp>
        <p:nvSpPr>
          <p:cNvPr id="6153" name="CuadroTexto 1">
            <a:extLst>
              <a:ext uri="{FF2B5EF4-FFF2-40B4-BE49-F238E27FC236}">
                <a16:creationId xmlns:a16="http://schemas.microsoft.com/office/drawing/2014/main" id="{1943C644-BCAF-8B02-961D-6DB38DBFF50C}"/>
              </a:ext>
            </a:extLst>
          </p:cNvPr>
          <p:cNvSpPr txBox="1">
            <a:spLocks noChangeArrowheads="1"/>
          </p:cNvSpPr>
          <p:nvPr/>
        </p:nvSpPr>
        <p:spPr bwMode="auto">
          <a:xfrm>
            <a:off x="444500" y="4860925"/>
            <a:ext cx="8520113" cy="1016000"/>
          </a:xfrm>
          <a:prstGeom prst="rect">
            <a:avLst/>
          </a:prstGeom>
          <a:solidFill>
            <a:schemeClr val="tx1">
              <a:lumMod val="9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s-ES" altLang="es-ES" sz="2000" i="1" dirty="0">
                <a:solidFill>
                  <a:schemeClr val="bg1"/>
                </a:solidFill>
              </a:rPr>
              <a:t>Este capítulo recoge las bases fisiológicas del manejo del potasio en el organismo. Posteriormente describe las causas, los síntomas, las claves para el diagnóstico etiológico y el tratamiento de la hipo </a:t>
            </a:r>
            <a:r>
              <a:rPr lang="es-ES" altLang="es-ES" sz="2000" i="1">
                <a:solidFill>
                  <a:schemeClr val="bg1"/>
                </a:solidFill>
              </a:rPr>
              <a:t>e hiperpotasemia.</a:t>
            </a:r>
            <a:endParaRPr lang="es-ES" altLang="es-ES" sz="2000"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Freeform 7">
            <a:extLst>
              <a:ext uri="{FF2B5EF4-FFF2-40B4-BE49-F238E27FC236}">
                <a16:creationId xmlns:a16="http://schemas.microsoft.com/office/drawing/2014/main" id="{5D114B32-7F56-6A6D-3A4C-CFCA213897EA}"/>
              </a:ext>
            </a:extLst>
          </p:cNvPr>
          <p:cNvSpPr>
            <a:spLocks/>
          </p:cNvSpPr>
          <p:nvPr/>
        </p:nvSpPr>
        <p:spPr bwMode="auto">
          <a:xfrm>
            <a:off x="600075" y="1201738"/>
            <a:ext cx="1185863" cy="1328737"/>
          </a:xfrm>
          <a:custGeom>
            <a:avLst/>
            <a:gdLst>
              <a:gd name="T0" fmla="*/ 2147483646 w 747"/>
              <a:gd name="T1" fmla="*/ 2147483646 h 837"/>
              <a:gd name="T2" fmla="*/ 2147483646 w 747"/>
              <a:gd name="T3" fmla="*/ 2147483646 h 837"/>
              <a:gd name="T4" fmla="*/ 2147483646 w 747"/>
              <a:gd name="T5" fmla="*/ 2147483646 h 837"/>
              <a:gd name="T6" fmla="*/ 2147483646 w 747"/>
              <a:gd name="T7" fmla="*/ 2147483646 h 837"/>
              <a:gd name="T8" fmla="*/ 2147483646 w 747"/>
              <a:gd name="T9" fmla="*/ 2147483646 h 837"/>
              <a:gd name="T10" fmla="*/ 2147483646 w 747"/>
              <a:gd name="T11" fmla="*/ 2147483646 h 837"/>
              <a:gd name="T12" fmla="*/ 2147483646 w 747"/>
              <a:gd name="T13" fmla="*/ 2147483646 h 837"/>
              <a:gd name="T14" fmla="*/ 2147483646 w 747"/>
              <a:gd name="T15" fmla="*/ 2147483646 h 837"/>
              <a:gd name="T16" fmla="*/ 2147483646 w 747"/>
              <a:gd name="T17" fmla="*/ 2147483646 h 837"/>
              <a:gd name="T18" fmla="*/ 2147483646 w 747"/>
              <a:gd name="T19" fmla="*/ 2147483646 h 837"/>
              <a:gd name="T20" fmla="*/ 2147483646 w 747"/>
              <a:gd name="T21" fmla="*/ 2147483646 h 837"/>
              <a:gd name="T22" fmla="*/ 2147483646 w 747"/>
              <a:gd name="T23" fmla="*/ 2147483646 h 837"/>
              <a:gd name="T24" fmla="*/ 2147483646 w 747"/>
              <a:gd name="T25" fmla="*/ 2147483646 h 837"/>
              <a:gd name="T26" fmla="*/ 2147483646 w 747"/>
              <a:gd name="T27" fmla="*/ 2147483646 h 837"/>
              <a:gd name="T28" fmla="*/ 2147483646 w 747"/>
              <a:gd name="T29" fmla="*/ 2147483646 h 837"/>
              <a:gd name="T30" fmla="*/ 2147483646 w 747"/>
              <a:gd name="T31" fmla="*/ 2147483646 h 837"/>
              <a:gd name="T32" fmla="*/ 2147483646 w 747"/>
              <a:gd name="T33" fmla="*/ 2147483646 h 837"/>
              <a:gd name="T34" fmla="*/ 2147483646 w 747"/>
              <a:gd name="T35" fmla="*/ 2147483646 h 837"/>
              <a:gd name="T36" fmla="*/ 2147483646 w 747"/>
              <a:gd name="T37" fmla="*/ 2147483646 h 837"/>
              <a:gd name="T38" fmla="*/ 2147483646 w 747"/>
              <a:gd name="T39" fmla="*/ 2147483646 h 837"/>
              <a:gd name="T40" fmla="*/ 2147483646 w 747"/>
              <a:gd name="T41" fmla="*/ 2147483646 h 837"/>
              <a:gd name="T42" fmla="*/ 2147483646 w 747"/>
              <a:gd name="T43" fmla="*/ 2147483646 h 837"/>
              <a:gd name="T44" fmla="*/ 2147483646 w 747"/>
              <a:gd name="T45" fmla="*/ 2147483646 h 837"/>
              <a:gd name="T46" fmla="*/ 2147483646 w 747"/>
              <a:gd name="T47" fmla="*/ 2147483646 h 837"/>
              <a:gd name="T48" fmla="*/ 2147483646 w 747"/>
              <a:gd name="T49" fmla="*/ 2147483646 h 837"/>
              <a:gd name="T50" fmla="*/ 2147483646 w 747"/>
              <a:gd name="T51" fmla="*/ 2147483646 h 837"/>
              <a:gd name="T52" fmla="*/ 2147483646 w 747"/>
              <a:gd name="T53" fmla="*/ 2147483646 h 837"/>
              <a:gd name="T54" fmla="*/ 2147483646 w 747"/>
              <a:gd name="T55" fmla="*/ 2147483646 h 837"/>
              <a:gd name="T56" fmla="*/ 2147483646 w 747"/>
              <a:gd name="T57" fmla="*/ 2147483646 h 837"/>
              <a:gd name="T58" fmla="*/ 2147483646 w 747"/>
              <a:gd name="T59" fmla="*/ 2147483646 h 837"/>
              <a:gd name="T60" fmla="*/ 2147483646 w 747"/>
              <a:gd name="T61" fmla="*/ 2147483646 h 837"/>
              <a:gd name="T62" fmla="*/ 2147483646 w 747"/>
              <a:gd name="T63" fmla="*/ 2147483646 h 837"/>
              <a:gd name="T64" fmla="*/ 2147483646 w 747"/>
              <a:gd name="T65" fmla="*/ 2147483646 h 837"/>
              <a:gd name="T66" fmla="*/ 2147483646 w 747"/>
              <a:gd name="T67" fmla="*/ 2147483646 h 837"/>
              <a:gd name="T68" fmla="*/ 2147483646 w 747"/>
              <a:gd name="T69" fmla="*/ 2147483646 h 837"/>
              <a:gd name="T70" fmla="*/ 2147483646 w 747"/>
              <a:gd name="T71" fmla="*/ 2147483646 h 837"/>
              <a:gd name="T72" fmla="*/ 2147483646 w 747"/>
              <a:gd name="T73" fmla="*/ 2147483646 h 837"/>
              <a:gd name="T74" fmla="*/ 2147483646 w 747"/>
              <a:gd name="T75" fmla="*/ 2147483646 h 837"/>
              <a:gd name="T76" fmla="*/ 2147483646 w 747"/>
              <a:gd name="T77" fmla="*/ 2147483646 h 837"/>
              <a:gd name="T78" fmla="*/ 2147483646 w 747"/>
              <a:gd name="T79" fmla="*/ 2147483646 h 837"/>
              <a:gd name="T80" fmla="*/ 2147483646 w 747"/>
              <a:gd name="T81" fmla="*/ 2147483646 h 837"/>
              <a:gd name="T82" fmla="*/ 2147483646 w 747"/>
              <a:gd name="T83" fmla="*/ 2147483646 h 837"/>
              <a:gd name="T84" fmla="*/ 2147483646 w 747"/>
              <a:gd name="T85" fmla="*/ 2147483646 h 837"/>
              <a:gd name="T86" fmla="*/ 2147483646 w 747"/>
              <a:gd name="T87" fmla="*/ 2147483646 h 837"/>
              <a:gd name="T88" fmla="*/ 2147483646 w 747"/>
              <a:gd name="T89" fmla="*/ 2147483646 h 837"/>
              <a:gd name="T90" fmla="*/ 0 w 747"/>
              <a:gd name="T91" fmla="*/ 2147483646 h 837"/>
              <a:gd name="T92" fmla="*/ 2147483646 w 747"/>
              <a:gd name="T93" fmla="*/ 2147483646 h 837"/>
              <a:gd name="T94" fmla="*/ 2147483646 w 747"/>
              <a:gd name="T95" fmla="*/ 2147483646 h 837"/>
              <a:gd name="T96" fmla="*/ 2147483646 w 747"/>
              <a:gd name="T97" fmla="*/ 2147483646 h 837"/>
              <a:gd name="T98" fmla="*/ 2147483646 w 747"/>
              <a:gd name="T99" fmla="*/ 2147483646 h 837"/>
              <a:gd name="T100" fmla="*/ 2147483646 w 747"/>
              <a:gd name="T101" fmla="*/ 2147483646 h 837"/>
              <a:gd name="T102" fmla="*/ 2147483646 w 747"/>
              <a:gd name="T103" fmla="*/ 0 h 837"/>
              <a:gd name="T104" fmla="*/ 2147483646 w 747"/>
              <a:gd name="T105" fmla="*/ 2147483646 h 837"/>
              <a:gd name="T106" fmla="*/ 2147483646 w 747"/>
              <a:gd name="T107" fmla="*/ 2147483646 h 837"/>
              <a:gd name="T108" fmla="*/ 2147483646 w 747"/>
              <a:gd name="T109" fmla="*/ 2147483646 h 837"/>
              <a:gd name="T110" fmla="*/ 2147483646 w 747"/>
              <a:gd name="T111" fmla="*/ 2147483646 h 837"/>
              <a:gd name="T112" fmla="*/ 2147483646 w 747"/>
              <a:gd name="T113" fmla="*/ 2147483646 h 837"/>
              <a:gd name="T114" fmla="*/ 2147483646 w 747"/>
              <a:gd name="T115" fmla="*/ 2147483646 h 837"/>
              <a:gd name="T116" fmla="*/ 2147483646 w 747"/>
              <a:gd name="T117" fmla="*/ 2147483646 h 837"/>
              <a:gd name="T118" fmla="*/ 2147483646 w 747"/>
              <a:gd name="T119" fmla="*/ 2147483646 h 837"/>
              <a:gd name="T120" fmla="*/ 2147483646 w 747"/>
              <a:gd name="T121" fmla="*/ 2147483646 h 837"/>
              <a:gd name="T122" fmla="*/ 2147483646 w 747"/>
              <a:gd name="T123" fmla="*/ 2147483646 h 8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7"/>
              <a:gd name="T187" fmla="*/ 0 h 837"/>
              <a:gd name="T188" fmla="*/ 747 w 747"/>
              <a:gd name="T189" fmla="*/ 837 h 8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7" h="837">
                <a:moveTo>
                  <a:pt x="747" y="419"/>
                </a:moveTo>
                <a:lnTo>
                  <a:pt x="747" y="440"/>
                </a:lnTo>
                <a:lnTo>
                  <a:pt x="746" y="461"/>
                </a:lnTo>
                <a:lnTo>
                  <a:pt x="743" y="482"/>
                </a:lnTo>
                <a:lnTo>
                  <a:pt x="740" y="502"/>
                </a:lnTo>
                <a:lnTo>
                  <a:pt x="735" y="523"/>
                </a:lnTo>
                <a:lnTo>
                  <a:pt x="729" y="542"/>
                </a:lnTo>
                <a:lnTo>
                  <a:pt x="723" y="562"/>
                </a:lnTo>
                <a:lnTo>
                  <a:pt x="716" y="581"/>
                </a:lnTo>
                <a:lnTo>
                  <a:pt x="707" y="599"/>
                </a:lnTo>
                <a:lnTo>
                  <a:pt x="698" y="617"/>
                </a:lnTo>
                <a:lnTo>
                  <a:pt x="689" y="635"/>
                </a:lnTo>
                <a:lnTo>
                  <a:pt x="677" y="652"/>
                </a:lnTo>
                <a:lnTo>
                  <a:pt x="666" y="668"/>
                </a:lnTo>
                <a:lnTo>
                  <a:pt x="654" y="683"/>
                </a:lnTo>
                <a:lnTo>
                  <a:pt x="641" y="698"/>
                </a:lnTo>
                <a:lnTo>
                  <a:pt x="627" y="713"/>
                </a:lnTo>
                <a:lnTo>
                  <a:pt x="614" y="727"/>
                </a:lnTo>
                <a:lnTo>
                  <a:pt x="599" y="741"/>
                </a:lnTo>
                <a:lnTo>
                  <a:pt x="582" y="753"/>
                </a:lnTo>
                <a:lnTo>
                  <a:pt x="567" y="765"/>
                </a:lnTo>
                <a:lnTo>
                  <a:pt x="551" y="777"/>
                </a:lnTo>
                <a:lnTo>
                  <a:pt x="532" y="786"/>
                </a:lnTo>
                <a:lnTo>
                  <a:pt x="514" y="795"/>
                </a:lnTo>
                <a:lnTo>
                  <a:pt x="496" y="804"/>
                </a:lnTo>
                <a:lnTo>
                  <a:pt x="478" y="811"/>
                </a:lnTo>
                <a:lnTo>
                  <a:pt x="459" y="817"/>
                </a:lnTo>
                <a:lnTo>
                  <a:pt x="439" y="823"/>
                </a:lnTo>
                <a:lnTo>
                  <a:pt x="420" y="828"/>
                </a:lnTo>
                <a:lnTo>
                  <a:pt x="400" y="832"/>
                </a:lnTo>
                <a:lnTo>
                  <a:pt x="379" y="835"/>
                </a:lnTo>
                <a:lnTo>
                  <a:pt x="360" y="837"/>
                </a:lnTo>
                <a:lnTo>
                  <a:pt x="339" y="837"/>
                </a:lnTo>
                <a:lnTo>
                  <a:pt x="313" y="837"/>
                </a:lnTo>
                <a:lnTo>
                  <a:pt x="287" y="834"/>
                </a:lnTo>
                <a:lnTo>
                  <a:pt x="263" y="829"/>
                </a:lnTo>
                <a:lnTo>
                  <a:pt x="239" y="825"/>
                </a:lnTo>
                <a:lnTo>
                  <a:pt x="217" y="817"/>
                </a:lnTo>
                <a:lnTo>
                  <a:pt x="194" y="810"/>
                </a:lnTo>
                <a:lnTo>
                  <a:pt x="172" y="801"/>
                </a:lnTo>
                <a:lnTo>
                  <a:pt x="151" y="790"/>
                </a:lnTo>
                <a:lnTo>
                  <a:pt x="130" y="778"/>
                </a:lnTo>
                <a:lnTo>
                  <a:pt x="109" y="765"/>
                </a:lnTo>
                <a:lnTo>
                  <a:pt x="91" y="751"/>
                </a:lnTo>
                <a:lnTo>
                  <a:pt x="71" y="736"/>
                </a:lnTo>
                <a:lnTo>
                  <a:pt x="54" y="720"/>
                </a:lnTo>
                <a:lnTo>
                  <a:pt x="38" y="701"/>
                </a:lnTo>
                <a:lnTo>
                  <a:pt x="21" y="683"/>
                </a:lnTo>
                <a:lnTo>
                  <a:pt x="8" y="664"/>
                </a:lnTo>
                <a:lnTo>
                  <a:pt x="107" y="592"/>
                </a:lnTo>
                <a:lnTo>
                  <a:pt x="118" y="605"/>
                </a:lnTo>
                <a:lnTo>
                  <a:pt x="128" y="619"/>
                </a:lnTo>
                <a:lnTo>
                  <a:pt x="140" y="631"/>
                </a:lnTo>
                <a:lnTo>
                  <a:pt x="152" y="643"/>
                </a:lnTo>
                <a:lnTo>
                  <a:pt x="166" y="653"/>
                </a:lnTo>
                <a:lnTo>
                  <a:pt x="179" y="664"/>
                </a:lnTo>
                <a:lnTo>
                  <a:pt x="193" y="673"/>
                </a:lnTo>
                <a:lnTo>
                  <a:pt x="208" y="680"/>
                </a:lnTo>
                <a:lnTo>
                  <a:pt x="223" y="688"/>
                </a:lnTo>
                <a:lnTo>
                  <a:pt x="238" y="695"/>
                </a:lnTo>
                <a:lnTo>
                  <a:pt x="254" y="700"/>
                </a:lnTo>
                <a:lnTo>
                  <a:pt x="271" y="706"/>
                </a:lnTo>
                <a:lnTo>
                  <a:pt x="287" y="709"/>
                </a:lnTo>
                <a:lnTo>
                  <a:pt x="305" y="712"/>
                </a:lnTo>
                <a:lnTo>
                  <a:pt x="322" y="713"/>
                </a:lnTo>
                <a:lnTo>
                  <a:pt x="340" y="713"/>
                </a:lnTo>
                <a:lnTo>
                  <a:pt x="355" y="713"/>
                </a:lnTo>
                <a:lnTo>
                  <a:pt x="369" y="712"/>
                </a:lnTo>
                <a:lnTo>
                  <a:pt x="384" y="710"/>
                </a:lnTo>
                <a:lnTo>
                  <a:pt x="397" y="707"/>
                </a:lnTo>
                <a:lnTo>
                  <a:pt x="412" y="704"/>
                </a:lnTo>
                <a:lnTo>
                  <a:pt x="426" y="701"/>
                </a:lnTo>
                <a:lnTo>
                  <a:pt x="438" y="695"/>
                </a:lnTo>
                <a:lnTo>
                  <a:pt x="451" y="691"/>
                </a:lnTo>
                <a:lnTo>
                  <a:pt x="477" y="679"/>
                </a:lnTo>
                <a:lnTo>
                  <a:pt x="501" y="664"/>
                </a:lnTo>
                <a:lnTo>
                  <a:pt x="522" y="647"/>
                </a:lnTo>
                <a:lnTo>
                  <a:pt x="543" y="628"/>
                </a:lnTo>
                <a:lnTo>
                  <a:pt x="561" y="607"/>
                </a:lnTo>
                <a:lnTo>
                  <a:pt x="578" y="584"/>
                </a:lnTo>
                <a:lnTo>
                  <a:pt x="593" y="560"/>
                </a:lnTo>
                <a:lnTo>
                  <a:pt x="605" y="535"/>
                </a:lnTo>
                <a:lnTo>
                  <a:pt x="611" y="521"/>
                </a:lnTo>
                <a:lnTo>
                  <a:pt x="615" y="508"/>
                </a:lnTo>
                <a:lnTo>
                  <a:pt x="618" y="494"/>
                </a:lnTo>
                <a:lnTo>
                  <a:pt x="621" y="479"/>
                </a:lnTo>
                <a:lnTo>
                  <a:pt x="624" y="466"/>
                </a:lnTo>
                <a:lnTo>
                  <a:pt x="626" y="451"/>
                </a:lnTo>
                <a:lnTo>
                  <a:pt x="627" y="436"/>
                </a:lnTo>
                <a:lnTo>
                  <a:pt x="627" y="420"/>
                </a:lnTo>
                <a:lnTo>
                  <a:pt x="627" y="405"/>
                </a:lnTo>
                <a:lnTo>
                  <a:pt x="626" y="390"/>
                </a:lnTo>
                <a:lnTo>
                  <a:pt x="624" y="375"/>
                </a:lnTo>
                <a:lnTo>
                  <a:pt x="621" y="362"/>
                </a:lnTo>
                <a:lnTo>
                  <a:pt x="618" y="347"/>
                </a:lnTo>
                <a:lnTo>
                  <a:pt x="615" y="333"/>
                </a:lnTo>
                <a:lnTo>
                  <a:pt x="611" y="320"/>
                </a:lnTo>
                <a:lnTo>
                  <a:pt x="605" y="306"/>
                </a:lnTo>
                <a:lnTo>
                  <a:pt x="593" y="281"/>
                </a:lnTo>
                <a:lnTo>
                  <a:pt x="578" y="257"/>
                </a:lnTo>
                <a:lnTo>
                  <a:pt x="561" y="234"/>
                </a:lnTo>
                <a:lnTo>
                  <a:pt x="543" y="213"/>
                </a:lnTo>
                <a:lnTo>
                  <a:pt x="522" y="194"/>
                </a:lnTo>
                <a:lnTo>
                  <a:pt x="501" y="177"/>
                </a:lnTo>
                <a:lnTo>
                  <a:pt x="477" y="162"/>
                </a:lnTo>
                <a:lnTo>
                  <a:pt x="451" y="150"/>
                </a:lnTo>
                <a:lnTo>
                  <a:pt x="438" y="144"/>
                </a:lnTo>
                <a:lnTo>
                  <a:pt x="426" y="140"/>
                </a:lnTo>
                <a:lnTo>
                  <a:pt x="412" y="137"/>
                </a:lnTo>
                <a:lnTo>
                  <a:pt x="397" y="132"/>
                </a:lnTo>
                <a:lnTo>
                  <a:pt x="384" y="131"/>
                </a:lnTo>
                <a:lnTo>
                  <a:pt x="369" y="129"/>
                </a:lnTo>
                <a:lnTo>
                  <a:pt x="355" y="127"/>
                </a:lnTo>
                <a:lnTo>
                  <a:pt x="340" y="126"/>
                </a:lnTo>
                <a:lnTo>
                  <a:pt x="322" y="127"/>
                </a:lnTo>
                <a:lnTo>
                  <a:pt x="304" y="129"/>
                </a:lnTo>
                <a:lnTo>
                  <a:pt x="286" y="132"/>
                </a:lnTo>
                <a:lnTo>
                  <a:pt x="269" y="137"/>
                </a:lnTo>
                <a:lnTo>
                  <a:pt x="251" y="141"/>
                </a:lnTo>
                <a:lnTo>
                  <a:pt x="235" y="147"/>
                </a:lnTo>
                <a:lnTo>
                  <a:pt x="220" y="155"/>
                </a:lnTo>
                <a:lnTo>
                  <a:pt x="205" y="162"/>
                </a:lnTo>
                <a:lnTo>
                  <a:pt x="190" y="171"/>
                </a:lnTo>
                <a:lnTo>
                  <a:pt x="175" y="180"/>
                </a:lnTo>
                <a:lnTo>
                  <a:pt x="161" y="191"/>
                </a:lnTo>
                <a:lnTo>
                  <a:pt x="148" y="203"/>
                </a:lnTo>
                <a:lnTo>
                  <a:pt x="136" y="215"/>
                </a:lnTo>
                <a:lnTo>
                  <a:pt x="124" y="228"/>
                </a:lnTo>
                <a:lnTo>
                  <a:pt x="113" y="242"/>
                </a:lnTo>
                <a:lnTo>
                  <a:pt x="103" y="255"/>
                </a:lnTo>
                <a:lnTo>
                  <a:pt x="0" y="182"/>
                </a:lnTo>
                <a:lnTo>
                  <a:pt x="15" y="162"/>
                </a:lnTo>
                <a:lnTo>
                  <a:pt x="30" y="143"/>
                </a:lnTo>
                <a:lnTo>
                  <a:pt x="47" y="124"/>
                </a:lnTo>
                <a:lnTo>
                  <a:pt x="65" y="106"/>
                </a:lnTo>
                <a:lnTo>
                  <a:pt x="85" y="91"/>
                </a:lnTo>
                <a:lnTo>
                  <a:pt x="104" y="76"/>
                </a:lnTo>
                <a:lnTo>
                  <a:pt x="124" y="63"/>
                </a:lnTo>
                <a:lnTo>
                  <a:pt x="145" y="49"/>
                </a:lnTo>
                <a:lnTo>
                  <a:pt x="167" y="39"/>
                </a:lnTo>
                <a:lnTo>
                  <a:pt x="190" y="28"/>
                </a:lnTo>
                <a:lnTo>
                  <a:pt x="214" y="19"/>
                </a:lnTo>
                <a:lnTo>
                  <a:pt x="236" y="13"/>
                </a:lnTo>
                <a:lnTo>
                  <a:pt x="262" y="7"/>
                </a:lnTo>
                <a:lnTo>
                  <a:pt x="286" y="3"/>
                </a:lnTo>
                <a:lnTo>
                  <a:pt x="312" y="1"/>
                </a:lnTo>
                <a:lnTo>
                  <a:pt x="339" y="0"/>
                </a:lnTo>
                <a:lnTo>
                  <a:pt x="360" y="0"/>
                </a:lnTo>
                <a:lnTo>
                  <a:pt x="379" y="3"/>
                </a:lnTo>
                <a:lnTo>
                  <a:pt x="400" y="4"/>
                </a:lnTo>
                <a:lnTo>
                  <a:pt x="420" y="9"/>
                </a:lnTo>
                <a:lnTo>
                  <a:pt x="439" y="13"/>
                </a:lnTo>
                <a:lnTo>
                  <a:pt x="459" y="19"/>
                </a:lnTo>
                <a:lnTo>
                  <a:pt x="478" y="25"/>
                </a:lnTo>
                <a:lnTo>
                  <a:pt x="496" y="33"/>
                </a:lnTo>
                <a:lnTo>
                  <a:pt x="514" y="42"/>
                </a:lnTo>
                <a:lnTo>
                  <a:pt x="532" y="51"/>
                </a:lnTo>
                <a:lnTo>
                  <a:pt x="551" y="61"/>
                </a:lnTo>
                <a:lnTo>
                  <a:pt x="567" y="72"/>
                </a:lnTo>
                <a:lnTo>
                  <a:pt x="582" y="84"/>
                </a:lnTo>
                <a:lnTo>
                  <a:pt x="599" y="96"/>
                </a:lnTo>
                <a:lnTo>
                  <a:pt x="614" y="109"/>
                </a:lnTo>
                <a:lnTo>
                  <a:pt x="627" y="123"/>
                </a:lnTo>
                <a:lnTo>
                  <a:pt x="641" y="138"/>
                </a:lnTo>
                <a:lnTo>
                  <a:pt x="654" y="153"/>
                </a:lnTo>
                <a:lnTo>
                  <a:pt x="666" y="168"/>
                </a:lnTo>
                <a:lnTo>
                  <a:pt x="677" y="185"/>
                </a:lnTo>
                <a:lnTo>
                  <a:pt x="689" y="203"/>
                </a:lnTo>
                <a:lnTo>
                  <a:pt x="698" y="219"/>
                </a:lnTo>
                <a:lnTo>
                  <a:pt x="707" y="237"/>
                </a:lnTo>
                <a:lnTo>
                  <a:pt x="716" y="257"/>
                </a:lnTo>
                <a:lnTo>
                  <a:pt x="723" y="275"/>
                </a:lnTo>
                <a:lnTo>
                  <a:pt x="729" y="294"/>
                </a:lnTo>
                <a:lnTo>
                  <a:pt x="735" y="314"/>
                </a:lnTo>
                <a:lnTo>
                  <a:pt x="740" y="335"/>
                </a:lnTo>
                <a:lnTo>
                  <a:pt x="743" y="354"/>
                </a:lnTo>
                <a:lnTo>
                  <a:pt x="746" y="375"/>
                </a:lnTo>
                <a:lnTo>
                  <a:pt x="747" y="396"/>
                </a:lnTo>
                <a:lnTo>
                  <a:pt x="747" y="419"/>
                </a:lnTo>
                <a:close/>
              </a:path>
            </a:pathLst>
          </a:custGeom>
          <a:solidFill>
            <a:srgbClr val="AAAAAA"/>
          </a:solidFill>
          <a:ln>
            <a:noFill/>
          </a:ln>
        </p:spPr>
        <p:txBody>
          <a:bodyPr/>
          <a:lstStyle/>
          <a:p>
            <a:pPr>
              <a:defRPr/>
            </a:pPr>
            <a:endParaRPr lang="es-ES">
              <a:latin typeface="+mn-lt"/>
            </a:endParaRPr>
          </a:p>
        </p:txBody>
      </p:sp>
      <p:sp>
        <p:nvSpPr>
          <p:cNvPr id="32773" name="Freeform 8">
            <a:extLst>
              <a:ext uri="{FF2B5EF4-FFF2-40B4-BE49-F238E27FC236}">
                <a16:creationId xmlns:a16="http://schemas.microsoft.com/office/drawing/2014/main" id="{0C13EE83-8681-3DA2-AEBE-3E0BDB38C5FF}"/>
              </a:ext>
            </a:extLst>
          </p:cNvPr>
          <p:cNvSpPr>
            <a:spLocks/>
          </p:cNvSpPr>
          <p:nvPr/>
        </p:nvSpPr>
        <p:spPr bwMode="auto">
          <a:xfrm>
            <a:off x="600075" y="1201738"/>
            <a:ext cx="1185863" cy="1328737"/>
          </a:xfrm>
          <a:custGeom>
            <a:avLst/>
            <a:gdLst>
              <a:gd name="T0" fmla="*/ 2147483646 w 747"/>
              <a:gd name="T1" fmla="*/ 2147483646 h 837"/>
              <a:gd name="T2" fmla="*/ 2147483646 w 747"/>
              <a:gd name="T3" fmla="*/ 2147483646 h 837"/>
              <a:gd name="T4" fmla="*/ 2147483646 w 747"/>
              <a:gd name="T5" fmla="*/ 2147483646 h 837"/>
              <a:gd name="T6" fmla="*/ 2147483646 w 747"/>
              <a:gd name="T7" fmla="*/ 2147483646 h 837"/>
              <a:gd name="T8" fmla="*/ 2147483646 w 747"/>
              <a:gd name="T9" fmla="*/ 2147483646 h 837"/>
              <a:gd name="T10" fmla="*/ 2147483646 w 747"/>
              <a:gd name="T11" fmla="*/ 2147483646 h 837"/>
              <a:gd name="T12" fmla="*/ 2147483646 w 747"/>
              <a:gd name="T13" fmla="*/ 2147483646 h 837"/>
              <a:gd name="T14" fmla="*/ 2147483646 w 747"/>
              <a:gd name="T15" fmla="*/ 2147483646 h 837"/>
              <a:gd name="T16" fmla="*/ 2147483646 w 747"/>
              <a:gd name="T17" fmla="*/ 2147483646 h 837"/>
              <a:gd name="T18" fmla="*/ 2147483646 w 747"/>
              <a:gd name="T19" fmla="*/ 2147483646 h 837"/>
              <a:gd name="T20" fmla="*/ 2147483646 w 747"/>
              <a:gd name="T21" fmla="*/ 2147483646 h 837"/>
              <a:gd name="T22" fmla="*/ 2147483646 w 747"/>
              <a:gd name="T23" fmla="*/ 2147483646 h 837"/>
              <a:gd name="T24" fmla="*/ 2147483646 w 747"/>
              <a:gd name="T25" fmla="*/ 2147483646 h 837"/>
              <a:gd name="T26" fmla="*/ 2147483646 w 747"/>
              <a:gd name="T27" fmla="*/ 2147483646 h 837"/>
              <a:gd name="T28" fmla="*/ 2147483646 w 747"/>
              <a:gd name="T29" fmla="*/ 2147483646 h 837"/>
              <a:gd name="T30" fmla="*/ 2147483646 w 747"/>
              <a:gd name="T31" fmla="*/ 2147483646 h 837"/>
              <a:gd name="T32" fmla="*/ 2147483646 w 747"/>
              <a:gd name="T33" fmla="*/ 2147483646 h 837"/>
              <a:gd name="T34" fmla="*/ 2147483646 w 747"/>
              <a:gd name="T35" fmla="*/ 2147483646 h 837"/>
              <a:gd name="T36" fmla="*/ 2147483646 w 747"/>
              <a:gd name="T37" fmla="*/ 2147483646 h 837"/>
              <a:gd name="T38" fmla="*/ 2147483646 w 747"/>
              <a:gd name="T39" fmla="*/ 2147483646 h 837"/>
              <a:gd name="T40" fmla="*/ 2147483646 w 747"/>
              <a:gd name="T41" fmla="*/ 2147483646 h 837"/>
              <a:gd name="T42" fmla="*/ 2147483646 w 747"/>
              <a:gd name="T43" fmla="*/ 2147483646 h 837"/>
              <a:gd name="T44" fmla="*/ 2147483646 w 747"/>
              <a:gd name="T45" fmla="*/ 2147483646 h 837"/>
              <a:gd name="T46" fmla="*/ 2147483646 w 747"/>
              <a:gd name="T47" fmla="*/ 2147483646 h 837"/>
              <a:gd name="T48" fmla="*/ 2147483646 w 747"/>
              <a:gd name="T49" fmla="*/ 2147483646 h 837"/>
              <a:gd name="T50" fmla="*/ 2147483646 w 747"/>
              <a:gd name="T51" fmla="*/ 2147483646 h 837"/>
              <a:gd name="T52" fmla="*/ 2147483646 w 747"/>
              <a:gd name="T53" fmla="*/ 2147483646 h 837"/>
              <a:gd name="T54" fmla="*/ 2147483646 w 747"/>
              <a:gd name="T55" fmla="*/ 2147483646 h 837"/>
              <a:gd name="T56" fmla="*/ 2147483646 w 747"/>
              <a:gd name="T57" fmla="*/ 2147483646 h 837"/>
              <a:gd name="T58" fmla="*/ 2147483646 w 747"/>
              <a:gd name="T59" fmla="*/ 2147483646 h 837"/>
              <a:gd name="T60" fmla="*/ 2147483646 w 747"/>
              <a:gd name="T61" fmla="*/ 2147483646 h 837"/>
              <a:gd name="T62" fmla="*/ 2147483646 w 747"/>
              <a:gd name="T63" fmla="*/ 2147483646 h 837"/>
              <a:gd name="T64" fmla="*/ 2147483646 w 747"/>
              <a:gd name="T65" fmla="*/ 2147483646 h 837"/>
              <a:gd name="T66" fmla="*/ 2147483646 w 747"/>
              <a:gd name="T67" fmla="*/ 2147483646 h 837"/>
              <a:gd name="T68" fmla="*/ 2147483646 w 747"/>
              <a:gd name="T69" fmla="*/ 2147483646 h 837"/>
              <a:gd name="T70" fmla="*/ 2147483646 w 747"/>
              <a:gd name="T71" fmla="*/ 2147483646 h 837"/>
              <a:gd name="T72" fmla="*/ 2147483646 w 747"/>
              <a:gd name="T73" fmla="*/ 2147483646 h 837"/>
              <a:gd name="T74" fmla="*/ 2147483646 w 747"/>
              <a:gd name="T75" fmla="*/ 2147483646 h 837"/>
              <a:gd name="T76" fmla="*/ 2147483646 w 747"/>
              <a:gd name="T77" fmla="*/ 2147483646 h 837"/>
              <a:gd name="T78" fmla="*/ 2147483646 w 747"/>
              <a:gd name="T79" fmla="*/ 2147483646 h 837"/>
              <a:gd name="T80" fmla="*/ 2147483646 w 747"/>
              <a:gd name="T81" fmla="*/ 2147483646 h 837"/>
              <a:gd name="T82" fmla="*/ 2147483646 w 747"/>
              <a:gd name="T83" fmla="*/ 2147483646 h 837"/>
              <a:gd name="T84" fmla="*/ 2147483646 w 747"/>
              <a:gd name="T85" fmla="*/ 2147483646 h 837"/>
              <a:gd name="T86" fmla="*/ 2147483646 w 747"/>
              <a:gd name="T87" fmla="*/ 2147483646 h 837"/>
              <a:gd name="T88" fmla="*/ 2147483646 w 747"/>
              <a:gd name="T89" fmla="*/ 2147483646 h 837"/>
              <a:gd name="T90" fmla="*/ 0 w 747"/>
              <a:gd name="T91" fmla="*/ 2147483646 h 837"/>
              <a:gd name="T92" fmla="*/ 2147483646 w 747"/>
              <a:gd name="T93" fmla="*/ 2147483646 h 837"/>
              <a:gd name="T94" fmla="*/ 2147483646 w 747"/>
              <a:gd name="T95" fmla="*/ 2147483646 h 837"/>
              <a:gd name="T96" fmla="*/ 2147483646 w 747"/>
              <a:gd name="T97" fmla="*/ 2147483646 h 837"/>
              <a:gd name="T98" fmla="*/ 2147483646 w 747"/>
              <a:gd name="T99" fmla="*/ 2147483646 h 837"/>
              <a:gd name="T100" fmla="*/ 2147483646 w 747"/>
              <a:gd name="T101" fmla="*/ 2147483646 h 837"/>
              <a:gd name="T102" fmla="*/ 2147483646 w 747"/>
              <a:gd name="T103" fmla="*/ 0 h 837"/>
              <a:gd name="T104" fmla="*/ 2147483646 w 747"/>
              <a:gd name="T105" fmla="*/ 2147483646 h 837"/>
              <a:gd name="T106" fmla="*/ 2147483646 w 747"/>
              <a:gd name="T107" fmla="*/ 2147483646 h 837"/>
              <a:gd name="T108" fmla="*/ 2147483646 w 747"/>
              <a:gd name="T109" fmla="*/ 2147483646 h 837"/>
              <a:gd name="T110" fmla="*/ 2147483646 w 747"/>
              <a:gd name="T111" fmla="*/ 2147483646 h 837"/>
              <a:gd name="T112" fmla="*/ 2147483646 w 747"/>
              <a:gd name="T113" fmla="*/ 2147483646 h 837"/>
              <a:gd name="T114" fmla="*/ 2147483646 w 747"/>
              <a:gd name="T115" fmla="*/ 2147483646 h 837"/>
              <a:gd name="T116" fmla="*/ 2147483646 w 747"/>
              <a:gd name="T117" fmla="*/ 2147483646 h 837"/>
              <a:gd name="T118" fmla="*/ 2147483646 w 747"/>
              <a:gd name="T119" fmla="*/ 2147483646 h 837"/>
              <a:gd name="T120" fmla="*/ 2147483646 w 747"/>
              <a:gd name="T121" fmla="*/ 2147483646 h 837"/>
              <a:gd name="T122" fmla="*/ 2147483646 w 747"/>
              <a:gd name="T123" fmla="*/ 2147483646 h 8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7"/>
              <a:gd name="T187" fmla="*/ 0 h 837"/>
              <a:gd name="T188" fmla="*/ 747 w 747"/>
              <a:gd name="T189" fmla="*/ 837 h 8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7" h="837">
                <a:moveTo>
                  <a:pt x="747" y="419"/>
                </a:moveTo>
                <a:lnTo>
                  <a:pt x="747" y="440"/>
                </a:lnTo>
                <a:lnTo>
                  <a:pt x="746" y="461"/>
                </a:lnTo>
                <a:lnTo>
                  <a:pt x="743" y="482"/>
                </a:lnTo>
                <a:lnTo>
                  <a:pt x="740" y="502"/>
                </a:lnTo>
                <a:lnTo>
                  <a:pt x="735" y="523"/>
                </a:lnTo>
                <a:lnTo>
                  <a:pt x="729" y="542"/>
                </a:lnTo>
                <a:lnTo>
                  <a:pt x="723" y="562"/>
                </a:lnTo>
                <a:lnTo>
                  <a:pt x="716" y="581"/>
                </a:lnTo>
                <a:lnTo>
                  <a:pt x="707" y="599"/>
                </a:lnTo>
                <a:lnTo>
                  <a:pt x="698" y="617"/>
                </a:lnTo>
                <a:lnTo>
                  <a:pt x="689" y="635"/>
                </a:lnTo>
                <a:lnTo>
                  <a:pt x="677" y="652"/>
                </a:lnTo>
                <a:lnTo>
                  <a:pt x="666" y="668"/>
                </a:lnTo>
                <a:lnTo>
                  <a:pt x="654" y="683"/>
                </a:lnTo>
                <a:lnTo>
                  <a:pt x="641" y="698"/>
                </a:lnTo>
                <a:lnTo>
                  <a:pt x="627" y="713"/>
                </a:lnTo>
                <a:lnTo>
                  <a:pt x="614" y="727"/>
                </a:lnTo>
                <a:lnTo>
                  <a:pt x="599" y="741"/>
                </a:lnTo>
                <a:lnTo>
                  <a:pt x="582" y="753"/>
                </a:lnTo>
                <a:lnTo>
                  <a:pt x="567" y="765"/>
                </a:lnTo>
                <a:lnTo>
                  <a:pt x="551" y="777"/>
                </a:lnTo>
                <a:lnTo>
                  <a:pt x="532" y="786"/>
                </a:lnTo>
                <a:lnTo>
                  <a:pt x="514" y="795"/>
                </a:lnTo>
                <a:lnTo>
                  <a:pt x="496" y="804"/>
                </a:lnTo>
                <a:lnTo>
                  <a:pt x="478" y="811"/>
                </a:lnTo>
                <a:lnTo>
                  <a:pt x="459" y="817"/>
                </a:lnTo>
                <a:lnTo>
                  <a:pt x="439" y="823"/>
                </a:lnTo>
                <a:lnTo>
                  <a:pt x="420" y="828"/>
                </a:lnTo>
                <a:lnTo>
                  <a:pt x="400" y="832"/>
                </a:lnTo>
                <a:lnTo>
                  <a:pt x="379" y="835"/>
                </a:lnTo>
                <a:lnTo>
                  <a:pt x="360" y="837"/>
                </a:lnTo>
                <a:lnTo>
                  <a:pt x="339" y="837"/>
                </a:lnTo>
                <a:lnTo>
                  <a:pt x="313" y="837"/>
                </a:lnTo>
                <a:lnTo>
                  <a:pt x="287" y="834"/>
                </a:lnTo>
                <a:lnTo>
                  <a:pt x="263" y="829"/>
                </a:lnTo>
                <a:lnTo>
                  <a:pt x="239" y="825"/>
                </a:lnTo>
                <a:lnTo>
                  <a:pt x="217" y="817"/>
                </a:lnTo>
                <a:lnTo>
                  <a:pt x="194" y="810"/>
                </a:lnTo>
                <a:lnTo>
                  <a:pt x="172" y="801"/>
                </a:lnTo>
                <a:lnTo>
                  <a:pt x="151" y="790"/>
                </a:lnTo>
                <a:lnTo>
                  <a:pt x="130" y="778"/>
                </a:lnTo>
                <a:lnTo>
                  <a:pt x="109" y="765"/>
                </a:lnTo>
                <a:lnTo>
                  <a:pt x="91" y="751"/>
                </a:lnTo>
                <a:lnTo>
                  <a:pt x="71" y="736"/>
                </a:lnTo>
                <a:lnTo>
                  <a:pt x="54" y="720"/>
                </a:lnTo>
                <a:lnTo>
                  <a:pt x="38" y="701"/>
                </a:lnTo>
                <a:lnTo>
                  <a:pt x="21" y="683"/>
                </a:lnTo>
                <a:lnTo>
                  <a:pt x="8" y="664"/>
                </a:lnTo>
                <a:lnTo>
                  <a:pt x="107" y="592"/>
                </a:lnTo>
                <a:lnTo>
                  <a:pt x="118" y="605"/>
                </a:lnTo>
                <a:lnTo>
                  <a:pt x="128" y="619"/>
                </a:lnTo>
                <a:lnTo>
                  <a:pt x="140" y="631"/>
                </a:lnTo>
                <a:lnTo>
                  <a:pt x="152" y="643"/>
                </a:lnTo>
                <a:lnTo>
                  <a:pt x="166" y="653"/>
                </a:lnTo>
                <a:lnTo>
                  <a:pt x="179" y="664"/>
                </a:lnTo>
                <a:lnTo>
                  <a:pt x="193" y="673"/>
                </a:lnTo>
                <a:lnTo>
                  <a:pt x="208" y="680"/>
                </a:lnTo>
                <a:lnTo>
                  <a:pt x="223" y="688"/>
                </a:lnTo>
                <a:lnTo>
                  <a:pt x="238" y="695"/>
                </a:lnTo>
                <a:lnTo>
                  <a:pt x="254" y="700"/>
                </a:lnTo>
                <a:lnTo>
                  <a:pt x="271" y="706"/>
                </a:lnTo>
                <a:lnTo>
                  <a:pt x="287" y="709"/>
                </a:lnTo>
                <a:lnTo>
                  <a:pt x="305" y="712"/>
                </a:lnTo>
                <a:lnTo>
                  <a:pt x="322" y="713"/>
                </a:lnTo>
                <a:lnTo>
                  <a:pt x="340" y="713"/>
                </a:lnTo>
                <a:lnTo>
                  <a:pt x="355" y="713"/>
                </a:lnTo>
                <a:lnTo>
                  <a:pt x="369" y="712"/>
                </a:lnTo>
                <a:lnTo>
                  <a:pt x="384" y="710"/>
                </a:lnTo>
                <a:lnTo>
                  <a:pt x="397" y="707"/>
                </a:lnTo>
                <a:lnTo>
                  <a:pt x="412" y="704"/>
                </a:lnTo>
                <a:lnTo>
                  <a:pt x="426" y="701"/>
                </a:lnTo>
                <a:lnTo>
                  <a:pt x="438" y="695"/>
                </a:lnTo>
                <a:lnTo>
                  <a:pt x="451" y="691"/>
                </a:lnTo>
                <a:lnTo>
                  <a:pt x="477" y="679"/>
                </a:lnTo>
                <a:lnTo>
                  <a:pt x="501" y="664"/>
                </a:lnTo>
                <a:lnTo>
                  <a:pt x="522" y="647"/>
                </a:lnTo>
                <a:lnTo>
                  <a:pt x="543" y="628"/>
                </a:lnTo>
                <a:lnTo>
                  <a:pt x="561" y="607"/>
                </a:lnTo>
                <a:lnTo>
                  <a:pt x="578" y="584"/>
                </a:lnTo>
                <a:lnTo>
                  <a:pt x="593" y="560"/>
                </a:lnTo>
                <a:lnTo>
                  <a:pt x="605" y="535"/>
                </a:lnTo>
                <a:lnTo>
                  <a:pt x="611" y="521"/>
                </a:lnTo>
                <a:lnTo>
                  <a:pt x="615" y="508"/>
                </a:lnTo>
                <a:lnTo>
                  <a:pt x="618" y="494"/>
                </a:lnTo>
                <a:lnTo>
                  <a:pt x="621" y="479"/>
                </a:lnTo>
                <a:lnTo>
                  <a:pt x="624" y="466"/>
                </a:lnTo>
                <a:lnTo>
                  <a:pt x="626" y="451"/>
                </a:lnTo>
                <a:lnTo>
                  <a:pt x="627" y="436"/>
                </a:lnTo>
                <a:lnTo>
                  <a:pt x="627" y="420"/>
                </a:lnTo>
                <a:lnTo>
                  <a:pt x="627" y="405"/>
                </a:lnTo>
                <a:lnTo>
                  <a:pt x="626" y="390"/>
                </a:lnTo>
                <a:lnTo>
                  <a:pt x="624" y="375"/>
                </a:lnTo>
                <a:lnTo>
                  <a:pt x="621" y="362"/>
                </a:lnTo>
                <a:lnTo>
                  <a:pt x="618" y="347"/>
                </a:lnTo>
                <a:lnTo>
                  <a:pt x="615" y="333"/>
                </a:lnTo>
                <a:lnTo>
                  <a:pt x="611" y="320"/>
                </a:lnTo>
                <a:lnTo>
                  <a:pt x="605" y="306"/>
                </a:lnTo>
                <a:lnTo>
                  <a:pt x="593" y="281"/>
                </a:lnTo>
                <a:lnTo>
                  <a:pt x="578" y="257"/>
                </a:lnTo>
                <a:lnTo>
                  <a:pt x="561" y="234"/>
                </a:lnTo>
                <a:lnTo>
                  <a:pt x="543" y="213"/>
                </a:lnTo>
                <a:lnTo>
                  <a:pt x="522" y="194"/>
                </a:lnTo>
                <a:lnTo>
                  <a:pt x="501" y="177"/>
                </a:lnTo>
                <a:lnTo>
                  <a:pt x="477" y="162"/>
                </a:lnTo>
                <a:lnTo>
                  <a:pt x="451" y="150"/>
                </a:lnTo>
                <a:lnTo>
                  <a:pt x="438" y="144"/>
                </a:lnTo>
                <a:lnTo>
                  <a:pt x="426" y="140"/>
                </a:lnTo>
                <a:lnTo>
                  <a:pt x="412" y="137"/>
                </a:lnTo>
                <a:lnTo>
                  <a:pt x="397" y="132"/>
                </a:lnTo>
                <a:lnTo>
                  <a:pt x="384" y="131"/>
                </a:lnTo>
                <a:lnTo>
                  <a:pt x="369" y="129"/>
                </a:lnTo>
                <a:lnTo>
                  <a:pt x="355" y="127"/>
                </a:lnTo>
                <a:lnTo>
                  <a:pt x="340" y="126"/>
                </a:lnTo>
                <a:lnTo>
                  <a:pt x="322" y="127"/>
                </a:lnTo>
                <a:lnTo>
                  <a:pt x="304" y="129"/>
                </a:lnTo>
                <a:lnTo>
                  <a:pt x="286" y="132"/>
                </a:lnTo>
                <a:lnTo>
                  <a:pt x="269" y="137"/>
                </a:lnTo>
                <a:lnTo>
                  <a:pt x="251" y="141"/>
                </a:lnTo>
                <a:lnTo>
                  <a:pt x="235" y="147"/>
                </a:lnTo>
                <a:lnTo>
                  <a:pt x="220" y="155"/>
                </a:lnTo>
                <a:lnTo>
                  <a:pt x="205" y="162"/>
                </a:lnTo>
                <a:lnTo>
                  <a:pt x="190" y="171"/>
                </a:lnTo>
                <a:lnTo>
                  <a:pt x="175" y="180"/>
                </a:lnTo>
                <a:lnTo>
                  <a:pt x="161" y="191"/>
                </a:lnTo>
                <a:lnTo>
                  <a:pt x="148" y="203"/>
                </a:lnTo>
                <a:lnTo>
                  <a:pt x="136" y="215"/>
                </a:lnTo>
                <a:lnTo>
                  <a:pt x="124" y="228"/>
                </a:lnTo>
                <a:lnTo>
                  <a:pt x="113" y="242"/>
                </a:lnTo>
                <a:lnTo>
                  <a:pt x="103" y="255"/>
                </a:lnTo>
                <a:lnTo>
                  <a:pt x="0" y="182"/>
                </a:lnTo>
                <a:lnTo>
                  <a:pt x="15" y="162"/>
                </a:lnTo>
                <a:lnTo>
                  <a:pt x="30" y="143"/>
                </a:lnTo>
                <a:lnTo>
                  <a:pt x="47" y="124"/>
                </a:lnTo>
                <a:lnTo>
                  <a:pt x="65" y="106"/>
                </a:lnTo>
                <a:lnTo>
                  <a:pt x="85" y="91"/>
                </a:lnTo>
                <a:lnTo>
                  <a:pt x="104" y="76"/>
                </a:lnTo>
                <a:lnTo>
                  <a:pt x="124" y="63"/>
                </a:lnTo>
                <a:lnTo>
                  <a:pt x="145" y="49"/>
                </a:lnTo>
                <a:lnTo>
                  <a:pt x="167" y="39"/>
                </a:lnTo>
                <a:lnTo>
                  <a:pt x="190" y="28"/>
                </a:lnTo>
                <a:lnTo>
                  <a:pt x="214" y="19"/>
                </a:lnTo>
                <a:lnTo>
                  <a:pt x="236" y="13"/>
                </a:lnTo>
                <a:lnTo>
                  <a:pt x="262" y="7"/>
                </a:lnTo>
                <a:lnTo>
                  <a:pt x="286" y="3"/>
                </a:lnTo>
                <a:lnTo>
                  <a:pt x="312" y="1"/>
                </a:lnTo>
                <a:lnTo>
                  <a:pt x="339" y="0"/>
                </a:lnTo>
                <a:lnTo>
                  <a:pt x="360" y="0"/>
                </a:lnTo>
                <a:lnTo>
                  <a:pt x="379" y="3"/>
                </a:lnTo>
                <a:lnTo>
                  <a:pt x="400" y="4"/>
                </a:lnTo>
                <a:lnTo>
                  <a:pt x="420" y="9"/>
                </a:lnTo>
                <a:lnTo>
                  <a:pt x="439" y="13"/>
                </a:lnTo>
                <a:lnTo>
                  <a:pt x="459" y="19"/>
                </a:lnTo>
                <a:lnTo>
                  <a:pt x="478" y="25"/>
                </a:lnTo>
                <a:lnTo>
                  <a:pt x="496" y="33"/>
                </a:lnTo>
                <a:lnTo>
                  <a:pt x="514" y="42"/>
                </a:lnTo>
                <a:lnTo>
                  <a:pt x="532" y="51"/>
                </a:lnTo>
                <a:lnTo>
                  <a:pt x="551" y="61"/>
                </a:lnTo>
                <a:lnTo>
                  <a:pt x="567" y="72"/>
                </a:lnTo>
                <a:lnTo>
                  <a:pt x="582" y="84"/>
                </a:lnTo>
                <a:lnTo>
                  <a:pt x="599" y="96"/>
                </a:lnTo>
                <a:lnTo>
                  <a:pt x="614" y="109"/>
                </a:lnTo>
                <a:lnTo>
                  <a:pt x="627" y="123"/>
                </a:lnTo>
                <a:lnTo>
                  <a:pt x="641" y="138"/>
                </a:lnTo>
                <a:lnTo>
                  <a:pt x="654" y="153"/>
                </a:lnTo>
                <a:lnTo>
                  <a:pt x="666" y="168"/>
                </a:lnTo>
                <a:lnTo>
                  <a:pt x="677" y="185"/>
                </a:lnTo>
                <a:lnTo>
                  <a:pt x="689" y="203"/>
                </a:lnTo>
                <a:lnTo>
                  <a:pt x="698" y="219"/>
                </a:lnTo>
                <a:lnTo>
                  <a:pt x="707" y="237"/>
                </a:lnTo>
                <a:lnTo>
                  <a:pt x="716" y="257"/>
                </a:lnTo>
                <a:lnTo>
                  <a:pt x="723" y="275"/>
                </a:lnTo>
                <a:lnTo>
                  <a:pt x="729" y="294"/>
                </a:lnTo>
                <a:lnTo>
                  <a:pt x="735" y="314"/>
                </a:lnTo>
                <a:lnTo>
                  <a:pt x="740" y="335"/>
                </a:lnTo>
                <a:lnTo>
                  <a:pt x="743" y="354"/>
                </a:lnTo>
                <a:lnTo>
                  <a:pt x="746" y="375"/>
                </a:lnTo>
                <a:lnTo>
                  <a:pt x="747" y="396"/>
                </a:lnTo>
                <a:lnTo>
                  <a:pt x="747" y="419"/>
                </a:lnTo>
              </a:path>
            </a:pathLst>
          </a:custGeom>
          <a:noFill/>
          <a:ln w="26988">
            <a:solidFill>
              <a:srgbClr val="AAAAAA"/>
            </a:solidFill>
            <a:prstDash val="solid"/>
            <a:round/>
            <a:headEnd/>
            <a:tailEnd/>
          </a:ln>
        </p:spPr>
        <p:txBody>
          <a:bodyPr/>
          <a:lstStyle/>
          <a:p>
            <a:pPr>
              <a:defRPr/>
            </a:pPr>
            <a:endParaRPr lang="es-ES">
              <a:latin typeface="+mn-lt"/>
            </a:endParaRPr>
          </a:p>
        </p:txBody>
      </p:sp>
      <p:sp>
        <p:nvSpPr>
          <p:cNvPr id="32774" name="Oval 9">
            <a:extLst>
              <a:ext uri="{FF2B5EF4-FFF2-40B4-BE49-F238E27FC236}">
                <a16:creationId xmlns:a16="http://schemas.microsoft.com/office/drawing/2014/main" id="{017874A7-B11E-83C1-C213-9AF0805F40A9}"/>
              </a:ext>
            </a:extLst>
          </p:cNvPr>
          <p:cNvSpPr>
            <a:spLocks noChangeArrowheads="1"/>
          </p:cNvSpPr>
          <p:nvPr/>
        </p:nvSpPr>
        <p:spPr bwMode="auto">
          <a:xfrm>
            <a:off x="700088" y="1433513"/>
            <a:ext cx="869950" cy="857250"/>
          </a:xfrm>
          <a:prstGeom prst="ellipse">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5" name="Oval 10">
            <a:extLst>
              <a:ext uri="{FF2B5EF4-FFF2-40B4-BE49-F238E27FC236}">
                <a16:creationId xmlns:a16="http://schemas.microsoft.com/office/drawing/2014/main" id="{F050AFC4-4D34-CE93-A9BD-5EE93235091D}"/>
              </a:ext>
            </a:extLst>
          </p:cNvPr>
          <p:cNvSpPr>
            <a:spLocks noChangeArrowheads="1"/>
          </p:cNvSpPr>
          <p:nvPr/>
        </p:nvSpPr>
        <p:spPr bwMode="auto">
          <a:xfrm>
            <a:off x="706438" y="1439863"/>
            <a:ext cx="857250" cy="844550"/>
          </a:xfrm>
          <a:prstGeom prst="ellipse">
            <a:avLst/>
          </a:prstGeom>
          <a:noFill/>
          <a:ln w="12700">
            <a:solidFill>
              <a:srgbClr val="FF551C"/>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6" name="Oval 11">
            <a:extLst>
              <a:ext uri="{FF2B5EF4-FFF2-40B4-BE49-F238E27FC236}">
                <a16:creationId xmlns:a16="http://schemas.microsoft.com/office/drawing/2014/main" id="{575888EC-6FE5-8575-8364-C0104A02C42C}"/>
              </a:ext>
            </a:extLst>
          </p:cNvPr>
          <p:cNvSpPr>
            <a:spLocks noChangeArrowheads="1"/>
          </p:cNvSpPr>
          <p:nvPr/>
        </p:nvSpPr>
        <p:spPr bwMode="auto">
          <a:xfrm>
            <a:off x="863600" y="1595438"/>
            <a:ext cx="542925" cy="542925"/>
          </a:xfrm>
          <a:prstGeom prst="ellipse">
            <a:avLst/>
          </a:prstGeom>
          <a:solidFill>
            <a:srgbClr val="FFFFFF"/>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7" name="Oval 12">
            <a:extLst>
              <a:ext uri="{FF2B5EF4-FFF2-40B4-BE49-F238E27FC236}">
                <a16:creationId xmlns:a16="http://schemas.microsoft.com/office/drawing/2014/main" id="{CAD7142E-F973-324A-86CC-C90008F87C31}"/>
              </a:ext>
            </a:extLst>
          </p:cNvPr>
          <p:cNvSpPr>
            <a:spLocks noChangeArrowheads="1"/>
          </p:cNvSpPr>
          <p:nvPr/>
        </p:nvSpPr>
        <p:spPr bwMode="auto">
          <a:xfrm>
            <a:off x="869950" y="1601788"/>
            <a:ext cx="530225" cy="530225"/>
          </a:xfrm>
          <a:prstGeom prst="ellipse">
            <a:avLst/>
          </a:prstGeom>
          <a:noFill/>
          <a:ln w="12700">
            <a:solidFill>
              <a:srgbClr val="FF551C"/>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8" name="Freeform 13">
            <a:extLst>
              <a:ext uri="{FF2B5EF4-FFF2-40B4-BE49-F238E27FC236}">
                <a16:creationId xmlns:a16="http://schemas.microsoft.com/office/drawing/2014/main" id="{B932047B-0178-1D20-7622-0183A0D2D33E}"/>
              </a:ext>
            </a:extLst>
          </p:cNvPr>
          <p:cNvSpPr>
            <a:spLocks/>
          </p:cNvSpPr>
          <p:nvPr/>
        </p:nvSpPr>
        <p:spPr bwMode="auto">
          <a:xfrm>
            <a:off x="849313" y="1571625"/>
            <a:ext cx="341312" cy="357188"/>
          </a:xfrm>
          <a:custGeom>
            <a:avLst/>
            <a:gdLst>
              <a:gd name="T0" fmla="*/ 0 w 215"/>
              <a:gd name="T1" fmla="*/ 2147483646 h 225"/>
              <a:gd name="T2" fmla="*/ 2147483646 w 215"/>
              <a:gd name="T3" fmla="*/ 0 h 225"/>
              <a:gd name="T4" fmla="*/ 2147483646 w 215"/>
              <a:gd name="T5" fmla="*/ 2147483646 h 225"/>
              <a:gd name="T6" fmla="*/ 2147483646 w 215"/>
              <a:gd name="T7" fmla="*/ 2147483646 h 225"/>
              <a:gd name="T8" fmla="*/ 0 w 215"/>
              <a:gd name="T9" fmla="*/ 2147483646 h 225"/>
              <a:gd name="T10" fmla="*/ 0 60000 65536"/>
              <a:gd name="T11" fmla="*/ 0 60000 65536"/>
              <a:gd name="T12" fmla="*/ 0 60000 65536"/>
              <a:gd name="T13" fmla="*/ 0 60000 65536"/>
              <a:gd name="T14" fmla="*/ 0 60000 65536"/>
              <a:gd name="T15" fmla="*/ 0 w 215"/>
              <a:gd name="T16" fmla="*/ 0 h 225"/>
              <a:gd name="T17" fmla="*/ 215 w 215"/>
              <a:gd name="T18" fmla="*/ 225 h 225"/>
            </a:gdLst>
            <a:ahLst/>
            <a:cxnLst>
              <a:cxn ang="T10">
                <a:pos x="T0" y="T1"/>
              </a:cxn>
              <a:cxn ang="T11">
                <a:pos x="T2" y="T3"/>
              </a:cxn>
              <a:cxn ang="T12">
                <a:pos x="T4" y="T5"/>
              </a:cxn>
              <a:cxn ang="T13">
                <a:pos x="T6" y="T7"/>
              </a:cxn>
              <a:cxn ang="T14">
                <a:pos x="T8" y="T9"/>
              </a:cxn>
            </a:cxnLst>
            <a:rect l="T15" t="T16" r="T17" b="T18"/>
            <a:pathLst>
              <a:path w="215" h="225">
                <a:moveTo>
                  <a:pt x="0" y="195"/>
                </a:moveTo>
                <a:lnTo>
                  <a:pt x="195" y="0"/>
                </a:lnTo>
                <a:lnTo>
                  <a:pt x="215" y="9"/>
                </a:lnTo>
                <a:lnTo>
                  <a:pt x="3" y="225"/>
                </a:lnTo>
                <a:lnTo>
                  <a:pt x="0" y="195"/>
                </a:lnTo>
                <a:close/>
              </a:path>
            </a:pathLst>
          </a:custGeom>
          <a:solidFill>
            <a:srgbClr val="FFB871"/>
          </a:solidFill>
          <a:ln>
            <a:noFill/>
          </a:ln>
        </p:spPr>
        <p:txBody>
          <a:bodyPr/>
          <a:lstStyle/>
          <a:p>
            <a:pPr>
              <a:defRPr/>
            </a:pPr>
            <a:endParaRPr lang="es-ES">
              <a:latin typeface="+mn-lt"/>
            </a:endParaRPr>
          </a:p>
        </p:txBody>
      </p:sp>
      <p:sp>
        <p:nvSpPr>
          <p:cNvPr id="32779" name="Line 14">
            <a:extLst>
              <a:ext uri="{FF2B5EF4-FFF2-40B4-BE49-F238E27FC236}">
                <a16:creationId xmlns:a16="http://schemas.microsoft.com/office/drawing/2014/main" id="{8CF0AB9B-4B4A-2C54-F658-1ADEE373FA4E}"/>
              </a:ext>
            </a:extLst>
          </p:cNvPr>
          <p:cNvSpPr>
            <a:spLocks noChangeShapeType="1"/>
          </p:cNvSpPr>
          <p:nvPr/>
        </p:nvSpPr>
        <p:spPr bwMode="auto">
          <a:xfrm flipV="1">
            <a:off x="863600" y="1590675"/>
            <a:ext cx="280988" cy="277813"/>
          </a:xfrm>
          <a:prstGeom prst="line">
            <a:avLst/>
          </a:prstGeom>
          <a:noFill/>
          <a:ln w="12700">
            <a:solidFill>
              <a:srgbClr val="FF6A38"/>
            </a:solidFill>
            <a:round/>
            <a:headEnd/>
            <a:tailEnd/>
          </a:ln>
        </p:spPr>
        <p:txBody>
          <a:bodyPr/>
          <a:lstStyle/>
          <a:p>
            <a:pPr>
              <a:defRPr/>
            </a:pPr>
            <a:endParaRPr lang="es-ES">
              <a:latin typeface="+mn-lt"/>
            </a:endParaRPr>
          </a:p>
        </p:txBody>
      </p:sp>
      <p:sp>
        <p:nvSpPr>
          <p:cNvPr id="32780" name="Line 15">
            <a:extLst>
              <a:ext uri="{FF2B5EF4-FFF2-40B4-BE49-F238E27FC236}">
                <a16:creationId xmlns:a16="http://schemas.microsoft.com/office/drawing/2014/main" id="{78692131-2667-DBA2-BCCA-E1DA8AA07FBD}"/>
              </a:ext>
            </a:extLst>
          </p:cNvPr>
          <p:cNvSpPr>
            <a:spLocks noChangeShapeType="1"/>
          </p:cNvSpPr>
          <p:nvPr/>
        </p:nvSpPr>
        <p:spPr bwMode="auto">
          <a:xfrm flipV="1">
            <a:off x="863600" y="1595438"/>
            <a:ext cx="323850" cy="319087"/>
          </a:xfrm>
          <a:prstGeom prst="line">
            <a:avLst/>
          </a:prstGeom>
          <a:noFill/>
          <a:ln w="12700">
            <a:solidFill>
              <a:srgbClr val="FF6A38"/>
            </a:solidFill>
            <a:round/>
            <a:headEnd/>
            <a:tailEnd/>
          </a:ln>
        </p:spPr>
        <p:txBody>
          <a:bodyPr/>
          <a:lstStyle/>
          <a:p>
            <a:pPr>
              <a:defRPr/>
            </a:pPr>
            <a:endParaRPr lang="es-ES">
              <a:latin typeface="+mn-lt"/>
            </a:endParaRPr>
          </a:p>
        </p:txBody>
      </p:sp>
      <p:sp>
        <p:nvSpPr>
          <p:cNvPr id="32781" name="Freeform 16">
            <a:extLst>
              <a:ext uri="{FF2B5EF4-FFF2-40B4-BE49-F238E27FC236}">
                <a16:creationId xmlns:a16="http://schemas.microsoft.com/office/drawing/2014/main" id="{0470FD24-0BAF-EF88-D499-36F1BC8D7DB4}"/>
              </a:ext>
            </a:extLst>
          </p:cNvPr>
          <p:cNvSpPr>
            <a:spLocks/>
          </p:cNvSpPr>
          <p:nvPr/>
        </p:nvSpPr>
        <p:spPr bwMode="auto">
          <a:xfrm>
            <a:off x="920750" y="1647825"/>
            <a:ext cx="433388" cy="455613"/>
          </a:xfrm>
          <a:custGeom>
            <a:avLst/>
            <a:gdLst>
              <a:gd name="T0" fmla="*/ 0 w 273"/>
              <a:gd name="T1" fmla="*/ 2147483646 h 287"/>
              <a:gd name="T2" fmla="*/ 2147483646 w 273"/>
              <a:gd name="T3" fmla="*/ 0 h 287"/>
              <a:gd name="T4" fmla="*/ 2147483646 w 273"/>
              <a:gd name="T5" fmla="*/ 2147483646 h 287"/>
              <a:gd name="T6" fmla="*/ 0 w 273"/>
              <a:gd name="T7" fmla="*/ 2147483646 h 287"/>
              <a:gd name="T8" fmla="*/ 0 w 273"/>
              <a:gd name="T9" fmla="*/ 2147483646 h 287"/>
              <a:gd name="T10" fmla="*/ 0 60000 65536"/>
              <a:gd name="T11" fmla="*/ 0 60000 65536"/>
              <a:gd name="T12" fmla="*/ 0 60000 65536"/>
              <a:gd name="T13" fmla="*/ 0 60000 65536"/>
              <a:gd name="T14" fmla="*/ 0 60000 65536"/>
              <a:gd name="T15" fmla="*/ 0 w 273"/>
              <a:gd name="T16" fmla="*/ 0 h 287"/>
              <a:gd name="T17" fmla="*/ 273 w 273"/>
              <a:gd name="T18" fmla="*/ 287 h 287"/>
            </a:gdLst>
            <a:ahLst/>
            <a:cxnLst>
              <a:cxn ang="T10">
                <a:pos x="T0" y="T1"/>
              </a:cxn>
              <a:cxn ang="T11">
                <a:pos x="T2" y="T3"/>
              </a:cxn>
              <a:cxn ang="T12">
                <a:pos x="T4" y="T5"/>
              </a:cxn>
              <a:cxn ang="T13">
                <a:pos x="T6" y="T7"/>
              </a:cxn>
              <a:cxn ang="T14">
                <a:pos x="T8" y="T9"/>
              </a:cxn>
            </a:cxnLst>
            <a:rect l="T15" t="T16" r="T17" b="T18"/>
            <a:pathLst>
              <a:path w="273" h="287">
                <a:moveTo>
                  <a:pt x="0" y="251"/>
                </a:moveTo>
                <a:lnTo>
                  <a:pt x="251" y="0"/>
                </a:lnTo>
                <a:lnTo>
                  <a:pt x="273" y="7"/>
                </a:lnTo>
                <a:lnTo>
                  <a:pt x="0" y="287"/>
                </a:lnTo>
                <a:lnTo>
                  <a:pt x="0" y="251"/>
                </a:lnTo>
                <a:close/>
              </a:path>
            </a:pathLst>
          </a:custGeom>
          <a:solidFill>
            <a:srgbClr val="FFB871"/>
          </a:solidFill>
          <a:ln>
            <a:noFill/>
          </a:ln>
        </p:spPr>
        <p:txBody>
          <a:bodyPr/>
          <a:lstStyle/>
          <a:p>
            <a:pPr>
              <a:defRPr/>
            </a:pPr>
            <a:endParaRPr lang="es-ES">
              <a:latin typeface="+mn-lt"/>
            </a:endParaRPr>
          </a:p>
        </p:txBody>
      </p:sp>
      <p:sp>
        <p:nvSpPr>
          <p:cNvPr id="32782" name="Freeform 17">
            <a:extLst>
              <a:ext uri="{FF2B5EF4-FFF2-40B4-BE49-F238E27FC236}">
                <a16:creationId xmlns:a16="http://schemas.microsoft.com/office/drawing/2014/main" id="{156C7564-7DC4-A312-D901-74AF8C56B1DE}"/>
              </a:ext>
            </a:extLst>
          </p:cNvPr>
          <p:cNvSpPr>
            <a:spLocks/>
          </p:cNvSpPr>
          <p:nvPr/>
        </p:nvSpPr>
        <p:spPr bwMode="auto">
          <a:xfrm>
            <a:off x="1069975" y="1804988"/>
            <a:ext cx="379413" cy="400050"/>
          </a:xfrm>
          <a:custGeom>
            <a:avLst/>
            <a:gdLst>
              <a:gd name="T0" fmla="*/ 0 w 239"/>
              <a:gd name="T1" fmla="*/ 2147483646 h 252"/>
              <a:gd name="T2" fmla="*/ 2147483646 w 239"/>
              <a:gd name="T3" fmla="*/ 0 h 252"/>
              <a:gd name="T4" fmla="*/ 2147483646 w 239"/>
              <a:gd name="T5" fmla="*/ 2147483646 h 252"/>
              <a:gd name="T6" fmla="*/ 2147483646 w 239"/>
              <a:gd name="T7" fmla="*/ 2147483646 h 252"/>
              <a:gd name="T8" fmla="*/ 0 w 239"/>
              <a:gd name="T9" fmla="*/ 2147483646 h 252"/>
              <a:gd name="T10" fmla="*/ 0 60000 65536"/>
              <a:gd name="T11" fmla="*/ 0 60000 65536"/>
              <a:gd name="T12" fmla="*/ 0 60000 65536"/>
              <a:gd name="T13" fmla="*/ 0 60000 65536"/>
              <a:gd name="T14" fmla="*/ 0 60000 65536"/>
              <a:gd name="T15" fmla="*/ 0 w 239"/>
              <a:gd name="T16" fmla="*/ 0 h 252"/>
              <a:gd name="T17" fmla="*/ 239 w 239"/>
              <a:gd name="T18" fmla="*/ 252 h 252"/>
            </a:gdLst>
            <a:ahLst/>
            <a:cxnLst>
              <a:cxn ang="T10">
                <a:pos x="T0" y="T1"/>
              </a:cxn>
              <a:cxn ang="T11">
                <a:pos x="T2" y="T3"/>
              </a:cxn>
              <a:cxn ang="T12">
                <a:pos x="T4" y="T5"/>
              </a:cxn>
              <a:cxn ang="T13">
                <a:pos x="T6" y="T7"/>
              </a:cxn>
              <a:cxn ang="T14">
                <a:pos x="T8" y="T9"/>
              </a:cxn>
            </a:cxnLst>
            <a:rect l="T15" t="T16" r="T17" b="T18"/>
            <a:pathLst>
              <a:path w="239" h="252">
                <a:moveTo>
                  <a:pt x="0" y="218"/>
                </a:moveTo>
                <a:lnTo>
                  <a:pt x="218" y="0"/>
                </a:lnTo>
                <a:lnTo>
                  <a:pt x="239" y="9"/>
                </a:lnTo>
                <a:lnTo>
                  <a:pt x="2" y="252"/>
                </a:lnTo>
                <a:lnTo>
                  <a:pt x="0" y="218"/>
                </a:lnTo>
                <a:close/>
              </a:path>
            </a:pathLst>
          </a:custGeom>
          <a:solidFill>
            <a:srgbClr val="FFB871"/>
          </a:solidFill>
          <a:ln>
            <a:noFill/>
          </a:ln>
        </p:spPr>
        <p:txBody>
          <a:bodyPr/>
          <a:lstStyle/>
          <a:p>
            <a:pPr>
              <a:defRPr/>
            </a:pPr>
            <a:endParaRPr lang="es-ES">
              <a:latin typeface="+mn-lt"/>
            </a:endParaRPr>
          </a:p>
        </p:txBody>
      </p:sp>
      <p:sp>
        <p:nvSpPr>
          <p:cNvPr id="32783" name="Line 18">
            <a:extLst>
              <a:ext uri="{FF2B5EF4-FFF2-40B4-BE49-F238E27FC236}">
                <a16:creationId xmlns:a16="http://schemas.microsoft.com/office/drawing/2014/main" id="{D92A6EDD-504F-8A97-5A2D-C05E236BEC63}"/>
              </a:ext>
            </a:extLst>
          </p:cNvPr>
          <p:cNvSpPr>
            <a:spLocks noChangeShapeType="1"/>
          </p:cNvSpPr>
          <p:nvPr/>
        </p:nvSpPr>
        <p:spPr bwMode="auto">
          <a:xfrm flipV="1">
            <a:off x="920750" y="1647825"/>
            <a:ext cx="393700" cy="393700"/>
          </a:xfrm>
          <a:prstGeom prst="line">
            <a:avLst/>
          </a:prstGeom>
          <a:noFill/>
          <a:ln w="12700">
            <a:solidFill>
              <a:srgbClr val="FF6A38"/>
            </a:solidFill>
            <a:round/>
            <a:headEnd/>
            <a:tailEnd/>
          </a:ln>
        </p:spPr>
        <p:txBody>
          <a:bodyPr/>
          <a:lstStyle/>
          <a:p>
            <a:pPr>
              <a:defRPr/>
            </a:pPr>
            <a:endParaRPr lang="es-ES">
              <a:latin typeface="+mn-lt"/>
            </a:endParaRPr>
          </a:p>
        </p:txBody>
      </p:sp>
      <p:sp>
        <p:nvSpPr>
          <p:cNvPr id="32784" name="Line 19">
            <a:extLst>
              <a:ext uri="{FF2B5EF4-FFF2-40B4-BE49-F238E27FC236}">
                <a16:creationId xmlns:a16="http://schemas.microsoft.com/office/drawing/2014/main" id="{570BBFB0-A320-E07C-A8F7-3CC8A45EC81F}"/>
              </a:ext>
            </a:extLst>
          </p:cNvPr>
          <p:cNvSpPr>
            <a:spLocks noChangeShapeType="1"/>
          </p:cNvSpPr>
          <p:nvPr/>
        </p:nvSpPr>
        <p:spPr bwMode="auto">
          <a:xfrm flipV="1">
            <a:off x="1130300" y="1866900"/>
            <a:ext cx="279400" cy="276225"/>
          </a:xfrm>
          <a:prstGeom prst="line">
            <a:avLst/>
          </a:prstGeom>
          <a:noFill/>
          <a:ln w="12700">
            <a:solidFill>
              <a:srgbClr val="FF6A38"/>
            </a:solidFill>
            <a:round/>
            <a:headEnd/>
            <a:tailEnd/>
          </a:ln>
        </p:spPr>
        <p:txBody>
          <a:bodyPr/>
          <a:lstStyle/>
          <a:p>
            <a:pPr>
              <a:defRPr/>
            </a:pPr>
            <a:endParaRPr lang="es-ES">
              <a:latin typeface="+mn-lt"/>
            </a:endParaRPr>
          </a:p>
        </p:txBody>
      </p:sp>
      <p:sp>
        <p:nvSpPr>
          <p:cNvPr id="32785" name="Line 20">
            <a:extLst>
              <a:ext uri="{FF2B5EF4-FFF2-40B4-BE49-F238E27FC236}">
                <a16:creationId xmlns:a16="http://schemas.microsoft.com/office/drawing/2014/main" id="{95F4674F-8493-46A7-89D9-7D4397770191}"/>
              </a:ext>
            </a:extLst>
          </p:cNvPr>
          <p:cNvSpPr>
            <a:spLocks noChangeShapeType="1"/>
          </p:cNvSpPr>
          <p:nvPr/>
        </p:nvSpPr>
        <p:spPr bwMode="auto">
          <a:xfrm flipV="1">
            <a:off x="949325" y="1676400"/>
            <a:ext cx="393700" cy="393700"/>
          </a:xfrm>
          <a:prstGeom prst="line">
            <a:avLst/>
          </a:prstGeom>
          <a:noFill/>
          <a:ln w="12700">
            <a:solidFill>
              <a:srgbClr val="FF6A38"/>
            </a:solidFill>
            <a:round/>
            <a:headEnd/>
            <a:tailEnd/>
          </a:ln>
        </p:spPr>
        <p:txBody>
          <a:bodyPr/>
          <a:lstStyle/>
          <a:p>
            <a:pPr>
              <a:defRPr/>
            </a:pPr>
            <a:endParaRPr lang="es-ES">
              <a:latin typeface="+mn-lt"/>
            </a:endParaRPr>
          </a:p>
        </p:txBody>
      </p:sp>
      <p:sp>
        <p:nvSpPr>
          <p:cNvPr id="32786" name="Line 21">
            <a:extLst>
              <a:ext uri="{FF2B5EF4-FFF2-40B4-BE49-F238E27FC236}">
                <a16:creationId xmlns:a16="http://schemas.microsoft.com/office/drawing/2014/main" id="{65C9B5D6-0BA3-0306-B064-9B9AF83F4D2D}"/>
              </a:ext>
            </a:extLst>
          </p:cNvPr>
          <p:cNvSpPr>
            <a:spLocks noChangeShapeType="1"/>
          </p:cNvSpPr>
          <p:nvPr/>
        </p:nvSpPr>
        <p:spPr bwMode="auto">
          <a:xfrm flipV="1">
            <a:off x="1077913" y="1806575"/>
            <a:ext cx="336550" cy="331788"/>
          </a:xfrm>
          <a:prstGeom prst="line">
            <a:avLst/>
          </a:prstGeom>
          <a:noFill/>
          <a:ln w="12700">
            <a:solidFill>
              <a:srgbClr val="FF6A38"/>
            </a:solidFill>
            <a:round/>
            <a:headEnd/>
            <a:tailEnd/>
          </a:ln>
        </p:spPr>
        <p:txBody>
          <a:bodyPr/>
          <a:lstStyle/>
          <a:p>
            <a:pPr>
              <a:defRPr/>
            </a:pPr>
            <a:endParaRPr lang="es-ES">
              <a:latin typeface="+mn-lt"/>
            </a:endParaRPr>
          </a:p>
        </p:txBody>
      </p:sp>
      <p:sp>
        <p:nvSpPr>
          <p:cNvPr id="32787" name="Rectangle 22">
            <a:extLst>
              <a:ext uri="{FF2B5EF4-FFF2-40B4-BE49-F238E27FC236}">
                <a16:creationId xmlns:a16="http://schemas.microsoft.com/office/drawing/2014/main" id="{9B8ACF26-EF1B-0BFD-2C50-2139A1DC0C8B}"/>
              </a:ext>
            </a:extLst>
          </p:cNvPr>
          <p:cNvSpPr>
            <a:spLocks noChangeArrowheads="1"/>
          </p:cNvSpPr>
          <p:nvPr/>
        </p:nvSpPr>
        <p:spPr bwMode="auto">
          <a:xfrm>
            <a:off x="374650" y="2151063"/>
            <a:ext cx="157163" cy="638175"/>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88" name="Line 23">
            <a:extLst>
              <a:ext uri="{FF2B5EF4-FFF2-40B4-BE49-F238E27FC236}">
                <a16:creationId xmlns:a16="http://schemas.microsoft.com/office/drawing/2014/main" id="{9363E86F-0892-E8A7-7618-5916BECFAE3F}"/>
              </a:ext>
            </a:extLst>
          </p:cNvPr>
          <p:cNvSpPr>
            <a:spLocks noChangeShapeType="1"/>
          </p:cNvSpPr>
          <p:nvPr/>
        </p:nvSpPr>
        <p:spPr bwMode="auto">
          <a:xfrm flipV="1">
            <a:off x="374650" y="2147888"/>
            <a:ext cx="1588"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789" name="Line 24">
            <a:extLst>
              <a:ext uri="{FF2B5EF4-FFF2-40B4-BE49-F238E27FC236}">
                <a16:creationId xmlns:a16="http://schemas.microsoft.com/office/drawing/2014/main" id="{FB21757A-BC91-3DF6-5387-DE6818ABBD10}"/>
              </a:ext>
            </a:extLst>
          </p:cNvPr>
          <p:cNvSpPr>
            <a:spLocks noChangeShapeType="1"/>
          </p:cNvSpPr>
          <p:nvPr/>
        </p:nvSpPr>
        <p:spPr bwMode="auto">
          <a:xfrm flipV="1">
            <a:off x="531813" y="2147888"/>
            <a:ext cx="1587"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790" name="Freeform 25">
            <a:extLst>
              <a:ext uri="{FF2B5EF4-FFF2-40B4-BE49-F238E27FC236}">
                <a16:creationId xmlns:a16="http://schemas.microsoft.com/office/drawing/2014/main" id="{07803044-DCA4-501C-8EB2-E701E77ABC8B}"/>
              </a:ext>
            </a:extLst>
          </p:cNvPr>
          <p:cNvSpPr>
            <a:spLocks/>
          </p:cNvSpPr>
          <p:nvPr/>
        </p:nvSpPr>
        <p:spPr bwMode="auto">
          <a:xfrm>
            <a:off x="374650" y="1866900"/>
            <a:ext cx="290513" cy="284163"/>
          </a:xfrm>
          <a:custGeom>
            <a:avLst/>
            <a:gdLst>
              <a:gd name="T0" fmla="*/ 2147483646 w 183"/>
              <a:gd name="T1" fmla="*/ 0 h 179"/>
              <a:gd name="T2" fmla="*/ 2147483646 w 183"/>
              <a:gd name="T3" fmla="*/ 2147483646 h 179"/>
              <a:gd name="T4" fmla="*/ 2147483646 w 183"/>
              <a:gd name="T5" fmla="*/ 2147483646 h 179"/>
              <a:gd name="T6" fmla="*/ 2147483646 w 183"/>
              <a:gd name="T7" fmla="*/ 2147483646 h 179"/>
              <a:gd name="T8" fmla="*/ 2147483646 w 183"/>
              <a:gd name="T9" fmla="*/ 2147483646 h 179"/>
              <a:gd name="T10" fmla="*/ 2147483646 w 183"/>
              <a:gd name="T11" fmla="*/ 2147483646 h 179"/>
              <a:gd name="T12" fmla="*/ 2147483646 w 183"/>
              <a:gd name="T13" fmla="*/ 2147483646 h 179"/>
              <a:gd name="T14" fmla="*/ 2147483646 w 183"/>
              <a:gd name="T15" fmla="*/ 2147483646 h 179"/>
              <a:gd name="T16" fmla="*/ 2147483646 w 183"/>
              <a:gd name="T17" fmla="*/ 2147483646 h 179"/>
              <a:gd name="T18" fmla="*/ 2147483646 w 183"/>
              <a:gd name="T19" fmla="*/ 2147483646 h 179"/>
              <a:gd name="T20" fmla="*/ 2147483646 w 183"/>
              <a:gd name="T21" fmla="*/ 2147483646 h 179"/>
              <a:gd name="T22" fmla="*/ 2147483646 w 183"/>
              <a:gd name="T23" fmla="*/ 2147483646 h 179"/>
              <a:gd name="T24" fmla="*/ 2147483646 w 183"/>
              <a:gd name="T25" fmla="*/ 2147483646 h 179"/>
              <a:gd name="T26" fmla="*/ 2147483646 w 183"/>
              <a:gd name="T27" fmla="*/ 2147483646 h 179"/>
              <a:gd name="T28" fmla="*/ 0 w 183"/>
              <a:gd name="T29" fmla="*/ 2147483646 h 179"/>
              <a:gd name="T30" fmla="*/ 0 w 183"/>
              <a:gd name="T31" fmla="*/ 2147483646 h 179"/>
              <a:gd name="T32" fmla="*/ 2147483646 w 183"/>
              <a:gd name="T33" fmla="*/ 2147483646 h 179"/>
              <a:gd name="T34" fmla="*/ 2147483646 w 183"/>
              <a:gd name="T35" fmla="*/ 2147483646 h 179"/>
              <a:gd name="T36" fmla="*/ 2147483646 w 183"/>
              <a:gd name="T37" fmla="*/ 2147483646 h 179"/>
              <a:gd name="T38" fmla="*/ 2147483646 w 183"/>
              <a:gd name="T39" fmla="*/ 2147483646 h 179"/>
              <a:gd name="T40" fmla="*/ 2147483646 w 183"/>
              <a:gd name="T41" fmla="*/ 2147483646 h 179"/>
              <a:gd name="T42" fmla="*/ 2147483646 w 183"/>
              <a:gd name="T43" fmla="*/ 2147483646 h 179"/>
              <a:gd name="T44" fmla="*/ 2147483646 w 183"/>
              <a:gd name="T45" fmla="*/ 2147483646 h 179"/>
              <a:gd name="T46" fmla="*/ 2147483646 w 183"/>
              <a:gd name="T47" fmla="*/ 2147483646 h 179"/>
              <a:gd name="T48" fmla="*/ 2147483646 w 183"/>
              <a:gd name="T49" fmla="*/ 2147483646 h 179"/>
              <a:gd name="T50" fmla="*/ 2147483646 w 183"/>
              <a:gd name="T51" fmla="*/ 2147483646 h 179"/>
              <a:gd name="T52" fmla="*/ 2147483646 w 183"/>
              <a:gd name="T53" fmla="*/ 2147483646 h 179"/>
              <a:gd name="T54" fmla="*/ 2147483646 w 183"/>
              <a:gd name="T55" fmla="*/ 2147483646 h 179"/>
              <a:gd name="T56" fmla="*/ 2147483646 w 183"/>
              <a:gd name="T57" fmla="*/ 2147483646 h 179"/>
              <a:gd name="T58" fmla="*/ 2147483646 w 183"/>
              <a:gd name="T59" fmla="*/ 0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179"/>
              <a:gd name="T92" fmla="*/ 183 w 183"/>
              <a:gd name="T93" fmla="*/ 179 h 1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179">
                <a:moveTo>
                  <a:pt x="183" y="0"/>
                </a:moveTo>
                <a:lnTo>
                  <a:pt x="165" y="1"/>
                </a:lnTo>
                <a:lnTo>
                  <a:pt x="148" y="5"/>
                </a:lnTo>
                <a:lnTo>
                  <a:pt x="132" y="9"/>
                </a:lnTo>
                <a:lnTo>
                  <a:pt x="115" y="15"/>
                </a:lnTo>
                <a:lnTo>
                  <a:pt x="100" y="23"/>
                </a:lnTo>
                <a:lnTo>
                  <a:pt x="85" y="32"/>
                </a:lnTo>
                <a:lnTo>
                  <a:pt x="72" y="42"/>
                </a:lnTo>
                <a:lnTo>
                  <a:pt x="58" y="54"/>
                </a:lnTo>
                <a:lnTo>
                  <a:pt x="36" y="80"/>
                </a:lnTo>
                <a:lnTo>
                  <a:pt x="18" y="110"/>
                </a:lnTo>
                <a:lnTo>
                  <a:pt x="12" y="126"/>
                </a:lnTo>
                <a:lnTo>
                  <a:pt x="6" y="143"/>
                </a:lnTo>
                <a:lnTo>
                  <a:pt x="3" y="161"/>
                </a:lnTo>
                <a:lnTo>
                  <a:pt x="0" y="179"/>
                </a:lnTo>
                <a:lnTo>
                  <a:pt x="100" y="179"/>
                </a:lnTo>
                <a:lnTo>
                  <a:pt x="103" y="164"/>
                </a:lnTo>
                <a:lnTo>
                  <a:pt x="109" y="149"/>
                </a:lnTo>
                <a:lnTo>
                  <a:pt x="117" y="135"/>
                </a:lnTo>
                <a:lnTo>
                  <a:pt x="127" y="123"/>
                </a:lnTo>
                <a:lnTo>
                  <a:pt x="139" y="114"/>
                </a:lnTo>
                <a:lnTo>
                  <a:pt x="153" y="107"/>
                </a:lnTo>
                <a:lnTo>
                  <a:pt x="168" y="102"/>
                </a:lnTo>
                <a:lnTo>
                  <a:pt x="183" y="101"/>
                </a:lnTo>
                <a:lnTo>
                  <a:pt x="183" y="0"/>
                </a:lnTo>
                <a:close/>
              </a:path>
            </a:pathLst>
          </a:custGeom>
          <a:solidFill>
            <a:srgbClr val="FFB871"/>
          </a:solidFill>
          <a:ln>
            <a:noFill/>
          </a:ln>
        </p:spPr>
        <p:txBody>
          <a:bodyPr/>
          <a:lstStyle/>
          <a:p>
            <a:pPr>
              <a:defRPr/>
            </a:pPr>
            <a:endParaRPr lang="es-ES">
              <a:latin typeface="+mn-lt"/>
            </a:endParaRPr>
          </a:p>
        </p:txBody>
      </p:sp>
      <p:sp>
        <p:nvSpPr>
          <p:cNvPr id="32791" name="Freeform 26">
            <a:extLst>
              <a:ext uri="{FF2B5EF4-FFF2-40B4-BE49-F238E27FC236}">
                <a16:creationId xmlns:a16="http://schemas.microsoft.com/office/drawing/2014/main" id="{E509990B-0BDE-B796-8DA6-8080081962D7}"/>
              </a:ext>
            </a:extLst>
          </p:cNvPr>
          <p:cNvSpPr>
            <a:spLocks/>
          </p:cNvSpPr>
          <p:nvPr/>
        </p:nvSpPr>
        <p:spPr bwMode="auto">
          <a:xfrm>
            <a:off x="374650" y="1862138"/>
            <a:ext cx="292100" cy="288925"/>
          </a:xfrm>
          <a:custGeom>
            <a:avLst/>
            <a:gdLst>
              <a:gd name="T0" fmla="*/ 0 w 184"/>
              <a:gd name="T1" fmla="*/ 2147483646 h 182"/>
              <a:gd name="T2" fmla="*/ 0 w 184"/>
              <a:gd name="T3" fmla="*/ 2147483646 h 182"/>
              <a:gd name="T4" fmla="*/ 2147483646 w 184"/>
              <a:gd name="T5" fmla="*/ 2147483646 h 182"/>
              <a:gd name="T6" fmla="*/ 2147483646 w 184"/>
              <a:gd name="T7" fmla="*/ 2147483646 h 182"/>
              <a:gd name="T8" fmla="*/ 2147483646 w 184"/>
              <a:gd name="T9" fmla="*/ 2147483646 h 182"/>
              <a:gd name="T10" fmla="*/ 2147483646 w 184"/>
              <a:gd name="T11" fmla="*/ 2147483646 h 182"/>
              <a:gd name="T12" fmla="*/ 2147483646 w 184"/>
              <a:gd name="T13" fmla="*/ 2147483646 h 182"/>
              <a:gd name="T14" fmla="*/ 2147483646 w 184"/>
              <a:gd name="T15" fmla="*/ 2147483646 h 182"/>
              <a:gd name="T16" fmla="*/ 2147483646 w 184"/>
              <a:gd name="T17" fmla="*/ 2147483646 h 182"/>
              <a:gd name="T18" fmla="*/ 2147483646 w 184"/>
              <a:gd name="T19" fmla="*/ 2147483646 h 182"/>
              <a:gd name="T20" fmla="*/ 2147483646 w 184"/>
              <a:gd name="T21" fmla="*/ 2147483646 h 182"/>
              <a:gd name="T22" fmla="*/ 2147483646 w 184"/>
              <a:gd name="T23" fmla="*/ 2147483646 h 182"/>
              <a:gd name="T24" fmla="*/ 2147483646 w 184"/>
              <a:gd name="T25" fmla="*/ 2147483646 h 182"/>
              <a:gd name="T26" fmla="*/ 2147483646 w 184"/>
              <a:gd name="T27" fmla="*/ 2147483646 h 182"/>
              <a:gd name="T28" fmla="*/ 2147483646 w 184"/>
              <a:gd name="T29" fmla="*/ 2147483646 h 182"/>
              <a:gd name="T30" fmla="*/ 2147483646 w 184"/>
              <a:gd name="T31" fmla="*/ 2147483646 h 182"/>
              <a:gd name="T32" fmla="*/ 2147483646 w 184"/>
              <a:gd name="T33" fmla="*/ 0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2"/>
              <a:gd name="T53" fmla="*/ 184 w 184"/>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2">
                <a:moveTo>
                  <a:pt x="0" y="182"/>
                </a:moveTo>
                <a:lnTo>
                  <a:pt x="0" y="179"/>
                </a:lnTo>
                <a:lnTo>
                  <a:pt x="1" y="174"/>
                </a:lnTo>
                <a:lnTo>
                  <a:pt x="3" y="165"/>
                </a:lnTo>
                <a:lnTo>
                  <a:pt x="6" y="153"/>
                </a:lnTo>
                <a:lnTo>
                  <a:pt x="9" y="140"/>
                </a:lnTo>
                <a:lnTo>
                  <a:pt x="15" y="125"/>
                </a:lnTo>
                <a:lnTo>
                  <a:pt x="21" y="108"/>
                </a:lnTo>
                <a:lnTo>
                  <a:pt x="30" y="92"/>
                </a:lnTo>
                <a:lnTo>
                  <a:pt x="40" y="74"/>
                </a:lnTo>
                <a:lnTo>
                  <a:pt x="54" y="57"/>
                </a:lnTo>
                <a:lnTo>
                  <a:pt x="69" y="42"/>
                </a:lnTo>
                <a:lnTo>
                  <a:pt x="85" y="29"/>
                </a:lnTo>
                <a:lnTo>
                  <a:pt x="106" y="17"/>
                </a:lnTo>
                <a:lnTo>
                  <a:pt x="129" y="9"/>
                </a:lnTo>
                <a:lnTo>
                  <a:pt x="156" y="3"/>
                </a:lnTo>
                <a:lnTo>
                  <a:pt x="184" y="0"/>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2" name="Freeform 27">
            <a:extLst>
              <a:ext uri="{FF2B5EF4-FFF2-40B4-BE49-F238E27FC236}">
                <a16:creationId xmlns:a16="http://schemas.microsoft.com/office/drawing/2014/main" id="{B74000B5-FACA-36A7-5460-6EAC06D202D6}"/>
              </a:ext>
            </a:extLst>
          </p:cNvPr>
          <p:cNvSpPr>
            <a:spLocks/>
          </p:cNvSpPr>
          <p:nvPr/>
        </p:nvSpPr>
        <p:spPr bwMode="auto">
          <a:xfrm>
            <a:off x="531813" y="2022475"/>
            <a:ext cx="133350" cy="125413"/>
          </a:xfrm>
          <a:custGeom>
            <a:avLst/>
            <a:gdLst>
              <a:gd name="T0" fmla="*/ 0 w 84"/>
              <a:gd name="T1" fmla="*/ 2147483646 h 79"/>
              <a:gd name="T2" fmla="*/ 0 w 84"/>
              <a:gd name="T3" fmla="*/ 2147483646 h 79"/>
              <a:gd name="T4" fmla="*/ 2147483646 w 84"/>
              <a:gd name="T5" fmla="*/ 2147483646 h 79"/>
              <a:gd name="T6" fmla="*/ 2147483646 w 84"/>
              <a:gd name="T7" fmla="*/ 2147483646 h 79"/>
              <a:gd name="T8" fmla="*/ 2147483646 w 84"/>
              <a:gd name="T9" fmla="*/ 2147483646 h 79"/>
              <a:gd name="T10" fmla="*/ 2147483646 w 84"/>
              <a:gd name="T11" fmla="*/ 2147483646 h 79"/>
              <a:gd name="T12" fmla="*/ 2147483646 w 84"/>
              <a:gd name="T13" fmla="*/ 2147483646 h 79"/>
              <a:gd name="T14" fmla="*/ 2147483646 w 84"/>
              <a:gd name="T15" fmla="*/ 2147483646 h 79"/>
              <a:gd name="T16" fmla="*/ 2147483646 w 84"/>
              <a:gd name="T17" fmla="*/ 2147483646 h 79"/>
              <a:gd name="T18" fmla="*/ 2147483646 w 84"/>
              <a:gd name="T19" fmla="*/ 2147483646 h 79"/>
              <a:gd name="T20" fmla="*/ 2147483646 w 84"/>
              <a:gd name="T21" fmla="*/ 2147483646 h 79"/>
              <a:gd name="T22" fmla="*/ 2147483646 w 84"/>
              <a:gd name="T23" fmla="*/ 2147483646 h 79"/>
              <a:gd name="T24" fmla="*/ 2147483646 w 84"/>
              <a:gd name="T25" fmla="*/ 2147483646 h 79"/>
              <a:gd name="T26" fmla="*/ 2147483646 w 84"/>
              <a:gd name="T27" fmla="*/ 2147483646 h 79"/>
              <a:gd name="T28" fmla="*/ 2147483646 w 84"/>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9"/>
              <a:gd name="T47" fmla="*/ 84 w 8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9">
                <a:moveTo>
                  <a:pt x="0" y="79"/>
                </a:moveTo>
                <a:lnTo>
                  <a:pt x="0" y="79"/>
                </a:lnTo>
                <a:lnTo>
                  <a:pt x="1" y="76"/>
                </a:lnTo>
                <a:lnTo>
                  <a:pt x="1" y="72"/>
                </a:lnTo>
                <a:lnTo>
                  <a:pt x="1" y="67"/>
                </a:lnTo>
                <a:lnTo>
                  <a:pt x="4" y="54"/>
                </a:lnTo>
                <a:lnTo>
                  <a:pt x="10" y="40"/>
                </a:lnTo>
                <a:lnTo>
                  <a:pt x="15" y="33"/>
                </a:lnTo>
                <a:lnTo>
                  <a:pt x="21" y="25"/>
                </a:lnTo>
                <a:lnTo>
                  <a:pt x="28" y="18"/>
                </a:lnTo>
                <a:lnTo>
                  <a:pt x="36" y="12"/>
                </a:lnTo>
                <a:lnTo>
                  <a:pt x="45" y="7"/>
                </a:lnTo>
                <a:lnTo>
                  <a:pt x="57" y="3"/>
                </a:lnTo>
                <a:lnTo>
                  <a:pt x="70" y="1"/>
                </a:lnTo>
                <a:lnTo>
                  <a:pt x="84" y="0"/>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3" name="Rectangle 28">
            <a:extLst>
              <a:ext uri="{FF2B5EF4-FFF2-40B4-BE49-F238E27FC236}">
                <a16:creationId xmlns:a16="http://schemas.microsoft.com/office/drawing/2014/main" id="{9789374F-0A0E-576D-CF17-0586FF00F591}"/>
              </a:ext>
            </a:extLst>
          </p:cNvPr>
          <p:cNvSpPr>
            <a:spLocks noChangeArrowheads="1"/>
          </p:cNvSpPr>
          <p:nvPr/>
        </p:nvSpPr>
        <p:spPr bwMode="auto">
          <a:xfrm>
            <a:off x="655638" y="1863725"/>
            <a:ext cx="90487" cy="158750"/>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94" name="Line 29">
            <a:extLst>
              <a:ext uri="{FF2B5EF4-FFF2-40B4-BE49-F238E27FC236}">
                <a16:creationId xmlns:a16="http://schemas.microsoft.com/office/drawing/2014/main" id="{0D7060AA-BBFA-38D0-1A69-4C3B7FFE7BE8}"/>
              </a:ext>
            </a:extLst>
          </p:cNvPr>
          <p:cNvSpPr>
            <a:spLocks noChangeShapeType="1"/>
          </p:cNvSpPr>
          <p:nvPr/>
        </p:nvSpPr>
        <p:spPr bwMode="auto">
          <a:xfrm>
            <a:off x="655638" y="2022475"/>
            <a:ext cx="90487" cy="1588"/>
          </a:xfrm>
          <a:prstGeom prst="line">
            <a:avLst/>
          </a:prstGeom>
          <a:noFill/>
          <a:ln w="12700">
            <a:solidFill>
              <a:srgbClr val="FF551C"/>
            </a:solidFill>
            <a:round/>
            <a:headEnd/>
            <a:tailEnd/>
          </a:ln>
        </p:spPr>
        <p:txBody>
          <a:bodyPr/>
          <a:lstStyle/>
          <a:p>
            <a:pPr>
              <a:defRPr/>
            </a:pPr>
            <a:endParaRPr lang="es-ES">
              <a:latin typeface="+mn-lt"/>
            </a:endParaRPr>
          </a:p>
        </p:txBody>
      </p:sp>
      <p:sp>
        <p:nvSpPr>
          <p:cNvPr id="32795" name="Line 30">
            <a:extLst>
              <a:ext uri="{FF2B5EF4-FFF2-40B4-BE49-F238E27FC236}">
                <a16:creationId xmlns:a16="http://schemas.microsoft.com/office/drawing/2014/main" id="{8C319BC5-5742-7C1D-B2C2-D4BA32C88521}"/>
              </a:ext>
            </a:extLst>
          </p:cNvPr>
          <p:cNvSpPr>
            <a:spLocks noChangeShapeType="1"/>
          </p:cNvSpPr>
          <p:nvPr/>
        </p:nvSpPr>
        <p:spPr bwMode="auto">
          <a:xfrm>
            <a:off x="655638" y="1863725"/>
            <a:ext cx="90487" cy="1588"/>
          </a:xfrm>
          <a:prstGeom prst="line">
            <a:avLst/>
          </a:prstGeom>
          <a:noFill/>
          <a:ln w="12700">
            <a:solidFill>
              <a:srgbClr val="FF551C"/>
            </a:solidFill>
            <a:round/>
            <a:headEnd/>
            <a:tailEnd/>
          </a:ln>
        </p:spPr>
        <p:txBody>
          <a:bodyPr/>
          <a:lstStyle/>
          <a:p>
            <a:pPr>
              <a:defRPr/>
            </a:pPr>
            <a:endParaRPr lang="es-ES">
              <a:latin typeface="+mn-lt"/>
            </a:endParaRPr>
          </a:p>
        </p:txBody>
      </p:sp>
      <p:sp>
        <p:nvSpPr>
          <p:cNvPr id="32796" name="Freeform 31">
            <a:extLst>
              <a:ext uri="{FF2B5EF4-FFF2-40B4-BE49-F238E27FC236}">
                <a16:creationId xmlns:a16="http://schemas.microsoft.com/office/drawing/2014/main" id="{05079C3E-E0F9-AE2C-0567-20BBBE341BA0}"/>
              </a:ext>
            </a:extLst>
          </p:cNvPr>
          <p:cNvSpPr>
            <a:spLocks/>
          </p:cNvSpPr>
          <p:nvPr/>
        </p:nvSpPr>
        <p:spPr bwMode="auto">
          <a:xfrm>
            <a:off x="374650" y="1568450"/>
            <a:ext cx="290513" cy="284163"/>
          </a:xfrm>
          <a:custGeom>
            <a:avLst/>
            <a:gdLst>
              <a:gd name="T0" fmla="*/ 2147483646 w 183"/>
              <a:gd name="T1" fmla="*/ 2147483646 h 179"/>
              <a:gd name="T2" fmla="*/ 2147483646 w 183"/>
              <a:gd name="T3" fmla="*/ 2147483646 h 179"/>
              <a:gd name="T4" fmla="*/ 2147483646 w 183"/>
              <a:gd name="T5" fmla="*/ 2147483646 h 179"/>
              <a:gd name="T6" fmla="*/ 2147483646 w 183"/>
              <a:gd name="T7" fmla="*/ 2147483646 h 179"/>
              <a:gd name="T8" fmla="*/ 2147483646 w 183"/>
              <a:gd name="T9" fmla="*/ 2147483646 h 179"/>
              <a:gd name="T10" fmla="*/ 2147483646 w 183"/>
              <a:gd name="T11" fmla="*/ 2147483646 h 179"/>
              <a:gd name="T12" fmla="*/ 2147483646 w 183"/>
              <a:gd name="T13" fmla="*/ 2147483646 h 179"/>
              <a:gd name="T14" fmla="*/ 2147483646 w 183"/>
              <a:gd name="T15" fmla="*/ 2147483646 h 179"/>
              <a:gd name="T16" fmla="*/ 2147483646 w 183"/>
              <a:gd name="T17" fmla="*/ 2147483646 h 179"/>
              <a:gd name="T18" fmla="*/ 2147483646 w 183"/>
              <a:gd name="T19" fmla="*/ 2147483646 h 179"/>
              <a:gd name="T20" fmla="*/ 2147483646 w 183"/>
              <a:gd name="T21" fmla="*/ 2147483646 h 179"/>
              <a:gd name="T22" fmla="*/ 2147483646 w 183"/>
              <a:gd name="T23" fmla="*/ 2147483646 h 179"/>
              <a:gd name="T24" fmla="*/ 2147483646 w 183"/>
              <a:gd name="T25" fmla="*/ 2147483646 h 179"/>
              <a:gd name="T26" fmla="*/ 2147483646 w 183"/>
              <a:gd name="T27" fmla="*/ 2147483646 h 179"/>
              <a:gd name="T28" fmla="*/ 0 w 183"/>
              <a:gd name="T29" fmla="*/ 0 h 179"/>
              <a:gd name="T30" fmla="*/ 0 w 183"/>
              <a:gd name="T31" fmla="*/ 0 h 179"/>
              <a:gd name="T32" fmla="*/ 2147483646 w 183"/>
              <a:gd name="T33" fmla="*/ 0 h 179"/>
              <a:gd name="T34" fmla="*/ 2147483646 w 183"/>
              <a:gd name="T35" fmla="*/ 0 h 179"/>
              <a:gd name="T36" fmla="*/ 2147483646 w 183"/>
              <a:gd name="T37" fmla="*/ 2147483646 h 179"/>
              <a:gd name="T38" fmla="*/ 2147483646 w 183"/>
              <a:gd name="T39" fmla="*/ 2147483646 h 179"/>
              <a:gd name="T40" fmla="*/ 2147483646 w 183"/>
              <a:gd name="T41" fmla="*/ 2147483646 h 179"/>
              <a:gd name="T42" fmla="*/ 2147483646 w 183"/>
              <a:gd name="T43" fmla="*/ 2147483646 h 179"/>
              <a:gd name="T44" fmla="*/ 2147483646 w 183"/>
              <a:gd name="T45" fmla="*/ 2147483646 h 179"/>
              <a:gd name="T46" fmla="*/ 2147483646 w 183"/>
              <a:gd name="T47" fmla="*/ 2147483646 h 179"/>
              <a:gd name="T48" fmla="*/ 2147483646 w 183"/>
              <a:gd name="T49" fmla="*/ 2147483646 h 179"/>
              <a:gd name="T50" fmla="*/ 2147483646 w 183"/>
              <a:gd name="T51" fmla="*/ 2147483646 h 179"/>
              <a:gd name="T52" fmla="*/ 2147483646 w 183"/>
              <a:gd name="T53" fmla="*/ 2147483646 h 179"/>
              <a:gd name="T54" fmla="*/ 2147483646 w 183"/>
              <a:gd name="T55" fmla="*/ 2147483646 h 179"/>
              <a:gd name="T56" fmla="*/ 2147483646 w 183"/>
              <a:gd name="T57" fmla="*/ 2147483646 h 179"/>
              <a:gd name="T58" fmla="*/ 2147483646 w 183"/>
              <a:gd name="T59" fmla="*/ 2147483646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179"/>
              <a:gd name="T92" fmla="*/ 183 w 183"/>
              <a:gd name="T93" fmla="*/ 179 h 1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179">
                <a:moveTo>
                  <a:pt x="183" y="179"/>
                </a:moveTo>
                <a:lnTo>
                  <a:pt x="165" y="177"/>
                </a:lnTo>
                <a:lnTo>
                  <a:pt x="148" y="174"/>
                </a:lnTo>
                <a:lnTo>
                  <a:pt x="132" y="170"/>
                </a:lnTo>
                <a:lnTo>
                  <a:pt x="115" y="164"/>
                </a:lnTo>
                <a:lnTo>
                  <a:pt x="99" y="156"/>
                </a:lnTo>
                <a:lnTo>
                  <a:pt x="85" y="147"/>
                </a:lnTo>
                <a:lnTo>
                  <a:pt x="70" y="138"/>
                </a:lnTo>
                <a:lnTo>
                  <a:pt x="58" y="126"/>
                </a:lnTo>
                <a:lnTo>
                  <a:pt x="36" y="99"/>
                </a:lnTo>
                <a:lnTo>
                  <a:pt x="18" y="69"/>
                </a:lnTo>
                <a:lnTo>
                  <a:pt x="12" y="53"/>
                </a:lnTo>
                <a:lnTo>
                  <a:pt x="6" y="36"/>
                </a:lnTo>
                <a:lnTo>
                  <a:pt x="1" y="18"/>
                </a:lnTo>
                <a:lnTo>
                  <a:pt x="0" y="0"/>
                </a:lnTo>
                <a:lnTo>
                  <a:pt x="100" y="0"/>
                </a:lnTo>
                <a:lnTo>
                  <a:pt x="103" y="17"/>
                </a:lnTo>
                <a:lnTo>
                  <a:pt x="108" y="32"/>
                </a:lnTo>
                <a:lnTo>
                  <a:pt x="117" y="44"/>
                </a:lnTo>
                <a:lnTo>
                  <a:pt x="127" y="56"/>
                </a:lnTo>
                <a:lnTo>
                  <a:pt x="139" y="65"/>
                </a:lnTo>
                <a:lnTo>
                  <a:pt x="153" y="72"/>
                </a:lnTo>
                <a:lnTo>
                  <a:pt x="168" y="77"/>
                </a:lnTo>
                <a:lnTo>
                  <a:pt x="183" y="78"/>
                </a:lnTo>
                <a:lnTo>
                  <a:pt x="183" y="179"/>
                </a:lnTo>
                <a:close/>
              </a:path>
            </a:pathLst>
          </a:custGeom>
          <a:solidFill>
            <a:srgbClr val="FFB871"/>
          </a:solidFill>
          <a:ln>
            <a:noFill/>
          </a:ln>
        </p:spPr>
        <p:txBody>
          <a:bodyPr/>
          <a:lstStyle/>
          <a:p>
            <a:pPr>
              <a:defRPr/>
            </a:pPr>
            <a:endParaRPr lang="es-ES">
              <a:latin typeface="+mn-lt"/>
            </a:endParaRPr>
          </a:p>
        </p:txBody>
      </p:sp>
      <p:sp>
        <p:nvSpPr>
          <p:cNvPr id="32797" name="Freeform 32">
            <a:extLst>
              <a:ext uri="{FF2B5EF4-FFF2-40B4-BE49-F238E27FC236}">
                <a16:creationId xmlns:a16="http://schemas.microsoft.com/office/drawing/2014/main" id="{DC82C13C-9C63-4FD3-3AA5-23741D30D36F}"/>
              </a:ext>
            </a:extLst>
          </p:cNvPr>
          <p:cNvSpPr>
            <a:spLocks/>
          </p:cNvSpPr>
          <p:nvPr/>
        </p:nvSpPr>
        <p:spPr bwMode="auto">
          <a:xfrm>
            <a:off x="374650" y="1571625"/>
            <a:ext cx="292100" cy="285750"/>
          </a:xfrm>
          <a:custGeom>
            <a:avLst/>
            <a:gdLst>
              <a:gd name="T0" fmla="*/ 0 w 184"/>
              <a:gd name="T1" fmla="*/ 0 h 180"/>
              <a:gd name="T2" fmla="*/ 0 w 184"/>
              <a:gd name="T3" fmla="*/ 2147483646 h 180"/>
              <a:gd name="T4" fmla="*/ 0 w 184"/>
              <a:gd name="T5" fmla="*/ 2147483646 h 180"/>
              <a:gd name="T6" fmla="*/ 2147483646 w 184"/>
              <a:gd name="T7" fmla="*/ 2147483646 h 180"/>
              <a:gd name="T8" fmla="*/ 2147483646 w 184"/>
              <a:gd name="T9" fmla="*/ 2147483646 h 180"/>
              <a:gd name="T10" fmla="*/ 2147483646 w 184"/>
              <a:gd name="T11" fmla="*/ 2147483646 h 180"/>
              <a:gd name="T12" fmla="*/ 2147483646 w 184"/>
              <a:gd name="T13" fmla="*/ 2147483646 h 180"/>
              <a:gd name="T14" fmla="*/ 2147483646 w 184"/>
              <a:gd name="T15" fmla="*/ 2147483646 h 180"/>
              <a:gd name="T16" fmla="*/ 2147483646 w 184"/>
              <a:gd name="T17" fmla="*/ 2147483646 h 180"/>
              <a:gd name="T18" fmla="*/ 2147483646 w 184"/>
              <a:gd name="T19" fmla="*/ 2147483646 h 180"/>
              <a:gd name="T20" fmla="*/ 2147483646 w 184"/>
              <a:gd name="T21" fmla="*/ 2147483646 h 180"/>
              <a:gd name="T22" fmla="*/ 2147483646 w 184"/>
              <a:gd name="T23" fmla="*/ 2147483646 h 180"/>
              <a:gd name="T24" fmla="*/ 2147483646 w 184"/>
              <a:gd name="T25" fmla="*/ 2147483646 h 180"/>
              <a:gd name="T26" fmla="*/ 2147483646 w 184"/>
              <a:gd name="T27" fmla="*/ 2147483646 h 180"/>
              <a:gd name="T28" fmla="*/ 2147483646 w 184"/>
              <a:gd name="T29" fmla="*/ 2147483646 h 180"/>
              <a:gd name="T30" fmla="*/ 2147483646 w 184"/>
              <a:gd name="T31" fmla="*/ 2147483646 h 180"/>
              <a:gd name="T32" fmla="*/ 2147483646 w 184"/>
              <a:gd name="T33" fmla="*/ 2147483646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0"/>
              <a:gd name="T53" fmla="*/ 184 w 184"/>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0">
                <a:moveTo>
                  <a:pt x="0" y="0"/>
                </a:moveTo>
                <a:lnTo>
                  <a:pt x="0" y="1"/>
                </a:lnTo>
                <a:lnTo>
                  <a:pt x="0" y="7"/>
                </a:lnTo>
                <a:lnTo>
                  <a:pt x="3" y="16"/>
                </a:lnTo>
                <a:lnTo>
                  <a:pt x="4" y="28"/>
                </a:lnTo>
                <a:lnTo>
                  <a:pt x="9" y="42"/>
                </a:lnTo>
                <a:lnTo>
                  <a:pt x="15" y="57"/>
                </a:lnTo>
                <a:lnTo>
                  <a:pt x="21" y="73"/>
                </a:lnTo>
                <a:lnTo>
                  <a:pt x="30" y="90"/>
                </a:lnTo>
                <a:lnTo>
                  <a:pt x="40" y="106"/>
                </a:lnTo>
                <a:lnTo>
                  <a:pt x="54" y="123"/>
                </a:lnTo>
                <a:lnTo>
                  <a:pt x="69" y="138"/>
                </a:lnTo>
                <a:lnTo>
                  <a:pt x="85" y="151"/>
                </a:lnTo>
                <a:lnTo>
                  <a:pt x="106" y="163"/>
                </a:lnTo>
                <a:lnTo>
                  <a:pt x="129" y="172"/>
                </a:lnTo>
                <a:lnTo>
                  <a:pt x="156" y="178"/>
                </a:lnTo>
                <a:lnTo>
                  <a:pt x="184" y="180"/>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8" name="Freeform 33">
            <a:extLst>
              <a:ext uri="{FF2B5EF4-FFF2-40B4-BE49-F238E27FC236}">
                <a16:creationId xmlns:a16="http://schemas.microsoft.com/office/drawing/2014/main" id="{B4CE7F9D-08ED-0C0E-16A2-DC70CF896935}"/>
              </a:ext>
            </a:extLst>
          </p:cNvPr>
          <p:cNvSpPr>
            <a:spLocks/>
          </p:cNvSpPr>
          <p:nvPr/>
        </p:nvSpPr>
        <p:spPr bwMode="auto">
          <a:xfrm>
            <a:off x="531813" y="1571625"/>
            <a:ext cx="133350" cy="125413"/>
          </a:xfrm>
          <a:custGeom>
            <a:avLst/>
            <a:gdLst>
              <a:gd name="T0" fmla="*/ 0 w 84"/>
              <a:gd name="T1" fmla="*/ 0 h 79"/>
              <a:gd name="T2" fmla="*/ 0 w 84"/>
              <a:gd name="T3" fmla="*/ 2147483646 h 79"/>
              <a:gd name="T4" fmla="*/ 0 w 84"/>
              <a:gd name="T5" fmla="*/ 2147483646 h 79"/>
              <a:gd name="T6" fmla="*/ 2147483646 w 84"/>
              <a:gd name="T7" fmla="*/ 2147483646 h 79"/>
              <a:gd name="T8" fmla="*/ 2147483646 w 84"/>
              <a:gd name="T9" fmla="*/ 2147483646 h 79"/>
              <a:gd name="T10" fmla="*/ 2147483646 w 84"/>
              <a:gd name="T11" fmla="*/ 2147483646 h 79"/>
              <a:gd name="T12" fmla="*/ 2147483646 w 84"/>
              <a:gd name="T13" fmla="*/ 2147483646 h 79"/>
              <a:gd name="T14" fmla="*/ 2147483646 w 84"/>
              <a:gd name="T15" fmla="*/ 2147483646 h 79"/>
              <a:gd name="T16" fmla="*/ 2147483646 w 84"/>
              <a:gd name="T17" fmla="*/ 2147483646 h 79"/>
              <a:gd name="T18" fmla="*/ 2147483646 w 84"/>
              <a:gd name="T19" fmla="*/ 2147483646 h 79"/>
              <a:gd name="T20" fmla="*/ 2147483646 w 84"/>
              <a:gd name="T21" fmla="*/ 2147483646 h 79"/>
              <a:gd name="T22" fmla="*/ 2147483646 w 84"/>
              <a:gd name="T23" fmla="*/ 2147483646 h 79"/>
              <a:gd name="T24" fmla="*/ 2147483646 w 84"/>
              <a:gd name="T25" fmla="*/ 2147483646 h 79"/>
              <a:gd name="T26" fmla="*/ 2147483646 w 84"/>
              <a:gd name="T27" fmla="*/ 2147483646 h 79"/>
              <a:gd name="T28" fmla="*/ 2147483646 w 84"/>
              <a:gd name="T29" fmla="*/ 2147483646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9"/>
              <a:gd name="T47" fmla="*/ 84 w 8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9">
                <a:moveTo>
                  <a:pt x="0" y="0"/>
                </a:moveTo>
                <a:lnTo>
                  <a:pt x="0" y="1"/>
                </a:lnTo>
                <a:lnTo>
                  <a:pt x="0" y="3"/>
                </a:lnTo>
                <a:lnTo>
                  <a:pt x="1" y="7"/>
                </a:lnTo>
                <a:lnTo>
                  <a:pt x="1" y="12"/>
                </a:lnTo>
                <a:lnTo>
                  <a:pt x="4" y="25"/>
                </a:lnTo>
                <a:lnTo>
                  <a:pt x="10" y="40"/>
                </a:lnTo>
                <a:lnTo>
                  <a:pt x="15" y="48"/>
                </a:lnTo>
                <a:lnTo>
                  <a:pt x="21" y="55"/>
                </a:lnTo>
                <a:lnTo>
                  <a:pt x="28" y="61"/>
                </a:lnTo>
                <a:lnTo>
                  <a:pt x="36" y="67"/>
                </a:lnTo>
                <a:lnTo>
                  <a:pt x="45" y="72"/>
                </a:lnTo>
                <a:lnTo>
                  <a:pt x="57" y="76"/>
                </a:lnTo>
                <a:lnTo>
                  <a:pt x="69" y="79"/>
                </a:lnTo>
                <a:lnTo>
                  <a:pt x="84" y="79"/>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9" name="Rectangle 34">
            <a:extLst>
              <a:ext uri="{FF2B5EF4-FFF2-40B4-BE49-F238E27FC236}">
                <a16:creationId xmlns:a16="http://schemas.microsoft.com/office/drawing/2014/main" id="{3A16B7E7-5F13-919A-9BFB-E685EF69F436}"/>
              </a:ext>
            </a:extLst>
          </p:cNvPr>
          <p:cNvSpPr>
            <a:spLocks noChangeArrowheads="1"/>
          </p:cNvSpPr>
          <p:nvPr/>
        </p:nvSpPr>
        <p:spPr bwMode="auto">
          <a:xfrm>
            <a:off x="652463" y="1700213"/>
            <a:ext cx="92075" cy="157162"/>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0" name="Line 35">
            <a:extLst>
              <a:ext uri="{FF2B5EF4-FFF2-40B4-BE49-F238E27FC236}">
                <a16:creationId xmlns:a16="http://schemas.microsoft.com/office/drawing/2014/main" id="{DE07109A-3BC1-089D-1CE4-ED729CB38A77}"/>
              </a:ext>
            </a:extLst>
          </p:cNvPr>
          <p:cNvSpPr>
            <a:spLocks noChangeShapeType="1"/>
          </p:cNvSpPr>
          <p:nvPr/>
        </p:nvSpPr>
        <p:spPr bwMode="auto">
          <a:xfrm>
            <a:off x="652463" y="1857375"/>
            <a:ext cx="92075" cy="1588"/>
          </a:xfrm>
          <a:prstGeom prst="line">
            <a:avLst/>
          </a:prstGeom>
          <a:noFill/>
          <a:ln w="12700">
            <a:solidFill>
              <a:srgbClr val="FF551C"/>
            </a:solidFill>
            <a:round/>
            <a:headEnd/>
            <a:tailEnd/>
          </a:ln>
        </p:spPr>
        <p:txBody>
          <a:bodyPr/>
          <a:lstStyle/>
          <a:p>
            <a:pPr>
              <a:defRPr/>
            </a:pPr>
            <a:endParaRPr lang="es-ES">
              <a:latin typeface="+mn-lt"/>
            </a:endParaRPr>
          </a:p>
        </p:txBody>
      </p:sp>
      <p:sp>
        <p:nvSpPr>
          <p:cNvPr id="32801" name="Line 36">
            <a:extLst>
              <a:ext uri="{FF2B5EF4-FFF2-40B4-BE49-F238E27FC236}">
                <a16:creationId xmlns:a16="http://schemas.microsoft.com/office/drawing/2014/main" id="{ACBA9155-AE2F-2B2E-7738-C46EBF4C92F5}"/>
              </a:ext>
            </a:extLst>
          </p:cNvPr>
          <p:cNvSpPr>
            <a:spLocks noChangeShapeType="1"/>
          </p:cNvSpPr>
          <p:nvPr/>
        </p:nvSpPr>
        <p:spPr bwMode="auto">
          <a:xfrm>
            <a:off x="652463" y="1697038"/>
            <a:ext cx="92075" cy="1587"/>
          </a:xfrm>
          <a:prstGeom prst="line">
            <a:avLst/>
          </a:prstGeom>
          <a:noFill/>
          <a:ln w="12700">
            <a:solidFill>
              <a:srgbClr val="FF551C"/>
            </a:solidFill>
            <a:round/>
            <a:headEnd/>
            <a:tailEnd/>
          </a:ln>
        </p:spPr>
        <p:txBody>
          <a:bodyPr/>
          <a:lstStyle/>
          <a:p>
            <a:pPr>
              <a:defRPr/>
            </a:pPr>
            <a:endParaRPr lang="es-ES">
              <a:latin typeface="+mn-lt"/>
            </a:endParaRPr>
          </a:p>
        </p:txBody>
      </p:sp>
      <p:sp>
        <p:nvSpPr>
          <p:cNvPr id="32802" name="Rectangle 37">
            <a:extLst>
              <a:ext uri="{FF2B5EF4-FFF2-40B4-BE49-F238E27FC236}">
                <a16:creationId xmlns:a16="http://schemas.microsoft.com/office/drawing/2014/main" id="{71670227-B5E9-8251-9A05-9802E478D518}"/>
              </a:ext>
            </a:extLst>
          </p:cNvPr>
          <p:cNvSpPr>
            <a:spLocks noChangeArrowheads="1"/>
          </p:cNvSpPr>
          <p:nvPr/>
        </p:nvSpPr>
        <p:spPr bwMode="auto">
          <a:xfrm>
            <a:off x="374650" y="936625"/>
            <a:ext cx="157163" cy="639763"/>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3" name="Line 38">
            <a:extLst>
              <a:ext uri="{FF2B5EF4-FFF2-40B4-BE49-F238E27FC236}">
                <a16:creationId xmlns:a16="http://schemas.microsoft.com/office/drawing/2014/main" id="{B5738597-5712-D761-0440-F47685BB84A1}"/>
              </a:ext>
            </a:extLst>
          </p:cNvPr>
          <p:cNvSpPr>
            <a:spLocks noChangeShapeType="1"/>
          </p:cNvSpPr>
          <p:nvPr/>
        </p:nvSpPr>
        <p:spPr bwMode="auto">
          <a:xfrm>
            <a:off x="374650" y="936625"/>
            <a:ext cx="1588"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804" name="Line 39">
            <a:extLst>
              <a:ext uri="{FF2B5EF4-FFF2-40B4-BE49-F238E27FC236}">
                <a16:creationId xmlns:a16="http://schemas.microsoft.com/office/drawing/2014/main" id="{BB037CBA-A96D-49FD-C91D-292B74C9DC54}"/>
              </a:ext>
            </a:extLst>
          </p:cNvPr>
          <p:cNvSpPr>
            <a:spLocks noChangeShapeType="1"/>
          </p:cNvSpPr>
          <p:nvPr/>
        </p:nvSpPr>
        <p:spPr bwMode="auto">
          <a:xfrm>
            <a:off x="531813" y="936625"/>
            <a:ext cx="1587"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805" name="Rectangle 40">
            <a:extLst>
              <a:ext uri="{FF2B5EF4-FFF2-40B4-BE49-F238E27FC236}">
                <a16:creationId xmlns:a16="http://schemas.microsoft.com/office/drawing/2014/main" id="{F718CF01-D8E2-D412-2D7C-D2EB2BD2D4EA}"/>
              </a:ext>
            </a:extLst>
          </p:cNvPr>
          <p:cNvSpPr>
            <a:spLocks noChangeArrowheads="1"/>
          </p:cNvSpPr>
          <p:nvPr/>
        </p:nvSpPr>
        <p:spPr bwMode="auto">
          <a:xfrm>
            <a:off x="1785938" y="1704975"/>
            <a:ext cx="909637" cy="303213"/>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6" name="Rectangle 41">
            <a:extLst>
              <a:ext uri="{FF2B5EF4-FFF2-40B4-BE49-F238E27FC236}">
                <a16:creationId xmlns:a16="http://schemas.microsoft.com/office/drawing/2014/main" id="{5634C385-F5B1-6F64-7C28-C6A04911D64F}"/>
              </a:ext>
            </a:extLst>
          </p:cNvPr>
          <p:cNvSpPr>
            <a:spLocks noChangeArrowheads="1"/>
          </p:cNvSpPr>
          <p:nvPr/>
        </p:nvSpPr>
        <p:spPr bwMode="auto">
          <a:xfrm>
            <a:off x="1798638" y="1717675"/>
            <a:ext cx="884237" cy="277813"/>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7" name="Rectangle 42">
            <a:extLst>
              <a:ext uri="{FF2B5EF4-FFF2-40B4-BE49-F238E27FC236}">
                <a16:creationId xmlns:a16="http://schemas.microsoft.com/office/drawing/2014/main" id="{9430C59B-D69B-A209-05DD-36C7AF22247F}"/>
              </a:ext>
            </a:extLst>
          </p:cNvPr>
          <p:cNvSpPr>
            <a:spLocks noChangeArrowheads="1"/>
          </p:cNvSpPr>
          <p:nvPr/>
        </p:nvSpPr>
        <p:spPr bwMode="auto">
          <a:xfrm>
            <a:off x="2695575" y="1704975"/>
            <a:ext cx="303213" cy="1633538"/>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8" name="Rectangle 43">
            <a:extLst>
              <a:ext uri="{FF2B5EF4-FFF2-40B4-BE49-F238E27FC236}">
                <a16:creationId xmlns:a16="http://schemas.microsoft.com/office/drawing/2014/main" id="{EEB2CB68-7E98-1B16-0751-4B4DA5F1625C}"/>
              </a:ext>
            </a:extLst>
          </p:cNvPr>
          <p:cNvSpPr>
            <a:spLocks noChangeArrowheads="1"/>
          </p:cNvSpPr>
          <p:nvPr/>
        </p:nvSpPr>
        <p:spPr bwMode="auto">
          <a:xfrm>
            <a:off x="2708275" y="1717675"/>
            <a:ext cx="277813" cy="1608138"/>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9" name="Rectangle 44">
            <a:extLst>
              <a:ext uri="{FF2B5EF4-FFF2-40B4-BE49-F238E27FC236}">
                <a16:creationId xmlns:a16="http://schemas.microsoft.com/office/drawing/2014/main" id="{488BE251-EF62-F103-C0CE-F03A51329A81}"/>
              </a:ext>
            </a:extLst>
          </p:cNvPr>
          <p:cNvSpPr>
            <a:spLocks noChangeArrowheads="1"/>
          </p:cNvSpPr>
          <p:nvPr/>
        </p:nvSpPr>
        <p:spPr bwMode="auto">
          <a:xfrm>
            <a:off x="2779713" y="3346450"/>
            <a:ext cx="128587" cy="3186113"/>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0" name="Rectangle 45">
            <a:extLst>
              <a:ext uri="{FF2B5EF4-FFF2-40B4-BE49-F238E27FC236}">
                <a16:creationId xmlns:a16="http://schemas.microsoft.com/office/drawing/2014/main" id="{7507198A-6808-115C-DB8C-9C5647A0779E}"/>
              </a:ext>
            </a:extLst>
          </p:cNvPr>
          <p:cNvSpPr>
            <a:spLocks noChangeArrowheads="1"/>
          </p:cNvSpPr>
          <p:nvPr/>
        </p:nvSpPr>
        <p:spPr bwMode="auto">
          <a:xfrm>
            <a:off x="2792413" y="3359150"/>
            <a:ext cx="103187" cy="3160713"/>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1" name="Rectangle 46">
            <a:extLst>
              <a:ext uri="{FF2B5EF4-FFF2-40B4-BE49-F238E27FC236}">
                <a16:creationId xmlns:a16="http://schemas.microsoft.com/office/drawing/2014/main" id="{8506E82B-EBED-6BF4-B97A-A5E940C97849}"/>
              </a:ext>
            </a:extLst>
          </p:cNvPr>
          <p:cNvSpPr>
            <a:spLocks noChangeArrowheads="1"/>
          </p:cNvSpPr>
          <p:nvPr/>
        </p:nvSpPr>
        <p:spPr bwMode="auto">
          <a:xfrm>
            <a:off x="2779713" y="6408738"/>
            <a:ext cx="376237" cy="125412"/>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2" name="Rectangle 47">
            <a:extLst>
              <a:ext uri="{FF2B5EF4-FFF2-40B4-BE49-F238E27FC236}">
                <a16:creationId xmlns:a16="http://schemas.microsoft.com/office/drawing/2014/main" id="{3DFEE5FA-757F-A8AC-9BCB-8C1D9D655FD3}"/>
              </a:ext>
            </a:extLst>
          </p:cNvPr>
          <p:cNvSpPr>
            <a:spLocks noChangeArrowheads="1"/>
          </p:cNvSpPr>
          <p:nvPr/>
        </p:nvSpPr>
        <p:spPr bwMode="auto">
          <a:xfrm>
            <a:off x="2792413" y="6421438"/>
            <a:ext cx="350837" cy="100012"/>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3" name="Rectangle 48">
            <a:extLst>
              <a:ext uri="{FF2B5EF4-FFF2-40B4-BE49-F238E27FC236}">
                <a16:creationId xmlns:a16="http://schemas.microsoft.com/office/drawing/2014/main" id="{16290EC6-BCDC-ECA8-B684-417944A993C6}"/>
              </a:ext>
            </a:extLst>
          </p:cNvPr>
          <p:cNvSpPr>
            <a:spLocks noChangeArrowheads="1"/>
          </p:cNvSpPr>
          <p:nvPr/>
        </p:nvSpPr>
        <p:spPr bwMode="auto">
          <a:xfrm>
            <a:off x="3151188" y="4999038"/>
            <a:ext cx="130175" cy="1533525"/>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4" name="Rectangle 49">
            <a:extLst>
              <a:ext uri="{FF2B5EF4-FFF2-40B4-BE49-F238E27FC236}">
                <a16:creationId xmlns:a16="http://schemas.microsoft.com/office/drawing/2014/main" id="{5E62FB82-FA7C-03FC-AC2E-AD942D195A13}"/>
              </a:ext>
            </a:extLst>
          </p:cNvPr>
          <p:cNvSpPr>
            <a:spLocks noChangeArrowheads="1"/>
          </p:cNvSpPr>
          <p:nvPr/>
        </p:nvSpPr>
        <p:spPr bwMode="auto">
          <a:xfrm>
            <a:off x="3163888" y="5011738"/>
            <a:ext cx="104775" cy="1508125"/>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5" name="Rectangle 50">
            <a:extLst>
              <a:ext uri="{FF2B5EF4-FFF2-40B4-BE49-F238E27FC236}">
                <a16:creationId xmlns:a16="http://schemas.microsoft.com/office/drawing/2014/main" id="{568A9201-4030-8978-48DC-7A54F23985AB}"/>
              </a:ext>
            </a:extLst>
          </p:cNvPr>
          <p:cNvSpPr>
            <a:spLocks noChangeArrowheads="1"/>
          </p:cNvSpPr>
          <p:nvPr/>
        </p:nvSpPr>
        <p:spPr bwMode="auto">
          <a:xfrm>
            <a:off x="3059113" y="1704975"/>
            <a:ext cx="303212" cy="3305175"/>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6" name="Rectangle 51">
            <a:extLst>
              <a:ext uri="{FF2B5EF4-FFF2-40B4-BE49-F238E27FC236}">
                <a16:creationId xmlns:a16="http://schemas.microsoft.com/office/drawing/2014/main" id="{E958C795-B9B0-74C3-D686-7C8C3D8D65F8}"/>
              </a:ext>
            </a:extLst>
          </p:cNvPr>
          <p:cNvSpPr>
            <a:spLocks noChangeArrowheads="1"/>
          </p:cNvSpPr>
          <p:nvPr/>
        </p:nvSpPr>
        <p:spPr bwMode="auto">
          <a:xfrm>
            <a:off x="3071813" y="1717675"/>
            <a:ext cx="277812" cy="3279775"/>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7" name="Rectangle 52">
            <a:extLst>
              <a:ext uri="{FF2B5EF4-FFF2-40B4-BE49-F238E27FC236}">
                <a16:creationId xmlns:a16="http://schemas.microsoft.com/office/drawing/2014/main" id="{2DC1B1CF-51F5-F49E-D451-5AFA92A7C6AE}"/>
              </a:ext>
            </a:extLst>
          </p:cNvPr>
          <p:cNvSpPr>
            <a:spLocks noChangeArrowheads="1"/>
          </p:cNvSpPr>
          <p:nvPr/>
        </p:nvSpPr>
        <p:spPr bwMode="auto">
          <a:xfrm>
            <a:off x="3359150" y="1701800"/>
            <a:ext cx="1328738" cy="303213"/>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8" name="Rectangle 53">
            <a:extLst>
              <a:ext uri="{FF2B5EF4-FFF2-40B4-BE49-F238E27FC236}">
                <a16:creationId xmlns:a16="http://schemas.microsoft.com/office/drawing/2014/main" id="{B8E48A23-F09D-2B07-9654-B8F8D7709C6A}"/>
              </a:ext>
            </a:extLst>
          </p:cNvPr>
          <p:cNvSpPr>
            <a:spLocks noChangeArrowheads="1"/>
          </p:cNvSpPr>
          <p:nvPr/>
        </p:nvSpPr>
        <p:spPr bwMode="auto">
          <a:xfrm>
            <a:off x="3371850" y="1714500"/>
            <a:ext cx="1303338" cy="277813"/>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9" name="AutoShape 54">
            <a:extLst>
              <a:ext uri="{FF2B5EF4-FFF2-40B4-BE49-F238E27FC236}">
                <a16:creationId xmlns:a16="http://schemas.microsoft.com/office/drawing/2014/main" id="{301612B2-4168-B694-E77B-9E4DC2A32C91}"/>
              </a:ext>
            </a:extLst>
          </p:cNvPr>
          <p:cNvSpPr>
            <a:spLocks noChangeArrowheads="1"/>
          </p:cNvSpPr>
          <p:nvPr/>
        </p:nvSpPr>
        <p:spPr bwMode="auto">
          <a:xfrm>
            <a:off x="1271588" y="1768475"/>
            <a:ext cx="774700" cy="152400"/>
          </a:xfrm>
          <a:prstGeom prst="rightArrow">
            <a:avLst>
              <a:gd name="adj1" fmla="val 50000"/>
              <a:gd name="adj2" fmla="val 127083"/>
            </a:avLst>
          </a:prstGeom>
          <a:solidFill>
            <a:srgbClr val="FF0000"/>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0" name="AutoShape 55">
            <a:extLst>
              <a:ext uri="{FF2B5EF4-FFF2-40B4-BE49-F238E27FC236}">
                <a16:creationId xmlns:a16="http://schemas.microsoft.com/office/drawing/2014/main" id="{D84879A5-D8D1-9514-BB2A-3446A773CF32}"/>
              </a:ext>
            </a:extLst>
          </p:cNvPr>
          <p:cNvSpPr>
            <a:spLocks noChangeArrowheads="1"/>
          </p:cNvSpPr>
          <p:nvPr/>
        </p:nvSpPr>
        <p:spPr bwMode="auto">
          <a:xfrm>
            <a:off x="3100388" y="3394075"/>
            <a:ext cx="177800" cy="990600"/>
          </a:xfrm>
          <a:prstGeom prst="upArrow">
            <a:avLst>
              <a:gd name="adj1" fmla="val 50000"/>
              <a:gd name="adj2" fmla="val 139286"/>
            </a:avLst>
          </a:prstGeom>
          <a:solidFill>
            <a:srgbClr val="FF0000"/>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1" name="AutoShape 56">
            <a:extLst>
              <a:ext uri="{FF2B5EF4-FFF2-40B4-BE49-F238E27FC236}">
                <a16:creationId xmlns:a16="http://schemas.microsoft.com/office/drawing/2014/main" id="{6840D03F-CC24-3E6D-1C1D-8A88DAF80E14}"/>
              </a:ext>
            </a:extLst>
          </p:cNvPr>
          <p:cNvSpPr>
            <a:spLocks noChangeArrowheads="1"/>
          </p:cNvSpPr>
          <p:nvPr/>
        </p:nvSpPr>
        <p:spPr bwMode="auto">
          <a:xfrm>
            <a:off x="3532188" y="1743075"/>
            <a:ext cx="698500" cy="165100"/>
          </a:xfrm>
          <a:prstGeom prst="rightArrow">
            <a:avLst>
              <a:gd name="adj1" fmla="val 50000"/>
              <a:gd name="adj2" fmla="val 105769"/>
            </a:avLst>
          </a:prstGeom>
          <a:solidFill>
            <a:srgbClr val="FF0000"/>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2" name="Rectangle 57">
            <a:extLst>
              <a:ext uri="{FF2B5EF4-FFF2-40B4-BE49-F238E27FC236}">
                <a16:creationId xmlns:a16="http://schemas.microsoft.com/office/drawing/2014/main" id="{CEE06730-AEDD-900E-F6BD-11043B2133F2}"/>
              </a:ext>
            </a:extLst>
          </p:cNvPr>
          <p:cNvSpPr>
            <a:spLocks noChangeArrowheads="1"/>
          </p:cNvSpPr>
          <p:nvPr/>
        </p:nvSpPr>
        <p:spPr bwMode="auto">
          <a:xfrm>
            <a:off x="4498975" y="1736725"/>
            <a:ext cx="303213" cy="3305175"/>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3" name="Line 58">
            <a:extLst>
              <a:ext uri="{FF2B5EF4-FFF2-40B4-BE49-F238E27FC236}">
                <a16:creationId xmlns:a16="http://schemas.microsoft.com/office/drawing/2014/main" id="{DF1C05A4-81B5-C218-DE4C-F4D0DFA44A2B}"/>
              </a:ext>
            </a:extLst>
          </p:cNvPr>
          <p:cNvSpPr>
            <a:spLocks noChangeShapeType="1"/>
          </p:cNvSpPr>
          <p:nvPr/>
        </p:nvSpPr>
        <p:spPr bwMode="auto">
          <a:xfrm flipH="1">
            <a:off x="4283075" y="1736725"/>
            <a:ext cx="288925" cy="47974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4" name="Line 59">
            <a:extLst>
              <a:ext uri="{FF2B5EF4-FFF2-40B4-BE49-F238E27FC236}">
                <a16:creationId xmlns:a16="http://schemas.microsoft.com/office/drawing/2014/main" id="{7E2FF332-FD26-777C-C75D-338BC2C31F85}"/>
              </a:ext>
            </a:extLst>
          </p:cNvPr>
          <p:cNvSpPr>
            <a:spLocks noChangeShapeType="1"/>
          </p:cNvSpPr>
          <p:nvPr/>
        </p:nvSpPr>
        <p:spPr bwMode="auto">
          <a:xfrm flipH="1">
            <a:off x="4427538" y="1952625"/>
            <a:ext cx="360362" cy="45815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5" name="Line 60">
            <a:extLst>
              <a:ext uri="{FF2B5EF4-FFF2-40B4-BE49-F238E27FC236}">
                <a16:creationId xmlns:a16="http://schemas.microsoft.com/office/drawing/2014/main" id="{306B3E18-33B4-2A6B-CDA8-040690A5F11B}"/>
              </a:ext>
            </a:extLst>
          </p:cNvPr>
          <p:cNvSpPr>
            <a:spLocks noChangeShapeType="1"/>
          </p:cNvSpPr>
          <p:nvPr/>
        </p:nvSpPr>
        <p:spPr bwMode="auto">
          <a:xfrm flipH="1">
            <a:off x="4356100" y="1736725"/>
            <a:ext cx="360363" cy="47974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6" name="Line 61">
            <a:extLst>
              <a:ext uri="{FF2B5EF4-FFF2-40B4-BE49-F238E27FC236}">
                <a16:creationId xmlns:a16="http://schemas.microsoft.com/office/drawing/2014/main" id="{42CB91F9-5FA0-28C2-9D21-6EA6478B4F25}"/>
              </a:ext>
            </a:extLst>
          </p:cNvPr>
          <p:cNvSpPr>
            <a:spLocks noChangeShapeType="1"/>
          </p:cNvSpPr>
          <p:nvPr/>
        </p:nvSpPr>
        <p:spPr bwMode="auto">
          <a:xfrm>
            <a:off x="4787900" y="1736725"/>
            <a:ext cx="287338" cy="47974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7" name="Rectangle 62">
            <a:extLst>
              <a:ext uri="{FF2B5EF4-FFF2-40B4-BE49-F238E27FC236}">
                <a16:creationId xmlns:a16="http://schemas.microsoft.com/office/drawing/2014/main" id="{9D48D035-ADBC-9D13-AA6F-2E5A09E9B4C1}"/>
              </a:ext>
            </a:extLst>
          </p:cNvPr>
          <p:cNvSpPr>
            <a:spLocks noChangeArrowheads="1"/>
          </p:cNvSpPr>
          <p:nvPr/>
        </p:nvSpPr>
        <p:spPr bwMode="auto">
          <a:xfrm>
            <a:off x="4572000" y="2889250"/>
            <a:ext cx="358775" cy="3644900"/>
          </a:xfrm>
          <a:prstGeom prst="rect">
            <a:avLst/>
          </a:prstGeom>
          <a:solidFill>
            <a:srgbClr val="B2B2B2"/>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28" name="Rectangle 63">
            <a:extLst>
              <a:ext uri="{FF2B5EF4-FFF2-40B4-BE49-F238E27FC236}">
                <a16:creationId xmlns:a16="http://schemas.microsoft.com/office/drawing/2014/main" id="{9D81A5F2-29B1-45A4-575B-4CAEF9468ED4}"/>
              </a:ext>
            </a:extLst>
          </p:cNvPr>
          <p:cNvSpPr>
            <a:spLocks noChangeArrowheads="1"/>
          </p:cNvSpPr>
          <p:nvPr/>
        </p:nvSpPr>
        <p:spPr bwMode="auto">
          <a:xfrm>
            <a:off x="4427538" y="3228975"/>
            <a:ext cx="303212" cy="3305175"/>
          </a:xfrm>
          <a:prstGeom prst="rect">
            <a:avLst/>
          </a:prstGeom>
          <a:solidFill>
            <a:srgbClr val="B2B2B2"/>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29" name="Line 64">
            <a:extLst>
              <a:ext uri="{FF2B5EF4-FFF2-40B4-BE49-F238E27FC236}">
                <a16:creationId xmlns:a16="http://schemas.microsoft.com/office/drawing/2014/main" id="{E6ACBEA2-DD38-C76D-D577-28EEBA1B90B4}"/>
              </a:ext>
            </a:extLst>
          </p:cNvPr>
          <p:cNvSpPr>
            <a:spLocks noChangeShapeType="1"/>
          </p:cNvSpPr>
          <p:nvPr/>
        </p:nvSpPr>
        <p:spPr bwMode="auto">
          <a:xfrm>
            <a:off x="4478338" y="1881188"/>
            <a:ext cx="503237" cy="4652962"/>
          </a:xfrm>
          <a:prstGeom prst="line">
            <a:avLst/>
          </a:prstGeom>
          <a:noFill/>
          <a:ln w="120650">
            <a:solidFill>
              <a:srgbClr val="B2B2B2"/>
            </a:solidFill>
            <a:round/>
            <a:headEnd/>
            <a:tailEnd/>
          </a:ln>
        </p:spPr>
        <p:txBody>
          <a:bodyPr/>
          <a:lstStyle/>
          <a:p>
            <a:pPr>
              <a:defRPr/>
            </a:pPr>
            <a:endParaRPr lang="es-ES">
              <a:latin typeface="+mn-lt"/>
            </a:endParaRPr>
          </a:p>
        </p:txBody>
      </p:sp>
      <p:sp>
        <p:nvSpPr>
          <p:cNvPr id="32830" name="Rectangle 65">
            <a:extLst>
              <a:ext uri="{FF2B5EF4-FFF2-40B4-BE49-F238E27FC236}">
                <a16:creationId xmlns:a16="http://schemas.microsoft.com/office/drawing/2014/main" id="{34B9F7CB-E0E0-7FC1-1194-FD108859E9D9}"/>
              </a:ext>
            </a:extLst>
          </p:cNvPr>
          <p:cNvSpPr>
            <a:spLocks noChangeArrowheads="1"/>
          </p:cNvSpPr>
          <p:nvPr/>
        </p:nvSpPr>
        <p:spPr bwMode="auto">
          <a:xfrm rot="21426651">
            <a:off x="4478338" y="3825875"/>
            <a:ext cx="503237" cy="2708275"/>
          </a:xfrm>
          <a:prstGeom prst="rect">
            <a:avLst/>
          </a:prstGeom>
          <a:solidFill>
            <a:srgbClr val="B2B2B2"/>
          </a:solidFill>
          <a:ln w="76200" algn="ctr">
            <a:solidFill>
              <a:srgbClr val="B2B2B2"/>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33" name="Text Box 68">
            <a:extLst>
              <a:ext uri="{FF2B5EF4-FFF2-40B4-BE49-F238E27FC236}">
                <a16:creationId xmlns:a16="http://schemas.microsoft.com/office/drawing/2014/main" id="{42167C85-84DE-6A83-6129-5700994CE66F}"/>
              </a:ext>
            </a:extLst>
          </p:cNvPr>
          <p:cNvSpPr txBox="1">
            <a:spLocks noChangeArrowheads="1"/>
          </p:cNvSpPr>
          <p:nvPr/>
        </p:nvSpPr>
        <p:spPr bwMode="auto">
          <a:xfrm>
            <a:off x="555625" y="811213"/>
            <a:ext cx="1200150" cy="3698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dirty="0">
                <a:latin typeface="+mn-lt"/>
              </a:rPr>
              <a:t>Glomérulo</a:t>
            </a:r>
            <a:endParaRPr lang="es-ES" altLang="es-ES" b="1" dirty="0">
              <a:latin typeface="+mn-lt"/>
            </a:endParaRPr>
          </a:p>
        </p:txBody>
      </p:sp>
      <p:sp>
        <p:nvSpPr>
          <p:cNvPr id="32834" name="Text Box 69">
            <a:extLst>
              <a:ext uri="{FF2B5EF4-FFF2-40B4-BE49-F238E27FC236}">
                <a16:creationId xmlns:a16="http://schemas.microsoft.com/office/drawing/2014/main" id="{F0CC2E8E-C700-6425-BCF2-E5275D3D359A}"/>
              </a:ext>
            </a:extLst>
          </p:cNvPr>
          <p:cNvSpPr txBox="1">
            <a:spLocks noChangeArrowheads="1"/>
          </p:cNvSpPr>
          <p:nvPr/>
        </p:nvSpPr>
        <p:spPr bwMode="auto">
          <a:xfrm>
            <a:off x="752475" y="2576513"/>
            <a:ext cx="1347788" cy="646112"/>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dirty="0">
                <a:latin typeface="+mn-lt"/>
              </a:rPr>
              <a:t>Cápsula </a:t>
            </a:r>
          </a:p>
          <a:p>
            <a:pPr eaLnBrk="1" hangingPunct="1">
              <a:defRPr/>
            </a:pPr>
            <a:r>
              <a:rPr lang="es-ES_tradnl" altLang="es-ES" b="1" dirty="0">
                <a:latin typeface="+mn-lt"/>
              </a:rPr>
              <a:t>De Bowman</a:t>
            </a:r>
            <a:endParaRPr lang="es-ES" altLang="es-ES" b="1" dirty="0">
              <a:latin typeface="+mn-lt"/>
            </a:endParaRPr>
          </a:p>
        </p:txBody>
      </p:sp>
      <p:sp>
        <p:nvSpPr>
          <p:cNvPr id="32835" name="Text Box 70">
            <a:extLst>
              <a:ext uri="{FF2B5EF4-FFF2-40B4-BE49-F238E27FC236}">
                <a16:creationId xmlns:a16="http://schemas.microsoft.com/office/drawing/2014/main" id="{512699B0-4D2B-93F3-2C76-69F9BE687C56}"/>
              </a:ext>
            </a:extLst>
          </p:cNvPr>
          <p:cNvSpPr txBox="1">
            <a:spLocks noChangeArrowheads="1"/>
          </p:cNvSpPr>
          <p:nvPr/>
        </p:nvSpPr>
        <p:spPr bwMode="auto">
          <a:xfrm>
            <a:off x="2051050" y="1304925"/>
            <a:ext cx="1730375" cy="368300"/>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a:latin typeface="+mn-lt"/>
              </a:rPr>
              <a:t>Túbulo proximal</a:t>
            </a:r>
            <a:endParaRPr lang="es-ES" altLang="es-ES" b="1">
              <a:latin typeface="+mn-lt"/>
            </a:endParaRPr>
          </a:p>
        </p:txBody>
      </p:sp>
      <p:sp>
        <p:nvSpPr>
          <p:cNvPr id="32836" name="Text Box 71">
            <a:extLst>
              <a:ext uri="{FF2B5EF4-FFF2-40B4-BE49-F238E27FC236}">
                <a16:creationId xmlns:a16="http://schemas.microsoft.com/office/drawing/2014/main" id="{16D088CF-B45A-58E5-5E68-8E407C74351D}"/>
              </a:ext>
            </a:extLst>
          </p:cNvPr>
          <p:cNvSpPr txBox="1">
            <a:spLocks noChangeArrowheads="1"/>
          </p:cNvSpPr>
          <p:nvPr/>
        </p:nvSpPr>
        <p:spPr bwMode="auto">
          <a:xfrm>
            <a:off x="1358900" y="3508375"/>
            <a:ext cx="1428750" cy="36988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dirty="0">
                <a:latin typeface="+mn-lt"/>
              </a:rPr>
              <a:t>Asa de Henle</a:t>
            </a:r>
            <a:endParaRPr lang="es-ES" altLang="es-ES" b="1" dirty="0">
              <a:latin typeface="+mn-lt"/>
            </a:endParaRPr>
          </a:p>
        </p:txBody>
      </p:sp>
      <p:sp>
        <p:nvSpPr>
          <p:cNvPr id="32837" name="Text Box 72">
            <a:extLst>
              <a:ext uri="{FF2B5EF4-FFF2-40B4-BE49-F238E27FC236}">
                <a16:creationId xmlns:a16="http://schemas.microsoft.com/office/drawing/2014/main" id="{DCDCF93F-45D6-E2A5-B8B9-B23952E225C8}"/>
              </a:ext>
            </a:extLst>
          </p:cNvPr>
          <p:cNvSpPr txBox="1">
            <a:spLocks noChangeArrowheads="1"/>
          </p:cNvSpPr>
          <p:nvPr/>
        </p:nvSpPr>
        <p:spPr bwMode="auto">
          <a:xfrm>
            <a:off x="3684588" y="1012825"/>
            <a:ext cx="2090737" cy="523875"/>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800" b="1" dirty="0">
                <a:latin typeface="+mn-lt"/>
              </a:rPr>
              <a:t>Túbulo distal</a:t>
            </a:r>
            <a:endParaRPr lang="es-ES" altLang="es-ES" sz="2800" b="1" dirty="0">
              <a:latin typeface="+mn-lt"/>
            </a:endParaRPr>
          </a:p>
        </p:txBody>
      </p:sp>
      <p:sp>
        <p:nvSpPr>
          <p:cNvPr id="32838" name="Text Box 73">
            <a:extLst>
              <a:ext uri="{FF2B5EF4-FFF2-40B4-BE49-F238E27FC236}">
                <a16:creationId xmlns:a16="http://schemas.microsoft.com/office/drawing/2014/main" id="{9FB65B0A-D04A-EB6B-385E-3366DC1F79E2}"/>
              </a:ext>
            </a:extLst>
          </p:cNvPr>
          <p:cNvSpPr txBox="1">
            <a:spLocks noChangeArrowheads="1"/>
          </p:cNvSpPr>
          <p:nvPr/>
        </p:nvSpPr>
        <p:spPr bwMode="auto">
          <a:xfrm>
            <a:off x="3589338" y="3409950"/>
            <a:ext cx="1033462" cy="64611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dirty="0">
                <a:latin typeface="+mn-lt"/>
              </a:rPr>
              <a:t>Túbulo</a:t>
            </a:r>
          </a:p>
          <a:p>
            <a:pPr eaLnBrk="1" hangingPunct="1">
              <a:defRPr/>
            </a:pPr>
            <a:r>
              <a:rPr lang="es-ES_tradnl" altLang="es-ES" b="1" dirty="0">
                <a:latin typeface="+mn-lt"/>
              </a:rPr>
              <a:t> Colector</a:t>
            </a:r>
            <a:endParaRPr lang="es-ES" altLang="es-ES" b="1" dirty="0">
              <a:latin typeface="+mn-lt"/>
            </a:endParaRPr>
          </a:p>
        </p:txBody>
      </p:sp>
      <p:sp>
        <p:nvSpPr>
          <p:cNvPr id="32842" name="Text Box 78">
            <a:extLst>
              <a:ext uri="{FF2B5EF4-FFF2-40B4-BE49-F238E27FC236}">
                <a16:creationId xmlns:a16="http://schemas.microsoft.com/office/drawing/2014/main" id="{ADA0996F-65CB-7D4A-80A3-B8E2E863AD4E}"/>
              </a:ext>
            </a:extLst>
          </p:cNvPr>
          <p:cNvSpPr txBox="1">
            <a:spLocks noChangeArrowheads="1"/>
          </p:cNvSpPr>
          <p:nvPr/>
        </p:nvSpPr>
        <p:spPr bwMode="auto">
          <a:xfrm>
            <a:off x="3614738" y="2601913"/>
            <a:ext cx="942975" cy="5222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800" b="1" dirty="0">
                <a:solidFill>
                  <a:srgbClr val="0033CC"/>
                </a:solidFill>
                <a:latin typeface="+mn-lt"/>
              </a:rPr>
              <a:t>10%</a:t>
            </a:r>
            <a:endParaRPr lang="es-ES" altLang="es-ES" sz="2800" b="1" dirty="0">
              <a:solidFill>
                <a:srgbClr val="0033CC"/>
              </a:solidFill>
              <a:latin typeface="+mn-lt"/>
            </a:endParaRPr>
          </a:p>
        </p:txBody>
      </p:sp>
      <p:sp>
        <p:nvSpPr>
          <p:cNvPr id="2" name="Rectángulo 1">
            <a:extLst>
              <a:ext uri="{FF2B5EF4-FFF2-40B4-BE49-F238E27FC236}">
                <a16:creationId xmlns:a16="http://schemas.microsoft.com/office/drawing/2014/main" id="{319E03DD-73A6-002F-7547-C99EAEB04634}"/>
              </a:ext>
            </a:extLst>
          </p:cNvPr>
          <p:cNvSpPr/>
          <p:nvPr/>
        </p:nvSpPr>
        <p:spPr>
          <a:xfrm>
            <a:off x="4802188" y="1709738"/>
            <a:ext cx="2090737" cy="11795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0" name="Oval 5">
            <a:extLst>
              <a:ext uri="{FF2B5EF4-FFF2-40B4-BE49-F238E27FC236}">
                <a16:creationId xmlns:a16="http://schemas.microsoft.com/office/drawing/2014/main" id="{49DFDEDF-DB4E-DD69-10EB-F7CA8DB9CD01}"/>
              </a:ext>
            </a:extLst>
          </p:cNvPr>
          <p:cNvSpPr>
            <a:spLocks noChangeArrowheads="1"/>
          </p:cNvSpPr>
          <p:nvPr/>
        </p:nvSpPr>
        <p:spPr bwMode="auto">
          <a:xfrm rot="19286413">
            <a:off x="4565650" y="2101850"/>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81" name="AutoShape 6">
            <a:extLst>
              <a:ext uri="{FF2B5EF4-FFF2-40B4-BE49-F238E27FC236}">
                <a16:creationId xmlns:a16="http://schemas.microsoft.com/office/drawing/2014/main" id="{37910E7A-FAA0-6545-EB79-260588EC2050}"/>
              </a:ext>
            </a:extLst>
          </p:cNvPr>
          <p:cNvSpPr>
            <a:spLocks noChangeArrowheads="1"/>
          </p:cNvSpPr>
          <p:nvPr/>
        </p:nvSpPr>
        <p:spPr bwMode="auto">
          <a:xfrm rot="19286413">
            <a:off x="4603750" y="2255838"/>
            <a:ext cx="595313"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solidFill>
              <a:schemeClr val="tx1"/>
            </a:solidFill>
            <a:miter lim="800000"/>
            <a:headEnd/>
            <a:tailEnd/>
          </a:ln>
        </p:spPr>
        <p:txBody>
          <a:bodyPr wrap="none" anchor="ctr"/>
          <a:lstStyle/>
          <a:p>
            <a:pPr>
              <a:defRPr/>
            </a:pPr>
            <a:endParaRPr lang="es-ES">
              <a:latin typeface="+mn-lt"/>
            </a:endParaRPr>
          </a:p>
        </p:txBody>
      </p:sp>
      <p:sp>
        <p:nvSpPr>
          <p:cNvPr id="82" name="Line 7">
            <a:extLst>
              <a:ext uri="{FF2B5EF4-FFF2-40B4-BE49-F238E27FC236}">
                <a16:creationId xmlns:a16="http://schemas.microsoft.com/office/drawing/2014/main" id="{106D31FE-8C18-BEAF-985F-77BE5A5B824B}"/>
              </a:ext>
            </a:extLst>
          </p:cNvPr>
          <p:cNvSpPr>
            <a:spLocks noChangeShapeType="1"/>
          </p:cNvSpPr>
          <p:nvPr/>
        </p:nvSpPr>
        <p:spPr bwMode="auto">
          <a:xfrm rot="19286413" flipH="1" flipV="1">
            <a:off x="4633913" y="2466975"/>
            <a:ext cx="627062" cy="490538"/>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83" name="Line 8">
            <a:extLst>
              <a:ext uri="{FF2B5EF4-FFF2-40B4-BE49-F238E27FC236}">
                <a16:creationId xmlns:a16="http://schemas.microsoft.com/office/drawing/2014/main" id="{99DEBDA5-00F9-CCC0-DE43-7207B1572D71}"/>
              </a:ext>
            </a:extLst>
          </p:cNvPr>
          <p:cNvSpPr>
            <a:spLocks noChangeShapeType="1"/>
          </p:cNvSpPr>
          <p:nvPr/>
        </p:nvSpPr>
        <p:spPr bwMode="auto">
          <a:xfrm rot="8486413" flipH="1" flipV="1">
            <a:off x="4741863" y="1838325"/>
            <a:ext cx="611187" cy="511175"/>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84" name="Text Box 9">
            <a:extLst>
              <a:ext uri="{FF2B5EF4-FFF2-40B4-BE49-F238E27FC236}">
                <a16:creationId xmlns:a16="http://schemas.microsoft.com/office/drawing/2014/main" id="{DFF75708-387C-9546-DD94-9DC364C11F99}"/>
              </a:ext>
            </a:extLst>
          </p:cNvPr>
          <p:cNvSpPr txBox="1">
            <a:spLocks noChangeArrowheads="1"/>
          </p:cNvSpPr>
          <p:nvPr/>
        </p:nvSpPr>
        <p:spPr bwMode="auto">
          <a:xfrm>
            <a:off x="5291138" y="2390775"/>
            <a:ext cx="657225" cy="584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3200" b="1" dirty="0" err="1">
                <a:latin typeface="+mn-lt"/>
              </a:rPr>
              <a:t>Na</a:t>
            </a:r>
            <a:endParaRPr lang="es-ES_tradnl" altLang="es-ES" sz="3200" b="1" dirty="0">
              <a:latin typeface="+mn-lt"/>
            </a:endParaRPr>
          </a:p>
        </p:txBody>
      </p:sp>
      <p:sp>
        <p:nvSpPr>
          <p:cNvPr id="85" name="Text Box 9">
            <a:extLst>
              <a:ext uri="{FF2B5EF4-FFF2-40B4-BE49-F238E27FC236}">
                <a16:creationId xmlns:a16="http://schemas.microsoft.com/office/drawing/2014/main" id="{5DE25C52-5169-9AD2-71E5-72F53FD2588A}"/>
              </a:ext>
            </a:extLst>
          </p:cNvPr>
          <p:cNvSpPr txBox="1">
            <a:spLocks noChangeArrowheads="1"/>
          </p:cNvSpPr>
          <p:nvPr/>
        </p:nvSpPr>
        <p:spPr bwMode="auto">
          <a:xfrm>
            <a:off x="4432300" y="1589088"/>
            <a:ext cx="407988" cy="584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3200" b="1" dirty="0">
                <a:latin typeface="+mn-lt"/>
              </a:rPr>
              <a:t>K</a:t>
            </a:r>
          </a:p>
        </p:txBody>
      </p:sp>
      <p:sp>
        <p:nvSpPr>
          <p:cNvPr id="86" name="Text Box 6">
            <a:extLst>
              <a:ext uri="{FF2B5EF4-FFF2-40B4-BE49-F238E27FC236}">
                <a16:creationId xmlns:a16="http://schemas.microsoft.com/office/drawing/2014/main" id="{22BAEC91-7A58-BABC-344F-2D88460AAE51}"/>
              </a:ext>
            </a:extLst>
          </p:cNvPr>
          <p:cNvSpPr txBox="1">
            <a:spLocks noChangeArrowheads="1"/>
          </p:cNvSpPr>
          <p:nvPr/>
        </p:nvSpPr>
        <p:spPr bwMode="auto">
          <a:xfrm>
            <a:off x="5789613" y="842963"/>
            <a:ext cx="3146425" cy="8302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2400" b="1" dirty="0">
                <a:latin typeface="+mn-lt"/>
              </a:rPr>
              <a:t>- Flujo tubular distal</a:t>
            </a:r>
          </a:p>
          <a:p>
            <a:pPr eaLnBrk="1" hangingPunct="1">
              <a:defRPr/>
            </a:pPr>
            <a:r>
              <a:rPr lang="es-ES" altLang="es-ES" sz="2400" b="1" dirty="0">
                <a:latin typeface="+mn-lt"/>
              </a:rPr>
              <a:t>- Aporte distal de sodio</a:t>
            </a:r>
          </a:p>
        </p:txBody>
      </p:sp>
      <p:sp>
        <p:nvSpPr>
          <p:cNvPr id="23628" name="Text Box 9">
            <a:extLst>
              <a:ext uri="{FF2B5EF4-FFF2-40B4-BE49-F238E27FC236}">
                <a16:creationId xmlns:a16="http://schemas.microsoft.com/office/drawing/2014/main" id="{28FF6729-57CF-B65C-0E57-63DA664952E2}"/>
              </a:ext>
            </a:extLst>
          </p:cNvPr>
          <p:cNvSpPr txBox="1">
            <a:spLocks noChangeArrowheads="1"/>
          </p:cNvSpPr>
          <p:nvPr/>
        </p:nvSpPr>
        <p:spPr bwMode="auto">
          <a:xfrm>
            <a:off x="66675" y="5707063"/>
            <a:ext cx="367665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2000" b="1">
                <a:latin typeface="Arial" panose="020B0604020202020204" pitchFamily="34" charset="0"/>
                <a:sym typeface="Wingdings" panose="05000000000000000000" pitchFamily="2" charset="2"/>
              </a:rPr>
              <a:t></a:t>
            </a:r>
            <a:r>
              <a:rPr lang="es-ES" altLang="es-ES" sz="2000" b="1">
                <a:latin typeface="Arial" panose="020B0604020202020204" pitchFamily="34" charset="0"/>
                <a:sym typeface="Monotype Sorts" pitchFamily="2" charset="2"/>
              </a:rPr>
              <a:t> </a:t>
            </a:r>
            <a:r>
              <a:rPr lang="es-ES" altLang="es-ES" sz="2000" b="1">
                <a:latin typeface="Arial" panose="020B0604020202020204" pitchFamily="34" charset="0"/>
                <a:sym typeface="Symbol" panose="05050102010706020507" pitchFamily="18" charset="2"/>
              </a:rPr>
              <a:t> en Na distal facilita el intercambio y la eliminación urinaria de K.</a:t>
            </a:r>
          </a:p>
        </p:txBody>
      </p:sp>
      <p:sp>
        <p:nvSpPr>
          <p:cNvPr id="88" name="AutoShape 10">
            <a:extLst>
              <a:ext uri="{FF2B5EF4-FFF2-40B4-BE49-F238E27FC236}">
                <a16:creationId xmlns:a16="http://schemas.microsoft.com/office/drawing/2014/main" id="{746DC779-F27A-0914-B265-A655248D89A2}"/>
              </a:ext>
            </a:extLst>
          </p:cNvPr>
          <p:cNvSpPr>
            <a:spLocks noChangeArrowheads="1"/>
          </p:cNvSpPr>
          <p:nvPr/>
        </p:nvSpPr>
        <p:spPr bwMode="auto">
          <a:xfrm>
            <a:off x="5114925" y="4525963"/>
            <a:ext cx="3505200" cy="914400"/>
          </a:xfrm>
          <a:prstGeom prst="cloudCallout">
            <a:avLst>
              <a:gd name="adj1" fmla="val -48912"/>
              <a:gd name="adj2" fmla="val 1736"/>
            </a:avLst>
          </a:prstGeom>
          <a:solidFill>
            <a:srgbClr val="FFFF66"/>
          </a:solidFill>
          <a:ln w="9525">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2000" b="1">
                <a:solidFill>
                  <a:srgbClr val="000099"/>
                </a:solidFill>
                <a:latin typeface="Arial" panose="020B0604020202020204" pitchFamily="34" charset="0"/>
              </a:rPr>
              <a:t>no-sal sube K</a:t>
            </a:r>
            <a:endParaRPr lang="es-ES" altLang="es-ES" sz="2000" b="1">
              <a:solidFill>
                <a:srgbClr val="000099"/>
              </a:solidFill>
              <a:latin typeface="Arial" panose="020B0604020202020204" pitchFamily="34" charset="0"/>
            </a:endParaRPr>
          </a:p>
        </p:txBody>
      </p:sp>
      <p:sp>
        <p:nvSpPr>
          <p:cNvPr id="89" name="AutoShape 11">
            <a:extLst>
              <a:ext uri="{FF2B5EF4-FFF2-40B4-BE49-F238E27FC236}">
                <a16:creationId xmlns:a16="http://schemas.microsoft.com/office/drawing/2014/main" id="{67186175-D2F4-C381-6C19-F09374462343}"/>
              </a:ext>
            </a:extLst>
          </p:cNvPr>
          <p:cNvSpPr>
            <a:spLocks noChangeArrowheads="1"/>
          </p:cNvSpPr>
          <p:nvPr/>
        </p:nvSpPr>
        <p:spPr bwMode="auto">
          <a:xfrm>
            <a:off x="87313" y="4776788"/>
            <a:ext cx="3505200" cy="914400"/>
          </a:xfrm>
          <a:prstGeom prst="cloudCallout">
            <a:avLst>
              <a:gd name="adj1" fmla="val -48912"/>
              <a:gd name="adj2" fmla="val 25347"/>
            </a:avLst>
          </a:prstGeom>
          <a:solidFill>
            <a:srgbClr val="FFFF66"/>
          </a:solidFill>
          <a:ln w="9525">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2000" b="1">
                <a:solidFill>
                  <a:srgbClr val="000099"/>
                </a:solidFill>
                <a:latin typeface="Arial" panose="020B0604020202020204" pitchFamily="34" charset="0"/>
              </a:rPr>
              <a:t>sal baja K</a:t>
            </a:r>
          </a:p>
          <a:p>
            <a:pPr algn="ctr">
              <a:buFont typeface="Monotype Sorts" pitchFamily="2" charset="2"/>
              <a:buNone/>
            </a:pPr>
            <a:r>
              <a:rPr lang="es-ES_tradnl" altLang="es-ES" sz="2000" b="1">
                <a:latin typeface="Arial" panose="020B0604020202020204" pitchFamily="34" charset="0"/>
              </a:rPr>
              <a:t>     </a:t>
            </a:r>
            <a:endParaRPr lang="es-ES" altLang="es-ES" sz="2000" b="1">
              <a:solidFill>
                <a:srgbClr val="000099"/>
              </a:solidFill>
              <a:latin typeface="Arial" panose="020B0604020202020204" pitchFamily="34" charset="0"/>
            </a:endParaRPr>
          </a:p>
        </p:txBody>
      </p:sp>
      <p:sp>
        <p:nvSpPr>
          <p:cNvPr id="90" name="Text Box 9">
            <a:extLst>
              <a:ext uri="{FF2B5EF4-FFF2-40B4-BE49-F238E27FC236}">
                <a16:creationId xmlns:a16="http://schemas.microsoft.com/office/drawing/2014/main" id="{A0970C7D-0443-5676-A39C-C221E060D5BC}"/>
              </a:ext>
            </a:extLst>
          </p:cNvPr>
          <p:cNvSpPr txBox="1">
            <a:spLocks noChangeArrowheads="1"/>
          </p:cNvSpPr>
          <p:nvPr/>
        </p:nvSpPr>
        <p:spPr bwMode="auto">
          <a:xfrm>
            <a:off x="4710113" y="5422900"/>
            <a:ext cx="446405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1600" b="1">
                <a:solidFill>
                  <a:srgbClr val="3333CC"/>
                </a:solidFill>
                <a:latin typeface="Arial" panose="020B0604020202020204" pitchFamily="34" charset="0"/>
                <a:sym typeface="Wingdings" panose="05000000000000000000" pitchFamily="2" charset="2"/>
              </a:rPr>
              <a:t></a:t>
            </a:r>
            <a:r>
              <a:rPr lang="es-ES" altLang="es-ES" sz="1600" b="1">
                <a:solidFill>
                  <a:srgbClr val="3333CC"/>
                </a:solidFill>
                <a:latin typeface="Arial" panose="020B0604020202020204" pitchFamily="34" charset="0"/>
                <a:sym typeface="Monotype Sorts" pitchFamily="2" charset="2"/>
              </a:rPr>
              <a:t> La restricción de sal en la dieta puede enmascarar la hipoK, por lo que se recomienda realizar el estudio con ingesta libre de sal.</a:t>
            </a:r>
            <a:endParaRPr lang="es-ES" altLang="es-ES" sz="1600" b="1">
              <a:solidFill>
                <a:srgbClr val="3333CC"/>
              </a:solidFill>
              <a:latin typeface="Arial" panose="020B0604020202020204" pitchFamily="34" charset="0"/>
              <a:sym typeface="Symbol" panose="05050102010706020507" pitchFamily="18" charset="2"/>
            </a:endParaRPr>
          </a:p>
        </p:txBody>
      </p:sp>
      <p:sp>
        <p:nvSpPr>
          <p:cNvPr id="87" name="Rectangle 2">
            <a:extLst>
              <a:ext uri="{FF2B5EF4-FFF2-40B4-BE49-F238E27FC236}">
                <a16:creationId xmlns:a16="http://schemas.microsoft.com/office/drawing/2014/main" id="{E4E77F9E-4B53-54E6-9257-A14C880DA73A}"/>
              </a:ext>
            </a:extLst>
          </p:cNvPr>
          <p:cNvSpPr txBox="1">
            <a:spLocks noChangeArrowheads="1"/>
          </p:cNvSpPr>
          <p:nvPr/>
        </p:nvSpPr>
        <p:spPr bwMode="auto">
          <a:xfrm>
            <a:off x="1104900" y="28575"/>
            <a:ext cx="8229600" cy="1282700"/>
          </a:xfrm>
          <a:prstGeom prst="rect">
            <a:avLst/>
          </a:prstGeom>
          <a:noFill/>
          <a:ln>
            <a:noFill/>
          </a:ln>
        </p:spPr>
        <p:txBody>
          <a:bodyPr anchor="b"/>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s-ES_tradnl" altLang="es-ES" sz="3600" b="1" dirty="0">
                <a:solidFill>
                  <a:srgbClr val="FF0000"/>
                </a:solidFill>
                <a:latin typeface="+mn-lt"/>
              </a:rPr>
              <a:t>Homeostasis del K: Manejo renal</a:t>
            </a:r>
            <a:br>
              <a:rPr lang="es-ES_tradnl" altLang="es-ES" sz="3600" b="1" dirty="0">
                <a:solidFill>
                  <a:srgbClr val="FF0000"/>
                </a:solidFill>
                <a:latin typeface="+mn-lt"/>
              </a:rPr>
            </a:br>
            <a:endParaRPr lang="es-ES" altLang="es-ES" sz="36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dissolve">
                                      <p:cBhvr>
                                        <p:cTn id="13" dur="500"/>
                                        <p:tgtEl>
                                          <p:spTgt spid="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autoUpdateAnimBg="0"/>
      <p:bldP spid="89" grpId="0" animBg="1"/>
      <p:bldP spid="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a:extLst>
              <a:ext uri="{FF2B5EF4-FFF2-40B4-BE49-F238E27FC236}">
                <a16:creationId xmlns:a16="http://schemas.microsoft.com/office/drawing/2014/main" id="{5F548737-EA14-7A5F-E261-10895E9F6DD6}"/>
              </a:ext>
            </a:extLst>
          </p:cNvPr>
          <p:cNvSpPr txBox="1">
            <a:spLocks noChangeArrowheads="1"/>
          </p:cNvSpPr>
          <p:nvPr/>
        </p:nvSpPr>
        <p:spPr bwMode="auto">
          <a:xfrm>
            <a:off x="2901950" y="3378200"/>
            <a:ext cx="2262188" cy="8937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3200" b="1" dirty="0">
                <a:latin typeface="+mn-lt"/>
              </a:rPr>
              <a:t>Aldosterona</a:t>
            </a:r>
          </a:p>
          <a:p>
            <a:pPr eaLnBrk="1" hangingPunct="1">
              <a:defRPr/>
            </a:pPr>
            <a:endParaRPr lang="es-ES" altLang="es-ES" sz="2000" b="1" dirty="0">
              <a:latin typeface="+mn-lt"/>
            </a:endParaRPr>
          </a:p>
        </p:txBody>
      </p:sp>
      <p:sp>
        <p:nvSpPr>
          <p:cNvPr id="38917" name="Text Box 9">
            <a:extLst>
              <a:ext uri="{FF2B5EF4-FFF2-40B4-BE49-F238E27FC236}">
                <a16:creationId xmlns:a16="http://schemas.microsoft.com/office/drawing/2014/main" id="{23C477A8-12CF-F016-CFA7-0C60859FB581}"/>
              </a:ext>
            </a:extLst>
          </p:cNvPr>
          <p:cNvSpPr txBox="1">
            <a:spLocks noChangeArrowheads="1"/>
          </p:cNvSpPr>
          <p:nvPr/>
        </p:nvSpPr>
        <p:spPr bwMode="auto">
          <a:xfrm>
            <a:off x="482600" y="4514850"/>
            <a:ext cx="3744913" cy="955675"/>
          </a:xfrm>
          <a:prstGeom prst="rect">
            <a:avLst/>
          </a:prstGeom>
          <a:no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anose="05050102010706020507" pitchFamily="18" charset="2"/>
              <a:buChar char="­"/>
              <a:defRPr/>
            </a:pPr>
            <a:r>
              <a:rPr lang="es-ES" altLang="es-ES" sz="2800">
                <a:latin typeface="+mn-lt"/>
                <a:sym typeface="Symbol" panose="05050102010706020507" pitchFamily="18" charset="2"/>
              </a:rPr>
              <a:t> Reabsorción de Na</a:t>
            </a:r>
          </a:p>
          <a:p>
            <a:pPr eaLnBrk="1" hangingPunct="1">
              <a:buFont typeface="Symbol" panose="05050102010706020507" pitchFamily="18" charset="2"/>
              <a:buNone/>
              <a:defRPr/>
            </a:pPr>
            <a:r>
              <a:rPr lang="es-ES" altLang="es-ES" sz="2800">
                <a:latin typeface="+mn-lt"/>
                <a:sym typeface="Symbol" panose="05050102010706020507" pitchFamily="18" charset="2"/>
              </a:rPr>
              <a:t> Secreción de K</a:t>
            </a:r>
          </a:p>
        </p:txBody>
      </p:sp>
      <p:sp>
        <p:nvSpPr>
          <p:cNvPr id="38919" name="Text Box 12">
            <a:extLst>
              <a:ext uri="{FF2B5EF4-FFF2-40B4-BE49-F238E27FC236}">
                <a16:creationId xmlns:a16="http://schemas.microsoft.com/office/drawing/2014/main" id="{E689E4EE-E89B-0936-1E40-1226A2179043}"/>
              </a:ext>
            </a:extLst>
          </p:cNvPr>
          <p:cNvSpPr txBox="1">
            <a:spLocks noChangeArrowheads="1"/>
          </p:cNvSpPr>
          <p:nvPr/>
        </p:nvSpPr>
        <p:spPr bwMode="auto">
          <a:xfrm>
            <a:off x="1924050" y="1752600"/>
            <a:ext cx="1060450" cy="708025"/>
          </a:xfrm>
          <a:prstGeom prst="rect">
            <a:avLst/>
          </a:prstGeom>
          <a:solidFill>
            <a:srgbClr val="FFCC00"/>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4000" b="1">
                <a:latin typeface="+mn-lt"/>
                <a:sym typeface="Symbol" panose="05050102010706020507" pitchFamily="18" charset="2"/>
              </a:rPr>
              <a:t> K</a:t>
            </a:r>
            <a:r>
              <a:rPr lang="es-ES" altLang="es-ES" sz="4000" b="1" baseline="30000">
                <a:latin typeface="+mn-lt"/>
                <a:sym typeface="Symbol" panose="05050102010706020507" pitchFamily="18" charset="2"/>
              </a:rPr>
              <a:t>+</a:t>
            </a:r>
            <a:endParaRPr lang="es-ES" altLang="es-ES" sz="4000" b="1">
              <a:latin typeface="+mn-lt"/>
              <a:sym typeface="Symbol" panose="05050102010706020507" pitchFamily="18" charset="2"/>
            </a:endParaRPr>
          </a:p>
        </p:txBody>
      </p:sp>
      <p:sp>
        <p:nvSpPr>
          <p:cNvPr id="38920" name="Text Box 14">
            <a:extLst>
              <a:ext uri="{FF2B5EF4-FFF2-40B4-BE49-F238E27FC236}">
                <a16:creationId xmlns:a16="http://schemas.microsoft.com/office/drawing/2014/main" id="{8C917382-A80C-C4C4-349B-10F5331DF640}"/>
              </a:ext>
            </a:extLst>
          </p:cNvPr>
          <p:cNvSpPr txBox="1">
            <a:spLocks noChangeArrowheads="1"/>
          </p:cNvSpPr>
          <p:nvPr/>
        </p:nvSpPr>
        <p:spPr bwMode="auto">
          <a:xfrm>
            <a:off x="2946400" y="2484438"/>
            <a:ext cx="184150"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endParaRPr lang="es-ES" altLang="es-ES" sz="3600">
              <a:latin typeface="+mn-lt"/>
            </a:endParaRPr>
          </a:p>
        </p:txBody>
      </p:sp>
      <p:sp>
        <p:nvSpPr>
          <p:cNvPr id="38921" name="Text Box 15">
            <a:extLst>
              <a:ext uri="{FF2B5EF4-FFF2-40B4-BE49-F238E27FC236}">
                <a16:creationId xmlns:a16="http://schemas.microsoft.com/office/drawing/2014/main" id="{44433A70-C7D8-105D-D39A-28F8BA3925DB}"/>
              </a:ext>
            </a:extLst>
          </p:cNvPr>
          <p:cNvSpPr txBox="1">
            <a:spLocks noChangeArrowheads="1"/>
          </p:cNvSpPr>
          <p:nvPr/>
        </p:nvSpPr>
        <p:spPr bwMode="auto">
          <a:xfrm>
            <a:off x="3019425" y="2916238"/>
            <a:ext cx="439738" cy="7080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4000" b="1" dirty="0">
                <a:latin typeface="+mn-lt"/>
              </a:rPr>
              <a:t>+</a:t>
            </a:r>
          </a:p>
        </p:txBody>
      </p:sp>
      <p:sp>
        <p:nvSpPr>
          <p:cNvPr id="38922" name="Text Box 16">
            <a:extLst>
              <a:ext uri="{FF2B5EF4-FFF2-40B4-BE49-F238E27FC236}">
                <a16:creationId xmlns:a16="http://schemas.microsoft.com/office/drawing/2014/main" id="{0F95FB61-2579-F544-6A6B-72851FED27B1}"/>
              </a:ext>
            </a:extLst>
          </p:cNvPr>
          <p:cNvSpPr txBox="1">
            <a:spLocks noChangeArrowheads="1"/>
          </p:cNvSpPr>
          <p:nvPr/>
        </p:nvSpPr>
        <p:spPr bwMode="auto">
          <a:xfrm>
            <a:off x="4948238" y="1774825"/>
            <a:ext cx="1060450" cy="708025"/>
          </a:xfrm>
          <a:prstGeom prst="rect">
            <a:avLst/>
          </a:prstGeom>
          <a:solidFill>
            <a:srgbClr val="FFCC00"/>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4000" b="1">
                <a:latin typeface="+mn-lt"/>
                <a:sym typeface="Symbol" panose="05050102010706020507" pitchFamily="18" charset="2"/>
              </a:rPr>
              <a:t> K</a:t>
            </a:r>
            <a:r>
              <a:rPr lang="es-ES" altLang="es-ES" sz="4000" b="1" baseline="30000">
                <a:latin typeface="+mn-lt"/>
                <a:sym typeface="Symbol" panose="05050102010706020507" pitchFamily="18" charset="2"/>
              </a:rPr>
              <a:t>+</a:t>
            </a:r>
            <a:endParaRPr lang="es-ES" altLang="es-ES" sz="4000" b="1">
              <a:latin typeface="+mn-lt"/>
              <a:sym typeface="Symbol" panose="05050102010706020507" pitchFamily="18" charset="2"/>
            </a:endParaRPr>
          </a:p>
        </p:txBody>
      </p:sp>
      <p:sp>
        <p:nvSpPr>
          <p:cNvPr id="38923" name="Text Box 17">
            <a:extLst>
              <a:ext uri="{FF2B5EF4-FFF2-40B4-BE49-F238E27FC236}">
                <a16:creationId xmlns:a16="http://schemas.microsoft.com/office/drawing/2014/main" id="{7E69E05F-5ECD-F9C2-107F-117F2204FA5E}"/>
              </a:ext>
            </a:extLst>
          </p:cNvPr>
          <p:cNvSpPr txBox="1">
            <a:spLocks noChangeArrowheads="1"/>
          </p:cNvSpPr>
          <p:nvPr/>
        </p:nvSpPr>
        <p:spPr bwMode="auto">
          <a:xfrm>
            <a:off x="4335463" y="2894013"/>
            <a:ext cx="341312" cy="70643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4000" b="1" dirty="0">
                <a:latin typeface="+mn-lt"/>
              </a:rPr>
              <a:t>-</a:t>
            </a:r>
          </a:p>
        </p:txBody>
      </p:sp>
      <p:sp>
        <p:nvSpPr>
          <p:cNvPr id="38924" name="Line 18">
            <a:extLst>
              <a:ext uri="{FF2B5EF4-FFF2-40B4-BE49-F238E27FC236}">
                <a16:creationId xmlns:a16="http://schemas.microsoft.com/office/drawing/2014/main" id="{EE7E6269-5FFC-F5A7-5C24-FA1887EA095A}"/>
              </a:ext>
            </a:extLst>
          </p:cNvPr>
          <p:cNvSpPr>
            <a:spLocks noChangeShapeType="1"/>
          </p:cNvSpPr>
          <p:nvPr/>
        </p:nvSpPr>
        <p:spPr bwMode="auto">
          <a:xfrm>
            <a:off x="2586038" y="2405063"/>
            <a:ext cx="393700" cy="628650"/>
          </a:xfrm>
          <a:prstGeom prst="line">
            <a:avLst/>
          </a:prstGeom>
          <a:noFill/>
          <a:ln w="9525">
            <a:solidFill>
              <a:schemeClr val="tx1"/>
            </a:solidFill>
            <a:prstDash val="dash"/>
            <a:round/>
            <a:headEnd/>
            <a:tailEnd type="triangle" w="med" len="med"/>
          </a:ln>
        </p:spPr>
        <p:txBody>
          <a:bodyPr/>
          <a:lstStyle/>
          <a:p>
            <a:pPr>
              <a:defRPr/>
            </a:pPr>
            <a:endParaRPr lang="es-ES" sz="4000">
              <a:latin typeface="+mn-lt"/>
            </a:endParaRPr>
          </a:p>
        </p:txBody>
      </p:sp>
      <p:sp>
        <p:nvSpPr>
          <p:cNvPr id="38925" name="Line 19">
            <a:extLst>
              <a:ext uri="{FF2B5EF4-FFF2-40B4-BE49-F238E27FC236}">
                <a16:creationId xmlns:a16="http://schemas.microsoft.com/office/drawing/2014/main" id="{E08DB91D-F23A-B99E-B993-1DC25F565C41}"/>
              </a:ext>
            </a:extLst>
          </p:cNvPr>
          <p:cNvSpPr>
            <a:spLocks noChangeShapeType="1"/>
          </p:cNvSpPr>
          <p:nvPr/>
        </p:nvSpPr>
        <p:spPr bwMode="auto">
          <a:xfrm flipH="1">
            <a:off x="4716463" y="2206625"/>
            <a:ext cx="447675" cy="827088"/>
          </a:xfrm>
          <a:prstGeom prst="line">
            <a:avLst/>
          </a:prstGeom>
          <a:noFill/>
          <a:ln w="9525">
            <a:solidFill>
              <a:schemeClr val="tx1"/>
            </a:solidFill>
            <a:prstDash val="dash"/>
            <a:round/>
            <a:headEnd/>
            <a:tailEnd type="triangle" w="med" len="med"/>
          </a:ln>
        </p:spPr>
        <p:txBody>
          <a:bodyPr/>
          <a:lstStyle/>
          <a:p>
            <a:pPr>
              <a:defRPr/>
            </a:pPr>
            <a:endParaRPr lang="es-ES" sz="4000">
              <a:latin typeface="+mn-lt"/>
            </a:endParaRPr>
          </a:p>
        </p:txBody>
      </p:sp>
      <p:sp>
        <p:nvSpPr>
          <p:cNvPr id="38926" name="Text Box 20">
            <a:extLst>
              <a:ext uri="{FF2B5EF4-FFF2-40B4-BE49-F238E27FC236}">
                <a16:creationId xmlns:a16="http://schemas.microsoft.com/office/drawing/2014/main" id="{217F5043-4563-0EB3-C8A8-13547749DFDB}"/>
              </a:ext>
            </a:extLst>
          </p:cNvPr>
          <p:cNvSpPr txBox="1">
            <a:spLocks noChangeArrowheads="1"/>
          </p:cNvSpPr>
          <p:nvPr/>
        </p:nvSpPr>
        <p:spPr bwMode="auto">
          <a:xfrm>
            <a:off x="5164138" y="4730750"/>
            <a:ext cx="936625" cy="528638"/>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anose="05050102010706020507" pitchFamily="18" charset="2"/>
              <a:buChar char="­"/>
              <a:defRPr/>
            </a:pPr>
            <a:r>
              <a:rPr lang="es-ES" altLang="es-ES" sz="2800">
                <a:latin typeface="+mn-lt"/>
                <a:sym typeface="Symbol" panose="05050102010706020507" pitchFamily="18" charset="2"/>
              </a:rPr>
              <a:t> K</a:t>
            </a:r>
            <a:r>
              <a:rPr lang="es-ES" altLang="es-ES" sz="2800" baseline="-25000">
                <a:latin typeface="+mn-lt"/>
                <a:sym typeface="Symbol" panose="05050102010706020507" pitchFamily="18" charset="2"/>
              </a:rPr>
              <a:t>o</a:t>
            </a:r>
            <a:endParaRPr lang="es-ES" altLang="es-ES" sz="2800">
              <a:latin typeface="+mn-lt"/>
              <a:sym typeface="Symbol" panose="05050102010706020507" pitchFamily="18" charset="2"/>
            </a:endParaRPr>
          </a:p>
        </p:txBody>
      </p:sp>
      <p:sp>
        <p:nvSpPr>
          <p:cNvPr id="38927" name="Line 21">
            <a:extLst>
              <a:ext uri="{FF2B5EF4-FFF2-40B4-BE49-F238E27FC236}">
                <a16:creationId xmlns:a16="http://schemas.microsoft.com/office/drawing/2014/main" id="{7B689356-1DF6-B9E1-BCF6-8C50031EE81C}"/>
              </a:ext>
            </a:extLst>
          </p:cNvPr>
          <p:cNvSpPr>
            <a:spLocks noChangeShapeType="1"/>
          </p:cNvSpPr>
          <p:nvPr/>
        </p:nvSpPr>
        <p:spPr bwMode="auto">
          <a:xfrm>
            <a:off x="4587875" y="5019675"/>
            <a:ext cx="287338" cy="0"/>
          </a:xfrm>
          <a:prstGeom prst="line">
            <a:avLst/>
          </a:prstGeom>
          <a:noFill/>
          <a:ln w="76200">
            <a:solidFill>
              <a:schemeClr val="tx1"/>
            </a:solidFill>
            <a:round/>
            <a:headEnd/>
            <a:tailEnd type="triangle" w="med" len="med"/>
          </a:ln>
        </p:spPr>
        <p:txBody>
          <a:bodyPr/>
          <a:lstStyle/>
          <a:p>
            <a:pPr>
              <a:defRPr/>
            </a:pPr>
            <a:endParaRPr lang="es-ES">
              <a:latin typeface="+mn-lt"/>
            </a:endParaRPr>
          </a:p>
        </p:txBody>
      </p:sp>
      <p:sp>
        <p:nvSpPr>
          <p:cNvPr id="38928" name="Text Box 22">
            <a:extLst>
              <a:ext uri="{FF2B5EF4-FFF2-40B4-BE49-F238E27FC236}">
                <a16:creationId xmlns:a16="http://schemas.microsoft.com/office/drawing/2014/main" id="{9EB02D52-C490-9EB7-07C6-3C51FFCDA770}"/>
              </a:ext>
            </a:extLst>
          </p:cNvPr>
          <p:cNvSpPr txBox="1">
            <a:spLocks noChangeArrowheads="1"/>
          </p:cNvSpPr>
          <p:nvPr/>
        </p:nvSpPr>
        <p:spPr bwMode="auto">
          <a:xfrm>
            <a:off x="6819900" y="4443413"/>
            <a:ext cx="887413" cy="954087"/>
          </a:xfrm>
          <a:prstGeom prst="rect">
            <a:avLst/>
          </a:prstGeom>
          <a:solidFill>
            <a:srgbClr val="FF0000"/>
          </a:solidFill>
          <a:ln w="9525">
            <a:solidFill>
              <a:schemeClr val="tx1"/>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anose="05050102010706020507" pitchFamily="18" charset="2"/>
              <a:buChar char="­"/>
              <a:defRPr/>
            </a:pPr>
            <a:r>
              <a:rPr lang="es-ES" altLang="es-ES" sz="2800">
                <a:solidFill>
                  <a:srgbClr val="FFFFFF"/>
                </a:solidFill>
                <a:latin typeface="+mn-lt"/>
                <a:sym typeface="Symbol" panose="05050102010706020507" pitchFamily="18" charset="2"/>
              </a:rPr>
              <a:t> Na</a:t>
            </a:r>
          </a:p>
          <a:p>
            <a:pPr eaLnBrk="1" hangingPunct="1">
              <a:buFont typeface="Symbol" panose="05050102010706020507" pitchFamily="18" charset="2"/>
              <a:buNone/>
              <a:defRPr/>
            </a:pPr>
            <a:r>
              <a:rPr lang="es-ES" altLang="es-ES" sz="2800">
                <a:solidFill>
                  <a:srgbClr val="FFFFFF"/>
                </a:solidFill>
                <a:latin typeface="+mn-lt"/>
                <a:sym typeface="Symbol" panose="05050102010706020507" pitchFamily="18" charset="2"/>
              </a:rPr>
              <a:t> K</a:t>
            </a:r>
          </a:p>
        </p:txBody>
      </p:sp>
      <p:sp>
        <p:nvSpPr>
          <p:cNvPr id="38929" name="Line 23">
            <a:extLst>
              <a:ext uri="{FF2B5EF4-FFF2-40B4-BE49-F238E27FC236}">
                <a16:creationId xmlns:a16="http://schemas.microsoft.com/office/drawing/2014/main" id="{D41314F2-0AAB-1071-F41F-298DE3C90761}"/>
              </a:ext>
            </a:extLst>
          </p:cNvPr>
          <p:cNvSpPr>
            <a:spLocks noChangeShapeType="1"/>
          </p:cNvSpPr>
          <p:nvPr/>
        </p:nvSpPr>
        <p:spPr bwMode="auto">
          <a:xfrm>
            <a:off x="6315075" y="4948238"/>
            <a:ext cx="287338" cy="0"/>
          </a:xfrm>
          <a:prstGeom prst="line">
            <a:avLst/>
          </a:prstGeom>
          <a:noFill/>
          <a:ln w="76200">
            <a:solidFill>
              <a:schemeClr val="tx1"/>
            </a:solidFill>
            <a:round/>
            <a:headEnd/>
            <a:tailEnd type="triangle" w="med" len="med"/>
          </a:ln>
        </p:spPr>
        <p:txBody>
          <a:bodyPr/>
          <a:lstStyle/>
          <a:p>
            <a:pPr>
              <a:defRPr/>
            </a:pPr>
            <a:endParaRPr lang="es-ES">
              <a:latin typeface="+mn-lt"/>
            </a:endParaRPr>
          </a:p>
        </p:txBody>
      </p:sp>
      <p:sp>
        <p:nvSpPr>
          <p:cNvPr id="18" name="Rectangle 2">
            <a:extLst>
              <a:ext uri="{FF2B5EF4-FFF2-40B4-BE49-F238E27FC236}">
                <a16:creationId xmlns:a16="http://schemas.microsoft.com/office/drawing/2014/main" id="{3AE33CD3-9D83-ADA7-8890-8DAE2DDB2716}"/>
              </a:ext>
            </a:extLst>
          </p:cNvPr>
          <p:cNvSpPr txBox="1">
            <a:spLocks noChangeArrowheads="1"/>
          </p:cNvSpPr>
          <p:nvPr/>
        </p:nvSpPr>
        <p:spPr bwMode="auto">
          <a:xfrm>
            <a:off x="1104900" y="58738"/>
            <a:ext cx="8229600" cy="1282700"/>
          </a:xfrm>
          <a:prstGeom prst="rect">
            <a:avLst/>
          </a:prstGeom>
          <a:noFill/>
          <a:ln>
            <a:noFill/>
          </a:ln>
        </p:spPr>
        <p:txBody>
          <a:bodyPr anchor="b"/>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s-ES_tradnl" altLang="es-ES" sz="3600" b="1" dirty="0">
                <a:solidFill>
                  <a:srgbClr val="FF0000"/>
                </a:solidFill>
                <a:latin typeface="+mn-lt"/>
              </a:rPr>
              <a:t>Homeostasis del K: Manejo renal</a:t>
            </a:r>
            <a:br>
              <a:rPr lang="es-ES_tradnl" altLang="es-ES" sz="3600" b="1" dirty="0">
                <a:solidFill>
                  <a:srgbClr val="FF0000"/>
                </a:solidFill>
                <a:latin typeface="+mn-lt"/>
              </a:rPr>
            </a:br>
            <a:endParaRPr lang="es-ES" altLang="es-ES" sz="3600" b="1" dirty="0">
              <a:solidFill>
                <a:srgbClr val="FF0000"/>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2">
            <a:extLst>
              <a:ext uri="{FF2B5EF4-FFF2-40B4-BE49-F238E27FC236}">
                <a16:creationId xmlns:a16="http://schemas.microsoft.com/office/drawing/2014/main" id="{80B2E020-5698-895C-9790-48F94CBA20B5}"/>
              </a:ext>
            </a:extLst>
          </p:cNvPr>
          <p:cNvSpPr txBox="1">
            <a:spLocks noChangeArrowheads="1"/>
          </p:cNvSpPr>
          <p:nvPr/>
        </p:nvSpPr>
        <p:spPr bwMode="auto">
          <a:xfrm>
            <a:off x="360363" y="2336800"/>
            <a:ext cx="1573212" cy="733425"/>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00"/>
              </a:lnSpc>
            </a:pPr>
            <a:r>
              <a:rPr lang="es-ES_tradnl" altLang="es-ES" sz="2400" b="1">
                <a:solidFill>
                  <a:srgbClr val="4A452A"/>
                </a:solidFill>
                <a:cs typeface="Arial" panose="020B0604020202020204" pitchFamily="34" charset="0"/>
              </a:rPr>
              <a:t>Luz tubular</a:t>
            </a:r>
            <a:endParaRPr lang="es-ES" altLang="es-ES" sz="2400" b="1">
              <a:solidFill>
                <a:srgbClr val="4A452A"/>
              </a:solidFill>
              <a:cs typeface="Arial" panose="020B0604020202020204" pitchFamily="34" charset="0"/>
            </a:endParaRPr>
          </a:p>
        </p:txBody>
      </p:sp>
      <p:sp>
        <p:nvSpPr>
          <p:cNvPr id="28" name="27 Cilindro">
            <a:extLst>
              <a:ext uri="{FF2B5EF4-FFF2-40B4-BE49-F238E27FC236}">
                <a16:creationId xmlns:a16="http://schemas.microsoft.com/office/drawing/2014/main" id="{F473986B-F2BA-A130-3B06-799AD1EB169D}"/>
              </a:ext>
            </a:extLst>
          </p:cNvPr>
          <p:cNvSpPr/>
          <p:nvPr/>
        </p:nvSpPr>
        <p:spPr>
          <a:xfrm>
            <a:off x="6450013" y="1711325"/>
            <a:ext cx="2036762" cy="3854450"/>
          </a:xfrm>
          <a:prstGeom prst="can">
            <a:avLst/>
          </a:prstGeom>
          <a:solidFill>
            <a:srgbClr val="FF130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prstClr val="white"/>
              </a:solidFill>
            </a:endParaRPr>
          </a:p>
        </p:txBody>
      </p:sp>
      <p:sp>
        <p:nvSpPr>
          <p:cNvPr id="27652" name="Rectangle 55">
            <a:extLst>
              <a:ext uri="{FF2B5EF4-FFF2-40B4-BE49-F238E27FC236}">
                <a16:creationId xmlns:a16="http://schemas.microsoft.com/office/drawing/2014/main" id="{68AD1659-8B37-E508-5B9B-A8F35AEB7A37}"/>
              </a:ext>
            </a:extLst>
          </p:cNvPr>
          <p:cNvSpPr>
            <a:spLocks noChangeArrowheads="1"/>
          </p:cNvSpPr>
          <p:nvPr/>
        </p:nvSpPr>
        <p:spPr bwMode="auto">
          <a:xfrm>
            <a:off x="3033713" y="1584325"/>
            <a:ext cx="2879725" cy="4651375"/>
          </a:xfrm>
          <a:prstGeom prst="rect">
            <a:avLst/>
          </a:prstGeom>
          <a:noFill/>
          <a:ln w="762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cs typeface="Arial" panose="020B0604020202020204" pitchFamily="34" charset="0"/>
            </a:endParaRPr>
          </a:p>
        </p:txBody>
      </p:sp>
      <p:sp>
        <p:nvSpPr>
          <p:cNvPr id="27653" name="Oval 63">
            <a:extLst>
              <a:ext uri="{FF2B5EF4-FFF2-40B4-BE49-F238E27FC236}">
                <a16:creationId xmlns:a16="http://schemas.microsoft.com/office/drawing/2014/main" id="{7BB18A74-F0F7-EAD8-662A-9ABD3CAA0916}"/>
              </a:ext>
            </a:extLst>
          </p:cNvPr>
          <p:cNvSpPr>
            <a:spLocks noChangeArrowheads="1"/>
          </p:cNvSpPr>
          <p:nvPr/>
        </p:nvSpPr>
        <p:spPr bwMode="auto">
          <a:xfrm>
            <a:off x="5400675" y="2443163"/>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cs typeface="Arial" panose="020B0604020202020204" pitchFamily="34" charset="0"/>
            </a:endParaRPr>
          </a:p>
        </p:txBody>
      </p:sp>
      <p:sp>
        <p:nvSpPr>
          <p:cNvPr id="27654" name="AutoShape 64">
            <a:extLst>
              <a:ext uri="{FF2B5EF4-FFF2-40B4-BE49-F238E27FC236}">
                <a16:creationId xmlns:a16="http://schemas.microsoft.com/office/drawing/2014/main" id="{3D41DE92-FC63-C24F-5077-6661DC17CE0C}"/>
              </a:ext>
            </a:extLst>
          </p:cNvPr>
          <p:cNvSpPr>
            <a:spLocks noChangeArrowheads="1"/>
          </p:cNvSpPr>
          <p:nvPr/>
        </p:nvSpPr>
        <p:spPr bwMode="auto">
          <a:xfrm>
            <a:off x="5476875" y="2519363"/>
            <a:ext cx="595313"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solidFill>
              <a:schemeClr val="tx1"/>
            </a:solidFill>
            <a:miter lim="800000"/>
            <a:headEnd/>
            <a:tailEnd/>
          </a:ln>
        </p:spPr>
        <p:txBody>
          <a:bodyPr wrap="none" anchor="ctr"/>
          <a:lstStyle/>
          <a:p>
            <a:endParaRPr lang="es-ES"/>
          </a:p>
        </p:txBody>
      </p:sp>
      <p:sp>
        <p:nvSpPr>
          <p:cNvPr id="27655" name="Line 65">
            <a:extLst>
              <a:ext uri="{FF2B5EF4-FFF2-40B4-BE49-F238E27FC236}">
                <a16:creationId xmlns:a16="http://schemas.microsoft.com/office/drawing/2014/main" id="{3B302A5C-A5B8-E48C-043F-2BCE4690E859}"/>
              </a:ext>
            </a:extLst>
          </p:cNvPr>
          <p:cNvSpPr>
            <a:spLocks noChangeShapeType="1"/>
          </p:cNvSpPr>
          <p:nvPr/>
        </p:nvSpPr>
        <p:spPr bwMode="auto">
          <a:xfrm flipH="1" flipV="1">
            <a:off x="5154613" y="3167063"/>
            <a:ext cx="121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7656" name="Line 66">
            <a:extLst>
              <a:ext uri="{FF2B5EF4-FFF2-40B4-BE49-F238E27FC236}">
                <a16:creationId xmlns:a16="http://schemas.microsoft.com/office/drawing/2014/main" id="{F4600D18-BCE9-DAEA-553E-8F6549297508}"/>
              </a:ext>
            </a:extLst>
          </p:cNvPr>
          <p:cNvSpPr>
            <a:spLocks noChangeShapeType="1"/>
          </p:cNvSpPr>
          <p:nvPr/>
        </p:nvSpPr>
        <p:spPr bwMode="auto">
          <a:xfrm rot="10800000" flipH="1" flipV="1">
            <a:off x="5154613" y="2443163"/>
            <a:ext cx="121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7657" name="Text Box 67">
            <a:extLst>
              <a:ext uri="{FF2B5EF4-FFF2-40B4-BE49-F238E27FC236}">
                <a16:creationId xmlns:a16="http://schemas.microsoft.com/office/drawing/2014/main" id="{34D89814-193C-EBB4-5A0C-B1A33BB92FEE}"/>
              </a:ext>
            </a:extLst>
          </p:cNvPr>
          <p:cNvSpPr txBox="1">
            <a:spLocks noChangeArrowheads="1"/>
          </p:cNvSpPr>
          <p:nvPr/>
        </p:nvSpPr>
        <p:spPr bwMode="auto">
          <a:xfrm>
            <a:off x="6373813" y="2266950"/>
            <a:ext cx="779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3 Na</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sp>
        <p:nvSpPr>
          <p:cNvPr id="27658" name="Text Box 68">
            <a:extLst>
              <a:ext uri="{FF2B5EF4-FFF2-40B4-BE49-F238E27FC236}">
                <a16:creationId xmlns:a16="http://schemas.microsoft.com/office/drawing/2014/main" id="{923E2A64-B986-CE8B-EA21-7F75B038FF27}"/>
              </a:ext>
            </a:extLst>
          </p:cNvPr>
          <p:cNvSpPr txBox="1">
            <a:spLocks noChangeArrowheads="1"/>
          </p:cNvSpPr>
          <p:nvPr/>
        </p:nvSpPr>
        <p:spPr bwMode="auto">
          <a:xfrm>
            <a:off x="4541838" y="2968625"/>
            <a:ext cx="66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2 K</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2400">
              <a:solidFill>
                <a:srgbClr val="000000"/>
              </a:solidFill>
              <a:latin typeface="Times New Roman" panose="02020603050405020304" pitchFamily="18" charset="0"/>
              <a:cs typeface="Arial" panose="020B0604020202020204" pitchFamily="34" charset="0"/>
            </a:endParaRPr>
          </a:p>
        </p:txBody>
      </p:sp>
      <p:sp>
        <p:nvSpPr>
          <p:cNvPr id="27659" name="Text Box 69">
            <a:extLst>
              <a:ext uri="{FF2B5EF4-FFF2-40B4-BE49-F238E27FC236}">
                <a16:creationId xmlns:a16="http://schemas.microsoft.com/office/drawing/2014/main" id="{313E73F9-F095-89B8-C1B1-36641B2C4B18}"/>
              </a:ext>
            </a:extLst>
          </p:cNvPr>
          <p:cNvSpPr txBox="1">
            <a:spLocks noChangeArrowheads="1"/>
          </p:cNvSpPr>
          <p:nvPr/>
        </p:nvSpPr>
        <p:spPr bwMode="auto">
          <a:xfrm>
            <a:off x="4876800" y="3240088"/>
            <a:ext cx="2041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2000" b="1">
                <a:solidFill>
                  <a:srgbClr val="0033CC"/>
                </a:solidFill>
                <a:latin typeface="Times New Roman" panose="02020603050405020304" pitchFamily="18" charset="0"/>
                <a:cs typeface="Arial" panose="020B0604020202020204" pitchFamily="34" charset="0"/>
              </a:rPr>
              <a:t>Na</a:t>
            </a:r>
            <a:r>
              <a:rPr lang="es-ES" altLang="es-ES" sz="2000" b="1" baseline="30000">
                <a:solidFill>
                  <a:srgbClr val="0033CC"/>
                </a:solidFill>
                <a:latin typeface="Times New Roman" panose="02020603050405020304" pitchFamily="18" charset="0"/>
                <a:cs typeface="Arial" panose="020B0604020202020204" pitchFamily="34" charset="0"/>
              </a:rPr>
              <a:t>+</a:t>
            </a:r>
            <a:r>
              <a:rPr lang="es-ES" altLang="es-ES" sz="2000" b="1">
                <a:solidFill>
                  <a:srgbClr val="0033CC"/>
                </a:solidFill>
                <a:latin typeface="Times New Roman" panose="02020603050405020304" pitchFamily="18" charset="0"/>
                <a:cs typeface="Arial" panose="020B0604020202020204" pitchFamily="34" charset="0"/>
              </a:rPr>
              <a:t>/ K</a:t>
            </a:r>
            <a:r>
              <a:rPr lang="es-ES" altLang="es-ES" sz="2000" b="1" baseline="30000">
                <a:solidFill>
                  <a:srgbClr val="0033CC"/>
                </a:solidFill>
                <a:latin typeface="Times New Roman" panose="02020603050405020304" pitchFamily="18" charset="0"/>
                <a:cs typeface="Arial" panose="020B0604020202020204" pitchFamily="34" charset="0"/>
              </a:rPr>
              <a:t>+</a:t>
            </a:r>
            <a:r>
              <a:rPr lang="es-ES" altLang="es-ES" sz="2000" b="1">
                <a:solidFill>
                  <a:srgbClr val="0033CC"/>
                </a:solidFill>
                <a:latin typeface="Times New Roman" panose="02020603050405020304" pitchFamily="18" charset="0"/>
                <a:cs typeface="Arial" panose="020B0604020202020204" pitchFamily="34" charset="0"/>
              </a:rPr>
              <a:t>-ATPasa</a:t>
            </a:r>
            <a:r>
              <a:rPr lang="es-ES" altLang="es-ES" sz="2400">
                <a:solidFill>
                  <a:srgbClr val="0033CC"/>
                </a:solidFill>
                <a:latin typeface="Times New Roman" panose="02020603050405020304" pitchFamily="18" charset="0"/>
                <a:cs typeface="Arial" panose="020B0604020202020204" pitchFamily="34" charset="0"/>
              </a:rPr>
              <a:t> </a:t>
            </a:r>
            <a:endParaRPr lang="es-ES_tradnl" altLang="es-ES" sz="2400">
              <a:solidFill>
                <a:srgbClr val="0033CC"/>
              </a:solidFill>
              <a:latin typeface="Times New Roman" panose="02020603050405020304" pitchFamily="18" charset="0"/>
              <a:cs typeface="Arial" panose="020B0604020202020204" pitchFamily="34" charset="0"/>
            </a:endParaRPr>
          </a:p>
        </p:txBody>
      </p:sp>
      <p:sp>
        <p:nvSpPr>
          <p:cNvPr id="27660" name="Rectangle 70">
            <a:extLst>
              <a:ext uri="{FF2B5EF4-FFF2-40B4-BE49-F238E27FC236}">
                <a16:creationId xmlns:a16="http://schemas.microsoft.com/office/drawing/2014/main" id="{B74736CD-CB7B-E719-FBAE-E7B74853AAED}"/>
              </a:ext>
            </a:extLst>
          </p:cNvPr>
          <p:cNvSpPr>
            <a:spLocks noChangeArrowheads="1"/>
          </p:cNvSpPr>
          <p:nvPr/>
        </p:nvSpPr>
        <p:spPr bwMode="auto">
          <a:xfrm>
            <a:off x="3033713" y="6597650"/>
            <a:ext cx="2951162" cy="576263"/>
          </a:xfrm>
          <a:prstGeom prst="rect">
            <a:avLst/>
          </a:prstGeom>
          <a:noFill/>
          <a:ln w="762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cs typeface="Arial" panose="020B0604020202020204" pitchFamily="34" charset="0"/>
            </a:endParaRPr>
          </a:p>
        </p:txBody>
      </p:sp>
      <p:sp>
        <p:nvSpPr>
          <p:cNvPr id="27661" name="Line 71">
            <a:extLst>
              <a:ext uri="{FF2B5EF4-FFF2-40B4-BE49-F238E27FC236}">
                <a16:creationId xmlns:a16="http://schemas.microsoft.com/office/drawing/2014/main" id="{F9DEB921-1272-DEF2-83E3-D7982ACE2E8B}"/>
              </a:ext>
            </a:extLst>
          </p:cNvPr>
          <p:cNvSpPr>
            <a:spLocks noChangeShapeType="1"/>
          </p:cNvSpPr>
          <p:nvPr/>
        </p:nvSpPr>
        <p:spPr bwMode="auto">
          <a:xfrm>
            <a:off x="2528888" y="6453188"/>
            <a:ext cx="42481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662" name="Text Box 72">
            <a:extLst>
              <a:ext uri="{FF2B5EF4-FFF2-40B4-BE49-F238E27FC236}">
                <a16:creationId xmlns:a16="http://schemas.microsoft.com/office/drawing/2014/main" id="{92935F24-5897-4696-B30B-C15281C7484C}"/>
              </a:ext>
            </a:extLst>
          </p:cNvPr>
          <p:cNvSpPr txBox="1">
            <a:spLocks noChangeArrowheads="1"/>
          </p:cNvSpPr>
          <p:nvPr/>
        </p:nvSpPr>
        <p:spPr bwMode="auto">
          <a:xfrm>
            <a:off x="1933575" y="618331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a:solidFill>
                  <a:srgbClr val="000000"/>
                </a:solidFill>
                <a:cs typeface="Arial" panose="020B0604020202020204" pitchFamily="34" charset="0"/>
              </a:rPr>
              <a:t>Cl </a:t>
            </a:r>
            <a:r>
              <a:rPr lang="es-ES_tradnl" altLang="es-ES" sz="2400" baseline="30000">
                <a:solidFill>
                  <a:srgbClr val="000000"/>
                </a:solidFill>
                <a:cs typeface="Arial" panose="020B0604020202020204" pitchFamily="34" charset="0"/>
              </a:rPr>
              <a:t>-</a:t>
            </a:r>
            <a:endParaRPr lang="es-ES" altLang="es-ES" sz="2400">
              <a:solidFill>
                <a:srgbClr val="000000"/>
              </a:solidFill>
              <a:cs typeface="Arial" panose="020B0604020202020204" pitchFamily="34" charset="0"/>
            </a:endParaRPr>
          </a:p>
        </p:txBody>
      </p:sp>
      <p:sp>
        <p:nvSpPr>
          <p:cNvPr id="27663" name="Text Box 73">
            <a:extLst>
              <a:ext uri="{FF2B5EF4-FFF2-40B4-BE49-F238E27FC236}">
                <a16:creationId xmlns:a16="http://schemas.microsoft.com/office/drawing/2014/main" id="{57E15527-626B-851D-D6A4-9EC0E959F617}"/>
              </a:ext>
            </a:extLst>
          </p:cNvPr>
          <p:cNvSpPr txBox="1">
            <a:spLocks noChangeArrowheads="1"/>
          </p:cNvSpPr>
          <p:nvPr/>
        </p:nvSpPr>
        <p:spPr bwMode="auto">
          <a:xfrm>
            <a:off x="2533650" y="5802313"/>
            <a:ext cx="303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800">
                <a:solidFill>
                  <a:srgbClr val="000000"/>
                </a:solidFill>
                <a:cs typeface="Arial" panose="020B0604020202020204" pitchFamily="34" charset="0"/>
              </a:rPr>
              <a:t>-</a:t>
            </a:r>
            <a:endParaRPr lang="es-ES" altLang="es-ES" sz="2800">
              <a:solidFill>
                <a:srgbClr val="000000"/>
              </a:solidFill>
              <a:cs typeface="Arial" panose="020B0604020202020204" pitchFamily="34" charset="0"/>
            </a:endParaRPr>
          </a:p>
        </p:txBody>
      </p:sp>
      <p:sp>
        <p:nvSpPr>
          <p:cNvPr id="27664" name="Text Box 74">
            <a:extLst>
              <a:ext uri="{FF2B5EF4-FFF2-40B4-BE49-F238E27FC236}">
                <a16:creationId xmlns:a16="http://schemas.microsoft.com/office/drawing/2014/main" id="{0E440C45-D419-C4CB-C405-E8D446632A9D}"/>
              </a:ext>
            </a:extLst>
          </p:cNvPr>
          <p:cNvSpPr txBox="1">
            <a:spLocks noChangeArrowheads="1"/>
          </p:cNvSpPr>
          <p:nvPr/>
        </p:nvSpPr>
        <p:spPr bwMode="auto">
          <a:xfrm>
            <a:off x="6057900" y="5876925"/>
            <a:ext cx="392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800">
                <a:solidFill>
                  <a:srgbClr val="000000"/>
                </a:solidFill>
                <a:cs typeface="Arial" panose="020B0604020202020204" pitchFamily="34" charset="0"/>
              </a:rPr>
              <a:t>+</a:t>
            </a:r>
            <a:endParaRPr lang="es-ES" altLang="es-ES" sz="2800">
              <a:solidFill>
                <a:srgbClr val="000000"/>
              </a:solidFill>
              <a:cs typeface="Arial" panose="020B0604020202020204" pitchFamily="34" charset="0"/>
            </a:endParaRPr>
          </a:p>
        </p:txBody>
      </p:sp>
      <p:sp>
        <p:nvSpPr>
          <p:cNvPr id="27665" name="28 Rectángulo">
            <a:extLst>
              <a:ext uri="{FF2B5EF4-FFF2-40B4-BE49-F238E27FC236}">
                <a16:creationId xmlns:a16="http://schemas.microsoft.com/office/drawing/2014/main" id="{7B447515-83C1-F2CF-7FA2-7BC41046B0C1}"/>
              </a:ext>
            </a:extLst>
          </p:cNvPr>
          <p:cNvSpPr>
            <a:spLocks noChangeArrowheads="1"/>
          </p:cNvSpPr>
          <p:nvPr/>
        </p:nvSpPr>
        <p:spPr bwMode="auto">
          <a:xfrm>
            <a:off x="7153275" y="5716588"/>
            <a:ext cx="2084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70C0"/>
                </a:solidFill>
                <a:cs typeface="Arial" panose="020B0604020202020204" pitchFamily="34" charset="0"/>
              </a:rPr>
              <a:t>Membrana </a:t>
            </a:r>
          </a:p>
          <a:p>
            <a:pPr eaLnBrk="1" hangingPunct="1"/>
            <a:r>
              <a:rPr lang="es-ES_tradnl" altLang="es-ES" b="1">
                <a:solidFill>
                  <a:srgbClr val="0070C0"/>
                </a:solidFill>
                <a:cs typeface="Arial" panose="020B0604020202020204" pitchFamily="34" charset="0"/>
              </a:rPr>
              <a:t>Celular basolateral</a:t>
            </a:r>
            <a:endParaRPr lang="es-ES" altLang="es-ES">
              <a:solidFill>
                <a:srgbClr val="0070C0"/>
              </a:solidFill>
              <a:cs typeface="Arial" panose="020B0604020202020204" pitchFamily="34" charset="0"/>
            </a:endParaRPr>
          </a:p>
        </p:txBody>
      </p:sp>
      <p:sp>
        <p:nvSpPr>
          <p:cNvPr id="27666" name="29 Rectángulo">
            <a:extLst>
              <a:ext uri="{FF2B5EF4-FFF2-40B4-BE49-F238E27FC236}">
                <a16:creationId xmlns:a16="http://schemas.microsoft.com/office/drawing/2014/main" id="{89101622-67BD-3196-ECCF-DFF9DDC5077A}"/>
              </a:ext>
            </a:extLst>
          </p:cNvPr>
          <p:cNvSpPr>
            <a:spLocks noChangeArrowheads="1"/>
          </p:cNvSpPr>
          <p:nvPr/>
        </p:nvSpPr>
        <p:spPr bwMode="auto">
          <a:xfrm>
            <a:off x="452438" y="5675313"/>
            <a:ext cx="14922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70C0"/>
                </a:solidFill>
                <a:cs typeface="Arial" panose="020B0604020202020204" pitchFamily="34" charset="0"/>
              </a:rPr>
              <a:t>Membrana </a:t>
            </a:r>
          </a:p>
          <a:p>
            <a:pPr eaLnBrk="1" hangingPunct="1"/>
            <a:r>
              <a:rPr lang="es-ES_tradnl" altLang="es-ES" b="1">
                <a:solidFill>
                  <a:srgbClr val="0070C0"/>
                </a:solidFill>
                <a:cs typeface="Arial" panose="020B0604020202020204" pitchFamily="34" charset="0"/>
              </a:rPr>
              <a:t>celular  apical</a:t>
            </a:r>
            <a:endParaRPr lang="es-ES" altLang="es-ES">
              <a:solidFill>
                <a:srgbClr val="0070C0"/>
              </a:solidFill>
              <a:cs typeface="Arial" panose="020B0604020202020204" pitchFamily="34" charset="0"/>
            </a:endParaRPr>
          </a:p>
        </p:txBody>
      </p:sp>
      <p:cxnSp>
        <p:nvCxnSpPr>
          <p:cNvPr id="32" name="31 Conector recto de flecha">
            <a:extLst>
              <a:ext uri="{FF2B5EF4-FFF2-40B4-BE49-F238E27FC236}">
                <a16:creationId xmlns:a16="http://schemas.microsoft.com/office/drawing/2014/main" id="{41AD4263-3AF2-7593-3579-C2F383DFC44F}"/>
              </a:ext>
            </a:extLst>
          </p:cNvPr>
          <p:cNvCxnSpPr/>
          <p:nvPr/>
        </p:nvCxnSpPr>
        <p:spPr>
          <a:xfrm>
            <a:off x="1839913" y="5876925"/>
            <a:ext cx="97313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668" name="Text Box 25">
            <a:extLst>
              <a:ext uri="{FF2B5EF4-FFF2-40B4-BE49-F238E27FC236}">
                <a16:creationId xmlns:a16="http://schemas.microsoft.com/office/drawing/2014/main" id="{BBCE11BD-4039-8616-A7FD-7939052B5392}"/>
              </a:ext>
            </a:extLst>
          </p:cNvPr>
          <p:cNvSpPr txBox="1">
            <a:spLocks noChangeArrowheads="1"/>
          </p:cNvSpPr>
          <p:nvPr/>
        </p:nvSpPr>
        <p:spPr bwMode="auto">
          <a:xfrm>
            <a:off x="6731000" y="4678363"/>
            <a:ext cx="174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b="1">
                <a:solidFill>
                  <a:srgbClr val="0033CC"/>
                </a:solidFill>
                <a:cs typeface="Arial" panose="020B0604020202020204" pitchFamily="34" charset="0"/>
              </a:rPr>
              <a:t>Aldosterona</a:t>
            </a:r>
            <a:endParaRPr lang="es-ES" altLang="es-ES" sz="2400" b="1">
              <a:solidFill>
                <a:srgbClr val="0033CC"/>
              </a:solidFill>
              <a:cs typeface="Arial" panose="020B0604020202020204" pitchFamily="34" charset="0"/>
            </a:endParaRPr>
          </a:p>
        </p:txBody>
      </p:sp>
      <p:sp>
        <p:nvSpPr>
          <p:cNvPr id="27669" name="Line 26">
            <a:extLst>
              <a:ext uri="{FF2B5EF4-FFF2-40B4-BE49-F238E27FC236}">
                <a16:creationId xmlns:a16="http://schemas.microsoft.com/office/drawing/2014/main" id="{E376B31D-5655-EB75-C0F3-C9F8CDA7378D}"/>
              </a:ext>
            </a:extLst>
          </p:cNvPr>
          <p:cNvSpPr>
            <a:spLocks noChangeShapeType="1"/>
          </p:cNvSpPr>
          <p:nvPr/>
        </p:nvSpPr>
        <p:spPr bwMode="auto">
          <a:xfrm flipH="1">
            <a:off x="5370513" y="5056188"/>
            <a:ext cx="1085850" cy="0"/>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670" name="Text Box 27">
            <a:extLst>
              <a:ext uri="{FF2B5EF4-FFF2-40B4-BE49-F238E27FC236}">
                <a16:creationId xmlns:a16="http://schemas.microsoft.com/office/drawing/2014/main" id="{927303EA-5EF8-62AA-48C5-E706F002365B}"/>
              </a:ext>
            </a:extLst>
          </p:cNvPr>
          <p:cNvSpPr txBox="1">
            <a:spLocks noChangeArrowheads="1"/>
          </p:cNvSpPr>
          <p:nvPr/>
        </p:nvSpPr>
        <p:spPr bwMode="auto">
          <a:xfrm>
            <a:off x="3417888" y="4840288"/>
            <a:ext cx="174148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2600"/>
              </a:lnSpc>
            </a:pPr>
            <a:r>
              <a:rPr lang="es-ES_tradnl" altLang="es-ES" sz="2400" b="1">
                <a:solidFill>
                  <a:srgbClr val="0033CC"/>
                </a:solidFill>
                <a:cs typeface="Arial" panose="020B0604020202020204" pitchFamily="34" charset="0"/>
              </a:rPr>
              <a:t>Receptor</a:t>
            </a:r>
          </a:p>
          <a:p>
            <a:pPr algn="ctr" eaLnBrk="1" hangingPunct="1">
              <a:lnSpc>
                <a:spcPts val="2600"/>
              </a:lnSpc>
            </a:pPr>
            <a:r>
              <a:rPr lang="es-ES_tradnl" altLang="es-ES" sz="2400" b="1">
                <a:solidFill>
                  <a:srgbClr val="0033CC"/>
                </a:solidFill>
                <a:cs typeface="Arial" panose="020B0604020202020204" pitchFamily="34" charset="0"/>
              </a:rPr>
              <a:t>Aldosterona</a:t>
            </a:r>
          </a:p>
          <a:p>
            <a:pPr algn="ctr" eaLnBrk="1" hangingPunct="1">
              <a:lnSpc>
                <a:spcPts val="2200"/>
              </a:lnSpc>
            </a:pPr>
            <a:endParaRPr lang="es-ES" altLang="es-ES" sz="2400" b="1">
              <a:solidFill>
                <a:srgbClr val="0033CC"/>
              </a:solidFill>
              <a:cs typeface="Arial" panose="020B0604020202020204" pitchFamily="34" charset="0"/>
            </a:endParaRPr>
          </a:p>
        </p:txBody>
      </p:sp>
      <p:sp>
        <p:nvSpPr>
          <p:cNvPr id="27671" name="Text Box 22">
            <a:extLst>
              <a:ext uri="{FF2B5EF4-FFF2-40B4-BE49-F238E27FC236}">
                <a16:creationId xmlns:a16="http://schemas.microsoft.com/office/drawing/2014/main" id="{D207F12F-4A2F-073A-D442-D7CA17B3B416}"/>
              </a:ext>
            </a:extLst>
          </p:cNvPr>
          <p:cNvSpPr txBox="1">
            <a:spLocks noChangeArrowheads="1"/>
          </p:cNvSpPr>
          <p:nvPr/>
        </p:nvSpPr>
        <p:spPr bwMode="auto">
          <a:xfrm>
            <a:off x="1839913" y="4521200"/>
            <a:ext cx="652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 Na</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sp>
        <p:nvSpPr>
          <p:cNvPr id="27672" name="Text Box 23">
            <a:extLst>
              <a:ext uri="{FF2B5EF4-FFF2-40B4-BE49-F238E27FC236}">
                <a16:creationId xmlns:a16="http://schemas.microsoft.com/office/drawing/2014/main" id="{CB6032EC-018E-A4A1-D943-D3B6812A8939}"/>
              </a:ext>
            </a:extLst>
          </p:cNvPr>
          <p:cNvSpPr txBox="1">
            <a:spLocks noChangeArrowheads="1"/>
          </p:cNvSpPr>
          <p:nvPr/>
        </p:nvSpPr>
        <p:spPr bwMode="auto">
          <a:xfrm>
            <a:off x="3683000" y="3365500"/>
            <a:ext cx="71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K</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sp>
        <p:nvSpPr>
          <p:cNvPr id="27673" name="Line 36">
            <a:extLst>
              <a:ext uri="{FF2B5EF4-FFF2-40B4-BE49-F238E27FC236}">
                <a16:creationId xmlns:a16="http://schemas.microsoft.com/office/drawing/2014/main" id="{CCADE4AA-727D-A5AD-4D89-A9C1A1BA1EC1}"/>
              </a:ext>
            </a:extLst>
          </p:cNvPr>
          <p:cNvSpPr>
            <a:spLocks noChangeShapeType="1"/>
          </p:cNvSpPr>
          <p:nvPr/>
        </p:nvSpPr>
        <p:spPr bwMode="auto">
          <a:xfrm flipH="1">
            <a:off x="5745163" y="866775"/>
            <a:ext cx="31750" cy="14700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nvGrpSpPr>
          <p:cNvPr id="27674" name="Group 37">
            <a:extLst>
              <a:ext uri="{FF2B5EF4-FFF2-40B4-BE49-F238E27FC236}">
                <a16:creationId xmlns:a16="http://schemas.microsoft.com/office/drawing/2014/main" id="{A0780F0E-48A0-34C0-0324-5F4A31643F62}"/>
              </a:ext>
            </a:extLst>
          </p:cNvPr>
          <p:cNvGrpSpPr>
            <a:grpSpLocks/>
          </p:cNvGrpSpPr>
          <p:nvPr/>
        </p:nvGrpSpPr>
        <p:grpSpPr bwMode="auto">
          <a:xfrm>
            <a:off x="6330950" y="1187450"/>
            <a:ext cx="328613" cy="396875"/>
            <a:chOff x="2582" y="1161"/>
            <a:chExt cx="207" cy="250"/>
          </a:xfrm>
        </p:grpSpPr>
        <p:sp>
          <p:nvSpPr>
            <p:cNvPr id="27710" name="Text Box 38">
              <a:extLst>
                <a:ext uri="{FF2B5EF4-FFF2-40B4-BE49-F238E27FC236}">
                  <a16:creationId xmlns:a16="http://schemas.microsoft.com/office/drawing/2014/main" id="{2DF217A3-0866-BC87-CBFA-57196E92C95C}"/>
                </a:ext>
              </a:extLst>
            </p:cNvPr>
            <p:cNvSpPr txBox="1">
              <a:spLocks noChangeArrowheads="1"/>
            </p:cNvSpPr>
            <p:nvPr/>
          </p:nvSpPr>
          <p:spPr bwMode="auto">
            <a:xfrm>
              <a:off x="2582" y="1161"/>
              <a:ext cx="2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000" b="1">
                  <a:solidFill>
                    <a:srgbClr val="000000"/>
                  </a:solidFill>
                  <a:latin typeface="Arial" panose="020B0604020202020204" pitchFamily="34" charset="0"/>
                  <a:cs typeface="Arial" panose="020B0604020202020204" pitchFamily="34" charset="0"/>
                </a:rPr>
                <a:t>+</a:t>
              </a:r>
              <a:endParaRPr lang="es-ES_tradnl" altLang="es-ES">
                <a:solidFill>
                  <a:srgbClr val="000000"/>
                </a:solidFill>
                <a:latin typeface="Arial" panose="020B0604020202020204" pitchFamily="34" charset="0"/>
                <a:cs typeface="Arial" panose="020B0604020202020204" pitchFamily="34" charset="0"/>
              </a:endParaRPr>
            </a:p>
          </p:txBody>
        </p:sp>
        <p:sp>
          <p:nvSpPr>
            <p:cNvPr id="27711" name="Oval 39">
              <a:extLst>
                <a:ext uri="{FF2B5EF4-FFF2-40B4-BE49-F238E27FC236}">
                  <a16:creationId xmlns:a16="http://schemas.microsoft.com/office/drawing/2014/main" id="{402ADE36-1220-70F4-1BA6-7B7719231DBE}"/>
                </a:ext>
              </a:extLst>
            </p:cNvPr>
            <p:cNvSpPr>
              <a:spLocks noChangeArrowheads="1"/>
            </p:cNvSpPr>
            <p:nvPr/>
          </p:nvSpPr>
          <p:spPr bwMode="auto">
            <a:xfrm>
              <a:off x="2592" y="1248"/>
              <a:ext cx="192" cy="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latin typeface="Arial" panose="020B0604020202020204" pitchFamily="34" charset="0"/>
                <a:cs typeface="Arial" panose="020B0604020202020204" pitchFamily="34" charset="0"/>
              </a:endParaRPr>
            </a:p>
          </p:txBody>
        </p:sp>
      </p:grpSp>
      <p:sp>
        <p:nvSpPr>
          <p:cNvPr id="27675" name="Text Box 40">
            <a:extLst>
              <a:ext uri="{FF2B5EF4-FFF2-40B4-BE49-F238E27FC236}">
                <a16:creationId xmlns:a16="http://schemas.microsoft.com/office/drawing/2014/main" id="{E1828288-B0CF-A7D8-A1B4-AC186E09178D}"/>
              </a:ext>
            </a:extLst>
          </p:cNvPr>
          <p:cNvSpPr txBox="1">
            <a:spLocks noChangeArrowheads="1"/>
          </p:cNvSpPr>
          <p:nvPr/>
        </p:nvSpPr>
        <p:spPr bwMode="auto">
          <a:xfrm>
            <a:off x="6330950" y="323850"/>
            <a:ext cx="1643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0000"/>
                </a:solidFill>
                <a:latin typeface="Arial" panose="020B0604020202020204" pitchFamily="34" charset="0"/>
                <a:cs typeface="Arial" panose="020B0604020202020204" pitchFamily="34" charset="0"/>
              </a:rPr>
              <a:t>Catecolaminas</a:t>
            </a:r>
          </a:p>
          <a:p>
            <a:pPr eaLnBrk="1" hangingPunct="1"/>
            <a:r>
              <a:rPr lang="es-ES_tradnl" altLang="es-ES" b="1">
                <a:solidFill>
                  <a:srgbClr val="000000"/>
                </a:solidFill>
                <a:latin typeface="Arial" panose="020B0604020202020204" pitchFamily="34" charset="0"/>
                <a:cs typeface="Arial" panose="020B0604020202020204" pitchFamily="34" charset="0"/>
                <a:sym typeface="Symbol" panose="05050102010706020507" pitchFamily="18" charset="2"/>
              </a:rPr>
              <a:t>-adrenérgicas</a:t>
            </a:r>
            <a:endParaRPr lang="es-ES_tradnl" altLang="es-ES">
              <a:solidFill>
                <a:srgbClr val="000000"/>
              </a:solidFill>
              <a:latin typeface="Arial" panose="020B0604020202020204" pitchFamily="34" charset="0"/>
              <a:cs typeface="Arial" panose="020B0604020202020204" pitchFamily="34" charset="0"/>
            </a:endParaRPr>
          </a:p>
        </p:txBody>
      </p:sp>
      <p:sp>
        <p:nvSpPr>
          <p:cNvPr id="27676" name="Text Box 21">
            <a:extLst>
              <a:ext uri="{FF2B5EF4-FFF2-40B4-BE49-F238E27FC236}">
                <a16:creationId xmlns:a16="http://schemas.microsoft.com/office/drawing/2014/main" id="{2EA78D6A-A8B9-A504-0B11-A8A80B3AFA42}"/>
              </a:ext>
            </a:extLst>
          </p:cNvPr>
          <p:cNvSpPr txBox="1">
            <a:spLocks noChangeArrowheads="1"/>
          </p:cNvSpPr>
          <p:nvPr/>
        </p:nvSpPr>
        <p:spPr bwMode="auto">
          <a:xfrm>
            <a:off x="5237163" y="5000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0000"/>
                </a:solidFill>
                <a:latin typeface="Arial" panose="020B0604020202020204" pitchFamily="34" charset="0"/>
                <a:cs typeface="Arial" panose="020B0604020202020204" pitchFamily="34" charset="0"/>
              </a:rPr>
              <a:t>Insulina</a:t>
            </a:r>
            <a:endParaRPr lang="es-ES_tradnl" altLang="es-ES">
              <a:solidFill>
                <a:srgbClr val="000000"/>
              </a:solidFill>
              <a:latin typeface="Arial" panose="020B0604020202020204" pitchFamily="34" charset="0"/>
              <a:cs typeface="Arial" panose="020B0604020202020204" pitchFamily="34" charset="0"/>
            </a:endParaRPr>
          </a:p>
        </p:txBody>
      </p:sp>
      <p:sp>
        <p:nvSpPr>
          <p:cNvPr id="27677" name="Text Box 62">
            <a:extLst>
              <a:ext uri="{FF2B5EF4-FFF2-40B4-BE49-F238E27FC236}">
                <a16:creationId xmlns:a16="http://schemas.microsoft.com/office/drawing/2014/main" id="{26243790-EEC9-83F4-BD87-C7463FB1F2E6}"/>
              </a:ext>
            </a:extLst>
          </p:cNvPr>
          <p:cNvSpPr txBox="1">
            <a:spLocks noChangeArrowheads="1"/>
          </p:cNvSpPr>
          <p:nvPr/>
        </p:nvSpPr>
        <p:spPr bwMode="auto">
          <a:xfrm>
            <a:off x="3149600" y="2019300"/>
            <a:ext cx="20288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00"/>
              </a:lnSpc>
            </a:pPr>
            <a:r>
              <a:rPr lang="es-ES_tradnl" altLang="es-ES" sz="2400" b="1">
                <a:solidFill>
                  <a:srgbClr val="4A452A"/>
                </a:solidFill>
                <a:cs typeface="Arial" panose="020B0604020202020204" pitchFamily="34" charset="0"/>
              </a:rPr>
              <a:t>Célula </a:t>
            </a:r>
          </a:p>
          <a:p>
            <a:pPr eaLnBrk="1" hangingPunct="1">
              <a:lnSpc>
                <a:spcPts val="2500"/>
              </a:lnSpc>
            </a:pPr>
            <a:r>
              <a:rPr lang="es-ES_tradnl" altLang="es-ES" sz="2400" b="1">
                <a:solidFill>
                  <a:srgbClr val="4A452A"/>
                </a:solidFill>
                <a:cs typeface="Arial" panose="020B0604020202020204" pitchFamily="34" charset="0"/>
              </a:rPr>
              <a:t>Principal</a:t>
            </a:r>
          </a:p>
          <a:p>
            <a:pPr eaLnBrk="1" hangingPunct="1">
              <a:lnSpc>
                <a:spcPts val="2500"/>
              </a:lnSpc>
            </a:pPr>
            <a:r>
              <a:rPr lang="es-ES_tradnl" altLang="es-ES" sz="2400" b="1">
                <a:solidFill>
                  <a:srgbClr val="4A452A"/>
                </a:solidFill>
                <a:cs typeface="Arial" panose="020B0604020202020204" pitchFamily="34" charset="0"/>
              </a:rPr>
              <a:t>TCD y TC</a:t>
            </a:r>
            <a:endParaRPr lang="es-ES" altLang="es-ES" sz="2400" b="1">
              <a:solidFill>
                <a:srgbClr val="4A452A"/>
              </a:solidFill>
              <a:cs typeface="Arial" panose="020B0604020202020204" pitchFamily="34" charset="0"/>
            </a:endParaRPr>
          </a:p>
        </p:txBody>
      </p:sp>
      <p:sp>
        <p:nvSpPr>
          <p:cNvPr id="27678" name="Text Box 62">
            <a:extLst>
              <a:ext uri="{FF2B5EF4-FFF2-40B4-BE49-F238E27FC236}">
                <a16:creationId xmlns:a16="http://schemas.microsoft.com/office/drawing/2014/main" id="{474FE6F1-CDEB-6CC3-0C81-D797D8A3D289}"/>
              </a:ext>
            </a:extLst>
          </p:cNvPr>
          <p:cNvSpPr txBox="1">
            <a:spLocks noChangeArrowheads="1"/>
          </p:cNvSpPr>
          <p:nvPr/>
        </p:nvSpPr>
        <p:spPr bwMode="auto">
          <a:xfrm>
            <a:off x="6600825" y="3676650"/>
            <a:ext cx="18049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00"/>
              </a:lnSpc>
            </a:pPr>
            <a:r>
              <a:rPr lang="es-ES_tradnl" altLang="es-ES" sz="2400" b="1">
                <a:solidFill>
                  <a:srgbClr val="4A452A"/>
                </a:solidFill>
                <a:cs typeface="Arial" panose="020B0604020202020204" pitchFamily="34" charset="0"/>
              </a:rPr>
              <a:t>Capilar </a:t>
            </a:r>
          </a:p>
          <a:p>
            <a:pPr eaLnBrk="1" hangingPunct="1">
              <a:lnSpc>
                <a:spcPts val="2500"/>
              </a:lnSpc>
            </a:pPr>
            <a:r>
              <a:rPr lang="es-ES_tradnl" altLang="es-ES" sz="2400" b="1">
                <a:solidFill>
                  <a:srgbClr val="4A452A"/>
                </a:solidFill>
                <a:cs typeface="Arial" panose="020B0604020202020204" pitchFamily="34" charset="0"/>
              </a:rPr>
              <a:t>peritubular</a:t>
            </a:r>
            <a:endParaRPr lang="es-ES" altLang="es-ES" sz="2400" b="1">
              <a:solidFill>
                <a:srgbClr val="4A452A"/>
              </a:solidFill>
              <a:cs typeface="Arial" panose="020B0604020202020204" pitchFamily="34" charset="0"/>
            </a:endParaRPr>
          </a:p>
        </p:txBody>
      </p:sp>
      <p:sp>
        <p:nvSpPr>
          <p:cNvPr id="27679" name="Text Box 20">
            <a:extLst>
              <a:ext uri="{FF2B5EF4-FFF2-40B4-BE49-F238E27FC236}">
                <a16:creationId xmlns:a16="http://schemas.microsoft.com/office/drawing/2014/main" id="{AFBFD5ED-C478-A447-4645-EE22415F3F9B}"/>
              </a:ext>
            </a:extLst>
          </p:cNvPr>
          <p:cNvSpPr txBox="1">
            <a:spLocks noChangeArrowheads="1"/>
          </p:cNvSpPr>
          <p:nvPr/>
        </p:nvSpPr>
        <p:spPr bwMode="auto">
          <a:xfrm>
            <a:off x="800100" y="241300"/>
            <a:ext cx="1884363" cy="1016000"/>
          </a:xfrm>
          <a:prstGeom prst="rect">
            <a:avLst/>
          </a:prstGeom>
          <a:solidFill>
            <a:srgbClr val="DDDDDD"/>
          </a:solidFill>
          <a:ln w="9525">
            <a:solidFill>
              <a:schemeClr val="tx1"/>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_tradnl" altLang="es-ES" sz="2000" b="1">
                <a:solidFill>
                  <a:srgbClr val="000000"/>
                </a:solidFill>
                <a:latin typeface="Arial" panose="020B0604020202020204" pitchFamily="34" charset="0"/>
                <a:cs typeface="Arial" panose="020B0604020202020204" pitchFamily="34" charset="0"/>
              </a:rPr>
              <a:t>Concentración</a:t>
            </a:r>
          </a:p>
          <a:p>
            <a:pPr algn="ctr" eaLnBrk="1" hangingPunct="1"/>
            <a:r>
              <a:rPr lang="es-ES_tradnl" altLang="es-ES" sz="2000" b="1">
                <a:solidFill>
                  <a:srgbClr val="000000"/>
                </a:solidFill>
                <a:latin typeface="Arial" panose="020B0604020202020204" pitchFamily="34" charset="0"/>
                <a:cs typeface="Arial" panose="020B0604020202020204" pitchFamily="34" charset="0"/>
              </a:rPr>
              <a:t>extracelular de </a:t>
            </a:r>
          </a:p>
          <a:p>
            <a:pPr algn="ctr" eaLnBrk="1" hangingPunct="1"/>
            <a:r>
              <a:rPr lang="es-ES_tradnl" altLang="es-ES" sz="2000" b="1">
                <a:solidFill>
                  <a:srgbClr val="000000"/>
                </a:solidFill>
                <a:latin typeface="Arial" panose="020B0604020202020204" pitchFamily="34" charset="0"/>
                <a:cs typeface="Arial" panose="020B0604020202020204" pitchFamily="34" charset="0"/>
              </a:rPr>
              <a:t>K</a:t>
            </a:r>
            <a:r>
              <a:rPr lang="es-ES_tradnl" altLang="es-ES" sz="2000" b="1" baseline="30000">
                <a:solidFill>
                  <a:srgbClr val="000000"/>
                </a:solidFill>
                <a:latin typeface="Arial" panose="020B0604020202020204" pitchFamily="34" charset="0"/>
                <a:cs typeface="Arial" panose="020B0604020202020204" pitchFamily="34" charset="0"/>
              </a:rPr>
              <a:t>+ </a:t>
            </a:r>
            <a:endParaRPr lang="es-ES_tradnl" altLang="es-ES">
              <a:solidFill>
                <a:srgbClr val="000000"/>
              </a:solidFill>
              <a:latin typeface="Arial" panose="020B0604020202020204" pitchFamily="34" charset="0"/>
              <a:cs typeface="Arial" panose="020B0604020202020204" pitchFamily="34" charset="0"/>
            </a:endParaRPr>
          </a:p>
        </p:txBody>
      </p:sp>
      <p:sp>
        <p:nvSpPr>
          <p:cNvPr id="27680" name="Text Box 22">
            <a:extLst>
              <a:ext uri="{FF2B5EF4-FFF2-40B4-BE49-F238E27FC236}">
                <a16:creationId xmlns:a16="http://schemas.microsoft.com/office/drawing/2014/main" id="{582CEA77-BC17-4B95-5D88-256B5D445229}"/>
              </a:ext>
            </a:extLst>
          </p:cNvPr>
          <p:cNvSpPr txBox="1">
            <a:spLocks noChangeArrowheads="1"/>
          </p:cNvSpPr>
          <p:nvPr/>
        </p:nvSpPr>
        <p:spPr bwMode="auto">
          <a:xfrm>
            <a:off x="2655888" y="333375"/>
            <a:ext cx="773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0000"/>
                </a:solidFill>
                <a:latin typeface="Arial" panose="020B0604020202020204" pitchFamily="34" charset="0"/>
                <a:cs typeface="Arial" panose="020B0604020202020204" pitchFamily="34" charset="0"/>
                <a:sym typeface="Symbol" panose="05050102010706020507" pitchFamily="18" charset="2"/>
              </a:rPr>
              <a:t>       </a:t>
            </a:r>
          </a:p>
          <a:p>
            <a:pPr eaLnBrk="1" hangingPunct="1"/>
            <a:endParaRPr lang="es-ES_tradnl" altLang="es-ES" b="1">
              <a:solidFill>
                <a:srgbClr val="000000"/>
              </a:solidFill>
              <a:latin typeface="Arial" panose="020B0604020202020204" pitchFamily="34" charset="0"/>
              <a:cs typeface="Arial" panose="020B0604020202020204" pitchFamily="34" charset="0"/>
              <a:sym typeface="Symbol" panose="05050102010706020507" pitchFamily="18" charset="2"/>
            </a:endParaRPr>
          </a:p>
          <a:p>
            <a:pPr eaLnBrk="1" hangingPunct="1"/>
            <a:r>
              <a:rPr lang="es-ES_tradnl" altLang="es-ES" b="1">
                <a:solidFill>
                  <a:srgbClr val="000000"/>
                </a:solidFill>
                <a:latin typeface="Arial" panose="020B0604020202020204" pitchFamily="34" charset="0"/>
                <a:cs typeface="Arial" panose="020B0604020202020204" pitchFamily="34" charset="0"/>
                <a:sym typeface="Symbol" panose="05050102010706020507" pitchFamily="18" charset="2"/>
              </a:rPr>
              <a:t></a:t>
            </a:r>
            <a:endParaRPr lang="es-ES_tradnl" altLang="es-ES">
              <a:solidFill>
                <a:srgbClr val="000000"/>
              </a:solidFill>
              <a:latin typeface="Arial" panose="020B0604020202020204" pitchFamily="34" charset="0"/>
              <a:cs typeface="Arial" panose="020B0604020202020204" pitchFamily="34" charset="0"/>
            </a:endParaRPr>
          </a:p>
        </p:txBody>
      </p:sp>
      <p:sp>
        <p:nvSpPr>
          <p:cNvPr id="27681" name="Line 27">
            <a:extLst>
              <a:ext uri="{FF2B5EF4-FFF2-40B4-BE49-F238E27FC236}">
                <a16:creationId xmlns:a16="http://schemas.microsoft.com/office/drawing/2014/main" id="{08B4C9E2-F787-1EA6-B685-E9CC4609BFE7}"/>
              </a:ext>
            </a:extLst>
          </p:cNvPr>
          <p:cNvSpPr>
            <a:spLocks noChangeShapeType="1"/>
          </p:cNvSpPr>
          <p:nvPr/>
        </p:nvSpPr>
        <p:spPr bwMode="auto">
          <a:xfrm>
            <a:off x="3009900" y="500063"/>
            <a:ext cx="2144713" cy="44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nvGrpSpPr>
          <p:cNvPr id="27682" name="Group 29">
            <a:extLst>
              <a:ext uri="{FF2B5EF4-FFF2-40B4-BE49-F238E27FC236}">
                <a16:creationId xmlns:a16="http://schemas.microsoft.com/office/drawing/2014/main" id="{B9747FDB-0ABA-A03E-2C1E-C494C52CFF03}"/>
              </a:ext>
            </a:extLst>
          </p:cNvPr>
          <p:cNvGrpSpPr>
            <a:grpSpLocks/>
          </p:cNvGrpSpPr>
          <p:nvPr/>
        </p:nvGrpSpPr>
        <p:grpSpPr bwMode="auto">
          <a:xfrm>
            <a:off x="3941763" y="103188"/>
            <a:ext cx="328612" cy="396875"/>
            <a:chOff x="2582" y="1161"/>
            <a:chExt cx="207" cy="250"/>
          </a:xfrm>
        </p:grpSpPr>
        <p:sp>
          <p:nvSpPr>
            <p:cNvPr id="27708" name="Text Box 30">
              <a:extLst>
                <a:ext uri="{FF2B5EF4-FFF2-40B4-BE49-F238E27FC236}">
                  <a16:creationId xmlns:a16="http://schemas.microsoft.com/office/drawing/2014/main" id="{DBFD703A-5DC7-246B-82A5-890706212092}"/>
                </a:ext>
              </a:extLst>
            </p:cNvPr>
            <p:cNvSpPr txBox="1">
              <a:spLocks noChangeArrowheads="1"/>
            </p:cNvSpPr>
            <p:nvPr/>
          </p:nvSpPr>
          <p:spPr bwMode="auto">
            <a:xfrm>
              <a:off x="2582" y="1161"/>
              <a:ext cx="2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000" b="1">
                  <a:solidFill>
                    <a:srgbClr val="000000"/>
                  </a:solidFill>
                  <a:latin typeface="Arial" panose="020B0604020202020204" pitchFamily="34" charset="0"/>
                  <a:cs typeface="Arial" panose="020B0604020202020204" pitchFamily="34" charset="0"/>
                </a:rPr>
                <a:t>+</a:t>
              </a:r>
              <a:endParaRPr lang="es-ES_tradnl" altLang="es-ES">
                <a:solidFill>
                  <a:srgbClr val="000000"/>
                </a:solidFill>
                <a:latin typeface="Arial" panose="020B0604020202020204" pitchFamily="34" charset="0"/>
                <a:cs typeface="Arial" panose="020B0604020202020204" pitchFamily="34" charset="0"/>
              </a:endParaRPr>
            </a:p>
          </p:txBody>
        </p:sp>
        <p:sp>
          <p:nvSpPr>
            <p:cNvPr id="27709" name="Oval 31">
              <a:extLst>
                <a:ext uri="{FF2B5EF4-FFF2-40B4-BE49-F238E27FC236}">
                  <a16:creationId xmlns:a16="http://schemas.microsoft.com/office/drawing/2014/main" id="{D14A82D4-F42D-1291-321B-1AB412A0E357}"/>
                </a:ext>
              </a:extLst>
            </p:cNvPr>
            <p:cNvSpPr>
              <a:spLocks noChangeArrowheads="1"/>
            </p:cNvSpPr>
            <p:nvPr/>
          </p:nvSpPr>
          <p:spPr bwMode="auto">
            <a:xfrm>
              <a:off x="2592" y="1248"/>
              <a:ext cx="192" cy="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latin typeface="Arial" panose="020B0604020202020204" pitchFamily="34" charset="0"/>
                <a:cs typeface="Arial" panose="020B0604020202020204" pitchFamily="34" charset="0"/>
              </a:endParaRPr>
            </a:p>
          </p:txBody>
        </p:sp>
      </p:grpSp>
      <p:sp>
        <p:nvSpPr>
          <p:cNvPr id="27683" name="Line 32">
            <a:extLst>
              <a:ext uri="{FF2B5EF4-FFF2-40B4-BE49-F238E27FC236}">
                <a16:creationId xmlns:a16="http://schemas.microsoft.com/office/drawing/2014/main" id="{A09BFEE4-C54D-D328-7D4D-A01F60A1B383}"/>
              </a:ext>
            </a:extLst>
          </p:cNvPr>
          <p:cNvSpPr>
            <a:spLocks noChangeShapeType="1"/>
          </p:cNvSpPr>
          <p:nvPr/>
        </p:nvSpPr>
        <p:spPr bwMode="auto">
          <a:xfrm flipV="1">
            <a:off x="2921000" y="690563"/>
            <a:ext cx="2257425" cy="3508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nvGrpSpPr>
          <p:cNvPr id="27684" name="Group 29">
            <a:extLst>
              <a:ext uri="{FF2B5EF4-FFF2-40B4-BE49-F238E27FC236}">
                <a16:creationId xmlns:a16="http://schemas.microsoft.com/office/drawing/2014/main" id="{83B67F1D-A2A0-ADB6-371C-14729FA849B2}"/>
              </a:ext>
            </a:extLst>
          </p:cNvPr>
          <p:cNvGrpSpPr>
            <a:grpSpLocks/>
          </p:cNvGrpSpPr>
          <p:nvPr/>
        </p:nvGrpSpPr>
        <p:grpSpPr bwMode="auto">
          <a:xfrm>
            <a:off x="5368925" y="1187450"/>
            <a:ext cx="328613" cy="396875"/>
            <a:chOff x="2582" y="1161"/>
            <a:chExt cx="207" cy="250"/>
          </a:xfrm>
        </p:grpSpPr>
        <p:sp>
          <p:nvSpPr>
            <p:cNvPr id="27706" name="Text Box 30">
              <a:extLst>
                <a:ext uri="{FF2B5EF4-FFF2-40B4-BE49-F238E27FC236}">
                  <a16:creationId xmlns:a16="http://schemas.microsoft.com/office/drawing/2014/main" id="{BC60AFC5-9C5D-19DA-0C97-BA36CCE63ABC}"/>
                </a:ext>
              </a:extLst>
            </p:cNvPr>
            <p:cNvSpPr txBox="1">
              <a:spLocks noChangeArrowheads="1"/>
            </p:cNvSpPr>
            <p:nvPr/>
          </p:nvSpPr>
          <p:spPr bwMode="auto">
            <a:xfrm>
              <a:off x="2582" y="1161"/>
              <a:ext cx="2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000" b="1">
                  <a:solidFill>
                    <a:srgbClr val="000000"/>
                  </a:solidFill>
                  <a:latin typeface="Arial" panose="020B0604020202020204" pitchFamily="34" charset="0"/>
                  <a:cs typeface="Arial" panose="020B0604020202020204" pitchFamily="34" charset="0"/>
                </a:rPr>
                <a:t>+</a:t>
              </a:r>
              <a:endParaRPr lang="es-ES_tradnl" altLang="es-ES">
                <a:solidFill>
                  <a:srgbClr val="000000"/>
                </a:solidFill>
                <a:latin typeface="Arial" panose="020B0604020202020204" pitchFamily="34" charset="0"/>
                <a:cs typeface="Arial" panose="020B0604020202020204" pitchFamily="34" charset="0"/>
              </a:endParaRPr>
            </a:p>
          </p:txBody>
        </p:sp>
        <p:sp>
          <p:nvSpPr>
            <p:cNvPr id="27707" name="Oval 31">
              <a:extLst>
                <a:ext uri="{FF2B5EF4-FFF2-40B4-BE49-F238E27FC236}">
                  <a16:creationId xmlns:a16="http://schemas.microsoft.com/office/drawing/2014/main" id="{0163390F-BB38-FD9F-D790-5A5924CC0E35}"/>
                </a:ext>
              </a:extLst>
            </p:cNvPr>
            <p:cNvSpPr>
              <a:spLocks noChangeArrowheads="1"/>
            </p:cNvSpPr>
            <p:nvPr/>
          </p:nvSpPr>
          <p:spPr bwMode="auto">
            <a:xfrm>
              <a:off x="2592" y="1248"/>
              <a:ext cx="192" cy="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latin typeface="Arial" panose="020B0604020202020204" pitchFamily="34" charset="0"/>
                <a:cs typeface="Arial" panose="020B0604020202020204" pitchFamily="34" charset="0"/>
              </a:endParaRPr>
            </a:p>
          </p:txBody>
        </p:sp>
      </p:grpSp>
      <p:grpSp>
        <p:nvGrpSpPr>
          <p:cNvPr id="27685" name="Group 29">
            <a:extLst>
              <a:ext uri="{FF2B5EF4-FFF2-40B4-BE49-F238E27FC236}">
                <a16:creationId xmlns:a16="http://schemas.microsoft.com/office/drawing/2014/main" id="{C9CD5732-DD4E-E637-6D79-FB1DFD0746CA}"/>
              </a:ext>
            </a:extLst>
          </p:cNvPr>
          <p:cNvGrpSpPr>
            <a:grpSpLocks/>
          </p:cNvGrpSpPr>
          <p:nvPr/>
        </p:nvGrpSpPr>
        <p:grpSpPr bwMode="auto">
          <a:xfrm>
            <a:off x="3946525" y="866775"/>
            <a:ext cx="320675" cy="400050"/>
            <a:chOff x="2582" y="1161"/>
            <a:chExt cx="202" cy="252"/>
          </a:xfrm>
        </p:grpSpPr>
        <p:sp>
          <p:nvSpPr>
            <p:cNvPr id="27704" name="Text Box 30">
              <a:extLst>
                <a:ext uri="{FF2B5EF4-FFF2-40B4-BE49-F238E27FC236}">
                  <a16:creationId xmlns:a16="http://schemas.microsoft.com/office/drawing/2014/main" id="{2D9C6D27-07E9-C143-3E9C-FE55FCD198A1}"/>
                </a:ext>
              </a:extLst>
            </p:cNvPr>
            <p:cNvSpPr txBox="1">
              <a:spLocks noChangeArrowheads="1"/>
            </p:cNvSpPr>
            <p:nvPr/>
          </p:nvSpPr>
          <p:spPr bwMode="auto">
            <a:xfrm>
              <a:off x="2582" y="1161"/>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000" b="1">
                  <a:solidFill>
                    <a:srgbClr val="000000"/>
                  </a:solidFill>
                  <a:latin typeface="Arial" panose="020B0604020202020204" pitchFamily="34" charset="0"/>
                  <a:cs typeface="Arial" panose="020B0604020202020204" pitchFamily="34" charset="0"/>
                </a:rPr>
                <a:t>-</a:t>
              </a:r>
              <a:endParaRPr lang="es-ES_tradnl" altLang="es-ES">
                <a:solidFill>
                  <a:srgbClr val="000000"/>
                </a:solidFill>
                <a:latin typeface="Arial" panose="020B0604020202020204" pitchFamily="34" charset="0"/>
                <a:cs typeface="Arial" panose="020B0604020202020204" pitchFamily="34" charset="0"/>
              </a:endParaRPr>
            </a:p>
          </p:txBody>
        </p:sp>
        <p:sp>
          <p:nvSpPr>
            <p:cNvPr id="27705" name="Oval 31">
              <a:extLst>
                <a:ext uri="{FF2B5EF4-FFF2-40B4-BE49-F238E27FC236}">
                  <a16:creationId xmlns:a16="http://schemas.microsoft.com/office/drawing/2014/main" id="{EF86F7AB-04B8-C88E-C6B4-458FA68845C1}"/>
                </a:ext>
              </a:extLst>
            </p:cNvPr>
            <p:cNvSpPr>
              <a:spLocks noChangeArrowheads="1"/>
            </p:cNvSpPr>
            <p:nvPr/>
          </p:nvSpPr>
          <p:spPr bwMode="auto">
            <a:xfrm>
              <a:off x="2592" y="1248"/>
              <a:ext cx="192" cy="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latin typeface="Arial" panose="020B0604020202020204" pitchFamily="34" charset="0"/>
                <a:cs typeface="Arial" panose="020B0604020202020204" pitchFamily="34" charset="0"/>
              </a:endParaRPr>
            </a:p>
          </p:txBody>
        </p:sp>
      </p:grpSp>
      <p:sp>
        <p:nvSpPr>
          <p:cNvPr id="27686" name="Line 36">
            <a:extLst>
              <a:ext uri="{FF2B5EF4-FFF2-40B4-BE49-F238E27FC236}">
                <a16:creationId xmlns:a16="http://schemas.microsoft.com/office/drawing/2014/main" id="{6AD1C749-E725-AA49-8741-98CE7F3DF0BB}"/>
              </a:ext>
            </a:extLst>
          </p:cNvPr>
          <p:cNvSpPr>
            <a:spLocks noChangeShapeType="1"/>
          </p:cNvSpPr>
          <p:nvPr/>
        </p:nvSpPr>
        <p:spPr bwMode="auto">
          <a:xfrm flipH="1">
            <a:off x="5984875" y="960438"/>
            <a:ext cx="1163638" cy="13700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7687" name="Text Box 23">
            <a:extLst>
              <a:ext uri="{FF2B5EF4-FFF2-40B4-BE49-F238E27FC236}">
                <a16:creationId xmlns:a16="http://schemas.microsoft.com/office/drawing/2014/main" id="{004DC10B-FF5E-343D-2BEF-4C6A12046CEC}"/>
              </a:ext>
            </a:extLst>
          </p:cNvPr>
          <p:cNvSpPr txBox="1">
            <a:spLocks noChangeArrowheads="1"/>
          </p:cNvSpPr>
          <p:nvPr/>
        </p:nvSpPr>
        <p:spPr bwMode="auto">
          <a:xfrm>
            <a:off x="1944688" y="2700338"/>
            <a:ext cx="71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K</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sp>
        <p:nvSpPr>
          <p:cNvPr id="27688" name="Text Box 22">
            <a:extLst>
              <a:ext uri="{FF2B5EF4-FFF2-40B4-BE49-F238E27FC236}">
                <a16:creationId xmlns:a16="http://schemas.microsoft.com/office/drawing/2014/main" id="{CCE1FB9F-9EB5-7E9D-49B7-B43BF4D20D70}"/>
              </a:ext>
            </a:extLst>
          </p:cNvPr>
          <p:cNvSpPr txBox="1">
            <a:spLocks noChangeArrowheads="1"/>
          </p:cNvSpPr>
          <p:nvPr/>
        </p:nvSpPr>
        <p:spPr bwMode="auto">
          <a:xfrm>
            <a:off x="3632200" y="4137025"/>
            <a:ext cx="652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Na</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grpSp>
        <p:nvGrpSpPr>
          <p:cNvPr id="27689" name="51 Grupo">
            <a:extLst>
              <a:ext uri="{FF2B5EF4-FFF2-40B4-BE49-F238E27FC236}">
                <a16:creationId xmlns:a16="http://schemas.microsoft.com/office/drawing/2014/main" id="{73085483-9B32-D7D8-423E-97FBA7A91340}"/>
              </a:ext>
            </a:extLst>
          </p:cNvPr>
          <p:cNvGrpSpPr>
            <a:grpSpLocks/>
          </p:cNvGrpSpPr>
          <p:nvPr/>
        </p:nvGrpSpPr>
        <p:grpSpPr bwMode="auto">
          <a:xfrm rot="-9404848">
            <a:off x="2333625" y="3194050"/>
            <a:ext cx="1400175" cy="236538"/>
            <a:chOff x="2243931" y="5137682"/>
            <a:chExt cx="1399382" cy="236540"/>
          </a:xfrm>
        </p:grpSpPr>
        <p:sp>
          <p:nvSpPr>
            <p:cNvPr id="64" name="63 Cilindro">
              <a:extLst>
                <a:ext uri="{FF2B5EF4-FFF2-40B4-BE49-F238E27FC236}">
                  <a16:creationId xmlns:a16="http://schemas.microsoft.com/office/drawing/2014/main" id="{A879DAB1-AB0E-350F-E633-F8A7A4E7454F}"/>
                </a:ext>
              </a:extLst>
            </p:cNvPr>
            <p:cNvSpPr/>
            <p:nvPr/>
          </p:nvSpPr>
          <p:spPr>
            <a:xfrm rot="5400000">
              <a:off x="2857854" y="4821355"/>
              <a:ext cx="236540" cy="875804"/>
            </a:xfrm>
            <a:prstGeom prst="can">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sp>
          <p:nvSpPr>
            <p:cNvPr id="27703" name="Line 66">
              <a:extLst>
                <a:ext uri="{FF2B5EF4-FFF2-40B4-BE49-F238E27FC236}">
                  <a16:creationId xmlns:a16="http://schemas.microsoft.com/office/drawing/2014/main" id="{6B979BDF-2A22-0CE2-2DD6-4BE22779AC61}"/>
                </a:ext>
              </a:extLst>
            </p:cNvPr>
            <p:cNvSpPr>
              <a:spLocks noChangeShapeType="1"/>
            </p:cNvSpPr>
            <p:nvPr/>
          </p:nvSpPr>
          <p:spPr bwMode="auto">
            <a:xfrm rot="10800000" flipH="1" flipV="1">
              <a:off x="2243931" y="5237696"/>
              <a:ext cx="139938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7" name="52 Grupo">
            <a:extLst>
              <a:ext uri="{FF2B5EF4-FFF2-40B4-BE49-F238E27FC236}">
                <a16:creationId xmlns:a16="http://schemas.microsoft.com/office/drawing/2014/main" id="{ED432B03-72F5-8B91-7358-0ACF16B7F423}"/>
              </a:ext>
            </a:extLst>
          </p:cNvPr>
          <p:cNvGrpSpPr/>
          <p:nvPr/>
        </p:nvGrpSpPr>
        <p:grpSpPr>
          <a:xfrm rot="20376258">
            <a:off x="2294917" y="4564227"/>
            <a:ext cx="1399382" cy="236540"/>
            <a:chOff x="2243931" y="5137682"/>
            <a:chExt cx="1399382" cy="236540"/>
          </a:xfrm>
          <a:solidFill>
            <a:srgbClr val="92D050"/>
          </a:solidFill>
        </p:grpSpPr>
        <p:sp>
          <p:nvSpPr>
            <p:cNvPr id="67" name="66 Cilindro">
              <a:extLst>
                <a:ext uri="{FF2B5EF4-FFF2-40B4-BE49-F238E27FC236}">
                  <a16:creationId xmlns:a16="http://schemas.microsoft.com/office/drawing/2014/main" id="{AC5C577A-1D7E-5B6D-F775-E10B0F916366}"/>
                </a:ext>
              </a:extLst>
            </p:cNvPr>
            <p:cNvSpPr/>
            <p:nvPr/>
          </p:nvSpPr>
          <p:spPr>
            <a:xfrm rot="5400000">
              <a:off x="2848784" y="4817786"/>
              <a:ext cx="236540" cy="876332"/>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sp>
          <p:nvSpPr>
            <p:cNvPr id="68" name="Line 66">
              <a:extLst>
                <a:ext uri="{FF2B5EF4-FFF2-40B4-BE49-F238E27FC236}">
                  <a16:creationId xmlns:a16="http://schemas.microsoft.com/office/drawing/2014/main" id="{CF6CB4B5-A30C-E3A2-A740-0AF63503B356}"/>
                </a:ext>
              </a:extLst>
            </p:cNvPr>
            <p:cNvSpPr>
              <a:spLocks noChangeShapeType="1"/>
            </p:cNvSpPr>
            <p:nvPr/>
          </p:nvSpPr>
          <p:spPr bwMode="auto">
            <a:xfrm rot="10800000" flipH="1" flipV="1">
              <a:off x="2243931" y="5237696"/>
              <a:ext cx="1399382" cy="0"/>
            </a:xfrm>
            <a:prstGeom prst="line">
              <a:avLst/>
            </a:prstGeom>
            <a:grpFill/>
            <a:ln w="57150">
              <a:solidFill>
                <a:schemeClr val="tx1"/>
              </a:solidFill>
              <a:round/>
              <a:headEnd/>
              <a:tailEnd type="triangle" w="med" len="med"/>
            </a:ln>
          </p:spPr>
          <p:txBody>
            <a:bodyPr wrap="none" anchor="ctr"/>
            <a:lstStyle/>
            <a:p>
              <a:pPr eaLnBrk="1" hangingPunct="1">
                <a:defRPr/>
              </a:pPr>
              <a:endParaRPr lang="es-ES">
                <a:solidFill>
                  <a:prstClr val="black"/>
                </a:solidFill>
                <a:latin typeface="Arial" charset="0"/>
                <a:cs typeface="Arial" charset="0"/>
              </a:endParaRPr>
            </a:p>
          </p:txBody>
        </p:sp>
      </p:grpSp>
      <p:sp>
        <p:nvSpPr>
          <p:cNvPr id="70" name="69 Elipse">
            <a:extLst>
              <a:ext uri="{FF2B5EF4-FFF2-40B4-BE49-F238E27FC236}">
                <a16:creationId xmlns:a16="http://schemas.microsoft.com/office/drawing/2014/main" id="{6F594AA7-2373-F8EA-E157-C37A1F8F7F63}"/>
              </a:ext>
            </a:extLst>
          </p:cNvPr>
          <p:cNvSpPr/>
          <p:nvPr/>
        </p:nvSpPr>
        <p:spPr>
          <a:xfrm>
            <a:off x="7302500" y="5148263"/>
            <a:ext cx="300038" cy="279400"/>
          </a:xfrm>
          <a:prstGeom prst="ellipse">
            <a:avLst/>
          </a:prstGeom>
          <a:solidFill>
            <a:srgbClr val="E97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sp>
        <p:nvSpPr>
          <p:cNvPr id="71" name="70 Elipse">
            <a:extLst>
              <a:ext uri="{FF2B5EF4-FFF2-40B4-BE49-F238E27FC236}">
                <a16:creationId xmlns:a16="http://schemas.microsoft.com/office/drawing/2014/main" id="{36C4D814-F668-03CA-C859-D0C5CBAFC2DE}"/>
              </a:ext>
            </a:extLst>
          </p:cNvPr>
          <p:cNvSpPr/>
          <p:nvPr/>
        </p:nvSpPr>
        <p:spPr>
          <a:xfrm>
            <a:off x="4938713" y="4918075"/>
            <a:ext cx="298450" cy="277813"/>
          </a:xfrm>
          <a:prstGeom prst="ellipse">
            <a:avLst/>
          </a:prstGeom>
          <a:solidFill>
            <a:srgbClr val="E97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cxnSp>
        <p:nvCxnSpPr>
          <p:cNvPr id="73" name="72 Conector recto de flecha">
            <a:extLst>
              <a:ext uri="{FF2B5EF4-FFF2-40B4-BE49-F238E27FC236}">
                <a16:creationId xmlns:a16="http://schemas.microsoft.com/office/drawing/2014/main" id="{03F6A40D-3A13-D6EA-90D8-8C5815570146}"/>
              </a:ext>
            </a:extLst>
          </p:cNvPr>
          <p:cNvCxnSpPr/>
          <p:nvPr/>
        </p:nvCxnSpPr>
        <p:spPr>
          <a:xfrm flipV="1">
            <a:off x="4751388" y="3676650"/>
            <a:ext cx="725487" cy="1163638"/>
          </a:xfrm>
          <a:prstGeom prst="straightConnector1">
            <a:avLst/>
          </a:prstGeom>
          <a:ln w="38100">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a:extLst>
              <a:ext uri="{FF2B5EF4-FFF2-40B4-BE49-F238E27FC236}">
                <a16:creationId xmlns:a16="http://schemas.microsoft.com/office/drawing/2014/main" id="{15877758-8E70-D284-F978-B5E6DAFA46CF}"/>
              </a:ext>
            </a:extLst>
          </p:cNvPr>
          <p:cNvCxnSpPr/>
          <p:nvPr/>
        </p:nvCxnSpPr>
        <p:spPr>
          <a:xfrm flipH="1" flipV="1">
            <a:off x="4046538" y="3641725"/>
            <a:ext cx="495300" cy="1163638"/>
          </a:xfrm>
          <a:prstGeom prst="straightConnector1">
            <a:avLst/>
          </a:prstGeom>
          <a:ln w="38100">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a:extLst>
              <a:ext uri="{FF2B5EF4-FFF2-40B4-BE49-F238E27FC236}">
                <a16:creationId xmlns:a16="http://schemas.microsoft.com/office/drawing/2014/main" id="{E96976E0-61C5-AC69-590B-AD48A10632A5}"/>
              </a:ext>
            </a:extLst>
          </p:cNvPr>
          <p:cNvCxnSpPr>
            <a:endCxn id="27688" idx="2"/>
          </p:cNvCxnSpPr>
          <p:nvPr/>
        </p:nvCxnSpPr>
        <p:spPr>
          <a:xfrm flipH="1" flipV="1">
            <a:off x="3957638" y="4537075"/>
            <a:ext cx="436562" cy="268288"/>
          </a:xfrm>
          <a:prstGeom prst="straightConnector1">
            <a:avLst/>
          </a:prstGeom>
          <a:ln w="38100">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696" name="60 CuadroTexto">
            <a:extLst>
              <a:ext uri="{FF2B5EF4-FFF2-40B4-BE49-F238E27FC236}">
                <a16:creationId xmlns:a16="http://schemas.microsoft.com/office/drawing/2014/main" id="{7D9C8346-9759-5FCD-9E13-20E807556D0A}"/>
              </a:ext>
            </a:extLst>
          </p:cNvPr>
          <p:cNvSpPr txBox="1">
            <a:spLocks noChangeArrowheads="1"/>
          </p:cNvSpPr>
          <p:nvPr/>
        </p:nvSpPr>
        <p:spPr bwMode="auto">
          <a:xfrm>
            <a:off x="1582738" y="5195888"/>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3300"/>
                </a:solidFill>
                <a:latin typeface="Arial" panose="020B0604020202020204" pitchFamily="34" charset="0"/>
                <a:cs typeface="Arial" panose="020B0604020202020204" pitchFamily="34" charset="0"/>
              </a:rPr>
              <a:t>ENaC</a:t>
            </a:r>
            <a:endParaRPr lang="es-ES" altLang="es-ES" b="1">
              <a:solidFill>
                <a:srgbClr val="003300"/>
              </a:solidFill>
              <a:latin typeface="Arial" panose="020B0604020202020204" pitchFamily="34" charset="0"/>
              <a:cs typeface="Arial" panose="020B0604020202020204" pitchFamily="34" charset="0"/>
            </a:endParaRPr>
          </a:p>
        </p:txBody>
      </p:sp>
      <p:sp>
        <p:nvSpPr>
          <p:cNvPr id="27697" name="Text Box 22">
            <a:extLst>
              <a:ext uri="{FF2B5EF4-FFF2-40B4-BE49-F238E27FC236}">
                <a16:creationId xmlns:a16="http://schemas.microsoft.com/office/drawing/2014/main" id="{7429C7CE-B2E1-C47E-8BB2-2268CB16E4D3}"/>
              </a:ext>
            </a:extLst>
          </p:cNvPr>
          <p:cNvSpPr txBox="1">
            <a:spLocks noChangeArrowheads="1"/>
          </p:cNvSpPr>
          <p:nvPr/>
        </p:nvSpPr>
        <p:spPr bwMode="auto">
          <a:xfrm>
            <a:off x="6554788" y="5540375"/>
            <a:ext cx="65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K</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grpSp>
        <p:nvGrpSpPr>
          <p:cNvPr id="8" name="52 Grupo">
            <a:extLst>
              <a:ext uri="{FF2B5EF4-FFF2-40B4-BE49-F238E27FC236}">
                <a16:creationId xmlns:a16="http://schemas.microsoft.com/office/drawing/2014/main" id="{706A6484-F8F5-DBCB-853F-35CDE08B9482}"/>
              </a:ext>
            </a:extLst>
          </p:cNvPr>
          <p:cNvGrpSpPr/>
          <p:nvPr/>
        </p:nvGrpSpPr>
        <p:grpSpPr>
          <a:xfrm>
            <a:off x="5154613" y="5651664"/>
            <a:ext cx="1399382" cy="236540"/>
            <a:chOff x="2243931" y="5137682"/>
            <a:chExt cx="1399382" cy="236540"/>
          </a:xfrm>
          <a:solidFill>
            <a:srgbClr val="92D050"/>
          </a:solidFill>
        </p:grpSpPr>
        <p:sp>
          <p:nvSpPr>
            <p:cNvPr id="69" name="68 Cilindro">
              <a:extLst>
                <a:ext uri="{FF2B5EF4-FFF2-40B4-BE49-F238E27FC236}">
                  <a16:creationId xmlns:a16="http://schemas.microsoft.com/office/drawing/2014/main" id="{9376DEBC-9042-9D85-9AD7-DEAEF6EC45B8}"/>
                </a:ext>
              </a:extLst>
            </p:cNvPr>
            <p:cNvSpPr/>
            <p:nvPr/>
          </p:nvSpPr>
          <p:spPr>
            <a:xfrm rot="5400000">
              <a:off x="2848784" y="4817786"/>
              <a:ext cx="236540" cy="87633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sp>
          <p:nvSpPr>
            <p:cNvPr id="72" name="Line 66">
              <a:extLst>
                <a:ext uri="{FF2B5EF4-FFF2-40B4-BE49-F238E27FC236}">
                  <a16:creationId xmlns:a16="http://schemas.microsoft.com/office/drawing/2014/main" id="{D16BB12D-934E-FF74-AE75-9D4E2D44D7F0}"/>
                </a:ext>
              </a:extLst>
            </p:cNvPr>
            <p:cNvSpPr>
              <a:spLocks noChangeShapeType="1"/>
            </p:cNvSpPr>
            <p:nvPr/>
          </p:nvSpPr>
          <p:spPr bwMode="auto">
            <a:xfrm rot="10800000" flipH="1" flipV="1">
              <a:off x="2243931" y="5237696"/>
              <a:ext cx="1399382" cy="0"/>
            </a:xfrm>
            <a:prstGeom prst="line">
              <a:avLst/>
            </a:prstGeom>
            <a:grpFill/>
            <a:ln w="57150">
              <a:solidFill>
                <a:schemeClr val="tx1"/>
              </a:solidFill>
              <a:round/>
              <a:headEnd/>
              <a:tailEnd type="triangle" w="med" len="med"/>
            </a:ln>
          </p:spPr>
          <p:txBody>
            <a:bodyPr wrap="none" anchor="ctr"/>
            <a:lstStyle/>
            <a:p>
              <a:pPr eaLnBrk="1" hangingPunct="1">
                <a:defRPr/>
              </a:pPr>
              <a:endParaRPr lang="es-ES">
                <a:solidFill>
                  <a:prstClr val="black"/>
                </a:solidFill>
                <a:latin typeface="Arial" charset="0"/>
                <a:cs typeface="Arial" charset="0"/>
              </a:endParaRPr>
            </a:p>
          </p:txBody>
        </p:sp>
      </p:grpSp>
      <p:sp>
        <p:nvSpPr>
          <p:cNvPr id="27699" name="Text Box 22">
            <a:extLst>
              <a:ext uri="{FF2B5EF4-FFF2-40B4-BE49-F238E27FC236}">
                <a16:creationId xmlns:a16="http://schemas.microsoft.com/office/drawing/2014/main" id="{02CD8322-6B57-7070-61FF-FEAAFBB0AA20}"/>
              </a:ext>
            </a:extLst>
          </p:cNvPr>
          <p:cNvSpPr txBox="1">
            <a:spLocks noChangeArrowheads="1"/>
          </p:cNvSpPr>
          <p:nvPr/>
        </p:nvSpPr>
        <p:spPr bwMode="auto">
          <a:xfrm>
            <a:off x="4608513" y="5540375"/>
            <a:ext cx="65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K</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cxnSp>
        <p:nvCxnSpPr>
          <p:cNvPr id="86" name="85 Conector recto de flecha">
            <a:extLst>
              <a:ext uri="{FF2B5EF4-FFF2-40B4-BE49-F238E27FC236}">
                <a16:creationId xmlns:a16="http://schemas.microsoft.com/office/drawing/2014/main" id="{CE33E3A0-A780-AF81-AA5B-F32B20C56E4B}"/>
              </a:ext>
            </a:extLst>
          </p:cNvPr>
          <p:cNvCxnSpPr/>
          <p:nvPr/>
        </p:nvCxnSpPr>
        <p:spPr>
          <a:xfrm flipH="1" flipV="1">
            <a:off x="6008688" y="6038850"/>
            <a:ext cx="118427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701" name="60 CuadroTexto">
            <a:extLst>
              <a:ext uri="{FF2B5EF4-FFF2-40B4-BE49-F238E27FC236}">
                <a16:creationId xmlns:a16="http://schemas.microsoft.com/office/drawing/2014/main" id="{B5CACC0F-7960-ED8D-B328-AC60F7FFE0AB}"/>
              </a:ext>
            </a:extLst>
          </p:cNvPr>
          <p:cNvSpPr txBox="1">
            <a:spLocks noChangeArrowheads="1"/>
          </p:cNvSpPr>
          <p:nvPr/>
        </p:nvSpPr>
        <p:spPr bwMode="auto">
          <a:xfrm>
            <a:off x="1547813" y="32845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3300"/>
                </a:solidFill>
                <a:latin typeface="Arial" panose="020B0604020202020204" pitchFamily="34" charset="0"/>
                <a:cs typeface="Arial" panose="020B0604020202020204" pitchFamily="34" charset="0"/>
              </a:rPr>
              <a:t>ROMK</a:t>
            </a:r>
            <a:endParaRPr lang="es-ES" altLang="es-ES" b="1">
              <a:solidFill>
                <a:srgbClr val="003300"/>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Cilindro">
            <a:extLst>
              <a:ext uri="{FF2B5EF4-FFF2-40B4-BE49-F238E27FC236}">
                <a16:creationId xmlns:a16="http://schemas.microsoft.com/office/drawing/2014/main" id="{03E98A1E-9ACF-9722-8750-FC8B1EDD1844}"/>
              </a:ext>
            </a:extLst>
          </p:cNvPr>
          <p:cNvSpPr/>
          <p:nvPr/>
        </p:nvSpPr>
        <p:spPr>
          <a:xfrm>
            <a:off x="6138863" y="1908175"/>
            <a:ext cx="1993900" cy="3851275"/>
          </a:xfrm>
          <a:prstGeom prst="can">
            <a:avLst/>
          </a:prstGeom>
          <a:solidFill>
            <a:srgbClr val="FF130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prstClr val="white"/>
              </a:solidFill>
            </a:endParaRPr>
          </a:p>
        </p:txBody>
      </p:sp>
      <p:sp>
        <p:nvSpPr>
          <p:cNvPr id="29699" name="Rectangle 55">
            <a:extLst>
              <a:ext uri="{FF2B5EF4-FFF2-40B4-BE49-F238E27FC236}">
                <a16:creationId xmlns:a16="http://schemas.microsoft.com/office/drawing/2014/main" id="{F78CAF39-D40F-6FE9-9C15-0D907923FAE5}"/>
              </a:ext>
            </a:extLst>
          </p:cNvPr>
          <p:cNvSpPr>
            <a:spLocks noChangeArrowheads="1"/>
          </p:cNvSpPr>
          <p:nvPr/>
        </p:nvSpPr>
        <p:spPr bwMode="auto">
          <a:xfrm>
            <a:off x="2722563" y="1960563"/>
            <a:ext cx="2879725" cy="3959225"/>
          </a:xfrm>
          <a:prstGeom prst="rect">
            <a:avLst/>
          </a:prstGeom>
          <a:noFill/>
          <a:ln w="762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cs typeface="Arial" panose="020B0604020202020204" pitchFamily="34" charset="0"/>
            </a:endParaRPr>
          </a:p>
        </p:txBody>
      </p:sp>
      <p:sp>
        <p:nvSpPr>
          <p:cNvPr id="29700" name="Oval 63">
            <a:extLst>
              <a:ext uri="{FF2B5EF4-FFF2-40B4-BE49-F238E27FC236}">
                <a16:creationId xmlns:a16="http://schemas.microsoft.com/office/drawing/2014/main" id="{1E8797B7-B2BF-A60B-6339-01B94673D9FC}"/>
              </a:ext>
            </a:extLst>
          </p:cNvPr>
          <p:cNvSpPr>
            <a:spLocks noChangeArrowheads="1"/>
          </p:cNvSpPr>
          <p:nvPr/>
        </p:nvSpPr>
        <p:spPr bwMode="auto">
          <a:xfrm>
            <a:off x="5294313" y="3282950"/>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cs typeface="Arial" panose="020B0604020202020204" pitchFamily="34" charset="0"/>
            </a:endParaRPr>
          </a:p>
        </p:txBody>
      </p:sp>
      <p:sp>
        <p:nvSpPr>
          <p:cNvPr id="29701" name="AutoShape 64">
            <a:extLst>
              <a:ext uri="{FF2B5EF4-FFF2-40B4-BE49-F238E27FC236}">
                <a16:creationId xmlns:a16="http://schemas.microsoft.com/office/drawing/2014/main" id="{835D9734-6EF3-F877-E277-E21DD442F396}"/>
              </a:ext>
            </a:extLst>
          </p:cNvPr>
          <p:cNvSpPr>
            <a:spLocks noChangeArrowheads="1"/>
          </p:cNvSpPr>
          <p:nvPr/>
        </p:nvSpPr>
        <p:spPr bwMode="auto">
          <a:xfrm>
            <a:off x="5370513" y="3359150"/>
            <a:ext cx="593725"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solidFill>
              <a:schemeClr val="tx1"/>
            </a:solidFill>
            <a:miter lim="800000"/>
            <a:headEnd/>
            <a:tailEnd/>
          </a:ln>
        </p:spPr>
        <p:txBody>
          <a:bodyPr wrap="none" anchor="ctr"/>
          <a:lstStyle/>
          <a:p>
            <a:endParaRPr lang="es-ES"/>
          </a:p>
        </p:txBody>
      </p:sp>
      <p:sp>
        <p:nvSpPr>
          <p:cNvPr id="29702" name="Line 65">
            <a:extLst>
              <a:ext uri="{FF2B5EF4-FFF2-40B4-BE49-F238E27FC236}">
                <a16:creationId xmlns:a16="http://schemas.microsoft.com/office/drawing/2014/main" id="{F3C4A6E7-BEC7-D34E-A792-A3425AD77C21}"/>
              </a:ext>
            </a:extLst>
          </p:cNvPr>
          <p:cNvSpPr>
            <a:spLocks noChangeShapeType="1"/>
          </p:cNvSpPr>
          <p:nvPr/>
        </p:nvSpPr>
        <p:spPr bwMode="auto">
          <a:xfrm flipH="1" flipV="1">
            <a:off x="5046663" y="4006850"/>
            <a:ext cx="121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9703" name="Line 66">
            <a:extLst>
              <a:ext uri="{FF2B5EF4-FFF2-40B4-BE49-F238E27FC236}">
                <a16:creationId xmlns:a16="http://schemas.microsoft.com/office/drawing/2014/main" id="{BABF19BA-03F3-051D-5C4F-1AB22235B224}"/>
              </a:ext>
            </a:extLst>
          </p:cNvPr>
          <p:cNvSpPr>
            <a:spLocks noChangeShapeType="1"/>
          </p:cNvSpPr>
          <p:nvPr/>
        </p:nvSpPr>
        <p:spPr bwMode="auto">
          <a:xfrm rot="10800000" flipH="1" flipV="1">
            <a:off x="5046663" y="3282950"/>
            <a:ext cx="121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9704" name="Text Box 67">
            <a:extLst>
              <a:ext uri="{FF2B5EF4-FFF2-40B4-BE49-F238E27FC236}">
                <a16:creationId xmlns:a16="http://schemas.microsoft.com/office/drawing/2014/main" id="{C61B1864-1E1C-DF8B-3650-95CA12C46CE1}"/>
              </a:ext>
            </a:extLst>
          </p:cNvPr>
          <p:cNvSpPr txBox="1">
            <a:spLocks noChangeArrowheads="1"/>
          </p:cNvSpPr>
          <p:nvPr/>
        </p:nvSpPr>
        <p:spPr bwMode="auto">
          <a:xfrm>
            <a:off x="6265863" y="3116263"/>
            <a:ext cx="78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3 Na</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sp>
        <p:nvSpPr>
          <p:cNvPr id="29705" name="Text Box 68">
            <a:extLst>
              <a:ext uri="{FF2B5EF4-FFF2-40B4-BE49-F238E27FC236}">
                <a16:creationId xmlns:a16="http://schemas.microsoft.com/office/drawing/2014/main" id="{A98A3D13-3A92-5153-B9D7-1B21285FC13A}"/>
              </a:ext>
            </a:extLst>
          </p:cNvPr>
          <p:cNvSpPr txBox="1">
            <a:spLocks noChangeArrowheads="1"/>
          </p:cNvSpPr>
          <p:nvPr/>
        </p:nvSpPr>
        <p:spPr bwMode="auto">
          <a:xfrm>
            <a:off x="4348163" y="3808413"/>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2 K</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2400">
              <a:solidFill>
                <a:srgbClr val="000000"/>
              </a:solidFill>
              <a:latin typeface="Times New Roman" panose="02020603050405020304" pitchFamily="18" charset="0"/>
              <a:cs typeface="Arial" panose="020B0604020202020204" pitchFamily="34" charset="0"/>
            </a:endParaRPr>
          </a:p>
        </p:txBody>
      </p:sp>
      <p:sp>
        <p:nvSpPr>
          <p:cNvPr id="29706" name="Text Box 69">
            <a:extLst>
              <a:ext uri="{FF2B5EF4-FFF2-40B4-BE49-F238E27FC236}">
                <a16:creationId xmlns:a16="http://schemas.microsoft.com/office/drawing/2014/main" id="{1AAC7370-51B7-37C3-2437-81AD7D55C8E3}"/>
              </a:ext>
            </a:extLst>
          </p:cNvPr>
          <p:cNvSpPr txBox="1">
            <a:spLocks noChangeArrowheads="1"/>
          </p:cNvSpPr>
          <p:nvPr/>
        </p:nvSpPr>
        <p:spPr bwMode="auto">
          <a:xfrm>
            <a:off x="4662488" y="4079875"/>
            <a:ext cx="213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2000" b="1">
                <a:solidFill>
                  <a:srgbClr val="0033CC"/>
                </a:solidFill>
                <a:latin typeface="Times New Roman" panose="02020603050405020304" pitchFamily="18" charset="0"/>
                <a:cs typeface="Arial" panose="020B0604020202020204" pitchFamily="34" charset="0"/>
              </a:rPr>
              <a:t>Na+/ K+-ATPasa</a:t>
            </a:r>
            <a:r>
              <a:rPr lang="es-ES" altLang="es-ES" sz="2400">
                <a:solidFill>
                  <a:srgbClr val="0033CC"/>
                </a:solidFill>
                <a:latin typeface="Times New Roman" panose="02020603050405020304" pitchFamily="18" charset="0"/>
                <a:cs typeface="Arial" panose="020B0604020202020204" pitchFamily="34" charset="0"/>
              </a:rPr>
              <a:t> </a:t>
            </a:r>
            <a:endParaRPr lang="es-ES_tradnl" altLang="es-ES" sz="2400">
              <a:solidFill>
                <a:srgbClr val="0033CC"/>
              </a:solidFill>
              <a:latin typeface="Times New Roman" panose="02020603050405020304" pitchFamily="18" charset="0"/>
              <a:cs typeface="Arial" panose="020B0604020202020204" pitchFamily="34" charset="0"/>
            </a:endParaRPr>
          </a:p>
        </p:txBody>
      </p:sp>
      <p:sp>
        <p:nvSpPr>
          <p:cNvPr id="29707" name="Rectangle 70">
            <a:extLst>
              <a:ext uri="{FF2B5EF4-FFF2-40B4-BE49-F238E27FC236}">
                <a16:creationId xmlns:a16="http://schemas.microsoft.com/office/drawing/2014/main" id="{AEF8B9E4-91E8-05D7-A539-CB081D676184}"/>
              </a:ext>
            </a:extLst>
          </p:cNvPr>
          <p:cNvSpPr>
            <a:spLocks noChangeArrowheads="1"/>
          </p:cNvSpPr>
          <p:nvPr/>
        </p:nvSpPr>
        <p:spPr bwMode="auto">
          <a:xfrm>
            <a:off x="2722563" y="6281738"/>
            <a:ext cx="2952750" cy="838200"/>
          </a:xfrm>
          <a:prstGeom prst="rect">
            <a:avLst/>
          </a:prstGeom>
          <a:noFill/>
          <a:ln w="762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solidFill>
                <a:srgbClr val="000000"/>
              </a:solidFill>
              <a:cs typeface="Arial" panose="020B0604020202020204" pitchFamily="34" charset="0"/>
            </a:endParaRPr>
          </a:p>
        </p:txBody>
      </p:sp>
      <p:sp>
        <p:nvSpPr>
          <p:cNvPr id="29708" name="Line 71">
            <a:extLst>
              <a:ext uri="{FF2B5EF4-FFF2-40B4-BE49-F238E27FC236}">
                <a16:creationId xmlns:a16="http://schemas.microsoft.com/office/drawing/2014/main" id="{DA36E22D-2B77-88E2-5945-39AF117229DD}"/>
              </a:ext>
            </a:extLst>
          </p:cNvPr>
          <p:cNvSpPr>
            <a:spLocks noChangeShapeType="1"/>
          </p:cNvSpPr>
          <p:nvPr/>
        </p:nvSpPr>
        <p:spPr bwMode="auto">
          <a:xfrm>
            <a:off x="2217738" y="6137275"/>
            <a:ext cx="42481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9709" name="Text Box 73">
            <a:extLst>
              <a:ext uri="{FF2B5EF4-FFF2-40B4-BE49-F238E27FC236}">
                <a16:creationId xmlns:a16="http://schemas.microsoft.com/office/drawing/2014/main" id="{D08D5185-8F6F-2655-580D-008F59938926}"/>
              </a:ext>
            </a:extLst>
          </p:cNvPr>
          <p:cNvSpPr txBox="1">
            <a:spLocks noChangeArrowheads="1"/>
          </p:cNvSpPr>
          <p:nvPr/>
        </p:nvSpPr>
        <p:spPr bwMode="auto">
          <a:xfrm>
            <a:off x="2198688" y="53848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800">
                <a:solidFill>
                  <a:srgbClr val="000000"/>
                </a:solidFill>
                <a:cs typeface="Arial" panose="020B0604020202020204" pitchFamily="34" charset="0"/>
              </a:rPr>
              <a:t>-</a:t>
            </a:r>
            <a:endParaRPr lang="es-ES" altLang="es-ES" sz="2800">
              <a:solidFill>
                <a:srgbClr val="000000"/>
              </a:solidFill>
              <a:cs typeface="Arial" panose="020B0604020202020204" pitchFamily="34" charset="0"/>
            </a:endParaRPr>
          </a:p>
        </p:txBody>
      </p:sp>
      <p:sp>
        <p:nvSpPr>
          <p:cNvPr id="29710" name="Text Box 74">
            <a:extLst>
              <a:ext uri="{FF2B5EF4-FFF2-40B4-BE49-F238E27FC236}">
                <a16:creationId xmlns:a16="http://schemas.microsoft.com/office/drawing/2014/main" id="{6A48CDEE-F15D-E097-B61A-85245D6D7877}"/>
              </a:ext>
            </a:extLst>
          </p:cNvPr>
          <p:cNvSpPr txBox="1">
            <a:spLocks noChangeArrowheads="1"/>
          </p:cNvSpPr>
          <p:nvPr/>
        </p:nvSpPr>
        <p:spPr bwMode="auto">
          <a:xfrm>
            <a:off x="5748338" y="5561013"/>
            <a:ext cx="390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800">
                <a:solidFill>
                  <a:srgbClr val="000000"/>
                </a:solidFill>
                <a:cs typeface="Arial" panose="020B0604020202020204" pitchFamily="34" charset="0"/>
              </a:rPr>
              <a:t>+</a:t>
            </a:r>
            <a:endParaRPr lang="es-ES" altLang="es-ES" sz="2800">
              <a:solidFill>
                <a:srgbClr val="000000"/>
              </a:solidFill>
              <a:cs typeface="Arial" panose="020B0604020202020204" pitchFamily="34" charset="0"/>
            </a:endParaRPr>
          </a:p>
        </p:txBody>
      </p:sp>
      <p:sp>
        <p:nvSpPr>
          <p:cNvPr id="29711" name="Text Box 75">
            <a:extLst>
              <a:ext uri="{FF2B5EF4-FFF2-40B4-BE49-F238E27FC236}">
                <a16:creationId xmlns:a16="http://schemas.microsoft.com/office/drawing/2014/main" id="{75D70302-554D-C914-5893-C4B0A04B06A1}"/>
              </a:ext>
            </a:extLst>
          </p:cNvPr>
          <p:cNvSpPr txBox="1">
            <a:spLocks noChangeArrowheads="1"/>
          </p:cNvSpPr>
          <p:nvPr/>
        </p:nvSpPr>
        <p:spPr bwMode="auto">
          <a:xfrm>
            <a:off x="1211263" y="2427288"/>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 </a:t>
            </a:r>
            <a:r>
              <a:rPr lang="es-ES_tradnl" altLang="es-ES" sz="2400" b="1">
                <a:solidFill>
                  <a:srgbClr val="000000"/>
                </a:solidFill>
                <a:latin typeface="Times New Roman" panose="02020603050405020304" pitchFamily="18" charset="0"/>
                <a:cs typeface="Arial" panose="020B0604020202020204" pitchFamily="34" charset="0"/>
              </a:rPr>
              <a:t>Na</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sp>
        <p:nvSpPr>
          <p:cNvPr id="29712" name="28 Rectángulo">
            <a:extLst>
              <a:ext uri="{FF2B5EF4-FFF2-40B4-BE49-F238E27FC236}">
                <a16:creationId xmlns:a16="http://schemas.microsoft.com/office/drawing/2014/main" id="{CFB7C1AC-6AF4-42B7-9440-A36E28929AF0}"/>
              </a:ext>
            </a:extLst>
          </p:cNvPr>
          <p:cNvSpPr>
            <a:spLocks noChangeArrowheads="1"/>
          </p:cNvSpPr>
          <p:nvPr/>
        </p:nvSpPr>
        <p:spPr bwMode="auto">
          <a:xfrm>
            <a:off x="6719888" y="5867400"/>
            <a:ext cx="199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70C0"/>
                </a:solidFill>
                <a:cs typeface="Arial" panose="020B0604020202020204" pitchFamily="34" charset="0"/>
              </a:rPr>
              <a:t>Membrana celular </a:t>
            </a:r>
          </a:p>
          <a:p>
            <a:pPr eaLnBrk="1" hangingPunct="1"/>
            <a:r>
              <a:rPr lang="es-ES_tradnl" altLang="es-ES" b="1">
                <a:solidFill>
                  <a:srgbClr val="0070C0"/>
                </a:solidFill>
                <a:cs typeface="Arial" panose="020B0604020202020204" pitchFamily="34" charset="0"/>
              </a:rPr>
              <a:t>basolateral</a:t>
            </a:r>
            <a:endParaRPr lang="es-ES" altLang="es-ES">
              <a:solidFill>
                <a:srgbClr val="0070C0"/>
              </a:solidFill>
              <a:cs typeface="Arial" panose="020B0604020202020204" pitchFamily="34" charset="0"/>
            </a:endParaRPr>
          </a:p>
        </p:txBody>
      </p:sp>
      <p:sp>
        <p:nvSpPr>
          <p:cNvPr id="29713" name="29 Rectángulo">
            <a:extLst>
              <a:ext uri="{FF2B5EF4-FFF2-40B4-BE49-F238E27FC236}">
                <a16:creationId xmlns:a16="http://schemas.microsoft.com/office/drawing/2014/main" id="{3D97A2BA-A777-0394-CF02-D55502E5FB9E}"/>
              </a:ext>
            </a:extLst>
          </p:cNvPr>
          <p:cNvSpPr>
            <a:spLocks noChangeArrowheads="1"/>
          </p:cNvSpPr>
          <p:nvPr/>
        </p:nvSpPr>
        <p:spPr bwMode="auto">
          <a:xfrm>
            <a:off x="211138" y="5257800"/>
            <a:ext cx="149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b="1">
                <a:solidFill>
                  <a:srgbClr val="0070C0"/>
                </a:solidFill>
                <a:cs typeface="Arial" panose="020B0604020202020204" pitchFamily="34" charset="0"/>
              </a:rPr>
              <a:t>Membrana </a:t>
            </a:r>
          </a:p>
          <a:p>
            <a:pPr eaLnBrk="1" hangingPunct="1"/>
            <a:r>
              <a:rPr lang="es-ES_tradnl" altLang="es-ES" b="1">
                <a:solidFill>
                  <a:srgbClr val="0070C0"/>
                </a:solidFill>
                <a:cs typeface="Arial" panose="020B0604020202020204" pitchFamily="34" charset="0"/>
              </a:rPr>
              <a:t>celular  apical</a:t>
            </a:r>
            <a:endParaRPr lang="es-ES" altLang="es-ES">
              <a:solidFill>
                <a:srgbClr val="0070C0"/>
              </a:solidFill>
              <a:cs typeface="Arial" panose="020B0604020202020204" pitchFamily="34" charset="0"/>
            </a:endParaRPr>
          </a:p>
        </p:txBody>
      </p:sp>
      <p:cxnSp>
        <p:nvCxnSpPr>
          <p:cNvPr id="32" name="31 Conector recto de flecha">
            <a:extLst>
              <a:ext uri="{FF2B5EF4-FFF2-40B4-BE49-F238E27FC236}">
                <a16:creationId xmlns:a16="http://schemas.microsoft.com/office/drawing/2014/main" id="{9760F022-140A-44D4-590C-0CAA69790231}"/>
              </a:ext>
            </a:extLst>
          </p:cNvPr>
          <p:cNvCxnSpPr/>
          <p:nvPr/>
        </p:nvCxnSpPr>
        <p:spPr>
          <a:xfrm flipV="1">
            <a:off x="1785938" y="5384800"/>
            <a:ext cx="717550" cy="17621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a:extLst>
              <a:ext uri="{FF2B5EF4-FFF2-40B4-BE49-F238E27FC236}">
                <a16:creationId xmlns:a16="http://schemas.microsoft.com/office/drawing/2014/main" id="{C520A3CF-780A-DB46-373B-81F27D6999AC}"/>
              </a:ext>
            </a:extLst>
          </p:cNvPr>
          <p:cNvCxnSpPr/>
          <p:nvPr/>
        </p:nvCxnSpPr>
        <p:spPr>
          <a:xfrm flipH="1" flipV="1">
            <a:off x="5675313" y="5903913"/>
            <a:ext cx="1044575" cy="2222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716" name="Text Box 62">
            <a:extLst>
              <a:ext uri="{FF2B5EF4-FFF2-40B4-BE49-F238E27FC236}">
                <a16:creationId xmlns:a16="http://schemas.microsoft.com/office/drawing/2014/main" id="{318576A1-2700-2096-6A53-57EA4CB24681}"/>
              </a:ext>
            </a:extLst>
          </p:cNvPr>
          <p:cNvSpPr txBox="1">
            <a:spLocks noChangeArrowheads="1"/>
          </p:cNvSpPr>
          <p:nvPr/>
        </p:nvSpPr>
        <p:spPr bwMode="auto">
          <a:xfrm>
            <a:off x="323850" y="981075"/>
            <a:ext cx="8451850" cy="461963"/>
          </a:xfrm>
          <a:prstGeom prst="rect">
            <a:avLst/>
          </a:prstGeom>
          <a:solidFill>
            <a:schemeClr val="bg1"/>
          </a:solidFill>
          <a:ln w="76200" algn="ctr">
            <a:solidFill>
              <a:schemeClr val="bg1"/>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b="1">
                <a:solidFill>
                  <a:srgbClr val="000000"/>
                </a:solidFill>
                <a:cs typeface="Arial" panose="020B0604020202020204" pitchFamily="34" charset="0"/>
              </a:rPr>
              <a:t>     Luz tubular     Célula túbulo contorneado      Capilar peritubular</a:t>
            </a:r>
            <a:endParaRPr lang="es-ES" altLang="es-ES" sz="2400" b="1">
              <a:solidFill>
                <a:srgbClr val="000000"/>
              </a:solidFill>
              <a:cs typeface="Arial" panose="020B0604020202020204" pitchFamily="34" charset="0"/>
            </a:endParaRPr>
          </a:p>
        </p:txBody>
      </p:sp>
      <p:pic>
        <p:nvPicPr>
          <p:cNvPr id="29717" name="Picture 2">
            <a:extLst>
              <a:ext uri="{FF2B5EF4-FFF2-40B4-BE49-F238E27FC236}">
                <a16:creationId xmlns:a16="http://schemas.microsoft.com/office/drawing/2014/main" id="{77179281-7734-CC4A-0279-7FCE860C1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3095625"/>
            <a:ext cx="501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 Box 23">
            <a:extLst>
              <a:ext uri="{FF2B5EF4-FFF2-40B4-BE49-F238E27FC236}">
                <a16:creationId xmlns:a16="http://schemas.microsoft.com/office/drawing/2014/main" id="{98B6A0BA-9107-847B-B349-40F826C68BF0}"/>
              </a:ext>
            </a:extLst>
          </p:cNvPr>
          <p:cNvSpPr txBox="1">
            <a:spLocks noChangeArrowheads="1"/>
          </p:cNvSpPr>
          <p:nvPr/>
        </p:nvSpPr>
        <p:spPr bwMode="auto">
          <a:xfrm>
            <a:off x="3373438" y="4257675"/>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K</a:t>
            </a:r>
            <a:r>
              <a:rPr lang="es-ES_tradnl" altLang="es-ES" sz="2000" b="1" baseline="30000">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grpSp>
        <p:nvGrpSpPr>
          <p:cNvPr id="29719" name="51 Grupo">
            <a:extLst>
              <a:ext uri="{FF2B5EF4-FFF2-40B4-BE49-F238E27FC236}">
                <a16:creationId xmlns:a16="http://schemas.microsoft.com/office/drawing/2014/main" id="{25918BDA-562A-F7BB-136F-2E52CC2786D3}"/>
              </a:ext>
            </a:extLst>
          </p:cNvPr>
          <p:cNvGrpSpPr>
            <a:grpSpLocks/>
          </p:cNvGrpSpPr>
          <p:nvPr/>
        </p:nvGrpSpPr>
        <p:grpSpPr bwMode="auto">
          <a:xfrm rot="1401143">
            <a:off x="2024063" y="2905125"/>
            <a:ext cx="1400175" cy="236538"/>
            <a:chOff x="2243931" y="5137682"/>
            <a:chExt cx="1399382" cy="236540"/>
          </a:xfrm>
        </p:grpSpPr>
        <p:sp>
          <p:nvSpPr>
            <p:cNvPr id="49" name="48 Cilindro">
              <a:extLst>
                <a:ext uri="{FF2B5EF4-FFF2-40B4-BE49-F238E27FC236}">
                  <a16:creationId xmlns:a16="http://schemas.microsoft.com/office/drawing/2014/main" id="{79442FC5-D5E2-8884-2D2D-ABBBF8919B7E}"/>
                </a:ext>
              </a:extLst>
            </p:cNvPr>
            <p:cNvSpPr/>
            <p:nvPr/>
          </p:nvSpPr>
          <p:spPr>
            <a:xfrm rot="5400000">
              <a:off x="2846804" y="4815700"/>
              <a:ext cx="236540" cy="875804"/>
            </a:xfrm>
            <a:prstGeom prst="can">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sp>
          <p:nvSpPr>
            <p:cNvPr id="29731" name="Line 66">
              <a:extLst>
                <a:ext uri="{FF2B5EF4-FFF2-40B4-BE49-F238E27FC236}">
                  <a16:creationId xmlns:a16="http://schemas.microsoft.com/office/drawing/2014/main" id="{1FCD8B29-D829-BF3C-81CE-7F7043D06FB5}"/>
                </a:ext>
              </a:extLst>
            </p:cNvPr>
            <p:cNvSpPr>
              <a:spLocks noChangeShapeType="1"/>
            </p:cNvSpPr>
            <p:nvPr/>
          </p:nvSpPr>
          <p:spPr bwMode="auto">
            <a:xfrm rot="10800000" flipH="1" flipV="1">
              <a:off x="2243931" y="5237696"/>
              <a:ext cx="139938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3" name="52 Grupo">
            <a:extLst>
              <a:ext uri="{FF2B5EF4-FFF2-40B4-BE49-F238E27FC236}">
                <a16:creationId xmlns:a16="http://schemas.microsoft.com/office/drawing/2014/main" id="{BEC198AC-C1A4-3E62-DE18-C8DBF71521F9}"/>
              </a:ext>
            </a:extLst>
          </p:cNvPr>
          <p:cNvGrpSpPr/>
          <p:nvPr/>
        </p:nvGrpSpPr>
        <p:grpSpPr>
          <a:xfrm rot="9627782">
            <a:off x="1989273" y="4588280"/>
            <a:ext cx="1399382" cy="236540"/>
            <a:chOff x="2243931" y="5137682"/>
            <a:chExt cx="1399382" cy="236540"/>
          </a:xfrm>
          <a:solidFill>
            <a:srgbClr val="92D050"/>
          </a:solidFill>
        </p:grpSpPr>
        <p:sp>
          <p:nvSpPr>
            <p:cNvPr id="54" name="53 Cilindro">
              <a:extLst>
                <a:ext uri="{FF2B5EF4-FFF2-40B4-BE49-F238E27FC236}">
                  <a16:creationId xmlns:a16="http://schemas.microsoft.com/office/drawing/2014/main" id="{81022ED5-02C2-FCB8-0756-9F81465780A0}"/>
                </a:ext>
              </a:extLst>
            </p:cNvPr>
            <p:cNvSpPr/>
            <p:nvPr/>
          </p:nvSpPr>
          <p:spPr>
            <a:xfrm rot="5400000">
              <a:off x="2848784" y="4817786"/>
              <a:ext cx="236540" cy="876332"/>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sp>
          <p:nvSpPr>
            <p:cNvPr id="55" name="Line 66">
              <a:extLst>
                <a:ext uri="{FF2B5EF4-FFF2-40B4-BE49-F238E27FC236}">
                  <a16:creationId xmlns:a16="http://schemas.microsoft.com/office/drawing/2014/main" id="{78386B53-5FD0-6526-ACE6-EFC5D8522046}"/>
                </a:ext>
              </a:extLst>
            </p:cNvPr>
            <p:cNvSpPr>
              <a:spLocks noChangeShapeType="1"/>
            </p:cNvSpPr>
            <p:nvPr/>
          </p:nvSpPr>
          <p:spPr bwMode="auto">
            <a:xfrm rot="10800000" flipH="1" flipV="1">
              <a:off x="2243931" y="5237696"/>
              <a:ext cx="1399382" cy="0"/>
            </a:xfrm>
            <a:prstGeom prst="line">
              <a:avLst/>
            </a:prstGeom>
            <a:grpFill/>
            <a:ln w="57150">
              <a:solidFill>
                <a:schemeClr val="tx1"/>
              </a:solidFill>
              <a:round/>
              <a:headEnd/>
              <a:tailEnd type="triangle" w="med" len="med"/>
            </a:ln>
          </p:spPr>
          <p:txBody>
            <a:bodyPr wrap="none" anchor="ctr"/>
            <a:lstStyle/>
            <a:p>
              <a:pPr eaLnBrk="1" hangingPunct="1">
                <a:defRPr/>
              </a:pPr>
              <a:endParaRPr lang="es-ES">
                <a:solidFill>
                  <a:prstClr val="black"/>
                </a:solidFill>
                <a:latin typeface="Arial" charset="0"/>
                <a:cs typeface="Arial" charset="0"/>
              </a:endParaRPr>
            </a:p>
          </p:txBody>
        </p:sp>
      </p:grpSp>
      <p:grpSp>
        <p:nvGrpSpPr>
          <p:cNvPr id="4" name="59 Grupo">
            <a:extLst>
              <a:ext uri="{FF2B5EF4-FFF2-40B4-BE49-F238E27FC236}">
                <a16:creationId xmlns:a16="http://schemas.microsoft.com/office/drawing/2014/main" id="{F9C64FC9-DBB9-2D32-DC18-CBB544EB5515}"/>
              </a:ext>
            </a:extLst>
          </p:cNvPr>
          <p:cNvGrpSpPr/>
          <p:nvPr/>
        </p:nvGrpSpPr>
        <p:grpSpPr>
          <a:xfrm rot="1401143">
            <a:off x="4888431" y="5056813"/>
            <a:ext cx="1399382" cy="236540"/>
            <a:chOff x="2243931" y="5137682"/>
            <a:chExt cx="1399382" cy="236540"/>
          </a:xfrm>
          <a:solidFill>
            <a:schemeClr val="bg1"/>
          </a:solidFill>
        </p:grpSpPr>
        <p:sp>
          <p:nvSpPr>
            <p:cNvPr id="61" name="60 Cilindro">
              <a:extLst>
                <a:ext uri="{FF2B5EF4-FFF2-40B4-BE49-F238E27FC236}">
                  <a16:creationId xmlns:a16="http://schemas.microsoft.com/office/drawing/2014/main" id="{4A8D377E-755B-056B-0D59-8C12B2649B22}"/>
                </a:ext>
              </a:extLst>
            </p:cNvPr>
            <p:cNvSpPr/>
            <p:nvPr/>
          </p:nvSpPr>
          <p:spPr>
            <a:xfrm rot="5400000">
              <a:off x="2848784" y="4817786"/>
              <a:ext cx="236540" cy="876332"/>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prstClr val="white"/>
                </a:solidFill>
              </a:endParaRPr>
            </a:p>
          </p:txBody>
        </p:sp>
        <p:sp>
          <p:nvSpPr>
            <p:cNvPr id="62" name="Line 66">
              <a:extLst>
                <a:ext uri="{FF2B5EF4-FFF2-40B4-BE49-F238E27FC236}">
                  <a16:creationId xmlns:a16="http://schemas.microsoft.com/office/drawing/2014/main" id="{BE693610-B5AA-5C56-A365-64841A4480DB}"/>
                </a:ext>
              </a:extLst>
            </p:cNvPr>
            <p:cNvSpPr>
              <a:spLocks noChangeShapeType="1"/>
            </p:cNvSpPr>
            <p:nvPr/>
          </p:nvSpPr>
          <p:spPr bwMode="auto">
            <a:xfrm rot="10800000" flipH="1" flipV="1">
              <a:off x="2243931" y="5237696"/>
              <a:ext cx="1399382" cy="0"/>
            </a:xfrm>
            <a:prstGeom prst="line">
              <a:avLst/>
            </a:prstGeom>
            <a:grpFill/>
            <a:ln w="57150">
              <a:solidFill>
                <a:schemeClr val="tx1"/>
              </a:solidFill>
              <a:round/>
              <a:headEnd/>
              <a:tailEnd type="triangle" w="med" len="med"/>
            </a:ln>
          </p:spPr>
          <p:txBody>
            <a:bodyPr wrap="none" anchor="ctr"/>
            <a:lstStyle/>
            <a:p>
              <a:pPr eaLnBrk="1" hangingPunct="1">
                <a:defRPr/>
              </a:pPr>
              <a:endParaRPr lang="es-ES">
                <a:solidFill>
                  <a:prstClr val="black"/>
                </a:solidFill>
                <a:latin typeface="Arial" charset="0"/>
                <a:cs typeface="Arial" charset="0"/>
              </a:endParaRPr>
            </a:p>
          </p:txBody>
        </p:sp>
      </p:grpSp>
      <p:sp>
        <p:nvSpPr>
          <p:cNvPr id="29722" name="Text Box 25">
            <a:extLst>
              <a:ext uri="{FF2B5EF4-FFF2-40B4-BE49-F238E27FC236}">
                <a16:creationId xmlns:a16="http://schemas.microsoft.com/office/drawing/2014/main" id="{BB867433-59FE-AE17-5943-B3B7C4E132BA}"/>
              </a:ext>
            </a:extLst>
          </p:cNvPr>
          <p:cNvSpPr txBox="1">
            <a:spLocks noChangeArrowheads="1"/>
          </p:cNvSpPr>
          <p:nvPr/>
        </p:nvSpPr>
        <p:spPr bwMode="auto">
          <a:xfrm>
            <a:off x="6278563" y="2392363"/>
            <a:ext cx="174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b="1">
                <a:solidFill>
                  <a:srgbClr val="0033CC"/>
                </a:solidFill>
                <a:cs typeface="Arial" panose="020B0604020202020204" pitchFamily="34" charset="0"/>
              </a:rPr>
              <a:t>Aldosterona</a:t>
            </a:r>
            <a:endParaRPr lang="es-ES" altLang="es-ES" sz="2400" b="1">
              <a:solidFill>
                <a:srgbClr val="0033CC"/>
              </a:solidFill>
              <a:cs typeface="Arial" panose="020B0604020202020204" pitchFamily="34" charset="0"/>
            </a:endParaRPr>
          </a:p>
        </p:txBody>
      </p:sp>
      <p:sp>
        <p:nvSpPr>
          <p:cNvPr id="29723" name="Line 26">
            <a:extLst>
              <a:ext uri="{FF2B5EF4-FFF2-40B4-BE49-F238E27FC236}">
                <a16:creationId xmlns:a16="http://schemas.microsoft.com/office/drawing/2014/main" id="{13BEB596-560B-2A41-67CD-42FEA95A2A8C}"/>
              </a:ext>
            </a:extLst>
          </p:cNvPr>
          <p:cNvSpPr>
            <a:spLocks noChangeShapeType="1"/>
          </p:cNvSpPr>
          <p:nvPr/>
        </p:nvSpPr>
        <p:spPr bwMode="auto">
          <a:xfrm flipH="1">
            <a:off x="5046663" y="2608263"/>
            <a:ext cx="1085850" cy="0"/>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9724" name="Text Box 27">
            <a:extLst>
              <a:ext uri="{FF2B5EF4-FFF2-40B4-BE49-F238E27FC236}">
                <a16:creationId xmlns:a16="http://schemas.microsoft.com/office/drawing/2014/main" id="{B5EF1C9B-E7C8-1EFC-A91D-98F87BD689F1}"/>
              </a:ext>
            </a:extLst>
          </p:cNvPr>
          <p:cNvSpPr txBox="1">
            <a:spLocks noChangeArrowheads="1"/>
          </p:cNvSpPr>
          <p:nvPr/>
        </p:nvSpPr>
        <p:spPr bwMode="auto">
          <a:xfrm>
            <a:off x="2771775" y="2205038"/>
            <a:ext cx="17414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2200"/>
              </a:lnSpc>
            </a:pPr>
            <a:r>
              <a:rPr lang="es-ES_tradnl" altLang="es-ES" sz="2400" b="1">
                <a:solidFill>
                  <a:srgbClr val="0033CC"/>
                </a:solidFill>
                <a:cs typeface="Arial" panose="020B0604020202020204" pitchFamily="34" charset="0"/>
              </a:rPr>
              <a:t>Aldosterona</a:t>
            </a:r>
          </a:p>
          <a:p>
            <a:pPr algn="ctr" eaLnBrk="1" hangingPunct="1">
              <a:lnSpc>
                <a:spcPts val="2200"/>
              </a:lnSpc>
            </a:pPr>
            <a:r>
              <a:rPr lang="es-ES_tradnl" altLang="es-ES" sz="2400" b="1">
                <a:solidFill>
                  <a:srgbClr val="0033CC"/>
                </a:solidFill>
                <a:cs typeface="Arial" panose="020B0604020202020204" pitchFamily="34" charset="0"/>
              </a:rPr>
              <a:t>Receptor</a:t>
            </a:r>
            <a:endParaRPr lang="es-ES" altLang="es-ES" sz="2400" b="1">
              <a:solidFill>
                <a:srgbClr val="0033CC"/>
              </a:solidFill>
              <a:cs typeface="Arial" panose="020B0604020202020204" pitchFamily="34" charset="0"/>
            </a:endParaRPr>
          </a:p>
        </p:txBody>
      </p:sp>
      <p:sp>
        <p:nvSpPr>
          <p:cNvPr id="29725" name="Text Box 75">
            <a:extLst>
              <a:ext uri="{FF2B5EF4-FFF2-40B4-BE49-F238E27FC236}">
                <a16:creationId xmlns:a16="http://schemas.microsoft.com/office/drawing/2014/main" id="{F6720E5D-2CF7-A5D5-04EB-98AD31876637}"/>
              </a:ext>
            </a:extLst>
          </p:cNvPr>
          <p:cNvSpPr txBox="1">
            <a:spLocks noChangeArrowheads="1"/>
          </p:cNvSpPr>
          <p:nvPr/>
        </p:nvSpPr>
        <p:spPr bwMode="auto">
          <a:xfrm>
            <a:off x="3846513" y="5184775"/>
            <a:ext cx="71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solidFill>
                  <a:srgbClr val="000000"/>
                </a:solidFill>
                <a:latin typeface="Times New Roman" panose="02020603050405020304" pitchFamily="18" charset="0"/>
                <a:cs typeface="Arial" panose="020B0604020202020204" pitchFamily="34" charset="0"/>
              </a:rPr>
              <a:t>[ K</a:t>
            </a:r>
            <a:r>
              <a:rPr lang="es-ES_tradnl" altLang="es-ES" sz="2000" b="1" baseline="30000">
                <a:solidFill>
                  <a:srgbClr val="000000"/>
                </a:solidFill>
                <a:latin typeface="Times New Roman" panose="02020603050405020304" pitchFamily="18" charset="0"/>
                <a:cs typeface="Arial" panose="020B0604020202020204" pitchFamily="34" charset="0"/>
              </a:rPr>
              <a:t>+</a:t>
            </a:r>
            <a:r>
              <a:rPr lang="es-ES_tradnl" altLang="es-ES" sz="2000" b="1">
                <a:solidFill>
                  <a:srgbClr val="000000"/>
                </a:solidFill>
                <a:latin typeface="Times New Roman" panose="02020603050405020304" pitchFamily="18" charset="0"/>
                <a:cs typeface="Arial" panose="020B0604020202020204" pitchFamily="34" charset="0"/>
              </a:rPr>
              <a:t>]</a:t>
            </a:r>
            <a:endParaRPr lang="es-ES_tradnl" altLang="es-ES" sz="1600" b="1">
              <a:solidFill>
                <a:srgbClr val="000000"/>
              </a:solidFill>
              <a:latin typeface="Times New Roman" panose="02020603050405020304" pitchFamily="18" charset="0"/>
              <a:cs typeface="Arial" panose="020B0604020202020204" pitchFamily="34" charset="0"/>
            </a:endParaRPr>
          </a:p>
        </p:txBody>
      </p:sp>
      <p:sp>
        <p:nvSpPr>
          <p:cNvPr id="38" name="54 Rectángulo">
            <a:extLst>
              <a:ext uri="{FF2B5EF4-FFF2-40B4-BE49-F238E27FC236}">
                <a16:creationId xmlns:a16="http://schemas.microsoft.com/office/drawing/2014/main" id="{A9EEF303-6938-B5BB-0085-6964686A9CE7}"/>
              </a:ext>
            </a:extLst>
          </p:cNvPr>
          <p:cNvSpPr>
            <a:spLocks noChangeArrowheads="1"/>
          </p:cNvSpPr>
          <p:nvPr/>
        </p:nvSpPr>
        <p:spPr bwMode="auto">
          <a:xfrm>
            <a:off x="1414463" y="3609975"/>
            <a:ext cx="1346200" cy="338138"/>
          </a:xfrm>
          <a:prstGeom prst="rect">
            <a:avLst/>
          </a:prstGeom>
          <a:noFill/>
          <a:ln w="9525">
            <a:noFill/>
            <a:miter lim="800000"/>
            <a:headEnd/>
            <a:tailEnd/>
          </a:ln>
        </p:spPr>
        <p:txBody>
          <a:bodyPr wrap="none">
            <a:spAutoFit/>
          </a:bodyPr>
          <a:lstStyle/>
          <a:p>
            <a:pPr algn="ctr" eaLnBrk="1" hangingPunct="1">
              <a:defRPr/>
            </a:pPr>
            <a:r>
              <a:rPr lang="es-ES_tradnl" sz="1600" b="1" cap="all" dirty="0" err="1">
                <a:solidFill>
                  <a:prstClr val="black"/>
                </a:solidFill>
                <a:cs typeface="Arial" pitchFamily="34" charset="0"/>
              </a:rPr>
              <a:t>Amilorida</a:t>
            </a:r>
            <a:endParaRPr lang="es-ES" sz="1600" b="1" cap="all" dirty="0">
              <a:solidFill>
                <a:prstClr val="black"/>
              </a:solidFill>
              <a:cs typeface="Arial" pitchFamily="34" charset="0"/>
            </a:endParaRPr>
          </a:p>
        </p:txBody>
      </p:sp>
      <p:sp>
        <p:nvSpPr>
          <p:cNvPr id="39" name="54 Rectángulo">
            <a:extLst>
              <a:ext uri="{FF2B5EF4-FFF2-40B4-BE49-F238E27FC236}">
                <a16:creationId xmlns:a16="http://schemas.microsoft.com/office/drawing/2014/main" id="{1A3590D9-DDE4-9D0F-6E38-AB4900C9DCED}"/>
              </a:ext>
            </a:extLst>
          </p:cNvPr>
          <p:cNvSpPr>
            <a:spLocks noChangeArrowheads="1"/>
          </p:cNvSpPr>
          <p:nvPr/>
        </p:nvSpPr>
        <p:spPr bwMode="auto">
          <a:xfrm>
            <a:off x="3354388" y="2824163"/>
            <a:ext cx="2263775" cy="584200"/>
          </a:xfrm>
          <a:prstGeom prst="rect">
            <a:avLst/>
          </a:prstGeom>
          <a:noFill/>
          <a:ln w="9525">
            <a:noFill/>
            <a:miter lim="800000"/>
            <a:headEnd/>
            <a:tailEnd/>
          </a:ln>
        </p:spPr>
        <p:txBody>
          <a:bodyPr wrap="none">
            <a:spAutoFit/>
          </a:bodyPr>
          <a:lstStyle/>
          <a:p>
            <a:pPr eaLnBrk="1" hangingPunct="1">
              <a:defRPr/>
            </a:pPr>
            <a:r>
              <a:rPr lang="es-ES_tradnl" sz="1600" b="1" cap="all" dirty="0" err="1">
                <a:solidFill>
                  <a:prstClr val="black"/>
                </a:solidFill>
                <a:cs typeface="Arial" pitchFamily="34" charset="0"/>
              </a:rPr>
              <a:t>Espironolactona</a:t>
            </a:r>
            <a:endParaRPr lang="es-ES_tradnl" sz="1600" b="1" cap="all" dirty="0">
              <a:solidFill>
                <a:prstClr val="black"/>
              </a:solidFill>
              <a:cs typeface="Arial" pitchFamily="34" charset="0"/>
            </a:endParaRPr>
          </a:p>
          <a:p>
            <a:pPr eaLnBrk="1" hangingPunct="1">
              <a:defRPr/>
            </a:pPr>
            <a:r>
              <a:rPr lang="es-ES_tradnl" sz="1600" b="1" cap="all" dirty="0" err="1">
                <a:solidFill>
                  <a:prstClr val="black"/>
                </a:solidFill>
                <a:cs typeface="Arial" pitchFamily="34" charset="0"/>
              </a:rPr>
              <a:t>Eplerenona</a:t>
            </a:r>
            <a:endParaRPr lang="es-ES" sz="1400" b="1" cap="all" dirty="0">
              <a:solidFill>
                <a:prstClr val="black"/>
              </a:solidFill>
              <a:cs typeface="Arial" pitchFamily="34" charset="0"/>
            </a:endParaRPr>
          </a:p>
        </p:txBody>
      </p:sp>
      <p:pic>
        <p:nvPicPr>
          <p:cNvPr id="29728" name="Picture 2">
            <a:extLst>
              <a:ext uri="{FF2B5EF4-FFF2-40B4-BE49-F238E27FC236}">
                <a16:creationId xmlns:a16="http://schemas.microsoft.com/office/drawing/2014/main" id="{C2756B12-3770-E668-718C-6765588DA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2392363"/>
            <a:ext cx="5000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9" name="Text Box 24">
            <a:extLst>
              <a:ext uri="{FF2B5EF4-FFF2-40B4-BE49-F238E27FC236}">
                <a16:creationId xmlns:a16="http://schemas.microsoft.com/office/drawing/2014/main" id="{932FC8E1-7482-34FC-FAEF-8C4614FCF91B}"/>
              </a:ext>
            </a:extLst>
          </p:cNvPr>
          <p:cNvSpPr txBox="1">
            <a:spLocks noChangeArrowheads="1"/>
          </p:cNvSpPr>
          <p:nvPr/>
        </p:nvSpPr>
        <p:spPr bwMode="auto">
          <a:xfrm>
            <a:off x="814388" y="230188"/>
            <a:ext cx="8135937" cy="64611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3600" b="1" dirty="0">
                <a:solidFill>
                  <a:srgbClr val="FF0000"/>
                </a:solidFill>
                <a:latin typeface="+mn-lt"/>
                <a:ea typeface="+mj-ea"/>
                <a:cs typeface="+mj-cs"/>
              </a:rPr>
              <a:t>Modelo celular de la secreción de potasio</a:t>
            </a:r>
            <a:endParaRPr lang="es-ES" altLang="es-ES" sz="3600" b="1" dirty="0">
              <a:solidFill>
                <a:srgbClr val="FF0000"/>
              </a:solidFill>
              <a:latin typeface="+mn-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08798-6F9A-E9A2-4F2C-89E8227385EA}"/>
              </a:ext>
            </a:extLst>
          </p:cNvPr>
          <p:cNvSpPr>
            <a:spLocks noGrp="1"/>
          </p:cNvSpPr>
          <p:nvPr>
            <p:ph type="title"/>
          </p:nvPr>
        </p:nvSpPr>
        <p:spPr>
          <a:xfrm>
            <a:off x="395288" y="814388"/>
            <a:ext cx="7886700" cy="793750"/>
          </a:xfrm>
        </p:spPr>
        <p:txBody>
          <a:bodyPr rtlCol="0">
            <a:normAutofit fontScale="90000"/>
          </a:bodyPr>
          <a:lstStyle/>
          <a:p>
            <a:pPr algn="ctr" eaLnBrk="1" fontAlgn="auto" hangingPunct="1">
              <a:spcAft>
                <a:spcPts val="0"/>
              </a:spcAft>
              <a:defRPr/>
            </a:pPr>
            <a:r>
              <a:rPr lang="es-ES" sz="3200" b="1" dirty="0">
                <a:solidFill>
                  <a:srgbClr val="3333CC"/>
                </a:solidFill>
                <a:latin typeface="Arial" panose="020B0604020202020204" pitchFamily="34" charset="0"/>
                <a:ea typeface="+mn-ea"/>
                <a:cs typeface="+mn-cs"/>
              </a:rPr>
              <a:t>HIPERPOTASEMIA</a:t>
            </a:r>
            <a:br>
              <a:rPr lang="es-ES" sz="3200" b="1" dirty="0">
                <a:solidFill>
                  <a:srgbClr val="3333CC"/>
                </a:solidFill>
                <a:latin typeface="Arial" panose="020B0604020202020204" pitchFamily="34" charset="0"/>
                <a:ea typeface="+mn-ea"/>
                <a:cs typeface="+mn-cs"/>
              </a:rPr>
            </a:br>
            <a:br>
              <a:rPr lang="es-ES" sz="3200" b="1" dirty="0">
                <a:solidFill>
                  <a:srgbClr val="3333CC"/>
                </a:solidFill>
                <a:latin typeface="Arial" panose="020B0604020202020204" pitchFamily="34" charset="0"/>
                <a:ea typeface="+mn-ea"/>
                <a:cs typeface="+mn-cs"/>
              </a:rPr>
            </a:br>
            <a:r>
              <a:rPr lang="es-ES" sz="3200" b="1" dirty="0">
                <a:solidFill>
                  <a:srgbClr val="3333CC"/>
                </a:solidFill>
                <a:latin typeface="Arial" panose="020B0604020202020204" pitchFamily="34" charset="0"/>
                <a:ea typeface="+mn-ea"/>
                <a:cs typeface="+mn-cs"/>
              </a:rPr>
              <a:t>Definición</a:t>
            </a:r>
          </a:p>
        </p:txBody>
      </p:sp>
      <p:sp>
        <p:nvSpPr>
          <p:cNvPr id="65539" name="CuadroTexto 4">
            <a:extLst>
              <a:ext uri="{FF2B5EF4-FFF2-40B4-BE49-F238E27FC236}">
                <a16:creationId xmlns:a16="http://schemas.microsoft.com/office/drawing/2014/main" id="{6468B161-7A77-062F-4820-0EB223AC75BF}"/>
              </a:ext>
            </a:extLst>
          </p:cNvPr>
          <p:cNvSpPr txBox="1">
            <a:spLocks noChangeArrowheads="1"/>
          </p:cNvSpPr>
          <p:nvPr/>
        </p:nvSpPr>
        <p:spPr bwMode="auto">
          <a:xfrm>
            <a:off x="695325" y="2133600"/>
            <a:ext cx="7753350" cy="1200150"/>
          </a:xfrm>
          <a:prstGeom prst="rect">
            <a:avLst/>
          </a:prstGeom>
          <a:noFill/>
          <a:ln>
            <a:noFill/>
          </a:ln>
        </p:spPr>
        <p:txBody>
          <a:bodyPr>
            <a:spAutoFit/>
          </a:bodyPr>
          <a:lstStyle>
            <a:lvl1pPr marL="214313" indent="-214313"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00075" indent="-257175"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defRPr/>
            </a:pPr>
            <a:r>
              <a:rPr lang="es-ES" altLang="es-ES" sz="2400" dirty="0">
                <a:solidFill>
                  <a:srgbClr val="000000"/>
                </a:solidFill>
              </a:rPr>
              <a:t>Se define por una concentración sérica de potasio por encima del límite superior de la normalidad: K</a:t>
            </a:r>
            <a:r>
              <a:rPr lang="es-ES" altLang="es-ES" sz="2400" baseline="30000" dirty="0">
                <a:solidFill>
                  <a:srgbClr val="000000"/>
                </a:solidFill>
              </a:rPr>
              <a:t>+</a:t>
            </a:r>
            <a:r>
              <a:rPr lang="es-ES" altLang="es-ES" sz="2400" dirty="0">
                <a:solidFill>
                  <a:srgbClr val="000000"/>
                </a:solidFill>
              </a:rPr>
              <a:t> &gt;5 mEq/l</a:t>
            </a:r>
          </a:p>
          <a:p>
            <a:pPr marL="0" indent="0" eaLnBrk="1" hangingPunct="1">
              <a:lnSpc>
                <a:spcPct val="100000"/>
              </a:lnSpc>
              <a:spcBef>
                <a:spcPct val="0"/>
              </a:spcBef>
              <a:buFont typeface="Arial" panose="020B0604020202020204" pitchFamily="34" charset="0"/>
              <a:buNone/>
              <a:defRPr/>
            </a:pPr>
            <a:endParaRPr lang="es-ES" altLang="es-ES" sz="2400" dirty="0">
              <a:solidFill>
                <a:srgbClr val="000000"/>
              </a:solidFill>
              <a:latin typeface="Arial" panose="020B0604020202020204" pitchFamily="34" charset="0"/>
              <a:cs typeface="Arial" panose="020B0604020202020204" pitchFamily="34" charset="0"/>
            </a:endParaRPr>
          </a:p>
        </p:txBody>
      </p:sp>
      <p:sp>
        <p:nvSpPr>
          <p:cNvPr id="31748" name="CuadroTexto 4">
            <a:extLst>
              <a:ext uri="{FF2B5EF4-FFF2-40B4-BE49-F238E27FC236}">
                <a16:creationId xmlns:a16="http://schemas.microsoft.com/office/drawing/2014/main" id="{5732CEA9-996C-329B-C492-ED86E2EFD14B}"/>
              </a:ext>
            </a:extLst>
          </p:cNvPr>
          <p:cNvSpPr txBox="1">
            <a:spLocks noChangeArrowheads="1"/>
          </p:cNvSpPr>
          <p:nvPr/>
        </p:nvSpPr>
        <p:spPr bwMode="auto">
          <a:xfrm>
            <a:off x="395288" y="2949575"/>
            <a:ext cx="41179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00075" indent="-257175"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eaLnBrk="1" hangingPunct="1">
              <a:lnSpc>
                <a:spcPct val="150000"/>
              </a:lnSpc>
              <a:spcBef>
                <a:spcPct val="0"/>
              </a:spcBef>
              <a:buClr>
                <a:srgbClr val="2F5597"/>
              </a:buClr>
              <a:buFont typeface="Yu Mincho Demibold" pitchFamily="18" charset="-128"/>
              <a:buChar char="☛"/>
            </a:pPr>
            <a:r>
              <a:rPr lang="es-ES" altLang="es-ES" sz="2000">
                <a:solidFill>
                  <a:srgbClr val="000000"/>
                </a:solidFill>
                <a:latin typeface="Arial" panose="020B0604020202020204" pitchFamily="34" charset="0"/>
                <a:cs typeface="Arial" panose="020B0604020202020204" pitchFamily="34" charset="0"/>
              </a:rPr>
              <a:t>Leve: 5 a 5,5 mEq/l</a:t>
            </a:r>
          </a:p>
          <a:p>
            <a:pPr lvl="1" eaLnBrk="1" hangingPunct="1">
              <a:lnSpc>
                <a:spcPct val="150000"/>
              </a:lnSpc>
              <a:spcBef>
                <a:spcPct val="0"/>
              </a:spcBef>
              <a:buClr>
                <a:srgbClr val="2F5597"/>
              </a:buClr>
              <a:buFont typeface="Yu Mincho Demibold" pitchFamily="18" charset="-128"/>
              <a:buChar char="☛"/>
            </a:pPr>
            <a:r>
              <a:rPr lang="es-ES" altLang="es-ES" sz="2000">
                <a:solidFill>
                  <a:srgbClr val="000000"/>
                </a:solidFill>
                <a:latin typeface="Arial" panose="020B0604020202020204" pitchFamily="34" charset="0"/>
                <a:cs typeface="Arial" panose="020B0604020202020204" pitchFamily="34" charset="0"/>
              </a:rPr>
              <a:t>Moderada: 5,5 y 6 mEq/l</a:t>
            </a:r>
          </a:p>
          <a:p>
            <a:pPr lvl="1" eaLnBrk="1" hangingPunct="1">
              <a:lnSpc>
                <a:spcPct val="150000"/>
              </a:lnSpc>
              <a:spcBef>
                <a:spcPct val="0"/>
              </a:spcBef>
              <a:buClr>
                <a:srgbClr val="2F5597"/>
              </a:buClr>
              <a:buFont typeface="Yu Mincho Demibold" pitchFamily="18" charset="-128"/>
              <a:buChar char="☛"/>
            </a:pPr>
            <a:r>
              <a:rPr lang="es-ES" altLang="es-ES" sz="2000">
                <a:solidFill>
                  <a:srgbClr val="000000"/>
                </a:solidFill>
                <a:latin typeface="Arial" panose="020B0604020202020204" pitchFamily="34" charset="0"/>
                <a:cs typeface="Arial" panose="020B0604020202020204" pitchFamily="34" charset="0"/>
              </a:rPr>
              <a:t>Grave: &gt; 6 mEq/l.</a:t>
            </a:r>
            <a:endParaRPr lang="es-ES" altLang="es-ES" sz="2400">
              <a:solidFill>
                <a:srgbClr val="000000"/>
              </a:solidFill>
            </a:endParaRPr>
          </a:p>
          <a:p>
            <a:pPr eaLnBrk="1" hangingPunct="1">
              <a:lnSpc>
                <a:spcPct val="150000"/>
              </a:lnSpc>
              <a:spcBef>
                <a:spcPct val="0"/>
              </a:spcBef>
            </a:pPr>
            <a:endParaRPr lang="es-ES" altLang="es-ES" sz="240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advTm="2307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CuadroTexto">
            <a:extLst>
              <a:ext uri="{FF2B5EF4-FFF2-40B4-BE49-F238E27FC236}">
                <a16:creationId xmlns:a16="http://schemas.microsoft.com/office/drawing/2014/main" id="{6F250CFC-9401-1935-F9DE-0465AA95CD15}"/>
              </a:ext>
            </a:extLst>
          </p:cNvPr>
          <p:cNvSpPr txBox="1">
            <a:spLocks noChangeArrowheads="1"/>
          </p:cNvSpPr>
          <p:nvPr/>
        </p:nvSpPr>
        <p:spPr bwMode="auto">
          <a:xfrm>
            <a:off x="1390650" y="5360988"/>
            <a:ext cx="6935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400" b="1">
                <a:solidFill>
                  <a:srgbClr val="000000"/>
                </a:solidFill>
                <a:latin typeface="Arial" panose="020B0604020202020204" pitchFamily="34" charset="0"/>
                <a:sym typeface="Wingdings" panose="05000000000000000000" pitchFamily="2" charset="2"/>
              </a:rPr>
              <a:t> </a:t>
            </a:r>
            <a:r>
              <a:rPr lang="es-ES" altLang="es-ES" sz="1400" b="1">
                <a:solidFill>
                  <a:srgbClr val="000000"/>
                </a:solidFill>
                <a:latin typeface="Arial" panose="020B0604020202020204" pitchFamily="34" charset="0"/>
                <a:cs typeface="Arial" panose="020B0604020202020204" pitchFamily="34" charset="0"/>
                <a:sym typeface="Wingdings" panose="05000000000000000000" pitchFamily="2" charset="2"/>
              </a:rPr>
              <a:t>↑† t</a:t>
            </a:r>
            <a:r>
              <a:rPr lang="es-ES" altLang="es-ES" sz="1400" b="1">
                <a:solidFill>
                  <a:srgbClr val="000000"/>
                </a:solidFill>
                <a:latin typeface="Arial" panose="020B0604020202020204" pitchFamily="34" charset="0"/>
                <a:sym typeface="Wingdings" panose="05000000000000000000" pitchFamily="2" charset="2"/>
              </a:rPr>
              <a:t>otal por cada 0,1 mEq/L que el K se alejo de la normalidad (&lt;4 y </a:t>
            </a:r>
            <a:r>
              <a:rPr lang="es-ES" altLang="es-ES" sz="1400" b="1">
                <a:solidFill>
                  <a:srgbClr val="000000"/>
                </a:solidFill>
                <a:latin typeface="Arial" panose="020B0604020202020204" pitchFamily="34" charset="0"/>
                <a:cs typeface="Arial" panose="020B0604020202020204" pitchFamily="34" charset="0"/>
                <a:sym typeface="Wingdings" panose="05000000000000000000" pitchFamily="2" charset="2"/>
              </a:rPr>
              <a:t>≥5 mEq/l)</a:t>
            </a:r>
            <a:endParaRPr lang="es-ES" altLang="es-ES" sz="1400" b="1">
              <a:solidFill>
                <a:srgbClr val="000000"/>
              </a:solidFill>
              <a:latin typeface="Arial" panose="020B0604020202020204" pitchFamily="34" charset="0"/>
            </a:endParaRPr>
          </a:p>
        </p:txBody>
      </p:sp>
      <p:pic>
        <p:nvPicPr>
          <p:cNvPr id="33795" name="Picture 2">
            <a:extLst>
              <a:ext uri="{FF2B5EF4-FFF2-40B4-BE49-F238E27FC236}">
                <a16:creationId xmlns:a16="http://schemas.microsoft.com/office/drawing/2014/main" id="{7BE27B27-CF57-A415-6ECD-DBF51AF6C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763588"/>
            <a:ext cx="6935787"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6 CuadroTexto">
            <a:extLst>
              <a:ext uri="{FF2B5EF4-FFF2-40B4-BE49-F238E27FC236}">
                <a16:creationId xmlns:a16="http://schemas.microsoft.com/office/drawing/2014/main" id="{45696E9A-BC79-870A-8556-6A47A88C87CE}"/>
              </a:ext>
            </a:extLst>
          </p:cNvPr>
          <p:cNvSpPr txBox="1">
            <a:spLocks noChangeArrowheads="1"/>
          </p:cNvSpPr>
          <p:nvPr/>
        </p:nvSpPr>
        <p:spPr bwMode="auto">
          <a:xfrm>
            <a:off x="6965251" y="3740944"/>
            <a:ext cx="1020762" cy="738187"/>
          </a:xfrm>
          <a:prstGeom prst="rect">
            <a:avLst/>
          </a:prstGeom>
          <a:noFill/>
          <a:ln>
            <a:noFill/>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ClrTx/>
              <a:buSzTx/>
              <a:buFont typeface="Wingdings" panose="05000000000000000000" pitchFamily="2" charset="2"/>
              <a:buNone/>
              <a:defRPr/>
            </a:pPr>
            <a:r>
              <a:rPr lang="es-ES_tradnl" altLang="es-ES" sz="1050" dirty="0">
                <a:solidFill>
                  <a:prstClr val="black"/>
                </a:solidFill>
              </a:rPr>
              <a:t>Comorbilidad:</a:t>
            </a:r>
          </a:p>
          <a:p>
            <a:pPr defTabSz="685800" eaLnBrk="1" fontAlgn="auto" hangingPunct="1">
              <a:spcBef>
                <a:spcPct val="0"/>
              </a:spcBef>
              <a:spcAft>
                <a:spcPts val="0"/>
              </a:spcAft>
              <a:buClrTx/>
              <a:buSzTx/>
              <a:buFontTx/>
              <a:buChar char="-"/>
              <a:defRPr/>
            </a:pPr>
            <a:r>
              <a:rPr lang="es-ES_tradnl" altLang="es-ES" sz="1050" dirty="0">
                <a:solidFill>
                  <a:prstClr val="black"/>
                </a:solidFill>
              </a:rPr>
              <a:t> IC</a:t>
            </a:r>
          </a:p>
          <a:p>
            <a:pPr defTabSz="685800" eaLnBrk="1" fontAlgn="auto" hangingPunct="1">
              <a:spcBef>
                <a:spcPct val="0"/>
              </a:spcBef>
              <a:spcAft>
                <a:spcPts val="0"/>
              </a:spcAft>
              <a:buClrTx/>
              <a:buSzTx/>
              <a:buFontTx/>
              <a:buChar char="-"/>
              <a:defRPr/>
            </a:pPr>
            <a:r>
              <a:rPr lang="es-ES_tradnl" altLang="es-ES" sz="1050" dirty="0">
                <a:solidFill>
                  <a:prstClr val="black"/>
                </a:solidFill>
              </a:rPr>
              <a:t> ERC</a:t>
            </a:r>
          </a:p>
          <a:p>
            <a:pPr defTabSz="685800" eaLnBrk="1" fontAlgn="auto" hangingPunct="1">
              <a:spcBef>
                <a:spcPct val="0"/>
              </a:spcBef>
              <a:spcAft>
                <a:spcPts val="0"/>
              </a:spcAft>
              <a:buClrTx/>
              <a:buSzTx/>
              <a:buFontTx/>
              <a:buChar char="-"/>
              <a:defRPr/>
            </a:pPr>
            <a:r>
              <a:rPr lang="es-ES_tradnl" altLang="es-ES" sz="1050" dirty="0">
                <a:solidFill>
                  <a:prstClr val="black"/>
                </a:solidFill>
              </a:rPr>
              <a:t> DM</a:t>
            </a:r>
            <a:endParaRPr lang="es-ES" altLang="es-ES" sz="1050" dirty="0">
              <a:solidFill>
                <a:prstClr val="black"/>
              </a:solidFill>
            </a:endParaRPr>
          </a:p>
        </p:txBody>
      </p:sp>
      <p:sp>
        <p:nvSpPr>
          <p:cNvPr id="33797" name="8 Rectángulo">
            <a:extLst>
              <a:ext uri="{FF2B5EF4-FFF2-40B4-BE49-F238E27FC236}">
                <a16:creationId xmlns:a16="http://schemas.microsoft.com/office/drawing/2014/main" id="{AFC20552-CCEA-1819-BC5B-1A4A414F2900}"/>
              </a:ext>
            </a:extLst>
          </p:cNvPr>
          <p:cNvSpPr>
            <a:spLocks noChangeArrowheads="1"/>
          </p:cNvSpPr>
          <p:nvPr/>
        </p:nvSpPr>
        <p:spPr bwMode="auto">
          <a:xfrm>
            <a:off x="2671763" y="2228850"/>
            <a:ext cx="1258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600" i="1">
                <a:solidFill>
                  <a:srgbClr val="000000"/>
                </a:solidFill>
                <a:latin typeface="Arial" panose="020B0604020202020204" pitchFamily="34" charset="0"/>
              </a:rPr>
              <a:t>n = 911.698</a:t>
            </a:r>
            <a:endParaRPr lang="es-ES" altLang="es-ES" sz="1600">
              <a:solidFill>
                <a:srgbClr val="000000"/>
              </a:solidFill>
              <a:latin typeface="Arial" panose="020B0604020202020204" pitchFamily="34" charset="0"/>
            </a:endParaRPr>
          </a:p>
        </p:txBody>
      </p:sp>
      <p:sp>
        <p:nvSpPr>
          <p:cNvPr id="9" name="Título 1">
            <a:extLst>
              <a:ext uri="{FF2B5EF4-FFF2-40B4-BE49-F238E27FC236}">
                <a16:creationId xmlns:a16="http://schemas.microsoft.com/office/drawing/2014/main" id="{D0BC485D-D7FB-B069-A4BB-D14F8A69D3CE}"/>
              </a:ext>
            </a:extLst>
          </p:cNvPr>
          <p:cNvSpPr>
            <a:spLocks noGrp="1"/>
          </p:cNvSpPr>
          <p:nvPr>
            <p:ph type="title"/>
          </p:nvPr>
        </p:nvSpPr>
        <p:spPr>
          <a:xfrm>
            <a:off x="468313" y="188913"/>
            <a:ext cx="7886700" cy="993775"/>
          </a:xfrm>
        </p:spPr>
        <p:txBody>
          <a:bodyPr rtlCol="0">
            <a:normAutofit/>
          </a:bodyPr>
          <a:lstStyle/>
          <a:p>
            <a:pPr algn="ctr" eaLnBrk="1" fontAlgn="auto" hangingPunct="1">
              <a:spcAft>
                <a:spcPts val="0"/>
              </a:spcAft>
              <a:defRPr/>
            </a:pPr>
            <a:r>
              <a:rPr lang="es-ES" sz="3200" b="1" dirty="0">
                <a:solidFill>
                  <a:srgbClr val="3333CC"/>
                </a:solidFill>
                <a:latin typeface="Arial" panose="020B0604020202020204" pitchFamily="34" charset="0"/>
                <a:ea typeface="+mn-ea"/>
                <a:cs typeface="+mn-cs"/>
              </a:rPr>
              <a:t>Epidemiología</a:t>
            </a:r>
            <a:br>
              <a:rPr lang="es-ES" sz="3000" dirty="0">
                <a:latin typeface="Arial" panose="020B0604020202020204" pitchFamily="34" charset="0"/>
                <a:cs typeface="Arial" panose="020B0604020202020204" pitchFamily="34" charset="0"/>
              </a:rPr>
            </a:br>
            <a:endParaRPr lang="es-ES" sz="3000" dirty="0">
              <a:latin typeface="Arial" panose="020B0604020202020204" pitchFamily="34" charset="0"/>
              <a:cs typeface="Arial" panose="020B0604020202020204" pitchFamily="34" charset="0"/>
            </a:endParaRPr>
          </a:p>
        </p:txBody>
      </p:sp>
      <p:sp>
        <p:nvSpPr>
          <p:cNvPr id="33799" name="7 CuadroTexto">
            <a:extLst>
              <a:ext uri="{FF2B5EF4-FFF2-40B4-BE49-F238E27FC236}">
                <a16:creationId xmlns:a16="http://schemas.microsoft.com/office/drawing/2014/main" id="{9CE27379-6A75-4878-A584-7ABB8298AED7}"/>
              </a:ext>
            </a:extLst>
          </p:cNvPr>
          <p:cNvSpPr txBox="1">
            <a:spLocks noChangeArrowheads="1"/>
          </p:cNvSpPr>
          <p:nvPr/>
        </p:nvSpPr>
        <p:spPr bwMode="auto">
          <a:xfrm>
            <a:off x="4921250" y="4652963"/>
            <a:ext cx="4211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s-ES" sz="1200" b="1">
                <a:solidFill>
                  <a:srgbClr val="767171"/>
                </a:solidFill>
              </a:rPr>
              <a:t>Collins A, Pitt B et al. </a:t>
            </a:r>
            <a:r>
              <a:rPr lang="es-ES" altLang="es-ES" sz="1200" b="1">
                <a:solidFill>
                  <a:srgbClr val="767171"/>
                </a:solidFill>
              </a:rPr>
              <a:t>Am J Nephrol 2017;46:213–221</a:t>
            </a:r>
          </a:p>
        </p:txBody>
      </p:sp>
      <p:sp>
        <p:nvSpPr>
          <p:cNvPr id="33800" name="CuadroTexto 2">
            <a:extLst>
              <a:ext uri="{FF2B5EF4-FFF2-40B4-BE49-F238E27FC236}">
                <a16:creationId xmlns:a16="http://schemas.microsoft.com/office/drawing/2014/main" id="{76D32DBA-F3BA-FBE0-9A56-63B769145464}"/>
              </a:ext>
            </a:extLst>
          </p:cNvPr>
          <p:cNvSpPr txBox="1">
            <a:spLocks noChangeArrowheads="1"/>
          </p:cNvSpPr>
          <p:nvPr/>
        </p:nvSpPr>
        <p:spPr bwMode="auto">
          <a:xfrm>
            <a:off x="611188" y="5826125"/>
            <a:ext cx="792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a:latin typeface="Arial" panose="020B0604020202020204" pitchFamily="34" charset="0"/>
              </a:rPr>
              <a:t>Este trabajo, de una población de 911,698 p muestra la relación entre el potasio y la mortalidad. Tanto un nivel Elevado, como bajo de K se asocian con mayor mortalidad en todas las poblaciones de riesgo.</a:t>
            </a:r>
          </a:p>
        </p:txBody>
      </p:sp>
    </p:spTree>
  </p:cSld>
  <p:clrMapOvr>
    <a:masterClrMapping/>
  </p:clrMapOvr>
  <p:transition spd="slow" advTm="5974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DC739-185C-EF3B-EC61-0A6016266F0D}"/>
              </a:ext>
            </a:extLst>
          </p:cNvPr>
          <p:cNvSpPr>
            <a:spLocks noGrp="1"/>
          </p:cNvSpPr>
          <p:nvPr>
            <p:ph type="title"/>
          </p:nvPr>
        </p:nvSpPr>
        <p:spPr>
          <a:xfrm>
            <a:off x="115888" y="447675"/>
            <a:ext cx="7886700" cy="793750"/>
          </a:xfrm>
        </p:spPr>
        <p:txBody>
          <a:bodyPr rtlCol="0">
            <a:normAutofit/>
          </a:bodyPr>
          <a:lstStyle/>
          <a:p>
            <a:pPr algn="ctr" eaLnBrk="1" fontAlgn="auto" hangingPunct="1">
              <a:spcAft>
                <a:spcPts val="0"/>
              </a:spcAft>
              <a:defRPr/>
            </a:pPr>
            <a:r>
              <a:rPr lang="es-ES" sz="3200" b="1" dirty="0">
                <a:solidFill>
                  <a:srgbClr val="3333CC"/>
                </a:solidFill>
                <a:latin typeface="Arial" panose="020B0604020202020204" pitchFamily="34" charset="0"/>
                <a:ea typeface="+mn-ea"/>
                <a:cs typeface="+mn-cs"/>
              </a:rPr>
              <a:t>Fisiopatología</a:t>
            </a:r>
          </a:p>
        </p:txBody>
      </p:sp>
      <p:sp>
        <p:nvSpPr>
          <p:cNvPr id="49156" name="Text Box 2059">
            <a:extLst>
              <a:ext uri="{FF2B5EF4-FFF2-40B4-BE49-F238E27FC236}">
                <a16:creationId xmlns:a16="http://schemas.microsoft.com/office/drawing/2014/main" id="{45F9D985-FB2A-F7BB-C18A-69CC3DAA068B}"/>
              </a:ext>
            </a:extLst>
          </p:cNvPr>
          <p:cNvSpPr txBox="1">
            <a:spLocks noChangeArrowheads="1"/>
          </p:cNvSpPr>
          <p:nvPr/>
        </p:nvSpPr>
        <p:spPr bwMode="auto">
          <a:xfrm>
            <a:off x="3222625" y="1763713"/>
            <a:ext cx="1106488" cy="4603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solidFill>
                  <a:srgbClr val="000000"/>
                </a:solidFill>
                <a:latin typeface="+mn-lt"/>
              </a:rPr>
              <a:t>Ingesta</a:t>
            </a:r>
            <a:endParaRPr lang="es-ES" altLang="es-ES" sz="2400" b="1">
              <a:solidFill>
                <a:srgbClr val="000000"/>
              </a:solidFill>
              <a:latin typeface="+mn-lt"/>
            </a:endParaRPr>
          </a:p>
        </p:txBody>
      </p:sp>
      <p:grpSp>
        <p:nvGrpSpPr>
          <p:cNvPr id="35844" name="Group 2069">
            <a:extLst>
              <a:ext uri="{FF2B5EF4-FFF2-40B4-BE49-F238E27FC236}">
                <a16:creationId xmlns:a16="http://schemas.microsoft.com/office/drawing/2014/main" id="{AC6DB10D-7230-5444-50AD-307790D072EA}"/>
              </a:ext>
            </a:extLst>
          </p:cNvPr>
          <p:cNvGrpSpPr>
            <a:grpSpLocks/>
          </p:cNvGrpSpPr>
          <p:nvPr/>
        </p:nvGrpSpPr>
        <p:grpSpPr bwMode="auto">
          <a:xfrm>
            <a:off x="1062038" y="3635375"/>
            <a:ext cx="4046537" cy="1481138"/>
            <a:chOff x="614" y="1968"/>
            <a:chExt cx="2549" cy="933"/>
          </a:xfrm>
        </p:grpSpPr>
        <p:sp>
          <p:nvSpPr>
            <p:cNvPr id="49175" name="Text Box 2062">
              <a:extLst>
                <a:ext uri="{FF2B5EF4-FFF2-40B4-BE49-F238E27FC236}">
                  <a16:creationId xmlns:a16="http://schemas.microsoft.com/office/drawing/2014/main" id="{8F8FD442-A9A2-8C4A-D9D6-D03A9E430751}"/>
                </a:ext>
              </a:extLst>
            </p:cNvPr>
            <p:cNvSpPr txBox="1">
              <a:spLocks noChangeArrowheads="1"/>
            </p:cNvSpPr>
            <p:nvPr/>
          </p:nvSpPr>
          <p:spPr bwMode="auto">
            <a:xfrm>
              <a:off x="614" y="2473"/>
              <a:ext cx="2549" cy="291"/>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solidFill>
                    <a:srgbClr val="000000"/>
                  </a:solidFill>
                  <a:latin typeface="+mn-lt"/>
                </a:rPr>
                <a:t>	Sudor	    orina     heces</a:t>
              </a:r>
              <a:endParaRPr lang="es-ES" altLang="es-ES" sz="2400" b="1">
                <a:solidFill>
                  <a:srgbClr val="000000"/>
                </a:solidFill>
                <a:latin typeface="+mn-lt"/>
              </a:endParaRPr>
            </a:p>
          </p:txBody>
        </p:sp>
        <p:sp>
          <p:nvSpPr>
            <p:cNvPr id="49176" name="Line 2058">
              <a:extLst>
                <a:ext uri="{FF2B5EF4-FFF2-40B4-BE49-F238E27FC236}">
                  <a16:creationId xmlns:a16="http://schemas.microsoft.com/office/drawing/2014/main" id="{99FC44CE-A3CD-9031-1652-A987468FD8C6}"/>
                </a:ext>
              </a:extLst>
            </p:cNvPr>
            <p:cNvSpPr>
              <a:spLocks noChangeShapeType="1"/>
            </p:cNvSpPr>
            <p:nvPr/>
          </p:nvSpPr>
          <p:spPr bwMode="auto">
            <a:xfrm>
              <a:off x="2304" y="2064"/>
              <a:ext cx="0" cy="432"/>
            </a:xfrm>
            <a:prstGeom prst="line">
              <a:avLst/>
            </a:prstGeom>
            <a:noFill/>
            <a:ln w="76200">
              <a:solidFill>
                <a:schemeClr val="tx1"/>
              </a:solidFill>
              <a:round/>
              <a:headEnd/>
              <a:tailEnd type="triangle" w="med" len="med"/>
            </a:ln>
          </p:spPr>
          <p:txBody>
            <a:bodyPr/>
            <a:lstStyle/>
            <a:p>
              <a:pPr>
                <a:defRPr/>
              </a:pPr>
              <a:endParaRPr lang="es-ES">
                <a:latin typeface="+mn-lt"/>
              </a:endParaRPr>
            </a:p>
          </p:txBody>
        </p:sp>
        <p:sp>
          <p:nvSpPr>
            <p:cNvPr id="49177" name="Line 2063">
              <a:extLst>
                <a:ext uri="{FF2B5EF4-FFF2-40B4-BE49-F238E27FC236}">
                  <a16:creationId xmlns:a16="http://schemas.microsoft.com/office/drawing/2014/main" id="{06CF7747-735D-1AAC-E4FA-9A7D177A120F}"/>
                </a:ext>
              </a:extLst>
            </p:cNvPr>
            <p:cNvSpPr>
              <a:spLocks noChangeShapeType="1"/>
            </p:cNvSpPr>
            <p:nvPr/>
          </p:nvSpPr>
          <p:spPr bwMode="auto">
            <a:xfrm flipH="1">
              <a:off x="1584" y="2064"/>
              <a:ext cx="576" cy="432"/>
            </a:xfrm>
            <a:prstGeom prst="line">
              <a:avLst/>
            </a:prstGeom>
            <a:noFill/>
            <a:ln w="9525">
              <a:solidFill>
                <a:schemeClr val="tx1"/>
              </a:solidFill>
              <a:round/>
              <a:headEnd/>
              <a:tailEnd type="triangle" w="med" len="med"/>
            </a:ln>
          </p:spPr>
          <p:txBody>
            <a:bodyPr/>
            <a:lstStyle/>
            <a:p>
              <a:pPr>
                <a:defRPr/>
              </a:pPr>
              <a:endParaRPr lang="es-ES">
                <a:latin typeface="+mn-lt"/>
              </a:endParaRPr>
            </a:p>
          </p:txBody>
        </p:sp>
        <p:sp>
          <p:nvSpPr>
            <p:cNvPr id="49178" name="Line 2065">
              <a:extLst>
                <a:ext uri="{FF2B5EF4-FFF2-40B4-BE49-F238E27FC236}">
                  <a16:creationId xmlns:a16="http://schemas.microsoft.com/office/drawing/2014/main" id="{D2D233AF-CDBE-7D22-80AA-DA26D715F543}"/>
                </a:ext>
              </a:extLst>
            </p:cNvPr>
            <p:cNvSpPr>
              <a:spLocks noChangeShapeType="1"/>
            </p:cNvSpPr>
            <p:nvPr/>
          </p:nvSpPr>
          <p:spPr bwMode="auto">
            <a:xfrm rot="15194041" flipH="1">
              <a:off x="2472" y="2040"/>
              <a:ext cx="576" cy="432"/>
            </a:xfrm>
            <a:prstGeom prst="line">
              <a:avLst/>
            </a:prstGeom>
            <a:noFill/>
            <a:ln w="9525">
              <a:solidFill>
                <a:schemeClr val="tx1"/>
              </a:solidFill>
              <a:round/>
              <a:headEnd/>
              <a:tailEnd type="triangle" w="med" len="med"/>
            </a:ln>
          </p:spPr>
          <p:txBody>
            <a:bodyPr/>
            <a:lstStyle/>
            <a:p>
              <a:pPr>
                <a:defRPr/>
              </a:pPr>
              <a:endParaRPr lang="es-ES">
                <a:latin typeface="+mn-lt"/>
              </a:endParaRPr>
            </a:p>
          </p:txBody>
        </p:sp>
        <p:sp>
          <p:nvSpPr>
            <p:cNvPr id="49179" name="Text Box 2066">
              <a:extLst>
                <a:ext uri="{FF2B5EF4-FFF2-40B4-BE49-F238E27FC236}">
                  <a16:creationId xmlns:a16="http://schemas.microsoft.com/office/drawing/2014/main" id="{0675E6E7-718C-64F8-AB09-78211FCEA323}"/>
                </a:ext>
              </a:extLst>
            </p:cNvPr>
            <p:cNvSpPr txBox="1">
              <a:spLocks noChangeArrowheads="1"/>
            </p:cNvSpPr>
            <p:nvPr/>
          </p:nvSpPr>
          <p:spPr bwMode="auto">
            <a:xfrm>
              <a:off x="1296" y="2688"/>
              <a:ext cx="1631" cy="21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1600">
                  <a:solidFill>
                    <a:srgbClr val="000000"/>
                  </a:solidFill>
                  <a:latin typeface="+mn-lt"/>
                </a:rPr>
                <a:t>   5%                80%            15%</a:t>
              </a:r>
              <a:endParaRPr lang="es-ES" altLang="es-ES" sz="1600">
                <a:solidFill>
                  <a:srgbClr val="000000"/>
                </a:solidFill>
                <a:latin typeface="+mn-lt"/>
              </a:endParaRPr>
            </a:p>
          </p:txBody>
        </p:sp>
      </p:grpSp>
      <p:sp>
        <p:nvSpPr>
          <p:cNvPr id="49158" name="Text Box 2070">
            <a:extLst>
              <a:ext uri="{FF2B5EF4-FFF2-40B4-BE49-F238E27FC236}">
                <a16:creationId xmlns:a16="http://schemas.microsoft.com/office/drawing/2014/main" id="{F6CC57C1-D9AC-EBFF-1A4C-46F1997B3209}"/>
              </a:ext>
            </a:extLst>
          </p:cNvPr>
          <p:cNvSpPr txBox="1">
            <a:spLocks noChangeArrowheads="1"/>
          </p:cNvSpPr>
          <p:nvPr/>
        </p:nvSpPr>
        <p:spPr bwMode="auto">
          <a:xfrm>
            <a:off x="2717800" y="2843213"/>
            <a:ext cx="2289175"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_tradnl" altLang="es-ES" sz="3600">
                <a:solidFill>
                  <a:srgbClr val="000000"/>
                </a:solidFill>
                <a:latin typeface="+mn-lt"/>
              </a:rPr>
              <a:t>K</a:t>
            </a:r>
            <a:r>
              <a:rPr lang="es-ES_tradnl" altLang="es-ES" sz="3600" baseline="-25000">
                <a:solidFill>
                  <a:srgbClr val="000000"/>
                </a:solidFill>
                <a:latin typeface="+mn-lt"/>
              </a:rPr>
              <a:t>plasmático</a:t>
            </a:r>
            <a:endParaRPr lang="es-ES" altLang="es-ES" sz="3600">
              <a:solidFill>
                <a:srgbClr val="000000"/>
              </a:solidFill>
              <a:latin typeface="+mn-lt"/>
            </a:endParaRPr>
          </a:p>
        </p:txBody>
      </p:sp>
      <p:sp>
        <p:nvSpPr>
          <p:cNvPr id="49159" name="Line 2071">
            <a:extLst>
              <a:ext uri="{FF2B5EF4-FFF2-40B4-BE49-F238E27FC236}">
                <a16:creationId xmlns:a16="http://schemas.microsoft.com/office/drawing/2014/main" id="{11F1ADB9-C5C1-5AF7-E748-17EA26D8D011}"/>
              </a:ext>
            </a:extLst>
          </p:cNvPr>
          <p:cNvSpPr>
            <a:spLocks noChangeShapeType="1"/>
          </p:cNvSpPr>
          <p:nvPr/>
        </p:nvSpPr>
        <p:spPr bwMode="auto">
          <a:xfrm>
            <a:off x="3654425" y="2268538"/>
            <a:ext cx="0" cy="860425"/>
          </a:xfrm>
          <a:prstGeom prst="line">
            <a:avLst/>
          </a:prstGeom>
          <a:noFill/>
          <a:ln w="38100">
            <a:solidFill>
              <a:schemeClr val="tx1"/>
            </a:solidFill>
            <a:round/>
            <a:headEnd/>
            <a:tailEnd type="triangle" w="med" len="med"/>
          </a:ln>
        </p:spPr>
        <p:txBody>
          <a:bodyPr/>
          <a:lstStyle/>
          <a:p>
            <a:pPr>
              <a:defRPr/>
            </a:pPr>
            <a:endParaRPr lang="es-ES">
              <a:latin typeface="+mn-lt"/>
            </a:endParaRPr>
          </a:p>
        </p:txBody>
      </p:sp>
      <p:sp>
        <p:nvSpPr>
          <p:cNvPr id="49160" name="Oval 2072">
            <a:extLst>
              <a:ext uri="{FF2B5EF4-FFF2-40B4-BE49-F238E27FC236}">
                <a16:creationId xmlns:a16="http://schemas.microsoft.com/office/drawing/2014/main" id="{4DB01AE4-A360-C5F4-A589-F9F2F9A59415}"/>
              </a:ext>
            </a:extLst>
          </p:cNvPr>
          <p:cNvSpPr>
            <a:spLocks noChangeArrowheads="1"/>
          </p:cNvSpPr>
          <p:nvPr/>
        </p:nvSpPr>
        <p:spPr bwMode="auto">
          <a:xfrm>
            <a:off x="5743575" y="2122488"/>
            <a:ext cx="2259013" cy="2251075"/>
          </a:xfrm>
          <a:prstGeom prst="ellipse">
            <a:avLst/>
          </a:prstGeom>
          <a:solidFill>
            <a:srgbClr val="CCFFFF"/>
          </a:solidFill>
          <a:ln w="127000">
            <a:solidFill>
              <a:srgbClr val="0000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s-ES" altLang="es-ES" sz="2400">
              <a:solidFill>
                <a:srgbClr val="000000"/>
              </a:solidFill>
              <a:latin typeface="+mn-lt"/>
            </a:endParaRPr>
          </a:p>
        </p:txBody>
      </p:sp>
      <p:sp>
        <p:nvSpPr>
          <p:cNvPr id="49161" name="Oval 2073">
            <a:extLst>
              <a:ext uri="{FF2B5EF4-FFF2-40B4-BE49-F238E27FC236}">
                <a16:creationId xmlns:a16="http://schemas.microsoft.com/office/drawing/2014/main" id="{D126B42A-8CA1-5971-15A6-6A0A99681AF4}"/>
              </a:ext>
            </a:extLst>
          </p:cNvPr>
          <p:cNvSpPr>
            <a:spLocks noChangeArrowheads="1"/>
          </p:cNvSpPr>
          <p:nvPr/>
        </p:nvSpPr>
        <p:spPr bwMode="auto">
          <a:xfrm>
            <a:off x="5383213" y="2986088"/>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solidFill>
                <a:srgbClr val="000000"/>
              </a:solidFill>
              <a:latin typeface="+mn-lt"/>
            </a:endParaRPr>
          </a:p>
        </p:txBody>
      </p:sp>
      <p:sp>
        <p:nvSpPr>
          <p:cNvPr id="49162" name="Line 2075">
            <a:extLst>
              <a:ext uri="{FF2B5EF4-FFF2-40B4-BE49-F238E27FC236}">
                <a16:creationId xmlns:a16="http://schemas.microsoft.com/office/drawing/2014/main" id="{2DBC23F0-CF97-0B0B-944A-74038AB9C3A1}"/>
              </a:ext>
            </a:extLst>
          </p:cNvPr>
          <p:cNvSpPr>
            <a:spLocks noChangeShapeType="1"/>
          </p:cNvSpPr>
          <p:nvPr/>
        </p:nvSpPr>
        <p:spPr bwMode="auto">
          <a:xfrm>
            <a:off x="4518025" y="3201988"/>
            <a:ext cx="720725"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49163" name="Line 2076">
            <a:extLst>
              <a:ext uri="{FF2B5EF4-FFF2-40B4-BE49-F238E27FC236}">
                <a16:creationId xmlns:a16="http://schemas.microsoft.com/office/drawing/2014/main" id="{8FA12FF1-C56B-ED67-8410-BD1D700DFD89}"/>
              </a:ext>
            </a:extLst>
          </p:cNvPr>
          <p:cNvSpPr>
            <a:spLocks noChangeShapeType="1"/>
          </p:cNvSpPr>
          <p:nvPr/>
        </p:nvSpPr>
        <p:spPr bwMode="auto">
          <a:xfrm flipH="1">
            <a:off x="4518025" y="3633788"/>
            <a:ext cx="720725"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49164" name="Text Box 2078">
            <a:extLst>
              <a:ext uri="{FF2B5EF4-FFF2-40B4-BE49-F238E27FC236}">
                <a16:creationId xmlns:a16="http://schemas.microsoft.com/office/drawing/2014/main" id="{D44F2F7A-8ED4-D584-A6D2-D07E14FCB4DE}"/>
              </a:ext>
            </a:extLst>
          </p:cNvPr>
          <p:cNvSpPr txBox="1">
            <a:spLocks noChangeArrowheads="1"/>
          </p:cNvSpPr>
          <p:nvPr/>
        </p:nvSpPr>
        <p:spPr bwMode="auto">
          <a:xfrm>
            <a:off x="6262688" y="3335338"/>
            <a:ext cx="184150"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endParaRPr lang="es-ES" altLang="es-ES" sz="3600">
              <a:solidFill>
                <a:srgbClr val="000000"/>
              </a:solidFill>
              <a:latin typeface="+mn-lt"/>
            </a:endParaRPr>
          </a:p>
        </p:txBody>
      </p:sp>
      <p:sp>
        <p:nvSpPr>
          <p:cNvPr id="49165" name="Text Box 2079">
            <a:extLst>
              <a:ext uri="{FF2B5EF4-FFF2-40B4-BE49-F238E27FC236}">
                <a16:creationId xmlns:a16="http://schemas.microsoft.com/office/drawing/2014/main" id="{232BCC64-72E0-D86A-9689-74033634ABFB}"/>
              </a:ext>
            </a:extLst>
          </p:cNvPr>
          <p:cNvSpPr txBox="1">
            <a:spLocks noChangeArrowheads="1"/>
          </p:cNvSpPr>
          <p:nvPr/>
        </p:nvSpPr>
        <p:spPr bwMode="auto">
          <a:xfrm>
            <a:off x="5959475" y="2627313"/>
            <a:ext cx="2289175"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_tradnl" altLang="es-ES" sz="3600">
                <a:solidFill>
                  <a:srgbClr val="000000"/>
                </a:solidFill>
                <a:latin typeface="+mn-lt"/>
              </a:rPr>
              <a:t>K</a:t>
            </a:r>
            <a:r>
              <a:rPr lang="es-ES_tradnl" altLang="es-ES" sz="3600" baseline="-25000">
                <a:solidFill>
                  <a:srgbClr val="000000"/>
                </a:solidFill>
                <a:latin typeface="+mn-lt"/>
              </a:rPr>
              <a:t>intracelular</a:t>
            </a:r>
            <a:endParaRPr lang="es-ES" altLang="es-ES" sz="3600">
              <a:solidFill>
                <a:srgbClr val="000000"/>
              </a:solidFill>
              <a:latin typeface="+mn-lt"/>
            </a:endParaRPr>
          </a:p>
        </p:txBody>
      </p:sp>
      <p:sp>
        <p:nvSpPr>
          <p:cNvPr id="49166" name="Text Box 2080">
            <a:extLst>
              <a:ext uri="{FF2B5EF4-FFF2-40B4-BE49-F238E27FC236}">
                <a16:creationId xmlns:a16="http://schemas.microsoft.com/office/drawing/2014/main" id="{D377B4BF-E489-32CC-CBB5-E8F474B27365}"/>
              </a:ext>
            </a:extLst>
          </p:cNvPr>
          <p:cNvSpPr txBox="1">
            <a:spLocks noChangeArrowheads="1"/>
          </p:cNvSpPr>
          <p:nvPr/>
        </p:nvSpPr>
        <p:spPr bwMode="auto">
          <a:xfrm>
            <a:off x="6030913" y="3490913"/>
            <a:ext cx="1462087"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a:solidFill>
                  <a:srgbClr val="FF6600"/>
                </a:solidFill>
                <a:latin typeface="+mn-lt"/>
              </a:rPr>
              <a:t>150 mEq/l</a:t>
            </a:r>
            <a:endParaRPr lang="es-ES" altLang="es-ES" sz="2400">
              <a:solidFill>
                <a:srgbClr val="FF6600"/>
              </a:solidFill>
              <a:latin typeface="+mn-lt"/>
            </a:endParaRPr>
          </a:p>
        </p:txBody>
      </p:sp>
      <p:sp>
        <p:nvSpPr>
          <p:cNvPr id="49167" name="Text Box 2081">
            <a:extLst>
              <a:ext uri="{FF2B5EF4-FFF2-40B4-BE49-F238E27FC236}">
                <a16:creationId xmlns:a16="http://schemas.microsoft.com/office/drawing/2014/main" id="{D1337C0E-DBE7-42A5-3BEC-F980D82D5A55}"/>
              </a:ext>
            </a:extLst>
          </p:cNvPr>
          <p:cNvSpPr txBox="1">
            <a:spLocks noChangeArrowheads="1"/>
          </p:cNvSpPr>
          <p:nvPr/>
        </p:nvSpPr>
        <p:spPr bwMode="auto">
          <a:xfrm>
            <a:off x="1422400" y="3490913"/>
            <a:ext cx="1150938"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a:solidFill>
                  <a:srgbClr val="FF6600"/>
                </a:solidFill>
                <a:latin typeface="+mn-lt"/>
              </a:rPr>
              <a:t>4 mEq/l</a:t>
            </a:r>
            <a:endParaRPr lang="es-ES" altLang="es-ES" sz="2400">
              <a:solidFill>
                <a:srgbClr val="FF6600"/>
              </a:solidFill>
              <a:latin typeface="+mn-lt"/>
            </a:endParaRPr>
          </a:p>
        </p:txBody>
      </p:sp>
      <p:sp>
        <p:nvSpPr>
          <p:cNvPr id="49168" name="Text Box 2082">
            <a:extLst>
              <a:ext uri="{FF2B5EF4-FFF2-40B4-BE49-F238E27FC236}">
                <a16:creationId xmlns:a16="http://schemas.microsoft.com/office/drawing/2014/main" id="{70E36D43-BC20-0C91-3C09-92CB044F6BDD}"/>
              </a:ext>
            </a:extLst>
          </p:cNvPr>
          <p:cNvSpPr txBox="1">
            <a:spLocks noChangeArrowheads="1"/>
          </p:cNvSpPr>
          <p:nvPr/>
        </p:nvSpPr>
        <p:spPr bwMode="auto">
          <a:xfrm>
            <a:off x="7527925" y="1776413"/>
            <a:ext cx="895350" cy="5857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_tradnl" altLang="es-ES" sz="3200">
                <a:solidFill>
                  <a:srgbClr val="3333CC"/>
                </a:solidFill>
                <a:latin typeface="+mn-lt"/>
              </a:rPr>
              <a:t>98%</a:t>
            </a:r>
            <a:endParaRPr lang="es-ES" altLang="es-ES" sz="3200">
              <a:solidFill>
                <a:srgbClr val="3333CC"/>
              </a:solidFill>
              <a:latin typeface="+mn-lt"/>
            </a:endParaRPr>
          </a:p>
        </p:txBody>
      </p:sp>
      <p:sp>
        <p:nvSpPr>
          <p:cNvPr id="49169" name="Text Box 2083">
            <a:extLst>
              <a:ext uri="{FF2B5EF4-FFF2-40B4-BE49-F238E27FC236}">
                <a16:creationId xmlns:a16="http://schemas.microsoft.com/office/drawing/2014/main" id="{33DAB2AE-6961-25BE-5B48-2FE6129BB55B}"/>
              </a:ext>
            </a:extLst>
          </p:cNvPr>
          <p:cNvSpPr txBox="1">
            <a:spLocks noChangeArrowheads="1"/>
          </p:cNvSpPr>
          <p:nvPr/>
        </p:nvSpPr>
        <p:spPr bwMode="auto">
          <a:xfrm>
            <a:off x="2060575" y="2268538"/>
            <a:ext cx="685800" cy="584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_tradnl" altLang="es-ES" sz="3200">
                <a:solidFill>
                  <a:srgbClr val="3333CC"/>
                </a:solidFill>
                <a:latin typeface="+mn-lt"/>
              </a:rPr>
              <a:t>2%</a:t>
            </a:r>
            <a:endParaRPr lang="es-ES" altLang="es-ES" sz="3200">
              <a:solidFill>
                <a:srgbClr val="3333CC"/>
              </a:solidFill>
              <a:latin typeface="+mn-lt"/>
            </a:endParaRPr>
          </a:p>
        </p:txBody>
      </p:sp>
      <p:sp>
        <p:nvSpPr>
          <p:cNvPr id="49170" name="Line 38">
            <a:extLst>
              <a:ext uri="{FF2B5EF4-FFF2-40B4-BE49-F238E27FC236}">
                <a16:creationId xmlns:a16="http://schemas.microsoft.com/office/drawing/2014/main" id="{4CB8E6CE-D95E-9E00-8457-B9B519D269C0}"/>
              </a:ext>
            </a:extLst>
          </p:cNvPr>
          <p:cNvSpPr>
            <a:spLocks noChangeShapeType="1"/>
          </p:cNvSpPr>
          <p:nvPr/>
        </p:nvSpPr>
        <p:spPr bwMode="auto">
          <a:xfrm>
            <a:off x="3490913" y="3875088"/>
            <a:ext cx="576262" cy="717550"/>
          </a:xfrm>
          <a:prstGeom prst="line">
            <a:avLst/>
          </a:prstGeom>
          <a:noFill/>
          <a:ln w="76200">
            <a:solidFill>
              <a:srgbClr val="FF0000"/>
            </a:solidFill>
            <a:round/>
            <a:headEnd/>
            <a:tailEnd/>
          </a:ln>
        </p:spPr>
        <p:txBody>
          <a:bodyPr/>
          <a:lstStyle/>
          <a:p>
            <a:pPr>
              <a:defRPr/>
            </a:pPr>
            <a:endParaRPr lang="es-ES">
              <a:latin typeface="+mn-lt"/>
            </a:endParaRPr>
          </a:p>
        </p:txBody>
      </p:sp>
      <p:sp>
        <p:nvSpPr>
          <p:cNvPr id="49171" name="Line 39">
            <a:extLst>
              <a:ext uri="{FF2B5EF4-FFF2-40B4-BE49-F238E27FC236}">
                <a16:creationId xmlns:a16="http://schemas.microsoft.com/office/drawing/2014/main" id="{4A99D0A5-3E53-2718-D44B-AF9C1C542871}"/>
              </a:ext>
            </a:extLst>
          </p:cNvPr>
          <p:cNvSpPr>
            <a:spLocks noChangeShapeType="1"/>
          </p:cNvSpPr>
          <p:nvPr/>
        </p:nvSpPr>
        <p:spPr bwMode="auto">
          <a:xfrm flipV="1">
            <a:off x="3490913" y="3875088"/>
            <a:ext cx="576262" cy="647700"/>
          </a:xfrm>
          <a:prstGeom prst="line">
            <a:avLst/>
          </a:prstGeom>
          <a:noFill/>
          <a:ln w="76200">
            <a:solidFill>
              <a:srgbClr val="FF0000"/>
            </a:solidFill>
            <a:round/>
            <a:headEnd/>
            <a:tailEnd/>
          </a:ln>
        </p:spPr>
        <p:txBody>
          <a:bodyPr/>
          <a:lstStyle/>
          <a:p>
            <a:pPr>
              <a:defRPr/>
            </a:pPr>
            <a:endParaRPr lang="es-ES">
              <a:latin typeface="+mn-lt"/>
            </a:endParaRPr>
          </a:p>
        </p:txBody>
      </p:sp>
      <p:sp>
        <p:nvSpPr>
          <p:cNvPr id="49172" name="Line 2075">
            <a:extLst>
              <a:ext uri="{FF2B5EF4-FFF2-40B4-BE49-F238E27FC236}">
                <a16:creationId xmlns:a16="http://schemas.microsoft.com/office/drawing/2014/main" id="{7614455B-19DE-71E8-1EF6-7D8733C52C52}"/>
              </a:ext>
            </a:extLst>
          </p:cNvPr>
          <p:cNvSpPr>
            <a:spLocks noChangeShapeType="1"/>
          </p:cNvSpPr>
          <p:nvPr/>
        </p:nvSpPr>
        <p:spPr bwMode="auto">
          <a:xfrm flipH="1">
            <a:off x="4518025" y="3348038"/>
            <a:ext cx="1152525" cy="0"/>
          </a:xfrm>
          <a:prstGeom prst="line">
            <a:avLst/>
          </a:prstGeom>
          <a:noFill/>
          <a:ln w="114300">
            <a:solidFill>
              <a:srgbClr val="FF0000"/>
            </a:solidFill>
            <a:round/>
            <a:headEnd/>
            <a:tailEnd type="triangle" w="med" len="med"/>
          </a:ln>
        </p:spPr>
        <p:txBody>
          <a:bodyPr/>
          <a:lstStyle/>
          <a:p>
            <a:pPr>
              <a:defRPr/>
            </a:pPr>
            <a:endParaRPr lang="es-ES">
              <a:latin typeface="+mn-lt"/>
            </a:endParaRPr>
          </a:p>
        </p:txBody>
      </p:sp>
    </p:spTree>
    <p:custDataLst>
      <p:tags r:id="rId1"/>
    </p:custDataLst>
  </p:cSld>
  <p:clrMapOvr>
    <a:masterClrMapping/>
  </p:clrMapOvr>
  <p:transition spd="slow" advTm="4703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04930-7487-DA3A-24E2-F3DDEF84A7B2}"/>
              </a:ext>
            </a:extLst>
          </p:cNvPr>
          <p:cNvSpPr>
            <a:spLocks noGrp="1"/>
          </p:cNvSpPr>
          <p:nvPr>
            <p:ph type="title"/>
          </p:nvPr>
        </p:nvSpPr>
        <p:spPr>
          <a:xfrm>
            <a:off x="325438" y="381000"/>
            <a:ext cx="7886700" cy="795338"/>
          </a:xfrm>
        </p:spPr>
        <p:txBody>
          <a:bodyPr rtlCol="0">
            <a:normAutofit/>
          </a:bodyPr>
          <a:lstStyle/>
          <a:p>
            <a:pPr algn="ctr" eaLnBrk="1" fontAlgn="auto" hangingPunct="1">
              <a:spcAft>
                <a:spcPts val="0"/>
              </a:spcAft>
              <a:defRPr/>
            </a:pPr>
            <a:r>
              <a:rPr lang="es-ES" sz="3200" b="1" dirty="0">
                <a:solidFill>
                  <a:srgbClr val="3333CC"/>
                </a:solidFill>
                <a:latin typeface="+mn-lt"/>
                <a:ea typeface="+mn-ea"/>
                <a:cs typeface="+mn-cs"/>
              </a:rPr>
              <a:t>Diagnóstico</a:t>
            </a:r>
          </a:p>
        </p:txBody>
      </p:sp>
      <p:sp>
        <p:nvSpPr>
          <p:cNvPr id="72" name="Line 37">
            <a:extLst>
              <a:ext uri="{FF2B5EF4-FFF2-40B4-BE49-F238E27FC236}">
                <a16:creationId xmlns:a16="http://schemas.microsoft.com/office/drawing/2014/main" id="{5C2C3D04-61C0-B7C7-DF07-D2A0D00A4CF5}"/>
              </a:ext>
            </a:extLst>
          </p:cNvPr>
          <p:cNvSpPr>
            <a:spLocks noChangeShapeType="1"/>
          </p:cNvSpPr>
          <p:nvPr/>
        </p:nvSpPr>
        <p:spPr bwMode="auto">
          <a:xfrm>
            <a:off x="4757738" y="1716088"/>
            <a:ext cx="0" cy="214312"/>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51204" name="Rectangle 38">
            <a:extLst>
              <a:ext uri="{FF2B5EF4-FFF2-40B4-BE49-F238E27FC236}">
                <a16:creationId xmlns:a16="http://schemas.microsoft.com/office/drawing/2014/main" id="{AF295358-3928-4BA2-0759-89E9B065F4D4}"/>
              </a:ext>
            </a:extLst>
          </p:cNvPr>
          <p:cNvSpPr>
            <a:spLocks noChangeArrowheads="1"/>
          </p:cNvSpPr>
          <p:nvPr/>
        </p:nvSpPr>
        <p:spPr bwMode="auto">
          <a:xfrm>
            <a:off x="4056063" y="1930400"/>
            <a:ext cx="1504950" cy="439738"/>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¿Existe lisis de </a:t>
            </a:r>
          </a:p>
          <a:p>
            <a:pPr algn="ct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células sanguíneas?</a:t>
            </a:r>
            <a:endParaRPr lang="es-ES" altLang="es-ES" sz="1400" dirty="0">
              <a:solidFill>
                <a:srgbClr val="000000"/>
              </a:solidFill>
              <a:latin typeface="+mn-lt"/>
            </a:endParaRPr>
          </a:p>
        </p:txBody>
      </p:sp>
      <p:sp>
        <p:nvSpPr>
          <p:cNvPr id="51205" name="Rectangle 39">
            <a:extLst>
              <a:ext uri="{FF2B5EF4-FFF2-40B4-BE49-F238E27FC236}">
                <a16:creationId xmlns:a16="http://schemas.microsoft.com/office/drawing/2014/main" id="{89B40F1E-C7AC-53CC-2951-E4801530D758}"/>
              </a:ext>
            </a:extLst>
          </p:cNvPr>
          <p:cNvSpPr>
            <a:spLocks noChangeArrowheads="1"/>
          </p:cNvSpPr>
          <p:nvPr/>
        </p:nvSpPr>
        <p:spPr bwMode="auto">
          <a:xfrm>
            <a:off x="2814638" y="1973263"/>
            <a:ext cx="485775" cy="269875"/>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SI</a:t>
            </a:r>
            <a:endParaRPr lang="es-ES" altLang="es-ES" sz="1400">
              <a:solidFill>
                <a:srgbClr val="000000"/>
              </a:solidFill>
              <a:latin typeface="+mn-lt"/>
            </a:endParaRPr>
          </a:p>
        </p:txBody>
      </p:sp>
      <p:sp>
        <p:nvSpPr>
          <p:cNvPr id="77" name="Rectangle 41">
            <a:extLst>
              <a:ext uri="{FF2B5EF4-FFF2-40B4-BE49-F238E27FC236}">
                <a16:creationId xmlns:a16="http://schemas.microsoft.com/office/drawing/2014/main" id="{59A299E9-F60E-939C-A9E8-7572D7548CAA}"/>
              </a:ext>
            </a:extLst>
          </p:cNvPr>
          <p:cNvSpPr>
            <a:spLocks noChangeArrowheads="1"/>
          </p:cNvSpPr>
          <p:nvPr/>
        </p:nvSpPr>
        <p:spPr bwMode="auto">
          <a:xfrm>
            <a:off x="84138" y="2078038"/>
            <a:ext cx="2301875" cy="1176337"/>
          </a:xfrm>
          <a:prstGeom prst="rect">
            <a:avLst/>
          </a:prstGeom>
          <a:solidFill>
            <a:srgbClr val="DDDDDD"/>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ClrTx/>
              <a:buSzTx/>
              <a:buFont typeface="Wingdings" panose="05000000000000000000" pitchFamily="2" charset="2"/>
              <a:buNone/>
              <a:defRPr/>
            </a:pPr>
            <a:r>
              <a:rPr lang="es-ES_tradnl" altLang="es-ES" sz="1400" b="1" dirty="0" err="1">
                <a:solidFill>
                  <a:srgbClr val="000000"/>
                </a:solidFill>
                <a:latin typeface="+mn-lt"/>
              </a:rPr>
              <a:t>PseudohiperK</a:t>
            </a:r>
            <a:endParaRPr lang="es-ES_tradnl" altLang="es-ES" sz="1400" b="1" dirty="0">
              <a:solidFill>
                <a:srgbClr val="000000"/>
              </a:solidFill>
              <a:latin typeface="+mn-lt"/>
            </a:endParaRPr>
          </a:p>
          <a:p>
            <a:pPr defTabSz="685800" eaLnBrk="1" fontAlgn="auto" hangingPunct="1">
              <a:spcBef>
                <a:spcPct val="0"/>
              </a:spcBef>
              <a:spcAft>
                <a:spcPts val="0"/>
              </a:spcAft>
              <a:buClrTx/>
              <a:buSzTx/>
              <a:buFont typeface="Wingdings" panose="05000000000000000000" pitchFamily="2" charset="2"/>
              <a:buNone/>
              <a:defRPr/>
            </a:pPr>
            <a:r>
              <a:rPr lang="es-ES_tradnl" altLang="es-ES" sz="1400" dirty="0">
                <a:solidFill>
                  <a:srgbClr val="000000"/>
                </a:solidFill>
                <a:latin typeface="+mn-lt"/>
              </a:rPr>
              <a:t>Muestra hemolizada</a:t>
            </a:r>
          </a:p>
          <a:p>
            <a:pPr defTabSz="685800" eaLnBrk="1" fontAlgn="auto" hangingPunct="1">
              <a:spcBef>
                <a:spcPct val="0"/>
              </a:spcBef>
              <a:spcAft>
                <a:spcPts val="0"/>
              </a:spcAft>
              <a:buClrTx/>
              <a:buSzTx/>
              <a:buFont typeface="Wingdings" panose="05000000000000000000" pitchFamily="2" charset="2"/>
              <a:buNone/>
              <a:defRPr/>
            </a:pPr>
            <a:r>
              <a:rPr lang="es-ES_tradnl" altLang="es-ES" sz="1400" dirty="0">
                <a:solidFill>
                  <a:srgbClr val="000000"/>
                </a:solidFill>
                <a:latin typeface="+mn-lt"/>
              </a:rPr>
              <a:t>Torniquete muy apretado</a:t>
            </a:r>
          </a:p>
          <a:p>
            <a:pPr defTabSz="685800" eaLnBrk="1" fontAlgn="auto" hangingPunct="1">
              <a:spcBef>
                <a:spcPct val="0"/>
              </a:spcBef>
              <a:spcAft>
                <a:spcPts val="0"/>
              </a:spcAft>
              <a:buClrTx/>
              <a:buSzTx/>
              <a:buFont typeface="Wingdings" panose="05000000000000000000" pitchFamily="2" charset="2"/>
              <a:buNone/>
              <a:defRPr/>
            </a:pPr>
            <a:r>
              <a:rPr lang="es-ES_tradnl" altLang="es-ES" sz="1400" dirty="0">
                <a:solidFill>
                  <a:srgbClr val="000000"/>
                </a:solidFill>
                <a:latin typeface="+mn-lt"/>
              </a:rPr>
              <a:t>Leucocitosis severa (&gt;70.000)</a:t>
            </a:r>
          </a:p>
          <a:p>
            <a:pPr defTabSz="685800" eaLnBrk="1" fontAlgn="auto" hangingPunct="1">
              <a:spcBef>
                <a:spcPct val="0"/>
              </a:spcBef>
              <a:spcAft>
                <a:spcPts val="0"/>
              </a:spcAft>
              <a:buClrTx/>
              <a:buSzTx/>
              <a:buFont typeface="Wingdings" panose="05000000000000000000" pitchFamily="2" charset="2"/>
              <a:buNone/>
              <a:defRPr/>
            </a:pPr>
            <a:r>
              <a:rPr lang="es-ES_tradnl" altLang="es-ES" sz="1400" dirty="0">
                <a:solidFill>
                  <a:srgbClr val="000000"/>
                </a:solidFill>
                <a:latin typeface="+mn-lt"/>
              </a:rPr>
              <a:t>Trombocitosis severa </a:t>
            </a:r>
          </a:p>
          <a:p>
            <a:pPr defTabSz="685800" eaLnBrk="1" fontAlgn="auto" hangingPunct="1">
              <a:spcBef>
                <a:spcPct val="0"/>
              </a:spcBef>
              <a:spcAft>
                <a:spcPts val="0"/>
              </a:spcAft>
              <a:buClrTx/>
              <a:buSzTx/>
              <a:buFont typeface="Wingdings" panose="05000000000000000000" pitchFamily="2" charset="2"/>
              <a:buNone/>
              <a:defRPr/>
            </a:pPr>
            <a:r>
              <a:rPr lang="es-ES_tradnl" altLang="es-ES" sz="1400" dirty="0">
                <a:solidFill>
                  <a:srgbClr val="000000"/>
                </a:solidFill>
                <a:latin typeface="+mn-lt"/>
              </a:rPr>
              <a:t>(&lt;600.000)</a:t>
            </a:r>
            <a:endParaRPr lang="es-ES" altLang="es-ES" sz="1400" b="1" dirty="0">
              <a:solidFill>
                <a:srgbClr val="000000"/>
              </a:solidFill>
              <a:latin typeface="+mn-lt"/>
            </a:endParaRPr>
          </a:p>
        </p:txBody>
      </p:sp>
      <p:sp>
        <p:nvSpPr>
          <p:cNvPr id="51207" name="Rectangle 45">
            <a:extLst>
              <a:ext uri="{FF2B5EF4-FFF2-40B4-BE49-F238E27FC236}">
                <a16:creationId xmlns:a16="http://schemas.microsoft.com/office/drawing/2014/main" id="{F2E5BE87-A226-4F1E-57AB-50AFBD979B18}"/>
              </a:ext>
            </a:extLst>
          </p:cNvPr>
          <p:cNvSpPr>
            <a:spLocks noChangeArrowheads="1"/>
          </p:cNvSpPr>
          <p:nvPr/>
        </p:nvSpPr>
        <p:spPr bwMode="auto">
          <a:xfrm>
            <a:off x="5183188" y="2673350"/>
            <a:ext cx="1371600" cy="457200"/>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¿Cómo son el K</a:t>
            </a:r>
            <a:r>
              <a:rPr lang="es-ES_tradnl" altLang="es-ES" sz="1400" baseline="-25000">
                <a:solidFill>
                  <a:srgbClr val="000000"/>
                </a:solidFill>
                <a:latin typeface="+mn-lt"/>
              </a:rPr>
              <a:t>o</a:t>
            </a:r>
            <a:r>
              <a:rPr lang="es-ES_tradnl" altLang="es-ES" sz="1400">
                <a:solidFill>
                  <a:srgbClr val="000000"/>
                </a:solidFill>
                <a:latin typeface="+mn-lt"/>
              </a:rPr>
              <a:t> de </a:t>
            </a:r>
          </a:p>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24 h y el TTKG?</a:t>
            </a:r>
            <a:endParaRPr lang="es-ES" altLang="es-ES" sz="1400">
              <a:solidFill>
                <a:srgbClr val="000000"/>
              </a:solidFill>
              <a:latin typeface="+mn-lt"/>
            </a:endParaRPr>
          </a:p>
        </p:txBody>
      </p:sp>
      <p:sp>
        <p:nvSpPr>
          <p:cNvPr id="80" name="Line 47">
            <a:extLst>
              <a:ext uri="{FF2B5EF4-FFF2-40B4-BE49-F238E27FC236}">
                <a16:creationId xmlns:a16="http://schemas.microsoft.com/office/drawing/2014/main" id="{399B24BE-3418-44FA-37D4-593D92A08098}"/>
              </a:ext>
            </a:extLst>
          </p:cNvPr>
          <p:cNvSpPr>
            <a:spLocks noChangeShapeType="1"/>
          </p:cNvSpPr>
          <p:nvPr/>
        </p:nvSpPr>
        <p:spPr bwMode="auto">
          <a:xfrm>
            <a:off x="6618288" y="2911475"/>
            <a:ext cx="623887" cy="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81" name="Line 48">
            <a:extLst>
              <a:ext uri="{FF2B5EF4-FFF2-40B4-BE49-F238E27FC236}">
                <a16:creationId xmlns:a16="http://schemas.microsoft.com/office/drawing/2014/main" id="{9D1C93FB-54E2-7187-090D-3DF55A02139D}"/>
              </a:ext>
            </a:extLst>
          </p:cNvPr>
          <p:cNvSpPr>
            <a:spLocks noChangeShapeType="1"/>
          </p:cNvSpPr>
          <p:nvPr/>
        </p:nvSpPr>
        <p:spPr bwMode="auto">
          <a:xfrm flipH="1">
            <a:off x="4433888" y="2911475"/>
            <a:ext cx="708025" cy="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51210" name="Rectangle 49">
            <a:extLst>
              <a:ext uri="{FF2B5EF4-FFF2-40B4-BE49-F238E27FC236}">
                <a16:creationId xmlns:a16="http://schemas.microsoft.com/office/drawing/2014/main" id="{36441DE9-2569-E0DB-4B79-86D529F97A0F}"/>
              </a:ext>
            </a:extLst>
          </p:cNvPr>
          <p:cNvSpPr>
            <a:spLocks noChangeArrowheads="1"/>
          </p:cNvSpPr>
          <p:nvPr/>
        </p:nvSpPr>
        <p:spPr bwMode="auto">
          <a:xfrm>
            <a:off x="2925763" y="2682875"/>
            <a:ext cx="1485900" cy="492125"/>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endParaRPr lang="es-ES_tradnl" altLang="es-ES" sz="1400">
              <a:solidFill>
                <a:srgbClr val="000000"/>
              </a:solidFill>
              <a:latin typeface="+mn-lt"/>
            </a:endParaRPr>
          </a:p>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K</a:t>
            </a:r>
            <a:r>
              <a:rPr lang="es-ES_tradnl" altLang="es-ES" sz="1400" baseline="-25000">
                <a:solidFill>
                  <a:srgbClr val="000000"/>
                </a:solidFill>
                <a:latin typeface="+mn-lt"/>
              </a:rPr>
              <a:t>o </a:t>
            </a:r>
            <a:r>
              <a:rPr lang="es-ES_tradnl" altLang="es-ES" sz="1400">
                <a:solidFill>
                  <a:srgbClr val="000000"/>
                </a:solidFill>
                <a:latin typeface="+mn-lt"/>
              </a:rPr>
              <a:t>&gt; 100 mEq/24 h</a:t>
            </a:r>
          </a:p>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TTKG &gt; 7</a:t>
            </a:r>
            <a:endParaRPr lang="es-ES" altLang="es-ES" sz="1400" baseline="-25000">
              <a:solidFill>
                <a:srgbClr val="000000"/>
              </a:solidFill>
              <a:latin typeface="+mn-lt"/>
            </a:endParaRPr>
          </a:p>
          <a:p>
            <a:pPr algn="ctr" eaLnBrk="1" hangingPunct="1">
              <a:lnSpc>
                <a:spcPct val="100000"/>
              </a:lnSpc>
              <a:spcBef>
                <a:spcPct val="0"/>
              </a:spcBef>
              <a:buFont typeface="Wingdings" panose="05000000000000000000" pitchFamily="2" charset="2"/>
              <a:buNone/>
              <a:defRPr/>
            </a:pPr>
            <a:endParaRPr lang="es-ES" altLang="es-ES" sz="1400">
              <a:solidFill>
                <a:srgbClr val="000000"/>
              </a:solidFill>
              <a:latin typeface="+mn-lt"/>
            </a:endParaRPr>
          </a:p>
        </p:txBody>
      </p:sp>
      <p:sp>
        <p:nvSpPr>
          <p:cNvPr id="51211" name="Rectangle 50">
            <a:extLst>
              <a:ext uri="{FF2B5EF4-FFF2-40B4-BE49-F238E27FC236}">
                <a16:creationId xmlns:a16="http://schemas.microsoft.com/office/drawing/2014/main" id="{8A1AEFF5-01DF-E5D7-E889-E85F11B1F8D3}"/>
              </a:ext>
            </a:extLst>
          </p:cNvPr>
          <p:cNvSpPr>
            <a:spLocks noChangeArrowheads="1"/>
          </p:cNvSpPr>
          <p:nvPr/>
        </p:nvSpPr>
        <p:spPr bwMode="auto">
          <a:xfrm>
            <a:off x="7253288" y="2682875"/>
            <a:ext cx="1485900" cy="571500"/>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K</a:t>
            </a:r>
            <a:r>
              <a:rPr lang="es-ES_tradnl" altLang="es-ES" sz="1400" baseline="-25000">
                <a:solidFill>
                  <a:srgbClr val="000000"/>
                </a:solidFill>
                <a:latin typeface="+mn-lt"/>
              </a:rPr>
              <a:t>o </a:t>
            </a:r>
            <a:r>
              <a:rPr lang="es-ES_tradnl" altLang="es-ES" sz="1400">
                <a:solidFill>
                  <a:srgbClr val="000000"/>
                </a:solidFill>
                <a:latin typeface="+mn-lt"/>
              </a:rPr>
              <a:t>&lt; 100 mEq/24 h</a:t>
            </a:r>
          </a:p>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TTKG &lt; 7</a:t>
            </a:r>
            <a:endParaRPr lang="es-ES" altLang="es-ES" sz="1400" baseline="-25000">
              <a:solidFill>
                <a:srgbClr val="000000"/>
              </a:solidFill>
              <a:latin typeface="+mn-lt"/>
            </a:endParaRPr>
          </a:p>
        </p:txBody>
      </p:sp>
      <p:sp>
        <p:nvSpPr>
          <p:cNvPr id="84" name="Line 51">
            <a:extLst>
              <a:ext uri="{FF2B5EF4-FFF2-40B4-BE49-F238E27FC236}">
                <a16:creationId xmlns:a16="http://schemas.microsoft.com/office/drawing/2014/main" id="{48CDCECF-FE4E-9126-2E35-75676EC66AEF}"/>
              </a:ext>
            </a:extLst>
          </p:cNvPr>
          <p:cNvSpPr>
            <a:spLocks noChangeShapeType="1"/>
          </p:cNvSpPr>
          <p:nvPr/>
        </p:nvSpPr>
        <p:spPr bwMode="auto">
          <a:xfrm flipH="1">
            <a:off x="3511550" y="3175000"/>
            <a:ext cx="4763" cy="323850"/>
          </a:xfrm>
          <a:prstGeom prst="line">
            <a:avLst/>
          </a:prstGeom>
          <a:noFill/>
          <a:ln w="9525">
            <a:solidFill>
              <a:schemeClr val="tx1"/>
            </a:solidFill>
            <a:round/>
            <a:headEnd/>
            <a:tailEn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51213" name="Rectangle 52">
            <a:extLst>
              <a:ext uri="{FF2B5EF4-FFF2-40B4-BE49-F238E27FC236}">
                <a16:creationId xmlns:a16="http://schemas.microsoft.com/office/drawing/2014/main" id="{39E00C71-432E-AE93-0D08-9448C77A33DB}"/>
              </a:ext>
            </a:extLst>
          </p:cNvPr>
          <p:cNvSpPr>
            <a:spLocks noChangeArrowheads="1"/>
          </p:cNvSpPr>
          <p:nvPr/>
        </p:nvSpPr>
        <p:spPr bwMode="auto">
          <a:xfrm>
            <a:off x="546100" y="3778250"/>
            <a:ext cx="1751013" cy="1754188"/>
          </a:xfrm>
          <a:prstGeom prst="rect">
            <a:avLst/>
          </a:prstGeom>
          <a:solidFill>
            <a:srgbClr val="DDDDDD"/>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1400" b="1" dirty="0">
                <a:solidFill>
                  <a:srgbClr val="000000"/>
                </a:solidFill>
                <a:latin typeface="+mn-lt"/>
              </a:rPr>
              <a:t>Redistribución</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Acidosis</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Hiperglucemia   grave</a:t>
            </a:r>
          </a:p>
          <a:p>
            <a:pPr eaLnBrk="1" hangingPunct="1">
              <a:lnSpc>
                <a:spcPct val="100000"/>
              </a:lnSpc>
              <a:spcBef>
                <a:spcPct val="0"/>
              </a:spcBef>
              <a:buFont typeface="Symbol" panose="05050102010706020507" pitchFamily="18" charset="2"/>
              <a:buChar char="b"/>
              <a:defRPr/>
            </a:pPr>
            <a:r>
              <a:rPr lang="es-ES_tradnl" altLang="es-ES" sz="1400" dirty="0">
                <a:solidFill>
                  <a:srgbClr val="000000"/>
                </a:solidFill>
                <a:latin typeface="+mn-lt"/>
                <a:sym typeface="Symbol" panose="05050102010706020507" pitchFamily="18" charset="2"/>
              </a:rPr>
              <a:t> Bloqueantes</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Parálisis periódica</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Succinil</a:t>
            </a:r>
            <a:r>
              <a:rPr lang="es-ES_tradnl" altLang="es-ES" sz="1400" dirty="0">
                <a:solidFill>
                  <a:srgbClr val="000000"/>
                </a:solidFill>
                <a:latin typeface="+mn-lt"/>
              </a:rPr>
              <a:t> colina</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Arginina</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Intox</a:t>
            </a:r>
            <a:r>
              <a:rPr lang="es-ES_tradnl" altLang="es-ES" sz="1400" dirty="0">
                <a:solidFill>
                  <a:srgbClr val="000000"/>
                </a:solidFill>
                <a:latin typeface="+mn-lt"/>
              </a:rPr>
              <a:t> digitálica</a:t>
            </a:r>
          </a:p>
        </p:txBody>
      </p:sp>
      <p:sp>
        <p:nvSpPr>
          <p:cNvPr id="51214" name="Rectangle 53">
            <a:extLst>
              <a:ext uri="{FF2B5EF4-FFF2-40B4-BE49-F238E27FC236}">
                <a16:creationId xmlns:a16="http://schemas.microsoft.com/office/drawing/2014/main" id="{6B764AEB-AC0D-1445-A60E-4ADBE36A7E47}"/>
              </a:ext>
            </a:extLst>
          </p:cNvPr>
          <p:cNvSpPr>
            <a:spLocks noChangeArrowheads="1"/>
          </p:cNvSpPr>
          <p:nvPr/>
        </p:nvSpPr>
        <p:spPr bwMode="auto">
          <a:xfrm>
            <a:off x="2392363" y="3798888"/>
            <a:ext cx="1349375" cy="1454150"/>
          </a:xfrm>
          <a:prstGeom prst="rect">
            <a:avLst/>
          </a:prstGeom>
          <a:solidFill>
            <a:srgbClr val="DDDDDD"/>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1400" b="1" dirty="0">
                <a:solidFill>
                  <a:srgbClr val="000000"/>
                </a:solidFill>
                <a:latin typeface="+mn-lt"/>
              </a:rPr>
              <a:t>Liberación tisular</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Traumatismos</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  extensos</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Lisis tumoral</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Hemólisis</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Quemaduras</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Rabdomiolisis</a:t>
            </a:r>
            <a:endParaRPr lang="es-ES_tradnl" altLang="es-ES" sz="1400" dirty="0">
              <a:solidFill>
                <a:srgbClr val="000000"/>
              </a:solidFill>
              <a:latin typeface="+mn-lt"/>
            </a:endParaRPr>
          </a:p>
        </p:txBody>
      </p:sp>
      <p:sp>
        <p:nvSpPr>
          <p:cNvPr id="87" name="Line 54">
            <a:extLst>
              <a:ext uri="{FF2B5EF4-FFF2-40B4-BE49-F238E27FC236}">
                <a16:creationId xmlns:a16="http://schemas.microsoft.com/office/drawing/2014/main" id="{A2FE5849-66B2-38B5-7A6F-7D32EA4B3FE1}"/>
              </a:ext>
            </a:extLst>
          </p:cNvPr>
          <p:cNvSpPr>
            <a:spLocks noChangeShapeType="1"/>
          </p:cNvSpPr>
          <p:nvPr/>
        </p:nvSpPr>
        <p:spPr bwMode="auto">
          <a:xfrm flipV="1">
            <a:off x="2111375" y="3498850"/>
            <a:ext cx="2809875" cy="0"/>
          </a:xfrm>
          <a:prstGeom prst="line">
            <a:avLst/>
          </a:prstGeom>
          <a:noFill/>
          <a:ln w="9525">
            <a:solidFill>
              <a:schemeClr val="tx1"/>
            </a:solidFill>
            <a:round/>
            <a:headEnd/>
            <a:tailEn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88" name="Line 55">
            <a:extLst>
              <a:ext uri="{FF2B5EF4-FFF2-40B4-BE49-F238E27FC236}">
                <a16:creationId xmlns:a16="http://schemas.microsoft.com/office/drawing/2014/main" id="{66B3C301-7BAA-77E6-F105-4D8E28F08383}"/>
              </a:ext>
            </a:extLst>
          </p:cNvPr>
          <p:cNvSpPr>
            <a:spLocks noChangeShapeType="1"/>
          </p:cNvSpPr>
          <p:nvPr/>
        </p:nvSpPr>
        <p:spPr bwMode="auto">
          <a:xfrm>
            <a:off x="2111375" y="3498850"/>
            <a:ext cx="0" cy="257175"/>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89" name="Line 56">
            <a:extLst>
              <a:ext uri="{FF2B5EF4-FFF2-40B4-BE49-F238E27FC236}">
                <a16:creationId xmlns:a16="http://schemas.microsoft.com/office/drawing/2014/main" id="{133EA1F4-137C-0B96-6C52-12B331DBCF56}"/>
              </a:ext>
            </a:extLst>
          </p:cNvPr>
          <p:cNvSpPr>
            <a:spLocks noChangeShapeType="1"/>
          </p:cNvSpPr>
          <p:nvPr/>
        </p:nvSpPr>
        <p:spPr bwMode="auto">
          <a:xfrm>
            <a:off x="3516313" y="3498850"/>
            <a:ext cx="0" cy="28575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90" name="Line 57">
            <a:extLst>
              <a:ext uri="{FF2B5EF4-FFF2-40B4-BE49-F238E27FC236}">
                <a16:creationId xmlns:a16="http://schemas.microsoft.com/office/drawing/2014/main" id="{22DD0BA3-5386-ED60-00DA-8BE33C309232}"/>
              </a:ext>
            </a:extLst>
          </p:cNvPr>
          <p:cNvSpPr>
            <a:spLocks noChangeShapeType="1"/>
          </p:cNvSpPr>
          <p:nvPr/>
        </p:nvSpPr>
        <p:spPr bwMode="auto">
          <a:xfrm>
            <a:off x="7939088" y="3254375"/>
            <a:ext cx="0" cy="34290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51219" name="Rectangle 58">
            <a:extLst>
              <a:ext uri="{FF2B5EF4-FFF2-40B4-BE49-F238E27FC236}">
                <a16:creationId xmlns:a16="http://schemas.microsoft.com/office/drawing/2014/main" id="{6247D05C-366D-5C7B-F226-1E0A4FFBB278}"/>
              </a:ext>
            </a:extLst>
          </p:cNvPr>
          <p:cNvSpPr>
            <a:spLocks noChangeArrowheads="1"/>
          </p:cNvSpPr>
          <p:nvPr/>
        </p:nvSpPr>
        <p:spPr bwMode="auto">
          <a:xfrm>
            <a:off x="6832600" y="3606800"/>
            <a:ext cx="2160588" cy="227013"/>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¿Tiene el </a:t>
            </a:r>
            <a:r>
              <a:rPr lang="es-ES_tradnl" altLang="es-ES" sz="1400" dirty="0" err="1">
                <a:solidFill>
                  <a:srgbClr val="000000"/>
                </a:solidFill>
                <a:latin typeface="+mn-lt"/>
              </a:rPr>
              <a:t>FGdisminuido</a:t>
            </a:r>
            <a:r>
              <a:rPr lang="es-ES_tradnl" altLang="es-ES" sz="1400" dirty="0">
                <a:solidFill>
                  <a:srgbClr val="000000"/>
                </a:solidFill>
                <a:latin typeface="+mn-lt"/>
              </a:rPr>
              <a:t>?</a:t>
            </a:r>
            <a:endParaRPr lang="es-ES" altLang="es-ES" sz="1400" dirty="0">
              <a:solidFill>
                <a:srgbClr val="000000"/>
              </a:solidFill>
              <a:latin typeface="+mn-lt"/>
            </a:endParaRPr>
          </a:p>
        </p:txBody>
      </p:sp>
      <p:sp>
        <p:nvSpPr>
          <p:cNvPr id="92" name="Line 59">
            <a:extLst>
              <a:ext uri="{FF2B5EF4-FFF2-40B4-BE49-F238E27FC236}">
                <a16:creationId xmlns:a16="http://schemas.microsoft.com/office/drawing/2014/main" id="{2F9A0718-0871-8C56-0FC3-E25E3CC927F7}"/>
              </a:ext>
            </a:extLst>
          </p:cNvPr>
          <p:cNvSpPr>
            <a:spLocks noChangeShapeType="1"/>
          </p:cNvSpPr>
          <p:nvPr/>
        </p:nvSpPr>
        <p:spPr bwMode="auto">
          <a:xfrm>
            <a:off x="7940675" y="3878263"/>
            <a:ext cx="1588" cy="206375"/>
          </a:xfrm>
          <a:prstGeom prst="line">
            <a:avLst/>
          </a:prstGeom>
          <a:noFill/>
          <a:ln w="9525">
            <a:solidFill>
              <a:schemeClr val="tx1"/>
            </a:solidFill>
            <a:round/>
            <a:headEnd/>
            <a:tailEn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93" name="Line 60">
            <a:extLst>
              <a:ext uri="{FF2B5EF4-FFF2-40B4-BE49-F238E27FC236}">
                <a16:creationId xmlns:a16="http://schemas.microsoft.com/office/drawing/2014/main" id="{EFEFFB74-DA09-80C3-68A2-F59CFB9DB4AC}"/>
              </a:ext>
            </a:extLst>
          </p:cNvPr>
          <p:cNvSpPr>
            <a:spLocks noChangeShapeType="1"/>
          </p:cNvSpPr>
          <p:nvPr/>
        </p:nvSpPr>
        <p:spPr bwMode="auto">
          <a:xfrm flipH="1">
            <a:off x="7292975" y="4092575"/>
            <a:ext cx="628650" cy="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51222" name="Rectangle 61">
            <a:extLst>
              <a:ext uri="{FF2B5EF4-FFF2-40B4-BE49-F238E27FC236}">
                <a16:creationId xmlns:a16="http://schemas.microsoft.com/office/drawing/2014/main" id="{D6B49891-2068-8733-ABE5-FB5C57E8A82D}"/>
              </a:ext>
            </a:extLst>
          </p:cNvPr>
          <p:cNvSpPr>
            <a:spLocks noChangeArrowheads="1"/>
          </p:cNvSpPr>
          <p:nvPr/>
        </p:nvSpPr>
        <p:spPr bwMode="auto">
          <a:xfrm>
            <a:off x="6861175" y="4067175"/>
            <a:ext cx="392113" cy="301625"/>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NO</a:t>
            </a:r>
            <a:endParaRPr lang="es-ES" altLang="es-ES" sz="1400">
              <a:solidFill>
                <a:srgbClr val="000000"/>
              </a:solidFill>
              <a:latin typeface="+mn-lt"/>
            </a:endParaRPr>
          </a:p>
        </p:txBody>
      </p:sp>
      <p:sp>
        <p:nvSpPr>
          <p:cNvPr id="51223" name="Rectangle 62">
            <a:extLst>
              <a:ext uri="{FF2B5EF4-FFF2-40B4-BE49-F238E27FC236}">
                <a16:creationId xmlns:a16="http://schemas.microsoft.com/office/drawing/2014/main" id="{B34E544F-72E9-5D34-F6EB-7A9949FB0F7E}"/>
              </a:ext>
            </a:extLst>
          </p:cNvPr>
          <p:cNvSpPr>
            <a:spLocks noChangeArrowheads="1"/>
          </p:cNvSpPr>
          <p:nvPr/>
        </p:nvSpPr>
        <p:spPr bwMode="auto">
          <a:xfrm>
            <a:off x="8483600" y="4092575"/>
            <a:ext cx="414338" cy="255588"/>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a:solidFill>
                  <a:srgbClr val="000000"/>
                </a:solidFill>
                <a:latin typeface="+mn-lt"/>
              </a:rPr>
              <a:t>SI</a:t>
            </a:r>
            <a:endParaRPr lang="es-ES" altLang="es-ES" sz="1400">
              <a:solidFill>
                <a:srgbClr val="000000"/>
              </a:solidFill>
              <a:latin typeface="+mn-lt"/>
            </a:endParaRPr>
          </a:p>
        </p:txBody>
      </p:sp>
      <p:sp>
        <p:nvSpPr>
          <p:cNvPr id="51224" name="Rectangle 65">
            <a:extLst>
              <a:ext uri="{FF2B5EF4-FFF2-40B4-BE49-F238E27FC236}">
                <a16:creationId xmlns:a16="http://schemas.microsoft.com/office/drawing/2014/main" id="{8E0BD769-87C6-ACB7-E338-5D6C4BF8CB66}"/>
              </a:ext>
            </a:extLst>
          </p:cNvPr>
          <p:cNvSpPr>
            <a:spLocks noChangeArrowheads="1"/>
          </p:cNvSpPr>
          <p:nvPr/>
        </p:nvSpPr>
        <p:spPr bwMode="auto">
          <a:xfrm>
            <a:off x="8239125" y="4525963"/>
            <a:ext cx="863600" cy="269875"/>
          </a:xfrm>
          <a:prstGeom prst="rect">
            <a:avLst/>
          </a:prstGeom>
          <a:solidFill>
            <a:srgbClr val="DDDDDD"/>
          </a:solidFill>
          <a:ln w="9525">
            <a:solidFill>
              <a:schemeClr val="tx1"/>
            </a:solidFill>
            <a:miter lim="800000"/>
            <a:headEnd/>
            <a:tailEnd/>
          </a:ln>
        </p:spPr>
        <p:txBody>
          <a:bodyPr wrap="none" anchor="ctr"/>
          <a:lstStyle>
            <a:lvl1pPr marL="457200"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_tradnl" altLang="es-ES" sz="1400" b="1">
                <a:solidFill>
                  <a:srgbClr val="000000"/>
                </a:solidFill>
                <a:latin typeface="+mn-lt"/>
              </a:rPr>
              <a:t>Insuf. Renal</a:t>
            </a:r>
          </a:p>
        </p:txBody>
      </p:sp>
      <p:sp>
        <p:nvSpPr>
          <p:cNvPr id="51225" name="Rectangle 66">
            <a:extLst>
              <a:ext uri="{FF2B5EF4-FFF2-40B4-BE49-F238E27FC236}">
                <a16:creationId xmlns:a16="http://schemas.microsoft.com/office/drawing/2014/main" id="{85558449-252F-8114-3306-2B95A4B28E4A}"/>
              </a:ext>
            </a:extLst>
          </p:cNvPr>
          <p:cNvSpPr>
            <a:spLocks noChangeArrowheads="1"/>
          </p:cNvSpPr>
          <p:nvPr/>
        </p:nvSpPr>
        <p:spPr bwMode="auto">
          <a:xfrm>
            <a:off x="5316538" y="4646613"/>
            <a:ext cx="2895600" cy="2146300"/>
          </a:xfrm>
          <a:prstGeom prst="rect">
            <a:avLst/>
          </a:prstGeom>
          <a:solidFill>
            <a:srgbClr val="DDDDDD"/>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1400" b="1" dirty="0">
                <a:solidFill>
                  <a:srgbClr val="000000"/>
                </a:solidFill>
                <a:latin typeface="+mn-lt"/>
              </a:rPr>
              <a:t>Déficit mineralocorticoides</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Adisson</a:t>
            </a:r>
            <a:endParaRPr lang="es-ES_tradnl" altLang="es-ES" sz="1400" dirty="0">
              <a:solidFill>
                <a:srgbClr val="000000"/>
              </a:solidFill>
              <a:latin typeface="+mn-lt"/>
            </a:endParaRP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Hiperplasia adrenal congénita</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Hipoaldosteronismo</a:t>
            </a:r>
            <a:r>
              <a:rPr lang="es-ES_tradnl" altLang="es-ES" sz="1400" dirty="0">
                <a:solidFill>
                  <a:srgbClr val="000000"/>
                </a:solidFill>
                <a:latin typeface="+mn-lt"/>
              </a:rPr>
              <a:t> </a:t>
            </a:r>
            <a:r>
              <a:rPr lang="es-ES_tradnl" altLang="es-ES" sz="1400" dirty="0" err="1">
                <a:solidFill>
                  <a:srgbClr val="000000"/>
                </a:solidFill>
                <a:latin typeface="+mn-lt"/>
              </a:rPr>
              <a:t>hiporreninémico</a:t>
            </a:r>
            <a:endParaRPr lang="es-ES_tradnl" altLang="es-ES" sz="1400" dirty="0">
              <a:solidFill>
                <a:srgbClr val="000000"/>
              </a:solidFill>
              <a:latin typeface="+mn-lt"/>
            </a:endParaRP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Fármacos: AINE, ARA II, IECA, </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aliskiren</a:t>
            </a:r>
            <a:r>
              <a:rPr lang="es-ES_tradnl" altLang="es-ES" sz="1400" dirty="0">
                <a:solidFill>
                  <a:srgbClr val="000000"/>
                </a:solidFill>
                <a:latin typeface="+mn-lt"/>
              </a:rPr>
              <a:t>, heparina</a:t>
            </a:r>
          </a:p>
          <a:p>
            <a:pPr eaLnBrk="1" hangingPunct="1">
              <a:lnSpc>
                <a:spcPct val="100000"/>
              </a:lnSpc>
              <a:spcBef>
                <a:spcPct val="0"/>
              </a:spcBef>
              <a:buFont typeface="Wingdings" panose="05000000000000000000" pitchFamily="2" charset="2"/>
              <a:buNone/>
              <a:defRPr/>
            </a:pPr>
            <a:r>
              <a:rPr lang="es-ES_tradnl" altLang="es-ES" sz="1400" b="1" dirty="0">
                <a:solidFill>
                  <a:srgbClr val="000000"/>
                </a:solidFill>
                <a:latin typeface="+mn-lt"/>
              </a:rPr>
              <a:t>Déficit en secreción tubular K</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espironolactona, </a:t>
            </a:r>
            <a:r>
              <a:rPr lang="es-ES_tradnl" altLang="es-ES" sz="1400" dirty="0" err="1">
                <a:solidFill>
                  <a:srgbClr val="000000"/>
                </a:solidFill>
                <a:latin typeface="+mn-lt"/>
              </a:rPr>
              <a:t>eplerenona</a:t>
            </a:r>
            <a:r>
              <a:rPr lang="es-ES_tradnl" altLang="es-ES" sz="1400" dirty="0">
                <a:solidFill>
                  <a:srgbClr val="000000"/>
                </a:solidFill>
                <a:latin typeface="+mn-lt"/>
              </a:rPr>
              <a:t>, </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triamterene</a:t>
            </a:r>
            <a:r>
              <a:rPr lang="es-ES_tradnl" altLang="es-ES" sz="1400" dirty="0">
                <a:solidFill>
                  <a:srgbClr val="000000"/>
                </a:solidFill>
                <a:latin typeface="+mn-lt"/>
              </a:rPr>
              <a:t>, </a:t>
            </a:r>
            <a:r>
              <a:rPr lang="es-ES_tradnl" altLang="es-ES" sz="1400" dirty="0" err="1">
                <a:solidFill>
                  <a:srgbClr val="000000"/>
                </a:solidFill>
                <a:latin typeface="+mn-lt"/>
              </a:rPr>
              <a:t>amiloride</a:t>
            </a:r>
            <a:r>
              <a:rPr lang="es-ES_tradnl" altLang="es-ES" sz="1400" dirty="0">
                <a:solidFill>
                  <a:srgbClr val="000000"/>
                </a:solidFill>
                <a:latin typeface="+mn-lt"/>
              </a:rPr>
              <a:t>, ciclosporina, </a:t>
            </a:r>
          </a:p>
          <a:p>
            <a:pPr eaLnBrk="1" hangingPunct="1">
              <a:lnSpc>
                <a:spcPct val="100000"/>
              </a:lnSpc>
              <a:spcBef>
                <a:spcPct val="0"/>
              </a:spcBef>
              <a:buFont typeface="Wingdings" panose="05000000000000000000" pitchFamily="2" charset="2"/>
              <a:buNone/>
              <a:defRPr/>
            </a:pPr>
            <a:r>
              <a:rPr lang="es-ES_tradnl" altLang="es-ES" sz="1400" dirty="0" err="1">
                <a:solidFill>
                  <a:srgbClr val="000000"/>
                </a:solidFill>
                <a:latin typeface="+mn-lt"/>
              </a:rPr>
              <a:t>trimetoprim</a:t>
            </a:r>
            <a:endParaRPr lang="es-ES" altLang="es-ES" sz="1400" dirty="0">
              <a:solidFill>
                <a:srgbClr val="000000"/>
              </a:solidFill>
              <a:latin typeface="+mn-lt"/>
            </a:endParaRPr>
          </a:p>
        </p:txBody>
      </p:sp>
      <p:sp>
        <p:nvSpPr>
          <p:cNvPr id="98" name="Line 67">
            <a:extLst>
              <a:ext uri="{FF2B5EF4-FFF2-40B4-BE49-F238E27FC236}">
                <a16:creationId xmlns:a16="http://schemas.microsoft.com/office/drawing/2014/main" id="{C1CF5DD2-51EB-ED04-9B76-89A58FC11BF3}"/>
              </a:ext>
            </a:extLst>
          </p:cNvPr>
          <p:cNvSpPr>
            <a:spLocks noChangeShapeType="1"/>
          </p:cNvSpPr>
          <p:nvPr/>
        </p:nvSpPr>
        <p:spPr bwMode="auto">
          <a:xfrm>
            <a:off x="7023100" y="4364038"/>
            <a:ext cx="0" cy="180975"/>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51227" name="Text Box 69">
            <a:extLst>
              <a:ext uri="{FF2B5EF4-FFF2-40B4-BE49-F238E27FC236}">
                <a16:creationId xmlns:a16="http://schemas.microsoft.com/office/drawing/2014/main" id="{8D36E5C1-0B1F-5128-95F2-991D4C38A340}"/>
              </a:ext>
            </a:extLst>
          </p:cNvPr>
          <p:cNvSpPr txBox="1">
            <a:spLocks noChangeArrowheads="1"/>
          </p:cNvSpPr>
          <p:nvPr/>
        </p:nvSpPr>
        <p:spPr bwMode="auto">
          <a:xfrm>
            <a:off x="4262438" y="1444625"/>
            <a:ext cx="1082675" cy="307975"/>
          </a:xfrm>
          <a:prstGeom prst="rect">
            <a:avLst/>
          </a:prstGeom>
          <a:solidFill>
            <a:schemeClr val="bg1"/>
          </a:solidFill>
          <a:ln w="9525">
            <a:solidFill>
              <a:schemeClr val="tx1"/>
            </a:solidFill>
            <a:miter lim="800000"/>
            <a:headEnd/>
            <a:tailEnd/>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 altLang="es-ES" sz="1400">
                <a:solidFill>
                  <a:srgbClr val="000000"/>
                </a:solidFill>
                <a:latin typeface="+mn-lt"/>
              </a:rPr>
              <a:t>Ks &gt; 5 mEq/l</a:t>
            </a:r>
          </a:p>
        </p:txBody>
      </p:sp>
      <p:sp>
        <p:nvSpPr>
          <p:cNvPr id="51228" name="Rectangle 70">
            <a:extLst>
              <a:ext uri="{FF2B5EF4-FFF2-40B4-BE49-F238E27FC236}">
                <a16:creationId xmlns:a16="http://schemas.microsoft.com/office/drawing/2014/main" id="{F6D580E5-506F-1FF6-5D5A-42927FAF2BF4}"/>
              </a:ext>
            </a:extLst>
          </p:cNvPr>
          <p:cNvSpPr>
            <a:spLocks noChangeArrowheads="1"/>
          </p:cNvSpPr>
          <p:nvPr/>
        </p:nvSpPr>
        <p:spPr bwMode="auto">
          <a:xfrm>
            <a:off x="6654800" y="1984375"/>
            <a:ext cx="485775" cy="269875"/>
          </a:xfrm>
          <a:prstGeom prst="rect">
            <a:avLst/>
          </a:prstGeom>
          <a:solidFill>
            <a:schemeClr val="bg1"/>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r>
              <a:rPr lang="es-ES" altLang="es-ES" sz="1400">
                <a:solidFill>
                  <a:srgbClr val="000000"/>
                </a:solidFill>
                <a:latin typeface="+mn-lt"/>
              </a:rPr>
              <a:t>NO</a:t>
            </a:r>
          </a:p>
        </p:txBody>
      </p:sp>
      <p:sp>
        <p:nvSpPr>
          <p:cNvPr id="101" name="Line 71">
            <a:extLst>
              <a:ext uri="{FF2B5EF4-FFF2-40B4-BE49-F238E27FC236}">
                <a16:creationId xmlns:a16="http://schemas.microsoft.com/office/drawing/2014/main" id="{B1A5C38F-EAD7-4455-3426-F02ECCE96ECF}"/>
              </a:ext>
            </a:extLst>
          </p:cNvPr>
          <p:cNvSpPr>
            <a:spLocks noChangeShapeType="1"/>
          </p:cNvSpPr>
          <p:nvPr/>
        </p:nvSpPr>
        <p:spPr bwMode="auto">
          <a:xfrm>
            <a:off x="5626100" y="2093913"/>
            <a:ext cx="933450" cy="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102" name="Line 72">
            <a:extLst>
              <a:ext uri="{FF2B5EF4-FFF2-40B4-BE49-F238E27FC236}">
                <a16:creationId xmlns:a16="http://schemas.microsoft.com/office/drawing/2014/main" id="{29846825-7CE4-46E0-7307-ADB04207CD7A}"/>
              </a:ext>
            </a:extLst>
          </p:cNvPr>
          <p:cNvSpPr>
            <a:spLocks noChangeShapeType="1"/>
          </p:cNvSpPr>
          <p:nvPr/>
        </p:nvSpPr>
        <p:spPr bwMode="auto">
          <a:xfrm flipH="1">
            <a:off x="3290888" y="2092325"/>
            <a:ext cx="771525" cy="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103" name="Line 73">
            <a:extLst>
              <a:ext uri="{FF2B5EF4-FFF2-40B4-BE49-F238E27FC236}">
                <a16:creationId xmlns:a16="http://schemas.microsoft.com/office/drawing/2014/main" id="{E8AF30B2-360F-090E-4D2E-2EA83F07ED98}"/>
              </a:ext>
            </a:extLst>
          </p:cNvPr>
          <p:cNvSpPr>
            <a:spLocks noChangeShapeType="1"/>
          </p:cNvSpPr>
          <p:nvPr/>
        </p:nvSpPr>
        <p:spPr bwMode="auto">
          <a:xfrm flipH="1">
            <a:off x="2170113" y="2189163"/>
            <a:ext cx="609600" cy="449262"/>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104" name="Line 75">
            <a:extLst>
              <a:ext uri="{FF2B5EF4-FFF2-40B4-BE49-F238E27FC236}">
                <a16:creationId xmlns:a16="http://schemas.microsoft.com/office/drawing/2014/main" id="{C225B2E2-D111-FB77-8E7D-DA30610D419E}"/>
              </a:ext>
            </a:extLst>
          </p:cNvPr>
          <p:cNvSpPr>
            <a:spLocks noChangeShapeType="1"/>
          </p:cNvSpPr>
          <p:nvPr/>
        </p:nvSpPr>
        <p:spPr bwMode="auto">
          <a:xfrm>
            <a:off x="8697913" y="4364038"/>
            <a:ext cx="0" cy="161925"/>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105" name="Line 47">
            <a:extLst>
              <a:ext uri="{FF2B5EF4-FFF2-40B4-BE49-F238E27FC236}">
                <a16:creationId xmlns:a16="http://schemas.microsoft.com/office/drawing/2014/main" id="{872E2686-0A62-2416-890D-B4AD498A7B2B}"/>
              </a:ext>
            </a:extLst>
          </p:cNvPr>
          <p:cNvSpPr>
            <a:spLocks noChangeShapeType="1"/>
          </p:cNvSpPr>
          <p:nvPr/>
        </p:nvSpPr>
        <p:spPr bwMode="auto">
          <a:xfrm>
            <a:off x="7940675" y="4092575"/>
            <a:ext cx="542925" cy="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107" name="Line 56">
            <a:extLst>
              <a:ext uri="{FF2B5EF4-FFF2-40B4-BE49-F238E27FC236}">
                <a16:creationId xmlns:a16="http://schemas.microsoft.com/office/drawing/2014/main" id="{8DCC6D6A-D1C6-F529-E5EC-F183E7F11EF0}"/>
              </a:ext>
            </a:extLst>
          </p:cNvPr>
          <p:cNvSpPr>
            <a:spLocks noChangeShapeType="1"/>
          </p:cNvSpPr>
          <p:nvPr/>
        </p:nvSpPr>
        <p:spPr bwMode="auto">
          <a:xfrm>
            <a:off x="4921250" y="3498850"/>
            <a:ext cx="0" cy="285750"/>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
        <p:nvSpPr>
          <p:cNvPr id="51235" name="Rectangle 53">
            <a:extLst>
              <a:ext uri="{FF2B5EF4-FFF2-40B4-BE49-F238E27FC236}">
                <a16:creationId xmlns:a16="http://schemas.microsoft.com/office/drawing/2014/main" id="{4DBDAB71-5B2C-F4B5-F6E3-94F0AB190AC0}"/>
              </a:ext>
            </a:extLst>
          </p:cNvPr>
          <p:cNvSpPr>
            <a:spLocks noChangeArrowheads="1"/>
          </p:cNvSpPr>
          <p:nvPr/>
        </p:nvSpPr>
        <p:spPr bwMode="auto">
          <a:xfrm>
            <a:off x="3817938" y="3822700"/>
            <a:ext cx="1944687" cy="804863"/>
          </a:xfrm>
          <a:prstGeom prst="rect">
            <a:avLst/>
          </a:prstGeom>
          <a:solidFill>
            <a:srgbClr val="DDDDDD"/>
          </a:solidFill>
          <a:ln w="9525">
            <a:solidFill>
              <a:schemeClr val="tx1"/>
            </a:solidFill>
            <a:miter lim="800000"/>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1400" b="1" dirty="0" err="1">
                <a:solidFill>
                  <a:srgbClr val="000000"/>
                </a:solidFill>
                <a:latin typeface="+mn-lt"/>
              </a:rPr>
              <a:t>Administracion</a:t>
            </a:r>
            <a:r>
              <a:rPr lang="es-ES_tradnl" altLang="es-ES" sz="1400" b="1" dirty="0">
                <a:solidFill>
                  <a:srgbClr val="000000"/>
                </a:solidFill>
                <a:latin typeface="+mn-lt"/>
              </a:rPr>
              <a:t> </a:t>
            </a:r>
          </a:p>
          <a:p>
            <a:pPr eaLnBrk="1" hangingPunct="1">
              <a:lnSpc>
                <a:spcPct val="100000"/>
              </a:lnSpc>
              <a:spcBef>
                <a:spcPct val="0"/>
              </a:spcBef>
              <a:buFont typeface="Wingdings" panose="05000000000000000000" pitchFamily="2" charset="2"/>
              <a:buNone/>
              <a:defRPr/>
            </a:pPr>
            <a:r>
              <a:rPr lang="es-ES_tradnl" altLang="es-ES" sz="1400" b="1" dirty="0">
                <a:solidFill>
                  <a:srgbClr val="000000"/>
                </a:solidFill>
                <a:latin typeface="+mn-lt"/>
              </a:rPr>
              <a:t>exógena </a:t>
            </a:r>
            <a:r>
              <a:rPr lang="es-ES_tradnl" altLang="es-ES" sz="1400" dirty="0">
                <a:solidFill>
                  <a:srgbClr val="000000"/>
                </a:solidFill>
                <a:latin typeface="+mn-lt"/>
              </a:rPr>
              <a:t>(con otros </a:t>
            </a:r>
          </a:p>
          <a:p>
            <a:pPr eaLnBrk="1" hangingPunct="1">
              <a:lnSpc>
                <a:spcPct val="100000"/>
              </a:lnSpc>
              <a:spcBef>
                <a:spcPct val="0"/>
              </a:spcBef>
              <a:buFont typeface="Wingdings" panose="05000000000000000000" pitchFamily="2" charset="2"/>
              <a:buNone/>
              <a:defRPr/>
            </a:pPr>
            <a:r>
              <a:rPr lang="es-ES_tradnl" altLang="es-ES" sz="1400" dirty="0">
                <a:solidFill>
                  <a:srgbClr val="000000"/>
                </a:solidFill>
                <a:latin typeface="+mn-lt"/>
              </a:rPr>
              <a:t>factores concomitantes)</a:t>
            </a:r>
            <a:endParaRPr lang="es-ES" altLang="es-ES" sz="1400" b="1" dirty="0">
              <a:solidFill>
                <a:srgbClr val="000000"/>
              </a:solidFill>
              <a:latin typeface="+mn-lt"/>
            </a:endParaRPr>
          </a:p>
        </p:txBody>
      </p:sp>
      <p:sp>
        <p:nvSpPr>
          <p:cNvPr id="112" name="Line 37">
            <a:extLst>
              <a:ext uri="{FF2B5EF4-FFF2-40B4-BE49-F238E27FC236}">
                <a16:creationId xmlns:a16="http://schemas.microsoft.com/office/drawing/2014/main" id="{BAF6C0A9-1B2A-FF72-6D2D-9D80E7D193E3}"/>
              </a:ext>
            </a:extLst>
          </p:cNvPr>
          <p:cNvSpPr>
            <a:spLocks noChangeShapeType="1"/>
          </p:cNvSpPr>
          <p:nvPr/>
        </p:nvSpPr>
        <p:spPr bwMode="auto">
          <a:xfrm flipH="1">
            <a:off x="5962650" y="2273300"/>
            <a:ext cx="844550" cy="365125"/>
          </a:xfrm>
          <a:prstGeom prst="line">
            <a:avLst/>
          </a:prstGeom>
          <a:noFill/>
          <a:ln w="9525">
            <a:solidFill>
              <a:schemeClr val="tx1"/>
            </a:solidFill>
            <a:round/>
            <a:headEnd/>
            <a:tailEnd type="triangle" w="med" len="me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spTree>
    <p:custDataLst>
      <p:tags r:id="rId1"/>
    </p:custDataLst>
  </p:cSld>
  <p:clrMapOvr>
    <a:masterClrMapping/>
  </p:clrMapOvr>
  <p:transition spd="slow" advTm="61674"/>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a:extLst>
              <a:ext uri="{FF2B5EF4-FFF2-40B4-BE49-F238E27FC236}">
                <a16:creationId xmlns:a16="http://schemas.microsoft.com/office/drawing/2014/main" id="{1BF325DA-C849-46EE-CA35-9F9D14063440}"/>
              </a:ext>
            </a:extLst>
          </p:cNvPr>
          <p:cNvSpPr>
            <a:spLocks noChangeArrowheads="1"/>
          </p:cNvSpPr>
          <p:nvPr/>
        </p:nvSpPr>
        <p:spPr bwMode="auto">
          <a:xfrm>
            <a:off x="1150938" y="2403475"/>
            <a:ext cx="7105650" cy="1784350"/>
          </a:xfrm>
          <a:prstGeom prst="rect">
            <a:avLst/>
          </a:prstGeom>
          <a:noFill/>
          <a:ln>
            <a:noFill/>
          </a:ln>
        </p:spPr>
        <p:txBody>
          <a:bodyPr anchor="ctr">
            <a:spAutoFit/>
          </a:bodyPr>
          <a:lstStyle>
            <a:lvl1pPr>
              <a:spcBef>
                <a:spcPct val="20000"/>
              </a:spcBef>
              <a:buClr>
                <a:schemeClr val="bg2"/>
              </a:buClr>
              <a:buSzPct val="75000"/>
              <a:buFont typeface="Wingdings" panose="05000000000000000000" pitchFamily="2" charset="2"/>
              <a:buChar char="n"/>
              <a:tabLst>
                <a:tab pos="1355725" algn="l"/>
              </a:tabLst>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tabLst>
                <a:tab pos="1355725" algn="l"/>
              </a:tabLst>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1355725" algn="l"/>
              </a:tabLst>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1355725" algn="l"/>
              </a:tabLst>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13557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3557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3557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3557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355725" algn="l"/>
              </a:tabLst>
              <a:defRPr sz="2000">
                <a:solidFill>
                  <a:schemeClr val="tx1"/>
                </a:solidFill>
                <a:latin typeface="Arial" panose="020B0604020202020204" pitchFamily="34" charset="0"/>
              </a:defRPr>
            </a:lvl9pPr>
          </a:lstStyle>
          <a:p>
            <a:pPr marL="342900" lvl="1" defTabSz="685800" eaLnBrk="1" fontAlgn="auto" hangingPunct="1">
              <a:spcBef>
                <a:spcPct val="0"/>
              </a:spcBef>
              <a:spcAft>
                <a:spcPts val="0"/>
              </a:spcAft>
              <a:buClrTx/>
              <a:buSzTx/>
              <a:buFont typeface="Wingdings" panose="05000000000000000000" pitchFamily="2" charset="2"/>
              <a:buNone/>
              <a:tabLst>
                <a:tab pos="1016794" algn="l"/>
              </a:tabLst>
              <a:defRPr/>
            </a:pPr>
            <a:r>
              <a:rPr lang="es-ES" altLang="es-ES" sz="1800" dirty="0">
                <a:solidFill>
                  <a:prstClr val="black"/>
                </a:solidFill>
                <a:latin typeface="+mn-lt"/>
              </a:rPr>
              <a:t> Normal 3-7   </a:t>
            </a:r>
            <a:r>
              <a:rPr lang="es-ES" altLang="es-ES" sz="1800" dirty="0">
                <a:solidFill>
                  <a:prstClr val="black"/>
                </a:solidFill>
                <a:latin typeface="+mn-lt"/>
                <a:cs typeface="Arial" panose="020B0604020202020204" pitchFamily="34" charset="0"/>
              </a:rPr>
              <a:t>→  </a:t>
            </a:r>
            <a:r>
              <a:rPr lang="es-ES" altLang="es-ES" sz="1800" dirty="0">
                <a:solidFill>
                  <a:prstClr val="black"/>
                </a:solidFill>
                <a:latin typeface="+mn-lt"/>
              </a:rPr>
              <a:t>existe efecto </a:t>
            </a:r>
            <a:r>
              <a:rPr lang="es-ES" altLang="es-ES" sz="1800" dirty="0" err="1">
                <a:solidFill>
                  <a:prstClr val="black"/>
                </a:solidFill>
                <a:latin typeface="+mn-lt"/>
              </a:rPr>
              <a:t>aldosterónico</a:t>
            </a:r>
            <a:r>
              <a:rPr lang="es-ES" altLang="es-ES" sz="1800" dirty="0">
                <a:solidFill>
                  <a:prstClr val="black"/>
                </a:solidFill>
                <a:latin typeface="+mn-lt"/>
              </a:rPr>
              <a:t> </a:t>
            </a:r>
          </a:p>
          <a:p>
            <a:pPr marL="257175" indent="-257175" defTabSz="685800" eaLnBrk="1" fontAlgn="auto" hangingPunct="1">
              <a:spcBef>
                <a:spcPct val="0"/>
              </a:spcBef>
              <a:spcAft>
                <a:spcPts val="0"/>
              </a:spcAft>
              <a:buClrTx/>
              <a:buSzTx/>
              <a:buFont typeface="Yu Mincho Demibold" panose="02020600000000000000" pitchFamily="18" charset="-128"/>
              <a:buChar char="☛"/>
              <a:tabLst>
                <a:tab pos="1016794" algn="l"/>
              </a:tabLst>
              <a:defRPr/>
            </a:pPr>
            <a:r>
              <a:rPr lang="es-ES" altLang="es-ES" sz="1800" dirty="0">
                <a:solidFill>
                  <a:prstClr val="black"/>
                </a:solidFill>
                <a:latin typeface="+mn-lt"/>
              </a:rPr>
              <a:t> En </a:t>
            </a:r>
            <a:r>
              <a:rPr lang="es-ES" altLang="es-ES" sz="1800" dirty="0" err="1">
                <a:solidFill>
                  <a:prstClr val="black"/>
                </a:solidFill>
                <a:latin typeface="+mn-lt"/>
              </a:rPr>
              <a:t>hiperkalemia</a:t>
            </a:r>
            <a:r>
              <a:rPr lang="es-ES" altLang="es-ES" sz="1800" dirty="0">
                <a:solidFill>
                  <a:prstClr val="black"/>
                </a:solidFill>
                <a:latin typeface="+mn-lt"/>
              </a:rPr>
              <a:t>:</a:t>
            </a:r>
          </a:p>
          <a:p>
            <a:pPr marL="342900" lvl="1" defTabSz="685800" eaLnBrk="1" fontAlgn="auto" hangingPunct="1">
              <a:spcBef>
                <a:spcPct val="0"/>
              </a:spcBef>
              <a:spcAft>
                <a:spcPts val="0"/>
              </a:spcAft>
              <a:buClrTx/>
              <a:buSzTx/>
              <a:buFont typeface="Wingdings" panose="05000000000000000000" pitchFamily="2" charset="2"/>
              <a:buChar char="§"/>
              <a:tabLst>
                <a:tab pos="1016794" algn="l"/>
              </a:tabLst>
              <a:defRPr/>
            </a:pPr>
            <a:r>
              <a:rPr lang="es-ES" altLang="es-ES" sz="1800" dirty="0">
                <a:solidFill>
                  <a:prstClr val="black"/>
                </a:solidFill>
                <a:latin typeface="+mn-lt"/>
              </a:rPr>
              <a:t> un valor &lt;7 y, especialmente &lt;5 </a:t>
            </a:r>
            <a:r>
              <a:rPr lang="es-ES" altLang="es-ES" sz="1800" dirty="0">
                <a:solidFill>
                  <a:prstClr val="black"/>
                </a:solidFill>
                <a:latin typeface="+mn-lt"/>
                <a:cs typeface="Arial" panose="020B0604020202020204" pitchFamily="34" charset="0"/>
              </a:rPr>
              <a:t>→</a:t>
            </a:r>
            <a:r>
              <a:rPr lang="es-ES" altLang="es-ES" sz="1800" dirty="0">
                <a:solidFill>
                  <a:prstClr val="black"/>
                </a:solidFill>
                <a:latin typeface="+mn-lt"/>
              </a:rPr>
              <a:t> </a:t>
            </a:r>
            <a:r>
              <a:rPr lang="es-ES" altLang="es-ES" sz="1800" dirty="0" err="1">
                <a:solidFill>
                  <a:prstClr val="black"/>
                </a:solidFill>
                <a:latin typeface="+mn-lt"/>
              </a:rPr>
              <a:t>hipoaldosteronismo</a:t>
            </a:r>
            <a:r>
              <a:rPr lang="es-ES" altLang="es-ES" sz="1800" dirty="0">
                <a:solidFill>
                  <a:prstClr val="black"/>
                </a:solidFill>
                <a:latin typeface="+mn-lt"/>
              </a:rPr>
              <a:t>			</a:t>
            </a:r>
          </a:p>
          <a:p>
            <a:pPr marL="257175" indent="-257175" defTabSz="685800" eaLnBrk="1" fontAlgn="auto" hangingPunct="1">
              <a:spcBef>
                <a:spcPct val="0"/>
              </a:spcBef>
              <a:spcAft>
                <a:spcPts val="0"/>
              </a:spcAft>
              <a:buClrTx/>
              <a:buSzTx/>
              <a:buFont typeface="Yu Mincho Demibold" panose="02020600000000000000" pitchFamily="18" charset="-128"/>
              <a:buChar char="☛"/>
              <a:tabLst>
                <a:tab pos="1016794" algn="l"/>
              </a:tabLst>
              <a:defRPr/>
            </a:pPr>
            <a:r>
              <a:rPr lang="es-ES" altLang="es-ES" sz="1800" dirty="0">
                <a:solidFill>
                  <a:prstClr val="black"/>
                </a:solidFill>
                <a:latin typeface="+mn-lt"/>
              </a:rPr>
              <a:t> En hipopotasemia:</a:t>
            </a:r>
          </a:p>
          <a:p>
            <a:pPr marL="342900" lvl="1" defTabSz="685800" eaLnBrk="1" fontAlgn="auto" hangingPunct="1">
              <a:spcBef>
                <a:spcPct val="0"/>
              </a:spcBef>
              <a:spcAft>
                <a:spcPts val="0"/>
              </a:spcAft>
              <a:buClrTx/>
              <a:buSzTx/>
              <a:buFont typeface="Wingdings" panose="05000000000000000000" pitchFamily="2" charset="2"/>
              <a:buChar char="§"/>
              <a:tabLst>
                <a:tab pos="1016794" algn="l"/>
              </a:tabLst>
              <a:defRPr/>
            </a:pPr>
            <a:r>
              <a:rPr lang="es-ES" altLang="es-ES" sz="1800" dirty="0">
                <a:solidFill>
                  <a:prstClr val="black"/>
                </a:solidFill>
                <a:latin typeface="+mn-lt"/>
              </a:rPr>
              <a:t> un valor &gt;7 </a:t>
            </a:r>
            <a:r>
              <a:rPr lang="es-ES" altLang="es-ES" sz="1800" dirty="0">
                <a:solidFill>
                  <a:prstClr val="black"/>
                </a:solidFill>
                <a:latin typeface="+mn-lt"/>
                <a:cs typeface="Arial" panose="020B0604020202020204" pitchFamily="34" charset="0"/>
              </a:rPr>
              <a:t>→ </a:t>
            </a:r>
            <a:r>
              <a:rPr lang="es-ES" altLang="es-ES" sz="2000" dirty="0">
                <a:solidFill>
                  <a:prstClr val="black"/>
                </a:solidFill>
                <a:latin typeface="+mn-lt"/>
              </a:rPr>
              <a:t>hiperaldosteronismo</a:t>
            </a:r>
            <a:r>
              <a:rPr lang="es-ES" altLang="es-ES" sz="1800" dirty="0">
                <a:solidFill>
                  <a:prstClr val="black"/>
                </a:solidFill>
                <a:latin typeface="+mn-lt"/>
              </a:rPr>
              <a:t>			</a:t>
            </a:r>
          </a:p>
        </p:txBody>
      </p:sp>
      <p:grpSp>
        <p:nvGrpSpPr>
          <p:cNvPr id="137221" name="Group 9">
            <a:extLst>
              <a:ext uri="{FF2B5EF4-FFF2-40B4-BE49-F238E27FC236}">
                <a16:creationId xmlns:a16="http://schemas.microsoft.com/office/drawing/2014/main" id="{5CA7B61E-E7C0-0E64-38AD-ACDD42A87779}"/>
              </a:ext>
            </a:extLst>
          </p:cNvPr>
          <p:cNvGrpSpPr>
            <a:grpSpLocks/>
          </p:cNvGrpSpPr>
          <p:nvPr/>
        </p:nvGrpSpPr>
        <p:grpSpPr bwMode="auto">
          <a:xfrm>
            <a:off x="1580400" y="1114426"/>
            <a:ext cx="5465676" cy="1077515"/>
            <a:chOff x="385" y="1389"/>
            <a:chExt cx="4365" cy="905"/>
          </a:xfrm>
          <a:solidFill>
            <a:schemeClr val="accent1">
              <a:lumMod val="60000"/>
              <a:lumOff val="40000"/>
            </a:schemeClr>
          </a:solidFill>
        </p:grpSpPr>
        <p:grpSp>
          <p:nvGrpSpPr>
            <p:cNvPr id="137222" name="Group 7">
              <a:extLst>
                <a:ext uri="{FF2B5EF4-FFF2-40B4-BE49-F238E27FC236}">
                  <a16:creationId xmlns:a16="http://schemas.microsoft.com/office/drawing/2014/main" id="{DBD6A49B-38C5-C5F9-7CF4-0CE81E46FCB3}"/>
                </a:ext>
              </a:extLst>
            </p:cNvPr>
            <p:cNvGrpSpPr>
              <a:grpSpLocks/>
            </p:cNvGrpSpPr>
            <p:nvPr/>
          </p:nvGrpSpPr>
          <p:grpSpPr bwMode="auto">
            <a:xfrm>
              <a:off x="1429" y="1389"/>
              <a:ext cx="3321" cy="905"/>
              <a:chOff x="113" y="2902"/>
              <a:chExt cx="3321" cy="905"/>
            </a:xfrm>
            <a:grpFill/>
          </p:grpSpPr>
          <p:sp>
            <p:nvSpPr>
              <p:cNvPr id="137224" name="Text Box 5">
                <a:extLst>
                  <a:ext uri="{FF2B5EF4-FFF2-40B4-BE49-F238E27FC236}">
                    <a16:creationId xmlns:a16="http://schemas.microsoft.com/office/drawing/2014/main" id="{2327135B-E2E3-863D-0DD4-199F5246625C}"/>
                  </a:ext>
                </a:extLst>
              </p:cNvPr>
              <p:cNvSpPr txBox="1">
                <a:spLocks noChangeArrowheads="1"/>
              </p:cNvSpPr>
              <p:nvPr/>
            </p:nvSpPr>
            <p:spPr bwMode="auto">
              <a:xfrm>
                <a:off x="113" y="2902"/>
                <a:ext cx="3321" cy="905"/>
              </a:xfrm>
              <a:prstGeom prst="rect">
                <a:avLst/>
              </a:prstGeom>
              <a:grpFill/>
              <a:ln>
                <a:noFill/>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342900" lvl="1" defTabSz="685800" eaLnBrk="1" fontAlgn="auto" hangingPunct="1">
                  <a:spcBef>
                    <a:spcPct val="0"/>
                  </a:spcBef>
                  <a:spcAft>
                    <a:spcPts val="0"/>
                  </a:spcAft>
                  <a:buClrTx/>
                  <a:buSzTx/>
                  <a:buFont typeface="Wingdings" panose="05000000000000000000" pitchFamily="2" charset="2"/>
                  <a:buNone/>
                  <a:defRPr/>
                </a:pPr>
                <a:r>
                  <a:rPr lang="nl-NL" altLang="es-ES" sz="2000" dirty="0">
                    <a:solidFill>
                      <a:prstClr val="black"/>
                    </a:solidFill>
                    <a:latin typeface="+mn-lt"/>
                  </a:rPr>
                  <a:t>((K</a:t>
                </a:r>
                <a:r>
                  <a:rPr lang="nl-NL" altLang="es-ES" sz="2000" baseline="-25000" dirty="0">
                    <a:solidFill>
                      <a:prstClr val="black"/>
                    </a:solidFill>
                    <a:latin typeface="+mn-lt"/>
                  </a:rPr>
                  <a:t>o</a:t>
                </a:r>
                <a:r>
                  <a:rPr lang="nl-NL" altLang="es-ES" sz="2000" dirty="0">
                    <a:solidFill>
                      <a:prstClr val="black"/>
                    </a:solidFill>
                    <a:latin typeface="+mn-lt"/>
                  </a:rPr>
                  <a:t> </a:t>
                </a:r>
                <a:r>
                  <a:rPr lang="nl-NL" altLang="es-ES" sz="1600" dirty="0">
                    <a:solidFill>
                      <a:prstClr val="black"/>
                    </a:solidFill>
                    <a:latin typeface="+mn-lt"/>
                  </a:rPr>
                  <a:t>en mEq/L</a:t>
                </a:r>
                <a:r>
                  <a:rPr lang="nl-NL" altLang="es-ES" sz="2000" dirty="0">
                    <a:solidFill>
                      <a:prstClr val="black"/>
                    </a:solidFill>
                    <a:latin typeface="+mn-lt"/>
                  </a:rPr>
                  <a:t>)  x  (Osm</a:t>
                </a:r>
                <a:r>
                  <a:rPr lang="nl-NL" altLang="es-ES" sz="2000" baseline="-25000" dirty="0">
                    <a:solidFill>
                      <a:prstClr val="black"/>
                    </a:solidFill>
                    <a:latin typeface="+mn-lt"/>
                  </a:rPr>
                  <a:t>p</a:t>
                </a:r>
                <a:r>
                  <a:rPr lang="nl-NL" altLang="es-ES" sz="2000" dirty="0">
                    <a:solidFill>
                      <a:prstClr val="black"/>
                    </a:solidFill>
                    <a:latin typeface="+mn-lt"/>
                  </a:rPr>
                  <a:t> </a:t>
                </a:r>
                <a:r>
                  <a:rPr lang="nl-NL" altLang="es-ES" sz="1600" dirty="0">
                    <a:solidFill>
                      <a:prstClr val="black"/>
                    </a:solidFill>
                    <a:latin typeface="+mn-lt"/>
                  </a:rPr>
                  <a:t>en mOsm/kg</a:t>
                </a:r>
                <a:r>
                  <a:rPr lang="nl-NL" altLang="es-ES" sz="2000" dirty="0">
                    <a:solidFill>
                      <a:prstClr val="black"/>
                    </a:solidFill>
                    <a:latin typeface="+mn-lt"/>
                  </a:rPr>
                  <a:t>)) </a:t>
                </a:r>
              </a:p>
              <a:p>
                <a:pPr defTabSz="685800" eaLnBrk="1" fontAlgn="auto" hangingPunct="1">
                  <a:spcBef>
                    <a:spcPct val="0"/>
                  </a:spcBef>
                  <a:spcAft>
                    <a:spcPts val="0"/>
                  </a:spcAft>
                  <a:buClrTx/>
                  <a:buSzTx/>
                  <a:buFont typeface="Wingdings" panose="05000000000000000000" pitchFamily="2" charset="2"/>
                  <a:buNone/>
                  <a:defRPr/>
                </a:pPr>
                <a:r>
                  <a:rPr lang="nl-NL" altLang="es-ES" sz="2000" dirty="0">
                    <a:solidFill>
                      <a:prstClr val="black"/>
                    </a:solidFill>
                    <a:latin typeface="+mn-lt"/>
                  </a:rPr>
                  <a:t> ((K</a:t>
                </a:r>
                <a:r>
                  <a:rPr lang="nl-NL" altLang="es-ES" sz="2000" baseline="-25000" dirty="0">
                    <a:solidFill>
                      <a:prstClr val="black"/>
                    </a:solidFill>
                    <a:latin typeface="+mn-lt"/>
                  </a:rPr>
                  <a:t>p</a:t>
                </a:r>
                <a:r>
                  <a:rPr lang="nl-NL" altLang="es-ES" sz="2000" dirty="0">
                    <a:solidFill>
                      <a:prstClr val="black"/>
                    </a:solidFill>
                    <a:latin typeface="+mn-lt"/>
                  </a:rPr>
                  <a:t> </a:t>
                </a:r>
                <a:r>
                  <a:rPr lang="nl-NL" altLang="es-ES" sz="1600" dirty="0">
                    <a:solidFill>
                      <a:prstClr val="black"/>
                    </a:solidFill>
                    <a:latin typeface="+mn-lt"/>
                  </a:rPr>
                  <a:t>en mEq/L</a:t>
                </a:r>
                <a:r>
                  <a:rPr lang="nl-NL" altLang="es-ES" sz="2000" dirty="0">
                    <a:solidFill>
                      <a:prstClr val="black"/>
                    </a:solidFill>
                    <a:latin typeface="+mn-lt"/>
                  </a:rPr>
                  <a:t>) x  (Osm</a:t>
                </a:r>
                <a:r>
                  <a:rPr lang="nl-NL" altLang="es-ES" sz="2000" baseline="-25000" dirty="0">
                    <a:solidFill>
                      <a:prstClr val="black"/>
                    </a:solidFill>
                    <a:latin typeface="+mn-lt"/>
                  </a:rPr>
                  <a:t>o</a:t>
                </a:r>
                <a:r>
                  <a:rPr lang="nl-NL" altLang="es-ES" sz="2000" dirty="0">
                    <a:solidFill>
                      <a:prstClr val="black"/>
                    </a:solidFill>
                    <a:latin typeface="+mn-lt"/>
                  </a:rPr>
                  <a:t> </a:t>
                </a:r>
                <a:r>
                  <a:rPr lang="nl-NL" altLang="es-ES" sz="1600" dirty="0">
                    <a:solidFill>
                      <a:prstClr val="black"/>
                    </a:solidFill>
                    <a:latin typeface="+mn-lt"/>
                  </a:rPr>
                  <a:t>en mOsm/kg</a:t>
                </a:r>
                <a:r>
                  <a:rPr lang="nl-NL" altLang="es-ES" sz="2000" dirty="0">
                    <a:solidFill>
                      <a:prstClr val="black"/>
                    </a:solidFill>
                    <a:latin typeface="+mn-lt"/>
                  </a:rPr>
                  <a:t>))</a:t>
                </a:r>
                <a:endParaRPr lang="es-ES" altLang="es-ES" sz="2000" dirty="0">
                  <a:solidFill>
                    <a:prstClr val="black"/>
                  </a:solidFill>
                  <a:latin typeface="+mn-lt"/>
                </a:endParaRPr>
              </a:p>
              <a:p>
                <a:pPr defTabSz="685800" eaLnBrk="1" fontAlgn="auto" hangingPunct="1">
                  <a:spcBef>
                    <a:spcPct val="0"/>
                  </a:spcBef>
                  <a:spcAft>
                    <a:spcPts val="0"/>
                  </a:spcAft>
                  <a:buClrTx/>
                  <a:buSzTx/>
                  <a:buFont typeface="Wingdings" panose="05000000000000000000" pitchFamily="2" charset="2"/>
                  <a:buNone/>
                  <a:defRPr/>
                </a:pPr>
                <a:endParaRPr lang="es-ES" altLang="es-ES" sz="2400" dirty="0">
                  <a:solidFill>
                    <a:prstClr val="black"/>
                  </a:solidFill>
                  <a:latin typeface="+mn-lt"/>
                </a:endParaRPr>
              </a:p>
            </p:txBody>
          </p:sp>
          <p:sp>
            <p:nvSpPr>
              <p:cNvPr id="137225" name="Line 6">
                <a:extLst>
                  <a:ext uri="{FF2B5EF4-FFF2-40B4-BE49-F238E27FC236}">
                    <a16:creationId xmlns:a16="http://schemas.microsoft.com/office/drawing/2014/main" id="{6F85BC95-406F-AF6E-C30F-C842A83B7948}"/>
                  </a:ext>
                </a:extLst>
              </p:cNvPr>
              <p:cNvSpPr>
                <a:spLocks noChangeShapeType="1"/>
              </p:cNvSpPr>
              <p:nvPr/>
            </p:nvSpPr>
            <p:spPr bwMode="auto">
              <a:xfrm>
                <a:off x="176" y="3183"/>
                <a:ext cx="3172" cy="10"/>
              </a:xfrm>
              <a:prstGeom prst="line">
                <a:avLst/>
              </a:prstGeom>
              <a:grpFill/>
              <a:ln w="28575">
                <a:solidFill>
                  <a:schemeClr val="tx1"/>
                </a:solidFill>
                <a:round/>
                <a:headEnd/>
                <a:tailEnd/>
              </a:ln>
            </p:spPr>
            <p:txBody>
              <a:bodyPr/>
              <a:lstStyle/>
              <a:p>
                <a:pPr defTabSz="685800" eaLnBrk="1" fontAlgn="auto" hangingPunct="1">
                  <a:spcBef>
                    <a:spcPts val="0"/>
                  </a:spcBef>
                  <a:spcAft>
                    <a:spcPts val="0"/>
                  </a:spcAft>
                  <a:defRPr/>
                </a:pPr>
                <a:endParaRPr lang="es-ES" sz="1400">
                  <a:solidFill>
                    <a:prstClr val="black"/>
                  </a:solidFill>
                  <a:latin typeface="+mn-lt"/>
                </a:endParaRPr>
              </a:p>
            </p:txBody>
          </p:sp>
        </p:grpSp>
        <p:sp>
          <p:nvSpPr>
            <p:cNvPr id="137223" name="Text Box 8">
              <a:extLst>
                <a:ext uri="{FF2B5EF4-FFF2-40B4-BE49-F238E27FC236}">
                  <a16:creationId xmlns:a16="http://schemas.microsoft.com/office/drawing/2014/main" id="{AF50F542-0F19-FFD2-BFBE-B25535D78FD8}"/>
                </a:ext>
              </a:extLst>
            </p:cNvPr>
            <p:cNvSpPr txBox="1">
              <a:spLocks noChangeArrowheads="1"/>
            </p:cNvSpPr>
            <p:nvPr/>
          </p:nvSpPr>
          <p:spPr bwMode="auto">
            <a:xfrm>
              <a:off x="385" y="1525"/>
              <a:ext cx="697" cy="336"/>
            </a:xfrm>
            <a:prstGeom prst="rect">
              <a:avLst/>
            </a:prstGeom>
            <a:grpFill/>
            <a:ln>
              <a:noFill/>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ClrTx/>
                <a:buSzTx/>
                <a:buFont typeface="Wingdings" panose="05000000000000000000" pitchFamily="2" charset="2"/>
                <a:buNone/>
                <a:defRPr/>
              </a:pPr>
              <a:r>
                <a:rPr lang="nl-NL" altLang="es-ES" sz="2000" dirty="0">
                  <a:solidFill>
                    <a:prstClr val="black"/>
                  </a:solidFill>
                  <a:latin typeface="+mn-lt"/>
                </a:rPr>
                <a:t>TTKG</a:t>
              </a:r>
              <a:r>
                <a:rPr lang="nl-NL" altLang="es-ES" sz="1600" dirty="0">
                  <a:solidFill>
                    <a:prstClr val="black"/>
                  </a:solidFill>
                  <a:latin typeface="+mn-lt"/>
                </a:rPr>
                <a:t> =</a:t>
              </a:r>
              <a:endParaRPr lang="es-ES" altLang="es-ES" sz="1600" dirty="0">
                <a:solidFill>
                  <a:prstClr val="black"/>
                </a:solidFill>
                <a:latin typeface="+mn-lt"/>
              </a:endParaRPr>
            </a:p>
          </p:txBody>
        </p:sp>
      </p:grpSp>
      <p:sp>
        <p:nvSpPr>
          <p:cNvPr id="137219" name="Rectangle 2">
            <a:extLst>
              <a:ext uri="{FF2B5EF4-FFF2-40B4-BE49-F238E27FC236}">
                <a16:creationId xmlns:a16="http://schemas.microsoft.com/office/drawing/2014/main" id="{44D71926-2E0E-E885-6402-859370440143}"/>
              </a:ext>
            </a:extLst>
          </p:cNvPr>
          <p:cNvSpPr>
            <a:spLocks noGrp="1" noChangeArrowheads="1"/>
          </p:cNvSpPr>
          <p:nvPr>
            <p:ph type="title"/>
          </p:nvPr>
        </p:nvSpPr>
        <p:spPr>
          <a:xfrm>
            <a:off x="760413" y="401638"/>
            <a:ext cx="7886700" cy="625475"/>
          </a:xfrm>
        </p:spPr>
        <p:txBody>
          <a:bodyPr rtlCol="0" anchor="b">
            <a:normAutofit/>
          </a:bodyPr>
          <a:lstStyle/>
          <a:p>
            <a:pPr eaLnBrk="1" fontAlgn="auto" hangingPunct="1">
              <a:spcAft>
                <a:spcPts val="0"/>
              </a:spcAft>
              <a:defRPr/>
            </a:pPr>
            <a:r>
              <a:rPr lang="es-ES" altLang="es-ES" sz="3200" b="1" dirty="0">
                <a:solidFill>
                  <a:srgbClr val="3333CC"/>
                </a:solidFill>
                <a:latin typeface="+mn-lt"/>
                <a:ea typeface="+mn-ea"/>
                <a:cs typeface="+mn-cs"/>
              </a:rPr>
              <a:t>Gradiente </a:t>
            </a:r>
            <a:r>
              <a:rPr lang="es-ES" altLang="es-ES" sz="3200" b="1" dirty="0" err="1">
                <a:solidFill>
                  <a:srgbClr val="3333CC"/>
                </a:solidFill>
                <a:latin typeface="+mn-lt"/>
                <a:ea typeface="+mn-ea"/>
                <a:cs typeface="+mn-cs"/>
              </a:rPr>
              <a:t>transtubular</a:t>
            </a:r>
            <a:r>
              <a:rPr lang="es-ES" altLang="es-ES" sz="3200" b="1" dirty="0">
                <a:solidFill>
                  <a:srgbClr val="3333CC"/>
                </a:solidFill>
                <a:latin typeface="+mn-lt"/>
                <a:ea typeface="+mn-ea"/>
                <a:cs typeface="+mn-cs"/>
              </a:rPr>
              <a:t> de potasio (TTKG)</a:t>
            </a:r>
          </a:p>
        </p:txBody>
      </p:sp>
      <p:sp>
        <p:nvSpPr>
          <p:cNvPr id="4" name="Marcador de contenido 3">
            <a:extLst>
              <a:ext uri="{FF2B5EF4-FFF2-40B4-BE49-F238E27FC236}">
                <a16:creationId xmlns:a16="http://schemas.microsoft.com/office/drawing/2014/main" id="{1540A08E-6E91-C03C-7493-37DC92052189}"/>
              </a:ext>
            </a:extLst>
          </p:cNvPr>
          <p:cNvSpPr>
            <a:spLocks noGrp="1"/>
          </p:cNvSpPr>
          <p:nvPr>
            <p:ph idx="1"/>
          </p:nvPr>
        </p:nvSpPr>
        <p:spPr>
          <a:xfrm>
            <a:off x="290513" y="5297488"/>
            <a:ext cx="8912225" cy="825500"/>
          </a:xfrm>
        </p:spPr>
        <p:txBody>
          <a:bodyPr rtlCol="0">
            <a:normAutofit fontScale="92500"/>
          </a:bodyPr>
          <a:lstStyle/>
          <a:p>
            <a:pPr lvl="1" eaLnBrk="1" fontAlgn="auto" hangingPunct="1">
              <a:lnSpc>
                <a:spcPct val="100000"/>
              </a:lnSpc>
              <a:spcBef>
                <a:spcPct val="0"/>
              </a:spcBef>
              <a:spcAft>
                <a:spcPts val="0"/>
              </a:spcAft>
              <a:tabLst>
                <a:tab pos="1016794" algn="l"/>
              </a:tabLst>
              <a:defRPr/>
            </a:pPr>
            <a:r>
              <a:rPr lang="es-ES_tradnl" dirty="0" err="1"/>
              <a:t>K</a:t>
            </a:r>
            <a:r>
              <a:rPr lang="es-ES_tradnl" baseline="-25000" dirty="0" err="1"/>
              <a:t>u</a:t>
            </a:r>
            <a:r>
              <a:rPr lang="es-ES_tradnl" dirty="0"/>
              <a:t>/</a:t>
            </a:r>
            <a:r>
              <a:rPr lang="es-ES_tradnl" dirty="0" err="1"/>
              <a:t>Cr</a:t>
            </a:r>
            <a:r>
              <a:rPr lang="es-ES_tradnl" baseline="-25000" dirty="0" err="1"/>
              <a:t>u</a:t>
            </a:r>
            <a:r>
              <a:rPr lang="es-ES_tradnl" dirty="0"/>
              <a:t> &lt; 20 mEq/gramo de Creatinina  ☛ CAUSA RENAL</a:t>
            </a:r>
          </a:p>
          <a:p>
            <a:pPr lvl="1" eaLnBrk="1" fontAlgn="auto" hangingPunct="1">
              <a:lnSpc>
                <a:spcPct val="100000"/>
              </a:lnSpc>
              <a:spcBef>
                <a:spcPct val="0"/>
              </a:spcBef>
              <a:spcAft>
                <a:spcPts val="0"/>
              </a:spcAft>
              <a:tabLst>
                <a:tab pos="1016794" algn="l"/>
              </a:tabLst>
              <a:defRPr/>
            </a:pPr>
            <a:r>
              <a:rPr lang="es-ES_tradnl" dirty="0" err="1"/>
              <a:t>K</a:t>
            </a:r>
            <a:r>
              <a:rPr lang="es-ES_tradnl" baseline="-25000" dirty="0" err="1"/>
              <a:t>u</a:t>
            </a:r>
            <a:r>
              <a:rPr lang="es-ES_tradnl" dirty="0"/>
              <a:t>/</a:t>
            </a:r>
            <a:r>
              <a:rPr lang="es-ES_tradnl" dirty="0" err="1"/>
              <a:t>Cr</a:t>
            </a:r>
            <a:r>
              <a:rPr lang="es-ES_tradnl" baseline="-25000" dirty="0" err="1"/>
              <a:t>u</a:t>
            </a:r>
            <a:r>
              <a:rPr lang="es-ES_tradnl" baseline="-25000" dirty="0"/>
              <a:t> </a:t>
            </a:r>
            <a:r>
              <a:rPr lang="es-ES_tradnl" dirty="0"/>
              <a:t>&gt; 20 mEq/gramo de Creatinina ☛ </a:t>
            </a:r>
            <a:r>
              <a:rPr lang="es-ES_tradnl" cap="all" dirty="0" err="1"/>
              <a:t>ReSPUEsTA</a:t>
            </a:r>
            <a:r>
              <a:rPr lang="es-ES_tradnl" cap="all" dirty="0"/>
              <a:t> RENAL ADECUADA A HIPERPOTASEMIA</a:t>
            </a:r>
            <a:endParaRPr lang="es-ES_tradnl" dirty="0"/>
          </a:p>
          <a:p>
            <a:pPr eaLnBrk="1" fontAlgn="auto" hangingPunct="1">
              <a:lnSpc>
                <a:spcPct val="100000"/>
              </a:lnSpc>
              <a:spcAft>
                <a:spcPts val="0"/>
              </a:spcAft>
              <a:defRPr/>
            </a:pPr>
            <a:endParaRPr lang="es-ES" sz="2400" dirty="0"/>
          </a:p>
        </p:txBody>
      </p:sp>
      <p:sp>
        <p:nvSpPr>
          <p:cNvPr id="53254" name="Rectángulo 2">
            <a:extLst>
              <a:ext uri="{FF2B5EF4-FFF2-40B4-BE49-F238E27FC236}">
                <a16:creationId xmlns:a16="http://schemas.microsoft.com/office/drawing/2014/main" id="{E8900175-C9C8-0EFC-5A8F-ABDEDF4F3AC9}"/>
              </a:ext>
            </a:extLst>
          </p:cNvPr>
          <p:cNvSpPr>
            <a:spLocks noChangeArrowheads="1"/>
          </p:cNvSpPr>
          <p:nvPr/>
        </p:nvSpPr>
        <p:spPr bwMode="auto">
          <a:xfrm>
            <a:off x="612775" y="4678363"/>
            <a:ext cx="3817938" cy="538162"/>
          </a:xfrm>
          <a:prstGeom prst="rect">
            <a:avLst/>
          </a:prstGeom>
          <a:noFill/>
          <a:ln>
            <a:noFill/>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_tradnl" altLang="es-ES" sz="2900" b="1">
                <a:solidFill>
                  <a:srgbClr val="3333CC"/>
                </a:solidFill>
                <a:latin typeface="+mn-lt"/>
              </a:rPr>
              <a:t>Cociente K</a:t>
            </a:r>
            <a:r>
              <a:rPr lang="es-ES_tradnl" altLang="es-ES" sz="2900" b="1" baseline="-25000">
                <a:solidFill>
                  <a:srgbClr val="3333CC"/>
                </a:solidFill>
                <a:latin typeface="+mn-lt"/>
              </a:rPr>
              <a:t>u</a:t>
            </a:r>
            <a:r>
              <a:rPr lang="es-ES_tradnl" altLang="es-ES" sz="2900" b="1">
                <a:solidFill>
                  <a:srgbClr val="3333CC"/>
                </a:solidFill>
                <a:latin typeface="+mn-lt"/>
              </a:rPr>
              <a:t>/Creatinina</a:t>
            </a:r>
            <a:r>
              <a:rPr lang="es-ES_tradnl" altLang="es-ES" sz="2900" b="1" baseline="-25000">
                <a:solidFill>
                  <a:srgbClr val="3333CC"/>
                </a:solidFill>
                <a:latin typeface="+mn-lt"/>
              </a:rPr>
              <a:t>u</a:t>
            </a:r>
            <a:endParaRPr lang="es-ES" altLang="es-ES" sz="2900" b="1" baseline="-25000">
              <a:solidFill>
                <a:srgbClr val="3333CC"/>
              </a:solidFill>
              <a:latin typeface="+mn-lt"/>
            </a:endParaRPr>
          </a:p>
        </p:txBody>
      </p:sp>
      <p:grpSp>
        <p:nvGrpSpPr>
          <p:cNvPr id="15" name="Group 9">
            <a:extLst>
              <a:ext uri="{FF2B5EF4-FFF2-40B4-BE49-F238E27FC236}">
                <a16:creationId xmlns:a16="http://schemas.microsoft.com/office/drawing/2014/main" id="{8082E4FE-BA9D-8777-939E-DBA2E40DE50F}"/>
              </a:ext>
            </a:extLst>
          </p:cNvPr>
          <p:cNvGrpSpPr>
            <a:grpSpLocks/>
          </p:cNvGrpSpPr>
          <p:nvPr/>
        </p:nvGrpSpPr>
        <p:grpSpPr bwMode="auto">
          <a:xfrm>
            <a:off x="5147438" y="4172334"/>
            <a:ext cx="3731159" cy="1077516"/>
            <a:chOff x="603" y="1389"/>
            <a:chExt cx="2913" cy="905"/>
          </a:xfrm>
          <a:solidFill>
            <a:schemeClr val="accent1">
              <a:lumMod val="60000"/>
              <a:lumOff val="40000"/>
            </a:schemeClr>
          </a:solidFill>
        </p:grpSpPr>
        <p:grpSp>
          <p:nvGrpSpPr>
            <p:cNvPr id="16" name="Group 7">
              <a:extLst>
                <a:ext uri="{FF2B5EF4-FFF2-40B4-BE49-F238E27FC236}">
                  <a16:creationId xmlns:a16="http://schemas.microsoft.com/office/drawing/2014/main" id="{2DA72863-5BA1-C9D1-633F-93548161BD92}"/>
                </a:ext>
              </a:extLst>
            </p:cNvPr>
            <p:cNvGrpSpPr>
              <a:grpSpLocks/>
            </p:cNvGrpSpPr>
            <p:nvPr/>
          </p:nvGrpSpPr>
          <p:grpSpPr bwMode="auto">
            <a:xfrm>
              <a:off x="1429" y="1389"/>
              <a:ext cx="2087" cy="905"/>
              <a:chOff x="113" y="2902"/>
              <a:chExt cx="2087" cy="905"/>
            </a:xfrm>
            <a:grpFill/>
          </p:grpSpPr>
          <p:sp>
            <p:nvSpPr>
              <p:cNvPr id="18" name="Text Box 5">
                <a:extLst>
                  <a:ext uri="{FF2B5EF4-FFF2-40B4-BE49-F238E27FC236}">
                    <a16:creationId xmlns:a16="http://schemas.microsoft.com/office/drawing/2014/main" id="{3A60748B-636E-7842-323C-418B0CBAFBE7}"/>
                  </a:ext>
                </a:extLst>
              </p:cNvPr>
              <p:cNvSpPr txBox="1">
                <a:spLocks noChangeArrowheads="1"/>
              </p:cNvSpPr>
              <p:nvPr/>
            </p:nvSpPr>
            <p:spPr bwMode="auto">
              <a:xfrm>
                <a:off x="113" y="2902"/>
                <a:ext cx="2087" cy="905"/>
              </a:xfrm>
              <a:prstGeom prst="rect">
                <a:avLst/>
              </a:prstGeom>
              <a:grpFill/>
              <a:ln>
                <a:noFill/>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342900" lvl="1" defTabSz="685800" eaLnBrk="1" fontAlgn="auto" hangingPunct="1">
                  <a:spcBef>
                    <a:spcPct val="0"/>
                  </a:spcBef>
                  <a:spcAft>
                    <a:spcPts val="0"/>
                  </a:spcAft>
                  <a:buClrTx/>
                  <a:buSzTx/>
                  <a:buFont typeface="Wingdings" panose="05000000000000000000" pitchFamily="2" charset="2"/>
                  <a:buNone/>
                  <a:defRPr/>
                </a:pPr>
                <a:r>
                  <a:rPr lang="nl-NL" altLang="es-ES" sz="2000" dirty="0">
                    <a:solidFill>
                      <a:prstClr val="black"/>
                    </a:solidFill>
                    <a:latin typeface="+mn-lt"/>
                  </a:rPr>
                  <a:t>(K</a:t>
                </a:r>
                <a:r>
                  <a:rPr lang="nl-NL" altLang="es-ES" sz="2000" baseline="-25000" dirty="0">
                    <a:solidFill>
                      <a:prstClr val="black"/>
                    </a:solidFill>
                    <a:latin typeface="+mn-lt"/>
                  </a:rPr>
                  <a:t>u</a:t>
                </a:r>
                <a:r>
                  <a:rPr lang="nl-NL" altLang="es-ES" sz="2000" dirty="0">
                    <a:solidFill>
                      <a:prstClr val="black"/>
                    </a:solidFill>
                    <a:latin typeface="+mn-lt"/>
                  </a:rPr>
                  <a:t> en mEq/L)</a:t>
                </a:r>
              </a:p>
              <a:p>
                <a:pPr defTabSz="685800" eaLnBrk="1" fontAlgn="auto" hangingPunct="1">
                  <a:spcBef>
                    <a:spcPct val="0"/>
                  </a:spcBef>
                  <a:spcAft>
                    <a:spcPts val="0"/>
                  </a:spcAft>
                  <a:buClrTx/>
                  <a:buSzTx/>
                  <a:buFont typeface="Wingdings" panose="05000000000000000000" pitchFamily="2" charset="2"/>
                  <a:buNone/>
                  <a:defRPr/>
                </a:pPr>
                <a:r>
                  <a:rPr lang="nl-NL" altLang="es-ES" sz="2000" dirty="0">
                    <a:solidFill>
                      <a:prstClr val="black"/>
                    </a:solidFill>
                    <a:latin typeface="+mn-lt"/>
                  </a:rPr>
                  <a:t>     (Cr</a:t>
                </a:r>
                <a:r>
                  <a:rPr lang="nl-NL" altLang="es-ES" sz="2000" baseline="-25000" dirty="0">
                    <a:solidFill>
                      <a:prstClr val="black"/>
                    </a:solidFill>
                    <a:latin typeface="+mn-lt"/>
                  </a:rPr>
                  <a:t>u</a:t>
                </a:r>
                <a:r>
                  <a:rPr lang="nl-NL" altLang="es-ES" sz="2000" dirty="0">
                    <a:solidFill>
                      <a:prstClr val="black"/>
                    </a:solidFill>
                    <a:latin typeface="+mn-lt"/>
                  </a:rPr>
                  <a:t> en mg/dl)</a:t>
                </a:r>
                <a:endParaRPr lang="es-ES" altLang="es-ES" sz="2000" dirty="0">
                  <a:solidFill>
                    <a:prstClr val="black"/>
                  </a:solidFill>
                  <a:latin typeface="+mn-lt"/>
                </a:endParaRPr>
              </a:p>
              <a:p>
                <a:pPr defTabSz="685800" eaLnBrk="1" fontAlgn="auto" hangingPunct="1">
                  <a:spcBef>
                    <a:spcPct val="0"/>
                  </a:spcBef>
                  <a:spcAft>
                    <a:spcPts val="0"/>
                  </a:spcAft>
                  <a:buClrTx/>
                  <a:buSzTx/>
                  <a:buFont typeface="Wingdings" panose="05000000000000000000" pitchFamily="2" charset="2"/>
                  <a:buNone/>
                  <a:defRPr/>
                </a:pPr>
                <a:endParaRPr lang="es-ES" altLang="es-ES" sz="2400" dirty="0">
                  <a:solidFill>
                    <a:prstClr val="black"/>
                  </a:solidFill>
                  <a:latin typeface="+mn-lt"/>
                </a:endParaRPr>
              </a:p>
            </p:txBody>
          </p:sp>
          <p:sp>
            <p:nvSpPr>
              <p:cNvPr id="19" name="Line 6">
                <a:extLst>
                  <a:ext uri="{FF2B5EF4-FFF2-40B4-BE49-F238E27FC236}">
                    <a16:creationId xmlns:a16="http://schemas.microsoft.com/office/drawing/2014/main" id="{C874C7A1-E1D4-A8BE-631A-7F0DDBBC677B}"/>
                  </a:ext>
                </a:extLst>
              </p:cNvPr>
              <p:cNvSpPr>
                <a:spLocks noChangeShapeType="1"/>
              </p:cNvSpPr>
              <p:nvPr/>
            </p:nvSpPr>
            <p:spPr bwMode="auto">
              <a:xfrm>
                <a:off x="312" y="3183"/>
                <a:ext cx="1205" cy="0"/>
              </a:xfrm>
              <a:prstGeom prst="line">
                <a:avLst/>
              </a:prstGeom>
              <a:grpFill/>
              <a:ln w="28575">
                <a:solidFill>
                  <a:schemeClr val="tx1"/>
                </a:solidFill>
                <a:round/>
                <a:headEnd/>
                <a:tailEnd/>
              </a:ln>
            </p:spPr>
            <p:txBody>
              <a:bodyPr/>
              <a:lstStyle/>
              <a:p>
                <a:pPr defTabSz="685800" eaLnBrk="1" fontAlgn="auto" hangingPunct="1">
                  <a:spcBef>
                    <a:spcPts val="0"/>
                  </a:spcBef>
                  <a:spcAft>
                    <a:spcPts val="0"/>
                  </a:spcAft>
                  <a:defRPr/>
                </a:pPr>
                <a:endParaRPr lang="es-ES" sz="1400" dirty="0">
                  <a:solidFill>
                    <a:prstClr val="black"/>
                  </a:solidFill>
                  <a:latin typeface="+mn-lt"/>
                </a:endParaRPr>
              </a:p>
            </p:txBody>
          </p:sp>
        </p:grpSp>
        <p:sp>
          <p:nvSpPr>
            <p:cNvPr id="17" name="Text Box 8">
              <a:extLst>
                <a:ext uri="{FF2B5EF4-FFF2-40B4-BE49-F238E27FC236}">
                  <a16:creationId xmlns:a16="http://schemas.microsoft.com/office/drawing/2014/main" id="{271004E7-1C7D-F899-6EAD-18A26F3AC5B8}"/>
                </a:ext>
              </a:extLst>
            </p:cNvPr>
            <p:cNvSpPr txBox="1">
              <a:spLocks noChangeArrowheads="1"/>
            </p:cNvSpPr>
            <p:nvPr/>
          </p:nvSpPr>
          <p:spPr bwMode="auto">
            <a:xfrm>
              <a:off x="603" y="1592"/>
              <a:ext cx="784" cy="336"/>
            </a:xfrm>
            <a:prstGeom prst="rect">
              <a:avLst/>
            </a:prstGeom>
            <a:grpFill/>
            <a:ln>
              <a:noFill/>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ClrTx/>
                <a:buSzTx/>
                <a:buFont typeface="Wingdings" panose="05000000000000000000" pitchFamily="2" charset="2"/>
                <a:buNone/>
                <a:defRPr/>
              </a:pPr>
              <a:r>
                <a:rPr lang="es-ES_tradnl" sz="2000" dirty="0" err="1">
                  <a:solidFill>
                    <a:prstClr val="black"/>
                  </a:solidFill>
                  <a:latin typeface="+mn-lt"/>
                </a:rPr>
                <a:t>K</a:t>
              </a:r>
              <a:r>
                <a:rPr lang="es-ES_tradnl" sz="2000" baseline="-25000" dirty="0" err="1">
                  <a:solidFill>
                    <a:prstClr val="black"/>
                  </a:solidFill>
                  <a:latin typeface="+mn-lt"/>
                </a:rPr>
                <a:t>u</a:t>
              </a:r>
              <a:r>
                <a:rPr lang="es-ES_tradnl" sz="2000" dirty="0">
                  <a:solidFill>
                    <a:prstClr val="black"/>
                  </a:solidFill>
                  <a:latin typeface="+mn-lt"/>
                </a:rPr>
                <a:t>/</a:t>
              </a:r>
              <a:r>
                <a:rPr lang="es-ES_tradnl" sz="2000" dirty="0" err="1">
                  <a:solidFill>
                    <a:prstClr val="black"/>
                  </a:solidFill>
                  <a:latin typeface="+mn-lt"/>
                </a:rPr>
                <a:t>Cr</a:t>
              </a:r>
              <a:r>
                <a:rPr lang="es-ES_tradnl" sz="2000" baseline="-25000" dirty="0" err="1">
                  <a:solidFill>
                    <a:prstClr val="black"/>
                  </a:solidFill>
                  <a:latin typeface="+mn-lt"/>
                </a:rPr>
                <a:t>u</a:t>
              </a:r>
              <a:r>
                <a:rPr lang="nl-NL" altLang="es-ES" sz="2000" dirty="0">
                  <a:solidFill>
                    <a:prstClr val="black"/>
                  </a:solidFill>
                  <a:latin typeface="+mn-lt"/>
                </a:rPr>
                <a:t> =</a:t>
              </a:r>
              <a:endParaRPr lang="es-ES" altLang="es-ES" sz="2000" dirty="0">
                <a:solidFill>
                  <a:prstClr val="black"/>
                </a:solidFill>
                <a:latin typeface="+mn-lt"/>
              </a:endParaRPr>
            </a:p>
          </p:txBody>
        </p:sp>
      </p:grpSp>
      <p:sp>
        <p:nvSpPr>
          <p:cNvPr id="53256" name="CuadroTexto 4">
            <a:extLst>
              <a:ext uri="{FF2B5EF4-FFF2-40B4-BE49-F238E27FC236}">
                <a16:creationId xmlns:a16="http://schemas.microsoft.com/office/drawing/2014/main" id="{A2C5DED2-889A-91EE-CF12-60F97CBD3234}"/>
              </a:ext>
            </a:extLst>
          </p:cNvPr>
          <p:cNvSpPr txBox="1">
            <a:spLocks noChangeArrowheads="1"/>
          </p:cNvSpPr>
          <p:nvPr/>
        </p:nvSpPr>
        <p:spPr bwMode="auto">
          <a:xfrm>
            <a:off x="8135938" y="4337050"/>
            <a:ext cx="765175" cy="400050"/>
          </a:xfrm>
          <a:prstGeom prst="rect">
            <a:avLst/>
          </a:prstGeom>
          <a:noFill/>
          <a:ln>
            <a:noFill/>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ES" sz="2000">
                <a:solidFill>
                  <a:srgbClr val="000000"/>
                </a:solidFill>
                <a:latin typeface="+mn-lt"/>
                <a:cs typeface="Arial" panose="020B0604020202020204" pitchFamily="34" charset="0"/>
              </a:rPr>
              <a:t>X 100</a:t>
            </a:r>
          </a:p>
        </p:txBody>
      </p:sp>
    </p:spTree>
  </p:cSld>
  <p:clrMapOvr>
    <a:masterClrMapping/>
  </p:clrMapOvr>
  <p:transition spd="slow" advTm="4502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F2BFA23-E895-C577-07CC-5F86D3044AA7}"/>
              </a:ext>
            </a:extLst>
          </p:cNvPr>
          <p:cNvSpPr txBox="1">
            <a:spLocks noChangeArrowheads="1"/>
          </p:cNvSpPr>
          <p:nvPr/>
        </p:nvSpPr>
        <p:spPr bwMode="auto">
          <a:xfrm>
            <a:off x="914400" y="188913"/>
            <a:ext cx="8229600" cy="690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s-ES" altLang="es-ES" sz="3200" b="1">
                <a:solidFill>
                  <a:srgbClr val="000068"/>
                </a:solidFill>
                <a:latin typeface="Arial" panose="020B0604020202020204" pitchFamily="34" charset="0"/>
                <a:cs typeface="Arial" panose="020B0604020202020204" pitchFamily="34" charset="0"/>
              </a:rPr>
              <a:t>Fármacos inductores de hiperkalemia</a:t>
            </a:r>
            <a:endParaRPr lang="es-ES" altLang="es-ES" sz="4000" b="1">
              <a:solidFill>
                <a:srgbClr val="000068"/>
              </a:solidFill>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CA0CCAD1-5415-ED28-8525-2BB53AA7E50C}"/>
              </a:ext>
            </a:extLst>
          </p:cNvPr>
          <p:cNvSpPr txBox="1">
            <a:spLocks noChangeArrowheads="1"/>
          </p:cNvSpPr>
          <p:nvPr/>
        </p:nvSpPr>
        <p:spPr bwMode="auto">
          <a:xfrm>
            <a:off x="179388" y="1139825"/>
            <a:ext cx="91551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buFont typeface="Wingdings" panose="05000000000000000000" pitchFamily="2" charset="2"/>
              <a:buChar char="§"/>
            </a:pPr>
            <a:r>
              <a:rPr lang="es-ES" altLang="es-ES" sz="2000"/>
              <a:t>Fármacos que interfieren con la </a:t>
            </a:r>
            <a:r>
              <a:rPr lang="es-ES" altLang="es-ES" sz="2000" b="1">
                <a:solidFill>
                  <a:srgbClr val="0033CC"/>
                </a:solidFill>
              </a:rPr>
              <a:t>producción y/o secreción </a:t>
            </a:r>
            <a:r>
              <a:rPr lang="es-ES" altLang="es-ES" sz="2000"/>
              <a:t>de aldosterona</a:t>
            </a:r>
            <a:r>
              <a:rPr lang="es-ES" altLang="es-ES" sz="1800"/>
              <a:t>:</a:t>
            </a:r>
          </a:p>
          <a:p>
            <a:pPr lvl="1" eaLnBrk="1" hangingPunct="1">
              <a:lnSpc>
                <a:spcPct val="80000"/>
              </a:lnSpc>
              <a:buFontTx/>
              <a:buChar char="o"/>
            </a:pPr>
            <a:r>
              <a:rPr lang="es-ES" altLang="es-ES" sz="1600"/>
              <a:t> </a:t>
            </a:r>
            <a:r>
              <a:rPr lang="es-ES" altLang="es-ES" sz="1600">
                <a:solidFill>
                  <a:srgbClr val="3333CC"/>
                </a:solidFill>
              </a:rPr>
              <a:t>Inhibidores del enzima de conversión de la angiotensina (IECA)</a:t>
            </a:r>
          </a:p>
          <a:p>
            <a:pPr lvl="1" eaLnBrk="1" hangingPunct="1">
              <a:lnSpc>
                <a:spcPct val="80000"/>
              </a:lnSpc>
              <a:buFontTx/>
              <a:buChar char="o"/>
            </a:pPr>
            <a:r>
              <a:rPr lang="es-ES" altLang="es-ES" sz="1600">
                <a:solidFill>
                  <a:srgbClr val="3333CC"/>
                </a:solidFill>
              </a:rPr>
              <a:t> Antagonistas de los receptores de la angiotensina II (ARA II)</a:t>
            </a:r>
          </a:p>
          <a:p>
            <a:pPr lvl="1" eaLnBrk="1" hangingPunct="1">
              <a:lnSpc>
                <a:spcPct val="80000"/>
              </a:lnSpc>
              <a:buFontTx/>
              <a:buChar char="o"/>
            </a:pPr>
            <a:r>
              <a:rPr lang="es-ES" altLang="es-ES" sz="1600">
                <a:solidFill>
                  <a:srgbClr val="3333CC"/>
                </a:solidFill>
              </a:rPr>
              <a:t> Inhibidores de la Renina (Aliskiren)</a:t>
            </a:r>
          </a:p>
          <a:p>
            <a:pPr lvl="1" eaLnBrk="1" hangingPunct="1">
              <a:lnSpc>
                <a:spcPct val="80000"/>
              </a:lnSpc>
              <a:buFontTx/>
              <a:buChar char="o"/>
            </a:pPr>
            <a:r>
              <a:rPr lang="es-ES" altLang="es-ES" sz="1600">
                <a:solidFill>
                  <a:srgbClr val="3333CC"/>
                </a:solidFill>
              </a:rPr>
              <a:t> Antiinflamatorios no esteroideos (AINES)</a:t>
            </a:r>
          </a:p>
          <a:p>
            <a:pPr lvl="1" eaLnBrk="1" hangingPunct="1">
              <a:lnSpc>
                <a:spcPct val="80000"/>
              </a:lnSpc>
              <a:buFontTx/>
              <a:buChar char="o"/>
            </a:pPr>
            <a:r>
              <a:rPr lang="es-ES" altLang="es-ES" sz="1600">
                <a:solidFill>
                  <a:srgbClr val="3333CC"/>
                </a:solidFill>
              </a:rPr>
              <a:t> Heparina</a:t>
            </a:r>
          </a:p>
          <a:p>
            <a:pPr lvl="1" eaLnBrk="1" hangingPunct="1">
              <a:lnSpc>
                <a:spcPct val="80000"/>
              </a:lnSpc>
              <a:buFontTx/>
              <a:buChar char="o"/>
            </a:pPr>
            <a:r>
              <a:rPr lang="es-ES" altLang="es-ES" sz="1600">
                <a:solidFill>
                  <a:srgbClr val="3333CC"/>
                </a:solidFill>
              </a:rPr>
              <a:t> Ciclosporina A</a:t>
            </a:r>
          </a:p>
          <a:p>
            <a:pPr lvl="1" eaLnBrk="1" hangingPunct="1">
              <a:lnSpc>
                <a:spcPct val="80000"/>
              </a:lnSpc>
              <a:buFontTx/>
              <a:buChar char="o"/>
            </a:pPr>
            <a:r>
              <a:rPr lang="es-ES" altLang="es-ES" sz="1600">
                <a:solidFill>
                  <a:srgbClr val="3333CC"/>
                </a:solidFill>
              </a:rPr>
              <a:t> FK506</a:t>
            </a:r>
          </a:p>
          <a:p>
            <a:pPr lvl="1" eaLnBrk="1" hangingPunct="1">
              <a:lnSpc>
                <a:spcPct val="80000"/>
              </a:lnSpc>
              <a:buFont typeface="Wingdings" panose="05000000000000000000" pitchFamily="2" charset="2"/>
              <a:buChar char="§"/>
            </a:pPr>
            <a:endParaRPr lang="es-ES" altLang="es-ES" sz="1000">
              <a:solidFill>
                <a:srgbClr val="3333CC"/>
              </a:solidFill>
            </a:endParaRPr>
          </a:p>
          <a:p>
            <a:pPr eaLnBrk="1" hangingPunct="1">
              <a:lnSpc>
                <a:spcPct val="80000"/>
              </a:lnSpc>
              <a:buFont typeface="Wingdings" panose="05000000000000000000" pitchFamily="2" charset="2"/>
              <a:buChar char="§"/>
            </a:pPr>
            <a:r>
              <a:rPr lang="es-ES" altLang="es-ES" sz="2000"/>
              <a:t>Fármacos que inhiben la </a:t>
            </a:r>
            <a:r>
              <a:rPr lang="es-ES" altLang="es-ES" sz="2000" b="1">
                <a:solidFill>
                  <a:srgbClr val="0033CC"/>
                </a:solidFill>
              </a:rPr>
              <a:t>secreción</a:t>
            </a:r>
            <a:r>
              <a:rPr lang="es-ES" altLang="es-ES" sz="2000"/>
              <a:t> renal de potasio:</a:t>
            </a:r>
          </a:p>
          <a:p>
            <a:pPr lvl="1" eaLnBrk="1" hangingPunct="1">
              <a:lnSpc>
                <a:spcPct val="80000"/>
              </a:lnSpc>
              <a:buFontTx/>
              <a:buChar char="o"/>
            </a:pPr>
            <a:r>
              <a:rPr lang="es-ES" altLang="es-ES" sz="1600"/>
              <a:t> </a:t>
            </a:r>
            <a:r>
              <a:rPr lang="es-ES" altLang="es-ES">
                <a:solidFill>
                  <a:srgbClr val="3333CC"/>
                </a:solidFill>
              </a:rPr>
              <a:t>Diuréticos ahorradores de potasio </a:t>
            </a:r>
          </a:p>
          <a:p>
            <a:pPr lvl="1" eaLnBrk="1" hangingPunct="1">
              <a:lnSpc>
                <a:spcPct val="80000"/>
              </a:lnSpc>
              <a:buFontTx/>
              <a:buChar char="o"/>
            </a:pPr>
            <a:r>
              <a:rPr lang="es-ES" altLang="es-ES">
                <a:solidFill>
                  <a:srgbClr val="3333CC"/>
                </a:solidFill>
              </a:rPr>
              <a:t> Trimetroprim</a:t>
            </a:r>
          </a:p>
          <a:p>
            <a:pPr lvl="1" eaLnBrk="1" hangingPunct="1">
              <a:lnSpc>
                <a:spcPct val="80000"/>
              </a:lnSpc>
              <a:buFontTx/>
              <a:buChar char="o"/>
            </a:pPr>
            <a:r>
              <a:rPr lang="es-ES" altLang="es-ES">
                <a:solidFill>
                  <a:srgbClr val="3333CC"/>
                </a:solidFill>
              </a:rPr>
              <a:t> Pentamidina</a:t>
            </a:r>
          </a:p>
          <a:p>
            <a:pPr lvl="1" eaLnBrk="1" hangingPunct="1">
              <a:lnSpc>
                <a:spcPct val="80000"/>
              </a:lnSpc>
              <a:buFontTx/>
              <a:buChar char="o"/>
            </a:pPr>
            <a:r>
              <a:rPr lang="es-ES" altLang="es-ES">
                <a:solidFill>
                  <a:srgbClr val="3333CC"/>
                </a:solidFill>
              </a:rPr>
              <a:t> Litio</a:t>
            </a:r>
            <a:r>
              <a:rPr lang="es-ES" altLang="es-ES"/>
              <a:t>   </a:t>
            </a:r>
          </a:p>
          <a:p>
            <a:pPr eaLnBrk="1" hangingPunct="1">
              <a:lnSpc>
                <a:spcPct val="80000"/>
              </a:lnSpc>
              <a:buFont typeface="Wingdings" panose="05000000000000000000" pitchFamily="2" charset="2"/>
              <a:buChar char="§"/>
            </a:pPr>
            <a:r>
              <a:rPr lang="es-ES" altLang="es-ES" sz="2000"/>
              <a:t>Fármacos que alteran la </a:t>
            </a:r>
            <a:r>
              <a:rPr lang="es-ES" altLang="es-ES" sz="2000" b="1">
                <a:solidFill>
                  <a:srgbClr val="0033CC"/>
                </a:solidFill>
              </a:rPr>
              <a:t>distribución</a:t>
            </a:r>
            <a:r>
              <a:rPr lang="es-ES" altLang="es-ES" sz="2000"/>
              <a:t> de potasio:</a:t>
            </a:r>
          </a:p>
          <a:p>
            <a:pPr lvl="1" eaLnBrk="1" hangingPunct="1">
              <a:lnSpc>
                <a:spcPct val="80000"/>
              </a:lnSpc>
              <a:buFontTx/>
              <a:buChar char="o"/>
            </a:pPr>
            <a:r>
              <a:rPr lang="es-ES" altLang="es-ES"/>
              <a:t> </a:t>
            </a:r>
            <a:r>
              <a:rPr lang="es-ES" altLang="es-ES">
                <a:solidFill>
                  <a:srgbClr val="3333CC"/>
                </a:solidFill>
              </a:rPr>
              <a:t>Antagonistas </a:t>
            </a:r>
            <a:r>
              <a:rPr lang="es-ES" altLang="es-ES">
                <a:solidFill>
                  <a:srgbClr val="3333CC"/>
                </a:solidFill>
                <a:sym typeface="Symbol" panose="05050102010706020507" pitchFamily="18" charset="2"/>
              </a:rPr>
              <a:t></a:t>
            </a:r>
            <a:r>
              <a:rPr lang="es-ES" altLang="es-ES">
                <a:solidFill>
                  <a:srgbClr val="3333CC"/>
                </a:solidFill>
              </a:rPr>
              <a:t> adrenérgicos</a:t>
            </a:r>
          </a:p>
          <a:p>
            <a:pPr lvl="1" eaLnBrk="1" hangingPunct="1">
              <a:lnSpc>
                <a:spcPct val="80000"/>
              </a:lnSpc>
              <a:buFontTx/>
              <a:buChar char="o"/>
            </a:pPr>
            <a:r>
              <a:rPr lang="es-ES" altLang="es-ES">
                <a:solidFill>
                  <a:srgbClr val="3333CC"/>
                </a:solidFill>
              </a:rPr>
              <a:t> Agonistas </a:t>
            </a:r>
            <a:r>
              <a:rPr lang="es-ES" altLang="es-ES">
                <a:solidFill>
                  <a:srgbClr val="3333CC"/>
                </a:solidFill>
                <a:sym typeface="Symbol" panose="05050102010706020507" pitchFamily="18" charset="2"/>
              </a:rPr>
              <a:t></a:t>
            </a:r>
            <a:r>
              <a:rPr lang="es-ES" altLang="es-ES">
                <a:solidFill>
                  <a:srgbClr val="3333CC"/>
                </a:solidFill>
              </a:rPr>
              <a:t> adrenérgicos</a:t>
            </a:r>
          </a:p>
          <a:p>
            <a:pPr lvl="1" eaLnBrk="1" hangingPunct="1">
              <a:lnSpc>
                <a:spcPct val="80000"/>
              </a:lnSpc>
              <a:buFontTx/>
              <a:buChar char="o"/>
            </a:pPr>
            <a:r>
              <a:rPr lang="es-ES" altLang="es-ES">
                <a:solidFill>
                  <a:srgbClr val="3333CC"/>
                </a:solidFill>
              </a:rPr>
              <a:t> Soluciones hipertónicas</a:t>
            </a:r>
          </a:p>
          <a:p>
            <a:pPr lvl="1" eaLnBrk="1" hangingPunct="1">
              <a:lnSpc>
                <a:spcPct val="80000"/>
              </a:lnSpc>
              <a:buFontTx/>
              <a:buChar char="o"/>
            </a:pPr>
            <a:r>
              <a:rPr lang="es-ES" altLang="es-ES">
                <a:solidFill>
                  <a:srgbClr val="3333CC"/>
                </a:solidFill>
              </a:rPr>
              <a:t> Sobredosis de Digital </a:t>
            </a:r>
          </a:p>
          <a:p>
            <a:pPr lvl="1" eaLnBrk="1" hangingPunct="1">
              <a:lnSpc>
                <a:spcPct val="80000"/>
              </a:lnSpc>
              <a:buFontTx/>
              <a:buChar char="o"/>
            </a:pPr>
            <a:r>
              <a:rPr lang="es-ES" altLang="es-ES">
                <a:solidFill>
                  <a:srgbClr val="3333CC"/>
                </a:solidFill>
              </a:rPr>
              <a:t> Succinilcolina</a:t>
            </a:r>
          </a:p>
          <a:p>
            <a:pPr lvl="1" eaLnBrk="1" hangingPunct="1">
              <a:lnSpc>
                <a:spcPct val="80000"/>
              </a:lnSpc>
              <a:buFontTx/>
              <a:buChar char="o"/>
            </a:pPr>
            <a:r>
              <a:rPr lang="es-ES" altLang="es-ES">
                <a:solidFill>
                  <a:srgbClr val="3333CC"/>
                </a:solidFill>
              </a:rPr>
              <a:t> Arginina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1780717F-A5A7-266D-9687-E4E9AD4795E8}"/>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INDICE</a:t>
            </a:r>
          </a:p>
        </p:txBody>
      </p:sp>
      <p:sp>
        <p:nvSpPr>
          <p:cNvPr id="5123" name="Marcador de contenido 2">
            <a:extLst>
              <a:ext uri="{FF2B5EF4-FFF2-40B4-BE49-F238E27FC236}">
                <a16:creationId xmlns:a16="http://schemas.microsoft.com/office/drawing/2014/main" id="{D9946ED3-6F1A-342A-902C-224EFC3B7F96}"/>
              </a:ext>
            </a:extLst>
          </p:cNvPr>
          <p:cNvSpPr>
            <a:spLocks noGrp="1"/>
          </p:cNvSpPr>
          <p:nvPr>
            <p:ph idx="1"/>
          </p:nvPr>
        </p:nvSpPr>
        <p:spPr>
          <a:xfrm>
            <a:off x="395288" y="1268413"/>
            <a:ext cx="8229600" cy="4525962"/>
          </a:xfrm>
        </p:spPr>
        <p:txBody>
          <a:bodyPr/>
          <a:lstStyle/>
          <a:p>
            <a:pPr>
              <a:lnSpc>
                <a:spcPct val="90000"/>
              </a:lnSpc>
              <a:buClr>
                <a:srgbClr val="002060"/>
              </a:buClr>
              <a:buSzPct val="75000"/>
              <a:buFont typeface="Yu Mincho Demibold" panose="02020600000000000000" pitchFamily="18" charset="-128"/>
              <a:buChar char="☛"/>
              <a:defRPr/>
            </a:pPr>
            <a:r>
              <a:rPr lang="es-ES" sz="3600" kern="0" dirty="0">
                <a:solidFill>
                  <a:schemeClr val="bg1"/>
                </a:solidFill>
              </a:rPr>
              <a:t>Homeostasis del potasio</a:t>
            </a:r>
          </a:p>
          <a:p>
            <a:pPr>
              <a:lnSpc>
                <a:spcPct val="90000"/>
              </a:lnSpc>
              <a:buClr>
                <a:srgbClr val="002060"/>
              </a:buClr>
              <a:buSzPct val="75000"/>
              <a:buFont typeface="Yu Mincho Demibold" panose="02020600000000000000" pitchFamily="18" charset="-128"/>
              <a:buChar char="☛"/>
              <a:defRPr/>
            </a:pPr>
            <a:r>
              <a:rPr lang="es-ES" sz="3600" kern="0" dirty="0">
                <a:solidFill>
                  <a:schemeClr val="bg1"/>
                </a:solidFill>
              </a:rPr>
              <a:t>Trastornos del potasio</a:t>
            </a:r>
          </a:p>
          <a:p>
            <a:pPr lvl="1">
              <a:lnSpc>
                <a:spcPct val="90000"/>
              </a:lnSpc>
              <a:buClr>
                <a:srgbClr val="002060"/>
              </a:buClr>
              <a:buSzPct val="80000"/>
              <a:buFont typeface="Yu Mincho Demibold" panose="02020600000000000000" pitchFamily="18" charset="-128"/>
              <a:buChar char="☛"/>
              <a:defRPr/>
            </a:pPr>
            <a:r>
              <a:rPr lang="es-ES" kern="0" dirty="0">
                <a:solidFill>
                  <a:schemeClr val="bg1"/>
                </a:solidFill>
              </a:rPr>
              <a:t>Hiperpotasemia</a:t>
            </a:r>
            <a:endParaRPr lang="es-ES" sz="3200" kern="0" dirty="0">
              <a:solidFill>
                <a:schemeClr val="bg1"/>
              </a:solidFill>
            </a:endParaRPr>
          </a:p>
          <a:p>
            <a:pPr lvl="2">
              <a:lnSpc>
                <a:spcPct val="90000"/>
              </a:lnSpc>
              <a:buClr>
                <a:srgbClr val="002060"/>
              </a:buClr>
              <a:buSzPct val="80000"/>
              <a:buFont typeface="Yu Mincho Demibold" panose="02020600000000000000" pitchFamily="18" charset="-128"/>
              <a:buChar char="☛"/>
              <a:defRPr/>
            </a:pPr>
            <a:r>
              <a:rPr lang="es-ES" kern="0" dirty="0">
                <a:solidFill>
                  <a:schemeClr val="bg1"/>
                </a:solidFill>
              </a:rPr>
              <a:t>Diagnóstico</a:t>
            </a:r>
          </a:p>
          <a:p>
            <a:pPr lvl="2">
              <a:lnSpc>
                <a:spcPct val="90000"/>
              </a:lnSpc>
              <a:buClr>
                <a:srgbClr val="002060"/>
              </a:buClr>
              <a:buSzPct val="80000"/>
              <a:buFont typeface="Yu Mincho Demibold" panose="02020600000000000000" pitchFamily="18" charset="-128"/>
              <a:buChar char="☛"/>
              <a:defRPr/>
            </a:pPr>
            <a:r>
              <a:rPr lang="es-ES" kern="0" dirty="0">
                <a:solidFill>
                  <a:schemeClr val="bg1"/>
                </a:solidFill>
              </a:rPr>
              <a:t>Clínica</a:t>
            </a:r>
          </a:p>
          <a:p>
            <a:pPr lvl="2">
              <a:lnSpc>
                <a:spcPct val="90000"/>
              </a:lnSpc>
              <a:buClr>
                <a:srgbClr val="002060"/>
              </a:buClr>
              <a:buSzPct val="80000"/>
              <a:buFont typeface="Yu Mincho Demibold" panose="02020600000000000000" pitchFamily="18" charset="-128"/>
              <a:buChar char="☛"/>
              <a:defRPr/>
            </a:pPr>
            <a:r>
              <a:rPr lang="es-ES" kern="0" dirty="0">
                <a:solidFill>
                  <a:schemeClr val="bg1"/>
                </a:solidFill>
              </a:rPr>
              <a:t>Tratamiento</a:t>
            </a:r>
          </a:p>
          <a:p>
            <a:pPr lvl="1">
              <a:lnSpc>
                <a:spcPct val="90000"/>
              </a:lnSpc>
              <a:buClr>
                <a:srgbClr val="002060"/>
              </a:buClr>
              <a:buSzPct val="80000"/>
              <a:buFont typeface="Yu Mincho Demibold" panose="02020600000000000000" pitchFamily="18" charset="-128"/>
              <a:buChar char="☛"/>
              <a:defRPr/>
            </a:pPr>
            <a:r>
              <a:rPr lang="es-ES" kern="0" dirty="0">
                <a:solidFill>
                  <a:schemeClr val="bg1"/>
                </a:solidFill>
              </a:rPr>
              <a:t>Hipopotasemia</a:t>
            </a:r>
          </a:p>
          <a:p>
            <a:pPr lvl="2">
              <a:lnSpc>
                <a:spcPct val="90000"/>
              </a:lnSpc>
              <a:buClr>
                <a:srgbClr val="002060"/>
              </a:buClr>
              <a:buSzPct val="80000"/>
              <a:buFont typeface="Yu Mincho Demibold" panose="02020600000000000000" pitchFamily="18" charset="-128"/>
              <a:buChar char="☛"/>
              <a:defRPr/>
            </a:pPr>
            <a:r>
              <a:rPr lang="es-ES" kern="0" dirty="0">
                <a:solidFill>
                  <a:schemeClr val="bg1"/>
                </a:solidFill>
              </a:rPr>
              <a:t>Diagnóstico</a:t>
            </a:r>
          </a:p>
          <a:p>
            <a:pPr lvl="2">
              <a:lnSpc>
                <a:spcPct val="90000"/>
              </a:lnSpc>
              <a:buClr>
                <a:srgbClr val="002060"/>
              </a:buClr>
              <a:buSzPct val="80000"/>
              <a:buFont typeface="Yu Mincho Demibold" panose="02020600000000000000" pitchFamily="18" charset="-128"/>
              <a:buChar char="☛"/>
              <a:defRPr/>
            </a:pPr>
            <a:r>
              <a:rPr lang="es-ES" kern="0" dirty="0">
                <a:solidFill>
                  <a:schemeClr val="bg1"/>
                </a:solidFill>
              </a:rPr>
              <a:t>Clínica</a:t>
            </a:r>
          </a:p>
          <a:p>
            <a:pPr lvl="2">
              <a:lnSpc>
                <a:spcPct val="90000"/>
              </a:lnSpc>
              <a:buClr>
                <a:srgbClr val="002060"/>
              </a:buClr>
              <a:buSzPct val="80000"/>
              <a:buFont typeface="Yu Mincho Demibold" panose="02020600000000000000" pitchFamily="18" charset="-128"/>
              <a:buChar char="☛"/>
              <a:defRPr/>
            </a:pPr>
            <a:r>
              <a:rPr lang="es-ES" kern="0" dirty="0">
                <a:solidFill>
                  <a:schemeClr val="bg1"/>
                </a:solidFill>
              </a:rPr>
              <a:t>Tratamiento</a:t>
            </a:r>
          </a:p>
          <a:p>
            <a:pPr>
              <a:defRPr/>
            </a:pPr>
            <a:endParaRPr lang="es-ES" altLang="es-E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3" descr="Diagrama&#10;&#10;Descripción generada automáticamente">
            <a:extLst>
              <a:ext uri="{FF2B5EF4-FFF2-40B4-BE49-F238E27FC236}">
                <a16:creationId xmlns:a16="http://schemas.microsoft.com/office/drawing/2014/main" id="{1EBF072C-B840-2B59-E411-D7279D3C5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C7581-9DD5-5798-1AF6-A7D268583DC4}"/>
              </a:ext>
            </a:extLst>
          </p:cNvPr>
          <p:cNvSpPr>
            <a:spLocks noGrp="1"/>
          </p:cNvSpPr>
          <p:nvPr>
            <p:ph type="title"/>
          </p:nvPr>
        </p:nvSpPr>
        <p:spPr>
          <a:xfrm>
            <a:off x="379413" y="342900"/>
            <a:ext cx="7886700" cy="793750"/>
          </a:xfrm>
        </p:spPr>
        <p:txBody>
          <a:bodyPr rtlCol="0">
            <a:normAutofit/>
          </a:bodyPr>
          <a:lstStyle/>
          <a:p>
            <a:pPr algn="ctr" eaLnBrk="1" fontAlgn="auto" hangingPunct="1">
              <a:spcAft>
                <a:spcPts val="0"/>
              </a:spcAft>
              <a:defRPr/>
            </a:pPr>
            <a:r>
              <a:rPr lang="es-ES" sz="2900" b="1" dirty="0">
                <a:solidFill>
                  <a:srgbClr val="3333CC"/>
                </a:solidFill>
                <a:latin typeface="Arial" panose="020B0604020202020204" pitchFamily="34" charset="0"/>
                <a:ea typeface="+mn-ea"/>
                <a:cs typeface="+mn-cs"/>
              </a:rPr>
              <a:t>Clínica</a:t>
            </a:r>
          </a:p>
        </p:txBody>
      </p:sp>
      <p:sp>
        <p:nvSpPr>
          <p:cNvPr id="45059" name="Rectangle 3">
            <a:extLst>
              <a:ext uri="{FF2B5EF4-FFF2-40B4-BE49-F238E27FC236}">
                <a16:creationId xmlns:a16="http://schemas.microsoft.com/office/drawing/2014/main" id="{692C453F-FD8E-20E1-EC97-158849E314CF}"/>
              </a:ext>
            </a:extLst>
          </p:cNvPr>
          <p:cNvSpPr txBox="1">
            <a:spLocks noChangeArrowheads="1"/>
          </p:cNvSpPr>
          <p:nvPr/>
        </p:nvSpPr>
        <p:spPr bwMode="auto">
          <a:xfrm>
            <a:off x="936625" y="1846263"/>
            <a:ext cx="835025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buFont typeface="Wingdings" panose="05000000000000000000" pitchFamily="2" charset="2"/>
              <a:buChar char="§"/>
            </a:pPr>
            <a:endParaRPr lang="es-ES" altLang="es-ES">
              <a:solidFill>
                <a:srgbClr val="000000"/>
              </a:solidFill>
            </a:endParaRPr>
          </a:p>
        </p:txBody>
      </p:sp>
      <p:sp>
        <p:nvSpPr>
          <p:cNvPr id="45060" name="Rectangle 3">
            <a:extLst>
              <a:ext uri="{FF2B5EF4-FFF2-40B4-BE49-F238E27FC236}">
                <a16:creationId xmlns:a16="http://schemas.microsoft.com/office/drawing/2014/main" id="{E8E06172-FC8F-2CF0-F276-EFE17E498FE3}"/>
              </a:ext>
            </a:extLst>
          </p:cNvPr>
          <p:cNvSpPr txBox="1">
            <a:spLocks noChangeArrowheads="1"/>
          </p:cNvSpPr>
          <p:nvPr/>
        </p:nvSpPr>
        <p:spPr bwMode="auto">
          <a:xfrm>
            <a:off x="457200" y="1541463"/>
            <a:ext cx="8215313"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pPr>
            <a:r>
              <a:rPr lang="es-ES" altLang="es-ES" sz="2400">
                <a:solidFill>
                  <a:srgbClr val="002060"/>
                </a:solidFill>
              </a:rPr>
              <a:t>Alteraciones en el sistema neuromuscular:</a:t>
            </a:r>
          </a:p>
          <a:p>
            <a:pPr lvl="1" eaLnBrk="1" hangingPunct="1">
              <a:lnSpc>
                <a:spcPct val="80000"/>
              </a:lnSpc>
            </a:pPr>
            <a:r>
              <a:rPr lang="es-ES" altLang="es-ES" sz="2000">
                <a:solidFill>
                  <a:srgbClr val="000000"/>
                </a:solidFill>
              </a:rPr>
              <a:t> Parestesias </a:t>
            </a:r>
            <a:r>
              <a:rPr lang="es-ES" altLang="es-ES" sz="2000">
                <a:solidFill>
                  <a:srgbClr val="000000"/>
                </a:solidFill>
                <a:sym typeface="Symbol" panose="05050102010706020507" pitchFamily="18" charset="2"/>
              </a:rPr>
              <a:t></a:t>
            </a:r>
            <a:r>
              <a:rPr lang="es-ES" altLang="es-ES" sz="2000">
                <a:solidFill>
                  <a:srgbClr val="000000"/>
                </a:solidFill>
              </a:rPr>
              <a:t> Debilidad muscular </a:t>
            </a:r>
            <a:r>
              <a:rPr lang="es-ES" altLang="es-ES" sz="2000">
                <a:solidFill>
                  <a:srgbClr val="000000"/>
                </a:solidFill>
                <a:sym typeface="Symbol" panose="05050102010706020507" pitchFamily="18" charset="2"/>
              </a:rPr>
              <a:t> </a:t>
            </a:r>
            <a:r>
              <a:rPr lang="es-ES" altLang="es-ES" sz="2000">
                <a:solidFill>
                  <a:srgbClr val="000000"/>
                </a:solidFill>
              </a:rPr>
              <a:t> Parálisis flácida</a:t>
            </a:r>
          </a:p>
          <a:p>
            <a:pPr lvl="1" eaLnBrk="1" hangingPunct="1">
              <a:lnSpc>
                <a:spcPct val="80000"/>
              </a:lnSpc>
              <a:buFont typeface="Arial" panose="020B0604020202020204" pitchFamily="34" charset="0"/>
              <a:buNone/>
            </a:pPr>
            <a:endParaRPr lang="es-ES" altLang="es-ES" sz="2000">
              <a:solidFill>
                <a:srgbClr val="000000"/>
              </a:solidFill>
            </a:endParaRPr>
          </a:p>
          <a:p>
            <a:pPr eaLnBrk="1" hangingPunct="1">
              <a:lnSpc>
                <a:spcPct val="80000"/>
              </a:lnSpc>
            </a:pPr>
            <a:r>
              <a:rPr lang="es-ES" altLang="es-ES" sz="2400">
                <a:solidFill>
                  <a:srgbClr val="002060"/>
                </a:solidFill>
              </a:rPr>
              <a:t>Alteraciones de la conducción cardiaca: </a:t>
            </a:r>
          </a:p>
          <a:p>
            <a:pPr lvl="1" eaLnBrk="1" hangingPunct="1">
              <a:lnSpc>
                <a:spcPct val="80000"/>
              </a:lnSpc>
              <a:buFont typeface="Arial" panose="020B0604020202020204" pitchFamily="34" charset="0"/>
              <a:buNone/>
            </a:pPr>
            <a:r>
              <a:rPr lang="es-ES" altLang="es-ES" sz="2000">
                <a:solidFill>
                  <a:srgbClr val="000000"/>
                </a:solidFill>
              </a:rPr>
              <a:t>- ECG es la mejor herramienta para valorar la cardiotoxicidad de la hiperpotasemia. </a:t>
            </a:r>
          </a:p>
          <a:p>
            <a:pPr lvl="1" eaLnBrk="1" hangingPunct="1">
              <a:lnSpc>
                <a:spcPct val="80000"/>
              </a:lnSpc>
            </a:pPr>
            <a:r>
              <a:rPr lang="es-ES" altLang="es-ES" sz="2000">
                <a:solidFill>
                  <a:srgbClr val="000000"/>
                </a:solidFill>
              </a:rPr>
              <a:t> </a:t>
            </a:r>
            <a:r>
              <a:rPr lang="es-ES" altLang="es-ES" sz="2000">
                <a:solidFill>
                  <a:srgbClr val="000000"/>
                </a:solidFill>
                <a:sym typeface="Symbol" panose="05050102010706020507" pitchFamily="18" charset="2"/>
              </a:rPr>
              <a:t></a:t>
            </a:r>
            <a:r>
              <a:rPr lang="es-ES" altLang="es-ES" sz="2000">
                <a:solidFill>
                  <a:srgbClr val="000000"/>
                </a:solidFill>
              </a:rPr>
              <a:t> 6.5 mEq/l </a:t>
            </a:r>
            <a:r>
              <a:rPr lang="es-ES" altLang="es-ES" sz="2000">
                <a:solidFill>
                  <a:srgbClr val="000000"/>
                </a:solidFill>
                <a:cs typeface="Arial" panose="020B0604020202020204" pitchFamily="34" charset="0"/>
              </a:rPr>
              <a:t>→</a:t>
            </a:r>
            <a:r>
              <a:rPr lang="es-ES" altLang="es-ES" sz="2000">
                <a:solidFill>
                  <a:srgbClr val="000000"/>
                </a:solidFill>
              </a:rPr>
              <a:t> ondas </a:t>
            </a:r>
            <a:r>
              <a:rPr lang="es-ES" altLang="es-ES" sz="2000" b="1">
                <a:solidFill>
                  <a:srgbClr val="000000"/>
                </a:solidFill>
              </a:rPr>
              <a:t>T picudas</a:t>
            </a:r>
          </a:p>
          <a:p>
            <a:pPr lvl="1" eaLnBrk="1" hangingPunct="1">
              <a:lnSpc>
                <a:spcPct val="80000"/>
              </a:lnSpc>
            </a:pPr>
            <a:r>
              <a:rPr lang="es-ES" altLang="es-ES" sz="2000">
                <a:solidFill>
                  <a:srgbClr val="000000"/>
                </a:solidFill>
              </a:rPr>
              <a:t> &gt; 7 mEq/l </a:t>
            </a:r>
            <a:r>
              <a:rPr lang="es-ES" altLang="es-ES" sz="2000">
                <a:solidFill>
                  <a:srgbClr val="000000"/>
                </a:solidFill>
                <a:cs typeface="Arial" panose="020B0604020202020204" pitchFamily="34" charset="0"/>
              </a:rPr>
              <a:t>→ </a:t>
            </a:r>
            <a:r>
              <a:rPr lang="es-ES" altLang="es-ES" sz="2000">
                <a:solidFill>
                  <a:srgbClr val="000000"/>
                </a:solidFill>
                <a:cs typeface="Arial" panose="020B0604020202020204" pitchFamily="34" charset="0"/>
                <a:sym typeface="Symbol" panose="05050102010706020507" pitchFamily="18" charset="2"/>
              </a:rPr>
              <a:t></a:t>
            </a:r>
            <a:r>
              <a:rPr lang="es-ES" altLang="es-ES" sz="2000">
                <a:solidFill>
                  <a:srgbClr val="000000"/>
                </a:solidFill>
              </a:rPr>
              <a:t> PR, se </a:t>
            </a:r>
            <a:r>
              <a:rPr lang="es-ES" altLang="es-ES" sz="2000" b="1">
                <a:solidFill>
                  <a:srgbClr val="000000"/>
                </a:solidFill>
              </a:rPr>
              <a:t>pierde la onda P </a:t>
            </a:r>
            <a:r>
              <a:rPr lang="es-ES" altLang="es-ES" sz="2000">
                <a:solidFill>
                  <a:srgbClr val="000000"/>
                </a:solidFill>
              </a:rPr>
              <a:t>y </a:t>
            </a:r>
            <a:r>
              <a:rPr lang="es-ES" altLang="es-ES" sz="2000" b="1">
                <a:solidFill>
                  <a:srgbClr val="000000"/>
                </a:solidFill>
                <a:sym typeface="Symbol" panose="05050102010706020507" pitchFamily="18" charset="2"/>
              </a:rPr>
              <a:t></a:t>
            </a:r>
            <a:r>
              <a:rPr lang="es-ES" altLang="es-ES" sz="2000" b="1">
                <a:solidFill>
                  <a:srgbClr val="000000"/>
                </a:solidFill>
              </a:rPr>
              <a:t> QRS. </a:t>
            </a:r>
          </a:p>
          <a:p>
            <a:pPr lvl="1" eaLnBrk="1" hangingPunct="1">
              <a:lnSpc>
                <a:spcPct val="80000"/>
              </a:lnSpc>
            </a:pPr>
            <a:r>
              <a:rPr lang="es-ES" altLang="es-ES" sz="2000">
                <a:solidFill>
                  <a:srgbClr val="000000"/>
                </a:solidFill>
              </a:rPr>
              <a:t> &gt; 8 mEq/l </a:t>
            </a:r>
            <a:r>
              <a:rPr lang="es-ES" altLang="es-ES" sz="2000">
                <a:solidFill>
                  <a:srgbClr val="000000"/>
                </a:solidFill>
                <a:cs typeface="Arial" panose="020B0604020202020204" pitchFamily="34" charset="0"/>
              </a:rPr>
              <a:t>→</a:t>
            </a:r>
            <a:r>
              <a:rPr lang="es-ES" altLang="es-ES" sz="2000">
                <a:solidFill>
                  <a:srgbClr val="000000"/>
                </a:solidFill>
              </a:rPr>
              <a:t> arritmias ventriculares (taquicardia o fibrilación ventricular) </a:t>
            </a:r>
            <a:r>
              <a:rPr lang="es-ES" altLang="es-ES" sz="2000">
                <a:solidFill>
                  <a:srgbClr val="000000"/>
                </a:solidFill>
                <a:cs typeface="Arial" panose="020B0604020202020204" pitchFamily="34" charset="0"/>
              </a:rPr>
              <a:t>→</a:t>
            </a:r>
            <a:r>
              <a:rPr lang="es-ES" altLang="es-ES" sz="2000">
                <a:solidFill>
                  <a:srgbClr val="000000"/>
                </a:solidFill>
              </a:rPr>
              <a:t> paro cardíaco.</a:t>
            </a:r>
            <a:r>
              <a:rPr lang="es-ES" altLang="es-ES" sz="1600">
                <a:solidFill>
                  <a:srgbClr val="000000"/>
                </a:solidFill>
              </a:rPr>
              <a:t> </a:t>
            </a:r>
          </a:p>
        </p:txBody>
      </p:sp>
      <p:graphicFrame>
        <p:nvGraphicFramePr>
          <p:cNvPr id="45061" name="Object 5">
            <a:extLst>
              <a:ext uri="{FF2B5EF4-FFF2-40B4-BE49-F238E27FC236}">
                <a16:creationId xmlns:a16="http://schemas.microsoft.com/office/drawing/2014/main" id="{848A499D-52D3-9F50-8CCD-AD93E25AD4D4}"/>
              </a:ext>
            </a:extLst>
          </p:cNvPr>
          <p:cNvGraphicFramePr>
            <a:graphicFrameLocks noChangeAspect="1"/>
          </p:cNvGraphicFramePr>
          <p:nvPr/>
        </p:nvGraphicFramePr>
        <p:xfrm>
          <a:off x="2244725" y="4922838"/>
          <a:ext cx="4652963" cy="1306512"/>
        </p:xfrm>
        <a:graphic>
          <a:graphicData uri="http://schemas.openxmlformats.org/presentationml/2006/ole">
            <mc:AlternateContent xmlns:mc="http://schemas.openxmlformats.org/markup-compatibility/2006">
              <mc:Choice xmlns:v="urn:schemas-microsoft-com:vml" Requires="v">
                <p:oleObj name="Plantilla de Microsoft Office PowerPoint 2007" r:id="rId4" imgW="4570378" imgH="3427445" progId="PowerPoint.Template.12">
                  <p:embed/>
                </p:oleObj>
              </mc:Choice>
              <mc:Fallback>
                <p:oleObj name="Plantilla de Microsoft Office PowerPoint 2007" r:id="rId4" imgW="4570378" imgH="3427445" progId="PowerPoint.Template.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14030" t="25388" r="6555" b="44867"/>
                      <a:stretch>
                        <a:fillRect/>
                      </a:stretch>
                    </p:blipFill>
                    <p:spPr bwMode="auto">
                      <a:xfrm>
                        <a:off x="2244725" y="4922838"/>
                        <a:ext cx="4652963"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4 Elipse">
            <a:extLst>
              <a:ext uri="{FF2B5EF4-FFF2-40B4-BE49-F238E27FC236}">
                <a16:creationId xmlns:a16="http://schemas.microsoft.com/office/drawing/2014/main" id="{3EC85BA2-A65C-371B-FB09-B3883124C0B4}"/>
              </a:ext>
            </a:extLst>
          </p:cNvPr>
          <p:cNvSpPr>
            <a:spLocks noChangeArrowheads="1"/>
          </p:cNvSpPr>
          <p:nvPr/>
        </p:nvSpPr>
        <p:spPr bwMode="auto">
          <a:xfrm>
            <a:off x="4676775" y="5408613"/>
            <a:ext cx="215900" cy="75565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es-ES" altLang="es-ES" sz="2700">
              <a:solidFill>
                <a:srgbClr val="000000"/>
              </a:solidFill>
              <a:latin typeface="Arial" panose="020B0604020202020204" pitchFamily="34" charset="0"/>
            </a:endParaRPr>
          </a:p>
        </p:txBody>
      </p:sp>
      <p:sp>
        <p:nvSpPr>
          <p:cNvPr id="15" name="5 Elipse">
            <a:extLst>
              <a:ext uri="{FF2B5EF4-FFF2-40B4-BE49-F238E27FC236}">
                <a16:creationId xmlns:a16="http://schemas.microsoft.com/office/drawing/2014/main" id="{761D588E-DEDA-118A-0C4F-A63A08651F4B}"/>
              </a:ext>
            </a:extLst>
          </p:cNvPr>
          <p:cNvSpPr>
            <a:spLocks noChangeArrowheads="1"/>
          </p:cNvSpPr>
          <p:nvPr/>
        </p:nvSpPr>
        <p:spPr bwMode="auto">
          <a:xfrm>
            <a:off x="4189413" y="5462588"/>
            <a:ext cx="217487" cy="22225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es-ES" altLang="es-ES" sz="2700">
              <a:solidFill>
                <a:srgbClr val="000000"/>
              </a:solidFill>
              <a:latin typeface="Arial" panose="020B0604020202020204" pitchFamily="34" charset="0"/>
            </a:endParaRPr>
          </a:p>
        </p:txBody>
      </p:sp>
      <p:sp>
        <p:nvSpPr>
          <p:cNvPr id="16" name="6 Elipse">
            <a:extLst>
              <a:ext uri="{FF2B5EF4-FFF2-40B4-BE49-F238E27FC236}">
                <a16:creationId xmlns:a16="http://schemas.microsoft.com/office/drawing/2014/main" id="{C07E61E4-5F54-5CD4-AEA2-B2F0F1C39B91}"/>
              </a:ext>
            </a:extLst>
          </p:cNvPr>
          <p:cNvSpPr>
            <a:spLocks noChangeArrowheads="1"/>
          </p:cNvSpPr>
          <p:nvPr/>
        </p:nvSpPr>
        <p:spPr bwMode="auto">
          <a:xfrm>
            <a:off x="5270500" y="5030788"/>
            <a:ext cx="161925" cy="701675"/>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es-ES" altLang="es-ES" sz="2700">
              <a:solidFill>
                <a:srgbClr val="000000"/>
              </a:solidFill>
              <a:latin typeface="Arial" panose="020B0604020202020204" pitchFamily="34" charset="0"/>
            </a:endParaRPr>
          </a:p>
        </p:txBody>
      </p:sp>
    </p:spTree>
    <p:custDataLst>
      <p:tags r:id="rId1"/>
    </p:custDataLst>
  </p:cSld>
  <p:clrMapOvr>
    <a:masterClrMapping/>
  </p:clrMapOvr>
  <p:transition spd="slow" advTm="374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
            <a:extLst>
              <a:ext uri="{FF2B5EF4-FFF2-40B4-BE49-F238E27FC236}">
                <a16:creationId xmlns:a16="http://schemas.microsoft.com/office/drawing/2014/main" id="{9343D382-7BC1-1DEE-C571-AF4FFD447681}"/>
              </a:ext>
            </a:extLst>
          </p:cNvPr>
          <p:cNvGraphicFramePr>
            <a:graphicFrameLocks/>
          </p:cNvGraphicFramePr>
          <p:nvPr/>
        </p:nvGraphicFramePr>
        <p:xfrm>
          <a:off x="287338" y="1147763"/>
          <a:ext cx="8569325" cy="5561012"/>
        </p:xfrm>
        <a:graphic>
          <a:graphicData uri="http://schemas.openxmlformats.org/drawingml/2006/table">
            <a:tbl>
              <a:tblPr/>
              <a:tblGrid>
                <a:gridCol w="1781209">
                  <a:extLst>
                    <a:ext uri="{9D8B030D-6E8A-4147-A177-3AD203B41FA5}">
                      <a16:colId xmlns:a16="http://schemas.microsoft.com/office/drawing/2014/main" val="20000"/>
                    </a:ext>
                  </a:extLst>
                </a:gridCol>
                <a:gridCol w="2508334">
                  <a:extLst>
                    <a:ext uri="{9D8B030D-6E8A-4147-A177-3AD203B41FA5}">
                      <a16:colId xmlns:a16="http://schemas.microsoft.com/office/drawing/2014/main" val="20001"/>
                    </a:ext>
                  </a:extLst>
                </a:gridCol>
                <a:gridCol w="1960662">
                  <a:extLst>
                    <a:ext uri="{9D8B030D-6E8A-4147-A177-3AD203B41FA5}">
                      <a16:colId xmlns:a16="http://schemas.microsoft.com/office/drawing/2014/main" val="20002"/>
                    </a:ext>
                  </a:extLst>
                </a:gridCol>
                <a:gridCol w="2319120">
                  <a:extLst>
                    <a:ext uri="{9D8B030D-6E8A-4147-A177-3AD203B41FA5}">
                      <a16:colId xmlns:a16="http://schemas.microsoft.com/office/drawing/2014/main" val="20003"/>
                    </a:ext>
                  </a:extLst>
                </a:gridCol>
              </a:tblGrid>
              <a:tr h="759805">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bg1"/>
                          </a:solidFill>
                          <a:effectLst/>
                          <a:latin typeface="+mn-lt"/>
                        </a:rPr>
                        <a:t>Fármaco</a:t>
                      </a: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bg1"/>
                          </a:solidFill>
                          <a:effectLst/>
                          <a:latin typeface="+mn-lt"/>
                        </a:rPr>
                        <a:t>Forma administración</a:t>
                      </a: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bg1"/>
                          </a:solidFill>
                          <a:effectLst/>
                          <a:latin typeface="+mn-lt"/>
                        </a:rPr>
                        <a:t>T inicio acción / Duración efecto</a:t>
                      </a: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bg1"/>
                          </a:solidFill>
                          <a:effectLst/>
                          <a:latin typeface="+mn-lt"/>
                        </a:rPr>
                        <a:t>Mecanismo acción</a:t>
                      </a: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166013">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Sales de calcio</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err="1">
                          <a:ln>
                            <a:noFill/>
                          </a:ln>
                          <a:solidFill>
                            <a:schemeClr val="tx1"/>
                          </a:solidFill>
                          <a:effectLst/>
                          <a:latin typeface="+mn-lt"/>
                          <a:cs typeface="Times New Roman" pitchFamily="18" charset="0"/>
                        </a:rPr>
                        <a:t>Gluconato</a:t>
                      </a:r>
                      <a:r>
                        <a:rPr kumimoji="0" lang="es-ES" sz="1800" b="0" i="0" u="none" strike="noStrike" cap="none" normalizeH="0" baseline="0" dirty="0">
                          <a:ln>
                            <a:noFill/>
                          </a:ln>
                          <a:solidFill>
                            <a:schemeClr val="tx1"/>
                          </a:solidFill>
                          <a:effectLst/>
                          <a:latin typeface="+mn-lt"/>
                          <a:cs typeface="Times New Roman" pitchFamily="18" charset="0"/>
                        </a:rPr>
                        <a:t> cálcico al 10%</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10 ml en 3 min, o infusión: 2-5 a en 500 ml en 1-3 </a:t>
                      </a:r>
                      <a:r>
                        <a:rPr kumimoji="0" lang="es-ES" sz="1800" b="0" i="0" u="none" strike="noStrike" cap="none" normalizeH="0" baseline="0" dirty="0" err="1">
                          <a:ln>
                            <a:noFill/>
                          </a:ln>
                          <a:solidFill>
                            <a:schemeClr val="tx1"/>
                          </a:solidFill>
                          <a:effectLst/>
                          <a:latin typeface="+mn-lt"/>
                          <a:cs typeface="Times New Roman" pitchFamily="18" charset="0"/>
                        </a:rPr>
                        <a:t>hs.repetir</a:t>
                      </a:r>
                      <a:r>
                        <a:rPr kumimoji="0" lang="es-ES" sz="1800" b="0" i="0" u="none" strike="noStrike" cap="none" normalizeH="0" baseline="0" dirty="0">
                          <a:ln>
                            <a:noFill/>
                          </a:ln>
                          <a:solidFill>
                            <a:schemeClr val="tx1"/>
                          </a:solidFill>
                          <a:effectLst/>
                          <a:latin typeface="+mn-lt"/>
                          <a:cs typeface="Times New Roman" pitchFamily="18" charset="0"/>
                        </a:rPr>
                        <a:t> cada 5-10´</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5-10 min /  30-60 min</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Antagoniza el efecto cardiaco de la hiperpotasemia</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654">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sym typeface="Symbol" pitchFamily="18" charset="2"/>
                        </a:rPr>
                        <a:t></a:t>
                      </a:r>
                      <a:r>
                        <a:rPr kumimoji="0" lang="es-ES" sz="1800" b="0" i="0" u="none" strike="noStrike" cap="none" normalizeH="0" baseline="0">
                          <a:ln>
                            <a:noFill/>
                          </a:ln>
                          <a:solidFill>
                            <a:schemeClr val="tx1"/>
                          </a:solidFill>
                          <a:effectLst/>
                          <a:latin typeface="+mn-lt"/>
                          <a:cs typeface="Times New Roman" pitchFamily="18" charset="0"/>
                        </a:rPr>
                        <a:t> agonistas</a:t>
                      </a:r>
                      <a:endParaRPr kumimoji="0" lang="es-ES" sz="1800" b="0" i="0" u="none" strike="noStrike" cap="none" normalizeH="0" baseline="0">
                        <a:ln>
                          <a:noFill/>
                        </a:ln>
                        <a:solidFill>
                          <a:schemeClr val="tx1"/>
                        </a:solidFill>
                        <a:effectLst/>
                        <a:latin typeface="+mn-lt"/>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sym typeface="Symbol" pitchFamily="18" charset="2"/>
                        </a:rPr>
                        <a:t>Salbutamol</a:t>
                      </a: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10-20 mg (2-4 ml en 5 de SSF en nebulización)</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0.5 mg s.c. o </a:t>
                      </a:r>
                      <a:r>
                        <a:rPr kumimoji="0" lang="es-ES" sz="1800" b="0" i="0" u="none" strike="noStrike" cap="none" normalizeH="0" baseline="0" dirty="0" err="1">
                          <a:ln>
                            <a:noFill/>
                          </a:ln>
                          <a:solidFill>
                            <a:schemeClr val="tx1"/>
                          </a:solidFill>
                          <a:effectLst/>
                          <a:latin typeface="+mn-lt"/>
                          <a:cs typeface="Times New Roman" pitchFamily="18" charset="0"/>
                        </a:rPr>
                        <a:t>i.v</a:t>
                      </a:r>
                      <a:r>
                        <a:rPr kumimoji="0" lang="es-ES" sz="1800" b="0" i="0" u="none" strike="noStrike" cap="none" normalizeH="0" baseline="0" dirty="0">
                          <a:ln>
                            <a:noFill/>
                          </a:ln>
                          <a:solidFill>
                            <a:schemeClr val="tx1"/>
                          </a:solidFill>
                          <a:effectLst/>
                          <a:latin typeface="+mn-lt"/>
                          <a:cs typeface="Times New Roman" pitchFamily="18" charset="0"/>
                        </a:rPr>
                        <a:t>. </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5-8 min    / 2- 3 horas</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Desplazamiento de K al interior de la célula</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1654">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Insulina + Glu</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Perfusión: 10 U Insulina rápida en 50 g de Glu (500 ml DX10%)</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15-30 min / 6-8 hs</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Desplazamiento de K al interior de la célula</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7295">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Bicarbonato  </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(sí acidosis)</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Bicarbonato 1/6M 250-500 ml, o 50 </a:t>
                      </a:r>
                      <a:r>
                        <a:rPr kumimoji="0" lang="es-ES" sz="1800" b="0" i="0" u="none" strike="noStrike" cap="none" normalizeH="0" baseline="0" dirty="0" err="1">
                          <a:ln>
                            <a:noFill/>
                          </a:ln>
                          <a:solidFill>
                            <a:schemeClr val="tx1"/>
                          </a:solidFill>
                          <a:effectLst/>
                          <a:latin typeface="+mn-lt"/>
                          <a:cs typeface="Times New Roman" pitchFamily="18" charset="0"/>
                        </a:rPr>
                        <a:t>cc</a:t>
                      </a:r>
                      <a:r>
                        <a:rPr kumimoji="0" lang="es-ES" sz="1800" b="0" i="0" u="none" strike="noStrike" cap="none" normalizeH="0" baseline="0" dirty="0">
                          <a:ln>
                            <a:noFill/>
                          </a:ln>
                          <a:solidFill>
                            <a:schemeClr val="tx1"/>
                          </a:solidFill>
                          <a:effectLst/>
                          <a:latin typeface="+mn-lt"/>
                          <a:cs typeface="Times New Roman" pitchFamily="18" charset="0"/>
                        </a:rPr>
                        <a:t> de 1 M </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30-60 min / 6-8 hs</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Desplazamiento de K al interior de la célula</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7295">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Furosemida,</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Torasemida</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40-200 mg i.v. según función renal</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30 min / horas</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Eliminan el potasio del organismo</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7295">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Diálisis</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Hemodiálisis</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Diálisis peritoneal</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a:ln>
                            <a:noFill/>
                          </a:ln>
                          <a:solidFill>
                            <a:schemeClr val="tx1"/>
                          </a:solidFill>
                          <a:effectLst/>
                          <a:latin typeface="+mn-lt"/>
                          <a:cs typeface="Times New Roman" pitchFamily="18" charset="0"/>
                        </a:rPr>
                        <a:t>min / horas</a:t>
                      </a:r>
                      <a:endParaRPr kumimoji="0" lang="es-ES" sz="1800" b="0" i="0" u="none" strike="noStrike" cap="none" normalizeH="0" baseline="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s-ES" sz="1800" b="0" i="0" u="none" strike="noStrike" cap="none" normalizeH="0" baseline="0" dirty="0">
                          <a:ln>
                            <a:noFill/>
                          </a:ln>
                          <a:solidFill>
                            <a:schemeClr val="tx1"/>
                          </a:solidFill>
                          <a:effectLst/>
                          <a:latin typeface="+mn-lt"/>
                          <a:cs typeface="Times New Roman" pitchFamily="18" charset="0"/>
                        </a:rPr>
                        <a:t>Eliminan el potasio del organismo</a:t>
                      </a:r>
                      <a:endParaRPr kumimoji="0" lang="es-ES" sz="1800" b="0" i="0" u="none" strike="noStrike" cap="none" normalizeH="0" baseline="0" dirty="0">
                        <a:ln>
                          <a:noFill/>
                        </a:ln>
                        <a:solidFill>
                          <a:schemeClr val="tx1"/>
                        </a:solidFill>
                        <a:effectLst/>
                        <a:latin typeface="+mn-lt"/>
                      </a:endParaRPr>
                    </a:p>
                  </a:txBody>
                  <a:tcPr marL="68587" marR="68587" marT="34289" marB="3428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 name="Título 1">
            <a:extLst>
              <a:ext uri="{FF2B5EF4-FFF2-40B4-BE49-F238E27FC236}">
                <a16:creationId xmlns:a16="http://schemas.microsoft.com/office/drawing/2014/main" id="{0CCF9962-D6B7-8680-EF7F-665D458391D9}"/>
              </a:ext>
            </a:extLst>
          </p:cNvPr>
          <p:cNvSpPr txBox="1">
            <a:spLocks/>
          </p:cNvSpPr>
          <p:nvPr/>
        </p:nvSpPr>
        <p:spPr>
          <a:xfrm>
            <a:off x="628650" y="0"/>
            <a:ext cx="7886700" cy="795338"/>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defRPr/>
            </a:pPr>
            <a:r>
              <a:rPr lang="es-ES" sz="2900" b="1" dirty="0">
                <a:solidFill>
                  <a:srgbClr val="3333CC"/>
                </a:solidFill>
                <a:latin typeface="Arial" panose="020B0604020202020204" pitchFamily="34" charset="0"/>
                <a:ea typeface="+mn-ea"/>
                <a:cs typeface="+mn-cs"/>
              </a:rPr>
              <a:t>Tratamiento hiperpotasemia aguda</a:t>
            </a:r>
          </a:p>
        </p:txBody>
      </p:sp>
    </p:spTree>
    <p:custDataLst>
      <p:tags r:id="rId1"/>
    </p:custDataLst>
  </p:cSld>
  <p:clrMapOvr>
    <a:masterClrMapping/>
  </p:clrMapOvr>
  <p:transition spd="slow" advTm="59042"/>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8C906ADB-E54F-912C-BCA7-2BB8BAE54FBB}"/>
              </a:ext>
            </a:extLst>
          </p:cNvPr>
          <p:cNvSpPr>
            <a:spLocks noGrp="1"/>
          </p:cNvSpPr>
          <p:nvPr>
            <p:ph type="title"/>
          </p:nvPr>
        </p:nvSpPr>
        <p:spPr>
          <a:xfrm>
            <a:off x="730250" y="36513"/>
            <a:ext cx="7886700" cy="795337"/>
          </a:xfrm>
        </p:spPr>
        <p:txBody>
          <a:bodyPr rtlCol="0">
            <a:normAutofit/>
          </a:bodyPr>
          <a:lstStyle/>
          <a:p>
            <a:pPr algn="ctr" eaLnBrk="1" fontAlgn="auto" hangingPunct="1">
              <a:spcAft>
                <a:spcPts val="0"/>
              </a:spcAft>
              <a:defRPr/>
            </a:pPr>
            <a:r>
              <a:rPr lang="es-ES" sz="2900" b="1" dirty="0">
                <a:solidFill>
                  <a:srgbClr val="3333CC"/>
                </a:solidFill>
                <a:latin typeface="+mn-lt"/>
                <a:ea typeface="+mn-ea"/>
                <a:cs typeface="+mn-cs"/>
              </a:rPr>
              <a:t>Tratamiento</a:t>
            </a:r>
          </a:p>
        </p:txBody>
      </p:sp>
      <p:sp>
        <p:nvSpPr>
          <p:cNvPr id="65540" name="33 CuadroTexto">
            <a:extLst>
              <a:ext uri="{FF2B5EF4-FFF2-40B4-BE49-F238E27FC236}">
                <a16:creationId xmlns:a16="http://schemas.microsoft.com/office/drawing/2014/main" id="{02EA1180-AF28-3872-269D-35EC40A747EC}"/>
              </a:ext>
            </a:extLst>
          </p:cNvPr>
          <p:cNvSpPr txBox="1">
            <a:spLocks noChangeArrowheads="1"/>
          </p:cNvSpPr>
          <p:nvPr/>
        </p:nvSpPr>
        <p:spPr bwMode="auto">
          <a:xfrm>
            <a:off x="158750" y="4133850"/>
            <a:ext cx="2595563" cy="2762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1200" b="1">
                <a:latin typeface="+mn-lt"/>
              </a:rPr>
              <a:t>UK Renal Association Guidelines 2014</a:t>
            </a:r>
            <a:endParaRPr lang="es-ES" altLang="es-ES" sz="1200" b="1">
              <a:latin typeface="+mn-lt"/>
            </a:endParaRPr>
          </a:p>
        </p:txBody>
      </p:sp>
      <p:sp>
        <p:nvSpPr>
          <p:cNvPr id="65541" name="Rectangle 4">
            <a:extLst>
              <a:ext uri="{FF2B5EF4-FFF2-40B4-BE49-F238E27FC236}">
                <a16:creationId xmlns:a16="http://schemas.microsoft.com/office/drawing/2014/main" id="{5F9F9431-8FA0-6F9A-45A4-5E0DFA6B61DC}"/>
              </a:ext>
            </a:extLst>
          </p:cNvPr>
          <p:cNvSpPr>
            <a:spLocks noChangeArrowheads="1"/>
          </p:cNvSpPr>
          <p:nvPr/>
        </p:nvSpPr>
        <p:spPr bwMode="auto">
          <a:xfrm>
            <a:off x="3224213" y="1204913"/>
            <a:ext cx="2894012" cy="461962"/>
          </a:xfrm>
          <a:prstGeom prst="rect">
            <a:avLst/>
          </a:prstGeom>
          <a:noFill/>
          <a:ln w="25400">
            <a:solidFill>
              <a:schemeClr val="tx1"/>
            </a:solidFill>
            <a:prstDash val="dash"/>
            <a:miter lim="800000"/>
            <a:headEnd/>
            <a:tailEnd/>
          </a:ln>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 altLang="es-ES" sz="2400" b="1">
                <a:latin typeface="+mn-lt"/>
              </a:rPr>
              <a:t>REDISTRIBUIR</a:t>
            </a:r>
          </a:p>
        </p:txBody>
      </p:sp>
      <p:sp>
        <p:nvSpPr>
          <p:cNvPr id="65542" name="Rectangle 5">
            <a:extLst>
              <a:ext uri="{FF2B5EF4-FFF2-40B4-BE49-F238E27FC236}">
                <a16:creationId xmlns:a16="http://schemas.microsoft.com/office/drawing/2014/main" id="{73FBF4D0-83BD-1F21-DC89-35B24CDBDF07}"/>
              </a:ext>
            </a:extLst>
          </p:cNvPr>
          <p:cNvSpPr>
            <a:spLocks noChangeArrowheads="1"/>
          </p:cNvSpPr>
          <p:nvPr/>
        </p:nvSpPr>
        <p:spPr bwMode="auto">
          <a:xfrm>
            <a:off x="6464300" y="1204913"/>
            <a:ext cx="2044700" cy="461962"/>
          </a:xfrm>
          <a:prstGeom prst="rect">
            <a:avLst/>
          </a:prstGeom>
          <a:noFill/>
          <a:ln w="25400">
            <a:solidFill>
              <a:schemeClr val="tx1"/>
            </a:solidFill>
            <a:prstDash val="dash"/>
            <a:miter lim="800000"/>
            <a:headEnd/>
            <a:tailEnd/>
          </a:ln>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 altLang="es-ES" sz="2400" b="1">
                <a:latin typeface="+mn-lt"/>
              </a:rPr>
              <a:t>ELIMINAR</a:t>
            </a:r>
          </a:p>
        </p:txBody>
      </p:sp>
      <p:sp>
        <p:nvSpPr>
          <p:cNvPr id="65543" name="Freeform 6">
            <a:extLst>
              <a:ext uri="{FF2B5EF4-FFF2-40B4-BE49-F238E27FC236}">
                <a16:creationId xmlns:a16="http://schemas.microsoft.com/office/drawing/2014/main" id="{1C97576F-DE64-DED9-7B70-ECC739CCCA74}"/>
              </a:ext>
            </a:extLst>
          </p:cNvPr>
          <p:cNvSpPr>
            <a:spLocks/>
          </p:cNvSpPr>
          <p:nvPr/>
        </p:nvSpPr>
        <p:spPr bwMode="auto">
          <a:xfrm>
            <a:off x="2338388" y="590550"/>
            <a:ext cx="1693862" cy="550863"/>
          </a:xfrm>
          <a:custGeom>
            <a:avLst/>
            <a:gdLst>
              <a:gd name="T0" fmla="*/ 0 w 1067"/>
              <a:gd name="T1" fmla="*/ 2147483646 h 347"/>
              <a:gd name="T2" fmla="*/ 2147483646 w 1067"/>
              <a:gd name="T3" fmla="*/ 2147483646 h 347"/>
              <a:gd name="T4" fmla="*/ 2147483646 w 1067"/>
              <a:gd name="T5" fmla="*/ 2147483646 h 347"/>
              <a:gd name="T6" fmla="*/ 2147483646 w 1067"/>
              <a:gd name="T7" fmla="*/ 2147483646 h 347"/>
              <a:gd name="T8" fmla="*/ 2147483646 w 1067"/>
              <a:gd name="T9" fmla="*/ 2147483646 h 347"/>
              <a:gd name="T10" fmla="*/ 2147483646 w 1067"/>
              <a:gd name="T11" fmla="*/ 2147483646 h 347"/>
              <a:gd name="T12" fmla="*/ 2147483646 w 1067"/>
              <a:gd name="T13" fmla="*/ 2147483646 h 347"/>
              <a:gd name="T14" fmla="*/ 2147483646 w 1067"/>
              <a:gd name="T15" fmla="*/ 2147483646 h 347"/>
              <a:gd name="T16" fmla="*/ 2147483646 w 1067"/>
              <a:gd name="T17" fmla="*/ 2147483646 h 347"/>
              <a:gd name="T18" fmla="*/ 2147483646 w 1067"/>
              <a:gd name="T19" fmla="*/ 2147483646 h 347"/>
              <a:gd name="T20" fmla="*/ 2147483646 w 1067"/>
              <a:gd name="T21" fmla="*/ 2147483646 h 347"/>
              <a:gd name="T22" fmla="*/ 2147483646 w 1067"/>
              <a:gd name="T23" fmla="*/ 2147483646 h 347"/>
              <a:gd name="T24" fmla="*/ 2147483646 w 1067"/>
              <a:gd name="T25" fmla="*/ 2147483646 h 347"/>
              <a:gd name="T26" fmla="*/ 2147483646 w 1067"/>
              <a:gd name="T27" fmla="*/ 2147483646 h 347"/>
              <a:gd name="T28" fmla="*/ 2147483646 w 1067"/>
              <a:gd name="T29" fmla="*/ 2147483646 h 347"/>
              <a:gd name="T30" fmla="*/ 2147483646 w 1067"/>
              <a:gd name="T31" fmla="*/ 2147483646 h 347"/>
              <a:gd name="T32" fmla="*/ 2147483646 w 1067"/>
              <a:gd name="T33" fmla="*/ 0 h 347"/>
              <a:gd name="T34" fmla="*/ 2147483646 w 1067"/>
              <a:gd name="T35" fmla="*/ 0 h 347"/>
              <a:gd name="T36" fmla="*/ 2147483646 w 1067"/>
              <a:gd name="T37" fmla="*/ 2147483646 h 347"/>
              <a:gd name="T38" fmla="*/ 2147483646 w 1067"/>
              <a:gd name="T39" fmla="*/ 2147483646 h 347"/>
              <a:gd name="T40" fmla="*/ 2147483646 w 1067"/>
              <a:gd name="T41" fmla="*/ 2147483646 h 347"/>
              <a:gd name="T42" fmla="*/ 2147483646 w 1067"/>
              <a:gd name="T43" fmla="*/ 2147483646 h 347"/>
              <a:gd name="T44" fmla="*/ 2147483646 w 1067"/>
              <a:gd name="T45" fmla="*/ 2147483646 h 347"/>
              <a:gd name="T46" fmla="*/ 2147483646 w 1067"/>
              <a:gd name="T47" fmla="*/ 2147483646 h 347"/>
              <a:gd name="T48" fmla="*/ 2147483646 w 1067"/>
              <a:gd name="T49" fmla="*/ 2147483646 h 347"/>
              <a:gd name="T50" fmla="*/ 2147483646 w 1067"/>
              <a:gd name="T51" fmla="*/ 2147483646 h 347"/>
              <a:gd name="T52" fmla="*/ 2147483646 w 1067"/>
              <a:gd name="T53" fmla="*/ 2147483646 h 347"/>
              <a:gd name="T54" fmla="*/ 2147483646 w 1067"/>
              <a:gd name="T55" fmla="*/ 2147483646 h 347"/>
              <a:gd name="T56" fmla="*/ 2147483646 w 1067"/>
              <a:gd name="T57" fmla="*/ 2147483646 h 347"/>
              <a:gd name="T58" fmla="*/ 2147483646 w 1067"/>
              <a:gd name="T59" fmla="*/ 2147483646 h 347"/>
              <a:gd name="T60" fmla="*/ 2147483646 w 1067"/>
              <a:gd name="T61" fmla="*/ 2147483646 h 347"/>
              <a:gd name="T62" fmla="*/ 2147483646 w 1067"/>
              <a:gd name="T63" fmla="*/ 2147483646 h 347"/>
              <a:gd name="T64" fmla="*/ 2147483646 w 1067"/>
              <a:gd name="T65" fmla="*/ 2147483646 h 347"/>
              <a:gd name="T66" fmla="*/ 2147483646 w 1067"/>
              <a:gd name="T67" fmla="*/ 2147483646 h 347"/>
              <a:gd name="T68" fmla="*/ 2147483646 w 1067"/>
              <a:gd name="T69" fmla="*/ 2147483646 h 347"/>
              <a:gd name="T70" fmla="*/ 2147483646 w 1067"/>
              <a:gd name="T71" fmla="*/ 2147483646 h 347"/>
              <a:gd name="T72" fmla="*/ 2147483646 w 1067"/>
              <a:gd name="T73" fmla="*/ 2147483646 h 347"/>
              <a:gd name="T74" fmla="*/ 2147483646 w 1067"/>
              <a:gd name="T75" fmla="*/ 2147483646 h 347"/>
              <a:gd name="T76" fmla="*/ 2147483646 w 1067"/>
              <a:gd name="T77" fmla="*/ 2147483646 h 347"/>
              <a:gd name="T78" fmla="*/ 2147483646 w 1067"/>
              <a:gd name="T79" fmla="*/ 2147483646 h 347"/>
              <a:gd name="T80" fmla="*/ 2147483646 w 1067"/>
              <a:gd name="T81" fmla="*/ 2147483646 h 347"/>
              <a:gd name="T82" fmla="*/ 2147483646 w 1067"/>
              <a:gd name="T83" fmla="*/ 2147483646 h 347"/>
              <a:gd name="T84" fmla="*/ 2147483646 w 1067"/>
              <a:gd name="T85" fmla="*/ 2147483646 h 347"/>
              <a:gd name="T86" fmla="*/ 2147483646 w 1067"/>
              <a:gd name="T87" fmla="*/ 2147483646 h 347"/>
              <a:gd name="T88" fmla="*/ 2147483646 w 1067"/>
              <a:gd name="T89" fmla="*/ 2147483646 h 347"/>
              <a:gd name="T90" fmla="*/ 2147483646 w 1067"/>
              <a:gd name="T91" fmla="*/ 2147483646 h 347"/>
              <a:gd name="T92" fmla="*/ 2147483646 w 1067"/>
              <a:gd name="T93" fmla="*/ 2147483646 h 347"/>
              <a:gd name="T94" fmla="*/ 2147483646 w 1067"/>
              <a:gd name="T95" fmla="*/ 2147483646 h 3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7"/>
              <a:gd name="T145" fmla="*/ 0 h 347"/>
              <a:gd name="T146" fmla="*/ 1067 w 1067"/>
              <a:gd name="T147" fmla="*/ 347 h 3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7" h="347">
                <a:moveTo>
                  <a:pt x="0" y="346"/>
                </a:moveTo>
                <a:lnTo>
                  <a:pt x="2" y="311"/>
                </a:lnTo>
                <a:lnTo>
                  <a:pt x="8" y="277"/>
                </a:lnTo>
                <a:lnTo>
                  <a:pt x="17" y="243"/>
                </a:lnTo>
                <a:lnTo>
                  <a:pt x="30" y="211"/>
                </a:lnTo>
                <a:lnTo>
                  <a:pt x="46" y="181"/>
                </a:lnTo>
                <a:lnTo>
                  <a:pt x="65" y="153"/>
                </a:lnTo>
                <a:lnTo>
                  <a:pt x="87" y="126"/>
                </a:lnTo>
                <a:lnTo>
                  <a:pt x="112" y="101"/>
                </a:lnTo>
                <a:lnTo>
                  <a:pt x="139" y="79"/>
                </a:lnTo>
                <a:lnTo>
                  <a:pt x="168" y="59"/>
                </a:lnTo>
                <a:lnTo>
                  <a:pt x="199" y="42"/>
                </a:lnTo>
                <a:lnTo>
                  <a:pt x="232" y="28"/>
                </a:lnTo>
                <a:lnTo>
                  <a:pt x="268" y="16"/>
                </a:lnTo>
                <a:lnTo>
                  <a:pt x="304" y="7"/>
                </a:lnTo>
                <a:lnTo>
                  <a:pt x="342" y="2"/>
                </a:lnTo>
                <a:lnTo>
                  <a:pt x="381" y="0"/>
                </a:lnTo>
                <a:lnTo>
                  <a:pt x="599" y="0"/>
                </a:lnTo>
                <a:lnTo>
                  <a:pt x="658" y="5"/>
                </a:lnTo>
                <a:lnTo>
                  <a:pt x="715" y="17"/>
                </a:lnTo>
                <a:lnTo>
                  <a:pt x="769" y="37"/>
                </a:lnTo>
                <a:lnTo>
                  <a:pt x="818" y="64"/>
                </a:lnTo>
                <a:lnTo>
                  <a:pt x="863" y="97"/>
                </a:lnTo>
                <a:lnTo>
                  <a:pt x="902" y="137"/>
                </a:lnTo>
                <a:lnTo>
                  <a:pt x="933" y="182"/>
                </a:lnTo>
                <a:lnTo>
                  <a:pt x="957" y="231"/>
                </a:lnTo>
                <a:lnTo>
                  <a:pt x="1066" y="231"/>
                </a:lnTo>
                <a:lnTo>
                  <a:pt x="870" y="346"/>
                </a:lnTo>
                <a:lnTo>
                  <a:pt x="631" y="231"/>
                </a:lnTo>
                <a:lnTo>
                  <a:pt x="740" y="231"/>
                </a:lnTo>
                <a:lnTo>
                  <a:pt x="722" y="193"/>
                </a:lnTo>
                <a:lnTo>
                  <a:pt x="700" y="158"/>
                </a:lnTo>
                <a:lnTo>
                  <a:pt x="674" y="125"/>
                </a:lnTo>
                <a:lnTo>
                  <a:pt x="644" y="95"/>
                </a:lnTo>
                <a:lnTo>
                  <a:pt x="609" y="69"/>
                </a:lnTo>
                <a:lnTo>
                  <a:pt x="572" y="47"/>
                </a:lnTo>
                <a:lnTo>
                  <a:pt x="533" y="29"/>
                </a:lnTo>
                <a:lnTo>
                  <a:pt x="490" y="15"/>
                </a:lnTo>
                <a:lnTo>
                  <a:pt x="432" y="35"/>
                </a:lnTo>
                <a:lnTo>
                  <a:pt x="379" y="63"/>
                </a:lnTo>
                <a:lnTo>
                  <a:pt x="333" y="98"/>
                </a:lnTo>
                <a:lnTo>
                  <a:pt x="293" y="139"/>
                </a:lnTo>
                <a:lnTo>
                  <a:pt x="261" y="185"/>
                </a:lnTo>
                <a:lnTo>
                  <a:pt x="238" y="236"/>
                </a:lnTo>
                <a:lnTo>
                  <a:pt x="223" y="290"/>
                </a:lnTo>
                <a:lnTo>
                  <a:pt x="219" y="318"/>
                </a:lnTo>
                <a:lnTo>
                  <a:pt x="218" y="346"/>
                </a:lnTo>
              </a:path>
            </a:pathLst>
          </a:custGeom>
          <a:solidFill>
            <a:srgbClr val="FFFF00"/>
          </a:solidFill>
          <a:ln w="12700" cap="rnd" cmpd="sng">
            <a:solidFill>
              <a:schemeClr val="tx1"/>
            </a:solidFill>
            <a:prstDash val="solid"/>
            <a:round/>
            <a:headEnd type="none" w="sm" len="sm"/>
            <a:tailEnd type="none" w="sm" len="sm"/>
          </a:ln>
        </p:spPr>
        <p:txBody>
          <a:bodyPr/>
          <a:lstStyle/>
          <a:p>
            <a:pPr>
              <a:defRPr/>
            </a:pPr>
            <a:endParaRPr lang="es-ES">
              <a:latin typeface="+mn-lt"/>
            </a:endParaRPr>
          </a:p>
        </p:txBody>
      </p:sp>
      <p:sp>
        <p:nvSpPr>
          <p:cNvPr id="65544" name="Freeform 7">
            <a:extLst>
              <a:ext uri="{FF2B5EF4-FFF2-40B4-BE49-F238E27FC236}">
                <a16:creationId xmlns:a16="http://schemas.microsoft.com/office/drawing/2014/main" id="{6F630588-EED4-4C00-5EB3-FF515A13732B}"/>
              </a:ext>
            </a:extLst>
          </p:cNvPr>
          <p:cNvSpPr>
            <a:spLocks/>
          </p:cNvSpPr>
          <p:nvPr/>
        </p:nvSpPr>
        <p:spPr bwMode="auto">
          <a:xfrm>
            <a:off x="5462588" y="590550"/>
            <a:ext cx="1693862" cy="550863"/>
          </a:xfrm>
          <a:custGeom>
            <a:avLst/>
            <a:gdLst>
              <a:gd name="T0" fmla="*/ 0 w 1067"/>
              <a:gd name="T1" fmla="*/ 2147483646 h 347"/>
              <a:gd name="T2" fmla="*/ 2147483646 w 1067"/>
              <a:gd name="T3" fmla="*/ 2147483646 h 347"/>
              <a:gd name="T4" fmla="*/ 2147483646 w 1067"/>
              <a:gd name="T5" fmla="*/ 2147483646 h 347"/>
              <a:gd name="T6" fmla="*/ 2147483646 w 1067"/>
              <a:gd name="T7" fmla="*/ 2147483646 h 347"/>
              <a:gd name="T8" fmla="*/ 2147483646 w 1067"/>
              <a:gd name="T9" fmla="*/ 2147483646 h 347"/>
              <a:gd name="T10" fmla="*/ 2147483646 w 1067"/>
              <a:gd name="T11" fmla="*/ 2147483646 h 347"/>
              <a:gd name="T12" fmla="*/ 2147483646 w 1067"/>
              <a:gd name="T13" fmla="*/ 2147483646 h 347"/>
              <a:gd name="T14" fmla="*/ 2147483646 w 1067"/>
              <a:gd name="T15" fmla="*/ 2147483646 h 347"/>
              <a:gd name="T16" fmla="*/ 2147483646 w 1067"/>
              <a:gd name="T17" fmla="*/ 2147483646 h 347"/>
              <a:gd name="T18" fmla="*/ 2147483646 w 1067"/>
              <a:gd name="T19" fmla="*/ 2147483646 h 347"/>
              <a:gd name="T20" fmla="*/ 2147483646 w 1067"/>
              <a:gd name="T21" fmla="*/ 2147483646 h 347"/>
              <a:gd name="T22" fmla="*/ 2147483646 w 1067"/>
              <a:gd name="T23" fmla="*/ 2147483646 h 347"/>
              <a:gd name="T24" fmla="*/ 2147483646 w 1067"/>
              <a:gd name="T25" fmla="*/ 2147483646 h 347"/>
              <a:gd name="T26" fmla="*/ 2147483646 w 1067"/>
              <a:gd name="T27" fmla="*/ 2147483646 h 347"/>
              <a:gd name="T28" fmla="*/ 2147483646 w 1067"/>
              <a:gd name="T29" fmla="*/ 2147483646 h 347"/>
              <a:gd name="T30" fmla="*/ 2147483646 w 1067"/>
              <a:gd name="T31" fmla="*/ 2147483646 h 347"/>
              <a:gd name="T32" fmla="*/ 2147483646 w 1067"/>
              <a:gd name="T33" fmla="*/ 0 h 347"/>
              <a:gd name="T34" fmla="*/ 2147483646 w 1067"/>
              <a:gd name="T35" fmla="*/ 0 h 347"/>
              <a:gd name="T36" fmla="*/ 2147483646 w 1067"/>
              <a:gd name="T37" fmla="*/ 2147483646 h 347"/>
              <a:gd name="T38" fmla="*/ 2147483646 w 1067"/>
              <a:gd name="T39" fmla="*/ 2147483646 h 347"/>
              <a:gd name="T40" fmla="*/ 2147483646 w 1067"/>
              <a:gd name="T41" fmla="*/ 2147483646 h 347"/>
              <a:gd name="T42" fmla="*/ 2147483646 w 1067"/>
              <a:gd name="T43" fmla="*/ 2147483646 h 347"/>
              <a:gd name="T44" fmla="*/ 2147483646 w 1067"/>
              <a:gd name="T45" fmla="*/ 2147483646 h 347"/>
              <a:gd name="T46" fmla="*/ 2147483646 w 1067"/>
              <a:gd name="T47" fmla="*/ 2147483646 h 347"/>
              <a:gd name="T48" fmla="*/ 2147483646 w 1067"/>
              <a:gd name="T49" fmla="*/ 2147483646 h 347"/>
              <a:gd name="T50" fmla="*/ 2147483646 w 1067"/>
              <a:gd name="T51" fmla="*/ 2147483646 h 347"/>
              <a:gd name="T52" fmla="*/ 2147483646 w 1067"/>
              <a:gd name="T53" fmla="*/ 2147483646 h 347"/>
              <a:gd name="T54" fmla="*/ 2147483646 w 1067"/>
              <a:gd name="T55" fmla="*/ 2147483646 h 347"/>
              <a:gd name="T56" fmla="*/ 2147483646 w 1067"/>
              <a:gd name="T57" fmla="*/ 2147483646 h 347"/>
              <a:gd name="T58" fmla="*/ 2147483646 w 1067"/>
              <a:gd name="T59" fmla="*/ 2147483646 h 347"/>
              <a:gd name="T60" fmla="*/ 2147483646 w 1067"/>
              <a:gd name="T61" fmla="*/ 2147483646 h 347"/>
              <a:gd name="T62" fmla="*/ 2147483646 w 1067"/>
              <a:gd name="T63" fmla="*/ 2147483646 h 347"/>
              <a:gd name="T64" fmla="*/ 2147483646 w 1067"/>
              <a:gd name="T65" fmla="*/ 2147483646 h 347"/>
              <a:gd name="T66" fmla="*/ 2147483646 w 1067"/>
              <a:gd name="T67" fmla="*/ 2147483646 h 347"/>
              <a:gd name="T68" fmla="*/ 2147483646 w 1067"/>
              <a:gd name="T69" fmla="*/ 2147483646 h 347"/>
              <a:gd name="T70" fmla="*/ 2147483646 w 1067"/>
              <a:gd name="T71" fmla="*/ 2147483646 h 347"/>
              <a:gd name="T72" fmla="*/ 2147483646 w 1067"/>
              <a:gd name="T73" fmla="*/ 2147483646 h 347"/>
              <a:gd name="T74" fmla="*/ 2147483646 w 1067"/>
              <a:gd name="T75" fmla="*/ 2147483646 h 347"/>
              <a:gd name="T76" fmla="*/ 2147483646 w 1067"/>
              <a:gd name="T77" fmla="*/ 2147483646 h 347"/>
              <a:gd name="T78" fmla="*/ 2147483646 w 1067"/>
              <a:gd name="T79" fmla="*/ 2147483646 h 347"/>
              <a:gd name="T80" fmla="*/ 2147483646 w 1067"/>
              <a:gd name="T81" fmla="*/ 2147483646 h 347"/>
              <a:gd name="T82" fmla="*/ 2147483646 w 1067"/>
              <a:gd name="T83" fmla="*/ 2147483646 h 347"/>
              <a:gd name="T84" fmla="*/ 2147483646 w 1067"/>
              <a:gd name="T85" fmla="*/ 2147483646 h 347"/>
              <a:gd name="T86" fmla="*/ 2147483646 w 1067"/>
              <a:gd name="T87" fmla="*/ 2147483646 h 347"/>
              <a:gd name="T88" fmla="*/ 2147483646 w 1067"/>
              <a:gd name="T89" fmla="*/ 2147483646 h 347"/>
              <a:gd name="T90" fmla="*/ 2147483646 w 1067"/>
              <a:gd name="T91" fmla="*/ 2147483646 h 347"/>
              <a:gd name="T92" fmla="*/ 2147483646 w 1067"/>
              <a:gd name="T93" fmla="*/ 2147483646 h 347"/>
              <a:gd name="T94" fmla="*/ 2147483646 w 1067"/>
              <a:gd name="T95" fmla="*/ 2147483646 h 3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7"/>
              <a:gd name="T145" fmla="*/ 0 h 347"/>
              <a:gd name="T146" fmla="*/ 1067 w 1067"/>
              <a:gd name="T147" fmla="*/ 347 h 3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7" h="347">
                <a:moveTo>
                  <a:pt x="0" y="346"/>
                </a:moveTo>
                <a:lnTo>
                  <a:pt x="2" y="311"/>
                </a:lnTo>
                <a:lnTo>
                  <a:pt x="8" y="277"/>
                </a:lnTo>
                <a:lnTo>
                  <a:pt x="17" y="243"/>
                </a:lnTo>
                <a:lnTo>
                  <a:pt x="30" y="211"/>
                </a:lnTo>
                <a:lnTo>
                  <a:pt x="46" y="181"/>
                </a:lnTo>
                <a:lnTo>
                  <a:pt x="65" y="153"/>
                </a:lnTo>
                <a:lnTo>
                  <a:pt x="87" y="126"/>
                </a:lnTo>
                <a:lnTo>
                  <a:pt x="112" y="101"/>
                </a:lnTo>
                <a:lnTo>
                  <a:pt x="139" y="79"/>
                </a:lnTo>
                <a:lnTo>
                  <a:pt x="168" y="59"/>
                </a:lnTo>
                <a:lnTo>
                  <a:pt x="199" y="42"/>
                </a:lnTo>
                <a:lnTo>
                  <a:pt x="233" y="28"/>
                </a:lnTo>
                <a:lnTo>
                  <a:pt x="268" y="16"/>
                </a:lnTo>
                <a:lnTo>
                  <a:pt x="304" y="7"/>
                </a:lnTo>
                <a:lnTo>
                  <a:pt x="342" y="2"/>
                </a:lnTo>
                <a:lnTo>
                  <a:pt x="381" y="0"/>
                </a:lnTo>
                <a:lnTo>
                  <a:pt x="599" y="0"/>
                </a:lnTo>
                <a:lnTo>
                  <a:pt x="658" y="5"/>
                </a:lnTo>
                <a:lnTo>
                  <a:pt x="715" y="17"/>
                </a:lnTo>
                <a:lnTo>
                  <a:pt x="769" y="37"/>
                </a:lnTo>
                <a:lnTo>
                  <a:pt x="819" y="64"/>
                </a:lnTo>
                <a:lnTo>
                  <a:pt x="863" y="97"/>
                </a:lnTo>
                <a:lnTo>
                  <a:pt x="901" y="137"/>
                </a:lnTo>
                <a:lnTo>
                  <a:pt x="933" y="182"/>
                </a:lnTo>
                <a:lnTo>
                  <a:pt x="958" y="231"/>
                </a:lnTo>
                <a:lnTo>
                  <a:pt x="1066" y="231"/>
                </a:lnTo>
                <a:lnTo>
                  <a:pt x="871" y="346"/>
                </a:lnTo>
                <a:lnTo>
                  <a:pt x="631" y="231"/>
                </a:lnTo>
                <a:lnTo>
                  <a:pt x="740" y="231"/>
                </a:lnTo>
                <a:lnTo>
                  <a:pt x="723" y="193"/>
                </a:lnTo>
                <a:lnTo>
                  <a:pt x="700" y="158"/>
                </a:lnTo>
                <a:lnTo>
                  <a:pt x="674" y="125"/>
                </a:lnTo>
                <a:lnTo>
                  <a:pt x="643" y="95"/>
                </a:lnTo>
                <a:lnTo>
                  <a:pt x="610" y="69"/>
                </a:lnTo>
                <a:lnTo>
                  <a:pt x="573" y="47"/>
                </a:lnTo>
                <a:lnTo>
                  <a:pt x="532" y="29"/>
                </a:lnTo>
                <a:lnTo>
                  <a:pt x="490" y="15"/>
                </a:lnTo>
                <a:lnTo>
                  <a:pt x="432" y="35"/>
                </a:lnTo>
                <a:lnTo>
                  <a:pt x="379" y="63"/>
                </a:lnTo>
                <a:lnTo>
                  <a:pt x="333" y="98"/>
                </a:lnTo>
                <a:lnTo>
                  <a:pt x="293" y="139"/>
                </a:lnTo>
                <a:lnTo>
                  <a:pt x="261" y="185"/>
                </a:lnTo>
                <a:lnTo>
                  <a:pt x="238" y="236"/>
                </a:lnTo>
                <a:lnTo>
                  <a:pt x="223" y="290"/>
                </a:lnTo>
                <a:lnTo>
                  <a:pt x="219" y="318"/>
                </a:lnTo>
                <a:lnTo>
                  <a:pt x="218" y="346"/>
                </a:lnTo>
              </a:path>
            </a:pathLst>
          </a:custGeom>
          <a:solidFill>
            <a:srgbClr val="FFFF00"/>
          </a:solidFill>
          <a:ln w="12700" cap="rnd" cmpd="sng">
            <a:solidFill>
              <a:schemeClr val="tx1"/>
            </a:solidFill>
            <a:prstDash val="solid"/>
            <a:round/>
            <a:headEnd type="none" w="sm" len="sm"/>
            <a:tailEnd type="none" w="sm" len="sm"/>
          </a:ln>
        </p:spPr>
        <p:txBody>
          <a:bodyPr/>
          <a:lstStyle/>
          <a:p>
            <a:pPr>
              <a:defRPr/>
            </a:pPr>
            <a:endParaRPr lang="es-ES">
              <a:latin typeface="+mn-lt"/>
            </a:endParaRPr>
          </a:p>
        </p:txBody>
      </p:sp>
      <p:sp>
        <p:nvSpPr>
          <p:cNvPr id="65545" name="Freeform 11">
            <a:extLst>
              <a:ext uri="{FF2B5EF4-FFF2-40B4-BE49-F238E27FC236}">
                <a16:creationId xmlns:a16="http://schemas.microsoft.com/office/drawing/2014/main" id="{4E3450A8-E6DC-7C79-851D-7761A766EAC6}"/>
              </a:ext>
            </a:extLst>
          </p:cNvPr>
          <p:cNvSpPr>
            <a:spLocks/>
          </p:cNvSpPr>
          <p:nvPr/>
        </p:nvSpPr>
        <p:spPr bwMode="auto">
          <a:xfrm>
            <a:off x="1503363" y="1860550"/>
            <a:ext cx="360362" cy="577850"/>
          </a:xfrm>
          <a:custGeom>
            <a:avLst/>
            <a:gdLst>
              <a:gd name="T0" fmla="*/ 2147483646 w 227"/>
              <a:gd name="T1" fmla="*/ 2147483646 h 364"/>
              <a:gd name="T2" fmla="*/ 2147483646 w 227"/>
              <a:gd name="T3" fmla="*/ 2147483646 h 364"/>
              <a:gd name="T4" fmla="*/ 2147483646 w 227"/>
              <a:gd name="T5" fmla="*/ 0 h 364"/>
              <a:gd name="T6" fmla="*/ 2147483646 w 227"/>
              <a:gd name="T7" fmla="*/ 2147483646 h 364"/>
              <a:gd name="T8" fmla="*/ 2147483646 w 227"/>
              <a:gd name="T9" fmla="*/ 0 h 364"/>
              <a:gd name="T10" fmla="*/ 2147483646 w 227"/>
              <a:gd name="T11" fmla="*/ 2147483646 h 364"/>
              <a:gd name="T12" fmla="*/ 0 w 227"/>
              <a:gd name="T13" fmla="*/ 2147483646 h 364"/>
              <a:gd name="T14" fmla="*/ 2147483646 w 227"/>
              <a:gd name="T15" fmla="*/ 2147483646 h 364"/>
              <a:gd name="T16" fmla="*/ 2147483646 w 227"/>
              <a:gd name="T17" fmla="*/ 214748364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364"/>
              <a:gd name="T29" fmla="*/ 227 w 227"/>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364">
                <a:moveTo>
                  <a:pt x="226" y="272"/>
                </a:moveTo>
                <a:lnTo>
                  <a:pt x="170" y="272"/>
                </a:lnTo>
                <a:lnTo>
                  <a:pt x="170" y="0"/>
                </a:lnTo>
                <a:lnTo>
                  <a:pt x="113" y="45"/>
                </a:lnTo>
                <a:lnTo>
                  <a:pt x="57" y="0"/>
                </a:lnTo>
                <a:lnTo>
                  <a:pt x="57" y="272"/>
                </a:lnTo>
                <a:lnTo>
                  <a:pt x="0" y="272"/>
                </a:lnTo>
                <a:lnTo>
                  <a:pt x="113" y="363"/>
                </a:lnTo>
                <a:lnTo>
                  <a:pt x="226" y="272"/>
                </a:lnTo>
              </a:path>
            </a:pathLst>
          </a:custGeom>
          <a:solidFill>
            <a:schemeClr val="bg1"/>
          </a:solidFill>
          <a:ln w="12700" cap="rnd" cmpd="sng">
            <a:solidFill>
              <a:schemeClr val="tx1"/>
            </a:solidFill>
            <a:prstDash val="solid"/>
            <a:round/>
            <a:headEnd/>
            <a:tailEnd/>
          </a:ln>
        </p:spPr>
        <p:txBody>
          <a:bodyPr/>
          <a:lstStyle/>
          <a:p>
            <a:pPr>
              <a:defRPr/>
            </a:pPr>
            <a:endParaRPr lang="es-ES">
              <a:latin typeface="+mn-lt"/>
            </a:endParaRPr>
          </a:p>
        </p:txBody>
      </p:sp>
      <p:sp>
        <p:nvSpPr>
          <p:cNvPr id="65546" name="Freeform 12">
            <a:extLst>
              <a:ext uri="{FF2B5EF4-FFF2-40B4-BE49-F238E27FC236}">
                <a16:creationId xmlns:a16="http://schemas.microsoft.com/office/drawing/2014/main" id="{85090FD0-C317-6493-5C89-B9BE7EE11822}"/>
              </a:ext>
            </a:extLst>
          </p:cNvPr>
          <p:cNvSpPr>
            <a:spLocks/>
          </p:cNvSpPr>
          <p:nvPr/>
        </p:nvSpPr>
        <p:spPr bwMode="auto">
          <a:xfrm>
            <a:off x="4311650" y="1787525"/>
            <a:ext cx="358775" cy="1512888"/>
          </a:xfrm>
          <a:custGeom>
            <a:avLst/>
            <a:gdLst>
              <a:gd name="T0" fmla="*/ 2147483646 w 217"/>
              <a:gd name="T1" fmla="*/ 2147483646 h 1181"/>
              <a:gd name="T2" fmla="*/ 2147483646 w 217"/>
              <a:gd name="T3" fmla="*/ 2147483646 h 1181"/>
              <a:gd name="T4" fmla="*/ 2147483646 w 217"/>
              <a:gd name="T5" fmla="*/ 0 h 1181"/>
              <a:gd name="T6" fmla="*/ 2147483646 w 217"/>
              <a:gd name="T7" fmla="*/ 2147483646 h 1181"/>
              <a:gd name="T8" fmla="*/ 2147483646 w 217"/>
              <a:gd name="T9" fmla="*/ 0 h 1181"/>
              <a:gd name="T10" fmla="*/ 2147483646 w 217"/>
              <a:gd name="T11" fmla="*/ 2147483646 h 1181"/>
              <a:gd name="T12" fmla="*/ 0 w 217"/>
              <a:gd name="T13" fmla="*/ 2147483646 h 1181"/>
              <a:gd name="T14" fmla="*/ 2147483646 w 217"/>
              <a:gd name="T15" fmla="*/ 2147483646 h 1181"/>
              <a:gd name="T16" fmla="*/ 2147483646 w 217"/>
              <a:gd name="T17" fmla="*/ 2147483646 h 1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
              <a:gd name="T28" fmla="*/ 0 h 1181"/>
              <a:gd name="T29" fmla="*/ 217 w 217"/>
              <a:gd name="T30" fmla="*/ 1181 h 11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 h="1181">
                <a:moveTo>
                  <a:pt x="216" y="885"/>
                </a:moveTo>
                <a:lnTo>
                  <a:pt x="162" y="885"/>
                </a:lnTo>
                <a:lnTo>
                  <a:pt x="162" y="0"/>
                </a:lnTo>
                <a:lnTo>
                  <a:pt x="108" y="148"/>
                </a:lnTo>
                <a:lnTo>
                  <a:pt x="54" y="0"/>
                </a:lnTo>
                <a:lnTo>
                  <a:pt x="54" y="885"/>
                </a:lnTo>
                <a:lnTo>
                  <a:pt x="0" y="885"/>
                </a:lnTo>
                <a:lnTo>
                  <a:pt x="108" y="1180"/>
                </a:lnTo>
                <a:lnTo>
                  <a:pt x="216" y="885"/>
                </a:lnTo>
              </a:path>
            </a:pathLst>
          </a:custGeom>
          <a:solidFill>
            <a:schemeClr val="bg1"/>
          </a:solidFill>
          <a:ln w="12700" cap="rnd" cmpd="sng">
            <a:solidFill>
              <a:schemeClr val="tx1"/>
            </a:solidFill>
            <a:prstDash val="solid"/>
            <a:round/>
            <a:headEnd/>
            <a:tailEnd/>
          </a:ln>
        </p:spPr>
        <p:txBody>
          <a:bodyPr/>
          <a:lstStyle/>
          <a:p>
            <a:pPr>
              <a:defRPr/>
            </a:pPr>
            <a:endParaRPr lang="es-ES">
              <a:latin typeface="+mn-lt"/>
            </a:endParaRPr>
          </a:p>
        </p:txBody>
      </p:sp>
      <p:sp>
        <p:nvSpPr>
          <p:cNvPr id="65547" name="Freeform 13">
            <a:extLst>
              <a:ext uri="{FF2B5EF4-FFF2-40B4-BE49-F238E27FC236}">
                <a16:creationId xmlns:a16="http://schemas.microsoft.com/office/drawing/2014/main" id="{B0568A9E-6C94-F1B8-AAC4-841582D31693}"/>
              </a:ext>
            </a:extLst>
          </p:cNvPr>
          <p:cNvSpPr>
            <a:spLocks/>
          </p:cNvSpPr>
          <p:nvPr/>
        </p:nvSpPr>
        <p:spPr bwMode="auto">
          <a:xfrm>
            <a:off x="7478713" y="1716088"/>
            <a:ext cx="342900" cy="2160587"/>
          </a:xfrm>
          <a:custGeom>
            <a:avLst/>
            <a:gdLst>
              <a:gd name="T0" fmla="*/ 2147483646 w 216"/>
              <a:gd name="T1" fmla="*/ 2147483646 h 1906"/>
              <a:gd name="T2" fmla="*/ 2147483646 w 216"/>
              <a:gd name="T3" fmla="*/ 2147483646 h 1906"/>
              <a:gd name="T4" fmla="*/ 2147483646 w 216"/>
              <a:gd name="T5" fmla="*/ 0 h 1906"/>
              <a:gd name="T6" fmla="*/ 2147483646 w 216"/>
              <a:gd name="T7" fmla="*/ 2147483646 h 1906"/>
              <a:gd name="T8" fmla="*/ 2147483646 w 216"/>
              <a:gd name="T9" fmla="*/ 0 h 1906"/>
              <a:gd name="T10" fmla="*/ 2147483646 w 216"/>
              <a:gd name="T11" fmla="*/ 2147483646 h 1906"/>
              <a:gd name="T12" fmla="*/ 0 w 216"/>
              <a:gd name="T13" fmla="*/ 2147483646 h 1906"/>
              <a:gd name="T14" fmla="*/ 2147483646 w 216"/>
              <a:gd name="T15" fmla="*/ 2147483646 h 1906"/>
              <a:gd name="T16" fmla="*/ 2147483646 w 216"/>
              <a:gd name="T17" fmla="*/ 2147483646 h 19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906"/>
              <a:gd name="T29" fmla="*/ 216 w 216"/>
              <a:gd name="T30" fmla="*/ 1906 h 19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906">
                <a:moveTo>
                  <a:pt x="215" y="1429"/>
                </a:moveTo>
                <a:lnTo>
                  <a:pt x="161" y="1429"/>
                </a:lnTo>
                <a:lnTo>
                  <a:pt x="161" y="0"/>
                </a:lnTo>
                <a:lnTo>
                  <a:pt x="108" y="238"/>
                </a:lnTo>
                <a:lnTo>
                  <a:pt x="54" y="0"/>
                </a:lnTo>
                <a:lnTo>
                  <a:pt x="54" y="1429"/>
                </a:lnTo>
                <a:lnTo>
                  <a:pt x="0" y="1429"/>
                </a:lnTo>
                <a:lnTo>
                  <a:pt x="108" y="1905"/>
                </a:lnTo>
                <a:lnTo>
                  <a:pt x="215" y="1429"/>
                </a:lnTo>
              </a:path>
            </a:pathLst>
          </a:custGeom>
          <a:solidFill>
            <a:schemeClr val="bg1"/>
          </a:solidFill>
          <a:ln w="12700" cap="rnd" cmpd="sng">
            <a:solidFill>
              <a:schemeClr val="tx1"/>
            </a:solidFill>
            <a:prstDash val="solid"/>
            <a:round/>
            <a:headEnd/>
            <a:tailEnd/>
          </a:ln>
        </p:spPr>
        <p:txBody>
          <a:bodyPr/>
          <a:lstStyle/>
          <a:p>
            <a:pPr>
              <a:defRPr/>
            </a:pPr>
            <a:endParaRPr lang="es-ES">
              <a:latin typeface="+mn-lt"/>
            </a:endParaRPr>
          </a:p>
        </p:txBody>
      </p:sp>
      <p:sp>
        <p:nvSpPr>
          <p:cNvPr id="65548" name="Rectangle 3">
            <a:extLst>
              <a:ext uri="{FF2B5EF4-FFF2-40B4-BE49-F238E27FC236}">
                <a16:creationId xmlns:a16="http://schemas.microsoft.com/office/drawing/2014/main" id="{88A178DF-EB18-A215-BCD5-1E88B54836CB}"/>
              </a:ext>
            </a:extLst>
          </p:cNvPr>
          <p:cNvSpPr>
            <a:spLocks noChangeArrowheads="1"/>
          </p:cNvSpPr>
          <p:nvPr/>
        </p:nvSpPr>
        <p:spPr bwMode="auto">
          <a:xfrm>
            <a:off x="344488" y="1204913"/>
            <a:ext cx="2605087" cy="461962"/>
          </a:xfrm>
          <a:prstGeom prst="rect">
            <a:avLst/>
          </a:prstGeom>
          <a:noFill/>
          <a:ln w="25400">
            <a:solidFill>
              <a:schemeClr val="tx1"/>
            </a:solidFill>
            <a:prstDash val="dash"/>
            <a:miter lim="800000"/>
            <a:headEnd/>
            <a:tailEnd/>
          </a:ln>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 altLang="es-ES" sz="2400" b="1">
                <a:latin typeface="+mn-lt"/>
              </a:rPr>
              <a:t>ESTABILIZAR</a:t>
            </a:r>
          </a:p>
        </p:txBody>
      </p:sp>
      <p:sp>
        <p:nvSpPr>
          <p:cNvPr id="65549" name="Text Box 91">
            <a:extLst>
              <a:ext uri="{FF2B5EF4-FFF2-40B4-BE49-F238E27FC236}">
                <a16:creationId xmlns:a16="http://schemas.microsoft.com/office/drawing/2014/main" id="{E4C2DD26-4280-133B-2D15-9401F0A1087D}"/>
              </a:ext>
            </a:extLst>
          </p:cNvPr>
          <p:cNvSpPr txBox="1">
            <a:spLocks noChangeArrowheads="1"/>
          </p:cNvSpPr>
          <p:nvPr/>
        </p:nvSpPr>
        <p:spPr bwMode="auto">
          <a:xfrm>
            <a:off x="422275" y="2579688"/>
            <a:ext cx="2297113" cy="163195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2000">
                <a:latin typeface="+mn-lt"/>
              </a:rPr>
              <a:t>Sales de calcio</a:t>
            </a:r>
          </a:p>
          <a:p>
            <a:pPr eaLnBrk="1" hangingPunct="1">
              <a:defRPr/>
            </a:pPr>
            <a:r>
              <a:rPr lang="es-ES" altLang="es-ES" sz="2000">
                <a:solidFill>
                  <a:srgbClr val="3333CC"/>
                </a:solidFill>
                <a:latin typeface="+mn-lt"/>
              </a:rPr>
              <a:t>Antagoniza el efecto</a:t>
            </a:r>
          </a:p>
          <a:p>
            <a:pPr eaLnBrk="1" hangingPunct="1">
              <a:defRPr/>
            </a:pPr>
            <a:r>
              <a:rPr lang="es-ES" altLang="es-ES" sz="2000">
                <a:solidFill>
                  <a:srgbClr val="3333CC"/>
                </a:solidFill>
                <a:latin typeface="+mn-lt"/>
              </a:rPr>
              <a:t>cardiaco de la </a:t>
            </a:r>
          </a:p>
          <a:p>
            <a:pPr eaLnBrk="1" hangingPunct="1">
              <a:defRPr/>
            </a:pPr>
            <a:r>
              <a:rPr lang="es-ES" altLang="es-ES" sz="2000">
                <a:solidFill>
                  <a:srgbClr val="3333CC"/>
                </a:solidFill>
                <a:latin typeface="+mn-lt"/>
              </a:rPr>
              <a:t>hiperpotasemia</a:t>
            </a:r>
          </a:p>
          <a:p>
            <a:pPr eaLnBrk="1" hangingPunct="1">
              <a:defRPr/>
            </a:pPr>
            <a:endParaRPr lang="es-ES" altLang="es-ES" sz="2000">
              <a:solidFill>
                <a:srgbClr val="3333CC"/>
              </a:solidFill>
              <a:latin typeface="+mn-lt"/>
            </a:endParaRPr>
          </a:p>
        </p:txBody>
      </p:sp>
      <p:sp>
        <p:nvSpPr>
          <p:cNvPr id="65550" name="Text Box 92">
            <a:extLst>
              <a:ext uri="{FF2B5EF4-FFF2-40B4-BE49-F238E27FC236}">
                <a16:creationId xmlns:a16="http://schemas.microsoft.com/office/drawing/2014/main" id="{327E91D2-6C9A-EE4C-2C07-CA1B6C245244}"/>
              </a:ext>
            </a:extLst>
          </p:cNvPr>
          <p:cNvSpPr txBox="1">
            <a:spLocks noChangeArrowheads="1"/>
          </p:cNvSpPr>
          <p:nvPr/>
        </p:nvSpPr>
        <p:spPr bwMode="auto">
          <a:xfrm>
            <a:off x="3446463" y="3227388"/>
            <a:ext cx="2198687" cy="13239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2000">
                <a:latin typeface="+mn-lt"/>
              </a:rPr>
              <a:t>Insulina + Glu</a:t>
            </a:r>
          </a:p>
          <a:p>
            <a:pPr eaLnBrk="1" hangingPunct="1">
              <a:defRPr/>
            </a:pPr>
            <a:r>
              <a:rPr lang="es-ES" altLang="es-ES" sz="2000">
                <a:latin typeface="+mn-lt"/>
                <a:cs typeface="Arial" panose="020B0604020202020204" pitchFamily="34" charset="0"/>
              </a:rPr>
              <a:t>Estimulantes </a:t>
            </a:r>
            <a:r>
              <a:rPr lang="el-GR" altLang="es-ES" sz="2000">
                <a:latin typeface="+mn-lt"/>
                <a:cs typeface="Arial" panose="020B0604020202020204" pitchFamily="34" charset="0"/>
              </a:rPr>
              <a:t>β</a:t>
            </a:r>
            <a:r>
              <a:rPr lang="es-ES" altLang="es-ES" sz="2000">
                <a:latin typeface="+mn-lt"/>
                <a:cs typeface="Arial" panose="020B0604020202020204" pitchFamily="34" charset="0"/>
              </a:rPr>
              <a:t>2</a:t>
            </a:r>
            <a:endParaRPr lang="el-GR" altLang="es-ES" sz="2000">
              <a:latin typeface="+mn-lt"/>
              <a:cs typeface="Arial" panose="020B0604020202020204" pitchFamily="34" charset="0"/>
            </a:endParaRPr>
          </a:p>
          <a:p>
            <a:pPr eaLnBrk="1" hangingPunct="1">
              <a:defRPr/>
            </a:pPr>
            <a:r>
              <a:rPr lang="es-ES" altLang="es-ES" sz="2000">
                <a:solidFill>
                  <a:srgbClr val="3333CC"/>
                </a:solidFill>
                <a:latin typeface="+mn-lt"/>
              </a:rPr>
              <a:t>Desplazan K al</a:t>
            </a:r>
          </a:p>
          <a:p>
            <a:pPr eaLnBrk="1" hangingPunct="1">
              <a:defRPr/>
            </a:pPr>
            <a:r>
              <a:rPr lang="es-ES" altLang="es-ES" sz="2000">
                <a:solidFill>
                  <a:srgbClr val="3333CC"/>
                </a:solidFill>
                <a:latin typeface="+mn-lt"/>
              </a:rPr>
              <a:t>Interior de la célula</a:t>
            </a:r>
          </a:p>
        </p:txBody>
      </p:sp>
      <p:sp>
        <p:nvSpPr>
          <p:cNvPr id="65551" name="Text Box 93">
            <a:extLst>
              <a:ext uri="{FF2B5EF4-FFF2-40B4-BE49-F238E27FC236}">
                <a16:creationId xmlns:a16="http://schemas.microsoft.com/office/drawing/2014/main" id="{013BD83B-40F5-41D0-6468-C564EA16672E}"/>
              </a:ext>
            </a:extLst>
          </p:cNvPr>
          <p:cNvSpPr txBox="1">
            <a:spLocks noChangeArrowheads="1"/>
          </p:cNvSpPr>
          <p:nvPr/>
        </p:nvSpPr>
        <p:spPr bwMode="auto">
          <a:xfrm>
            <a:off x="7191375" y="3876675"/>
            <a:ext cx="1368425" cy="10160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2000">
                <a:latin typeface="+mn-lt"/>
              </a:rPr>
              <a:t>Diálisis</a:t>
            </a:r>
          </a:p>
          <a:p>
            <a:pPr eaLnBrk="1" hangingPunct="1">
              <a:defRPr/>
            </a:pPr>
            <a:r>
              <a:rPr lang="es-ES" altLang="es-ES" sz="2000">
                <a:latin typeface="+mn-lt"/>
              </a:rPr>
              <a:t>Diuréticos</a:t>
            </a:r>
          </a:p>
          <a:p>
            <a:pPr eaLnBrk="1" hangingPunct="1">
              <a:defRPr/>
            </a:pPr>
            <a:endParaRPr lang="es-ES" altLang="es-ES" sz="2000">
              <a:solidFill>
                <a:srgbClr val="3333CC"/>
              </a:solidFill>
              <a:latin typeface="+mn-lt"/>
            </a:endParaRPr>
          </a:p>
        </p:txBody>
      </p:sp>
      <p:sp>
        <p:nvSpPr>
          <p:cNvPr id="93214" name="Text Box 5">
            <a:extLst>
              <a:ext uri="{FF2B5EF4-FFF2-40B4-BE49-F238E27FC236}">
                <a16:creationId xmlns:a16="http://schemas.microsoft.com/office/drawing/2014/main" id="{2E42C092-0E1A-C7D5-AA30-E76B53AF1517}"/>
              </a:ext>
            </a:extLst>
          </p:cNvPr>
          <p:cNvSpPr txBox="1">
            <a:spLocks noChangeArrowheads="1"/>
          </p:cNvSpPr>
          <p:nvPr/>
        </p:nvSpPr>
        <p:spPr bwMode="auto">
          <a:xfrm>
            <a:off x="3951288" y="4930775"/>
            <a:ext cx="2244725" cy="831850"/>
          </a:xfrm>
          <a:prstGeom prst="rect">
            <a:avLst/>
          </a:prstGeom>
          <a:solidFill>
            <a:schemeClr val="accent5">
              <a:lumMod val="20000"/>
              <a:lumOff val="80000"/>
            </a:schemeClr>
          </a:solidFill>
          <a:ln w="9525">
            <a:noFill/>
            <a:miter lim="800000"/>
            <a:headEnd/>
            <a:tailEnd/>
          </a:ln>
          <a:effectLst>
            <a:outerShdw blurRad="63500" dist="38100" dir="5400000" rotWithShape="0">
              <a:srgbClr val="000000">
                <a:alpha val="39999"/>
              </a:srgbClr>
            </a:outerShdw>
          </a:effectLst>
        </p:spPr>
        <p:txBody>
          <a:bodyPr>
            <a:spAutoFit/>
          </a:bodyPr>
          <a:lstStyle/>
          <a:p>
            <a:pPr algn="ctr" eaLnBrk="1" hangingPunct="1">
              <a:spcBef>
                <a:spcPct val="50000"/>
              </a:spcBef>
              <a:defRPr/>
            </a:pPr>
            <a:r>
              <a:rPr lang="es-ES" sz="2400" b="1" dirty="0">
                <a:latin typeface="+mn-lt"/>
              </a:rPr>
              <a:t>VIGILA K y Glucosa</a:t>
            </a:r>
          </a:p>
        </p:txBody>
      </p:sp>
      <p:sp>
        <p:nvSpPr>
          <p:cNvPr id="39" name="27 Elipse">
            <a:extLst>
              <a:ext uri="{FF2B5EF4-FFF2-40B4-BE49-F238E27FC236}">
                <a16:creationId xmlns:a16="http://schemas.microsoft.com/office/drawing/2014/main" id="{B73B0548-3AC1-4DAF-B5F9-D5E35E72D37E}"/>
              </a:ext>
            </a:extLst>
          </p:cNvPr>
          <p:cNvSpPr/>
          <p:nvPr/>
        </p:nvSpPr>
        <p:spPr>
          <a:xfrm>
            <a:off x="1214438" y="1716088"/>
            <a:ext cx="203200" cy="35083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b="1" dirty="0"/>
              <a:t>1</a:t>
            </a:r>
            <a:endParaRPr lang="es-ES" b="1" dirty="0"/>
          </a:p>
        </p:txBody>
      </p:sp>
      <p:sp>
        <p:nvSpPr>
          <p:cNvPr id="41" name="28 Elipse">
            <a:extLst>
              <a:ext uri="{FF2B5EF4-FFF2-40B4-BE49-F238E27FC236}">
                <a16:creationId xmlns:a16="http://schemas.microsoft.com/office/drawing/2014/main" id="{F5339C3F-EC3F-07F3-43BE-6F50A04DF1F7}"/>
              </a:ext>
            </a:extLst>
          </p:cNvPr>
          <p:cNvSpPr/>
          <p:nvPr/>
        </p:nvSpPr>
        <p:spPr>
          <a:xfrm>
            <a:off x="4033838" y="1716088"/>
            <a:ext cx="204787" cy="35083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b="1" dirty="0"/>
              <a:t>2</a:t>
            </a:r>
            <a:endParaRPr lang="es-ES" b="1" dirty="0"/>
          </a:p>
        </p:txBody>
      </p:sp>
      <p:sp>
        <p:nvSpPr>
          <p:cNvPr id="43" name="29 Elipse">
            <a:extLst>
              <a:ext uri="{FF2B5EF4-FFF2-40B4-BE49-F238E27FC236}">
                <a16:creationId xmlns:a16="http://schemas.microsoft.com/office/drawing/2014/main" id="{E883ED93-9CF0-E5BA-9F1B-FF8C605013E7}"/>
              </a:ext>
            </a:extLst>
          </p:cNvPr>
          <p:cNvSpPr/>
          <p:nvPr/>
        </p:nvSpPr>
        <p:spPr>
          <a:xfrm>
            <a:off x="7119938" y="1716088"/>
            <a:ext cx="204787" cy="35083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b="1" dirty="0"/>
              <a:t>3</a:t>
            </a:r>
            <a:endParaRPr lang="es-ES" b="1" dirty="0"/>
          </a:p>
        </p:txBody>
      </p:sp>
      <p:sp>
        <p:nvSpPr>
          <p:cNvPr id="45" name="31 Elipse">
            <a:extLst>
              <a:ext uri="{FF2B5EF4-FFF2-40B4-BE49-F238E27FC236}">
                <a16:creationId xmlns:a16="http://schemas.microsoft.com/office/drawing/2014/main" id="{EB3A74B3-29A2-7641-0B14-776AF1867AE7}"/>
              </a:ext>
            </a:extLst>
          </p:cNvPr>
          <p:cNvSpPr/>
          <p:nvPr/>
        </p:nvSpPr>
        <p:spPr>
          <a:xfrm>
            <a:off x="4886325" y="4508500"/>
            <a:ext cx="204788" cy="3508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b="1" dirty="0"/>
              <a:t>4</a:t>
            </a:r>
            <a:endParaRPr lang="es-ES" b="1" dirty="0"/>
          </a:p>
        </p:txBody>
      </p:sp>
      <p:sp>
        <p:nvSpPr>
          <p:cNvPr id="65558" name="CuadroTexto 2">
            <a:extLst>
              <a:ext uri="{FF2B5EF4-FFF2-40B4-BE49-F238E27FC236}">
                <a16:creationId xmlns:a16="http://schemas.microsoft.com/office/drawing/2014/main" id="{9D106A77-0BF0-D961-9484-60D5565E9446}"/>
              </a:ext>
            </a:extLst>
          </p:cNvPr>
          <p:cNvSpPr txBox="1">
            <a:spLocks noChangeArrowheads="1"/>
          </p:cNvSpPr>
          <p:nvPr/>
        </p:nvSpPr>
        <p:spPr bwMode="auto">
          <a:xfrm>
            <a:off x="76200" y="344488"/>
            <a:ext cx="2173288" cy="830262"/>
          </a:xfrm>
          <a:prstGeom prst="rect">
            <a:avLst/>
          </a:prstGeom>
          <a:noFill/>
          <a:ln>
            <a:noFill/>
          </a:ln>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defRPr/>
            </a:pPr>
            <a:r>
              <a:rPr lang="es-ES" altLang="es-ES" sz="2400" b="1">
                <a:solidFill>
                  <a:srgbClr val="C00000"/>
                </a:solidFill>
                <a:latin typeface="+mn-lt"/>
              </a:rPr>
              <a:t>Tratamiento HK</a:t>
            </a:r>
          </a:p>
          <a:p>
            <a:pPr>
              <a:lnSpc>
                <a:spcPct val="100000"/>
              </a:lnSpc>
              <a:spcBef>
                <a:spcPct val="0"/>
              </a:spcBef>
              <a:buFontTx/>
              <a:buNone/>
              <a:defRPr/>
            </a:pPr>
            <a:r>
              <a:rPr lang="es-ES" altLang="es-ES" sz="2400" b="1">
                <a:solidFill>
                  <a:srgbClr val="C00000"/>
                </a:solidFill>
                <a:latin typeface="+mn-lt"/>
              </a:rPr>
              <a:t>AGUDA</a:t>
            </a:r>
          </a:p>
        </p:txBody>
      </p:sp>
      <p:sp>
        <p:nvSpPr>
          <p:cNvPr id="23" name="Text Box 6">
            <a:extLst>
              <a:ext uri="{FF2B5EF4-FFF2-40B4-BE49-F238E27FC236}">
                <a16:creationId xmlns:a16="http://schemas.microsoft.com/office/drawing/2014/main" id="{880CDA3A-49E8-E8CA-EC9C-F039152F4CC7}"/>
              </a:ext>
            </a:extLst>
          </p:cNvPr>
          <p:cNvSpPr txBox="1">
            <a:spLocks noChangeArrowheads="1"/>
          </p:cNvSpPr>
          <p:nvPr/>
        </p:nvSpPr>
        <p:spPr bwMode="auto">
          <a:xfrm>
            <a:off x="6853238" y="4922838"/>
            <a:ext cx="2044700" cy="831850"/>
          </a:xfrm>
          <a:prstGeom prst="rect">
            <a:avLst/>
          </a:prstGeom>
          <a:solidFill>
            <a:schemeClr val="accent5">
              <a:lumMod val="20000"/>
              <a:lumOff val="80000"/>
            </a:schemeClr>
          </a:solidFill>
          <a:ln w="9525">
            <a:noFill/>
            <a:miter lim="800000"/>
            <a:headEnd/>
            <a:tailEnd/>
          </a:ln>
          <a:effectLst>
            <a:outerShdw blurRad="63500" dist="38100" dir="5400000" rotWithShape="0">
              <a:srgbClr val="000000">
                <a:alpha val="39999"/>
              </a:srgbClr>
            </a:outerShdw>
          </a:effectLst>
        </p:spPr>
        <p:txBody>
          <a:bodyPr>
            <a:spAutoFit/>
          </a:bodyPr>
          <a:lstStyle/>
          <a:p>
            <a:pPr algn="ctr" defTabSz="685800" eaLnBrk="1" hangingPunct="1">
              <a:spcBef>
                <a:spcPct val="50000"/>
              </a:spcBef>
              <a:defRPr/>
            </a:pPr>
            <a:r>
              <a:rPr lang="es-ES_tradnl" sz="2400" b="1" dirty="0">
                <a:latin typeface="+mn-lt"/>
              </a:rPr>
              <a:t>Prevenir Recurrencia</a:t>
            </a:r>
            <a:endParaRPr lang="es-ES" sz="2400" b="1" dirty="0">
              <a:latin typeface="+mn-lt"/>
            </a:endParaRPr>
          </a:p>
        </p:txBody>
      </p:sp>
      <p:sp>
        <p:nvSpPr>
          <p:cNvPr id="25" name="32 Elipse">
            <a:extLst>
              <a:ext uri="{FF2B5EF4-FFF2-40B4-BE49-F238E27FC236}">
                <a16:creationId xmlns:a16="http://schemas.microsoft.com/office/drawing/2014/main" id="{C21E197C-C973-5270-DEB8-A6FBDD80B380}"/>
              </a:ext>
            </a:extLst>
          </p:cNvPr>
          <p:cNvSpPr/>
          <p:nvPr/>
        </p:nvSpPr>
        <p:spPr>
          <a:xfrm>
            <a:off x="7613650" y="4508500"/>
            <a:ext cx="204788" cy="3508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s-ES_tradnl" b="1" dirty="0"/>
              <a:t>5</a:t>
            </a:r>
            <a:endParaRPr lang="es-ES" b="1" dirty="0"/>
          </a:p>
        </p:txBody>
      </p:sp>
      <p:sp>
        <p:nvSpPr>
          <p:cNvPr id="65561" name="Freeform 7">
            <a:extLst>
              <a:ext uri="{FF2B5EF4-FFF2-40B4-BE49-F238E27FC236}">
                <a16:creationId xmlns:a16="http://schemas.microsoft.com/office/drawing/2014/main" id="{9253508C-854B-3DB8-CEAB-C7C05CBEEBD9}"/>
              </a:ext>
            </a:extLst>
          </p:cNvPr>
          <p:cNvSpPr>
            <a:spLocks/>
          </p:cNvSpPr>
          <p:nvPr/>
        </p:nvSpPr>
        <p:spPr bwMode="auto">
          <a:xfrm>
            <a:off x="5635625" y="4373563"/>
            <a:ext cx="1693863" cy="550862"/>
          </a:xfrm>
          <a:custGeom>
            <a:avLst/>
            <a:gdLst>
              <a:gd name="T0" fmla="*/ 0 w 1067"/>
              <a:gd name="T1" fmla="*/ 2147483646 h 347"/>
              <a:gd name="T2" fmla="*/ 2147483646 w 1067"/>
              <a:gd name="T3" fmla="*/ 2147483646 h 347"/>
              <a:gd name="T4" fmla="*/ 2147483646 w 1067"/>
              <a:gd name="T5" fmla="*/ 2147483646 h 347"/>
              <a:gd name="T6" fmla="*/ 2147483646 w 1067"/>
              <a:gd name="T7" fmla="*/ 2147483646 h 347"/>
              <a:gd name="T8" fmla="*/ 2147483646 w 1067"/>
              <a:gd name="T9" fmla="*/ 2147483646 h 347"/>
              <a:gd name="T10" fmla="*/ 2147483646 w 1067"/>
              <a:gd name="T11" fmla="*/ 2147483646 h 347"/>
              <a:gd name="T12" fmla="*/ 2147483646 w 1067"/>
              <a:gd name="T13" fmla="*/ 2147483646 h 347"/>
              <a:gd name="T14" fmla="*/ 2147483646 w 1067"/>
              <a:gd name="T15" fmla="*/ 2147483646 h 347"/>
              <a:gd name="T16" fmla="*/ 2147483646 w 1067"/>
              <a:gd name="T17" fmla="*/ 2147483646 h 347"/>
              <a:gd name="T18" fmla="*/ 2147483646 w 1067"/>
              <a:gd name="T19" fmla="*/ 2147483646 h 347"/>
              <a:gd name="T20" fmla="*/ 2147483646 w 1067"/>
              <a:gd name="T21" fmla="*/ 2147483646 h 347"/>
              <a:gd name="T22" fmla="*/ 2147483646 w 1067"/>
              <a:gd name="T23" fmla="*/ 2147483646 h 347"/>
              <a:gd name="T24" fmla="*/ 2147483646 w 1067"/>
              <a:gd name="T25" fmla="*/ 2147483646 h 347"/>
              <a:gd name="T26" fmla="*/ 2147483646 w 1067"/>
              <a:gd name="T27" fmla="*/ 2147483646 h 347"/>
              <a:gd name="T28" fmla="*/ 2147483646 w 1067"/>
              <a:gd name="T29" fmla="*/ 2147483646 h 347"/>
              <a:gd name="T30" fmla="*/ 2147483646 w 1067"/>
              <a:gd name="T31" fmla="*/ 2147483646 h 347"/>
              <a:gd name="T32" fmla="*/ 2147483646 w 1067"/>
              <a:gd name="T33" fmla="*/ 0 h 347"/>
              <a:gd name="T34" fmla="*/ 2147483646 w 1067"/>
              <a:gd name="T35" fmla="*/ 0 h 347"/>
              <a:gd name="T36" fmla="*/ 2147483646 w 1067"/>
              <a:gd name="T37" fmla="*/ 2147483646 h 347"/>
              <a:gd name="T38" fmla="*/ 2147483646 w 1067"/>
              <a:gd name="T39" fmla="*/ 2147483646 h 347"/>
              <a:gd name="T40" fmla="*/ 2147483646 w 1067"/>
              <a:gd name="T41" fmla="*/ 2147483646 h 347"/>
              <a:gd name="T42" fmla="*/ 2147483646 w 1067"/>
              <a:gd name="T43" fmla="*/ 2147483646 h 347"/>
              <a:gd name="T44" fmla="*/ 2147483646 w 1067"/>
              <a:gd name="T45" fmla="*/ 2147483646 h 347"/>
              <a:gd name="T46" fmla="*/ 2147483646 w 1067"/>
              <a:gd name="T47" fmla="*/ 2147483646 h 347"/>
              <a:gd name="T48" fmla="*/ 2147483646 w 1067"/>
              <a:gd name="T49" fmla="*/ 2147483646 h 347"/>
              <a:gd name="T50" fmla="*/ 2147483646 w 1067"/>
              <a:gd name="T51" fmla="*/ 2147483646 h 347"/>
              <a:gd name="T52" fmla="*/ 2147483646 w 1067"/>
              <a:gd name="T53" fmla="*/ 2147483646 h 347"/>
              <a:gd name="T54" fmla="*/ 2147483646 w 1067"/>
              <a:gd name="T55" fmla="*/ 2147483646 h 347"/>
              <a:gd name="T56" fmla="*/ 2147483646 w 1067"/>
              <a:gd name="T57" fmla="*/ 2147483646 h 347"/>
              <a:gd name="T58" fmla="*/ 2147483646 w 1067"/>
              <a:gd name="T59" fmla="*/ 2147483646 h 347"/>
              <a:gd name="T60" fmla="*/ 2147483646 w 1067"/>
              <a:gd name="T61" fmla="*/ 2147483646 h 347"/>
              <a:gd name="T62" fmla="*/ 2147483646 w 1067"/>
              <a:gd name="T63" fmla="*/ 2147483646 h 347"/>
              <a:gd name="T64" fmla="*/ 2147483646 w 1067"/>
              <a:gd name="T65" fmla="*/ 2147483646 h 347"/>
              <a:gd name="T66" fmla="*/ 2147483646 w 1067"/>
              <a:gd name="T67" fmla="*/ 2147483646 h 347"/>
              <a:gd name="T68" fmla="*/ 2147483646 w 1067"/>
              <a:gd name="T69" fmla="*/ 2147483646 h 347"/>
              <a:gd name="T70" fmla="*/ 2147483646 w 1067"/>
              <a:gd name="T71" fmla="*/ 2147483646 h 347"/>
              <a:gd name="T72" fmla="*/ 2147483646 w 1067"/>
              <a:gd name="T73" fmla="*/ 2147483646 h 347"/>
              <a:gd name="T74" fmla="*/ 2147483646 w 1067"/>
              <a:gd name="T75" fmla="*/ 2147483646 h 347"/>
              <a:gd name="T76" fmla="*/ 2147483646 w 1067"/>
              <a:gd name="T77" fmla="*/ 2147483646 h 347"/>
              <a:gd name="T78" fmla="*/ 2147483646 w 1067"/>
              <a:gd name="T79" fmla="*/ 2147483646 h 347"/>
              <a:gd name="T80" fmla="*/ 2147483646 w 1067"/>
              <a:gd name="T81" fmla="*/ 2147483646 h 347"/>
              <a:gd name="T82" fmla="*/ 2147483646 w 1067"/>
              <a:gd name="T83" fmla="*/ 2147483646 h 347"/>
              <a:gd name="T84" fmla="*/ 2147483646 w 1067"/>
              <a:gd name="T85" fmla="*/ 2147483646 h 347"/>
              <a:gd name="T86" fmla="*/ 2147483646 w 1067"/>
              <a:gd name="T87" fmla="*/ 2147483646 h 347"/>
              <a:gd name="T88" fmla="*/ 2147483646 w 1067"/>
              <a:gd name="T89" fmla="*/ 2147483646 h 347"/>
              <a:gd name="T90" fmla="*/ 2147483646 w 1067"/>
              <a:gd name="T91" fmla="*/ 2147483646 h 347"/>
              <a:gd name="T92" fmla="*/ 2147483646 w 1067"/>
              <a:gd name="T93" fmla="*/ 2147483646 h 347"/>
              <a:gd name="T94" fmla="*/ 2147483646 w 1067"/>
              <a:gd name="T95" fmla="*/ 2147483646 h 3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7"/>
              <a:gd name="T145" fmla="*/ 0 h 347"/>
              <a:gd name="T146" fmla="*/ 1067 w 1067"/>
              <a:gd name="T147" fmla="*/ 347 h 3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7" h="347">
                <a:moveTo>
                  <a:pt x="0" y="346"/>
                </a:moveTo>
                <a:lnTo>
                  <a:pt x="2" y="311"/>
                </a:lnTo>
                <a:lnTo>
                  <a:pt x="8" y="277"/>
                </a:lnTo>
                <a:lnTo>
                  <a:pt x="17" y="243"/>
                </a:lnTo>
                <a:lnTo>
                  <a:pt x="30" y="211"/>
                </a:lnTo>
                <a:lnTo>
                  <a:pt x="46" y="181"/>
                </a:lnTo>
                <a:lnTo>
                  <a:pt x="65" y="153"/>
                </a:lnTo>
                <a:lnTo>
                  <a:pt x="87" y="126"/>
                </a:lnTo>
                <a:lnTo>
                  <a:pt x="112" y="101"/>
                </a:lnTo>
                <a:lnTo>
                  <a:pt x="139" y="79"/>
                </a:lnTo>
                <a:lnTo>
                  <a:pt x="168" y="59"/>
                </a:lnTo>
                <a:lnTo>
                  <a:pt x="199" y="42"/>
                </a:lnTo>
                <a:lnTo>
                  <a:pt x="233" y="28"/>
                </a:lnTo>
                <a:lnTo>
                  <a:pt x="268" y="16"/>
                </a:lnTo>
                <a:lnTo>
                  <a:pt x="304" y="7"/>
                </a:lnTo>
                <a:lnTo>
                  <a:pt x="342" y="2"/>
                </a:lnTo>
                <a:lnTo>
                  <a:pt x="381" y="0"/>
                </a:lnTo>
                <a:lnTo>
                  <a:pt x="599" y="0"/>
                </a:lnTo>
                <a:lnTo>
                  <a:pt x="658" y="5"/>
                </a:lnTo>
                <a:lnTo>
                  <a:pt x="715" y="17"/>
                </a:lnTo>
                <a:lnTo>
                  <a:pt x="769" y="37"/>
                </a:lnTo>
                <a:lnTo>
                  <a:pt x="819" y="64"/>
                </a:lnTo>
                <a:lnTo>
                  <a:pt x="863" y="97"/>
                </a:lnTo>
                <a:lnTo>
                  <a:pt x="901" y="137"/>
                </a:lnTo>
                <a:lnTo>
                  <a:pt x="933" y="182"/>
                </a:lnTo>
                <a:lnTo>
                  <a:pt x="958" y="231"/>
                </a:lnTo>
                <a:lnTo>
                  <a:pt x="1066" y="231"/>
                </a:lnTo>
                <a:lnTo>
                  <a:pt x="871" y="346"/>
                </a:lnTo>
                <a:lnTo>
                  <a:pt x="631" y="231"/>
                </a:lnTo>
                <a:lnTo>
                  <a:pt x="740" y="231"/>
                </a:lnTo>
                <a:lnTo>
                  <a:pt x="723" y="193"/>
                </a:lnTo>
                <a:lnTo>
                  <a:pt x="700" y="158"/>
                </a:lnTo>
                <a:lnTo>
                  <a:pt x="674" y="125"/>
                </a:lnTo>
                <a:lnTo>
                  <a:pt x="643" y="95"/>
                </a:lnTo>
                <a:lnTo>
                  <a:pt x="610" y="69"/>
                </a:lnTo>
                <a:lnTo>
                  <a:pt x="573" y="47"/>
                </a:lnTo>
                <a:lnTo>
                  <a:pt x="532" y="29"/>
                </a:lnTo>
                <a:lnTo>
                  <a:pt x="490" y="15"/>
                </a:lnTo>
                <a:lnTo>
                  <a:pt x="432" y="35"/>
                </a:lnTo>
                <a:lnTo>
                  <a:pt x="379" y="63"/>
                </a:lnTo>
                <a:lnTo>
                  <a:pt x="333" y="98"/>
                </a:lnTo>
                <a:lnTo>
                  <a:pt x="293" y="139"/>
                </a:lnTo>
                <a:lnTo>
                  <a:pt x="261" y="185"/>
                </a:lnTo>
                <a:lnTo>
                  <a:pt x="238" y="236"/>
                </a:lnTo>
                <a:lnTo>
                  <a:pt x="223" y="290"/>
                </a:lnTo>
                <a:lnTo>
                  <a:pt x="219" y="318"/>
                </a:lnTo>
                <a:lnTo>
                  <a:pt x="218" y="346"/>
                </a:lnTo>
              </a:path>
            </a:pathLst>
          </a:custGeom>
          <a:solidFill>
            <a:srgbClr val="FFFF00"/>
          </a:solidFill>
          <a:ln w="12700" cap="rnd" cmpd="sng">
            <a:solidFill>
              <a:schemeClr val="tx1"/>
            </a:solidFill>
            <a:prstDash val="solid"/>
            <a:round/>
            <a:headEnd type="none" w="sm" len="sm"/>
            <a:tailEnd type="none" w="sm" len="sm"/>
          </a:ln>
        </p:spPr>
        <p:txBody>
          <a:bodyPr/>
          <a:lstStyle/>
          <a:p>
            <a:pPr>
              <a:defRPr/>
            </a:pPr>
            <a:endParaRPr lang="es-ES">
              <a:latin typeface="+mn-lt"/>
            </a:endParaRPr>
          </a:p>
        </p:txBody>
      </p:sp>
      <p:sp>
        <p:nvSpPr>
          <p:cNvPr id="65562" name="CuadroTexto 2">
            <a:extLst>
              <a:ext uri="{FF2B5EF4-FFF2-40B4-BE49-F238E27FC236}">
                <a16:creationId xmlns:a16="http://schemas.microsoft.com/office/drawing/2014/main" id="{D6A7CFB1-0ECF-748C-1B7A-02799845300F}"/>
              </a:ext>
            </a:extLst>
          </p:cNvPr>
          <p:cNvSpPr txBox="1">
            <a:spLocks noChangeArrowheads="1"/>
          </p:cNvSpPr>
          <p:nvPr/>
        </p:nvSpPr>
        <p:spPr bwMode="auto">
          <a:xfrm>
            <a:off x="6499225" y="5875338"/>
            <a:ext cx="2433638" cy="830262"/>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es-ES" altLang="es-ES" sz="2400" b="1">
                <a:solidFill>
                  <a:srgbClr val="C00000"/>
                </a:solidFill>
                <a:latin typeface="+mn-lt"/>
              </a:rPr>
              <a:t>Tratamiento HK</a:t>
            </a:r>
          </a:p>
          <a:p>
            <a:pPr eaLnBrk="1" hangingPunct="1">
              <a:lnSpc>
                <a:spcPct val="100000"/>
              </a:lnSpc>
              <a:spcBef>
                <a:spcPct val="0"/>
              </a:spcBef>
              <a:buFont typeface="Arial" panose="020B0604020202020204" pitchFamily="34" charset="0"/>
              <a:buNone/>
              <a:defRPr/>
            </a:pPr>
            <a:r>
              <a:rPr lang="es-ES" altLang="es-ES" sz="2400" b="1">
                <a:solidFill>
                  <a:srgbClr val="C00000"/>
                </a:solidFill>
                <a:latin typeface="+mn-lt"/>
              </a:rPr>
              <a:t>CRÓNICA</a:t>
            </a:r>
          </a:p>
        </p:txBody>
      </p:sp>
      <p:cxnSp>
        <p:nvCxnSpPr>
          <p:cNvPr id="29" name="Conector recto de flecha 28">
            <a:extLst>
              <a:ext uri="{FF2B5EF4-FFF2-40B4-BE49-F238E27FC236}">
                <a16:creationId xmlns:a16="http://schemas.microsoft.com/office/drawing/2014/main" id="{C35852D6-FFE4-457F-B982-91AB7F4B56CD}"/>
              </a:ext>
            </a:extLst>
          </p:cNvPr>
          <p:cNvCxnSpPr>
            <a:cxnSpLocks/>
          </p:cNvCxnSpPr>
          <p:nvPr/>
        </p:nvCxnSpPr>
        <p:spPr>
          <a:xfrm>
            <a:off x="1814513" y="911225"/>
            <a:ext cx="5510212" cy="4973638"/>
          </a:xfrm>
          <a:prstGeom prst="straightConnector1">
            <a:avLst/>
          </a:prstGeom>
          <a:ln w="1143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61526"/>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6 Conector recto">
            <a:extLst>
              <a:ext uri="{FF2B5EF4-FFF2-40B4-BE49-F238E27FC236}">
                <a16:creationId xmlns:a16="http://schemas.microsoft.com/office/drawing/2014/main" id="{FF798F4E-2AA1-F5B2-8830-06019F8024C6}"/>
              </a:ext>
            </a:extLst>
          </p:cNvPr>
          <p:cNvCxnSpPr/>
          <p:nvPr/>
        </p:nvCxnSpPr>
        <p:spPr>
          <a:xfrm flipH="1" flipV="1">
            <a:off x="7415213" y="3854450"/>
            <a:ext cx="0" cy="323850"/>
          </a:xfrm>
          <a:prstGeom prst="line">
            <a:avLst/>
          </a:prstGeom>
          <a:ln w="28575">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67587" name="Text Box 5">
            <a:extLst>
              <a:ext uri="{FF2B5EF4-FFF2-40B4-BE49-F238E27FC236}">
                <a16:creationId xmlns:a16="http://schemas.microsoft.com/office/drawing/2014/main" id="{69FF795D-9A41-0DF8-0623-6C1F1A155654}"/>
              </a:ext>
            </a:extLst>
          </p:cNvPr>
          <p:cNvSpPr txBox="1">
            <a:spLocks noChangeArrowheads="1"/>
          </p:cNvSpPr>
          <p:nvPr/>
        </p:nvSpPr>
        <p:spPr bwMode="auto">
          <a:xfrm>
            <a:off x="3619500" y="1484313"/>
            <a:ext cx="952500" cy="400050"/>
          </a:xfrm>
          <a:prstGeom prst="rect">
            <a:avLst/>
          </a:prstGeom>
          <a:noFill/>
          <a:ln>
            <a:noFill/>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2000" b="1">
                <a:solidFill>
                  <a:srgbClr val="000000"/>
                </a:solidFill>
                <a:latin typeface="+mn-lt"/>
              </a:rPr>
              <a:t>Ingesta</a:t>
            </a:r>
            <a:endParaRPr lang="es-ES" altLang="es-ES" sz="2000" b="1">
              <a:solidFill>
                <a:srgbClr val="000000"/>
              </a:solidFill>
              <a:latin typeface="+mn-lt"/>
            </a:endParaRPr>
          </a:p>
        </p:txBody>
      </p:sp>
      <p:grpSp>
        <p:nvGrpSpPr>
          <p:cNvPr id="51204" name="Group 6">
            <a:extLst>
              <a:ext uri="{FF2B5EF4-FFF2-40B4-BE49-F238E27FC236}">
                <a16:creationId xmlns:a16="http://schemas.microsoft.com/office/drawing/2014/main" id="{B7D7E082-694C-2C55-3E82-09FBD3A81D0F}"/>
              </a:ext>
            </a:extLst>
          </p:cNvPr>
          <p:cNvGrpSpPr>
            <a:grpSpLocks/>
          </p:cNvGrpSpPr>
          <p:nvPr/>
        </p:nvGrpSpPr>
        <p:grpSpPr bwMode="auto">
          <a:xfrm>
            <a:off x="2100263" y="3321050"/>
            <a:ext cx="3263900" cy="1236663"/>
            <a:chOff x="591" y="1968"/>
            <a:chExt cx="2741" cy="1039"/>
          </a:xfrm>
        </p:grpSpPr>
        <p:sp>
          <p:nvSpPr>
            <p:cNvPr id="67613" name="Text Box 7">
              <a:extLst>
                <a:ext uri="{FF2B5EF4-FFF2-40B4-BE49-F238E27FC236}">
                  <a16:creationId xmlns:a16="http://schemas.microsoft.com/office/drawing/2014/main" id="{F942B3ED-D0D2-BEEF-3C7C-4110E7A32301}"/>
                </a:ext>
              </a:extLst>
            </p:cNvPr>
            <p:cNvSpPr txBox="1">
              <a:spLocks noChangeArrowheads="1"/>
            </p:cNvSpPr>
            <p:nvPr/>
          </p:nvSpPr>
          <p:spPr bwMode="auto">
            <a:xfrm>
              <a:off x="591" y="2485"/>
              <a:ext cx="2628" cy="336"/>
            </a:xfrm>
            <a:prstGeom prst="rect">
              <a:avLst/>
            </a:prstGeom>
            <a:noFill/>
            <a:ln>
              <a:noFill/>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2000" b="1">
                  <a:solidFill>
                    <a:srgbClr val="000000"/>
                  </a:solidFill>
                  <a:latin typeface="+mn-lt"/>
                </a:rPr>
                <a:t>	Sudor   orina     heces</a:t>
              </a:r>
              <a:endParaRPr lang="es-ES" altLang="es-ES" sz="2000" b="1">
                <a:solidFill>
                  <a:srgbClr val="000000"/>
                </a:solidFill>
                <a:latin typeface="+mn-lt"/>
              </a:endParaRPr>
            </a:p>
          </p:txBody>
        </p:sp>
        <p:sp>
          <p:nvSpPr>
            <p:cNvPr id="67614" name="Line 8">
              <a:extLst>
                <a:ext uri="{FF2B5EF4-FFF2-40B4-BE49-F238E27FC236}">
                  <a16:creationId xmlns:a16="http://schemas.microsoft.com/office/drawing/2014/main" id="{7511311E-44A1-F69C-EF86-DABC711405CE}"/>
                </a:ext>
              </a:extLst>
            </p:cNvPr>
            <p:cNvSpPr>
              <a:spLocks noChangeShapeType="1"/>
            </p:cNvSpPr>
            <p:nvPr/>
          </p:nvSpPr>
          <p:spPr bwMode="auto">
            <a:xfrm>
              <a:off x="2304" y="2064"/>
              <a:ext cx="0" cy="432"/>
            </a:xfrm>
            <a:prstGeom prst="line">
              <a:avLst/>
            </a:prstGeom>
            <a:noFill/>
            <a:ln w="76200">
              <a:solidFill>
                <a:schemeClr val="tx1"/>
              </a:solidFill>
              <a:round/>
              <a:headEnd/>
              <a:tailEnd type="triangle" w="med" len="med"/>
            </a:ln>
          </p:spPr>
          <p:txBody>
            <a:bodyPr/>
            <a:lstStyle/>
            <a:p>
              <a:pPr>
                <a:defRPr/>
              </a:pPr>
              <a:endParaRPr lang="es-ES" sz="2000">
                <a:latin typeface="+mn-lt"/>
              </a:endParaRPr>
            </a:p>
          </p:txBody>
        </p:sp>
        <p:sp>
          <p:nvSpPr>
            <p:cNvPr id="67615" name="Line 9">
              <a:extLst>
                <a:ext uri="{FF2B5EF4-FFF2-40B4-BE49-F238E27FC236}">
                  <a16:creationId xmlns:a16="http://schemas.microsoft.com/office/drawing/2014/main" id="{7F5FFE7D-0E42-B549-B257-F52D165F70BB}"/>
                </a:ext>
              </a:extLst>
            </p:cNvPr>
            <p:cNvSpPr>
              <a:spLocks noChangeShapeType="1"/>
            </p:cNvSpPr>
            <p:nvPr/>
          </p:nvSpPr>
          <p:spPr bwMode="auto">
            <a:xfrm flipH="1">
              <a:off x="1584" y="2064"/>
              <a:ext cx="576" cy="432"/>
            </a:xfrm>
            <a:prstGeom prst="line">
              <a:avLst/>
            </a:prstGeom>
            <a:noFill/>
            <a:ln w="9525">
              <a:solidFill>
                <a:schemeClr val="tx1"/>
              </a:solidFill>
              <a:round/>
              <a:headEnd/>
              <a:tailEnd type="triangle" w="med" len="med"/>
            </a:ln>
          </p:spPr>
          <p:txBody>
            <a:bodyPr/>
            <a:lstStyle/>
            <a:p>
              <a:pPr>
                <a:defRPr/>
              </a:pPr>
              <a:endParaRPr lang="es-ES" sz="2000">
                <a:latin typeface="+mn-lt"/>
              </a:endParaRPr>
            </a:p>
          </p:txBody>
        </p:sp>
        <p:sp>
          <p:nvSpPr>
            <p:cNvPr id="67616" name="Line 10">
              <a:extLst>
                <a:ext uri="{FF2B5EF4-FFF2-40B4-BE49-F238E27FC236}">
                  <a16:creationId xmlns:a16="http://schemas.microsoft.com/office/drawing/2014/main" id="{A7278796-9C59-8C59-6ECB-DB2976330B17}"/>
                </a:ext>
              </a:extLst>
            </p:cNvPr>
            <p:cNvSpPr>
              <a:spLocks noChangeShapeType="1"/>
            </p:cNvSpPr>
            <p:nvPr/>
          </p:nvSpPr>
          <p:spPr bwMode="auto">
            <a:xfrm rot="15194041" flipH="1">
              <a:off x="2472" y="2040"/>
              <a:ext cx="576" cy="432"/>
            </a:xfrm>
            <a:prstGeom prst="line">
              <a:avLst/>
            </a:prstGeom>
            <a:noFill/>
            <a:ln w="9525">
              <a:solidFill>
                <a:schemeClr val="tx1"/>
              </a:solidFill>
              <a:round/>
              <a:headEnd/>
              <a:tailEnd type="triangle" w="med" len="med"/>
            </a:ln>
          </p:spPr>
          <p:txBody>
            <a:bodyPr/>
            <a:lstStyle/>
            <a:p>
              <a:pPr>
                <a:defRPr/>
              </a:pPr>
              <a:endParaRPr lang="es-ES" sz="2000">
                <a:latin typeface="+mn-lt"/>
              </a:endParaRPr>
            </a:p>
          </p:txBody>
        </p:sp>
        <p:sp>
          <p:nvSpPr>
            <p:cNvPr id="67617" name="Text Box 11">
              <a:extLst>
                <a:ext uri="{FF2B5EF4-FFF2-40B4-BE49-F238E27FC236}">
                  <a16:creationId xmlns:a16="http://schemas.microsoft.com/office/drawing/2014/main" id="{F34F7BA4-F4C2-B96F-790D-F46CF4610887}"/>
                </a:ext>
              </a:extLst>
            </p:cNvPr>
            <p:cNvSpPr txBox="1">
              <a:spLocks noChangeArrowheads="1"/>
            </p:cNvSpPr>
            <p:nvPr/>
          </p:nvSpPr>
          <p:spPr bwMode="auto">
            <a:xfrm>
              <a:off x="1096" y="2671"/>
              <a:ext cx="2236" cy="336"/>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2000" dirty="0">
                  <a:solidFill>
                    <a:srgbClr val="000000"/>
                  </a:solidFill>
                  <a:latin typeface="+mn-lt"/>
                </a:rPr>
                <a:t>   5%           80%        15%</a:t>
              </a:r>
              <a:endParaRPr lang="es-ES" altLang="es-ES" sz="2000" dirty="0">
                <a:solidFill>
                  <a:srgbClr val="000000"/>
                </a:solidFill>
                <a:latin typeface="+mn-lt"/>
              </a:endParaRPr>
            </a:p>
          </p:txBody>
        </p:sp>
      </p:grpSp>
      <p:sp>
        <p:nvSpPr>
          <p:cNvPr id="67589" name="Text Box 12">
            <a:extLst>
              <a:ext uri="{FF2B5EF4-FFF2-40B4-BE49-F238E27FC236}">
                <a16:creationId xmlns:a16="http://schemas.microsoft.com/office/drawing/2014/main" id="{F96158E3-25CB-650A-68D2-5DC249B13390}"/>
              </a:ext>
            </a:extLst>
          </p:cNvPr>
          <p:cNvSpPr txBox="1">
            <a:spLocks noChangeArrowheads="1"/>
          </p:cNvSpPr>
          <p:nvPr/>
        </p:nvSpPr>
        <p:spPr bwMode="auto">
          <a:xfrm>
            <a:off x="3368675" y="2727325"/>
            <a:ext cx="1717675" cy="461963"/>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None/>
              <a:defRPr/>
            </a:pPr>
            <a:r>
              <a:rPr lang="es-ES_tradnl" altLang="es-ES" sz="2400" dirty="0" err="1">
                <a:solidFill>
                  <a:srgbClr val="000000"/>
                </a:solidFill>
                <a:latin typeface="+mn-lt"/>
              </a:rPr>
              <a:t>K</a:t>
            </a:r>
            <a:r>
              <a:rPr lang="es-ES_tradnl" altLang="es-ES" sz="2400" baseline="-25000" dirty="0" err="1">
                <a:solidFill>
                  <a:srgbClr val="000000"/>
                </a:solidFill>
                <a:latin typeface="+mn-lt"/>
              </a:rPr>
              <a:t>plasmático</a:t>
            </a:r>
            <a:endParaRPr lang="es-ES" altLang="es-ES" sz="2400" dirty="0">
              <a:solidFill>
                <a:srgbClr val="000000"/>
              </a:solidFill>
              <a:latin typeface="+mn-lt"/>
            </a:endParaRPr>
          </a:p>
        </p:txBody>
      </p:sp>
      <p:sp>
        <p:nvSpPr>
          <p:cNvPr id="67590" name="Line 13">
            <a:extLst>
              <a:ext uri="{FF2B5EF4-FFF2-40B4-BE49-F238E27FC236}">
                <a16:creationId xmlns:a16="http://schemas.microsoft.com/office/drawing/2014/main" id="{0F2BCA4F-7952-BC50-CAEA-182B0034AB1B}"/>
              </a:ext>
            </a:extLst>
          </p:cNvPr>
          <p:cNvSpPr>
            <a:spLocks noChangeShapeType="1"/>
          </p:cNvSpPr>
          <p:nvPr/>
        </p:nvSpPr>
        <p:spPr bwMode="auto">
          <a:xfrm flipH="1">
            <a:off x="4071938" y="1808163"/>
            <a:ext cx="0" cy="1133475"/>
          </a:xfrm>
          <a:prstGeom prst="line">
            <a:avLst/>
          </a:prstGeom>
          <a:noFill/>
          <a:ln w="38100">
            <a:solidFill>
              <a:schemeClr val="tx1"/>
            </a:solidFill>
            <a:round/>
            <a:headEnd/>
            <a:tailEnd type="triangle" w="med" len="med"/>
          </a:ln>
        </p:spPr>
        <p:txBody>
          <a:bodyPr/>
          <a:lstStyle/>
          <a:p>
            <a:pPr>
              <a:defRPr/>
            </a:pPr>
            <a:endParaRPr lang="es-ES" sz="2000">
              <a:latin typeface="+mn-lt"/>
            </a:endParaRPr>
          </a:p>
        </p:txBody>
      </p:sp>
      <p:sp>
        <p:nvSpPr>
          <p:cNvPr id="19" name="CuadroTexto 3">
            <a:extLst>
              <a:ext uri="{FF2B5EF4-FFF2-40B4-BE49-F238E27FC236}">
                <a16:creationId xmlns:a16="http://schemas.microsoft.com/office/drawing/2014/main" id="{1CD8A429-BD86-994C-4DA1-1E448801FB98}"/>
              </a:ext>
            </a:extLst>
          </p:cNvPr>
          <p:cNvSpPr txBox="1"/>
          <p:nvPr/>
        </p:nvSpPr>
        <p:spPr>
          <a:xfrm>
            <a:off x="4572000" y="1320800"/>
            <a:ext cx="2644775" cy="7080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none">
            <a:spAutoFit/>
          </a:bodyPr>
          <a:lstStyle/>
          <a:p>
            <a:pPr algn="ctr" defTabSz="685800" eaLnBrk="1" fontAlgn="auto" hangingPunct="1">
              <a:spcBef>
                <a:spcPts val="0"/>
              </a:spcBef>
              <a:spcAft>
                <a:spcPts val="0"/>
              </a:spcAft>
              <a:defRPr/>
            </a:pPr>
            <a:r>
              <a:rPr lang="es-ES_tradnl" sz="2000" b="1" dirty="0">
                <a:solidFill>
                  <a:srgbClr val="002060"/>
                </a:solidFill>
                <a:latin typeface="+mn-lt"/>
              </a:rPr>
              <a:t>DISMINUIR EL APORTE </a:t>
            </a:r>
          </a:p>
          <a:p>
            <a:pPr algn="ctr" defTabSz="685800" eaLnBrk="1" fontAlgn="auto" hangingPunct="1">
              <a:spcBef>
                <a:spcPts val="0"/>
              </a:spcBef>
              <a:spcAft>
                <a:spcPts val="0"/>
              </a:spcAft>
              <a:defRPr/>
            </a:pPr>
            <a:r>
              <a:rPr lang="es-ES_tradnl" sz="2000" b="1" dirty="0">
                <a:solidFill>
                  <a:srgbClr val="002060"/>
                </a:solidFill>
                <a:latin typeface="+mn-lt"/>
              </a:rPr>
              <a:t>DE POTASIO</a:t>
            </a:r>
          </a:p>
        </p:txBody>
      </p:sp>
      <p:sp>
        <p:nvSpPr>
          <p:cNvPr id="20" name="CuadroTexto 4">
            <a:extLst>
              <a:ext uri="{FF2B5EF4-FFF2-40B4-BE49-F238E27FC236}">
                <a16:creationId xmlns:a16="http://schemas.microsoft.com/office/drawing/2014/main" id="{B60521C6-42BD-3300-7442-AE22BC9F168B}"/>
              </a:ext>
            </a:extLst>
          </p:cNvPr>
          <p:cNvSpPr txBox="1"/>
          <p:nvPr/>
        </p:nvSpPr>
        <p:spPr>
          <a:xfrm>
            <a:off x="5988050" y="2274888"/>
            <a:ext cx="785813" cy="400050"/>
          </a:xfrm>
          <a:prstGeom prst="rect">
            <a:avLst/>
          </a:prstGeom>
          <a:solidFill>
            <a:schemeClr val="accent6">
              <a:lumMod val="20000"/>
              <a:lumOff val="80000"/>
            </a:schemeClr>
          </a:solidFill>
          <a:ln>
            <a:solidFill>
              <a:srgbClr val="002060"/>
            </a:solidFill>
          </a:ln>
          <a:effectLst>
            <a:outerShdw blurRad="50800" dist="38100" dir="2700000" algn="tl" rotWithShape="0">
              <a:prstClr val="black">
                <a:alpha val="40000"/>
              </a:prstClr>
            </a:outerShdw>
          </a:effectLst>
        </p:spPr>
        <p:txBody>
          <a:bodyPr wrap="none">
            <a:spAutoFit/>
          </a:bodyPr>
          <a:lstStyle/>
          <a:p>
            <a:pPr defTabSz="685800" eaLnBrk="1" fontAlgn="auto" hangingPunct="1">
              <a:spcBef>
                <a:spcPts val="0"/>
              </a:spcBef>
              <a:spcAft>
                <a:spcPts val="0"/>
              </a:spcAft>
              <a:defRPr/>
            </a:pPr>
            <a:r>
              <a:rPr lang="es-ES_tradnl" sz="2000" dirty="0">
                <a:solidFill>
                  <a:prstClr val="black"/>
                </a:solidFill>
                <a:latin typeface="+mn-lt"/>
              </a:rPr>
              <a:t>DIETA</a:t>
            </a:r>
          </a:p>
        </p:txBody>
      </p:sp>
      <p:cxnSp>
        <p:nvCxnSpPr>
          <p:cNvPr id="21" name="Conector angular 16">
            <a:extLst>
              <a:ext uri="{FF2B5EF4-FFF2-40B4-BE49-F238E27FC236}">
                <a16:creationId xmlns:a16="http://schemas.microsoft.com/office/drawing/2014/main" id="{271AA2ED-7D6C-C730-C800-78BCD11EFFA6}"/>
              </a:ext>
            </a:extLst>
          </p:cNvPr>
          <p:cNvCxnSpPr>
            <a:endCxn id="20" idx="1"/>
          </p:cNvCxnSpPr>
          <p:nvPr/>
        </p:nvCxnSpPr>
        <p:spPr>
          <a:xfrm rot="16200000" flipH="1">
            <a:off x="5648325" y="2135188"/>
            <a:ext cx="457200" cy="222250"/>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CuadroTexto 5">
            <a:extLst>
              <a:ext uri="{FF2B5EF4-FFF2-40B4-BE49-F238E27FC236}">
                <a16:creationId xmlns:a16="http://schemas.microsoft.com/office/drawing/2014/main" id="{E0BE5E8B-3137-CE14-7B16-1F67A276B606}"/>
              </a:ext>
            </a:extLst>
          </p:cNvPr>
          <p:cNvSpPr txBox="1"/>
          <p:nvPr/>
        </p:nvSpPr>
        <p:spPr>
          <a:xfrm>
            <a:off x="311150" y="4692650"/>
            <a:ext cx="4400550" cy="7080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none">
            <a:spAutoFit/>
          </a:bodyPr>
          <a:lstStyle>
            <a:defPPr>
              <a:defRPr lang="es-ES_tradnl"/>
            </a:defPPr>
            <a:lvl1pPr algn="ctr">
              <a:defRPr b="1">
                <a:solidFill>
                  <a:srgbClr val="002060"/>
                </a:solidFill>
              </a:defRPr>
            </a:lvl1pPr>
          </a:lstStyle>
          <a:p>
            <a:pPr defTabSz="685800" eaLnBrk="1" fontAlgn="auto" hangingPunct="1">
              <a:spcBef>
                <a:spcPts val="0"/>
              </a:spcBef>
              <a:spcAft>
                <a:spcPts val="0"/>
              </a:spcAft>
              <a:defRPr/>
            </a:pPr>
            <a:r>
              <a:rPr lang="es-ES_tradnl" sz="2000" dirty="0">
                <a:latin typeface="+mn-lt"/>
              </a:rPr>
              <a:t>AUMENTAR LA ELIMINACI</a:t>
            </a:r>
            <a:r>
              <a:rPr lang="es-ES" sz="2000" dirty="0">
                <a:latin typeface="+mn-lt"/>
              </a:rPr>
              <a:t>ÓN URINARIA</a:t>
            </a:r>
          </a:p>
          <a:p>
            <a:pPr defTabSz="685800" eaLnBrk="1" fontAlgn="auto" hangingPunct="1">
              <a:spcBef>
                <a:spcPts val="0"/>
              </a:spcBef>
              <a:spcAft>
                <a:spcPts val="0"/>
              </a:spcAft>
              <a:defRPr/>
            </a:pPr>
            <a:r>
              <a:rPr lang="es-ES" sz="2000" dirty="0">
                <a:latin typeface="+mn-lt"/>
              </a:rPr>
              <a:t>DE POTASIO</a:t>
            </a:r>
            <a:endParaRPr lang="es-ES_tradnl" sz="2000" dirty="0">
              <a:latin typeface="+mn-lt"/>
            </a:endParaRPr>
          </a:p>
        </p:txBody>
      </p:sp>
      <p:sp>
        <p:nvSpPr>
          <p:cNvPr id="23" name="CuadroTexto 7">
            <a:extLst>
              <a:ext uri="{FF2B5EF4-FFF2-40B4-BE49-F238E27FC236}">
                <a16:creationId xmlns:a16="http://schemas.microsoft.com/office/drawing/2014/main" id="{94F6805A-E342-E5BD-4E14-0AD6287A31FA}"/>
              </a:ext>
            </a:extLst>
          </p:cNvPr>
          <p:cNvSpPr txBox="1"/>
          <p:nvPr/>
        </p:nvSpPr>
        <p:spPr>
          <a:xfrm>
            <a:off x="1787525" y="5389563"/>
            <a:ext cx="1447800" cy="400050"/>
          </a:xfrm>
          <a:prstGeom prst="rect">
            <a:avLst/>
          </a:prstGeom>
          <a:solidFill>
            <a:schemeClr val="accent6">
              <a:lumMod val="20000"/>
              <a:lumOff val="80000"/>
            </a:schemeClr>
          </a:solidFill>
          <a:ln>
            <a:solidFill>
              <a:srgbClr val="002060"/>
            </a:solidFill>
          </a:ln>
          <a:effectLst>
            <a:outerShdw blurRad="50800" dist="38100" dir="2700000" algn="tl" rotWithShape="0">
              <a:prstClr val="black">
                <a:alpha val="40000"/>
              </a:prstClr>
            </a:outerShdw>
          </a:effectLst>
        </p:spPr>
        <p:txBody>
          <a:bodyPr wrap="none">
            <a:spAutoFit/>
          </a:bodyPr>
          <a:lstStyle>
            <a:defPPr>
              <a:defRPr lang="es-ES_tradnl"/>
            </a:defPPr>
          </a:lstStyle>
          <a:p>
            <a:pPr defTabSz="685800" eaLnBrk="1" fontAlgn="auto" hangingPunct="1">
              <a:spcBef>
                <a:spcPts val="0"/>
              </a:spcBef>
              <a:spcAft>
                <a:spcPts val="0"/>
              </a:spcAft>
              <a:defRPr/>
            </a:pPr>
            <a:r>
              <a:rPr lang="es-ES_tradnl" sz="2000" dirty="0">
                <a:solidFill>
                  <a:prstClr val="black"/>
                </a:solidFill>
                <a:latin typeface="+mn-lt"/>
              </a:rPr>
              <a:t>DIURETICOS</a:t>
            </a:r>
          </a:p>
        </p:txBody>
      </p:sp>
      <p:cxnSp>
        <p:nvCxnSpPr>
          <p:cNvPr id="26" name="33 Conector recto">
            <a:extLst>
              <a:ext uri="{FF2B5EF4-FFF2-40B4-BE49-F238E27FC236}">
                <a16:creationId xmlns:a16="http://schemas.microsoft.com/office/drawing/2014/main" id="{F245FEC4-9351-8458-D7FD-F8100D433898}"/>
              </a:ext>
            </a:extLst>
          </p:cNvPr>
          <p:cNvCxnSpPr/>
          <p:nvPr/>
        </p:nvCxnSpPr>
        <p:spPr>
          <a:xfrm>
            <a:off x="2992438" y="5373688"/>
            <a:ext cx="10795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uadroTexto 6">
            <a:extLst>
              <a:ext uri="{FF2B5EF4-FFF2-40B4-BE49-F238E27FC236}">
                <a16:creationId xmlns:a16="http://schemas.microsoft.com/office/drawing/2014/main" id="{B28A5D23-A6D5-3BD4-FD89-AC2BC5047696}"/>
              </a:ext>
            </a:extLst>
          </p:cNvPr>
          <p:cNvSpPr txBox="1"/>
          <p:nvPr/>
        </p:nvSpPr>
        <p:spPr>
          <a:xfrm>
            <a:off x="5791200" y="3121025"/>
            <a:ext cx="2947988" cy="7080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none">
            <a:spAutoFit/>
          </a:bodyPr>
          <a:lstStyle>
            <a:defPPr>
              <a:defRPr lang="es-ES_tradnl"/>
            </a:defPPr>
            <a:lvl1pPr algn="ctr">
              <a:defRPr b="1">
                <a:solidFill>
                  <a:srgbClr val="002060"/>
                </a:solidFill>
              </a:defRPr>
            </a:lvl1pPr>
          </a:lstStyle>
          <a:p>
            <a:pPr defTabSz="685800" eaLnBrk="1" fontAlgn="auto" hangingPunct="1">
              <a:spcBef>
                <a:spcPts val="0"/>
              </a:spcBef>
              <a:spcAft>
                <a:spcPts val="0"/>
              </a:spcAft>
              <a:defRPr/>
            </a:pPr>
            <a:r>
              <a:rPr lang="es-ES_tradnl" sz="2000" dirty="0">
                <a:latin typeface="+mn-lt"/>
              </a:rPr>
              <a:t>AUMENTAR ELIMINACI</a:t>
            </a:r>
            <a:r>
              <a:rPr lang="es-ES" sz="2000" dirty="0">
                <a:latin typeface="+mn-lt"/>
              </a:rPr>
              <a:t>ÓN</a:t>
            </a:r>
          </a:p>
          <a:p>
            <a:pPr defTabSz="685800" eaLnBrk="1" fontAlgn="auto" hangingPunct="1">
              <a:spcBef>
                <a:spcPts val="0"/>
              </a:spcBef>
              <a:spcAft>
                <a:spcPts val="0"/>
              </a:spcAft>
              <a:defRPr/>
            </a:pPr>
            <a:r>
              <a:rPr lang="es-ES" sz="2000" dirty="0">
                <a:latin typeface="+mn-lt"/>
              </a:rPr>
              <a:t>INTESTINAL  DE POTASIO</a:t>
            </a:r>
            <a:endParaRPr lang="es-ES_tradnl" sz="2000" dirty="0">
              <a:latin typeface="+mn-lt"/>
            </a:endParaRPr>
          </a:p>
        </p:txBody>
      </p:sp>
      <p:sp>
        <p:nvSpPr>
          <p:cNvPr id="28" name="CuadroTexto 11">
            <a:extLst>
              <a:ext uri="{FF2B5EF4-FFF2-40B4-BE49-F238E27FC236}">
                <a16:creationId xmlns:a16="http://schemas.microsoft.com/office/drawing/2014/main" id="{5150E7BE-B3E9-4538-CF26-6146DBABA873}"/>
              </a:ext>
            </a:extLst>
          </p:cNvPr>
          <p:cNvSpPr txBox="1"/>
          <p:nvPr/>
        </p:nvSpPr>
        <p:spPr>
          <a:xfrm>
            <a:off x="6442075" y="4016375"/>
            <a:ext cx="2366963" cy="708025"/>
          </a:xfrm>
          <a:prstGeom prst="rect">
            <a:avLst/>
          </a:prstGeom>
          <a:solidFill>
            <a:schemeClr val="accent6">
              <a:lumMod val="20000"/>
              <a:lumOff val="80000"/>
            </a:schemeClr>
          </a:solidFill>
          <a:ln>
            <a:solidFill>
              <a:srgbClr val="002060"/>
            </a:solidFill>
          </a:ln>
          <a:effectLst>
            <a:outerShdw blurRad="50800" dist="38100" dir="2700000" algn="tl" rotWithShape="0">
              <a:prstClr val="black">
                <a:alpha val="40000"/>
              </a:prstClr>
            </a:outerShdw>
          </a:effectLst>
        </p:spPr>
        <p:txBody>
          <a:bodyPr wrap="none">
            <a:spAutoFit/>
          </a:bodyPr>
          <a:lstStyle>
            <a:defPPr>
              <a:defRPr lang="es-ES_tradnl"/>
            </a:defPPr>
          </a:lstStyle>
          <a:p>
            <a:pPr defTabSz="685800" eaLnBrk="1" fontAlgn="auto" hangingPunct="1">
              <a:spcBef>
                <a:spcPts val="0"/>
              </a:spcBef>
              <a:spcAft>
                <a:spcPts val="0"/>
              </a:spcAft>
              <a:defRPr/>
            </a:pPr>
            <a:r>
              <a:rPr lang="es-ES_tradnl" sz="2000" dirty="0">
                <a:solidFill>
                  <a:prstClr val="black"/>
                </a:solidFill>
                <a:latin typeface="+mn-lt"/>
              </a:rPr>
              <a:t>INTERCAMBIADORES</a:t>
            </a:r>
          </a:p>
          <a:p>
            <a:pPr defTabSz="685800" eaLnBrk="1" fontAlgn="auto" hangingPunct="1">
              <a:spcBef>
                <a:spcPts val="0"/>
              </a:spcBef>
              <a:spcAft>
                <a:spcPts val="0"/>
              </a:spcAft>
              <a:defRPr/>
            </a:pPr>
            <a:r>
              <a:rPr lang="es-ES_tradnl" sz="2000" dirty="0">
                <a:solidFill>
                  <a:prstClr val="black"/>
                </a:solidFill>
                <a:latin typeface="+mn-lt"/>
              </a:rPr>
              <a:t>DE CATIONES</a:t>
            </a:r>
          </a:p>
        </p:txBody>
      </p:sp>
      <p:sp>
        <p:nvSpPr>
          <p:cNvPr id="29" name="CuadroTexto 12">
            <a:extLst>
              <a:ext uri="{FF2B5EF4-FFF2-40B4-BE49-F238E27FC236}">
                <a16:creationId xmlns:a16="http://schemas.microsoft.com/office/drawing/2014/main" id="{5E15D253-9996-53A1-C194-10C93DCF7330}"/>
              </a:ext>
            </a:extLst>
          </p:cNvPr>
          <p:cNvSpPr txBox="1"/>
          <p:nvPr/>
        </p:nvSpPr>
        <p:spPr>
          <a:xfrm>
            <a:off x="5848350" y="4846638"/>
            <a:ext cx="3170238" cy="708025"/>
          </a:xfrm>
          <a:prstGeom prst="rect">
            <a:avLst/>
          </a:prstGeom>
          <a:solidFill>
            <a:schemeClr val="accent1">
              <a:lumMod val="20000"/>
              <a:lumOff val="80000"/>
            </a:schemeClr>
          </a:solidFill>
          <a:ln>
            <a:solidFill>
              <a:srgbClr val="002060"/>
            </a:solidFill>
          </a:ln>
          <a:effectLst>
            <a:outerShdw blurRad="50800" dist="38100" dir="2700000" algn="tl" rotWithShape="0">
              <a:prstClr val="black">
                <a:alpha val="40000"/>
              </a:prstClr>
            </a:outerShdw>
          </a:effectLst>
        </p:spPr>
        <p:txBody>
          <a:bodyPr>
            <a:spAutoFit/>
          </a:bodyPr>
          <a:lstStyle/>
          <a:p>
            <a:pPr defTabSz="685800" eaLnBrk="1" fontAlgn="auto" hangingPunct="1">
              <a:spcBef>
                <a:spcPts val="0"/>
              </a:spcBef>
              <a:spcAft>
                <a:spcPts val="0"/>
              </a:spcAft>
              <a:defRPr/>
            </a:pPr>
            <a:r>
              <a:rPr lang="es-ES_tradnl" sz="2000" dirty="0">
                <a:solidFill>
                  <a:prstClr val="black"/>
                </a:solidFill>
                <a:latin typeface="+mn-lt"/>
              </a:rPr>
              <a:t>POLIESTIRENSULFONATO C</a:t>
            </a:r>
            <a:r>
              <a:rPr lang="es-ES" sz="2000" dirty="0">
                <a:solidFill>
                  <a:prstClr val="black"/>
                </a:solidFill>
                <a:latin typeface="+mn-lt"/>
              </a:rPr>
              <a:t>ÁLCICO</a:t>
            </a:r>
            <a:endParaRPr lang="es-ES_tradnl" sz="2000" dirty="0">
              <a:solidFill>
                <a:prstClr val="black"/>
              </a:solidFill>
              <a:latin typeface="+mn-lt"/>
            </a:endParaRPr>
          </a:p>
        </p:txBody>
      </p:sp>
      <p:sp>
        <p:nvSpPr>
          <p:cNvPr id="30" name="CuadroTexto 13">
            <a:extLst>
              <a:ext uri="{FF2B5EF4-FFF2-40B4-BE49-F238E27FC236}">
                <a16:creationId xmlns:a16="http://schemas.microsoft.com/office/drawing/2014/main" id="{85913755-D1B2-38C9-D70C-8C67160B267E}"/>
              </a:ext>
            </a:extLst>
          </p:cNvPr>
          <p:cNvSpPr txBox="1"/>
          <p:nvPr/>
        </p:nvSpPr>
        <p:spPr>
          <a:xfrm>
            <a:off x="5848350" y="5624513"/>
            <a:ext cx="1408113" cy="400050"/>
          </a:xfrm>
          <a:prstGeom prst="rect">
            <a:avLst/>
          </a:prstGeom>
          <a:solidFill>
            <a:schemeClr val="accent1">
              <a:lumMod val="20000"/>
              <a:lumOff val="80000"/>
            </a:schemeClr>
          </a:solidFill>
          <a:ln>
            <a:solidFill>
              <a:srgbClr val="002060"/>
            </a:solidFill>
          </a:ln>
          <a:effectLst>
            <a:outerShdw blurRad="50800" dist="38100" dir="2700000" algn="tl" rotWithShape="0">
              <a:prstClr val="black">
                <a:alpha val="40000"/>
              </a:prstClr>
            </a:outerShdw>
          </a:effectLst>
        </p:spPr>
        <p:txBody>
          <a:bodyPr wrap="none">
            <a:spAutoFit/>
          </a:bodyPr>
          <a:lstStyle/>
          <a:p>
            <a:pPr defTabSz="685800" eaLnBrk="1" fontAlgn="auto" hangingPunct="1">
              <a:spcBef>
                <a:spcPts val="0"/>
              </a:spcBef>
              <a:spcAft>
                <a:spcPts val="0"/>
              </a:spcAft>
              <a:defRPr/>
            </a:pPr>
            <a:r>
              <a:rPr lang="es-ES" sz="2000" dirty="0">
                <a:solidFill>
                  <a:prstClr val="black"/>
                </a:solidFill>
                <a:latin typeface="+mn-lt"/>
              </a:rPr>
              <a:t>PATIROMER</a:t>
            </a:r>
            <a:endParaRPr lang="es-ES_tradnl" sz="2000" dirty="0">
              <a:solidFill>
                <a:prstClr val="black"/>
              </a:solidFill>
              <a:latin typeface="+mn-lt"/>
            </a:endParaRPr>
          </a:p>
        </p:txBody>
      </p:sp>
      <p:sp>
        <p:nvSpPr>
          <p:cNvPr id="31" name="CuadroTexto 14">
            <a:extLst>
              <a:ext uri="{FF2B5EF4-FFF2-40B4-BE49-F238E27FC236}">
                <a16:creationId xmlns:a16="http://schemas.microsoft.com/office/drawing/2014/main" id="{9944EDF1-2B7E-D890-483E-4E9FCB5C8951}"/>
              </a:ext>
            </a:extLst>
          </p:cNvPr>
          <p:cNvSpPr txBox="1"/>
          <p:nvPr/>
        </p:nvSpPr>
        <p:spPr>
          <a:xfrm>
            <a:off x="5848350" y="6111875"/>
            <a:ext cx="2782888" cy="708025"/>
          </a:xfrm>
          <a:prstGeom prst="rect">
            <a:avLst/>
          </a:prstGeom>
          <a:solidFill>
            <a:schemeClr val="accent1">
              <a:lumMod val="20000"/>
              <a:lumOff val="80000"/>
            </a:schemeClr>
          </a:solidFill>
          <a:ln>
            <a:solidFill>
              <a:srgbClr val="002060"/>
            </a:solidFill>
          </a:ln>
          <a:effectLst>
            <a:outerShdw blurRad="50800" dist="38100" dir="2700000" algn="tl" rotWithShape="0">
              <a:prstClr val="black">
                <a:alpha val="40000"/>
              </a:prstClr>
            </a:outerShdw>
          </a:effectLst>
        </p:spPr>
        <p:txBody>
          <a:bodyPr>
            <a:spAutoFit/>
          </a:bodyPr>
          <a:lstStyle/>
          <a:p>
            <a:pPr defTabSz="685800" eaLnBrk="1" fontAlgn="auto" hangingPunct="1">
              <a:spcBef>
                <a:spcPts val="0"/>
              </a:spcBef>
              <a:spcAft>
                <a:spcPts val="0"/>
              </a:spcAft>
              <a:defRPr/>
            </a:pPr>
            <a:r>
              <a:rPr lang="es-ES" sz="2000" dirty="0">
                <a:solidFill>
                  <a:prstClr val="black"/>
                </a:solidFill>
                <a:latin typeface="+mn-lt"/>
              </a:rPr>
              <a:t>CICLOSILICATO DE ZIRCONIO DE SODIO</a:t>
            </a:r>
            <a:endParaRPr lang="es-ES_tradnl" sz="2000" dirty="0">
              <a:solidFill>
                <a:prstClr val="black"/>
              </a:solidFill>
              <a:latin typeface="+mn-lt"/>
            </a:endParaRPr>
          </a:p>
        </p:txBody>
      </p:sp>
      <p:cxnSp>
        <p:nvCxnSpPr>
          <p:cNvPr id="33" name="48 Conector recto de flecha">
            <a:extLst>
              <a:ext uri="{FF2B5EF4-FFF2-40B4-BE49-F238E27FC236}">
                <a16:creationId xmlns:a16="http://schemas.microsoft.com/office/drawing/2014/main" id="{58508914-999E-8CE9-AA52-ABB81E8600FD}"/>
              </a:ext>
            </a:extLst>
          </p:cNvPr>
          <p:cNvCxnSpPr/>
          <p:nvPr/>
        </p:nvCxnSpPr>
        <p:spPr>
          <a:xfrm>
            <a:off x="3532188" y="1376363"/>
            <a:ext cx="0" cy="485775"/>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4" name="50 Conector recto de flecha">
            <a:extLst>
              <a:ext uri="{FF2B5EF4-FFF2-40B4-BE49-F238E27FC236}">
                <a16:creationId xmlns:a16="http://schemas.microsoft.com/office/drawing/2014/main" id="{C377885E-7AA6-F456-8AB6-0B59995A217C}"/>
              </a:ext>
            </a:extLst>
          </p:cNvPr>
          <p:cNvCxnSpPr/>
          <p:nvPr/>
        </p:nvCxnSpPr>
        <p:spPr>
          <a:xfrm flipV="1">
            <a:off x="3779838" y="4206875"/>
            <a:ext cx="0" cy="485775"/>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5" name="52 Conector recto de flecha">
            <a:extLst>
              <a:ext uri="{FF2B5EF4-FFF2-40B4-BE49-F238E27FC236}">
                <a16:creationId xmlns:a16="http://schemas.microsoft.com/office/drawing/2014/main" id="{A402B0F2-3959-AB38-F390-F2132650419E}"/>
              </a:ext>
            </a:extLst>
          </p:cNvPr>
          <p:cNvCxnSpPr>
            <a:cxnSpLocks/>
          </p:cNvCxnSpPr>
          <p:nvPr/>
        </p:nvCxnSpPr>
        <p:spPr>
          <a:xfrm flipH="1">
            <a:off x="4549775" y="3424238"/>
            <a:ext cx="449263" cy="293687"/>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6" name="Título 1">
            <a:extLst>
              <a:ext uri="{FF2B5EF4-FFF2-40B4-BE49-F238E27FC236}">
                <a16:creationId xmlns:a16="http://schemas.microsoft.com/office/drawing/2014/main" id="{CBFDA144-4967-59DB-A550-21F3DD37C021}"/>
              </a:ext>
            </a:extLst>
          </p:cNvPr>
          <p:cNvSpPr>
            <a:spLocks noGrp="1"/>
          </p:cNvSpPr>
          <p:nvPr>
            <p:ph type="title"/>
          </p:nvPr>
        </p:nvSpPr>
        <p:spPr>
          <a:xfrm>
            <a:off x="730250" y="36513"/>
            <a:ext cx="7886700" cy="795337"/>
          </a:xfrm>
        </p:spPr>
        <p:txBody>
          <a:bodyPr rtlCol="0">
            <a:normAutofit/>
          </a:bodyPr>
          <a:lstStyle/>
          <a:p>
            <a:pPr algn="ctr" eaLnBrk="1" fontAlgn="auto" hangingPunct="1">
              <a:spcAft>
                <a:spcPts val="0"/>
              </a:spcAft>
              <a:defRPr/>
            </a:pPr>
            <a:r>
              <a:rPr lang="es-ES" sz="2900" b="1" dirty="0">
                <a:solidFill>
                  <a:srgbClr val="3333CC"/>
                </a:solidFill>
                <a:latin typeface="+mn-lt"/>
                <a:ea typeface="+mn-ea"/>
                <a:cs typeface="+mn-cs"/>
              </a:rPr>
              <a:t>Tratamiento de la hiperpotasemia crónica</a:t>
            </a:r>
          </a:p>
        </p:txBody>
      </p:sp>
    </p:spTree>
    <p:custDataLst>
      <p:tags r:id="rId1"/>
    </p:custDataLst>
  </p:cSld>
  <p:clrMapOvr>
    <a:masterClrMapping/>
  </p:clrMapOvr>
  <p:transition spd="slow" advTm="4038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7"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BEEED-9254-631F-8BB4-0F47238461EA}"/>
              </a:ext>
            </a:extLst>
          </p:cNvPr>
          <p:cNvSpPr>
            <a:spLocks noGrp="1"/>
          </p:cNvSpPr>
          <p:nvPr>
            <p:ph type="title"/>
          </p:nvPr>
        </p:nvSpPr>
        <p:spPr>
          <a:xfrm>
            <a:off x="179388" y="936625"/>
            <a:ext cx="7886700" cy="793750"/>
          </a:xfrm>
        </p:spPr>
        <p:txBody>
          <a:bodyPr rtlCol="0">
            <a:normAutofit fontScale="90000"/>
          </a:bodyPr>
          <a:lstStyle/>
          <a:p>
            <a:pPr algn="ctr" eaLnBrk="1" fontAlgn="auto" hangingPunct="1">
              <a:spcAft>
                <a:spcPts val="0"/>
              </a:spcAft>
              <a:defRPr/>
            </a:pPr>
            <a:r>
              <a:rPr lang="es-ES" sz="2900" b="1" dirty="0">
                <a:solidFill>
                  <a:srgbClr val="3333CC"/>
                </a:solidFill>
                <a:latin typeface="Arial" panose="020B0604020202020204" pitchFamily="34" charset="0"/>
                <a:ea typeface="+mn-ea"/>
                <a:cs typeface="+mn-cs"/>
              </a:rPr>
              <a:t>HIPOPOTASEMIA</a:t>
            </a:r>
            <a:br>
              <a:rPr lang="es-ES" sz="2900" b="1" dirty="0">
                <a:solidFill>
                  <a:srgbClr val="3333CC"/>
                </a:solidFill>
                <a:latin typeface="Arial" panose="020B0604020202020204" pitchFamily="34" charset="0"/>
                <a:ea typeface="+mn-ea"/>
                <a:cs typeface="+mn-cs"/>
              </a:rPr>
            </a:br>
            <a:br>
              <a:rPr lang="es-ES" sz="2900" b="1" dirty="0">
                <a:solidFill>
                  <a:srgbClr val="3333CC"/>
                </a:solidFill>
                <a:latin typeface="Arial" panose="020B0604020202020204" pitchFamily="34" charset="0"/>
                <a:ea typeface="+mn-ea"/>
                <a:cs typeface="+mn-cs"/>
              </a:rPr>
            </a:br>
            <a:r>
              <a:rPr lang="es-ES" sz="2900" b="1" dirty="0">
                <a:solidFill>
                  <a:srgbClr val="3333CC"/>
                </a:solidFill>
                <a:latin typeface="Arial" panose="020B0604020202020204" pitchFamily="34" charset="0"/>
                <a:ea typeface="+mn-ea"/>
                <a:cs typeface="+mn-cs"/>
              </a:rPr>
              <a:t>Definición</a:t>
            </a:r>
          </a:p>
        </p:txBody>
      </p:sp>
      <p:sp>
        <p:nvSpPr>
          <p:cNvPr id="53251" name="CuadroTexto 4">
            <a:extLst>
              <a:ext uri="{FF2B5EF4-FFF2-40B4-BE49-F238E27FC236}">
                <a16:creationId xmlns:a16="http://schemas.microsoft.com/office/drawing/2014/main" id="{B60BACC8-29C3-889C-041C-17BB3339AA92}"/>
              </a:ext>
            </a:extLst>
          </p:cNvPr>
          <p:cNvSpPr txBox="1">
            <a:spLocks noChangeArrowheads="1"/>
          </p:cNvSpPr>
          <p:nvPr/>
        </p:nvSpPr>
        <p:spPr bwMode="auto">
          <a:xfrm>
            <a:off x="971550" y="2389188"/>
            <a:ext cx="7000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00075" indent="-257175"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pPr>
            <a:r>
              <a:rPr lang="es-ES" altLang="es-ES" sz="2400">
                <a:solidFill>
                  <a:srgbClr val="000000"/>
                </a:solidFill>
                <a:latin typeface="Arial" panose="020B0604020202020204" pitchFamily="34" charset="0"/>
                <a:cs typeface="Arial" panose="020B0604020202020204" pitchFamily="34" charset="0"/>
              </a:rPr>
              <a:t>Disminución de las concentraciones de potasio plasmático por debajo de 3.5 mmol/l. </a:t>
            </a:r>
          </a:p>
          <a:p>
            <a:pPr eaLnBrk="1" hangingPunct="1">
              <a:lnSpc>
                <a:spcPct val="100000"/>
              </a:lnSpc>
              <a:spcBef>
                <a:spcPct val="0"/>
              </a:spcBef>
            </a:pPr>
            <a:endParaRPr lang="es-ES" altLang="es-ES" sz="2400">
              <a:solidFill>
                <a:srgbClr val="000000"/>
              </a:solidFill>
              <a:latin typeface="Arial" panose="020B0604020202020204" pitchFamily="34" charset="0"/>
              <a:cs typeface="Arial" panose="020B0604020202020204" pitchFamily="34" charset="0"/>
            </a:endParaRPr>
          </a:p>
          <a:p>
            <a:pPr lvl="1" eaLnBrk="1" hangingPunct="1">
              <a:lnSpc>
                <a:spcPct val="100000"/>
              </a:lnSpc>
              <a:spcBef>
                <a:spcPct val="0"/>
              </a:spcBef>
              <a:buClr>
                <a:srgbClr val="2F5597"/>
              </a:buClr>
              <a:buFont typeface="Yu Mincho Demibold" pitchFamily="18" charset="-128"/>
              <a:buChar char="☛"/>
            </a:pPr>
            <a:r>
              <a:rPr lang="es-ES" altLang="es-ES" sz="2000">
                <a:solidFill>
                  <a:srgbClr val="000000"/>
                </a:solidFill>
                <a:latin typeface="Arial" panose="020B0604020202020204" pitchFamily="34" charset="0"/>
                <a:cs typeface="Arial" panose="020B0604020202020204" pitchFamily="34" charset="0"/>
              </a:rPr>
              <a:t>Leve: 3 a 3,5 mEq/l</a:t>
            </a:r>
          </a:p>
          <a:p>
            <a:pPr lvl="1" eaLnBrk="1" hangingPunct="1">
              <a:lnSpc>
                <a:spcPct val="100000"/>
              </a:lnSpc>
              <a:spcBef>
                <a:spcPct val="0"/>
              </a:spcBef>
              <a:buClr>
                <a:srgbClr val="2F5597"/>
              </a:buClr>
              <a:buFont typeface="Yu Mincho Demibold" pitchFamily="18" charset="-128"/>
              <a:buChar char="☛"/>
            </a:pPr>
            <a:r>
              <a:rPr lang="es-ES" altLang="es-ES" sz="2000">
                <a:solidFill>
                  <a:srgbClr val="000000"/>
                </a:solidFill>
                <a:latin typeface="Arial" panose="020B0604020202020204" pitchFamily="34" charset="0"/>
                <a:cs typeface="Arial" panose="020B0604020202020204" pitchFamily="34" charset="0"/>
              </a:rPr>
              <a:t>Moderada: 2,5 y 3 mEq/l</a:t>
            </a:r>
          </a:p>
          <a:p>
            <a:pPr lvl="1" eaLnBrk="1" hangingPunct="1">
              <a:lnSpc>
                <a:spcPct val="100000"/>
              </a:lnSpc>
              <a:spcBef>
                <a:spcPct val="0"/>
              </a:spcBef>
              <a:buClr>
                <a:srgbClr val="2F5597"/>
              </a:buClr>
              <a:buFont typeface="Yu Mincho Demibold" pitchFamily="18" charset="-128"/>
              <a:buChar char="☛"/>
            </a:pPr>
            <a:r>
              <a:rPr lang="es-ES" altLang="es-ES" sz="2000">
                <a:solidFill>
                  <a:srgbClr val="000000"/>
                </a:solidFill>
                <a:latin typeface="Arial" panose="020B0604020202020204" pitchFamily="34" charset="0"/>
                <a:cs typeface="Arial" panose="020B0604020202020204" pitchFamily="34" charset="0"/>
              </a:rPr>
              <a:t>Grave: &lt; 2,5 mEq/l. </a:t>
            </a:r>
          </a:p>
        </p:txBody>
      </p:sp>
    </p:spTree>
  </p:cSld>
  <p:clrMapOvr>
    <a:masterClrMapping/>
  </p:clrMapOvr>
  <p:transition spd="slow" advTm="2354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3D994-CD22-F462-5443-1D7D06B203B6}"/>
              </a:ext>
            </a:extLst>
          </p:cNvPr>
          <p:cNvSpPr>
            <a:spLocks noGrp="1"/>
          </p:cNvSpPr>
          <p:nvPr>
            <p:ph type="title"/>
          </p:nvPr>
        </p:nvSpPr>
        <p:spPr>
          <a:xfrm>
            <a:off x="115888" y="447675"/>
            <a:ext cx="7886700" cy="793750"/>
          </a:xfrm>
        </p:spPr>
        <p:txBody>
          <a:bodyPr rtlCol="0">
            <a:normAutofit/>
          </a:bodyPr>
          <a:lstStyle/>
          <a:p>
            <a:pPr algn="ctr" eaLnBrk="1" fontAlgn="auto" hangingPunct="1">
              <a:spcAft>
                <a:spcPts val="0"/>
              </a:spcAft>
              <a:defRPr/>
            </a:pPr>
            <a:r>
              <a:rPr lang="es-ES" sz="3200" b="1" dirty="0">
                <a:solidFill>
                  <a:srgbClr val="3333CC"/>
                </a:solidFill>
                <a:latin typeface="+mn-lt"/>
                <a:ea typeface="+mn-ea"/>
                <a:cs typeface="+mn-cs"/>
              </a:rPr>
              <a:t>Fisiopatología</a:t>
            </a:r>
          </a:p>
        </p:txBody>
      </p:sp>
      <p:sp>
        <p:nvSpPr>
          <p:cNvPr id="71684" name="Rectangle 2051">
            <a:extLst>
              <a:ext uri="{FF2B5EF4-FFF2-40B4-BE49-F238E27FC236}">
                <a16:creationId xmlns:a16="http://schemas.microsoft.com/office/drawing/2014/main" id="{8233DE4A-13A8-A427-B2B7-4487D2CBB22A}"/>
              </a:ext>
            </a:extLst>
          </p:cNvPr>
          <p:cNvSpPr txBox="1">
            <a:spLocks noChangeArrowheads="1"/>
          </p:cNvSpPr>
          <p:nvPr/>
        </p:nvSpPr>
        <p:spPr bwMode="auto">
          <a:xfrm>
            <a:off x="468313" y="1484313"/>
            <a:ext cx="7643812" cy="679450"/>
          </a:xfrm>
          <a:prstGeom prst="rect">
            <a:avLst/>
          </a:prstGeom>
          <a:noFill/>
          <a:ln>
            <a:noFill/>
          </a:ln>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ts val="1000"/>
              </a:spcBef>
              <a:buFont typeface="Wingdings" panose="05000000000000000000" pitchFamily="2" charset="2"/>
              <a:buNone/>
              <a:defRPr/>
            </a:pPr>
            <a:r>
              <a:rPr lang="es-ES_tradnl" altLang="es-ES" sz="2800" b="1">
                <a:solidFill>
                  <a:srgbClr val="0000FF"/>
                </a:solidFill>
                <a:latin typeface="+mn-lt"/>
              </a:rPr>
              <a:t>“O no entra, o se esconde, o se va”</a:t>
            </a:r>
          </a:p>
        </p:txBody>
      </p:sp>
      <p:sp>
        <p:nvSpPr>
          <p:cNvPr id="71685" name="Text Box 2059">
            <a:extLst>
              <a:ext uri="{FF2B5EF4-FFF2-40B4-BE49-F238E27FC236}">
                <a16:creationId xmlns:a16="http://schemas.microsoft.com/office/drawing/2014/main" id="{EE515B06-019B-88B3-C0E1-EFBD11EB7021}"/>
              </a:ext>
            </a:extLst>
          </p:cNvPr>
          <p:cNvSpPr txBox="1">
            <a:spLocks noChangeArrowheads="1"/>
          </p:cNvSpPr>
          <p:nvPr/>
        </p:nvSpPr>
        <p:spPr bwMode="auto">
          <a:xfrm>
            <a:off x="3419475" y="2420938"/>
            <a:ext cx="1106488"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solidFill>
                  <a:srgbClr val="000000"/>
                </a:solidFill>
                <a:latin typeface="+mn-lt"/>
              </a:rPr>
              <a:t>Ingesta</a:t>
            </a:r>
            <a:endParaRPr lang="es-ES" altLang="es-ES" sz="2400" b="1">
              <a:solidFill>
                <a:srgbClr val="000000"/>
              </a:solidFill>
              <a:latin typeface="+mn-lt"/>
            </a:endParaRPr>
          </a:p>
        </p:txBody>
      </p:sp>
      <p:grpSp>
        <p:nvGrpSpPr>
          <p:cNvPr id="55301" name="Group 2069">
            <a:extLst>
              <a:ext uri="{FF2B5EF4-FFF2-40B4-BE49-F238E27FC236}">
                <a16:creationId xmlns:a16="http://schemas.microsoft.com/office/drawing/2014/main" id="{D222554D-F6C5-0E34-4FAF-A4B9BD10BC4D}"/>
              </a:ext>
            </a:extLst>
          </p:cNvPr>
          <p:cNvGrpSpPr>
            <a:grpSpLocks/>
          </p:cNvGrpSpPr>
          <p:nvPr/>
        </p:nvGrpSpPr>
        <p:grpSpPr bwMode="auto">
          <a:xfrm>
            <a:off x="1258888" y="4292600"/>
            <a:ext cx="4046537" cy="1481138"/>
            <a:chOff x="614" y="1968"/>
            <a:chExt cx="2549" cy="933"/>
          </a:xfrm>
        </p:grpSpPr>
        <p:sp>
          <p:nvSpPr>
            <p:cNvPr id="71707" name="Text Box 2062">
              <a:extLst>
                <a:ext uri="{FF2B5EF4-FFF2-40B4-BE49-F238E27FC236}">
                  <a16:creationId xmlns:a16="http://schemas.microsoft.com/office/drawing/2014/main" id="{1B1EC0EE-696C-48D0-1793-201BB438C732}"/>
                </a:ext>
              </a:extLst>
            </p:cNvPr>
            <p:cNvSpPr txBox="1">
              <a:spLocks noChangeArrowheads="1"/>
            </p:cNvSpPr>
            <p:nvPr/>
          </p:nvSpPr>
          <p:spPr bwMode="auto">
            <a:xfrm>
              <a:off x="614" y="2473"/>
              <a:ext cx="2549" cy="291"/>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solidFill>
                    <a:srgbClr val="000000"/>
                  </a:solidFill>
                  <a:latin typeface="+mn-lt"/>
                </a:rPr>
                <a:t>	Sudor	    orina     heces</a:t>
              </a:r>
              <a:endParaRPr lang="es-ES" altLang="es-ES" sz="2400" b="1">
                <a:solidFill>
                  <a:srgbClr val="000000"/>
                </a:solidFill>
                <a:latin typeface="+mn-lt"/>
              </a:endParaRPr>
            </a:p>
          </p:txBody>
        </p:sp>
        <p:sp>
          <p:nvSpPr>
            <p:cNvPr id="71708" name="Line 2058">
              <a:extLst>
                <a:ext uri="{FF2B5EF4-FFF2-40B4-BE49-F238E27FC236}">
                  <a16:creationId xmlns:a16="http://schemas.microsoft.com/office/drawing/2014/main" id="{DBD54838-585A-5DEC-CB79-3F1538197377}"/>
                </a:ext>
              </a:extLst>
            </p:cNvPr>
            <p:cNvSpPr>
              <a:spLocks noChangeShapeType="1"/>
            </p:cNvSpPr>
            <p:nvPr/>
          </p:nvSpPr>
          <p:spPr bwMode="auto">
            <a:xfrm>
              <a:off x="2304" y="2064"/>
              <a:ext cx="0" cy="432"/>
            </a:xfrm>
            <a:prstGeom prst="line">
              <a:avLst/>
            </a:prstGeom>
            <a:noFill/>
            <a:ln w="76200">
              <a:solidFill>
                <a:schemeClr val="tx1"/>
              </a:solidFill>
              <a:round/>
              <a:headEnd/>
              <a:tailEnd type="triangle" w="med" len="med"/>
            </a:ln>
          </p:spPr>
          <p:txBody>
            <a:bodyPr/>
            <a:lstStyle/>
            <a:p>
              <a:pPr>
                <a:defRPr/>
              </a:pPr>
              <a:endParaRPr lang="es-ES">
                <a:latin typeface="+mn-lt"/>
              </a:endParaRPr>
            </a:p>
          </p:txBody>
        </p:sp>
        <p:sp>
          <p:nvSpPr>
            <p:cNvPr id="71709" name="Line 2063">
              <a:extLst>
                <a:ext uri="{FF2B5EF4-FFF2-40B4-BE49-F238E27FC236}">
                  <a16:creationId xmlns:a16="http://schemas.microsoft.com/office/drawing/2014/main" id="{C3160093-049A-2243-B5A0-CFF8A4D71C89}"/>
                </a:ext>
              </a:extLst>
            </p:cNvPr>
            <p:cNvSpPr>
              <a:spLocks noChangeShapeType="1"/>
            </p:cNvSpPr>
            <p:nvPr/>
          </p:nvSpPr>
          <p:spPr bwMode="auto">
            <a:xfrm flipH="1">
              <a:off x="1584" y="2064"/>
              <a:ext cx="576" cy="432"/>
            </a:xfrm>
            <a:prstGeom prst="line">
              <a:avLst/>
            </a:prstGeom>
            <a:noFill/>
            <a:ln w="9525">
              <a:solidFill>
                <a:schemeClr val="tx1"/>
              </a:solidFill>
              <a:round/>
              <a:headEnd/>
              <a:tailEnd type="triangle" w="med" len="med"/>
            </a:ln>
          </p:spPr>
          <p:txBody>
            <a:bodyPr/>
            <a:lstStyle/>
            <a:p>
              <a:pPr>
                <a:defRPr/>
              </a:pPr>
              <a:endParaRPr lang="es-ES">
                <a:latin typeface="+mn-lt"/>
              </a:endParaRPr>
            </a:p>
          </p:txBody>
        </p:sp>
        <p:sp>
          <p:nvSpPr>
            <p:cNvPr id="71710" name="Line 2065">
              <a:extLst>
                <a:ext uri="{FF2B5EF4-FFF2-40B4-BE49-F238E27FC236}">
                  <a16:creationId xmlns:a16="http://schemas.microsoft.com/office/drawing/2014/main" id="{1D12CFF0-32CC-B361-DF4F-D794BAB6FA6A}"/>
                </a:ext>
              </a:extLst>
            </p:cNvPr>
            <p:cNvSpPr>
              <a:spLocks noChangeShapeType="1"/>
            </p:cNvSpPr>
            <p:nvPr/>
          </p:nvSpPr>
          <p:spPr bwMode="auto">
            <a:xfrm rot="15194041" flipH="1">
              <a:off x="2472" y="2040"/>
              <a:ext cx="576" cy="432"/>
            </a:xfrm>
            <a:prstGeom prst="line">
              <a:avLst/>
            </a:prstGeom>
            <a:noFill/>
            <a:ln w="9525">
              <a:solidFill>
                <a:schemeClr val="tx1"/>
              </a:solidFill>
              <a:round/>
              <a:headEnd/>
              <a:tailEnd type="triangle" w="med" len="med"/>
            </a:ln>
          </p:spPr>
          <p:txBody>
            <a:bodyPr/>
            <a:lstStyle/>
            <a:p>
              <a:pPr>
                <a:defRPr/>
              </a:pPr>
              <a:endParaRPr lang="es-ES">
                <a:latin typeface="+mn-lt"/>
              </a:endParaRPr>
            </a:p>
          </p:txBody>
        </p:sp>
        <p:sp>
          <p:nvSpPr>
            <p:cNvPr id="71711" name="Text Box 2066">
              <a:extLst>
                <a:ext uri="{FF2B5EF4-FFF2-40B4-BE49-F238E27FC236}">
                  <a16:creationId xmlns:a16="http://schemas.microsoft.com/office/drawing/2014/main" id="{8DF7B935-A7DB-0856-8821-65506F7096C3}"/>
                </a:ext>
              </a:extLst>
            </p:cNvPr>
            <p:cNvSpPr txBox="1">
              <a:spLocks noChangeArrowheads="1"/>
            </p:cNvSpPr>
            <p:nvPr/>
          </p:nvSpPr>
          <p:spPr bwMode="auto">
            <a:xfrm>
              <a:off x="1296" y="2688"/>
              <a:ext cx="1631" cy="21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1600">
                  <a:solidFill>
                    <a:srgbClr val="000000"/>
                  </a:solidFill>
                  <a:latin typeface="+mn-lt"/>
                </a:rPr>
                <a:t>   5%                80%            15%</a:t>
              </a:r>
              <a:endParaRPr lang="es-ES" altLang="es-ES" sz="1600">
                <a:solidFill>
                  <a:srgbClr val="000000"/>
                </a:solidFill>
                <a:latin typeface="+mn-lt"/>
              </a:endParaRPr>
            </a:p>
          </p:txBody>
        </p:sp>
      </p:grpSp>
      <p:sp>
        <p:nvSpPr>
          <p:cNvPr id="71687" name="Text Box 2070">
            <a:extLst>
              <a:ext uri="{FF2B5EF4-FFF2-40B4-BE49-F238E27FC236}">
                <a16:creationId xmlns:a16="http://schemas.microsoft.com/office/drawing/2014/main" id="{CECD3C62-F67D-9D4B-F28B-FEA2B6C18EE6}"/>
              </a:ext>
            </a:extLst>
          </p:cNvPr>
          <p:cNvSpPr txBox="1">
            <a:spLocks noChangeArrowheads="1"/>
          </p:cNvSpPr>
          <p:nvPr/>
        </p:nvSpPr>
        <p:spPr bwMode="auto">
          <a:xfrm>
            <a:off x="2914650" y="3502025"/>
            <a:ext cx="2289175"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_tradnl" altLang="es-ES" sz="3600">
                <a:solidFill>
                  <a:srgbClr val="000000"/>
                </a:solidFill>
                <a:latin typeface="+mn-lt"/>
              </a:rPr>
              <a:t>K</a:t>
            </a:r>
            <a:r>
              <a:rPr lang="es-ES_tradnl" altLang="es-ES" sz="3600" baseline="-25000">
                <a:solidFill>
                  <a:srgbClr val="000000"/>
                </a:solidFill>
                <a:latin typeface="+mn-lt"/>
              </a:rPr>
              <a:t>plasmático</a:t>
            </a:r>
            <a:endParaRPr lang="es-ES" altLang="es-ES" sz="3600">
              <a:solidFill>
                <a:srgbClr val="000000"/>
              </a:solidFill>
              <a:latin typeface="+mn-lt"/>
            </a:endParaRPr>
          </a:p>
        </p:txBody>
      </p:sp>
      <p:sp>
        <p:nvSpPr>
          <p:cNvPr id="71688" name="Line 2071">
            <a:extLst>
              <a:ext uri="{FF2B5EF4-FFF2-40B4-BE49-F238E27FC236}">
                <a16:creationId xmlns:a16="http://schemas.microsoft.com/office/drawing/2014/main" id="{9E867704-4481-D17F-0CA1-90A3A3C445D4}"/>
              </a:ext>
            </a:extLst>
          </p:cNvPr>
          <p:cNvSpPr>
            <a:spLocks noChangeShapeType="1"/>
          </p:cNvSpPr>
          <p:nvPr/>
        </p:nvSpPr>
        <p:spPr bwMode="auto">
          <a:xfrm>
            <a:off x="3851275" y="2925763"/>
            <a:ext cx="0" cy="862012"/>
          </a:xfrm>
          <a:prstGeom prst="line">
            <a:avLst/>
          </a:prstGeom>
          <a:noFill/>
          <a:ln w="38100">
            <a:solidFill>
              <a:schemeClr val="tx1"/>
            </a:solidFill>
            <a:round/>
            <a:headEnd/>
            <a:tailEnd type="triangle" w="med" len="med"/>
          </a:ln>
        </p:spPr>
        <p:txBody>
          <a:bodyPr/>
          <a:lstStyle/>
          <a:p>
            <a:pPr>
              <a:defRPr/>
            </a:pPr>
            <a:endParaRPr lang="es-ES">
              <a:latin typeface="+mn-lt"/>
            </a:endParaRPr>
          </a:p>
        </p:txBody>
      </p:sp>
      <p:sp>
        <p:nvSpPr>
          <p:cNvPr id="71689" name="Oval 2072">
            <a:extLst>
              <a:ext uri="{FF2B5EF4-FFF2-40B4-BE49-F238E27FC236}">
                <a16:creationId xmlns:a16="http://schemas.microsoft.com/office/drawing/2014/main" id="{14944F06-5223-D288-DA8A-D013EF29F15B}"/>
              </a:ext>
            </a:extLst>
          </p:cNvPr>
          <p:cNvSpPr>
            <a:spLocks noChangeArrowheads="1"/>
          </p:cNvSpPr>
          <p:nvPr/>
        </p:nvSpPr>
        <p:spPr bwMode="auto">
          <a:xfrm>
            <a:off x="5940425" y="2781300"/>
            <a:ext cx="2259013" cy="2251075"/>
          </a:xfrm>
          <a:prstGeom prst="ellipse">
            <a:avLst/>
          </a:prstGeom>
          <a:solidFill>
            <a:srgbClr val="CCFFFF"/>
          </a:solidFill>
          <a:ln w="127000">
            <a:solidFill>
              <a:srgbClr val="0000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s-ES" altLang="es-ES" sz="2400">
              <a:solidFill>
                <a:srgbClr val="000000"/>
              </a:solidFill>
              <a:latin typeface="+mn-lt"/>
            </a:endParaRPr>
          </a:p>
        </p:txBody>
      </p:sp>
      <p:sp>
        <p:nvSpPr>
          <p:cNvPr id="71690" name="Oval 2073">
            <a:extLst>
              <a:ext uri="{FF2B5EF4-FFF2-40B4-BE49-F238E27FC236}">
                <a16:creationId xmlns:a16="http://schemas.microsoft.com/office/drawing/2014/main" id="{BBC00D1B-5960-98FB-CBE3-53A73510433A}"/>
              </a:ext>
            </a:extLst>
          </p:cNvPr>
          <p:cNvSpPr>
            <a:spLocks noChangeArrowheads="1"/>
          </p:cNvSpPr>
          <p:nvPr/>
        </p:nvSpPr>
        <p:spPr bwMode="auto">
          <a:xfrm>
            <a:off x="5580063" y="3644900"/>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solidFill>
                <a:srgbClr val="000000"/>
              </a:solidFill>
              <a:latin typeface="+mn-lt"/>
            </a:endParaRPr>
          </a:p>
        </p:txBody>
      </p:sp>
      <p:sp>
        <p:nvSpPr>
          <p:cNvPr id="71691" name="Line 2075">
            <a:extLst>
              <a:ext uri="{FF2B5EF4-FFF2-40B4-BE49-F238E27FC236}">
                <a16:creationId xmlns:a16="http://schemas.microsoft.com/office/drawing/2014/main" id="{0E7EF48F-36FD-2CDA-59A5-A7D029AD60A6}"/>
              </a:ext>
            </a:extLst>
          </p:cNvPr>
          <p:cNvSpPr>
            <a:spLocks noChangeShapeType="1"/>
          </p:cNvSpPr>
          <p:nvPr/>
        </p:nvSpPr>
        <p:spPr bwMode="auto">
          <a:xfrm>
            <a:off x="4714875" y="3860800"/>
            <a:ext cx="720725"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71692" name="Line 2076">
            <a:extLst>
              <a:ext uri="{FF2B5EF4-FFF2-40B4-BE49-F238E27FC236}">
                <a16:creationId xmlns:a16="http://schemas.microsoft.com/office/drawing/2014/main" id="{9F861913-FA67-A206-8241-1F86F29445A2}"/>
              </a:ext>
            </a:extLst>
          </p:cNvPr>
          <p:cNvSpPr>
            <a:spLocks noChangeShapeType="1"/>
          </p:cNvSpPr>
          <p:nvPr/>
        </p:nvSpPr>
        <p:spPr bwMode="auto">
          <a:xfrm flipH="1">
            <a:off x="4714875" y="4292600"/>
            <a:ext cx="720725"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71693" name="Text Box 2078">
            <a:extLst>
              <a:ext uri="{FF2B5EF4-FFF2-40B4-BE49-F238E27FC236}">
                <a16:creationId xmlns:a16="http://schemas.microsoft.com/office/drawing/2014/main" id="{4083CF04-2AE5-EC00-FCD9-EC69D7D72DE8}"/>
              </a:ext>
            </a:extLst>
          </p:cNvPr>
          <p:cNvSpPr txBox="1">
            <a:spLocks noChangeArrowheads="1"/>
          </p:cNvSpPr>
          <p:nvPr/>
        </p:nvSpPr>
        <p:spPr bwMode="auto">
          <a:xfrm>
            <a:off x="6459538" y="3994150"/>
            <a:ext cx="184150"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endParaRPr lang="es-ES" altLang="es-ES" sz="3600">
              <a:solidFill>
                <a:srgbClr val="000000"/>
              </a:solidFill>
              <a:latin typeface="+mn-lt"/>
            </a:endParaRPr>
          </a:p>
        </p:txBody>
      </p:sp>
      <p:sp>
        <p:nvSpPr>
          <p:cNvPr id="71694" name="Text Box 2079">
            <a:extLst>
              <a:ext uri="{FF2B5EF4-FFF2-40B4-BE49-F238E27FC236}">
                <a16:creationId xmlns:a16="http://schemas.microsoft.com/office/drawing/2014/main" id="{74318AAC-49B3-D469-EEF3-CBB49E13E6B1}"/>
              </a:ext>
            </a:extLst>
          </p:cNvPr>
          <p:cNvSpPr txBox="1">
            <a:spLocks noChangeArrowheads="1"/>
          </p:cNvSpPr>
          <p:nvPr/>
        </p:nvSpPr>
        <p:spPr bwMode="auto">
          <a:xfrm>
            <a:off x="6156325" y="3284538"/>
            <a:ext cx="2289175"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_tradnl" altLang="es-ES" sz="3600">
                <a:solidFill>
                  <a:srgbClr val="000000"/>
                </a:solidFill>
                <a:latin typeface="+mn-lt"/>
              </a:rPr>
              <a:t>K</a:t>
            </a:r>
            <a:r>
              <a:rPr lang="es-ES_tradnl" altLang="es-ES" sz="3600" baseline="-25000">
                <a:solidFill>
                  <a:srgbClr val="000000"/>
                </a:solidFill>
                <a:latin typeface="+mn-lt"/>
              </a:rPr>
              <a:t>intracelular</a:t>
            </a:r>
            <a:endParaRPr lang="es-ES" altLang="es-ES" sz="3600">
              <a:solidFill>
                <a:srgbClr val="000000"/>
              </a:solidFill>
              <a:latin typeface="+mn-lt"/>
            </a:endParaRPr>
          </a:p>
        </p:txBody>
      </p:sp>
      <p:sp>
        <p:nvSpPr>
          <p:cNvPr id="71695" name="Text Box 2080">
            <a:extLst>
              <a:ext uri="{FF2B5EF4-FFF2-40B4-BE49-F238E27FC236}">
                <a16:creationId xmlns:a16="http://schemas.microsoft.com/office/drawing/2014/main" id="{9BDFB6FF-4C86-DF15-D46B-914E6FC01345}"/>
              </a:ext>
            </a:extLst>
          </p:cNvPr>
          <p:cNvSpPr txBox="1">
            <a:spLocks noChangeArrowheads="1"/>
          </p:cNvSpPr>
          <p:nvPr/>
        </p:nvSpPr>
        <p:spPr bwMode="auto">
          <a:xfrm>
            <a:off x="6227763" y="4149725"/>
            <a:ext cx="1462087" cy="4619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a:solidFill>
                  <a:srgbClr val="FF6600"/>
                </a:solidFill>
                <a:latin typeface="+mn-lt"/>
              </a:rPr>
              <a:t>150 mEq/l</a:t>
            </a:r>
            <a:endParaRPr lang="es-ES" altLang="es-ES" sz="2400">
              <a:solidFill>
                <a:srgbClr val="FF6600"/>
              </a:solidFill>
              <a:latin typeface="+mn-lt"/>
            </a:endParaRPr>
          </a:p>
        </p:txBody>
      </p:sp>
      <p:sp>
        <p:nvSpPr>
          <p:cNvPr id="71696" name="Text Box 2081">
            <a:extLst>
              <a:ext uri="{FF2B5EF4-FFF2-40B4-BE49-F238E27FC236}">
                <a16:creationId xmlns:a16="http://schemas.microsoft.com/office/drawing/2014/main" id="{F1AE8EFE-0FF9-1C3C-4AE6-9EC016D56BE1}"/>
              </a:ext>
            </a:extLst>
          </p:cNvPr>
          <p:cNvSpPr txBox="1">
            <a:spLocks noChangeArrowheads="1"/>
          </p:cNvSpPr>
          <p:nvPr/>
        </p:nvSpPr>
        <p:spPr bwMode="auto">
          <a:xfrm>
            <a:off x="1619250" y="4149725"/>
            <a:ext cx="1150938" cy="4619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a:solidFill>
                  <a:srgbClr val="FF6600"/>
                </a:solidFill>
                <a:latin typeface="+mn-lt"/>
              </a:rPr>
              <a:t>4 mEq/l</a:t>
            </a:r>
            <a:endParaRPr lang="es-ES" altLang="es-ES" sz="2400">
              <a:solidFill>
                <a:srgbClr val="FF6600"/>
              </a:solidFill>
              <a:latin typeface="+mn-lt"/>
            </a:endParaRPr>
          </a:p>
        </p:txBody>
      </p:sp>
      <p:sp>
        <p:nvSpPr>
          <p:cNvPr id="71697" name="Text Box 2082">
            <a:extLst>
              <a:ext uri="{FF2B5EF4-FFF2-40B4-BE49-F238E27FC236}">
                <a16:creationId xmlns:a16="http://schemas.microsoft.com/office/drawing/2014/main" id="{B13950AB-3E38-1596-BF0C-52C2C116C836}"/>
              </a:ext>
            </a:extLst>
          </p:cNvPr>
          <p:cNvSpPr txBox="1">
            <a:spLocks noChangeArrowheads="1"/>
          </p:cNvSpPr>
          <p:nvPr/>
        </p:nvSpPr>
        <p:spPr bwMode="auto">
          <a:xfrm>
            <a:off x="7724775" y="2435225"/>
            <a:ext cx="895350" cy="584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_tradnl" altLang="es-ES" sz="3200">
                <a:solidFill>
                  <a:srgbClr val="3333CC"/>
                </a:solidFill>
                <a:latin typeface="+mn-lt"/>
              </a:rPr>
              <a:t>98%</a:t>
            </a:r>
            <a:endParaRPr lang="es-ES" altLang="es-ES" sz="3200">
              <a:solidFill>
                <a:srgbClr val="3333CC"/>
              </a:solidFill>
              <a:latin typeface="+mn-lt"/>
            </a:endParaRPr>
          </a:p>
        </p:txBody>
      </p:sp>
      <p:sp>
        <p:nvSpPr>
          <p:cNvPr id="71698" name="Text Box 2083">
            <a:extLst>
              <a:ext uri="{FF2B5EF4-FFF2-40B4-BE49-F238E27FC236}">
                <a16:creationId xmlns:a16="http://schemas.microsoft.com/office/drawing/2014/main" id="{8B5D9D9C-FC7A-A306-9B69-D73D434ED636}"/>
              </a:ext>
            </a:extLst>
          </p:cNvPr>
          <p:cNvSpPr txBox="1">
            <a:spLocks noChangeArrowheads="1"/>
          </p:cNvSpPr>
          <p:nvPr/>
        </p:nvSpPr>
        <p:spPr bwMode="auto">
          <a:xfrm>
            <a:off x="2257425" y="2925763"/>
            <a:ext cx="685800" cy="584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_tradnl" altLang="es-ES" sz="3200">
                <a:solidFill>
                  <a:srgbClr val="3333CC"/>
                </a:solidFill>
                <a:latin typeface="+mn-lt"/>
              </a:rPr>
              <a:t>2%</a:t>
            </a:r>
            <a:endParaRPr lang="es-ES" altLang="es-ES" sz="3200">
              <a:solidFill>
                <a:srgbClr val="3333CC"/>
              </a:solidFill>
              <a:latin typeface="+mn-lt"/>
            </a:endParaRPr>
          </a:p>
        </p:txBody>
      </p:sp>
      <p:sp>
        <p:nvSpPr>
          <p:cNvPr id="71699" name="Line 38">
            <a:extLst>
              <a:ext uri="{FF2B5EF4-FFF2-40B4-BE49-F238E27FC236}">
                <a16:creationId xmlns:a16="http://schemas.microsoft.com/office/drawing/2014/main" id="{39443E02-C387-B7CC-96B3-A9FA337144EE}"/>
              </a:ext>
            </a:extLst>
          </p:cNvPr>
          <p:cNvSpPr>
            <a:spLocks noChangeShapeType="1"/>
          </p:cNvSpPr>
          <p:nvPr/>
        </p:nvSpPr>
        <p:spPr bwMode="auto">
          <a:xfrm>
            <a:off x="3635375" y="2276475"/>
            <a:ext cx="576263" cy="719138"/>
          </a:xfrm>
          <a:prstGeom prst="line">
            <a:avLst/>
          </a:prstGeom>
          <a:noFill/>
          <a:ln w="76200">
            <a:solidFill>
              <a:srgbClr val="FF0000"/>
            </a:solidFill>
            <a:round/>
            <a:headEnd/>
            <a:tailEnd/>
          </a:ln>
        </p:spPr>
        <p:txBody>
          <a:bodyPr/>
          <a:lstStyle/>
          <a:p>
            <a:pPr>
              <a:defRPr/>
            </a:pPr>
            <a:endParaRPr lang="es-ES">
              <a:latin typeface="+mn-lt"/>
            </a:endParaRPr>
          </a:p>
        </p:txBody>
      </p:sp>
      <p:sp>
        <p:nvSpPr>
          <p:cNvPr id="71700" name="Line 39">
            <a:extLst>
              <a:ext uri="{FF2B5EF4-FFF2-40B4-BE49-F238E27FC236}">
                <a16:creationId xmlns:a16="http://schemas.microsoft.com/office/drawing/2014/main" id="{77D2D496-47B6-969B-E796-0598C9B87D81}"/>
              </a:ext>
            </a:extLst>
          </p:cNvPr>
          <p:cNvSpPr>
            <a:spLocks noChangeShapeType="1"/>
          </p:cNvSpPr>
          <p:nvPr/>
        </p:nvSpPr>
        <p:spPr bwMode="auto">
          <a:xfrm flipV="1">
            <a:off x="3635375" y="2276475"/>
            <a:ext cx="576263" cy="647700"/>
          </a:xfrm>
          <a:prstGeom prst="line">
            <a:avLst/>
          </a:prstGeom>
          <a:noFill/>
          <a:ln w="76200">
            <a:solidFill>
              <a:srgbClr val="FF0000"/>
            </a:solidFill>
            <a:round/>
            <a:headEnd/>
            <a:tailEnd/>
          </a:ln>
        </p:spPr>
        <p:txBody>
          <a:bodyPr/>
          <a:lstStyle/>
          <a:p>
            <a:pPr>
              <a:defRPr/>
            </a:pPr>
            <a:endParaRPr lang="es-ES">
              <a:latin typeface="+mn-lt"/>
            </a:endParaRPr>
          </a:p>
        </p:txBody>
      </p:sp>
      <p:sp>
        <p:nvSpPr>
          <p:cNvPr id="71701" name="Line 2075">
            <a:extLst>
              <a:ext uri="{FF2B5EF4-FFF2-40B4-BE49-F238E27FC236}">
                <a16:creationId xmlns:a16="http://schemas.microsoft.com/office/drawing/2014/main" id="{C59D2D3C-D4C3-35BF-C8BB-053F793645A0}"/>
              </a:ext>
            </a:extLst>
          </p:cNvPr>
          <p:cNvSpPr>
            <a:spLocks noChangeShapeType="1"/>
          </p:cNvSpPr>
          <p:nvPr/>
        </p:nvSpPr>
        <p:spPr bwMode="auto">
          <a:xfrm>
            <a:off x="4714875" y="4005263"/>
            <a:ext cx="1152525" cy="0"/>
          </a:xfrm>
          <a:prstGeom prst="line">
            <a:avLst/>
          </a:prstGeom>
          <a:noFill/>
          <a:ln w="114300">
            <a:solidFill>
              <a:srgbClr val="FF0000"/>
            </a:solidFill>
            <a:round/>
            <a:headEnd/>
            <a:tailEnd type="triangle" w="med" len="med"/>
          </a:ln>
        </p:spPr>
        <p:txBody>
          <a:bodyPr/>
          <a:lstStyle/>
          <a:p>
            <a:pPr>
              <a:defRPr/>
            </a:pPr>
            <a:endParaRPr lang="es-ES">
              <a:latin typeface="+mn-lt"/>
            </a:endParaRPr>
          </a:p>
        </p:txBody>
      </p:sp>
      <p:sp>
        <p:nvSpPr>
          <p:cNvPr id="71702" name="Line 2075">
            <a:extLst>
              <a:ext uri="{FF2B5EF4-FFF2-40B4-BE49-F238E27FC236}">
                <a16:creationId xmlns:a16="http://schemas.microsoft.com/office/drawing/2014/main" id="{BFF609FB-0107-3DE8-2EC9-0D5A008B696A}"/>
              </a:ext>
            </a:extLst>
          </p:cNvPr>
          <p:cNvSpPr>
            <a:spLocks noChangeShapeType="1"/>
          </p:cNvSpPr>
          <p:nvPr/>
        </p:nvSpPr>
        <p:spPr bwMode="auto">
          <a:xfrm flipH="1">
            <a:off x="3995738" y="4149725"/>
            <a:ext cx="0" cy="1071563"/>
          </a:xfrm>
          <a:prstGeom prst="line">
            <a:avLst/>
          </a:prstGeom>
          <a:noFill/>
          <a:ln w="254000">
            <a:solidFill>
              <a:srgbClr val="FF0000"/>
            </a:solidFill>
            <a:round/>
            <a:headEnd/>
            <a:tailEnd type="triangle" w="med" len="med"/>
          </a:ln>
        </p:spPr>
        <p:txBody>
          <a:bodyPr/>
          <a:lstStyle/>
          <a:p>
            <a:pPr>
              <a:defRPr/>
            </a:pPr>
            <a:endParaRPr lang="es-ES">
              <a:latin typeface="+mn-lt"/>
            </a:endParaRPr>
          </a:p>
        </p:txBody>
      </p:sp>
      <p:sp>
        <p:nvSpPr>
          <p:cNvPr id="71703" name="Rectangle 2051">
            <a:extLst>
              <a:ext uri="{FF2B5EF4-FFF2-40B4-BE49-F238E27FC236}">
                <a16:creationId xmlns:a16="http://schemas.microsoft.com/office/drawing/2014/main" id="{26D917D5-AF06-9063-3A30-5B75631DFFC6}"/>
              </a:ext>
            </a:extLst>
          </p:cNvPr>
          <p:cNvSpPr>
            <a:spLocks noChangeArrowheads="1"/>
          </p:cNvSpPr>
          <p:nvPr/>
        </p:nvSpPr>
        <p:spPr bwMode="auto">
          <a:xfrm>
            <a:off x="200025" y="5932488"/>
            <a:ext cx="8705850" cy="679450"/>
          </a:xfrm>
          <a:prstGeom prst="rect">
            <a:avLst/>
          </a:prstGeom>
          <a:noFill/>
          <a:ln>
            <a:noFill/>
          </a:ln>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buClr>
                <a:srgbClr val="FFCC00"/>
              </a:buClr>
              <a:buFont typeface="Monotype Sorts" pitchFamily="2" charset="2"/>
              <a:buNone/>
              <a:defRPr/>
            </a:pPr>
            <a:r>
              <a:rPr kumimoji="1" lang="es-ES_tradnl" altLang="es-ES" b="1">
                <a:solidFill>
                  <a:srgbClr val="0000FF"/>
                </a:solidFill>
                <a:latin typeface="+mn-lt"/>
                <a:sym typeface="Wingdings" panose="05000000000000000000" pitchFamily="2" charset="2"/>
              </a:rPr>
              <a:t>  </a:t>
            </a:r>
            <a:r>
              <a:rPr kumimoji="1" lang="es-ES_tradnl" altLang="es-ES" b="1">
                <a:solidFill>
                  <a:srgbClr val="0000FF"/>
                </a:solidFill>
                <a:latin typeface="+mn-lt"/>
              </a:rPr>
              <a:t>Las hipoK transitorias se deben a desplazamiento del K al interior de la célula, mientras que las permanentes son por ingesta inadecuada o pérdidas excesivas de K.</a:t>
            </a:r>
          </a:p>
        </p:txBody>
      </p:sp>
    </p:spTree>
    <p:custDataLst>
      <p:tags r:id="rId1"/>
    </p:custDataLst>
  </p:cSld>
  <p:clrMapOvr>
    <a:masterClrMapping/>
  </p:clrMapOvr>
  <p:transition spd="slow" advTm="47033"/>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28F2-C016-FDCA-AADD-CE08F6061875}"/>
              </a:ext>
            </a:extLst>
          </p:cNvPr>
          <p:cNvSpPr>
            <a:spLocks noGrp="1"/>
          </p:cNvSpPr>
          <p:nvPr>
            <p:ph type="title"/>
          </p:nvPr>
        </p:nvSpPr>
        <p:spPr>
          <a:xfrm>
            <a:off x="214313" y="49213"/>
            <a:ext cx="7886700" cy="795337"/>
          </a:xfrm>
        </p:spPr>
        <p:txBody>
          <a:bodyPr rtlCol="0">
            <a:normAutofit/>
          </a:bodyPr>
          <a:lstStyle/>
          <a:p>
            <a:pPr algn="ctr" eaLnBrk="1" fontAlgn="auto" hangingPunct="1">
              <a:spcAft>
                <a:spcPts val="0"/>
              </a:spcAft>
              <a:defRPr/>
            </a:pPr>
            <a:r>
              <a:rPr lang="es-ES" sz="3200" b="1" dirty="0">
                <a:solidFill>
                  <a:srgbClr val="3333CC"/>
                </a:solidFill>
                <a:latin typeface="+mn-lt"/>
                <a:ea typeface="+mn-ea"/>
                <a:cs typeface="+mn-cs"/>
              </a:rPr>
              <a:t>Etiología</a:t>
            </a:r>
          </a:p>
        </p:txBody>
      </p:sp>
      <p:sp>
        <p:nvSpPr>
          <p:cNvPr id="75779" name="CuadroTexto 4">
            <a:extLst>
              <a:ext uri="{FF2B5EF4-FFF2-40B4-BE49-F238E27FC236}">
                <a16:creationId xmlns:a16="http://schemas.microsoft.com/office/drawing/2014/main" id="{5022FBB2-D5FA-4CFA-BC8B-9C74E829FCB8}"/>
              </a:ext>
            </a:extLst>
          </p:cNvPr>
          <p:cNvSpPr txBox="1">
            <a:spLocks noChangeArrowheads="1"/>
          </p:cNvSpPr>
          <p:nvPr/>
        </p:nvSpPr>
        <p:spPr bwMode="auto">
          <a:xfrm>
            <a:off x="398463" y="765175"/>
            <a:ext cx="7000875" cy="5940425"/>
          </a:xfrm>
          <a:prstGeom prst="rect">
            <a:avLst/>
          </a:prstGeom>
          <a:noFill/>
          <a:ln>
            <a:noFill/>
          </a:ln>
        </p:spPr>
        <p:txBody>
          <a:bodyPr>
            <a:spAutoFit/>
          </a:bodyPr>
          <a:lstStyle>
            <a:lvl1pPr marL="214313" indent="-214313"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43013" indent="-214313"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defRPr/>
            </a:pPr>
            <a:r>
              <a:rPr lang="es-ES" altLang="es-ES" sz="2000" dirty="0" err="1">
                <a:solidFill>
                  <a:srgbClr val="000000"/>
                </a:solidFill>
                <a:latin typeface="+mn-lt"/>
                <a:cs typeface="Arial" panose="020B0604020202020204" pitchFamily="34" charset="0"/>
              </a:rPr>
              <a:t>Pseudohipopotasemia</a:t>
            </a:r>
            <a:r>
              <a:rPr lang="es-ES" altLang="es-ES" sz="2000" dirty="0">
                <a:solidFill>
                  <a:srgbClr val="000000"/>
                </a:solidFill>
                <a:latin typeface="+mn-lt"/>
                <a:cs typeface="Arial" panose="020B0604020202020204" pitchFamily="34" charset="0"/>
              </a:rPr>
              <a:t>: falsas disminuciones de la cifra de potasio sérico</a:t>
            </a:r>
            <a:br>
              <a:rPr lang="es-ES" altLang="es-ES" sz="2000" dirty="0">
                <a:solidFill>
                  <a:srgbClr val="000000"/>
                </a:solidFill>
                <a:latin typeface="+mn-lt"/>
                <a:cs typeface="Arial" panose="020B0604020202020204" pitchFamily="34" charset="0"/>
              </a:rPr>
            </a:br>
            <a:endParaRPr lang="es-ES" altLang="es-ES" sz="2000" dirty="0">
              <a:solidFill>
                <a:srgbClr val="000000"/>
              </a:solidFill>
              <a:latin typeface="+mn-lt"/>
              <a:cs typeface="Arial" panose="020B0604020202020204" pitchFamily="34" charset="0"/>
            </a:endParaRPr>
          </a:p>
          <a:p>
            <a:pPr eaLnBrk="1" hangingPunct="1">
              <a:lnSpc>
                <a:spcPct val="100000"/>
              </a:lnSpc>
              <a:spcBef>
                <a:spcPct val="0"/>
              </a:spcBef>
              <a:defRPr/>
            </a:pPr>
            <a:r>
              <a:rPr lang="es-ES" altLang="es-ES" sz="2000" dirty="0">
                <a:solidFill>
                  <a:srgbClr val="000000"/>
                </a:solidFill>
                <a:latin typeface="+mn-lt"/>
                <a:cs typeface="Arial" panose="020B0604020202020204" pitchFamily="34" charset="0"/>
              </a:rPr>
              <a:t>Falta de Ingesta: raro</a:t>
            </a:r>
            <a:br>
              <a:rPr lang="es-ES" altLang="es-ES" sz="2000" dirty="0">
                <a:solidFill>
                  <a:srgbClr val="000000"/>
                </a:solidFill>
                <a:latin typeface="+mn-lt"/>
                <a:cs typeface="Arial" panose="020B0604020202020204" pitchFamily="34" charset="0"/>
              </a:rPr>
            </a:br>
            <a:endParaRPr lang="es-ES" altLang="es-ES" sz="2000" dirty="0">
              <a:solidFill>
                <a:srgbClr val="000000"/>
              </a:solidFill>
              <a:latin typeface="+mn-lt"/>
              <a:cs typeface="Arial" panose="020B0604020202020204" pitchFamily="34" charset="0"/>
            </a:endParaRPr>
          </a:p>
          <a:p>
            <a:pPr eaLnBrk="1" hangingPunct="1">
              <a:lnSpc>
                <a:spcPct val="100000"/>
              </a:lnSpc>
              <a:spcBef>
                <a:spcPct val="0"/>
              </a:spcBef>
              <a:defRPr/>
            </a:pPr>
            <a:r>
              <a:rPr lang="es-ES" altLang="es-ES" sz="2000" b="1" dirty="0">
                <a:solidFill>
                  <a:srgbClr val="000000"/>
                </a:solidFill>
                <a:latin typeface="+mn-lt"/>
                <a:cs typeface="Arial" panose="020B0604020202020204" pitchFamily="34" charset="0"/>
              </a:rPr>
              <a:t>Redistribución transcelular:</a:t>
            </a:r>
          </a:p>
          <a:p>
            <a:pPr lvl="3" eaLnBrk="1" hangingPunct="1">
              <a:lnSpc>
                <a:spcPct val="100000"/>
              </a:lnSpc>
              <a:spcBef>
                <a:spcPct val="0"/>
              </a:spcBef>
              <a:defRPr/>
            </a:pPr>
            <a:r>
              <a:rPr lang="es-ES_tradnl" altLang="es-ES" sz="2000" dirty="0">
                <a:solidFill>
                  <a:srgbClr val="000000"/>
                </a:solidFill>
                <a:latin typeface="+mn-lt"/>
                <a:cs typeface="Arial" panose="020B0604020202020204" pitchFamily="34" charset="0"/>
              </a:rPr>
              <a:t>Alcalosis metabólica</a:t>
            </a:r>
          </a:p>
          <a:p>
            <a:pPr lvl="3" eaLnBrk="1" hangingPunct="1">
              <a:lnSpc>
                <a:spcPct val="100000"/>
              </a:lnSpc>
              <a:spcBef>
                <a:spcPct val="0"/>
              </a:spcBef>
              <a:defRPr/>
            </a:pPr>
            <a:r>
              <a:rPr lang="es-ES_tradnl" altLang="es-ES" sz="2000" dirty="0">
                <a:solidFill>
                  <a:srgbClr val="000000"/>
                </a:solidFill>
                <a:latin typeface="+mn-lt"/>
                <a:cs typeface="Arial" panose="020B0604020202020204" pitchFamily="34" charset="0"/>
              </a:rPr>
              <a:t>Insulina</a:t>
            </a:r>
          </a:p>
          <a:p>
            <a:pPr lvl="3" eaLnBrk="1" hangingPunct="1">
              <a:lnSpc>
                <a:spcPct val="100000"/>
              </a:lnSpc>
              <a:spcBef>
                <a:spcPct val="0"/>
              </a:spcBef>
              <a:defRPr/>
            </a:pPr>
            <a:r>
              <a:rPr lang="es-ES_tradnl" altLang="es-ES" sz="2000" dirty="0">
                <a:solidFill>
                  <a:srgbClr val="000000"/>
                </a:solidFill>
                <a:latin typeface="+mn-lt"/>
                <a:cs typeface="Arial" panose="020B0604020202020204" pitchFamily="34" charset="0"/>
              </a:rPr>
              <a:t>Estimulación β2 </a:t>
            </a:r>
          </a:p>
          <a:p>
            <a:pPr lvl="3" eaLnBrk="1" hangingPunct="1">
              <a:lnSpc>
                <a:spcPct val="100000"/>
              </a:lnSpc>
              <a:spcBef>
                <a:spcPct val="0"/>
              </a:spcBef>
              <a:defRPr/>
            </a:pPr>
            <a:endParaRPr lang="es-ES_tradnl" altLang="es-ES" sz="2000" dirty="0">
              <a:solidFill>
                <a:srgbClr val="000000"/>
              </a:solidFill>
              <a:latin typeface="+mn-lt"/>
              <a:cs typeface="Arial" panose="020B0604020202020204" pitchFamily="34" charset="0"/>
            </a:endParaRPr>
          </a:p>
          <a:p>
            <a:pPr lvl="3" eaLnBrk="1" hangingPunct="1">
              <a:lnSpc>
                <a:spcPct val="100000"/>
              </a:lnSpc>
              <a:spcBef>
                <a:spcPct val="0"/>
              </a:spcBef>
              <a:defRPr/>
            </a:pPr>
            <a:endParaRPr lang="es-ES_tradnl" altLang="es-ES" sz="2000" dirty="0">
              <a:solidFill>
                <a:srgbClr val="000000"/>
              </a:solidFill>
              <a:latin typeface="+mn-lt"/>
              <a:cs typeface="Arial" panose="020B0604020202020204" pitchFamily="34" charset="0"/>
            </a:endParaRPr>
          </a:p>
          <a:p>
            <a:pPr marL="1028700" lvl="3" indent="0" eaLnBrk="1" hangingPunct="1">
              <a:lnSpc>
                <a:spcPct val="100000"/>
              </a:lnSpc>
              <a:spcBef>
                <a:spcPct val="0"/>
              </a:spcBef>
              <a:buFont typeface="Arial" panose="020B0604020202020204" pitchFamily="34" charset="0"/>
              <a:buNone/>
              <a:defRPr/>
            </a:pPr>
            <a:endParaRPr lang="es-ES_tradnl" altLang="es-ES" sz="2000" dirty="0">
              <a:solidFill>
                <a:srgbClr val="000000"/>
              </a:solidFill>
              <a:latin typeface="+mn-lt"/>
              <a:cs typeface="Arial" panose="020B0604020202020204" pitchFamily="34" charset="0"/>
            </a:endParaRPr>
          </a:p>
          <a:p>
            <a:pPr lvl="3" eaLnBrk="1" hangingPunct="1">
              <a:lnSpc>
                <a:spcPct val="100000"/>
              </a:lnSpc>
              <a:spcBef>
                <a:spcPct val="0"/>
              </a:spcBef>
              <a:defRPr/>
            </a:pPr>
            <a:endParaRPr lang="es-ES_tradnl" altLang="es-ES" sz="2000" dirty="0">
              <a:solidFill>
                <a:srgbClr val="000000"/>
              </a:solidFill>
              <a:latin typeface="+mn-lt"/>
              <a:cs typeface="Arial" panose="020B0604020202020204" pitchFamily="34" charset="0"/>
            </a:endParaRPr>
          </a:p>
          <a:p>
            <a:pPr lvl="3" eaLnBrk="1" hangingPunct="1">
              <a:lnSpc>
                <a:spcPct val="100000"/>
              </a:lnSpc>
              <a:spcBef>
                <a:spcPct val="0"/>
              </a:spcBef>
              <a:defRPr/>
            </a:pPr>
            <a:endParaRPr lang="es-ES_tradnl" altLang="es-ES" sz="2000" dirty="0">
              <a:solidFill>
                <a:srgbClr val="000000"/>
              </a:solidFill>
              <a:latin typeface="+mn-lt"/>
              <a:cs typeface="Arial" panose="020B0604020202020204" pitchFamily="34" charset="0"/>
            </a:endParaRPr>
          </a:p>
          <a:p>
            <a:pPr lvl="3" eaLnBrk="1" hangingPunct="1">
              <a:lnSpc>
                <a:spcPct val="100000"/>
              </a:lnSpc>
              <a:spcBef>
                <a:spcPct val="0"/>
              </a:spcBef>
              <a:defRPr/>
            </a:pPr>
            <a:endParaRPr lang="es-ES_tradnl" altLang="es-ES" sz="2000" dirty="0">
              <a:solidFill>
                <a:srgbClr val="000000"/>
              </a:solidFill>
              <a:latin typeface="+mn-lt"/>
              <a:cs typeface="Arial" panose="020B0604020202020204" pitchFamily="34" charset="0"/>
            </a:endParaRPr>
          </a:p>
          <a:p>
            <a:pPr lvl="3" eaLnBrk="1" hangingPunct="1">
              <a:lnSpc>
                <a:spcPct val="100000"/>
              </a:lnSpc>
              <a:spcBef>
                <a:spcPct val="0"/>
              </a:spcBef>
              <a:defRPr/>
            </a:pPr>
            <a:endParaRPr lang="es-ES_tradnl" altLang="es-ES" sz="2000" dirty="0">
              <a:solidFill>
                <a:srgbClr val="000000"/>
              </a:solidFill>
              <a:latin typeface="+mn-lt"/>
              <a:cs typeface="Arial" panose="020B0604020202020204" pitchFamily="34" charset="0"/>
            </a:endParaRPr>
          </a:p>
          <a:p>
            <a:pPr eaLnBrk="1" hangingPunct="1">
              <a:lnSpc>
                <a:spcPct val="100000"/>
              </a:lnSpc>
              <a:spcBef>
                <a:spcPct val="0"/>
              </a:spcBef>
              <a:defRPr/>
            </a:pPr>
            <a:r>
              <a:rPr lang="es-ES" altLang="es-ES" sz="2000" b="1" dirty="0">
                <a:solidFill>
                  <a:srgbClr val="000000"/>
                </a:solidFill>
                <a:latin typeface="+mn-lt"/>
                <a:cs typeface="Arial" panose="020B0604020202020204" pitchFamily="34" charset="0"/>
              </a:rPr>
              <a:t>Pérdidas corporales de potasio:</a:t>
            </a:r>
          </a:p>
          <a:p>
            <a:pPr lvl="1" eaLnBrk="1" hangingPunct="1">
              <a:lnSpc>
                <a:spcPct val="100000"/>
              </a:lnSpc>
              <a:spcBef>
                <a:spcPct val="0"/>
              </a:spcBef>
              <a:defRPr/>
            </a:pPr>
            <a:r>
              <a:rPr lang="es-ES" altLang="es-ES" sz="2000" b="1" dirty="0">
                <a:solidFill>
                  <a:srgbClr val="000000"/>
                </a:solidFill>
                <a:latin typeface="+mn-lt"/>
                <a:cs typeface="Arial" panose="020B0604020202020204" pitchFamily="34" charset="0"/>
              </a:rPr>
              <a:t>Extrarrenales:</a:t>
            </a:r>
            <a:r>
              <a:rPr lang="es-ES" altLang="es-ES" sz="2000" dirty="0">
                <a:solidFill>
                  <a:srgbClr val="000000"/>
                </a:solidFill>
                <a:latin typeface="+mn-lt"/>
                <a:cs typeface="Arial" panose="020B0604020202020204" pitchFamily="34" charset="0"/>
              </a:rPr>
              <a:t> diarrea, fístulas, adenoma velloso, </a:t>
            </a:r>
            <a:r>
              <a:rPr lang="es-ES" altLang="es-ES" sz="2000" dirty="0" err="1">
                <a:solidFill>
                  <a:srgbClr val="000000"/>
                </a:solidFill>
                <a:latin typeface="+mn-lt"/>
                <a:cs typeface="Arial" panose="020B0604020202020204" pitchFamily="34" charset="0"/>
              </a:rPr>
              <a:t>etc</a:t>
            </a:r>
            <a:endParaRPr lang="es-ES" altLang="es-ES" sz="2000" dirty="0">
              <a:solidFill>
                <a:srgbClr val="000000"/>
              </a:solidFill>
              <a:latin typeface="+mn-lt"/>
              <a:cs typeface="Arial" panose="020B0604020202020204" pitchFamily="34" charset="0"/>
            </a:endParaRPr>
          </a:p>
          <a:p>
            <a:pPr lvl="1" eaLnBrk="1" hangingPunct="1">
              <a:lnSpc>
                <a:spcPct val="100000"/>
              </a:lnSpc>
              <a:spcBef>
                <a:spcPct val="0"/>
              </a:spcBef>
              <a:defRPr/>
            </a:pPr>
            <a:r>
              <a:rPr lang="es-ES" altLang="es-ES" sz="2000" b="1" dirty="0">
                <a:solidFill>
                  <a:srgbClr val="000000"/>
                </a:solidFill>
                <a:latin typeface="+mn-lt"/>
                <a:cs typeface="Arial" panose="020B0604020202020204" pitchFamily="34" charset="0"/>
              </a:rPr>
              <a:t>Renales: </a:t>
            </a:r>
            <a:r>
              <a:rPr lang="es-ES" altLang="es-ES" sz="2000" dirty="0">
                <a:solidFill>
                  <a:srgbClr val="000000"/>
                </a:solidFill>
                <a:latin typeface="+mn-lt"/>
                <a:cs typeface="Arial" panose="020B0604020202020204" pitchFamily="34" charset="0"/>
              </a:rPr>
              <a:t>diuréticos, tubulopatías.</a:t>
            </a:r>
          </a:p>
        </p:txBody>
      </p:sp>
      <p:sp>
        <p:nvSpPr>
          <p:cNvPr id="6" name="Line 2">
            <a:extLst>
              <a:ext uri="{FF2B5EF4-FFF2-40B4-BE49-F238E27FC236}">
                <a16:creationId xmlns:a16="http://schemas.microsoft.com/office/drawing/2014/main" id="{8E1509AD-BA1B-48C7-1811-83E33B8E9640}"/>
              </a:ext>
            </a:extLst>
          </p:cNvPr>
          <p:cNvSpPr>
            <a:spLocks noChangeShapeType="1"/>
          </p:cNvSpPr>
          <p:nvPr/>
        </p:nvSpPr>
        <p:spPr bwMode="auto">
          <a:xfrm flipV="1">
            <a:off x="3295650" y="3851275"/>
            <a:ext cx="485775" cy="1025525"/>
          </a:xfrm>
          <a:prstGeom prst="line">
            <a:avLst/>
          </a:prstGeom>
          <a:noFill/>
          <a:ln w="762000">
            <a:solidFill>
              <a:srgbClr val="FF6600"/>
            </a:solidFill>
            <a:round/>
            <a:headEnd/>
            <a:tailEnd/>
          </a:ln>
        </p:spPr>
        <p:txBody>
          <a:bodyPr/>
          <a:lstStyle/>
          <a:p>
            <a:pPr defTabSz="685800" eaLnBrk="1" fontAlgn="auto" hangingPunct="1">
              <a:spcBef>
                <a:spcPts val="0"/>
              </a:spcBef>
              <a:spcAft>
                <a:spcPts val="0"/>
              </a:spcAft>
              <a:defRPr/>
            </a:pPr>
            <a:endParaRPr lang="es-ES">
              <a:solidFill>
                <a:prstClr val="black"/>
              </a:solidFill>
              <a:latin typeface="+mn-lt"/>
            </a:endParaRPr>
          </a:p>
        </p:txBody>
      </p:sp>
      <p:sp>
        <p:nvSpPr>
          <p:cNvPr id="8" name="Text Box 6">
            <a:extLst>
              <a:ext uri="{FF2B5EF4-FFF2-40B4-BE49-F238E27FC236}">
                <a16:creationId xmlns:a16="http://schemas.microsoft.com/office/drawing/2014/main" id="{88B2BCC9-EC45-47C3-DAF4-49F8D2CC6217}"/>
              </a:ext>
            </a:extLst>
          </p:cNvPr>
          <p:cNvSpPr txBox="1">
            <a:spLocks noChangeArrowheads="1"/>
          </p:cNvSpPr>
          <p:nvPr/>
        </p:nvSpPr>
        <p:spPr bwMode="auto">
          <a:xfrm>
            <a:off x="6661150" y="3057525"/>
            <a:ext cx="2135188" cy="2863850"/>
          </a:xfrm>
          <a:prstGeom prst="rect">
            <a:avLst/>
          </a:prstGeom>
          <a:solidFill>
            <a:schemeClr val="accent4">
              <a:lumMod val="40000"/>
              <a:lumOff val="60000"/>
            </a:schemeClr>
          </a:solidFill>
          <a:ln w="9525">
            <a:solidFill>
              <a:schemeClr val="tx1"/>
            </a:solidFill>
            <a:miter lim="800000"/>
            <a:headEnd/>
            <a:tailEnd/>
          </a:ln>
          <a:effectLst/>
        </p:spPr>
        <p:txBody>
          <a:bodyPr>
            <a:spAutoFit/>
          </a:bodyPr>
          <a:lstStyle/>
          <a:p>
            <a:pPr algn="ctr" defTabSz="685800" eaLnBrk="1" fontAlgn="auto" hangingPunct="1">
              <a:spcBef>
                <a:spcPts val="0"/>
              </a:spcBef>
              <a:spcAft>
                <a:spcPts val="0"/>
              </a:spcAft>
              <a:defRPr/>
            </a:pPr>
            <a:r>
              <a:rPr lang="es-ES_tradnl" b="1" dirty="0">
                <a:solidFill>
                  <a:prstClr val="black"/>
                </a:solidFill>
                <a:latin typeface="+mn-lt"/>
              </a:rPr>
              <a:t>Favorecen la entrada de K en la célula</a:t>
            </a:r>
          </a:p>
          <a:p>
            <a:pPr algn="ctr" defTabSz="685800" eaLnBrk="1" fontAlgn="auto" hangingPunct="1">
              <a:spcBef>
                <a:spcPts val="0"/>
              </a:spcBef>
              <a:spcAft>
                <a:spcPts val="0"/>
              </a:spcAft>
              <a:defRPr/>
            </a:pPr>
            <a:r>
              <a:rPr lang="es-ES_tradnl" b="1" dirty="0">
                <a:solidFill>
                  <a:prstClr val="black"/>
                </a:solidFill>
                <a:latin typeface="+mn-lt"/>
              </a:rPr>
              <a:t>(hipopotasemia)</a:t>
            </a:r>
          </a:p>
          <a:p>
            <a:pPr algn="ctr" defTabSz="685800" eaLnBrk="1" fontAlgn="auto" hangingPunct="1">
              <a:spcBef>
                <a:spcPts val="0"/>
              </a:spcBef>
              <a:spcAft>
                <a:spcPts val="0"/>
              </a:spcAft>
              <a:defRPr/>
            </a:pPr>
            <a:endParaRPr lang="es-ES_tradnl" b="1" dirty="0">
              <a:solidFill>
                <a:prstClr val="black"/>
              </a:solidFill>
              <a:latin typeface="+mn-lt"/>
            </a:endParaRPr>
          </a:p>
          <a:p>
            <a:pPr defTabSz="685800" eaLnBrk="1" fontAlgn="auto" hangingPunct="1">
              <a:spcBef>
                <a:spcPts val="0"/>
              </a:spcBef>
              <a:spcAft>
                <a:spcPts val="0"/>
              </a:spcAft>
              <a:defRPr/>
            </a:pPr>
            <a:r>
              <a:rPr lang="es-ES_tradnl" dirty="0">
                <a:solidFill>
                  <a:prstClr val="black"/>
                </a:solidFill>
                <a:latin typeface="+mn-lt"/>
              </a:rPr>
              <a:t>• Alcalosis metabólica</a:t>
            </a:r>
          </a:p>
          <a:p>
            <a:pPr defTabSz="685800" eaLnBrk="1" fontAlgn="auto" hangingPunct="1">
              <a:spcBef>
                <a:spcPts val="0"/>
              </a:spcBef>
              <a:spcAft>
                <a:spcPts val="0"/>
              </a:spcAft>
              <a:defRPr/>
            </a:pPr>
            <a:r>
              <a:rPr lang="es-ES_tradnl" dirty="0">
                <a:solidFill>
                  <a:prstClr val="black"/>
                </a:solidFill>
                <a:latin typeface="+mn-lt"/>
              </a:rPr>
              <a:t>• Insulina</a:t>
            </a:r>
          </a:p>
          <a:p>
            <a:pPr defTabSz="685800" eaLnBrk="1" fontAlgn="auto" hangingPunct="1">
              <a:spcBef>
                <a:spcPts val="0"/>
              </a:spcBef>
              <a:spcAft>
                <a:spcPts val="0"/>
              </a:spcAft>
              <a:defRPr/>
            </a:pPr>
            <a:r>
              <a:rPr lang="es-ES_tradnl" dirty="0">
                <a:solidFill>
                  <a:prstClr val="black"/>
                </a:solidFill>
                <a:latin typeface="+mn-lt"/>
              </a:rPr>
              <a:t>• Estimulación β2 </a:t>
            </a:r>
          </a:p>
          <a:p>
            <a:pPr defTabSz="685800" eaLnBrk="1" fontAlgn="auto" hangingPunct="1">
              <a:spcBef>
                <a:spcPts val="0"/>
              </a:spcBef>
              <a:spcAft>
                <a:spcPts val="0"/>
              </a:spcAft>
              <a:defRPr/>
            </a:pPr>
            <a:r>
              <a:rPr lang="es-ES_tradnl" dirty="0">
                <a:solidFill>
                  <a:prstClr val="black"/>
                </a:solidFill>
                <a:latin typeface="+mn-lt"/>
              </a:rPr>
              <a:t>• Aldosterona</a:t>
            </a:r>
            <a:endParaRPr lang="es-ES" dirty="0">
              <a:solidFill>
                <a:prstClr val="black"/>
              </a:solidFill>
              <a:latin typeface="+mn-lt"/>
            </a:endParaRPr>
          </a:p>
        </p:txBody>
      </p:sp>
      <p:sp>
        <p:nvSpPr>
          <p:cNvPr id="75782" name="Text Box 7">
            <a:extLst>
              <a:ext uri="{FF2B5EF4-FFF2-40B4-BE49-F238E27FC236}">
                <a16:creationId xmlns:a16="http://schemas.microsoft.com/office/drawing/2014/main" id="{C9BEA52F-9B82-ABED-D8D3-890B629E203D}"/>
              </a:ext>
            </a:extLst>
          </p:cNvPr>
          <p:cNvSpPr txBox="1">
            <a:spLocks noChangeArrowheads="1"/>
          </p:cNvSpPr>
          <p:nvPr/>
        </p:nvSpPr>
        <p:spPr bwMode="auto">
          <a:xfrm>
            <a:off x="3241675" y="4175125"/>
            <a:ext cx="649288" cy="369888"/>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None/>
              <a:defRPr/>
            </a:pPr>
            <a:r>
              <a:rPr lang="es-ES_tradnl" altLang="es-ES" sz="1800">
                <a:solidFill>
                  <a:srgbClr val="000000"/>
                </a:solidFill>
                <a:latin typeface="+mn-lt"/>
              </a:rPr>
              <a:t>K</a:t>
            </a:r>
            <a:r>
              <a:rPr lang="es-ES_tradnl" altLang="es-ES" sz="1800" baseline="-25000">
                <a:solidFill>
                  <a:srgbClr val="000000"/>
                </a:solidFill>
                <a:latin typeface="+mn-lt"/>
              </a:rPr>
              <a:t>p</a:t>
            </a:r>
            <a:endParaRPr lang="es-ES" altLang="es-ES" sz="1800">
              <a:solidFill>
                <a:srgbClr val="000000"/>
              </a:solidFill>
              <a:latin typeface="+mn-lt"/>
            </a:endParaRPr>
          </a:p>
        </p:txBody>
      </p:sp>
      <p:sp>
        <p:nvSpPr>
          <p:cNvPr id="75783" name="Oval 8">
            <a:extLst>
              <a:ext uri="{FF2B5EF4-FFF2-40B4-BE49-F238E27FC236}">
                <a16:creationId xmlns:a16="http://schemas.microsoft.com/office/drawing/2014/main" id="{5367628B-0CF2-4BC4-85E6-7A8D66372470}"/>
              </a:ext>
            </a:extLst>
          </p:cNvPr>
          <p:cNvSpPr>
            <a:spLocks noChangeArrowheads="1"/>
          </p:cNvSpPr>
          <p:nvPr/>
        </p:nvSpPr>
        <p:spPr bwMode="auto">
          <a:xfrm>
            <a:off x="4791075" y="3473450"/>
            <a:ext cx="1695450" cy="1689100"/>
          </a:xfrm>
          <a:prstGeom prst="ellipse">
            <a:avLst/>
          </a:prstGeom>
          <a:solidFill>
            <a:srgbClr val="CCFFFF"/>
          </a:solidFill>
          <a:ln w="127000">
            <a:solidFill>
              <a:srgbClr val="0000FF"/>
            </a:solidFill>
            <a:round/>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defRPr/>
            </a:pPr>
            <a:endParaRPr lang="es-ES" altLang="es-ES" sz="1800">
              <a:solidFill>
                <a:srgbClr val="000000"/>
              </a:solidFill>
              <a:latin typeface="+mn-lt"/>
            </a:endParaRPr>
          </a:p>
        </p:txBody>
      </p:sp>
      <p:sp>
        <p:nvSpPr>
          <p:cNvPr id="75784" name="Oval 9">
            <a:extLst>
              <a:ext uri="{FF2B5EF4-FFF2-40B4-BE49-F238E27FC236}">
                <a16:creationId xmlns:a16="http://schemas.microsoft.com/office/drawing/2014/main" id="{B77E8AA0-0E2A-E567-8669-B28581B895F9}"/>
              </a:ext>
            </a:extLst>
          </p:cNvPr>
          <p:cNvSpPr>
            <a:spLocks noChangeArrowheads="1"/>
          </p:cNvSpPr>
          <p:nvPr/>
        </p:nvSpPr>
        <p:spPr bwMode="auto">
          <a:xfrm>
            <a:off x="4521200" y="4121150"/>
            <a:ext cx="571500" cy="514350"/>
          </a:xfrm>
          <a:prstGeom prst="ellipse">
            <a:avLst/>
          </a:prstGeom>
          <a:solidFill>
            <a:srgbClr val="FFFF00"/>
          </a:solidFill>
          <a:ln w="9525">
            <a:solidFill>
              <a:schemeClr val="tx1"/>
            </a:solidFill>
            <a:round/>
            <a:headEnd/>
            <a:tailEnd/>
          </a:ln>
        </p:spPr>
        <p:txBody>
          <a:bodyPr wrap="none"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endParaRPr lang="es-ES" altLang="es-ES" sz="1800">
              <a:solidFill>
                <a:srgbClr val="000000"/>
              </a:solidFill>
              <a:latin typeface="+mn-lt"/>
            </a:endParaRPr>
          </a:p>
        </p:txBody>
      </p:sp>
      <p:sp>
        <p:nvSpPr>
          <p:cNvPr id="13" name="Line 10">
            <a:extLst>
              <a:ext uri="{FF2B5EF4-FFF2-40B4-BE49-F238E27FC236}">
                <a16:creationId xmlns:a16="http://schemas.microsoft.com/office/drawing/2014/main" id="{0DE9299E-F50E-3D52-AEC4-B5E3E31292C4}"/>
              </a:ext>
            </a:extLst>
          </p:cNvPr>
          <p:cNvSpPr>
            <a:spLocks noChangeShapeType="1"/>
          </p:cNvSpPr>
          <p:nvPr/>
        </p:nvSpPr>
        <p:spPr bwMode="auto">
          <a:xfrm>
            <a:off x="3943350" y="4283075"/>
            <a:ext cx="541338" cy="1588"/>
          </a:xfrm>
          <a:prstGeom prst="line">
            <a:avLst/>
          </a:prstGeom>
          <a:noFill/>
          <a:ln w="76200">
            <a:solidFill>
              <a:schemeClr val="tx1"/>
            </a:solidFill>
            <a:round/>
            <a:headEnd/>
            <a:tailEnd type="triangle" w="med" len="med"/>
          </a:ln>
        </p:spPr>
        <p:txBody>
          <a:bodyPr/>
          <a:lstStyle/>
          <a:p>
            <a:pPr defTabSz="685800" eaLnBrk="1" fontAlgn="auto" hangingPunct="1">
              <a:spcBef>
                <a:spcPts val="0"/>
              </a:spcBef>
              <a:spcAft>
                <a:spcPts val="0"/>
              </a:spcAft>
              <a:defRPr/>
            </a:pPr>
            <a:endParaRPr lang="es-ES">
              <a:solidFill>
                <a:prstClr val="black"/>
              </a:solidFill>
              <a:latin typeface="+mn-lt"/>
            </a:endParaRPr>
          </a:p>
        </p:txBody>
      </p:sp>
      <p:sp>
        <p:nvSpPr>
          <p:cNvPr id="14" name="Line 11">
            <a:extLst>
              <a:ext uri="{FF2B5EF4-FFF2-40B4-BE49-F238E27FC236}">
                <a16:creationId xmlns:a16="http://schemas.microsoft.com/office/drawing/2014/main" id="{D1004BDC-19A8-2276-1617-B0353BBFACA1}"/>
              </a:ext>
            </a:extLst>
          </p:cNvPr>
          <p:cNvSpPr>
            <a:spLocks noChangeShapeType="1"/>
          </p:cNvSpPr>
          <p:nvPr/>
        </p:nvSpPr>
        <p:spPr bwMode="auto">
          <a:xfrm flipH="1">
            <a:off x="3871913" y="4606925"/>
            <a:ext cx="541337" cy="1588"/>
          </a:xfrm>
          <a:prstGeom prst="line">
            <a:avLst/>
          </a:prstGeom>
          <a:noFill/>
          <a:ln w="12700">
            <a:solidFill>
              <a:schemeClr val="tx1"/>
            </a:solidFill>
            <a:prstDash val="sysDot"/>
            <a:round/>
            <a:headEnd/>
            <a:tailEnd type="triangle" w="med" len="med"/>
          </a:ln>
        </p:spPr>
        <p:txBody>
          <a:bodyPr/>
          <a:lstStyle/>
          <a:p>
            <a:pPr defTabSz="685800" eaLnBrk="1" fontAlgn="auto" hangingPunct="1">
              <a:spcBef>
                <a:spcPts val="0"/>
              </a:spcBef>
              <a:spcAft>
                <a:spcPts val="0"/>
              </a:spcAft>
              <a:defRPr/>
            </a:pPr>
            <a:endParaRPr lang="es-ES">
              <a:solidFill>
                <a:prstClr val="black"/>
              </a:solidFill>
              <a:latin typeface="+mn-lt"/>
            </a:endParaRPr>
          </a:p>
        </p:txBody>
      </p:sp>
      <p:sp>
        <p:nvSpPr>
          <p:cNvPr id="75787" name="Text Box 12">
            <a:extLst>
              <a:ext uri="{FF2B5EF4-FFF2-40B4-BE49-F238E27FC236}">
                <a16:creationId xmlns:a16="http://schemas.microsoft.com/office/drawing/2014/main" id="{39F8E716-17B8-65C9-9F27-A2BD15C0BA51}"/>
              </a:ext>
            </a:extLst>
          </p:cNvPr>
          <p:cNvSpPr txBox="1">
            <a:spLocks noChangeArrowheads="1"/>
          </p:cNvSpPr>
          <p:nvPr/>
        </p:nvSpPr>
        <p:spPr bwMode="auto">
          <a:xfrm>
            <a:off x="5181600" y="4383088"/>
            <a:ext cx="138113" cy="369887"/>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None/>
              <a:defRPr/>
            </a:pPr>
            <a:endParaRPr lang="es-ES" altLang="es-ES" sz="1800">
              <a:solidFill>
                <a:srgbClr val="000000"/>
              </a:solidFill>
              <a:latin typeface="+mn-lt"/>
            </a:endParaRPr>
          </a:p>
        </p:txBody>
      </p:sp>
      <p:sp>
        <p:nvSpPr>
          <p:cNvPr id="75788" name="Text Box 13">
            <a:extLst>
              <a:ext uri="{FF2B5EF4-FFF2-40B4-BE49-F238E27FC236}">
                <a16:creationId xmlns:a16="http://schemas.microsoft.com/office/drawing/2014/main" id="{F908C8B1-B7D4-CC74-FEC3-28D3E478AC4A}"/>
              </a:ext>
            </a:extLst>
          </p:cNvPr>
          <p:cNvSpPr txBox="1">
            <a:spLocks noChangeArrowheads="1"/>
          </p:cNvSpPr>
          <p:nvPr/>
        </p:nvSpPr>
        <p:spPr bwMode="auto">
          <a:xfrm>
            <a:off x="4953000" y="3851275"/>
            <a:ext cx="1717675" cy="369888"/>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None/>
              <a:defRPr/>
            </a:pPr>
            <a:r>
              <a:rPr lang="es-ES_tradnl" altLang="es-ES" sz="1800">
                <a:solidFill>
                  <a:srgbClr val="000000"/>
                </a:solidFill>
                <a:latin typeface="+mn-lt"/>
              </a:rPr>
              <a:t>K</a:t>
            </a:r>
            <a:r>
              <a:rPr lang="es-ES_tradnl" altLang="es-ES" sz="1800" baseline="-25000">
                <a:solidFill>
                  <a:srgbClr val="000000"/>
                </a:solidFill>
                <a:latin typeface="+mn-lt"/>
              </a:rPr>
              <a:t>intracelular</a:t>
            </a:r>
            <a:endParaRPr lang="es-ES" altLang="es-ES" sz="1800">
              <a:solidFill>
                <a:srgbClr val="000000"/>
              </a:solidFill>
              <a:latin typeface="+mn-lt"/>
            </a:endParaRPr>
          </a:p>
        </p:txBody>
      </p:sp>
      <p:sp>
        <p:nvSpPr>
          <p:cNvPr id="75789" name="Text Box 14">
            <a:extLst>
              <a:ext uri="{FF2B5EF4-FFF2-40B4-BE49-F238E27FC236}">
                <a16:creationId xmlns:a16="http://schemas.microsoft.com/office/drawing/2014/main" id="{54814CBD-54D0-90C6-0198-9D48A42EF382}"/>
              </a:ext>
            </a:extLst>
          </p:cNvPr>
          <p:cNvSpPr txBox="1">
            <a:spLocks noChangeArrowheads="1"/>
          </p:cNvSpPr>
          <p:nvPr/>
        </p:nvSpPr>
        <p:spPr bwMode="auto">
          <a:xfrm>
            <a:off x="5006975" y="4500563"/>
            <a:ext cx="1146175" cy="369887"/>
          </a:xfrm>
          <a:prstGeom prst="rect">
            <a:avLst/>
          </a:prstGeom>
          <a:noFill/>
          <a:ln>
            <a:noFill/>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r>
              <a:rPr lang="es-ES_tradnl" altLang="es-ES" sz="1800">
                <a:solidFill>
                  <a:srgbClr val="FF0000"/>
                </a:solidFill>
                <a:latin typeface="+mn-lt"/>
              </a:rPr>
              <a:t>150 mEq/l</a:t>
            </a:r>
            <a:endParaRPr lang="es-ES" altLang="es-ES" sz="1800">
              <a:solidFill>
                <a:srgbClr val="FF0000"/>
              </a:solidFill>
              <a:latin typeface="+mn-lt"/>
            </a:endParaRPr>
          </a:p>
        </p:txBody>
      </p:sp>
      <p:sp>
        <p:nvSpPr>
          <p:cNvPr id="15" name="Text Box 65">
            <a:extLst>
              <a:ext uri="{FF2B5EF4-FFF2-40B4-BE49-F238E27FC236}">
                <a16:creationId xmlns:a16="http://schemas.microsoft.com/office/drawing/2014/main" id="{A9CC74E8-CB57-0374-1BD5-4B846FD45E6D}"/>
              </a:ext>
            </a:extLst>
          </p:cNvPr>
          <p:cNvSpPr txBox="1">
            <a:spLocks noChangeArrowheads="1"/>
          </p:cNvSpPr>
          <p:nvPr/>
        </p:nvSpPr>
        <p:spPr bwMode="auto">
          <a:xfrm>
            <a:off x="4030663" y="1138238"/>
            <a:ext cx="3098800" cy="1579562"/>
          </a:xfrm>
          <a:prstGeom prst="rect">
            <a:avLst/>
          </a:prstGeom>
          <a:solidFill>
            <a:schemeClr val="accent4">
              <a:lumMod val="40000"/>
              <a:lumOff val="60000"/>
            </a:schemeClr>
          </a:solidFill>
          <a:ln w="9525">
            <a:solidFill>
              <a:schemeClr val="tx1"/>
            </a:solidFill>
            <a:miter lim="800000"/>
            <a:headEnd/>
            <a:tailEnd/>
          </a:ln>
          <a:effectLst/>
        </p:spPr>
        <p:txBody>
          <a:bodyPr>
            <a:spAutoFit/>
          </a:bodyPr>
          <a:lstStyle/>
          <a:p>
            <a:pPr algn="ctr" defTabSz="685800" eaLnBrk="1" fontAlgn="auto" hangingPunct="1">
              <a:lnSpc>
                <a:spcPct val="130000"/>
              </a:lnSpc>
              <a:spcBef>
                <a:spcPts val="0"/>
              </a:spcBef>
              <a:spcAft>
                <a:spcPts val="0"/>
              </a:spcAft>
              <a:defRPr/>
            </a:pPr>
            <a:r>
              <a:rPr lang="es-ES_tradnl" altLang="es-ES" dirty="0">
                <a:solidFill>
                  <a:srgbClr val="FF0000"/>
                </a:solidFill>
                <a:latin typeface="+mn-lt"/>
                <a:cs typeface="Arial" panose="020B0604020202020204" pitchFamily="34" charset="0"/>
              </a:rPr>
              <a:t>  </a:t>
            </a:r>
            <a:r>
              <a:rPr lang="es-ES_tradnl" altLang="es-ES" b="1" dirty="0">
                <a:solidFill>
                  <a:srgbClr val="FF0000"/>
                </a:solidFill>
                <a:latin typeface="+mn-lt"/>
                <a:cs typeface="Arial" panose="020B0604020202020204" pitchFamily="34" charset="0"/>
              </a:rPr>
              <a:t>REDUCCION INGESTA </a:t>
            </a:r>
          </a:p>
          <a:p>
            <a:pPr marL="214313" indent="-214313" defTabSz="685800" eaLnBrk="1" fontAlgn="auto" hangingPunct="1">
              <a:lnSpc>
                <a:spcPct val="140000"/>
              </a:lnSpc>
              <a:spcBef>
                <a:spcPts val="0"/>
              </a:spcBef>
              <a:spcAft>
                <a:spcPts val="0"/>
              </a:spcAft>
              <a:buFont typeface="Arial" panose="020B0604020202020204" pitchFamily="34" charset="0"/>
              <a:buChar char="•"/>
              <a:defRPr/>
            </a:pPr>
            <a:r>
              <a:rPr lang="es-ES_tradnl" altLang="es-ES" dirty="0">
                <a:solidFill>
                  <a:prstClr val="black"/>
                </a:solidFill>
                <a:latin typeface="+mn-lt"/>
                <a:cs typeface="Arial" panose="020B0604020202020204" pitchFamily="34" charset="0"/>
              </a:rPr>
              <a:t>Anorexia nerviosa</a:t>
            </a:r>
          </a:p>
          <a:p>
            <a:pPr marL="214313" indent="-214313" defTabSz="685800" eaLnBrk="1" fontAlgn="auto" hangingPunct="1">
              <a:lnSpc>
                <a:spcPct val="140000"/>
              </a:lnSpc>
              <a:spcBef>
                <a:spcPts val="0"/>
              </a:spcBef>
              <a:spcAft>
                <a:spcPts val="0"/>
              </a:spcAft>
              <a:buFont typeface="Arial" panose="020B0604020202020204" pitchFamily="34" charset="0"/>
              <a:buChar char="•"/>
              <a:defRPr/>
            </a:pPr>
            <a:r>
              <a:rPr lang="es-ES_tradnl" altLang="es-ES" dirty="0">
                <a:solidFill>
                  <a:prstClr val="black"/>
                </a:solidFill>
                <a:latin typeface="+mn-lt"/>
                <a:cs typeface="Arial" panose="020B0604020202020204" pitchFamily="34" charset="0"/>
              </a:rPr>
              <a:t>Dietas de adelgazamiento</a:t>
            </a:r>
          </a:p>
          <a:p>
            <a:pPr marL="214313" indent="-214313" defTabSz="685800" eaLnBrk="1" fontAlgn="auto" hangingPunct="1">
              <a:lnSpc>
                <a:spcPct val="140000"/>
              </a:lnSpc>
              <a:spcBef>
                <a:spcPts val="0"/>
              </a:spcBef>
              <a:spcAft>
                <a:spcPts val="0"/>
              </a:spcAft>
              <a:buFont typeface="Arial" panose="020B0604020202020204" pitchFamily="34" charset="0"/>
              <a:buChar char="•"/>
              <a:defRPr/>
            </a:pPr>
            <a:r>
              <a:rPr lang="es-ES_tradnl" altLang="es-ES" dirty="0">
                <a:solidFill>
                  <a:prstClr val="black"/>
                </a:solidFill>
                <a:latin typeface="+mn-lt"/>
                <a:cs typeface="Arial" panose="020B0604020202020204" pitchFamily="34" charset="0"/>
              </a:rPr>
              <a:t>Ayuno (fluidoterapia sin K)</a:t>
            </a:r>
          </a:p>
        </p:txBody>
      </p:sp>
    </p:spTree>
    <p:custDataLst>
      <p:tags r:id="rId1"/>
    </p:custDataLst>
  </p:cSld>
  <p:clrMapOvr>
    <a:masterClrMapping/>
  </p:clrMapOvr>
  <p:transition spd="slow" advTm="315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77778E-7 1.2951E-7 L 0.18108 1.2951E-7 " pathEditMode="relative" rAng="0" ptsTypes="AA">
                                      <p:cBhvr>
                                        <p:cTn id="6" dur="2000" fill="hold"/>
                                        <p:tgtEl>
                                          <p:spTgt spid="13"/>
                                        </p:tgtEl>
                                        <p:attrNameLst>
                                          <p:attrName>ppt_x</p:attrName>
                                          <p:attrName>ppt_y</p:attrName>
                                        </p:attrNameLst>
                                      </p:cBhvr>
                                      <p:rCtr x="90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5419C-D589-2B54-5321-3AC472965DBE}"/>
              </a:ext>
            </a:extLst>
          </p:cNvPr>
          <p:cNvSpPr>
            <a:spLocks noGrp="1"/>
          </p:cNvSpPr>
          <p:nvPr>
            <p:ph type="title"/>
          </p:nvPr>
        </p:nvSpPr>
        <p:spPr>
          <a:xfrm>
            <a:off x="458788" y="-57150"/>
            <a:ext cx="7886700" cy="793750"/>
          </a:xfrm>
        </p:spPr>
        <p:txBody>
          <a:bodyPr rtlCol="0">
            <a:normAutofit/>
          </a:bodyPr>
          <a:lstStyle/>
          <a:p>
            <a:pPr algn="ctr" eaLnBrk="1" fontAlgn="auto" hangingPunct="1">
              <a:spcAft>
                <a:spcPts val="0"/>
              </a:spcAft>
              <a:defRPr/>
            </a:pPr>
            <a:r>
              <a:rPr lang="es-ES" sz="2900" b="1" dirty="0">
                <a:solidFill>
                  <a:srgbClr val="3333CC"/>
                </a:solidFill>
                <a:latin typeface="Arial" panose="020B0604020202020204" pitchFamily="34" charset="0"/>
                <a:ea typeface="+mn-ea"/>
                <a:cs typeface="+mn-cs"/>
              </a:rPr>
              <a:t>Diagnóstico</a:t>
            </a:r>
          </a:p>
        </p:txBody>
      </p:sp>
      <p:sp>
        <p:nvSpPr>
          <p:cNvPr id="59395" name="Text Box 5">
            <a:extLst>
              <a:ext uri="{FF2B5EF4-FFF2-40B4-BE49-F238E27FC236}">
                <a16:creationId xmlns:a16="http://schemas.microsoft.com/office/drawing/2014/main" id="{BAD2BBD5-9DF1-EFCB-3516-447FB1CCACCE}"/>
              </a:ext>
            </a:extLst>
          </p:cNvPr>
          <p:cNvSpPr txBox="1">
            <a:spLocks noChangeArrowheads="1"/>
          </p:cNvSpPr>
          <p:nvPr/>
        </p:nvSpPr>
        <p:spPr bwMode="auto">
          <a:xfrm>
            <a:off x="4248150" y="668338"/>
            <a:ext cx="917575" cy="431800"/>
          </a:xfrm>
          <a:prstGeom prst="rect">
            <a:avLst/>
          </a:prstGeom>
          <a:solidFill>
            <a:schemeClr val="bg1"/>
          </a:solidFill>
          <a:ln w="9525">
            <a:solidFill>
              <a:schemeClr val="tx1"/>
            </a:solidFill>
            <a:miter lim="800000"/>
            <a:headEnd/>
            <a:tailEnd/>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K</a:t>
            </a:r>
            <a:r>
              <a:rPr lang="es-ES" altLang="es-ES" sz="1100" baseline="-25000">
                <a:solidFill>
                  <a:srgbClr val="000000"/>
                </a:solidFill>
                <a:latin typeface="Arial" panose="020B0604020202020204" pitchFamily="34" charset="0"/>
              </a:rPr>
              <a:t>s</a:t>
            </a:r>
            <a:r>
              <a:rPr lang="es-ES" altLang="es-ES" sz="1100">
                <a:solidFill>
                  <a:srgbClr val="000000"/>
                </a:solidFill>
                <a:latin typeface="Arial" panose="020B0604020202020204" pitchFamily="34" charset="0"/>
              </a:rPr>
              <a:t> &lt; 3.5 mEql/l</a:t>
            </a:r>
          </a:p>
        </p:txBody>
      </p:sp>
      <p:sp>
        <p:nvSpPr>
          <p:cNvPr id="59396" name="Text Box 6">
            <a:extLst>
              <a:ext uri="{FF2B5EF4-FFF2-40B4-BE49-F238E27FC236}">
                <a16:creationId xmlns:a16="http://schemas.microsoft.com/office/drawing/2014/main" id="{4AA80627-B37A-5C07-42D8-89BA6CC56109}"/>
              </a:ext>
            </a:extLst>
          </p:cNvPr>
          <p:cNvSpPr txBox="1">
            <a:spLocks noChangeArrowheads="1"/>
          </p:cNvSpPr>
          <p:nvPr/>
        </p:nvSpPr>
        <p:spPr bwMode="auto">
          <a:xfrm>
            <a:off x="3724275" y="1658938"/>
            <a:ext cx="2105025"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¿Cómo es el potasio en orina?</a:t>
            </a:r>
          </a:p>
        </p:txBody>
      </p:sp>
      <p:sp>
        <p:nvSpPr>
          <p:cNvPr id="59397" name="Text Box 7">
            <a:extLst>
              <a:ext uri="{FF2B5EF4-FFF2-40B4-BE49-F238E27FC236}">
                <a16:creationId xmlns:a16="http://schemas.microsoft.com/office/drawing/2014/main" id="{869D7119-70EF-B574-8738-2CC3AC8513B7}"/>
              </a:ext>
            </a:extLst>
          </p:cNvPr>
          <p:cNvSpPr txBox="1">
            <a:spLocks noChangeArrowheads="1"/>
          </p:cNvSpPr>
          <p:nvPr/>
        </p:nvSpPr>
        <p:spPr bwMode="auto">
          <a:xfrm>
            <a:off x="6138863" y="1470025"/>
            <a:ext cx="13970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ALTO</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&gt; 15 mEq/día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&gt; 15 mEq/gr. creat</a:t>
            </a:r>
            <a:r>
              <a:rPr lang="es-ES" altLang="es-ES" sz="1100" baseline="-25000">
                <a:solidFill>
                  <a:srgbClr val="000000"/>
                </a:solidFill>
                <a:latin typeface="Arial" panose="020B0604020202020204" pitchFamily="34" charset="0"/>
              </a:rPr>
              <a:t>o</a:t>
            </a:r>
            <a:endParaRPr lang="es-ES" altLang="es-ES" sz="1100">
              <a:solidFill>
                <a:srgbClr val="000000"/>
              </a:solidFill>
              <a:latin typeface="Arial" panose="020B0604020202020204" pitchFamily="34" charset="0"/>
            </a:endParaRPr>
          </a:p>
        </p:txBody>
      </p:sp>
      <p:sp>
        <p:nvSpPr>
          <p:cNvPr id="59398" name="Text Box 8">
            <a:extLst>
              <a:ext uri="{FF2B5EF4-FFF2-40B4-BE49-F238E27FC236}">
                <a16:creationId xmlns:a16="http://schemas.microsoft.com/office/drawing/2014/main" id="{6BAE3CDE-1EF8-DFCC-A42C-8BF6F63A4B02}"/>
              </a:ext>
            </a:extLst>
          </p:cNvPr>
          <p:cNvSpPr txBox="1">
            <a:spLocks noChangeArrowheads="1"/>
          </p:cNvSpPr>
          <p:nvPr/>
        </p:nvSpPr>
        <p:spPr bwMode="auto">
          <a:xfrm>
            <a:off x="1871663" y="1470025"/>
            <a:ext cx="13970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BAJO</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&lt; 15 mEq/día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&lt; 15 mEq/gr. creat</a:t>
            </a:r>
            <a:r>
              <a:rPr lang="es-ES" altLang="es-ES" sz="1100" baseline="-25000">
                <a:solidFill>
                  <a:srgbClr val="000000"/>
                </a:solidFill>
                <a:latin typeface="Arial" panose="020B0604020202020204" pitchFamily="34" charset="0"/>
              </a:rPr>
              <a:t>o</a:t>
            </a:r>
            <a:endParaRPr lang="es-ES" altLang="es-ES" sz="1100">
              <a:solidFill>
                <a:srgbClr val="000000"/>
              </a:solidFill>
              <a:latin typeface="Arial" panose="020B0604020202020204" pitchFamily="34" charset="0"/>
            </a:endParaRPr>
          </a:p>
        </p:txBody>
      </p:sp>
      <p:sp>
        <p:nvSpPr>
          <p:cNvPr id="59399" name="Text Box 9">
            <a:extLst>
              <a:ext uri="{FF2B5EF4-FFF2-40B4-BE49-F238E27FC236}">
                <a16:creationId xmlns:a16="http://schemas.microsoft.com/office/drawing/2014/main" id="{1A3E6A07-EEFA-CAB5-8BF5-89B27564999D}"/>
              </a:ext>
            </a:extLst>
          </p:cNvPr>
          <p:cNvSpPr txBox="1">
            <a:spLocks noChangeArrowheads="1"/>
          </p:cNvSpPr>
          <p:nvPr/>
        </p:nvSpPr>
        <p:spPr bwMode="auto">
          <a:xfrm>
            <a:off x="5726113" y="2165350"/>
            <a:ext cx="1477962"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¿Cómo es el TTKG?</a:t>
            </a:r>
          </a:p>
        </p:txBody>
      </p:sp>
      <p:sp>
        <p:nvSpPr>
          <p:cNvPr id="59400" name="Text Box 10">
            <a:extLst>
              <a:ext uri="{FF2B5EF4-FFF2-40B4-BE49-F238E27FC236}">
                <a16:creationId xmlns:a16="http://schemas.microsoft.com/office/drawing/2014/main" id="{91EA993A-5789-133C-DCFA-96D20A2198AE}"/>
              </a:ext>
            </a:extLst>
          </p:cNvPr>
          <p:cNvSpPr txBox="1">
            <a:spLocks noChangeArrowheads="1"/>
          </p:cNvSpPr>
          <p:nvPr/>
        </p:nvSpPr>
        <p:spPr bwMode="auto">
          <a:xfrm>
            <a:off x="117475" y="2100263"/>
            <a:ext cx="2159000" cy="3308350"/>
          </a:xfrm>
          <a:prstGeom prst="rect">
            <a:avLst/>
          </a:prstGeom>
          <a:solidFill>
            <a:srgbClr val="DDDDDD"/>
          </a:solidFill>
          <a:ln w="9525">
            <a:solidFill>
              <a:schemeClr val="tx1"/>
            </a:solidFill>
            <a:miter lim="800000"/>
            <a:headEnd/>
            <a:tailEnd/>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1. Aporte insuficiente de K (TCA, ayuno)</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2. Pérdidas: </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Diuréticos (remotos)</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Pérdidas gastrointestinales (remotas)</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Pérdidas cutáneas (sudoración profusa)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3.Paso de K al interior de la célula: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Insulina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Bicarbonato</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Estimulación </a:t>
            </a:r>
            <a:r>
              <a:rPr lang="el-GR" altLang="es-ES" sz="1100">
                <a:solidFill>
                  <a:srgbClr val="000000"/>
                </a:solidFill>
                <a:latin typeface="Arial" panose="020B0604020202020204" pitchFamily="34" charset="0"/>
              </a:rPr>
              <a:t>β</a:t>
            </a:r>
            <a:r>
              <a:rPr lang="es-ES" altLang="es-ES" sz="1100">
                <a:solidFill>
                  <a:srgbClr val="000000"/>
                </a:solidFill>
                <a:latin typeface="Arial" panose="020B0604020202020204" pitchFamily="34" charset="0"/>
              </a:rPr>
              <a:t> adrenérgica (</a:t>
            </a:r>
            <a:r>
              <a:rPr lang="el-GR" altLang="es-ES" sz="1100">
                <a:solidFill>
                  <a:srgbClr val="000000"/>
                </a:solidFill>
                <a:latin typeface="Arial" panose="020B0604020202020204" pitchFamily="34" charset="0"/>
              </a:rPr>
              <a:t>β</a:t>
            </a:r>
            <a:r>
              <a:rPr lang="es-ES" altLang="es-ES" sz="1100">
                <a:solidFill>
                  <a:srgbClr val="000000"/>
                </a:solidFill>
                <a:latin typeface="Arial" panose="020B0604020202020204" pitchFamily="34" charset="0"/>
              </a:rPr>
              <a:t>  agonistas, estrés)</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Parálisis periódica  hipopotasémica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Intoxicaciones (Ba, Tolueno, teofilina)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Tratamiento con Digibind</a:t>
            </a:r>
            <a:endParaRPr lang="el-GR" altLang="es-ES" sz="1100">
              <a:solidFill>
                <a:srgbClr val="000000"/>
              </a:solidFill>
              <a:latin typeface="Arial" panose="020B0604020202020204" pitchFamily="34" charset="0"/>
            </a:endParaRPr>
          </a:p>
        </p:txBody>
      </p:sp>
      <p:sp>
        <p:nvSpPr>
          <p:cNvPr id="59401" name="Text Box 11">
            <a:extLst>
              <a:ext uri="{FF2B5EF4-FFF2-40B4-BE49-F238E27FC236}">
                <a16:creationId xmlns:a16="http://schemas.microsoft.com/office/drawing/2014/main" id="{4DF6AAA0-3E46-A23B-6660-F85DB2E370A4}"/>
              </a:ext>
            </a:extLst>
          </p:cNvPr>
          <p:cNvSpPr txBox="1">
            <a:spLocks noChangeArrowheads="1"/>
          </p:cNvSpPr>
          <p:nvPr/>
        </p:nvSpPr>
        <p:spPr bwMode="auto">
          <a:xfrm>
            <a:off x="4371975" y="2449513"/>
            <a:ext cx="346075"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&lt;4</a:t>
            </a:r>
          </a:p>
        </p:txBody>
      </p:sp>
      <p:sp>
        <p:nvSpPr>
          <p:cNvPr id="59402" name="Text Box 12">
            <a:extLst>
              <a:ext uri="{FF2B5EF4-FFF2-40B4-BE49-F238E27FC236}">
                <a16:creationId xmlns:a16="http://schemas.microsoft.com/office/drawing/2014/main" id="{E5D19794-AD97-B184-4C29-DFE8F994BD16}"/>
              </a:ext>
            </a:extLst>
          </p:cNvPr>
          <p:cNvSpPr txBox="1">
            <a:spLocks noChangeArrowheads="1"/>
          </p:cNvSpPr>
          <p:nvPr/>
        </p:nvSpPr>
        <p:spPr bwMode="auto">
          <a:xfrm>
            <a:off x="6910388" y="2449513"/>
            <a:ext cx="344487"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&gt;7</a:t>
            </a:r>
          </a:p>
        </p:txBody>
      </p:sp>
      <p:sp>
        <p:nvSpPr>
          <p:cNvPr id="59403" name="Text Box 15">
            <a:extLst>
              <a:ext uri="{FF2B5EF4-FFF2-40B4-BE49-F238E27FC236}">
                <a16:creationId xmlns:a16="http://schemas.microsoft.com/office/drawing/2014/main" id="{916732F0-8970-73DF-5D2D-D27B915853AD}"/>
              </a:ext>
            </a:extLst>
          </p:cNvPr>
          <p:cNvSpPr txBox="1">
            <a:spLocks noChangeArrowheads="1"/>
          </p:cNvSpPr>
          <p:nvPr/>
        </p:nvSpPr>
        <p:spPr bwMode="auto">
          <a:xfrm>
            <a:off x="7200900" y="3390900"/>
            <a:ext cx="1235075"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¿iones en orina?</a:t>
            </a:r>
          </a:p>
        </p:txBody>
      </p:sp>
      <p:sp>
        <p:nvSpPr>
          <p:cNvPr id="59404" name="Text Box 16">
            <a:extLst>
              <a:ext uri="{FF2B5EF4-FFF2-40B4-BE49-F238E27FC236}">
                <a16:creationId xmlns:a16="http://schemas.microsoft.com/office/drawing/2014/main" id="{ACD217C1-DAA3-03F4-BF6C-631EDA8BF67F}"/>
              </a:ext>
            </a:extLst>
          </p:cNvPr>
          <p:cNvSpPr txBox="1">
            <a:spLocks noChangeArrowheads="1"/>
          </p:cNvSpPr>
          <p:nvPr/>
        </p:nvSpPr>
        <p:spPr bwMode="auto">
          <a:xfrm>
            <a:off x="2589213" y="2798763"/>
            <a:ext cx="1603375"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Flujo </a:t>
            </a:r>
            <a:r>
              <a:rPr lang="es-ES" altLang="es-ES" sz="1100">
                <a:solidFill>
                  <a:srgbClr val="000000"/>
                </a:solidFill>
                <a:latin typeface="Arial" panose="020B0604020202020204" pitchFamily="34" charset="0"/>
                <a:sym typeface="Symbol" panose="05050102010706020507" pitchFamily="18" charset="2"/>
              </a:rPr>
              <a:t></a:t>
            </a:r>
            <a:r>
              <a:rPr lang="es-ES" altLang="es-ES" sz="1100">
                <a:solidFill>
                  <a:srgbClr val="000000"/>
                </a:solidFill>
                <a:latin typeface="Arial" panose="020B0604020202020204" pitchFamily="34" charset="0"/>
              </a:rPr>
              <a:t> en túbulo distal</a:t>
            </a:r>
          </a:p>
        </p:txBody>
      </p:sp>
      <p:sp>
        <p:nvSpPr>
          <p:cNvPr id="59405" name="Text Box 17">
            <a:extLst>
              <a:ext uri="{FF2B5EF4-FFF2-40B4-BE49-F238E27FC236}">
                <a16:creationId xmlns:a16="http://schemas.microsoft.com/office/drawing/2014/main" id="{798CC5DB-A965-0DB7-91BD-86B3E31532FB}"/>
              </a:ext>
            </a:extLst>
          </p:cNvPr>
          <p:cNvSpPr txBox="1">
            <a:spLocks noChangeArrowheads="1"/>
          </p:cNvSpPr>
          <p:nvPr/>
        </p:nvSpPr>
        <p:spPr bwMode="auto">
          <a:xfrm>
            <a:off x="2689225" y="3178175"/>
            <a:ext cx="1079500" cy="1784350"/>
          </a:xfrm>
          <a:prstGeom prst="rect">
            <a:avLst/>
          </a:prstGeom>
          <a:solidFill>
            <a:srgbClr val="DDDDDD"/>
          </a:solidFill>
          <a:ln w="9525">
            <a:solidFill>
              <a:schemeClr val="tx1"/>
            </a:solidFill>
            <a:miter lim="800000"/>
            <a:headEnd/>
            <a:tailEnd/>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Diuréticos (tiazidas, del asa)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Ingesta de ClNa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Diuresis osmótica: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Glucosuria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Manitol</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   - Urea</a:t>
            </a:r>
          </a:p>
        </p:txBody>
      </p:sp>
      <p:sp>
        <p:nvSpPr>
          <p:cNvPr id="59406" name="Text Box 19">
            <a:extLst>
              <a:ext uri="{FF2B5EF4-FFF2-40B4-BE49-F238E27FC236}">
                <a16:creationId xmlns:a16="http://schemas.microsoft.com/office/drawing/2014/main" id="{63948A52-D6C8-5438-99C1-B6CB820DF9EE}"/>
              </a:ext>
            </a:extLst>
          </p:cNvPr>
          <p:cNvSpPr txBox="1">
            <a:spLocks noChangeArrowheads="1"/>
          </p:cNvSpPr>
          <p:nvPr/>
        </p:nvSpPr>
        <p:spPr bwMode="auto">
          <a:xfrm>
            <a:off x="7531100" y="2430463"/>
            <a:ext cx="635000"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¿HTA?</a:t>
            </a:r>
          </a:p>
        </p:txBody>
      </p:sp>
      <p:sp>
        <p:nvSpPr>
          <p:cNvPr id="59407" name="Text Box 20">
            <a:extLst>
              <a:ext uri="{FF2B5EF4-FFF2-40B4-BE49-F238E27FC236}">
                <a16:creationId xmlns:a16="http://schemas.microsoft.com/office/drawing/2014/main" id="{D6F1B5EE-94FC-40FB-C825-DB8F9B8A7F40}"/>
              </a:ext>
            </a:extLst>
          </p:cNvPr>
          <p:cNvSpPr txBox="1">
            <a:spLocks noChangeArrowheads="1"/>
          </p:cNvSpPr>
          <p:nvPr/>
        </p:nvSpPr>
        <p:spPr bwMode="auto">
          <a:xfrm>
            <a:off x="5051425" y="3167063"/>
            <a:ext cx="430213" cy="26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Si</a:t>
            </a:r>
          </a:p>
        </p:txBody>
      </p:sp>
      <p:sp>
        <p:nvSpPr>
          <p:cNvPr id="59408" name="Text Box 21">
            <a:extLst>
              <a:ext uri="{FF2B5EF4-FFF2-40B4-BE49-F238E27FC236}">
                <a16:creationId xmlns:a16="http://schemas.microsoft.com/office/drawing/2014/main" id="{43B9E273-D91A-A2C4-D086-0F8292F7DDEC}"/>
              </a:ext>
            </a:extLst>
          </p:cNvPr>
          <p:cNvSpPr txBox="1">
            <a:spLocks noChangeArrowheads="1"/>
          </p:cNvSpPr>
          <p:nvPr/>
        </p:nvSpPr>
        <p:spPr bwMode="auto">
          <a:xfrm>
            <a:off x="7672388" y="2949575"/>
            <a:ext cx="366712"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No</a:t>
            </a:r>
          </a:p>
        </p:txBody>
      </p:sp>
      <p:sp>
        <p:nvSpPr>
          <p:cNvPr id="59409" name="Text Box 23">
            <a:extLst>
              <a:ext uri="{FF2B5EF4-FFF2-40B4-BE49-F238E27FC236}">
                <a16:creationId xmlns:a16="http://schemas.microsoft.com/office/drawing/2014/main" id="{93ACBD16-CF46-8AEB-5424-F961DE16870E}"/>
              </a:ext>
            </a:extLst>
          </p:cNvPr>
          <p:cNvSpPr txBox="1">
            <a:spLocks noChangeArrowheads="1"/>
          </p:cNvSpPr>
          <p:nvPr/>
        </p:nvSpPr>
        <p:spPr bwMode="auto">
          <a:xfrm>
            <a:off x="4843463" y="3692525"/>
            <a:ext cx="75565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¿Renina?</a:t>
            </a:r>
          </a:p>
        </p:txBody>
      </p:sp>
      <p:sp>
        <p:nvSpPr>
          <p:cNvPr id="59410" name="Text Box 24">
            <a:extLst>
              <a:ext uri="{FF2B5EF4-FFF2-40B4-BE49-F238E27FC236}">
                <a16:creationId xmlns:a16="http://schemas.microsoft.com/office/drawing/2014/main" id="{AFACBABB-FDB1-5EBC-438E-EEF550C9BC42}"/>
              </a:ext>
            </a:extLst>
          </p:cNvPr>
          <p:cNvSpPr txBox="1">
            <a:spLocks noChangeArrowheads="1"/>
          </p:cNvSpPr>
          <p:nvPr/>
        </p:nvSpPr>
        <p:spPr bwMode="auto">
          <a:xfrm>
            <a:off x="2095500" y="5878513"/>
            <a:ext cx="881063" cy="26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Normal o </a:t>
            </a:r>
            <a:r>
              <a:rPr lang="es-ES" altLang="es-ES" sz="1100">
                <a:solidFill>
                  <a:srgbClr val="000000"/>
                </a:solidFill>
                <a:latin typeface="Arial" panose="020B0604020202020204" pitchFamily="34" charset="0"/>
                <a:sym typeface="Symbol" panose="05050102010706020507" pitchFamily="18" charset="2"/>
              </a:rPr>
              <a:t></a:t>
            </a:r>
          </a:p>
        </p:txBody>
      </p:sp>
      <p:sp>
        <p:nvSpPr>
          <p:cNvPr id="59411" name="Text Box 25">
            <a:extLst>
              <a:ext uri="{FF2B5EF4-FFF2-40B4-BE49-F238E27FC236}">
                <a16:creationId xmlns:a16="http://schemas.microsoft.com/office/drawing/2014/main" id="{B8B80758-36CD-EDCB-E63F-BF1B6449E013}"/>
              </a:ext>
            </a:extLst>
          </p:cNvPr>
          <p:cNvSpPr txBox="1">
            <a:spLocks noChangeArrowheads="1"/>
          </p:cNvSpPr>
          <p:nvPr/>
        </p:nvSpPr>
        <p:spPr bwMode="auto">
          <a:xfrm>
            <a:off x="6108700" y="4897438"/>
            <a:ext cx="269875"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sym typeface="Symbol" panose="05050102010706020507" pitchFamily="18" charset="2"/>
              </a:rPr>
              <a:t></a:t>
            </a:r>
          </a:p>
        </p:txBody>
      </p:sp>
      <p:sp>
        <p:nvSpPr>
          <p:cNvPr id="59412" name="Text Box 26">
            <a:extLst>
              <a:ext uri="{FF2B5EF4-FFF2-40B4-BE49-F238E27FC236}">
                <a16:creationId xmlns:a16="http://schemas.microsoft.com/office/drawing/2014/main" id="{BEE740D9-A015-E8BD-6ACA-1FA7A5D66F35}"/>
              </a:ext>
            </a:extLst>
          </p:cNvPr>
          <p:cNvSpPr txBox="1">
            <a:spLocks noChangeArrowheads="1"/>
          </p:cNvSpPr>
          <p:nvPr/>
        </p:nvSpPr>
        <p:spPr bwMode="auto">
          <a:xfrm>
            <a:off x="119063" y="5689600"/>
            <a:ext cx="1820862" cy="600075"/>
          </a:xfrm>
          <a:prstGeom prst="rect">
            <a:avLst/>
          </a:prstGeom>
          <a:solidFill>
            <a:srgbClr val="DDDDDD"/>
          </a:solidFill>
          <a:ln w="9525">
            <a:solidFill>
              <a:schemeClr val="tx1"/>
            </a:solidFill>
            <a:miter lim="800000"/>
            <a:headEnd/>
            <a:tailEnd/>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Estenosis de arteria renal</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HTA maligna</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Tumor secretor de Renina</a:t>
            </a:r>
          </a:p>
        </p:txBody>
      </p:sp>
      <p:sp>
        <p:nvSpPr>
          <p:cNvPr id="59413" name="Text Box 27">
            <a:extLst>
              <a:ext uri="{FF2B5EF4-FFF2-40B4-BE49-F238E27FC236}">
                <a16:creationId xmlns:a16="http://schemas.microsoft.com/office/drawing/2014/main" id="{48C3601E-705C-C8EB-D1BF-42891F23D777}"/>
              </a:ext>
            </a:extLst>
          </p:cNvPr>
          <p:cNvSpPr txBox="1">
            <a:spLocks noChangeArrowheads="1"/>
          </p:cNvSpPr>
          <p:nvPr/>
        </p:nvSpPr>
        <p:spPr bwMode="auto">
          <a:xfrm>
            <a:off x="5597525" y="5461000"/>
            <a:ext cx="1479550" cy="261938"/>
          </a:xfrm>
          <a:prstGeom prst="rect">
            <a:avLst/>
          </a:prstGeom>
          <a:solidFill>
            <a:srgbClr val="DDDDDD"/>
          </a:solidFill>
          <a:ln w="9525">
            <a:solidFill>
              <a:schemeClr val="tx1"/>
            </a:solidFill>
            <a:miter lim="800000"/>
            <a:headEnd/>
            <a:tailEnd/>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Hiperaldosteronismo</a:t>
            </a:r>
          </a:p>
        </p:txBody>
      </p:sp>
      <p:sp>
        <p:nvSpPr>
          <p:cNvPr id="59414" name="Text Box 29">
            <a:extLst>
              <a:ext uri="{FF2B5EF4-FFF2-40B4-BE49-F238E27FC236}">
                <a16:creationId xmlns:a16="http://schemas.microsoft.com/office/drawing/2014/main" id="{82EEC611-87BE-AFF6-86F6-BBD7B3A7EAF7}"/>
              </a:ext>
            </a:extLst>
          </p:cNvPr>
          <p:cNvSpPr txBox="1">
            <a:spLocks noChangeArrowheads="1"/>
          </p:cNvSpPr>
          <p:nvPr/>
        </p:nvSpPr>
        <p:spPr bwMode="auto">
          <a:xfrm>
            <a:off x="6284913" y="4208463"/>
            <a:ext cx="1071562"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Cl</a:t>
            </a:r>
            <a:r>
              <a:rPr lang="es-ES" altLang="es-ES" sz="1100" baseline="-25000">
                <a:solidFill>
                  <a:srgbClr val="000000"/>
                </a:solidFill>
                <a:latin typeface="Arial" panose="020B0604020202020204" pitchFamily="34" charset="0"/>
              </a:rPr>
              <a:t>o</a:t>
            </a:r>
            <a:r>
              <a:rPr lang="es-ES" altLang="es-ES" sz="1100">
                <a:solidFill>
                  <a:srgbClr val="000000"/>
                </a:solidFill>
                <a:latin typeface="Arial" panose="020B0604020202020204" pitchFamily="34" charset="0"/>
                <a:sym typeface="Symbol" panose="05050102010706020507" pitchFamily="18" charset="2"/>
              </a:rPr>
              <a:t> &lt; 20 Meq/l</a:t>
            </a:r>
            <a:endParaRPr lang="es-ES" altLang="es-ES" sz="1100">
              <a:solidFill>
                <a:srgbClr val="000000"/>
              </a:solidFill>
              <a:latin typeface="Arial" panose="020B0604020202020204" pitchFamily="34" charset="0"/>
            </a:endParaRPr>
          </a:p>
        </p:txBody>
      </p:sp>
      <p:sp>
        <p:nvSpPr>
          <p:cNvPr id="59415" name="Text Box 30">
            <a:extLst>
              <a:ext uri="{FF2B5EF4-FFF2-40B4-BE49-F238E27FC236}">
                <a16:creationId xmlns:a16="http://schemas.microsoft.com/office/drawing/2014/main" id="{1AA6FFE9-4FD6-A539-95A2-408C173C763D}"/>
              </a:ext>
            </a:extLst>
          </p:cNvPr>
          <p:cNvSpPr txBox="1">
            <a:spLocks noChangeArrowheads="1"/>
          </p:cNvSpPr>
          <p:nvPr/>
        </p:nvSpPr>
        <p:spPr bwMode="auto">
          <a:xfrm>
            <a:off x="7254875" y="4208463"/>
            <a:ext cx="1079500"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Na</a:t>
            </a:r>
            <a:r>
              <a:rPr lang="es-ES" altLang="es-ES" sz="1100" baseline="-25000">
                <a:solidFill>
                  <a:srgbClr val="000000"/>
                </a:solidFill>
                <a:latin typeface="Arial" panose="020B0604020202020204" pitchFamily="34" charset="0"/>
              </a:rPr>
              <a:t>o</a:t>
            </a:r>
            <a:r>
              <a:rPr lang="es-ES" altLang="es-ES" sz="1100">
                <a:solidFill>
                  <a:srgbClr val="000000"/>
                </a:solidFill>
                <a:latin typeface="Arial" panose="020B0604020202020204" pitchFamily="34" charset="0"/>
                <a:sym typeface="Symbol" panose="05050102010706020507" pitchFamily="18" charset="2"/>
              </a:rPr>
              <a:t>&lt; 20 Meq/l</a:t>
            </a:r>
            <a:endParaRPr lang="es-ES" altLang="es-ES" sz="1100">
              <a:solidFill>
                <a:srgbClr val="000000"/>
              </a:solidFill>
              <a:latin typeface="Arial" panose="020B0604020202020204" pitchFamily="34" charset="0"/>
            </a:endParaRPr>
          </a:p>
        </p:txBody>
      </p:sp>
      <p:sp>
        <p:nvSpPr>
          <p:cNvPr id="59416" name="Text Box 31">
            <a:extLst>
              <a:ext uri="{FF2B5EF4-FFF2-40B4-BE49-F238E27FC236}">
                <a16:creationId xmlns:a16="http://schemas.microsoft.com/office/drawing/2014/main" id="{F7378995-03B8-2497-FE1E-BB1F7880CA6F}"/>
              </a:ext>
            </a:extLst>
          </p:cNvPr>
          <p:cNvSpPr txBox="1">
            <a:spLocks noChangeArrowheads="1"/>
          </p:cNvSpPr>
          <p:nvPr/>
        </p:nvSpPr>
        <p:spPr bwMode="auto">
          <a:xfrm>
            <a:off x="8294688" y="4129088"/>
            <a:ext cx="860425" cy="43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Cl</a:t>
            </a:r>
            <a:r>
              <a:rPr lang="es-ES" altLang="es-ES" sz="1100" baseline="-25000">
                <a:solidFill>
                  <a:srgbClr val="000000"/>
                </a:solidFill>
                <a:latin typeface="Arial" panose="020B0604020202020204" pitchFamily="34" charset="0"/>
              </a:rPr>
              <a:t>o</a:t>
            </a:r>
            <a:r>
              <a:rPr lang="es-ES" altLang="es-ES" sz="1100">
                <a:solidFill>
                  <a:srgbClr val="000000"/>
                </a:solidFill>
                <a:latin typeface="Arial" panose="020B0604020202020204" pitchFamily="34" charset="0"/>
              </a:rPr>
              <a:t> </a:t>
            </a:r>
            <a:r>
              <a:rPr lang="es-ES" altLang="es-ES" sz="1100">
                <a:solidFill>
                  <a:srgbClr val="000000"/>
                </a:solidFill>
                <a:latin typeface="Arial" panose="020B0604020202020204" pitchFamily="34" charset="0"/>
                <a:sym typeface="Symbol" panose="05050102010706020507" pitchFamily="18" charset="2"/>
              </a:rPr>
              <a:t> </a:t>
            </a:r>
            <a:r>
              <a:rPr lang="es-ES" altLang="es-ES" sz="1100">
                <a:solidFill>
                  <a:srgbClr val="000000"/>
                </a:solidFill>
                <a:latin typeface="Arial" panose="020B0604020202020204" pitchFamily="34" charset="0"/>
              </a:rPr>
              <a:t>y Na</a:t>
            </a:r>
            <a:r>
              <a:rPr lang="es-ES" altLang="es-ES" sz="1100" baseline="-25000">
                <a:solidFill>
                  <a:srgbClr val="000000"/>
                </a:solidFill>
                <a:latin typeface="Arial" panose="020B0604020202020204" pitchFamily="34" charset="0"/>
              </a:rPr>
              <a:t>o</a:t>
            </a:r>
            <a:endParaRPr lang="es-ES" altLang="es-ES" sz="1100">
              <a:solidFill>
                <a:srgbClr val="000000"/>
              </a:solidFill>
              <a:latin typeface="Arial" panose="020B0604020202020204" pitchFamily="34" charset="0"/>
              <a:sym typeface="Symbol" panose="05050102010706020507" pitchFamily="18" charset="2"/>
            </a:endParaRPr>
          </a:p>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&gt; 20 mEq/l</a:t>
            </a:r>
          </a:p>
        </p:txBody>
      </p:sp>
      <p:sp>
        <p:nvSpPr>
          <p:cNvPr id="59417" name="Text Box 32">
            <a:extLst>
              <a:ext uri="{FF2B5EF4-FFF2-40B4-BE49-F238E27FC236}">
                <a16:creationId xmlns:a16="http://schemas.microsoft.com/office/drawing/2014/main" id="{A98137F4-0E39-7872-4A75-2C181C873D4C}"/>
              </a:ext>
            </a:extLst>
          </p:cNvPr>
          <p:cNvSpPr txBox="1">
            <a:spLocks noChangeArrowheads="1"/>
          </p:cNvSpPr>
          <p:nvPr/>
        </p:nvSpPr>
        <p:spPr bwMode="auto">
          <a:xfrm>
            <a:off x="8293100" y="4927600"/>
            <a:ext cx="809625" cy="938213"/>
          </a:xfrm>
          <a:prstGeom prst="rect">
            <a:avLst/>
          </a:prstGeom>
          <a:solidFill>
            <a:srgbClr val="DDDDDD"/>
          </a:solidFill>
          <a:ln w="9525">
            <a:solidFill>
              <a:schemeClr val="tx1"/>
            </a:solidFill>
            <a:miter lim="800000"/>
            <a:headEnd/>
            <a:tailEnd/>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Diuréticos</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HipoMg</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S. Bartter</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S. Gitelman</a:t>
            </a:r>
          </a:p>
        </p:txBody>
      </p:sp>
      <p:sp>
        <p:nvSpPr>
          <p:cNvPr id="59418" name="Text Box 33">
            <a:extLst>
              <a:ext uri="{FF2B5EF4-FFF2-40B4-BE49-F238E27FC236}">
                <a16:creationId xmlns:a16="http://schemas.microsoft.com/office/drawing/2014/main" id="{734A973B-C834-35DC-9EA8-7D794DACBF42}"/>
              </a:ext>
            </a:extLst>
          </p:cNvPr>
          <p:cNvSpPr txBox="1">
            <a:spLocks noChangeArrowheads="1"/>
          </p:cNvSpPr>
          <p:nvPr/>
        </p:nvSpPr>
        <p:spPr bwMode="auto">
          <a:xfrm>
            <a:off x="6470650" y="4767263"/>
            <a:ext cx="693738" cy="261937"/>
          </a:xfrm>
          <a:prstGeom prst="rect">
            <a:avLst/>
          </a:prstGeom>
          <a:solidFill>
            <a:srgbClr val="DDDDDD"/>
          </a:solidFill>
          <a:ln w="9525">
            <a:solidFill>
              <a:schemeClr val="tx1"/>
            </a:solidFill>
            <a:miter lim="800000"/>
            <a:headEnd/>
            <a:tailEnd/>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Vómitos</a:t>
            </a:r>
          </a:p>
        </p:txBody>
      </p:sp>
      <p:sp>
        <p:nvSpPr>
          <p:cNvPr id="59419" name="Text Box 34">
            <a:extLst>
              <a:ext uri="{FF2B5EF4-FFF2-40B4-BE49-F238E27FC236}">
                <a16:creationId xmlns:a16="http://schemas.microsoft.com/office/drawing/2014/main" id="{1A57D838-694C-8D01-9591-2343F5884DFB}"/>
              </a:ext>
            </a:extLst>
          </p:cNvPr>
          <p:cNvSpPr txBox="1">
            <a:spLocks noChangeArrowheads="1"/>
          </p:cNvSpPr>
          <p:nvPr/>
        </p:nvSpPr>
        <p:spPr bwMode="auto">
          <a:xfrm>
            <a:off x="7467600" y="4979988"/>
            <a:ext cx="649288" cy="261937"/>
          </a:xfrm>
          <a:prstGeom prst="rect">
            <a:avLst/>
          </a:prstGeom>
          <a:solidFill>
            <a:srgbClr val="DDDDDD"/>
          </a:solidFill>
          <a:ln w="9525">
            <a:solidFill>
              <a:schemeClr val="tx1"/>
            </a:solidFill>
            <a:miter lim="800000"/>
            <a:headEnd/>
            <a:tailEnd/>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Diarrea</a:t>
            </a:r>
          </a:p>
        </p:txBody>
      </p:sp>
      <p:sp>
        <p:nvSpPr>
          <p:cNvPr id="59420" name="Line 35">
            <a:extLst>
              <a:ext uri="{FF2B5EF4-FFF2-40B4-BE49-F238E27FC236}">
                <a16:creationId xmlns:a16="http://schemas.microsoft.com/office/drawing/2014/main" id="{5317914D-0E7B-D8A5-E2B9-3959C68733B4}"/>
              </a:ext>
            </a:extLst>
          </p:cNvPr>
          <p:cNvSpPr>
            <a:spLocks noChangeShapeType="1"/>
          </p:cNvSpPr>
          <p:nvPr/>
        </p:nvSpPr>
        <p:spPr bwMode="auto">
          <a:xfrm>
            <a:off x="4679950" y="1154113"/>
            <a:ext cx="0" cy="125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1" name="Line 36">
            <a:extLst>
              <a:ext uri="{FF2B5EF4-FFF2-40B4-BE49-F238E27FC236}">
                <a16:creationId xmlns:a16="http://schemas.microsoft.com/office/drawing/2014/main" id="{86582953-86C9-8691-DDFB-66F37FB0DEAC}"/>
              </a:ext>
            </a:extLst>
          </p:cNvPr>
          <p:cNvSpPr>
            <a:spLocks noChangeShapeType="1"/>
          </p:cNvSpPr>
          <p:nvPr/>
        </p:nvSpPr>
        <p:spPr bwMode="auto">
          <a:xfrm>
            <a:off x="5651500" y="1787525"/>
            <a:ext cx="487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2" name="Line 37">
            <a:extLst>
              <a:ext uri="{FF2B5EF4-FFF2-40B4-BE49-F238E27FC236}">
                <a16:creationId xmlns:a16="http://schemas.microsoft.com/office/drawing/2014/main" id="{FD4DA102-F387-BFE2-1919-3434EBED66B7}"/>
              </a:ext>
            </a:extLst>
          </p:cNvPr>
          <p:cNvSpPr>
            <a:spLocks noChangeShapeType="1"/>
          </p:cNvSpPr>
          <p:nvPr/>
        </p:nvSpPr>
        <p:spPr bwMode="auto">
          <a:xfrm flipH="1" flipV="1">
            <a:off x="3006725" y="1787525"/>
            <a:ext cx="917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3" name="Line 38">
            <a:extLst>
              <a:ext uri="{FF2B5EF4-FFF2-40B4-BE49-F238E27FC236}">
                <a16:creationId xmlns:a16="http://schemas.microsoft.com/office/drawing/2014/main" id="{477A834E-71C7-CA81-AF32-1D46DCAA3373}"/>
              </a:ext>
            </a:extLst>
          </p:cNvPr>
          <p:cNvSpPr>
            <a:spLocks noChangeShapeType="1"/>
          </p:cNvSpPr>
          <p:nvPr/>
        </p:nvSpPr>
        <p:spPr bwMode="auto">
          <a:xfrm flipH="1">
            <a:off x="995363" y="1776413"/>
            <a:ext cx="0" cy="25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4" name="Line 39">
            <a:extLst>
              <a:ext uri="{FF2B5EF4-FFF2-40B4-BE49-F238E27FC236}">
                <a16:creationId xmlns:a16="http://schemas.microsoft.com/office/drawing/2014/main" id="{4A8184AD-8677-EA57-F529-866E3E50EFB6}"/>
              </a:ext>
            </a:extLst>
          </p:cNvPr>
          <p:cNvSpPr>
            <a:spLocks noChangeShapeType="1"/>
          </p:cNvSpPr>
          <p:nvPr/>
        </p:nvSpPr>
        <p:spPr bwMode="auto">
          <a:xfrm flipH="1">
            <a:off x="3390900" y="3051175"/>
            <a:ext cx="0"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5" name="Line 40">
            <a:extLst>
              <a:ext uri="{FF2B5EF4-FFF2-40B4-BE49-F238E27FC236}">
                <a16:creationId xmlns:a16="http://schemas.microsoft.com/office/drawing/2014/main" id="{899158B3-B368-BB8D-D476-C11E6CC9ABF6}"/>
              </a:ext>
            </a:extLst>
          </p:cNvPr>
          <p:cNvSpPr>
            <a:spLocks noChangeShapeType="1"/>
          </p:cNvSpPr>
          <p:nvPr/>
        </p:nvSpPr>
        <p:spPr bwMode="auto">
          <a:xfrm>
            <a:off x="4733925" y="2555875"/>
            <a:ext cx="2159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6" name="Line 41">
            <a:extLst>
              <a:ext uri="{FF2B5EF4-FFF2-40B4-BE49-F238E27FC236}">
                <a16:creationId xmlns:a16="http://schemas.microsoft.com/office/drawing/2014/main" id="{B64E616F-BD3D-210F-85CE-567062A0D429}"/>
              </a:ext>
            </a:extLst>
          </p:cNvPr>
          <p:cNvSpPr>
            <a:spLocks noChangeShapeType="1"/>
          </p:cNvSpPr>
          <p:nvPr/>
        </p:nvSpPr>
        <p:spPr bwMode="auto">
          <a:xfrm flipV="1">
            <a:off x="6424613" y="2416175"/>
            <a:ext cx="0" cy="141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27" name="Line 42">
            <a:extLst>
              <a:ext uri="{FF2B5EF4-FFF2-40B4-BE49-F238E27FC236}">
                <a16:creationId xmlns:a16="http://schemas.microsoft.com/office/drawing/2014/main" id="{63A49003-99B3-0FEE-3CF3-43D6FAFFFF92}"/>
              </a:ext>
            </a:extLst>
          </p:cNvPr>
          <p:cNvSpPr>
            <a:spLocks noChangeShapeType="1"/>
          </p:cNvSpPr>
          <p:nvPr/>
        </p:nvSpPr>
        <p:spPr bwMode="auto">
          <a:xfrm flipH="1">
            <a:off x="3303588" y="2557463"/>
            <a:ext cx="1027112" cy="193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8" name="Line 44">
            <a:extLst>
              <a:ext uri="{FF2B5EF4-FFF2-40B4-BE49-F238E27FC236}">
                <a16:creationId xmlns:a16="http://schemas.microsoft.com/office/drawing/2014/main" id="{26F16E07-9C13-CA5A-2B8F-2C85C6210B5E}"/>
              </a:ext>
            </a:extLst>
          </p:cNvPr>
          <p:cNvSpPr>
            <a:spLocks noChangeShapeType="1"/>
          </p:cNvSpPr>
          <p:nvPr/>
        </p:nvSpPr>
        <p:spPr bwMode="auto">
          <a:xfrm flipV="1">
            <a:off x="7256463" y="2557463"/>
            <a:ext cx="29210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29" name="Line 45">
            <a:extLst>
              <a:ext uri="{FF2B5EF4-FFF2-40B4-BE49-F238E27FC236}">
                <a16:creationId xmlns:a16="http://schemas.microsoft.com/office/drawing/2014/main" id="{28B31AB6-2A10-A838-5CDF-2CF161137F4F}"/>
              </a:ext>
            </a:extLst>
          </p:cNvPr>
          <p:cNvSpPr>
            <a:spLocks noChangeShapeType="1"/>
          </p:cNvSpPr>
          <p:nvPr/>
        </p:nvSpPr>
        <p:spPr bwMode="auto">
          <a:xfrm>
            <a:off x="7827963" y="2697163"/>
            <a:ext cx="0" cy="25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0" name="Line 49">
            <a:extLst>
              <a:ext uri="{FF2B5EF4-FFF2-40B4-BE49-F238E27FC236}">
                <a16:creationId xmlns:a16="http://schemas.microsoft.com/office/drawing/2014/main" id="{8A2BDEF3-C382-74E9-80DC-99F216FE96A5}"/>
              </a:ext>
            </a:extLst>
          </p:cNvPr>
          <p:cNvSpPr>
            <a:spLocks noChangeShapeType="1"/>
          </p:cNvSpPr>
          <p:nvPr/>
        </p:nvSpPr>
        <p:spPr bwMode="auto">
          <a:xfrm flipH="1">
            <a:off x="7827963" y="3706813"/>
            <a:ext cx="0" cy="379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1" name="Line 50">
            <a:extLst>
              <a:ext uri="{FF2B5EF4-FFF2-40B4-BE49-F238E27FC236}">
                <a16:creationId xmlns:a16="http://schemas.microsoft.com/office/drawing/2014/main" id="{A57B8795-6D93-666F-E3E1-B6D91163086F}"/>
              </a:ext>
            </a:extLst>
          </p:cNvPr>
          <p:cNvSpPr>
            <a:spLocks noChangeShapeType="1"/>
          </p:cNvSpPr>
          <p:nvPr/>
        </p:nvSpPr>
        <p:spPr bwMode="auto">
          <a:xfrm flipH="1">
            <a:off x="6819900" y="3717925"/>
            <a:ext cx="584200"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2" name="Line 52">
            <a:extLst>
              <a:ext uri="{FF2B5EF4-FFF2-40B4-BE49-F238E27FC236}">
                <a16:creationId xmlns:a16="http://schemas.microsoft.com/office/drawing/2014/main" id="{070D9AE4-2056-A6B3-7710-A6737FD8B850}"/>
              </a:ext>
            </a:extLst>
          </p:cNvPr>
          <p:cNvSpPr>
            <a:spLocks noChangeShapeType="1"/>
          </p:cNvSpPr>
          <p:nvPr/>
        </p:nvSpPr>
        <p:spPr bwMode="auto">
          <a:xfrm>
            <a:off x="6823075" y="4508500"/>
            <a:ext cx="0"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3" name="Line 53">
            <a:extLst>
              <a:ext uri="{FF2B5EF4-FFF2-40B4-BE49-F238E27FC236}">
                <a16:creationId xmlns:a16="http://schemas.microsoft.com/office/drawing/2014/main" id="{36C206ED-3B7D-629E-8A49-CF3316B2F3CE}"/>
              </a:ext>
            </a:extLst>
          </p:cNvPr>
          <p:cNvSpPr>
            <a:spLocks noChangeShapeType="1"/>
          </p:cNvSpPr>
          <p:nvPr/>
        </p:nvSpPr>
        <p:spPr bwMode="auto">
          <a:xfrm>
            <a:off x="7827963" y="4464050"/>
            <a:ext cx="0"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4" name="Line 54">
            <a:extLst>
              <a:ext uri="{FF2B5EF4-FFF2-40B4-BE49-F238E27FC236}">
                <a16:creationId xmlns:a16="http://schemas.microsoft.com/office/drawing/2014/main" id="{09BE427E-7056-64FF-616B-C068EEDE5E6A}"/>
              </a:ext>
            </a:extLst>
          </p:cNvPr>
          <p:cNvSpPr>
            <a:spLocks noChangeShapeType="1"/>
          </p:cNvSpPr>
          <p:nvPr/>
        </p:nvSpPr>
        <p:spPr bwMode="auto">
          <a:xfrm>
            <a:off x="8724900" y="4583113"/>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5" name="Line 61">
            <a:extLst>
              <a:ext uri="{FF2B5EF4-FFF2-40B4-BE49-F238E27FC236}">
                <a16:creationId xmlns:a16="http://schemas.microsoft.com/office/drawing/2014/main" id="{0E04A08F-EEA2-F1A0-2D2A-E85289D5C29F}"/>
              </a:ext>
            </a:extLst>
          </p:cNvPr>
          <p:cNvSpPr>
            <a:spLocks noChangeShapeType="1"/>
          </p:cNvSpPr>
          <p:nvPr/>
        </p:nvSpPr>
        <p:spPr bwMode="auto">
          <a:xfrm>
            <a:off x="5275263" y="3440113"/>
            <a:ext cx="0" cy="25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6" name="Line 62">
            <a:extLst>
              <a:ext uri="{FF2B5EF4-FFF2-40B4-BE49-F238E27FC236}">
                <a16:creationId xmlns:a16="http://schemas.microsoft.com/office/drawing/2014/main" id="{C02BA3C4-5808-B810-DDE8-1C56A3C7C5B0}"/>
              </a:ext>
            </a:extLst>
          </p:cNvPr>
          <p:cNvSpPr>
            <a:spLocks noChangeShapeType="1"/>
          </p:cNvSpPr>
          <p:nvPr/>
        </p:nvSpPr>
        <p:spPr bwMode="auto">
          <a:xfrm flipH="1">
            <a:off x="2757488" y="3944938"/>
            <a:ext cx="2301875" cy="188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7" name="Line 64">
            <a:extLst>
              <a:ext uri="{FF2B5EF4-FFF2-40B4-BE49-F238E27FC236}">
                <a16:creationId xmlns:a16="http://schemas.microsoft.com/office/drawing/2014/main" id="{516BBBEA-2AA5-ECC3-E72A-2D30AFB4B02F}"/>
              </a:ext>
            </a:extLst>
          </p:cNvPr>
          <p:cNvSpPr>
            <a:spLocks noChangeShapeType="1"/>
          </p:cNvSpPr>
          <p:nvPr/>
        </p:nvSpPr>
        <p:spPr bwMode="auto">
          <a:xfrm flipH="1">
            <a:off x="1858963" y="5972175"/>
            <a:ext cx="234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8" name="Line 65">
            <a:extLst>
              <a:ext uri="{FF2B5EF4-FFF2-40B4-BE49-F238E27FC236}">
                <a16:creationId xmlns:a16="http://schemas.microsoft.com/office/drawing/2014/main" id="{63EEBE6D-D27D-9EE9-AC34-B8C587CF1DC3}"/>
              </a:ext>
            </a:extLst>
          </p:cNvPr>
          <p:cNvSpPr>
            <a:spLocks noChangeShapeType="1"/>
          </p:cNvSpPr>
          <p:nvPr/>
        </p:nvSpPr>
        <p:spPr bwMode="auto">
          <a:xfrm>
            <a:off x="6243638" y="5153025"/>
            <a:ext cx="0" cy="2524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39" name="Text Box 6">
            <a:extLst>
              <a:ext uri="{FF2B5EF4-FFF2-40B4-BE49-F238E27FC236}">
                <a16:creationId xmlns:a16="http://schemas.microsoft.com/office/drawing/2014/main" id="{024C1E38-B434-5DBE-85F0-CF2BE50DCD97}"/>
              </a:ext>
            </a:extLst>
          </p:cNvPr>
          <p:cNvSpPr txBox="1">
            <a:spLocks noChangeArrowheads="1"/>
          </p:cNvSpPr>
          <p:nvPr/>
        </p:nvSpPr>
        <p:spPr bwMode="auto">
          <a:xfrm>
            <a:off x="3529013" y="1279525"/>
            <a:ext cx="2452687"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Historia clínica y valoración del VEC</a:t>
            </a:r>
          </a:p>
        </p:txBody>
      </p:sp>
      <p:sp>
        <p:nvSpPr>
          <p:cNvPr id="59440" name="Line 35">
            <a:extLst>
              <a:ext uri="{FF2B5EF4-FFF2-40B4-BE49-F238E27FC236}">
                <a16:creationId xmlns:a16="http://schemas.microsoft.com/office/drawing/2014/main" id="{0800BCA2-9C35-586A-FAC0-99EA79A79B79}"/>
              </a:ext>
            </a:extLst>
          </p:cNvPr>
          <p:cNvSpPr>
            <a:spLocks noChangeShapeType="1"/>
          </p:cNvSpPr>
          <p:nvPr/>
        </p:nvSpPr>
        <p:spPr bwMode="auto">
          <a:xfrm>
            <a:off x="4679950" y="1531938"/>
            <a:ext cx="0"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41" name="Line 39">
            <a:extLst>
              <a:ext uri="{FF2B5EF4-FFF2-40B4-BE49-F238E27FC236}">
                <a16:creationId xmlns:a16="http://schemas.microsoft.com/office/drawing/2014/main" id="{AF2CDB08-47C3-63B8-CE94-BB0BE32601BA}"/>
              </a:ext>
            </a:extLst>
          </p:cNvPr>
          <p:cNvSpPr>
            <a:spLocks noChangeShapeType="1"/>
          </p:cNvSpPr>
          <p:nvPr/>
        </p:nvSpPr>
        <p:spPr bwMode="auto">
          <a:xfrm flipH="1">
            <a:off x="6516688" y="2036763"/>
            <a:ext cx="0" cy="128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42" name="Line 50">
            <a:extLst>
              <a:ext uri="{FF2B5EF4-FFF2-40B4-BE49-F238E27FC236}">
                <a16:creationId xmlns:a16="http://schemas.microsoft.com/office/drawing/2014/main" id="{645C990D-2959-F4AD-BA52-67C68A15CDAF}"/>
              </a:ext>
            </a:extLst>
          </p:cNvPr>
          <p:cNvSpPr>
            <a:spLocks noChangeShapeType="1"/>
          </p:cNvSpPr>
          <p:nvPr/>
        </p:nvSpPr>
        <p:spPr bwMode="auto">
          <a:xfrm flipH="1">
            <a:off x="5413375" y="2690813"/>
            <a:ext cx="2171700" cy="469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43" name="Line 52">
            <a:extLst>
              <a:ext uri="{FF2B5EF4-FFF2-40B4-BE49-F238E27FC236}">
                <a16:creationId xmlns:a16="http://schemas.microsoft.com/office/drawing/2014/main" id="{B2105177-2CF2-C413-8F4E-014BDB7EA331}"/>
              </a:ext>
            </a:extLst>
          </p:cNvPr>
          <p:cNvSpPr>
            <a:spLocks noChangeShapeType="1"/>
          </p:cNvSpPr>
          <p:nvPr/>
        </p:nvSpPr>
        <p:spPr bwMode="auto">
          <a:xfrm>
            <a:off x="5221288" y="4387850"/>
            <a:ext cx="0"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44" name="Text Box 23">
            <a:extLst>
              <a:ext uri="{FF2B5EF4-FFF2-40B4-BE49-F238E27FC236}">
                <a16:creationId xmlns:a16="http://schemas.microsoft.com/office/drawing/2014/main" id="{FB769FE3-BC72-D8D4-3606-98646678A825}"/>
              </a:ext>
            </a:extLst>
          </p:cNvPr>
          <p:cNvSpPr txBox="1">
            <a:spLocks noChangeArrowheads="1"/>
          </p:cNvSpPr>
          <p:nvPr/>
        </p:nvSpPr>
        <p:spPr bwMode="auto">
          <a:xfrm>
            <a:off x="4787900" y="4578350"/>
            <a:ext cx="97155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¿Aldosterona?</a:t>
            </a:r>
          </a:p>
        </p:txBody>
      </p:sp>
      <p:sp>
        <p:nvSpPr>
          <p:cNvPr id="59445" name="Text Box 27">
            <a:extLst>
              <a:ext uri="{FF2B5EF4-FFF2-40B4-BE49-F238E27FC236}">
                <a16:creationId xmlns:a16="http://schemas.microsoft.com/office/drawing/2014/main" id="{D1E35600-8FC7-49E0-4AF5-271551E92B67}"/>
              </a:ext>
            </a:extLst>
          </p:cNvPr>
          <p:cNvSpPr txBox="1">
            <a:spLocks noChangeArrowheads="1"/>
          </p:cNvSpPr>
          <p:nvPr/>
        </p:nvSpPr>
        <p:spPr bwMode="auto">
          <a:xfrm>
            <a:off x="3276600" y="5149850"/>
            <a:ext cx="2052638" cy="769938"/>
          </a:xfrm>
          <a:prstGeom prst="rect">
            <a:avLst/>
          </a:prstGeom>
          <a:solidFill>
            <a:srgbClr val="DDDDDD"/>
          </a:solidFill>
          <a:ln w="9525">
            <a:solidFill>
              <a:schemeClr val="tx1"/>
            </a:solidFill>
            <a:miter lim="800000"/>
            <a:headEnd/>
            <a:tailEnd/>
          </a:ln>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Regaliz</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S. Liddle</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Mineralocorticoides exógenos</a:t>
            </a:r>
          </a:p>
          <a:p>
            <a:pP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Anfotericina B</a:t>
            </a:r>
          </a:p>
        </p:txBody>
      </p:sp>
      <p:sp>
        <p:nvSpPr>
          <p:cNvPr id="59446" name="Text Box 25">
            <a:extLst>
              <a:ext uri="{FF2B5EF4-FFF2-40B4-BE49-F238E27FC236}">
                <a16:creationId xmlns:a16="http://schemas.microsoft.com/office/drawing/2014/main" id="{EFB10AA1-60DE-3B3E-FBFB-63DDCF375370}"/>
              </a:ext>
            </a:extLst>
          </p:cNvPr>
          <p:cNvSpPr txBox="1">
            <a:spLocks noChangeArrowheads="1"/>
          </p:cNvSpPr>
          <p:nvPr/>
        </p:nvSpPr>
        <p:spPr bwMode="auto">
          <a:xfrm>
            <a:off x="3949700" y="4770438"/>
            <a:ext cx="268288"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sym typeface="Symbol" panose="05050102010706020507" pitchFamily="18" charset="2"/>
              </a:rPr>
              <a:t></a:t>
            </a:r>
          </a:p>
        </p:txBody>
      </p:sp>
      <p:sp>
        <p:nvSpPr>
          <p:cNvPr id="59447" name="Line 46">
            <a:extLst>
              <a:ext uri="{FF2B5EF4-FFF2-40B4-BE49-F238E27FC236}">
                <a16:creationId xmlns:a16="http://schemas.microsoft.com/office/drawing/2014/main" id="{7117694C-C37A-E326-E5FF-9CC369BE643E}"/>
              </a:ext>
            </a:extLst>
          </p:cNvPr>
          <p:cNvSpPr>
            <a:spLocks noChangeShapeType="1"/>
          </p:cNvSpPr>
          <p:nvPr/>
        </p:nvSpPr>
        <p:spPr bwMode="auto">
          <a:xfrm>
            <a:off x="4087813" y="5022850"/>
            <a:ext cx="0"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48" name="Line 50">
            <a:extLst>
              <a:ext uri="{FF2B5EF4-FFF2-40B4-BE49-F238E27FC236}">
                <a16:creationId xmlns:a16="http://schemas.microsoft.com/office/drawing/2014/main" id="{A114BD2A-8F3B-E1C5-70A0-2E165EE38D77}"/>
              </a:ext>
            </a:extLst>
          </p:cNvPr>
          <p:cNvSpPr>
            <a:spLocks noChangeShapeType="1"/>
          </p:cNvSpPr>
          <p:nvPr/>
        </p:nvSpPr>
        <p:spPr bwMode="auto">
          <a:xfrm flipH="1">
            <a:off x="4249738" y="4829175"/>
            <a:ext cx="809625"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49" name="Line 47">
            <a:extLst>
              <a:ext uri="{FF2B5EF4-FFF2-40B4-BE49-F238E27FC236}">
                <a16:creationId xmlns:a16="http://schemas.microsoft.com/office/drawing/2014/main" id="{F96EF9D0-35EC-E8E2-BEAF-700232F2900C}"/>
              </a:ext>
            </a:extLst>
          </p:cNvPr>
          <p:cNvSpPr>
            <a:spLocks noChangeShapeType="1"/>
          </p:cNvSpPr>
          <p:nvPr/>
        </p:nvSpPr>
        <p:spPr bwMode="auto">
          <a:xfrm>
            <a:off x="5491163" y="4829175"/>
            <a:ext cx="593725"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50" name="Text Box 25">
            <a:extLst>
              <a:ext uri="{FF2B5EF4-FFF2-40B4-BE49-F238E27FC236}">
                <a16:creationId xmlns:a16="http://schemas.microsoft.com/office/drawing/2014/main" id="{572F6489-67A1-34D3-E7E3-A50C2DA1BA88}"/>
              </a:ext>
            </a:extLst>
          </p:cNvPr>
          <p:cNvSpPr txBox="1">
            <a:spLocks noChangeArrowheads="1"/>
          </p:cNvSpPr>
          <p:nvPr/>
        </p:nvSpPr>
        <p:spPr bwMode="auto">
          <a:xfrm>
            <a:off x="5084763" y="4133850"/>
            <a:ext cx="269875"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sym typeface="Symbol" panose="05050102010706020507" pitchFamily="18" charset="2"/>
              </a:rPr>
              <a:t></a:t>
            </a:r>
          </a:p>
        </p:txBody>
      </p:sp>
      <p:sp>
        <p:nvSpPr>
          <p:cNvPr id="59451" name="Line 52">
            <a:extLst>
              <a:ext uri="{FF2B5EF4-FFF2-40B4-BE49-F238E27FC236}">
                <a16:creationId xmlns:a16="http://schemas.microsoft.com/office/drawing/2014/main" id="{EE911892-6FC0-F521-1939-D99F98DFE38B}"/>
              </a:ext>
            </a:extLst>
          </p:cNvPr>
          <p:cNvSpPr>
            <a:spLocks noChangeShapeType="1"/>
          </p:cNvSpPr>
          <p:nvPr/>
        </p:nvSpPr>
        <p:spPr bwMode="auto">
          <a:xfrm>
            <a:off x="5221288" y="3944938"/>
            <a:ext cx="0" cy="188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52" name="Text Box 71">
            <a:extLst>
              <a:ext uri="{FF2B5EF4-FFF2-40B4-BE49-F238E27FC236}">
                <a16:creationId xmlns:a16="http://schemas.microsoft.com/office/drawing/2014/main" id="{12981EB0-E51A-D8B9-0A02-323A71C0A2F6}"/>
              </a:ext>
            </a:extLst>
          </p:cNvPr>
          <p:cNvSpPr txBox="1">
            <a:spLocks noChangeArrowheads="1"/>
          </p:cNvSpPr>
          <p:nvPr/>
        </p:nvSpPr>
        <p:spPr bwMode="auto">
          <a:xfrm>
            <a:off x="5976938" y="857250"/>
            <a:ext cx="2211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 typeface="Wingdings" panose="05000000000000000000" pitchFamily="2" charset="2"/>
              <a:buNone/>
            </a:pPr>
            <a:r>
              <a:rPr lang="es-ES" altLang="es-ES" sz="1100">
                <a:solidFill>
                  <a:srgbClr val="000000"/>
                </a:solidFill>
                <a:latin typeface="Arial" panose="020B0604020202020204" pitchFamily="34" charset="0"/>
              </a:rPr>
              <a:t>Descartar pseudohipoK: para evitarlo separación del plasma y dejar a 4ºC</a:t>
            </a:r>
            <a:endParaRPr lang="es-ES_tradnl" altLang="es-ES" sz="1100">
              <a:solidFill>
                <a:srgbClr val="000000"/>
              </a:solidFill>
              <a:latin typeface="Arial" panose="020B0604020202020204" pitchFamily="34" charset="0"/>
            </a:endParaRPr>
          </a:p>
        </p:txBody>
      </p:sp>
      <p:sp>
        <p:nvSpPr>
          <p:cNvPr id="59453" name="Line 72">
            <a:extLst>
              <a:ext uri="{FF2B5EF4-FFF2-40B4-BE49-F238E27FC236}">
                <a16:creationId xmlns:a16="http://schemas.microsoft.com/office/drawing/2014/main" id="{8D9E193D-72A3-CBB6-2A66-67468885A326}"/>
              </a:ext>
            </a:extLst>
          </p:cNvPr>
          <p:cNvSpPr>
            <a:spLocks noChangeShapeType="1"/>
          </p:cNvSpPr>
          <p:nvPr/>
        </p:nvSpPr>
        <p:spPr bwMode="auto">
          <a:xfrm>
            <a:off x="5165725" y="795338"/>
            <a:ext cx="9731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1" name="Line 72">
            <a:extLst>
              <a:ext uri="{FF2B5EF4-FFF2-40B4-BE49-F238E27FC236}">
                <a16:creationId xmlns:a16="http://schemas.microsoft.com/office/drawing/2014/main" id="{CD7BCA3E-7D5C-6749-5E89-6096AD77E08C}"/>
              </a:ext>
            </a:extLst>
          </p:cNvPr>
          <p:cNvSpPr>
            <a:spLocks noChangeShapeType="1"/>
          </p:cNvSpPr>
          <p:nvPr/>
        </p:nvSpPr>
        <p:spPr bwMode="auto">
          <a:xfrm>
            <a:off x="995363" y="1776413"/>
            <a:ext cx="763587" cy="111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defTabSz="685800" eaLnBrk="1" fontAlgn="auto" hangingPunct="1">
              <a:spcBef>
                <a:spcPts val="0"/>
              </a:spcBef>
              <a:spcAft>
                <a:spcPts val="0"/>
              </a:spcAft>
              <a:defRPr/>
            </a:pPr>
            <a:endParaRPr lang="es-ES" sz="1100">
              <a:solidFill>
                <a:prstClr val="black"/>
              </a:solidFill>
            </a:endParaRPr>
          </a:p>
        </p:txBody>
      </p:sp>
      <p:sp>
        <p:nvSpPr>
          <p:cNvPr id="59455" name="Line 47">
            <a:extLst>
              <a:ext uri="{FF2B5EF4-FFF2-40B4-BE49-F238E27FC236}">
                <a16:creationId xmlns:a16="http://schemas.microsoft.com/office/drawing/2014/main" id="{E3CBA7B7-E5EA-E96D-6866-7D042F6CFD06}"/>
              </a:ext>
            </a:extLst>
          </p:cNvPr>
          <p:cNvSpPr>
            <a:spLocks noChangeShapeType="1"/>
          </p:cNvSpPr>
          <p:nvPr/>
        </p:nvSpPr>
        <p:spPr bwMode="auto">
          <a:xfrm>
            <a:off x="8234363" y="3656013"/>
            <a:ext cx="508000"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56" name="Line 46">
            <a:extLst>
              <a:ext uri="{FF2B5EF4-FFF2-40B4-BE49-F238E27FC236}">
                <a16:creationId xmlns:a16="http://schemas.microsoft.com/office/drawing/2014/main" id="{BC11E961-9BCF-7B67-18CD-644DF5599856}"/>
              </a:ext>
            </a:extLst>
          </p:cNvPr>
          <p:cNvSpPr>
            <a:spLocks noChangeShapeType="1"/>
          </p:cNvSpPr>
          <p:nvPr/>
        </p:nvSpPr>
        <p:spPr bwMode="auto">
          <a:xfrm>
            <a:off x="7827963" y="3200400"/>
            <a:ext cx="0" cy="188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57" name="Text Box 6">
            <a:extLst>
              <a:ext uri="{FF2B5EF4-FFF2-40B4-BE49-F238E27FC236}">
                <a16:creationId xmlns:a16="http://schemas.microsoft.com/office/drawing/2014/main" id="{34F0C428-BC4D-1EA7-4B43-0329A16D136F}"/>
              </a:ext>
            </a:extLst>
          </p:cNvPr>
          <p:cNvSpPr txBox="1">
            <a:spLocks noChangeArrowheads="1"/>
          </p:cNvSpPr>
          <p:nvPr/>
        </p:nvSpPr>
        <p:spPr bwMode="auto">
          <a:xfrm>
            <a:off x="6091238" y="620713"/>
            <a:ext cx="1581150"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es-ES" altLang="es-ES" sz="1100">
                <a:solidFill>
                  <a:srgbClr val="000000"/>
                </a:solidFill>
                <a:latin typeface="Arial" panose="020B0604020202020204" pitchFamily="34" charset="0"/>
              </a:rPr>
              <a:t>Pseudohipopotasemia</a:t>
            </a:r>
          </a:p>
        </p:txBody>
      </p:sp>
    </p:spTree>
  </p:cSld>
  <p:clrMapOvr>
    <a:masterClrMapping/>
  </p:clrMapOvr>
  <p:transition spd="slow" advTm="17341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29DE6-0847-02F8-4A3E-73D9440977EA}"/>
              </a:ext>
            </a:extLst>
          </p:cNvPr>
          <p:cNvSpPr>
            <a:spLocks noGrp="1"/>
          </p:cNvSpPr>
          <p:nvPr>
            <p:ph type="title"/>
          </p:nvPr>
        </p:nvSpPr>
        <p:spPr>
          <a:xfrm>
            <a:off x="234950" y="685800"/>
            <a:ext cx="7886700" cy="793750"/>
          </a:xfrm>
        </p:spPr>
        <p:txBody>
          <a:bodyPr rtlCol="0">
            <a:normAutofit fontScale="90000"/>
          </a:bodyPr>
          <a:lstStyle/>
          <a:p>
            <a:pPr algn="ctr" eaLnBrk="1" fontAlgn="auto" hangingPunct="1">
              <a:spcAft>
                <a:spcPts val="0"/>
              </a:spcAft>
              <a:defRPr/>
            </a:pPr>
            <a:r>
              <a:rPr lang="es-ES" altLang="es-ES" sz="2900" b="1" dirty="0">
                <a:solidFill>
                  <a:srgbClr val="3333CC"/>
                </a:solidFill>
                <a:latin typeface="Arial" panose="020B0604020202020204" pitchFamily="34" charset="0"/>
                <a:ea typeface="+mn-ea"/>
                <a:cs typeface="+mn-cs"/>
              </a:rPr>
              <a:t>Pérdidas corporales de potasio</a:t>
            </a:r>
            <a:br>
              <a:rPr lang="es-ES" altLang="es-ES" sz="2900" b="1" dirty="0">
                <a:solidFill>
                  <a:srgbClr val="3333CC"/>
                </a:solidFill>
                <a:latin typeface="Arial" panose="020B0604020202020204" pitchFamily="34" charset="0"/>
                <a:ea typeface="+mn-ea"/>
                <a:cs typeface="+mn-cs"/>
              </a:rPr>
            </a:br>
            <a:endParaRPr lang="es-ES" sz="2900" b="1" dirty="0">
              <a:solidFill>
                <a:srgbClr val="3333CC"/>
              </a:solidFill>
              <a:latin typeface="Arial" panose="020B0604020202020204" pitchFamily="34" charset="0"/>
              <a:ea typeface="+mn-ea"/>
              <a:cs typeface="+mn-cs"/>
            </a:endParaRPr>
          </a:p>
        </p:txBody>
      </p:sp>
      <p:sp>
        <p:nvSpPr>
          <p:cNvPr id="6" name="Rectangle 66">
            <a:extLst>
              <a:ext uri="{FF2B5EF4-FFF2-40B4-BE49-F238E27FC236}">
                <a16:creationId xmlns:a16="http://schemas.microsoft.com/office/drawing/2014/main" id="{D687B63C-2A47-A36C-73F2-B856F1578B98}"/>
              </a:ext>
            </a:extLst>
          </p:cNvPr>
          <p:cNvSpPr>
            <a:spLocks noChangeArrowheads="1"/>
          </p:cNvSpPr>
          <p:nvPr/>
        </p:nvSpPr>
        <p:spPr bwMode="auto">
          <a:xfrm>
            <a:off x="430213" y="1433513"/>
            <a:ext cx="3390900" cy="3508375"/>
          </a:xfrm>
          <a:prstGeom prst="rect">
            <a:avLst/>
          </a:prstGeom>
          <a:solidFill>
            <a:schemeClr val="accent4">
              <a:lumMod val="40000"/>
              <a:lumOff val="60000"/>
            </a:schemeClr>
          </a:solidFill>
          <a:ln w="9525">
            <a:solidFill>
              <a:schemeClr val="tx1"/>
            </a:solidFill>
            <a:miter lim="800000"/>
            <a:headEnd/>
            <a:tailEnd/>
          </a:ln>
          <a:effectLst/>
        </p:spPr>
        <p:txBody>
          <a:bodyPr>
            <a:spAutoFit/>
          </a:bodyPr>
          <a:lstStyle/>
          <a:p>
            <a:pPr algn="ctr" defTabSz="685800" eaLnBrk="1" fontAlgn="auto" hangingPunct="1">
              <a:lnSpc>
                <a:spcPct val="160000"/>
              </a:lnSpc>
              <a:spcBef>
                <a:spcPts val="0"/>
              </a:spcBef>
              <a:spcAft>
                <a:spcPts val="0"/>
              </a:spcAft>
              <a:defRPr/>
            </a:pPr>
            <a:r>
              <a:rPr lang="es-ES_tradnl" altLang="es-ES" sz="1400" b="1" dirty="0">
                <a:solidFill>
                  <a:srgbClr val="FF0000"/>
                </a:solidFill>
                <a:latin typeface="Arial" panose="020B0604020202020204" pitchFamily="34" charset="0"/>
                <a:cs typeface="Arial" panose="020B0604020202020204" pitchFamily="34" charset="0"/>
              </a:rPr>
              <a:t>PERDIDAS INTESTINALES </a:t>
            </a:r>
            <a:endParaRPr lang="es-ES_tradnl" altLang="es-ES" sz="1400" dirty="0">
              <a:solidFill>
                <a:prstClr val="black"/>
              </a:solidFill>
              <a:latin typeface="Arial" panose="020B0604020202020204" pitchFamily="34" charset="0"/>
              <a:cs typeface="Arial" panose="020B0604020202020204" pitchFamily="34" charset="0"/>
            </a:endParaRPr>
          </a:p>
          <a:p>
            <a:pPr defTabSz="685800" eaLnBrk="1" fontAlgn="auto" hangingPunct="1">
              <a:lnSpc>
                <a:spcPct val="160000"/>
              </a:lnSpc>
              <a:spcBef>
                <a:spcPts val="0"/>
              </a:spcBef>
              <a:spcAft>
                <a:spcPts val="0"/>
              </a:spcAft>
              <a:defRPr/>
            </a:pPr>
            <a:r>
              <a:rPr lang="es-ES_tradnl" altLang="es-ES" sz="1400" dirty="0">
                <a:solidFill>
                  <a:prstClr val="black"/>
                </a:solidFill>
                <a:latin typeface="Arial" panose="020B0604020202020204" pitchFamily="34" charset="0"/>
                <a:cs typeface="Arial" panose="020B0604020202020204" pitchFamily="34" charset="0"/>
              </a:rPr>
              <a:t>Vómitos</a:t>
            </a:r>
          </a:p>
          <a:p>
            <a:pPr defTabSz="685800" eaLnBrk="1" fontAlgn="auto" hangingPunct="1">
              <a:lnSpc>
                <a:spcPct val="160000"/>
              </a:lnSpc>
              <a:spcBef>
                <a:spcPts val="0"/>
              </a:spcBef>
              <a:spcAft>
                <a:spcPts val="0"/>
              </a:spcAft>
              <a:defRPr/>
            </a:pPr>
            <a:r>
              <a:rPr lang="es-ES_tradnl" altLang="es-ES" sz="1400" dirty="0">
                <a:solidFill>
                  <a:prstClr val="black"/>
                </a:solidFill>
                <a:latin typeface="Arial" panose="020B0604020202020204" pitchFamily="34" charset="0"/>
                <a:cs typeface="Arial" panose="020B0604020202020204" pitchFamily="34" charset="0"/>
              </a:rPr>
              <a:t>Diarrea aguda y crónica</a:t>
            </a:r>
          </a:p>
          <a:p>
            <a:pPr defTabSz="685800" eaLnBrk="1" fontAlgn="auto" hangingPunct="1">
              <a:lnSpc>
                <a:spcPct val="160000"/>
              </a:lnSpc>
              <a:spcBef>
                <a:spcPts val="0"/>
              </a:spcBef>
              <a:spcAft>
                <a:spcPts val="0"/>
              </a:spcAft>
              <a:defRPr/>
            </a:pPr>
            <a:r>
              <a:rPr lang="es-ES_tradnl" altLang="es-ES" sz="1400" dirty="0">
                <a:solidFill>
                  <a:prstClr val="black"/>
                </a:solidFill>
                <a:latin typeface="Arial" panose="020B0604020202020204" pitchFamily="34" charset="0"/>
                <a:cs typeface="Arial" panose="020B0604020202020204" pitchFamily="34" charset="0"/>
              </a:rPr>
              <a:t>Abuso crónico de laxantes</a:t>
            </a:r>
          </a:p>
          <a:p>
            <a:pPr defTabSz="685800" eaLnBrk="1" fontAlgn="auto" hangingPunct="1">
              <a:lnSpc>
                <a:spcPct val="160000"/>
              </a:lnSpc>
              <a:spcBef>
                <a:spcPts val="0"/>
              </a:spcBef>
              <a:spcAft>
                <a:spcPts val="0"/>
              </a:spcAft>
              <a:defRPr/>
            </a:pPr>
            <a:r>
              <a:rPr lang="es-ES_tradnl" altLang="es-ES" sz="1400" dirty="0">
                <a:solidFill>
                  <a:prstClr val="black"/>
                </a:solidFill>
                <a:latin typeface="Arial" panose="020B0604020202020204" pitchFamily="34" charset="0"/>
                <a:cs typeface="Arial" panose="020B0604020202020204" pitchFamily="34" charset="0"/>
              </a:rPr>
              <a:t>Adenoma velloso</a:t>
            </a:r>
          </a:p>
          <a:p>
            <a:pPr defTabSz="685800" eaLnBrk="1" fontAlgn="auto" hangingPunct="1">
              <a:lnSpc>
                <a:spcPct val="160000"/>
              </a:lnSpc>
              <a:spcBef>
                <a:spcPts val="0"/>
              </a:spcBef>
              <a:spcAft>
                <a:spcPts val="0"/>
              </a:spcAft>
              <a:defRPr/>
            </a:pPr>
            <a:r>
              <a:rPr lang="es-ES_tradnl" altLang="es-ES" sz="1400" dirty="0">
                <a:solidFill>
                  <a:prstClr val="black"/>
                </a:solidFill>
                <a:latin typeface="Arial" panose="020B0604020202020204" pitchFamily="34" charset="0"/>
                <a:cs typeface="Arial" panose="020B0604020202020204" pitchFamily="34" charset="0"/>
              </a:rPr>
              <a:t>Fístulas, drenajes, “</a:t>
            </a:r>
            <a:r>
              <a:rPr lang="es-ES_tradnl" altLang="es-ES" sz="1400" dirty="0" err="1">
                <a:solidFill>
                  <a:prstClr val="black"/>
                </a:solidFill>
                <a:latin typeface="Arial" panose="020B0604020202020204" pitchFamily="34" charset="0"/>
                <a:cs typeface="Arial" panose="020B0604020202020204" pitchFamily="34" charset="0"/>
              </a:rPr>
              <a:t>by</a:t>
            </a:r>
            <a:r>
              <a:rPr lang="es-ES_tradnl" altLang="es-ES" sz="1400" dirty="0">
                <a:solidFill>
                  <a:prstClr val="black"/>
                </a:solidFill>
                <a:latin typeface="Arial" panose="020B0604020202020204" pitchFamily="34" charset="0"/>
                <a:cs typeface="Arial" panose="020B0604020202020204" pitchFamily="34" charset="0"/>
              </a:rPr>
              <a:t> </a:t>
            </a:r>
            <a:r>
              <a:rPr lang="es-ES_tradnl" altLang="es-ES" sz="1400" dirty="0" err="1">
                <a:solidFill>
                  <a:prstClr val="black"/>
                </a:solidFill>
                <a:latin typeface="Arial" panose="020B0604020202020204" pitchFamily="34" charset="0"/>
                <a:cs typeface="Arial" panose="020B0604020202020204" pitchFamily="34" charset="0"/>
              </a:rPr>
              <a:t>pass</a:t>
            </a:r>
            <a:r>
              <a:rPr lang="es-ES_tradnl" altLang="es-ES" sz="1400" dirty="0">
                <a:solidFill>
                  <a:prstClr val="black"/>
                </a:solidFill>
                <a:latin typeface="Arial" panose="020B0604020202020204" pitchFamily="34" charset="0"/>
                <a:cs typeface="Arial" panose="020B0604020202020204" pitchFamily="34" charset="0"/>
              </a:rPr>
              <a:t>”</a:t>
            </a:r>
          </a:p>
          <a:p>
            <a:pPr defTabSz="685800" eaLnBrk="1" fontAlgn="auto" hangingPunct="1">
              <a:lnSpc>
                <a:spcPct val="160000"/>
              </a:lnSpc>
              <a:spcBef>
                <a:spcPts val="0"/>
              </a:spcBef>
              <a:spcAft>
                <a:spcPts val="0"/>
              </a:spcAft>
              <a:defRPr/>
            </a:pPr>
            <a:r>
              <a:rPr lang="es-ES_tradnl" altLang="es-ES" sz="1400" dirty="0">
                <a:solidFill>
                  <a:prstClr val="black"/>
                </a:solidFill>
                <a:latin typeface="Arial" panose="020B0604020202020204" pitchFamily="34" charset="0"/>
                <a:cs typeface="Arial" panose="020B0604020202020204" pitchFamily="34" charset="0"/>
              </a:rPr>
              <a:t>Estomas, derivaciones</a:t>
            </a:r>
          </a:p>
          <a:p>
            <a:pPr defTabSz="685800" eaLnBrk="1" fontAlgn="auto" hangingPunct="1">
              <a:lnSpc>
                <a:spcPct val="160000"/>
              </a:lnSpc>
              <a:spcBef>
                <a:spcPts val="0"/>
              </a:spcBef>
              <a:spcAft>
                <a:spcPts val="0"/>
              </a:spcAft>
              <a:defRPr/>
            </a:pPr>
            <a:r>
              <a:rPr lang="es-ES_tradnl" altLang="es-ES" sz="1400" dirty="0">
                <a:solidFill>
                  <a:prstClr val="black"/>
                </a:solidFill>
                <a:latin typeface="Arial" panose="020B0604020202020204" pitchFamily="34" charset="0"/>
                <a:cs typeface="Arial" panose="020B0604020202020204" pitchFamily="34" charset="0"/>
              </a:rPr>
              <a:t>Tumores (</a:t>
            </a:r>
            <a:r>
              <a:rPr lang="es-ES_tradnl" altLang="es-ES" sz="1400" dirty="0" err="1">
                <a:solidFill>
                  <a:prstClr val="black"/>
                </a:solidFill>
                <a:latin typeface="Arial" panose="020B0604020202020204" pitchFamily="34" charset="0"/>
                <a:cs typeface="Arial" panose="020B0604020202020204" pitchFamily="34" charset="0"/>
              </a:rPr>
              <a:t>VIPoma</a:t>
            </a:r>
            <a:r>
              <a:rPr lang="es-ES_tradnl" altLang="es-ES" sz="1400" dirty="0">
                <a:solidFill>
                  <a:prstClr val="black"/>
                </a:solidFill>
                <a:latin typeface="Arial" panose="020B0604020202020204" pitchFamily="34" charset="0"/>
                <a:cs typeface="Arial" panose="020B0604020202020204" pitchFamily="34" charset="0"/>
              </a:rPr>
              <a:t>, Adenoma velloso) </a:t>
            </a:r>
          </a:p>
          <a:p>
            <a:pPr defTabSz="685800" eaLnBrk="1" fontAlgn="auto" hangingPunct="1">
              <a:lnSpc>
                <a:spcPct val="160000"/>
              </a:lnSpc>
              <a:spcBef>
                <a:spcPts val="0"/>
              </a:spcBef>
              <a:spcAft>
                <a:spcPts val="0"/>
              </a:spcAft>
              <a:defRPr/>
            </a:pPr>
            <a:r>
              <a:rPr lang="es-ES_tradnl" altLang="es-ES" sz="1400" dirty="0" err="1">
                <a:solidFill>
                  <a:prstClr val="black"/>
                </a:solidFill>
                <a:latin typeface="Arial" panose="020B0604020202020204" pitchFamily="34" charset="0"/>
                <a:cs typeface="Arial" panose="020B0604020202020204" pitchFamily="34" charset="0"/>
              </a:rPr>
              <a:t>Zollinger</a:t>
            </a:r>
            <a:r>
              <a:rPr lang="es-ES_tradnl" altLang="es-ES" sz="1400" dirty="0">
                <a:solidFill>
                  <a:prstClr val="black"/>
                </a:solidFill>
                <a:latin typeface="Arial" panose="020B0604020202020204" pitchFamily="34" charset="0"/>
                <a:cs typeface="Arial" panose="020B0604020202020204" pitchFamily="34" charset="0"/>
              </a:rPr>
              <a:t> Ellison</a:t>
            </a:r>
          </a:p>
          <a:p>
            <a:pPr defTabSz="685800" eaLnBrk="1" fontAlgn="auto" hangingPunct="1">
              <a:lnSpc>
                <a:spcPct val="160000"/>
              </a:lnSpc>
              <a:spcBef>
                <a:spcPts val="0"/>
              </a:spcBef>
              <a:spcAft>
                <a:spcPts val="0"/>
              </a:spcAft>
              <a:defRPr/>
            </a:pPr>
            <a:r>
              <a:rPr lang="es-ES_tradnl" altLang="es-ES" sz="1400" dirty="0" err="1">
                <a:solidFill>
                  <a:prstClr val="black"/>
                </a:solidFill>
                <a:latin typeface="Arial" panose="020B0604020202020204" pitchFamily="34" charset="0"/>
                <a:cs typeface="Arial" panose="020B0604020202020204" pitchFamily="34" charset="0"/>
              </a:rPr>
              <a:t>Cloridorrea</a:t>
            </a:r>
            <a:r>
              <a:rPr lang="es-ES_tradnl" altLang="es-ES" sz="1400" dirty="0">
                <a:solidFill>
                  <a:prstClr val="black"/>
                </a:solidFill>
                <a:latin typeface="Arial" panose="020B0604020202020204" pitchFamily="34" charset="0"/>
                <a:cs typeface="Arial" panose="020B0604020202020204" pitchFamily="34" charset="0"/>
              </a:rPr>
              <a:t> congénita</a:t>
            </a:r>
            <a:endParaRPr lang="es-ES_tradnl" altLang="es-ES" sz="1400" dirty="0">
              <a:solidFill>
                <a:prstClr val="black"/>
              </a:solidFill>
              <a:latin typeface="Lucida Sans Unicode" panose="020B0602030504020204" pitchFamily="34" charset="0"/>
            </a:endParaRPr>
          </a:p>
        </p:txBody>
      </p:sp>
      <p:grpSp>
        <p:nvGrpSpPr>
          <p:cNvPr id="61444" name="Group 6">
            <a:extLst>
              <a:ext uri="{FF2B5EF4-FFF2-40B4-BE49-F238E27FC236}">
                <a16:creationId xmlns:a16="http://schemas.microsoft.com/office/drawing/2014/main" id="{F6E5F805-9A12-00B7-60E7-E2852A1ECBF7}"/>
              </a:ext>
            </a:extLst>
          </p:cNvPr>
          <p:cNvGrpSpPr>
            <a:grpSpLocks/>
          </p:cNvGrpSpPr>
          <p:nvPr/>
        </p:nvGrpSpPr>
        <p:grpSpPr bwMode="auto">
          <a:xfrm>
            <a:off x="3078163" y="5124450"/>
            <a:ext cx="1030287" cy="600075"/>
            <a:chOff x="207" y="149"/>
            <a:chExt cx="978" cy="570"/>
          </a:xfrm>
        </p:grpSpPr>
        <p:sp>
          <p:nvSpPr>
            <p:cNvPr id="61446" name="Freeform 7">
              <a:extLst>
                <a:ext uri="{FF2B5EF4-FFF2-40B4-BE49-F238E27FC236}">
                  <a16:creationId xmlns:a16="http://schemas.microsoft.com/office/drawing/2014/main" id="{86DA3586-00E9-FB91-B37E-A9E1167D97F2}"/>
                </a:ext>
              </a:extLst>
            </p:cNvPr>
            <p:cNvSpPr>
              <a:spLocks/>
            </p:cNvSpPr>
            <p:nvPr/>
          </p:nvSpPr>
          <p:spPr bwMode="auto">
            <a:xfrm>
              <a:off x="272" y="159"/>
              <a:ext cx="760" cy="560"/>
            </a:xfrm>
            <a:custGeom>
              <a:avLst/>
              <a:gdLst>
                <a:gd name="T0" fmla="*/ 0 w 760"/>
                <a:gd name="T1" fmla="*/ 88 h 560"/>
                <a:gd name="T2" fmla="*/ 32 w 760"/>
                <a:gd name="T3" fmla="*/ 240 h 560"/>
                <a:gd name="T4" fmla="*/ 40 w 760"/>
                <a:gd name="T5" fmla="*/ 440 h 560"/>
                <a:gd name="T6" fmla="*/ 72 w 760"/>
                <a:gd name="T7" fmla="*/ 528 h 560"/>
                <a:gd name="T8" fmla="*/ 384 w 760"/>
                <a:gd name="T9" fmla="*/ 560 h 560"/>
                <a:gd name="T10" fmla="*/ 680 w 760"/>
                <a:gd name="T11" fmla="*/ 504 h 560"/>
                <a:gd name="T12" fmla="*/ 760 w 760"/>
                <a:gd name="T13" fmla="*/ 432 h 560"/>
                <a:gd name="T14" fmla="*/ 760 w 760"/>
                <a:gd name="T15" fmla="*/ 136 h 560"/>
                <a:gd name="T16" fmla="*/ 544 w 760"/>
                <a:gd name="T17" fmla="*/ 16 h 560"/>
                <a:gd name="T18" fmla="*/ 216 w 760"/>
                <a:gd name="T19" fmla="*/ 0 h 560"/>
                <a:gd name="T20" fmla="*/ 0 w 760"/>
                <a:gd name="T21" fmla="*/ 88 h 5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0" h="560">
                  <a:moveTo>
                    <a:pt x="0" y="88"/>
                  </a:moveTo>
                  <a:lnTo>
                    <a:pt x="32" y="240"/>
                  </a:lnTo>
                  <a:lnTo>
                    <a:pt x="40" y="440"/>
                  </a:lnTo>
                  <a:lnTo>
                    <a:pt x="72" y="528"/>
                  </a:lnTo>
                  <a:lnTo>
                    <a:pt x="384" y="560"/>
                  </a:lnTo>
                  <a:lnTo>
                    <a:pt x="680" y="504"/>
                  </a:lnTo>
                  <a:lnTo>
                    <a:pt x="760" y="432"/>
                  </a:lnTo>
                  <a:lnTo>
                    <a:pt x="760" y="136"/>
                  </a:lnTo>
                  <a:lnTo>
                    <a:pt x="544" y="16"/>
                  </a:lnTo>
                  <a:lnTo>
                    <a:pt x="216" y="0"/>
                  </a:lnTo>
                  <a:lnTo>
                    <a:pt x="0" y="88"/>
                  </a:lnTo>
                  <a:close/>
                </a:path>
              </a:pathLst>
            </a:cu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447" name="Freeform 8">
              <a:extLst>
                <a:ext uri="{FF2B5EF4-FFF2-40B4-BE49-F238E27FC236}">
                  <a16:creationId xmlns:a16="http://schemas.microsoft.com/office/drawing/2014/main" id="{098ED420-92F9-19EB-DB15-45F59EC00387}"/>
                </a:ext>
              </a:extLst>
            </p:cNvPr>
            <p:cNvSpPr>
              <a:spLocks/>
            </p:cNvSpPr>
            <p:nvPr/>
          </p:nvSpPr>
          <p:spPr bwMode="auto">
            <a:xfrm>
              <a:off x="316" y="180"/>
              <a:ext cx="588" cy="96"/>
            </a:xfrm>
            <a:custGeom>
              <a:avLst/>
              <a:gdLst>
                <a:gd name="T0" fmla="*/ 0 w 1763"/>
                <a:gd name="T1" fmla="*/ 0 h 286"/>
                <a:gd name="T2" fmla="*/ 0 w 1763"/>
                <a:gd name="T3" fmla="*/ 0 h 286"/>
                <a:gd name="T4" fmla="*/ 0 w 1763"/>
                <a:gd name="T5" fmla="*/ 0 h 286"/>
                <a:gd name="T6" fmla="*/ 0 w 1763"/>
                <a:gd name="T7" fmla="*/ 0 h 286"/>
                <a:gd name="T8" fmla="*/ 0 w 1763"/>
                <a:gd name="T9" fmla="*/ 0 h 286"/>
                <a:gd name="T10" fmla="*/ 0 w 1763"/>
                <a:gd name="T11" fmla="*/ 0 h 286"/>
                <a:gd name="T12" fmla="*/ 0 w 1763"/>
                <a:gd name="T13" fmla="*/ 0 h 286"/>
                <a:gd name="T14" fmla="*/ 0 w 1763"/>
                <a:gd name="T15" fmla="*/ 0 h 286"/>
                <a:gd name="T16" fmla="*/ 0 w 1763"/>
                <a:gd name="T17" fmla="*/ 0 h 286"/>
                <a:gd name="T18" fmla="*/ 0 w 1763"/>
                <a:gd name="T19" fmla="*/ 0 h 286"/>
                <a:gd name="T20" fmla="*/ 0 w 1763"/>
                <a:gd name="T21" fmla="*/ 0 h 286"/>
                <a:gd name="T22" fmla="*/ 0 w 1763"/>
                <a:gd name="T23" fmla="*/ 0 h 286"/>
                <a:gd name="T24" fmla="*/ 0 w 1763"/>
                <a:gd name="T25" fmla="*/ 0 h 286"/>
                <a:gd name="T26" fmla="*/ 0 w 1763"/>
                <a:gd name="T27" fmla="*/ 0 h 286"/>
                <a:gd name="T28" fmla="*/ 0 w 1763"/>
                <a:gd name="T29" fmla="*/ 0 h 286"/>
                <a:gd name="T30" fmla="*/ 0 w 1763"/>
                <a:gd name="T31" fmla="*/ 0 h 286"/>
                <a:gd name="T32" fmla="*/ 0 w 1763"/>
                <a:gd name="T33" fmla="*/ 0 h 286"/>
                <a:gd name="T34" fmla="*/ 0 w 1763"/>
                <a:gd name="T35" fmla="*/ 0 h 286"/>
                <a:gd name="T36" fmla="*/ 0 w 1763"/>
                <a:gd name="T37" fmla="*/ 0 h 286"/>
                <a:gd name="T38" fmla="*/ 0 w 1763"/>
                <a:gd name="T39" fmla="*/ 0 h 286"/>
                <a:gd name="T40" fmla="*/ 0 w 1763"/>
                <a:gd name="T41" fmla="*/ 0 h 286"/>
                <a:gd name="T42" fmla="*/ 0 w 1763"/>
                <a:gd name="T43" fmla="*/ 0 h 286"/>
                <a:gd name="T44" fmla="*/ 0 w 1763"/>
                <a:gd name="T45" fmla="*/ 0 h 286"/>
                <a:gd name="T46" fmla="*/ 0 w 1763"/>
                <a:gd name="T47" fmla="*/ 0 h 286"/>
                <a:gd name="T48" fmla="*/ 0 w 1763"/>
                <a:gd name="T49" fmla="*/ 0 h 286"/>
                <a:gd name="T50" fmla="*/ 0 w 1763"/>
                <a:gd name="T51" fmla="*/ 0 h 286"/>
                <a:gd name="T52" fmla="*/ 0 w 1763"/>
                <a:gd name="T53" fmla="*/ 0 h 286"/>
                <a:gd name="T54" fmla="*/ 0 w 1763"/>
                <a:gd name="T55" fmla="*/ 0 h 286"/>
                <a:gd name="T56" fmla="*/ 0 w 1763"/>
                <a:gd name="T57" fmla="*/ 0 h 286"/>
                <a:gd name="T58" fmla="*/ 0 w 1763"/>
                <a:gd name="T59" fmla="*/ 0 h 286"/>
                <a:gd name="T60" fmla="*/ 0 w 1763"/>
                <a:gd name="T61" fmla="*/ 0 h 286"/>
                <a:gd name="T62" fmla="*/ 0 w 1763"/>
                <a:gd name="T63" fmla="*/ 0 h 286"/>
                <a:gd name="T64" fmla="*/ 0 w 1763"/>
                <a:gd name="T65" fmla="*/ 0 h 286"/>
                <a:gd name="T66" fmla="*/ 0 w 1763"/>
                <a:gd name="T67" fmla="*/ 0 h 286"/>
                <a:gd name="T68" fmla="*/ 0 w 1763"/>
                <a:gd name="T69" fmla="*/ 0 h 286"/>
                <a:gd name="T70" fmla="*/ 0 w 1763"/>
                <a:gd name="T71" fmla="*/ 0 h 286"/>
                <a:gd name="T72" fmla="*/ 0 w 1763"/>
                <a:gd name="T73" fmla="*/ 0 h 286"/>
                <a:gd name="T74" fmla="*/ 0 w 1763"/>
                <a:gd name="T75" fmla="*/ 0 h 286"/>
                <a:gd name="T76" fmla="*/ 0 w 1763"/>
                <a:gd name="T77" fmla="*/ 0 h 286"/>
                <a:gd name="T78" fmla="*/ 0 w 1763"/>
                <a:gd name="T79" fmla="*/ 0 h 286"/>
                <a:gd name="T80" fmla="*/ 0 w 1763"/>
                <a:gd name="T81" fmla="*/ 0 h 286"/>
                <a:gd name="T82" fmla="*/ 0 w 1763"/>
                <a:gd name="T83" fmla="*/ 0 h 286"/>
                <a:gd name="T84" fmla="*/ 0 w 1763"/>
                <a:gd name="T85" fmla="*/ 0 h 286"/>
                <a:gd name="T86" fmla="*/ 0 w 1763"/>
                <a:gd name="T87" fmla="*/ 0 h 286"/>
                <a:gd name="T88" fmla="*/ 0 w 1763"/>
                <a:gd name="T89" fmla="*/ 0 h 286"/>
                <a:gd name="T90" fmla="*/ 0 w 1763"/>
                <a:gd name="T91" fmla="*/ 0 h 286"/>
                <a:gd name="T92" fmla="*/ 0 w 1763"/>
                <a:gd name="T93" fmla="*/ 0 h 286"/>
                <a:gd name="T94" fmla="*/ 0 w 1763"/>
                <a:gd name="T95" fmla="*/ 0 h 286"/>
                <a:gd name="T96" fmla="*/ 0 w 1763"/>
                <a:gd name="T97" fmla="*/ 0 h 286"/>
                <a:gd name="T98" fmla="*/ 0 w 1763"/>
                <a:gd name="T99" fmla="*/ 0 h 286"/>
                <a:gd name="T100" fmla="*/ 0 w 1763"/>
                <a:gd name="T101" fmla="*/ 0 h 286"/>
                <a:gd name="T102" fmla="*/ 0 w 1763"/>
                <a:gd name="T103" fmla="*/ 0 h 286"/>
                <a:gd name="T104" fmla="*/ 0 w 1763"/>
                <a:gd name="T105" fmla="*/ 0 h 2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3" h="286">
                  <a:moveTo>
                    <a:pt x="355" y="53"/>
                  </a:moveTo>
                  <a:lnTo>
                    <a:pt x="313" y="45"/>
                  </a:lnTo>
                  <a:lnTo>
                    <a:pt x="270" y="40"/>
                  </a:lnTo>
                  <a:lnTo>
                    <a:pt x="225" y="40"/>
                  </a:lnTo>
                  <a:lnTo>
                    <a:pt x="181" y="45"/>
                  </a:lnTo>
                  <a:lnTo>
                    <a:pt x="139" y="53"/>
                  </a:lnTo>
                  <a:lnTo>
                    <a:pt x="98" y="64"/>
                  </a:lnTo>
                  <a:lnTo>
                    <a:pt x="80" y="71"/>
                  </a:lnTo>
                  <a:lnTo>
                    <a:pt x="63" y="80"/>
                  </a:lnTo>
                  <a:lnTo>
                    <a:pt x="48" y="90"/>
                  </a:lnTo>
                  <a:lnTo>
                    <a:pt x="34" y="99"/>
                  </a:lnTo>
                  <a:lnTo>
                    <a:pt x="20" y="112"/>
                  </a:lnTo>
                  <a:lnTo>
                    <a:pt x="10" y="126"/>
                  </a:lnTo>
                  <a:lnTo>
                    <a:pt x="3" y="140"/>
                  </a:lnTo>
                  <a:lnTo>
                    <a:pt x="0" y="153"/>
                  </a:lnTo>
                  <a:lnTo>
                    <a:pt x="0" y="167"/>
                  </a:lnTo>
                  <a:lnTo>
                    <a:pt x="6" y="181"/>
                  </a:lnTo>
                  <a:lnTo>
                    <a:pt x="14" y="195"/>
                  </a:lnTo>
                  <a:lnTo>
                    <a:pt x="30" y="206"/>
                  </a:lnTo>
                  <a:lnTo>
                    <a:pt x="51" y="218"/>
                  </a:lnTo>
                  <a:lnTo>
                    <a:pt x="75" y="228"/>
                  </a:lnTo>
                  <a:lnTo>
                    <a:pt x="101" y="235"/>
                  </a:lnTo>
                  <a:lnTo>
                    <a:pt x="131" y="239"/>
                  </a:lnTo>
                  <a:lnTo>
                    <a:pt x="218" y="252"/>
                  </a:lnTo>
                  <a:lnTo>
                    <a:pt x="303" y="262"/>
                  </a:lnTo>
                  <a:lnTo>
                    <a:pt x="389" y="269"/>
                  </a:lnTo>
                  <a:lnTo>
                    <a:pt x="474" y="274"/>
                  </a:lnTo>
                  <a:lnTo>
                    <a:pt x="561" y="277"/>
                  </a:lnTo>
                  <a:lnTo>
                    <a:pt x="647" y="280"/>
                  </a:lnTo>
                  <a:lnTo>
                    <a:pt x="732" y="281"/>
                  </a:lnTo>
                  <a:lnTo>
                    <a:pt x="819" y="280"/>
                  </a:lnTo>
                  <a:lnTo>
                    <a:pt x="929" y="280"/>
                  </a:lnTo>
                  <a:lnTo>
                    <a:pt x="1040" y="283"/>
                  </a:lnTo>
                  <a:lnTo>
                    <a:pt x="1150" y="286"/>
                  </a:lnTo>
                  <a:lnTo>
                    <a:pt x="1261" y="286"/>
                  </a:lnTo>
                  <a:lnTo>
                    <a:pt x="1316" y="284"/>
                  </a:lnTo>
                  <a:lnTo>
                    <a:pt x="1371" y="283"/>
                  </a:lnTo>
                  <a:lnTo>
                    <a:pt x="1425" y="280"/>
                  </a:lnTo>
                  <a:lnTo>
                    <a:pt x="1480" y="274"/>
                  </a:lnTo>
                  <a:lnTo>
                    <a:pt x="1533" y="269"/>
                  </a:lnTo>
                  <a:lnTo>
                    <a:pt x="1585" y="259"/>
                  </a:lnTo>
                  <a:lnTo>
                    <a:pt x="1639" y="249"/>
                  </a:lnTo>
                  <a:lnTo>
                    <a:pt x="1689" y="235"/>
                  </a:lnTo>
                  <a:lnTo>
                    <a:pt x="1716" y="225"/>
                  </a:lnTo>
                  <a:lnTo>
                    <a:pt x="1737" y="211"/>
                  </a:lnTo>
                  <a:lnTo>
                    <a:pt x="1752" y="196"/>
                  </a:lnTo>
                  <a:lnTo>
                    <a:pt x="1761" y="179"/>
                  </a:lnTo>
                  <a:lnTo>
                    <a:pt x="1763" y="169"/>
                  </a:lnTo>
                  <a:lnTo>
                    <a:pt x="1763" y="161"/>
                  </a:lnTo>
                  <a:lnTo>
                    <a:pt x="1762" y="151"/>
                  </a:lnTo>
                  <a:lnTo>
                    <a:pt x="1759" y="143"/>
                  </a:lnTo>
                  <a:lnTo>
                    <a:pt x="1755" y="133"/>
                  </a:lnTo>
                  <a:lnTo>
                    <a:pt x="1749" y="125"/>
                  </a:lnTo>
                  <a:lnTo>
                    <a:pt x="1741" y="116"/>
                  </a:lnTo>
                  <a:lnTo>
                    <a:pt x="1731" y="108"/>
                  </a:lnTo>
                  <a:lnTo>
                    <a:pt x="1710" y="94"/>
                  </a:lnTo>
                  <a:lnTo>
                    <a:pt x="1688" y="81"/>
                  </a:lnTo>
                  <a:lnTo>
                    <a:pt x="1662" y="70"/>
                  </a:lnTo>
                  <a:lnTo>
                    <a:pt x="1637" y="60"/>
                  </a:lnTo>
                  <a:lnTo>
                    <a:pt x="1582" y="43"/>
                  </a:lnTo>
                  <a:lnTo>
                    <a:pt x="1524" y="32"/>
                  </a:lnTo>
                  <a:lnTo>
                    <a:pt x="1463" y="24"/>
                  </a:lnTo>
                  <a:lnTo>
                    <a:pt x="1401" y="18"/>
                  </a:lnTo>
                  <a:lnTo>
                    <a:pt x="1338" y="14"/>
                  </a:lnTo>
                  <a:lnTo>
                    <a:pt x="1278" y="12"/>
                  </a:lnTo>
                  <a:lnTo>
                    <a:pt x="989" y="5"/>
                  </a:lnTo>
                  <a:lnTo>
                    <a:pt x="700" y="0"/>
                  </a:lnTo>
                  <a:lnTo>
                    <a:pt x="675" y="1"/>
                  </a:lnTo>
                  <a:lnTo>
                    <a:pt x="651" y="4"/>
                  </a:lnTo>
                  <a:lnTo>
                    <a:pt x="627" y="8"/>
                  </a:lnTo>
                  <a:lnTo>
                    <a:pt x="603" y="14"/>
                  </a:lnTo>
                  <a:lnTo>
                    <a:pt x="592" y="17"/>
                  </a:lnTo>
                  <a:lnTo>
                    <a:pt x="584" y="21"/>
                  </a:lnTo>
                  <a:lnTo>
                    <a:pt x="578" y="28"/>
                  </a:lnTo>
                  <a:lnTo>
                    <a:pt x="578" y="35"/>
                  </a:lnTo>
                  <a:lnTo>
                    <a:pt x="582" y="42"/>
                  </a:lnTo>
                  <a:lnTo>
                    <a:pt x="591" y="46"/>
                  </a:lnTo>
                  <a:lnTo>
                    <a:pt x="602" y="49"/>
                  </a:lnTo>
                  <a:lnTo>
                    <a:pt x="613" y="49"/>
                  </a:lnTo>
                  <a:lnTo>
                    <a:pt x="777" y="59"/>
                  </a:lnTo>
                  <a:lnTo>
                    <a:pt x="940" y="63"/>
                  </a:lnTo>
                  <a:lnTo>
                    <a:pt x="1104" y="66"/>
                  </a:lnTo>
                  <a:lnTo>
                    <a:pt x="1267" y="70"/>
                  </a:lnTo>
                  <a:lnTo>
                    <a:pt x="1316" y="71"/>
                  </a:lnTo>
                  <a:lnTo>
                    <a:pt x="1366" y="74"/>
                  </a:lnTo>
                  <a:lnTo>
                    <a:pt x="1417" y="78"/>
                  </a:lnTo>
                  <a:lnTo>
                    <a:pt x="1466" y="84"/>
                  </a:lnTo>
                  <a:lnTo>
                    <a:pt x="1514" y="94"/>
                  </a:lnTo>
                  <a:lnTo>
                    <a:pt x="1559" y="105"/>
                  </a:lnTo>
                  <a:lnTo>
                    <a:pt x="1601" y="120"/>
                  </a:lnTo>
                  <a:lnTo>
                    <a:pt x="1639" y="140"/>
                  </a:lnTo>
                  <a:lnTo>
                    <a:pt x="1647" y="147"/>
                  </a:lnTo>
                  <a:lnTo>
                    <a:pt x="1651" y="154"/>
                  </a:lnTo>
                  <a:lnTo>
                    <a:pt x="1651" y="161"/>
                  </a:lnTo>
                  <a:lnTo>
                    <a:pt x="1650" y="168"/>
                  </a:lnTo>
                  <a:lnTo>
                    <a:pt x="1644" y="175"/>
                  </a:lnTo>
                  <a:lnTo>
                    <a:pt x="1637" y="182"/>
                  </a:lnTo>
                  <a:lnTo>
                    <a:pt x="1626" y="186"/>
                  </a:lnTo>
                  <a:lnTo>
                    <a:pt x="1613" y="190"/>
                  </a:lnTo>
                  <a:lnTo>
                    <a:pt x="1566" y="200"/>
                  </a:lnTo>
                  <a:lnTo>
                    <a:pt x="1518" y="207"/>
                  </a:lnTo>
                  <a:lnTo>
                    <a:pt x="1469" y="214"/>
                  </a:lnTo>
                  <a:lnTo>
                    <a:pt x="1421" y="220"/>
                  </a:lnTo>
                  <a:lnTo>
                    <a:pt x="1322" y="227"/>
                  </a:lnTo>
                  <a:lnTo>
                    <a:pt x="1222" y="231"/>
                  </a:lnTo>
                  <a:lnTo>
                    <a:pt x="1122" y="232"/>
                  </a:lnTo>
                  <a:lnTo>
                    <a:pt x="1023" y="232"/>
                  </a:lnTo>
                  <a:lnTo>
                    <a:pt x="922" y="232"/>
                  </a:lnTo>
                  <a:lnTo>
                    <a:pt x="822" y="232"/>
                  </a:lnTo>
                  <a:lnTo>
                    <a:pt x="655" y="234"/>
                  </a:lnTo>
                  <a:lnTo>
                    <a:pt x="488" y="230"/>
                  </a:lnTo>
                  <a:lnTo>
                    <a:pt x="404" y="225"/>
                  </a:lnTo>
                  <a:lnTo>
                    <a:pt x="321" y="220"/>
                  </a:lnTo>
                  <a:lnTo>
                    <a:pt x="237" y="213"/>
                  </a:lnTo>
                  <a:lnTo>
                    <a:pt x="152" y="204"/>
                  </a:lnTo>
                  <a:lnTo>
                    <a:pt x="129" y="202"/>
                  </a:lnTo>
                  <a:lnTo>
                    <a:pt x="107" y="196"/>
                  </a:lnTo>
                  <a:lnTo>
                    <a:pt x="87" y="189"/>
                  </a:lnTo>
                  <a:lnTo>
                    <a:pt x="70" y="179"/>
                  </a:lnTo>
                  <a:lnTo>
                    <a:pt x="61" y="168"/>
                  </a:lnTo>
                  <a:lnTo>
                    <a:pt x="56" y="155"/>
                  </a:lnTo>
                  <a:lnTo>
                    <a:pt x="56" y="144"/>
                  </a:lnTo>
                  <a:lnTo>
                    <a:pt x="61" y="132"/>
                  </a:lnTo>
                  <a:lnTo>
                    <a:pt x="69" y="120"/>
                  </a:lnTo>
                  <a:lnTo>
                    <a:pt x="80" y="111"/>
                  </a:lnTo>
                  <a:lnTo>
                    <a:pt x="94" y="101"/>
                  </a:lnTo>
                  <a:lnTo>
                    <a:pt x="110" y="92"/>
                  </a:lnTo>
                  <a:lnTo>
                    <a:pt x="136" y="81"/>
                  </a:lnTo>
                  <a:lnTo>
                    <a:pt x="166" y="73"/>
                  </a:lnTo>
                  <a:lnTo>
                    <a:pt x="195" y="66"/>
                  </a:lnTo>
                  <a:lnTo>
                    <a:pt x="226" y="61"/>
                  </a:lnTo>
                  <a:lnTo>
                    <a:pt x="291" y="56"/>
                  </a:lnTo>
                  <a:lnTo>
                    <a:pt x="355" y="54"/>
                  </a:lnTo>
                  <a:lnTo>
                    <a:pt x="357" y="54"/>
                  </a:lnTo>
                  <a:lnTo>
                    <a:pt x="355" y="54"/>
                  </a:lnTo>
                  <a:lnTo>
                    <a:pt x="355" y="53"/>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48" name="Freeform 9">
              <a:extLst>
                <a:ext uri="{FF2B5EF4-FFF2-40B4-BE49-F238E27FC236}">
                  <a16:creationId xmlns:a16="http://schemas.microsoft.com/office/drawing/2014/main" id="{32522561-07AA-F987-52EB-F198B1A3658F}"/>
                </a:ext>
              </a:extLst>
            </p:cNvPr>
            <p:cNvSpPr>
              <a:spLocks/>
            </p:cNvSpPr>
            <p:nvPr/>
          </p:nvSpPr>
          <p:spPr bwMode="auto">
            <a:xfrm>
              <a:off x="207" y="149"/>
              <a:ext cx="808" cy="91"/>
            </a:xfrm>
            <a:custGeom>
              <a:avLst/>
              <a:gdLst>
                <a:gd name="T0" fmla="*/ 0 w 2424"/>
                <a:gd name="T1" fmla="*/ 0 h 273"/>
                <a:gd name="T2" fmla="*/ 0 w 2424"/>
                <a:gd name="T3" fmla="*/ 0 h 273"/>
                <a:gd name="T4" fmla="*/ 0 w 2424"/>
                <a:gd name="T5" fmla="*/ 0 h 273"/>
                <a:gd name="T6" fmla="*/ 0 w 2424"/>
                <a:gd name="T7" fmla="*/ 0 h 273"/>
                <a:gd name="T8" fmla="*/ 0 w 2424"/>
                <a:gd name="T9" fmla="*/ 0 h 273"/>
                <a:gd name="T10" fmla="*/ 0 w 2424"/>
                <a:gd name="T11" fmla="*/ 0 h 273"/>
                <a:gd name="T12" fmla="*/ 0 w 2424"/>
                <a:gd name="T13" fmla="*/ 0 h 273"/>
                <a:gd name="T14" fmla="*/ 0 w 2424"/>
                <a:gd name="T15" fmla="*/ 0 h 273"/>
                <a:gd name="T16" fmla="*/ 0 w 2424"/>
                <a:gd name="T17" fmla="*/ 0 h 273"/>
                <a:gd name="T18" fmla="*/ 0 w 2424"/>
                <a:gd name="T19" fmla="*/ 0 h 273"/>
                <a:gd name="T20" fmla="*/ 0 w 2424"/>
                <a:gd name="T21" fmla="*/ 0 h 273"/>
                <a:gd name="T22" fmla="*/ 0 w 2424"/>
                <a:gd name="T23" fmla="*/ 0 h 273"/>
                <a:gd name="T24" fmla="*/ 0 w 2424"/>
                <a:gd name="T25" fmla="*/ 0 h 273"/>
                <a:gd name="T26" fmla="*/ 0 w 2424"/>
                <a:gd name="T27" fmla="*/ 0 h 273"/>
                <a:gd name="T28" fmla="*/ 0 w 2424"/>
                <a:gd name="T29" fmla="*/ 0 h 273"/>
                <a:gd name="T30" fmla="*/ 0 w 2424"/>
                <a:gd name="T31" fmla="*/ 0 h 273"/>
                <a:gd name="T32" fmla="*/ 0 w 2424"/>
                <a:gd name="T33" fmla="*/ 0 h 273"/>
                <a:gd name="T34" fmla="*/ 0 w 2424"/>
                <a:gd name="T35" fmla="*/ 0 h 273"/>
                <a:gd name="T36" fmla="*/ 0 w 2424"/>
                <a:gd name="T37" fmla="*/ 0 h 273"/>
                <a:gd name="T38" fmla="*/ 0 w 2424"/>
                <a:gd name="T39" fmla="*/ 0 h 273"/>
                <a:gd name="T40" fmla="*/ 0 w 2424"/>
                <a:gd name="T41" fmla="*/ 0 h 273"/>
                <a:gd name="T42" fmla="*/ 0 w 2424"/>
                <a:gd name="T43" fmla="*/ 0 h 273"/>
                <a:gd name="T44" fmla="*/ 0 w 2424"/>
                <a:gd name="T45" fmla="*/ 0 h 273"/>
                <a:gd name="T46" fmla="*/ 0 w 2424"/>
                <a:gd name="T47" fmla="*/ 0 h 273"/>
                <a:gd name="T48" fmla="*/ 0 w 2424"/>
                <a:gd name="T49" fmla="*/ 0 h 273"/>
                <a:gd name="T50" fmla="*/ 0 w 2424"/>
                <a:gd name="T51" fmla="*/ 0 h 273"/>
                <a:gd name="T52" fmla="*/ 0 w 2424"/>
                <a:gd name="T53" fmla="*/ 0 h 273"/>
                <a:gd name="T54" fmla="*/ 0 w 2424"/>
                <a:gd name="T55" fmla="*/ 0 h 273"/>
                <a:gd name="T56" fmla="*/ 0 w 2424"/>
                <a:gd name="T57" fmla="*/ 0 h 273"/>
                <a:gd name="T58" fmla="*/ 0 w 2424"/>
                <a:gd name="T59" fmla="*/ 0 h 273"/>
                <a:gd name="T60" fmla="*/ 0 w 2424"/>
                <a:gd name="T61" fmla="*/ 0 h 273"/>
                <a:gd name="T62" fmla="*/ 0 w 2424"/>
                <a:gd name="T63" fmla="*/ 0 h 273"/>
                <a:gd name="T64" fmla="*/ 0 w 2424"/>
                <a:gd name="T65" fmla="*/ 0 h 273"/>
                <a:gd name="T66" fmla="*/ 0 w 2424"/>
                <a:gd name="T67" fmla="*/ 0 h 273"/>
                <a:gd name="T68" fmla="*/ 0 w 2424"/>
                <a:gd name="T69" fmla="*/ 0 h 273"/>
                <a:gd name="T70" fmla="*/ 0 w 2424"/>
                <a:gd name="T71" fmla="*/ 0 h 273"/>
                <a:gd name="T72" fmla="*/ 0 w 2424"/>
                <a:gd name="T73" fmla="*/ 0 h 273"/>
                <a:gd name="T74" fmla="*/ 0 w 2424"/>
                <a:gd name="T75" fmla="*/ 0 h 273"/>
                <a:gd name="T76" fmla="*/ 0 w 2424"/>
                <a:gd name="T77" fmla="*/ 0 h 273"/>
                <a:gd name="T78" fmla="*/ 0 w 2424"/>
                <a:gd name="T79" fmla="*/ 0 h 273"/>
                <a:gd name="T80" fmla="*/ 0 w 2424"/>
                <a:gd name="T81" fmla="*/ 0 h 273"/>
                <a:gd name="T82" fmla="*/ 0 w 2424"/>
                <a:gd name="T83" fmla="*/ 0 h 273"/>
                <a:gd name="T84" fmla="*/ 0 w 2424"/>
                <a:gd name="T85" fmla="*/ 0 h 273"/>
                <a:gd name="T86" fmla="*/ 0 w 2424"/>
                <a:gd name="T87" fmla="*/ 0 h 273"/>
                <a:gd name="T88" fmla="*/ 0 w 2424"/>
                <a:gd name="T89" fmla="*/ 0 h 273"/>
                <a:gd name="T90" fmla="*/ 0 w 2424"/>
                <a:gd name="T91" fmla="*/ 0 h 273"/>
                <a:gd name="T92" fmla="*/ 0 w 2424"/>
                <a:gd name="T93" fmla="*/ 0 h 273"/>
                <a:gd name="T94" fmla="*/ 0 w 2424"/>
                <a:gd name="T95" fmla="*/ 0 h 273"/>
                <a:gd name="T96" fmla="*/ 0 w 2424"/>
                <a:gd name="T97" fmla="*/ 0 h 273"/>
                <a:gd name="T98" fmla="*/ 0 w 2424"/>
                <a:gd name="T99" fmla="*/ 0 h 273"/>
                <a:gd name="T100" fmla="*/ 0 w 2424"/>
                <a:gd name="T101" fmla="*/ 0 h 273"/>
                <a:gd name="T102" fmla="*/ 0 w 2424"/>
                <a:gd name="T103" fmla="*/ 0 h 273"/>
                <a:gd name="T104" fmla="*/ 0 w 2424"/>
                <a:gd name="T105" fmla="*/ 0 h 273"/>
                <a:gd name="T106" fmla="*/ 0 w 2424"/>
                <a:gd name="T107" fmla="*/ 0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24" h="273">
                  <a:moveTo>
                    <a:pt x="6" y="245"/>
                  </a:moveTo>
                  <a:lnTo>
                    <a:pt x="27" y="227"/>
                  </a:lnTo>
                  <a:lnTo>
                    <a:pt x="49" y="212"/>
                  </a:lnTo>
                  <a:lnTo>
                    <a:pt x="74" y="196"/>
                  </a:lnTo>
                  <a:lnTo>
                    <a:pt x="101" y="184"/>
                  </a:lnTo>
                  <a:lnTo>
                    <a:pt x="159" y="160"/>
                  </a:lnTo>
                  <a:lnTo>
                    <a:pt x="222" y="139"/>
                  </a:lnTo>
                  <a:lnTo>
                    <a:pt x="289" y="122"/>
                  </a:lnTo>
                  <a:lnTo>
                    <a:pt x="358" y="108"/>
                  </a:lnTo>
                  <a:lnTo>
                    <a:pt x="426" y="95"/>
                  </a:lnTo>
                  <a:lnTo>
                    <a:pt x="495" y="83"/>
                  </a:lnTo>
                  <a:lnTo>
                    <a:pt x="598" y="64"/>
                  </a:lnTo>
                  <a:lnTo>
                    <a:pt x="700" y="49"/>
                  </a:lnTo>
                  <a:lnTo>
                    <a:pt x="752" y="43"/>
                  </a:lnTo>
                  <a:lnTo>
                    <a:pt x="804" y="38"/>
                  </a:lnTo>
                  <a:lnTo>
                    <a:pt x="856" y="35"/>
                  </a:lnTo>
                  <a:lnTo>
                    <a:pt x="909" y="34"/>
                  </a:lnTo>
                  <a:lnTo>
                    <a:pt x="1044" y="32"/>
                  </a:lnTo>
                  <a:lnTo>
                    <a:pt x="1177" y="32"/>
                  </a:lnTo>
                  <a:lnTo>
                    <a:pt x="1311" y="32"/>
                  </a:lnTo>
                  <a:lnTo>
                    <a:pt x="1445" y="35"/>
                  </a:lnTo>
                  <a:lnTo>
                    <a:pt x="1578" y="42"/>
                  </a:lnTo>
                  <a:lnTo>
                    <a:pt x="1710" y="52"/>
                  </a:lnTo>
                  <a:lnTo>
                    <a:pt x="1776" y="60"/>
                  </a:lnTo>
                  <a:lnTo>
                    <a:pt x="1840" y="69"/>
                  </a:lnTo>
                  <a:lnTo>
                    <a:pt x="1905" y="80"/>
                  </a:lnTo>
                  <a:lnTo>
                    <a:pt x="1969" y="92"/>
                  </a:lnTo>
                  <a:lnTo>
                    <a:pt x="2023" y="105"/>
                  </a:lnTo>
                  <a:lnTo>
                    <a:pt x="2077" y="120"/>
                  </a:lnTo>
                  <a:lnTo>
                    <a:pt x="2129" y="137"/>
                  </a:lnTo>
                  <a:lnTo>
                    <a:pt x="2178" y="158"/>
                  </a:lnTo>
                  <a:lnTo>
                    <a:pt x="2223" y="179"/>
                  </a:lnTo>
                  <a:lnTo>
                    <a:pt x="2265" y="205"/>
                  </a:lnTo>
                  <a:lnTo>
                    <a:pt x="2302" y="231"/>
                  </a:lnTo>
                  <a:lnTo>
                    <a:pt x="2334" y="261"/>
                  </a:lnTo>
                  <a:lnTo>
                    <a:pt x="2348" y="269"/>
                  </a:lnTo>
                  <a:lnTo>
                    <a:pt x="2365" y="273"/>
                  </a:lnTo>
                  <a:lnTo>
                    <a:pt x="2383" y="273"/>
                  </a:lnTo>
                  <a:lnTo>
                    <a:pt x="2401" y="269"/>
                  </a:lnTo>
                  <a:lnTo>
                    <a:pt x="2410" y="265"/>
                  </a:lnTo>
                  <a:lnTo>
                    <a:pt x="2415" y="261"/>
                  </a:lnTo>
                  <a:lnTo>
                    <a:pt x="2421" y="256"/>
                  </a:lnTo>
                  <a:lnTo>
                    <a:pt x="2424" y="251"/>
                  </a:lnTo>
                  <a:lnTo>
                    <a:pt x="2424" y="245"/>
                  </a:lnTo>
                  <a:lnTo>
                    <a:pt x="2424" y="240"/>
                  </a:lnTo>
                  <a:lnTo>
                    <a:pt x="2421" y="235"/>
                  </a:lnTo>
                  <a:lnTo>
                    <a:pt x="2415" y="230"/>
                  </a:lnTo>
                  <a:lnTo>
                    <a:pt x="2407" y="235"/>
                  </a:lnTo>
                  <a:lnTo>
                    <a:pt x="2397" y="220"/>
                  </a:lnTo>
                  <a:lnTo>
                    <a:pt x="2385" y="206"/>
                  </a:lnTo>
                  <a:lnTo>
                    <a:pt x="2371" y="193"/>
                  </a:lnTo>
                  <a:lnTo>
                    <a:pt x="2354" y="182"/>
                  </a:lnTo>
                  <a:lnTo>
                    <a:pt x="2335" y="171"/>
                  </a:lnTo>
                  <a:lnTo>
                    <a:pt x="2316" y="160"/>
                  </a:lnTo>
                  <a:lnTo>
                    <a:pt x="2295" y="150"/>
                  </a:lnTo>
                  <a:lnTo>
                    <a:pt x="2272" y="141"/>
                  </a:lnTo>
                  <a:lnTo>
                    <a:pt x="2226" y="123"/>
                  </a:lnTo>
                  <a:lnTo>
                    <a:pt x="2178" y="106"/>
                  </a:lnTo>
                  <a:lnTo>
                    <a:pt x="2132" y="90"/>
                  </a:lnTo>
                  <a:lnTo>
                    <a:pt x="2087" y="74"/>
                  </a:lnTo>
                  <a:lnTo>
                    <a:pt x="1990" y="55"/>
                  </a:lnTo>
                  <a:lnTo>
                    <a:pt x="1892" y="38"/>
                  </a:lnTo>
                  <a:lnTo>
                    <a:pt x="1793" y="27"/>
                  </a:lnTo>
                  <a:lnTo>
                    <a:pt x="1692" y="18"/>
                  </a:lnTo>
                  <a:lnTo>
                    <a:pt x="1591" y="11"/>
                  </a:lnTo>
                  <a:lnTo>
                    <a:pt x="1488" y="7"/>
                  </a:lnTo>
                  <a:lnTo>
                    <a:pt x="1386" y="4"/>
                  </a:lnTo>
                  <a:lnTo>
                    <a:pt x="1285" y="3"/>
                  </a:lnTo>
                  <a:lnTo>
                    <a:pt x="1125" y="0"/>
                  </a:lnTo>
                  <a:lnTo>
                    <a:pt x="965" y="0"/>
                  </a:lnTo>
                  <a:lnTo>
                    <a:pt x="885" y="1"/>
                  </a:lnTo>
                  <a:lnTo>
                    <a:pt x="805" y="6"/>
                  </a:lnTo>
                  <a:lnTo>
                    <a:pt x="727" y="13"/>
                  </a:lnTo>
                  <a:lnTo>
                    <a:pt x="647" y="22"/>
                  </a:lnTo>
                  <a:lnTo>
                    <a:pt x="560" y="35"/>
                  </a:lnTo>
                  <a:lnTo>
                    <a:pt x="473" y="48"/>
                  </a:lnTo>
                  <a:lnTo>
                    <a:pt x="387" y="63"/>
                  </a:lnTo>
                  <a:lnTo>
                    <a:pt x="303" y="80"/>
                  </a:lnTo>
                  <a:lnTo>
                    <a:pt x="224" y="101"/>
                  </a:lnTo>
                  <a:lnTo>
                    <a:pt x="149" y="127"/>
                  </a:lnTo>
                  <a:lnTo>
                    <a:pt x="114" y="143"/>
                  </a:lnTo>
                  <a:lnTo>
                    <a:pt x="80" y="160"/>
                  </a:lnTo>
                  <a:lnTo>
                    <a:pt x="49" y="178"/>
                  </a:lnTo>
                  <a:lnTo>
                    <a:pt x="18" y="199"/>
                  </a:lnTo>
                  <a:lnTo>
                    <a:pt x="8" y="209"/>
                  </a:lnTo>
                  <a:lnTo>
                    <a:pt x="1" y="220"/>
                  </a:lnTo>
                  <a:lnTo>
                    <a:pt x="0" y="233"/>
                  </a:lnTo>
                  <a:lnTo>
                    <a:pt x="4" y="244"/>
                  </a:lnTo>
                  <a:lnTo>
                    <a:pt x="4" y="245"/>
                  </a:lnTo>
                  <a:lnTo>
                    <a:pt x="6" y="245"/>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49" name="Freeform 10">
              <a:extLst>
                <a:ext uri="{FF2B5EF4-FFF2-40B4-BE49-F238E27FC236}">
                  <a16:creationId xmlns:a16="http://schemas.microsoft.com/office/drawing/2014/main" id="{8D00B3D8-A260-962C-2382-FC705E24CF03}"/>
                </a:ext>
              </a:extLst>
            </p:cNvPr>
            <p:cNvSpPr>
              <a:spLocks/>
            </p:cNvSpPr>
            <p:nvPr/>
          </p:nvSpPr>
          <p:spPr bwMode="auto">
            <a:xfrm>
              <a:off x="211" y="241"/>
              <a:ext cx="786" cy="93"/>
            </a:xfrm>
            <a:custGeom>
              <a:avLst/>
              <a:gdLst>
                <a:gd name="T0" fmla="*/ 0 w 2358"/>
                <a:gd name="T1" fmla="*/ 0 h 281"/>
                <a:gd name="T2" fmla="*/ 0 w 2358"/>
                <a:gd name="T3" fmla="*/ 0 h 281"/>
                <a:gd name="T4" fmla="*/ 0 w 2358"/>
                <a:gd name="T5" fmla="*/ 0 h 281"/>
                <a:gd name="T6" fmla="*/ 0 w 2358"/>
                <a:gd name="T7" fmla="*/ 0 h 281"/>
                <a:gd name="T8" fmla="*/ 0 w 2358"/>
                <a:gd name="T9" fmla="*/ 0 h 281"/>
                <a:gd name="T10" fmla="*/ 0 w 2358"/>
                <a:gd name="T11" fmla="*/ 0 h 281"/>
                <a:gd name="T12" fmla="*/ 0 w 2358"/>
                <a:gd name="T13" fmla="*/ 0 h 281"/>
                <a:gd name="T14" fmla="*/ 0 w 2358"/>
                <a:gd name="T15" fmla="*/ 0 h 281"/>
                <a:gd name="T16" fmla="*/ 0 w 2358"/>
                <a:gd name="T17" fmla="*/ 0 h 281"/>
                <a:gd name="T18" fmla="*/ 0 w 2358"/>
                <a:gd name="T19" fmla="*/ 0 h 281"/>
                <a:gd name="T20" fmla="*/ 0 w 2358"/>
                <a:gd name="T21" fmla="*/ 0 h 281"/>
                <a:gd name="T22" fmla="*/ 0 w 2358"/>
                <a:gd name="T23" fmla="*/ 0 h 281"/>
                <a:gd name="T24" fmla="*/ 0 w 2358"/>
                <a:gd name="T25" fmla="*/ 0 h 281"/>
                <a:gd name="T26" fmla="*/ 0 w 2358"/>
                <a:gd name="T27" fmla="*/ 0 h 281"/>
                <a:gd name="T28" fmla="*/ 0 w 2358"/>
                <a:gd name="T29" fmla="*/ 0 h 281"/>
                <a:gd name="T30" fmla="*/ 0 w 2358"/>
                <a:gd name="T31" fmla="*/ 0 h 281"/>
                <a:gd name="T32" fmla="*/ 0 w 2358"/>
                <a:gd name="T33" fmla="*/ 0 h 281"/>
                <a:gd name="T34" fmla="*/ 0 w 2358"/>
                <a:gd name="T35" fmla="*/ 0 h 281"/>
                <a:gd name="T36" fmla="*/ 0 w 2358"/>
                <a:gd name="T37" fmla="*/ 0 h 281"/>
                <a:gd name="T38" fmla="*/ 0 w 2358"/>
                <a:gd name="T39" fmla="*/ 0 h 281"/>
                <a:gd name="T40" fmla="*/ 0 w 2358"/>
                <a:gd name="T41" fmla="*/ 0 h 281"/>
                <a:gd name="T42" fmla="*/ 0 w 2358"/>
                <a:gd name="T43" fmla="*/ 0 h 281"/>
                <a:gd name="T44" fmla="*/ 0 w 2358"/>
                <a:gd name="T45" fmla="*/ 0 h 281"/>
                <a:gd name="T46" fmla="*/ 0 w 2358"/>
                <a:gd name="T47" fmla="*/ 0 h 281"/>
                <a:gd name="T48" fmla="*/ 0 w 2358"/>
                <a:gd name="T49" fmla="*/ 0 h 281"/>
                <a:gd name="T50" fmla="*/ 0 w 2358"/>
                <a:gd name="T51" fmla="*/ 0 h 281"/>
                <a:gd name="T52" fmla="*/ 0 w 2358"/>
                <a:gd name="T53" fmla="*/ 0 h 281"/>
                <a:gd name="T54" fmla="*/ 0 w 2358"/>
                <a:gd name="T55" fmla="*/ 0 h 281"/>
                <a:gd name="T56" fmla="*/ 0 w 2358"/>
                <a:gd name="T57" fmla="*/ 0 h 281"/>
                <a:gd name="T58" fmla="*/ 0 w 2358"/>
                <a:gd name="T59" fmla="*/ 0 h 281"/>
                <a:gd name="T60" fmla="*/ 0 w 2358"/>
                <a:gd name="T61" fmla="*/ 0 h 281"/>
                <a:gd name="T62" fmla="*/ 0 w 2358"/>
                <a:gd name="T63" fmla="*/ 0 h 281"/>
                <a:gd name="T64" fmla="*/ 0 w 2358"/>
                <a:gd name="T65" fmla="*/ 0 h 281"/>
                <a:gd name="T66" fmla="*/ 0 w 2358"/>
                <a:gd name="T67" fmla="*/ 0 h 281"/>
                <a:gd name="T68" fmla="*/ 0 w 2358"/>
                <a:gd name="T69" fmla="*/ 0 h 281"/>
                <a:gd name="T70" fmla="*/ 0 w 2358"/>
                <a:gd name="T71" fmla="*/ 0 h 281"/>
                <a:gd name="T72" fmla="*/ 0 w 2358"/>
                <a:gd name="T73" fmla="*/ 0 h 281"/>
                <a:gd name="T74" fmla="*/ 0 w 2358"/>
                <a:gd name="T75" fmla="*/ 0 h 281"/>
                <a:gd name="T76" fmla="*/ 0 w 2358"/>
                <a:gd name="T77" fmla="*/ 0 h 281"/>
                <a:gd name="T78" fmla="*/ 0 w 2358"/>
                <a:gd name="T79" fmla="*/ 0 h 281"/>
                <a:gd name="T80" fmla="*/ 0 w 2358"/>
                <a:gd name="T81" fmla="*/ 0 h 281"/>
                <a:gd name="T82" fmla="*/ 0 w 2358"/>
                <a:gd name="T83" fmla="*/ 0 h 281"/>
                <a:gd name="T84" fmla="*/ 0 w 2358"/>
                <a:gd name="T85" fmla="*/ 0 h 281"/>
                <a:gd name="T86" fmla="*/ 0 w 2358"/>
                <a:gd name="T87" fmla="*/ 0 h 281"/>
                <a:gd name="T88" fmla="*/ 0 w 2358"/>
                <a:gd name="T89" fmla="*/ 0 h 281"/>
                <a:gd name="T90" fmla="*/ 0 w 2358"/>
                <a:gd name="T91" fmla="*/ 0 h 281"/>
                <a:gd name="T92" fmla="*/ 0 w 2358"/>
                <a:gd name="T93" fmla="*/ 0 h 281"/>
                <a:gd name="T94" fmla="*/ 0 w 2358"/>
                <a:gd name="T95" fmla="*/ 0 h 281"/>
                <a:gd name="T96" fmla="*/ 0 w 2358"/>
                <a:gd name="T97" fmla="*/ 0 h 281"/>
                <a:gd name="T98" fmla="*/ 0 w 2358"/>
                <a:gd name="T99" fmla="*/ 0 h 281"/>
                <a:gd name="T100" fmla="*/ 0 w 2358"/>
                <a:gd name="T101" fmla="*/ 0 h 281"/>
                <a:gd name="T102" fmla="*/ 0 w 2358"/>
                <a:gd name="T103" fmla="*/ 0 h 281"/>
                <a:gd name="T104" fmla="*/ 0 w 2358"/>
                <a:gd name="T105" fmla="*/ 0 h 281"/>
                <a:gd name="T106" fmla="*/ 0 w 2358"/>
                <a:gd name="T107" fmla="*/ 0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58" h="281">
                  <a:moveTo>
                    <a:pt x="4" y="0"/>
                  </a:moveTo>
                  <a:lnTo>
                    <a:pt x="0" y="19"/>
                  </a:lnTo>
                  <a:lnTo>
                    <a:pt x="2" y="37"/>
                  </a:lnTo>
                  <a:lnTo>
                    <a:pt x="9" y="56"/>
                  </a:lnTo>
                  <a:lnTo>
                    <a:pt x="20" y="72"/>
                  </a:lnTo>
                  <a:lnTo>
                    <a:pt x="35" y="88"/>
                  </a:lnTo>
                  <a:lnTo>
                    <a:pt x="55" y="103"/>
                  </a:lnTo>
                  <a:lnTo>
                    <a:pt x="79" y="116"/>
                  </a:lnTo>
                  <a:lnTo>
                    <a:pt x="105" y="127"/>
                  </a:lnTo>
                  <a:lnTo>
                    <a:pt x="180" y="154"/>
                  </a:lnTo>
                  <a:lnTo>
                    <a:pt x="253" y="177"/>
                  </a:lnTo>
                  <a:lnTo>
                    <a:pt x="330" y="198"/>
                  </a:lnTo>
                  <a:lnTo>
                    <a:pt x="408" y="215"/>
                  </a:lnTo>
                  <a:lnTo>
                    <a:pt x="474" y="227"/>
                  </a:lnTo>
                  <a:lnTo>
                    <a:pt x="542" y="235"/>
                  </a:lnTo>
                  <a:lnTo>
                    <a:pt x="609" y="242"/>
                  </a:lnTo>
                  <a:lnTo>
                    <a:pt x="675" y="249"/>
                  </a:lnTo>
                  <a:lnTo>
                    <a:pt x="811" y="257"/>
                  </a:lnTo>
                  <a:lnTo>
                    <a:pt x="947" y="263"/>
                  </a:lnTo>
                  <a:lnTo>
                    <a:pt x="965" y="264"/>
                  </a:lnTo>
                  <a:lnTo>
                    <a:pt x="982" y="267"/>
                  </a:lnTo>
                  <a:lnTo>
                    <a:pt x="999" y="271"/>
                  </a:lnTo>
                  <a:lnTo>
                    <a:pt x="1017" y="273"/>
                  </a:lnTo>
                  <a:lnTo>
                    <a:pt x="1090" y="277"/>
                  </a:lnTo>
                  <a:lnTo>
                    <a:pt x="1163" y="280"/>
                  </a:lnTo>
                  <a:lnTo>
                    <a:pt x="1235" y="281"/>
                  </a:lnTo>
                  <a:lnTo>
                    <a:pt x="1308" y="280"/>
                  </a:lnTo>
                  <a:lnTo>
                    <a:pt x="1452" y="274"/>
                  </a:lnTo>
                  <a:lnTo>
                    <a:pt x="1598" y="264"/>
                  </a:lnTo>
                  <a:lnTo>
                    <a:pt x="1669" y="257"/>
                  </a:lnTo>
                  <a:lnTo>
                    <a:pt x="1740" y="250"/>
                  </a:lnTo>
                  <a:lnTo>
                    <a:pt x="1810" y="242"/>
                  </a:lnTo>
                  <a:lnTo>
                    <a:pt x="1878" y="231"/>
                  </a:lnTo>
                  <a:lnTo>
                    <a:pt x="1946" y="222"/>
                  </a:lnTo>
                  <a:lnTo>
                    <a:pt x="2012" y="214"/>
                  </a:lnTo>
                  <a:lnTo>
                    <a:pt x="2044" y="210"/>
                  </a:lnTo>
                  <a:lnTo>
                    <a:pt x="2075" y="203"/>
                  </a:lnTo>
                  <a:lnTo>
                    <a:pt x="2106" y="196"/>
                  </a:lnTo>
                  <a:lnTo>
                    <a:pt x="2135" y="184"/>
                  </a:lnTo>
                  <a:lnTo>
                    <a:pt x="2188" y="162"/>
                  </a:lnTo>
                  <a:lnTo>
                    <a:pt x="2237" y="137"/>
                  </a:lnTo>
                  <a:lnTo>
                    <a:pt x="2285" y="113"/>
                  </a:lnTo>
                  <a:lnTo>
                    <a:pt x="2333" y="88"/>
                  </a:lnTo>
                  <a:lnTo>
                    <a:pt x="2341" y="84"/>
                  </a:lnTo>
                  <a:lnTo>
                    <a:pt x="2348" y="79"/>
                  </a:lnTo>
                  <a:lnTo>
                    <a:pt x="2354" y="75"/>
                  </a:lnTo>
                  <a:lnTo>
                    <a:pt x="2357" y="70"/>
                  </a:lnTo>
                  <a:lnTo>
                    <a:pt x="2358" y="64"/>
                  </a:lnTo>
                  <a:lnTo>
                    <a:pt x="2358" y="58"/>
                  </a:lnTo>
                  <a:lnTo>
                    <a:pt x="2355" y="53"/>
                  </a:lnTo>
                  <a:lnTo>
                    <a:pt x="2351" y="47"/>
                  </a:lnTo>
                  <a:lnTo>
                    <a:pt x="2337" y="39"/>
                  </a:lnTo>
                  <a:lnTo>
                    <a:pt x="2319" y="33"/>
                  </a:lnTo>
                  <a:lnTo>
                    <a:pt x="2299" y="33"/>
                  </a:lnTo>
                  <a:lnTo>
                    <a:pt x="2281" y="37"/>
                  </a:lnTo>
                  <a:lnTo>
                    <a:pt x="2250" y="46"/>
                  </a:lnTo>
                  <a:lnTo>
                    <a:pt x="2221" y="57"/>
                  </a:lnTo>
                  <a:lnTo>
                    <a:pt x="2194" y="68"/>
                  </a:lnTo>
                  <a:lnTo>
                    <a:pt x="2167" y="81"/>
                  </a:lnTo>
                  <a:lnTo>
                    <a:pt x="2115" y="107"/>
                  </a:lnTo>
                  <a:lnTo>
                    <a:pt x="2062" y="131"/>
                  </a:lnTo>
                  <a:lnTo>
                    <a:pt x="1970" y="149"/>
                  </a:lnTo>
                  <a:lnTo>
                    <a:pt x="1877" y="165"/>
                  </a:lnTo>
                  <a:lnTo>
                    <a:pt x="1782" y="179"/>
                  </a:lnTo>
                  <a:lnTo>
                    <a:pt x="1688" y="190"/>
                  </a:lnTo>
                  <a:lnTo>
                    <a:pt x="1495" y="210"/>
                  </a:lnTo>
                  <a:lnTo>
                    <a:pt x="1300" y="222"/>
                  </a:lnTo>
                  <a:lnTo>
                    <a:pt x="1229" y="225"/>
                  </a:lnTo>
                  <a:lnTo>
                    <a:pt x="1159" y="225"/>
                  </a:lnTo>
                  <a:lnTo>
                    <a:pt x="1089" y="224"/>
                  </a:lnTo>
                  <a:lnTo>
                    <a:pt x="1019" y="221"/>
                  </a:lnTo>
                  <a:lnTo>
                    <a:pt x="880" y="212"/>
                  </a:lnTo>
                  <a:lnTo>
                    <a:pt x="739" y="207"/>
                  </a:lnTo>
                  <a:lnTo>
                    <a:pt x="662" y="203"/>
                  </a:lnTo>
                  <a:lnTo>
                    <a:pt x="587" y="196"/>
                  </a:lnTo>
                  <a:lnTo>
                    <a:pt x="509" y="189"/>
                  </a:lnTo>
                  <a:lnTo>
                    <a:pt x="434" y="182"/>
                  </a:lnTo>
                  <a:lnTo>
                    <a:pt x="403" y="173"/>
                  </a:lnTo>
                  <a:lnTo>
                    <a:pt x="371" y="166"/>
                  </a:lnTo>
                  <a:lnTo>
                    <a:pt x="337" y="159"/>
                  </a:lnTo>
                  <a:lnTo>
                    <a:pt x="303" y="152"/>
                  </a:lnTo>
                  <a:lnTo>
                    <a:pt x="234" y="137"/>
                  </a:lnTo>
                  <a:lnTo>
                    <a:pt x="169" y="120"/>
                  </a:lnTo>
                  <a:lnTo>
                    <a:pt x="138" y="110"/>
                  </a:lnTo>
                  <a:lnTo>
                    <a:pt x="110" y="99"/>
                  </a:lnTo>
                  <a:lnTo>
                    <a:pt x="83" y="86"/>
                  </a:lnTo>
                  <a:lnTo>
                    <a:pt x="59" y="74"/>
                  </a:lnTo>
                  <a:lnTo>
                    <a:pt x="39" y="58"/>
                  </a:lnTo>
                  <a:lnTo>
                    <a:pt x="24" y="40"/>
                  </a:lnTo>
                  <a:lnTo>
                    <a:pt x="11" y="22"/>
                  </a:lnTo>
                  <a:lnTo>
                    <a:pt x="4" y="0"/>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50" name="Freeform 11">
              <a:extLst>
                <a:ext uri="{FF2B5EF4-FFF2-40B4-BE49-F238E27FC236}">
                  <a16:creationId xmlns:a16="http://schemas.microsoft.com/office/drawing/2014/main" id="{9395C3C7-7E2C-EFF4-6749-46B73B23B8C8}"/>
                </a:ext>
              </a:extLst>
            </p:cNvPr>
            <p:cNvSpPr>
              <a:spLocks/>
            </p:cNvSpPr>
            <p:nvPr/>
          </p:nvSpPr>
          <p:spPr bwMode="auto">
            <a:xfrm>
              <a:off x="268" y="618"/>
              <a:ext cx="705" cy="80"/>
            </a:xfrm>
            <a:custGeom>
              <a:avLst/>
              <a:gdLst>
                <a:gd name="T0" fmla="*/ 0 w 2115"/>
                <a:gd name="T1" fmla="*/ 0 h 241"/>
                <a:gd name="T2" fmla="*/ 0 w 2115"/>
                <a:gd name="T3" fmla="*/ 0 h 241"/>
                <a:gd name="T4" fmla="*/ 0 w 2115"/>
                <a:gd name="T5" fmla="*/ 0 h 241"/>
                <a:gd name="T6" fmla="*/ 0 w 2115"/>
                <a:gd name="T7" fmla="*/ 0 h 241"/>
                <a:gd name="T8" fmla="*/ 0 w 2115"/>
                <a:gd name="T9" fmla="*/ 0 h 241"/>
                <a:gd name="T10" fmla="*/ 0 w 2115"/>
                <a:gd name="T11" fmla="*/ 0 h 241"/>
                <a:gd name="T12" fmla="*/ 0 w 2115"/>
                <a:gd name="T13" fmla="*/ 0 h 241"/>
                <a:gd name="T14" fmla="*/ 0 w 2115"/>
                <a:gd name="T15" fmla="*/ 0 h 241"/>
                <a:gd name="T16" fmla="*/ 0 w 2115"/>
                <a:gd name="T17" fmla="*/ 0 h 241"/>
                <a:gd name="T18" fmla="*/ 0 w 2115"/>
                <a:gd name="T19" fmla="*/ 0 h 241"/>
                <a:gd name="T20" fmla="*/ 0 w 2115"/>
                <a:gd name="T21" fmla="*/ 0 h 241"/>
                <a:gd name="T22" fmla="*/ 0 w 2115"/>
                <a:gd name="T23" fmla="*/ 0 h 241"/>
                <a:gd name="T24" fmla="*/ 0 w 2115"/>
                <a:gd name="T25" fmla="*/ 0 h 241"/>
                <a:gd name="T26" fmla="*/ 0 w 2115"/>
                <a:gd name="T27" fmla="*/ 0 h 241"/>
                <a:gd name="T28" fmla="*/ 0 w 2115"/>
                <a:gd name="T29" fmla="*/ 0 h 241"/>
                <a:gd name="T30" fmla="*/ 0 w 2115"/>
                <a:gd name="T31" fmla="*/ 0 h 241"/>
                <a:gd name="T32" fmla="*/ 0 w 2115"/>
                <a:gd name="T33" fmla="*/ 0 h 241"/>
                <a:gd name="T34" fmla="*/ 0 w 2115"/>
                <a:gd name="T35" fmla="*/ 0 h 241"/>
                <a:gd name="T36" fmla="*/ 0 w 2115"/>
                <a:gd name="T37" fmla="*/ 0 h 241"/>
                <a:gd name="T38" fmla="*/ 0 w 2115"/>
                <a:gd name="T39" fmla="*/ 0 h 241"/>
                <a:gd name="T40" fmla="*/ 0 w 2115"/>
                <a:gd name="T41" fmla="*/ 0 h 241"/>
                <a:gd name="T42" fmla="*/ 0 w 2115"/>
                <a:gd name="T43" fmla="*/ 0 h 241"/>
                <a:gd name="T44" fmla="*/ 0 w 2115"/>
                <a:gd name="T45" fmla="*/ 0 h 241"/>
                <a:gd name="T46" fmla="*/ 0 w 2115"/>
                <a:gd name="T47" fmla="*/ 0 h 241"/>
                <a:gd name="T48" fmla="*/ 0 w 2115"/>
                <a:gd name="T49" fmla="*/ 0 h 241"/>
                <a:gd name="T50" fmla="*/ 0 w 2115"/>
                <a:gd name="T51" fmla="*/ 0 h 241"/>
                <a:gd name="T52" fmla="*/ 0 w 2115"/>
                <a:gd name="T53" fmla="*/ 0 h 241"/>
                <a:gd name="T54" fmla="*/ 0 w 2115"/>
                <a:gd name="T55" fmla="*/ 0 h 241"/>
                <a:gd name="T56" fmla="*/ 0 w 2115"/>
                <a:gd name="T57" fmla="*/ 0 h 241"/>
                <a:gd name="T58" fmla="*/ 0 w 2115"/>
                <a:gd name="T59" fmla="*/ 0 h 241"/>
                <a:gd name="T60" fmla="*/ 0 w 2115"/>
                <a:gd name="T61" fmla="*/ 0 h 241"/>
                <a:gd name="T62" fmla="*/ 0 w 2115"/>
                <a:gd name="T63" fmla="*/ 0 h 241"/>
                <a:gd name="T64" fmla="*/ 0 w 2115"/>
                <a:gd name="T65" fmla="*/ 0 h 241"/>
                <a:gd name="T66" fmla="*/ 0 w 2115"/>
                <a:gd name="T67" fmla="*/ 0 h 241"/>
                <a:gd name="T68" fmla="*/ 0 w 2115"/>
                <a:gd name="T69" fmla="*/ 0 h 241"/>
                <a:gd name="T70" fmla="*/ 0 w 2115"/>
                <a:gd name="T71" fmla="*/ 0 h 241"/>
                <a:gd name="T72" fmla="*/ 0 w 2115"/>
                <a:gd name="T73" fmla="*/ 0 h 241"/>
                <a:gd name="T74" fmla="*/ 0 w 2115"/>
                <a:gd name="T75" fmla="*/ 0 h 241"/>
                <a:gd name="T76" fmla="*/ 0 w 2115"/>
                <a:gd name="T77" fmla="*/ 0 h 241"/>
                <a:gd name="T78" fmla="*/ 0 w 2115"/>
                <a:gd name="T79" fmla="*/ 0 h 241"/>
                <a:gd name="T80" fmla="*/ 0 w 2115"/>
                <a:gd name="T81" fmla="*/ 0 h 241"/>
                <a:gd name="T82" fmla="*/ 0 w 2115"/>
                <a:gd name="T83" fmla="*/ 0 h 241"/>
                <a:gd name="T84" fmla="*/ 0 w 2115"/>
                <a:gd name="T85" fmla="*/ 0 h 241"/>
                <a:gd name="T86" fmla="*/ 0 w 2115"/>
                <a:gd name="T87" fmla="*/ 0 h 241"/>
                <a:gd name="T88" fmla="*/ 0 w 2115"/>
                <a:gd name="T89" fmla="*/ 0 h 241"/>
                <a:gd name="T90" fmla="*/ 0 w 2115"/>
                <a:gd name="T91" fmla="*/ 0 h 241"/>
                <a:gd name="T92" fmla="*/ 0 w 2115"/>
                <a:gd name="T93" fmla="*/ 0 h 241"/>
                <a:gd name="T94" fmla="*/ 0 w 2115"/>
                <a:gd name="T95" fmla="*/ 0 h 241"/>
                <a:gd name="T96" fmla="*/ 0 w 2115"/>
                <a:gd name="T97" fmla="*/ 0 h 241"/>
                <a:gd name="T98" fmla="*/ 0 w 2115"/>
                <a:gd name="T99" fmla="*/ 0 h 241"/>
                <a:gd name="T100" fmla="*/ 0 w 2115"/>
                <a:gd name="T101" fmla="*/ 0 h 241"/>
                <a:gd name="T102" fmla="*/ 0 w 2115"/>
                <a:gd name="T103" fmla="*/ 0 h 241"/>
                <a:gd name="T104" fmla="*/ 0 w 2115"/>
                <a:gd name="T105" fmla="*/ 0 h 2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5" h="241">
                  <a:moveTo>
                    <a:pt x="14" y="9"/>
                  </a:moveTo>
                  <a:lnTo>
                    <a:pt x="21" y="28"/>
                  </a:lnTo>
                  <a:lnTo>
                    <a:pt x="28" y="44"/>
                  </a:lnTo>
                  <a:lnTo>
                    <a:pt x="35" y="55"/>
                  </a:lnTo>
                  <a:lnTo>
                    <a:pt x="43" y="65"/>
                  </a:lnTo>
                  <a:lnTo>
                    <a:pt x="54" y="73"/>
                  </a:lnTo>
                  <a:lnTo>
                    <a:pt x="71" y="80"/>
                  </a:lnTo>
                  <a:lnTo>
                    <a:pt x="83" y="85"/>
                  </a:lnTo>
                  <a:lnTo>
                    <a:pt x="94" y="89"/>
                  </a:lnTo>
                  <a:lnTo>
                    <a:pt x="108" y="93"/>
                  </a:lnTo>
                  <a:lnTo>
                    <a:pt x="125" y="97"/>
                  </a:lnTo>
                  <a:lnTo>
                    <a:pt x="176" y="113"/>
                  </a:lnTo>
                  <a:lnTo>
                    <a:pt x="226" y="128"/>
                  </a:lnTo>
                  <a:lnTo>
                    <a:pt x="272" y="141"/>
                  </a:lnTo>
                  <a:lnTo>
                    <a:pt x="317" y="155"/>
                  </a:lnTo>
                  <a:lnTo>
                    <a:pt x="363" y="166"/>
                  </a:lnTo>
                  <a:lnTo>
                    <a:pt x="412" y="177"/>
                  </a:lnTo>
                  <a:lnTo>
                    <a:pt x="464" y="188"/>
                  </a:lnTo>
                  <a:lnTo>
                    <a:pt x="520" y="198"/>
                  </a:lnTo>
                  <a:lnTo>
                    <a:pt x="606" y="211"/>
                  </a:lnTo>
                  <a:lnTo>
                    <a:pt x="690" y="219"/>
                  </a:lnTo>
                  <a:lnTo>
                    <a:pt x="775" y="227"/>
                  </a:lnTo>
                  <a:lnTo>
                    <a:pt x="861" y="234"/>
                  </a:lnTo>
                  <a:lnTo>
                    <a:pt x="949" y="240"/>
                  </a:lnTo>
                  <a:lnTo>
                    <a:pt x="1036" y="241"/>
                  </a:lnTo>
                  <a:lnTo>
                    <a:pt x="1122" y="241"/>
                  </a:lnTo>
                  <a:lnTo>
                    <a:pt x="1207" y="239"/>
                  </a:lnTo>
                  <a:lnTo>
                    <a:pt x="1293" y="232"/>
                  </a:lnTo>
                  <a:lnTo>
                    <a:pt x="1377" y="223"/>
                  </a:lnTo>
                  <a:lnTo>
                    <a:pt x="1463" y="213"/>
                  </a:lnTo>
                  <a:lnTo>
                    <a:pt x="1547" y="199"/>
                  </a:lnTo>
                  <a:lnTo>
                    <a:pt x="1621" y="188"/>
                  </a:lnTo>
                  <a:lnTo>
                    <a:pt x="1696" y="176"/>
                  </a:lnTo>
                  <a:lnTo>
                    <a:pt x="1769" y="163"/>
                  </a:lnTo>
                  <a:lnTo>
                    <a:pt x="1841" y="149"/>
                  </a:lnTo>
                  <a:lnTo>
                    <a:pt x="1912" y="131"/>
                  </a:lnTo>
                  <a:lnTo>
                    <a:pt x="1978" y="111"/>
                  </a:lnTo>
                  <a:lnTo>
                    <a:pt x="2008" y="99"/>
                  </a:lnTo>
                  <a:lnTo>
                    <a:pt x="2039" y="86"/>
                  </a:lnTo>
                  <a:lnTo>
                    <a:pt x="2067" y="70"/>
                  </a:lnTo>
                  <a:lnTo>
                    <a:pt x="2094" y="55"/>
                  </a:lnTo>
                  <a:lnTo>
                    <a:pt x="2101" y="51"/>
                  </a:lnTo>
                  <a:lnTo>
                    <a:pt x="2108" y="47"/>
                  </a:lnTo>
                  <a:lnTo>
                    <a:pt x="2112" y="41"/>
                  </a:lnTo>
                  <a:lnTo>
                    <a:pt x="2115" y="35"/>
                  </a:lnTo>
                  <a:lnTo>
                    <a:pt x="2115" y="30"/>
                  </a:lnTo>
                  <a:lnTo>
                    <a:pt x="2114" y="24"/>
                  </a:lnTo>
                  <a:lnTo>
                    <a:pt x="2111" y="19"/>
                  </a:lnTo>
                  <a:lnTo>
                    <a:pt x="2105" y="14"/>
                  </a:lnTo>
                  <a:lnTo>
                    <a:pt x="2091" y="6"/>
                  </a:lnTo>
                  <a:lnTo>
                    <a:pt x="2071" y="2"/>
                  </a:lnTo>
                  <a:lnTo>
                    <a:pt x="2052" y="2"/>
                  </a:lnTo>
                  <a:lnTo>
                    <a:pt x="2034" y="6"/>
                  </a:lnTo>
                  <a:lnTo>
                    <a:pt x="2022" y="7"/>
                  </a:lnTo>
                  <a:lnTo>
                    <a:pt x="1965" y="30"/>
                  </a:lnTo>
                  <a:lnTo>
                    <a:pt x="1906" y="49"/>
                  </a:lnTo>
                  <a:lnTo>
                    <a:pt x="1844" y="66"/>
                  </a:lnTo>
                  <a:lnTo>
                    <a:pt x="1783" y="82"/>
                  </a:lnTo>
                  <a:lnTo>
                    <a:pt x="1652" y="108"/>
                  </a:lnTo>
                  <a:lnTo>
                    <a:pt x="1519" y="131"/>
                  </a:lnTo>
                  <a:lnTo>
                    <a:pt x="1439" y="142"/>
                  </a:lnTo>
                  <a:lnTo>
                    <a:pt x="1359" y="153"/>
                  </a:lnTo>
                  <a:lnTo>
                    <a:pt x="1280" y="162"/>
                  </a:lnTo>
                  <a:lnTo>
                    <a:pt x="1200" y="167"/>
                  </a:lnTo>
                  <a:lnTo>
                    <a:pt x="1120" y="171"/>
                  </a:lnTo>
                  <a:lnTo>
                    <a:pt x="1041" y="174"/>
                  </a:lnTo>
                  <a:lnTo>
                    <a:pt x="959" y="173"/>
                  </a:lnTo>
                  <a:lnTo>
                    <a:pt x="878" y="169"/>
                  </a:lnTo>
                  <a:lnTo>
                    <a:pt x="810" y="164"/>
                  </a:lnTo>
                  <a:lnTo>
                    <a:pt x="747" y="160"/>
                  </a:lnTo>
                  <a:lnTo>
                    <a:pt x="688" y="156"/>
                  </a:lnTo>
                  <a:lnTo>
                    <a:pt x="631" y="150"/>
                  </a:lnTo>
                  <a:lnTo>
                    <a:pt x="578" y="145"/>
                  </a:lnTo>
                  <a:lnTo>
                    <a:pt x="526" y="139"/>
                  </a:lnTo>
                  <a:lnTo>
                    <a:pt x="474" y="131"/>
                  </a:lnTo>
                  <a:lnTo>
                    <a:pt x="425" y="124"/>
                  </a:lnTo>
                  <a:lnTo>
                    <a:pt x="377" y="114"/>
                  </a:lnTo>
                  <a:lnTo>
                    <a:pt x="328" y="103"/>
                  </a:lnTo>
                  <a:lnTo>
                    <a:pt x="280" y="92"/>
                  </a:lnTo>
                  <a:lnTo>
                    <a:pt x="231" y="77"/>
                  </a:lnTo>
                  <a:lnTo>
                    <a:pt x="181" y="62"/>
                  </a:lnTo>
                  <a:lnTo>
                    <a:pt x="130" y="44"/>
                  </a:lnTo>
                  <a:lnTo>
                    <a:pt x="77" y="26"/>
                  </a:lnTo>
                  <a:lnTo>
                    <a:pt x="21" y="3"/>
                  </a:lnTo>
                  <a:lnTo>
                    <a:pt x="14" y="0"/>
                  </a:lnTo>
                  <a:lnTo>
                    <a:pt x="5" y="3"/>
                  </a:lnTo>
                  <a:lnTo>
                    <a:pt x="1" y="5"/>
                  </a:lnTo>
                  <a:lnTo>
                    <a:pt x="0" y="7"/>
                  </a:lnTo>
                  <a:lnTo>
                    <a:pt x="1" y="10"/>
                  </a:lnTo>
                  <a:lnTo>
                    <a:pt x="3" y="12"/>
                  </a:lnTo>
                  <a:lnTo>
                    <a:pt x="14" y="9"/>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51" name="Freeform 12">
              <a:extLst>
                <a:ext uri="{FF2B5EF4-FFF2-40B4-BE49-F238E27FC236}">
                  <a16:creationId xmlns:a16="http://schemas.microsoft.com/office/drawing/2014/main" id="{91590BC9-C1FD-BD90-17E5-DD226D28BE97}"/>
                </a:ext>
              </a:extLst>
            </p:cNvPr>
            <p:cNvSpPr>
              <a:spLocks/>
            </p:cNvSpPr>
            <p:nvPr/>
          </p:nvSpPr>
          <p:spPr bwMode="auto">
            <a:xfrm>
              <a:off x="966" y="252"/>
              <a:ext cx="28" cy="63"/>
            </a:xfrm>
            <a:custGeom>
              <a:avLst/>
              <a:gdLst>
                <a:gd name="T0" fmla="*/ 0 w 85"/>
                <a:gd name="T1" fmla="*/ 0 h 187"/>
                <a:gd name="T2" fmla="*/ 0 w 85"/>
                <a:gd name="T3" fmla="*/ 0 h 187"/>
                <a:gd name="T4" fmla="*/ 0 w 85"/>
                <a:gd name="T5" fmla="*/ 0 h 187"/>
                <a:gd name="T6" fmla="*/ 0 w 85"/>
                <a:gd name="T7" fmla="*/ 0 h 187"/>
                <a:gd name="T8" fmla="*/ 0 w 85"/>
                <a:gd name="T9" fmla="*/ 0 h 187"/>
                <a:gd name="T10" fmla="*/ 0 w 85"/>
                <a:gd name="T11" fmla="*/ 0 h 187"/>
                <a:gd name="T12" fmla="*/ 0 w 85"/>
                <a:gd name="T13" fmla="*/ 0 h 187"/>
                <a:gd name="T14" fmla="*/ 0 w 85"/>
                <a:gd name="T15" fmla="*/ 0 h 187"/>
                <a:gd name="T16" fmla="*/ 0 w 85"/>
                <a:gd name="T17" fmla="*/ 0 h 187"/>
                <a:gd name="T18" fmla="*/ 0 w 85"/>
                <a:gd name="T19" fmla="*/ 0 h 187"/>
                <a:gd name="T20" fmla="*/ 0 w 85"/>
                <a:gd name="T21" fmla="*/ 0 h 187"/>
                <a:gd name="T22" fmla="*/ 0 w 85"/>
                <a:gd name="T23" fmla="*/ 0 h 187"/>
                <a:gd name="T24" fmla="*/ 0 w 85"/>
                <a:gd name="T25" fmla="*/ 0 h 187"/>
                <a:gd name="T26" fmla="*/ 0 w 85"/>
                <a:gd name="T27" fmla="*/ 0 h 187"/>
                <a:gd name="T28" fmla="*/ 0 w 85"/>
                <a:gd name="T29" fmla="*/ 0 h 187"/>
                <a:gd name="T30" fmla="*/ 0 w 85"/>
                <a:gd name="T31" fmla="*/ 0 h 187"/>
                <a:gd name="T32" fmla="*/ 0 w 85"/>
                <a:gd name="T33" fmla="*/ 0 h 187"/>
                <a:gd name="T34" fmla="*/ 0 w 85"/>
                <a:gd name="T35" fmla="*/ 0 h 187"/>
                <a:gd name="T36" fmla="*/ 0 w 85"/>
                <a:gd name="T37" fmla="*/ 0 h 187"/>
                <a:gd name="T38" fmla="*/ 0 w 85"/>
                <a:gd name="T39" fmla="*/ 0 h 187"/>
                <a:gd name="T40" fmla="*/ 0 w 85"/>
                <a:gd name="T41" fmla="*/ 0 h 187"/>
                <a:gd name="T42" fmla="*/ 0 w 85"/>
                <a:gd name="T43" fmla="*/ 0 h 187"/>
                <a:gd name="T44" fmla="*/ 0 w 85"/>
                <a:gd name="T45" fmla="*/ 0 h 187"/>
                <a:gd name="T46" fmla="*/ 0 w 85"/>
                <a:gd name="T47" fmla="*/ 0 h 187"/>
                <a:gd name="T48" fmla="*/ 0 w 85"/>
                <a:gd name="T49" fmla="*/ 0 h 187"/>
                <a:gd name="T50" fmla="*/ 0 w 85"/>
                <a:gd name="T51" fmla="*/ 0 h 187"/>
                <a:gd name="T52" fmla="*/ 0 w 85"/>
                <a:gd name="T53" fmla="*/ 0 h 187"/>
                <a:gd name="T54" fmla="*/ 0 w 85"/>
                <a:gd name="T55" fmla="*/ 0 h 187"/>
                <a:gd name="T56" fmla="*/ 0 w 85"/>
                <a:gd name="T57" fmla="*/ 0 h 187"/>
                <a:gd name="T58" fmla="*/ 0 w 85"/>
                <a:gd name="T59" fmla="*/ 0 h 187"/>
                <a:gd name="T60" fmla="*/ 0 w 85"/>
                <a:gd name="T61" fmla="*/ 0 h 187"/>
                <a:gd name="T62" fmla="*/ 0 w 85"/>
                <a:gd name="T63" fmla="*/ 0 h 187"/>
                <a:gd name="T64" fmla="*/ 0 w 85"/>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187">
                  <a:moveTo>
                    <a:pt x="71" y="9"/>
                  </a:moveTo>
                  <a:lnTo>
                    <a:pt x="65" y="4"/>
                  </a:lnTo>
                  <a:lnTo>
                    <a:pt x="60" y="0"/>
                  </a:lnTo>
                  <a:lnTo>
                    <a:pt x="42" y="40"/>
                  </a:lnTo>
                  <a:lnTo>
                    <a:pt x="25" y="82"/>
                  </a:lnTo>
                  <a:lnTo>
                    <a:pt x="11" y="124"/>
                  </a:lnTo>
                  <a:lnTo>
                    <a:pt x="0" y="166"/>
                  </a:lnTo>
                  <a:lnTo>
                    <a:pt x="1" y="173"/>
                  </a:lnTo>
                  <a:lnTo>
                    <a:pt x="7" y="180"/>
                  </a:lnTo>
                  <a:lnTo>
                    <a:pt x="16" y="184"/>
                  </a:lnTo>
                  <a:lnTo>
                    <a:pt x="29" y="187"/>
                  </a:lnTo>
                  <a:lnTo>
                    <a:pt x="42" y="186"/>
                  </a:lnTo>
                  <a:lnTo>
                    <a:pt x="53" y="183"/>
                  </a:lnTo>
                  <a:lnTo>
                    <a:pt x="61" y="177"/>
                  </a:lnTo>
                  <a:lnTo>
                    <a:pt x="65" y="169"/>
                  </a:lnTo>
                  <a:lnTo>
                    <a:pt x="60" y="162"/>
                  </a:lnTo>
                  <a:lnTo>
                    <a:pt x="64" y="142"/>
                  </a:lnTo>
                  <a:lnTo>
                    <a:pt x="70" y="124"/>
                  </a:lnTo>
                  <a:lnTo>
                    <a:pt x="77" y="105"/>
                  </a:lnTo>
                  <a:lnTo>
                    <a:pt x="81" y="85"/>
                  </a:lnTo>
                  <a:lnTo>
                    <a:pt x="85" y="67"/>
                  </a:lnTo>
                  <a:lnTo>
                    <a:pt x="84" y="47"/>
                  </a:lnTo>
                  <a:lnTo>
                    <a:pt x="79" y="28"/>
                  </a:lnTo>
                  <a:lnTo>
                    <a:pt x="71" y="9"/>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52" name="Freeform 13">
              <a:extLst>
                <a:ext uri="{FF2B5EF4-FFF2-40B4-BE49-F238E27FC236}">
                  <a16:creationId xmlns:a16="http://schemas.microsoft.com/office/drawing/2014/main" id="{EA6AE901-8C22-C366-ABAA-BA67F3FDB972}"/>
                </a:ext>
              </a:extLst>
            </p:cNvPr>
            <p:cNvSpPr>
              <a:spLocks/>
            </p:cNvSpPr>
            <p:nvPr/>
          </p:nvSpPr>
          <p:spPr bwMode="auto">
            <a:xfrm>
              <a:off x="982" y="307"/>
              <a:ext cx="203" cy="250"/>
            </a:xfrm>
            <a:custGeom>
              <a:avLst/>
              <a:gdLst>
                <a:gd name="T0" fmla="*/ 0 w 608"/>
                <a:gd name="T1" fmla="*/ 0 h 750"/>
                <a:gd name="T2" fmla="*/ 0 w 608"/>
                <a:gd name="T3" fmla="*/ 0 h 750"/>
                <a:gd name="T4" fmla="*/ 0 w 608"/>
                <a:gd name="T5" fmla="*/ 0 h 750"/>
                <a:gd name="T6" fmla="*/ 0 w 608"/>
                <a:gd name="T7" fmla="*/ 0 h 750"/>
                <a:gd name="T8" fmla="*/ 0 w 608"/>
                <a:gd name="T9" fmla="*/ 0 h 750"/>
                <a:gd name="T10" fmla="*/ 0 w 608"/>
                <a:gd name="T11" fmla="*/ 0 h 750"/>
                <a:gd name="T12" fmla="*/ 0 w 608"/>
                <a:gd name="T13" fmla="*/ 0 h 750"/>
                <a:gd name="T14" fmla="*/ 0 w 608"/>
                <a:gd name="T15" fmla="*/ 0 h 750"/>
                <a:gd name="T16" fmla="*/ 0 w 608"/>
                <a:gd name="T17" fmla="*/ 0 h 750"/>
                <a:gd name="T18" fmla="*/ 0 w 608"/>
                <a:gd name="T19" fmla="*/ 0 h 750"/>
                <a:gd name="T20" fmla="*/ 0 w 608"/>
                <a:gd name="T21" fmla="*/ 0 h 750"/>
                <a:gd name="T22" fmla="*/ 0 w 608"/>
                <a:gd name="T23" fmla="*/ 0 h 750"/>
                <a:gd name="T24" fmla="*/ 0 w 608"/>
                <a:gd name="T25" fmla="*/ 0 h 750"/>
                <a:gd name="T26" fmla="*/ 0 w 608"/>
                <a:gd name="T27" fmla="*/ 0 h 750"/>
                <a:gd name="T28" fmla="*/ 0 w 608"/>
                <a:gd name="T29" fmla="*/ 0 h 750"/>
                <a:gd name="T30" fmla="*/ 0 w 608"/>
                <a:gd name="T31" fmla="*/ 0 h 750"/>
                <a:gd name="T32" fmla="*/ 0 w 608"/>
                <a:gd name="T33" fmla="*/ 0 h 750"/>
                <a:gd name="T34" fmla="*/ 0 w 608"/>
                <a:gd name="T35" fmla="*/ 0 h 750"/>
                <a:gd name="T36" fmla="*/ 0 w 608"/>
                <a:gd name="T37" fmla="*/ 0 h 750"/>
                <a:gd name="T38" fmla="*/ 0 w 608"/>
                <a:gd name="T39" fmla="*/ 0 h 750"/>
                <a:gd name="T40" fmla="*/ 0 w 608"/>
                <a:gd name="T41" fmla="*/ 0 h 750"/>
                <a:gd name="T42" fmla="*/ 0 w 608"/>
                <a:gd name="T43" fmla="*/ 0 h 750"/>
                <a:gd name="T44" fmla="*/ 0 w 608"/>
                <a:gd name="T45" fmla="*/ 0 h 750"/>
                <a:gd name="T46" fmla="*/ 0 w 608"/>
                <a:gd name="T47" fmla="*/ 0 h 750"/>
                <a:gd name="T48" fmla="*/ 0 w 608"/>
                <a:gd name="T49" fmla="*/ 0 h 750"/>
                <a:gd name="T50" fmla="*/ 0 w 608"/>
                <a:gd name="T51" fmla="*/ 0 h 750"/>
                <a:gd name="T52" fmla="*/ 0 w 608"/>
                <a:gd name="T53" fmla="*/ 0 h 750"/>
                <a:gd name="T54" fmla="*/ 0 w 608"/>
                <a:gd name="T55" fmla="*/ 0 h 750"/>
                <a:gd name="T56" fmla="*/ 0 w 608"/>
                <a:gd name="T57" fmla="*/ 0 h 750"/>
                <a:gd name="T58" fmla="*/ 0 w 608"/>
                <a:gd name="T59" fmla="*/ 0 h 750"/>
                <a:gd name="T60" fmla="*/ 0 w 608"/>
                <a:gd name="T61" fmla="*/ 0 h 750"/>
                <a:gd name="T62" fmla="*/ 0 w 608"/>
                <a:gd name="T63" fmla="*/ 0 h 750"/>
                <a:gd name="T64" fmla="*/ 0 w 608"/>
                <a:gd name="T65" fmla="*/ 0 h 750"/>
                <a:gd name="T66" fmla="*/ 0 w 608"/>
                <a:gd name="T67" fmla="*/ 0 h 750"/>
                <a:gd name="T68" fmla="*/ 0 w 608"/>
                <a:gd name="T69" fmla="*/ 0 h 750"/>
                <a:gd name="T70" fmla="*/ 0 w 608"/>
                <a:gd name="T71" fmla="*/ 0 h 750"/>
                <a:gd name="T72" fmla="*/ 0 w 608"/>
                <a:gd name="T73" fmla="*/ 0 h 750"/>
                <a:gd name="T74" fmla="*/ 0 w 608"/>
                <a:gd name="T75" fmla="*/ 0 h 750"/>
                <a:gd name="T76" fmla="*/ 0 w 608"/>
                <a:gd name="T77" fmla="*/ 0 h 750"/>
                <a:gd name="T78" fmla="*/ 0 w 608"/>
                <a:gd name="T79" fmla="*/ 0 h 750"/>
                <a:gd name="T80" fmla="*/ 0 w 608"/>
                <a:gd name="T81" fmla="*/ 0 h 750"/>
                <a:gd name="T82" fmla="*/ 0 w 608"/>
                <a:gd name="T83" fmla="*/ 0 h 750"/>
                <a:gd name="T84" fmla="*/ 0 w 608"/>
                <a:gd name="T85" fmla="*/ 0 h 750"/>
                <a:gd name="T86" fmla="*/ 0 w 608"/>
                <a:gd name="T87" fmla="*/ 0 h 750"/>
                <a:gd name="T88" fmla="*/ 0 w 608"/>
                <a:gd name="T89" fmla="*/ 0 h 750"/>
                <a:gd name="T90" fmla="*/ 0 w 608"/>
                <a:gd name="T91" fmla="*/ 0 h 750"/>
                <a:gd name="T92" fmla="*/ 0 w 608"/>
                <a:gd name="T93" fmla="*/ 0 h 750"/>
                <a:gd name="T94" fmla="*/ 0 w 608"/>
                <a:gd name="T95" fmla="*/ 0 h 750"/>
                <a:gd name="T96" fmla="*/ 0 w 608"/>
                <a:gd name="T97" fmla="*/ 0 h 750"/>
                <a:gd name="T98" fmla="*/ 0 w 608"/>
                <a:gd name="T99" fmla="*/ 0 h 750"/>
                <a:gd name="T100" fmla="*/ 0 w 608"/>
                <a:gd name="T101" fmla="*/ 0 h 750"/>
                <a:gd name="T102" fmla="*/ 0 w 608"/>
                <a:gd name="T103" fmla="*/ 0 h 750"/>
                <a:gd name="T104" fmla="*/ 0 w 608"/>
                <a:gd name="T105" fmla="*/ 0 h 750"/>
                <a:gd name="T106" fmla="*/ 0 w 608"/>
                <a:gd name="T107" fmla="*/ 0 h 750"/>
                <a:gd name="T108" fmla="*/ 0 w 608"/>
                <a:gd name="T109" fmla="*/ 0 h 750"/>
                <a:gd name="T110" fmla="*/ 0 w 608"/>
                <a:gd name="T111" fmla="*/ 0 h 750"/>
                <a:gd name="T112" fmla="*/ 0 w 608"/>
                <a:gd name="T113" fmla="*/ 0 h 750"/>
                <a:gd name="T114" fmla="*/ 0 w 608"/>
                <a:gd name="T115" fmla="*/ 0 h 750"/>
                <a:gd name="T116" fmla="*/ 0 w 608"/>
                <a:gd name="T117" fmla="*/ 0 h 750"/>
                <a:gd name="T118" fmla="*/ 0 w 608"/>
                <a:gd name="T119" fmla="*/ 0 h 7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8" h="750">
                  <a:moveTo>
                    <a:pt x="0" y="9"/>
                  </a:moveTo>
                  <a:lnTo>
                    <a:pt x="39" y="6"/>
                  </a:lnTo>
                  <a:lnTo>
                    <a:pt x="77" y="7"/>
                  </a:lnTo>
                  <a:lnTo>
                    <a:pt x="117" y="14"/>
                  </a:lnTo>
                  <a:lnTo>
                    <a:pt x="155" y="24"/>
                  </a:lnTo>
                  <a:lnTo>
                    <a:pt x="189" y="37"/>
                  </a:lnTo>
                  <a:lnTo>
                    <a:pt x="221" y="51"/>
                  </a:lnTo>
                  <a:lnTo>
                    <a:pt x="252" y="66"/>
                  </a:lnTo>
                  <a:lnTo>
                    <a:pt x="283" y="80"/>
                  </a:lnTo>
                  <a:lnTo>
                    <a:pt x="315" y="96"/>
                  </a:lnTo>
                  <a:lnTo>
                    <a:pt x="350" y="110"/>
                  </a:lnTo>
                  <a:lnTo>
                    <a:pt x="377" y="121"/>
                  </a:lnTo>
                  <a:lnTo>
                    <a:pt x="399" y="135"/>
                  </a:lnTo>
                  <a:lnTo>
                    <a:pt x="418" y="150"/>
                  </a:lnTo>
                  <a:lnTo>
                    <a:pt x="434" y="166"/>
                  </a:lnTo>
                  <a:lnTo>
                    <a:pt x="448" y="181"/>
                  </a:lnTo>
                  <a:lnTo>
                    <a:pt x="460" y="198"/>
                  </a:lnTo>
                  <a:lnTo>
                    <a:pt x="471" y="215"/>
                  </a:lnTo>
                  <a:lnTo>
                    <a:pt x="478" y="230"/>
                  </a:lnTo>
                  <a:lnTo>
                    <a:pt x="491" y="264"/>
                  </a:lnTo>
                  <a:lnTo>
                    <a:pt x="496" y="299"/>
                  </a:lnTo>
                  <a:lnTo>
                    <a:pt x="498" y="332"/>
                  </a:lnTo>
                  <a:lnTo>
                    <a:pt x="496" y="368"/>
                  </a:lnTo>
                  <a:lnTo>
                    <a:pt x="491" y="403"/>
                  </a:lnTo>
                  <a:lnTo>
                    <a:pt x="485" y="436"/>
                  </a:lnTo>
                  <a:lnTo>
                    <a:pt x="477" y="463"/>
                  </a:lnTo>
                  <a:lnTo>
                    <a:pt x="464" y="488"/>
                  </a:lnTo>
                  <a:lnTo>
                    <a:pt x="446" y="512"/>
                  </a:lnTo>
                  <a:lnTo>
                    <a:pt x="423" y="536"/>
                  </a:lnTo>
                  <a:lnTo>
                    <a:pt x="397" y="557"/>
                  </a:lnTo>
                  <a:lnTo>
                    <a:pt x="367" y="576"/>
                  </a:lnTo>
                  <a:lnTo>
                    <a:pt x="333" y="596"/>
                  </a:lnTo>
                  <a:lnTo>
                    <a:pt x="297" y="613"/>
                  </a:lnTo>
                  <a:lnTo>
                    <a:pt x="269" y="624"/>
                  </a:lnTo>
                  <a:lnTo>
                    <a:pt x="241" y="634"/>
                  </a:lnTo>
                  <a:lnTo>
                    <a:pt x="213" y="642"/>
                  </a:lnTo>
                  <a:lnTo>
                    <a:pt x="183" y="649"/>
                  </a:lnTo>
                  <a:lnTo>
                    <a:pt x="155" y="657"/>
                  </a:lnTo>
                  <a:lnTo>
                    <a:pt x="126" y="666"/>
                  </a:lnTo>
                  <a:lnTo>
                    <a:pt x="99" y="674"/>
                  </a:lnTo>
                  <a:lnTo>
                    <a:pt x="73" y="686"/>
                  </a:lnTo>
                  <a:lnTo>
                    <a:pt x="53" y="690"/>
                  </a:lnTo>
                  <a:lnTo>
                    <a:pt x="39" y="697"/>
                  </a:lnTo>
                  <a:lnTo>
                    <a:pt x="33" y="702"/>
                  </a:lnTo>
                  <a:lnTo>
                    <a:pt x="30" y="708"/>
                  </a:lnTo>
                  <a:lnTo>
                    <a:pt x="28" y="714"/>
                  </a:lnTo>
                  <a:lnTo>
                    <a:pt x="29" y="719"/>
                  </a:lnTo>
                  <a:lnTo>
                    <a:pt x="32" y="726"/>
                  </a:lnTo>
                  <a:lnTo>
                    <a:pt x="36" y="730"/>
                  </a:lnTo>
                  <a:lnTo>
                    <a:pt x="42" y="736"/>
                  </a:lnTo>
                  <a:lnTo>
                    <a:pt x="50" y="739"/>
                  </a:lnTo>
                  <a:lnTo>
                    <a:pt x="68" y="744"/>
                  </a:lnTo>
                  <a:lnTo>
                    <a:pt x="88" y="744"/>
                  </a:lnTo>
                  <a:lnTo>
                    <a:pt x="124" y="750"/>
                  </a:lnTo>
                  <a:lnTo>
                    <a:pt x="200" y="732"/>
                  </a:lnTo>
                  <a:lnTo>
                    <a:pt x="273" y="709"/>
                  </a:lnTo>
                  <a:lnTo>
                    <a:pt x="308" y="697"/>
                  </a:lnTo>
                  <a:lnTo>
                    <a:pt x="342" y="683"/>
                  </a:lnTo>
                  <a:lnTo>
                    <a:pt x="376" y="669"/>
                  </a:lnTo>
                  <a:lnTo>
                    <a:pt x="406" y="655"/>
                  </a:lnTo>
                  <a:lnTo>
                    <a:pt x="437" y="638"/>
                  </a:lnTo>
                  <a:lnTo>
                    <a:pt x="464" y="621"/>
                  </a:lnTo>
                  <a:lnTo>
                    <a:pt x="491" y="603"/>
                  </a:lnTo>
                  <a:lnTo>
                    <a:pt x="513" y="583"/>
                  </a:lnTo>
                  <a:lnTo>
                    <a:pt x="534" y="562"/>
                  </a:lnTo>
                  <a:lnTo>
                    <a:pt x="552" y="541"/>
                  </a:lnTo>
                  <a:lnTo>
                    <a:pt x="566" y="519"/>
                  </a:lnTo>
                  <a:lnTo>
                    <a:pt x="579" y="495"/>
                  </a:lnTo>
                  <a:lnTo>
                    <a:pt x="594" y="449"/>
                  </a:lnTo>
                  <a:lnTo>
                    <a:pt x="604" y="403"/>
                  </a:lnTo>
                  <a:lnTo>
                    <a:pt x="607" y="379"/>
                  </a:lnTo>
                  <a:lnTo>
                    <a:pt x="608" y="356"/>
                  </a:lnTo>
                  <a:lnTo>
                    <a:pt x="607" y="332"/>
                  </a:lnTo>
                  <a:lnTo>
                    <a:pt x="604" y="310"/>
                  </a:lnTo>
                  <a:lnTo>
                    <a:pt x="599" y="288"/>
                  </a:lnTo>
                  <a:lnTo>
                    <a:pt x="592" y="265"/>
                  </a:lnTo>
                  <a:lnTo>
                    <a:pt x="582" y="243"/>
                  </a:lnTo>
                  <a:lnTo>
                    <a:pt x="569" y="220"/>
                  </a:lnTo>
                  <a:lnTo>
                    <a:pt x="555" y="198"/>
                  </a:lnTo>
                  <a:lnTo>
                    <a:pt x="537" y="177"/>
                  </a:lnTo>
                  <a:lnTo>
                    <a:pt x="517" y="156"/>
                  </a:lnTo>
                  <a:lnTo>
                    <a:pt x="493" y="136"/>
                  </a:lnTo>
                  <a:lnTo>
                    <a:pt x="477" y="122"/>
                  </a:lnTo>
                  <a:lnTo>
                    <a:pt x="457" y="110"/>
                  </a:lnTo>
                  <a:lnTo>
                    <a:pt x="436" y="99"/>
                  </a:lnTo>
                  <a:lnTo>
                    <a:pt x="412" y="90"/>
                  </a:lnTo>
                  <a:lnTo>
                    <a:pt x="371" y="78"/>
                  </a:lnTo>
                  <a:lnTo>
                    <a:pt x="333" y="64"/>
                  </a:lnTo>
                  <a:lnTo>
                    <a:pt x="296" y="50"/>
                  </a:lnTo>
                  <a:lnTo>
                    <a:pt x="258" y="36"/>
                  </a:lnTo>
                  <a:lnTo>
                    <a:pt x="218" y="23"/>
                  </a:lnTo>
                  <a:lnTo>
                    <a:pt x="179" y="13"/>
                  </a:lnTo>
                  <a:lnTo>
                    <a:pt x="137" y="5"/>
                  </a:lnTo>
                  <a:lnTo>
                    <a:pt x="92" y="0"/>
                  </a:lnTo>
                  <a:lnTo>
                    <a:pt x="70" y="0"/>
                  </a:lnTo>
                  <a:lnTo>
                    <a:pt x="46" y="2"/>
                  </a:lnTo>
                  <a:lnTo>
                    <a:pt x="23" y="5"/>
                  </a:lnTo>
                  <a:lnTo>
                    <a:pt x="0" y="9"/>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53" name="Freeform 14">
              <a:extLst>
                <a:ext uri="{FF2B5EF4-FFF2-40B4-BE49-F238E27FC236}">
                  <a16:creationId xmlns:a16="http://schemas.microsoft.com/office/drawing/2014/main" id="{37F51F68-587D-CE50-52F7-1B6AD3C1D1C5}"/>
                </a:ext>
              </a:extLst>
            </p:cNvPr>
            <p:cNvSpPr>
              <a:spLocks/>
            </p:cNvSpPr>
            <p:nvPr/>
          </p:nvSpPr>
          <p:spPr bwMode="auto">
            <a:xfrm>
              <a:off x="962" y="347"/>
              <a:ext cx="154" cy="151"/>
            </a:xfrm>
            <a:custGeom>
              <a:avLst/>
              <a:gdLst>
                <a:gd name="T0" fmla="*/ 0 w 462"/>
                <a:gd name="T1" fmla="*/ 0 h 454"/>
                <a:gd name="T2" fmla="*/ 0 w 462"/>
                <a:gd name="T3" fmla="*/ 0 h 454"/>
                <a:gd name="T4" fmla="*/ 0 w 462"/>
                <a:gd name="T5" fmla="*/ 0 h 454"/>
                <a:gd name="T6" fmla="*/ 0 w 462"/>
                <a:gd name="T7" fmla="*/ 0 h 454"/>
                <a:gd name="T8" fmla="*/ 0 w 462"/>
                <a:gd name="T9" fmla="*/ 0 h 454"/>
                <a:gd name="T10" fmla="*/ 0 w 462"/>
                <a:gd name="T11" fmla="*/ 0 h 454"/>
                <a:gd name="T12" fmla="*/ 0 w 462"/>
                <a:gd name="T13" fmla="*/ 0 h 454"/>
                <a:gd name="T14" fmla="*/ 0 w 462"/>
                <a:gd name="T15" fmla="*/ 0 h 454"/>
                <a:gd name="T16" fmla="*/ 0 w 462"/>
                <a:gd name="T17" fmla="*/ 0 h 454"/>
                <a:gd name="T18" fmla="*/ 0 w 462"/>
                <a:gd name="T19" fmla="*/ 0 h 454"/>
                <a:gd name="T20" fmla="*/ 0 w 462"/>
                <a:gd name="T21" fmla="*/ 0 h 454"/>
                <a:gd name="T22" fmla="*/ 0 w 462"/>
                <a:gd name="T23" fmla="*/ 0 h 454"/>
                <a:gd name="T24" fmla="*/ 0 w 462"/>
                <a:gd name="T25" fmla="*/ 0 h 454"/>
                <a:gd name="T26" fmla="*/ 0 w 462"/>
                <a:gd name="T27" fmla="*/ 0 h 454"/>
                <a:gd name="T28" fmla="*/ 0 w 462"/>
                <a:gd name="T29" fmla="*/ 0 h 454"/>
                <a:gd name="T30" fmla="*/ 0 w 462"/>
                <a:gd name="T31" fmla="*/ 0 h 454"/>
                <a:gd name="T32" fmla="*/ 0 w 462"/>
                <a:gd name="T33" fmla="*/ 0 h 454"/>
                <a:gd name="T34" fmla="*/ 0 w 462"/>
                <a:gd name="T35" fmla="*/ 0 h 454"/>
                <a:gd name="T36" fmla="*/ 0 w 462"/>
                <a:gd name="T37" fmla="*/ 0 h 454"/>
                <a:gd name="T38" fmla="*/ 0 w 462"/>
                <a:gd name="T39" fmla="*/ 0 h 454"/>
                <a:gd name="T40" fmla="*/ 0 w 462"/>
                <a:gd name="T41" fmla="*/ 0 h 454"/>
                <a:gd name="T42" fmla="*/ 0 w 462"/>
                <a:gd name="T43" fmla="*/ 0 h 454"/>
                <a:gd name="T44" fmla="*/ 0 w 462"/>
                <a:gd name="T45" fmla="*/ 0 h 454"/>
                <a:gd name="T46" fmla="*/ 0 w 462"/>
                <a:gd name="T47" fmla="*/ 0 h 454"/>
                <a:gd name="T48" fmla="*/ 0 w 462"/>
                <a:gd name="T49" fmla="*/ 0 h 454"/>
                <a:gd name="T50" fmla="*/ 0 w 462"/>
                <a:gd name="T51" fmla="*/ 0 h 454"/>
                <a:gd name="T52" fmla="*/ 0 w 462"/>
                <a:gd name="T53" fmla="*/ 0 h 454"/>
                <a:gd name="T54" fmla="*/ 0 w 462"/>
                <a:gd name="T55" fmla="*/ 0 h 454"/>
                <a:gd name="T56" fmla="*/ 0 w 462"/>
                <a:gd name="T57" fmla="*/ 0 h 454"/>
                <a:gd name="T58" fmla="*/ 0 w 462"/>
                <a:gd name="T59" fmla="*/ 0 h 454"/>
                <a:gd name="T60" fmla="*/ 0 w 462"/>
                <a:gd name="T61" fmla="*/ 0 h 454"/>
                <a:gd name="T62" fmla="*/ 0 w 462"/>
                <a:gd name="T63" fmla="*/ 0 h 454"/>
                <a:gd name="T64" fmla="*/ 0 w 462"/>
                <a:gd name="T65" fmla="*/ 0 h 454"/>
                <a:gd name="T66" fmla="*/ 0 w 462"/>
                <a:gd name="T67" fmla="*/ 0 h 454"/>
                <a:gd name="T68" fmla="*/ 0 w 462"/>
                <a:gd name="T69" fmla="*/ 0 h 454"/>
                <a:gd name="T70" fmla="*/ 0 w 462"/>
                <a:gd name="T71" fmla="*/ 0 h 454"/>
                <a:gd name="T72" fmla="*/ 0 w 462"/>
                <a:gd name="T73" fmla="*/ 0 h 454"/>
                <a:gd name="T74" fmla="*/ 0 w 462"/>
                <a:gd name="T75" fmla="*/ 0 h 454"/>
                <a:gd name="T76" fmla="*/ 0 w 462"/>
                <a:gd name="T77" fmla="*/ 0 h 454"/>
                <a:gd name="T78" fmla="*/ 0 w 462"/>
                <a:gd name="T79" fmla="*/ 0 h 454"/>
                <a:gd name="T80" fmla="*/ 0 w 462"/>
                <a:gd name="T81" fmla="*/ 0 h 454"/>
                <a:gd name="T82" fmla="*/ 0 w 462"/>
                <a:gd name="T83" fmla="*/ 0 h 454"/>
                <a:gd name="T84" fmla="*/ 0 w 462"/>
                <a:gd name="T85" fmla="*/ 0 h 454"/>
                <a:gd name="T86" fmla="*/ 0 w 462"/>
                <a:gd name="T87" fmla="*/ 0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2" h="454">
                  <a:moveTo>
                    <a:pt x="83" y="11"/>
                  </a:moveTo>
                  <a:lnTo>
                    <a:pt x="128" y="15"/>
                  </a:lnTo>
                  <a:lnTo>
                    <a:pt x="174" y="21"/>
                  </a:lnTo>
                  <a:lnTo>
                    <a:pt x="218" y="31"/>
                  </a:lnTo>
                  <a:lnTo>
                    <a:pt x="260" y="43"/>
                  </a:lnTo>
                  <a:lnTo>
                    <a:pt x="298" y="59"/>
                  </a:lnTo>
                  <a:lnTo>
                    <a:pt x="331" y="77"/>
                  </a:lnTo>
                  <a:lnTo>
                    <a:pt x="345" y="87"/>
                  </a:lnTo>
                  <a:lnTo>
                    <a:pt x="358" y="98"/>
                  </a:lnTo>
                  <a:lnTo>
                    <a:pt x="369" y="111"/>
                  </a:lnTo>
                  <a:lnTo>
                    <a:pt x="379" y="123"/>
                  </a:lnTo>
                  <a:lnTo>
                    <a:pt x="373" y="144"/>
                  </a:lnTo>
                  <a:lnTo>
                    <a:pt x="366" y="165"/>
                  </a:lnTo>
                  <a:lnTo>
                    <a:pt x="357" y="186"/>
                  </a:lnTo>
                  <a:lnTo>
                    <a:pt x="345" y="207"/>
                  </a:lnTo>
                  <a:lnTo>
                    <a:pt x="331" y="227"/>
                  </a:lnTo>
                  <a:lnTo>
                    <a:pt x="315" y="247"/>
                  </a:lnTo>
                  <a:lnTo>
                    <a:pt x="296" y="265"/>
                  </a:lnTo>
                  <a:lnTo>
                    <a:pt x="277" y="283"/>
                  </a:lnTo>
                  <a:lnTo>
                    <a:pt x="254" y="300"/>
                  </a:lnTo>
                  <a:lnTo>
                    <a:pt x="229" y="315"/>
                  </a:lnTo>
                  <a:lnTo>
                    <a:pt x="202" y="331"/>
                  </a:lnTo>
                  <a:lnTo>
                    <a:pt x="174" y="343"/>
                  </a:lnTo>
                  <a:lnTo>
                    <a:pt x="143" y="356"/>
                  </a:lnTo>
                  <a:lnTo>
                    <a:pt x="111" y="367"/>
                  </a:lnTo>
                  <a:lnTo>
                    <a:pt x="76" y="375"/>
                  </a:lnTo>
                  <a:lnTo>
                    <a:pt x="40" y="382"/>
                  </a:lnTo>
                  <a:lnTo>
                    <a:pt x="28" y="387"/>
                  </a:lnTo>
                  <a:lnTo>
                    <a:pt x="19" y="391"/>
                  </a:lnTo>
                  <a:lnTo>
                    <a:pt x="10" y="396"/>
                  </a:lnTo>
                  <a:lnTo>
                    <a:pt x="5" y="403"/>
                  </a:lnTo>
                  <a:lnTo>
                    <a:pt x="0" y="409"/>
                  </a:lnTo>
                  <a:lnTo>
                    <a:pt x="0" y="417"/>
                  </a:lnTo>
                  <a:lnTo>
                    <a:pt x="2" y="424"/>
                  </a:lnTo>
                  <a:lnTo>
                    <a:pt x="5" y="431"/>
                  </a:lnTo>
                  <a:lnTo>
                    <a:pt x="12" y="437"/>
                  </a:lnTo>
                  <a:lnTo>
                    <a:pt x="19" y="443"/>
                  </a:lnTo>
                  <a:lnTo>
                    <a:pt x="28" y="447"/>
                  </a:lnTo>
                  <a:lnTo>
                    <a:pt x="40" y="451"/>
                  </a:lnTo>
                  <a:lnTo>
                    <a:pt x="63" y="454"/>
                  </a:lnTo>
                  <a:lnTo>
                    <a:pt x="89" y="451"/>
                  </a:lnTo>
                  <a:lnTo>
                    <a:pt x="79" y="450"/>
                  </a:lnTo>
                  <a:lnTo>
                    <a:pt x="124" y="441"/>
                  </a:lnTo>
                  <a:lnTo>
                    <a:pt x="166" y="431"/>
                  </a:lnTo>
                  <a:lnTo>
                    <a:pt x="205" y="417"/>
                  </a:lnTo>
                  <a:lnTo>
                    <a:pt x="243" y="403"/>
                  </a:lnTo>
                  <a:lnTo>
                    <a:pt x="277" y="387"/>
                  </a:lnTo>
                  <a:lnTo>
                    <a:pt x="309" y="368"/>
                  </a:lnTo>
                  <a:lnTo>
                    <a:pt x="337" y="347"/>
                  </a:lnTo>
                  <a:lnTo>
                    <a:pt x="364" y="326"/>
                  </a:lnTo>
                  <a:lnTo>
                    <a:pt x="386" y="304"/>
                  </a:lnTo>
                  <a:lnTo>
                    <a:pt x="407" y="280"/>
                  </a:lnTo>
                  <a:lnTo>
                    <a:pt x="424" y="256"/>
                  </a:lnTo>
                  <a:lnTo>
                    <a:pt x="438" y="231"/>
                  </a:lnTo>
                  <a:lnTo>
                    <a:pt x="449" y="206"/>
                  </a:lnTo>
                  <a:lnTo>
                    <a:pt x="456" y="179"/>
                  </a:lnTo>
                  <a:lnTo>
                    <a:pt x="460" y="154"/>
                  </a:lnTo>
                  <a:lnTo>
                    <a:pt x="462" y="127"/>
                  </a:lnTo>
                  <a:lnTo>
                    <a:pt x="452" y="111"/>
                  </a:lnTo>
                  <a:lnTo>
                    <a:pt x="439" y="97"/>
                  </a:lnTo>
                  <a:lnTo>
                    <a:pt x="425" y="81"/>
                  </a:lnTo>
                  <a:lnTo>
                    <a:pt x="407" y="67"/>
                  </a:lnTo>
                  <a:lnTo>
                    <a:pt x="386" y="56"/>
                  </a:lnTo>
                  <a:lnTo>
                    <a:pt x="364" y="43"/>
                  </a:lnTo>
                  <a:lnTo>
                    <a:pt x="340" y="34"/>
                  </a:lnTo>
                  <a:lnTo>
                    <a:pt x="313" y="24"/>
                  </a:lnTo>
                  <a:lnTo>
                    <a:pt x="258" y="10"/>
                  </a:lnTo>
                  <a:lnTo>
                    <a:pt x="199" y="1"/>
                  </a:lnTo>
                  <a:lnTo>
                    <a:pt x="170" y="0"/>
                  </a:lnTo>
                  <a:lnTo>
                    <a:pt x="141" y="0"/>
                  </a:lnTo>
                  <a:lnTo>
                    <a:pt x="111" y="3"/>
                  </a:lnTo>
                  <a:lnTo>
                    <a:pt x="82" y="6"/>
                  </a:lnTo>
                  <a:lnTo>
                    <a:pt x="77" y="7"/>
                  </a:lnTo>
                  <a:lnTo>
                    <a:pt x="76" y="10"/>
                  </a:lnTo>
                  <a:lnTo>
                    <a:pt x="79" y="11"/>
                  </a:lnTo>
                  <a:lnTo>
                    <a:pt x="83" y="13"/>
                  </a:lnTo>
                  <a:lnTo>
                    <a:pt x="83" y="11"/>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54" name="Freeform 15">
              <a:extLst>
                <a:ext uri="{FF2B5EF4-FFF2-40B4-BE49-F238E27FC236}">
                  <a16:creationId xmlns:a16="http://schemas.microsoft.com/office/drawing/2014/main" id="{51BC76E4-DB96-0199-4A1A-7F022114A70B}"/>
                </a:ext>
              </a:extLst>
            </p:cNvPr>
            <p:cNvSpPr>
              <a:spLocks/>
            </p:cNvSpPr>
            <p:nvPr/>
          </p:nvSpPr>
          <p:spPr bwMode="auto">
            <a:xfrm>
              <a:off x="966" y="359"/>
              <a:ext cx="34" cy="127"/>
            </a:xfrm>
            <a:custGeom>
              <a:avLst/>
              <a:gdLst>
                <a:gd name="T0" fmla="*/ 0 w 103"/>
                <a:gd name="T1" fmla="*/ 0 h 382"/>
                <a:gd name="T2" fmla="*/ 0 w 103"/>
                <a:gd name="T3" fmla="*/ 0 h 382"/>
                <a:gd name="T4" fmla="*/ 0 w 103"/>
                <a:gd name="T5" fmla="*/ 0 h 382"/>
                <a:gd name="T6" fmla="*/ 0 w 103"/>
                <a:gd name="T7" fmla="*/ 0 h 382"/>
                <a:gd name="T8" fmla="*/ 0 w 103"/>
                <a:gd name="T9" fmla="*/ 0 h 382"/>
                <a:gd name="T10" fmla="*/ 0 w 103"/>
                <a:gd name="T11" fmla="*/ 0 h 382"/>
                <a:gd name="T12" fmla="*/ 0 w 103"/>
                <a:gd name="T13" fmla="*/ 0 h 382"/>
                <a:gd name="T14" fmla="*/ 0 w 103"/>
                <a:gd name="T15" fmla="*/ 0 h 382"/>
                <a:gd name="T16" fmla="*/ 0 w 103"/>
                <a:gd name="T17" fmla="*/ 0 h 382"/>
                <a:gd name="T18" fmla="*/ 0 w 103"/>
                <a:gd name="T19" fmla="*/ 0 h 382"/>
                <a:gd name="T20" fmla="*/ 0 w 103"/>
                <a:gd name="T21" fmla="*/ 0 h 382"/>
                <a:gd name="T22" fmla="*/ 0 w 103"/>
                <a:gd name="T23" fmla="*/ 0 h 382"/>
                <a:gd name="T24" fmla="*/ 0 w 103"/>
                <a:gd name="T25" fmla="*/ 0 h 382"/>
                <a:gd name="T26" fmla="*/ 0 w 103"/>
                <a:gd name="T27" fmla="*/ 0 h 382"/>
                <a:gd name="T28" fmla="*/ 0 w 103"/>
                <a:gd name="T29" fmla="*/ 0 h 382"/>
                <a:gd name="T30" fmla="*/ 0 w 103"/>
                <a:gd name="T31" fmla="*/ 0 h 382"/>
                <a:gd name="T32" fmla="*/ 0 w 103"/>
                <a:gd name="T33" fmla="*/ 0 h 382"/>
                <a:gd name="T34" fmla="*/ 0 w 103"/>
                <a:gd name="T35" fmla="*/ 0 h 382"/>
                <a:gd name="T36" fmla="*/ 0 w 103"/>
                <a:gd name="T37" fmla="*/ 0 h 382"/>
                <a:gd name="T38" fmla="*/ 0 w 103"/>
                <a:gd name="T39" fmla="*/ 0 h 382"/>
                <a:gd name="T40" fmla="*/ 0 w 103"/>
                <a:gd name="T41" fmla="*/ 0 h 382"/>
                <a:gd name="T42" fmla="*/ 0 w 103"/>
                <a:gd name="T43" fmla="*/ 0 h 382"/>
                <a:gd name="T44" fmla="*/ 0 w 103"/>
                <a:gd name="T45" fmla="*/ 0 h 382"/>
                <a:gd name="T46" fmla="*/ 0 w 103"/>
                <a:gd name="T47" fmla="*/ 0 h 382"/>
                <a:gd name="T48" fmla="*/ 0 w 103"/>
                <a:gd name="T49" fmla="*/ 0 h 382"/>
                <a:gd name="T50" fmla="*/ 0 w 103"/>
                <a:gd name="T51" fmla="*/ 0 h 382"/>
                <a:gd name="T52" fmla="*/ 0 w 103"/>
                <a:gd name="T53" fmla="*/ 0 h 382"/>
                <a:gd name="T54" fmla="*/ 0 w 103"/>
                <a:gd name="T55" fmla="*/ 0 h 382"/>
                <a:gd name="T56" fmla="*/ 0 w 103"/>
                <a:gd name="T57" fmla="*/ 0 h 382"/>
                <a:gd name="T58" fmla="*/ 0 w 103"/>
                <a:gd name="T59" fmla="*/ 0 h 382"/>
                <a:gd name="T60" fmla="*/ 0 w 103"/>
                <a:gd name="T61" fmla="*/ 0 h 382"/>
                <a:gd name="T62" fmla="*/ 0 w 103"/>
                <a:gd name="T63" fmla="*/ 0 h 382"/>
                <a:gd name="T64" fmla="*/ 0 w 103"/>
                <a:gd name="T65" fmla="*/ 0 h 382"/>
                <a:gd name="T66" fmla="*/ 0 w 103"/>
                <a:gd name="T67" fmla="*/ 0 h 382"/>
                <a:gd name="T68" fmla="*/ 0 w 103"/>
                <a:gd name="T69" fmla="*/ 0 h 382"/>
                <a:gd name="T70" fmla="*/ 0 w 103"/>
                <a:gd name="T71" fmla="*/ 0 h 382"/>
                <a:gd name="T72" fmla="*/ 0 w 103"/>
                <a:gd name="T73" fmla="*/ 0 h 382"/>
                <a:gd name="T74" fmla="*/ 0 w 103"/>
                <a:gd name="T75" fmla="*/ 0 h 382"/>
                <a:gd name="T76" fmla="*/ 0 w 103"/>
                <a:gd name="T77" fmla="*/ 0 h 382"/>
                <a:gd name="T78" fmla="*/ 0 w 103"/>
                <a:gd name="T79" fmla="*/ 0 h 382"/>
                <a:gd name="T80" fmla="*/ 0 w 103"/>
                <a:gd name="T81" fmla="*/ 0 h 382"/>
                <a:gd name="T82" fmla="*/ 0 w 103"/>
                <a:gd name="T83" fmla="*/ 0 h 382"/>
                <a:gd name="T84" fmla="*/ 0 w 103"/>
                <a:gd name="T85" fmla="*/ 0 h 382"/>
                <a:gd name="T86" fmla="*/ 0 w 103"/>
                <a:gd name="T87" fmla="*/ 0 h 382"/>
                <a:gd name="T88" fmla="*/ 0 w 103"/>
                <a:gd name="T89" fmla="*/ 0 h 382"/>
                <a:gd name="T90" fmla="*/ 0 w 103"/>
                <a:gd name="T91" fmla="*/ 0 h 382"/>
                <a:gd name="T92" fmla="*/ 0 w 103"/>
                <a:gd name="T93" fmla="*/ 0 h 382"/>
                <a:gd name="T94" fmla="*/ 0 w 103"/>
                <a:gd name="T95" fmla="*/ 0 h 382"/>
                <a:gd name="T96" fmla="*/ 0 w 103"/>
                <a:gd name="T97" fmla="*/ 0 h 382"/>
                <a:gd name="T98" fmla="*/ 0 w 103"/>
                <a:gd name="T99" fmla="*/ 0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 h="382">
                  <a:moveTo>
                    <a:pt x="32" y="6"/>
                  </a:moveTo>
                  <a:lnTo>
                    <a:pt x="28" y="50"/>
                  </a:lnTo>
                  <a:lnTo>
                    <a:pt x="21" y="95"/>
                  </a:lnTo>
                  <a:lnTo>
                    <a:pt x="14" y="140"/>
                  </a:lnTo>
                  <a:lnTo>
                    <a:pt x="7" y="185"/>
                  </a:lnTo>
                  <a:lnTo>
                    <a:pt x="2" y="230"/>
                  </a:lnTo>
                  <a:lnTo>
                    <a:pt x="0" y="275"/>
                  </a:lnTo>
                  <a:lnTo>
                    <a:pt x="1" y="297"/>
                  </a:lnTo>
                  <a:lnTo>
                    <a:pt x="4" y="319"/>
                  </a:lnTo>
                  <a:lnTo>
                    <a:pt x="7" y="342"/>
                  </a:lnTo>
                  <a:lnTo>
                    <a:pt x="12" y="364"/>
                  </a:lnTo>
                  <a:lnTo>
                    <a:pt x="16" y="370"/>
                  </a:lnTo>
                  <a:lnTo>
                    <a:pt x="21" y="374"/>
                  </a:lnTo>
                  <a:lnTo>
                    <a:pt x="28" y="377"/>
                  </a:lnTo>
                  <a:lnTo>
                    <a:pt x="35" y="380"/>
                  </a:lnTo>
                  <a:lnTo>
                    <a:pt x="53" y="382"/>
                  </a:lnTo>
                  <a:lnTo>
                    <a:pt x="71" y="382"/>
                  </a:lnTo>
                  <a:lnTo>
                    <a:pt x="88" y="377"/>
                  </a:lnTo>
                  <a:lnTo>
                    <a:pt x="99" y="368"/>
                  </a:lnTo>
                  <a:lnTo>
                    <a:pt x="102" y="364"/>
                  </a:lnTo>
                  <a:lnTo>
                    <a:pt x="103" y="359"/>
                  </a:lnTo>
                  <a:lnTo>
                    <a:pt x="103" y="353"/>
                  </a:lnTo>
                  <a:lnTo>
                    <a:pt x="102" y="349"/>
                  </a:lnTo>
                  <a:lnTo>
                    <a:pt x="91" y="346"/>
                  </a:lnTo>
                  <a:lnTo>
                    <a:pt x="88" y="304"/>
                  </a:lnTo>
                  <a:lnTo>
                    <a:pt x="88" y="262"/>
                  </a:lnTo>
                  <a:lnTo>
                    <a:pt x="87" y="220"/>
                  </a:lnTo>
                  <a:lnTo>
                    <a:pt x="87" y="176"/>
                  </a:lnTo>
                  <a:lnTo>
                    <a:pt x="85" y="134"/>
                  </a:lnTo>
                  <a:lnTo>
                    <a:pt x="81" y="92"/>
                  </a:lnTo>
                  <a:lnTo>
                    <a:pt x="72" y="50"/>
                  </a:lnTo>
                  <a:lnTo>
                    <a:pt x="60" y="8"/>
                  </a:lnTo>
                  <a:lnTo>
                    <a:pt x="58" y="4"/>
                  </a:lnTo>
                  <a:lnTo>
                    <a:pt x="54" y="1"/>
                  </a:lnTo>
                  <a:lnTo>
                    <a:pt x="49" y="0"/>
                  </a:lnTo>
                  <a:lnTo>
                    <a:pt x="42" y="0"/>
                  </a:lnTo>
                  <a:lnTo>
                    <a:pt x="35" y="1"/>
                  </a:lnTo>
                  <a:lnTo>
                    <a:pt x="30" y="3"/>
                  </a:lnTo>
                  <a:lnTo>
                    <a:pt x="28" y="7"/>
                  </a:lnTo>
                  <a:lnTo>
                    <a:pt x="26" y="10"/>
                  </a:lnTo>
                  <a:lnTo>
                    <a:pt x="32" y="6"/>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55" name="Freeform 16">
              <a:extLst>
                <a:ext uri="{FF2B5EF4-FFF2-40B4-BE49-F238E27FC236}">
                  <a16:creationId xmlns:a16="http://schemas.microsoft.com/office/drawing/2014/main" id="{D1B3F23B-25E1-2333-524C-A809FF4BC5AE}"/>
                </a:ext>
              </a:extLst>
            </p:cNvPr>
            <p:cNvSpPr>
              <a:spLocks/>
            </p:cNvSpPr>
            <p:nvPr/>
          </p:nvSpPr>
          <p:spPr bwMode="auto">
            <a:xfrm>
              <a:off x="946" y="547"/>
              <a:ext cx="41" cy="75"/>
            </a:xfrm>
            <a:custGeom>
              <a:avLst/>
              <a:gdLst>
                <a:gd name="T0" fmla="*/ 0 w 123"/>
                <a:gd name="T1" fmla="*/ 0 h 224"/>
                <a:gd name="T2" fmla="*/ 0 w 123"/>
                <a:gd name="T3" fmla="*/ 0 h 224"/>
                <a:gd name="T4" fmla="*/ 0 w 123"/>
                <a:gd name="T5" fmla="*/ 0 h 224"/>
                <a:gd name="T6" fmla="*/ 0 w 123"/>
                <a:gd name="T7" fmla="*/ 0 h 224"/>
                <a:gd name="T8" fmla="*/ 0 w 123"/>
                <a:gd name="T9" fmla="*/ 0 h 224"/>
                <a:gd name="T10" fmla="*/ 0 w 123"/>
                <a:gd name="T11" fmla="*/ 0 h 224"/>
                <a:gd name="T12" fmla="*/ 0 w 123"/>
                <a:gd name="T13" fmla="*/ 0 h 224"/>
                <a:gd name="T14" fmla="*/ 0 w 123"/>
                <a:gd name="T15" fmla="*/ 0 h 224"/>
                <a:gd name="T16" fmla="*/ 0 w 123"/>
                <a:gd name="T17" fmla="*/ 0 h 224"/>
                <a:gd name="T18" fmla="*/ 0 w 123"/>
                <a:gd name="T19" fmla="*/ 0 h 224"/>
                <a:gd name="T20" fmla="*/ 0 w 123"/>
                <a:gd name="T21" fmla="*/ 0 h 224"/>
                <a:gd name="T22" fmla="*/ 0 w 123"/>
                <a:gd name="T23" fmla="*/ 0 h 224"/>
                <a:gd name="T24" fmla="*/ 0 w 123"/>
                <a:gd name="T25" fmla="*/ 0 h 224"/>
                <a:gd name="T26" fmla="*/ 0 w 123"/>
                <a:gd name="T27" fmla="*/ 0 h 224"/>
                <a:gd name="T28" fmla="*/ 0 w 123"/>
                <a:gd name="T29" fmla="*/ 0 h 224"/>
                <a:gd name="T30" fmla="*/ 0 w 123"/>
                <a:gd name="T31" fmla="*/ 0 h 224"/>
                <a:gd name="T32" fmla="*/ 0 w 123"/>
                <a:gd name="T33" fmla="*/ 0 h 224"/>
                <a:gd name="T34" fmla="*/ 0 w 123"/>
                <a:gd name="T35" fmla="*/ 0 h 224"/>
                <a:gd name="T36" fmla="*/ 0 w 123"/>
                <a:gd name="T37" fmla="*/ 0 h 224"/>
                <a:gd name="T38" fmla="*/ 0 w 123"/>
                <a:gd name="T39" fmla="*/ 0 h 224"/>
                <a:gd name="T40" fmla="*/ 0 w 123"/>
                <a:gd name="T41" fmla="*/ 0 h 224"/>
                <a:gd name="T42" fmla="*/ 0 w 123"/>
                <a:gd name="T43" fmla="*/ 0 h 224"/>
                <a:gd name="T44" fmla="*/ 0 w 123"/>
                <a:gd name="T45" fmla="*/ 0 h 224"/>
                <a:gd name="T46" fmla="*/ 0 w 123"/>
                <a:gd name="T47" fmla="*/ 0 h 224"/>
                <a:gd name="T48" fmla="*/ 0 w 123"/>
                <a:gd name="T49" fmla="*/ 0 h 224"/>
                <a:gd name="T50" fmla="*/ 0 w 123"/>
                <a:gd name="T51" fmla="*/ 0 h 224"/>
                <a:gd name="T52" fmla="*/ 0 w 123"/>
                <a:gd name="T53" fmla="*/ 0 h 224"/>
                <a:gd name="T54" fmla="*/ 0 w 123"/>
                <a:gd name="T55" fmla="*/ 0 h 224"/>
                <a:gd name="T56" fmla="*/ 0 w 123"/>
                <a:gd name="T57" fmla="*/ 0 h 224"/>
                <a:gd name="T58" fmla="*/ 0 w 123"/>
                <a:gd name="T59" fmla="*/ 0 h 224"/>
                <a:gd name="T60" fmla="*/ 0 w 123"/>
                <a:gd name="T61" fmla="*/ 0 h 224"/>
                <a:gd name="T62" fmla="*/ 0 w 123"/>
                <a:gd name="T63" fmla="*/ 0 h 224"/>
                <a:gd name="T64" fmla="*/ 0 w 123"/>
                <a:gd name="T65" fmla="*/ 0 h 224"/>
                <a:gd name="T66" fmla="*/ 0 w 123"/>
                <a:gd name="T67" fmla="*/ 0 h 224"/>
                <a:gd name="T68" fmla="*/ 0 w 123"/>
                <a:gd name="T69" fmla="*/ 0 h 224"/>
                <a:gd name="T70" fmla="*/ 0 w 123"/>
                <a:gd name="T71" fmla="*/ 0 h 224"/>
                <a:gd name="T72" fmla="*/ 0 w 123"/>
                <a:gd name="T73" fmla="*/ 0 h 224"/>
                <a:gd name="T74" fmla="*/ 0 w 123"/>
                <a:gd name="T75" fmla="*/ 0 h 224"/>
                <a:gd name="T76" fmla="*/ 0 w 123"/>
                <a:gd name="T77" fmla="*/ 0 h 224"/>
                <a:gd name="T78" fmla="*/ 0 w 123"/>
                <a:gd name="T79" fmla="*/ 0 h 224"/>
                <a:gd name="T80" fmla="*/ 0 w 123"/>
                <a:gd name="T81" fmla="*/ 0 h 224"/>
                <a:gd name="T82" fmla="*/ 0 w 123"/>
                <a:gd name="T83" fmla="*/ 0 h 224"/>
                <a:gd name="T84" fmla="*/ 0 w 123"/>
                <a:gd name="T85" fmla="*/ 0 h 224"/>
                <a:gd name="T86" fmla="*/ 0 w 123"/>
                <a:gd name="T87" fmla="*/ 0 h 224"/>
                <a:gd name="T88" fmla="*/ 0 w 123"/>
                <a:gd name="T89" fmla="*/ 0 h 224"/>
                <a:gd name="T90" fmla="*/ 0 w 123"/>
                <a:gd name="T91" fmla="*/ 0 h 224"/>
                <a:gd name="T92" fmla="*/ 0 w 123"/>
                <a:gd name="T93" fmla="*/ 0 h 224"/>
                <a:gd name="T94" fmla="*/ 0 w 123"/>
                <a:gd name="T95" fmla="*/ 0 h 224"/>
                <a:gd name="T96" fmla="*/ 0 w 123"/>
                <a:gd name="T97" fmla="*/ 0 h 224"/>
                <a:gd name="T98" fmla="*/ 0 w 123"/>
                <a:gd name="T99" fmla="*/ 0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224">
                  <a:moveTo>
                    <a:pt x="60" y="5"/>
                  </a:moveTo>
                  <a:lnTo>
                    <a:pt x="46" y="28"/>
                  </a:lnTo>
                  <a:lnTo>
                    <a:pt x="36" y="50"/>
                  </a:lnTo>
                  <a:lnTo>
                    <a:pt x="30" y="72"/>
                  </a:lnTo>
                  <a:lnTo>
                    <a:pt x="25" y="95"/>
                  </a:lnTo>
                  <a:lnTo>
                    <a:pt x="21" y="119"/>
                  </a:lnTo>
                  <a:lnTo>
                    <a:pt x="15" y="141"/>
                  </a:lnTo>
                  <a:lnTo>
                    <a:pt x="9" y="165"/>
                  </a:lnTo>
                  <a:lnTo>
                    <a:pt x="0" y="187"/>
                  </a:lnTo>
                  <a:lnTo>
                    <a:pt x="1" y="194"/>
                  </a:lnTo>
                  <a:lnTo>
                    <a:pt x="4" y="201"/>
                  </a:lnTo>
                  <a:lnTo>
                    <a:pt x="8" y="207"/>
                  </a:lnTo>
                  <a:lnTo>
                    <a:pt x="15" y="212"/>
                  </a:lnTo>
                  <a:lnTo>
                    <a:pt x="25" y="217"/>
                  </a:lnTo>
                  <a:lnTo>
                    <a:pt x="35" y="221"/>
                  </a:lnTo>
                  <a:lnTo>
                    <a:pt x="46" y="224"/>
                  </a:lnTo>
                  <a:lnTo>
                    <a:pt x="59" y="224"/>
                  </a:lnTo>
                  <a:lnTo>
                    <a:pt x="82" y="222"/>
                  </a:lnTo>
                  <a:lnTo>
                    <a:pt x="103" y="215"/>
                  </a:lnTo>
                  <a:lnTo>
                    <a:pt x="110" y="211"/>
                  </a:lnTo>
                  <a:lnTo>
                    <a:pt x="117" y="204"/>
                  </a:lnTo>
                  <a:lnTo>
                    <a:pt x="122" y="198"/>
                  </a:lnTo>
                  <a:lnTo>
                    <a:pt x="123" y="191"/>
                  </a:lnTo>
                  <a:lnTo>
                    <a:pt x="123" y="197"/>
                  </a:lnTo>
                  <a:lnTo>
                    <a:pt x="122" y="173"/>
                  </a:lnTo>
                  <a:lnTo>
                    <a:pt x="122" y="149"/>
                  </a:lnTo>
                  <a:lnTo>
                    <a:pt x="120" y="124"/>
                  </a:lnTo>
                  <a:lnTo>
                    <a:pt x="117" y="100"/>
                  </a:lnTo>
                  <a:lnTo>
                    <a:pt x="112" y="75"/>
                  </a:lnTo>
                  <a:lnTo>
                    <a:pt x="105" y="51"/>
                  </a:lnTo>
                  <a:lnTo>
                    <a:pt x="92" y="29"/>
                  </a:lnTo>
                  <a:lnTo>
                    <a:pt x="74" y="7"/>
                  </a:lnTo>
                  <a:lnTo>
                    <a:pt x="73" y="4"/>
                  </a:lnTo>
                  <a:lnTo>
                    <a:pt x="68" y="1"/>
                  </a:lnTo>
                  <a:lnTo>
                    <a:pt x="64" y="0"/>
                  </a:lnTo>
                  <a:lnTo>
                    <a:pt x="59" y="0"/>
                  </a:lnTo>
                  <a:lnTo>
                    <a:pt x="54" y="1"/>
                  </a:lnTo>
                  <a:lnTo>
                    <a:pt x="50" y="4"/>
                  </a:lnTo>
                  <a:lnTo>
                    <a:pt x="47" y="5"/>
                  </a:lnTo>
                  <a:lnTo>
                    <a:pt x="47" y="9"/>
                  </a:lnTo>
                  <a:lnTo>
                    <a:pt x="60" y="5"/>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1456" name="Freeform 17">
              <a:extLst>
                <a:ext uri="{FF2B5EF4-FFF2-40B4-BE49-F238E27FC236}">
                  <a16:creationId xmlns:a16="http://schemas.microsoft.com/office/drawing/2014/main" id="{9728B24B-6201-9E2A-96C4-EB0A21E5A3E2}"/>
                </a:ext>
              </a:extLst>
            </p:cNvPr>
            <p:cNvSpPr>
              <a:spLocks/>
            </p:cNvSpPr>
            <p:nvPr/>
          </p:nvSpPr>
          <p:spPr bwMode="auto">
            <a:xfrm>
              <a:off x="212" y="306"/>
              <a:ext cx="73" cy="319"/>
            </a:xfrm>
            <a:custGeom>
              <a:avLst/>
              <a:gdLst>
                <a:gd name="T0" fmla="*/ 0 w 219"/>
                <a:gd name="T1" fmla="*/ 0 h 958"/>
                <a:gd name="T2" fmla="*/ 0 w 219"/>
                <a:gd name="T3" fmla="*/ 0 h 958"/>
                <a:gd name="T4" fmla="*/ 0 w 219"/>
                <a:gd name="T5" fmla="*/ 0 h 958"/>
                <a:gd name="T6" fmla="*/ 0 w 219"/>
                <a:gd name="T7" fmla="*/ 0 h 958"/>
                <a:gd name="T8" fmla="*/ 0 w 219"/>
                <a:gd name="T9" fmla="*/ 0 h 958"/>
                <a:gd name="T10" fmla="*/ 0 w 219"/>
                <a:gd name="T11" fmla="*/ 0 h 958"/>
                <a:gd name="T12" fmla="*/ 0 w 219"/>
                <a:gd name="T13" fmla="*/ 0 h 958"/>
                <a:gd name="T14" fmla="*/ 0 w 219"/>
                <a:gd name="T15" fmla="*/ 0 h 958"/>
                <a:gd name="T16" fmla="*/ 0 w 219"/>
                <a:gd name="T17" fmla="*/ 0 h 958"/>
                <a:gd name="T18" fmla="*/ 0 w 219"/>
                <a:gd name="T19" fmla="*/ 0 h 958"/>
                <a:gd name="T20" fmla="*/ 0 w 219"/>
                <a:gd name="T21" fmla="*/ 0 h 958"/>
                <a:gd name="T22" fmla="*/ 0 w 219"/>
                <a:gd name="T23" fmla="*/ 0 h 958"/>
                <a:gd name="T24" fmla="*/ 0 w 219"/>
                <a:gd name="T25" fmla="*/ 0 h 958"/>
                <a:gd name="T26" fmla="*/ 0 w 219"/>
                <a:gd name="T27" fmla="*/ 0 h 958"/>
                <a:gd name="T28" fmla="*/ 0 w 219"/>
                <a:gd name="T29" fmla="*/ 0 h 958"/>
                <a:gd name="T30" fmla="*/ 0 w 219"/>
                <a:gd name="T31" fmla="*/ 0 h 958"/>
                <a:gd name="T32" fmla="*/ 0 w 219"/>
                <a:gd name="T33" fmla="*/ 0 h 958"/>
                <a:gd name="T34" fmla="*/ 0 w 219"/>
                <a:gd name="T35" fmla="*/ 0 h 958"/>
                <a:gd name="T36" fmla="*/ 0 w 219"/>
                <a:gd name="T37" fmla="*/ 0 h 958"/>
                <a:gd name="T38" fmla="*/ 0 w 219"/>
                <a:gd name="T39" fmla="*/ 0 h 958"/>
                <a:gd name="T40" fmla="*/ 0 w 219"/>
                <a:gd name="T41" fmla="*/ 0 h 958"/>
                <a:gd name="T42" fmla="*/ 0 w 219"/>
                <a:gd name="T43" fmla="*/ 0 h 958"/>
                <a:gd name="T44" fmla="*/ 0 w 219"/>
                <a:gd name="T45" fmla="*/ 0 h 958"/>
                <a:gd name="T46" fmla="*/ 0 w 219"/>
                <a:gd name="T47" fmla="*/ 0 h 958"/>
                <a:gd name="T48" fmla="*/ 0 w 219"/>
                <a:gd name="T49" fmla="*/ 0 h 958"/>
                <a:gd name="T50" fmla="*/ 0 w 219"/>
                <a:gd name="T51" fmla="*/ 0 h 958"/>
                <a:gd name="T52" fmla="*/ 0 w 219"/>
                <a:gd name="T53" fmla="*/ 0 h 958"/>
                <a:gd name="T54" fmla="*/ 0 w 219"/>
                <a:gd name="T55" fmla="*/ 0 h 958"/>
                <a:gd name="T56" fmla="*/ 0 w 219"/>
                <a:gd name="T57" fmla="*/ 0 h 958"/>
                <a:gd name="T58" fmla="*/ 0 w 219"/>
                <a:gd name="T59" fmla="*/ 0 h 958"/>
                <a:gd name="T60" fmla="*/ 0 w 219"/>
                <a:gd name="T61" fmla="*/ 0 h 958"/>
                <a:gd name="T62" fmla="*/ 0 w 219"/>
                <a:gd name="T63" fmla="*/ 0 h 958"/>
                <a:gd name="T64" fmla="*/ 0 w 219"/>
                <a:gd name="T65" fmla="*/ 0 h 958"/>
                <a:gd name="T66" fmla="*/ 0 w 219"/>
                <a:gd name="T67" fmla="*/ 0 h 958"/>
                <a:gd name="T68" fmla="*/ 0 w 219"/>
                <a:gd name="T69" fmla="*/ 0 h 958"/>
                <a:gd name="T70" fmla="*/ 0 w 219"/>
                <a:gd name="T71" fmla="*/ 0 h 958"/>
                <a:gd name="T72" fmla="*/ 0 w 219"/>
                <a:gd name="T73" fmla="*/ 0 h 958"/>
                <a:gd name="T74" fmla="*/ 0 w 219"/>
                <a:gd name="T75" fmla="*/ 0 h 9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9" h="958">
                  <a:moveTo>
                    <a:pt x="0" y="0"/>
                  </a:moveTo>
                  <a:lnTo>
                    <a:pt x="17" y="45"/>
                  </a:lnTo>
                  <a:lnTo>
                    <a:pt x="27" y="88"/>
                  </a:lnTo>
                  <a:lnTo>
                    <a:pt x="34" y="133"/>
                  </a:lnTo>
                  <a:lnTo>
                    <a:pt x="36" y="178"/>
                  </a:lnTo>
                  <a:lnTo>
                    <a:pt x="38" y="221"/>
                  </a:lnTo>
                  <a:lnTo>
                    <a:pt x="35" y="266"/>
                  </a:lnTo>
                  <a:lnTo>
                    <a:pt x="32" y="311"/>
                  </a:lnTo>
                  <a:lnTo>
                    <a:pt x="28" y="356"/>
                  </a:lnTo>
                  <a:lnTo>
                    <a:pt x="22" y="400"/>
                  </a:lnTo>
                  <a:lnTo>
                    <a:pt x="18" y="445"/>
                  </a:lnTo>
                  <a:lnTo>
                    <a:pt x="15" y="490"/>
                  </a:lnTo>
                  <a:lnTo>
                    <a:pt x="14" y="535"/>
                  </a:lnTo>
                  <a:lnTo>
                    <a:pt x="14" y="580"/>
                  </a:lnTo>
                  <a:lnTo>
                    <a:pt x="18" y="626"/>
                  </a:lnTo>
                  <a:lnTo>
                    <a:pt x="25" y="671"/>
                  </a:lnTo>
                  <a:lnTo>
                    <a:pt x="36" y="717"/>
                  </a:lnTo>
                  <a:lnTo>
                    <a:pt x="42" y="744"/>
                  </a:lnTo>
                  <a:lnTo>
                    <a:pt x="45" y="772"/>
                  </a:lnTo>
                  <a:lnTo>
                    <a:pt x="48" y="798"/>
                  </a:lnTo>
                  <a:lnTo>
                    <a:pt x="52" y="826"/>
                  </a:lnTo>
                  <a:lnTo>
                    <a:pt x="58" y="853"/>
                  </a:lnTo>
                  <a:lnTo>
                    <a:pt x="67" y="879"/>
                  </a:lnTo>
                  <a:lnTo>
                    <a:pt x="74" y="892"/>
                  </a:lnTo>
                  <a:lnTo>
                    <a:pt x="83" y="905"/>
                  </a:lnTo>
                  <a:lnTo>
                    <a:pt x="93" y="917"/>
                  </a:lnTo>
                  <a:lnTo>
                    <a:pt x="105" y="930"/>
                  </a:lnTo>
                  <a:lnTo>
                    <a:pt x="107" y="935"/>
                  </a:lnTo>
                  <a:lnTo>
                    <a:pt x="111" y="941"/>
                  </a:lnTo>
                  <a:lnTo>
                    <a:pt x="115" y="945"/>
                  </a:lnTo>
                  <a:lnTo>
                    <a:pt x="122" y="949"/>
                  </a:lnTo>
                  <a:lnTo>
                    <a:pt x="137" y="956"/>
                  </a:lnTo>
                  <a:lnTo>
                    <a:pt x="159" y="958"/>
                  </a:lnTo>
                  <a:lnTo>
                    <a:pt x="178" y="955"/>
                  </a:lnTo>
                  <a:lnTo>
                    <a:pt x="194" y="949"/>
                  </a:lnTo>
                  <a:lnTo>
                    <a:pt x="199" y="945"/>
                  </a:lnTo>
                  <a:lnTo>
                    <a:pt x="203" y="940"/>
                  </a:lnTo>
                  <a:lnTo>
                    <a:pt x="208" y="934"/>
                  </a:lnTo>
                  <a:lnTo>
                    <a:pt x="208" y="928"/>
                  </a:lnTo>
                  <a:lnTo>
                    <a:pt x="215" y="910"/>
                  </a:lnTo>
                  <a:lnTo>
                    <a:pt x="217" y="891"/>
                  </a:lnTo>
                  <a:lnTo>
                    <a:pt x="219" y="871"/>
                  </a:lnTo>
                  <a:lnTo>
                    <a:pt x="217" y="851"/>
                  </a:lnTo>
                  <a:lnTo>
                    <a:pt x="215" y="832"/>
                  </a:lnTo>
                  <a:lnTo>
                    <a:pt x="209" y="812"/>
                  </a:lnTo>
                  <a:lnTo>
                    <a:pt x="203" y="793"/>
                  </a:lnTo>
                  <a:lnTo>
                    <a:pt x="196" y="773"/>
                  </a:lnTo>
                  <a:lnTo>
                    <a:pt x="180" y="734"/>
                  </a:lnTo>
                  <a:lnTo>
                    <a:pt x="164" y="693"/>
                  </a:lnTo>
                  <a:lnTo>
                    <a:pt x="156" y="673"/>
                  </a:lnTo>
                  <a:lnTo>
                    <a:pt x="150" y="654"/>
                  </a:lnTo>
                  <a:lnTo>
                    <a:pt x="145" y="634"/>
                  </a:lnTo>
                  <a:lnTo>
                    <a:pt x="140" y="615"/>
                  </a:lnTo>
                  <a:lnTo>
                    <a:pt x="136" y="575"/>
                  </a:lnTo>
                  <a:lnTo>
                    <a:pt x="133" y="536"/>
                  </a:lnTo>
                  <a:lnTo>
                    <a:pt x="132" y="497"/>
                  </a:lnTo>
                  <a:lnTo>
                    <a:pt x="130" y="458"/>
                  </a:lnTo>
                  <a:lnTo>
                    <a:pt x="129" y="378"/>
                  </a:lnTo>
                  <a:lnTo>
                    <a:pt x="125" y="299"/>
                  </a:lnTo>
                  <a:lnTo>
                    <a:pt x="119" y="260"/>
                  </a:lnTo>
                  <a:lnTo>
                    <a:pt x="112" y="221"/>
                  </a:lnTo>
                  <a:lnTo>
                    <a:pt x="104" y="183"/>
                  </a:lnTo>
                  <a:lnTo>
                    <a:pt x="91" y="145"/>
                  </a:lnTo>
                  <a:lnTo>
                    <a:pt x="74" y="108"/>
                  </a:lnTo>
                  <a:lnTo>
                    <a:pt x="55" y="71"/>
                  </a:lnTo>
                  <a:lnTo>
                    <a:pt x="29" y="35"/>
                  </a:lnTo>
                  <a:lnTo>
                    <a:pt x="0" y="0"/>
                  </a:lnTo>
                  <a:close/>
                </a:path>
              </a:pathLst>
            </a:custGeom>
            <a:solidFill>
              <a:srgbClr val="7F2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18" name="Text Box 65">
            <a:extLst>
              <a:ext uri="{FF2B5EF4-FFF2-40B4-BE49-F238E27FC236}">
                <a16:creationId xmlns:a16="http://schemas.microsoft.com/office/drawing/2014/main" id="{7112C96D-6C83-1D41-F893-AD8165DC784D}"/>
              </a:ext>
            </a:extLst>
          </p:cNvPr>
          <p:cNvSpPr txBox="1">
            <a:spLocks noChangeArrowheads="1"/>
          </p:cNvSpPr>
          <p:nvPr/>
        </p:nvSpPr>
        <p:spPr bwMode="auto">
          <a:xfrm>
            <a:off x="4395788" y="1428750"/>
            <a:ext cx="4318000" cy="4826000"/>
          </a:xfrm>
          <a:prstGeom prst="rect">
            <a:avLst/>
          </a:prstGeom>
          <a:solidFill>
            <a:schemeClr val="accent4">
              <a:lumMod val="40000"/>
              <a:lumOff val="60000"/>
            </a:schemeClr>
          </a:solidFill>
          <a:ln w="9525">
            <a:solidFill>
              <a:schemeClr val="tx1"/>
            </a:solidFill>
            <a:miter lim="800000"/>
            <a:headEnd/>
            <a:tailEnd/>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57175" indent="-257175" algn="ctr" defTabSz="685800" eaLnBrk="1" fontAlgn="auto" hangingPunct="1">
              <a:lnSpc>
                <a:spcPct val="130000"/>
              </a:lnSpc>
              <a:spcBef>
                <a:spcPts val="0"/>
              </a:spcBef>
              <a:spcAft>
                <a:spcPts val="0"/>
              </a:spcAft>
              <a:defRPr/>
            </a:pPr>
            <a:r>
              <a:rPr lang="es-ES_tradnl" altLang="es-ES" sz="1400" b="1" dirty="0">
                <a:solidFill>
                  <a:srgbClr val="FF0000"/>
                </a:solidFill>
              </a:rPr>
              <a:t>PERDIDAS RENALES </a:t>
            </a:r>
          </a:p>
          <a:p>
            <a:pPr marL="257175" indent="-257175" defTabSz="685800" eaLnBrk="1" fontAlgn="auto" hangingPunct="1">
              <a:lnSpc>
                <a:spcPct val="130000"/>
              </a:lnSpc>
              <a:spcBef>
                <a:spcPts val="0"/>
              </a:spcBef>
              <a:spcAft>
                <a:spcPts val="0"/>
              </a:spcAft>
              <a:defRPr/>
            </a:pPr>
            <a:r>
              <a:rPr lang="es-ES_tradnl" altLang="es-ES" sz="1400" b="1" dirty="0">
                <a:solidFill>
                  <a:srgbClr val="FF0000"/>
                </a:solidFill>
              </a:rPr>
              <a:t>1</a:t>
            </a:r>
            <a:r>
              <a:rPr lang="es-ES_tradnl" altLang="es-ES" sz="1400" b="1" dirty="0">
                <a:solidFill>
                  <a:prstClr val="black"/>
                </a:solidFill>
              </a:rPr>
              <a:t> Aporte excesivo de </a:t>
            </a:r>
            <a:r>
              <a:rPr lang="es-ES_tradnl" altLang="es-ES" sz="1400" b="1" dirty="0" err="1">
                <a:solidFill>
                  <a:prstClr val="black"/>
                </a:solidFill>
              </a:rPr>
              <a:t>Na</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 dieta alta en </a:t>
            </a:r>
            <a:r>
              <a:rPr lang="es-ES_tradnl" altLang="es-ES" sz="1400" dirty="0" err="1">
                <a:solidFill>
                  <a:prstClr val="black"/>
                </a:solidFill>
              </a:rPr>
              <a:t>Na</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 tubulopatías: Bartter</a:t>
            </a: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a:t>
            </a:r>
            <a:r>
              <a:rPr lang="es-ES_tradnl" altLang="es-ES" sz="1400" dirty="0" err="1">
                <a:solidFill>
                  <a:prstClr val="black"/>
                </a:solidFill>
              </a:rPr>
              <a:t>Gitelman</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 diuréticos:   acetazolamida</a:t>
            </a: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furosemida</a:t>
            </a: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tiazidas</a:t>
            </a:r>
          </a:p>
          <a:p>
            <a:pPr marL="257175" indent="-257175" defTabSz="685800" eaLnBrk="1" fontAlgn="auto" hangingPunct="1">
              <a:lnSpc>
                <a:spcPct val="0"/>
              </a:lnSpc>
              <a:spcBef>
                <a:spcPts val="0"/>
              </a:spcBef>
              <a:spcAft>
                <a:spcPts val="0"/>
              </a:spcAft>
              <a:defRPr/>
            </a:pPr>
            <a:r>
              <a:rPr lang="es-ES_tradnl" altLang="es-ES" sz="1400" b="1" dirty="0">
                <a:solidFill>
                  <a:srgbClr val="FF0000"/>
                </a:solidFill>
              </a:rPr>
              <a:t>2</a:t>
            </a:r>
            <a:r>
              <a:rPr lang="es-ES_tradnl" altLang="es-ES" sz="1400" b="1" dirty="0">
                <a:solidFill>
                  <a:prstClr val="black"/>
                </a:solidFill>
              </a:rPr>
              <a:t> </a:t>
            </a:r>
            <a:r>
              <a:rPr lang="es-ES_tradnl" altLang="es-ES" sz="1400" b="1" dirty="0" err="1">
                <a:solidFill>
                  <a:prstClr val="black"/>
                </a:solidFill>
              </a:rPr>
              <a:t>Liddle</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b="1" dirty="0">
                <a:solidFill>
                  <a:srgbClr val="FF0000"/>
                </a:solidFill>
              </a:rPr>
              <a:t>3 </a:t>
            </a:r>
            <a:r>
              <a:rPr lang="es-ES_tradnl" altLang="es-ES" sz="1400" b="1" dirty="0">
                <a:solidFill>
                  <a:prstClr val="black"/>
                </a:solidFill>
              </a:rPr>
              <a:t>Acidosis proximal</a:t>
            </a:r>
            <a:r>
              <a:rPr lang="es-ES_tradnl" altLang="es-ES" sz="1400" dirty="0">
                <a:solidFill>
                  <a:prstClr val="black"/>
                </a:solidFill>
              </a:rPr>
              <a:t> </a:t>
            </a:r>
            <a:r>
              <a:rPr lang="es-ES_tradnl" altLang="es-ES" sz="1400" b="1" dirty="0">
                <a:solidFill>
                  <a:prstClr val="black"/>
                </a:solidFill>
              </a:rPr>
              <a:t>(tipo II)</a:t>
            </a:r>
          </a:p>
          <a:p>
            <a:pPr marL="257175" indent="-257175" defTabSz="685800" eaLnBrk="1" fontAlgn="auto" hangingPunct="1">
              <a:lnSpc>
                <a:spcPct val="130000"/>
              </a:lnSpc>
              <a:spcBef>
                <a:spcPts val="0"/>
              </a:spcBef>
              <a:spcAft>
                <a:spcPts val="0"/>
              </a:spcAft>
              <a:defRPr/>
            </a:pPr>
            <a:r>
              <a:rPr lang="es-ES_tradnl" altLang="es-ES" sz="1400" b="1" dirty="0">
                <a:solidFill>
                  <a:srgbClr val="FF0000"/>
                </a:solidFill>
              </a:rPr>
              <a:t>4 </a:t>
            </a:r>
            <a:r>
              <a:rPr lang="es-ES_tradnl" altLang="es-ES" sz="1400" b="1" dirty="0">
                <a:solidFill>
                  <a:prstClr val="black"/>
                </a:solidFill>
              </a:rPr>
              <a:t>Acidosis distal (tipo I)</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b="1" dirty="0">
                <a:solidFill>
                  <a:srgbClr val="FF0000"/>
                </a:solidFill>
              </a:rPr>
              <a:t>5 </a:t>
            </a:r>
            <a:r>
              <a:rPr lang="es-ES_tradnl" altLang="es-ES" sz="1400" b="1" dirty="0">
                <a:solidFill>
                  <a:prstClr val="black"/>
                </a:solidFill>
              </a:rPr>
              <a:t>Alcalosis metabólica crónica, Bicarbonato</a:t>
            </a:r>
          </a:p>
          <a:p>
            <a:pPr marL="257175" indent="-257175" defTabSz="685800" eaLnBrk="1" fontAlgn="auto" hangingPunct="1">
              <a:lnSpc>
                <a:spcPct val="130000"/>
              </a:lnSpc>
              <a:spcBef>
                <a:spcPts val="0"/>
              </a:spcBef>
              <a:spcAft>
                <a:spcPts val="0"/>
              </a:spcAft>
              <a:defRPr/>
            </a:pPr>
            <a:r>
              <a:rPr lang="es-ES_tradnl" altLang="es-ES" sz="1400" b="1" dirty="0">
                <a:solidFill>
                  <a:srgbClr val="FF0000"/>
                </a:solidFill>
              </a:rPr>
              <a:t>6</a:t>
            </a:r>
            <a:r>
              <a:rPr lang="es-ES_tradnl" altLang="es-ES" sz="1400" b="1" dirty="0">
                <a:solidFill>
                  <a:prstClr val="black"/>
                </a:solidFill>
              </a:rPr>
              <a:t> Hiperaldosteronismo 1º, </a:t>
            </a:r>
            <a:r>
              <a:rPr lang="es-ES_tradnl" altLang="es-ES" sz="1400" b="1" dirty="0" err="1">
                <a:solidFill>
                  <a:prstClr val="black"/>
                </a:solidFill>
              </a:rPr>
              <a:t>hipercorticismos</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b="1" dirty="0">
                <a:solidFill>
                  <a:srgbClr val="FF0000"/>
                </a:solidFill>
              </a:rPr>
              <a:t>7</a:t>
            </a:r>
            <a:r>
              <a:rPr lang="es-ES_tradnl" altLang="es-ES" sz="1400" dirty="0">
                <a:solidFill>
                  <a:prstClr val="black"/>
                </a:solidFill>
              </a:rPr>
              <a:t> </a:t>
            </a:r>
            <a:r>
              <a:rPr lang="es-ES_tradnl" altLang="es-ES" sz="1400" b="1" dirty="0">
                <a:solidFill>
                  <a:prstClr val="black"/>
                </a:solidFill>
              </a:rPr>
              <a:t>Hiperaldosteronismo 2º</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 estenosis A renal</a:t>
            </a: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 </a:t>
            </a:r>
            <a:r>
              <a:rPr lang="es-ES_tradnl" altLang="es-ES" sz="1400" dirty="0" err="1">
                <a:solidFill>
                  <a:prstClr val="black"/>
                </a:solidFill>
              </a:rPr>
              <a:t>hemangiopericitoma</a:t>
            </a:r>
            <a:endParaRPr lang="es-ES_tradnl" altLang="es-ES" sz="1400" dirty="0">
              <a:solidFill>
                <a:prstClr val="black"/>
              </a:solidFill>
            </a:endParaRPr>
          </a:p>
          <a:p>
            <a:pPr marL="257175" indent="-257175" defTabSz="685800" eaLnBrk="1" fontAlgn="auto" hangingPunct="1">
              <a:lnSpc>
                <a:spcPct val="130000"/>
              </a:lnSpc>
              <a:spcBef>
                <a:spcPts val="0"/>
              </a:spcBef>
              <a:spcAft>
                <a:spcPts val="0"/>
              </a:spcAft>
              <a:defRPr/>
            </a:pPr>
            <a:r>
              <a:rPr lang="es-ES_tradnl" altLang="es-ES" sz="1400" dirty="0">
                <a:solidFill>
                  <a:prstClr val="black"/>
                </a:solidFill>
              </a:rPr>
              <a:t>    - regaliz</a:t>
            </a:r>
          </a:p>
          <a:p>
            <a:pPr marL="257175" indent="-257175" defTabSz="685800" eaLnBrk="1" fontAlgn="auto" hangingPunct="1">
              <a:lnSpc>
                <a:spcPct val="130000"/>
              </a:lnSpc>
              <a:spcBef>
                <a:spcPts val="0"/>
              </a:spcBef>
              <a:spcAft>
                <a:spcPts val="0"/>
              </a:spcAft>
              <a:defRPr/>
            </a:pPr>
            <a:r>
              <a:rPr lang="es-ES_tradnl" altLang="es-ES" sz="1400" b="1" dirty="0">
                <a:solidFill>
                  <a:srgbClr val="FF0000"/>
                </a:solidFill>
              </a:rPr>
              <a:t>8</a:t>
            </a:r>
            <a:r>
              <a:rPr lang="es-ES_tradnl" altLang="es-ES" sz="1400" b="1" dirty="0">
                <a:solidFill>
                  <a:prstClr val="black"/>
                </a:solidFill>
              </a:rPr>
              <a:t> Depleción de Cl o Mg</a:t>
            </a:r>
          </a:p>
        </p:txBody>
      </p:sp>
    </p:spTree>
  </p:cSld>
  <p:clrMapOvr>
    <a:masterClrMapping/>
  </p:clrMapOvr>
  <p:transition spd="slow" advTm="471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p:val>
                                            <p:fltVal val="0.5"/>
                                          </p:val>
                                        </p:tav>
                                        <p:tav tm="100000">
                                          <p:val>
                                            <p:strVal val="#ppt_x"/>
                                          </p:val>
                                        </p:tav>
                                      </p:tavLst>
                                    </p:anim>
                                    <p:anim calcmode="lin" valueType="num">
                                      <p:cBhvr>
                                        <p:cTn id="10"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CF21CF9-3974-975D-CEE3-74B67753DB64}"/>
              </a:ext>
            </a:extLst>
          </p:cNvPr>
          <p:cNvSpPr>
            <a:spLocks noGrp="1" noChangeArrowheads="1"/>
          </p:cNvSpPr>
          <p:nvPr>
            <p:ph type="title" idx="4294967295"/>
          </p:nvPr>
        </p:nvSpPr>
        <p:spPr>
          <a:xfrm>
            <a:off x="914400" y="49213"/>
            <a:ext cx="8229600" cy="1282700"/>
          </a:xfrm>
        </p:spPr>
        <p:txBody>
          <a:bodyPr anchor="b"/>
          <a:lstStyle/>
          <a:p>
            <a:pPr>
              <a:defRPr/>
            </a:pPr>
            <a:r>
              <a:rPr lang="es-ES_tradnl" altLang="es-ES" sz="3200" b="1" dirty="0">
                <a:solidFill>
                  <a:srgbClr val="FF0000"/>
                </a:solidFill>
                <a:latin typeface="+mn-lt"/>
              </a:rPr>
              <a:t>Homeostasis del K: Factores reguladores</a:t>
            </a:r>
            <a:br>
              <a:rPr lang="es-ES_tradnl" altLang="es-ES" sz="3200" b="1" dirty="0">
                <a:solidFill>
                  <a:srgbClr val="FF0000"/>
                </a:solidFill>
                <a:latin typeface="+mn-lt"/>
              </a:rPr>
            </a:br>
            <a:endParaRPr lang="es-ES" altLang="es-ES" sz="3200" b="1" dirty="0">
              <a:solidFill>
                <a:srgbClr val="FF0000"/>
              </a:solidFill>
              <a:latin typeface="+mn-lt"/>
            </a:endParaRPr>
          </a:p>
        </p:txBody>
      </p:sp>
      <p:sp>
        <p:nvSpPr>
          <p:cNvPr id="12291" name="Text Box 5">
            <a:extLst>
              <a:ext uri="{FF2B5EF4-FFF2-40B4-BE49-F238E27FC236}">
                <a16:creationId xmlns:a16="http://schemas.microsoft.com/office/drawing/2014/main" id="{4C61CC00-4AA8-BB4E-8C68-0E92F6609D2D}"/>
              </a:ext>
            </a:extLst>
          </p:cNvPr>
          <p:cNvSpPr txBox="1">
            <a:spLocks noChangeArrowheads="1"/>
          </p:cNvSpPr>
          <p:nvPr/>
        </p:nvSpPr>
        <p:spPr bwMode="auto">
          <a:xfrm>
            <a:off x="4005263" y="1862138"/>
            <a:ext cx="1106487"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latin typeface="+mn-lt"/>
              </a:rPr>
              <a:t>Ingesta</a:t>
            </a:r>
            <a:endParaRPr lang="es-ES" altLang="es-ES" sz="2400" b="1">
              <a:latin typeface="+mn-lt"/>
            </a:endParaRPr>
          </a:p>
        </p:txBody>
      </p:sp>
      <p:grpSp>
        <p:nvGrpSpPr>
          <p:cNvPr id="9220" name="Group 6">
            <a:extLst>
              <a:ext uri="{FF2B5EF4-FFF2-40B4-BE49-F238E27FC236}">
                <a16:creationId xmlns:a16="http://schemas.microsoft.com/office/drawing/2014/main" id="{C501060F-A4E7-A09E-4034-A8C23A1542F0}"/>
              </a:ext>
            </a:extLst>
          </p:cNvPr>
          <p:cNvGrpSpPr>
            <a:grpSpLocks/>
          </p:cNvGrpSpPr>
          <p:nvPr/>
        </p:nvGrpSpPr>
        <p:grpSpPr bwMode="auto">
          <a:xfrm>
            <a:off x="1979613" y="4305300"/>
            <a:ext cx="4046537" cy="1481138"/>
            <a:chOff x="614" y="1968"/>
            <a:chExt cx="2549" cy="933"/>
          </a:xfrm>
        </p:grpSpPr>
        <p:sp>
          <p:nvSpPr>
            <p:cNvPr id="12310" name="Text Box 7">
              <a:extLst>
                <a:ext uri="{FF2B5EF4-FFF2-40B4-BE49-F238E27FC236}">
                  <a16:creationId xmlns:a16="http://schemas.microsoft.com/office/drawing/2014/main" id="{31FEC5CE-EFEF-3B33-6ADC-7257410105E4}"/>
                </a:ext>
              </a:extLst>
            </p:cNvPr>
            <p:cNvSpPr txBox="1">
              <a:spLocks noChangeArrowheads="1"/>
            </p:cNvSpPr>
            <p:nvPr/>
          </p:nvSpPr>
          <p:spPr bwMode="auto">
            <a:xfrm>
              <a:off x="614" y="2473"/>
              <a:ext cx="2549" cy="291"/>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latin typeface="+mn-lt"/>
                </a:rPr>
                <a:t>	Sudor	    orina     heces</a:t>
              </a:r>
              <a:endParaRPr lang="es-ES" altLang="es-ES" sz="2400" b="1">
                <a:latin typeface="+mn-lt"/>
              </a:endParaRPr>
            </a:p>
          </p:txBody>
        </p:sp>
        <p:sp>
          <p:nvSpPr>
            <p:cNvPr id="12311" name="Line 8">
              <a:extLst>
                <a:ext uri="{FF2B5EF4-FFF2-40B4-BE49-F238E27FC236}">
                  <a16:creationId xmlns:a16="http://schemas.microsoft.com/office/drawing/2014/main" id="{F7EB17B8-26D6-1A41-F204-42684B72E2A2}"/>
                </a:ext>
              </a:extLst>
            </p:cNvPr>
            <p:cNvSpPr>
              <a:spLocks noChangeShapeType="1"/>
            </p:cNvSpPr>
            <p:nvPr/>
          </p:nvSpPr>
          <p:spPr bwMode="auto">
            <a:xfrm>
              <a:off x="2304" y="2064"/>
              <a:ext cx="0" cy="432"/>
            </a:xfrm>
            <a:prstGeom prst="line">
              <a:avLst/>
            </a:prstGeom>
            <a:noFill/>
            <a:ln w="76200">
              <a:solidFill>
                <a:schemeClr val="tx1"/>
              </a:solidFill>
              <a:round/>
              <a:headEnd/>
              <a:tailEnd type="triangle" w="med" len="med"/>
            </a:ln>
          </p:spPr>
          <p:txBody>
            <a:bodyPr/>
            <a:lstStyle/>
            <a:p>
              <a:pPr>
                <a:defRPr/>
              </a:pPr>
              <a:endParaRPr lang="es-ES">
                <a:latin typeface="+mn-lt"/>
              </a:endParaRPr>
            </a:p>
          </p:txBody>
        </p:sp>
        <p:sp>
          <p:nvSpPr>
            <p:cNvPr id="12312" name="Line 9">
              <a:extLst>
                <a:ext uri="{FF2B5EF4-FFF2-40B4-BE49-F238E27FC236}">
                  <a16:creationId xmlns:a16="http://schemas.microsoft.com/office/drawing/2014/main" id="{A158BF8C-C7B8-D465-9083-6F9497B18851}"/>
                </a:ext>
              </a:extLst>
            </p:cNvPr>
            <p:cNvSpPr>
              <a:spLocks noChangeShapeType="1"/>
            </p:cNvSpPr>
            <p:nvPr/>
          </p:nvSpPr>
          <p:spPr bwMode="auto">
            <a:xfrm flipH="1">
              <a:off x="1584" y="2064"/>
              <a:ext cx="576" cy="432"/>
            </a:xfrm>
            <a:prstGeom prst="line">
              <a:avLst/>
            </a:prstGeom>
            <a:noFill/>
            <a:ln w="9525">
              <a:solidFill>
                <a:schemeClr val="tx1"/>
              </a:solidFill>
              <a:round/>
              <a:headEnd/>
              <a:tailEnd type="triangle" w="med" len="med"/>
            </a:ln>
          </p:spPr>
          <p:txBody>
            <a:bodyPr/>
            <a:lstStyle/>
            <a:p>
              <a:pPr>
                <a:defRPr/>
              </a:pPr>
              <a:endParaRPr lang="es-ES">
                <a:latin typeface="+mn-lt"/>
              </a:endParaRPr>
            </a:p>
          </p:txBody>
        </p:sp>
        <p:sp>
          <p:nvSpPr>
            <p:cNvPr id="12313" name="Line 10">
              <a:extLst>
                <a:ext uri="{FF2B5EF4-FFF2-40B4-BE49-F238E27FC236}">
                  <a16:creationId xmlns:a16="http://schemas.microsoft.com/office/drawing/2014/main" id="{7E938D8E-5FFC-6975-CAF7-B72D410DC681}"/>
                </a:ext>
              </a:extLst>
            </p:cNvPr>
            <p:cNvSpPr>
              <a:spLocks noChangeShapeType="1"/>
            </p:cNvSpPr>
            <p:nvPr/>
          </p:nvSpPr>
          <p:spPr bwMode="auto">
            <a:xfrm rot="15194041" flipH="1">
              <a:off x="2472" y="2040"/>
              <a:ext cx="576" cy="432"/>
            </a:xfrm>
            <a:prstGeom prst="line">
              <a:avLst/>
            </a:prstGeom>
            <a:noFill/>
            <a:ln w="9525">
              <a:solidFill>
                <a:schemeClr val="tx1"/>
              </a:solidFill>
              <a:round/>
              <a:headEnd/>
              <a:tailEnd type="triangle" w="med" len="med"/>
            </a:ln>
          </p:spPr>
          <p:txBody>
            <a:bodyPr/>
            <a:lstStyle/>
            <a:p>
              <a:pPr>
                <a:defRPr/>
              </a:pPr>
              <a:endParaRPr lang="es-ES">
                <a:latin typeface="+mn-lt"/>
              </a:endParaRPr>
            </a:p>
          </p:txBody>
        </p:sp>
        <p:sp>
          <p:nvSpPr>
            <p:cNvPr id="12314" name="Text Box 11">
              <a:extLst>
                <a:ext uri="{FF2B5EF4-FFF2-40B4-BE49-F238E27FC236}">
                  <a16:creationId xmlns:a16="http://schemas.microsoft.com/office/drawing/2014/main" id="{421CB98C-4F61-2C9B-5E1D-F0D09B0F205A}"/>
                </a:ext>
              </a:extLst>
            </p:cNvPr>
            <p:cNvSpPr txBox="1">
              <a:spLocks noChangeArrowheads="1"/>
            </p:cNvSpPr>
            <p:nvPr/>
          </p:nvSpPr>
          <p:spPr bwMode="auto">
            <a:xfrm>
              <a:off x="1296" y="2688"/>
              <a:ext cx="1631" cy="21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1600">
                  <a:latin typeface="+mn-lt"/>
                </a:rPr>
                <a:t>   5%                80%            15%</a:t>
              </a:r>
              <a:endParaRPr lang="es-ES" altLang="es-ES" sz="1600">
                <a:latin typeface="+mn-lt"/>
              </a:endParaRPr>
            </a:p>
          </p:txBody>
        </p:sp>
      </p:grpSp>
      <p:sp>
        <p:nvSpPr>
          <p:cNvPr id="12293" name="Text Box 12">
            <a:extLst>
              <a:ext uri="{FF2B5EF4-FFF2-40B4-BE49-F238E27FC236}">
                <a16:creationId xmlns:a16="http://schemas.microsoft.com/office/drawing/2014/main" id="{BAD9DF97-F0E5-FE9D-97FC-DFE3BF1F998B}"/>
              </a:ext>
            </a:extLst>
          </p:cNvPr>
          <p:cNvSpPr txBox="1">
            <a:spLocks noChangeArrowheads="1"/>
          </p:cNvSpPr>
          <p:nvPr/>
        </p:nvSpPr>
        <p:spPr bwMode="auto">
          <a:xfrm>
            <a:off x="3663950" y="3357563"/>
            <a:ext cx="2289175"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_tradnl" altLang="es-ES" sz="3600">
                <a:latin typeface="+mn-lt"/>
              </a:rPr>
              <a:t>K</a:t>
            </a:r>
            <a:r>
              <a:rPr lang="es-ES_tradnl" altLang="es-ES" sz="3600" baseline="-25000">
                <a:latin typeface="+mn-lt"/>
              </a:rPr>
              <a:t>plasmático</a:t>
            </a:r>
            <a:endParaRPr lang="es-ES" altLang="es-ES" sz="3600">
              <a:latin typeface="+mn-lt"/>
            </a:endParaRPr>
          </a:p>
        </p:txBody>
      </p:sp>
      <p:sp>
        <p:nvSpPr>
          <p:cNvPr id="12294" name="Line 13">
            <a:extLst>
              <a:ext uri="{FF2B5EF4-FFF2-40B4-BE49-F238E27FC236}">
                <a16:creationId xmlns:a16="http://schemas.microsoft.com/office/drawing/2014/main" id="{BB4B25BB-9F64-C92B-0A80-7FBB559A9352}"/>
              </a:ext>
            </a:extLst>
          </p:cNvPr>
          <p:cNvSpPr>
            <a:spLocks noChangeShapeType="1"/>
          </p:cNvSpPr>
          <p:nvPr/>
        </p:nvSpPr>
        <p:spPr bwMode="auto">
          <a:xfrm>
            <a:off x="4586288" y="2319338"/>
            <a:ext cx="0" cy="1377950"/>
          </a:xfrm>
          <a:prstGeom prst="line">
            <a:avLst/>
          </a:prstGeom>
          <a:noFill/>
          <a:ln w="38100">
            <a:solidFill>
              <a:schemeClr val="tx1"/>
            </a:solidFill>
            <a:round/>
            <a:headEnd/>
            <a:tailEnd type="triangle" w="med" len="med"/>
          </a:ln>
        </p:spPr>
        <p:txBody>
          <a:bodyPr/>
          <a:lstStyle/>
          <a:p>
            <a:pPr>
              <a:defRPr/>
            </a:pPr>
            <a:endParaRPr lang="es-ES">
              <a:latin typeface="+mn-lt"/>
            </a:endParaRPr>
          </a:p>
        </p:txBody>
      </p:sp>
      <p:sp>
        <p:nvSpPr>
          <p:cNvPr id="12295" name="Oval 14">
            <a:extLst>
              <a:ext uri="{FF2B5EF4-FFF2-40B4-BE49-F238E27FC236}">
                <a16:creationId xmlns:a16="http://schemas.microsoft.com/office/drawing/2014/main" id="{B77C8C24-1925-8B23-495C-8D6EF4606FDC}"/>
              </a:ext>
            </a:extLst>
          </p:cNvPr>
          <p:cNvSpPr>
            <a:spLocks noChangeArrowheads="1"/>
          </p:cNvSpPr>
          <p:nvPr/>
        </p:nvSpPr>
        <p:spPr bwMode="auto">
          <a:xfrm>
            <a:off x="6689725" y="2636838"/>
            <a:ext cx="2259013" cy="2251075"/>
          </a:xfrm>
          <a:prstGeom prst="ellipse">
            <a:avLst/>
          </a:prstGeom>
          <a:solidFill>
            <a:srgbClr val="CCFFFF"/>
          </a:solidFill>
          <a:ln w="127000">
            <a:solidFill>
              <a:srgbClr val="0000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s-ES" altLang="es-ES" sz="2400">
              <a:latin typeface="+mn-lt"/>
            </a:endParaRPr>
          </a:p>
        </p:txBody>
      </p:sp>
      <p:sp>
        <p:nvSpPr>
          <p:cNvPr id="12296" name="Oval 15">
            <a:extLst>
              <a:ext uri="{FF2B5EF4-FFF2-40B4-BE49-F238E27FC236}">
                <a16:creationId xmlns:a16="http://schemas.microsoft.com/office/drawing/2014/main" id="{E475AD09-8AEC-7F98-1EC6-7E23B5995B2D}"/>
              </a:ext>
            </a:extLst>
          </p:cNvPr>
          <p:cNvSpPr>
            <a:spLocks noChangeArrowheads="1"/>
          </p:cNvSpPr>
          <p:nvPr/>
        </p:nvSpPr>
        <p:spPr bwMode="auto">
          <a:xfrm>
            <a:off x="6329363" y="3500438"/>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12297" name="Line 16">
            <a:extLst>
              <a:ext uri="{FF2B5EF4-FFF2-40B4-BE49-F238E27FC236}">
                <a16:creationId xmlns:a16="http://schemas.microsoft.com/office/drawing/2014/main" id="{ADECD3EB-A9C0-2F04-47CC-D71AFB7F83D2}"/>
              </a:ext>
            </a:extLst>
          </p:cNvPr>
          <p:cNvSpPr>
            <a:spLocks noChangeShapeType="1"/>
          </p:cNvSpPr>
          <p:nvPr/>
        </p:nvSpPr>
        <p:spPr bwMode="auto">
          <a:xfrm>
            <a:off x="5464175" y="3716338"/>
            <a:ext cx="720725"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12298" name="Line 17">
            <a:extLst>
              <a:ext uri="{FF2B5EF4-FFF2-40B4-BE49-F238E27FC236}">
                <a16:creationId xmlns:a16="http://schemas.microsoft.com/office/drawing/2014/main" id="{82C815EB-BD7E-5B01-76C6-2BF30782FA75}"/>
              </a:ext>
            </a:extLst>
          </p:cNvPr>
          <p:cNvSpPr>
            <a:spLocks noChangeShapeType="1"/>
          </p:cNvSpPr>
          <p:nvPr/>
        </p:nvSpPr>
        <p:spPr bwMode="auto">
          <a:xfrm flipH="1">
            <a:off x="5464175" y="4148138"/>
            <a:ext cx="720725"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12299" name="Text Box 18">
            <a:extLst>
              <a:ext uri="{FF2B5EF4-FFF2-40B4-BE49-F238E27FC236}">
                <a16:creationId xmlns:a16="http://schemas.microsoft.com/office/drawing/2014/main" id="{BCE30911-F056-6717-7ADC-94AC3876962B}"/>
              </a:ext>
            </a:extLst>
          </p:cNvPr>
          <p:cNvSpPr txBox="1">
            <a:spLocks noChangeArrowheads="1"/>
          </p:cNvSpPr>
          <p:nvPr/>
        </p:nvSpPr>
        <p:spPr bwMode="auto">
          <a:xfrm>
            <a:off x="7208838" y="3849688"/>
            <a:ext cx="184150"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endParaRPr lang="es-ES" altLang="es-ES" sz="3600">
              <a:latin typeface="+mn-lt"/>
            </a:endParaRPr>
          </a:p>
        </p:txBody>
      </p:sp>
      <p:sp>
        <p:nvSpPr>
          <p:cNvPr id="12300" name="Text Box 19">
            <a:extLst>
              <a:ext uri="{FF2B5EF4-FFF2-40B4-BE49-F238E27FC236}">
                <a16:creationId xmlns:a16="http://schemas.microsoft.com/office/drawing/2014/main" id="{5F79E433-DA1C-C624-81D5-83B3A00C5384}"/>
              </a:ext>
            </a:extLst>
          </p:cNvPr>
          <p:cNvSpPr txBox="1">
            <a:spLocks noChangeArrowheads="1"/>
          </p:cNvSpPr>
          <p:nvPr/>
        </p:nvSpPr>
        <p:spPr bwMode="auto">
          <a:xfrm>
            <a:off x="6905625" y="3140075"/>
            <a:ext cx="2289175" cy="641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_tradnl" altLang="es-ES" sz="3600">
                <a:latin typeface="+mn-lt"/>
              </a:rPr>
              <a:t>K</a:t>
            </a:r>
            <a:r>
              <a:rPr lang="es-ES_tradnl" altLang="es-ES" sz="3600" baseline="-25000">
                <a:latin typeface="+mn-lt"/>
              </a:rPr>
              <a:t>intracelular</a:t>
            </a:r>
            <a:endParaRPr lang="es-ES" altLang="es-ES" sz="3600">
              <a:latin typeface="+mn-lt"/>
            </a:endParaRPr>
          </a:p>
        </p:txBody>
      </p:sp>
      <p:sp>
        <p:nvSpPr>
          <p:cNvPr id="12301" name="Text Box 20">
            <a:extLst>
              <a:ext uri="{FF2B5EF4-FFF2-40B4-BE49-F238E27FC236}">
                <a16:creationId xmlns:a16="http://schemas.microsoft.com/office/drawing/2014/main" id="{0A37440E-81C2-C021-CD27-A528DCDE194C}"/>
              </a:ext>
            </a:extLst>
          </p:cNvPr>
          <p:cNvSpPr txBox="1">
            <a:spLocks noChangeArrowheads="1"/>
          </p:cNvSpPr>
          <p:nvPr/>
        </p:nvSpPr>
        <p:spPr bwMode="auto">
          <a:xfrm>
            <a:off x="6977063" y="4005263"/>
            <a:ext cx="1489075"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dirty="0">
                <a:solidFill>
                  <a:srgbClr val="FF0000"/>
                </a:solidFill>
                <a:latin typeface="+mn-lt"/>
              </a:rPr>
              <a:t>150</a:t>
            </a:r>
            <a:r>
              <a:rPr lang="es-ES_tradnl" altLang="es-ES" sz="2400" b="1" dirty="0">
                <a:solidFill>
                  <a:schemeClr val="accent1"/>
                </a:solidFill>
                <a:latin typeface="+mn-lt"/>
              </a:rPr>
              <a:t> </a:t>
            </a:r>
            <a:r>
              <a:rPr lang="es-ES_tradnl" altLang="es-ES" sz="2400" b="1" dirty="0">
                <a:solidFill>
                  <a:srgbClr val="FF0000"/>
                </a:solidFill>
                <a:latin typeface="+mn-lt"/>
              </a:rPr>
              <a:t>mEq/l</a:t>
            </a:r>
            <a:endParaRPr lang="es-ES" altLang="es-ES" sz="2400" b="1" dirty="0">
              <a:solidFill>
                <a:srgbClr val="FF0000"/>
              </a:solidFill>
              <a:latin typeface="+mn-lt"/>
            </a:endParaRPr>
          </a:p>
        </p:txBody>
      </p:sp>
      <p:sp>
        <p:nvSpPr>
          <p:cNvPr id="12302" name="Text Box 21">
            <a:extLst>
              <a:ext uri="{FF2B5EF4-FFF2-40B4-BE49-F238E27FC236}">
                <a16:creationId xmlns:a16="http://schemas.microsoft.com/office/drawing/2014/main" id="{FA99FAF0-0E7B-CBFF-795A-55283CDF3A10}"/>
              </a:ext>
            </a:extLst>
          </p:cNvPr>
          <p:cNvSpPr txBox="1">
            <a:spLocks noChangeArrowheads="1"/>
          </p:cNvSpPr>
          <p:nvPr/>
        </p:nvSpPr>
        <p:spPr bwMode="auto">
          <a:xfrm>
            <a:off x="2708275" y="4119563"/>
            <a:ext cx="1150938"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a:solidFill>
                  <a:srgbClr val="FF0000"/>
                </a:solidFill>
                <a:latin typeface="+mn-lt"/>
              </a:rPr>
              <a:t>4 mEq/l</a:t>
            </a:r>
            <a:endParaRPr lang="es-ES" altLang="es-ES" sz="2400">
              <a:solidFill>
                <a:srgbClr val="FF0000"/>
              </a:solidFill>
              <a:latin typeface="+mn-lt"/>
            </a:endParaRPr>
          </a:p>
        </p:txBody>
      </p:sp>
      <p:sp>
        <p:nvSpPr>
          <p:cNvPr id="12303" name="Text Box 22">
            <a:extLst>
              <a:ext uri="{FF2B5EF4-FFF2-40B4-BE49-F238E27FC236}">
                <a16:creationId xmlns:a16="http://schemas.microsoft.com/office/drawing/2014/main" id="{3FE356B4-45AD-3333-FB5A-0B8A040D7581}"/>
              </a:ext>
            </a:extLst>
          </p:cNvPr>
          <p:cNvSpPr txBox="1">
            <a:spLocks noChangeArrowheads="1"/>
          </p:cNvSpPr>
          <p:nvPr/>
        </p:nvSpPr>
        <p:spPr bwMode="auto">
          <a:xfrm>
            <a:off x="7392988" y="2854325"/>
            <a:ext cx="984250" cy="64611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_tradnl" altLang="es-ES" sz="3600">
                <a:solidFill>
                  <a:srgbClr val="3333CC"/>
                </a:solidFill>
                <a:latin typeface="+mn-lt"/>
              </a:rPr>
              <a:t>98%</a:t>
            </a:r>
            <a:endParaRPr lang="es-ES" altLang="es-ES" sz="3600">
              <a:solidFill>
                <a:srgbClr val="3333CC"/>
              </a:solidFill>
              <a:latin typeface="+mn-lt"/>
            </a:endParaRPr>
          </a:p>
        </p:txBody>
      </p:sp>
      <p:sp>
        <p:nvSpPr>
          <p:cNvPr id="12304" name="Text Box 23">
            <a:extLst>
              <a:ext uri="{FF2B5EF4-FFF2-40B4-BE49-F238E27FC236}">
                <a16:creationId xmlns:a16="http://schemas.microsoft.com/office/drawing/2014/main" id="{74D4DE63-22F9-6FA5-F79A-C834D3F4C2B3}"/>
              </a:ext>
            </a:extLst>
          </p:cNvPr>
          <p:cNvSpPr txBox="1">
            <a:spLocks noChangeArrowheads="1"/>
          </p:cNvSpPr>
          <p:nvPr/>
        </p:nvSpPr>
        <p:spPr bwMode="auto">
          <a:xfrm>
            <a:off x="2974975" y="2781300"/>
            <a:ext cx="749300" cy="64611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_tradnl" altLang="es-ES" sz="3600">
                <a:solidFill>
                  <a:srgbClr val="3333CC"/>
                </a:solidFill>
                <a:latin typeface="+mn-lt"/>
              </a:rPr>
              <a:t>2%</a:t>
            </a:r>
            <a:endParaRPr lang="es-ES" altLang="es-ES" sz="3600">
              <a:solidFill>
                <a:srgbClr val="3333CC"/>
              </a:solidFill>
              <a:latin typeface="+mn-lt"/>
            </a:endParaRPr>
          </a:p>
        </p:txBody>
      </p:sp>
      <p:sp>
        <p:nvSpPr>
          <p:cNvPr id="12305" name="Text Box 5">
            <a:extLst>
              <a:ext uri="{FF2B5EF4-FFF2-40B4-BE49-F238E27FC236}">
                <a16:creationId xmlns:a16="http://schemas.microsoft.com/office/drawing/2014/main" id="{76D2655B-7703-CEFB-A803-939589350957}"/>
              </a:ext>
            </a:extLst>
          </p:cNvPr>
          <p:cNvSpPr txBox="1">
            <a:spLocks noChangeArrowheads="1"/>
          </p:cNvSpPr>
          <p:nvPr/>
        </p:nvSpPr>
        <p:spPr bwMode="auto">
          <a:xfrm>
            <a:off x="749300" y="1830388"/>
            <a:ext cx="1106488"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latin typeface="+mn-lt"/>
              </a:rPr>
              <a:t>Ingesta</a:t>
            </a:r>
            <a:endParaRPr lang="es-ES" altLang="es-ES" sz="2400" b="1">
              <a:latin typeface="+mn-lt"/>
            </a:endParaRPr>
          </a:p>
        </p:txBody>
      </p:sp>
      <p:sp>
        <p:nvSpPr>
          <p:cNvPr id="12306" name="Text Box 5">
            <a:extLst>
              <a:ext uri="{FF2B5EF4-FFF2-40B4-BE49-F238E27FC236}">
                <a16:creationId xmlns:a16="http://schemas.microsoft.com/office/drawing/2014/main" id="{B5F2DADB-E7BD-7CAD-87F5-E372F1C0F378}"/>
              </a:ext>
            </a:extLst>
          </p:cNvPr>
          <p:cNvSpPr txBox="1">
            <a:spLocks noChangeArrowheads="1"/>
          </p:cNvSpPr>
          <p:nvPr/>
        </p:nvSpPr>
        <p:spPr bwMode="auto">
          <a:xfrm>
            <a:off x="728663" y="3552825"/>
            <a:ext cx="2025650" cy="8302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latin typeface="+mn-lt"/>
              </a:rPr>
              <a:t>Redistribución</a:t>
            </a:r>
          </a:p>
          <a:p>
            <a:pPr eaLnBrk="1" hangingPunct="1">
              <a:defRPr/>
            </a:pPr>
            <a:r>
              <a:rPr lang="es-ES_tradnl" altLang="es-ES" sz="2400" b="1">
                <a:latin typeface="+mn-lt"/>
              </a:rPr>
              <a:t>transcelular</a:t>
            </a:r>
            <a:endParaRPr lang="es-ES" altLang="es-ES" sz="2400" b="1">
              <a:latin typeface="+mn-lt"/>
            </a:endParaRPr>
          </a:p>
        </p:txBody>
      </p:sp>
      <p:sp>
        <p:nvSpPr>
          <p:cNvPr id="12307" name="Text Box 5">
            <a:extLst>
              <a:ext uri="{FF2B5EF4-FFF2-40B4-BE49-F238E27FC236}">
                <a16:creationId xmlns:a16="http://schemas.microsoft.com/office/drawing/2014/main" id="{B4FA6D2F-96B1-3445-73DC-E2564612A4B2}"/>
              </a:ext>
            </a:extLst>
          </p:cNvPr>
          <p:cNvSpPr txBox="1">
            <a:spLocks noChangeArrowheads="1"/>
          </p:cNvSpPr>
          <p:nvPr/>
        </p:nvSpPr>
        <p:spPr bwMode="auto">
          <a:xfrm>
            <a:off x="596900" y="5143500"/>
            <a:ext cx="1662113" cy="4619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400" b="1">
                <a:latin typeface="+mn-lt"/>
              </a:rPr>
              <a:t>Eliminación</a:t>
            </a:r>
            <a:endParaRPr lang="es-ES" altLang="es-ES" sz="2400" b="1">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3368C9DD-A074-BF92-6653-8FDB0EC71DB8}"/>
              </a:ext>
            </a:extLst>
          </p:cNvPr>
          <p:cNvSpPr txBox="1">
            <a:spLocks noChangeArrowheads="1"/>
          </p:cNvSpPr>
          <p:nvPr/>
        </p:nvSpPr>
        <p:spPr bwMode="auto">
          <a:xfrm>
            <a:off x="2114550" y="1885950"/>
            <a:ext cx="560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None/>
            </a:pPr>
            <a:endParaRPr lang="es-ES" altLang="es-ES" sz="1800">
              <a:solidFill>
                <a:srgbClr val="000000"/>
              </a:solidFill>
              <a:latin typeface="Times New Roman" panose="02020603050405020304" pitchFamily="18" charset="0"/>
            </a:endParaRPr>
          </a:p>
        </p:txBody>
      </p:sp>
      <p:sp>
        <p:nvSpPr>
          <p:cNvPr id="387075" name="Text Box 3">
            <a:extLst>
              <a:ext uri="{FF2B5EF4-FFF2-40B4-BE49-F238E27FC236}">
                <a16:creationId xmlns:a16="http://schemas.microsoft.com/office/drawing/2014/main" id="{506FA02D-9DD6-0113-7775-D52D162B673E}"/>
              </a:ext>
            </a:extLst>
          </p:cNvPr>
          <p:cNvSpPr txBox="1">
            <a:spLocks noChangeArrowheads="1"/>
          </p:cNvSpPr>
          <p:nvPr/>
        </p:nvSpPr>
        <p:spPr bwMode="auto">
          <a:xfrm>
            <a:off x="1989138" y="1762125"/>
            <a:ext cx="5886450" cy="3917950"/>
          </a:xfrm>
          <a:prstGeom prst="rect">
            <a:avLst/>
          </a:prstGeom>
          <a:gradFill rotWithShape="1">
            <a:gsLst>
              <a:gs pos="0">
                <a:schemeClr val="accent2"/>
              </a:gs>
              <a:gs pos="100000">
                <a:schemeClr val="bg1">
                  <a:alpha val="7999"/>
                </a:schemeClr>
              </a:gs>
            </a:gsLst>
            <a:lin ang="0" scaled="1"/>
          </a:gradFill>
          <a:ln w="19050">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685800" eaLnBrk="1" fontAlgn="auto" hangingPunct="1">
              <a:lnSpc>
                <a:spcPct val="90000"/>
              </a:lnSpc>
              <a:spcBef>
                <a:spcPct val="50000"/>
              </a:spcBef>
              <a:spcAft>
                <a:spcPts val="0"/>
              </a:spcAft>
              <a:buClrTx/>
              <a:buSzTx/>
              <a:buFont typeface="Wingdings" panose="05000000000000000000" pitchFamily="2" charset="2"/>
              <a:buNone/>
              <a:defRPr/>
            </a:pPr>
            <a:r>
              <a:rPr lang="es-ES" altLang="es-ES" sz="1350" b="1" dirty="0">
                <a:solidFill>
                  <a:prstClr val="black"/>
                </a:solidFill>
                <a:cs typeface="Times New Roman" panose="02020603050405020304" pitchFamily="18" charset="0"/>
              </a:rPr>
              <a:t> </a:t>
            </a: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 altLang="es-ES" sz="1350" b="1" dirty="0">
                <a:solidFill>
                  <a:prstClr val="black"/>
                </a:solidFill>
                <a:cs typeface="Times New Roman" panose="02020603050405020304" pitchFamily="18" charset="0"/>
              </a:rPr>
              <a:t>Hiperaldosteronismo primario: </a:t>
            </a:r>
            <a:r>
              <a:rPr lang="es-ES_tradnl" altLang="es-ES" sz="1350" b="1" dirty="0">
                <a:solidFill>
                  <a:prstClr val="black"/>
                </a:solidFill>
                <a:cs typeface="Times New Roman" panose="02020603050405020304" pitchFamily="18" charset="0"/>
              </a:rPr>
              <a:t>	</a:t>
            </a:r>
            <a:r>
              <a:rPr lang="es-ES" altLang="es-ES" sz="1350" b="1" dirty="0">
                <a:solidFill>
                  <a:prstClr val="black"/>
                </a:solidFill>
                <a:cs typeface="Times New Roman" panose="02020603050405020304" pitchFamily="18" charset="0"/>
              </a:rPr>
              <a:t>- adenoma</a:t>
            </a:r>
          </a:p>
          <a:p>
            <a:pPr defTabSz="685800" eaLnBrk="1" fontAlgn="auto" hangingPunct="1">
              <a:lnSpc>
                <a:spcPct val="70000"/>
              </a:lnSpc>
              <a:spcBef>
                <a:spcPct val="50000"/>
              </a:spcBef>
              <a:spcAft>
                <a:spcPts val="0"/>
              </a:spcAft>
              <a:buClrTx/>
              <a:buSzTx/>
              <a:buFont typeface="Wingdings" panose="05000000000000000000" pitchFamily="2" charset="2"/>
              <a:buNone/>
              <a:defRPr/>
            </a:pPr>
            <a:r>
              <a:rPr lang="es-ES_tradnl" altLang="es-ES" sz="1350" b="1" dirty="0">
                <a:solidFill>
                  <a:prstClr val="black"/>
                </a:solidFill>
                <a:cs typeface="Times New Roman" panose="02020603050405020304" pitchFamily="18" charset="0"/>
              </a:rPr>
              <a:t>				</a:t>
            </a:r>
            <a:r>
              <a:rPr lang="es-ES" altLang="es-ES" sz="1350" b="1" dirty="0">
                <a:solidFill>
                  <a:prstClr val="black"/>
                </a:solidFill>
                <a:cs typeface="Times New Roman" panose="02020603050405020304" pitchFamily="18" charset="0"/>
              </a:rPr>
              <a:t>- hiperplasia</a:t>
            </a:r>
          </a:p>
          <a:p>
            <a:pPr defTabSz="685800" eaLnBrk="1" fontAlgn="auto" hangingPunct="1">
              <a:lnSpc>
                <a:spcPct val="70000"/>
              </a:lnSpc>
              <a:spcBef>
                <a:spcPct val="50000"/>
              </a:spcBef>
              <a:spcAft>
                <a:spcPts val="0"/>
              </a:spcAft>
              <a:buClrTx/>
              <a:buSzTx/>
              <a:buFont typeface="Wingdings" panose="05000000000000000000" pitchFamily="2" charset="2"/>
              <a:buNone/>
              <a:defRPr/>
            </a:pPr>
            <a:r>
              <a:rPr lang="es-ES_tradnl" altLang="es-ES" sz="1350" b="1" dirty="0">
                <a:solidFill>
                  <a:prstClr val="black"/>
                </a:solidFill>
                <a:cs typeface="Times New Roman" panose="02020603050405020304" pitchFamily="18" charset="0"/>
              </a:rPr>
              <a:t>				</a:t>
            </a:r>
            <a:r>
              <a:rPr lang="es-ES" altLang="es-ES" sz="1350" b="1" dirty="0">
                <a:solidFill>
                  <a:prstClr val="black"/>
                </a:solidFill>
                <a:cs typeface="Times New Roman" panose="02020603050405020304" pitchFamily="18" charset="0"/>
              </a:rPr>
              <a:t>- carcinoma</a:t>
            </a: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 altLang="es-ES" sz="1350" b="1" dirty="0">
                <a:solidFill>
                  <a:prstClr val="black"/>
                </a:solidFill>
                <a:cs typeface="Times New Roman" panose="02020603050405020304" pitchFamily="18" charset="0"/>
              </a:rPr>
              <a:t>Hiperaldosteronismo secundario: - estenosis de arteria renal</a:t>
            </a:r>
          </a:p>
          <a:p>
            <a:pPr defTabSz="685800" eaLnBrk="1" fontAlgn="auto" hangingPunct="1">
              <a:lnSpc>
                <a:spcPct val="70000"/>
              </a:lnSpc>
              <a:spcBef>
                <a:spcPct val="50000"/>
              </a:spcBef>
              <a:spcAft>
                <a:spcPts val="0"/>
              </a:spcAft>
              <a:buClrTx/>
              <a:buSzTx/>
              <a:buFont typeface="Wingdings" panose="05000000000000000000" pitchFamily="2" charset="2"/>
              <a:buNone/>
              <a:defRPr/>
            </a:pPr>
            <a:r>
              <a:rPr lang="es-ES_tradnl" altLang="es-ES" sz="1350" b="1" dirty="0">
                <a:solidFill>
                  <a:prstClr val="black"/>
                </a:solidFill>
                <a:cs typeface="Times New Roman" panose="02020603050405020304" pitchFamily="18" charset="0"/>
              </a:rPr>
              <a:t>				    </a:t>
            </a:r>
            <a:r>
              <a:rPr lang="es-ES" altLang="es-ES" sz="1350" b="1" dirty="0">
                <a:solidFill>
                  <a:prstClr val="black"/>
                </a:solidFill>
                <a:cs typeface="Times New Roman" panose="02020603050405020304" pitchFamily="18" charset="0"/>
              </a:rPr>
              <a:t>- tumor productor de renina</a:t>
            </a:r>
            <a:endParaRPr lang="es-ES_tradnl" altLang="es-ES" sz="1350" b="1" dirty="0">
              <a:solidFill>
                <a:prstClr val="black"/>
              </a:solidFill>
              <a:cs typeface="Times New Roman" panose="02020603050405020304" pitchFamily="18" charset="0"/>
            </a:endParaRPr>
          </a:p>
          <a:p>
            <a:pPr defTabSz="685800" eaLnBrk="1" fontAlgn="auto" hangingPunct="1">
              <a:lnSpc>
                <a:spcPct val="70000"/>
              </a:lnSpc>
              <a:spcBef>
                <a:spcPct val="50000"/>
              </a:spcBef>
              <a:spcAft>
                <a:spcPts val="0"/>
              </a:spcAft>
              <a:buClrTx/>
              <a:buSzTx/>
              <a:buFont typeface="Wingdings" panose="05000000000000000000" pitchFamily="2" charset="2"/>
              <a:buNone/>
              <a:defRPr/>
            </a:pPr>
            <a:r>
              <a:rPr lang="es-ES_tradnl" altLang="es-ES" sz="1350" b="1" dirty="0">
                <a:solidFill>
                  <a:prstClr val="black"/>
                </a:solidFill>
                <a:cs typeface="Times New Roman" panose="02020603050405020304" pitchFamily="18" charset="0"/>
              </a:rPr>
              <a:t>				    - HTA maligna</a:t>
            </a:r>
            <a:endParaRPr lang="es-ES" altLang="es-ES" sz="1350" b="1" dirty="0">
              <a:solidFill>
                <a:prstClr val="black"/>
              </a:solidFill>
              <a:cs typeface="Times New Roman" panose="02020603050405020304" pitchFamily="18" charset="0"/>
            </a:endParaRP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 altLang="es-ES" sz="1350" b="1" dirty="0">
                <a:solidFill>
                  <a:prstClr val="black"/>
                </a:solidFill>
                <a:cs typeface="Times New Roman" panose="02020603050405020304" pitchFamily="18" charset="0"/>
              </a:rPr>
              <a:t>Enfermedad de Cushing</a:t>
            </a:r>
            <a:endParaRPr lang="es-ES_tradnl" altLang="es-ES" sz="1350" b="1" dirty="0">
              <a:solidFill>
                <a:prstClr val="black"/>
              </a:solidFill>
              <a:cs typeface="Times New Roman" panose="02020603050405020304" pitchFamily="18" charset="0"/>
            </a:endParaRP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 altLang="es-ES" sz="1350" b="1" dirty="0">
                <a:solidFill>
                  <a:prstClr val="black"/>
                </a:solidFill>
                <a:cs typeface="Times New Roman" panose="02020603050405020304" pitchFamily="18" charset="0"/>
              </a:rPr>
              <a:t>Hiperplasia adrenal congénita:  - déficit de 17 alfa hidroxilasa</a:t>
            </a:r>
          </a:p>
          <a:p>
            <a:pPr defTabSz="685800" eaLnBrk="1" fontAlgn="auto" hangingPunct="1">
              <a:lnSpc>
                <a:spcPct val="70000"/>
              </a:lnSpc>
              <a:spcBef>
                <a:spcPct val="50000"/>
              </a:spcBef>
              <a:spcAft>
                <a:spcPts val="0"/>
              </a:spcAft>
              <a:buClrTx/>
              <a:buSzTx/>
              <a:buFont typeface="Wingdings" panose="05000000000000000000" pitchFamily="2" charset="2"/>
              <a:buNone/>
              <a:defRPr/>
            </a:pPr>
            <a:r>
              <a:rPr lang="es-ES_tradnl" altLang="es-ES" sz="1350" b="1" dirty="0">
                <a:solidFill>
                  <a:prstClr val="black"/>
                </a:solidFill>
                <a:cs typeface="Times New Roman" panose="02020603050405020304" pitchFamily="18" charset="0"/>
              </a:rPr>
              <a:t>			              </a:t>
            </a:r>
            <a:r>
              <a:rPr lang="es-ES" altLang="es-ES" sz="1350" b="1" dirty="0">
                <a:solidFill>
                  <a:prstClr val="black"/>
                </a:solidFill>
                <a:cs typeface="Times New Roman" panose="02020603050405020304" pitchFamily="18" charset="0"/>
              </a:rPr>
              <a:t>- déficit de 11 beta hidroxilasa</a:t>
            </a: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 altLang="es-ES" sz="1350" b="1" dirty="0">
                <a:solidFill>
                  <a:prstClr val="black"/>
                </a:solidFill>
                <a:cs typeface="Times New Roman" panose="02020603050405020304" pitchFamily="18" charset="0"/>
              </a:rPr>
              <a:t>Síndrome de </a:t>
            </a:r>
            <a:r>
              <a:rPr lang="es-ES" altLang="es-ES" sz="1350" b="1" dirty="0" err="1">
                <a:solidFill>
                  <a:prstClr val="black"/>
                </a:solidFill>
                <a:cs typeface="Times New Roman" panose="02020603050405020304" pitchFamily="18" charset="0"/>
              </a:rPr>
              <a:t>Liddle</a:t>
            </a:r>
            <a:endParaRPr lang="es-ES" altLang="es-ES" sz="1350" b="1" dirty="0">
              <a:solidFill>
                <a:prstClr val="black"/>
              </a:solidFill>
              <a:cs typeface="Times New Roman" panose="02020603050405020304" pitchFamily="18" charset="0"/>
            </a:endParaRP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 altLang="es-ES" sz="1350" b="1" dirty="0">
                <a:solidFill>
                  <a:prstClr val="black"/>
                </a:solidFill>
                <a:cs typeface="Times New Roman" panose="02020603050405020304" pitchFamily="18" charset="0"/>
              </a:rPr>
              <a:t>Hiperaldosteronismo remediable por glucocorticoides</a:t>
            </a:r>
            <a:endParaRPr lang="es-ES_tradnl" altLang="es-ES" sz="1350" b="1" dirty="0">
              <a:solidFill>
                <a:prstClr val="black"/>
              </a:solidFill>
              <a:cs typeface="Times New Roman" panose="02020603050405020304" pitchFamily="18" charset="0"/>
            </a:endParaRP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 altLang="es-ES" sz="1350" b="1" dirty="0">
                <a:solidFill>
                  <a:prstClr val="black"/>
                </a:solidFill>
                <a:cs typeface="Times New Roman" panose="02020603050405020304" pitchFamily="18" charset="0"/>
              </a:rPr>
              <a:t>Síndrome de exceso aparente de mineralocorticoides (congénito o   	inducido por regaliz)</a:t>
            </a:r>
            <a:endParaRPr lang="es-ES_tradnl" altLang="es-ES" sz="1350" b="1" dirty="0">
              <a:solidFill>
                <a:prstClr val="black"/>
              </a:solidFill>
              <a:cs typeface="Times New Roman" panose="02020603050405020304" pitchFamily="18" charset="0"/>
            </a:endParaRPr>
          </a:p>
          <a:p>
            <a:pPr defTabSz="685800" eaLnBrk="1" fontAlgn="auto" hangingPunct="1">
              <a:lnSpc>
                <a:spcPct val="70000"/>
              </a:lnSpc>
              <a:spcBef>
                <a:spcPct val="50000"/>
              </a:spcBef>
              <a:spcAft>
                <a:spcPts val="0"/>
              </a:spcAft>
              <a:buClrTx/>
              <a:buSzTx/>
              <a:buFont typeface="Wingdings" panose="05000000000000000000" pitchFamily="2" charset="2"/>
              <a:buChar char="ü"/>
              <a:defRPr/>
            </a:pPr>
            <a:r>
              <a:rPr lang="es-ES_tradnl" altLang="es-ES" sz="1350" b="1" dirty="0">
                <a:solidFill>
                  <a:prstClr val="black"/>
                </a:solidFill>
                <a:cs typeface="Times New Roman" panose="02020603050405020304" pitchFamily="18" charset="0"/>
              </a:rPr>
              <a:t> Mutación con incremento funcional del receptor mineralocorticoide</a:t>
            </a:r>
            <a:endParaRPr lang="es-ES_tradnl" altLang="es-ES" sz="1350" b="1" dirty="0">
              <a:solidFill>
                <a:prstClr val="black"/>
              </a:solidFill>
            </a:endParaRPr>
          </a:p>
          <a:p>
            <a:pPr defTabSz="685800" eaLnBrk="1" fontAlgn="auto" hangingPunct="1">
              <a:lnSpc>
                <a:spcPct val="70000"/>
              </a:lnSpc>
              <a:spcBef>
                <a:spcPct val="50000"/>
              </a:spcBef>
              <a:spcAft>
                <a:spcPts val="0"/>
              </a:spcAft>
              <a:buClrTx/>
              <a:buSzTx/>
              <a:buFont typeface="Wingdings" panose="05000000000000000000" pitchFamily="2" charset="2"/>
              <a:buNone/>
              <a:defRPr/>
            </a:pPr>
            <a:endParaRPr lang="es-ES_tradnl" altLang="es-ES" sz="1350" b="1" dirty="0">
              <a:solidFill>
                <a:prstClr val="black"/>
              </a:solidFill>
            </a:endParaRPr>
          </a:p>
        </p:txBody>
      </p:sp>
      <p:sp>
        <p:nvSpPr>
          <p:cNvPr id="63492" name="Text Box 4">
            <a:extLst>
              <a:ext uri="{FF2B5EF4-FFF2-40B4-BE49-F238E27FC236}">
                <a16:creationId xmlns:a16="http://schemas.microsoft.com/office/drawing/2014/main" id="{189D6006-C9F9-7E44-7D84-55D5CCF3464E}"/>
              </a:ext>
            </a:extLst>
          </p:cNvPr>
          <p:cNvSpPr txBox="1">
            <a:spLocks noChangeArrowheads="1"/>
          </p:cNvSpPr>
          <p:nvPr/>
        </p:nvSpPr>
        <p:spPr bwMode="auto">
          <a:xfrm>
            <a:off x="490538" y="612775"/>
            <a:ext cx="81629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pPr>
            <a:r>
              <a:rPr lang="es-ES" altLang="es-ES" sz="2900" b="1">
                <a:solidFill>
                  <a:srgbClr val="3333CC"/>
                </a:solidFill>
                <a:latin typeface="Arial" panose="020B0604020202020204" pitchFamily="34" charset="0"/>
              </a:rPr>
              <a:t>Hipertensión arterial con HIPOPOTASEMIA</a:t>
            </a:r>
            <a:endParaRPr lang="es-ES_tradnl" altLang="es-ES" sz="2900" b="1">
              <a:solidFill>
                <a:srgbClr val="3333CC"/>
              </a:solidFill>
              <a:latin typeface="Arial" panose="020B0604020202020204" pitchFamily="34" charset="0"/>
            </a:endParaRPr>
          </a:p>
        </p:txBody>
      </p:sp>
      <p:sp>
        <p:nvSpPr>
          <p:cNvPr id="63493" name="Text Box 9">
            <a:extLst>
              <a:ext uri="{FF2B5EF4-FFF2-40B4-BE49-F238E27FC236}">
                <a16:creationId xmlns:a16="http://schemas.microsoft.com/office/drawing/2014/main" id="{F988765C-8FB4-0107-63D3-AE80C9698BF8}"/>
              </a:ext>
            </a:extLst>
          </p:cNvPr>
          <p:cNvSpPr txBox="1">
            <a:spLocks noChangeArrowheads="1"/>
          </p:cNvSpPr>
          <p:nvPr/>
        </p:nvSpPr>
        <p:spPr bwMode="auto">
          <a:xfrm>
            <a:off x="1908175" y="5886450"/>
            <a:ext cx="2376488" cy="711200"/>
          </a:xfrm>
          <a:prstGeom prst="rect">
            <a:avLst/>
          </a:prstGeom>
          <a:solidFill>
            <a:srgbClr val="FFFF99"/>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anose="05050102010706020507" pitchFamily="18" charset="2"/>
              <a:buChar char="­"/>
            </a:pPr>
            <a:r>
              <a:rPr lang="es-ES" altLang="es-ES" sz="2000">
                <a:latin typeface="Arial" panose="020B0604020202020204" pitchFamily="34" charset="0"/>
                <a:sym typeface="Symbol" panose="05050102010706020507" pitchFamily="18" charset="2"/>
              </a:rPr>
              <a:t> Reabsorción Na</a:t>
            </a:r>
          </a:p>
          <a:p>
            <a:pPr eaLnBrk="1" hangingPunct="1">
              <a:buFont typeface="Symbol" panose="05050102010706020507" pitchFamily="18" charset="2"/>
              <a:buNone/>
            </a:pPr>
            <a:r>
              <a:rPr lang="es-ES" altLang="es-ES" sz="2000">
                <a:latin typeface="Arial" panose="020B0604020202020204" pitchFamily="34" charset="0"/>
                <a:sym typeface="Symbol" panose="05050102010706020507" pitchFamily="18" charset="2"/>
              </a:rPr>
              <a:t> Secreción de K</a:t>
            </a:r>
          </a:p>
        </p:txBody>
      </p:sp>
      <p:sp>
        <p:nvSpPr>
          <p:cNvPr id="63494" name="Text Box 20">
            <a:extLst>
              <a:ext uri="{FF2B5EF4-FFF2-40B4-BE49-F238E27FC236}">
                <a16:creationId xmlns:a16="http://schemas.microsoft.com/office/drawing/2014/main" id="{51BCBF0F-472B-D5D1-3C9E-9B8E63AF1A2D}"/>
              </a:ext>
            </a:extLst>
          </p:cNvPr>
          <p:cNvSpPr txBox="1">
            <a:spLocks noChangeArrowheads="1"/>
          </p:cNvSpPr>
          <p:nvPr/>
        </p:nvSpPr>
        <p:spPr bwMode="auto">
          <a:xfrm>
            <a:off x="5364163" y="6029325"/>
            <a:ext cx="936625" cy="461963"/>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anose="05050102010706020507" pitchFamily="18" charset="2"/>
              <a:buChar char="­"/>
            </a:pPr>
            <a:r>
              <a:rPr lang="es-ES" altLang="es-ES" sz="2400">
                <a:latin typeface="Arial" panose="020B0604020202020204" pitchFamily="34" charset="0"/>
                <a:sym typeface="Symbol" panose="05050102010706020507" pitchFamily="18" charset="2"/>
              </a:rPr>
              <a:t> K</a:t>
            </a:r>
            <a:r>
              <a:rPr lang="es-ES" altLang="es-ES" sz="2400" baseline="-25000">
                <a:latin typeface="Arial" panose="020B0604020202020204" pitchFamily="34" charset="0"/>
                <a:sym typeface="Symbol" panose="05050102010706020507" pitchFamily="18" charset="2"/>
              </a:rPr>
              <a:t>o</a:t>
            </a:r>
            <a:endParaRPr lang="es-ES" altLang="es-ES" sz="2400">
              <a:latin typeface="Arial" panose="020B0604020202020204" pitchFamily="34" charset="0"/>
              <a:sym typeface="Symbol" panose="05050102010706020507" pitchFamily="18" charset="2"/>
            </a:endParaRPr>
          </a:p>
        </p:txBody>
      </p:sp>
      <p:sp>
        <p:nvSpPr>
          <p:cNvPr id="63495" name="Line 21">
            <a:extLst>
              <a:ext uri="{FF2B5EF4-FFF2-40B4-BE49-F238E27FC236}">
                <a16:creationId xmlns:a16="http://schemas.microsoft.com/office/drawing/2014/main" id="{3EA4BCD3-1E4B-7BC6-A7DB-26830836A5A0}"/>
              </a:ext>
            </a:extLst>
          </p:cNvPr>
          <p:cNvSpPr>
            <a:spLocks noChangeShapeType="1"/>
          </p:cNvSpPr>
          <p:nvPr/>
        </p:nvSpPr>
        <p:spPr bwMode="auto">
          <a:xfrm>
            <a:off x="4643438" y="6237288"/>
            <a:ext cx="2873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496" name="Text Box 22">
            <a:extLst>
              <a:ext uri="{FF2B5EF4-FFF2-40B4-BE49-F238E27FC236}">
                <a16:creationId xmlns:a16="http://schemas.microsoft.com/office/drawing/2014/main" id="{511E915B-BC72-026D-0F53-6F8775982EA8}"/>
              </a:ext>
            </a:extLst>
          </p:cNvPr>
          <p:cNvSpPr txBox="1">
            <a:spLocks noChangeArrowheads="1"/>
          </p:cNvSpPr>
          <p:nvPr/>
        </p:nvSpPr>
        <p:spPr bwMode="auto">
          <a:xfrm>
            <a:off x="7050088" y="6037263"/>
            <a:ext cx="660400" cy="461962"/>
          </a:xfrm>
          <a:prstGeom prst="rect">
            <a:avLst/>
          </a:prstGeom>
          <a:solidFill>
            <a:srgbClr val="FF0000"/>
          </a:solidFill>
          <a:ln w="9525">
            <a:solidFill>
              <a:schemeClr val="tx1"/>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anose="05050102010706020507" pitchFamily="18" charset="2"/>
              <a:buNone/>
            </a:pPr>
            <a:r>
              <a:rPr lang="es-ES" altLang="es-ES" sz="2400">
                <a:solidFill>
                  <a:srgbClr val="FFFFFF"/>
                </a:solidFill>
                <a:latin typeface="Arial" panose="020B0604020202020204" pitchFamily="34" charset="0"/>
                <a:sym typeface="Symbol" panose="05050102010706020507" pitchFamily="18" charset="2"/>
              </a:rPr>
              <a:t> K</a:t>
            </a:r>
          </a:p>
        </p:txBody>
      </p:sp>
      <p:sp>
        <p:nvSpPr>
          <p:cNvPr id="63497" name="Line 23">
            <a:extLst>
              <a:ext uri="{FF2B5EF4-FFF2-40B4-BE49-F238E27FC236}">
                <a16:creationId xmlns:a16="http://schemas.microsoft.com/office/drawing/2014/main" id="{2F09D5C4-83D2-96A5-7C5B-491151703636}"/>
              </a:ext>
            </a:extLst>
          </p:cNvPr>
          <p:cNvSpPr>
            <a:spLocks noChangeShapeType="1"/>
          </p:cNvSpPr>
          <p:nvPr/>
        </p:nvSpPr>
        <p:spPr bwMode="auto">
          <a:xfrm>
            <a:off x="6516688" y="6245225"/>
            <a:ext cx="2873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498" name="Text Box 9">
            <a:extLst>
              <a:ext uri="{FF2B5EF4-FFF2-40B4-BE49-F238E27FC236}">
                <a16:creationId xmlns:a16="http://schemas.microsoft.com/office/drawing/2014/main" id="{A64206DF-81A1-C8BA-0CCE-84320D011565}"/>
              </a:ext>
            </a:extLst>
          </p:cNvPr>
          <p:cNvSpPr txBox="1">
            <a:spLocks noChangeArrowheads="1"/>
          </p:cNvSpPr>
          <p:nvPr/>
        </p:nvSpPr>
        <p:spPr bwMode="auto">
          <a:xfrm>
            <a:off x="55563" y="6083300"/>
            <a:ext cx="1708150" cy="369888"/>
          </a:xfrm>
          <a:prstGeom prst="rect">
            <a:avLst/>
          </a:prstGeom>
          <a:solidFill>
            <a:srgbClr val="CC990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b="1">
                <a:latin typeface="Arial" panose="020B0604020202020204" pitchFamily="34" charset="0"/>
                <a:sym typeface="Symbol" panose="05050102010706020507" pitchFamily="18" charset="2"/>
              </a:rPr>
              <a:t>Aldosterona</a:t>
            </a:r>
          </a:p>
        </p:txBody>
      </p:sp>
      <p:sp>
        <p:nvSpPr>
          <p:cNvPr id="63499" name="Text Box 20">
            <a:extLst>
              <a:ext uri="{FF2B5EF4-FFF2-40B4-BE49-F238E27FC236}">
                <a16:creationId xmlns:a16="http://schemas.microsoft.com/office/drawing/2014/main" id="{C72BEA81-7B81-3E98-9D03-03F5C5CE6E18}"/>
              </a:ext>
            </a:extLst>
          </p:cNvPr>
          <p:cNvSpPr txBox="1">
            <a:spLocks noChangeArrowheads="1"/>
          </p:cNvSpPr>
          <p:nvPr/>
        </p:nvSpPr>
        <p:spPr bwMode="auto">
          <a:xfrm>
            <a:off x="5364163" y="6029325"/>
            <a:ext cx="936625" cy="461963"/>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2400">
                <a:latin typeface="Arial" panose="020B0604020202020204" pitchFamily="34" charset="0"/>
                <a:sym typeface="Wingdings" panose="05000000000000000000" pitchFamily="2" charset="2"/>
              </a:rPr>
              <a:t></a:t>
            </a:r>
            <a:r>
              <a:rPr lang="es-ES" altLang="es-ES" sz="2400">
                <a:latin typeface="Arial" panose="020B0604020202020204" pitchFamily="34" charset="0"/>
                <a:sym typeface="Symbol" panose="05050102010706020507" pitchFamily="18" charset="2"/>
              </a:rPr>
              <a:t> K</a:t>
            </a:r>
            <a:r>
              <a:rPr lang="es-ES" altLang="es-ES" sz="2400" baseline="-25000">
                <a:latin typeface="Arial" panose="020B0604020202020204" pitchFamily="34" charset="0"/>
                <a:sym typeface="Symbol" panose="05050102010706020507" pitchFamily="18" charset="2"/>
              </a:rPr>
              <a:t>o</a:t>
            </a:r>
            <a:endParaRPr lang="es-ES" altLang="es-ES" sz="2400">
              <a:latin typeface="Arial" panose="020B0604020202020204" pitchFamily="34" charset="0"/>
              <a:sym typeface="Symbol" panose="05050102010706020507" pitchFamily="18" charset="2"/>
            </a:endParaRPr>
          </a:p>
        </p:txBody>
      </p:sp>
    </p:spTree>
  </p:cSld>
  <p:clrMapOvr>
    <a:masterClrMapping/>
  </p:clrMapOvr>
  <p:transition spd="slow" advTm="35955"/>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B96524-B052-C8CE-12CF-9724DF8E6F3E}"/>
              </a:ext>
            </a:extLst>
          </p:cNvPr>
          <p:cNvSpPr>
            <a:spLocks noGrp="1"/>
          </p:cNvSpPr>
          <p:nvPr>
            <p:ph type="title"/>
          </p:nvPr>
        </p:nvSpPr>
        <p:spPr>
          <a:xfrm>
            <a:off x="323850" y="485775"/>
            <a:ext cx="7886700" cy="793750"/>
          </a:xfrm>
        </p:spPr>
        <p:txBody>
          <a:bodyPr rtlCol="0">
            <a:normAutofit/>
          </a:bodyPr>
          <a:lstStyle/>
          <a:p>
            <a:pPr algn="ctr" eaLnBrk="1" fontAlgn="auto" hangingPunct="1">
              <a:spcAft>
                <a:spcPts val="0"/>
              </a:spcAft>
              <a:defRPr/>
            </a:pPr>
            <a:r>
              <a:rPr lang="es-ES" sz="2900" b="1" dirty="0">
                <a:solidFill>
                  <a:srgbClr val="3333CC"/>
                </a:solidFill>
                <a:latin typeface="Arial" panose="020B0604020202020204" pitchFamily="34" charset="0"/>
                <a:ea typeface="+mn-ea"/>
                <a:cs typeface="+mn-cs"/>
              </a:rPr>
              <a:t>Clínica</a:t>
            </a:r>
          </a:p>
        </p:txBody>
      </p:sp>
      <p:sp>
        <p:nvSpPr>
          <p:cNvPr id="65539" name="Rectangle 3">
            <a:extLst>
              <a:ext uri="{FF2B5EF4-FFF2-40B4-BE49-F238E27FC236}">
                <a16:creationId xmlns:a16="http://schemas.microsoft.com/office/drawing/2014/main" id="{19D75135-BDFB-2AC4-661D-B38B6AAB1010}"/>
              </a:ext>
            </a:extLst>
          </p:cNvPr>
          <p:cNvSpPr txBox="1">
            <a:spLocks noChangeArrowheads="1"/>
          </p:cNvSpPr>
          <p:nvPr/>
        </p:nvSpPr>
        <p:spPr bwMode="auto">
          <a:xfrm>
            <a:off x="735013" y="1270000"/>
            <a:ext cx="835025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buFont typeface="Wingdings" panose="05000000000000000000" pitchFamily="2" charset="2"/>
              <a:buChar char="§"/>
            </a:pPr>
            <a:r>
              <a:rPr lang="es-ES" altLang="es-ES" sz="2000">
                <a:solidFill>
                  <a:srgbClr val="000068"/>
                </a:solidFill>
              </a:rPr>
              <a:t>Procesos clínicos leves</a:t>
            </a:r>
          </a:p>
          <a:p>
            <a:pPr lvl="1" eaLnBrk="1" hangingPunct="1">
              <a:lnSpc>
                <a:spcPct val="80000"/>
              </a:lnSpc>
              <a:buFont typeface="Tahoma" panose="020B0604030504040204" pitchFamily="34" charset="0"/>
              <a:buChar char="−"/>
            </a:pPr>
            <a:r>
              <a:rPr lang="es-ES" altLang="es-ES" sz="2000">
                <a:solidFill>
                  <a:srgbClr val="000000"/>
                </a:solidFill>
              </a:rPr>
              <a:t> Debilidad muscular leve, astenia, calambres</a:t>
            </a:r>
          </a:p>
          <a:p>
            <a:pPr lvl="1" eaLnBrk="1" hangingPunct="1">
              <a:lnSpc>
                <a:spcPct val="80000"/>
              </a:lnSpc>
              <a:buFont typeface="Tahoma" panose="020B0604030504040204" pitchFamily="34" charset="0"/>
              <a:buChar char="−"/>
            </a:pPr>
            <a:r>
              <a:rPr lang="es-ES" altLang="es-ES" sz="2000">
                <a:solidFill>
                  <a:srgbClr val="000000"/>
                </a:solidFill>
              </a:rPr>
              <a:t> Parestesias</a:t>
            </a:r>
          </a:p>
          <a:p>
            <a:pPr lvl="1" eaLnBrk="1" hangingPunct="1">
              <a:lnSpc>
                <a:spcPct val="80000"/>
              </a:lnSpc>
              <a:buFont typeface="Tahoma" panose="020B0604030504040204" pitchFamily="34" charset="0"/>
              <a:buChar char="−"/>
            </a:pPr>
            <a:r>
              <a:rPr lang="es-ES" altLang="es-ES" sz="2000">
                <a:solidFill>
                  <a:srgbClr val="000000"/>
                </a:solidFill>
              </a:rPr>
              <a:t> Extrasístoles</a:t>
            </a:r>
          </a:p>
          <a:p>
            <a:pPr lvl="1" eaLnBrk="1" hangingPunct="1">
              <a:lnSpc>
                <a:spcPct val="80000"/>
              </a:lnSpc>
              <a:buFont typeface="Tahoma" panose="020B0604030504040204" pitchFamily="34" charset="0"/>
              <a:buChar char="−"/>
            </a:pPr>
            <a:r>
              <a:rPr lang="es-ES" altLang="es-ES" sz="2000">
                <a:solidFill>
                  <a:srgbClr val="000000"/>
                </a:solidFill>
              </a:rPr>
              <a:t> Bradicardia sinusal</a:t>
            </a:r>
          </a:p>
          <a:p>
            <a:pPr lvl="1" eaLnBrk="1" hangingPunct="1">
              <a:lnSpc>
                <a:spcPct val="80000"/>
              </a:lnSpc>
              <a:buFont typeface="Tahoma" panose="020B0604030504040204" pitchFamily="34" charset="0"/>
              <a:buChar char="−"/>
            </a:pPr>
            <a:r>
              <a:rPr lang="es-ES" altLang="es-ES" sz="2000">
                <a:solidFill>
                  <a:srgbClr val="000000"/>
                </a:solidFill>
              </a:rPr>
              <a:t> Estreñimiento</a:t>
            </a:r>
          </a:p>
          <a:p>
            <a:pPr lvl="1" eaLnBrk="1" hangingPunct="1">
              <a:lnSpc>
                <a:spcPct val="80000"/>
              </a:lnSpc>
              <a:buFont typeface="Tahoma" panose="020B0604030504040204" pitchFamily="34" charset="0"/>
              <a:buChar char="−"/>
            </a:pPr>
            <a:r>
              <a:rPr lang="es-ES" altLang="es-ES" sz="2000">
                <a:solidFill>
                  <a:srgbClr val="000000"/>
                </a:solidFill>
              </a:rPr>
              <a:t> Alteraciones en la concentración urinaria</a:t>
            </a:r>
          </a:p>
          <a:p>
            <a:pPr eaLnBrk="1" hangingPunct="1">
              <a:lnSpc>
                <a:spcPct val="80000"/>
              </a:lnSpc>
              <a:buFont typeface="Wingdings" panose="05000000000000000000" pitchFamily="2" charset="2"/>
              <a:buChar char="§"/>
            </a:pPr>
            <a:r>
              <a:rPr lang="es-ES" altLang="es-ES" sz="2000">
                <a:solidFill>
                  <a:srgbClr val="000068"/>
                </a:solidFill>
              </a:rPr>
              <a:t>Procesos clínicos graves o potencialmente graves</a:t>
            </a:r>
          </a:p>
          <a:p>
            <a:pPr lvl="1" eaLnBrk="1" hangingPunct="1">
              <a:lnSpc>
                <a:spcPct val="80000"/>
              </a:lnSpc>
              <a:buFont typeface="Tahoma" panose="020B0604030504040204" pitchFamily="34" charset="0"/>
              <a:buChar char="−"/>
            </a:pPr>
            <a:r>
              <a:rPr lang="es-ES" altLang="es-ES" sz="2000">
                <a:solidFill>
                  <a:srgbClr val="000000"/>
                </a:solidFill>
              </a:rPr>
              <a:t> Debilidad muscular importante, con o sin afectación de músculos respiratorios.</a:t>
            </a:r>
            <a:endParaRPr lang="pt-BR" altLang="es-ES" sz="2000">
              <a:solidFill>
                <a:srgbClr val="000000"/>
              </a:solidFill>
            </a:endParaRPr>
          </a:p>
          <a:p>
            <a:pPr lvl="1" eaLnBrk="1" hangingPunct="1">
              <a:lnSpc>
                <a:spcPct val="80000"/>
              </a:lnSpc>
              <a:buFont typeface="Tahoma" panose="020B0604030504040204" pitchFamily="34" charset="0"/>
              <a:buChar char="−"/>
            </a:pPr>
            <a:r>
              <a:rPr lang="pt-BR" altLang="es-ES" sz="2000">
                <a:solidFill>
                  <a:srgbClr val="000000"/>
                </a:solidFill>
              </a:rPr>
              <a:t> Rabdomiolisis</a:t>
            </a:r>
          </a:p>
          <a:p>
            <a:pPr lvl="1" eaLnBrk="1" hangingPunct="1">
              <a:lnSpc>
                <a:spcPct val="80000"/>
              </a:lnSpc>
              <a:buFont typeface="Tahoma" panose="020B0604030504040204" pitchFamily="34" charset="0"/>
              <a:buChar char="−"/>
            </a:pPr>
            <a:r>
              <a:rPr lang="pt-BR" altLang="es-ES" sz="2000">
                <a:solidFill>
                  <a:srgbClr val="000000"/>
                </a:solidFill>
              </a:rPr>
              <a:t> Ileo paralítico</a:t>
            </a:r>
          </a:p>
          <a:p>
            <a:pPr lvl="1" eaLnBrk="1" hangingPunct="1">
              <a:lnSpc>
                <a:spcPct val="80000"/>
              </a:lnSpc>
              <a:buFont typeface="Tahoma" panose="020B0604030504040204" pitchFamily="34" charset="0"/>
              <a:buChar char="−"/>
            </a:pPr>
            <a:r>
              <a:rPr lang="pt-BR" altLang="es-ES" sz="2000">
                <a:solidFill>
                  <a:srgbClr val="000000"/>
                </a:solidFill>
              </a:rPr>
              <a:t> Taquicardias supraventriculares</a:t>
            </a:r>
          </a:p>
          <a:p>
            <a:pPr lvl="1" eaLnBrk="1" hangingPunct="1">
              <a:lnSpc>
                <a:spcPct val="80000"/>
              </a:lnSpc>
              <a:buFont typeface="Tahoma" panose="020B0604030504040204" pitchFamily="34" charset="0"/>
              <a:buChar char="−"/>
            </a:pPr>
            <a:r>
              <a:rPr lang="pt-BR" altLang="es-ES" sz="2000">
                <a:solidFill>
                  <a:srgbClr val="000000"/>
                </a:solidFill>
              </a:rPr>
              <a:t> Taquicardia ventricular</a:t>
            </a:r>
            <a:endParaRPr lang="es-ES" altLang="es-ES" sz="2000">
              <a:solidFill>
                <a:srgbClr val="000000"/>
              </a:solidFill>
            </a:endParaRPr>
          </a:p>
          <a:p>
            <a:pPr lvl="1" eaLnBrk="1" hangingPunct="1">
              <a:lnSpc>
                <a:spcPct val="80000"/>
              </a:lnSpc>
              <a:buFont typeface="Tahoma" panose="020B0604030504040204" pitchFamily="34" charset="0"/>
              <a:buChar char="−"/>
            </a:pPr>
            <a:r>
              <a:rPr lang="es-ES" altLang="es-ES" sz="2000">
                <a:solidFill>
                  <a:srgbClr val="000000"/>
                </a:solidFill>
              </a:rPr>
              <a:t> Bloqueo auriculoventricular</a:t>
            </a:r>
          </a:p>
          <a:p>
            <a:pPr lvl="1" eaLnBrk="1" hangingPunct="1">
              <a:lnSpc>
                <a:spcPct val="80000"/>
              </a:lnSpc>
              <a:buFont typeface="Tahoma" panose="020B0604030504040204" pitchFamily="34" charset="0"/>
              <a:buChar char="−"/>
            </a:pPr>
            <a:r>
              <a:rPr lang="es-ES" altLang="es-ES" sz="2000">
                <a:solidFill>
                  <a:srgbClr val="000000"/>
                </a:solidFill>
              </a:rPr>
              <a:t> Nefritis túbulo-intersticial</a:t>
            </a:r>
          </a:p>
        </p:txBody>
      </p:sp>
    </p:spTree>
  </p:cSld>
  <p:clrMapOvr>
    <a:masterClrMapping/>
  </p:clrMapOvr>
  <p:transition spd="slow" advTm="70186"/>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56610-430C-C724-E3B8-F03A37DE1A1D}"/>
              </a:ext>
            </a:extLst>
          </p:cNvPr>
          <p:cNvSpPr>
            <a:spLocks noGrp="1"/>
          </p:cNvSpPr>
          <p:nvPr>
            <p:ph type="title"/>
          </p:nvPr>
        </p:nvSpPr>
        <p:spPr>
          <a:xfrm>
            <a:off x="225425" y="38100"/>
            <a:ext cx="7886700" cy="793750"/>
          </a:xfrm>
        </p:spPr>
        <p:txBody>
          <a:bodyPr rtlCol="0">
            <a:normAutofit/>
          </a:bodyPr>
          <a:lstStyle/>
          <a:p>
            <a:pPr algn="ctr" eaLnBrk="1" fontAlgn="auto" hangingPunct="1">
              <a:spcAft>
                <a:spcPts val="0"/>
              </a:spcAft>
              <a:defRPr/>
            </a:pPr>
            <a:r>
              <a:rPr lang="es-ES" sz="2900" b="1" dirty="0">
                <a:solidFill>
                  <a:srgbClr val="3333CC"/>
                </a:solidFill>
                <a:latin typeface="Arial" panose="020B0604020202020204" pitchFamily="34" charset="0"/>
                <a:ea typeface="+mn-ea"/>
                <a:cs typeface="+mn-cs"/>
              </a:rPr>
              <a:t>Tratamiento</a:t>
            </a:r>
          </a:p>
        </p:txBody>
      </p:sp>
      <p:sp>
        <p:nvSpPr>
          <p:cNvPr id="278531" name="Text Box 3">
            <a:extLst>
              <a:ext uri="{FF2B5EF4-FFF2-40B4-BE49-F238E27FC236}">
                <a16:creationId xmlns:a16="http://schemas.microsoft.com/office/drawing/2014/main" id="{4C6C8BDC-2CB2-5C96-A05F-6A8A359E0C74}"/>
              </a:ext>
            </a:extLst>
          </p:cNvPr>
          <p:cNvSpPr txBox="1">
            <a:spLocks noChangeArrowheads="1"/>
          </p:cNvSpPr>
          <p:nvPr/>
        </p:nvSpPr>
        <p:spPr bwMode="auto">
          <a:xfrm>
            <a:off x="225425" y="847725"/>
            <a:ext cx="8058150" cy="5438775"/>
          </a:xfrm>
          <a:prstGeom prst="rect">
            <a:avLst/>
          </a:prstGeom>
          <a:noFill/>
          <a:ln w="9525" algn="ctr">
            <a:solidFill>
              <a:schemeClr val="bg1"/>
            </a:solidFill>
            <a:miter lim="800000"/>
            <a:headEnd/>
            <a:tailEnd/>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ü"/>
              <a:defRPr/>
            </a:pPr>
            <a:r>
              <a:rPr lang="es-ES" altLang="es-ES" sz="1800" dirty="0">
                <a:solidFill>
                  <a:srgbClr val="000000"/>
                </a:solidFill>
                <a:latin typeface="+mn-lt"/>
                <a:cs typeface="Arial" panose="020B0604020202020204" pitchFamily="34" charset="0"/>
              </a:rPr>
              <a:t> </a:t>
            </a:r>
            <a:r>
              <a:rPr lang="es-ES" altLang="es-ES" sz="1800" b="1" dirty="0">
                <a:solidFill>
                  <a:srgbClr val="000000"/>
                </a:solidFill>
                <a:latin typeface="+mn-lt"/>
                <a:cs typeface="Arial" panose="020B0604020202020204" pitchFamily="34" charset="0"/>
              </a:rPr>
              <a:t>Administración de potasio:</a:t>
            </a:r>
          </a:p>
          <a:p>
            <a:pPr lvl="1" eaLnBrk="1" hangingPunct="1">
              <a:lnSpc>
                <a:spcPct val="100000"/>
              </a:lnSpc>
              <a:spcBef>
                <a:spcPct val="0"/>
              </a:spcBef>
              <a:buFont typeface="Wingdings" panose="05000000000000000000" pitchFamily="2" charset="2"/>
              <a:buNone/>
              <a:defRPr/>
            </a:pPr>
            <a:r>
              <a:rPr lang="es-ES" altLang="es-ES" b="1" dirty="0">
                <a:solidFill>
                  <a:srgbClr val="3333CC"/>
                </a:solidFill>
                <a:latin typeface="+mn-lt"/>
                <a:cs typeface="Arial" panose="020B0604020202020204" pitchFamily="34" charset="0"/>
              </a:rPr>
              <a:t>- Vía oral en forma de sales de potasio </a:t>
            </a:r>
            <a:r>
              <a:rPr lang="es-ES" altLang="es-ES" dirty="0">
                <a:solidFill>
                  <a:srgbClr val="000000"/>
                </a:solidFill>
                <a:latin typeface="+mn-lt"/>
                <a:cs typeface="Arial" panose="020B0604020202020204" pitchFamily="34" charset="0"/>
              </a:rPr>
              <a:t>(de elección si es posible)</a:t>
            </a:r>
          </a:p>
          <a:p>
            <a:pPr eaLnBrk="1" hangingPunct="1">
              <a:lnSpc>
                <a:spcPct val="100000"/>
              </a:lnSpc>
              <a:spcBef>
                <a:spcPct val="0"/>
              </a:spcBef>
              <a:buFont typeface="Wingdings" panose="05000000000000000000" pitchFamily="2" charset="2"/>
              <a:buNone/>
              <a:defRPr/>
            </a:pPr>
            <a:r>
              <a:rPr lang="es-ES" altLang="es-ES" sz="1800" b="1" dirty="0">
                <a:solidFill>
                  <a:srgbClr val="000000"/>
                </a:solidFill>
                <a:latin typeface="+mn-lt"/>
                <a:cs typeface="Arial" panose="020B0604020202020204" pitchFamily="34" charset="0"/>
              </a:rPr>
              <a:t>Boi-K</a:t>
            </a:r>
            <a:r>
              <a:rPr lang="es-ES" altLang="es-ES" sz="1800" dirty="0">
                <a:solidFill>
                  <a:srgbClr val="000000"/>
                </a:solidFill>
                <a:latin typeface="+mn-lt"/>
                <a:cs typeface="Arial" panose="020B0604020202020204" pitchFamily="34" charset="0"/>
              </a:rPr>
              <a:t> </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bicarbonato</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potásico</a:t>
            </a:r>
            <a:r>
              <a:rPr lang="en-US" altLang="es-ES" sz="1800" dirty="0">
                <a:solidFill>
                  <a:srgbClr val="000000"/>
                </a:solidFill>
                <a:latin typeface="+mn-lt"/>
                <a:cs typeface="Arial" panose="020B0604020202020204" pitchFamily="34" charset="0"/>
              </a:rPr>
              <a:t> + ac. </a:t>
            </a:r>
            <a:r>
              <a:rPr lang="en-US" altLang="es-ES" sz="1800" dirty="0" err="1">
                <a:solidFill>
                  <a:srgbClr val="000000"/>
                </a:solidFill>
                <a:latin typeface="+mn-lt"/>
                <a:cs typeface="Arial" panose="020B0604020202020204" pitchFamily="34" charset="0"/>
              </a:rPr>
              <a:t>ascórbico</a:t>
            </a:r>
            <a:r>
              <a:rPr lang="en-US" altLang="es-ES" sz="1800" dirty="0">
                <a:solidFill>
                  <a:srgbClr val="000000"/>
                </a:solidFill>
                <a:latin typeface="+mn-lt"/>
                <a:cs typeface="Arial" panose="020B0604020202020204" pitchFamily="34" charset="0"/>
              </a:rPr>
              <a:t>) com </a:t>
            </a:r>
            <a:r>
              <a:rPr lang="en-US" altLang="es-ES" sz="1800" dirty="0" err="1">
                <a:solidFill>
                  <a:srgbClr val="000000"/>
                </a:solidFill>
                <a:latin typeface="+mn-lt"/>
                <a:cs typeface="Arial" panose="020B0604020202020204" pitchFamily="34" charset="0"/>
              </a:rPr>
              <a:t>eferv</a:t>
            </a:r>
            <a:r>
              <a:rPr lang="en-US" altLang="es-ES" sz="1800" dirty="0">
                <a:solidFill>
                  <a:srgbClr val="000000"/>
                </a:solidFill>
                <a:latin typeface="+mn-lt"/>
                <a:cs typeface="Arial" panose="020B0604020202020204" pitchFamily="34" charset="0"/>
              </a:rPr>
              <a:t>.: 1 c </a:t>
            </a:r>
            <a:r>
              <a:rPr lang="en-US" altLang="es-ES" sz="1800" dirty="0" err="1">
                <a:solidFill>
                  <a:srgbClr val="000000"/>
                </a:solidFill>
                <a:latin typeface="+mn-lt"/>
                <a:cs typeface="Arial" panose="020B0604020202020204" pitchFamily="34" charset="0"/>
              </a:rPr>
              <a:t>contiene</a:t>
            </a:r>
            <a:r>
              <a:rPr lang="en-US" altLang="es-ES" sz="1800" dirty="0">
                <a:solidFill>
                  <a:srgbClr val="000000"/>
                </a:solidFill>
                <a:latin typeface="+mn-lt"/>
                <a:cs typeface="Arial" panose="020B0604020202020204" pitchFamily="34" charset="0"/>
              </a:rPr>
              <a:t> 10 </a:t>
            </a:r>
            <a:r>
              <a:rPr lang="en-US" altLang="es-ES" sz="1800" dirty="0" err="1">
                <a:solidFill>
                  <a:srgbClr val="000000"/>
                </a:solidFill>
                <a:latin typeface="+mn-lt"/>
                <a:cs typeface="Arial" panose="020B0604020202020204" pitchFamily="34" charset="0"/>
              </a:rPr>
              <a:t>mEq</a:t>
            </a:r>
            <a:r>
              <a:rPr lang="en-US" altLang="es-ES" sz="1800" dirty="0">
                <a:solidFill>
                  <a:srgbClr val="000000"/>
                </a:solidFill>
                <a:latin typeface="+mn-lt"/>
                <a:cs typeface="Arial" panose="020B0604020202020204" pitchFamily="34" charset="0"/>
              </a:rPr>
              <a:t> de K</a:t>
            </a:r>
          </a:p>
          <a:p>
            <a:pPr eaLnBrk="1" hangingPunct="1">
              <a:lnSpc>
                <a:spcPct val="100000"/>
              </a:lnSpc>
              <a:spcBef>
                <a:spcPct val="0"/>
              </a:spcBef>
              <a:buFont typeface="Wingdings" panose="05000000000000000000" pitchFamily="2" charset="2"/>
              <a:buNone/>
              <a:defRPr/>
            </a:pPr>
            <a:r>
              <a:rPr lang="es-ES" altLang="es-ES" sz="1800" b="1" dirty="0">
                <a:solidFill>
                  <a:srgbClr val="000000"/>
                </a:solidFill>
                <a:latin typeface="+mn-lt"/>
                <a:cs typeface="Arial" panose="020B0604020202020204" pitchFamily="34" charset="0"/>
              </a:rPr>
              <a:t>Boi-K aspártico </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bicarbonato</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potásico</a:t>
            </a:r>
            <a:r>
              <a:rPr lang="en-US" altLang="es-ES" sz="1800" dirty="0">
                <a:solidFill>
                  <a:srgbClr val="000000"/>
                </a:solidFill>
                <a:latin typeface="+mn-lt"/>
                <a:cs typeface="Arial" panose="020B0604020202020204" pitchFamily="34" charset="0"/>
              </a:rPr>
              <a:t> + </a:t>
            </a:r>
            <a:r>
              <a:rPr lang="en-US" altLang="es-ES" sz="1800" dirty="0" err="1">
                <a:solidFill>
                  <a:srgbClr val="000000"/>
                </a:solidFill>
                <a:latin typeface="+mn-lt"/>
                <a:cs typeface="Arial" panose="020B0604020202020204" pitchFamily="34" charset="0"/>
              </a:rPr>
              <a:t>ác</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Ascórbico</a:t>
            </a:r>
            <a:r>
              <a:rPr lang="en-US" altLang="es-ES" sz="1800" dirty="0">
                <a:solidFill>
                  <a:srgbClr val="000000"/>
                </a:solidFill>
                <a:latin typeface="+mn-lt"/>
                <a:cs typeface="Arial" panose="020B0604020202020204" pitchFamily="34" charset="0"/>
              </a:rPr>
              <a:t> + </a:t>
            </a:r>
            <a:r>
              <a:rPr lang="en-US" altLang="es-ES" sz="1800" dirty="0" err="1">
                <a:solidFill>
                  <a:srgbClr val="000000"/>
                </a:solidFill>
                <a:latin typeface="+mn-lt"/>
                <a:cs typeface="Arial" panose="020B0604020202020204" pitchFamily="34" charset="0"/>
              </a:rPr>
              <a:t>ác</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aspártico</a:t>
            </a:r>
            <a:r>
              <a:rPr lang="en-US" altLang="es-ES" sz="1800" dirty="0">
                <a:solidFill>
                  <a:srgbClr val="000000"/>
                </a:solidFill>
                <a:latin typeface="+mn-lt"/>
                <a:cs typeface="Arial" panose="020B0604020202020204" pitchFamily="34" charset="0"/>
              </a:rPr>
              <a:t>) com </a:t>
            </a:r>
            <a:r>
              <a:rPr lang="en-US" altLang="es-ES" sz="1800" dirty="0" err="1">
                <a:solidFill>
                  <a:srgbClr val="000000"/>
                </a:solidFill>
                <a:latin typeface="+mn-lt"/>
                <a:cs typeface="Arial" panose="020B0604020202020204" pitchFamily="34" charset="0"/>
              </a:rPr>
              <a:t>eferv</a:t>
            </a:r>
            <a:r>
              <a:rPr lang="en-US" altLang="es-ES" sz="1800" dirty="0">
                <a:solidFill>
                  <a:srgbClr val="000000"/>
                </a:solidFill>
                <a:latin typeface="+mn-lt"/>
                <a:cs typeface="Arial" panose="020B0604020202020204" pitchFamily="34" charset="0"/>
              </a:rPr>
              <a:t>.: 1 c </a:t>
            </a:r>
            <a:r>
              <a:rPr lang="en-US" altLang="es-ES" sz="1800" dirty="0" err="1">
                <a:solidFill>
                  <a:srgbClr val="000000"/>
                </a:solidFill>
                <a:latin typeface="+mn-lt"/>
                <a:cs typeface="Arial" panose="020B0604020202020204" pitchFamily="34" charset="0"/>
              </a:rPr>
              <a:t>contiene</a:t>
            </a:r>
            <a:r>
              <a:rPr lang="en-US" altLang="es-ES" sz="1800" dirty="0">
                <a:solidFill>
                  <a:srgbClr val="000000"/>
                </a:solidFill>
                <a:latin typeface="+mn-lt"/>
                <a:cs typeface="Arial" panose="020B0604020202020204" pitchFamily="34" charset="0"/>
              </a:rPr>
              <a:t> 25 </a:t>
            </a:r>
            <a:r>
              <a:rPr lang="en-US" altLang="es-ES" sz="1800" dirty="0" err="1">
                <a:solidFill>
                  <a:srgbClr val="000000"/>
                </a:solidFill>
                <a:latin typeface="+mn-lt"/>
                <a:cs typeface="Arial" panose="020B0604020202020204" pitchFamily="34" charset="0"/>
              </a:rPr>
              <a:t>mEq</a:t>
            </a:r>
            <a:r>
              <a:rPr lang="en-US" altLang="es-ES" sz="1800" dirty="0">
                <a:solidFill>
                  <a:srgbClr val="000000"/>
                </a:solidFill>
                <a:latin typeface="+mn-lt"/>
                <a:cs typeface="Arial" panose="020B0604020202020204" pitchFamily="34" charset="0"/>
              </a:rPr>
              <a:t> de K</a:t>
            </a:r>
          </a:p>
          <a:p>
            <a:pPr eaLnBrk="1" hangingPunct="1">
              <a:lnSpc>
                <a:spcPct val="100000"/>
              </a:lnSpc>
              <a:spcBef>
                <a:spcPct val="0"/>
              </a:spcBef>
              <a:buFont typeface="Wingdings" panose="05000000000000000000" pitchFamily="2" charset="2"/>
              <a:buNone/>
              <a:defRPr/>
            </a:pPr>
            <a:r>
              <a:rPr lang="en-US" altLang="es-ES" sz="1800" b="1" dirty="0" err="1">
                <a:solidFill>
                  <a:srgbClr val="003399"/>
                </a:solidFill>
                <a:latin typeface="+mn-lt"/>
                <a:cs typeface="Arial" panose="020B0604020202020204" pitchFamily="34" charset="0"/>
              </a:rPr>
              <a:t>Potasión</a:t>
            </a:r>
            <a:r>
              <a:rPr lang="en-US" altLang="es-ES" sz="1800" dirty="0">
                <a:solidFill>
                  <a:srgbClr val="003399"/>
                </a:solidFill>
                <a:latin typeface="+mn-lt"/>
                <a:cs typeface="Arial" panose="020B0604020202020204" pitchFamily="34" charset="0"/>
              </a:rPr>
              <a:t> 600 ®</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cloruro</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potásico</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cáps</a:t>
            </a:r>
            <a:r>
              <a:rPr lang="en-US" altLang="es-ES" sz="1800" dirty="0">
                <a:solidFill>
                  <a:srgbClr val="000000"/>
                </a:solidFill>
                <a:latin typeface="+mn-lt"/>
                <a:cs typeface="Arial" panose="020B0604020202020204" pitchFamily="34" charset="0"/>
              </a:rPr>
              <a:t>: 8 </a:t>
            </a:r>
            <a:r>
              <a:rPr lang="en-US" altLang="es-ES" sz="1800" dirty="0" err="1">
                <a:solidFill>
                  <a:srgbClr val="000000"/>
                </a:solidFill>
                <a:latin typeface="+mn-lt"/>
                <a:cs typeface="Arial" panose="020B0604020202020204" pitchFamily="34" charset="0"/>
              </a:rPr>
              <a:t>mEq</a:t>
            </a:r>
            <a:r>
              <a:rPr lang="en-US" altLang="es-ES" sz="1800" dirty="0">
                <a:solidFill>
                  <a:srgbClr val="000000"/>
                </a:solidFill>
                <a:latin typeface="+mn-lt"/>
                <a:cs typeface="Arial" panose="020B0604020202020204" pitchFamily="34" charset="0"/>
              </a:rPr>
              <a:t> de K</a:t>
            </a:r>
          </a:p>
          <a:p>
            <a:pPr eaLnBrk="1" hangingPunct="1">
              <a:lnSpc>
                <a:spcPct val="100000"/>
              </a:lnSpc>
              <a:spcBef>
                <a:spcPct val="0"/>
              </a:spcBef>
              <a:buFont typeface="Wingdings" panose="05000000000000000000" pitchFamily="2" charset="2"/>
              <a:buNone/>
              <a:defRPr/>
            </a:pPr>
            <a:r>
              <a:rPr lang="en-US" altLang="es-ES" sz="1800" b="1" dirty="0" err="1">
                <a:solidFill>
                  <a:srgbClr val="000000"/>
                </a:solidFill>
                <a:latin typeface="+mn-lt"/>
                <a:cs typeface="Arial" panose="020B0604020202020204" pitchFamily="34" charset="0"/>
              </a:rPr>
              <a:t>Potasión</a:t>
            </a:r>
            <a:r>
              <a:rPr lang="en-US" altLang="es-ES" sz="1800" dirty="0">
                <a:solidFill>
                  <a:srgbClr val="000000"/>
                </a:solidFill>
                <a:latin typeface="+mn-lt"/>
                <a:cs typeface="Arial" panose="020B0604020202020204" pitchFamily="34" charset="0"/>
              </a:rPr>
              <a:t> ® </a:t>
            </a:r>
            <a:r>
              <a:rPr lang="en-US" altLang="es-ES" sz="1800" dirty="0" err="1">
                <a:solidFill>
                  <a:srgbClr val="000000"/>
                </a:solidFill>
                <a:latin typeface="+mn-lt"/>
                <a:cs typeface="Arial" panose="020B0604020202020204" pitchFamily="34" charset="0"/>
              </a:rPr>
              <a:t>solución</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glucoheptonato</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potásico</a:t>
            </a:r>
            <a:r>
              <a:rPr lang="en-US" altLang="es-ES" sz="1800" dirty="0">
                <a:solidFill>
                  <a:srgbClr val="000000"/>
                </a:solidFill>
                <a:latin typeface="+mn-lt"/>
                <a:cs typeface="Arial" panose="020B0604020202020204" pitchFamily="34" charset="0"/>
              </a:rPr>
              <a:t>): 5 </a:t>
            </a:r>
            <a:r>
              <a:rPr lang="en-US" altLang="es-ES" sz="1800" dirty="0" err="1">
                <a:solidFill>
                  <a:srgbClr val="000000"/>
                </a:solidFill>
                <a:latin typeface="+mn-lt"/>
                <a:cs typeface="Arial" panose="020B0604020202020204" pitchFamily="34" charset="0"/>
              </a:rPr>
              <a:t>mEq</a:t>
            </a:r>
            <a:r>
              <a:rPr lang="en-US" altLang="es-ES" sz="1800" dirty="0">
                <a:solidFill>
                  <a:srgbClr val="000000"/>
                </a:solidFill>
                <a:latin typeface="+mn-lt"/>
                <a:cs typeface="Arial" panose="020B0604020202020204" pitchFamily="34" charset="0"/>
              </a:rPr>
              <a:t>/ 5 ml de K</a:t>
            </a:r>
          </a:p>
          <a:p>
            <a:pPr eaLnBrk="1" hangingPunct="1">
              <a:lnSpc>
                <a:spcPct val="100000"/>
              </a:lnSpc>
              <a:spcBef>
                <a:spcPct val="0"/>
              </a:spcBef>
              <a:buFont typeface="Wingdings" panose="05000000000000000000" pitchFamily="2" charset="2"/>
              <a:buNone/>
              <a:defRPr/>
            </a:pPr>
            <a:r>
              <a:rPr lang="es-ES" altLang="es-ES" sz="1800" b="1" dirty="0">
                <a:solidFill>
                  <a:srgbClr val="000000"/>
                </a:solidFill>
                <a:latin typeface="+mn-lt"/>
                <a:cs typeface="Arial" panose="020B0604020202020204" pitchFamily="34" charset="0"/>
              </a:rPr>
              <a:t>Boi-K  gluconato </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gluconato</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potásico</a:t>
            </a:r>
            <a:r>
              <a:rPr lang="en-US" altLang="es-ES" sz="1800" dirty="0">
                <a:solidFill>
                  <a:srgbClr val="000000"/>
                </a:solidFill>
                <a:latin typeface="+mn-lt"/>
                <a:cs typeface="Arial" panose="020B0604020202020204" pitchFamily="34" charset="0"/>
              </a:rPr>
              <a:t>): 1 </a:t>
            </a:r>
            <a:r>
              <a:rPr lang="en-US" altLang="es-ES" sz="1800" dirty="0" err="1">
                <a:solidFill>
                  <a:srgbClr val="000000"/>
                </a:solidFill>
                <a:latin typeface="+mn-lt"/>
                <a:cs typeface="Arial" panose="020B0604020202020204" pitchFamily="34" charset="0"/>
              </a:rPr>
              <a:t>sobre</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contiene</a:t>
            </a:r>
            <a:r>
              <a:rPr lang="en-US" altLang="es-ES" sz="1800" dirty="0">
                <a:solidFill>
                  <a:srgbClr val="000000"/>
                </a:solidFill>
                <a:latin typeface="+mn-lt"/>
                <a:cs typeface="Arial" panose="020B0604020202020204" pitchFamily="34" charset="0"/>
              </a:rPr>
              <a:t> 20 </a:t>
            </a:r>
            <a:r>
              <a:rPr lang="en-US" altLang="es-ES" sz="1800" dirty="0" err="1">
                <a:solidFill>
                  <a:srgbClr val="000000"/>
                </a:solidFill>
                <a:latin typeface="+mn-lt"/>
                <a:cs typeface="Arial" panose="020B0604020202020204" pitchFamily="34" charset="0"/>
              </a:rPr>
              <a:t>mEq</a:t>
            </a:r>
            <a:r>
              <a:rPr lang="en-US" altLang="es-ES" sz="1800" dirty="0">
                <a:solidFill>
                  <a:srgbClr val="000000"/>
                </a:solidFill>
                <a:latin typeface="+mn-lt"/>
                <a:cs typeface="Arial" panose="020B0604020202020204" pitchFamily="34" charset="0"/>
              </a:rPr>
              <a:t> de K</a:t>
            </a:r>
          </a:p>
          <a:p>
            <a:pPr eaLnBrk="1" hangingPunct="1">
              <a:lnSpc>
                <a:spcPct val="100000"/>
              </a:lnSpc>
              <a:spcBef>
                <a:spcPct val="0"/>
              </a:spcBef>
              <a:buFont typeface="Wingdings" panose="05000000000000000000" pitchFamily="2" charset="2"/>
              <a:buNone/>
              <a:defRPr/>
            </a:pPr>
            <a:r>
              <a:rPr lang="en-US" altLang="es-ES" sz="1800" b="1" dirty="0" err="1">
                <a:solidFill>
                  <a:srgbClr val="000000"/>
                </a:solidFill>
                <a:latin typeface="+mn-lt"/>
                <a:cs typeface="Arial" panose="020B0604020202020204" pitchFamily="34" charset="0"/>
              </a:rPr>
              <a:t>Acalka</a:t>
            </a:r>
            <a:r>
              <a:rPr lang="es-ES" altLang="es-ES" sz="1800" dirty="0">
                <a:solidFill>
                  <a:srgbClr val="000000"/>
                </a:solidFill>
                <a:latin typeface="+mn-lt"/>
                <a:cs typeface="Arial" panose="020B0604020202020204" pitchFamily="34" charset="0"/>
              </a:rPr>
              <a:t> </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citrato</a:t>
            </a:r>
            <a:r>
              <a:rPr lang="en-US" altLang="es-ES" sz="1800" dirty="0">
                <a:solidFill>
                  <a:srgbClr val="000000"/>
                </a:solidFill>
                <a:latin typeface="+mn-lt"/>
                <a:cs typeface="Arial" panose="020B0604020202020204" pitchFamily="34" charset="0"/>
              </a:rPr>
              <a:t> </a:t>
            </a:r>
            <a:r>
              <a:rPr lang="en-US" altLang="es-ES" sz="1800" dirty="0" err="1">
                <a:solidFill>
                  <a:srgbClr val="000000"/>
                </a:solidFill>
                <a:latin typeface="+mn-lt"/>
                <a:cs typeface="Arial" panose="020B0604020202020204" pitchFamily="34" charset="0"/>
              </a:rPr>
              <a:t>potásico</a:t>
            </a:r>
            <a:r>
              <a:rPr lang="en-US" altLang="es-ES" sz="1800" dirty="0">
                <a:solidFill>
                  <a:srgbClr val="000000"/>
                </a:solidFill>
                <a:latin typeface="+mn-lt"/>
                <a:cs typeface="Arial" panose="020B0604020202020204" pitchFamily="34" charset="0"/>
              </a:rPr>
              <a:t>): 1 c </a:t>
            </a:r>
            <a:r>
              <a:rPr lang="en-US" altLang="es-ES" sz="1800" dirty="0" err="1">
                <a:solidFill>
                  <a:srgbClr val="000000"/>
                </a:solidFill>
                <a:latin typeface="+mn-lt"/>
                <a:cs typeface="Arial" panose="020B0604020202020204" pitchFamily="34" charset="0"/>
              </a:rPr>
              <a:t>contiene</a:t>
            </a:r>
            <a:r>
              <a:rPr lang="en-US" altLang="es-ES" sz="1800" dirty="0">
                <a:solidFill>
                  <a:srgbClr val="000000"/>
                </a:solidFill>
                <a:latin typeface="+mn-lt"/>
                <a:cs typeface="Arial" panose="020B0604020202020204" pitchFamily="34" charset="0"/>
              </a:rPr>
              <a:t> 10 </a:t>
            </a:r>
            <a:r>
              <a:rPr lang="en-US" altLang="es-ES" sz="1800" dirty="0" err="1">
                <a:solidFill>
                  <a:srgbClr val="000000"/>
                </a:solidFill>
                <a:latin typeface="+mn-lt"/>
                <a:cs typeface="Arial" panose="020B0604020202020204" pitchFamily="34" charset="0"/>
              </a:rPr>
              <a:t>mEq</a:t>
            </a:r>
            <a:r>
              <a:rPr lang="en-US" altLang="es-ES" sz="1800" dirty="0">
                <a:solidFill>
                  <a:srgbClr val="000000"/>
                </a:solidFill>
                <a:latin typeface="+mn-lt"/>
                <a:cs typeface="Arial" panose="020B0604020202020204" pitchFamily="34" charset="0"/>
              </a:rPr>
              <a:t> de K</a:t>
            </a:r>
          </a:p>
          <a:p>
            <a:pPr eaLnBrk="1" hangingPunct="1">
              <a:lnSpc>
                <a:spcPct val="100000"/>
              </a:lnSpc>
              <a:spcBef>
                <a:spcPct val="0"/>
              </a:spcBef>
              <a:buFont typeface="Wingdings" panose="05000000000000000000" pitchFamily="2" charset="2"/>
              <a:buNone/>
              <a:defRPr/>
            </a:pPr>
            <a:endParaRPr lang="en-US" altLang="es-ES" sz="1800" dirty="0">
              <a:solidFill>
                <a:srgbClr val="000000"/>
              </a:solidFill>
              <a:latin typeface="+mn-lt"/>
              <a:cs typeface="Arial" panose="020B0604020202020204" pitchFamily="34" charset="0"/>
            </a:endParaRPr>
          </a:p>
          <a:p>
            <a:pPr marL="557213" lvl="1" indent="-214313" eaLnBrk="1" fontAlgn="auto" hangingPunct="1">
              <a:spcBef>
                <a:spcPct val="0"/>
              </a:spcBef>
              <a:spcAft>
                <a:spcPts val="0"/>
              </a:spcAft>
              <a:buFont typeface="Wingdings" panose="05000000000000000000" pitchFamily="2" charset="2"/>
              <a:buChar char="§"/>
              <a:defRPr/>
            </a:pPr>
            <a:r>
              <a:rPr lang="es-ES" altLang="es-ES" b="1" dirty="0">
                <a:solidFill>
                  <a:srgbClr val="3333CC"/>
                </a:solidFill>
                <a:latin typeface="+mn-lt"/>
                <a:cs typeface="Arial" panose="020B0604020202020204" pitchFamily="34" charset="0"/>
              </a:rPr>
              <a:t>- Vía intravenosa: </a:t>
            </a:r>
            <a:r>
              <a:rPr lang="es-ES" altLang="es-ES" b="1" dirty="0" err="1">
                <a:solidFill>
                  <a:srgbClr val="3333CC"/>
                </a:solidFill>
                <a:latin typeface="+mn-lt"/>
                <a:cs typeface="Arial" panose="020B0604020202020204" pitchFamily="34" charset="0"/>
              </a:rPr>
              <a:t>ClK</a:t>
            </a:r>
            <a:r>
              <a:rPr lang="en-US" altLang="es-ES" dirty="0">
                <a:solidFill>
                  <a:srgbClr val="000000"/>
                </a:solidFill>
                <a:latin typeface="+mn-lt"/>
                <a:cs typeface="Arial" panose="020B0604020202020204" pitchFamily="34" charset="0"/>
              </a:rPr>
              <a:t> </a:t>
            </a:r>
          </a:p>
          <a:p>
            <a:pPr marL="557213" lvl="1" indent="-214313" eaLnBrk="1" fontAlgn="auto" hangingPunct="1">
              <a:spcBef>
                <a:spcPct val="0"/>
              </a:spcBef>
              <a:spcAft>
                <a:spcPts val="0"/>
              </a:spcAft>
              <a:buFont typeface="Wingdings" panose="05000000000000000000" pitchFamily="2" charset="2"/>
              <a:buChar char="§"/>
              <a:defRPr/>
            </a:pPr>
            <a:r>
              <a:rPr lang="es-ES" altLang="es-ES" dirty="0">
                <a:solidFill>
                  <a:srgbClr val="000000"/>
                </a:solidFill>
                <a:latin typeface="+mn-lt"/>
                <a:cs typeface="Arial" panose="020B0604020202020204" pitchFamily="34" charset="0"/>
              </a:rPr>
              <a:t>Diluir el </a:t>
            </a:r>
            <a:r>
              <a:rPr lang="es-ES" altLang="es-ES" dirty="0" err="1">
                <a:solidFill>
                  <a:srgbClr val="000000"/>
                </a:solidFill>
                <a:latin typeface="+mn-lt"/>
                <a:cs typeface="Arial" panose="020B0604020202020204" pitchFamily="34" charset="0"/>
              </a:rPr>
              <a:t>ClK</a:t>
            </a:r>
            <a:r>
              <a:rPr lang="es-ES" altLang="es-ES" dirty="0">
                <a:solidFill>
                  <a:srgbClr val="000000"/>
                </a:solidFill>
                <a:latin typeface="+mn-lt"/>
                <a:cs typeface="Arial" panose="020B0604020202020204" pitchFamily="34" charset="0"/>
              </a:rPr>
              <a:t> en salino, el glucosado puede aumentar la liberación de insulina.</a:t>
            </a:r>
          </a:p>
          <a:p>
            <a:pPr marL="557213" lvl="1" indent="-214313" eaLnBrk="1" fontAlgn="auto" hangingPunct="1">
              <a:spcBef>
                <a:spcPct val="0"/>
              </a:spcBef>
              <a:spcAft>
                <a:spcPts val="0"/>
              </a:spcAft>
              <a:buFont typeface="Wingdings" panose="05000000000000000000" pitchFamily="2" charset="2"/>
              <a:buChar char="§"/>
              <a:defRPr/>
            </a:pPr>
            <a:r>
              <a:rPr lang="es-ES" altLang="es-ES" dirty="0">
                <a:solidFill>
                  <a:srgbClr val="000000"/>
                </a:solidFill>
                <a:latin typeface="+mn-lt"/>
                <a:cs typeface="Arial" panose="020B0604020202020204" pitchFamily="34" charset="0"/>
              </a:rPr>
              <a:t> La velocidad de infusión debe ser &lt; 10-20 mEq/h vía periférica y 20-40 mEq/h vía central (40 mEq/h de forma excepcional si arritmias con compromiso vital).</a:t>
            </a:r>
          </a:p>
          <a:p>
            <a:pPr marL="600075" lvl="1" indent="-257175" eaLnBrk="1" fontAlgn="auto" hangingPunct="1">
              <a:spcBef>
                <a:spcPct val="0"/>
              </a:spcBef>
              <a:spcAft>
                <a:spcPts val="0"/>
              </a:spcAft>
              <a:buFont typeface="Wingdings" panose="05000000000000000000" pitchFamily="2" charset="2"/>
              <a:buChar char="§"/>
              <a:defRPr/>
            </a:pPr>
            <a:r>
              <a:rPr lang="es-ES" altLang="es-ES" dirty="0">
                <a:solidFill>
                  <a:srgbClr val="000000"/>
                </a:solidFill>
                <a:latin typeface="+mn-lt"/>
                <a:cs typeface="Arial" panose="020B0604020202020204" pitchFamily="34" charset="0"/>
              </a:rPr>
              <a:t>Por vía periférica &lt; 40-60 mEq/l por el riesgo de flebitis y dolor local.</a:t>
            </a:r>
          </a:p>
          <a:p>
            <a:pPr marL="557213" lvl="1" indent="-214313" eaLnBrk="1" fontAlgn="auto" hangingPunct="1">
              <a:spcBef>
                <a:spcPct val="0"/>
              </a:spcBef>
              <a:spcAft>
                <a:spcPts val="0"/>
              </a:spcAft>
              <a:buFont typeface="Wingdings" panose="05000000000000000000" pitchFamily="2" charset="2"/>
              <a:buChar char="§"/>
              <a:defRPr/>
            </a:pPr>
            <a:r>
              <a:rPr lang="es-ES" altLang="es-ES" dirty="0">
                <a:solidFill>
                  <a:srgbClr val="000000"/>
                </a:solidFill>
                <a:latin typeface="+mn-lt"/>
                <a:cs typeface="Arial" panose="020B0604020202020204" pitchFamily="34" charset="0"/>
              </a:rPr>
              <a:t> Por vía central &lt; 100 mEq/l (las vías centrales no deben progresar                                    hasta el interior de la aurícula por el riesgo de arritmias).</a:t>
            </a:r>
          </a:p>
          <a:p>
            <a:pPr eaLnBrk="1" hangingPunct="1">
              <a:lnSpc>
                <a:spcPct val="100000"/>
              </a:lnSpc>
              <a:spcBef>
                <a:spcPct val="0"/>
              </a:spcBef>
              <a:buFont typeface="Wingdings" panose="05000000000000000000" pitchFamily="2" charset="2"/>
              <a:buNone/>
              <a:defRPr/>
            </a:pPr>
            <a:r>
              <a:rPr lang="es-ES" altLang="es-ES" sz="1800" dirty="0">
                <a:solidFill>
                  <a:srgbClr val="000000"/>
                </a:solidFill>
                <a:latin typeface="+mn-lt"/>
                <a:cs typeface="Arial" panose="020B0604020202020204" pitchFamily="34" charset="0"/>
              </a:rPr>
              <a:t>	</a:t>
            </a:r>
          </a:p>
          <a:p>
            <a:pPr eaLnBrk="1" hangingPunct="1">
              <a:lnSpc>
                <a:spcPct val="100000"/>
              </a:lnSpc>
              <a:spcBef>
                <a:spcPct val="0"/>
              </a:spcBef>
              <a:buFont typeface="Wingdings" panose="05000000000000000000" pitchFamily="2" charset="2"/>
              <a:buChar char="ü"/>
              <a:defRPr/>
            </a:pPr>
            <a:r>
              <a:rPr lang="es-ES" altLang="es-ES" sz="1800" b="1" dirty="0">
                <a:solidFill>
                  <a:srgbClr val="000000"/>
                </a:solidFill>
                <a:latin typeface="+mn-lt"/>
                <a:cs typeface="Arial" panose="020B0604020202020204" pitchFamily="34" charset="0"/>
              </a:rPr>
              <a:t> Tratamiento de la causa</a:t>
            </a:r>
          </a:p>
          <a:p>
            <a:pPr eaLnBrk="1" hangingPunct="1">
              <a:lnSpc>
                <a:spcPct val="100000"/>
              </a:lnSpc>
              <a:spcBef>
                <a:spcPct val="0"/>
              </a:spcBef>
              <a:buFont typeface="Wingdings" panose="05000000000000000000" pitchFamily="2" charset="2"/>
              <a:buNone/>
              <a:defRPr/>
            </a:pPr>
            <a:endParaRPr lang="es-ES" altLang="es-ES" sz="1800" b="1" dirty="0">
              <a:solidFill>
                <a:srgbClr val="000000"/>
              </a:solidFill>
              <a:latin typeface="+mn-lt"/>
              <a:cs typeface="Arial" panose="020B0604020202020204" pitchFamily="34" charset="0"/>
            </a:endParaRPr>
          </a:p>
        </p:txBody>
      </p:sp>
      <p:sp>
        <p:nvSpPr>
          <p:cNvPr id="5" name="Text Box 3">
            <a:extLst>
              <a:ext uri="{FF2B5EF4-FFF2-40B4-BE49-F238E27FC236}">
                <a16:creationId xmlns:a16="http://schemas.microsoft.com/office/drawing/2014/main" id="{E177DB99-E6A2-03C6-599B-2B0E87FDBFC6}"/>
              </a:ext>
            </a:extLst>
          </p:cNvPr>
          <p:cNvSpPr txBox="1">
            <a:spLocks noChangeArrowheads="1"/>
          </p:cNvSpPr>
          <p:nvPr/>
        </p:nvSpPr>
        <p:spPr bwMode="auto">
          <a:xfrm>
            <a:off x="3810000" y="5610225"/>
            <a:ext cx="5108575" cy="506413"/>
          </a:xfrm>
          <a:prstGeom prst="rect">
            <a:avLst/>
          </a:prstGeom>
          <a:noFill/>
          <a:ln w="28575" algn="ctr">
            <a:solidFill>
              <a:srgbClr val="0033CC"/>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ClrTx/>
              <a:buSzTx/>
              <a:buFont typeface="Wingdings" panose="05000000000000000000" pitchFamily="2" charset="2"/>
              <a:buChar char="F"/>
              <a:defRPr/>
            </a:pPr>
            <a:r>
              <a:rPr lang="es-ES_tradnl" altLang="es-ES" sz="1350" dirty="0">
                <a:solidFill>
                  <a:srgbClr val="000000"/>
                </a:solidFill>
                <a:cs typeface="Arial" panose="020B0604020202020204" pitchFamily="34" charset="0"/>
                <a:sym typeface="Wingdings" panose="05000000000000000000" pitchFamily="2" charset="2"/>
              </a:rPr>
              <a:t> Si hipopotasemia refractaria descartar hipomagnesemia.</a:t>
            </a:r>
            <a:endParaRPr lang="es-ES" altLang="es-ES" sz="1350" dirty="0">
              <a:solidFill>
                <a:srgbClr val="000000"/>
              </a:solidFill>
              <a:cs typeface="Arial" panose="020B0604020202020204" pitchFamily="34" charset="0"/>
            </a:endParaRPr>
          </a:p>
          <a:p>
            <a:pPr defTabSz="685800" eaLnBrk="1" fontAlgn="auto" hangingPunct="1">
              <a:spcBef>
                <a:spcPct val="0"/>
              </a:spcBef>
              <a:spcAft>
                <a:spcPts val="0"/>
              </a:spcAft>
              <a:buClrTx/>
              <a:buSzTx/>
              <a:buFont typeface="Wingdings" panose="05000000000000000000" pitchFamily="2" charset="2"/>
              <a:buChar char="F"/>
              <a:defRPr/>
            </a:pPr>
            <a:r>
              <a:rPr lang="es-ES" altLang="es-ES" sz="1350" dirty="0">
                <a:solidFill>
                  <a:srgbClr val="000000"/>
                </a:solidFill>
                <a:cs typeface="Arial" panose="020B0604020202020204" pitchFamily="34" charset="0"/>
                <a:sym typeface="Wingdings" panose="05000000000000000000" pitchFamily="2" charset="2"/>
              </a:rPr>
              <a:t> Monitorizar también Mg y reponer si es necesario.</a:t>
            </a:r>
          </a:p>
        </p:txBody>
      </p:sp>
    </p:spTree>
  </p:cSld>
  <p:clrMapOvr>
    <a:masterClrMapping/>
  </p:clrMapOvr>
  <p:transition spd="slow" advTm="57065"/>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D28007-86C2-25A4-F017-EB7645136A65}"/>
              </a:ext>
            </a:extLst>
          </p:cNvPr>
          <p:cNvSpPr>
            <a:spLocks noGrp="1"/>
          </p:cNvSpPr>
          <p:nvPr>
            <p:ph type="title"/>
          </p:nvPr>
        </p:nvSpPr>
        <p:spPr>
          <a:xfrm>
            <a:off x="-107950" y="608013"/>
            <a:ext cx="7886700" cy="793750"/>
          </a:xfrm>
        </p:spPr>
        <p:txBody>
          <a:bodyPr rtlCol="0">
            <a:normAutofit/>
          </a:bodyPr>
          <a:lstStyle/>
          <a:p>
            <a:pPr algn="ctr" eaLnBrk="1" fontAlgn="auto" hangingPunct="1">
              <a:spcAft>
                <a:spcPts val="0"/>
              </a:spcAft>
              <a:defRPr/>
            </a:pPr>
            <a:r>
              <a:rPr lang="es-ES" sz="2900" b="1" dirty="0">
                <a:solidFill>
                  <a:srgbClr val="3333CC"/>
                </a:solidFill>
                <a:latin typeface="Arial" panose="020B0604020202020204" pitchFamily="34" charset="0"/>
                <a:ea typeface="+mn-ea"/>
                <a:cs typeface="+mn-cs"/>
              </a:rPr>
              <a:t>Mensajes clave</a:t>
            </a:r>
          </a:p>
        </p:txBody>
      </p:sp>
      <p:sp>
        <p:nvSpPr>
          <p:cNvPr id="278531" name="Text Box 3">
            <a:extLst>
              <a:ext uri="{FF2B5EF4-FFF2-40B4-BE49-F238E27FC236}">
                <a16:creationId xmlns:a16="http://schemas.microsoft.com/office/drawing/2014/main" id="{52926C8C-E6EE-6B27-3705-9164779771CD}"/>
              </a:ext>
            </a:extLst>
          </p:cNvPr>
          <p:cNvSpPr txBox="1">
            <a:spLocks noChangeArrowheads="1"/>
          </p:cNvSpPr>
          <p:nvPr/>
        </p:nvSpPr>
        <p:spPr bwMode="auto">
          <a:xfrm>
            <a:off x="735013" y="1212850"/>
            <a:ext cx="8058150" cy="4432300"/>
          </a:xfrm>
          <a:prstGeom prst="rect">
            <a:avLst/>
          </a:prstGeom>
          <a:noFill/>
          <a:ln w="9525" algn="ctr">
            <a:solidFill>
              <a:schemeClr val="bg1"/>
            </a:solidFill>
            <a:miter lim="800000"/>
            <a:headEnd/>
            <a:tailEnd/>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defRPr/>
            </a:pPr>
            <a:endParaRPr lang="es-ES" altLang="es-ES" sz="1800" dirty="0">
              <a:solidFill>
                <a:srgbClr val="000000"/>
              </a:solidFill>
              <a:latin typeface="+mn-lt"/>
              <a:cs typeface="Arial" panose="020B0604020202020204" pitchFamily="34" charset="0"/>
            </a:endParaRPr>
          </a:p>
          <a:p>
            <a:pPr marL="285750" indent="-285750" eaLnBrk="1" hangingPunct="1">
              <a:lnSpc>
                <a:spcPct val="100000"/>
              </a:lnSpc>
              <a:spcBef>
                <a:spcPct val="0"/>
              </a:spcBef>
              <a:defRPr/>
            </a:pPr>
            <a:r>
              <a:rPr lang="es-ES_tradnl" sz="2000" dirty="0">
                <a:latin typeface="+mn-lt"/>
                <a:ea typeface="Calibri" panose="020F0502020204030204" pitchFamily="34" charset="0"/>
                <a:cs typeface="Times New Roman" panose="02020603050405020304" pitchFamily="18" charset="0"/>
              </a:rPr>
              <a:t>La concentración de potasio plasmático es el resultado de la relación entre su ingesta, su eliminación (principalmente renal) y su distribución transcelular (bomba </a:t>
            </a:r>
            <a:r>
              <a:rPr lang="es-ES" sz="2000" dirty="0" err="1">
                <a:latin typeface="+mn-lt"/>
                <a:ea typeface="Calibri" panose="020F0502020204030204" pitchFamily="34" charset="0"/>
                <a:cs typeface="Times New Roman" panose="02020603050405020304" pitchFamily="18" charset="0"/>
              </a:rPr>
              <a:t>Na</a:t>
            </a:r>
            <a:r>
              <a:rPr lang="es-ES" sz="2000" dirty="0">
                <a:latin typeface="+mn-lt"/>
                <a:ea typeface="Calibri" panose="020F0502020204030204" pitchFamily="34" charset="0"/>
                <a:cs typeface="Times New Roman" panose="02020603050405020304" pitchFamily="18" charset="0"/>
              </a:rPr>
              <a:t>-K-ATPasa).</a:t>
            </a:r>
          </a:p>
          <a:p>
            <a:pPr marL="285750" indent="-285750" eaLnBrk="1" hangingPunct="1">
              <a:lnSpc>
                <a:spcPct val="100000"/>
              </a:lnSpc>
              <a:spcBef>
                <a:spcPct val="0"/>
              </a:spcBef>
              <a:defRPr/>
            </a:pPr>
            <a:r>
              <a:rPr lang="es-ES_tradnl" sz="2000" dirty="0">
                <a:latin typeface="+mn-lt"/>
                <a:ea typeface="Calibri" panose="020F0502020204030204" pitchFamily="34" charset="0"/>
                <a:cs typeface="Times New Roman" panose="02020603050405020304" pitchFamily="18" charset="0"/>
              </a:rPr>
              <a:t>La insuficiencia renal y los fármacos potencialmente </a:t>
            </a:r>
            <a:r>
              <a:rPr lang="es-ES_tradnl" sz="2000" dirty="0" err="1">
                <a:latin typeface="+mn-lt"/>
                <a:ea typeface="Calibri" panose="020F0502020204030204" pitchFamily="34" charset="0"/>
                <a:cs typeface="Times New Roman" panose="02020603050405020304" pitchFamily="18" charset="0"/>
              </a:rPr>
              <a:t>hiperkalemiantes</a:t>
            </a:r>
            <a:r>
              <a:rPr lang="es-ES_tradnl" sz="2000" dirty="0">
                <a:latin typeface="+mn-lt"/>
                <a:ea typeface="Calibri" panose="020F0502020204030204" pitchFamily="34" charset="0"/>
                <a:cs typeface="Times New Roman" panose="02020603050405020304" pitchFamily="18" charset="0"/>
              </a:rPr>
              <a:t> son la principal causa de hiperpotasemia.</a:t>
            </a:r>
          </a:p>
          <a:p>
            <a:pPr marL="285750" indent="-285750" eaLnBrk="1" hangingPunct="1">
              <a:lnSpc>
                <a:spcPct val="100000"/>
              </a:lnSpc>
              <a:spcBef>
                <a:spcPct val="0"/>
              </a:spcBef>
              <a:defRPr/>
            </a:pPr>
            <a:r>
              <a:rPr lang="es-ES_tradnl" sz="2000" dirty="0">
                <a:latin typeface="+mn-lt"/>
                <a:ea typeface="Calibri" panose="020F0502020204030204" pitchFamily="34" charset="0"/>
                <a:cs typeface="Times New Roman" panose="02020603050405020304" pitchFamily="18" charset="0"/>
              </a:rPr>
              <a:t>Las hipopotasemias transitorias se deben a desplazamiento del potasio al interior de la célula, mientras que las permanentes son por ingesta inadecuada o pérdidas excesivas.</a:t>
            </a:r>
          </a:p>
          <a:p>
            <a:pPr marL="285750" indent="-285750" eaLnBrk="1" hangingPunct="1">
              <a:lnSpc>
                <a:spcPct val="100000"/>
              </a:lnSpc>
              <a:spcBef>
                <a:spcPct val="0"/>
              </a:spcBef>
              <a:defRPr/>
            </a:pPr>
            <a:r>
              <a:rPr lang="es-ES" sz="2000" dirty="0">
                <a:latin typeface="+mn-lt"/>
                <a:ea typeface="Calibri" panose="020F0502020204030204" pitchFamily="34" charset="0"/>
                <a:cs typeface="Times New Roman" panose="02020603050405020304" pitchFamily="18" charset="0"/>
              </a:rPr>
              <a:t>Recordar que los trastornos del potasio se asocian a otros trastornos electrolíticos y del equilibrio ácido-base, y el efecto de la corrección de estos sobre el potasio.</a:t>
            </a:r>
          </a:p>
          <a:p>
            <a:pPr marL="285750" indent="-285750" eaLnBrk="1" hangingPunct="1">
              <a:lnSpc>
                <a:spcPct val="100000"/>
              </a:lnSpc>
              <a:spcBef>
                <a:spcPct val="0"/>
              </a:spcBef>
              <a:defRPr/>
            </a:pPr>
            <a:endParaRPr lang="es-ES" sz="2000" dirty="0">
              <a:latin typeface="+mn-lt"/>
              <a:ea typeface="Calibri" panose="020F0502020204030204" pitchFamily="34" charset="0"/>
              <a:cs typeface="Times New Roman" panose="02020603050405020304" pitchFamily="18" charset="0"/>
            </a:endParaRPr>
          </a:p>
          <a:p>
            <a:pPr eaLnBrk="1" hangingPunct="1">
              <a:lnSpc>
                <a:spcPct val="100000"/>
              </a:lnSpc>
              <a:spcBef>
                <a:spcPct val="0"/>
              </a:spcBef>
              <a:buFont typeface="Wingdings" panose="05000000000000000000" pitchFamily="2" charset="2"/>
              <a:buNone/>
              <a:defRPr/>
            </a:pPr>
            <a:endParaRPr lang="es-ES" altLang="es-ES" sz="2400" b="1" dirty="0">
              <a:solidFill>
                <a:srgbClr val="000000"/>
              </a:solidFill>
              <a:latin typeface="+mn-lt"/>
              <a:cs typeface="Arial" panose="020B0604020202020204" pitchFamily="34" charset="0"/>
            </a:endParaRPr>
          </a:p>
        </p:txBody>
      </p:sp>
    </p:spTree>
  </p:cSld>
  <p:clrMapOvr>
    <a:masterClrMapping/>
  </p:clrMapOvr>
  <p:transition spd="slow" advTm="57065"/>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val 4">
            <a:extLst>
              <a:ext uri="{FF2B5EF4-FFF2-40B4-BE49-F238E27FC236}">
                <a16:creationId xmlns:a16="http://schemas.microsoft.com/office/drawing/2014/main" id="{2BCE23E6-6F17-FB66-6252-5A66CAD43A62}"/>
              </a:ext>
            </a:extLst>
          </p:cNvPr>
          <p:cNvSpPr>
            <a:spLocks noChangeArrowheads="1"/>
          </p:cNvSpPr>
          <p:nvPr/>
        </p:nvSpPr>
        <p:spPr bwMode="auto">
          <a:xfrm>
            <a:off x="2570163" y="3587750"/>
            <a:ext cx="3124200" cy="2971800"/>
          </a:xfrm>
          <a:prstGeom prst="ellipse">
            <a:avLst/>
          </a:prstGeom>
          <a:solidFill>
            <a:srgbClr val="CCFFFF"/>
          </a:solidFill>
          <a:ln w="127000">
            <a:solidFill>
              <a:srgbClr val="0000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s-ES" altLang="es-ES" sz="2400">
              <a:latin typeface="+mn-lt"/>
            </a:endParaRPr>
          </a:p>
        </p:txBody>
      </p:sp>
      <p:sp>
        <p:nvSpPr>
          <p:cNvPr id="14341" name="Oval 5">
            <a:extLst>
              <a:ext uri="{FF2B5EF4-FFF2-40B4-BE49-F238E27FC236}">
                <a16:creationId xmlns:a16="http://schemas.microsoft.com/office/drawing/2014/main" id="{B6C5B6BA-E293-0201-CDFB-13284AE31CA8}"/>
              </a:ext>
            </a:extLst>
          </p:cNvPr>
          <p:cNvSpPr>
            <a:spLocks noChangeArrowheads="1"/>
          </p:cNvSpPr>
          <p:nvPr/>
        </p:nvSpPr>
        <p:spPr bwMode="auto">
          <a:xfrm>
            <a:off x="3798888" y="3244850"/>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14342" name="AutoShape 6">
            <a:extLst>
              <a:ext uri="{FF2B5EF4-FFF2-40B4-BE49-F238E27FC236}">
                <a16:creationId xmlns:a16="http://schemas.microsoft.com/office/drawing/2014/main" id="{F4E14C5C-41E4-3717-45B1-ABB9A2064D6D}"/>
              </a:ext>
            </a:extLst>
          </p:cNvPr>
          <p:cNvSpPr>
            <a:spLocks noChangeArrowheads="1"/>
          </p:cNvSpPr>
          <p:nvPr/>
        </p:nvSpPr>
        <p:spPr bwMode="auto">
          <a:xfrm>
            <a:off x="3875088" y="3321050"/>
            <a:ext cx="595312"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solidFill>
              <a:schemeClr val="tx1"/>
            </a:solidFill>
            <a:miter lim="800000"/>
            <a:headEnd/>
            <a:tailEnd/>
          </a:ln>
        </p:spPr>
        <p:txBody>
          <a:bodyPr wrap="none" anchor="ctr"/>
          <a:lstStyle/>
          <a:p>
            <a:pPr>
              <a:defRPr/>
            </a:pPr>
            <a:endParaRPr lang="es-ES">
              <a:latin typeface="+mn-lt"/>
            </a:endParaRPr>
          </a:p>
        </p:txBody>
      </p:sp>
      <p:sp>
        <p:nvSpPr>
          <p:cNvPr id="14343" name="Line 7">
            <a:extLst>
              <a:ext uri="{FF2B5EF4-FFF2-40B4-BE49-F238E27FC236}">
                <a16:creationId xmlns:a16="http://schemas.microsoft.com/office/drawing/2014/main" id="{E998BAA7-C09B-C94F-AFAE-58E826B231BE}"/>
              </a:ext>
            </a:extLst>
          </p:cNvPr>
          <p:cNvSpPr>
            <a:spLocks noChangeShapeType="1"/>
          </p:cNvSpPr>
          <p:nvPr/>
        </p:nvSpPr>
        <p:spPr bwMode="auto">
          <a:xfrm flipH="1" flipV="1">
            <a:off x="3303588" y="3413125"/>
            <a:ext cx="595312" cy="793750"/>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14344" name="Line 8">
            <a:extLst>
              <a:ext uri="{FF2B5EF4-FFF2-40B4-BE49-F238E27FC236}">
                <a16:creationId xmlns:a16="http://schemas.microsoft.com/office/drawing/2014/main" id="{9BA889EA-9AB4-8385-9FC9-C2CAE73C7B45}"/>
              </a:ext>
            </a:extLst>
          </p:cNvPr>
          <p:cNvSpPr>
            <a:spLocks noChangeShapeType="1"/>
          </p:cNvSpPr>
          <p:nvPr/>
        </p:nvSpPr>
        <p:spPr bwMode="auto">
          <a:xfrm rot="10800000" flipV="1">
            <a:off x="4635500" y="3444875"/>
            <a:ext cx="273050" cy="766763"/>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14345" name="Text Box 9">
            <a:extLst>
              <a:ext uri="{FF2B5EF4-FFF2-40B4-BE49-F238E27FC236}">
                <a16:creationId xmlns:a16="http://schemas.microsoft.com/office/drawing/2014/main" id="{4335304C-141D-3514-11E6-E618C207064F}"/>
              </a:ext>
            </a:extLst>
          </p:cNvPr>
          <p:cNvSpPr txBox="1">
            <a:spLocks noChangeArrowheads="1"/>
          </p:cNvSpPr>
          <p:nvPr/>
        </p:nvSpPr>
        <p:spPr bwMode="auto">
          <a:xfrm>
            <a:off x="2998788" y="4027488"/>
            <a:ext cx="779462" cy="3968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000" b="1" dirty="0">
                <a:latin typeface="+mn-lt"/>
              </a:rPr>
              <a:t>3 </a:t>
            </a:r>
            <a:r>
              <a:rPr lang="es-ES_tradnl" altLang="es-ES" sz="2000" b="1" dirty="0" err="1">
                <a:latin typeface="+mn-lt"/>
              </a:rPr>
              <a:t>Na</a:t>
            </a:r>
            <a:r>
              <a:rPr lang="es-ES_tradnl" altLang="es-ES" sz="2000" b="1" baseline="30000" dirty="0">
                <a:latin typeface="+mn-lt"/>
              </a:rPr>
              <a:t>+</a:t>
            </a:r>
            <a:endParaRPr lang="es-ES_tradnl" altLang="es-ES" sz="1600" b="1" dirty="0">
              <a:latin typeface="+mn-lt"/>
            </a:endParaRPr>
          </a:p>
        </p:txBody>
      </p:sp>
      <p:sp>
        <p:nvSpPr>
          <p:cNvPr id="14346" name="Text Box 10">
            <a:extLst>
              <a:ext uri="{FF2B5EF4-FFF2-40B4-BE49-F238E27FC236}">
                <a16:creationId xmlns:a16="http://schemas.microsoft.com/office/drawing/2014/main" id="{943EF5F1-FEA3-38E6-B8D3-01954C8F6309}"/>
              </a:ext>
            </a:extLst>
          </p:cNvPr>
          <p:cNvSpPr txBox="1">
            <a:spLocks noChangeArrowheads="1"/>
          </p:cNvSpPr>
          <p:nvPr/>
        </p:nvSpPr>
        <p:spPr bwMode="auto">
          <a:xfrm>
            <a:off x="4711700" y="3954463"/>
            <a:ext cx="598488" cy="40005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000" b="1" dirty="0">
                <a:latin typeface="+mn-lt"/>
              </a:rPr>
              <a:t>2 K</a:t>
            </a:r>
            <a:r>
              <a:rPr lang="es-ES_tradnl" altLang="es-ES" sz="2000" b="1" baseline="30000" dirty="0">
                <a:latin typeface="+mn-lt"/>
              </a:rPr>
              <a:t>+</a:t>
            </a:r>
            <a:endParaRPr lang="es-ES_tradnl" altLang="es-ES" sz="2400" dirty="0">
              <a:latin typeface="+mn-lt"/>
            </a:endParaRPr>
          </a:p>
        </p:txBody>
      </p:sp>
      <p:sp>
        <p:nvSpPr>
          <p:cNvPr id="14351" name="Line 15">
            <a:extLst>
              <a:ext uri="{FF2B5EF4-FFF2-40B4-BE49-F238E27FC236}">
                <a16:creationId xmlns:a16="http://schemas.microsoft.com/office/drawing/2014/main" id="{1EFB1D65-0C85-1388-C5AC-224621A63F28}"/>
              </a:ext>
            </a:extLst>
          </p:cNvPr>
          <p:cNvSpPr>
            <a:spLocks noChangeShapeType="1"/>
          </p:cNvSpPr>
          <p:nvPr/>
        </p:nvSpPr>
        <p:spPr bwMode="auto">
          <a:xfrm>
            <a:off x="1563688" y="3205163"/>
            <a:ext cx="963612" cy="1371600"/>
          </a:xfrm>
          <a:prstGeom prst="line">
            <a:avLst/>
          </a:prstGeom>
          <a:noFill/>
          <a:ln w="76200">
            <a:solidFill>
              <a:srgbClr val="00B050"/>
            </a:solidFill>
            <a:round/>
            <a:headEnd/>
            <a:tailEnd type="triangle" w="med" len="med"/>
          </a:ln>
        </p:spPr>
        <p:txBody>
          <a:bodyPr wrap="none" anchor="ctr"/>
          <a:lstStyle/>
          <a:p>
            <a:pPr>
              <a:defRPr/>
            </a:pPr>
            <a:endParaRPr lang="es-ES">
              <a:latin typeface="+mn-lt"/>
            </a:endParaRPr>
          </a:p>
        </p:txBody>
      </p:sp>
      <p:sp>
        <p:nvSpPr>
          <p:cNvPr id="14352" name="Text Box 16">
            <a:extLst>
              <a:ext uri="{FF2B5EF4-FFF2-40B4-BE49-F238E27FC236}">
                <a16:creationId xmlns:a16="http://schemas.microsoft.com/office/drawing/2014/main" id="{9E04AD9B-BB5C-9469-E9BF-40C2899EEAE2}"/>
              </a:ext>
            </a:extLst>
          </p:cNvPr>
          <p:cNvSpPr txBox="1">
            <a:spLocks noChangeArrowheads="1"/>
          </p:cNvSpPr>
          <p:nvPr/>
        </p:nvSpPr>
        <p:spPr bwMode="auto">
          <a:xfrm>
            <a:off x="1195388" y="3302000"/>
            <a:ext cx="566737" cy="10160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6000" b="1" dirty="0">
                <a:solidFill>
                  <a:srgbClr val="00B050"/>
                </a:solidFill>
                <a:latin typeface="+mn-lt"/>
              </a:rPr>
              <a:t>+</a:t>
            </a:r>
            <a:endParaRPr lang="es-ES_tradnl" altLang="es-ES" sz="6000" dirty="0">
              <a:solidFill>
                <a:srgbClr val="00B050"/>
              </a:solidFill>
              <a:latin typeface="+mn-lt"/>
            </a:endParaRPr>
          </a:p>
        </p:txBody>
      </p:sp>
      <p:sp>
        <p:nvSpPr>
          <p:cNvPr id="14360" name="Line 24">
            <a:extLst>
              <a:ext uri="{FF2B5EF4-FFF2-40B4-BE49-F238E27FC236}">
                <a16:creationId xmlns:a16="http://schemas.microsoft.com/office/drawing/2014/main" id="{F774E5C1-689D-03B4-087C-A031F1E98A0B}"/>
              </a:ext>
            </a:extLst>
          </p:cNvPr>
          <p:cNvSpPr>
            <a:spLocks noChangeShapeType="1"/>
          </p:cNvSpPr>
          <p:nvPr/>
        </p:nvSpPr>
        <p:spPr bwMode="auto">
          <a:xfrm flipH="1">
            <a:off x="5795963" y="3128963"/>
            <a:ext cx="461962" cy="1524000"/>
          </a:xfrm>
          <a:prstGeom prst="line">
            <a:avLst/>
          </a:prstGeom>
          <a:noFill/>
          <a:ln w="76200">
            <a:solidFill>
              <a:srgbClr val="FF0000"/>
            </a:solidFill>
            <a:round/>
            <a:headEnd/>
            <a:tailEnd type="triangle" w="med" len="med"/>
          </a:ln>
        </p:spPr>
        <p:txBody>
          <a:bodyPr wrap="none" anchor="ctr"/>
          <a:lstStyle/>
          <a:p>
            <a:pPr>
              <a:defRPr/>
            </a:pPr>
            <a:endParaRPr lang="es-ES">
              <a:latin typeface="+mn-lt"/>
            </a:endParaRPr>
          </a:p>
        </p:txBody>
      </p:sp>
      <p:sp>
        <p:nvSpPr>
          <p:cNvPr id="14361" name="Text Box 25">
            <a:extLst>
              <a:ext uri="{FF2B5EF4-FFF2-40B4-BE49-F238E27FC236}">
                <a16:creationId xmlns:a16="http://schemas.microsoft.com/office/drawing/2014/main" id="{AD20B1E1-13E6-58F3-79B0-173FED2914B7}"/>
              </a:ext>
            </a:extLst>
          </p:cNvPr>
          <p:cNvSpPr txBox="1">
            <a:spLocks noChangeArrowheads="1"/>
          </p:cNvSpPr>
          <p:nvPr/>
        </p:nvSpPr>
        <p:spPr bwMode="auto">
          <a:xfrm>
            <a:off x="6108700" y="3344863"/>
            <a:ext cx="420688" cy="10160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6000" b="1" dirty="0">
                <a:solidFill>
                  <a:srgbClr val="FF0000"/>
                </a:solidFill>
                <a:latin typeface="+mn-lt"/>
              </a:rPr>
              <a:t>-</a:t>
            </a:r>
            <a:endParaRPr lang="es-ES_tradnl" altLang="es-ES" sz="6000" dirty="0">
              <a:solidFill>
                <a:srgbClr val="FF0000"/>
              </a:solidFill>
              <a:latin typeface="+mn-lt"/>
            </a:endParaRPr>
          </a:p>
        </p:txBody>
      </p:sp>
      <p:sp>
        <p:nvSpPr>
          <p:cNvPr id="14364" name="Text Box 28">
            <a:extLst>
              <a:ext uri="{FF2B5EF4-FFF2-40B4-BE49-F238E27FC236}">
                <a16:creationId xmlns:a16="http://schemas.microsoft.com/office/drawing/2014/main" id="{C36AB45A-991C-F2E2-B48E-0DDF326CBCD7}"/>
              </a:ext>
            </a:extLst>
          </p:cNvPr>
          <p:cNvSpPr txBox="1">
            <a:spLocks noChangeArrowheads="1"/>
          </p:cNvSpPr>
          <p:nvPr/>
        </p:nvSpPr>
        <p:spPr bwMode="auto">
          <a:xfrm>
            <a:off x="3468688" y="5838825"/>
            <a:ext cx="977900" cy="457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400">
                <a:latin typeface="+mn-lt"/>
              </a:rPr>
              <a:t>Célula</a:t>
            </a:r>
          </a:p>
        </p:txBody>
      </p:sp>
      <p:sp>
        <p:nvSpPr>
          <p:cNvPr id="14365" name="Text Box 29">
            <a:extLst>
              <a:ext uri="{FF2B5EF4-FFF2-40B4-BE49-F238E27FC236}">
                <a16:creationId xmlns:a16="http://schemas.microsoft.com/office/drawing/2014/main" id="{7E626894-5BB6-C96E-56E6-12B241E18B1A}"/>
              </a:ext>
            </a:extLst>
          </p:cNvPr>
          <p:cNvSpPr txBox="1">
            <a:spLocks noChangeArrowheads="1"/>
          </p:cNvSpPr>
          <p:nvPr/>
        </p:nvSpPr>
        <p:spPr bwMode="auto">
          <a:xfrm>
            <a:off x="5711825" y="4922838"/>
            <a:ext cx="1155700" cy="5810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1600" b="1" dirty="0">
                <a:latin typeface="+mn-lt"/>
              </a:rPr>
              <a:t>Membrana</a:t>
            </a:r>
          </a:p>
          <a:p>
            <a:pPr>
              <a:defRPr/>
            </a:pPr>
            <a:r>
              <a:rPr lang="es-ES_tradnl" altLang="es-ES" sz="1600" b="1" dirty="0">
                <a:latin typeface="+mn-lt"/>
              </a:rPr>
              <a:t>celular</a:t>
            </a:r>
          </a:p>
        </p:txBody>
      </p:sp>
      <p:sp>
        <p:nvSpPr>
          <p:cNvPr id="33" name="Rectangle 2">
            <a:extLst>
              <a:ext uri="{FF2B5EF4-FFF2-40B4-BE49-F238E27FC236}">
                <a16:creationId xmlns:a16="http://schemas.microsoft.com/office/drawing/2014/main" id="{C3180428-4E0C-2CA3-0AD1-1378E46BE90E}"/>
              </a:ext>
            </a:extLst>
          </p:cNvPr>
          <p:cNvSpPr txBox="1">
            <a:spLocks noChangeArrowheads="1"/>
          </p:cNvSpPr>
          <p:nvPr/>
        </p:nvSpPr>
        <p:spPr bwMode="auto">
          <a:xfrm>
            <a:off x="642938" y="11113"/>
            <a:ext cx="8839200" cy="1282700"/>
          </a:xfrm>
          <a:prstGeom prst="rect">
            <a:avLst/>
          </a:prstGeom>
          <a:noFill/>
          <a:ln>
            <a:noFill/>
          </a:ln>
        </p:spPr>
        <p:txBody>
          <a:bodyPr anchor="b"/>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s-ES_tradnl" altLang="es-ES" sz="3200" b="1" dirty="0">
                <a:solidFill>
                  <a:srgbClr val="FF0000"/>
                </a:solidFill>
                <a:latin typeface="+mn-lt"/>
              </a:rPr>
              <a:t>Homeostasis del K: Distribución transcelular</a:t>
            </a:r>
            <a:br>
              <a:rPr lang="es-ES_tradnl" altLang="es-ES" sz="3200" b="1" dirty="0">
                <a:solidFill>
                  <a:srgbClr val="FF0000"/>
                </a:solidFill>
                <a:latin typeface="+mn-lt"/>
              </a:rPr>
            </a:br>
            <a:endParaRPr lang="es-ES" altLang="es-ES" sz="3200" b="1" dirty="0">
              <a:solidFill>
                <a:srgbClr val="FF0000"/>
              </a:solidFill>
              <a:latin typeface="+mn-lt"/>
            </a:endParaRPr>
          </a:p>
        </p:txBody>
      </p:sp>
      <p:sp>
        <p:nvSpPr>
          <p:cNvPr id="34" name="Text Box 6">
            <a:extLst>
              <a:ext uri="{FF2B5EF4-FFF2-40B4-BE49-F238E27FC236}">
                <a16:creationId xmlns:a16="http://schemas.microsoft.com/office/drawing/2014/main" id="{65C21420-9D2C-A3E6-C595-1EF5CE5DB4B7}"/>
              </a:ext>
            </a:extLst>
          </p:cNvPr>
          <p:cNvSpPr txBox="1">
            <a:spLocks noChangeArrowheads="1"/>
          </p:cNvSpPr>
          <p:nvPr/>
        </p:nvSpPr>
        <p:spPr bwMode="auto">
          <a:xfrm>
            <a:off x="82550" y="950913"/>
            <a:ext cx="3444875" cy="2432050"/>
          </a:xfrm>
          <a:prstGeom prst="rect">
            <a:avLst/>
          </a:prstGeom>
          <a:gradFill rotWithShape="0">
            <a:gsLst>
              <a:gs pos="0">
                <a:schemeClr val="accent2">
                  <a:gamma/>
                  <a:tint val="69804"/>
                  <a:invGamma/>
                </a:schemeClr>
              </a:gs>
              <a:gs pos="100000">
                <a:schemeClr val="accent2"/>
              </a:gs>
            </a:gsLst>
            <a:lin ang="0" scaled="1"/>
          </a:gradFill>
          <a:ln w="9525">
            <a:noFill/>
            <a:miter lim="800000"/>
            <a:headEnd/>
            <a:tailEnd/>
          </a:ln>
          <a:effectLst/>
        </p:spPr>
        <p:txBody>
          <a:bodyPr>
            <a:spAutoFit/>
          </a:bodyPr>
          <a:lstStyle/>
          <a:p>
            <a:pPr algn="ctr" eaLnBrk="1" hangingPunct="1">
              <a:defRPr/>
            </a:pPr>
            <a:r>
              <a:rPr lang="es-ES_tradnl" sz="2400" b="1" dirty="0">
                <a:latin typeface="+mn-lt"/>
              </a:rPr>
              <a:t>Favorecen la entrada de K en la célula</a:t>
            </a:r>
          </a:p>
          <a:p>
            <a:pPr eaLnBrk="1" hangingPunct="1">
              <a:defRPr/>
            </a:pPr>
            <a:r>
              <a:rPr lang="es-ES_tradnl" sz="2400" b="1" dirty="0">
                <a:latin typeface="+mn-lt"/>
                <a:cs typeface="Arial" pitchFamily="34" charset="0"/>
              </a:rPr>
              <a:t>• </a:t>
            </a:r>
            <a:r>
              <a:rPr lang="es-ES_tradnl" sz="2000" b="1" dirty="0">
                <a:latin typeface="+mn-lt"/>
                <a:cs typeface="Arial" pitchFamily="34" charset="0"/>
              </a:rPr>
              <a:t>Hiperpotasemia</a:t>
            </a:r>
            <a:endParaRPr lang="es-ES_tradnl" sz="2000" b="1" dirty="0">
              <a:latin typeface="+mn-lt"/>
            </a:endParaRPr>
          </a:p>
          <a:p>
            <a:pPr eaLnBrk="1" hangingPunct="1">
              <a:defRPr/>
            </a:pPr>
            <a:r>
              <a:rPr lang="es-ES_tradnl" sz="2000" b="1" dirty="0">
                <a:latin typeface="+mn-lt"/>
                <a:cs typeface="Arial" pitchFamily="34" charset="0"/>
              </a:rPr>
              <a:t>• Alcalosis metabólica</a:t>
            </a:r>
          </a:p>
          <a:p>
            <a:pPr eaLnBrk="1" hangingPunct="1">
              <a:defRPr/>
            </a:pPr>
            <a:r>
              <a:rPr lang="es-ES_tradnl" sz="2000" b="1" dirty="0">
                <a:latin typeface="+mn-lt"/>
                <a:cs typeface="Arial" pitchFamily="34" charset="0"/>
              </a:rPr>
              <a:t>• Insulina</a:t>
            </a:r>
          </a:p>
          <a:p>
            <a:pPr eaLnBrk="1" hangingPunct="1">
              <a:defRPr/>
            </a:pPr>
            <a:r>
              <a:rPr lang="es-ES_tradnl" sz="2000" b="1" dirty="0">
                <a:latin typeface="+mn-lt"/>
                <a:cs typeface="Arial" pitchFamily="34" charset="0"/>
              </a:rPr>
              <a:t>• Estimulación β2 </a:t>
            </a:r>
          </a:p>
          <a:p>
            <a:pPr eaLnBrk="1" hangingPunct="1">
              <a:defRPr/>
            </a:pPr>
            <a:r>
              <a:rPr lang="es-ES_tradnl" sz="2000" b="1" dirty="0">
                <a:latin typeface="+mn-lt"/>
                <a:cs typeface="Arial" pitchFamily="34" charset="0"/>
              </a:rPr>
              <a:t>• Aldosterona</a:t>
            </a:r>
          </a:p>
        </p:txBody>
      </p:sp>
      <p:sp>
        <p:nvSpPr>
          <p:cNvPr id="11281" name="Text Box 14">
            <a:extLst>
              <a:ext uri="{FF2B5EF4-FFF2-40B4-BE49-F238E27FC236}">
                <a16:creationId xmlns:a16="http://schemas.microsoft.com/office/drawing/2014/main" id="{2BC36A0A-4491-F8D8-A68C-C1E43B40852F}"/>
              </a:ext>
            </a:extLst>
          </p:cNvPr>
          <p:cNvSpPr txBox="1">
            <a:spLocks noChangeArrowheads="1"/>
          </p:cNvSpPr>
          <p:nvPr/>
        </p:nvSpPr>
        <p:spPr bwMode="auto">
          <a:xfrm>
            <a:off x="3135313" y="5410200"/>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a:solidFill>
                  <a:srgbClr val="FF0000"/>
                </a:solidFill>
                <a:latin typeface="Arial Black" panose="020B0A04020102020204" pitchFamily="34" charset="0"/>
              </a:rPr>
              <a:t>150 mEq/l</a:t>
            </a:r>
            <a:endParaRPr lang="es-ES" altLang="es-ES" sz="2400">
              <a:solidFill>
                <a:srgbClr val="FF0000"/>
              </a:solidFill>
              <a:latin typeface="Arial Black" panose="020B0A04020102020204" pitchFamily="34" charset="0"/>
            </a:endParaRPr>
          </a:p>
        </p:txBody>
      </p:sp>
      <p:sp>
        <p:nvSpPr>
          <p:cNvPr id="11282" name="Text Box 13">
            <a:extLst>
              <a:ext uri="{FF2B5EF4-FFF2-40B4-BE49-F238E27FC236}">
                <a16:creationId xmlns:a16="http://schemas.microsoft.com/office/drawing/2014/main" id="{39C4CB82-FCE6-61AB-96B8-C38AF3193E2F}"/>
              </a:ext>
            </a:extLst>
          </p:cNvPr>
          <p:cNvSpPr txBox="1">
            <a:spLocks noChangeArrowheads="1"/>
          </p:cNvSpPr>
          <p:nvPr/>
        </p:nvSpPr>
        <p:spPr bwMode="auto">
          <a:xfrm>
            <a:off x="3111500" y="4826000"/>
            <a:ext cx="2289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3600">
                <a:latin typeface="Arial" panose="020B0604020202020204" pitchFamily="34" charset="0"/>
              </a:rPr>
              <a:t>K</a:t>
            </a:r>
            <a:r>
              <a:rPr lang="es-ES_tradnl" altLang="es-ES" sz="3600" baseline="-25000">
                <a:latin typeface="Arial" panose="020B0604020202020204" pitchFamily="34" charset="0"/>
              </a:rPr>
              <a:t>intracelular</a:t>
            </a:r>
            <a:endParaRPr lang="es-ES" altLang="es-ES" sz="3600">
              <a:latin typeface="Arial" panose="020B0604020202020204" pitchFamily="34" charset="0"/>
            </a:endParaRPr>
          </a:p>
        </p:txBody>
      </p:sp>
      <p:sp>
        <p:nvSpPr>
          <p:cNvPr id="38" name="Text Box 5">
            <a:extLst>
              <a:ext uri="{FF2B5EF4-FFF2-40B4-BE49-F238E27FC236}">
                <a16:creationId xmlns:a16="http://schemas.microsoft.com/office/drawing/2014/main" id="{0DB29E0C-64A8-E6C6-9743-281828A8274B}"/>
              </a:ext>
            </a:extLst>
          </p:cNvPr>
          <p:cNvSpPr txBox="1">
            <a:spLocks noChangeArrowheads="1"/>
          </p:cNvSpPr>
          <p:nvPr/>
        </p:nvSpPr>
        <p:spPr bwMode="auto">
          <a:xfrm>
            <a:off x="4699000" y="947738"/>
            <a:ext cx="3905250" cy="2430462"/>
          </a:xfrm>
          <a:prstGeom prst="rect">
            <a:avLst/>
          </a:prstGeom>
          <a:gradFill rotWithShape="0">
            <a:gsLst>
              <a:gs pos="0">
                <a:schemeClr val="accent2"/>
              </a:gs>
              <a:gs pos="100000">
                <a:schemeClr val="accent2">
                  <a:gamma/>
                  <a:tint val="52157"/>
                  <a:invGamma/>
                </a:schemeClr>
              </a:gs>
            </a:gsLst>
            <a:lin ang="0" scaled="1"/>
          </a:gradFill>
          <a:ln w="9525">
            <a:noFill/>
            <a:miter lim="800000"/>
            <a:headEnd/>
            <a:tailEnd/>
          </a:ln>
          <a:effectLst/>
        </p:spPr>
        <p:txBody>
          <a:bodyPr>
            <a:spAutoFit/>
          </a:bodyPr>
          <a:lstStyle/>
          <a:p>
            <a:pPr algn="ctr" eaLnBrk="1" hangingPunct="1">
              <a:defRPr/>
            </a:pPr>
            <a:r>
              <a:rPr lang="es-ES_tradnl" sz="2400" b="1" dirty="0"/>
              <a:t>Favorecen la salida de K en la célula</a:t>
            </a:r>
          </a:p>
          <a:p>
            <a:pPr eaLnBrk="1" hangingPunct="1">
              <a:defRPr/>
            </a:pPr>
            <a:r>
              <a:rPr lang="es-ES_tradnl" sz="2400" b="1" dirty="0">
                <a:latin typeface="+mn-lt"/>
                <a:cs typeface="Arial" pitchFamily="34" charset="0"/>
              </a:rPr>
              <a:t>• </a:t>
            </a:r>
            <a:r>
              <a:rPr lang="es-ES_tradnl" sz="2000" b="1" dirty="0">
                <a:latin typeface="+mn-lt"/>
                <a:cs typeface="Arial" pitchFamily="34" charset="0"/>
              </a:rPr>
              <a:t>Hipopotasemia</a:t>
            </a:r>
            <a:endParaRPr lang="es-ES_tradnl" sz="2000" b="1" dirty="0">
              <a:latin typeface="+mn-lt"/>
            </a:endParaRPr>
          </a:p>
          <a:p>
            <a:pPr eaLnBrk="1" hangingPunct="1">
              <a:defRPr/>
            </a:pPr>
            <a:r>
              <a:rPr lang="es-ES_tradnl" sz="2000" b="1" dirty="0">
                <a:cs typeface="Arial" pitchFamily="34" charset="0"/>
              </a:rPr>
              <a:t>• Acidosis metabólica</a:t>
            </a:r>
          </a:p>
          <a:p>
            <a:pPr eaLnBrk="1" hangingPunct="1">
              <a:defRPr/>
            </a:pPr>
            <a:r>
              <a:rPr lang="es-ES_tradnl" sz="2000" b="1" dirty="0">
                <a:cs typeface="Arial" pitchFamily="34" charset="0"/>
              </a:rPr>
              <a:t>• Hiperosmolaridad</a:t>
            </a:r>
          </a:p>
          <a:p>
            <a:pPr eaLnBrk="1" hangingPunct="1">
              <a:defRPr/>
            </a:pPr>
            <a:r>
              <a:rPr lang="es-ES_tradnl" sz="2000" b="1" dirty="0">
                <a:cs typeface="Arial" pitchFamily="34" charset="0"/>
              </a:rPr>
              <a:t>• Bloqueo β2</a:t>
            </a:r>
          </a:p>
          <a:p>
            <a:pPr eaLnBrk="1" hangingPunct="1">
              <a:defRPr/>
            </a:pPr>
            <a:endParaRPr lang="es-ES" sz="2000" b="1" dirty="0"/>
          </a:p>
        </p:txBody>
      </p:sp>
      <p:sp>
        <p:nvSpPr>
          <p:cNvPr id="14347" name="Text Box 11">
            <a:extLst>
              <a:ext uri="{FF2B5EF4-FFF2-40B4-BE49-F238E27FC236}">
                <a16:creationId xmlns:a16="http://schemas.microsoft.com/office/drawing/2014/main" id="{FCBD20E0-E5D8-47A5-999D-FDF80B3A59A7}"/>
              </a:ext>
            </a:extLst>
          </p:cNvPr>
          <p:cNvSpPr txBox="1">
            <a:spLocks noChangeArrowheads="1"/>
          </p:cNvSpPr>
          <p:nvPr/>
        </p:nvSpPr>
        <p:spPr bwMode="auto">
          <a:xfrm>
            <a:off x="3360738" y="4294188"/>
            <a:ext cx="1943100"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 altLang="es-ES" sz="2000" b="1" dirty="0" err="1">
                <a:latin typeface="+mn-lt"/>
              </a:rPr>
              <a:t>Na</a:t>
            </a:r>
            <a:r>
              <a:rPr lang="es-ES" altLang="es-ES" sz="2000" b="1" dirty="0">
                <a:latin typeface="+mn-lt"/>
              </a:rPr>
              <a:t>+/ K+-ATPasa</a:t>
            </a:r>
            <a:r>
              <a:rPr lang="es-ES" altLang="es-ES" sz="2400" dirty="0">
                <a:latin typeface="+mn-lt"/>
              </a:rPr>
              <a:t> </a:t>
            </a:r>
            <a:endParaRPr lang="es-ES_tradnl" altLang="es-ES" sz="24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val 4">
            <a:extLst>
              <a:ext uri="{FF2B5EF4-FFF2-40B4-BE49-F238E27FC236}">
                <a16:creationId xmlns:a16="http://schemas.microsoft.com/office/drawing/2014/main" id="{92AB5202-2375-D829-3077-49E2D50B179C}"/>
              </a:ext>
            </a:extLst>
          </p:cNvPr>
          <p:cNvSpPr>
            <a:spLocks noChangeArrowheads="1"/>
          </p:cNvSpPr>
          <p:nvPr/>
        </p:nvSpPr>
        <p:spPr bwMode="auto">
          <a:xfrm>
            <a:off x="3903663" y="3743325"/>
            <a:ext cx="3124200" cy="2971800"/>
          </a:xfrm>
          <a:prstGeom prst="ellipse">
            <a:avLst/>
          </a:prstGeom>
          <a:solidFill>
            <a:srgbClr val="CCFFFF"/>
          </a:solidFill>
          <a:ln w="127000">
            <a:solidFill>
              <a:srgbClr val="0000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s-ES" altLang="es-ES" sz="2400">
              <a:latin typeface="+mn-lt"/>
            </a:endParaRPr>
          </a:p>
        </p:txBody>
      </p:sp>
      <p:sp>
        <p:nvSpPr>
          <p:cNvPr id="14341" name="Oval 5">
            <a:extLst>
              <a:ext uri="{FF2B5EF4-FFF2-40B4-BE49-F238E27FC236}">
                <a16:creationId xmlns:a16="http://schemas.microsoft.com/office/drawing/2014/main" id="{D2716519-7FE3-F142-9E0A-8F214E3EFFAC}"/>
              </a:ext>
            </a:extLst>
          </p:cNvPr>
          <p:cNvSpPr>
            <a:spLocks noChangeArrowheads="1"/>
          </p:cNvSpPr>
          <p:nvPr/>
        </p:nvSpPr>
        <p:spPr bwMode="auto">
          <a:xfrm>
            <a:off x="3979863" y="4048125"/>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14342" name="AutoShape 6">
            <a:extLst>
              <a:ext uri="{FF2B5EF4-FFF2-40B4-BE49-F238E27FC236}">
                <a16:creationId xmlns:a16="http://schemas.microsoft.com/office/drawing/2014/main" id="{47CB9B0D-9128-C56A-973F-C1991B9105EE}"/>
              </a:ext>
            </a:extLst>
          </p:cNvPr>
          <p:cNvSpPr>
            <a:spLocks noChangeArrowheads="1"/>
          </p:cNvSpPr>
          <p:nvPr/>
        </p:nvSpPr>
        <p:spPr bwMode="auto">
          <a:xfrm>
            <a:off x="4056063" y="4124325"/>
            <a:ext cx="595312"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solidFill>
              <a:schemeClr val="tx1"/>
            </a:solidFill>
            <a:miter lim="800000"/>
            <a:headEnd/>
            <a:tailEnd/>
          </a:ln>
        </p:spPr>
        <p:txBody>
          <a:bodyPr wrap="none" anchor="ctr"/>
          <a:lstStyle/>
          <a:p>
            <a:pPr>
              <a:defRPr/>
            </a:pPr>
            <a:endParaRPr lang="es-ES">
              <a:latin typeface="+mn-lt"/>
            </a:endParaRPr>
          </a:p>
        </p:txBody>
      </p:sp>
      <p:sp>
        <p:nvSpPr>
          <p:cNvPr id="14343" name="Line 7">
            <a:extLst>
              <a:ext uri="{FF2B5EF4-FFF2-40B4-BE49-F238E27FC236}">
                <a16:creationId xmlns:a16="http://schemas.microsoft.com/office/drawing/2014/main" id="{7665FB03-0FBD-E3C5-D49D-1EB0C6E5F1F6}"/>
              </a:ext>
            </a:extLst>
          </p:cNvPr>
          <p:cNvSpPr>
            <a:spLocks noChangeShapeType="1"/>
          </p:cNvSpPr>
          <p:nvPr/>
        </p:nvSpPr>
        <p:spPr bwMode="auto">
          <a:xfrm flipH="1" flipV="1">
            <a:off x="3370263" y="4276725"/>
            <a:ext cx="1066800" cy="838200"/>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14344" name="Line 8">
            <a:extLst>
              <a:ext uri="{FF2B5EF4-FFF2-40B4-BE49-F238E27FC236}">
                <a16:creationId xmlns:a16="http://schemas.microsoft.com/office/drawing/2014/main" id="{38AEE020-21CB-ED37-DECD-0C14E276DC49}"/>
              </a:ext>
            </a:extLst>
          </p:cNvPr>
          <p:cNvSpPr>
            <a:spLocks noChangeShapeType="1"/>
          </p:cNvSpPr>
          <p:nvPr/>
        </p:nvSpPr>
        <p:spPr bwMode="auto">
          <a:xfrm rot="10800000" flipH="1" flipV="1">
            <a:off x="4208463" y="3590925"/>
            <a:ext cx="1066800" cy="838200"/>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14345" name="Text Box 9">
            <a:extLst>
              <a:ext uri="{FF2B5EF4-FFF2-40B4-BE49-F238E27FC236}">
                <a16:creationId xmlns:a16="http://schemas.microsoft.com/office/drawing/2014/main" id="{FC58373D-8CD5-7C42-83C2-FFDDB4C7533A}"/>
              </a:ext>
            </a:extLst>
          </p:cNvPr>
          <p:cNvSpPr txBox="1">
            <a:spLocks noChangeArrowheads="1"/>
          </p:cNvSpPr>
          <p:nvPr/>
        </p:nvSpPr>
        <p:spPr bwMode="auto">
          <a:xfrm>
            <a:off x="2913063" y="3895725"/>
            <a:ext cx="779462" cy="3968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000" b="1">
                <a:latin typeface="+mn-lt"/>
              </a:rPr>
              <a:t>3 Na</a:t>
            </a:r>
            <a:r>
              <a:rPr lang="es-ES_tradnl" altLang="es-ES" sz="2000" b="1" baseline="30000">
                <a:latin typeface="+mn-lt"/>
              </a:rPr>
              <a:t>+</a:t>
            </a:r>
            <a:endParaRPr lang="es-ES_tradnl" altLang="es-ES" sz="1600" b="1">
              <a:latin typeface="+mn-lt"/>
            </a:endParaRPr>
          </a:p>
        </p:txBody>
      </p:sp>
      <p:sp>
        <p:nvSpPr>
          <p:cNvPr id="14346" name="Text Box 10">
            <a:extLst>
              <a:ext uri="{FF2B5EF4-FFF2-40B4-BE49-F238E27FC236}">
                <a16:creationId xmlns:a16="http://schemas.microsoft.com/office/drawing/2014/main" id="{AB562196-CD1C-3047-5AEA-6751A1E47E6A}"/>
              </a:ext>
            </a:extLst>
          </p:cNvPr>
          <p:cNvSpPr txBox="1">
            <a:spLocks noChangeArrowheads="1"/>
          </p:cNvSpPr>
          <p:nvPr/>
        </p:nvSpPr>
        <p:spPr bwMode="auto">
          <a:xfrm>
            <a:off x="5259388" y="4138613"/>
            <a:ext cx="596900" cy="40005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000" b="1">
                <a:latin typeface="+mn-lt"/>
              </a:rPr>
              <a:t>2 K</a:t>
            </a:r>
            <a:r>
              <a:rPr lang="es-ES_tradnl" altLang="es-ES" sz="2000" b="1" baseline="30000">
                <a:latin typeface="+mn-lt"/>
              </a:rPr>
              <a:t>+</a:t>
            </a:r>
            <a:endParaRPr lang="es-ES_tradnl" altLang="es-ES" sz="2400">
              <a:latin typeface="+mn-lt"/>
            </a:endParaRPr>
          </a:p>
        </p:txBody>
      </p:sp>
      <p:sp>
        <p:nvSpPr>
          <p:cNvPr id="14347" name="Text Box 11">
            <a:extLst>
              <a:ext uri="{FF2B5EF4-FFF2-40B4-BE49-F238E27FC236}">
                <a16:creationId xmlns:a16="http://schemas.microsoft.com/office/drawing/2014/main" id="{F6229A42-2E4E-8F97-5220-A405DB71EF8F}"/>
              </a:ext>
            </a:extLst>
          </p:cNvPr>
          <p:cNvSpPr txBox="1">
            <a:spLocks noChangeArrowheads="1"/>
          </p:cNvSpPr>
          <p:nvPr/>
        </p:nvSpPr>
        <p:spPr bwMode="auto">
          <a:xfrm>
            <a:off x="4284663" y="4505325"/>
            <a:ext cx="1941512" cy="4603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 altLang="es-ES" sz="2000" b="1">
                <a:latin typeface="+mn-lt"/>
              </a:rPr>
              <a:t>Na+/ K+-ATPasa</a:t>
            </a:r>
            <a:r>
              <a:rPr lang="es-ES" altLang="es-ES" sz="2400">
                <a:latin typeface="+mn-lt"/>
              </a:rPr>
              <a:t> </a:t>
            </a:r>
            <a:endParaRPr lang="es-ES_tradnl" altLang="es-ES" sz="2400">
              <a:latin typeface="+mn-lt"/>
            </a:endParaRPr>
          </a:p>
        </p:txBody>
      </p:sp>
      <p:sp>
        <p:nvSpPr>
          <p:cNvPr id="14348" name="Text Box 12">
            <a:extLst>
              <a:ext uri="{FF2B5EF4-FFF2-40B4-BE49-F238E27FC236}">
                <a16:creationId xmlns:a16="http://schemas.microsoft.com/office/drawing/2014/main" id="{A0C00459-91A4-9F5F-AEB5-6E520480FA40}"/>
              </a:ext>
            </a:extLst>
          </p:cNvPr>
          <p:cNvSpPr txBox="1">
            <a:spLocks noChangeArrowheads="1"/>
          </p:cNvSpPr>
          <p:nvPr/>
        </p:nvSpPr>
        <p:spPr bwMode="auto">
          <a:xfrm>
            <a:off x="131763" y="2349500"/>
            <a:ext cx="1884362" cy="1016000"/>
          </a:xfrm>
          <a:prstGeom prst="rect">
            <a:avLst/>
          </a:prstGeom>
          <a:solidFill>
            <a:srgbClr val="DDDDDD"/>
          </a:solidFill>
          <a:ln w="9525">
            <a:solidFill>
              <a:schemeClr val="tx1"/>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ES_tradnl" altLang="es-ES" sz="2000" b="1">
                <a:latin typeface="+mn-lt"/>
              </a:rPr>
              <a:t>Concentración</a:t>
            </a:r>
          </a:p>
          <a:p>
            <a:pPr algn="ctr">
              <a:defRPr/>
            </a:pPr>
            <a:r>
              <a:rPr lang="es-ES_tradnl" altLang="es-ES" sz="2000" b="1">
                <a:latin typeface="+mn-lt"/>
              </a:rPr>
              <a:t>extracelular de </a:t>
            </a:r>
          </a:p>
          <a:p>
            <a:pPr algn="ctr">
              <a:defRPr/>
            </a:pPr>
            <a:r>
              <a:rPr lang="es-ES_tradnl" altLang="es-ES" sz="2000" b="1">
                <a:latin typeface="+mn-lt"/>
              </a:rPr>
              <a:t>K</a:t>
            </a:r>
            <a:r>
              <a:rPr lang="es-ES_tradnl" altLang="es-ES" sz="2000" b="1" baseline="30000">
                <a:latin typeface="+mn-lt"/>
              </a:rPr>
              <a:t>+ </a:t>
            </a:r>
            <a:endParaRPr lang="es-ES_tradnl" altLang="es-ES" sz="2400">
              <a:latin typeface="+mn-lt"/>
            </a:endParaRPr>
          </a:p>
        </p:txBody>
      </p:sp>
      <p:sp>
        <p:nvSpPr>
          <p:cNvPr id="14364" name="Text Box 28">
            <a:extLst>
              <a:ext uri="{FF2B5EF4-FFF2-40B4-BE49-F238E27FC236}">
                <a16:creationId xmlns:a16="http://schemas.microsoft.com/office/drawing/2014/main" id="{9B3CEE49-EDAC-5EFE-3DE3-1459B785BE4C}"/>
              </a:ext>
            </a:extLst>
          </p:cNvPr>
          <p:cNvSpPr txBox="1">
            <a:spLocks noChangeArrowheads="1"/>
          </p:cNvSpPr>
          <p:nvPr/>
        </p:nvSpPr>
        <p:spPr bwMode="auto">
          <a:xfrm>
            <a:off x="4802188" y="5994400"/>
            <a:ext cx="977900" cy="457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400">
                <a:latin typeface="+mn-lt"/>
              </a:rPr>
              <a:t>Célula</a:t>
            </a:r>
          </a:p>
        </p:txBody>
      </p:sp>
      <p:sp>
        <p:nvSpPr>
          <p:cNvPr id="14365" name="Text Box 29">
            <a:extLst>
              <a:ext uri="{FF2B5EF4-FFF2-40B4-BE49-F238E27FC236}">
                <a16:creationId xmlns:a16="http://schemas.microsoft.com/office/drawing/2014/main" id="{2720C6E2-7BEC-EED5-CBD2-4906E380AF13}"/>
              </a:ext>
            </a:extLst>
          </p:cNvPr>
          <p:cNvSpPr txBox="1">
            <a:spLocks noChangeArrowheads="1"/>
          </p:cNvSpPr>
          <p:nvPr/>
        </p:nvSpPr>
        <p:spPr bwMode="auto">
          <a:xfrm>
            <a:off x="7045325" y="5078413"/>
            <a:ext cx="1155700" cy="5810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1600" b="1" dirty="0">
                <a:latin typeface="+mn-lt"/>
              </a:rPr>
              <a:t>Membrana</a:t>
            </a:r>
          </a:p>
          <a:p>
            <a:pPr>
              <a:defRPr/>
            </a:pPr>
            <a:r>
              <a:rPr lang="es-ES_tradnl" altLang="es-ES" sz="1600" b="1" dirty="0">
                <a:latin typeface="+mn-lt"/>
              </a:rPr>
              <a:t>celular</a:t>
            </a:r>
          </a:p>
        </p:txBody>
      </p:sp>
      <p:sp>
        <p:nvSpPr>
          <p:cNvPr id="33" name="Rectangle 2">
            <a:extLst>
              <a:ext uri="{FF2B5EF4-FFF2-40B4-BE49-F238E27FC236}">
                <a16:creationId xmlns:a16="http://schemas.microsoft.com/office/drawing/2014/main" id="{029D0053-DFF4-133F-BC8C-3BEF976E7180}"/>
              </a:ext>
            </a:extLst>
          </p:cNvPr>
          <p:cNvSpPr txBox="1">
            <a:spLocks noChangeArrowheads="1"/>
          </p:cNvSpPr>
          <p:nvPr/>
        </p:nvSpPr>
        <p:spPr bwMode="auto">
          <a:xfrm>
            <a:off x="642938" y="11113"/>
            <a:ext cx="8839200" cy="1282700"/>
          </a:xfrm>
          <a:prstGeom prst="rect">
            <a:avLst/>
          </a:prstGeom>
          <a:noFill/>
          <a:ln>
            <a:noFill/>
          </a:ln>
        </p:spPr>
        <p:txBody>
          <a:bodyPr anchor="b"/>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s-ES_tradnl" altLang="es-ES" sz="3200" b="1" dirty="0">
                <a:solidFill>
                  <a:srgbClr val="FF0000"/>
                </a:solidFill>
                <a:latin typeface="+mn-lt"/>
              </a:rPr>
              <a:t>Homeostasis del K: Entrada de K a la célula</a:t>
            </a:r>
            <a:br>
              <a:rPr lang="es-ES_tradnl" altLang="es-ES" sz="3200" b="1" dirty="0">
                <a:solidFill>
                  <a:srgbClr val="FF0000"/>
                </a:solidFill>
                <a:latin typeface="+mn-lt"/>
              </a:rPr>
            </a:br>
            <a:endParaRPr lang="es-ES" altLang="es-ES" sz="3200" b="1" dirty="0">
              <a:solidFill>
                <a:srgbClr val="FF0000"/>
              </a:solidFill>
              <a:latin typeface="+mn-lt"/>
            </a:endParaRPr>
          </a:p>
        </p:txBody>
      </p:sp>
      <p:sp>
        <p:nvSpPr>
          <p:cNvPr id="13326" name="Text Box 14">
            <a:extLst>
              <a:ext uri="{FF2B5EF4-FFF2-40B4-BE49-F238E27FC236}">
                <a16:creationId xmlns:a16="http://schemas.microsoft.com/office/drawing/2014/main" id="{E7C4AA3E-44FA-7A83-BEFE-A4D2CC6FE98C}"/>
              </a:ext>
            </a:extLst>
          </p:cNvPr>
          <p:cNvSpPr txBox="1">
            <a:spLocks noChangeArrowheads="1"/>
          </p:cNvSpPr>
          <p:nvPr/>
        </p:nvSpPr>
        <p:spPr bwMode="auto">
          <a:xfrm>
            <a:off x="4468813" y="5565775"/>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a:solidFill>
                  <a:srgbClr val="FF0000"/>
                </a:solidFill>
                <a:latin typeface="Arial Black" panose="020B0A04020102020204" pitchFamily="34" charset="0"/>
              </a:rPr>
              <a:t>150 mEq/l</a:t>
            </a:r>
            <a:endParaRPr lang="es-ES" altLang="es-ES" sz="2400">
              <a:solidFill>
                <a:srgbClr val="FF0000"/>
              </a:solidFill>
              <a:latin typeface="Arial Black" panose="020B0A04020102020204" pitchFamily="34" charset="0"/>
            </a:endParaRPr>
          </a:p>
        </p:txBody>
      </p:sp>
      <p:sp>
        <p:nvSpPr>
          <p:cNvPr id="13327" name="Text Box 13">
            <a:extLst>
              <a:ext uri="{FF2B5EF4-FFF2-40B4-BE49-F238E27FC236}">
                <a16:creationId xmlns:a16="http://schemas.microsoft.com/office/drawing/2014/main" id="{FD35C703-78D1-76F2-B310-66DB3EA22BB0}"/>
              </a:ext>
            </a:extLst>
          </p:cNvPr>
          <p:cNvSpPr txBox="1">
            <a:spLocks noChangeArrowheads="1"/>
          </p:cNvSpPr>
          <p:nvPr/>
        </p:nvSpPr>
        <p:spPr bwMode="auto">
          <a:xfrm>
            <a:off x="4445000" y="4979988"/>
            <a:ext cx="2289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3600">
                <a:latin typeface="Arial" panose="020B0604020202020204" pitchFamily="34" charset="0"/>
              </a:rPr>
              <a:t>K</a:t>
            </a:r>
            <a:r>
              <a:rPr lang="es-ES_tradnl" altLang="es-ES" sz="3600" baseline="-25000">
                <a:latin typeface="Arial" panose="020B0604020202020204" pitchFamily="34" charset="0"/>
              </a:rPr>
              <a:t>intracelular</a:t>
            </a:r>
            <a:endParaRPr lang="es-ES" altLang="es-ES" sz="3600">
              <a:latin typeface="Arial" panose="020B0604020202020204" pitchFamily="34" charset="0"/>
            </a:endParaRPr>
          </a:p>
        </p:txBody>
      </p:sp>
      <p:sp>
        <p:nvSpPr>
          <p:cNvPr id="13328" name="Rectangle 3">
            <a:extLst>
              <a:ext uri="{FF2B5EF4-FFF2-40B4-BE49-F238E27FC236}">
                <a16:creationId xmlns:a16="http://schemas.microsoft.com/office/drawing/2014/main" id="{2A0BBEE5-DE8D-106A-5DB2-E1CC4CB256DE}"/>
              </a:ext>
            </a:extLst>
          </p:cNvPr>
          <p:cNvSpPr txBox="1">
            <a:spLocks noChangeArrowheads="1"/>
          </p:cNvSpPr>
          <p:nvPr/>
        </p:nvSpPr>
        <p:spPr bwMode="auto">
          <a:xfrm>
            <a:off x="34925" y="931863"/>
            <a:ext cx="3614738" cy="1104900"/>
          </a:xfrm>
          <a:prstGeom prst="rect">
            <a:avLst/>
          </a:prstGeom>
          <a:solidFill>
            <a:schemeClr val="bg1"/>
          </a:solidFill>
          <a:ln w="9525">
            <a:solidFill>
              <a:srgbClr val="000000"/>
            </a:solidFill>
            <a:miter lim="800000"/>
            <a:headEnd/>
            <a:tailEnd/>
          </a:ln>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 altLang="es-ES" sz="2400" b="1">
                <a:solidFill>
                  <a:srgbClr val="FF0000"/>
                </a:solidFill>
              </a:rPr>
              <a:t>INSULINA: </a:t>
            </a:r>
            <a:r>
              <a:rPr lang="es-ES" altLang="es-ES" sz="2000" b="1"/>
              <a:t>Aumenta  la entrada de K en célula muscular esquelética y hepática.</a:t>
            </a:r>
          </a:p>
          <a:p>
            <a:pPr>
              <a:lnSpc>
                <a:spcPct val="100000"/>
              </a:lnSpc>
              <a:buFont typeface="Wingdings" panose="05000000000000000000" pitchFamily="2" charset="2"/>
              <a:buNone/>
            </a:pPr>
            <a:endParaRPr lang="es-ES" altLang="es-ES" sz="2800" b="1"/>
          </a:p>
        </p:txBody>
      </p:sp>
      <p:sp>
        <p:nvSpPr>
          <p:cNvPr id="13329" name="CuadroTexto 41">
            <a:extLst>
              <a:ext uri="{FF2B5EF4-FFF2-40B4-BE49-F238E27FC236}">
                <a16:creationId xmlns:a16="http://schemas.microsoft.com/office/drawing/2014/main" id="{4A984522-E857-1D1B-2E3D-8EDC343CBD97}"/>
              </a:ext>
            </a:extLst>
          </p:cNvPr>
          <p:cNvSpPr txBox="1">
            <a:spLocks noChangeArrowheads="1"/>
          </p:cNvSpPr>
          <p:nvPr/>
        </p:nvSpPr>
        <p:spPr bwMode="auto">
          <a:xfrm>
            <a:off x="3794125" y="938213"/>
            <a:ext cx="5170488" cy="138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t>El estímulo  </a:t>
            </a:r>
            <a:r>
              <a:rPr lang="es-ES_tradnl" altLang="es-ES" sz="2400" b="1">
                <a:solidFill>
                  <a:srgbClr val="FF0000"/>
                </a:solidFill>
              </a:rPr>
              <a:t>ADRENÉRGICO BETA-2 </a:t>
            </a:r>
            <a:r>
              <a:rPr lang="es-ES_tradnl" altLang="es-ES" sz="2000" b="1"/>
              <a:t>por salbutamol activa la adenilciclasa y aumenta el AMPc intracelular-&gt; estimula la bomba Na-K ATPasa y facilita la captación intracelular de K.</a:t>
            </a:r>
          </a:p>
        </p:txBody>
      </p:sp>
      <p:grpSp>
        <p:nvGrpSpPr>
          <p:cNvPr id="13330" name="Group 5">
            <a:extLst>
              <a:ext uri="{FF2B5EF4-FFF2-40B4-BE49-F238E27FC236}">
                <a16:creationId xmlns:a16="http://schemas.microsoft.com/office/drawing/2014/main" id="{37CA1546-F811-B1B0-7362-567EB72A7FB4}"/>
              </a:ext>
            </a:extLst>
          </p:cNvPr>
          <p:cNvGrpSpPr>
            <a:grpSpLocks/>
          </p:cNvGrpSpPr>
          <p:nvPr/>
        </p:nvGrpSpPr>
        <p:grpSpPr bwMode="auto">
          <a:xfrm>
            <a:off x="5113338" y="3813175"/>
            <a:ext cx="2030412" cy="792163"/>
            <a:chOff x="4481" y="2341"/>
            <a:chExt cx="1279" cy="499"/>
          </a:xfrm>
        </p:grpSpPr>
        <p:sp>
          <p:nvSpPr>
            <p:cNvPr id="13337" name="Line 6">
              <a:extLst>
                <a:ext uri="{FF2B5EF4-FFF2-40B4-BE49-F238E27FC236}">
                  <a16:creationId xmlns:a16="http://schemas.microsoft.com/office/drawing/2014/main" id="{1D96EF1C-C71B-60FF-A6CC-7219903025DF}"/>
                </a:ext>
              </a:extLst>
            </p:cNvPr>
            <p:cNvSpPr>
              <a:spLocks noChangeShapeType="1"/>
            </p:cNvSpPr>
            <p:nvPr/>
          </p:nvSpPr>
          <p:spPr bwMode="auto">
            <a:xfrm flipH="1">
              <a:off x="4921" y="2568"/>
              <a:ext cx="181" cy="27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38" name="Text Box 7">
              <a:extLst>
                <a:ext uri="{FF2B5EF4-FFF2-40B4-BE49-F238E27FC236}">
                  <a16:creationId xmlns:a16="http://schemas.microsoft.com/office/drawing/2014/main" id="{2ADC29AD-684C-E17D-2AE3-E9E1776AF76D}"/>
                </a:ext>
              </a:extLst>
            </p:cNvPr>
            <p:cNvSpPr txBox="1">
              <a:spLocks noChangeArrowheads="1"/>
            </p:cNvSpPr>
            <p:nvPr/>
          </p:nvSpPr>
          <p:spPr bwMode="auto">
            <a:xfrm>
              <a:off x="4481" y="2341"/>
              <a:ext cx="1279" cy="212"/>
            </a:xfrm>
            <a:prstGeom prst="rect">
              <a:avLst/>
            </a:prstGeom>
            <a:solidFill>
              <a:schemeClr val="bg1"/>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1600" b="1">
                  <a:solidFill>
                    <a:srgbClr val="FF0000"/>
                  </a:solidFill>
                  <a:latin typeface="Arial Black" panose="020B0A04020102020204" pitchFamily="34" charset="0"/>
                </a:rPr>
                <a:t>ADENILCICLASA</a:t>
              </a:r>
            </a:p>
          </p:txBody>
        </p:sp>
      </p:grpSp>
      <p:sp>
        <p:nvSpPr>
          <p:cNvPr id="46" name="Line 24">
            <a:extLst>
              <a:ext uri="{FF2B5EF4-FFF2-40B4-BE49-F238E27FC236}">
                <a16:creationId xmlns:a16="http://schemas.microsoft.com/office/drawing/2014/main" id="{212E8A18-ACCB-C0B4-2E01-0414CC365A83}"/>
              </a:ext>
            </a:extLst>
          </p:cNvPr>
          <p:cNvSpPr>
            <a:spLocks noChangeShapeType="1"/>
          </p:cNvSpPr>
          <p:nvPr/>
        </p:nvSpPr>
        <p:spPr bwMode="auto">
          <a:xfrm flipH="1">
            <a:off x="4846638" y="2370138"/>
            <a:ext cx="461962" cy="1524000"/>
          </a:xfrm>
          <a:prstGeom prst="line">
            <a:avLst/>
          </a:prstGeom>
          <a:noFill/>
          <a:ln w="76200">
            <a:solidFill>
              <a:srgbClr val="00B050"/>
            </a:solidFill>
            <a:round/>
            <a:headEnd/>
            <a:tailEnd type="triangle" w="med" len="med"/>
          </a:ln>
        </p:spPr>
        <p:txBody>
          <a:bodyPr wrap="none" anchor="ctr"/>
          <a:lstStyle/>
          <a:p>
            <a:pPr>
              <a:defRPr/>
            </a:pPr>
            <a:endParaRPr lang="es-ES">
              <a:latin typeface="+mn-lt"/>
            </a:endParaRPr>
          </a:p>
        </p:txBody>
      </p:sp>
      <p:sp>
        <p:nvSpPr>
          <p:cNvPr id="48" name="Line 24">
            <a:extLst>
              <a:ext uri="{FF2B5EF4-FFF2-40B4-BE49-F238E27FC236}">
                <a16:creationId xmlns:a16="http://schemas.microsoft.com/office/drawing/2014/main" id="{CD8A906B-1302-6668-A319-42B80B9D77BC}"/>
              </a:ext>
            </a:extLst>
          </p:cNvPr>
          <p:cNvSpPr>
            <a:spLocks noChangeShapeType="1"/>
          </p:cNvSpPr>
          <p:nvPr/>
        </p:nvSpPr>
        <p:spPr bwMode="auto">
          <a:xfrm>
            <a:off x="2922588" y="2101850"/>
            <a:ext cx="790575" cy="1658938"/>
          </a:xfrm>
          <a:prstGeom prst="line">
            <a:avLst/>
          </a:prstGeom>
          <a:noFill/>
          <a:ln w="76200">
            <a:solidFill>
              <a:srgbClr val="00B050"/>
            </a:solidFill>
            <a:round/>
            <a:headEnd/>
            <a:tailEnd type="triangle" w="med" len="med"/>
          </a:ln>
        </p:spPr>
        <p:txBody>
          <a:bodyPr wrap="none" anchor="ctr"/>
          <a:lstStyle/>
          <a:p>
            <a:pPr>
              <a:defRPr/>
            </a:pPr>
            <a:endParaRPr lang="es-ES">
              <a:latin typeface="+mn-lt"/>
            </a:endParaRPr>
          </a:p>
        </p:txBody>
      </p:sp>
      <p:sp>
        <p:nvSpPr>
          <p:cNvPr id="50" name="Line 24">
            <a:extLst>
              <a:ext uri="{FF2B5EF4-FFF2-40B4-BE49-F238E27FC236}">
                <a16:creationId xmlns:a16="http://schemas.microsoft.com/office/drawing/2014/main" id="{AA430D7B-FC65-CFCE-F5EF-605A03EFDB9F}"/>
              </a:ext>
            </a:extLst>
          </p:cNvPr>
          <p:cNvSpPr>
            <a:spLocks noChangeShapeType="1"/>
          </p:cNvSpPr>
          <p:nvPr/>
        </p:nvSpPr>
        <p:spPr bwMode="auto">
          <a:xfrm rot="17888827" flipH="1">
            <a:off x="2356644" y="3178969"/>
            <a:ext cx="461962" cy="1524000"/>
          </a:xfrm>
          <a:prstGeom prst="line">
            <a:avLst/>
          </a:prstGeom>
          <a:noFill/>
          <a:ln w="76200">
            <a:solidFill>
              <a:srgbClr val="00B050"/>
            </a:solidFill>
            <a:round/>
            <a:headEnd/>
            <a:tailEnd type="triangle" w="med" len="med"/>
          </a:ln>
        </p:spPr>
        <p:txBody>
          <a:bodyPr wrap="none" anchor="ctr"/>
          <a:lstStyle/>
          <a:p>
            <a:pPr>
              <a:defRPr/>
            </a:pPr>
            <a:endParaRPr lang="es-ES">
              <a:latin typeface="+mn-lt"/>
            </a:endParaRPr>
          </a:p>
        </p:txBody>
      </p:sp>
      <p:sp>
        <p:nvSpPr>
          <p:cNvPr id="52" name="Text Box 16">
            <a:extLst>
              <a:ext uri="{FF2B5EF4-FFF2-40B4-BE49-F238E27FC236}">
                <a16:creationId xmlns:a16="http://schemas.microsoft.com/office/drawing/2014/main" id="{3DCA7FBE-8D9B-50D8-F608-B2DEC4799210}"/>
              </a:ext>
            </a:extLst>
          </p:cNvPr>
          <p:cNvSpPr txBox="1">
            <a:spLocks noChangeArrowheads="1"/>
          </p:cNvSpPr>
          <p:nvPr/>
        </p:nvSpPr>
        <p:spPr bwMode="auto">
          <a:xfrm>
            <a:off x="2165350" y="3665538"/>
            <a:ext cx="566738" cy="10160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6000" b="1" dirty="0">
                <a:solidFill>
                  <a:srgbClr val="00B050"/>
                </a:solidFill>
                <a:latin typeface="+mn-lt"/>
              </a:rPr>
              <a:t>+</a:t>
            </a:r>
            <a:endParaRPr lang="es-ES_tradnl" altLang="es-ES" sz="6000" dirty="0">
              <a:solidFill>
                <a:srgbClr val="00B050"/>
              </a:solidFill>
              <a:latin typeface="+mn-lt"/>
            </a:endParaRPr>
          </a:p>
        </p:txBody>
      </p:sp>
      <p:sp>
        <p:nvSpPr>
          <p:cNvPr id="53" name="Text Box 16">
            <a:extLst>
              <a:ext uri="{FF2B5EF4-FFF2-40B4-BE49-F238E27FC236}">
                <a16:creationId xmlns:a16="http://schemas.microsoft.com/office/drawing/2014/main" id="{A24AAA58-3596-2A9C-FBC9-9051A9856C8C}"/>
              </a:ext>
            </a:extLst>
          </p:cNvPr>
          <p:cNvSpPr txBox="1">
            <a:spLocks noChangeArrowheads="1"/>
          </p:cNvSpPr>
          <p:nvPr/>
        </p:nvSpPr>
        <p:spPr bwMode="auto">
          <a:xfrm>
            <a:off x="2901950" y="2649538"/>
            <a:ext cx="568325" cy="10160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6000" b="1" dirty="0">
                <a:solidFill>
                  <a:srgbClr val="00B050"/>
                </a:solidFill>
                <a:latin typeface="+mn-lt"/>
              </a:rPr>
              <a:t>+</a:t>
            </a:r>
            <a:endParaRPr lang="es-ES_tradnl" altLang="es-ES" sz="6000" dirty="0">
              <a:solidFill>
                <a:srgbClr val="00B050"/>
              </a:solidFill>
              <a:latin typeface="+mn-lt"/>
            </a:endParaRPr>
          </a:p>
        </p:txBody>
      </p:sp>
      <p:sp>
        <p:nvSpPr>
          <p:cNvPr id="54" name="Text Box 16">
            <a:extLst>
              <a:ext uri="{FF2B5EF4-FFF2-40B4-BE49-F238E27FC236}">
                <a16:creationId xmlns:a16="http://schemas.microsoft.com/office/drawing/2014/main" id="{6962FA58-1EA6-54CA-BBF8-5B6C2A3EEB92}"/>
              </a:ext>
            </a:extLst>
          </p:cNvPr>
          <p:cNvSpPr txBox="1">
            <a:spLocks noChangeArrowheads="1"/>
          </p:cNvSpPr>
          <p:nvPr/>
        </p:nvSpPr>
        <p:spPr bwMode="auto">
          <a:xfrm>
            <a:off x="4481513" y="2514600"/>
            <a:ext cx="568325" cy="10160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6000" b="1" dirty="0">
                <a:solidFill>
                  <a:srgbClr val="00B050"/>
                </a:solidFill>
                <a:latin typeface="+mn-lt"/>
              </a:rPr>
              <a:t>+</a:t>
            </a:r>
            <a:endParaRPr lang="es-ES_tradnl" altLang="es-ES" sz="6000" dirty="0">
              <a:solidFill>
                <a:srgbClr val="00B050"/>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D63EC3A-B08A-D9A1-B8E5-53491849852C}"/>
              </a:ext>
            </a:extLst>
          </p:cNvPr>
          <p:cNvSpPr>
            <a:spLocks noGrp="1" noChangeArrowheads="1"/>
          </p:cNvSpPr>
          <p:nvPr>
            <p:ph type="title" idx="4294967295"/>
          </p:nvPr>
        </p:nvSpPr>
        <p:spPr>
          <a:xfrm>
            <a:off x="971550" y="376238"/>
            <a:ext cx="6805613" cy="776287"/>
          </a:xfrm>
        </p:spPr>
        <p:txBody>
          <a:bodyPr anchor="b"/>
          <a:lstStyle/>
          <a:p>
            <a:pPr>
              <a:defRPr/>
            </a:pPr>
            <a:r>
              <a:rPr lang="es-ES_tradnl" altLang="es-ES" sz="3200" b="1" dirty="0">
                <a:solidFill>
                  <a:srgbClr val="FF0000"/>
                </a:solidFill>
                <a:latin typeface="+mn-lt"/>
              </a:rPr>
              <a:t>Efecto </a:t>
            </a:r>
            <a:r>
              <a:rPr lang="es-ES_tradnl" altLang="es-ES" sz="3200" b="1" dirty="0" err="1">
                <a:solidFill>
                  <a:srgbClr val="FF0000"/>
                </a:solidFill>
                <a:latin typeface="+mn-lt"/>
              </a:rPr>
              <a:t>hipokalemiante</a:t>
            </a:r>
            <a:r>
              <a:rPr lang="es-ES_tradnl" altLang="es-ES" sz="3200" b="1" dirty="0">
                <a:solidFill>
                  <a:srgbClr val="FF0000"/>
                </a:solidFill>
                <a:latin typeface="+mn-lt"/>
              </a:rPr>
              <a:t> de la alcalosis</a:t>
            </a:r>
            <a:endParaRPr lang="es-ES" altLang="es-ES" sz="3200" b="1" dirty="0">
              <a:solidFill>
                <a:srgbClr val="FF0000"/>
              </a:solidFill>
              <a:latin typeface="+mn-lt"/>
            </a:endParaRPr>
          </a:p>
        </p:txBody>
      </p:sp>
      <p:sp>
        <p:nvSpPr>
          <p:cNvPr id="15363" name="Rectangle 3">
            <a:extLst>
              <a:ext uri="{FF2B5EF4-FFF2-40B4-BE49-F238E27FC236}">
                <a16:creationId xmlns:a16="http://schemas.microsoft.com/office/drawing/2014/main" id="{A6CD5D02-8FAB-FE29-68FA-550D6DB5DAAC}"/>
              </a:ext>
            </a:extLst>
          </p:cNvPr>
          <p:cNvSpPr>
            <a:spLocks noGrp="1" noChangeArrowheads="1"/>
          </p:cNvSpPr>
          <p:nvPr>
            <p:ph type="body" sz="half" idx="4294967295"/>
          </p:nvPr>
        </p:nvSpPr>
        <p:spPr>
          <a:xfrm>
            <a:off x="395288" y="1412875"/>
            <a:ext cx="7993062" cy="1511300"/>
          </a:xfrm>
        </p:spPr>
        <p:txBody>
          <a:bodyPr/>
          <a:lstStyle/>
          <a:p>
            <a:r>
              <a:rPr lang="es-ES_tradnl" altLang="es-ES" sz="2800" b="1"/>
              <a:t> </a:t>
            </a:r>
            <a:r>
              <a:rPr lang="es-ES_tradnl" altLang="es-ES" sz="2800"/>
              <a:t>E</a:t>
            </a:r>
            <a:r>
              <a:rPr lang="es-ES" altLang="es-ES" sz="2800"/>
              <a:t>l aumento del bicarbonato sérico promueve la entrada de K a las células, incluso cuando el pH no está en límites alcalóticos. </a:t>
            </a:r>
          </a:p>
          <a:p>
            <a:endParaRPr lang="es-ES" altLang="es-ES" sz="2800"/>
          </a:p>
          <a:p>
            <a:endParaRPr lang="es-ES" altLang="es-ES" sz="3600" b="1"/>
          </a:p>
        </p:txBody>
      </p:sp>
      <p:sp>
        <p:nvSpPr>
          <p:cNvPr id="18436" name="Rectangle 10">
            <a:extLst>
              <a:ext uri="{FF2B5EF4-FFF2-40B4-BE49-F238E27FC236}">
                <a16:creationId xmlns:a16="http://schemas.microsoft.com/office/drawing/2014/main" id="{89939072-F422-2856-2C10-12365688EB4A}"/>
              </a:ext>
            </a:extLst>
          </p:cNvPr>
          <p:cNvSpPr>
            <a:spLocks noChangeArrowheads="1"/>
          </p:cNvSpPr>
          <p:nvPr/>
        </p:nvSpPr>
        <p:spPr bwMode="auto">
          <a:xfrm>
            <a:off x="1547813" y="4581525"/>
            <a:ext cx="1943100" cy="1728788"/>
          </a:xfrm>
          <a:prstGeom prst="rect">
            <a:avLst/>
          </a:prstGeom>
          <a:solidFill>
            <a:srgbClr val="FFCC00"/>
          </a:solidFill>
          <a:ln w="38100" algn="ctr">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 altLang="es-ES" sz="2400" b="1">
                <a:latin typeface="+mn-lt"/>
              </a:rPr>
              <a:t> H</a:t>
            </a:r>
            <a:r>
              <a:rPr lang="es-ES" altLang="es-ES" sz="2400" b="1" baseline="30000">
                <a:latin typeface="+mn-lt"/>
              </a:rPr>
              <a:t>+</a:t>
            </a:r>
            <a:endParaRPr lang="es-ES" altLang="es-ES" sz="2400" b="1">
              <a:latin typeface="+mn-lt"/>
            </a:endParaRPr>
          </a:p>
        </p:txBody>
      </p:sp>
      <p:sp>
        <p:nvSpPr>
          <p:cNvPr id="18437" name="Line 11">
            <a:extLst>
              <a:ext uri="{FF2B5EF4-FFF2-40B4-BE49-F238E27FC236}">
                <a16:creationId xmlns:a16="http://schemas.microsoft.com/office/drawing/2014/main" id="{34E35248-0DC2-8D2A-8E3F-AD778EEC006D}"/>
              </a:ext>
            </a:extLst>
          </p:cNvPr>
          <p:cNvSpPr>
            <a:spLocks noChangeShapeType="1"/>
          </p:cNvSpPr>
          <p:nvPr/>
        </p:nvSpPr>
        <p:spPr bwMode="auto">
          <a:xfrm>
            <a:off x="3132138" y="5948363"/>
            <a:ext cx="863600"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18438" name="Line 12">
            <a:extLst>
              <a:ext uri="{FF2B5EF4-FFF2-40B4-BE49-F238E27FC236}">
                <a16:creationId xmlns:a16="http://schemas.microsoft.com/office/drawing/2014/main" id="{8BFD7EE6-D1CB-1930-A3E7-4AB955A1ADD4}"/>
              </a:ext>
            </a:extLst>
          </p:cNvPr>
          <p:cNvSpPr>
            <a:spLocks noChangeShapeType="1"/>
          </p:cNvSpPr>
          <p:nvPr/>
        </p:nvSpPr>
        <p:spPr bwMode="auto">
          <a:xfrm>
            <a:off x="3132138" y="5516563"/>
            <a:ext cx="863600" cy="0"/>
          </a:xfrm>
          <a:prstGeom prst="line">
            <a:avLst/>
          </a:prstGeom>
          <a:noFill/>
          <a:ln w="57150">
            <a:solidFill>
              <a:schemeClr val="tx1"/>
            </a:solidFill>
            <a:round/>
            <a:headEnd/>
            <a:tailEnd type="triangle" w="med" len="med"/>
          </a:ln>
        </p:spPr>
        <p:txBody>
          <a:bodyPr/>
          <a:lstStyle/>
          <a:p>
            <a:pPr>
              <a:defRPr/>
            </a:pPr>
            <a:endParaRPr lang="es-ES">
              <a:latin typeface="+mn-lt"/>
            </a:endParaRPr>
          </a:p>
        </p:txBody>
      </p:sp>
      <p:sp>
        <p:nvSpPr>
          <p:cNvPr id="18439" name="Line 13">
            <a:extLst>
              <a:ext uri="{FF2B5EF4-FFF2-40B4-BE49-F238E27FC236}">
                <a16:creationId xmlns:a16="http://schemas.microsoft.com/office/drawing/2014/main" id="{CAD818E4-CD98-7863-29A6-0057CCC6E964}"/>
              </a:ext>
            </a:extLst>
          </p:cNvPr>
          <p:cNvSpPr>
            <a:spLocks noChangeShapeType="1"/>
          </p:cNvSpPr>
          <p:nvPr/>
        </p:nvSpPr>
        <p:spPr bwMode="auto">
          <a:xfrm flipH="1">
            <a:off x="3132138" y="5013325"/>
            <a:ext cx="1439862" cy="0"/>
          </a:xfrm>
          <a:prstGeom prst="line">
            <a:avLst/>
          </a:prstGeom>
          <a:noFill/>
          <a:ln w="76200">
            <a:solidFill>
              <a:schemeClr val="tx1"/>
            </a:solidFill>
            <a:round/>
            <a:headEnd/>
            <a:tailEnd type="triangle" w="med" len="med"/>
          </a:ln>
        </p:spPr>
        <p:txBody>
          <a:bodyPr/>
          <a:lstStyle/>
          <a:p>
            <a:pPr>
              <a:defRPr/>
            </a:pPr>
            <a:endParaRPr lang="es-ES">
              <a:latin typeface="+mn-lt"/>
            </a:endParaRPr>
          </a:p>
        </p:txBody>
      </p:sp>
      <p:sp>
        <p:nvSpPr>
          <p:cNvPr id="18440" name="Text Box 14">
            <a:extLst>
              <a:ext uri="{FF2B5EF4-FFF2-40B4-BE49-F238E27FC236}">
                <a16:creationId xmlns:a16="http://schemas.microsoft.com/office/drawing/2014/main" id="{5900F22C-79CD-8F2D-2885-6E6171048068}"/>
              </a:ext>
            </a:extLst>
          </p:cNvPr>
          <p:cNvSpPr txBox="1">
            <a:spLocks noChangeArrowheads="1"/>
          </p:cNvSpPr>
          <p:nvPr/>
        </p:nvSpPr>
        <p:spPr bwMode="auto">
          <a:xfrm>
            <a:off x="4779963" y="4797425"/>
            <a:ext cx="455612" cy="4619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 altLang="es-ES" sz="2400" b="1">
                <a:latin typeface="+mn-lt"/>
              </a:rPr>
              <a:t>K</a:t>
            </a:r>
            <a:r>
              <a:rPr lang="es-ES" altLang="es-ES" sz="2400" b="1" baseline="30000">
                <a:latin typeface="+mn-lt"/>
              </a:rPr>
              <a:t>+</a:t>
            </a:r>
          </a:p>
        </p:txBody>
      </p:sp>
      <p:sp>
        <p:nvSpPr>
          <p:cNvPr id="18441" name="Text Box 15">
            <a:extLst>
              <a:ext uri="{FF2B5EF4-FFF2-40B4-BE49-F238E27FC236}">
                <a16:creationId xmlns:a16="http://schemas.microsoft.com/office/drawing/2014/main" id="{3D3ABA0F-A532-518D-61CC-BB6C30B32A55}"/>
              </a:ext>
            </a:extLst>
          </p:cNvPr>
          <p:cNvSpPr txBox="1">
            <a:spLocks noChangeArrowheads="1"/>
          </p:cNvSpPr>
          <p:nvPr/>
        </p:nvSpPr>
        <p:spPr bwMode="auto">
          <a:xfrm>
            <a:off x="2212975" y="5684838"/>
            <a:ext cx="623888" cy="46196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 altLang="es-ES" sz="2400" b="1">
                <a:latin typeface="+mn-lt"/>
              </a:rPr>
              <a:t>Na</a:t>
            </a:r>
            <a:r>
              <a:rPr lang="es-ES" altLang="es-ES" sz="2000" b="1" baseline="30000">
                <a:latin typeface="+mn-lt"/>
              </a:rPr>
              <a:t>+</a:t>
            </a:r>
          </a:p>
        </p:txBody>
      </p:sp>
      <p:sp>
        <p:nvSpPr>
          <p:cNvPr id="18442" name="Text Box 16">
            <a:extLst>
              <a:ext uri="{FF2B5EF4-FFF2-40B4-BE49-F238E27FC236}">
                <a16:creationId xmlns:a16="http://schemas.microsoft.com/office/drawing/2014/main" id="{45ECDE8F-12CB-54E7-949C-8EA136C2E2B2}"/>
              </a:ext>
            </a:extLst>
          </p:cNvPr>
          <p:cNvSpPr txBox="1">
            <a:spLocks noChangeArrowheads="1"/>
          </p:cNvSpPr>
          <p:nvPr/>
        </p:nvSpPr>
        <p:spPr bwMode="auto">
          <a:xfrm>
            <a:off x="1960563" y="4076700"/>
            <a:ext cx="841375" cy="40005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 altLang="es-ES" sz="2000" b="1">
                <a:solidFill>
                  <a:srgbClr val="990000"/>
                </a:solidFill>
                <a:latin typeface="+mn-lt"/>
              </a:rPr>
              <a:t>Célula</a:t>
            </a:r>
          </a:p>
        </p:txBody>
      </p:sp>
      <p:sp>
        <p:nvSpPr>
          <p:cNvPr id="18443" name="Text Box 17">
            <a:extLst>
              <a:ext uri="{FF2B5EF4-FFF2-40B4-BE49-F238E27FC236}">
                <a16:creationId xmlns:a16="http://schemas.microsoft.com/office/drawing/2014/main" id="{150CB9CC-CAF2-F1F8-B7F2-D2CA14A9CE42}"/>
              </a:ext>
            </a:extLst>
          </p:cNvPr>
          <p:cNvSpPr txBox="1">
            <a:spLocks noChangeArrowheads="1"/>
          </p:cNvSpPr>
          <p:nvPr/>
        </p:nvSpPr>
        <p:spPr bwMode="auto">
          <a:xfrm>
            <a:off x="4211638" y="4221163"/>
            <a:ext cx="2290762" cy="40005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2000" b="1">
                <a:solidFill>
                  <a:srgbClr val="990000"/>
                </a:solidFill>
                <a:latin typeface="+mn-lt"/>
              </a:rPr>
              <a:t>Líquido extracelular</a:t>
            </a:r>
          </a:p>
        </p:txBody>
      </p:sp>
      <p:sp>
        <p:nvSpPr>
          <p:cNvPr id="18444" name="Text Box 18">
            <a:extLst>
              <a:ext uri="{FF2B5EF4-FFF2-40B4-BE49-F238E27FC236}">
                <a16:creationId xmlns:a16="http://schemas.microsoft.com/office/drawing/2014/main" id="{3A63F431-8931-5E64-DDE3-3542A7F0A489}"/>
              </a:ext>
            </a:extLst>
          </p:cNvPr>
          <p:cNvSpPr txBox="1">
            <a:spLocks noChangeArrowheads="1"/>
          </p:cNvSpPr>
          <p:nvPr/>
        </p:nvSpPr>
        <p:spPr bwMode="auto">
          <a:xfrm>
            <a:off x="4117975" y="5229225"/>
            <a:ext cx="481013" cy="4619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ES" altLang="es-ES" sz="2400" b="1">
                <a:latin typeface="+mn-lt"/>
              </a:rPr>
              <a:t>H</a:t>
            </a:r>
            <a:r>
              <a:rPr lang="es-ES" altLang="es-ES" sz="2400" b="1" baseline="30000">
                <a:latin typeface="+mn-lt"/>
              </a:rPr>
              <a:t>+</a:t>
            </a:r>
          </a:p>
        </p:txBody>
      </p:sp>
      <p:sp>
        <p:nvSpPr>
          <p:cNvPr id="18445" name="Rectangle 22">
            <a:extLst>
              <a:ext uri="{FF2B5EF4-FFF2-40B4-BE49-F238E27FC236}">
                <a16:creationId xmlns:a16="http://schemas.microsoft.com/office/drawing/2014/main" id="{A99F3E9B-7D8E-0A05-5DEA-20BDAF0CD0D1}"/>
              </a:ext>
            </a:extLst>
          </p:cNvPr>
          <p:cNvSpPr>
            <a:spLocks noChangeArrowheads="1"/>
          </p:cNvSpPr>
          <p:nvPr/>
        </p:nvSpPr>
        <p:spPr bwMode="auto">
          <a:xfrm>
            <a:off x="5643563" y="5732463"/>
            <a:ext cx="2763837" cy="423862"/>
          </a:xfrm>
          <a:prstGeom prst="rect">
            <a:avLst/>
          </a:prstGeom>
          <a:solidFill>
            <a:srgbClr val="FFCC66"/>
          </a:solidFill>
          <a:ln>
            <a:noFill/>
          </a:ln>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en-GB" altLang="es-ES" sz="2400">
                <a:latin typeface="+mn-lt"/>
              </a:rPr>
              <a:t>H</a:t>
            </a:r>
            <a:r>
              <a:rPr lang="en-GB" altLang="es-ES" sz="2400" baseline="30000">
                <a:latin typeface="+mn-lt"/>
              </a:rPr>
              <a:t>+</a:t>
            </a:r>
            <a:r>
              <a:rPr lang="en-GB" altLang="es-ES" sz="2400">
                <a:latin typeface="+mn-lt"/>
              </a:rPr>
              <a:t> + HCO</a:t>
            </a:r>
            <a:r>
              <a:rPr lang="en-GB" altLang="es-ES" sz="2400" baseline="-25000">
                <a:latin typeface="+mn-lt"/>
              </a:rPr>
              <a:t>3</a:t>
            </a:r>
            <a:r>
              <a:rPr lang="en-GB" altLang="es-ES" sz="2400" baseline="30000">
                <a:latin typeface="+mn-lt"/>
              </a:rPr>
              <a:t>-</a:t>
            </a:r>
            <a:r>
              <a:rPr lang="en-GB" altLang="es-ES" sz="2400">
                <a:latin typeface="+mn-lt"/>
              </a:rPr>
              <a:t> </a:t>
            </a:r>
            <a:r>
              <a:rPr lang="es-ES_tradnl" altLang="es-ES" sz="2400">
                <a:latin typeface="+mn-lt"/>
                <a:sym typeface="Symbol" panose="05050102010706020507" pitchFamily="18" charset="2"/>
              </a:rPr>
              <a:t></a:t>
            </a:r>
            <a:r>
              <a:rPr lang="en-GB" altLang="es-ES" sz="2400">
                <a:latin typeface="+mn-lt"/>
              </a:rPr>
              <a:t> H</a:t>
            </a:r>
            <a:r>
              <a:rPr lang="en-GB" altLang="es-ES" sz="2400" baseline="-25000">
                <a:latin typeface="+mn-lt"/>
                <a:sym typeface="Symbol" panose="05050102010706020507" pitchFamily="18" charset="2"/>
              </a:rPr>
              <a:t>2</a:t>
            </a:r>
            <a:r>
              <a:rPr lang="en-GB" altLang="es-ES" sz="2400">
                <a:latin typeface="+mn-lt"/>
                <a:sym typeface="Symbol" panose="05050102010706020507" pitchFamily="18" charset="2"/>
              </a:rPr>
              <a:t>CO</a:t>
            </a:r>
            <a:r>
              <a:rPr lang="en-GB" altLang="es-ES" sz="2400" baseline="-25000">
                <a:latin typeface="+mn-lt"/>
                <a:sym typeface="Symbol" panose="05050102010706020507" pitchFamily="18" charset="2"/>
              </a:rPr>
              <a:t>3 </a:t>
            </a:r>
          </a:p>
        </p:txBody>
      </p:sp>
      <p:sp>
        <p:nvSpPr>
          <p:cNvPr id="18446" name="Line 23">
            <a:extLst>
              <a:ext uri="{FF2B5EF4-FFF2-40B4-BE49-F238E27FC236}">
                <a16:creationId xmlns:a16="http://schemas.microsoft.com/office/drawing/2014/main" id="{C09FBC48-6E46-D383-3D5A-39EBB32A5B72}"/>
              </a:ext>
            </a:extLst>
          </p:cNvPr>
          <p:cNvSpPr>
            <a:spLocks noChangeShapeType="1"/>
          </p:cNvSpPr>
          <p:nvPr/>
        </p:nvSpPr>
        <p:spPr bwMode="auto">
          <a:xfrm>
            <a:off x="4643438" y="5518150"/>
            <a:ext cx="576262" cy="144463"/>
          </a:xfrm>
          <a:prstGeom prst="line">
            <a:avLst/>
          </a:prstGeom>
          <a:noFill/>
          <a:ln w="76200">
            <a:solidFill>
              <a:schemeClr val="tx1"/>
            </a:solidFill>
            <a:round/>
            <a:headEnd/>
            <a:tailEnd type="triangle" w="med" len="med"/>
          </a:ln>
        </p:spPr>
        <p:txBody>
          <a:bodyPr/>
          <a:lstStyle/>
          <a:p>
            <a:pPr>
              <a:defRPr/>
            </a:pPr>
            <a:endParaRPr lang="es-ES">
              <a:latin typeface="+mn-lt"/>
            </a:endParaRPr>
          </a:p>
        </p:txBody>
      </p:sp>
      <p:sp>
        <p:nvSpPr>
          <p:cNvPr id="18447" name="Text Box 24">
            <a:extLst>
              <a:ext uri="{FF2B5EF4-FFF2-40B4-BE49-F238E27FC236}">
                <a16:creationId xmlns:a16="http://schemas.microsoft.com/office/drawing/2014/main" id="{89CE51EB-274F-B4F1-CCB1-CFE88880FC09}"/>
              </a:ext>
            </a:extLst>
          </p:cNvPr>
          <p:cNvSpPr txBox="1">
            <a:spLocks noChangeArrowheads="1"/>
          </p:cNvSpPr>
          <p:nvPr/>
        </p:nvSpPr>
        <p:spPr bwMode="auto">
          <a:xfrm>
            <a:off x="5508625" y="4725988"/>
            <a:ext cx="1044575" cy="36671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n-GB" altLang="es-ES" b="1">
                <a:latin typeface="+mn-lt"/>
              </a:rPr>
              <a:t>HCO</a:t>
            </a:r>
            <a:r>
              <a:rPr lang="en-GB" altLang="es-ES" b="1" baseline="-25000">
                <a:latin typeface="+mn-lt"/>
              </a:rPr>
              <a:t>3</a:t>
            </a:r>
            <a:r>
              <a:rPr lang="en-GB" altLang="es-ES" b="1" baseline="30000">
                <a:latin typeface="+mn-lt"/>
              </a:rPr>
              <a:t>-</a:t>
            </a:r>
            <a:endParaRPr lang="es-ES" altLang="es-ES" b="1" baseline="30000">
              <a:latin typeface="+mn-lt"/>
            </a:endParaRPr>
          </a:p>
        </p:txBody>
      </p:sp>
      <p:sp>
        <p:nvSpPr>
          <p:cNvPr id="18448" name="Text Box 25">
            <a:extLst>
              <a:ext uri="{FF2B5EF4-FFF2-40B4-BE49-F238E27FC236}">
                <a16:creationId xmlns:a16="http://schemas.microsoft.com/office/drawing/2014/main" id="{63433940-8240-6CF6-2610-EE976846D7DC}"/>
              </a:ext>
            </a:extLst>
          </p:cNvPr>
          <p:cNvSpPr txBox="1">
            <a:spLocks noChangeArrowheads="1"/>
          </p:cNvSpPr>
          <p:nvPr/>
        </p:nvSpPr>
        <p:spPr bwMode="auto">
          <a:xfrm>
            <a:off x="6732588" y="4797425"/>
            <a:ext cx="1044575" cy="36671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n-GB" altLang="es-ES" b="1">
                <a:latin typeface="+mn-lt"/>
              </a:rPr>
              <a:t>HCO</a:t>
            </a:r>
            <a:r>
              <a:rPr lang="en-GB" altLang="es-ES" b="1" baseline="-25000">
                <a:latin typeface="+mn-lt"/>
              </a:rPr>
              <a:t>3</a:t>
            </a:r>
            <a:r>
              <a:rPr lang="en-GB" altLang="es-ES" b="1" baseline="30000">
                <a:latin typeface="+mn-lt"/>
              </a:rPr>
              <a:t>-</a:t>
            </a:r>
            <a:endParaRPr lang="es-ES" altLang="es-ES" b="1" baseline="30000">
              <a:latin typeface="+mn-lt"/>
            </a:endParaRPr>
          </a:p>
        </p:txBody>
      </p:sp>
      <p:sp>
        <p:nvSpPr>
          <p:cNvPr id="18449" name="Text Box 26">
            <a:extLst>
              <a:ext uri="{FF2B5EF4-FFF2-40B4-BE49-F238E27FC236}">
                <a16:creationId xmlns:a16="http://schemas.microsoft.com/office/drawing/2014/main" id="{C4C1B418-4CB3-6DA0-845A-19254F505137}"/>
              </a:ext>
            </a:extLst>
          </p:cNvPr>
          <p:cNvSpPr txBox="1">
            <a:spLocks noChangeArrowheads="1"/>
          </p:cNvSpPr>
          <p:nvPr/>
        </p:nvSpPr>
        <p:spPr bwMode="auto">
          <a:xfrm>
            <a:off x="5940425" y="5157788"/>
            <a:ext cx="1044575" cy="36671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n-GB" altLang="es-ES" b="1">
                <a:latin typeface="+mn-lt"/>
              </a:rPr>
              <a:t>HCO</a:t>
            </a:r>
            <a:r>
              <a:rPr lang="en-GB" altLang="es-ES" b="1" baseline="-25000">
                <a:latin typeface="+mn-lt"/>
              </a:rPr>
              <a:t>3</a:t>
            </a:r>
            <a:r>
              <a:rPr lang="en-GB" altLang="es-ES" b="1" baseline="30000">
                <a:latin typeface="+mn-lt"/>
              </a:rPr>
              <a:t>-</a:t>
            </a:r>
            <a:endParaRPr lang="es-ES" altLang="es-ES" b="1" baseline="30000">
              <a:latin typeface="+mn-lt"/>
            </a:endParaRPr>
          </a:p>
        </p:txBody>
      </p:sp>
      <p:sp>
        <p:nvSpPr>
          <p:cNvPr id="18450" name="Text Box 27">
            <a:extLst>
              <a:ext uri="{FF2B5EF4-FFF2-40B4-BE49-F238E27FC236}">
                <a16:creationId xmlns:a16="http://schemas.microsoft.com/office/drawing/2014/main" id="{D1B15BA4-B19B-434C-E5BA-DB3870353725}"/>
              </a:ext>
            </a:extLst>
          </p:cNvPr>
          <p:cNvSpPr txBox="1">
            <a:spLocks noChangeArrowheads="1"/>
          </p:cNvSpPr>
          <p:nvPr/>
        </p:nvSpPr>
        <p:spPr bwMode="auto">
          <a:xfrm>
            <a:off x="6948488" y="5373688"/>
            <a:ext cx="1044575" cy="36671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n-GB" altLang="es-ES" b="1">
                <a:latin typeface="+mn-lt"/>
              </a:rPr>
              <a:t>HCO</a:t>
            </a:r>
            <a:r>
              <a:rPr lang="en-GB" altLang="es-ES" b="1" baseline="-25000">
                <a:latin typeface="+mn-lt"/>
              </a:rPr>
              <a:t>3</a:t>
            </a:r>
            <a:r>
              <a:rPr lang="en-GB" altLang="es-ES" b="1" baseline="30000">
                <a:latin typeface="+mn-lt"/>
              </a:rPr>
              <a:t>-</a:t>
            </a:r>
            <a:endParaRPr lang="es-ES" altLang="es-ES" b="1" baseline="30000">
              <a:latin typeface="+mn-lt"/>
            </a:endParaRPr>
          </a:p>
        </p:txBody>
      </p:sp>
      <p:sp>
        <p:nvSpPr>
          <p:cNvPr id="18451" name="19 CuadroTexto">
            <a:extLst>
              <a:ext uri="{FF2B5EF4-FFF2-40B4-BE49-F238E27FC236}">
                <a16:creationId xmlns:a16="http://schemas.microsoft.com/office/drawing/2014/main" id="{DCC9F231-F993-D814-702A-2E9D7B36D2FC}"/>
              </a:ext>
            </a:extLst>
          </p:cNvPr>
          <p:cNvSpPr txBox="1">
            <a:spLocks noChangeArrowheads="1"/>
          </p:cNvSpPr>
          <p:nvPr/>
        </p:nvSpPr>
        <p:spPr bwMode="auto">
          <a:xfrm>
            <a:off x="215900" y="2859088"/>
            <a:ext cx="8712200" cy="830262"/>
          </a:xfrm>
          <a:prstGeom prst="rect">
            <a:avLst/>
          </a:prstGeom>
          <a:solidFill>
            <a:schemeClr val="bg1"/>
          </a:solidFill>
          <a:ln w="28575">
            <a:solidFill>
              <a:srgbClr val="0033CC"/>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F"/>
              <a:defRPr/>
            </a:pPr>
            <a:r>
              <a:rPr lang="es-ES" altLang="es-ES" sz="2400" b="1" dirty="0">
                <a:solidFill>
                  <a:srgbClr val="002060"/>
                </a:solidFill>
                <a:latin typeface="+mn-lt"/>
              </a:rPr>
              <a:t>Esta acción es el principio del tratamiento de la hiperpotasemia con bicarbonato</a:t>
            </a:r>
            <a:r>
              <a:rPr lang="es-ES" altLang="es-ES" sz="2400" b="1" dirty="0">
                <a:latin typeface="+mn-lt"/>
              </a:rPr>
              <a:t>.</a:t>
            </a:r>
            <a:endParaRPr lang="es-ES" altLang="es-ES" sz="2400" b="1" dirty="0">
              <a:solidFill>
                <a:srgbClr val="002060"/>
              </a:solidFill>
              <a:latin typeface="+mn-lt"/>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val 4">
            <a:extLst>
              <a:ext uri="{FF2B5EF4-FFF2-40B4-BE49-F238E27FC236}">
                <a16:creationId xmlns:a16="http://schemas.microsoft.com/office/drawing/2014/main" id="{6F1C9924-6171-FAD0-77BB-EAB0513B49C1}"/>
              </a:ext>
            </a:extLst>
          </p:cNvPr>
          <p:cNvSpPr>
            <a:spLocks noChangeArrowheads="1"/>
          </p:cNvSpPr>
          <p:nvPr/>
        </p:nvSpPr>
        <p:spPr bwMode="auto">
          <a:xfrm>
            <a:off x="504825" y="3759200"/>
            <a:ext cx="3124200" cy="2971800"/>
          </a:xfrm>
          <a:prstGeom prst="ellipse">
            <a:avLst/>
          </a:prstGeom>
          <a:solidFill>
            <a:srgbClr val="CCFFFF"/>
          </a:solidFill>
          <a:ln w="127000">
            <a:solidFill>
              <a:srgbClr val="0000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s-ES" altLang="es-ES" sz="2400">
              <a:latin typeface="+mn-lt"/>
            </a:endParaRPr>
          </a:p>
        </p:txBody>
      </p:sp>
      <p:sp>
        <p:nvSpPr>
          <p:cNvPr id="14341" name="Oval 5">
            <a:extLst>
              <a:ext uri="{FF2B5EF4-FFF2-40B4-BE49-F238E27FC236}">
                <a16:creationId xmlns:a16="http://schemas.microsoft.com/office/drawing/2014/main" id="{05EC0EC4-BD10-E611-B701-A9420879BBAE}"/>
              </a:ext>
            </a:extLst>
          </p:cNvPr>
          <p:cNvSpPr>
            <a:spLocks noChangeArrowheads="1"/>
          </p:cNvSpPr>
          <p:nvPr/>
        </p:nvSpPr>
        <p:spPr bwMode="auto">
          <a:xfrm>
            <a:off x="581025" y="4064000"/>
            <a:ext cx="762000" cy="6858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14342" name="AutoShape 6">
            <a:extLst>
              <a:ext uri="{FF2B5EF4-FFF2-40B4-BE49-F238E27FC236}">
                <a16:creationId xmlns:a16="http://schemas.microsoft.com/office/drawing/2014/main" id="{DD065DDE-328B-07EB-A6F6-29DB43495D43}"/>
              </a:ext>
            </a:extLst>
          </p:cNvPr>
          <p:cNvSpPr>
            <a:spLocks noChangeArrowheads="1"/>
          </p:cNvSpPr>
          <p:nvPr/>
        </p:nvSpPr>
        <p:spPr bwMode="auto">
          <a:xfrm>
            <a:off x="657225" y="4140200"/>
            <a:ext cx="595313"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solidFill>
              <a:schemeClr val="tx1"/>
            </a:solidFill>
            <a:miter lim="800000"/>
            <a:headEnd/>
            <a:tailEnd/>
          </a:ln>
        </p:spPr>
        <p:txBody>
          <a:bodyPr wrap="none" anchor="ctr"/>
          <a:lstStyle/>
          <a:p>
            <a:pPr>
              <a:defRPr/>
            </a:pPr>
            <a:endParaRPr lang="es-ES">
              <a:latin typeface="+mn-lt"/>
            </a:endParaRPr>
          </a:p>
        </p:txBody>
      </p:sp>
      <p:sp>
        <p:nvSpPr>
          <p:cNvPr id="14343" name="Line 7">
            <a:extLst>
              <a:ext uri="{FF2B5EF4-FFF2-40B4-BE49-F238E27FC236}">
                <a16:creationId xmlns:a16="http://schemas.microsoft.com/office/drawing/2014/main" id="{17CDC906-67F2-F8C0-78A9-B13E82955E25}"/>
              </a:ext>
            </a:extLst>
          </p:cNvPr>
          <p:cNvSpPr>
            <a:spLocks noChangeShapeType="1"/>
          </p:cNvSpPr>
          <p:nvPr/>
        </p:nvSpPr>
        <p:spPr bwMode="auto">
          <a:xfrm flipH="1" flipV="1">
            <a:off x="-28575" y="4292600"/>
            <a:ext cx="1066800" cy="838200"/>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14344" name="Line 8">
            <a:extLst>
              <a:ext uri="{FF2B5EF4-FFF2-40B4-BE49-F238E27FC236}">
                <a16:creationId xmlns:a16="http://schemas.microsoft.com/office/drawing/2014/main" id="{ABE0B439-77FF-90AE-8DE9-92E74245A022}"/>
              </a:ext>
            </a:extLst>
          </p:cNvPr>
          <p:cNvSpPr>
            <a:spLocks noChangeShapeType="1"/>
          </p:cNvSpPr>
          <p:nvPr/>
        </p:nvSpPr>
        <p:spPr bwMode="auto">
          <a:xfrm rot="10800000" flipH="1" flipV="1">
            <a:off x="809625" y="3606800"/>
            <a:ext cx="1066800" cy="838200"/>
          </a:xfrm>
          <a:prstGeom prst="line">
            <a:avLst/>
          </a:prstGeom>
          <a:noFill/>
          <a:ln w="57150">
            <a:solidFill>
              <a:schemeClr val="tx1"/>
            </a:solidFill>
            <a:round/>
            <a:headEnd/>
            <a:tailEnd type="triangle" w="med" len="med"/>
          </a:ln>
        </p:spPr>
        <p:txBody>
          <a:bodyPr wrap="none" anchor="ctr"/>
          <a:lstStyle/>
          <a:p>
            <a:pPr>
              <a:defRPr/>
            </a:pPr>
            <a:endParaRPr lang="es-ES">
              <a:latin typeface="+mn-lt"/>
            </a:endParaRPr>
          </a:p>
        </p:txBody>
      </p:sp>
      <p:sp>
        <p:nvSpPr>
          <p:cNvPr id="14345" name="Text Box 9">
            <a:extLst>
              <a:ext uri="{FF2B5EF4-FFF2-40B4-BE49-F238E27FC236}">
                <a16:creationId xmlns:a16="http://schemas.microsoft.com/office/drawing/2014/main" id="{DFA7B83D-FAEB-FAEE-4DCF-10BC91DA5AC8}"/>
              </a:ext>
            </a:extLst>
          </p:cNvPr>
          <p:cNvSpPr txBox="1">
            <a:spLocks noChangeArrowheads="1"/>
          </p:cNvSpPr>
          <p:nvPr/>
        </p:nvSpPr>
        <p:spPr bwMode="auto">
          <a:xfrm>
            <a:off x="-34925" y="3827463"/>
            <a:ext cx="779463" cy="3968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000" b="1" dirty="0">
                <a:latin typeface="+mn-lt"/>
              </a:rPr>
              <a:t>3 </a:t>
            </a:r>
            <a:r>
              <a:rPr lang="es-ES_tradnl" altLang="es-ES" sz="2000" b="1" dirty="0" err="1">
                <a:latin typeface="+mn-lt"/>
              </a:rPr>
              <a:t>Na</a:t>
            </a:r>
            <a:r>
              <a:rPr lang="es-ES_tradnl" altLang="es-ES" sz="2000" b="1" baseline="30000" dirty="0">
                <a:latin typeface="+mn-lt"/>
              </a:rPr>
              <a:t>+</a:t>
            </a:r>
            <a:endParaRPr lang="es-ES_tradnl" altLang="es-ES" sz="1600" b="1" dirty="0">
              <a:latin typeface="+mn-lt"/>
            </a:endParaRPr>
          </a:p>
        </p:txBody>
      </p:sp>
      <p:sp>
        <p:nvSpPr>
          <p:cNvPr id="14346" name="Text Box 10">
            <a:extLst>
              <a:ext uri="{FF2B5EF4-FFF2-40B4-BE49-F238E27FC236}">
                <a16:creationId xmlns:a16="http://schemas.microsoft.com/office/drawing/2014/main" id="{A8C1CE15-E062-AAC4-CD8D-F50FA14D7497}"/>
              </a:ext>
            </a:extLst>
          </p:cNvPr>
          <p:cNvSpPr txBox="1">
            <a:spLocks noChangeArrowheads="1"/>
          </p:cNvSpPr>
          <p:nvPr/>
        </p:nvSpPr>
        <p:spPr bwMode="auto">
          <a:xfrm>
            <a:off x="1860550" y="4154488"/>
            <a:ext cx="598488" cy="40005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000" b="1">
                <a:latin typeface="+mn-lt"/>
              </a:rPr>
              <a:t>2 K</a:t>
            </a:r>
            <a:r>
              <a:rPr lang="es-ES_tradnl" altLang="es-ES" sz="2000" b="1" baseline="30000">
                <a:latin typeface="+mn-lt"/>
              </a:rPr>
              <a:t>+</a:t>
            </a:r>
            <a:endParaRPr lang="es-ES_tradnl" altLang="es-ES" sz="2400">
              <a:latin typeface="+mn-lt"/>
            </a:endParaRPr>
          </a:p>
        </p:txBody>
      </p:sp>
      <p:sp>
        <p:nvSpPr>
          <p:cNvPr id="14347" name="Text Box 11">
            <a:extLst>
              <a:ext uri="{FF2B5EF4-FFF2-40B4-BE49-F238E27FC236}">
                <a16:creationId xmlns:a16="http://schemas.microsoft.com/office/drawing/2014/main" id="{6145BE20-8916-E7A8-0751-E52C6479CADD}"/>
              </a:ext>
            </a:extLst>
          </p:cNvPr>
          <p:cNvSpPr txBox="1">
            <a:spLocks noChangeArrowheads="1"/>
          </p:cNvSpPr>
          <p:nvPr/>
        </p:nvSpPr>
        <p:spPr bwMode="auto">
          <a:xfrm>
            <a:off x="885825" y="4521200"/>
            <a:ext cx="1941513" cy="4619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 altLang="es-ES" sz="2000" b="1">
                <a:latin typeface="+mn-lt"/>
              </a:rPr>
              <a:t>Na+/ K+-ATPasa</a:t>
            </a:r>
            <a:r>
              <a:rPr lang="es-ES" altLang="es-ES" sz="2400">
                <a:latin typeface="+mn-lt"/>
              </a:rPr>
              <a:t> </a:t>
            </a:r>
            <a:endParaRPr lang="es-ES_tradnl" altLang="es-ES" sz="2400">
              <a:latin typeface="+mn-lt"/>
            </a:endParaRPr>
          </a:p>
        </p:txBody>
      </p:sp>
      <p:sp>
        <p:nvSpPr>
          <p:cNvPr id="14360" name="Line 24">
            <a:extLst>
              <a:ext uri="{FF2B5EF4-FFF2-40B4-BE49-F238E27FC236}">
                <a16:creationId xmlns:a16="http://schemas.microsoft.com/office/drawing/2014/main" id="{77C8733D-FAAC-65FD-7E8E-5C8B1831F9E9}"/>
              </a:ext>
            </a:extLst>
          </p:cNvPr>
          <p:cNvSpPr>
            <a:spLocks noChangeShapeType="1"/>
          </p:cNvSpPr>
          <p:nvPr/>
        </p:nvSpPr>
        <p:spPr bwMode="auto">
          <a:xfrm flipH="1">
            <a:off x="2701925" y="2249488"/>
            <a:ext cx="6350" cy="1546225"/>
          </a:xfrm>
          <a:prstGeom prst="line">
            <a:avLst/>
          </a:prstGeom>
          <a:noFill/>
          <a:ln w="57150">
            <a:solidFill>
              <a:srgbClr val="FF0000"/>
            </a:solidFill>
            <a:round/>
            <a:headEnd/>
            <a:tailEnd type="triangle" w="med" len="med"/>
          </a:ln>
        </p:spPr>
        <p:txBody>
          <a:bodyPr wrap="none" anchor="ctr"/>
          <a:lstStyle/>
          <a:p>
            <a:pPr>
              <a:defRPr/>
            </a:pPr>
            <a:endParaRPr lang="es-ES">
              <a:latin typeface="+mn-lt"/>
            </a:endParaRPr>
          </a:p>
        </p:txBody>
      </p:sp>
      <p:sp>
        <p:nvSpPr>
          <p:cNvPr id="14364" name="Text Box 28">
            <a:extLst>
              <a:ext uri="{FF2B5EF4-FFF2-40B4-BE49-F238E27FC236}">
                <a16:creationId xmlns:a16="http://schemas.microsoft.com/office/drawing/2014/main" id="{EBFB54DA-6139-B2FF-67C3-884EB889CDB7}"/>
              </a:ext>
            </a:extLst>
          </p:cNvPr>
          <p:cNvSpPr txBox="1">
            <a:spLocks noChangeArrowheads="1"/>
          </p:cNvSpPr>
          <p:nvPr/>
        </p:nvSpPr>
        <p:spPr bwMode="auto">
          <a:xfrm>
            <a:off x="1403350" y="6010275"/>
            <a:ext cx="977900" cy="4572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2400">
                <a:latin typeface="+mn-lt"/>
              </a:rPr>
              <a:t>Célula</a:t>
            </a:r>
          </a:p>
        </p:txBody>
      </p:sp>
      <p:sp>
        <p:nvSpPr>
          <p:cNvPr id="14366" name="Marcador de pie de página 3">
            <a:extLst>
              <a:ext uri="{FF2B5EF4-FFF2-40B4-BE49-F238E27FC236}">
                <a16:creationId xmlns:a16="http://schemas.microsoft.com/office/drawing/2014/main" id="{C2A56360-9CB6-A6F3-A4EE-F546A82FB3C2}"/>
              </a:ext>
            </a:extLst>
          </p:cNvPr>
          <p:cNvSpPr>
            <a:spLocks noGrp="1" noChangeArrowheads="1"/>
          </p:cNvSpPr>
          <p:nvPr>
            <p:ph type="ftr" sz="quarter" idx="11"/>
          </p:nvPr>
        </p:nvSpPr>
        <p:spPr bwMode="auto">
          <a:xfrm>
            <a:off x="3821113" y="6421438"/>
            <a:ext cx="2895600" cy="365125"/>
          </a:xfrm>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s-ES" altLang="es-ES" sz="1200" dirty="0">
                <a:solidFill>
                  <a:srgbClr val="000000"/>
                </a:solidFill>
                <a:latin typeface="+mn-lt"/>
              </a:rPr>
              <a:t>Grupo Universidad de la S.E.N.</a:t>
            </a:r>
          </a:p>
        </p:txBody>
      </p:sp>
      <p:pic>
        <p:nvPicPr>
          <p:cNvPr id="17421" name="Picture 12" descr="S.E.N. Nefrología (@SENefrologia) | Twitter">
            <a:extLst>
              <a:ext uri="{FF2B5EF4-FFF2-40B4-BE49-F238E27FC236}">
                <a16:creationId xmlns:a16="http://schemas.microsoft.com/office/drawing/2014/main" id="{C8D837C3-7818-2428-7EEC-120F18155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85738"/>
            <a:ext cx="6794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
            <a:extLst>
              <a:ext uri="{FF2B5EF4-FFF2-40B4-BE49-F238E27FC236}">
                <a16:creationId xmlns:a16="http://schemas.microsoft.com/office/drawing/2014/main" id="{FA49B85F-4E12-36CD-75F4-CDE93A75344E}"/>
              </a:ext>
            </a:extLst>
          </p:cNvPr>
          <p:cNvSpPr txBox="1">
            <a:spLocks noChangeArrowheads="1"/>
          </p:cNvSpPr>
          <p:nvPr/>
        </p:nvSpPr>
        <p:spPr bwMode="auto">
          <a:xfrm>
            <a:off x="642938" y="11113"/>
            <a:ext cx="8839200" cy="1282700"/>
          </a:xfrm>
          <a:prstGeom prst="rect">
            <a:avLst/>
          </a:prstGeom>
          <a:noFill/>
          <a:ln>
            <a:noFill/>
          </a:ln>
        </p:spPr>
        <p:txBody>
          <a:bodyPr anchor="b"/>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s-ES_tradnl" altLang="es-ES" sz="3200" b="1" dirty="0">
                <a:solidFill>
                  <a:srgbClr val="FF0000"/>
                </a:solidFill>
                <a:latin typeface="+mn-lt"/>
              </a:rPr>
              <a:t>Homeostasis del K: Salida de K de la célula</a:t>
            </a:r>
            <a:br>
              <a:rPr lang="es-ES_tradnl" altLang="es-ES" sz="3200" b="1" dirty="0">
                <a:solidFill>
                  <a:srgbClr val="FF0000"/>
                </a:solidFill>
                <a:latin typeface="+mn-lt"/>
              </a:rPr>
            </a:br>
            <a:endParaRPr lang="es-ES" altLang="es-ES" sz="3200" b="1" dirty="0">
              <a:solidFill>
                <a:srgbClr val="FF0000"/>
              </a:solidFill>
              <a:latin typeface="+mn-lt"/>
            </a:endParaRPr>
          </a:p>
        </p:txBody>
      </p:sp>
      <p:sp>
        <p:nvSpPr>
          <p:cNvPr id="17423" name="Text Box 14">
            <a:extLst>
              <a:ext uri="{FF2B5EF4-FFF2-40B4-BE49-F238E27FC236}">
                <a16:creationId xmlns:a16="http://schemas.microsoft.com/office/drawing/2014/main" id="{1CA66FBF-C9ED-D103-AEB6-C6A639233F77}"/>
              </a:ext>
            </a:extLst>
          </p:cNvPr>
          <p:cNvSpPr txBox="1">
            <a:spLocks noChangeArrowheads="1"/>
          </p:cNvSpPr>
          <p:nvPr/>
        </p:nvSpPr>
        <p:spPr bwMode="auto">
          <a:xfrm>
            <a:off x="1069975" y="5581650"/>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a:solidFill>
                  <a:srgbClr val="FF0000"/>
                </a:solidFill>
                <a:latin typeface="Arial Black" panose="020B0A04020102020204" pitchFamily="34" charset="0"/>
              </a:rPr>
              <a:t>150 mEq/l</a:t>
            </a:r>
            <a:endParaRPr lang="es-ES" altLang="es-ES" sz="2400">
              <a:solidFill>
                <a:srgbClr val="FF0000"/>
              </a:solidFill>
              <a:latin typeface="Arial Black" panose="020B0A04020102020204" pitchFamily="34" charset="0"/>
            </a:endParaRPr>
          </a:p>
        </p:txBody>
      </p:sp>
      <p:sp>
        <p:nvSpPr>
          <p:cNvPr id="17424" name="Text Box 13">
            <a:extLst>
              <a:ext uri="{FF2B5EF4-FFF2-40B4-BE49-F238E27FC236}">
                <a16:creationId xmlns:a16="http://schemas.microsoft.com/office/drawing/2014/main" id="{276E38FC-95B3-5619-3329-3E0C83BACF28}"/>
              </a:ext>
            </a:extLst>
          </p:cNvPr>
          <p:cNvSpPr txBox="1">
            <a:spLocks noChangeArrowheads="1"/>
          </p:cNvSpPr>
          <p:nvPr/>
        </p:nvSpPr>
        <p:spPr bwMode="auto">
          <a:xfrm>
            <a:off x="1046163" y="4995863"/>
            <a:ext cx="2289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3600">
                <a:latin typeface="Arial" panose="020B0604020202020204" pitchFamily="34" charset="0"/>
              </a:rPr>
              <a:t>K</a:t>
            </a:r>
            <a:r>
              <a:rPr lang="es-ES_tradnl" altLang="es-ES" sz="3600" baseline="-25000">
                <a:latin typeface="Arial" panose="020B0604020202020204" pitchFamily="34" charset="0"/>
              </a:rPr>
              <a:t>intracelular</a:t>
            </a:r>
            <a:endParaRPr lang="es-ES" altLang="es-ES" sz="3600">
              <a:latin typeface="Arial" panose="020B0604020202020204" pitchFamily="34" charset="0"/>
            </a:endParaRPr>
          </a:p>
        </p:txBody>
      </p:sp>
      <p:sp>
        <p:nvSpPr>
          <p:cNvPr id="17425" name="Rectangle 3">
            <a:extLst>
              <a:ext uri="{FF2B5EF4-FFF2-40B4-BE49-F238E27FC236}">
                <a16:creationId xmlns:a16="http://schemas.microsoft.com/office/drawing/2014/main" id="{7C887812-06D4-29F5-6772-AD3AE3FAF169}"/>
              </a:ext>
            </a:extLst>
          </p:cNvPr>
          <p:cNvSpPr txBox="1">
            <a:spLocks noChangeArrowheads="1"/>
          </p:cNvSpPr>
          <p:nvPr/>
        </p:nvSpPr>
        <p:spPr bwMode="auto">
          <a:xfrm>
            <a:off x="5308600" y="2060575"/>
            <a:ext cx="3614738" cy="1416050"/>
          </a:xfrm>
          <a:prstGeom prst="rect">
            <a:avLst/>
          </a:prstGeom>
          <a:solidFill>
            <a:schemeClr val="bg1"/>
          </a:solidFill>
          <a:ln w="9525">
            <a:solidFill>
              <a:srgbClr val="000000"/>
            </a:solidFill>
            <a:miter lim="800000"/>
            <a:headEnd/>
            <a:tailEnd/>
          </a:ln>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 altLang="es-ES" sz="2400" b="1">
                <a:solidFill>
                  <a:srgbClr val="FF0000"/>
                </a:solidFill>
              </a:rPr>
              <a:t>HIPEROSMOLALIDAD (glucosa/manitol): </a:t>
            </a:r>
            <a:r>
              <a:rPr lang="es-ES" altLang="es-ES" sz="2000" b="1"/>
              <a:t>Induce la salida de agua al espacio EC y el arrastre de K</a:t>
            </a:r>
            <a:endParaRPr lang="es-ES" altLang="es-ES" sz="2800" b="1"/>
          </a:p>
        </p:txBody>
      </p:sp>
      <p:sp>
        <p:nvSpPr>
          <p:cNvPr id="17426" name="CuadroTexto 41">
            <a:extLst>
              <a:ext uri="{FF2B5EF4-FFF2-40B4-BE49-F238E27FC236}">
                <a16:creationId xmlns:a16="http://schemas.microsoft.com/office/drawing/2014/main" id="{967D7136-832C-0A80-19AB-638AB5634FE2}"/>
              </a:ext>
            </a:extLst>
          </p:cNvPr>
          <p:cNvSpPr txBox="1">
            <a:spLocks noChangeArrowheads="1"/>
          </p:cNvSpPr>
          <p:nvPr/>
        </p:nvSpPr>
        <p:spPr bwMode="auto">
          <a:xfrm>
            <a:off x="58738" y="914400"/>
            <a:ext cx="5170487" cy="138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2000" b="1"/>
              <a:t>La inhibición  </a:t>
            </a:r>
            <a:r>
              <a:rPr lang="es-ES_tradnl" altLang="es-ES" sz="2400" b="1">
                <a:solidFill>
                  <a:srgbClr val="FF0000"/>
                </a:solidFill>
              </a:rPr>
              <a:t>ADRENÉRGICA BETA-2 </a:t>
            </a:r>
            <a:r>
              <a:rPr lang="es-ES_tradnl" altLang="es-ES" sz="2000" b="1"/>
              <a:t>por fármacos inhibe la adenilciclasa -&gt; estimula la inhibe la Na-K ATPasa y disminuye la captación intracelular de K.</a:t>
            </a:r>
          </a:p>
        </p:txBody>
      </p:sp>
      <p:grpSp>
        <p:nvGrpSpPr>
          <p:cNvPr id="17427" name="Group 5">
            <a:extLst>
              <a:ext uri="{FF2B5EF4-FFF2-40B4-BE49-F238E27FC236}">
                <a16:creationId xmlns:a16="http://schemas.microsoft.com/office/drawing/2014/main" id="{3E3CB559-D3FB-BEA7-A296-51C1BBFBBB7E}"/>
              </a:ext>
            </a:extLst>
          </p:cNvPr>
          <p:cNvGrpSpPr>
            <a:grpSpLocks/>
          </p:cNvGrpSpPr>
          <p:nvPr/>
        </p:nvGrpSpPr>
        <p:grpSpPr bwMode="auto">
          <a:xfrm>
            <a:off x="1716088" y="3829050"/>
            <a:ext cx="2030412" cy="792163"/>
            <a:chOff x="4481" y="2341"/>
            <a:chExt cx="1279" cy="499"/>
          </a:xfrm>
        </p:grpSpPr>
        <p:sp>
          <p:nvSpPr>
            <p:cNvPr id="17449" name="Line 6">
              <a:extLst>
                <a:ext uri="{FF2B5EF4-FFF2-40B4-BE49-F238E27FC236}">
                  <a16:creationId xmlns:a16="http://schemas.microsoft.com/office/drawing/2014/main" id="{11B6217E-1688-085A-5E94-43ADA48FE76C}"/>
                </a:ext>
              </a:extLst>
            </p:cNvPr>
            <p:cNvSpPr>
              <a:spLocks noChangeShapeType="1"/>
            </p:cNvSpPr>
            <p:nvPr/>
          </p:nvSpPr>
          <p:spPr bwMode="auto">
            <a:xfrm flipH="1">
              <a:off x="4921" y="2568"/>
              <a:ext cx="181" cy="27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7450" name="Text Box 7">
              <a:extLst>
                <a:ext uri="{FF2B5EF4-FFF2-40B4-BE49-F238E27FC236}">
                  <a16:creationId xmlns:a16="http://schemas.microsoft.com/office/drawing/2014/main" id="{5FD33AC3-E49D-77E2-E994-8471938FDED4}"/>
                </a:ext>
              </a:extLst>
            </p:cNvPr>
            <p:cNvSpPr txBox="1">
              <a:spLocks noChangeArrowheads="1"/>
            </p:cNvSpPr>
            <p:nvPr/>
          </p:nvSpPr>
          <p:spPr bwMode="auto">
            <a:xfrm>
              <a:off x="4481" y="2341"/>
              <a:ext cx="1279" cy="212"/>
            </a:xfrm>
            <a:prstGeom prst="rect">
              <a:avLst/>
            </a:prstGeom>
            <a:solidFill>
              <a:schemeClr val="bg1"/>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1600" b="1">
                  <a:solidFill>
                    <a:srgbClr val="FF0000"/>
                  </a:solidFill>
                  <a:latin typeface="Arial Black" panose="020B0A04020102020204" pitchFamily="34" charset="0"/>
                </a:rPr>
                <a:t>ADENILCICLASA</a:t>
              </a:r>
            </a:p>
          </p:txBody>
        </p:sp>
      </p:grpSp>
      <p:cxnSp>
        <p:nvCxnSpPr>
          <p:cNvPr id="3" name="Conector recto 2">
            <a:extLst>
              <a:ext uri="{FF2B5EF4-FFF2-40B4-BE49-F238E27FC236}">
                <a16:creationId xmlns:a16="http://schemas.microsoft.com/office/drawing/2014/main" id="{DFB9220F-BE43-18F4-498B-FE0BEA4A24DF}"/>
              </a:ext>
            </a:extLst>
          </p:cNvPr>
          <p:cNvCxnSpPr/>
          <p:nvPr/>
        </p:nvCxnSpPr>
        <p:spPr>
          <a:xfrm>
            <a:off x="1876425" y="3381375"/>
            <a:ext cx="1601788" cy="113982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Conector recto 37">
            <a:extLst>
              <a:ext uri="{FF2B5EF4-FFF2-40B4-BE49-F238E27FC236}">
                <a16:creationId xmlns:a16="http://schemas.microsoft.com/office/drawing/2014/main" id="{1F88B872-029C-7B5F-C5E3-B2C5475BEE7A}"/>
              </a:ext>
            </a:extLst>
          </p:cNvPr>
          <p:cNvCxnSpPr>
            <a:cxnSpLocks/>
          </p:cNvCxnSpPr>
          <p:nvPr/>
        </p:nvCxnSpPr>
        <p:spPr>
          <a:xfrm flipH="1">
            <a:off x="2152650" y="3409950"/>
            <a:ext cx="1171575" cy="91440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9" name="Text Box 25">
            <a:extLst>
              <a:ext uri="{FF2B5EF4-FFF2-40B4-BE49-F238E27FC236}">
                <a16:creationId xmlns:a16="http://schemas.microsoft.com/office/drawing/2014/main" id="{172BED2D-B820-B480-447C-67935E119FC5}"/>
              </a:ext>
            </a:extLst>
          </p:cNvPr>
          <p:cNvSpPr txBox="1">
            <a:spLocks noChangeArrowheads="1"/>
          </p:cNvSpPr>
          <p:nvPr/>
        </p:nvSpPr>
        <p:spPr bwMode="auto">
          <a:xfrm>
            <a:off x="2730500" y="2447925"/>
            <a:ext cx="420688" cy="10160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ES" sz="6000" b="1" dirty="0">
                <a:solidFill>
                  <a:srgbClr val="FF0000"/>
                </a:solidFill>
                <a:latin typeface="+mn-lt"/>
              </a:rPr>
              <a:t>-</a:t>
            </a:r>
            <a:endParaRPr lang="es-ES_tradnl" altLang="es-ES" sz="6000" dirty="0">
              <a:solidFill>
                <a:srgbClr val="FF0000"/>
              </a:solidFill>
              <a:latin typeface="+mn-lt"/>
            </a:endParaRPr>
          </a:p>
        </p:txBody>
      </p:sp>
      <p:sp>
        <p:nvSpPr>
          <p:cNvPr id="17431" name="Text Box 11">
            <a:extLst>
              <a:ext uri="{FF2B5EF4-FFF2-40B4-BE49-F238E27FC236}">
                <a16:creationId xmlns:a16="http://schemas.microsoft.com/office/drawing/2014/main" id="{4DEFACFD-0990-C063-66AE-27B4D877D519}"/>
              </a:ext>
            </a:extLst>
          </p:cNvPr>
          <p:cNvSpPr txBox="1">
            <a:spLocks noChangeArrowheads="1"/>
          </p:cNvSpPr>
          <p:nvPr/>
        </p:nvSpPr>
        <p:spPr bwMode="auto">
          <a:xfrm>
            <a:off x="4772025" y="3584575"/>
            <a:ext cx="40576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nSpc>
                <a:spcPct val="80000"/>
              </a:lnSpc>
              <a:spcBef>
                <a:spcPct val="20000"/>
              </a:spcBef>
              <a:buClr>
                <a:schemeClr val="accent2"/>
              </a:buClr>
              <a:buFont typeface="Wingdings" panose="05000000000000000000" pitchFamily="2" charset="2"/>
              <a:buChar char="§"/>
            </a:pPr>
            <a:r>
              <a:rPr kumimoji="1" lang="es-ES_tradnl" altLang="es-ES" sz="1600" b="1">
                <a:solidFill>
                  <a:srgbClr val="333399"/>
                </a:solidFill>
                <a:latin typeface="Arial" panose="020B0604020202020204" pitchFamily="34" charset="0"/>
              </a:rPr>
              <a:t> Por cada ↑</a:t>
            </a:r>
            <a:r>
              <a:rPr kumimoji="1" lang="es-ES" altLang="es-ES" sz="1600" b="1">
                <a:solidFill>
                  <a:srgbClr val="333399"/>
                </a:solidFill>
                <a:latin typeface="Arial" panose="020B0604020202020204" pitchFamily="34" charset="0"/>
              </a:rPr>
              <a:t>10 mosm/Kg de la Osmp efectiva </a:t>
            </a:r>
            <a:r>
              <a:rPr kumimoji="1" lang="es-ES" altLang="es-ES" sz="1600" b="1">
                <a:solidFill>
                  <a:srgbClr val="333399"/>
                </a:solidFill>
                <a:latin typeface="Arial" panose="020B0604020202020204" pitchFamily="34" charset="0"/>
                <a:sym typeface="Symbol" panose="05050102010706020507" pitchFamily="18" charset="2"/>
              </a:rPr>
              <a:t></a:t>
            </a:r>
            <a:r>
              <a:rPr kumimoji="1" lang="es-ES_tradnl" altLang="es-ES" sz="1600" b="1">
                <a:solidFill>
                  <a:srgbClr val="333399"/>
                </a:solidFill>
                <a:latin typeface="Arial" panose="020B0604020202020204" pitchFamily="34" charset="0"/>
                <a:sym typeface="Symbol" panose="05050102010706020507" pitchFamily="18" charset="2"/>
              </a:rPr>
              <a:t> K 0.4-0.8 mMol/L.</a:t>
            </a:r>
            <a:endParaRPr kumimoji="1" lang="es-ES" altLang="es-ES" sz="1600" b="1">
              <a:solidFill>
                <a:srgbClr val="333399"/>
              </a:solidFill>
              <a:latin typeface="Arial" panose="020B0604020202020204" pitchFamily="34" charset="0"/>
              <a:sym typeface="Symbol" panose="05050102010706020507" pitchFamily="18" charset="2"/>
            </a:endParaRPr>
          </a:p>
          <a:p>
            <a:pPr eaLnBrk="1" hangingPunct="1"/>
            <a:endParaRPr lang="es-ES" altLang="es-ES" sz="900" b="1">
              <a:solidFill>
                <a:srgbClr val="333399"/>
              </a:solidFill>
              <a:latin typeface="Arial" panose="020B0604020202020204" pitchFamily="34" charset="0"/>
            </a:endParaRPr>
          </a:p>
        </p:txBody>
      </p:sp>
      <p:grpSp>
        <p:nvGrpSpPr>
          <p:cNvPr id="17432" name="Grupo 5">
            <a:extLst>
              <a:ext uri="{FF2B5EF4-FFF2-40B4-BE49-F238E27FC236}">
                <a16:creationId xmlns:a16="http://schemas.microsoft.com/office/drawing/2014/main" id="{4F2E3D65-61C2-A934-7C08-CB9EAC5FCF96}"/>
              </a:ext>
            </a:extLst>
          </p:cNvPr>
          <p:cNvGrpSpPr>
            <a:grpSpLocks/>
          </p:cNvGrpSpPr>
          <p:nvPr/>
        </p:nvGrpSpPr>
        <p:grpSpPr bwMode="auto">
          <a:xfrm>
            <a:off x="3132138" y="4264025"/>
            <a:ext cx="5835650" cy="2112963"/>
            <a:chOff x="1979613" y="4581525"/>
            <a:chExt cx="5835650" cy="2112963"/>
          </a:xfrm>
        </p:grpSpPr>
        <p:sp>
          <p:nvSpPr>
            <p:cNvPr id="17433" name="Line 5">
              <a:extLst>
                <a:ext uri="{FF2B5EF4-FFF2-40B4-BE49-F238E27FC236}">
                  <a16:creationId xmlns:a16="http://schemas.microsoft.com/office/drawing/2014/main" id="{1E209171-1CEF-D3EA-3D92-B6E503AEE237}"/>
                </a:ext>
              </a:extLst>
            </p:cNvPr>
            <p:cNvSpPr>
              <a:spLocks noChangeShapeType="1"/>
            </p:cNvSpPr>
            <p:nvPr/>
          </p:nvSpPr>
          <p:spPr bwMode="auto">
            <a:xfrm>
              <a:off x="2700338" y="6237288"/>
              <a:ext cx="863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7434" name="Line 6">
              <a:extLst>
                <a:ext uri="{FF2B5EF4-FFF2-40B4-BE49-F238E27FC236}">
                  <a16:creationId xmlns:a16="http://schemas.microsoft.com/office/drawing/2014/main" id="{398C6903-1212-2495-DCAD-1B376878AD52}"/>
                </a:ext>
              </a:extLst>
            </p:cNvPr>
            <p:cNvSpPr>
              <a:spLocks noChangeShapeType="1"/>
            </p:cNvSpPr>
            <p:nvPr/>
          </p:nvSpPr>
          <p:spPr bwMode="auto">
            <a:xfrm>
              <a:off x="2700338" y="5302250"/>
              <a:ext cx="863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7435" name="Text Box 12">
              <a:extLst>
                <a:ext uri="{FF2B5EF4-FFF2-40B4-BE49-F238E27FC236}">
                  <a16:creationId xmlns:a16="http://schemas.microsoft.com/office/drawing/2014/main" id="{1A1E2C59-63D8-9924-DF67-F1035393048F}"/>
                </a:ext>
              </a:extLst>
            </p:cNvPr>
            <p:cNvSpPr txBox="1">
              <a:spLocks noChangeArrowheads="1"/>
            </p:cNvSpPr>
            <p:nvPr/>
          </p:nvSpPr>
          <p:spPr bwMode="auto">
            <a:xfrm>
              <a:off x="5219700" y="4581525"/>
              <a:ext cx="2595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2000" b="1">
                  <a:solidFill>
                    <a:srgbClr val="990000"/>
                  </a:solidFill>
                  <a:latin typeface="Arial" panose="020B0604020202020204" pitchFamily="34" charset="0"/>
                </a:rPr>
                <a:t>Líquido extracelular</a:t>
              </a:r>
            </a:p>
          </p:txBody>
        </p:sp>
        <p:sp>
          <p:nvSpPr>
            <p:cNvPr id="17436" name="Text Box 14">
              <a:extLst>
                <a:ext uri="{FF2B5EF4-FFF2-40B4-BE49-F238E27FC236}">
                  <a16:creationId xmlns:a16="http://schemas.microsoft.com/office/drawing/2014/main" id="{E3B36431-F78C-E5E7-09D3-2730FAC3D6BB}"/>
                </a:ext>
              </a:extLst>
            </p:cNvPr>
            <p:cNvSpPr txBox="1">
              <a:spLocks noChangeArrowheads="1"/>
            </p:cNvSpPr>
            <p:nvPr/>
          </p:nvSpPr>
          <p:spPr bwMode="auto">
            <a:xfrm>
              <a:off x="6300788" y="5518150"/>
              <a:ext cx="1295400" cy="4953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cs typeface="Arial" panose="020B0604020202020204" pitchFamily="34" charset="0"/>
                  <a:sym typeface="Symbol" panose="05050102010706020507" pitchFamily="18" charset="2"/>
                </a:rPr>
                <a:t></a:t>
              </a:r>
              <a:r>
                <a:rPr lang="es-ES" altLang="es-ES" sz="2400" b="1">
                  <a:latin typeface="Arial" panose="020B0604020202020204" pitchFamily="34" charset="0"/>
                </a:rPr>
                <a:t>Glu</a:t>
              </a:r>
            </a:p>
          </p:txBody>
        </p:sp>
        <p:sp>
          <p:nvSpPr>
            <p:cNvPr id="17437" name="Text Box 16">
              <a:extLst>
                <a:ext uri="{FF2B5EF4-FFF2-40B4-BE49-F238E27FC236}">
                  <a16:creationId xmlns:a16="http://schemas.microsoft.com/office/drawing/2014/main" id="{E3822454-00EC-E0F1-46D2-56F1D10DFA12}"/>
                </a:ext>
              </a:extLst>
            </p:cNvPr>
            <p:cNvSpPr txBox="1">
              <a:spLocks noChangeArrowheads="1"/>
            </p:cNvSpPr>
            <p:nvPr/>
          </p:nvSpPr>
          <p:spPr bwMode="auto">
            <a:xfrm>
              <a:off x="4932363" y="6237288"/>
              <a:ext cx="58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grpSp>
          <p:nvGrpSpPr>
            <p:cNvPr id="17438" name="Group 19">
              <a:extLst>
                <a:ext uri="{FF2B5EF4-FFF2-40B4-BE49-F238E27FC236}">
                  <a16:creationId xmlns:a16="http://schemas.microsoft.com/office/drawing/2014/main" id="{2EF3C644-422A-5A12-073D-DC7CE49D6390}"/>
                </a:ext>
              </a:extLst>
            </p:cNvPr>
            <p:cNvGrpSpPr>
              <a:grpSpLocks/>
            </p:cNvGrpSpPr>
            <p:nvPr/>
          </p:nvGrpSpPr>
          <p:grpSpPr bwMode="auto">
            <a:xfrm>
              <a:off x="1979613" y="5518150"/>
              <a:ext cx="2232025" cy="558800"/>
              <a:chOff x="1565" y="3385"/>
              <a:chExt cx="1406" cy="352"/>
            </a:xfrm>
          </p:grpSpPr>
          <p:sp>
            <p:nvSpPr>
              <p:cNvPr id="17445" name="AutoShape 17">
                <a:extLst>
                  <a:ext uri="{FF2B5EF4-FFF2-40B4-BE49-F238E27FC236}">
                    <a16:creationId xmlns:a16="http://schemas.microsoft.com/office/drawing/2014/main" id="{7D74FA67-F715-CAFF-2018-981B5F07D394}"/>
                  </a:ext>
                </a:extLst>
              </p:cNvPr>
              <p:cNvSpPr>
                <a:spLocks noChangeArrowheads="1"/>
              </p:cNvSpPr>
              <p:nvPr/>
            </p:nvSpPr>
            <p:spPr bwMode="auto">
              <a:xfrm>
                <a:off x="1565" y="3385"/>
                <a:ext cx="1406" cy="352"/>
              </a:xfrm>
              <a:prstGeom prst="chevron">
                <a:avLst>
                  <a:gd name="adj" fmla="val 99858"/>
                </a:avLst>
              </a:prstGeom>
              <a:solidFill>
                <a:srgbClr val="3333CC"/>
              </a:solidFill>
              <a:ln w="28575" algn="ctr">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3600">
                  <a:latin typeface="Arial" panose="020B0604020202020204" pitchFamily="34" charset="0"/>
                </a:endParaRPr>
              </a:p>
            </p:txBody>
          </p:sp>
          <p:sp>
            <p:nvSpPr>
              <p:cNvPr id="17446" name="AutoShape 13">
                <a:extLst>
                  <a:ext uri="{FF2B5EF4-FFF2-40B4-BE49-F238E27FC236}">
                    <a16:creationId xmlns:a16="http://schemas.microsoft.com/office/drawing/2014/main" id="{48D760E5-E8B5-28C1-59F4-D30D7853EF07}"/>
                  </a:ext>
                </a:extLst>
              </p:cNvPr>
              <p:cNvSpPr>
                <a:spLocks noChangeArrowheads="1"/>
              </p:cNvSpPr>
              <p:nvPr/>
            </p:nvSpPr>
            <p:spPr bwMode="auto">
              <a:xfrm>
                <a:off x="1837" y="3430"/>
                <a:ext cx="403" cy="288"/>
              </a:xfrm>
              <a:prstGeom prst="chevron">
                <a:avLst>
                  <a:gd name="adj" fmla="val 349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sp>
            <p:nvSpPr>
              <p:cNvPr id="17447" name="Text Box 8">
                <a:extLst>
                  <a:ext uri="{FF2B5EF4-FFF2-40B4-BE49-F238E27FC236}">
                    <a16:creationId xmlns:a16="http://schemas.microsoft.com/office/drawing/2014/main" id="{7E090BD4-91A9-C3F9-FBC5-3801F24A9B2C}"/>
                  </a:ext>
                </a:extLst>
              </p:cNvPr>
              <p:cNvSpPr txBox="1">
                <a:spLocks noChangeArrowheads="1"/>
              </p:cNvSpPr>
              <p:nvPr/>
            </p:nvSpPr>
            <p:spPr bwMode="auto">
              <a:xfrm>
                <a:off x="2200" y="3430"/>
                <a:ext cx="3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sp>
            <p:nvSpPr>
              <p:cNvPr id="17448" name="Text Box 15">
                <a:extLst>
                  <a:ext uri="{FF2B5EF4-FFF2-40B4-BE49-F238E27FC236}">
                    <a16:creationId xmlns:a16="http://schemas.microsoft.com/office/drawing/2014/main" id="{F3EC8430-09B7-EB84-157E-3728A8583A80}"/>
                  </a:ext>
                </a:extLst>
              </p:cNvPr>
              <p:cNvSpPr txBox="1">
                <a:spLocks noChangeArrowheads="1"/>
              </p:cNvSpPr>
              <p:nvPr/>
            </p:nvSpPr>
            <p:spPr bwMode="auto">
              <a:xfrm>
                <a:off x="2472" y="3430"/>
                <a:ext cx="3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grpSp>
        <p:sp>
          <p:nvSpPr>
            <p:cNvPr id="17439" name="Text Box 18">
              <a:extLst>
                <a:ext uri="{FF2B5EF4-FFF2-40B4-BE49-F238E27FC236}">
                  <a16:creationId xmlns:a16="http://schemas.microsoft.com/office/drawing/2014/main" id="{A732F799-28FC-5811-C744-63A95C476C15}"/>
                </a:ext>
              </a:extLst>
            </p:cNvPr>
            <p:cNvSpPr txBox="1">
              <a:spLocks noChangeArrowheads="1"/>
            </p:cNvSpPr>
            <p:nvPr/>
          </p:nvSpPr>
          <p:spPr bwMode="auto">
            <a:xfrm>
              <a:off x="4932363" y="5086350"/>
              <a:ext cx="58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grpSp>
          <p:nvGrpSpPr>
            <p:cNvPr id="17440" name="Group 19">
              <a:extLst>
                <a:ext uri="{FF2B5EF4-FFF2-40B4-BE49-F238E27FC236}">
                  <a16:creationId xmlns:a16="http://schemas.microsoft.com/office/drawing/2014/main" id="{AE89168E-B94B-DB38-39F0-C7F1586D974F}"/>
                </a:ext>
              </a:extLst>
            </p:cNvPr>
            <p:cNvGrpSpPr>
              <a:grpSpLocks/>
            </p:cNvGrpSpPr>
            <p:nvPr/>
          </p:nvGrpSpPr>
          <p:grpSpPr bwMode="auto">
            <a:xfrm>
              <a:off x="3924300" y="5532438"/>
              <a:ext cx="2232025" cy="558800"/>
              <a:chOff x="1565" y="3385"/>
              <a:chExt cx="1406" cy="352"/>
            </a:xfrm>
          </p:grpSpPr>
          <p:sp>
            <p:nvSpPr>
              <p:cNvPr id="17441" name="AutoShape 17">
                <a:extLst>
                  <a:ext uri="{FF2B5EF4-FFF2-40B4-BE49-F238E27FC236}">
                    <a16:creationId xmlns:a16="http://schemas.microsoft.com/office/drawing/2014/main" id="{BDCE64B3-7351-CA24-C082-4453E3ED3730}"/>
                  </a:ext>
                </a:extLst>
              </p:cNvPr>
              <p:cNvSpPr>
                <a:spLocks noChangeArrowheads="1"/>
              </p:cNvSpPr>
              <p:nvPr/>
            </p:nvSpPr>
            <p:spPr bwMode="auto">
              <a:xfrm>
                <a:off x="1565" y="3385"/>
                <a:ext cx="1406" cy="352"/>
              </a:xfrm>
              <a:prstGeom prst="chevron">
                <a:avLst>
                  <a:gd name="adj" fmla="val 99858"/>
                </a:avLst>
              </a:prstGeom>
              <a:solidFill>
                <a:srgbClr val="3333CC"/>
              </a:solidFill>
              <a:ln w="28575" algn="ctr">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3600">
                  <a:latin typeface="Arial" panose="020B0604020202020204" pitchFamily="34" charset="0"/>
                </a:endParaRPr>
              </a:p>
            </p:txBody>
          </p:sp>
          <p:sp>
            <p:nvSpPr>
              <p:cNvPr id="17442" name="AutoShape 13">
                <a:extLst>
                  <a:ext uri="{FF2B5EF4-FFF2-40B4-BE49-F238E27FC236}">
                    <a16:creationId xmlns:a16="http://schemas.microsoft.com/office/drawing/2014/main" id="{820FEC60-E055-D2BF-7822-97C72BEF30D8}"/>
                  </a:ext>
                </a:extLst>
              </p:cNvPr>
              <p:cNvSpPr>
                <a:spLocks noChangeArrowheads="1"/>
              </p:cNvSpPr>
              <p:nvPr/>
            </p:nvSpPr>
            <p:spPr bwMode="auto">
              <a:xfrm>
                <a:off x="1837" y="3430"/>
                <a:ext cx="403" cy="288"/>
              </a:xfrm>
              <a:prstGeom prst="chevron">
                <a:avLst>
                  <a:gd name="adj" fmla="val 349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sp>
            <p:nvSpPr>
              <p:cNvPr id="17443" name="Text Box 8">
                <a:extLst>
                  <a:ext uri="{FF2B5EF4-FFF2-40B4-BE49-F238E27FC236}">
                    <a16:creationId xmlns:a16="http://schemas.microsoft.com/office/drawing/2014/main" id="{44236EA5-C207-C8E6-AC08-360B475EAB10}"/>
                  </a:ext>
                </a:extLst>
              </p:cNvPr>
              <p:cNvSpPr txBox="1">
                <a:spLocks noChangeArrowheads="1"/>
              </p:cNvSpPr>
              <p:nvPr/>
            </p:nvSpPr>
            <p:spPr bwMode="auto">
              <a:xfrm>
                <a:off x="2200" y="3430"/>
                <a:ext cx="3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sp>
            <p:nvSpPr>
              <p:cNvPr id="17444" name="Text Box 15">
                <a:extLst>
                  <a:ext uri="{FF2B5EF4-FFF2-40B4-BE49-F238E27FC236}">
                    <a16:creationId xmlns:a16="http://schemas.microsoft.com/office/drawing/2014/main" id="{C9F181AB-F9D4-7EB1-E6B0-48BEA6B3AA0E}"/>
                  </a:ext>
                </a:extLst>
              </p:cNvPr>
              <p:cNvSpPr txBox="1">
                <a:spLocks noChangeArrowheads="1"/>
              </p:cNvSpPr>
              <p:nvPr/>
            </p:nvSpPr>
            <p:spPr bwMode="auto">
              <a:xfrm>
                <a:off x="2472" y="3430"/>
                <a:ext cx="3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ACE0619-FECC-8E61-D618-8CA154B077EB}"/>
              </a:ext>
            </a:extLst>
          </p:cNvPr>
          <p:cNvSpPr>
            <a:spLocks noGrp="1" noChangeArrowheads="1"/>
          </p:cNvSpPr>
          <p:nvPr>
            <p:ph type="title" idx="4294967295"/>
          </p:nvPr>
        </p:nvSpPr>
        <p:spPr>
          <a:xfrm>
            <a:off x="250825" y="377825"/>
            <a:ext cx="8837613" cy="1325563"/>
          </a:xfrm>
        </p:spPr>
        <p:txBody>
          <a:bodyPr anchor="b"/>
          <a:lstStyle/>
          <a:p>
            <a:pPr>
              <a:defRPr/>
            </a:pPr>
            <a:r>
              <a:rPr lang="es-ES_tradnl" altLang="es-ES" sz="3200" b="1" dirty="0">
                <a:solidFill>
                  <a:srgbClr val="FF0000"/>
                </a:solidFill>
                <a:latin typeface="+mn-lt"/>
              </a:rPr>
              <a:t>Efecto de la acidosis sobre la concentración plasmática de K</a:t>
            </a:r>
            <a:endParaRPr lang="es-ES" altLang="es-ES" sz="3200" b="1" dirty="0">
              <a:solidFill>
                <a:srgbClr val="FF0000"/>
              </a:solidFill>
              <a:latin typeface="+mn-lt"/>
            </a:endParaRPr>
          </a:p>
        </p:txBody>
      </p:sp>
      <p:sp>
        <p:nvSpPr>
          <p:cNvPr id="19459" name="Rectangle 3">
            <a:extLst>
              <a:ext uri="{FF2B5EF4-FFF2-40B4-BE49-F238E27FC236}">
                <a16:creationId xmlns:a16="http://schemas.microsoft.com/office/drawing/2014/main" id="{977A5705-0559-8CA3-F293-305C8BE470CA}"/>
              </a:ext>
            </a:extLst>
          </p:cNvPr>
          <p:cNvSpPr>
            <a:spLocks noGrp="1" noChangeArrowheads="1"/>
          </p:cNvSpPr>
          <p:nvPr>
            <p:ph type="body" idx="4294967295"/>
          </p:nvPr>
        </p:nvSpPr>
        <p:spPr>
          <a:xfrm>
            <a:off x="457200" y="1981200"/>
            <a:ext cx="8229600" cy="2511425"/>
          </a:xfrm>
        </p:spPr>
        <p:txBody>
          <a:bodyPr/>
          <a:lstStyle/>
          <a:p>
            <a:pPr>
              <a:buFont typeface="Wingdings" panose="05000000000000000000" pitchFamily="2" charset="2"/>
              <a:buChar char="§"/>
            </a:pPr>
            <a:r>
              <a:rPr lang="es-ES_tradnl" altLang="es-ES" sz="2800"/>
              <a:t> El 60% o más del exceso de H</a:t>
            </a:r>
            <a:r>
              <a:rPr lang="es-ES_tradnl" altLang="es-ES" sz="2800" baseline="30000"/>
              <a:t>+</a:t>
            </a:r>
            <a:r>
              <a:rPr lang="es-ES_tradnl" altLang="es-ES" sz="2800"/>
              <a:t> se amortigua en el interior de las célula</a:t>
            </a:r>
            <a:r>
              <a:rPr lang="es-ES" altLang="es-ES" sz="2800"/>
              <a:t>s. La neutralidad eléctrica se mantiene a base de la salida de K y Na celular al LEC.</a:t>
            </a:r>
          </a:p>
          <a:p>
            <a:endParaRPr lang="es-ES" altLang="es-ES"/>
          </a:p>
        </p:txBody>
      </p:sp>
      <p:sp>
        <p:nvSpPr>
          <p:cNvPr id="19460" name="Rectangle 4">
            <a:extLst>
              <a:ext uri="{FF2B5EF4-FFF2-40B4-BE49-F238E27FC236}">
                <a16:creationId xmlns:a16="http://schemas.microsoft.com/office/drawing/2014/main" id="{F1FB7516-2BFD-1237-3BF9-96EC19CC0B04}"/>
              </a:ext>
            </a:extLst>
          </p:cNvPr>
          <p:cNvSpPr>
            <a:spLocks noChangeArrowheads="1"/>
          </p:cNvSpPr>
          <p:nvPr/>
        </p:nvSpPr>
        <p:spPr bwMode="auto">
          <a:xfrm>
            <a:off x="1116013" y="4724400"/>
            <a:ext cx="1943100" cy="1728788"/>
          </a:xfrm>
          <a:prstGeom prst="rect">
            <a:avLst/>
          </a:prstGeom>
          <a:solidFill>
            <a:srgbClr val="FFCC00"/>
          </a:solidFill>
          <a:ln w="38100" algn="ctr">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K</a:t>
            </a:r>
            <a:r>
              <a:rPr lang="es-ES" altLang="es-ES" sz="2400" b="1" baseline="30000">
                <a:latin typeface="Arial" panose="020B0604020202020204" pitchFamily="34" charset="0"/>
              </a:rPr>
              <a:t>+</a:t>
            </a:r>
            <a:endParaRPr lang="es-ES" altLang="es-ES" sz="2400" b="1">
              <a:latin typeface="Arial" panose="020B0604020202020204" pitchFamily="34" charset="0"/>
            </a:endParaRPr>
          </a:p>
        </p:txBody>
      </p:sp>
      <p:sp>
        <p:nvSpPr>
          <p:cNvPr id="19461" name="Line 5">
            <a:extLst>
              <a:ext uri="{FF2B5EF4-FFF2-40B4-BE49-F238E27FC236}">
                <a16:creationId xmlns:a16="http://schemas.microsoft.com/office/drawing/2014/main" id="{7483315D-A435-8FB8-450F-49236F28DFE5}"/>
              </a:ext>
            </a:extLst>
          </p:cNvPr>
          <p:cNvSpPr>
            <a:spLocks noChangeShapeType="1"/>
          </p:cNvSpPr>
          <p:nvPr/>
        </p:nvSpPr>
        <p:spPr bwMode="auto">
          <a:xfrm>
            <a:off x="2771775" y="6092825"/>
            <a:ext cx="863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62" name="Line 6">
            <a:extLst>
              <a:ext uri="{FF2B5EF4-FFF2-40B4-BE49-F238E27FC236}">
                <a16:creationId xmlns:a16="http://schemas.microsoft.com/office/drawing/2014/main" id="{F09BEA4A-545F-1861-F0F1-9B16ED335CB3}"/>
              </a:ext>
            </a:extLst>
          </p:cNvPr>
          <p:cNvSpPr>
            <a:spLocks noChangeShapeType="1"/>
          </p:cNvSpPr>
          <p:nvPr/>
        </p:nvSpPr>
        <p:spPr bwMode="auto">
          <a:xfrm>
            <a:off x="2771775" y="5661025"/>
            <a:ext cx="863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63" name="Line 7">
            <a:extLst>
              <a:ext uri="{FF2B5EF4-FFF2-40B4-BE49-F238E27FC236}">
                <a16:creationId xmlns:a16="http://schemas.microsoft.com/office/drawing/2014/main" id="{28BA2996-F51A-63D7-54E7-A052BA326D9B}"/>
              </a:ext>
            </a:extLst>
          </p:cNvPr>
          <p:cNvSpPr>
            <a:spLocks noChangeShapeType="1"/>
          </p:cNvSpPr>
          <p:nvPr/>
        </p:nvSpPr>
        <p:spPr bwMode="auto">
          <a:xfrm flipH="1">
            <a:off x="2771775" y="5157788"/>
            <a:ext cx="143986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64" name="Text Box 8">
            <a:extLst>
              <a:ext uri="{FF2B5EF4-FFF2-40B4-BE49-F238E27FC236}">
                <a16:creationId xmlns:a16="http://schemas.microsoft.com/office/drawing/2014/main" id="{BDD74ABF-760E-8A72-AB3C-909C2BABFD99}"/>
              </a:ext>
            </a:extLst>
          </p:cNvPr>
          <p:cNvSpPr txBox="1">
            <a:spLocks noChangeArrowheads="1"/>
          </p:cNvSpPr>
          <p:nvPr/>
        </p:nvSpPr>
        <p:spPr bwMode="auto">
          <a:xfrm>
            <a:off x="4356100" y="4941888"/>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H+</a:t>
            </a:r>
          </a:p>
        </p:txBody>
      </p:sp>
      <p:sp>
        <p:nvSpPr>
          <p:cNvPr id="19465" name="Text Box 9">
            <a:extLst>
              <a:ext uri="{FF2B5EF4-FFF2-40B4-BE49-F238E27FC236}">
                <a16:creationId xmlns:a16="http://schemas.microsoft.com/office/drawing/2014/main" id="{2F864A46-F363-F7E5-26FC-D764A633FB05}"/>
              </a:ext>
            </a:extLst>
          </p:cNvPr>
          <p:cNvSpPr txBox="1">
            <a:spLocks noChangeArrowheads="1"/>
          </p:cNvSpPr>
          <p:nvPr/>
        </p:nvSpPr>
        <p:spPr bwMode="auto">
          <a:xfrm>
            <a:off x="1803400" y="5829300"/>
            <a:ext cx="72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Na</a:t>
            </a:r>
            <a:r>
              <a:rPr lang="es-ES" altLang="es-ES" sz="2000" b="1">
                <a:latin typeface="Arial" panose="020B0604020202020204" pitchFamily="34" charset="0"/>
              </a:rPr>
              <a:t>+</a:t>
            </a:r>
          </a:p>
        </p:txBody>
      </p:sp>
      <p:sp>
        <p:nvSpPr>
          <p:cNvPr id="19466" name="Text Box 10">
            <a:extLst>
              <a:ext uri="{FF2B5EF4-FFF2-40B4-BE49-F238E27FC236}">
                <a16:creationId xmlns:a16="http://schemas.microsoft.com/office/drawing/2014/main" id="{9C2438D2-2732-26DB-6D16-1410DC764ADD}"/>
              </a:ext>
            </a:extLst>
          </p:cNvPr>
          <p:cNvSpPr txBox="1">
            <a:spLocks noChangeArrowheads="1"/>
          </p:cNvSpPr>
          <p:nvPr/>
        </p:nvSpPr>
        <p:spPr bwMode="auto">
          <a:xfrm>
            <a:off x="366713" y="3789363"/>
            <a:ext cx="81946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ctr">
              <a:lnSpc>
                <a:spcPct val="80000"/>
              </a:lnSpc>
              <a:spcBef>
                <a:spcPct val="20000"/>
              </a:spcBef>
              <a:buClr>
                <a:schemeClr val="accent2"/>
              </a:buClr>
              <a:buFontTx/>
              <a:buChar char="•"/>
            </a:pPr>
            <a:r>
              <a:rPr kumimoji="1" lang="es-ES_tradnl" altLang="es-ES" sz="1600" b="1">
                <a:solidFill>
                  <a:srgbClr val="333399"/>
                </a:solidFill>
                <a:latin typeface="Arial" panose="020B0604020202020204" pitchFamily="34" charset="0"/>
              </a:rPr>
              <a:t> Por cada 0.1 U que </a:t>
            </a:r>
            <a:r>
              <a:rPr kumimoji="1" lang="es-ES_tradnl" altLang="es-ES" sz="1600" b="1">
                <a:solidFill>
                  <a:srgbClr val="333399"/>
                </a:solidFill>
                <a:latin typeface="Arial" panose="020B0604020202020204" pitchFamily="34" charset="0"/>
                <a:sym typeface="Symbol" panose="05050102010706020507" pitchFamily="18" charset="2"/>
              </a:rPr>
              <a:t> el pH, el K debe cambiar en sentido inverso 0.6 mMol/L.</a:t>
            </a:r>
            <a:endParaRPr kumimoji="1" lang="es-ES" altLang="es-ES" sz="1600" b="1">
              <a:solidFill>
                <a:srgbClr val="333399"/>
              </a:solidFill>
              <a:latin typeface="Arial" panose="020B0604020202020204" pitchFamily="34" charset="0"/>
              <a:sym typeface="Symbol" panose="05050102010706020507" pitchFamily="18" charset="2"/>
            </a:endParaRPr>
          </a:p>
          <a:p>
            <a:pPr algn="ctr" eaLnBrk="1" hangingPunct="1"/>
            <a:endParaRPr lang="es-ES" altLang="es-ES" sz="900" b="1">
              <a:solidFill>
                <a:srgbClr val="333399"/>
              </a:solidFill>
              <a:latin typeface="Arial" panose="020B0604020202020204" pitchFamily="34" charset="0"/>
            </a:endParaRPr>
          </a:p>
        </p:txBody>
      </p:sp>
      <p:sp>
        <p:nvSpPr>
          <p:cNvPr id="19467" name="Text Box 11">
            <a:extLst>
              <a:ext uri="{FF2B5EF4-FFF2-40B4-BE49-F238E27FC236}">
                <a16:creationId xmlns:a16="http://schemas.microsoft.com/office/drawing/2014/main" id="{FA933ADC-EDD7-05FB-7662-08CF04389C7C}"/>
              </a:ext>
            </a:extLst>
          </p:cNvPr>
          <p:cNvSpPr txBox="1">
            <a:spLocks noChangeArrowheads="1"/>
          </p:cNvSpPr>
          <p:nvPr/>
        </p:nvSpPr>
        <p:spPr bwMode="auto">
          <a:xfrm>
            <a:off x="1547813" y="4221163"/>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000" b="1">
                <a:solidFill>
                  <a:srgbClr val="990000"/>
                </a:solidFill>
                <a:latin typeface="Arial" panose="020B0604020202020204" pitchFamily="34" charset="0"/>
              </a:rPr>
              <a:t>Célula</a:t>
            </a:r>
          </a:p>
        </p:txBody>
      </p:sp>
      <p:sp>
        <p:nvSpPr>
          <p:cNvPr id="19468" name="Text Box 12">
            <a:extLst>
              <a:ext uri="{FF2B5EF4-FFF2-40B4-BE49-F238E27FC236}">
                <a16:creationId xmlns:a16="http://schemas.microsoft.com/office/drawing/2014/main" id="{08785D8D-2C60-4894-8DAE-81AE30D22837}"/>
              </a:ext>
            </a:extLst>
          </p:cNvPr>
          <p:cNvSpPr txBox="1">
            <a:spLocks noChangeArrowheads="1"/>
          </p:cNvSpPr>
          <p:nvPr/>
        </p:nvSpPr>
        <p:spPr bwMode="auto">
          <a:xfrm>
            <a:off x="3851275" y="4365625"/>
            <a:ext cx="2595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2000" b="1">
                <a:solidFill>
                  <a:srgbClr val="990000"/>
                </a:solidFill>
                <a:latin typeface="Arial" panose="020B0604020202020204" pitchFamily="34" charset="0"/>
              </a:rPr>
              <a:t>Líquido extracelular</a:t>
            </a:r>
          </a:p>
        </p:txBody>
      </p:sp>
      <p:sp>
        <p:nvSpPr>
          <p:cNvPr id="19469" name="Text Box 13">
            <a:extLst>
              <a:ext uri="{FF2B5EF4-FFF2-40B4-BE49-F238E27FC236}">
                <a16:creationId xmlns:a16="http://schemas.microsoft.com/office/drawing/2014/main" id="{B4F68677-CF43-C42A-75BA-7FB4000A13B3}"/>
              </a:ext>
            </a:extLst>
          </p:cNvPr>
          <p:cNvSpPr txBox="1">
            <a:spLocks noChangeArrowheads="1"/>
          </p:cNvSpPr>
          <p:nvPr/>
        </p:nvSpPr>
        <p:spPr bwMode="auto">
          <a:xfrm>
            <a:off x="4859338" y="4797425"/>
            <a:ext cx="58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H+</a:t>
            </a:r>
          </a:p>
        </p:txBody>
      </p:sp>
      <p:sp>
        <p:nvSpPr>
          <p:cNvPr id="19470" name="Text Box 14">
            <a:extLst>
              <a:ext uri="{FF2B5EF4-FFF2-40B4-BE49-F238E27FC236}">
                <a16:creationId xmlns:a16="http://schemas.microsoft.com/office/drawing/2014/main" id="{C6523D34-236F-817F-0A9C-FD89914E7680}"/>
              </a:ext>
            </a:extLst>
          </p:cNvPr>
          <p:cNvSpPr txBox="1">
            <a:spLocks noChangeArrowheads="1"/>
          </p:cNvSpPr>
          <p:nvPr/>
        </p:nvSpPr>
        <p:spPr bwMode="auto">
          <a:xfrm>
            <a:off x="5364163" y="5013325"/>
            <a:ext cx="58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H+</a:t>
            </a:r>
          </a:p>
        </p:txBody>
      </p:sp>
      <p:sp>
        <p:nvSpPr>
          <p:cNvPr id="19471" name="Text Box 15">
            <a:extLst>
              <a:ext uri="{FF2B5EF4-FFF2-40B4-BE49-F238E27FC236}">
                <a16:creationId xmlns:a16="http://schemas.microsoft.com/office/drawing/2014/main" id="{562BA073-C437-F5FD-EAD9-BB7F2F7FB4C0}"/>
              </a:ext>
            </a:extLst>
          </p:cNvPr>
          <p:cNvSpPr txBox="1">
            <a:spLocks noChangeArrowheads="1"/>
          </p:cNvSpPr>
          <p:nvPr/>
        </p:nvSpPr>
        <p:spPr bwMode="auto">
          <a:xfrm>
            <a:off x="4284663" y="5516563"/>
            <a:ext cx="58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H+</a:t>
            </a:r>
          </a:p>
        </p:txBody>
      </p:sp>
      <p:sp>
        <p:nvSpPr>
          <p:cNvPr id="19472" name="Text Box 16">
            <a:extLst>
              <a:ext uri="{FF2B5EF4-FFF2-40B4-BE49-F238E27FC236}">
                <a16:creationId xmlns:a16="http://schemas.microsoft.com/office/drawing/2014/main" id="{B3597599-FA16-7457-ED9D-A3D53EADAC2C}"/>
              </a:ext>
            </a:extLst>
          </p:cNvPr>
          <p:cNvSpPr txBox="1">
            <a:spLocks noChangeArrowheads="1"/>
          </p:cNvSpPr>
          <p:nvPr/>
        </p:nvSpPr>
        <p:spPr bwMode="auto">
          <a:xfrm>
            <a:off x="5003800" y="5589588"/>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a:latin typeface="Arial" panose="020B0604020202020204" pitchFamily="34" charset="0"/>
              </a:rPr>
              <a: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6">
            <a:extLst>
              <a:ext uri="{FF2B5EF4-FFF2-40B4-BE49-F238E27FC236}">
                <a16:creationId xmlns:a16="http://schemas.microsoft.com/office/drawing/2014/main" id="{9A2CCD52-15A4-EE39-7944-C4BF096A5A03}"/>
              </a:ext>
            </a:extLst>
          </p:cNvPr>
          <p:cNvSpPr txBox="1">
            <a:spLocks noChangeArrowheads="1"/>
          </p:cNvSpPr>
          <p:nvPr/>
        </p:nvSpPr>
        <p:spPr bwMode="auto">
          <a:xfrm>
            <a:off x="250825" y="3357563"/>
            <a:ext cx="4241800" cy="31702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Char char="•"/>
              <a:defRPr/>
            </a:pPr>
            <a:r>
              <a:rPr lang="es-ES" altLang="es-ES" sz="2000" dirty="0">
                <a:latin typeface="+mn-lt"/>
              </a:rPr>
              <a:t> </a:t>
            </a:r>
            <a:r>
              <a:rPr lang="es-ES" altLang="es-ES" sz="2000" b="1" dirty="0">
                <a:latin typeface="+mn-lt"/>
              </a:rPr>
              <a:t>La mayoría del K filtrado se </a:t>
            </a:r>
          </a:p>
          <a:p>
            <a:pPr eaLnBrk="1" hangingPunct="1">
              <a:defRPr/>
            </a:pPr>
            <a:r>
              <a:rPr lang="es-ES" altLang="es-ES" sz="2000" b="1" dirty="0">
                <a:latin typeface="+mn-lt"/>
              </a:rPr>
              <a:t>reabsorbe.</a:t>
            </a:r>
          </a:p>
          <a:p>
            <a:pPr eaLnBrk="1" hangingPunct="1">
              <a:defRPr/>
            </a:pPr>
            <a:endParaRPr lang="es-ES" altLang="es-ES" sz="2000" b="1" dirty="0">
              <a:latin typeface="+mn-lt"/>
            </a:endParaRPr>
          </a:p>
          <a:p>
            <a:pPr eaLnBrk="1" hangingPunct="1">
              <a:buFontTx/>
              <a:buChar char="•"/>
              <a:defRPr/>
            </a:pPr>
            <a:r>
              <a:rPr lang="es-ES" altLang="es-ES" sz="2000" b="1" dirty="0">
                <a:latin typeface="+mn-lt"/>
              </a:rPr>
              <a:t> El túbulo distal modifica</a:t>
            </a:r>
          </a:p>
          <a:p>
            <a:pPr eaLnBrk="1" hangingPunct="1">
              <a:defRPr/>
            </a:pPr>
            <a:r>
              <a:rPr lang="es-ES" altLang="es-ES" sz="2000" b="1" dirty="0">
                <a:latin typeface="+mn-lt"/>
              </a:rPr>
              <a:t>la eliminación urinaria de K:</a:t>
            </a:r>
          </a:p>
          <a:p>
            <a:pPr eaLnBrk="1" hangingPunct="1">
              <a:defRPr/>
            </a:pPr>
            <a:r>
              <a:rPr lang="es-ES" altLang="es-ES" sz="2000" b="1" dirty="0">
                <a:latin typeface="+mn-lt"/>
              </a:rPr>
              <a:t>	- Flujo tubular distal</a:t>
            </a:r>
          </a:p>
          <a:p>
            <a:pPr eaLnBrk="1" hangingPunct="1">
              <a:defRPr/>
            </a:pPr>
            <a:r>
              <a:rPr lang="es-ES" altLang="es-ES" sz="2000" b="1" dirty="0">
                <a:latin typeface="+mn-lt"/>
              </a:rPr>
              <a:t>	- Aporte de </a:t>
            </a:r>
            <a:r>
              <a:rPr lang="es-ES" altLang="es-ES" sz="2000" b="1" dirty="0" err="1">
                <a:latin typeface="+mn-lt"/>
              </a:rPr>
              <a:t>Na</a:t>
            </a:r>
            <a:endParaRPr lang="es-ES" altLang="es-ES" sz="2000" b="1" dirty="0">
              <a:latin typeface="+mn-lt"/>
            </a:endParaRPr>
          </a:p>
          <a:p>
            <a:pPr eaLnBrk="1" hangingPunct="1">
              <a:defRPr/>
            </a:pPr>
            <a:r>
              <a:rPr lang="es-ES" altLang="es-ES" sz="2000" b="1" dirty="0">
                <a:latin typeface="+mn-lt"/>
              </a:rPr>
              <a:t>	- Aldosterona</a:t>
            </a:r>
          </a:p>
          <a:p>
            <a:pPr eaLnBrk="1" hangingPunct="1">
              <a:defRPr/>
            </a:pPr>
            <a:r>
              <a:rPr lang="es-ES" altLang="es-ES" sz="2000" b="1" dirty="0">
                <a:latin typeface="+mn-lt"/>
              </a:rPr>
              <a:t>	- Excreción aniones</a:t>
            </a:r>
          </a:p>
          <a:p>
            <a:pPr eaLnBrk="1" hangingPunct="1">
              <a:defRPr/>
            </a:pPr>
            <a:endParaRPr lang="es-ES" altLang="es-ES" sz="2000" b="1" dirty="0">
              <a:latin typeface="+mn-lt"/>
            </a:endParaRPr>
          </a:p>
        </p:txBody>
      </p:sp>
      <p:sp>
        <p:nvSpPr>
          <p:cNvPr id="32772" name="Freeform 7">
            <a:extLst>
              <a:ext uri="{FF2B5EF4-FFF2-40B4-BE49-F238E27FC236}">
                <a16:creationId xmlns:a16="http://schemas.microsoft.com/office/drawing/2014/main" id="{B74A8126-DD70-A5FF-E815-49B1217D3A00}"/>
              </a:ext>
            </a:extLst>
          </p:cNvPr>
          <p:cNvSpPr>
            <a:spLocks/>
          </p:cNvSpPr>
          <p:nvPr/>
        </p:nvSpPr>
        <p:spPr bwMode="auto">
          <a:xfrm>
            <a:off x="3862388" y="1236663"/>
            <a:ext cx="1185862" cy="1328737"/>
          </a:xfrm>
          <a:custGeom>
            <a:avLst/>
            <a:gdLst>
              <a:gd name="T0" fmla="*/ 2147483646 w 747"/>
              <a:gd name="T1" fmla="*/ 2147483646 h 837"/>
              <a:gd name="T2" fmla="*/ 2147483646 w 747"/>
              <a:gd name="T3" fmla="*/ 2147483646 h 837"/>
              <a:gd name="T4" fmla="*/ 2147483646 w 747"/>
              <a:gd name="T5" fmla="*/ 2147483646 h 837"/>
              <a:gd name="T6" fmla="*/ 2147483646 w 747"/>
              <a:gd name="T7" fmla="*/ 2147483646 h 837"/>
              <a:gd name="T8" fmla="*/ 2147483646 w 747"/>
              <a:gd name="T9" fmla="*/ 2147483646 h 837"/>
              <a:gd name="T10" fmla="*/ 2147483646 w 747"/>
              <a:gd name="T11" fmla="*/ 2147483646 h 837"/>
              <a:gd name="T12" fmla="*/ 2147483646 w 747"/>
              <a:gd name="T13" fmla="*/ 2147483646 h 837"/>
              <a:gd name="T14" fmla="*/ 2147483646 w 747"/>
              <a:gd name="T15" fmla="*/ 2147483646 h 837"/>
              <a:gd name="T16" fmla="*/ 2147483646 w 747"/>
              <a:gd name="T17" fmla="*/ 2147483646 h 837"/>
              <a:gd name="T18" fmla="*/ 2147483646 w 747"/>
              <a:gd name="T19" fmla="*/ 2147483646 h 837"/>
              <a:gd name="T20" fmla="*/ 2147483646 w 747"/>
              <a:gd name="T21" fmla="*/ 2147483646 h 837"/>
              <a:gd name="T22" fmla="*/ 2147483646 w 747"/>
              <a:gd name="T23" fmla="*/ 2147483646 h 837"/>
              <a:gd name="T24" fmla="*/ 2147483646 w 747"/>
              <a:gd name="T25" fmla="*/ 2147483646 h 837"/>
              <a:gd name="T26" fmla="*/ 2147483646 w 747"/>
              <a:gd name="T27" fmla="*/ 2147483646 h 837"/>
              <a:gd name="T28" fmla="*/ 2147483646 w 747"/>
              <a:gd name="T29" fmla="*/ 2147483646 h 837"/>
              <a:gd name="T30" fmla="*/ 2147483646 w 747"/>
              <a:gd name="T31" fmla="*/ 2147483646 h 837"/>
              <a:gd name="T32" fmla="*/ 2147483646 w 747"/>
              <a:gd name="T33" fmla="*/ 2147483646 h 837"/>
              <a:gd name="T34" fmla="*/ 2147483646 w 747"/>
              <a:gd name="T35" fmla="*/ 2147483646 h 837"/>
              <a:gd name="T36" fmla="*/ 2147483646 w 747"/>
              <a:gd name="T37" fmla="*/ 2147483646 h 837"/>
              <a:gd name="T38" fmla="*/ 2147483646 w 747"/>
              <a:gd name="T39" fmla="*/ 2147483646 h 837"/>
              <a:gd name="T40" fmla="*/ 2147483646 w 747"/>
              <a:gd name="T41" fmla="*/ 2147483646 h 837"/>
              <a:gd name="T42" fmla="*/ 2147483646 w 747"/>
              <a:gd name="T43" fmla="*/ 2147483646 h 837"/>
              <a:gd name="T44" fmla="*/ 2147483646 w 747"/>
              <a:gd name="T45" fmla="*/ 2147483646 h 837"/>
              <a:gd name="T46" fmla="*/ 2147483646 w 747"/>
              <a:gd name="T47" fmla="*/ 2147483646 h 837"/>
              <a:gd name="T48" fmla="*/ 2147483646 w 747"/>
              <a:gd name="T49" fmla="*/ 2147483646 h 837"/>
              <a:gd name="T50" fmla="*/ 2147483646 w 747"/>
              <a:gd name="T51" fmla="*/ 2147483646 h 837"/>
              <a:gd name="T52" fmla="*/ 2147483646 w 747"/>
              <a:gd name="T53" fmla="*/ 2147483646 h 837"/>
              <a:gd name="T54" fmla="*/ 2147483646 w 747"/>
              <a:gd name="T55" fmla="*/ 2147483646 h 837"/>
              <a:gd name="T56" fmla="*/ 2147483646 w 747"/>
              <a:gd name="T57" fmla="*/ 2147483646 h 837"/>
              <a:gd name="T58" fmla="*/ 2147483646 w 747"/>
              <a:gd name="T59" fmla="*/ 2147483646 h 837"/>
              <a:gd name="T60" fmla="*/ 2147483646 w 747"/>
              <a:gd name="T61" fmla="*/ 2147483646 h 837"/>
              <a:gd name="T62" fmla="*/ 2147483646 w 747"/>
              <a:gd name="T63" fmla="*/ 2147483646 h 837"/>
              <a:gd name="T64" fmla="*/ 2147483646 w 747"/>
              <a:gd name="T65" fmla="*/ 2147483646 h 837"/>
              <a:gd name="T66" fmla="*/ 2147483646 w 747"/>
              <a:gd name="T67" fmla="*/ 2147483646 h 837"/>
              <a:gd name="T68" fmla="*/ 2147483646 w 747"/>
              <a:gd name="T69" fmla="*/ 2147483646 h 837"/>
              <a:gd name="T70" fmla="*/ 2147483646 w 747"/>
              <a:gd name="T71" fmla="*/ 2147483646 h 837"/>
              <a:gd name="T72" fmla="*/ 2147483646 w 747"/>
              <a:gd name="T73" fmla="*/ 2147483646 h 837"/>
              <a:gd name="T74" fmla="*/ 2147483646 w 747"/>
              <a:gd name="T75" fmla="*/ 2147483646 h 837"/>
              <a:gd name="T76" fmla="*/ 2147483646 w 747"/>
              <a:gd name="T77" fmla="*/ 2147483646 h 837"/>
              <a:gd name="T78" fmla="*/ 2147483646 w 747"/>
              <a:gd name="T79" fmla="*/ 2147483646 h 837"/>
              <a:gd name="T80" fmla="*/ 2147483646 w 747"/>
              <a:gd name="T81" fmla="*/ 2147483646 h 837"/>
              <a:gd name="T82" fmla="*/ 2147483646 w 747"/>
              <a:gd name="T83" fmla="*/ 2147483646 h 837"/>
              <a:gd name="T84" fmla="*/ 2147483646 w 747"/>
              <a:gd name="T85" fmla="*/ 2147483646 h 837"/>
              <a:gd name="T86" fmla="*/ 2147483646 w 747"/>
              <a:gd name="T87" fmla="*/ 2147483646 h 837"/>
              <a:gd name="T88" fmla="*/ 2147483646 w 747"/>
              <a:gd name="T89" fmla="*/ 2147483646 h 837"/>
              <a:gd name="T90" fmla="*/ 0 w 747"/>
              <a:gd name="T91" fmla="*/ 2147483646 h 837"/>
              <a:gd name="T92" fmla="*/ 2147483646 w 747"/>
              <a:gd name="T93" fmla="*/ 2147483646 h 837"/>
              <a:gd name="T94" fmla="*/ 2147483646 w 747"/>
              <a:gd name="T95" fmla="*/ 2147483646 h 837"/>
              <a:gd name="T96" fmla="*/ 2147483646 w 747"/>
              <a:gd name="T97" fmla="*/ 2147483646 h 837"/>
              <a:gd name="T98" fmla="*/ 2147483646 w 747"/>
              <a:gd name="T99" fmla="*/ 2147483646 h 837"/>
              <a:gd name="T100" fmla="*/ 2147483646 w 747"/>
              <a:gd name="T101" fmla="*/ 2147483646 h 837"/>
              <a:gd name="T102" fmla="*/ 2147483646 w 747"/>
              <a:gd name="T103" fmla="*/ 0 h 837"/>
              <a:gd name="T104" fmla="*/ 2147483646 w 747"/>
              <a:gd name="T105" fmla="*/ 2147483646 h 837"/>
              <a:gd name="T106" fmla="*/ 2147483646 w 747"/>
              <a:gd name="T107" fmla="*/ 2147483646 h 837"/>
              <a:gd name="T108" fmla="*/ 2147483646 w 747"/>
              <a:gd name="T109" fmla="*/ 2147483646 h 837"/>
              <a:gd name="T110" fmla="*/ 2147483646 w 747"/>
              <a:gd name="T111" fmla="*/ 2147483646 h 837"/>
              <a:gd name="T112" fmla="*/ 2147483646 w 747"/>
              <a:gd name="T113" fmla="*/ 2147483646 h 837"/>
              <a:gd name="T114" fmla="*/ 2147483646 w 747"/>
              <a:gd name="T115" fmla="*/ 2147483646 h 837"/>
              <a:gd name="T116" fmla="*/ 2147483646 w 747"/>
              <a:gd name="T117" fmla="*/ 2147483646 h 837"/>
              <a:gd name="T118" fmla="*/ 2147483646 w 747"/>
              <a:gd name="T119" fmla="*/ 2147483646 h 837"/>
              <a:gd name="T120" fmla="*/ 2147483646 w 747"/>
              <a:gd name="T121" fmla="*/ 2147483646 h 837"/>
              <a:gd name="T122" fmla="*/ 2147483646 w 747"/>
              <a:gd name="T123" fmla="*/ 2147483646 h 8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7"/>
              <a:gd name="T187" fmla="*/ 0 h 837"/>
              <a:gd name="T188" fmla="*/ 747 w 747"/>
              <a:gd name="T189" fmla="*/ 837 h 8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7" h="837">
                <a:moveTo>
                  <a:pt x="747" y="419"/>
                </a:moveTo>
                <a:lnTo>
                  <a:pt x="747" y="440"/>
                </a:lnTo>
                <a:lnTo>
                  <a:pt x="746" y="461"/>
                </a:lnTo>
                <a:lnTo>
                  <a:pt x="743" y="482"/>
                </a:lnTo>
                <a:lnTo>
                  <a:pt x="740" y="502"/>
                </a:lnTo>
                <a:lnTo>
                  <a:pt x="735" y="523"/>
                </a:lnTo>
                <a:lnTo>
                  <a:pt x="729" y="542"/>
                </a:lnTo>
                <a:lnTo>
                  <a:pt x="723" y="562"/>
                </a:lnTo>
                <a:lnTo>
                  <a:pt x="716" y="581"/>
                </a:lnTo>
                <a:lnTo>
                  <a:pt x="707" y="599"/>
                </a:lnTo>
                <a:lnTo>
                  <a:pt x="698" y="617"/>
                </a:lnTo>
                <a:lnTo>
                  <a:pt x="689" y="635"/>
                </a:lnTo>
                <a:lnTo>
                  <a:pt x="677" y="652"/>
                </a:lnTo>
                <a:lnTo>
                  <a:pt x="666" y="668"/>
                </a:lnTo>
                <a:lnTo>
                  <a:pt x="654" y="683"/>
                </a:lnTo>
                <a:lnTo>
                  <a:pt x="641" y="698"/>
                </a:lnTo>
                <a:lnTo>
                  <a:pt x="627" y="713"/>
                </a:lnTo>
                <a:lnTo>
                  <a:pt x="614" y="727"/>
                </a:lnTo>
                <a:lnTo>
                  <a:pt x="599" y="741"/>
                </a:lnTo>
                <a:lnTo>
                  <a:pt x="582" y="753"/>
                </a:lnTo>
                <a:lnTo>
                  <a:pt x="567" y="765"/>
                </a:lnTo>
                <a:lnTo>
                  <a:pt x="551" y="777"/>
                </a:lnTo>
                <a:lnTo>
                  <a:pt x="532" y="786"/>
                </a:lnTo>
                <a:lnTo>
                  <a:pt x="514" y="795"/>
                </a:lnTo>
                <a:lnTo>
                  <a:pt x="496" y="804"/>
                </a:lnTo>
                <a:lnTo>
                  <a:pt x="478" y="811"/>
                </a:lnTo>
                <a:lnTo>
                  <a:pt x="459" y="817"/>
                </a:lnTo>
                <a:lnTo>
                  <a:pt x="439" y="823"/>
                </a:lnTo>
                <a:lnTo>
                  <a:pt x="420" y="828"/>
                </a:lnTo>
                <a:lnTo>
                  <a:pt x="400" y="832"/>
                </a:lnTo>
                <a:lnTo>
                  <a:pt x="379" y="835"/>
                </a:lnTo>
                <a:lnTo>
                  <a:pt x="360" y="837"/>
                </a:lnTo>
                <a:lnTo>
                  <a:pt x="339" y="837"/>
                </a:lnTo>
                <a:lnTo>
                  <a:pt x="313" y="837"/>
                </a:lnTo>
                <a:lnTo>
                  <a:pt x="287" y="834"/>
                </a:lnTo>
                <a:lnTo>
                  <a:pt x="263" y="829"/>
                </a:lnTo>
                <a:lnTo>
                  <a:pt x="239" y="825"/>
                </a:lnTo>
                <a:lnTo>
                  <a:pt x="217" y="817"/>
                </a:lnTo>
                <a:lnTo>
                  <a:pt x="194" y="810"/>
                </a:lnTo>
                <a:lnTo>
                  <a:pt x="172" y="801"/>
                </a:lnTo>
                <a:lnTo>
                  <a:pt x="151" y="790"/>
                </a:lnTo>
                <a:lnTo>
                  <a:pt x="130" y="778"/>
                </a:lnTo>
                <a:lnTo>
                  <a:pt x="109" y="765"/>
                </a:lnTo>
                <a:lnTo>
                  <a:pt x="91" y="751"/>
                </a:lnTo>
                <a:lnTo>
                  <a:pt x="71" y="736"/>
                </a:lnTo>
                <a:lnTo>
                  <a:pt x="54" y="720"/>
                </a:lnTo>
                <a:lnTo>
                  <a:pt x="38" y="701"/>
                </a:lnTo>
                <a:lnTo>
                  <a:pt x="21" y="683"/>
                </a:lnTo>
                <a:lnTo>
                  <a:pt x="8" y="664"/>
                </a:lnTo>
                <a:lnTo>
                  <a:pt x="107" y="592"/>
                </a:lnTo>
                <a:lnTo>
                  <a:pt x="118" y="605"/>
                </a:lnTo>
                <a:lnTo>
                  <a:pt x="128" y="619"/>
                </a:lnTo>
                <a:lnTo>
                  <a:pt x="140" y="631"/>
                </a:lnTo>
                <a:lnTo>
                  <a:pt x="152" y="643"/>
                </a:lnTo>
                <a:lnTo>
                  <a:pt x="166" y="653"/>
                </a:lnTo>
                <a:lnTo>
                  <a:pt x="179" y="664"/>
                </a:lnTo>
                <a:lnTo>
                  <a:pt x="193" y="673"/>
                </a:lnTo>
                <a:lnTo>
                  <a:pt x="208" y="680"/>
                </a:lnTo>
                <a:lnTo>
                  <a:pt x="223" y="688"/>
                </a:lnTo>
                <a:lnTo>
                  <a:pt x="238" y="695"/>
                </a:lnTo>
                <a:lnTo>
                  <a:pt x="254" y="700"/>
                </a:lnTo>
                <a:lnTo>
                  <a:pt x="271" y="706"/>
                </a:lnTo>
                <a:lnTo>
                  <a:pt x="287" y="709"/>
                </a:lnTo>
                <a:lnTo>
                  <a:pt x="305" y="712"/>
                </a:lnTo>
                <a:lnTo>
                  <a:pt x="322" y="713"/>
                </a:lnTo>
                <a:lnTo>
                  <a:pt x="340" y="713"/>
                </a:lnTo>
                <a:lnTo>
                  <a:pt x="355" y="713"/>
                </a:lnTo>
                <a:lnTo>
                  <a:pt x="369" y="712"/>
                </a:lnTo>
                <a:lnTo>
                  <a:pt x="384" y="710"/>
                </a:lnTo>
                <a:lnTo>
                  <a:pt x="397" y="707"/>
                </a:lnTo>
                <a:lnTo>
                  <a:pt x="412" y="704"/>
                </a:lnTo>
                <a:lnTo>
                  <a:pt x="426" y="701"/>
                </a:lnTo>
                <a:lnTo>
                  <a:pt x="438" y="695"/>
                </a:lnTo>
                <a:lnTo>
                  <a:pt x="451" y="691"/>
                </a:lnTo>
                <a:lnTo>
                  <a:pt x="477" y="679"/>
                </a:lnTo>
                <a:lnTo>
                  <a:pt x="501" y="664"/>
                </a:lnTo>
                <a:lnTo>
                  <a:pt x="522" y="647"/>
                </a:lnTo>
                <a:lnTo>
                  <a:pt x="543" y="628"/>
                </a:lnTo>
                <a:lnTo>
                  <a:pt x="561" y="607"/>
                </a:lnTo>
                <a:lnTo>
                  <a:pt x="578" y="584"/>
                </a:lnTo>
                <a:lnTo>
                  <a:pt x="593" y="560"/>
                </a:lnTo>
                <a:lnTo>
                  <a:pt x="605" y="535"/>
                </a:lnTo>
                <a:lnTo>
                  <a:pt x="611" y="521"/>
                </a:lnTo>
                <a:lnTo>
                  <a:pt x="615" y="508"/>
                </a:lnTo>
                <a:lnTo>
                  <a:pt x="618" y="494"/>
                </a:lnTo>
                <a:lnTo>
                  <a:pt x="621" y="479"/>
                </a:lnTo>
                <a:lnTo>
                  <a:pt x="624" y="466"/>
                </a:lnTo>
                <a:lnTo>
                  <a:pt x="626" y="451"/>
                </a:lnTo>
                <a:lnTo>
                  <a:pt x="627" y="436"/>
                </a:lnTo>
                <a:lnTo>
                  <a:pt x="627" y="420"/>
                </a:lnTo>
                <a:lnTo>
                  <a:pt x="627" y="405"/>
                </a:lnTo>
                <a:lnTo>
                  <a:pt x="626" y="390"/>
                </a:lnTo>
                <a:lnTo>
                  <a:pt x="624" y="375"/>
                </a:lnTo>
                <a:lnTo>
                  <a:pt x="621" y="362"/>
                </a:lnTo>
                <a:lnTo>
                  <a:pt x="618" y="347"/>
                </a:lnTo>
                <a:lnTo>
                  <a:pt x="615" y="333"/>
                </a:lnTo>
                <a:lnTo>
                  <a:pt x="611" y="320"/>
                </a:lnTo>
                <a:lnTo>
                  <a:pt x="605" y="306"/>
                </a:lnTo>
                <a:lnTo>
                  <a:pt x="593" y="281"/>
                </a:lnTo>
                <a:lnTo>
                  <a:pt x="578" y="257"/>
                </a:lnTo>
                <a:lnTo>
                  <a:pt x="561" y="234"/>
                </a:lnTo>
                <a:lnTo>
                  <a:pt x="543" y="213"/>
                </a:lnTo>
                <a:lnTo>
                  <a:pt x="522" y="194"/>
                </a:lnTo>
                <a:lnTo>
                  <a:pt x="501" y="177"/>
                </a:lnTo>
                <a:lnTo>
                  <a:pt x="477" y="162"/>
                </a:lnTo>
                <a:lnTo>
                  <a:pt x="451" y="150"/>
                </a:lnTo>
                <a:lnTo>
                  <a:pt x="438" y="144"/>
                </a:lnTo>
                <a:lnTo>
                  <a:pt x="426" y="140"/>
                </a:lnTo>
                <a:lnTo>
                  <a:pt x="412" y="137"/>
                </a:lnTo>
                <a:lnTo>
                  <a:pt x="397" y="132"/>
                </a:lnTo>
                <a:lnTo>
                  <a:pt x="384" y="131"/>
                </a:lnTo>
                <a:lnTo>
                  <a:pt x="369" y="129"/>
                </a:lnTo>
                <a:lnTo>
                  <a:pt x="355" y="127"/>
                </a:lnTo>
                <a:lnTo>
                  <a:pt x="340" y="126"/>
                </a:lnTo>
                <a:lnTo>
                  <a:pt x="322" y="127"/>
                </a:lnTo>
                <a:lnTo>
                  <a:pt x="304" y="129"/>
                </a:lnTo>
                <a:lnTo>
                  <a:pt x="286" y="132"/>
                </a:lnTo>
                <a:lnTo>
                  <a:pt x="269" y="137"/>
                </a:lnTo>
                <a:lnTo>
                  <a:pt x="251" y="141"/>
                </a:lnTo>
                <a:lnTo>
                  <a:pt x="235" y="147"/>
                </a:lnTo>
                <a:lnTo>
                  <a:pt x="220" y="155"/>
                </a:lnTo>
                <a:lnTo>
                  <a:pt x="205" y="162"/>
                </a:lnTo>
                <a:lnTo>
                  <a:pt x="190" y="171"/>
                </a:lnTo>
                <a:lnTo>
                  <a:pt x="175" y="180"/>
                </a:lnTo>
                <a:lnTo>
                  <a:pt x="161" y="191"/>
                </a:lnTo>
                <a:lnTo>
                  <a:pt x="148" y="203"/>
                </a:lnTo>
                <a:lnTo>
                  <a:pt x="136" y="215"/>
                </a:lnTo>
                <a:lnTo>
                  <a:pt x="124" y="228"/>
                </a:lnTo>
                <a:lnTo>
                  <a:pt x="113" y="242"/>
                </a:lnTo>
                <a:lnTo>
                  <a:pt x="103" y="255"/>
                </a:lnTo>
                <a:lnTo>
                  <a:pt x="0" y="182"/>
                </a:lnTo>
                <a:lnTo>
                  <a:pt x="15" y="162"/>
                </a:lnTo>
                <a:lnTo>
                  <a:pt x="30" y="143"/>
                </a:lnTo>
                <a:lnTo>
                  <a:pt x="47" y="124"/>
                </a:lnTo>
                <a:lnTo>
                  <a:pt x="65" y="106"/>
                </a:lnTo>
                <a:lnTo>
                  <a:pt x="85" y="91"/>
                </a:lnTo>
                <a:lnTo>
                  <a:pt x="104" y="76"/>
                </a:lnTo>
                <a:lnTo>
                  <a:pt x="124" y="63"/>
                </a:lnTo>
                <a:lnTo>
                  <a:pt x="145" y="49"/>
                </a:lnTo>
                <a:lnTo>
                  <a:pt x="167" y="39"/>
                </a:lnTo>
                <a:lnTo>
                  <a:pt x="190" y="28"/>
                </a:lnTo>
                <a:lnTo>
                  <a:pt x="214" y="19"/>
                </a:lnTo>
                <a:lnTo>
                  <a:pt x="236" y="13"/>
                </a:lnTo>
                <a:lnTo>
                  <a:pt x="262" y="7"/>
                </a:lnTo>
                <a:lnTo>
                  <a:pt x="286" y="3"/>
                </a:lnTo>
                <a:lnTo>
                  <a:pt x="312" y="1"/>
                </a:lnTo>
                <a:lnTo>
                  <a:pt x="339" y="0"/>
                </a:lnTo>
                <a:lnTo>
                  <a:pt x="360" y="0"/>
                </a:lnTo>
                <a:lnTo>
                  <a:pt x="379" y="3"/>
                </a:lnTo>
                <a:lnTo>
                  <a:pt x="400" y="4"/>
                </a:lnTo>
                <a:lnTo>
                  <a:pt x="420" y="9"/>
                </a:lnTo>
                <a:lnTo>
                  <a:pt x="439" y="13"/>
                </a:lnTo>
                <a:lnTo>
                  <a:pt x="459" y="19"/>
                </a:lnTo>
                <a:lnTo>
                  <a:pt x="478" y="25"/>
                </a:lnTo>
                <a:lnTo>
                  <a:pt x="496" y="33"/>
                </a:lnTo>
                <a:lnTo>
                  <a:pt x="514" y="42"/>
                </a:lnTo>
                <a:lnTo>
                  <a:pt x="532" y="51"/>
                </a:lnTo>
                <a:lnTo>
                  <a:pt x="551" y="61"/>
                </a:lnTo>
                <a:lnTo>
                  <a:pt x="567" y="72"/>
                </a:lnTo>
                <a:lnTo>
                  <a:pt x="582" y="84"/>
                </a:lnTo>
                <a:lnTo>
                  <a:pt x="599" y="96"/>
                </a:lnTo>
                <a:lnTo>
                  <a:pt x="614" y="109"/>
                </a:lnTo>
                <a:lnTo>
                  <a:pt x="627" y="123"/>
                </a:lnTo>
                <a:lnTo>
                  <a:pt x="641" y="138"/>
                </a:lnTo>
                <a:lnTo>
                  <a:pt x="654" y="153"/>
                </a:lnTo>
                <a:lnTo>
                  <a:pt x="666" y="168"/>
                </a:lnTo>
                <a:lnTo>
                  <a:pt x="677" y="185"/>
                </a:lnTo>
                <a:lnTo>
                  <a:pt x="689" y="203"/>
                </a:lnTo>
                <a:lnTo>
                  <a:pt x="698" y="219"/>
                </a:lnTo>
                <a:lnTo>
                  <a:pt x="707" y="237"/>
                </a:lnTo>
                <a:lnTo>
                  <a:pt x="716" y="257"/>
                </a:lnTo>
                <a:lnTo>
                  <a:pt x="723" y="275"/>
                </a:lnTo>
                <a:lnTo>
                  <a:pt x="729" y="294"/>
                </a:lnTo>
                <a:lnTo>
                  <a:pt x="735" y="314"/>
                </a:lnTo>
                <a:lnTo>
                  <a:pt x="740" y="335"/>
                </a:lnTo>
                <a:lnTo>
                  <a:pt x="743" y="354"/>
                </a:lnTo>
                <a:lnTo>
                  <a:pt x="746" y="375"/>
                </a:lnTo>
                <a:lnTo>
                  <a:pt x="747" y="396"/>
                </a:lnTo>
                <a:lnTo>
                  <a:pt x="747" y="419"/>
                </a:lnTo>
                <a:close/>
              </a:path>
            </a:pathLst>
          </a:custGeom>
          <a:solidFill>
            <a:srgbClr val="AAAAAA"/>
          </a:solidFill>
          <a:ln>
            <a:noFill/>
          </a:ln>
        </p:spPr>
        <p:txBody>
          <a:bodyPr/>
          <a:lstStyle/>
          <a:p>
            <a:pPr>
              <a:defRPr/>
            </a:pPr>
            <a:endParaRPr lang="es-ES">
              <a:latin typeface="+mn-lt"/>
            </a:endParaRPr>
          </a:p>
        </p:txBody>
      </p:sp>
      <p:sp>
        <p:nvSpPr>
          <p:cNvPr id="32773" name="Freeform 8">
            <a:extLst>
              <a:ext uri="{FF2B5EF4-FFF2-40B4-BE49-F238E27FC236}">
                <a16:creationId xmlns:a16="http://schemas.microsoft.com/office/drawing/2014/main" id="{1A3DBF44-46AD-0B3B-5912-48C5BDAA3620}"/>
              </a:ext>
            </a:extLst>
          </p:cNvPr>
          <p:cNvSpPr>
            <a:spLocks/>
          </p:cNvSpPr>
          <p:nvPr/>
        </p:nvSpPr>
        <p:spPr bwMode="auto">
          <a:xfrm>
            <a:off x="3862388" y="1236663"/>
            <a:ext cx="1185862" cy="1328737"/>
          </a:xfrm>
          <a:custGeom>
            <a:avLst/>
            <a:gdLst>
              <a:gd name="T0" fmla="*/ 2147483646 w 747"/>
              <a:gd name="T1" fmla="*/ 2147483646 h 837"/>
              <a:gd name="T2" fmla="*/ 2147483646 w 747"/>
              <a:gd name="T3" fmla="*/ 2147483646 h 837"/>
              <a:gd name="T4" fmla="*/ 2147483646 w 747"/>
              <a:gd name="T5" fmla="*/ 2147483646 h 837"/>
              <a:gd name="T6" fmla="*/ 2147483646 w 747"/>
              <a:gd name="T7" fmla="*/ 2147483646 h 837"/>
              <a:gd name="T8" fmla="*/ 2147483646 w 747"/>
              <a:gd name="T9" fmla="*/ 2147483646 h 837"/>
              <a:gd name="T10" fmla="*/ 2147483646 w 747"/>
              <a:gd name="T11" fmla="*/ 2147483646 h 837"/>
              <a:gd name="T12" fmla="*/ 2147483646 w 747"/>
              <a:gd name="T13" fmla="*/ 2147483646 h 837"/>
              <a:gd name="T14" fmla="*/ 2147483646 w 747"/>
              <a:gd name="T15" fmla="*/ 2147483646 h 837"/>
              <a:gd name="T16" fmla="*/ 2147483646 w 747"/>
              <a:gd name="T17" fmla="*/ 2147483646 h 837"/>
              <a:gd name="T18" fmla="*/ 2147483646 w 747"/>
              <a:gd name="T19" fmla="*/ 2147483646 h 837"/>
              <a:gd name="T20" fmla="*/ 2147483646 w 747"/>
              <a:gd name="T21" fmla="*/ 2147483646 h 837"/>
              <a:gd name="T22" fmla="*/ 2147483646 w 747"/>
              <a:gd name="T23" fmla="*/ 2147483646 h 837"/>
              <a:gd name="T24" fmla="*/ 2147483646 w 747"/>
              <a:gd name="T25" fmla="*/ 2147483646 h 837"/>
              <a:gd name="T26" fmla="*/ 2147483646 w 747"/>
              <a:gd name="T27" fmla="*/ 2147483646 h 837"/>
              <a:gd name="T28" fmla="*/ 2147483646 w 747"/>
              <a:gd name="T29" fmla="*/ 2147483646 h 837"/>
              <a:gd name="T30" fmla="*/ 2147483646 w 747"/>
              <a:gd name="T31" fmla="*/ 2147483646 h 837"/>
              <a:gd name="T32" fmla="*/ 2147483646 w 747"/>
              <a:gd name="T33" fmla="*/ 2147483646 h 837"/>
              <a:gd name="T34" fmla="*/ 2147483646 w 747"/>
              <a:gd name="T35" fmla="*/ 2147483646 h 837"/>
              <a:gd name="T36" fmla="*/ 2147483646 w 747"/>
              <a:gd name="T37" fmla="*/ 2147483646 h 837"/>
              <a:gd name="T38" fmla="*/ 2147483646 w 747"/>
              <a:gd name="T39" fmla="*/ 2147483646 h 837"/>
              <a:gd name="T40" fmla="*/ 2147483646 w 747"/>
              <a:gd name="T41" fmla="*/ 2147483646 h 837"/>
              <a:gd name="T42" fmla="*/ 2147483646 w 747"/>
              <a:gd name="T43" fmla="*/ 2147483646 h 837"/>
              <a:gd name="T44" fmla="*/ 2147483646 w 747"/>
              <a:gd name="T45" fmla="*/ 2147483646 h 837"/>
              <a:gd name="T46" fmla="*/ 2147483646 w 747"/>
              <a:gd name="T47" fmla="*/ 2147483646 h 837"/>
              <a:gd name="T48" fmla="*/ 2147483646 w 747"/>
              <a:gd name="T49" fmla="*/ 2147483646 h 837"/>
              <a:gd name="T50" fmla="*/ 2147483646 w 747"/>
              <a:gd name="T51" fmla="*/ 2147483646 h 837"/>
              <a:gd name="T52" fmla="*/ 2147483646 w 747"/>
              <a:gd name="T53" fmla="*/ 2147483646 h 837"/>
              <a:gd name="T54" fmla="*/ 2147483646 w 747"/>
              <a:gd name="T55" fmla="*/ 2147483646 h 837"/>
              <a:gd name="T56" fmla="*/ 2147483646 w 747"/>
              <a:gd name="T57" fmla="*/ 2147483646 h 837"/>
              <a:gd name="T58" fmla="*/ 2147483646 w 747"/>
              <a:gd name="T59" fmla="*/ 2147483646 h 837"/>
              <a:gd name="T60" fmla="*/ 2147483646 w 747"/>
              <a:gd name="T61" fmla="*/ 2147483646 h 837"/>
              <a:gd name="T62" fmla="*/ 2147483646 w 747"/>
              <a:gd name="T63" fmla="*/ 2147483646 h 837"/>
              <a:gd name="T64" fmla="*/ 2147483646 w 747"/>
              <a:gd name="T65" fmla="*/ 2147483646 h 837"/>
              <a:gd name="T66" fmla="*/ 2147483646 w 747"/>
              <a:gd name="T67" fmla="*/ 2147483646 h 837"/>
              <a:gd name="T68" fmla="*/ 2147483646 w 747"/>
              <a:gd name="T69" fmla="*/ 2147483646 h 837"/>
              <a:gd name="T70" fmla="*/ 2147483646 w 747"/>
              <a:gd name="T71" fmla="*/ 2147483646 h 837"/>
              <a:gd name="T72" fmla="*/ 2147483646 w 747"/>
              <a:gd name="T73" fmla="*/ 2147483646 h 837"/>
              <a:gd name="T74" fmla="*/ 2147483646 w 747"/>
              <a:gd name="T75" fmla="*/ 2147483646 h 837"/>
              <a:gd name="T76" fmla="*/ 2147483646 w 747"/>
              <a:gd name="T77" fmla="*/ 2147483646 h 837"/>
              <a:gd name="T78" fmla="*/ 2147483646 w 747"/>
              <a:gd name="T79" fmla="*/ 2147483646 h 837"/>
              <a:gd name="T80" fmla="*/ 2147483646 w 747"/>
              <a:gd name="T81" fmla="*/ 2147483646 h 837"/>
              <a:gd name="T82" fmla="*/ 2147483646 w 747"/>
              <a:gd name="T83" fmla="*/ 2147483646 h 837"/>
              <a:gd name="T84" fmla="*/ 2147483646 w 747"/>
              <a:gd name="T85" fmla="*/ 2147483646 h 837"/>
              <a:gd name="T86" fmla="*/ 2147483646 w 747"/>
              <a:gd name="T87" fmla="*/ 2147483646 h 837"/>
              <a:gd name="T88" fmla="*/ 2147483646 w 747"/>
              <a:gd name="T89" fmla="*/ 2147483646 h 837"/>
              <a:gd name="T90" fmla="*/ 0 w 747"/>
              <a:gd name="T91" fmla="*/ 2147483646 h 837"/>
              <a:gd name="T92" fmla="*/ 2147483646 w 747"/>
              <a:gd name="T93" fmla="*/ 2147483646 h 837"/>
              <a:gd name="T94" fmla="*/ 2147483646 w 747"/>
              <a:gd name="T95" fmla="*/ 2147483646 h 837"/>
              <a:gd name="T96" fmla="*/ 2147483646 w 747"/>
              <a:gd name="T97" fmla="*/ 2147483646 h 837"/>
              <a:gd name="T98" fmla="*/ 2147483646 w 747"/>
              <a:gd name="T99" fmla="*/ 2147483646 h 837"/>
              <a:gd name="T100" fmla="*/ 2147483646 w 747"/>
              <a:gd name="T101" fmla="*/ 2147483646 h 837"/>
              <a:gd name="T102" fmla="*/ 2147483646 w 747"/>
              <a:gd name="T103" fmla="*/ 0 h 837"/>
              <a:gd name="T104" fmla="*/ 2147483646 w 747"/>
              <a:gd name="T105" fmla="*/ 2147483646 h 837"/>
              <a:gd name="T106" fmla="*/ 2147483646 w 747"/>
              <a:gd name="T107" fmla="*/ 2147483646 h 837"/>
              <a:gd name="T108" fmla="*/ 2147483646 w 747"/>
              <a:gd name="T109" fmla="*/ 2147483646 h 837"/>
              <a:gd name="T110" fmla="*/ 2147483646 w 747"/>
              <a:gd name="T111" fmla="*/ 2147483646 h 837"/>
              <a:gd name="T112" fmla="*/ 2147483646 w 747"/>
              <a:gd name="T113" fmla="*/ 2147483646 h 837"/>
              <a:gd name="T114" fmla="*/ 2147483646 w 747"/>
              <a:gd name="T115" fmla="*/ 2147483646 h 837"/>
              <a:gd name="T116" fmla="*/ 2147483646 w 747"/>
              <a:gd name="T117" fmla="*/ 2147483646 h 837"/>
              <a:gd name="T118" fmla="*/ 2147483646 w 747"/>
              <a:gd name="T119" fmla="*/ 2147483646 h 837"/>
              <a:gd name="T120" fmla="*/ 2147483646 w 747"/>
              <a:gd name="T121" fmla="*/ 2147483646 h 837"/>
              <a:gd name="T122" fmla="*/ 2147483646 w 747"/>
              <a:gd name="T123" fmla="*/ 2147483646 h 8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7"/>
              <a:gd name="T187" fmla="*/ 0 h 837"/>
              <a:gd name="T188" fmla="*/ 747 w 747"/>
              <a:gd name="T189" fmla="*/ 837 h 8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7" h="837">
                <a:moveTo>
                  <a:pt x="747" y="419"/>
                </a:moveTo>
                <a:lnTo>
                  <a:pt x="747" y="440"/>
                </a:lnTo>
                <a:lnTo>
                  <a:pt x="746" y="461"/>
                </a:lnTo>
                <a:lnTo>
                  <a:pt x="743" y="482"/>
                </a:lnTo>
                <a:lnTo>
                  <a:pt x="740" y="502"/>
                </a:lnTo>
                <a:lnTo>
                  <a:pt x="735" y="523"/>
                </a:lnTo>
                <a:lnTo>
                  <a:pt x="729" y="542"/>
                </a:lnTo>
                <a:lnTo>
                  <a:pt x="723" y="562"/>
                </a:lnTo>
                <a:lnTo>
                  <a:pt x="716" y="581"/>
                </a:lnTo>
                <a:lnTo>
                  <a:pt x="707" y="599"/>
                </a:lnTo>
                <a:lnTo>
                  <a:pt x="698" y="617"/>
                </a:lnTo>
                <a:lnTo>
                  <a:pt x="689" y="635"/>
                </a:lnTo>
                <a:lnTo>
                  <a:pt x="677" y="652"/>
                </a:lnTo>
                <a:lnTo>
                  <a:pt x="666" y="668"/>
                </a:lnTo>
                <a:lnTo>
                  <a:pt x="654" y="683"/>
                </a:lnTo>
                <a:lnTo>
                  <a:pt x="641" y="698"/>
                </a:lnTo>
                <a:lnTo>
                  <a:pt x="627" y="713"/>
                </a:lnTo>
                <a:lnTo>
                  <a:pt x="614" y="727"/>
                </a:lnTo>
                <a:lnTo>
                  <a:pt x="599" y="741"/>
                </a:lnTo>
                <a:lnTo>
                  <a:pt x="582" y="753"/>
                </a:lnTo>
                <a:lnTo>
                  <a:pt x="567" y="765"/>
                </a:lnTo>
                <a:lnTo>
                  <a:pt x="551" y="777"/>
                </a:lnTo>
                <a:lnTo>
                  <a:pt x="532" y="786"/>
                </a:lnTo>
                <a:lnTo>
                  <a:pt x="514" y="795"/>
                </a:lnTo>
                <a:lnTo>
                  <a:pt x="496" y="804"/>
                </a:lnTo>
                <a:lnTo>
                  <a:pt x="478" y="811"/>
                </a:lnTo>
                <a:lnTo>
                  <a:pt x="459" y="817"/>
                </a:lnTo>
                <a:lnTo>
                  <a:pt x="439" y="823"/>
                </a:lnTo>
                <a:lnTo>
                  <a:pt x="420" y="828"/>
                </a:lnTo>
                <a:lnTo>
                  <a:pt x="400" y="832"/>
                </a:lnTo>
                <a:lnTo>
                  <a:pt x="379" y="835"/>
                </a:lnTo>
                <a:lnTo>
                  <a:pt x="360" y="837"/>
                </a:lnTo>
                <a:lnTo>
                  <a:pt x="339" y="837"/>
                </a:lnTo>
                <a:lnTo>
                  <a:pt x="313" y="837"/>
                </a:lnTo>
                <a:lnTo>
                  <a:pt x="287" y="834"/>
                </a:lnTo>
                <a:lnTo>
                  <a:pt x="263" y="829"/>
                </a:lnTo>
                <a:lnTo>
                  <a:pt x="239" y="825"/>
                </a:lnTo>
                <a:lnTo>
                  <a:pt x="217" y="817"/>
                </a:lnTo>
                <a:lnTo>
                  <a:pt x="194" y="810"/>
                </a:lnTo>
                <a:lnTo>
                  <a:pt x="172" y="801"/>
                </a:lnTo>
                <a:lnTo>
                  <a:pt x="151" y="790"/>
                </a:lnTo>
                <a:lnTo>
                  <a:pt x="130" y="778"/>
                </a:lnTo>
                <a:lnTo>
                  <a:pt x="109" y="765"/>
                </a:lnTo>
                <a:lnTo>
                  <a:pt x="91" y="751"/>
                </a:lnTo>
                <a:lnTo>
                  <a:pt x="71" y="736"/>
                </a:lnTo>
                <a:lnTo>
                  <a:pt x="54" y="720"/>
                </a:lnTo>
                <a:lnTo>
                  <a:pt x="38" y="701"/>
                </a:lnTo>
                <a:lnTo>
                  <a:pt x="21" y="683"/>
                </a:lnTo>
                <a:lnTo>
                  <a:pt x="8" y="664"/>
                </a:lnTo>
                <a:lnTo>
                  <a:pt x="107" y="592"/>
                </a:lnTo>
                <a:lnTo>
                  <a:pt x="118" y="605"/>
                </a:lnTo>
                <a:lnTo>
                  <a:pt x="128" y="619"/>
                </a:lnTo>
                <a:lnTo>
                  <a:pt x="140" y="631"/>
                </a:lnTo>
                <a:lnTo>
                  <a:pt x="152" y="643"/>
                </a:lnTo>
                <a:lnTo>
                  <a:pt x="166" y="653"/>
                </a:lnTo>
                <a:lnTo>
                  <a:pt x="179" y="664"/>
                </a:lnTo>
                <a:lnTo>
                  <a:pt x="193" y="673"/>
                </a:lnTo>
                <a:lnTo>
                  <a:pt x="208" y="680"/>
                </a:lnTo>
                <a:lnTo>
                  <a:pt x="223" y="688"/>
                </a:lnTo>
                <a:lnTo>
                  <a:pt x="238" y="695"/>
                </a:lnTo>
                <a:lnTo>
                  <a:pt x="254" y="700"/>
                </a:lnTo>
                <a:lnTo>
                  <a:pt x="271" y="706"/>
                </a:lnTo>
                <a:lnTo>
                  <a:pt x="287" y="709"/>
                </a:lnTo>
                <a:lnTo>
                  <a:pt x="305" y="712"/>
                </a:lnTo>
                <a:lnTo>
                  <a:pt x="322" y="713"/>
                </a:lnTo>
                <a:lnTo>
                  <a:pt x="340" y="713"/>
                </a:lnTo>
                <a:lnTo>
                  <a:pt x="355" y="713"/>
                </a:lnTo>
                <a:lnTo>
                  <a:pt x="369" y="712"/>
                </a:lnTo>
                <a:lnTo>
                  <a:pt x="384" y="710"/>
                </a:lnTo>
                <a:lnTo>
                  <a:pt x="397" y="707"/>
                </a:lnTo>
                <a:lnTo>
                  <a:pt x="412" y="704"/>
                </a:lnTo>
                <a:lnTo>
                  <a:pt x="426" y="701"/>
                </a:lnTo>
                <a:lnTo>
                  <a:pt x="438" y="695"/>
                </a:lnTo>
                <a:lnTo>
                  <a:pt x="451" y="691"/>
                </a:lnTo>
                <a:lnTo>
                  <a:pt x="477" y="679"/>
                </a:lnTo>
                <a:lnTo>
                  <a:pt x="501" y="664"/>
                </a:lnTo>
                <a:lnTo>
                  <a:pt x="522" y="647"/>
                </a:lnTo>
                <a:lnTo>
                  <a:pt x="543" y="628"/>
                </a:lnTo>
                <a:lnTo>
                  <a:pt x="561" y="607"/>
                </a:lnTo>
                <a:lnTo>
                  <a:pt x="578" y="584"/>
                </a:lnTo>
                <a:lnTo>
                  <a:pt x="593" y="560"/>
                </a:lnTo>
                <a:lnTo>
                  <a:pt x="605" y="535"/>
                </a:lnTo>
                <a:lnTo>
                  <a:pt x="611" y="521"/>
                </a:lnTo>
                <a:lnTo>
                  <a:pt x="615" y="508"/>
                </a:lnTo>
                <a:lnTo>
                  <a:pt x="618" y="494"/>
                </a:lnTo>
                <a:lnTo>
                  <a:pt x="621" y="479"/>
                </a:lnTo>
                <a:lnTo>
                  <a:pt x="624" y="466"/>
                </a:lnTo>
                <a:lnTo>
                  <a:pt x="626" y="451"/>
                </a:lnTo>
                <a:lnTo>
                  <a:pt x="627" y="436"/>
                </a:lnTo>
                <a:lnTo>
                  <a:pt x="627" y="420"/>
                </a:lnTo>
                <a:lnTo>
                  <a:pt x="627" y="405"/>
                </a:lnTo>
                <a:lnTo>
                  <a:pt x="626" y="390"/>
                </a:lnTo>
                <a:lnTo>
                  <a:pt x="624" y="375"/>
                </a:lnTo>
                <a:lnTo>
                  <a:pt x="621" y="362"/>
                </a:lnTo>
                <a:lnTo>
                  <a:pt x="618" y="347"/>
                </a:lnTo>
                <a:lnTo>
                  <a:pt x="615" y="333"/>
                </a:lnTo>
                <a:lnTo>
                  <a:pt x="611" y="320"/>
                </a:lnTo>
                <a:lnTo>
                  <a:pt x="605" y="306"/>
                </a:lnTo>
                <a:lnTo>
                  <a:pt x="593" y="281"/>
                </a:lnTo>
                <a:lnTo>
                  <a:pt x="578" y="257"/>
                </a:lnTo>
                <a:lnTo>
                  <a:pt x="561" y="234"/>
                </a:lnTo>
                <a:lnTo>
                  <a:pt x="543" y="213"/>
                </a:lnTo>
                <a:lnTo>
                  <a:pt x="522" y="194"/>
                </a:lnTo>
                <a:lnTo>
                  <a:pt x="501" y="177"/>
                </a:lnTo>
                <a:lnTo>
                  <a:pt x="477" y="162"/>
                </a:lnTo>
                <a:lnTo>
                  <a:pt x="451" y="150"/>
                </a:lnTo>
                <a:lnTo>
                  <a:pt x="438" y="144"/>
                </a:lnTo>
                <a:lnTo>
                  <a:pt x="426" y="140"/>
                </a:lnTo>
                <a:lnTo>
                  <a:pt x="412" y="137"/>
                </a:lnTo>
                <a:lnTo>
                  <a:pt x="397" y="132"/>
                </a:lnTo>
                <a:lnTo>
                  <a:pt x="384" y="131"/>
                </a:lnTo>
                <a:lnTo>
                  <a:pt x="369" y="129"/>
                </a:lnTo>
                <a:lnTo>
                  <a:pt x="355" y="127"/>
                </a:lnTo>
                <a:lnTo>
                  <a:pt x="340" y="126"/>
                </a:lnTo>
                <a:lnTo>
                  <a:pt x="322" y="127"/>
                </a:lnTo>
                <a:lnTo>
                  <a:pt x="304" y="129"/>
                </a:lnTo>
                <a:lnTo>
                  <a:pt x="286" y="132"/>
                </a:lnTo>
                <a:lnTo>
                  <a:pt x="269" y="137"/>
                </a:lnTo>
                <a:lnTo>
                  <a:pt x="251" y="141"/>
                </a:lnTo>
                <a:lnTo>
                  <a:pt x="235" y="147"/>
                </a:lnTo>
                <a:lnTo>
                  <a:pt x="220" y="155"/>
                </a:lnTo>
                <a:lnTo>
                  <a:pt x="205" y="162"/>
                </a:lnTo>
                <a:lnTo>
                  <a:pt x="190" y="171"/>
                </a:lnTo>
                <a:lnTo>
                  <a:pt x="175" y="180"/>
                </a:lnTo>
                <a:lnTo>
                  <a:pt x="161" y="191"/>
                </a:lnTo>
                <a:lnTo>
                  <a:pt x="148" y="203"/>
                </a:lnTo>
                <a:lnTo>
                  <a:pt x="136" y="215"/>
                </a:lnTo>
                <a:lnTo>
                  <a:pt x="124" y="228"/>
                </a:lnTo>
                <a:lnTo>
                  <a:pt x="113" y="242"/>
                </a:lnTo>
                <a:lnTo>
                  <a:pt x="103" y="255"/>
                </a:lnTo>
                <a:lnTo>
                  <a:pt x="0" y="182"/>
                </a:lnTo>
                <a:lnTo>
                  <a:pt x="15" y="162"/>
                </a:lnTo>
                <a:lnTo>
                  <a:pt x="30" y="143"/>
                </a:lnTo>
                <a:lnTo>
                  <a:pt x="47" y="124"/>
                </a:lnTo>
                <a:lnTo>
                  <a:pt x="65" y="106"/>
                </a:lnTo>
                <a:lnTo>
                  <a:pt x="85" y="91"/>
                </a:lnTo>
                <a:lnTo>
                  <a:pt x="104" y="76"/>
                </a:lnTo>
                <a:lnTo>
                  <a:pt x="124" y="63"/>
                </a:lnTo>
                <a:lnTo>
                  <a:pt x="145" y="49"/>
                </a:lnTo>
                <a:lnTo>
                  <a:pt x="167" y="39"/>
                </a:lnTo>
                <a:lnTo>
                  <a:pt x="190" y="28"/>
                </a:lnTo>
                <a:lnTo>
                  <a:pt x="214" y="19"/>
                </a:lnTo>
                <a:lnTo>
                  <a:pt x="236" y="13"/>
                </a:lnTo>
                <a:lnTo>
                  <a:pt x="262" y="7"/>
                </a:lnTo>
                <a:lnTo>
                  <a:pt x="286" y="3"/>
                </a:lnTo>
                <a:lnTo>
                  <a:pt x="312" y="1"/>
                </a:lnTo>
                <a:lnTo>
                  <a:pt x="339" y="0"/>
                </a:lnTo>
                <a:lnTo>
                  <a:pt x="360" y="0"/>
                </a:lnTo>
                <a:lnTo>
                  <a:pt x="379" y="3"/>
                </a:lnTo>
                <a:lnTo>
                  <a:pt x="400" y="4"/>
                </a:lnTo>
                <a:lnTo>
                  <a:pt x="420" y="9"/>
                </a:lnTo>
                <a:lnTo>
                  <a:pt x="439" y="13"/>
                </a:lnTo>
                <a:lnTo>
                  <a:pt x="459" y="19"/>
                </a:lnTo>
                <a:lnTo>
                  <a:pt x="478" y="25"/>
                </a:lnTo>
                <a:lnTo>
                  <a:pt x="496" y="33"/>
                </a:lnTo>
                <a:lnTo>
                  <a:pt x="514" y="42"/>
                </a:lnTo>
                <a:lnTo>
                  <a:pt x="532" y="51"/>
                </a:lnTo>
                <a:lnTo>
                  <a:pt x="551" y="61"/>
                </a:lnTo>
                <a:lnTo>
                  <a:pt x="567" y="72"/>
                </a:lnTo>
                <a:lnTo>
                  <a:pt x="582" y="84"/>
                </a:lnTo>
                <a:lnTo>
                  <a:pt x="599" y="96"/>
                </a:lnTo>
                <a:lnTo>
                  <a:pt x="614" y="109"/>
                </a:lnTo>
                <a:lnTo>
                  <a:pt x="627" y="123"/>
                </a:lnTo>
                <a:lnTo>
                  <a:pt x="641" y="138"/>
                </a:lnTo>
                <a:lnTo>
                  <a:pt x="654" y="153"/>
                </a:lnTo>
                <a:lnTo>
                  <a:pt x="666" y="168"/>
                </a:lnTo>
                <a:lnTo>
                  <a:pt x="677" y="185"/>
                </a:lnTo>
                <a:lnTo>
                  <a:pt x="689" y="203"/>
                </a:lnTo>
                <a:lnTo>
                  <a:pt x="698" y="219"/>
                </a:lnTo>
                <a:lnTo>
                  <a:pt x="707" y="237"/>
                </a:lnTo>
                <a:lnTo>
                  <a:pt x="716" y="257"/>
                </a:lnTo>
                <a:lnTo>
                  <a:pt x="723" y="275"/>
                </a:lnTo>
                <a:lnTo>
                  <a:pt x="729" y="294"/>
                </a:lnTo>
                <a:lnTo>
                  <a:pt x="735" y="314"/>
                </a:lnTo>
                <a:lnTo>
                  <a:pt x="740" y="335"/>
                </a:lnTo>
                <a:lnTo>
                  <a:pt x="743" y="354"/>
                </a:lnTo>
                <a:lnTo>
                  <a:pt x="746" y="375"/>
                </a:lnTo>
                <a:lnTo>
                  <a:pt x="747" y="396"/>
                </a:lnTo>
                <a:lnTo>
                  <a:pt x="747" y="419"/>
                </a:lnTo>
              </a:path>
            </a:pathLst>
          </a:custGeom>
          <a:noFill/>
          <a:ln w="26988">
            <a:solidFill>
              <a:srgbClr val="AAAAAA"/>
            </a:solidFill>
            <a:prstDash val="solid"/>
            <a:round/>
            <a:headEnd/>
            <a:tailEnd/>
          </a:ln>
        </p:spPr>
        <p:txBody>
          <a:bodyPr/>
          <a:lstStyle/>
          <a:p>
            <a:pPr>
              <a:defRPr/>
            </a:pPr>
            <a:endParaRPr lang="es-ES">
              <a:latin typeface="+mn-lt"/>
            </a:endParaRPr>
          </a:p>
        </p:txBody>
      </p:sp>
      <p:sp>
        <p:nvSpPr>
          <p:cNvPr id="32774" name="Oval 9">
            <a:extLst>
              <a:ext uri="{FF2B5EF4-FFF2-40B4-BE49-F238E27FC236}">
                <a16:creationId xmlns:a16="http://schemas.microsoft.com/office/drawing/2014/main" id="{C1FADEA4-DEED-F812-0229-86FD4EFF71AA}"/>
              </a:ext>
            </a:extLst>
          </p:cNvPr>
          <p:cNvSpPr>
            <a:spLocks noChangeArrowheads="1"/>
          </p:cNvSpPr>
          <p:nvPr/>
        </p:nvSpPr>
        <p:spPr bwMode="auto">
          <a:xfrm>
            <a:off x="3962400" y="1468438"/>
            <a:ext cx="869950" cy="857250"/>
          </a:xfrm>
          <a:prstGeom prst="ellipse">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5" name="Oval 10">
            <a:extLst>
              <a:ext uri="{FF2B5EF4-FFF2-40B4-BE49-F238E27FC236}">
                <a16:creationId xmlns:a16="http://schemas.microsoft.com/office/drawing/2014/main" id="{D973A716-14F6-7FFB-1357-B5B262A29CB4}"/>
              </a:ext>
            </a:extLst>
          </p:cNvPr>
          <p:cNvSpPr>
            <a:spLocks noChangeArrowheads="1"/>
          </p:cNvSpPr>
          <p:nvPr/>
        </p:nvSpPr>
        <p:spPr bwMode="auto">
          <a:xfrm>
            <a:off x="3968750" y="1474788"/>
            <a:ext cx="857250" cy="844550"/>
          </a:xfrm>
          <a:prstGeom prst="ellipse">
            <a:avLst/>
          </a:prstGeom>
          <a:noFill/>
          <a:ln w="12700">
            <a:solidFill>
              <a:srgbClr val="FF551C"/>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6" name="Oval 11">
            <a:extLst>
              <a:ext uri="{FF2B5EF4-FFF2-40B4-BE49-F238E27FC236}">
                <a16:creationId xmlns:a16="http://schemas.microsoft.com/office/drawing/2014/main" id="{69F4EA50-66FF-5F3D-0078-A5A265388F78}"/>
              </a:ext>
            </a:extLst>
          </p:cNvPr>
          <p:cNvSpPr>
            <a:spLocks noChangeArrowheads="1"/>
          </p:cNvSpPr>
          <p:nvPr/>
        </p:nvSpPr>
        <p:spPr bwMode="auto">
          <a:xfrm>
            <a:off x="4125913" y="1630363"/>
            <a:ext cx="542925" cy="542925"/>
          </a:xfrm>
          <a:prstGeom prst="ellipse">
            <a:avLst/>
          </a:prstGeom>
          <a:solidFill>
            <a:srgbClr val="FFFFFF"/>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7" name="Oval 12">
            <a:extLst>
              <a:ext uri="{FF2B5EF4-FFF2-40B4-BE49-F238E27FC236}">
                <a16:creationId xmlns:a16="http://schemas.microsoft.com/office/drawing/2014/main" id="{B6F0AE12-79B2-124E-F3C4-6EF7158FC7A1}"/>
              </a:ext>
            </a:extLst>
          </p:cNvPr>
          <p:cNvSpPr>
            <a:spLocks noChangeArrowheads="1"/>
          </p:cNvSpPr>
          <p:nvPr/>
        </p:nvSpPr>
        <p:spPr bwMode="auto">
          <a:xfrm>
            <a:off x="4132263" y="1636713"/>
            <a:ext cx="530225" cy="530225"/>
          </a:xfrm>
          <a:prstGeom prst="ellipse">
            <a:avLst/>
          </a:prstGeom>
          <a:noFill/>
          <a:ln w="12700">
            <a:solidFill>
              <a:srgbClr val="FF551C"/>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78" name="Freeform 13">
            <a:extLst>
              <a:ext uri="{FF2B5EF4-FFF2-40B4-BE49-F238E27FC236}">
                <a16:creationId xmlns:a16="http://schemas.microsoft.com/office/drawing/2014/main" id="{E1F3B622-E4CE-9429-B97E-0F3525625DAC}"/>
              </a:ext>
            </a:extLst>
          </p:cNvPr>
          <p:cNvSpPr>
            <a:spLocks/>
          </p:cNvSpPr>
          <p:nvPr/>
        </p:nvSpPr>
        <p:spPr bwMode="auto">
          <a:xfrm>
            <a:off x="4111625" y="1606550"/>
            <a:ext cx="341313" cy="357188"/>
          </a:xfrm>
          <a:custGeom>
            <a:avLst/>
            <a:gdLst>
              <a:gd name="T0" fmla="*/ 0 w 215"/>
              <a:gd name="T1" fmla="*/ 2147483646 h 225"/>
              <a:gd name="T2" fmla="*/ 2147483646 w 215"/>
              <a:gd name="T3" fmla="*/ 0 h 225"/>
              <a:gd name="T4" fmla="*/ 2147483646 w 215"/>
              <a:gd name="T5" fmla="*/ 2147483646 h 225"/>
              <a:gd name="T6" fmla="*/ 2147483646 w 215"/>
              <a:gd name="T7" fmla="*/ 2147483646 h 225"/>
              <a:gd name="T8" fmla="*/ 0 w 215"/>
              <a:gd name="T9" fmla="*/ 2147483646 h 225"/>
              <a:gd name="T10" fmla="*/ 0 60000 65536"/>
              <a:gd name="T11" fmla="*/ 0 60000 65536"/>
              <a:gd name="T12" fmla="*/ 0 60000 65536"/>
              <a:gd name="T13" fmla="*/ 0 60000 65536"/>
              <a:gd name="T14" fmla="*/ 0 60000 65536"/>
              <a:gd name="T15" fmla="*/ 0 w 215"/>
              <a:gd name="T16" fmla="*/ 0 h 225"/>
              <a:gd name="T17" fmla="*/ 215 w 215"/>
              <a:gd name="T18" fmla="*/ 225 h 225"/>
            </a:gdLst>
            <a:ahLst/>
            <a:cxnLst>
              <a:cxn ang="T10">
                <a:pos x="T0" y="T1"/>
              </a:cxn>
              <a:cxn ang="T11">
                <a:pos x="T2" y="T3"/>
              </a:cxn>
              <a:cxn ang="T12">
                <a:pos x="T4" y="T5"/>
              </a:cxn>
              <a:cxn ang="T13">
                <a:pos x="T6" y="T7"/>
              </a:cxn>
              <a:cxn ang="T14">
                <a:pos x="T8" y="T9"/>
              </a:cxn>
            </a:cxnLst>
            <a:rect l="T15" t="T16" r="T17" b="T18"/>
            <a:pathLst>
              <a:path w="215" h="225">
                <a:moveTo>
                  <a:pt x="0" y="195"/>
                </a:moveTo>
                <a:lnTo>
                  <a:pt x="195" y="0"/>
                </a:lnTo>
                <a:lnTo>
                  <a:pt x="215" y="9"/>
                </a:lnTo>
                <a:lnTo>
                  <a:pt x="3" y="225"/>
                </a:lnTo>
                <a:lnTo>
                  <a:pt x="0" y="195"/>
                </a:lnTo>
                <a:close/>
              </a:path>
            </a:pathLst>
          </a:custGeom>
          <a:solidFill>
            <a:srgbClr val="FFB871"/>
          </a:solidFill>
          <a:ln>
            <a:noFill/>
          </a:ln>
        </p:spPr>
        <p:txBody>
          <a:bodyPr/>
          <a:lstStyle/>
          <a:p>
            <a:pPr>
              <a:defRPr/>
            </a:pPr>
            <a:endParaRPr lang="es-ES">
              <a:latin typeface="+mn-lt"/>
            </a:endParaRPr>
          </a:p>
        </p:txBody>
      </p:sp>
      <p:sp>
        <p:nvSpPr>
          <p:cNvPr id="32779" name="Line 14">
            <a:extLst>
              <a:ext uri="{FF2B5EF4-FFF2-40B4-BE49-F238E27FC236}">
                <a16:creationId xmlns:a16="http://schemas.microsoft.com/office/drawing/2014/main" id="{F6821388-53F4-3FF8-CC1B-EE65B60C9ACD}"/>
              </a:ext>
            </a:extLst>
          </p:cNvPr>
          <p:cNvSpPr>
            <a:spLocks noChangeShapeType="1"/>
          </p:cNvSpPr>
          <p:nvPr/>
        </p:nvSpPr>
        <p:spPr bwMode="auto">
          <a:xfrm flipV="1">
            <a:off x="4125913" y="1625600"/>
            <a:ext cx="280987" cy="277813"/>
          </a:xfrm>
          <a:prstGeom prst="line">
            <a:avLst/>
          </a:prstGeom>
          <a:noFill/>
          <a:ln w="12700">
            <a:solidFill>
              <a:srgbClr val="FF6A38"/>
            </a:solidFill>
            <a:round/>
            <a:headEnd/>
            <a:tailEnd/>
          </a:ln>
        </p:spPr>
        <p:txBody>
          <a:bodyPr/>
          <a:lstStyle/>
          <a:p>
            <a:pPr>
              <a:defRPr/>
            </a:pPr>
            <a:endParaRPr lang="es-ES">
              <a:latin typeface="+mn-lt"/>
            </a:endParaRPr>
          </a:p>
        </p:txBody>
      </p:sp>
      <p:sp>
        <p:nvSpPr>
          <p:cNvPr id="32780" name="Line 15">
            <a:extLst>
              <a:ext uri="{FF2B5EF4-FFF2-40B4-BE49-F238E27FC236}">
                <a16:creationId xmlns:a16="http://schemas.microsoft.com/office/drawing/2014/main" id="{6DB5DC85-2972-9982-7746-953AE3995C4E}"/>
              </a:ext>
            </a:extLst>
          </p:cNvPr>
          <p:cNvSpPr>
            <a:spLocks noChangeShapeType="1"/>
          </p:cNvSpPr>
          <p:nvPr/>
        </p:nvSpPr>
        <p:spPr bwMode="auto">
          <a:xfrm flipV="1">
            <a:off x="4125913" y="1630363"/>
            <a:ext cx="323850" cy="319087"/>
          </a:xfrm>
          <a:prstGeom prst="line">
            <a:avLst/>
          </a:prstGeom>
          <a:noFill/>
          <a:ln w="12700">
            <a:solidFill>
              <a:srgbClr val="FF6A38"/>
            </a:solidFill>
            <a:round/>
            <a:headEnd/>
            <a:tailEnd/>
          </a:ln>
        </p:spPr>
        <p:txBody>
          <a:bodyPr/>
          <a:lstStyle/>
          <a:p>
            <a:pPr>
              <a:defRPr/>
            </a:pPr>
            <a:endParaRPr lang="es-ES">
              <a:latin typeface="+mn-lt"/>
            </a:endParaRPr>
          </a:p>
        </p:txBody>
      </p:sp>
      <p:sp>
        <p:nvSpPr>
          <p:cNvPr id="32781" name="Freeform 16">
            <a:extLst>
              <a:ext uri="{FF2B5EF4-FFF2-40B4-BE49-F238E27FC236}">
                <a16:creationId xmlns:a16="http://schemas.microsoft.com/office/drawing/2014/main" id="{8C681598-060F-AA6B-A8C2-93202EB85697}"/>
              </a:ext>
            </a:extLst>
          </p:cNvPr>
          <p:cNvSpPr>
            <a:spLocks/>
          </p:cNvSpPr>
          <p:nvPr/>
        </p:nvSpPr>
        <p:spPr bwMode="auto">
          <a:xfrm>
            <a:off x="4183063" y="1682750"/>
            <a:ext cx="433387" cy="455613"/>
          </a:xfrm>
          <a:custGeom>
            <a:avLst/>
            <a:gdLst>
              <a:gd name="T0" fmla="*/ 0 w 273"/>
              <a:gd name="T1" fmla="*/ 2147483646 h 287"/>
              <a:gd name="T2" fmla="*/ 2147483646 w 273"/>
              <a:gd name="T3" fmla="*/ 0 h 287"/>
              <a:gd name="T4" fmla="*/ 2147483646 w 273"/>
              <a:gd name="T5" fmla="*/ 2147483646 h 287"/>
              <a:gd name="T6" fmla="*/ 0 w 273"/>
              <a:gd name="T7" fmla="*/ 2147483646 h 287"/>
              <a:gd name="T8" fmla="*/ 0 w 273"/>
              <a:gd name="T9" fmla="*/ 2147483646 h 287"/>
              <a:gd name="T10" fmla="*/ 0 60000 65536"/>
              <a:gd name="T11" fmla="*/ 0 60000 65536"/>
              <a:gd name="T12" fmla="*/ 0 60000 65536"/>
              <a:gd name="T13" fmla="*/ 0 60000 65536"/>
              <a:gd name="T14" fmla="*/ 0 60000 65536"/>
              <a:gd name="T15" fmla="*/ 0 w 273"/>
              <a:gd name="T16" fmla="*/ 0 h 287"/>
              <a:gd name="T17" fmla="*/ 273 w 273"/>
              <a:gd name="T18" fmla="*/ 287 h 287"/>
            </a:gdLst>
            <a:ahLst/>
            <a:cxnLst>
              <a:cxn ang="T10">
                <a:pos x="T0" y="T1"/>
              </a:cxn>
              <a:cxn ang="T11">
                <a:pos x="T2" y="T3"/>
              </a:cxn>
              <a:cxn ang="T12">
                <a:pos x="T4" y="T5"/>
              </a:cxn>
              <a:cxn ang="T13">
                <a:pos x="T6" y="T7"/>
              </a:cxn>
              <a:cxn ang="T14">
                <a:pos x="T8" y="T9"/>
              </a:cxn>
            </a:cxnLst>
            <a:rect l="T15" t="T16" r="T17" b="T18"/>
            <a:pathLst>
              <a:path w="273" h="287">
                <a:moveTo>
                  <a:pt x="0" y="251"/>
                </a:moveTo>
                <a:lnTo>
                  <a:pt x="251" y="0"/>
                </a:lnTo>
                <a:lnTo>
                  <a:pt x="273" y="7"/>
                </a:lnTo>
                <a:lnTo>
                  <a:pt x="0" y="287"/>
                </a:lnTo>
                <a:lnTo>
                  <a:pt x="0" y="251"/>
                </a:lnTo>
                <a:close/>
              </a:path>
            </a:pathLst>
          </a:custGeom>
          <a:solidFill>
            <a:srgbClr val="FFB871"/>
          </a:solidFill>
          <a:ln>
            <a:noFill/>
          </a:ln>
        </p:spPr>
        <p:txBody>
          <a:bodyPr/>
          <a:lstStyle/>
          <a:p>
            <a:pPr>
              <a:defRPr/>
            </a:pPr>
            <a:endParaRPr lang="es-ES">
              <a:latin typeface="+mn-lt"/>
            </a:endParaRPr>
          </a:p>
        </p:txBody>
      </p:sp>
      <p:sp>
        <p:nvSpPr>
          <p:cNvPr id="32782" name="Freeform 17">
            <a:extLst>
              <a:ext uri="{FF2B5EF4-FFF2-40B4-BE49-F238E27FC236}">
                <a16:creationId xmlns:a16="http://schemas.microsoft.com/office/drawing/2014/main" id="{45A9896B-9297-9734-3450-85EA4234A53C}"/>
              </a:ext>
            </a:extLst>
          </p:cNvPr>
          <p:cNvSpPr>
            <a:spLocks/>
          </p:cNvSpPr>
          <p:nvPr/>
        </p:nvSpPr>
        <p:spPr bwMode="auto">
          <a:xfrm>
            <a:off x="4332288" y="1839913"/>
            <a:ext cx="379412" cy="400050"/>
          </a:xfrm>
          <a:custGeom>
            <a:avLst/>
            <a:gdLst>
              <a:gd name="T0" fmla="*/ 0 w 239"/>
              <a:gd name="T1" fmla="*/ 2147483646 h 252"/>
              <a:gd name="T2" fmla="*/ 2147483646 w 239"/>
              <a:gd name="T3" fmla="*/ 0 h 252"/>
              <a:gd name="T4" fmla="*/ 2147483646 w 239"/>
              <a:gd name="T5" fmla="*/ 2147483646 h 252"/>
              <a:gd name="T6" fmla="*/ 2147483646 w 239"/>
              <a:gd name="T7" fmla="*/ 2147483646 h 252"/>
              <a:gd name="T8" fmla="*/ 0 w 239"/>
              <a:gd name="T9" fmla="*/ 2147483646 h 252"/>
              <a:gd name="T10" fmla="*/ 0 60000 65536"/>
              <a:gd name="T11" fmla="*/ 0 60000 65536"/>
              <a:gd name="T12" fmla="*/ 0 60000 65536"/>
              <a:gd name="T13" fmla="*/ 0 60000 65536"/>
              <a:gd name="T14" fmla="*/ 0 60000 65536"/>
              <a:gd name="T15" fmla="*/ 0 w 239"/>
              <a:gd name="T16" fmla="*/ 0 h 252"/>
              <a:gd name="T17" fmla="*/ 239 w 239"/>
              <a:gd name="T18" fmla="*/ 252 h 252"/>
            </a:gdLst>
            <a:ahLst/>
            <a:cxnLst>
              <a:cxn ang="T10">
                <a:pos x="T0" y="T1"/>
              </a:cxn>
              <a:cxn ang="T11">
                <a:pos x="T2" y="T3"/>
              </a:cxn>
              <a:cxn ang="T12">
                <a:pos x="T4" y="T5"/>
              </a:cxn>
              <a:cxn ang="T13">
                <a:pos x="T6" y="T7"/>
              </a:cxn>
              <a:cxn ang="T14">
                <a:pos x="T8" y="T9"/>
              </a:cxn>
            </a:cxnLst>
            <a:rect l="T15" t="T16" r="T17" b="T18"/>
            <a:pathLst>
              <a:path w="239" h="252">
                <a:moveTo>
                  <a:pt x="0" y="218"/>
                </a:moveTo>
                <a:lnTo>
                  <a:pt x="218" y="0"/>
                </a:lnTo>
                <a:lnTo>
                  <a:pt x="239" y="9"/>
                </a:lnTo>
                <a:lnTo>
                  <a:pt x="2" y="252"/>
                </a:lnTo>
                <a:lnTo>
                  <a:pt x="0" y="218"/>
                </a:lnTo>
                <a:close/>
              </a:path>
            </a:pathLst>
          </a:custGeom>
          <a:solidFill>
            <a:srgbClr val="FFB871"/>
          </a:solidFill>
          <a:ln>
            <a:noFill/>
          </a:ln>
        </p:spPr>
        <p:txBody>
          <a:bodyPr/>
          <a:lstStyle/>
          <a:p>
            <a:pPr>
              <a:defRPr/>
            </a:pPr>
            <a:endParaRPr lang="es-ES">
              <a:latin typeface="+mn-lt"/>
            </a:endParaRPr>
          </a:p>
        </p:txBody>
      </p:sp>
      <p:sp>
        <p:nvSpPr>
          <p:cNvPr id="32783" name="Line 18">
            <a:extLst>
              <a:ext uri="{FF2B5EF4-FFF2-40B4-BE49-F238E27FC236}">
                <a16:creationId xmlns:a16="http://schemas.microsoft.com/office/drawing/2014/main" id="{CC76FF55-17B8-3D98-87BB-4FA73D587B92}"/>
              </a:ext>
            </a:extLst>
          </p:cNvPr>
          <p:cNvSpPr>
            <a:spLocks noChangeShapeType="1"/>
          </p:cNvSpPr>
          <p:nvPr/>
        </p:nvSpPr>
        <p:spPr bwMode="auto">
          <a:xfrm flipV="1">
            <a:off x="4183063" y="1682750"/>
            <a:ext cx="393700" cy="393700"/>
          </a:xfrm>
          <a:prstGeom prst="line">
            <a:avLst/>
          </a:prstGeom>
          <a:noFill/>
          <a:ln w="12700">
            <a:solidFill>
              <a:srgbClr val="FF6A38"/>
            </a:solidFill>
            <a:round/>
            <a:headEnd/>
            <a:tailEnd/>
          </a:ln>
        </p:spPr>
        <p:txBody>
          <a:bodyPr/>
          <a:lstStyle/>
          <a:p>
            <a:pPr>
              <a:defRPr/>
            </a:pPr>
            <a:endParaRPr lang="es-ES">
              <a:latin typeface="+mn-lt"/>
            </a:endParaRPr>
          </a:p>
        </p:txBody>
      </p:sp>
      <p:sp>
        <p:nvSpPr>
          <p:cNvPr id="32784" name="Line 19">
            <a:extLst>
              <a:ext uri="{FF2B5EF4-FFF2-40B4-BE49-F238E27FC236}">
                <a16:creationId xmlns:a16="http://schemas.microsoft.com/office/drawing/2014/main" id="{8F4DB45A-C723-6D98-7DB6-B9973E5D63B1}"/>
              </a:ext>
            </a:extLst>
          </p:cNvPr>
          <p:cNvSpPr>
            <a:spLocks noChangeShapeType="1"/>
          </p:cNvSpPr>
          <p:nvPr/>
        </p:nvSpPr>
        <p:spPr bwMode="auto">
          <a:xfrm flipV="1">
            <a:off x="4392613" y="1901825"/>
            <a:ext cx="279400" cy="276225"/>
          </a:xfrm>
          <a:prstGeom prst="line">
            <a:avLst/>
          </a:prstGeom>
          <a:noFill/>
          <a:ln w="12700">
            <a:solidFill>
              <a:srgbClr val="FF6A38"/>
            </a:solidFill>
            <a:round/>
            <a:headEnd/>
            <a:tailEnd/>
          </a:ln>
        </p:spPr>
        <p:txBody>
          <a:bodyPr/>
          <a:lstStyle/>
          <a:p>
            <a:pPr>
              <a:defRPr/>
            </a:pPr>
            <a:endParaRPr lang="es-ES">
              <a:latin typeface="+mn-lt"/>
            </a:endParaRPr>
          </a:p>
        </p:txBody>
      </p:sp>
      <p:sp>
        <p:nvSpPr>
          <p:cNvPr id="32785" name="Line 20">
            <a:extLst>
              <a:ext uri="{FF2B5EF4-FFF2-40B4-BE49-F238E27FC236}">
                <a16:creationId xmlns:a16="http://schemas.microsoft.com/office/drawing/2014/main" id="{C7F7284F-997F-FFD4-F196-AD8DB414C365}"/>
              </a:ext>
            </a:extLst>
          </p:cNvPr>
          <p:cNvSpPr>
            <a:spLocks noChangeShapeType="1"/>
          </p:cNvSpPr>
          <p:nvPr/>
        </p:nvSpPr>
        <p:spPr bwMode="auto">
          <a:xfrm flipV="1">
            <a:off x="4211638" y="1711325"/>
            <a:ext cx="393700" cy="393700"/>
          </a:xfrm>
          <a:prstGeom prst="line">
            <a:avLst/>
          </a:prstGeom>
          <a:noFill/>
          <a:ln w="12700">
            <a:solidFill>
              <a:srgbClr val="FF6A38"/>
            </a:solidFill>
            <a:round/>
            <a:headEnd/>
            <a:tailEnd/>
          </a:ln>
        </p:spPr>
        <p:txBody>
          <a:bodyPr/>
          <a:lstStyle/>
          <a:p>
            <a:pPr>
              <a:defRPr/>
            </a:pPr>
            <a:endParaRPr lang="es-ES">
              <a:latin typeface="+mn-lt"/>
            </a:endParaRPr>
          </a:p>
        </p:txBody>
      </p:sp>
      <p:sp>
        <p:nvSpPr>
          <p:cNvPr id="32786" name="Line 21">
            <a:extLst>
              <a:ext uri="{FF2B5EF4-FFF2-40B4-BE49-F238E27FC236}">
                <a16:creationId xmlns:a16="http://schemas.microsoft.com/office/drawing/2014/main" id="{3F91D345-34A9-6DE4-904D-58079C108E4C}"/>
              </a:ext>
            </a:extLst>
          </p:cNvPr>
          <p:cNvSpPr>
            <a:spLocks noChangeShapeType="1"/>
          </p:cNvSpPr>
          <p:nvPr/>
        </p:nvSpPr>
        <p:spPr bwMode="auto">
          <a:xfrm flipV="1">
            <a:off x="4340225" y="1841500"/>
            <a:ext cx="336550" cy="331788"/>
          </a:xfrm>
          <a:prstGeom prst="line">
            <a:avLst/>
          </a:prstGeom>
          <a:noFill/>
          <a:ln w="12700">
            <a:solidFill>
              <a:srgbClr val="FF6A38"/>
            </a:solidFill>
            <a:round/>
            <a:headEnd/>
            <a:tailEnd/>
          </a:ln>
        </p:spPr>
        <p:txBody>
          <a:bodyPr/>
          <a:lstStyle/>
          <a:p>
            <a:pPr>
              <a:defRPr/>
            </a:pPr>
            <a:endParaRPr lang="es-ES">
              <a:latin typeface="+mn-lt"/>
            </a:endParaRPr>
          </a:p>
        </p:txBody>
      </p:sp>
      <p:sp>
        <p:nvSpPr>
          <p:cNvPr id="32787" name="Rectangle 22">
            <a:extLst>
              <a:ext uri="{FF2B5EF4-FFF2-40B4-BE49-F238E27FC236}">
                <a16:creationId xmlns:a16="http://schemas.microsoft.com/office/drawing/2014/main" id="{93CE4E4C-DC71-429B-377B-35AD63757FC3}"/>
              </a:ext>
            </a:extLst>
          </p:cNvPr>
          <p:cNvSpPr>
            <a:spLocks noChangeArrowheads="1"/>
          </p:cNvSpPr>
          <p:nvPr/>
        </p:nvSpPr>
        <p:spPr bwMode="auto">
          <a:xfrm>
            <a:off x="3636963" y="2185988"/>
            <a:ext cx="157162" cy="638175"/>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88" name="Line 23">
            <a:extLst>
              <a:ext uri="{FF2B5EF4-FFF2-40B4-BE49-F238E27FC236}">
                <a16:creationId xmlns:a16="http://schemas.microsoft.com/office/drawing/2014/main" id="{AF3095F9-5D07-2152-6ABA-3F2B81B4845A}"/>
              </a:ext>
            </a:extLst>
          </p:cNvPr>
          <p:cNvSpPr>
            <a:spLocks noChangeShapeType="1"/>
          </p:cNvSpPr>
          <p:nvPr/>
        </p:nvSpPr>
        <p:spPr bwMode="auto">
          <a:xfrm flipV="1">
            <a:off x="3636963" y="2182813"/>
            <a:ext cx="1587"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789" name="Line 24">
            <a:extLst>
              <a:ext uri="{FF2B5EF4-FFF2-40B4-BE49-F238E27FC236}">
                <a16:creationId xmlns:a16="http://schemas.microsoft.com/office/drawing/2014/main" id="{A2E48791-5835-17B4-0831-3B8C8040B3ED}"/>
              </a:ext>
            </a:extLst>
          </p:cNvPr>
          <p:cNvSpPr>
            <a:spLocks noChangeShapeType="1"/>
          </p:cNvSpPr>
          <p:nvPr/>
        </p:nvSpPr>
        <p:spPr bwMode="auto">
          <a:xfrm flipV="1">
            <a:off x="3794125" y="2182813"/>
            <a:ext cx="1588"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790" name="Freeform 25">
            <a:extLst>
              <a:ext uri="{FF2B5EF4-FFF2-40B4-BE49-F238E27FC236}">
                <a16:creationId xmlns:a16="http://schemas.microsoft.com/office/drawing/2014/main" id="{1133161D-281B-2276-4E62-E76DBFC20E3A}"/>
              </a:ext>
            </a:extLst>
          </p:cNvPr>
          <p:cNvSpPr>
            <a:spLocks/>
          </p:cNvSpPr>
          <p:nvPr/>
        </p:nvSpPr>
        <p:spPr bwMode="auto">
          <a:xfrm>
            <a:off x="3636963" y="1901825"/>
            <a:ext cx="290512" cy="284163"/>
          </a:xfrm>
          <a:custGeom>
            <a:avLst/>
            <a:gdLst>
              <a:gd name="T0" fmla="*/ 2147483646 w 183"/>
              <a:gd name="T1" fmla="*/ 0 h 179"/>
              <a:gd name="T2" fmla="*/ 2147483646 w 183"/>
              <a:gd name="T3" fmla="*/ 2147483646 h 179"/>
              <a:gd name="T4" fmla="*/ 2147483646 w 183"/>
              <a:gd name="T5" fmla="*/ 2147483646 h 179"/>
              <a:gd name="T6" fmla="*/ 2147483646 w 183"/>
              <a:gd name="T7" fmla="*/ 2147483646 h 179"/>
              <a:gd name="T8" fmla="*/ 2147483646 w 183"/>
              <a:gd name="T9" fmla="*/ 2147483646 h 179"/>
              <a:gd name="T10" fmla="*/ 2147483646 w 183"/>
              <a:gd name="T11" fmla="*/ 2147483646 h 179"/>
              <a:gd name="T12" fmla="*/ 2147483646 w 183"/>
              <a:gd name="T13" fmla="*/ 2147483646 h 179"/>
              <a:gd name="T14" fmla="*/ 2147483646 w 183"/>
              <a:gd name="T15" fmla="*/ 2147483646 h 179"/>
              <a:gd name="T16" fmla="*/ 2147483646 w 183"/>
              <a:gd name="T17" fmla="*/ 2147483646 h 179"/>
              <a:gd name="T18" fmla="*/ 2147483646 w 183"/>
              <a:gd name="T19" fmla="*/ 2147483646 h 179"/>
              <a:gd name="T20" fmla="*/ 2147483646 w 183"/>
              <a:gd name="T21" fmla="*/ 2147483646 h 179"/>
              <a:gd name="T22" fmla="*/ 2147483646 w 183"/>
              <a:gd name="T23" fmla="*/ 2147483646 h 179"/>
              <a:gd name="T24" fmla="*/ 2147483646 w 183"/>
              <a:gd name="T25" fmla="*/ 2147483646 h 179"/>
              <a:gd name="T26" fmla="*/ 2147483646 w 183"/>
              <a:gd name="T27" fmla="*/ 2147483646 h 179"/>
              <a:gd name="T28" fmla="*/ 0 w 183"/>
              <a:gd name="T29" fmla="*/ 2147483646 h 179"/>
              <a:gd name="T30" fmla="*/ 0 w 183"/>
              <a:gd name="T31" fmla="*/ 2147483646 h 179"/>
              <a:gd name="T32" fmla="*/ 2147483646 w 183"/>
              <a:gd name="T33" fmla="*/ 2147483646 h 179"/>
              <a:gd name="T34" fmla="*/ 2147483646 w 183"/>
              <a:gd name="T35" fmla="*/ 2147483646 h 179"/>
              <a:gd name="T36" fmla="*/ 2147483646 w 183"/>
              <a:gd name="T37" fmla="*/ 2147483646 h 179"/>
              <a:gd name="T38" fmla="*/ 2147483646 w 183"/>
              <a:gd name="T39" fmla="*/ 2147483646 h 179"/>
              <a:gd name="T40" fmla="*/ 2147483646 w 183"/>
              <a:gd name="T41" fmla="*/ 2147483646 h 179"/>
              <a:gd name="T42" fmla="*/ 2147483646 w 183"/>
              <a:gd name="T43" fmla="*/ 2147483646 h 179"/>
              <a:gd name="T44" fmla="*/ 2147483646 w 183"/>
              <a:gd name="T45" fmla="*/ 2147483646 h 179"/>
              <a:gd name="T46" fmla="*/ 2147483646 w 183"/>
              <a:gd name="T47" fmla="*/ 2147483646 h 179"/>
              <a:gd name="T48" fmla="*/ 2147483646 w 183"/>
              <a:gd name="T49" fmla="*/ 2147483646 h 179"/>
              <a:gd name="T50" fmla="*/ 2147483646 w 183"/>
              <a:gd name="T51" fmla="*/ 2147483646 h 179"/>
              <a:gd name="T52" fmla="*/ 2147483646 w 183"/>
              <a:gd name="T53" fmla="*/ 2147483646 h 179"/>
              <a:gd name="T54" fmla="*/ 2147483646 w 183"/>
              <a:gd name="T55" fmla="*/ 2147483646 h 179"/>
              <a:gd name="T56" fmla="*/ 2147483646 w 183"/>
              <a:gd name="T57" fmla="*/ 2147483646 h 179"/>
              <a:gd name="T58" fmla="*/ 2147483646 w 183"/>
              <a:gd name="T59" fmla="*/ 0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179"/>
              <a:gd name="T92" fmla="*/ 183 w 183"/>
              <a:gd name="T93" fmla="*/ 179 h 1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179">
                <a:moveTo>
                  <a:pt x="183" y="0"/>
                </a:moveTo>
                <a:lnTo>
                  <a:pt x="165" y="1"/>
                </a:lnTo>
                <a:lnTo>
                  <a:pt x="148" y="5"/>
                </a:lnTo>
                <a:lnTo>
                  <a:pt x="132" y="9"/>
                </a:lnTo>
                <a:lnTo>
                  <a:pt x="115" y="15"/>
                </a:lnTo>
                <a:lnTo>
                  <a:pt x="100" y="23"/>
                </a:lnTo>
                <a:lnTo>
                  <a:pt x="85" y="32"/>
                </a:lnTo>
                <a:lnTo>
                  <a:pt x="72" y="42"/>
                </a:lnTo>
                <a:lnTo>
                  <a:pt x="58" y="54"/>
                </a:lnTo>
                <a:lnTo>
                  <a:pt x="36" y="80"/>
                </a:lnTo>
                <a:lnTo>
                  <a:pt x="18" y="110"/>
                </a:lnTo>
                <a:lnTo>
                  <a:pt x="12" y="126"/>
                </a:lnTo>
                <a:lnTo>
                  <a:pt x="6" y="143"/>
                </a:lnTo>
                <a:lnTo>
                  <a:pt x="3" y="161"/>
                </a:lnTo>
                <a:lnTo>
                  <a:pt x="0" y="179"/>
                </a:lnTo>
                <a:lnTo>
                  <a:pt x="100" y="179"/>
                </a:lnTo>
                <a:lnTo>
                  <a:pt x="103" y="164"/>
                </a:lnTo>
                <a:lnTo>
                  <a:pt x="109" y="149"/>
                </a:lnTo>
                <a:lnTo>
                  <a:pt x="117" y="135"/>
                </a:lnTo>
                <a:lnTo>
                  <a:pt x="127" y="123"/>
                </a:lnTo>
                <a:lnTo>
                  <a:pt x="139" y="114"/>
                </a:lnTo>
                <a:lnTo>
                  <a:pt x="153" y="107"/>
                </a:lnTo>
                <a:lnTo>
                  <a:pt x="168" y="102"/>
                </a:lnTo>
                <a:lnTo>
                  <a:pt x="183" y="101"/>
                </a:lnTo>
                <a:lnTo>
                  <a:pt x="183" y="0"/>
                </a:lnTo>
                <a:close/>
              </a:path>
            </a:pathLst>
          </a:custGeom>
          <a:solidFill>
            <a:srgbClr val="FFB871"/>
          </a:solidFill>
          <a:ln>
            <a:noFill/>
          </a:ln>
        </p:spPr>
        <p:txBody>
          <a:bodyPr/>
          <a:lstStyle/>
          <a:p>
            <a:pPr>
              <a:defRPr/>
            </a:pPr>
            <a:endParaRPr lang="es-ES">
              <a:latin typeface="+mn-lt"/>
            </a:endParaRPr>
          </a:p>
        </p:txBody>
      </p:sp>
      <p:sp>
        <p:nvSpPr>
          <p:cNvPr id="32791" name="Freeform 26">
            <a:extLst>
              <a:ext uri="{FF2B5EF4-FFF2-40B4-BE49-F238E27FC236}">
                <a16:creationId xmlns:a16="http://schemas.microsoft.com/office/drawing/2014/main" id="{4C67C82D-7AA7-9924-254E-B2582F1B15EB}"/>
              </a:ext>
            </a:extLst>
          </p:cNvPr>
          <p:cNvSpPr>
            <a:spLocks/>
          </p:cNvSpPr>
          <p:nvPr/>
        </p:nvSpPr>
        <p:spPr bwMode="auto">
          <a:xfrm>
            <a:off x="3636963" y="1897063"/>
            <a:ext cx="292100" cy="288925"/>
          </a:xfrm>
          <a:custGeom>
            <a:avLst/>
            <a:gdLst>
              <a:gd name="T0" fmla="*/ 0 w 184"/>
              <a:gd name="T1" fmla="*/ 2147483646 h 182"/>
              <a:gd name="T2" fmla="*/ 0 w 184"/>
              <a:gd name="T3" fmla="*/ 2147483646 h 182"/>
              <a:gd name="T4" fmla="*/ 2147483646 w 184"/>
              <a:gd name="T5" fmla="*/ 2147483646 h 182"/>
              <a:gd name="T6" fmla="*/ 2147483646 w 184"/>
              <a:gd name="T7" fmla="*/ 2147483646 h 182"/>
              <a:gd name="T8" fmla="*/ 2147483646 w 184"/>
              <a:gd name="T9" fmla="*/ 2147483646 h 182"/>
              <a:gd name="T10" fmla="*/ 2147483646 w 184"/>
              <a:gd name="T11" fmla="*/ 2147483646 h 182"/>
              <a:gd name="T12" fmla="*/ 2147483646 w 184"/>
              <a:gd name="T13" fmla="*/ 2147483646 h 182"/>
              <a:gd name="T14" fmla="*/ 2147483646 w 184"/>
              <a:gd name="T15" fmla="*/ 2147483646 h 182"/>
              <a:gd name="T16" fmla="*/ 2147483646 w 184"/>
              <a:gd name="T17" fmla="*/ 2147483646 h 182"/>
              <a:gd name="T18" fmla="*/ 2147483646 w 184"/>
              <a:gd name="T19" fmla="*/ 2147483646 h 182"/>
              <a:gd name="T20" fmla="*/ 2147483646 w 184"/>
              <a:gd name="T21" fmla="*/ 2147483646 h 182"/>
              <a:gd name="T22" fmla="*/ 2147483646 w 184"/>
              <a:gd name="T23" fmla="*/ 2147483646 h 182"/>
              <a:gd name="T24" fmla="*/ 2147483646 w 184"/>
              <a:gd name="T25" fmla="*/ 2147483646 h 182"/>
              <a:gd name="T26" fmla="*/ 2147483646 w 184"/>
              <a:gd name="T27" fmla="*/ 2147483646 h 182"/>
              <a:gd name="T28" fmla="*/ 2147483646 w 184"/>
              <a:gd name="T29" fmla="*/ 2147483646 h 182"/>
              <a:gd name="T30" fmla="*/ 2147483646 w 184"/>
              <a:gd name="T31" fmla="*/ 2147483646 h 182"/>
              <a:gd name="T32" fmla="*/ 2147483646 w 184"/>
              <a:gd name="T33" fmla="*/ 0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2"/>
              <a:gd name="T53" fmla="*/ 184 w 184"/>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2">
                <a:moveTo>
                  <a:pt x="0" y="182"/>
                </a:moveTo>
                <a:lnTo>
                  <a:pt x="0" y="179"/>
                </a:lnTo>
                <a:lnTo>
                  <a:pt x="1" y="174"/>
                </a:lnTo>
                <a:lnTo>
                  <a:pt x="3" y="165"/>
                </a:lnTo>
                <a:lnTo>
                  <a:pt x="6" y="153"/>
                </a:lnTo>
                <a:lnTo>
                  <a:pt x="9" y="140"/>
                </a:lnTo>
                <a:lnTo>
                  <a:pt x="15" y="125"/>
                </a:lnTo>
                <a:lnTo>
                  <a:pt x="21" y="108"/>
                </a:lnTo>
                <a:lnTo>
                  <a:pt x="30" y="92"/>
                </a:lnTo>
                <a:lnTo>
                  <a:pt x="40" y="74"/>
                </a:lnTo>
                <a:lnTo>
                  <a:pt x="54" y="57"/>
                </a:lnTo>
                <a:lnTo>
                  <a:pt x="69" y="42"/>
                </a:lnTo>
                <a:lnTo>
                  <a:pt x="85" y="29"/>
                </a:lnTo>
                <a:lnTo>
                  <a:pt x="106" y="17"/>
                </a:lnTo>
                <a:lnTo>
                  <a:pt x="129" y="9"/>
                </a:lnTo>
                <a:lnTo>
                  <a:pt x="156" y="3"/>
                </a:lnTo>
                <a:lnTo>
                  <a:pt x="184" y="0"/>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2" name="Freeform 27">
            <a:extLst>
              <a:ext uri="{FF2B5EF4-FFF2-40B4-BE49-F238E27FC236}">
                <a16:creationId xmlns:a16="http://schemas.microsoft.com/office/drawing/2014/main" id="{07A226AC-8BF6-459D-73A4-FB8A14CD5A34}"/>
              </a:ext>
            </a:extLst>
          </p:cNvPr>
          <p:cNvSpPr>
            <a:spLocks/>
          </p:cNvSpPr>
          <p:nvPr/>
        </p:nvSpPr>
        <p:spPr bwMode="auto">
          <a:xfrm>
            <a:off x="3794125" y="2057400"/>
            <a:ext cx="133350" cy="125413"/>
          </a:xfrm>
          <a:custGeom>
            <a:avLst/>
            <a:gdLst>
              <a:gd name="T0" fmla="*/ 0 w 84"/>
              <a:gd name="T1" fmla="*/ 2147483646 h 79"/>
              <a:gd name="T2" fmla="*/ 0 w 84"/>
              <a:gd name="T3" fmla="*/ 2147483646 h 79"/>
              <a:gd name="T4" fmla="*/ 2147483646 w 84"/>
              <a:gd name="T5" fmla="*/ 2147483646 h 79"/>
              <a:gd name="T6" fmla="*/ 2147483646 w 84"/>
              <a:gd name="T7" fmla="*/ 2147483646 h 79"/>
              <a:gd name="T8" fmla="*/ 2147483646 w 84"/>
              <a:gd name="T9" fmla="*/ 2147483646 h 79"/>
              <a:gd name="T10" fmla="*/ 2147483646 w 84"/>
              <a:gd name="T11" fmla="*/ 2147483646 h 79"/>
              <a:gd name="T12" fmla="*/ 2147483646 w 84"/>
              <a:gd name="T13" fmla="*/ 2147483646 h 79"/>
              <a:gd name="T14" fmla="*/ 2147483646 w 84"/>
              <a:gd name="T15" fmla="*/ 2147483646 h 79"/>
              <a:gd name="T16" fmla="*/ 2147483646 w 84"/>
              <a:gd name="T17" fmla="*/ 2147483646 h 79"/>
              <a:gd name="T18" fmla="*/ 2147483646 w 84"/>
              <a:gd name="T19" fmla="*/ 2147483646 h 79"/>
              <a:gd name="T20" fmla="*/ 2147483646 w 84"/>
              <a:gd name="T21" fmla="*/ 2147483646 h 79"/>
              <a:gd name="T22" fmla="*/ 2147483646 w 84"/>
              <a:gd name="T23" fmla="*/ 2147483646 h 79"/>
              <a:gd name="T24" fmla="*/ 2147483646 w 84"/>
              <a:gd name="T25" fmla="*/ 2147483646 h 79"/>
              <a:gd name="T26" fmla="*/ 2147483646 w 84"/>
              <a:gd name="T27" fmla="*/ 2147483646 h 79"/>
              <a:gd name="T28" fmla="*/ 2147483646 w 84"/>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9"/>
              <a:gd name="T47" fmla="*/ 84 w 8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9">
                <a:moveTo>
                  <a:pt x="0" y="79"/>
                </a:moveTo>
                <a:lnTo>
                  <a:pt x="0" y="79"/>
                </a:lnTo>
                <a:lnTo>
                  <a:pt x="1" y="76"/>
                </a:lnTo>
                <a:lnTo>
                  <a:pt x="1" y="72"/>
                </a:lnTo>
                <a:lnTo>
                  <a:pt x="1" y="67"/>
                </a:lnTo>
                <a:lnTo>
                  <a:pt x="4" y="54"/>
                </a:lnTo>
                <a:lnTo>
                  <a:pt x="10" y="40"/>
                </a:lnTo>
                <a:lnTo>
                  <a:pt x="15" y="33"/>
                </a:lnTo>
                <a:lnTo>
                  <a:pt x="21" y="25"/>
                </a:lnTo>
                <a:lnTo>
                  <a:pt x="28" y="18"/>
                </a:lnTo>
                <a:lnTo>
                  <a:pt x="36" y="12"/>
                </a:lnTo>
                <a:lnTo>
                  <a:pt x="45" y="7"/>
                </a:lnTo>
                <a:lnTo>
                  <a:pt x="57" y="3"/>
                </a:lnTo>
                <a:lnTo>
                  <a:pt x="70" y="1"/>
                </a:lnTo>
                <a:lnTo>
                  <a:pt x="84" y="0"/>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3" name="Rectangle 28">
            <a:extLst>
              <a:ext uri="{FF2B5EF4-FFF2-40B4-BE49-F238E27FC236}">
                <a16:creationId xmlns:a16="http://schemas.microsoft.com/office/drawing/2014/main" id="{D0CEC883-4893-2576-1CE2-77079C7852F3}"/>
              </a:ext>
            </a:extLst>
          </p:cNvPr>
          <p:cNvSpPr>
            <a:spLocks noChangeArrowheads="1"/>
          </p:cNvSpPr>
          <p:nvPr/>
        </p:nvSpPr>
        <p:spPr bwMode="auto">
          <a:xfrm>
            <a:off x="3917950" y="1898650"/>
            <a:ext cx="90488" cy="158750"/>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794" name="Line 29">
            <a:extLst>
              <a:ext uri="{FF2B5EF4-FFF2-40B4-BE49-F238E27FC236}">
                <a16:creationId xmlns:a16="http://schemas.microsoft.com/office/drawing/2014/main" id="{B1A252C8-C66A-C7E8-3C76-ECAF266E9EE1}"/>
              </a:ext>
            </a:extLst>
          </p:cNvPr>
          <p:cNvSpPr>
            <a:spLocks noChangeShapeType="1"/>
          </p:cNvSpPr>
          <p:nvPr/>
        </p:nvSpPr>
        <p:spPr bwMode="auto">
          <a:xfrm>
            <a:off x="3917950" y="2057400"/>
            <a:ext cx="90488" cy="1588"/>
          </a:xfrm>
          <a:prstGeom prst="line">
            <a:avLst/>
          </a:prstGeom>
          <a:noFill/>
          <a:ln w="12700">
            <a:solidFill>
              <a:srgbClr val="FF551C"/>
            </a:solidFill>
            <a:round/>
            <a:headEnd/>
            <a:tailEnd/>
          </a:ln>
        </p:spPr>
        <p:txBody>
          <a:bodyPr/>
          <a:lstStyle/>
          <a:p>
            <a:pPr>
              <a:defRPr/>
            </a:pPr>
            <a:endParaRPr lang="es-ES">
              <a:latin typeface="+mn-lt"/>
            </a:endParaRPr>
          </a:p>
        </p:txBody>
      </p:sp>
      <p:sp>
        <p:nvSpPr>
          <p:cNvPr id="32795" name="Line 30">
            <a:extLst>
              <a:ext uri="{FF2B5EF4-FFF2-40B4-BE49-F238E27FC236}">
                <a16:creationId xmlns:a16="http://schemas.microsoft.com/office/drawing/2014/main" id="{985899AF-F6E6-A24C-0EBA-747AA08F40E4}"/>
              </a:ext>
            </a:extLst>
          </p:cNvPr>
          <p:cNvSpPr>
            <a:spLocks noChangeShapeType="1"/>
          </p:cNvSpPr>
          <p:nvPr/>
        </p:nvSpPr>
        <p:spPr bwMode="auto">
          <a:xfrm>
            <a:off x="3917950" y="1898650"/>
            <a:ext cx="90488" cy="1588"/>
          </a:xfrm>
          <a:prstGeom prst="line">
            <a:avLst/>
          </a:prstGeom>
          <a:noFill/>
          <a:ln w="12700">
            <a:solidFill>
              <a:srgbClr val="FF551C"/>
            </a:solidFill>
            <a:round/>
            <a:headEnd/>
            <a:tailEnd/>
          </a:ln>
        </p:spPr>
        <p:txBody>
          <a:bodyPr/>
          <a:lstStyle/>
          <a:p>
            <a:pPr>
              <a:defRPr/>
            </a:pPr>
            <a:endParaRPr lang="es-ES">
              <a:latin typeface="+mn-lt"/>
            </a:endParaRPr>
          </a:p>
        </p:txBody>
      </p:sp>
      <p:sp>
        <p:nvSpPr>
          <p:cNvPr id="32796" name="Freeform 31">
            <a:extLst>
              <a:ext uri="{FF2B5EF4-FFF2-40B4-BE49-F238E27FC236}">
                <a16:creationId xmlns:a16="http://schemas.microsoft.com/office/drawing/2014/main" id="{04124D0B-0E13-AFE4-F7D1-759B27625913}"/>
              </a:ext>
            </a:extLst>
          </p:cNvPr>
          <p:cNvSpPr>
            <a:spLocks/>
          </p:cNvSpPr>
          <p:nvPr/>
        </p:nvSpPr>
        <p:spPr bwMode="auto">
          <a:xfrm>
            <a:off x="3636963" y="1603375"/>
            <a:ext cx="290512" cy="284163"/>
          </a:xfrm>
          <a:custGeom>
            <a:avLst/>
            <a:gdLst>
              <a:gd name="T0" fmla="*/ 2147483646 w 183"/>
              <a:gd name="T1" fmla="*/ 2147483646 h 179"/>
              <a:gd name="T2" fmla="*/ 2147483646 w 183"/>
              <a:gd name="T3" fmla="*/ 2147483646 h 179"/>
              <a:gd name="T4" fmla="*/ 2147483646 w 183"/>
              <a:gd name="T5" fmla="*/ 2147483646 h 179"/>
              <a:gd name="T6" fmla="*/ 2147483646 w 183"/>
              <a:gd name="T7" fmla="*/ 2147483646 h 179"/>
              <a:gd name="T8" fmla="*/ 2147483646 w 183"/>
              <a:gd name="T9" fmla="*/ 2147483646 h 179"/>
              <a:gd name="T10" fmla="*/ 2147483646 w 183"/>
              <a:gd name="T11" fmla="*/ 2147483646 h 179"/>
              <a:gd name="T12" fmla="*/ 2147483646 w 183"/>
              <a:gd name="T13" fmla="*/ 2147483646 h 179"/>
              <a:gd name="T14" fmla="*/ 2147483646 w 183"/>
              <a:gd name="T15" fmla="*/ 2147483646 h 179"/>
              <a:gd name="T16" fmla="*/ 2147483646 w 183"/>
              <a:gd name="T17" fmla="*/ 2147483646 h 179"/>
              <a:gd name="T18" fmla="*/ 2147483646 w 183"/>
              <a:gd name="T19" fmla="*/ 2147483646 h 179"/>
              <a:gd name="T20" fmla="*/ 2147483646 w 183"/>
              <a:gd name="T21" fmla="*/ 2147483646 h 179"/>
              <a:gd name="T22" fmla="*/ 2147483646 w 183"/>
              <a:gd name="T23" fmla="*/ 2147483646 h 179"/>
              <a:gd name="T24" fmla="*/ 2147483646 w 183"/>
              <a:gd name="T25" fmla="*/ 2147483646 h 179"/>
              <a:gd name="T26" fmla="*/ 2147483646 w 183"/>
              <a:gd name="T27" fmla="*/ 2147483646 h 179"/>
              <a:gd name="T28" fmla="*/ 0 w 183"/>
              <a:gd name="T29" fmla="*/ 0 h 179"/>
              <a:gd name="T30" fmla="*/ 0 w 183"/>
              <a:gd name="T31" fmla="*/ 0 h 179"/>
              <a:gd name="T32" fmla="*/ 2147483646 w 183"/>
              <a:gd name="T33" fmla="*/ 0 h 179"/>
              <a:gd name="T34" fmla="*/ 2147483646 w 183"/>
              <a:gd name="T35" fmla="*/ 0 h 179"/>
              <a:gd name="T36" fmla="*/ 2147483646 w 183"/>
              <a:gd name="T37" fmla="*/ 2147483646 h 179"/>
              <a:gd name="T38" fmla="*/ 2147483646 w 183"/>
              <a:gd name="T39" fmla="*/ 2147483646 h 179"/>
              <a:gd name="T40" fmla="*/ 2147483646 w 183"/>
              <a:gd name="T41" fmla="*/ 2147483646 h 179"/>
              <a:gd name="T42" fmla="*/ 2147483646 w 183"/>
              <a:gd name="T43" fmla="*/ 2147483646 h 179"/>
              <a:gd name="T44" fmla="*/ 2147483646 w 183"/>
              <a:gd name="T45" fmla="*/ 2147483646 h 179"/>
              <a:gd name="T46" fmla="*/ 2147483646 w 183"/>
              <a:gd name="T47" fmla="*/ 2147483646 h 179"/>
              <a:gd name="T48" fmla="*/ 2147483646 w 183"/>
              <a:gd name="T49" fmla="*/ 2147483646 h 179"/>
              <a:gd name="T50" fmla="*/ 2147483646 w 183"/>
              <a:gd name="T51" fmla="*/ 2147483646 h 179"/>
              <a:gd name="T52" fmla="*/ 2147483646 w 183"/>
              <a:gd name="T53" fmla="*/ 2147483646 h 179"/>
              <a:gd name="T54" fmla="*/ 2147483646 w 183"/>
              <a:gd name="T55" fmla="*/ 2147483646 h 179"/>
              <a:gd name="T56" fmla="*/ 2147483646 w 183"/>
              <a:gd name="T57" fmla="*/ 2147483646 h 179"/>
              <a:gd name="T58" fmla="*/ 2147483646 w 183"/>
              <a:gd name="T59" fmla="*/ 2147483646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179"/>
              <a:gd name="T92" fmla="*/ 183 w 183"/>
              <a:gd name="T93" fmla="*/ 179 h 1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179">
                <a:moveTo>
                  <a:pt x="183" y="179"/>
                </a:moveTo>
                <a:lnTo>
                  <a:pt x="165" y="177"/>
                </a:lnTo>
                <a:lnTo>
                  <a:pt x="148" y="174"/>
                </a:lnTo>
                <a:lnTo>
                  <a:pt x="132" y="170"/>
                </a:lnTo>
                <a:lnTo>
                  <a:pt x="115" y="164"/>
                </a:lnTo>
                <a:lnTo>
                  <a:pt x="99" y="156"/>
                </a:lnTo>
                <a:lnTo>
                  <a:pt x="85" y="147"/>
                </a:lnTo>
                <a:lnTo>
                  <a:pt x="70" y="138"/>
                </a:lnTo>
                <a:lnTo>
                  <a:pt x="58" y="126"/>
                </a:lnTo>
                <a:lnTo>
                  <a:pt x="36" y="99"/>
                </a:lnTo>
                <a:lnTo>
                  <a:pt x="18" y="69"/>
                </a:lnTo>
                <a:lnTo>
                  <a:pt x="12" y="53"/>
                </a:lnTo>
                <a:lnTo>
                  <a:pt x="6" y="36"/>
                </a:lnTo>
                <a:lnTo>
                  <a:pt x="1" y="18"/>
                </a:lnTo>
                <a:lnTo>
                  <a:pt x="0" y="0"/>
                </a:lnTo>
                <a:lnTo>
                  <a:pt x="100" y="0"/>
                </a:lnTo>
                <a:lnTo>
                  <a:pt x="103" y="17"/>
                </a:lnTo>
                <a:lnTo>
                  <a:pt x="108" y="32"/>
                </a:lnTo>
                <a:lnTo>
                  <a:pt x="117" y="44"/>
                </a:lnTo>
                <a:lnTo>
                  <a:pt x="127" y="56"/>
                </a:lnTo>
                <a:lnTo>
                  <a:pt x="139" y="65"/>
                </a:lnTo>
                <a:lnTo>
                  <a:pt x="153" y="72"/>
                </a:lnTo>
                <a:lnTo>
                  <a:pt x="168" y="77"/>
                </a:lnTo>
                <a:lnTo>
                  <a:pt x="183" y="78"/>
                </a:lnTo>
                <a:lnTo>
                  <a:pt x="183" y="179"/>
                </a:lnTo>
                <a:close/>
              </a:path>
            </a:pathLst>
          </a:custGeom>
          <a:solidFill>
            <a:srgbClr val="FFB871"/>
          </a:solidFill>
          <a:ln>
            <a:noFill/>
          </a:ln>
        </p:spPr>
        <p:txBody>
          <a:bodyPr/>
          <a:lstStyle/>
          <a:p>
            <a:pPr>
              <a:defRPr/>
            </a:pPr>
            <a:endParaRPr lang="es-ES">
              <a:latin typeface="+mn-lt"/>
            </a:endParaRPr>
          </a:p>
        </p:txBody>
      </p:sp>
      <p:sp>
        <p:nvSpPr>
          <p:cNvPr id="32797" name="Freeform 32">
            <a:extLst>
              <a:ext uri="{FF2B5EF4-FFF2-40B4-BE49-F238E27FC236}">
                <a16:creationId xmlns:a16="http://schemas.microsoft.com/office/drawing/2014/main" id="{19C96FE9-3CB6-E0F3-02D1-3E14A92EF6D9}"/>
              </a:ext>
            </a:extLst>
          </p:cNvPr>
          <p:cNvSpPr>
            <a:spLocks/>
          </p:cNvSpPr>
          <p:nvPr/>
        </p:nvSpPr>
        <p:spPr bwMode="auto">
          <a:xfrm>
            <a:off x="3636963" y="1606550"/>
            <a:ext cx="292100" cy="285750"/>
          </a:xfrm>
          <a:custGeom>
            <a:avLst/>
            <a:gdLst>
              <a:gd name="T0" fmla="*/ 0 w 184"/>
              <a:gd name="T1" fmla="*/ 0 h 180"/>
              <a:gd name="T2" fmla="*/ 0 w 184"/>
              <a:gd name="T3" fmla="*/ 2147483646 h 180"/>
              <a:gd name="T4" fmla="*/ 0 w 184"/>
              <a:gd name="T5" fmla="*/ 2147483646 h 180"/>
              <a:gd name="T6" fmla="*/ 2147483646 w 184"/>
              <a:gd name="T7" fmla="*/ 2147483646 h 180"/>
              <a:gd name="T8" fmla="*/ 2147483646 w 184"/>
              <a:gd name="T9" fmla="*/ 2147483646 h 180"/>
              <a:gd name="T10" fmla="*/ 2147483646 w 184"/>
              <a:gd name="T11" fmla="*/ 2147483646 h 180"/>
              <a:gd name="T12" fmla="*/ 2147483646 w 184"/>
              <a:gd name="T13" fmla="*/ 2147483646 h 180"/>
              <a:gd name="T14" fmla="*/ 2147483646 w 184"/>
              <a:gd name="T15" fmla="*/ 2147483646 h 180"/>
              <a:gd name="T16" fmla="*/ 2147483646 w 184"/>
              <a:gd name="T17" fmla="*/ 2147483646 h 180"/>
              <a:gd name="T18" fmla="*/ 2147483646 w 184"/>
              <a:gd name="T19" fmla="*/ 2147483646 h 180"/>
              <a:gd name="T20" fmla="*/ 2147483646 w 184"/>
              <a:gd name="T21" fmla="*/ 2147483646 h 180"/>
              <a:gd name="T22" fmla="*/ 2147483646 w 184"/>
              <a:gd name="T23" fmla="*/ 2147483646 h 180"/>
              <a:gd name="T24" fmla="*/ 2147483646 w 184"/>
              <a:gd name="T25" fmla="*/ 2147483646 h 180"/>
              <a:gd name="T26" fmla="*/ 2147483646 w 184"/>
              <a:gd name="T27" fmla="*/ 2147483646 h 180"/>
              <a:gd name="T28" fmla="*/ 2147483646 w 184"/>
              <a:gd name="T29" fmla="*/ 2147483646 h 180"/>
              <a:gd name="T30" fmla="*/ 2147483646 w 184"/>
              <a:gd name="T31" fmla="*/ 2147483646 h 180"/>
              <a:gd name="T32" fmla="*/ 2147483646 w 184"/>
              <a:gd name="T33" fmla="*/ 2147483646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0"/>
              <a:gd name="T53" fmla="*/ 184 w 184"/>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0">
                <a:moveTo>
                  <a:pt x="0" y="0"/>
                </a:moveTo>
                <a:lnTo>
                  <a:pt x="0" y="1"/>
                </a:lnTo>
                <a:lnTo>
                  <a:pt x="0" y="7"/>
                </a:lnTo>
                <a:lnTo>
                  <a:pt x="3" y="16"/>
                </a:lnTo>
                <a:lnTo>
                  <a:pt x="4" y="28"/>
                </a:lnTo>
                <a:lnTo>
                  <a:pt x="9" y="42"/>
                </a:lnTo>
                <a:lnTo>
                  <a:pt x="15" y="57"/>
                </a:lnTo>
                <a:lnTo>
                  <a:pt x="21" y="73"/>
                </a:lnTo>
                <a:lnTo>
                  <a:pt x="30" y="90"/>
                </a:lnTo>
                <a:lnTo>
                  <a:pt x="40" y="106"/>
                </a:lnTo>
                <a:lnTo>
                  <a:pt x="54" y="123"/>
                </a:lnTo>
                <a:lnTo>
                  <a:pt x="69" y="138"/>
                </a:lnTo>
                <a:lnTo>
                  <a:pt x="85" y="151"/>
                </a:lnTo>
                <a:lnTo>
                  <a:pt x="106" y="163"/>
                </a:lnTo>
                <a:lnTo>
                  <a:pt x="129" y="172"/>
                </a:lnTo>
                <a:lnTo>
                  <a:pt x="156" y="178"/>
                </a:lnTo>
                <a:lnTo>
                  <a:pt x="184" y="180"/>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8" name="Freeform 33">
            <a:extLst>
              <a:ext uri="{FF2B5EF4-FFF2-40B4-BE49-F238E27FC236}">
                <a16:creationId xmlns:a16="http://schemas.microsoft.com/office/drawing/2014/main" id="{2844792F-B841-89F2-2D89-449B752F1D73}"/>
              </a:ext>
            </a:extLst>
          </p:cNvPr>
          <p:cNvSpPr>
            <a:spLocks/>
          </p:cNvSpPr>
          <p:nvPr/>
        </p:nvSpPr>
        <p:spPr bwMode="auto">
          <a:xfrm>
            <a:off x="3794125" y="1606550"/>
            <a:ext cx="133350" cy="125413"/>
          </a:xfrm>
          <a:custGeom>
            <a:avLst/>
            <a:gdLst>
              <a:gd name="T0" fmla="*/ 0 w 84"/>
              <a:gd name="T1" fmla="*/ 0 h 79"/>
              <a:gd name="T2" fmla="*/ 0 w 84"/>
              <a:gd name="T3" fmla="*/ 2147483646 h 79"/>
              <a:gd name="T4" fmla="*/ 0 w 84"/>
              <a:gd name="T5" fmla="*/ 2147483646 h 79"/>
              <a:gd name="T6" fmla="*/ 2147483646 w 84"/>
              <a:gd name="T7" fmla="*/ 2147483646 h 79"/>
              <a:gd name="T8" fmla="*/ 2147483646 w 84"/>
              <a:gd name="T9" fmla="*/ 2147483646 h 79"/>
              <a:gd name="T10" fmla="*/ 2147483646 w 84"/>
              <a:gd name="T11" fmla="*/ 2147483646 h 79"/>
              <a:gd name="T12" fmla="*/ 2147483646 w 84"/>
              <a:gd name="T13" fmla="*/ 2147483646 h 79"/>
              <a:gd name="T14" fmla="*/ 2147483646 w 84"/>
              <a:gd name="T15" fmla="*/ 2147483646 h 79"/>
              <a:gd name="T16" fmla="*/ 2147483646 w 84"/>
              <a:gd name="T17" fmla="*/ 2147483646 h 79"/>
              <a:gd name="T18" fmla="*/ 2147483646 w 84"/>
              <a:gd name="T19" fmla="*/ 2147483646 h 79"/>
              <a:gd name="T20" fmla="*/ 2147483646 w 84"/>
              <a:gd name="T21" fmla="*/ 2147483646 h 79"/>
              <a:gd name="T22" fmla="*/ 2147483646 w 84"/>
              <a:gd name="T23" fmla="*/ 2147483646 h 79"/>
              <a:gd name="T24" fmla="*/ 2147483646 w 84"/>
              <a:gd name="T25" fmla="*/ 2147483646 h 79"/>
              <a:gd name="T26" fmla="*/ 2147483646 w 84"/>
              <a:gd name="T27" fmla="*/ 2147483646 h 79"/>
              <a:gd name="T28" fmla="*/ 2147483646 w 84"/>
              <a:gd name="T29" fmla="*/ 2147483646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9"/>
              <a:gd name="T47" fmla="*/ 84 w 8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9">
                <a:moveTo>
                  <a:pt x="0" y="0"/>
                </a:moveTo>
                <a:lnTo>
                  <a:pt x="0" y="1"/>
                </a:lnTo>
                <a:lnTo>
                  <a:pt x="0" y="3"/>
                </a:lnTo>
                <a:lnTo>
                  <a:pt x="1" y="7"/>
                </a:lnTo>
                <a:lnTo>
                  <a:pt x="1" y="12"/>
                </a:lnTo>
                <a:lnTo>
                  <a:pt x="4" y="25"/>
                </a:lnTo>
                <a:lnTo>
                  <a:pt x="10" y="40"/>
                </a:lnTo>
                <a:lnTo>
                  <a:pt x="15" y="48"/>
                </a:lnTo>
                <a:lnTo>
                  <a:pt x="21" y="55"/>
                </a:lnTo>
                <a:lnTo>
                  <a:pt x="28" y="61"/>
                </a:lnTo>
                <a:lnTo>
                  <a:pt x="36" y="67"/>
                </a:lnTo>
                <a:lnTo>
                  <a:pt x="45" y="72"/>
                </a:lnTo>
                <a:lnTo>
                  <a:pt x="57" y="76"/>
                </a:lnTo>
                <a:lnTo>
                  <a:pt x="69" y="79"/>
                </a:lnTo>
                <a:lnTo>
                  <a:pt x="84" y="79"/>
                </a:lnTo>
              </a:path>
            </a:pathLst>
          </a:custGeom>
          <a:noFill/>
          <a:ln w="12700">
            <a:solidFill>
              <a:srgbClr val="FF551C"/>
            </a:solidFill>
            <a:prstDash val="solid"/>
            <a:round/>
            <a:headEnd/>
            <a:tailEnd/>
          </a:ln>
        </p:spPr>
        <p:txBody>
          <a:bodyPr/>
          <a:lstStyle/>
          <a:p>
            <a:pPr>
              <a:defRPr/>
            </a:pPr>
            <a:endParaRPr lang="es-ES">
              <a:latin typeface="+mn-lt"/>
            </a:endParaRPr>
          </a:p>
        </p:txBody>
      </p:sp>
      <p:sp>
        <p:nvSpPr>
          <p:cNvPr id="32799" name="Rectangle 34">
            <a:extLst>
              <a:ext uri="{FF2B5EF4-FFF2-40B4-BE49-F238E27FC236}">
                <a16:creationId xmlns:a16="http://schemas.microsoft.com/office/drawing/2014/main" id="{922388B4-C2C3-8051-6278-E647A1E09E14}"/>
              </a:ext>
            </a:extLst>
          </p:cNvPr>
          <p:cNvSpPr>
            <a:spLocks noChangeArrowheads="1"/>
          </p:cNvSpPr>
          <p:nvPr/>
        </p:nvSpPr>
        <p:spPr bwMode="auto">
          <a:xfrm>
            <a:off x="3914775" y="1735138"/>
            <a:ext cx="92075" cy="157162"/>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0" name="Line 35">
            <a:extLst>
              <a:ext uri="{FF2B5EF4-FFF2-40B4-BE49-F238E27FC236}">
                <a16:creationId xmlns:a16="http://schemas.microsoft.com/office/drawing/2014/main" id="{57FE1E91-6A1E-83AA-120B-45E23C5000C3}"/>
              </a:ext>
            </a:extLst>
          </p:cNvPr>
          <p:cNvSpPr>
            <a:spLocks noChangeShapeType="1"/>
          </p:cNvSpPr>
          <p:nvPr/>
        </p:nvSpPr>
        <p:spPr bwMode="auto">
          <a:xfrm>
            <a:off x="3914775" y="1892300"/>
            <a:ext cx="92075" cy="1588"/>
          </a:xfrm>
          <a:prstGeom prst="line">
            <a:avLst/>
          </a:prstGeom>
          <a:noFill/>
          <a:ln w="12700">
            <a:solidFill>
              <a:srgbClr val="FF551C"/>
            </a:solidFill>
            <a:round/>
            <a:headEnd/>
            <a:tailEnd/>
          </a:ln>
        </p:spPr>
        <p:txBody>
          <a:bodyPr/>
          <a:lstStyle/>
          <a:p>
            <a:pPr>
              <a:defRPr/>
            </a:pPr>
            <a:endParaRPr lang="es-ES">
              <a:latin typeface="+mn-lt"/>
            </a:endParaRPr>
          </a:p>
        </p:txBody>
      </p:sp>
      <p:sp>
        <p:nvSpPr>
          <p:cNvPr id="32801" name="Line 36">
            <a:extLst>
              <a:ext uri="{FF2B5EF4-FFF2-40B4-BE49-F238E27FC236}">
                <a16:creationId xmlns:a16="http://schemas.microsoft.com/office/drawing/2014/main" id="{0B1A3067-55AB-DD41-EF27-1833385B1BC0}"/>
              </a:ext>
            </a:extLst>
          </p:cNvPr>
          <p:cNvSpPr>
            <a:spLocks noChangeShapeType="1"/>
          </p:cNvSpPr>
          <p:nvPr/>
        </p:nvSpPr>
        <p:spPr bwMode="auto">
          <a:xfrm>
            <a:off x="3914775" y="1731963"/>
            <a:ext cx="92075" cy="1587"/>
          </a:xfrm>
          <a:prstGeom prst="line">
            <a:avLst/>
          </a:prstGeom>
          <a:noFill/>
          <a:ln w="12700">
            <a:solidFill>
              <a:srgbClr val="FF551C"/>
            </a:solidFill>
            <a:round/>
            <a:headEnd/>
            <a:tailEnd/>
          </a:ln>
        </p:spPr>
        <p:txBody>
          <a:bodyPr/>
          <a:lstStyle/>
          <a:p>
            <a:pPr>
              <a:defRPr/>
            </a:pPr>
            <a:endParaRPr lang="es-ES">
              <a:latin typeface="+mn-lt"/>
            </a:endParaRPr>
          </a:p>
        </p:txBody>
      </p:sp>
      <p:sp>
        <p:nvSpPr>
          <p:cNvPr id="32802" name="Rectangle 37">
            <a:extLst>
              <a:ext uri="{FF2B5EF4-FFF2-40B4-BE49-F238E27FC236}">
                <a16:creationId xmlns:a16="http://schemas.microsoft.com/office/drawing/2014/main" id="{11B3C01C-67F0-EB21-D936-A78F06F9795D}"/>
              </a:ext>
            </a:extLst>
          </p:cNvPr>
          <p:cNvSpPr>
            <a:spLocks noChangeArrowheads="1"/>
          </p:cNvSpPr>
          <p:nvPr/>
        </p:nvSpPr>
        <p:spPr bwMode="auto">
          <a:xfrm>
            <a:off x="3636963" y="971550"/>
            <a:ext cx="157162" cy="639763"/>
          </a:xfrm>
          <a:prstGeom prst="rect">
            <a:avLst/>
          </a:prstGeom>
          <a:solidFill>
            <a:srgbClr val="FFB8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3" name="Line 38">
            <a:extLst>
              <a:ext uri="{FF2B5EF4-FFF2-40B4-BE49-F238E27FC236}">
                <a16:creationId xmlns:a16="http://schemas.microsoft.com/office/drawing/2014/main" id="{0FFBEAF5-77CE-DA1E-492F-8426AC0F0D20}"/>
              </a:ext>
            </a:extLst>
          </p:cNvPr>
          <p:cNvSpPr>
            <a:spLocks noChangeShapeType="1"/>
          </p:cNvSpPr>
          <p:nvPr/>
        </p:nvSpPr>
        <p:spPr bwMode="auto">
          <a:xfrm>
            <a:off x="3636963" y="971550"/>
            <a:ext cx="1587"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804" name="Line 39">
            <a:extLst>
              <a:ext uri="{FF2B5EF4-FFF2-40B4-BE49-F238E27FC236}">
                <a16:creationId xmlns:a16="http://schemas.microsoft.com/office/drawing/2014/main" id="{1FEAE82D-F788-6344-C021-FE39DC64FC87}"/>
              </a:ext>
            </a:extLst>
          </p:cNvPr>
          <p:cNvSpPr>
            <a:spLocks noChangeShapeType="1"/>
          </p:cNvSpPr>
          <p:nvPr/>
        </p:nvSpPr>
        <p:spPr bwMode="auto">
          <a:xfrm>
            <a:off x="3794125" y="971550"/>
            <a:ext cx="1588" cy="641350"/>
          </a:xfrm>
          <a:prstGeom prst="line">
            <a:avLst/>
          </a:prstGeom>
          <a:noFill/>
          <a:ln w="12700">
            <a:solidFill>
              <a:srgbClr val="FF551C"/>
            </a:solidFill>
            <a:round/>
            <a:headEnd/>
            <a:tailEnd/>
          </a:ln>
        </p:spPr>
        <p:txBody>
          <a:bodyPr/>
          <a:lstStyle/>
          <a:p>
            <a:pPr>
              <a:defRPr/>
            </a:pPr>
            <a:endParaRPr lang="es-ES">
              <a:latin typeface="+mn-lt"/>
            </a:endParaRPr>
          </a:p>
        </p:txBody>
      </p:sp>
      <p:sp>
        <p:nvSpPr>
          <p:cNvPr id="32805" name="Rectangle 40">
            <a:extLst>
              <a:ext uri="{FF2B5EF4-FFF2-40B4-BE49-F238E27FC236}">
                <a16:creationId xmlns:a16="http://schemas.microsoft.com/office/drawing/2014/main" id="{F6E69EC2-0CF4-A426-8A3C-B999E850162B}"/>
              </a:ext>
            </a:extLst>
          </p:cNvPr>
          <p:cNvSpPr>
            <a:spLocks noChangeArrowheads="1"/>
          </p:cNvSpPr>
          <p:nvPr/>
        </p:nvSpPr>
        <p:spPr bwMode="auto">
          <a:xfrm>
            <a:off x="5048250" y="1739900"/>
            <a:ext cx="909638" cy="303213"/>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6" name="Rectangle 41">
            <a:extLst>
              <a:ext uri="{FF2B5EF4-FFF2-40B4-BE49-F238E27FC236}">
                <a16:creationId xmlns:a16="http://schemas.microsoft.com/office/drawing/2014/main" id="{C5EBD6B8-084F-38E7-0805-61A8807CE47A}"/>
              </a:ext>
            </a:extLst>
          </p:cNvPr>
          <p:cNvSpPr>
            <a:spLocks noChangeArrowheads="1"/>
          </p:cNvSpPr>
          <p:nvPr/>
        </p:nvSpPr>
        <p:spPr bwMode="auto">
          <a:xfrm>
            <a:off x="5060950" y="1752600"/>
            <a:ext cx="884238" cy="277813"/>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7" name="Rectangle 42">
            <a:extLst>
              <a:ext uri="{FF2B5EF4-FFF2-40B4-BE49-F238E27FC236}">
                <a16:creationId xmlns:a16="http://schemas.microsoft.com/office/drawing/2014/main" id="{087508DC-07B5-1756-EDD5-B0F19A207843}"/>
              </a:ext>
            </a:extLst>
          </p:cNvPr>
          <p:cNvSpPr>
            <a:spLocks noChangeArrowheads="1"/>
          </p:cNvSpPr>
          <p:nvPr/>
        </p:nvSpPr>
        <p:spPr bwMode="auto">
          <a:xfrm>
            <a:off x="5957888" y="1739900"/>
            <a:ext cx="303212" cy="1633538"/>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8" name="Rectangle 43">
            <a:extLst>
              <a:ext uri="{FF2B5EF4-FFF2-40B4-BE49-F238E27FC236}">
                <a16:creationId xmlns:a16="http://schemas.microsoft.com/office/drawing/2014/main" id="{9293AFA6-62A8-5030-1CE8-39DC5C8CCEE1}"/>
              </a:ext>
            </a:extLst>
          </p:cNvPr>
          <p:cNvSpPr>
            <a:spLocks noChangeArrowheads="1"/>
          </p:cNvSpPr>
          <p:nvPr/>
        </p:nvSpPr>
        <p:spPr bwMode="auto">
          <a:xfrm>
            <a:off x="5970588" y="1752600"/>
            <a:ext cx="277812" cy="1608138"/>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09" name="Rectangle 44">
            <a:extLst>
              <a:ext uri="{FF2B5EF4-FFF2-40B4-BE49-F238E27FC236}">
                <a16:creationId xmlns:a16="http://schemas.microsoft.com/office/drawing/2014/main" id="{C4CF1229-83B1-33E1-FB43-EEDB529EF0D1}"/>
              </a:ext>
            </a:extLst>
          </p:cNvPr>
          <p:cNvSpPr>
            <a:spLocks noChangeArrowheads="1"/>
          </p:cNvSpPr>
          <p:nvPr/>
        </p:nvSpPr>
        <p:spPr bwMode="auto">
          <a:xfrm>
            <a:off x="6042025" y="3381375"/>
            <a:ext cx="128588" cy="3186113"/>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0" name="Rectangle 45">
            <a:extLst>
              <a:ext uri="{FF2B5EF4-FFF2-40B4-BE49-F238E27FC236}">
                <a16:creationId xmlns:a16="http://schemas.microsoft.com/office/drawing/2014/main" id="{208A4876-8E50-0B85-EEE6-6B71810BCB4C}"/>
              </a:ext>
            </a:extLst>
          </p:cNvPr>
          <p:cNvSpPr>
            <a:spLocks noChangeArrowheads="1"/>
          </p:cNvSpPr>
          <p:nvPr/>
        </p:nvSpPr>
        <p:spPr bwMode="auto">
          <a:xfrm>
            <a:off x="6054725" y="3394075"/>
            <a:ext cx="103188" cy="3160713"/>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1" name="Rectangle 46">
            <a:extLst>
              <a:ext uri="{FF2B5EF4-FFF2-40B4-BE49-F238E27FC236}">
                <a16:creationId xmlns:a16="http://schemas.microsoft.com/office/drawing/2014/main" id="{BDB514AA-0A4F-D338-4A4D-82E8B667DE35}"/>
              </a:ext>
            </a:extLst>
          </p:cNvPr>
          <p:cNvSpPr>
            <a:spLocks noChangeArrowheads="1"/>
          </p:cNvSpPr>
          <p:nvPr/>
        </p:nvSpPr>
        <p:spPr bwMode="auto">
          <a:xfrm>
            <a:off x="6042025" y="6443663"/>
            <a:ext cx="376238" cy="125412"/>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2" name="Rectangle 47">
            <a:extLst>
              <a:ext uri="{FF2B5EF4-FFF2-40B4-BE49-F238E27FC236}">
                <a16:creationId xmlns:a16="http://schemas.microsoft.com/office/drawing/2014/main" id="{D458CD8B-AD83-C151-F20E-FFCDD4E8C8BD}"/>
              </a:ext>
            </a:extLst>
          </p:cNvPr>
          <p:cNvSpPr>
            <a:spLocks noChangeArrowheads="1"/>
          </p:cNvSpPr>
          <p:nvPr/>
        </p:nvSpPr>
        <p:spPr bwMode="auto">
          <a:xfrm>
            <a:off x="6054725" y="6456363"/>
            <a:ext cx="350838" cy="100012"/>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3" name="Rectangle 48">
            <a:extLst>
              <a:ext uri="{FF2B5EF4-FFF2-40B4-BE49-F238E27FC236}">
                <a16:creationId xmlns:a16="http://schemas.microsoft.com/office/drawing/2014/main" id="{5C0D3830-46F7-E2D5-89AA-DA6BB978038F}"/>
              </a:ext>
            </a:extLst>
          </p:cNvPr>
          <p:cNvSpPr>
            <a:spLocks noChangeArrowheads="1"/>
          </p:cNvSpPr>
          <p:nvPr/>
        </p:nvSpPr>
        <p:spPr bwMode="auto">
          <a:xfrm>
            <a:off x="6413500" y="5033963"/>
            <a:ext cx="130175" cy="1533525"/>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4" name="Rectangle 49">
            <a:extLst>
              <a:ext uri="{FF2B5EF4-FFF2-40B4-BE49-F238E27FC236}">
                <a16:creationId xmlns:a16="http://schemas.microsoft.com/office/drawing/2014/main" id="{AF630A17-3614-6F54-3A90-6C30C0793F4A}"/>
              </a:ext>
            </a:extLst>
          </p:cNvPr>
          <p:cNvSpPr>
            <a:spLocks noChangeArrowheads="1"/>
          </p:cNvSpPr>
          <p:nvPr/>
        </p:nvSpPr>
        <p:spPr bwMode="auto">
          <a:xfrm>
            <a:off x="6426200" y="5046663"/>
            <a:ext cx="104775" cy="1508125"/>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15" name="Rectangle 50">
            <a:extLst>
              <a:ext uri="{FF2B5EF4-FFF2-40B4-BE49-F238E27FC236}">
                <a16:creationId xmlns:a16="http://schemas.microsoft.com/office/drawing/2014/main" id="{F68414A1-3294-43D0-C8B6-5FE06A51139F}"/>
              </a:ext>
            </a:extLst>
          </p:cNvPr>
          <p:cNvSpPr>
            <a:spLocks noChangeArrowheads="1"/>
          </p:cNvSpPr>
          <p:nvPr/>
        </p:nvSpPr>
        <p:spPr bwMode="auto">
          <a:xfrm>
            <a:off x="6321425" y="1739900"/>
            <a:ext cx="303213" cy="3305175"/>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6" name="Rectangle 51">
            <a:extLst>
              <a:ext uri="{FF2B5EF4-FFF2-40B4-BE49-F238E27FC236}">
                <a16:creationId xmlns:a16="http://schemas.microsoft.com/office/drawing/2014/main" id="{B2611ACA-0328-1869-2139-BB40CCD30128}"/>
              </a:ext>
            </a:extLst>
          </p:cNvPr>
          <p:cNvSpPr>
            <a:spLocks noChangeArrowheads="1"/>
          </p:cNvSpPr>
          <p:nvPr/>
        </p:nvSpPr>
        <p:spPr bwMode="auto">
          <a:xfrm>
            <a:off x="6334125" y="1752600"/>
            <a:ext cx="277813" cy="3279775"/>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7" name="Rectangle 52">
            <a:extLst>
              <a:ext uri="{FF2B5EF4-FFF2-40B4-BE49-F238E27FC236}">
                <a16:creationId xmlns:a16="http://schemas.microsoft.com/office/drawing/2014/main" id="{E85A9867-D76E-B8EA-7B79-26B13E0D9F83}"/>
              </a:ext>
            </a:extLst>
          </p:cNvPr>
          <p:cNvSpPr>
            <a:spLocks noChangeArrowheads="1"/>
          </p:cNvSpPr>
          <p:nvPr/>
        </p:nvSpPr>
        <p:spPr bwMode="auto">
          <a:xfrm>
            <a:off x="6621463" y="1736725"/>
            <a:ext cx="1328737" cy="303213"/>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8" name="Rectangle 53">
            <a:extLst>
              <a:ext uri="{FF2B5EF4-FFF2-40B4-BE49-F238E27FC236}">
                <a16:creationId xmlns:a16="http://schemas.microsoft.com/office/drawing/2014/main" id="{C05874B6-807F-E0B4-E6D6-7EA5C2481A0F}"/>
              </a:ext>
            </a:extLst>
          </p:cNvPr>
          <p:cNvSpPr>
            <a:spLocks noChangeArrowheads="1"/>
          </p:cNvSpPr>
          <p:nvPr/>
        </p:nvSpPr>
        <p:spPr bwMode="auto">
          <a:xfrm>
            <a:off x="6634163" y="1749425"/>
            <a:ext cx="1303337" cy="277813"/>
          </a:xfrm>
          <a:prstGeom prst="rect">
            <a:avLst/>
          </a:prstGeom>
          <a:noFill/>
          <a:ln w="26988">
            <a:solidFill>
              <a:srgbClr val="AAAAAA"/>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19" name="AutoShape 54">
            <a:extLst>
              <a:ext uri="{FF2B5EF4-FFF2-40B4-BE49-F238E27FC236}">
                <a16:creationId xmlns:a16="http://schemas.microsoft.com/office/drawing/2014/main" id="{493BF67B-480D-6709-B305-28EBA16C96FF}"/>
              </a:ext>
            </a:extLst>
          </p:cNvPr>
          <p:cNvSpPr>
            <a:spLocks noChangeArrowheads="1"/>
          </p:cNvSpPr>
          <p:nvPr/>
        </p:nvSpPr>
        <p:spPr bwMode="auto">
          <a:xfrm>
            <a:off x="4533900" y="1803400"/>
            <a:ext cx="774700" cy="152400"/>
          </a:xfrm>
          <a:prstGeom prst="rightArrow">
            <a:avLst>
              <a:gd name="adj1" fmla="val 50000"/>
              <a:gd name="adj2" fmla="val 127083"/>
            </a:avLst>
          </a:prstGeom>
          <a:solidFill>
            <a:srgbClr val="FF0000"/>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0" name="AutoShape 55">
            <a:extLst>
              <a:ext uri="{FF2B5EF4-FFF2-40B4-BE49-F238E27FC236}">
                <a16:creationId xmlns:a16="http://schemas.microsoft.com/office/drawing/2014/main" id="{1B290FBF-6567-E4F1-4CAE-52553C31A352}"/>
              </a:ext>
            </a:extLst>
          </p:cNvPr>
          <p:cNvSpPr>
            <a:spLocks noChangeArrowheads="1"/>
          </p:cNvSpPr>
          <p:nvPr/>
        </p:nvSpPr>
        <p:spPr bwMode="auto">
          <a:xfrm>
            <a:off x="6362700" y="3429000"/>
            <a:ext cx="177800" cy="990600"/>
          </a:xfrm>
          <a:prstGeom prst="upArrow">
            <a:avLst>
              <a:gd name="adj1" fmla="val 50000"/>
              <a:gd name="adj2" fmla="val 139286"/>
            </a:avLst>
          </a:prstGeom>
          <a:solidFill>
            <a:srgbClr val="FF0000"/>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1" name="AutoShape 56">
            <a:extLst>
              <a:ext uri="{FF2B5EF4-FFF2-40B4-BE49-F238E27FC236}">
                <a16:creationId xmlns:a16="http://schemas.microsoft.com/office/drawing/2014/main" id="{F1445562-9994-2197-E999-608E1A891788}"/>
              </a:ext>
            </a:extLst>
          </p:cNvPr>
          <p:cNvSpPr>
            <a:spLocks noChangeArrowheads="1"/>
          </p:cNvSpPr>
          <p:nvPr/>
        </p:nvSpPr>
        <p:spPr bwMode="auto">
          <a:xfrm>
            <a:off x="6794500" y="1778000"/>
            <a:ext cx="698500" cy="165100"/>
          </a:xfrm>
          <a:prstGeom prst="rightArrow">
            <a:avLst>
              <a:gd name="adj1" fmla="val 50000"/>
              <a:gd name="adj2" fmla="val 105769"/>
            </a:avLst>
          </a:prstGeom>
          <a:solidFill>
            <a:srgbClr val="FF0000"/>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2" name="Rectangle 57">
            <a:extLst>
              <a:ext uri="{FF2B5EF4-FFF2-40B4-BE49-F238E27FC236}">
                <a16:creationId xmlns:a16="http://schemas.microsoft.com/office/drawing/2014/main" id="{82300515-A068-B3F1-3AD2-4E695AAD7D3A}"/>
              </a:ext>
            </a:extLst>
          </p:cNvPr>
          <p:cNvSpPr>
            <a:spLocks noChangeArrowheads="1"/>
          </p:cNvSpPr>
          <p:nvPr/>
        </p:nvSpPr>
        <p:spPr bwMode="auto">
          <a:xfrm>
            <a:off x="7761288" y="1771650"/>
            <a:ext cx="303212" cy="3305175"/>
          </a:xfrm>
          <a:prstGeom prst="rect">
            <a:avLst/>
          </a:prstGeom>
          <a:solidFill>
            <a:srgbClr val="AAAAAA"/>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a:latin typeface="+mn-lt"/>
            </a:endParaRPr>
          </a:p>
        </p:txBody>
      </p:sp>
      <p:sp>
        <p:nvSpPr>
          <p:cNvPr id="32823" name="Line 58">
            <a:extLst>
              <a:ext uri="{FF2B5EF4-FFF2-40B4-BE49-F238E27FC236}">
                <a16:creationId xmlns:a16="http://schemas.microsoft.com/office/drawing/2014/main" id="{B3A9B329-CD52-BB16-9F88-93763DFF3D93}"/>
              </a:ext>
            </a:extLst>
          </p:cNvPr>
          <p:cNvSpPr>
            <a:spLocks noChangeShapeType="1"/>
          </p:cNvSpPr>
          <p:nvPr/>
        </p:nvSpPr>
        <p:spPr bwMode="auto">
          <a:xfrm flipH="1">
            <a:off x="7545388" y="1771650"/>
            <a:ext cx="288925" cy="47974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4" name="Line 59">
            <a:extLst>
              <a:ext uri="{FF2B5EF4-FFF2-40B4-BE49-F238E27FC236}">
                <a16:creationId xmlns:a16="http://schemas.microsoft.com/office/drawing/2014/main" id="{096E59A5-D561-2BC0-8801-A023DB6B9813}"/>
              </a:ext>
            </a:extLst>
          </p:cNvPr>
          <p:cNvSpPr>
            <a:spLocks noChangeShapeType="1"/>
          </p:cNvSpPr>
          <p:nvPr/>
        </p:nvSpPr>
        <p:spPr bwMode="auto">
          <a:xfrm flipH="1">
            <a:off x="7689850" y="1987550"/>
            <a:ext cx="360363" cy="45815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5" name="Line 60">
            <a:extLst>
              <a:ext uri="{FF2B5EF4-FFF2-40B4-BE49-F238E27FC236}">
                <a16:creationId xmlns:a16="http://schemas.microsoft.com/office/drawing/2014/main" id="{65609FDD-E6F1-F1A1-FD7D-EEAA0E6A596E}"/>
              </a:ext>
            </a:extLst>
          </p:cNvPr>
          <p:cNvSpPr>
            <a:spLocks noChangeShapeType="1"/>
          </p:cNvSpPr>
          <p:nvPr/>
        </p:nvSpPr>
        <p:spPr bwMode="auto">
          <a:xfrm flipH="1">
            <a:off x="7618413" y="1771650"/>
            <a:ext cx="360362" cy="47974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6" name="Line 61">
            <a:extLst>
              <a:ext uri="{FF2B5EF4-FFF2-40B4-BE49-F238E27FC236}">
                <a16:creationId xmlns:a16="http://schemas.microsoft.com/office/drawing/2014/main" id="{F4A2CAFF-1241-2D5B-8268-C313C7F27B63}"/>
              </a:ext>
            </a:extLst>
          </p:cNvPr>
          <p:cNvSpPr>
            <a:spLocks noChangeShapeType="1"/>
          </p:cNvSpPr>
          <p:nvPr/>
        </p:nvSpPr>
        <p:spPr bwMode="auto">
          <a:xfrm>
            <a:off x="8050213" y="1771650"/>
            <a:ext cx="287337" cy="4797425"/>
          </a:xfrm>
          <a:prstGeom prst="line">
            <a:avLst/>
          </a:prstGeom>
          <a:noFill/>
          <a:ln w="120650">
            <a:solidFill>
              <a:srgbClr val="B2B2B2"/>
            </a:solidFill>
            <a:round/>
            <a:headEnd/>
            <a:tailEnd/>
          </a:ln>
        </p:spPr>
        <p:txBody>
          <a:bodyPr/>
          <a:lstStyle/>
          <a:p>
            <a:pPr>
              <a:defRPr/>
            </a:pPr>
            <a:endParaRPr lang="es-ES">
              <a:latin typeface="+mn-lt"/>
            </a:endParaRPr>
          </a:p>
        </p:txBody>
      </p:sp>
      <p:sp>
        <p:nvSpPr>
          <p:cNvPr id="32827" name="Rectangle 62">
            <a:extLst>
              <a:ext uri="{FF2B5EF4-FFF2-40B4-BE49-F238E27FC236}">
                <a16:creationId xmlns:a16="http://schemas.microsoft.com/office/drawing/2014/main" id="{39FE4848-27E9-5424-4F2C-D2CACC3A44D2}"/>
              </a:ext>
            </a:extLst>
          </p:cNvPr>
          <p:cNvSpPr>
            <a:spLocks noChangeArrowheads="1"/>
          </p:cNvSpPr>
          <p:nvPr/>
        </p:nvSpPr>
        <p:spPr bwMode="auto">
          <a:xfrm>
            <a:off x="7834313" y="2924175"/>
            <a:ext cx="358775" cy="3644900"/>
          </a:xfrm>
          <a:prstGeom prst="rect">
            <a:avLst/>
          </a:prstGeom>
          <a:solidFill>
            <a:srgbClr val="B2B2B2"/>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28" name="Rectangle 63">
            <a:extLst>
              <a:ext uri="{FF2B5EF4-FFF2-40B4-BE49-F238E27FC236}">
                <a16:creationId xmlns:a16="http://schemas.microsoft.com/office/drawing/2014/main" id="{0897500E-02DD-572A-7D5F-67E80DE9FC80}"/>
              </a:ext>
            </a:extLst>
          </p:cNvPr>
          <p:cNvSpPr>
            <a:spLocks noChangeArrowheads="1"/>
          </p:cNvSpPr>
          <p:nvPr/>
        </p:nvSpPr>
        <p:spPr bwMode="auto">
          <a:xfrm>
            <a:off x="7689850" y="3263900"/>
            <a:ext cx="303213" cy="3305175"/>
          </a:xfrm>
          <a:prstGeom prst="rect">
            <a:avLst/>
          </a:prstGeom>
          <a:solidFill>
            <a:srgbClr val="B2B2B2"/>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29" name="Line 64">
            <a:extLst>
              <a:ext uri="{FF2B5EF4-FFF2-40B4-BE49-F238E27FC236}">
                <a16:creationId xmlns:a16="http://schemas.microsoft.com/office/drawing/2014/main" id="{19DA8A67-4FDD-7492-6857-5FFABC9261F1}"/>
              </a:ext>
            </a:extLst>
          </p:cNvPr>
          <p:cNvSpPr>
            <a:spLocks noChangeShapeType="1"/>
          </p:cNvSpPr>
          <p:nvPr/>
        </p:nvSpPr>
        <p:spPr bwMode="auto">
          <a:xfrm>
            <a:off x="7740650" y="1916113"/>
            <a:ext cx="503238" cy="4652962"/>
          </a:xfrm>
          <a:prstGeom prst="line">
            <a:avLst/>
          </a:prstGeom>
          <a:noFill/>
          <a:ln w="120650">
            <a:solidFill>
              <a:srgbClr val="B2B2B2"/>
            </a:solidFill>
            <a:round/>
            <a:headEnd/>
            <a:tailEnd/>
          </a:ln>
        </p:spPr>
        <p:txBody>
          <a:bodyPr/>
          <a:lstStyle/>
          <a:p>
            <a:pPr>
              <a:defRPr/>
            </a:pPr>
            <a:endParaRPr lang="es-ES">
              <a:latin typeface="+mn-lt"/>
            </a:endParaRPr>
          </a:p>
        </p:txBody>
      </p:sp>
      <p:sp>
        <p:nvSpPr>
          <p:cNvPr id="32830" name="Rectangle 65">
            <a:extLst>
              <a:ext uri="{FF2B5EF4-FFF2-40B4-BE49-F238E27FC236}">
                <a16:creationId xmlns:a16="http://schemas.microsoft.com/office/drawing/2014/main" id="{40F9497A-C5C4-5D6E-F8E6-A001F1D447D9}"/>
              </a:ext>
            </a:extLst>
          </p:cNvPr>
          <p:cNvSpPr>
            <a:spLocks noChangeArrowheads="1"/>
          </p:cNvSpPr>
          <p:nvPr/>
        </p:nvSpPr>
        <p:spPr bwMode="auto">
          <a:xfrm rot="-173349">
            <a:off x="7740650" y="3860800"/>
            <a:ext cx="503238" cy="2708275"/>
          </a:xfrm>
          <a:prstGeom prst="rect">
            <a:avLst/>
          </a:prstGeom>
          <a:solidFill>
            <a:srgbClr val="B2B2B2"/>
          </a:solidFill>
          <a:ln w="76200" algn="ctr">
            <a:solidFill>
              <a:srgbClr val="B2B2B2"/>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s-ES" altLang="es-ES" sz="3600">
              <a:latin typeface="+mn-lt"/>
            </a:endParaRPr>
          </a:p>
        </p:txBody>
      </p:sp>
      <p:sp>
        <p:nvSpPr>
          <p:cNvPr id="32831" name="Text Box 66">
            <a:extLst>
              <a:ext uri="{FF2B5EF4-FFF2-40B4-BE49-F238E27FC236}">
                <a16:creationId xmlns:a16="http://schemas.microsoft.com/office/drawing/2014/main" id="{4B0BC93F-7601-7882-F764-979F0689A8D8}"/>
              </a:ext>
            </a:extLst>
          </p:cNvPr>
          <p:cNvSpPr txBox="1">
            <a:spLocks noChangeArrowheads="1"/>
          </p:cNvSpPr>
          <p:nvPr/>
        </p:nvSpPr>
        <p:spPr bwMode="auto">
          <a:xfrm>
            <a:off x="2484438" y="1122363"/>
            <a:ext cx="1030287" cy="646112"/>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a:latin typeface="+mn-lt"/>
              </a:rPr>
              <a:t>Arteriola</a:t>
            </a:r>
          </a:p>
          <a:p>
            <a:pPr eaLnBrk="1" hangingPunct="1">
              <a:defRPr/>
            </a:pPr>
            <a:r>
              <a:rPr lang="es-ES_tradnl" altLang="es-ES" b="1">
                <a:latin typeface="+mn-lt"/>
              </a:rPr>
              <a:t>aferente</a:t>
            </a:r>
            <a:endParaRPr lang="es-ES" altLang="es-ES" b="1">
              <a:latin typeface="+mn-lt"/>
            </a:endParaRPr>
          </a:p>
        </p:txBody>
      </p:sp>
      <p:sp>
        <p:nvSpPr>
          <p:cNvPr id="32832" name="Text Box 67">
            <a:extLst>
              <a:ext uri="{FF2B5EF4-FFF2-40B4-BE49-F238E27FC236}">
                <a16:creationId xmlns:a16="http://schemas.microsoft.com/office/drawing/2014/main" id="{B1EC2274-1AB0-FBA3-FB07-906CDA2A613E}"/>
              </a:ext>
            </a:extLst>
          </p:cNvPr>
          <p:cNvSpPr txBox="1">
            <a:spLocks noChangeArrowheads="1"/>
          </p:cNvSpPr>
          <p:nvPr/>
        </p:nvSpPr>
        <p:spPr bwMode="auto">
          <a:xfrm>
            <a:off x="2576513" y="2492375"/>
            <a:ext cx="1030287" cy="64611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a:latin typeface="+mn-lt"/>
              </a:rPr>
              <a:t>Arteriola</a:t>
            </a:r>
          </a:p>
          <a:p>
            <a:pPr eaLnBrk="1" hangingPunct="1">
              <a:defRPr/>
            </a:pPr>
            <a:r>
              <a:rPr lang="es-ES_tradnl" altLang="es-ES" b="1">
                <a:latin typeface="+mn-lt"/>
              </a:rPr>
              <a:t>eferente</a:t>
            </a:r>
            <a:endParaRPr lang="es-ES" altLang="es-ES" b="1">
              <a:latin typeface="+mn-lt"/>
            </a:endParaRPr>
          </a:p>
        </p:txBody>
      </p:sp>
      <p:sp>
        <p:nvSpPr>
          <p:cNvPr id="32833" name="Text Box 68">
            <a:extLst>
              <a:ext uri="{FF2B5EF4-FFF2-40B4-BE49-F238E27FC236}">
                <a16:creationId xmlns:a16="http://schemas.microsoft.com/office/drawing/2014/main" id="{C7EBA70F-39E3-F51F-22D7-D5161E235F2E}"/>
              </a:ext>
            </a:extLst>
          </p:cNvPr>
          <p:cNvSpPr txBox="1">
            <a:spLocks noChangeArrowheads="1"/>
          </p:cNvSpPr>
          <p:nvPr/>
        </p:nvSpPr>
        <p:spPr bwMode="auto">
          <a:xfrm>
            <a:off x="3817938" y="846138"/>
            <a:ext cx="1200150" cy="3698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dirty="0">
                <a:latin typeface="+mn-lt"/>
              </a:rPr>
              <a:t>Glomérulo</a:t>
            </a:r>
            <a:endParaRPr lang="es-ES" altLang="es-ES" b="1" dirty="0">
              <a:latin typeface="+mn-lt"/>
            </a:endParaRPr>
          </a:p>
        </p:txBody>
      </p:sp>
      <p:sp>
        <p:nvSpPr>
          <p:cNvPr id="32834" name="Text Box 69">
            <a:extLst>
              <a:ext uri="{FF2B5EF4-FFF2-40B4-BE49-F238E27FC236}">
                <a16:creationId xmlns:a16="http://schemas.microsoft.com/office/drawing/2014/main" id="{7CEF4FBE-3501-EF46-6EFB-579DAEA37C58}"/>
              </a:ext>
            </a:extLst>
          </p:cNvPr>
          <p:cNvSpPr txBox="1">
            <a:spLocks noChangeArrowheads="1"/>
          </p:cNvSpPr>
          <p:nvPr/>
        </p:nvSpPr>
        <p:spPr bwMode="auto">
          <a:xfrm>
            <a:off x="4014788" y="2611438"/>
            <a:ext cx="1347787" cy="647700"/>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dirty="0">
                <a:latin typeface="+mn-lt"/>
              </a:rPr>
              <a:t>Cápsula </a:t>
            </a:r>
          </a:p>
          <a:p>
            <a:pPr eaLnBrk="1" hangingPunct="1">
              <a:defRPr/>
            </a:pPr>
            <a:r>
              <a:rPr lang="es-ES_tradnl" altLang="es-ES" b="1" dirty="0">
                <a:latin typeface="+mn-lt"/>
              </a:rPr>
              <a:t>De Bowman</a:t>
            </a:r>
            <a:endParaRPr lang="es-ES" altLang="es-ES" b="1" dirty="0">
              <a:latin typeface="+mn-lt"/>
            </a:endParaRPr>
          </a:p>
        </p:txBody>
      </p:sp>
      <p:sp>
        <p:nvSpPr>
          <p:cNvPr id="32835" name="Text Box 70">
            <a:extLst>
              <a:ext uri="{FF2B5EF4-FFF2-40B4-BE49-F238E27FC236}">
                <a16:creationId xmlns:a16="http://schemas.microsoft.com/office/drawing/2014/main" id="{73A25C26-7B88-C864-F7FF-434C2D4A0BFE}"/>
              </a:ext>
            </a:extLst>
          </p:cNvPr>
          <p:cNvSpPr txBox="1">
            <a:spLocks noChangeArrowheads="1"/>
          </p:cNvSpPr>
          <p:nvPr/>
        </p:nvSpPr>
        <p:spPr bwMode="auto">
          <a:xfrm>
            <a:off x="5313363" y="1339850"/>
            <a:ext cx="1730375" cy="369888"/>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a:latin typeface="+mn-lt"/>
              </a:rPr>
              <a:t>Túbulo proximal</a:t>
            </a:r>
            <a:endParaRPr lang="es-ES" altLang="es-ES" b="1">
              <a:latin typeface="+mn-lt"/>
            </a:endParaRPr>
          </a:p>
        </p:txBody>
      </p:sp>
      <p:sp>
        <p:nvSpPr>
          <p:cNvPr id="32836" name="Text Box 71">
            <a:extLst>
              <a:ext uri="{FF2B5EF4-FFF2-40B4-BE49-F238E27FC236}">
                <a16:creationId xmlns:a16="http://schemas.microsoft.com/office/drawing/2014/main" id="{320F9257-23F4-E26B-B836-BCBB2E41134D}"/>
              </a:ext>
            </a:extLst>
          </p:cNvPr>
          <p:cNvSpPr txBox="1">
            <a:spLocks noChangeArrowheads="1"/>
          </p:cNvSpPr>
          <p:nvPr/>
        </p:nvSpPr>
        <p:spPr bwMode="auto">
          <a:xfrm>
            <a:off x="4737100" y="4148138"/>
            <a:ext cx="1430338" cy="3698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a:latin typeface="+mn-lt"/>
              </a:rPr>
              <a:t>Asa de Henle</a:t>
            </a:r>
            <a:endParaRPr lang="es-ES" altLang="es-ES" b="1">
              <a:latin typeface="+mn-lt"/>
            </a:endParaRPr>
          </a:p>
        </p:txBody>
      </p:sp>
      <p:sp>
        <p:nvSpPr>
          <p:cNvPr id="32837" name="Text Box 72">
            <a:extLst>
              <a:ext uri="{FF2B5EF4-FFF2-40B4-BE49-F238E27FC236}">
                <a16:creationId xmlns:a16="http://schemas.microsoft.com/office/drawing/2014/main" id="{B6D65573-FD08-267D-E853-610E9BF86FCE}"/>
              </a:ext>
            </a:extLst>
          </p:cNvPr>
          <p:cNvSpPr txBox="1">
            <a:spLocks noChangeArrowheads="1"/>
          </p:cNvSpPr>
          <p:nvPr/>
        </p:nvSpPr>
        <p:spPr bwMode="auto">
          <a:xfrm>
            <a:off x="7042150" y="1339850"/>
            <a:ext cx="1404938" cy="369888"/>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a:latin typeface="+mn-lt"/>
              </a:rPr>
              <a:t>Túbulo distal</a:t>
            </a:r>
            <a:endParaRPr lang="es-ES" altLang="es-ES" b="1">
              <a:latin typeface="+mn-lt"/>
            </a:endParaRPr>
          </a:p>
        </p:txBody>
      </p:sp>
      <p:sp>
        <p:nvSpPr>
          <p:cNvPr id="32838" name="Text Box 73">
            <a:extLst>
              <a:ext uri="{FF2B5EF4-FFF2-40B4-BE49-F238E27FC236}">
                <a16:creationId xmlns:a16="http://schemas.microsoft.com/office/drawing/2014/main" id="{33AA55B0-817A-B57F-4A00-1F3C88376476}"/>
              </a:ext>
            </a:extLst>
          </p:cNvPr>
          <p:cNvSpPr txBox="1">
            <a:spLocks noChangeArrowheads="1"/>
          </p:cNvSpPr>
          <p:nvPr/>
        </p:nvSpPr>
        <p:spPr bwMode="auto">
          <a:xfrm>
            <a:off x="6753225" y="4364038"/>
            <a:ext cx="1033463" cy="64611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b="1">
                <a:latin typeface="+mn-lt"/>
              </a:rPr>
              <a:t>Túbulo</a:t>
            </a:r>
          </a:p>
          <a:p>
            <a:pPr eaLnBrk="1" hangingPunct="1">
              <a:defRPr/>
            </a:pPr>
            <a:r>
              <a:rPr lang="es-ES_tradnl" altLang="es-ES" b="1">
                <a:latin typeface="+mn-lt"/>
              </a:rPr>
              <a:t> Colector</a:t>
            </a:r>
            <a:endParaRPr lang="es-ES" altLang="es-ES" b="1">
              <a:latin typeface="+mn-lt"/>
            </a:endParaRPr>
          </a:p>
        </p:txBody>
      </p:sp>
      <p:sp>
        <p:nvSpPr>
          <p:cNvPr id="32839" name="Text Box 74">
            <a:extLst>
              <a:ext uri="{FF2B5EF4-FFF2-40B4-BE49-F238E27FC236}">
                <a16:creationId xmlns:a16="http://schemas.microsoft.com/office/drawing/2014/main" id="{0AD2BAA5-F753-FC29-90D4-D371BFF27FB7}"/>
              </a:ext>
            </a:extLst>
          </p:cNvPr>
          <p:cNvSpPr txBox="1">
            <a:spLocks noChangeArrowheads="1"/>
          </p:cNvSpPr>
          <p:nvPr/>
        </p:nvSpPr>
        <p:spPr bwMode="auto">
          <a:xfrm>
            <a:off x="1800225" y="1725613"/>
            <a:ext cx="500063" cy="5238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800" b="1">
                <a:solidFill>
                  <a:srgbClr val="0033CC"/>
                </a:solidFill>
                <a:latin typeface="+mn-lt"/>
              </a:rPr>
              <a:t>K</a:t>
            </a:r>
            <a:r>
              <a:rPr lang="es-ES_tradnl" altLang="es-ES" sz="2800" b="1" baseline="30000">
                <a:solidFill>
                  <a:srgbClr val="0033CC"/>
                </a:solidFill>
                <a:latin typeface="+mn-lt"/>
              </a:rPr>
              <a:t>+</a:t>
            </a:r>
            <a:endParaRPr lang="es-ES" altLang="es-ES" sz="2800" b="1">
              <a:solidFill>
                <a:srgbClr val="0033CC"/>
              </a:solidFill>
              <a:latin typeface="+mn-lt"/>
            </a:endParaRPr>
          </a:p>
        </p:txBody>
      </p:sp>
      <p:sp>
        <p:nvSpPr>
          <p:cNvPr id="32840" name="Text Box 75">
            <a:extLst>
              <a:ext uri="{FF2B5EF4-FFF2-40B4-BE49-F238E27FC236}">
                <a16:creationId xmlns:a16="http://schemas.microsoft.com/office/drawing/2014/main" id="{1BB3476B-B571-7FD7-6A26-EB20627650C7}"/>
              </a:ext>
            </a:extLst>
          </p:cNvPr>
          <p:cNvSpPr txBox="1">
            <a:spLocks noChangeArrowheads="1"/>
          </p:cNvSpPr>
          <p:nvPr/>
        </p:nvSpPr>
        <p:spPr bwMode="auto">
          <a:xfrm>
            <a:off x="2470150" y="1724025"/>
            <a:ext cx="993775" cy="52387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800" b="1">
                <a:solidFill>
                  <a:srgbClr val="0033CC"/>
                </a:solidFill>
                <a:latin typeface="+mn-lt"/>
              </a:rPr>
              <a:t>100%</a:t>
            </a:r>
            <a:endParaRPr lang="es-ES" altLang="es-ES" sz="2800" b="1">
              <a:solidFill>
                <a:srgbClr val="0033CC"/>
              </a:solidFill>
              <a:latin typeface="+mn-lt"/>
            </a:endParaRPr>
          </a:p>
        </p:txBody>
      </p:sp>
      <p:sp>
        <p:nvSpPr>
          <p:cNvPr id="32841" name="Text Box 76">
            <a:extLst>
              <a:ext uri="{FF2B5EF4-FFF2-40B4-BE49-F238E27FC236}">
                <a16:creationId xmlns:a16="http://schemas.microsoft.com/office/drawing/2014/main" id="{616A5BBE-2DBA-3F90-4786-CDDE022BA831}"/>
              </a:ext>
            </a:extLst>
          </p:cNvPr>
          <p:cNvSpPr txBox="1">
            <a:spLocks noChangeArrowheads="1"/>
          </p:cNvSpPr>
          <p:nvPr/>
        </p:nvSpPr>
        <p:spPr bwMode="auto">
          <a:xfrm>
            <a:off x="5219700" y="2060575"/>
            <a:ext cx="1008063" cy="5238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800" b="1" dirty="0">
                <a:solidFill>
                  <a:srgbClr val="0033CC"/>
                </a:solidFill>
                <a:latin typeface="+mn-lt"/>
              </a:rPr>
              <a:t>90%</a:t>
            </a:r>
            <a:endParaRPr lang="es-ES" altLang="es-ES" sz="2800" b="1" dirty="0">
              <a:solidFill>
                <a:srgbClr val="0033CC"/>
              </a:solidFill>
              <a:latin typeface="+mn-lt"/>
            </a:endParaRPr>
          </a:p>
        </p:txBody>
      </p:sp>
      <p:sp>
        <p:nvSpPr>
          <p:cNvPr id="32842" name="Text Box 78">
            <a:extLst>
              <a:ext uri="{FF2B5EF4-FFF2-40B4-BE49-F238E27FC236}">
                <a16:creationId xmlns:a16="http://schemas.microsoft.com/office/drawing/2014/main" id="{BC3E5840-931E-BA61-A955-CB3D09D6FD37}"/>
              </a:ext>
            </a:extLst>
          </p:cNvPr>
          <p:cNvSpPr txBox="1">
            <a:spLocks noChangeArrowheads="1"/>
          </p:cNvSpPr>
          <p:nvPr/>
        </p:nvSpPr>
        <p:spPr bwMode="auto">
          <a:xfrm>
            <a:off x="6877050" y="2636838"/>
            <a:ext cx="942975" cy="5238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_tradnl" altLang="es-ES" sz="2800" b="1" dirty="0">
                <a:solidFill>
                  <a:srgbClr val="0033CC"/>
                </a:solidFill>
                <a:latin typeface="+mn-lt"/>
              </a:rPr>
              <a:t>10%</a:t>
            </a:r>
            <a:endParaRPr lang="es-ES" altLang="es-ES" sz="2800" b="1" dirty="0">
              <a:solidFill>
                <a:srgbClr val="0033CC"/>
              </a:solidFill>
              <a:latin typeface="+mn-lt"/>
            </a:endParaRPr>
          </a:p>
        </p:txBody>
      </p:sp>
      <p:sp>
        <p:nvSpPr>
          <p:cNvPr id="77" name="Rectangle 2">
            <a:extLst>
              <a:ext uri="{FF2B5EF4-FFF2-40B4-BE49-F238E27FC236}">
                <a16:creationId xmlns:a16="http://schemas.microsoft.com/office/drawing/2014/main" id="{81901011-EF08-2893-F299-011873FA92C6}"/>
              </a:ext>
            </a:extLst>
          </p:cNvPr>
          <p:cNvSpPr txBox="1">
            <a:spLocks noChangeArrowheads="1"/>
          </p:cNvSpPr>
          <p:nvPr/>
        </p:nvSpPr>
        <p:spPr bwMode="auto">
          <a:xfrm>
            <a:off x="1104900" y="28575"/>
            <a:ext cx="8229600" cy="1282700"/>
          </a:xfrm>
          <a:prstGeom prst="rect">
            <a:avLst/>
          </a:prstGeom>
          <a:noFill/>
          <a:ln>
            <a:noFill/>
          </a:ln>
        </p:spPr>
        <p:txBody>
          <a:bodyPr anchor="b"/>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s-ES_tradnl" altLang="es-ES" sz="3600" b="1" dirty="0">
                <a:solidFill>
                  <a:srgbClr val="FF0000"/>
                </a:solidFill>
                <a:latin typeface="+mn-lt"/>
              </a:rPr>
              <a:t>Homeostasis del K: Manejo renal</a:t>
            </a:r>
            <a:br>
              <a:rPr lang="es-ES_tradnl" altLang="es-ES" sz="3600" b="1" dirty="0">
                <a:solidFill>
                  <a:srgbClr val="FF0000"/>
                </a:solidFill>
                <a:latin typeface="+mn-lt"/>
              </a:rPr>
            </a:br>
            <a:endParaRPr lang="es-ES" altLang="es-ES" sz="3600" b="1" dirty="0">
              <a:solidFill>
                <a:srgbClr val="FF0000"/>
              </a:solidFill>
              <a:latin typeface="+mn-lt"/>
            </a:endParaRPr>
          </a:p>
        </p:txBody>
      </p:sp>
      <p:sp>
        <p:nvSpPr>
          <p:cNvPr id="78" name="Text Box 8">
            <a:extLst>
              <a:ext uri="{FF2B5EF4-FFF2-40B4-BE49-F238E27FC236}">
                <a16:creationId xmlns:a16="http://schemas.microsoft.com/office/drawing/2014/main" id="{D85F0E7A-1A45-D658-15D5-2A5D4B52A41F}"/>
              </a:ext>
            </a:extLst>
          </p:cNvPr>
          <p:cNvSpPr txBox="1">
            <a:spLocks noChangeArrowheads="1"/>
          </p:cNvSpPr>
          <p:nvPr/>
        </p:nvSpPr>
        <p:spPr bwMode="auto">
          <a:xfrm>
            <a:off x="6858000" y="5445125"/>
            <a:ext cx="2276475" cy="1200150"/>
          </a:xfrm>
          <a:prstGeom prst="rect">
            <a:avLst/>
          </a:prstGeom>
          <a:solidFill>
            <a:schemeClr val="bg1"/>
          </a:solidFill>
          <a:ln w="9525">
            <a:solidFill>
              <a:srgbClr val="3333CC"/>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s-ES" altLang="es-ES" sz="2400" b="1" dirty="0">
                <a:solidFill>
                  <a:srgbClr val="3333CC"/>
                </a:solidFill>
                <a:latin typeface="+mn-lt"/>
              </a:rPr>
              <a:t>Eliminación de K: &lt; 20 a </a:t>
            </a:r>
          </a:p>
          <a:p>
            <a:pPr eaLnBrk="1" hangingPunct="1">
              <a:defRPr/>
            </a:pPr>
            <a:r>
              <a:rPr lang="es-ES" altLang="es-ES" sz="2400" b="1" dirty="0">
                <a:solidFill>
                  <a:srgbClr val="3333CC"/>
                </a:solidFill>
                <a:latin typeface="+mn-lt"/>
              </a:rPr>
              <a:t>&gt; 150 mEq/día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6|8.8|10"/>
</p:tagLst>
</file>

<file path=ppt/tags/tag2.xml><?xml version="1.0" encoding="utf-8"?>
<p:tagLst xmlns:a="http://schemas.openxmlformats.org/drawingml/2006/main" xmlns:r="http://schemas.openxmlformats.org/officeDocument/2006/relationships" xmlns:p="http://schemas.openxmlformats.org/presentationml/2006/main">
  <p:tag name="TIMING" val="|38.1|4.2"/>
</p:tagLst>
</file>

<file path=ppt/tags/tag3.xml><?xml version="1.0" encoding="utf-8"?>
<p:tagLst xmlns:a="http://schemas.openxmlformats.org/drawingml/2006/main" xmlns:r="http://schemas.openxmlformats.org/officeDocument/2006/relationships" xmlns:p="http://schemas.openxmlformats.org/presentationml/2006/main">
  <p:tag name="TIMING" val="|19.9|5.3|6"/>
</p:tagLst>
</file>

<file path=ppt/tags/tag4.xml><?xml version="1.0" encoding="utf-8"?>
<p:tagLst xmlns:a="http://schemas.openxmlformats.org/drawingml/2006/main" xmlns:r="http://schemas.openxmlformats.org/officeDocument/2006/relationships" xmlns:p="http://schemas.openxmlformats.org/presentationml/2006/main">
  <p:tag name="TIMING" val="|26.8|4.4|11.6"/>
</p:tagLst>
</file>

<file path=ppt/tags/tag5.xml><?xml version="1.0" encoding="utf-8"?>
<p:tagLst xmlns:a="http://schemas.openxmlformats.org/drawingml/2006/main" xmlns:r="http://schemas.openxmlformats.org/officeDocument/2006/relationships" xmlns:p="http://schemas.openxmlformats.org/presentationml/2006/main">
  <p:tag name="TIMING" val="|21.5|34"/>
</p:tagLst>
</file>

<file path=ppt/tags/tag6.xml><?xml version="1.0" encoding="utf-8"?>
<p:tagLst xmlns:a="http://schemas.openxmlformats.org/drawingml/2006/main" xmlns:r="http://schemas.openxmlformats.org/officeDocument/2006/relationships" xmlns:p="http://schemas.openxmlformats.org/presentationml/2006/main">
  <p:tag name="TIMING" val="|7.2|5.9|5.6"/>
</p:tagLst>
</file>

<file path=ppt/tags/tag7.xml><?xml version="1.0" encoding="utf-8"?>
<p:tagLst xmlns:a="http://schemas.openxmlformats.org/drawingml/2006/main" xmlns:r="http://schemas.openxmlformats.org/officeDocument/2006/relationships" xmlns:p="http://schemas.openxmlformats.org/presentationml/2006/main">
  <p:tag name="TIMING" val="|20.6|8.8|10"/>
</p:tagLst>
</file>

<file path=ppt/tags/tag8.xml><?xml version="1.0" encoding="utf-8"?>
<p:tagLst xmlns:a="http://schemas.openxmlformats.org/drawingml/2006/main" xmlns:r="http://schemas.openxmlformats.org/officeDocument/2006/relationships" xmlns:p="http://schemas.openxmlformats.org/presentationml/2006/main">
  <p:tag name="TIMING" val="|9.8"/>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23245</TotalTime>
  <Words>5617</Words>
  <Application>Microsoft Office PowerPoint</Application>
  <PresentationFormat>Presentación en pantalla (4:3)</PresentationFormat>
  <Paragraphs>781</Paragraphs>
  <Slides>33</Slides>
  <Notes>31</Notes>
  <HiddenSlides>0</HiddenSlides>
  <MMClips>0</MMClips>
  <ScaleCrop>false</ScaleCrop>
  <HeadingPairs>
    <vt:vector size="8" baseType="variant">
      <vt:variant>
        <vt:lpstr>Fuentes usadas</vt:lpstr>
      </vt:variant>
      <vt:variant>
        <vt:i4>11</vt:i4>
      </vt:variant>
      <vt:variant>
        <vt:lpstr>Tema</vt:lpstr>
      </vt:variant>
      <vt:variant>
        <vt:i4>3</vt:i4>
      </vt:variant>
      <vt:variant>
        <vt:lpstr>Servidores OLE incrustados</vt:lpstr>
      </vt:variant>
      <vt:variant>
        <vt:i4>1</vt:i4>
      </vt:variant>
      <vt:variant>
        <vt:lpstr>Títulos de diapositiva</vt:lpstr>
      </vt:variant>
      <vt:variant>
        <vt:i4>33</vt:i4>
      </vt:variant>
    </vt:vector>
  </HeadingPairs>
  <TitlesOfParts>
    <vt:vector size="48" baseType="lpstr">
      <vt:lpstr>Calibri</vt:lpstr>
      <vt:lpstr>Arial</vt:lpstr>
      <vt:lpstr>Calibri Light</vt:lpstr>
      <vt:lpstr>Yu Mincho Demibold</vt:lpstr>
      <vt:lpstr>Arial Black</vt:lpstr>
      <vt:lpstr>Wingdings</vt:lpstr>
      <vt:lpstr>Symbol</vt:lpstr>
      <vt:lpstr>Monotype Sorts</vt:lpstr>
      <vt:lpstr>Times New Roman</vt:lpstr>
      <vt:lpstr>Lucida Sans Unicode</vt:lpstr>
      <vt:lpstr>Tahoma</vt:lpstr>
      <vt:lpstr>Tema de Office</vt:lpstr>
      <vt:lpstr>1_Tema de Office</vt:lpstr>
      <vt:lpstr>2_Tema de Office</vt:lpstr>
      <vt:lpstr>Plantilla de Microsoft Office PowerPoint 2007</vt:lpstr>
      <vt:lpstr>Presentación de PowerPoint</vt:lpstr>
      <vt:lpstr>INDICE</vt:lpstr>
      <vt:lpstr>Homeostasis del K: Factores reguladores </vt:lpstr>
      <vt:lpstr>Presentación de PowerPoint</vt:lpstr>
      <vt:lpstr>Presentación de PowerPoint</vt:lpstr>
      <vt:lpstr>Efecto hipokalemiante de la alcalosis</vt:lpstr>
      <vt:lpstr>Presentación de PowerPoint</vt:lpstr>
      <vt:lpstr>Efecto de la acidosis sobre la concentración plasmática de K</vt:lpstr>
      <vt:lpstr>Presentación de PowerPoint</vt:lpstr>
      <vt:lpstr>Presentación de PowerPoint</vt:lpstr>
      <vt:lpstr>Presentación de PowerPoint</vt:lpstr>
      <vt:lpstr>Presentación de PowerPoint</vt:lpstr>
      <vt:lpstr>Presentación de PowerPoint</vt:lpstr>
      <vt:lpstr>HIPERPOTASEMIA  Definición</vt:lpstr>
      <vt:lpstr>Epidemiología </vt:lpstr>
      <vt:lpstr>Fisiopatología</vt:lpstr>
      <vt:lpstr>Diagnóstico</vt:lpstr>
      <vt:lpstr>Gradiente transtubular de potasio (TTKG)</vt:lpstr>
      <vt:lpstr>Presentación de PowerPoint</vt:lpstr>
      <vt:lpstr>Presentación de PowerPoint</vt:lpstr>
      <vt:lpstr>Clínica</vt:lpstr>
      <vt:lpstr>Presentación de PowerPoint</vt:lpstr>
      <vt:lpstr>Tratamiento</vt:lpstr>
      <vt:lpstr>Tratamiento de la hiperpotasemia crónica</vt:lpstr>
      <vt:lpstr>HIPOPOTASEMIA  Definición</vt:lpstr>
      <vt:lpstr>Fisiopatología</vt:lpstr>
      <vt:lpstr>Etiología</vt:lpstr>
      <vt:lpstr>Diagnóstico</vt:lpstr>
      <vt:lpstr>Pérdidas corporales de potasio </vt:lpstr>
      <vt:lpstr>Presentación de PowerPoint</vt:lpstr>
      <vt:lpstr>Clínica</vt:lpstr>
      <vt:lpstr>Tratamiento</vt:lpstr>
      <vt:lpstr>Mensajes clave</vt:lpstr>
    </vt:vector>
  </TitlesOfParts>
  <Company>Consejeria de Sanidad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dialisis14</dc:creator>
  <cp:lastModifiedBy>victor lorenzo sellares</cp:lastModifiedBy>
  <cp:revision>515</cp:revision>
  <dcterms:created xsi:type="dcterms:W3CDTF">2006-10-10T11:12:50Z</dcterms:created>
  <dcterms:modified xsi:type="dcterms:W3CDTF">2022-10-20T07:47:30Z</dcterms:modified>
</cp:coreProperties>
</file>