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xml" ContentType="application/vnd.openxmlformats-officedocument.presentationml.tags+xml"/>
  <Override PartName="/ppt/notesSlides/notesSlide15.xml" ContentType="application/vnd.openxmlformats-officedocument.presentationml.notesSlide+xml"/>
  <Override PartName="/ppt/tags/tag2.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3.xml" ContentType="application/vnd.openxmlformats-officedocument.presentationml.tags+xml"/>
  <Override PartName="/ppt/notesSlides/notesSlide19.xml" ContentType="application/vnd.openxmlformats-officedocument.presentationml.notesSlide+xml"/>
  <Override PartName="/ppt/tags/tag4.xml" ContentType="application/vnd.openxmlformats-officedocument.presentationml.tags+xml"/>
  <Override PartName="/ppt/notesSlides/notesSlide20.xml" ContentType="application/vnd.openxmlformats-officedocument.presentationml.notesSlide+xml"/>
  <Override PartName="/ppt/tags/tag5.xml" ContentType="application/vnd.openxmlformats-officedocument.presentationml.tags+xml"/>
  <Override PartName="/ppt/notesSlides/notesSlide21.xml" ContentType="application/vnd.openxmlformats-officedocument.presentationml.notesSlide+xml"/>
  <Override PartName="/ppt/tags/tag6.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7.xml" ContentType="application/vnd.openxmlformats-officedocument.presentationml.tags+xml"/>
  <Override PartName="/ppt/notesSlides/notesSlide24.xml" ContentType="application/vnd.openxmlformats-officedocument.presentationml.notesSlide+xml"/>
  <Override PartName="/ppt/tags/tag8.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4" r:id="rId1"/>
    <p:sldMasterId id="2147484486" r:id="rId2"/>
    <p:sldMasterId id="2147484509" r:id="rId3"/>
  </p:sldMasterIdLst>
  <p:notesMasterIdLst>
    <p:notesMasterId r:id="rId37"/>
  </p:notesMasterIdLst>
  <p:handoutMasterIdLst>
    <p:handoutMasterId r:id="rId38"/>
  </p:handoutMasterIdLst>
  <p:sldIdLst>
    <p:sldId id="256" r:id="rId4"/>
    <p:sldId id="6106" r:id="rId5"/>
    <p:sldId id="357" r:id="rId6"/>
    <p:sldId id="6108" r:id="rId7"/>
    <p:sldId id="363" r:id="rId8"/>
    <p:sldId id="6083" r:id="rId9"/>
    <p:sldId id="6109" r:id="rId10"/>
    <p:sldId id="375" r:id="rId11"/>
    <p:sldId id="395" r:id="rId12"/>
    <p:sldId id="6110" r:id="rId13"/>
    <p:sldId id="398" r:id="rId14"/>
    <p:sldId id="6097" r:id="rId15"/>
    <p:sldId id="401" r:id="rId16"/>
    <p:sldId id="264" r:id="rId17"/>
    <p:sldId id="394" r:id="rId18"/>
    <p:sldId id="6068" r:id="rId19"/>
    <p:sldId id="6111" r:id="rId20"/>
    <p:sldId id="409" r:id="rId21"/>
    <p:sldId id="6014" r:id="rId22"/>
    <p:sldId id="6112" r:id="rId23"/>
    <p:sldId id="540" r:id="rId24"/>
    <p:sldId id="6041" r:id="rId25"/>
    <p:sldId id="6019" r:id="rId26"/>
    <p:sldId id="577" r:id="rId27"/>
    <p:sldId id="6001" r:id="rId28"/>
    <p:sldId id="6074" r:id="rId29"/>
    <p:sldId id="6005" r:id="rId30"/>
    <p:sldId id="6003" r:id="rId31"/>
    <p:sldId id="6058" r:id="rId32"/>
    <p:sldId id="6047" r:id="rId33"/>
    <p:sldId id="266" r:id="rId34"/>
    <p:sldId id="6009" r:id="rId35"/>
    <p:sldId id="6107" r:id="rId36"/>
  </p:sldIdLst>
  <p:sldSz cx="9144000" cy="6858000" type="screen4x3"/>
  <p:notesSz cx="6858000" cy="9144000"/>
  <p:defaultTextStyle>
    <a:defPPr>
      <a:defRPr lang="es-E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CCCCFF"/>
    <a:srgbClr val="3E1B59"/>
    <a:srgbClr val="CCECFF"/>
    <a:srgbClr val="F9C8C3"/>
    <a:srgbClr val="E1A27B"/>
    <a:srgbClr val="CC0066"/>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24" autoAdjust="0"/>
    <p:restoredTop sz="96357" autoAdjust="0"/>
  </p:normalViewPr>
  <p:slideViewPr>
    <p:cSldViewPr>
      <p:cViewPr varScale="1">
        <p:scale>
          <a:sx n="107" d="100"/>
          <a:sy n="107" d="100"/>
        </p:scale>
        <p:origin x="1782" y="114"/>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1308"/>
    </p:cViewPr>
  </p:sorterViewPr>
  <p:notesViewPr>
    <p:cSldViewPr>
      <p:cViewPr>
        <p:scale>
          <a:sx n="120" d="100"/>
          <a:sy n="120" d="100"/>
        </p:scale>
        <p:origin x="1380" y="-34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9426" name="Rectangle 2">
            <a:extLst>
              <a:ext uri="{FF2B5EF4-FFF2-40B4-BE49-F238E27FC236}">
                <a16:creationId xmlns:a16="http://schemas.microsoft.com/office/drawing/2014/main" id="{D630183D-9A1D-6EF8-0D69-C1F43950C787}"/>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latin typeface="Arial" charset="0"/>
              </a:defRPr>
            </a:lvl1pPr>
          </a:lstStyle>
          <a:p>
            <a:pPr>
              <a:defRPr/>
            </a:pPr>
            <a:endParaRPr lang="es-ES"/>
          </a:p>
        </p:txBody>
      </p:sp>
      <p:sp>
        <p:nvSpPr>
          <p:cNvPr id="359427" name="Rectangle 3">
            <a:extLst>
              <a:ext uri="{FF2B5EF4-FFF2-40B4-BE49-F238E27FC236}">
                <a16:creationId xmlns:a16="http://schemas.microsoft.com/office/drawing/2014/main" id="{A808DA69-D451-6941-DC21-CFB69010FF9D}"/>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Arial" charset="0"/>
              </a:defRPr>
            </a:lvl1pPr>
          </a:lstStyle>
          <a:p>
            <a:pPr>
              <a:defRPr/>
            </a:pPr>
            <a:endParaRPr lang="es-ES"/>
          </a:p>
        </p:txBody>
      </p:sp>
      <p:sp>
        <p:nvSpPr>
          <p:cNvPr id="359428" name="Rectangle 4">
            <a:extLst>
              <a:ext uri="{FF2B5EF4-FFF2-40B4-BE49-F238E27FC236}">
                <a16:creationId xmlns:a16="http://schemas.microsoft.com/office/drawing/2014/main" id="{8EC0FD6B-90C0-B2EA-C70E-947322C56B13}"/>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200">
                <a:latin typeface="Arial" charset="0"/>
              </a:defRPr>
            </a:lvl1pPr>
          </a:lstStyle>
          <a:p>
            <a:pPr>
              <a:defRPr/>
            </a:pPr>
            <a:endParaRPr lang="es-ES"/>
          </a:p>
        </p:txBody>
      </p:sp>
      <p:sp>
        <p:nvSpPr>
          <p:cNvPr id="359429" name="Rectangle 5">
            <a:extLst>
              <a:ext uri="{FF2B5EF4-FFF2-40B4-BE49-F238E27FC236}">
                <a16:creationId xmlns:a16="http://schemas.microsoft.com/office/drawing/2014/main" id="{03CCAE5C-7F56-188C-43B6-D8783ECA35B1}"/>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383FEDE-FCBE-4FA7-AE96-30D02CAF64F8}" type="slidenum">
              <a:rPr lang="es-ES" altLang="es-ES"/>
              <a:pPr>
                <a:defRPr/>
              </a:pPr>
              <a:t>‹Nº›</a:t>
            </a:fld>
            <a:endParaRPr lang="es-ES" altLang="es-E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9F5C6B49-E981-98B2-F881-8A7EDCD57758}"/>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latin typeface="Arial" charset="0"/>
              </a:defRPr>
            </a:lvl1pPr>
          </a:lstStyle>
          <a:p>
            <a:pPr>
              <a:defRPr/>
            </a:pPr>
            <a:endParaRPr lang="es-ES"/>
          </a:p>
        </p:txBody>
      </p:sp>
      <p:sp>
        <p:nvSpPr>
          <p:cNvPr id="4099" name="Rectangle 3">
            <a:extLst>
              <a:ext uri="{FF2B5EF4-FFF2-40B4-BE49-F238E27FC236}">
                <a16:creationId xmlns:a16="http://schemas.microsoft.com/office/drawing/2014/main" id="{E0EE39BF-9261-A35C-F034-B08F451F2F4C}"/>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Arial" charset="0"/>
              </a:defRPr>
            </a:lvl1pPr>
          </a:lstStyle>
          <a:p>
            <a:pPr>
              <a:defRPr/>
            </a:pPr>
            <a:endParaRPr lang="es-ES"/>
          </a:p>
        </p:txBody>
      </p:sp>
      <p:sp>
        <p:nvSpPr>
          <p:cNvPr id="4100" name="Rectangle 4">
            <a:extLst>
              <a:ext uri="{FF2B5EF4-FFF2-40B4-BE49-F238E27FC236}">
                <a16:creationId xmlns:a16="http://schemas.microsoft.com/office/drawing/2014/main" id="{EBB99CAA-D4EF-8640-D6AD-2E6142B27DDA}"/>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97319F4D-C12F-0794-FFD4-CE210B3BF3E5}"/>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4102" name="Rectangle 6">
            <a:extLst>
              <a:ext uri="{FF2B5EF4-FFF2-40B4-BE49-F238E27FC236}">
                <a16:creationId xmlns:a16="http://schemas.microsoft.com/office/drawing/2014/main" id="{CA4041E4-BD79-8E08-85E5-1D958DCA5859}"/>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200">
                <a:latin typeface="Arial" charset="0"/>
              </a:defRPr>
            </a:lvl1pPr>
          </a:lstStyle>
          <a:p>
            <a:pPr>
              <a:defRPr/>
            </a:pPr>
            <a:endParaRPr lang="es-ES"/>
          </a:p>
        </p:txBody>
      </p:sp>
      <p:sp>
        <p:nvSpPr>
          <p:cNvPr id="4103" name="Rectangle 7">
            <a:extLst>
              <a:ext uri="{FF2B5EF4-FFF2-40B4-BE49-F238E27FC236}">
                <a16:creationId xmlns:a16="http://schemas.microsoft.com/office/drawing/2014/main" id="{C7D47A49-D252-1B3A-83A1-DEEEE293BB9F}"/>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7E652D4F-1CFF-4E5D-BB78-2C108345CAF5}" type="slidenum">
              <a:rPr lang="es-ES" altLang="es-ES"/>
              <a:pPr>
                <a:defRPr/>
              </a:pPr>
              <a:t>‹Nº›</a:t>
            </a:fld>
            <a:endParaRPr lang="es-ES" alt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a:extLst>
              <a:ext uri="{FF2B5EF4-FFF2-40B4-BE49-F238E27FC236}">
                <a16:creationId xmlns:a16="http://schemas.microsoft.com/office/drawing/2014/main" id="{6493CFD5-D208-DA79-E19F-6395F164D93E}"/>
              </a:ext>
            </a:extLst>
          </p:cNvPr>
          <p:cNvSpPr>
            <a:spLocks noGrp="1" noRot="1" noChangeAspect="1" noChangeArrowheads="1" noTextEdit="1"/>
          </p:cNvSpPr>
          <p:nvPr>
            <p:ph type="sldImg"/>
          </p:nvPr>
        </p:nvSpPr>
        <p:spPr>
          <a:ln/>
        </p:spPr>
      </p:sp>
      <p:sp>
        <p:nvSpPr>
          <p:cNvPr id="8195" name="Marcador de notas 2">
            <a:extLst>
              <a:ext uri="{FF2B5EF4-FFF2-40B4-BE49-F238E27FC236}">
                <a16:creationId xmlns:a16="http://schemas.microsoft.com/office/drawing/2014/main" id="{8A5DED05-B507-7675-20A1-482B7AFE8EA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ltLang="es-ES">
                <a:latin typeface="Arial" panose="020B0604020202020204" pitchFamily="34" charset="0"/>
              </a:rPr>
              <a:t>El índice que seguiremos en la presentación es el siguiente</a:t>
            </a:r>
          </a:p>
        </p:txBody>
      </p:sp>
      <p:sp>
        <p:nvSpPr>
          <p:cNvPr id="8196" name="Marcador de número de diapositiva 3">
            <a:extLst>
              <a:ext uri="{FF2B5EF4-FFF2-40B4-BE49-F238E27FC236}">
                <a16:creationId xmlns:a16="http://schemas.microsoft.com/office/drawing/2014/main" id="{767BA301-C325-0851-1261-E64E10E606B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30AE9CD-57F9-473F-8C95-E977CB6F7CCE}" type="slidenum">
              <a:rPr lang="es-ES" altLang="es-ES" sz="1300" smtClean="0">
                <a:solidFill>
                  <a:srgbClr val="000000"/>
                </a:solidFill>
                <a:cs typeface="Arial" panose="020B0604020202020204" pitchFamily="34" charset="0"/>
              </a:rPr>
              <a:pPr/>
              <a:t>2</a:t>
            </a:fld>
            <a:endParaRPr lang="es-ES" altLang="es-ES" sz="1300">
              <a:solidFill>
                <a:srgbClr val="000000"/>
              </a:solidFill>
              <a:cs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BC192A22-B8D5-D33A-4CDE-F6F0B7320CB0}"/>
              </a:ext>
            </a:extLst>
          </p:cNvPr>
          <p:cNvSpPr txBox="1">
            <a:spLocks noGrp="1" noChangeArrowheads="1"/>
          </p:cNvSpPr>
          <p:nvPr/>
        </p:nvSpPr>
        <p:spPr bwMode="auto">
          <a:xfrm>
            <a:off x="3779838" y="942975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46910E19-9DB3-4869-8368-B358B7A071FE}" type="slidenum">
              <a:rPr lang="es-ES_tradnl" altLang="es-ES">
                <a:latin typeface="Times New Roman" panose="02020603050405020304" pitchFamily="18" charset="0"/>
              </a:rPr>
              <a:pPr algn="r" eaLnBrk="1" hangingPunct="1">
                <a:spcBef>
                  <a:spcPct val="0"/>
                </a:spcBef>
              </a:pPr>
              <a:t>11</a:t>
            </a:fld>
            <a:endParaRPr lang="es-ES_tradnl" altLang="es-ES">
              <a:latin typeface="Times New Roman" panose="02020603050405020304" pitchFamily="18" charset="0"/>
            </a:endParaRPr>
          </a:p>
        </p:txBody>
      </p:sp>
      <p:sp>
        <p:nvSpPr>
          <p:cNvPr id="26627" name="Rectangle 2">
            <a:extLst>
              <a:ext uri="{FF2B5EF4-FFF2-40B4-BE49-F238E27FC236}">
                <a16:creationId xmlns:a16="http://schemas.microsoft.com/office/drawing/2014/main" id="{8002E765-EB50-56E0-0C97-80A63F89DF62}"/>
              </a:ext>
            </a:extLst>
          </p:cNvPr>
          <p:cNvSpPr>
            <a:spLocks noChangeArrowheads="1" noTextEdit="1"/>
          </p:cNvSpPr>
          <p:nvPr>
            <p:ph type="sldImg"/>
          </p:nvPr>
        </p:nvSpPr>
        <p:spPr>
          <a:ln/>
        </p:spPr>
      </p:sp>
      <p:sp>
        <p:nvSpPr>
          <p:cNvPr id="26628" name="Rectangle 3">
            <a:extLst>
              <a:ext uri="{FF2B5EF4-FFF2-40B4-BE49-F238E27FC236}">
                <a16:creationId xmlns:a16="http://schemas.microsoft.com/office/drawing/2014/main" id="{1BF786E3-A471-BE38-D014-5AD5D75FB1C3}"/>
              </a:ext>
            </a:extLst>
          </p:cNvPr>
          <p:cNvSpPr>
            <a:spLocks noGrp="1" noChangeArrowheads="1"/>
          </p:cNvSpPr>
          <p:nvPr>
            <p:ph type="body" idx="1"/>
          </p:nvPr>
        </p:nvSpPr>
        <p:spPr>
          <a:xfrm>
            <a:off x="889000" y="4714875"/>
            <a:ext cx="48910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r>
              <a:rPr lang="es-ES" altLang="es-ES">
                <a:latin typeface="Arial" panose="020B0604020202020204" pitchFamily="34" charset="0"/>
              </a:rPr>
              <a:t>La aldosterona es un  mineralcorticoide que se secreta en la zona glomerulosa de la suprarrenal, aumenta la reabsorción distal de sodio y la secreción de potasio. Aumenta la permeabilidad  luminal al Na y el K  (mediante el incremento del nº de canales abiertos), y tb. Aumenta la actividad de la bomba Na-K. Esta secreción se estimula por la hiperK y se inhibe por la hipoK. </a:t>
            </a:r>
          </a:p>
          <a:p>
            <a:pPr marL="228600" indent="-228600"/>
            <a:r>
              <a:rPr lang="es-ES" altLang="es-ES">
                <a:latin typeface="Arial" panose="020B0604020202020204" pitchFamily="34" charset="0"/>
              </a:rPr>
              <a:t>Una carga de K, provoca directamente un aumento de la secreción de aldosterona y, por consiguiente, facilita la excreción de exceso de potasio por la orina.</a:t>
            </a:r>
          </a:p>
          <a:p>
            <a:pPr marL="228600" indent="-228600"/>
            <a:r>
              <a:rPr lang="es-ES" altLang="es-ES">
                <a:latin typeface="Arial" panose="020B0604020202020204" pitchFamily="34" charset="0"/>
              </a:rPr>
              <a:t>Además de sus conocidos efectos sobre la excreción renal de potasio y de aumentar la secreción de potasio por las glándulas salivares y sudoríparas, así como por el intestino, existe evidencia experimental de que la aldosterona también puede favorecer la entrada de potasio al interior celular. </a:t>
            </a:r>
          </a:p>
          <a:p>
            <a:pPr marL="228600" indent="-228600"/>
            <a:r>
              <a:rPr lang="es-ES" altLang="es-ES">
                <a:latin typeface="Arial" panose="020B0604020202020204" pitchFamily="34" charset="0"/>
              </a:rPr>
              <a:t>La aldosterona, además del aumento de la excreción urinaria, activa dos factores que participan  en la adaptación crónica:</a:t>
            </a:r>
          </a:p>
          <a:p>
            <a:pPr marL="228600" indent="-228600">
              <a:buFontTx/>
              <a:buAutoNum type="arabicParenR"/>
            </a:pPr>
            <a:r>
              <a:rPr lang="es-ES" altLang="es-ES">
                <a:latin typeface="Arial" panose="020B0604020202020204" pitchFamily="34" charset="0"/>
              </a:rPr>
              <a:t>El aumento de la captación celular extrarrenal de K.</a:t>
            </a:r>
          </a:p>
          <a:p>
            <a:pPr marL="228600" indent="-228600">
              <a:buFontTx/>
              <a:buAutoNum type="arabicParenR"/>
            </a:pPr>
            <a:r>
              <a:rPr lang="es-ES" altLang="es-ES">
                <a:latin typeface="Arial" panose="020B0604020202020204" pitchFamily="34" charset="0"/>
              </a:rPr>
              <a:t>El aumento de las pérdidas intestinales mediante la secreción colónica de K.</a:t>
            </a:r>
          </a:p>
          <a:p>
            <a:pPr marL="228600" indent="-228600">
              <a:buFontTx/>
              <a:buAutoNum type="arabicParenR"/>
            </a:pPr>
            <a:endParaRPr lang="es-ES" altLang="es-E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21F3543B-F598-BD87-11C5-2D7DB8BCE3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97F28E7-553D-4BDA-9522-23C27115F2F4}" type="slidenum">
              <a:rPr lang="es-ES_tradnl" altLang="es-ES" smtClean="0">
                <a:solidFill>
                  <a:srgbClr val="000000"/>
                </a:solidFill>
              </a:rPr>
              <a:pPr>
                <a:spcBef>
                  <a:spcPct val="0"/>
                </a:spcBef>
              </a:pPr>
              <a:t>12</a:t>
            </a:fld>
            <a:endParaRPr lang="es-ES_tradnl" altLang="es-ES">
              <a:solidFill>
                <a:srgbClr val="000000"/>
              </a:solidFill>
            </a:endParaRPr>
          </a:p>
        </p:txBody>
      </p:sp>
      <p:sp>
        <p:nvSpPr>
          <p:cNvPr id="28675" name="Rectangle 2">
            <a:extLst>
              <a:ext uri="{FF2B5EF4-FFF2-40B4-BE49-F238E27FC236}">
                <a16:creationId xmlns:a16="http://schemas.microsoft.com/office/drawing/2014/main" id="{886A1BEA-48A1-B3B0-C3B2-BDEEDD9EE6E1}"/>
              </a:ext>
            </a:extLst>
          </p:cNvPr>
          <p:cNvSpPr>
            <a:spLocks noGrp="1" noRot="1" noChangeAspect="1" noChangeArrowheads="1" noTextEdit="1"/>
          </p:cNvSpPr>
          <p:nvPr>
            <p:ph type="sldImg"/>
          </p:nvPr>
        </p:nvSpPr>
        <p:spPr>
          <a:ln/>
        </p:spPr>
      </p:sp>
      <p:sp>
        <p:nvSpPr>
          <p:cNvPr id="125956" name="Rectangle 3">
            <a:extLst>
              <a:ext uri="{FF2B5EF4-FFF2-40B4-BE49-F238E27FC236}">
                <a16:creationId xmlns:a16="http://schemas.microsoft.com/office/drawing/2014/main" id="{CFAE953A-17E9-8A2D-66A1-C20C15666246}"/>
              </a:ext>
            </a:extLst>
          </p:cNvPr>
          <p:cNvSpPr>
            <a:spLocks noGrp="1" noChangeArrowheads="1"/>
          </p:cNvSpPr>
          <p:nvPr>
            <p:ph type="body" idx="1"/>
          </p:nvPr>
        </p:nvSpPr>
        <p:spPr>
          <a:ln/>
        </p:spPr>
        <p:txBody>
          <a:bodyPr/>
          <a:lstStyle/>
          <a:p>
            <a:pPr eaLnBrk="1" hangingPunct="1">
              <a:spcBef>
                <a:spcPct val="0"/>
              </a:spcBef>
              <a:defRPr/>
            </a:pPr>
            <a:r>
              <a:rPr lang="es-ES_tradnl" dirty="0">
                <a:latin typeface="Arial" pitchFamily="34" charset="0"/>
              </a:rPr>
              <a:t>Esta figura representa como se maneja el potasio a nivel de la célula principal del túbulo contorneado distal (TCD) y </a:t>
            </a:r>
            <a:r>
              <a:rPr lang="es-ES" dirty="0"/>
              <a:t>el túbulo colector cortical (TCC).</a:t>
            </a:r>
            <a:endParaRPr lang="es-ES_tradnl" dirty="0">
              <a:latin typeface="Arial" pitchFamily="34" charset="0"/>
            </a:endParaRPr>
          </a:p>
          <a:p>
            <a:pPr eaLnBrk="1" hangingPunct="1">
              <a:spcBef>
                <a:spcPct val="0"/>
              </a:spcBef>
              <a:defRPr/>
            </a:pPr>
            <a:r>
              <a:rPr lang="es-ES" dirty="0"/>
              <a:t>Las porciones finales del túbulo contorneado distal y el túbulo colector cortical son las principales responsables del control de la eliminación renal de potasio. Estas células se ven sometidas a los mismos mecanismos de regulación que el resto de las células del organismo: tienen una bomba Na</a:t>
            </a:r>
            <a:r>
              <a:rPr lang="es-ES" baseline="30000" dirty="0"/>
              <a:t>+</a:t>
            </a:r>
            <a:r>
              <a:rPr lang="es-ES" dirty="0"/>
              <a:t>-K</a:t>
            </a:r>
            <a:r>
              <a:rPr lang="es-ES" baseline="30000" dirty="0"/>
              <a:t>+</a:t>
            </a:r>
            <a:r>
              <a:rPr lang="es-ES" dirty="0"/>
              <a:t>-</a:t>
            </a:r>
            <a:r>
              <a:rPr lang="es-ES" dirty="0" err="1"/>
              <a:t>ATPasa</a:t>
            </a:r>
            <a:r>
              <a:rPr lang="es-ES" dirty="0"/>
              <a:t>. Esta bomba Na</a:t>
            </a:r>
            <a:r>
              <a:rPr lang="es-ES" baseline="30000" dirty="0"/>
              <a:t>+</a:t>
            </a:r>
            <a:r>
              <a:rPr lang="es-ES" dirty="0"/>
              <a:t>-K</a:t>
            </a:r>
            <a:r>
              <a:rPr lang="es-ES" baseline="30000" dirty="0"/>
              <a:t>+</a:t>
            </a:r>
            <a:r>
              <a:rPr lang="es-ES" dirty="0"/>
              <a:t>-</a:t>
            </a:r>
            <a:r>
              <a:rPr lang="es-ES" dirty="0" err="1"/>
              <a:t>ATPasa</a:t>
            </a:r>
            <a:r>
              <a:rPr lang="es-ES" dirty="0"/>
              <a:t> se encuentra sólo en las membranas </a:t>
            </a:r>
            <a:r>
              <a:rPr lang="es-ES" dirty="0" err="1"/>
              <a:t>basolaterales</a:t>
            </a:r>
            <a:r>
              <a:rPr lang="es-ES" dirty="0"/>
              <a:t> de las células, mientras que la membrana </a:t>
            </a:r>
            <a:r>
              <a:rPr lang="es-ES" dirty="0" err="1"/>
              <a:t>luminal</a:t>
            </a:r>
            <a:r>
              <a:rPr lang="es-ES" dirty="0"/>
              <a:t> presenta un transportador de sodio específico, sensible a </a:t>
            </a:r>
            <a:r>
              <a:rPr lang="es-ES" dirty="0" err="1"/>
              <a:t>amiloride</a:t>
            </a:r>
            <a:r>
              <a:rPr lang="es-ES" dirty="0"/>
              <a:t>. Esto hace que estén especialmente preparadas para transportar sodio desde la luz de los túbulos renales hacia la sangre, mientras que el potasio tiende a salir desde el citoplasma hacia el exterior, tanto a los túbulos renales como al compartimento sanguíneo. </a:t>
            </a:r>
            <a:endParaRPr lang="es-ES" dirty="0">
              <a:solidFill>
                <a:schemeClr val="bg2">
                  <a:lumMod val="75000"/>
                </a:schemeClr>
              </a:solidFill>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4641638E-6531-7ADA-7838-92DA8BF16B70}"/>
              </a:ext>
            </a:extLst>
          </p:cNvPr>
          <p:cNvSpPr txBox="1">
            <a:spLocks noGrp="1" noChangeArrowheads="1"/>
          </p:cNvSpPr>
          <p:nvPr/>
        </p:nvSpPr>
        <p:spPr bwMode="auto">
          <a:xfrm>
            <a:off x="3779838" y="942975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1CF2E68E-2A7C-4E7E-939C-29694B4D0F6E}" type="slidenum">
              <a:rPr lang="es-ES_tradnl" altLang="es-ES">
                <a:solidFill>
                  <a:srgbClr val="000000"/>
                </a:solidFill>
                <a:latin typeface="Times New Roman" panose="02020603050405020304" pitchFamily="18" charset="0"/>
              </a:rPr>
              <a:pPr algn="r" eaLnBrk="1" hangingPunct="1">
                <a:spcBef>
                  <a:spcPct val="0"/>
                </a:spcBef>
              </a:pPr>
              <a:t>13</a:t>
            </a:fld>
            <a:endParaRPr lang="es-ES_tradnl" altLang="es-ES">
              <a:solidFill>
                <a:srgbClr val="000000"/>
              </a:solidFill>
              <a:latin typeface="Times New Roman" panose="02020603050405020304" pitchFamily="18" charset="0"/>
            </a:endParaRPr>
          </a:p>
        </p:txBody>
      </p:sp>
      <p:sp>
        <p:nvSpPr>
          <p:cNvPr id="30723" name="Rectangle 2">
            <a:extLst>
              <a:ext uri="{FF2B5EF4-FFF2-40B4-BE49-F238E27FC236}">
                <a16:creationId xmlns:a16="http://schemas.microsoft.com/office/drawing/2014/main" id="{F6A9F2BA-3B9F-943D-4D0C-968193F4AC6A}"/>
              </a:ext>
            </a:extLst>
          </p:cNvPr>
          <p:cNvSpPr>
            <a:spLocks noChangeArrowheads="1" noTextEdit="1"/>
          </p:cNvSpPr>
          <p:nvPr>
            <p:ph type="sldImg"/>
          </p:nvPr>
        </p:nvSpPr>
        <p:spPr>
          <a:ln/>
        </p:spPr>
      </p:sp>
      <p:sp>
        <p:nvSpPr>
          <p:cNvPr id="30724" name="Rectangle 3">
            <a:extLst>
              <a:ext uri="{FF2B5EF4-FFF2-40B4-BE49-F238E27FC236}">
                <a16:creationId xmlns:a16="http://schemas.microsoft.com/office/drawing/2014/main" id="{D1B005FA-566E-7453-5B3F-079CDC4F0E1F}"/>
              </a:ext>
            </a:extLst>
          </p:cNvPr>
          <p:cNvSpPr>
            <a:spLocks noGrp="1" noChangeArrowheads="1"/>
          </p:cNvSpPr>
          <p:nvPr>
            <p:ph type="body" idx="1"/>
          </p:nvPr>
        </p:nvSpPr>
        <p:spPr>
          <a:xfrm>
            <a:off x="889000" y="4714875"/>
            <a:ext cx="48910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s-ES" altLang="es-ES">
                <a:latin typeface="Arial" panose="020B0604020202020204" pitchFamily="34" charset="0"/>
              </a:rPr>
              <a:t>Representación del mecanismo de acción de los diuréticos ahorradores de potasio.</a:t>
            </a:r>
          </a:p>
          <a:p>
            <a:pPr eaLnBrk="1" hangingPunct="1">
              <a:spcBef>
                <a:spcPct val="0"/>
              </a:spcBef>
            </a:pPr>
            <a:endParaRPr lang="es-ES" altLang="es-E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a:extLst>
              <a:ext uri="{FF2B5EF4-FFF2-40B4-BE49-F238E27FC236}">
                <a16:creationId xmlns:a16="http://schemas.microsoft.com/office/drawing/2014/main" id="{9946516F-8D41-DDF1-0636-05255B51D157}"/>
              </a:ext>
            </a:extLst>
          </p:cNvPr>
          <p:cNvSpPr>
            <a:spLocks noGrp="1" noRot="1" noChangeAspect="1" noChangeArrowheads="1" noTextEdit="1"/>
          </p:cNvSpPr>
          <p:nvPr>
            <p:ph type="sldImg"/>
          </p:nvPr>
        </p:nvSpPr>
        <p:spPr>
          <a:ln/>
        </p:spPr>
      </p:sp>
      <p:sp>
        <p:nvSpPr>
          <p:cNvPr id="32771" name="Espace réservé des commentaires 2">
            <a:extLst>
              <a:ext uri="{FF2B5EF4-FFF2-40B4-BE49-F238E27FC236}">
                <a16:creationId xmlns:a16="http://schemas.microsoft.com/office/drawing/2014/main" id="{DA784EF5-D84F-919A-E7DE-BB064D960BFF}"/>
              </a:ext>
            </a:extLst>
          </p:cNvPr>
          <p:cNvSpPr>
            <a:spLocks noGrp="1" noChangeArrowheads="1"/>
          </p:cNvSpPr>
          <p:nvPr>
            <p:ph type="body" idx="1"/>
          </p:nvPr>
        </p:nvSpPr>
        <p:spPr>
          <a:xfrm>
            <a:off x="908050" y="4341813"/>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s-ES" altLang="es-ES">
                <a:latin typeface="Arial" panose="020B0604020202020204" pitchFamily="34" charset="0"/>
              </a:rPr>
              <a:t>Se define la hiperpotasemia por una concentración sérica de potasio por encima del límite superior de la normalidad: K+ &gt;5 mEq/l.</a:t>
            </a:r>
          </a:p>
          <a:p>
            <a:pPr eaLnBrk="1" hangingPunct="1">
              <a:spcBef>
                <a:spcPct val="0"/>
              </a:spcBef>
            </a:pPr>
            <a:r>
              <a:rPr lang="es-ES" altLang="es-ES">
                <a:latin typeface="Arial" panose="020B0604020202020204" pitchFamily="34" charset="0"/>
              </a:rPr>
              <a:t>Se clasifica en:</a:t>
            </a:r>
          </a:p>
          <a:p>
            <a:pPr lvl="1" eaLnBrk="1" hangingPunct="1">
              <a:lnSpc>
                <a:spcPct val="150000"/>
              </a:lnSpc>
              <a:spcBef>
                <a:spcPct val="0"/>
              </a:spcBef>
              <a:buClr>
                <a:srgbClr val="2F5597"/>
              </a:buClr>
              <a:buFont typeface="Yu Mincho Demibold" pitchFamily="18" charset="-128"/>
              <a:buChar char="☛"/>
            </a:pPr>
            <a:r>
              <a:rPr lang="es-ES" altLang="es-ES">
                <a:latin typeface="Arial" panose="020B0604020202020204" pitchFamily="34" charset="0"/>
              </a:rPr>
              <a:t>Leve: 5 a 5,5 mEq/l</a:t>
            </a:r>
          </a:p>
          <a:p>
            <a:pPr lvl="1" eaLnBrk="1" hangingPunct="1">
              <a:lnSpc>
                <a:spcPct val="150000"/>
              </a:lnSpc>
              <a:spcBef>
                <a:spcPct val="0"/>
              </a:spcBef>
              <a:buClr>
                <a:srgbClr val="2F5597"/>
              </a:buClr>
              <a:buFont typeface="Yu Mincho Demibold" pitchFamily="18" charset="-128"/>
              <a:buChar char="☛"/>
            </a:pPr>
            <a:r>
              <a:rPr lang="es-ES" altLang="es-ES">
                <a:latin typeface="Arial" panose="020B0604020202020204" pitchFamily="34" charset="0"/>
              </a:rPr>
              <a:t>Moderada: 5,5 y 6 mEq/l</a:t>
            </a:r>
          </a:p>
          <a:p>
            <a:pPr lvl="1" eaLnBrk="1" hangingPunct="1">
              <a:lnSpc>
                <a:spcPct val="150000"/>
              </a:lnSpc>
              <a:spcBef>
                <a:spcPct val="0"/>
              </a:spcBef>
              <a:buClr>
                <a:srgbClr val="2F5597"/>
              </a:buClr>
              <a:buFont typeface="Yu Mincho Demibold" pitchFamily="18" charset="-128"/>
              <a:buChar char="☛"/>
            </a:pPr>
            <a:r>
              <a:rPr lang="es-ES" altLang="es-ES">
                <a:latin typeface="Arial" panose="020B0604020202020204" pitchFamily="34" charset="0"/>
              </a:rPr>
              <a:t>Grave: &gt; 6 mEq/l.</a:t>
            </a:r>
          </a:p>
          <a:p>
            <a:endParaRPr lang="es-ES" altLang="es-ES">
              <a:latin typeface="Arial" panose="020B0604020202020204" pitchFamily="34" charset="0"/>
            </a:endParaRPr>
          </a:p>
        </p:txBody>
      </p:sp>
      <p:sp>
        <p:nvSpPr>
          <p:cNvPr id="32772" name="Espace réservé du numéro de diapositive 3">
            <a:extLst>
              <a:ext uri="{FF2B5EF4-FFF2-40B4-BE49-F238E27FC236}">
                <a16:creationId xmlns:a16="http://schemas.microsoft.com/office/drawing/2014/main" id="{E0994DA1-AEC9-0DA0-8C06-ECC22A891F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513144D-A77D-4E37-86AB-DC326C021E0A}" type="slidenum">
              <a:rPr lang="es-ES" altLang="es-ES" smtClean="0">
                <a:solidFill>
                  <a:srgbClr val="000000"/>
                </a:solidFill>
              </a:rPr>
              <a:pPr/>
              <a:t>14</a:t>
            </a:fld>
            <a:endParaRPr lang="es-ES" altLang="es-ES">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Marcador de imagen de diapositiva">
            <a:extLst>
              <a:ext uri="{FF2B5EF4-FFF2-40B4-BE49-F238E27FC236}">
                <a16:creationId xmlns:a16="http://schemas.microsoft.com/office/drawing/2014/main" id="{9C29ECB5-1F87-07CE-6533-0C9137FB2A3A}"/>
              </a:ext>
            </a:extLst>
          </p:cNvPr>
          <p:cNvSpPr>
            <a:spLocks noGrp="1" noRot="1" noChangeAspect="1" noChangeArrowheads="1" noTextEdit="1"/>
          </p:cNvSpPr>
          <p:nvPr>
            <p:ph type="sldImg"/>
          </p:nvPr>
        </p:nvSpPr>
        <p:spPr>
          <a:ln/>
        </p:spPr>
      </p:sp>
      <p:sp>
        <p:nvSpPr>
          <p:cNvPr id="34819" name="2 Marcador de notas">
            <a:extLst>
              <a:ext uri="{FF2B5EF4-FFF2-40B4-BE49-F238E27FC236}">
                <a16:creationId xmlns:a16="http://schemas.microsoft.com/office/drawing/2014/main" id="{E360C5F9-EFAD-F0C2-39BB-500FE54DDFE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s-ES">
              <a:latin typeface="Arial" panose="020B0604020202020204" pitchFamily="34" charset="0"/>
            </a:endParaRPr>
          </a:p>
        </p:txBody>
      </p:sp>
      <p:sp>
        <p:nvSpPr>
          <p:cNvPr id="34820" name="3 Marcador de número de diapositiva">
            <a:extLst>
              <a:ext uri="{FF2B5EF4-FFF2-40B4-BE49-F238E27FC236}">
                <a16:creationId xmlns:a16="http://schemas.microsoft.com/office/drawing/2014/main" id="{F2ECBCC0-A6F9-7EB1-6905-3FFA8786FAC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885382C-1428-40BB-859C-9709DBF026A3}" type="slidenum">
              <a:rPr lang="es-ES" altLang="es-ES" smtClean="0">
                <a:solidFill>
                  <a:srgbClr val="000000"/>
                </a:solidFill>
              </a:rPr>
              <a:pPr>
                <a:spcBef>
                  <a:spcPct val="0"/>
                </a:spcBef>
              </a:pPr>
              <a:t>15</a:t>
            </a:fld>
            <a:endParaRPr lang="es-ES" altLang="es-ES">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Espace réservé de l'image des diapositives 1">
            <a:extLst>
              <a:ext uri="{FF2B5EF4-FFF2-40B4-BE49-F238E27FC236}">
                <a16:creationId xmlns:a16="http://schemas.microsoft.com/office/drawing/2014/main" id="{1AB7CCA4-7C66-902D-6532-2F791770671B}"/>
              </a:ext>
            </a:extLst>
          </p:cNvPr>
          <p:cNvSpPr>
            <a:spLocks noGrp="1" noRot="1" noChangeAspect="1" noChangeArrowheads="1" noTextEdit="1"/>
          </p:cNvSpPr>
          <p:nvPr>
            <p:ph type="sldImg"/>
          </p:nvPr>
        </p:nvSpPr>
        <p:spPr>
          <a:ln/>
        </p:spPr>
      </p:sp>
      <p:sp>
        <p:nvSpPr>
          <p:cNvPr id="36867" name="Espace réservé des commentaires 2">
            <a:extLst>
              <a:ext uri="{FF2B5EF4-FFF2-40B4-BE49-F238E27FC236}">
                <a16:creationId xmlns:a16="http://schemas.microsoft.com/office/drawing/2014/main" id="{9274317A-F68A-7D42-C75B-049EA0FA7D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ltLang="es-ES">
                <a:latin typeface="Arial" panose="020B0604020202020204" pitchFamily="34" charset="0"/>
              </a:rPr>
              <a:t>En relación a la fisiopatología, las causas de hiperpotasemia vienen dadas por una salida importante de potasio del interior de la célula o una alteración en la eliminación renal del potasio.</a:t>
            </a:r>
          </a:p>
          <a:p>
            <a:endParaRPr lang="es-ES" altLang="es-ES">
              <a:latin typeface="Arial" panose="020B0604020202020204" pitchFamily="34" charset="0"/>
            </a:endParaRPr>
          </a:p>
          <a:p>
            <a:endParaRPr lang="es-ES" altLang="es-ES">
              <a:latin typeface="Arial" panose="020B0604020202020204" pitchFamily="34" charset="0"/>
            </a:endParaRPr>
          </a:p>
        </p:txBody>
      </p:sp>
      <p:sp>
        <p:nvSpPr>
          <p:cNvPr id="36868" name="Espace réservé du numéro de diapositive 3">
            <a:extLst>
              <a:ext uri="{FF2B5EF4-FFF2-40B4-BE49-F238E27FC236}">
                <a16:creationId xmlns:a16="http://schemas.microsoft.com/office/drawing/2014/main" id="{67F371F5-9DDD-149F-5634-A2B2E216036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7019328-EA20-4BCA-B572-16FC4E221E28}" type="slidenum">
              <a:rPr lang="es-ES" altLang="es-ES" smtClean="0">
                <a:solidFill>
                  <a:srgbClr val="000000"/>
                </a:solidFill>
              </a:rPr>
              <a:pPr/>
              <a:t>16</a:t>
            </a:fld>
            <a:endParaRPr lang="es-ES" altLang="es-ES">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a:extLst>
              <a:ext uri="{FF2B5EF4-FFF2-40B4-BE49-F238E27FC236}">
                <a16:creationId xmlns:a16="http://schemas.microsoft.com/office/drawing/2014/main" id="{8B8C199A-3590-987C-7B93-B5033E9E7142}"/>
              </a:ext>
            </a:extLst>
          </p:cNvPr>
          <p:cNvSpPr>
            <a:spLocks noGrp="1" noRot="1" noChangeAspect="1" noChangeArrowheads="1" noTextEdit="1"/>
          </p:cNvSpPr>
          <p:nvPr>
            <p:ph type="sldImg"/>
          </p:nvPr>
        </p:nvSpPr>
        <p:spPr>
          <a:ln/>
        </p:spPr>
      </p:sp>
      <p:sp>
        <p:nvSpPr>
          <p:cNvPr id="52227" name="Espace réservé des commentaires 2">
            <a:extLst>
              <a:ext uri="{FF2B5EF4-FFF2-40B4-BE49-F238E27FC236}">
                <a16:creationId xmlns:a16="http://schemas.microsoft.com/office/drawing/2014/main" id="{0AC5D445-0AE9-CBCE-F227-C5C9C77D4901}"/>
              </a:ext>
            </a:extLst>
          </p:cNvPr>
          <p:cNvSpPr>
            <a:spLocks noGrp="1" noChangeArrowheads="1"/>
          </p:cNvSpPr>
          <p:nvPr>
            <p:ph type="body" idx="1"/>
          </p:nvPr>
        </p:nvSpPr>
        <p:spPr>
          <a:ln/>
        </p:spPr>
        <p:txBody>
          <a:bodyPr/>
          <a:lstStyle/>
          <a:p>
            <a:pPr>
              <a:defRPr/>
            </a:pPr>
            <a:r>
              <a:rPr lang="es-ES" altLang="es-ES" dirty="0">
                <a:latin typeface="Arial" panose="020B0604020202020204" pitchFamily="34" charset="0"/>
              </a:rPr>
              <a:t>En el diagnóstico de la hiperpotasemia lo primero es confirmar se trata de una hiperpotasemia verdadera y no una </a:t>
            </a:r>
            <a:r>
              <a:rPr lang="es-ES" altLang="es-ES" dirty="0" err="1">
                <a:latin typeface="Arial" panose="020B0604020202020204" pitchFamily="34" charset="0"/>
              </a:rPr>
              <a:t>pseudohiperpotasemia</a:t>
            </a:r>
            <a:r>
              <a:rPr lang="es-ES" altLang="es-ES" dirty="0">
                <a:latin typeface="Arial" panose="020B0604020202020204" pitchFamily="34" charset="0"/>
              </a:rPr>
              <a:t>. Después hay que ver como se esta comportando el riñón ante esta hiperpotasemia. Lo </a:t>
            </a:r>
            <a:r>
              <a:rPr lang="es-ES" altLang="es-ES" dirty="0" err="1">
                <a:latin typeface="Arial" panose="020B0604020202020204" pitchFamily="34" charset="0"/>
              </a:rPr>
              <a:t>fisiolñogico</a:t>
            </a:r>
            <a:r>
              <a:rPr lang="es-ES" altLang="es-ES" dirty="0">
                <a:latin typeface="Arial" panose="020B0604020202020204" pitchFamily="34" charset="0"/>
              </a:rPr>
              <a:t> es que aumente su eliminación urinaria para corregir la alteración.</a:t>
            </a:r>
          </a:p>
          <a:p>
            <a:pPr>
              <a:defRPr/>
            </a:pPr>
            <a:r>
              <a:rPr lang="es-ES" altLang="es-ES" dirty="0">
                <a:latin typeface="Arial" panose="020B0604020202020204" pitchFamily="34" charset="0"/>
              </a:rPr>
              <a:t>Si la eliminación de potasio es adecuada tendremos que pensar en:</a:t>
            </a:r>
          </a:p>
          <a:p>
            <a:pPr marL="171450" indent="-171450">
              <a:buFontTx/>
              <a:buChar char="-"/>
              <a:defRPr/>
            </a:pPr>
            <a:r>
              <a:rPr lang="es-ES" altLang="es-ES" dirty="0">
                <a:latin typeface="Arial" panose="020B0604020202020204" pitchFamily="34" charset="0"/>
              </a:rPr>
              <a:t>Redistribución transcelular de potasio</a:t>
            </a:r>
          </a:p>
          <a:p>
            <a:pPr marL="171450" indent="-171450">
              <a:buFontTx/>
              <a:buChar char="-"/>
              <a:defRPr/>
            </a:pPr>
            <a:r>
              <a:rPr lang="es-ES" altLang="es-ES" dirty="0">
                <a:latin typeface="Arial" panose="020B0604020202020204" pitchFamily="34" charset="0"/>
              </a:rPr>
              <a:t>Liberación tisular de potasio</a:t>
            </a:r>
          </a:p>
          <a:p>
            <a:pPr marL="171450" indent="-171450">
              <a:buFontTx/>
              <a:buChar char="-"/>
              <a:defRPr/>
            </a:pPr>
            <a:r>
              <a:rPr lang="es-ES" altLang="es-ES" dirty="0">
                <a:latin typeface="Arial" panose="020B0604020202020204" pitchFamily="34" charset="0"/>
              </a:rPr>
              <a:t>Administración exógena (esto es muy raro)</a:t>
            </a:r>
          </a:p>
          <a:p>
            <a:pPr marL="171450" indent="-171450">
              <a:buFontTx/>
              <a:buChar char="-"/>
              <a:defRPr/>
            </a:pPr>
            <a:endParaRPr lang="es-ES" altLang="es-ES" dirty="0">
              <a:latin typeface="Arial" panose="020B0604020202020204" pitchFamily="34" charset="0"/>
            </a:endParaRPr>
          </a:p>
          <a:p>
            <a:pPr>
              <a:defRPr/>
            </a:pPr>
            <a:r>
              <a:rPr lang="es-ES" altLang="es-ES" dirty="0">
                <a:latin typeface="Arial" panose="020B0604020202020204" pitchFamily="34" charset="0"/>
              </a:rPr>
              <a:t>Si la eliminación de potasio urinario es baja tendremos que pensar en dos grandes causas:</a:t>
            </a:r>
          </a:p>
          <a:p>
            <a:pPr marL="171450" indent="-171450" eaLnBrk="1" hangingPunct="1">
              <a:spcBef>
                <a:spcPct val="0"/>
              </a:spcBef>
              <a:buFont typeface="Arial" panose="020B0604020202020204" pitchFamily="34" charset="0"/>
              <a:buChar char="-"/>
              <a:defRPr/>
            </a:pPr>
            <a:r>
              <a:rPr lang="es-ES_tradnl" altLang="es-ES" dirty="0">
                <a:solidFill>
                  <a:srgbClr val="000000"/>
                </a:solidFill>
                <a:latin typeface="Arial" panose="020B0604020202020204" pitchFamily="34" charset="0"/>
              </a:rPr>
              <a:t>Déficit mineralocorticoides o de la secreción tubular K</a:t>
            </a:r>
          </a:p>
          <a:p>
            <a:pPr marL="171450" indent="-171450" eaLnBrk="1" hangingPunct="1">
              <a:spcBef>
                <a:spcPct val="0"/>
              </a:spcBef>
              <a:buFont typeface="Arial" panose="020B0604020202020204" pitchFamily="34" charset="0"/>
              <a:buChar char="-"/>
              <a:defRPr/>
            </a:pPr>
            <a:r>
              <a:rPr lang="es-ES_tradnl" altLang="es-ES" dirty="0">
                <a:solidFill>
                  <a:srgbClr val="000000"/>
                </a:solidFill>
                <a:latin typeface="Arial" panose="020B0604020202020204" pitchFamily="34" charset="0"/>
              </a:rPr>
              <a:t>Insuficiencia renal</a:t>
            </a:r>
          </a:p>
          <a:p>
            <a:pPr>
              <a:defRPr/>
            </a:pPr>
            <a:endParaRPr lang="es-ES" altLang="es-ES" dirty="0">
              <a:latin typeface="Arial" panose="020B0604020202020204" pitchFamily="34" charset="0"/>
            </a:endParaRPr>
          </a:p>
        </p:txBody>
      </p:sp>
      <p:sp>
        <p:nvSpPr>
          <p:cNvPr id="38916" name="Espace réservé du numéro de diapositive 3">
            <a:extLst>
              <a:ext uri="{FF2B5EF4-FFF2-40B4-BE49-F238E27FC236}">
                <a16:creationId xmlns:a16="http://schemas.microsoft.com/office/drawing/2014/main" id="{A5CBB326-C9FE-DBA5-9646-ADA2AD7FF6A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502756C-8623-485B-A5B3-338FC0743E00}" type="slidenum">
              <a:rPr lang="es-ES" altLang="es-ES" smtClean="0">
                <a:solidFill>
                  <a:srgbClr val="000000"/>
                </a:solidFill>
              </a:rPr>
              <a:pPr/>
              <a:t>17</a:t>
            </a:fld>
            <a:endParaRPr lang="es-ES" altLang="es-ES">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A5ABB074-C060-9316-7BC8-C2C560773C4F}"/>
              </a:ext>
            </a:extLst>
          </p:cNvPr>
          <p:cNvSpPr txBox="1">
            <a:spLocks noGrp="1" noChangeArrowheads="1"/>
          </p:cNvSpPr>
          <p:nvPr/>
        </p:nvSpPr>
        <p:spPr bwMode="auto">
          <a:xfrm>
            <a:off x="3779838" y="942975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2D67C3F9-36D5-4A1B-85FC-46528C04B1C5}" type="slidenum">
              <a:rPr lang="es-ES_tradnl" altLang="es-ES">
                <a:solidFill>
                  <a:srgbClr val="000000"/>
                </a:solidFill>
                <a:latin typeface="Times New Roman" panose="02020603050405020304" pitchFamily="18" charset="0"/>
              </a:rPr>
              <a:pPr algn="r" eaLnBrk="1" hangingPunct="1">
                <a:spcBef>
                  <a:spcPct val="0"/>
                </a:spcBef>
              </a:pPr>
              <a:t>18</a:t>
            </a:fld>
            <a:endParaRPr lang="es-ES_tradnl" altLang="es-ES">
              <a:solidFill>
                <a:srgbClr val="000000"/>
              </a:solidFill>
              <a:latin typeface="Times New Roman" panose="02020603050405020304" pitchFamily="18" charset="0"/>
            </a:endParaRPr>
          </a:p>
        </p:txBody>
      </p:sp>
      <p:sp>
        <p:nvSpPr>
          <p:cNvPr id="40963" name="Rectangle 2">
            <a:extLst>
              <a:ext uri="{FF2B5EF4-FFF2-40B4-BE49-F238E27FC236}">
                <a16:creationId xmlns:a16="http://schemas.microsoft.com/office/drawing/2014/main" id="{5BC4894C-DE9B-2950-6647-95F3E6CB588E}"/>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8E5377D2-C0AB-621A-E5EA-DE4B27974106}"/>
              </a:ext>
            </a:extLst>
          </p:cNvPr>
          <p:cNvSpPr>
            <a:spLocks noGrp="1" noChangeArrowheads="1"/>
          </p:cNvSpPr>
          <p:nvPr>
            <p:ph type="body" idx="1"/>
          </p:nvPr>
        </p:nvSpPr>
        <p:spPr>
          <a:xfrm>
            <a:off x="889000" y="4714875"/>
            <a:ext cx="48910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_tradnl" altLang="es-ES">
                <a:latin typeface="Arial" panose="020B0604020202020204" pitchFamily="34" charset="0"/>
              </a:rPr>
              <a:t>La concentración urinaria de potasio sólo puede valorarse adecuadamente si el paciente está euvolémico y excreta más de 100 mmol/día de sodio. </a:t>
            </a:r>
          </a:p>
          <a:p>
            <a:r>
              <a:rPr lang="es-ES_tradnl" altLang="es-ES">
                <a:latin typeface="Arial" panose="020B0604020202020204" pitchFamily="34" charset="0"/>
              </a:rPr>
              <a:t>El potasio en orina en muestra simple</a:t>
            </a:r>
            <a:r>
              <a:rPr lang="es-ES_tradnl" altLang="es-ES" b="1">
                <a:latin typeface="Arial" panose="020B0604020202020204" pitchFamily="34" charset="0"/>
              </a:rPr>
              <a:t> </a:t>
            </a:r>
            <a:r>
              <a:rPr lang="es-ES_tradnl" altLang="es-ES">
                <a:latin typeface="Arial" panose="020B0604020202020204" pitchFamily="34" charset="0"/>
              </a:rPr>
              <a:t>puede servir como orientación inicial, pero está muy influenciado por el estado de concentración o dilución de la orina. Por ello, resulta recomendable corregir el K urinario a la reabsorción de agua en el túbulo colector. Esto se consigue calculando el </a:t>
            </a:r>
            <a:r>
              <a:rPr lang="es-ES_tradnl" altLang="es-ES" b="1">
                <a:latin typeface="Arial" panose="020B0604020202020204" pitchFamily="34" charset="0"/>
              </a:rPr>
              <a:t>gradiente transtubular de potasio (TTKG), </a:t>
            </a:r>
            <a:r>
              <a:rPr lang="es-ES_tradnl" altLang="es-ES">
                <a:latin typeface="Arial" panose="020B0604020202020204" pitchFamily="34" charset="0"/>
              </a:rPr>
              <a:t>que nos permite valorar la existencia y la magnitud de la acción mineralocorticoide en el túbulo distal (TCD).	</a:t>
            </a:r>
          </a:p>
          <a:p>
            <a:r>
              <a:rPr lang="es-ES" altLang="es-ES">
                <a:latin typeface="Arial" panose="020B0604020202020204" pitchFamily="34" charset="0"/>
              </a:rPr>
              <a:t>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Marcador de imagen de diapositiva 1">
            <a:extLst>
              <a:ext uri="{FF2B5EF4-FFF2-40B4-BE49-F238E27FC236}">
                <a16:creationId xmlns:a16="http://schemas.microsoft.com/office/drawing/2014/main" id="{4F3BC753-EB96-F9C8-3393-BDD43DD4A08F}"/>
              </a:ext>
            </a:extLst>
          </p:cNvPr>
          <p:cNvSpPr>
            <a:spLocks noGrp="1" noRot="1" noChangeAspect="1" noChangeArrowheads="1" noTextEdit="1"/>
          </p:cNvSpPr>
          <p:nvPr>
            <p:ph type="sldImg"/>
          </p:nvPr>
        </p:nvSpPr>
        <p:spPr>
          <a:ln/>
        </p:spPr>
      </p:sp>
      <p:sp>
        <p:nvSpPr>
          <p:cNvPr id="3" name="Marcador de notas 2">
            <a:extLst>
              <a:ext uri="{FF2B5EF4-FFF2-40B4-BE49-F238E27FC236}">
                <a16:creationId xmlns:a16="http://schemas.microsoft.com/office/drawing/2014/main" id="{3DED2C71-C71A-D8F6-6DAC-B90836F9DEB3}"/>
              </a:ext>
            </a:extLst>
          </p:cNvPr>
          <p:cNvSpPr>
            <a:spLocks noGrp="1"/>
          </p:cNvSpPr>
          <p:nvPr>
            <p:ph type="body" idx="1"/>
          </p:nvPr>
        </p:nvSpPr>
        <p:spPr/>
        <p:txBody>
          <a:bodyPr/>
          <a:lstStyle/>
          <a:p>
            <a:pPr>
              <a:defRPr/>
            </a:pPr>
            <a:r>
              <a:rPr lang="es-ES" dirty="0"/>
              <a:t>Hay muchos fármacos que pueden producir hiperpotasemia, por la alteración o interferencia de los siguientes mecanismos:</a:t>
            </a:r>
          </a:p>
          <a:p>
            <a:pPr marL="171450" indent="-171450">
              <a:buFontTx/>
              <a:buChar char="-"/>
              <a:defRPr/>
            </a:pPr>
            <a:r>
              <a:rPr lang="es-ES" altLang="es-ES" b="1" dirty="0">
                <a:solidFill>
                  <a:srgbClr val="0033CC"/>
                </a:solidFill>
              </a:rPr>
              <a:t>Producción y/o secreción </a:t>
            </a:r>
            <a:r>
              <a:rPr lang="es-ES" altLang="es-ES" dirty="0"/>
              <a:t>de aldosterona</a:t>
            </a:r>
          </a:p>
          <a:p>
            <a:pPr marL="171450" indent="-171450">
              <a:buFontTx/>
              <a:buChar char="-"/>
              <a:defRPr/>
            </a:pPr>
            <a:r>
              <a:rPr lang="es-ES" altLang="es-ES" dirty="0"/>
              <a:t>Inhibición de la </a:t>
            </a:r>
            <a:r>
              <a:rPr lang="es-ES" altLang="es-ES" b="1" dirty="0">
                <a:solidFill>
                  <a:srgbClr val="0033CC"/>
                </a:solidFill>
              </a:rPr>
              <a:t>secreción</a:t>
            </a:r>
            <a:r>
              <a:rPr lang="es-ES" altLang="es-ES" dirty="0"/>
              <a:t> renal de potasio</a:t>
            </a:r>
          </a:p>
          <a:p>
            <a:pPr marL="171450" indent="-171450">
              <a:buFontTx/>
              <a:buChar char="-"/>
              <a:defRPr/>
            </a:pPr>
            <a:r>
              <a:rPr lang="es-ES" altLang="es-ES" dirty="0"/>
              <a:t>Alteran la </a:t>
            </a:r>
            <a:r>
              <a:rPr lang="es-ES" altLang="es-ES" b="1" dirty="0">
                <a:solidFill>
                  <a:srgbClr val="0033CC"/>
                </a:solidFill>
              </a:rPr>
              <a:t>distribución</a:t>
            </a:r>
            <a:r>
              <a:rPr lang="es-ES" altLang="es-ES" dirty="0"/>
              <a:t> de potasio</a:t>
            </a:r>
            <a:r>
              <a:rPr lang="es-ES" dirty="0"/>
              <a:t> </a:t>
            </a:r>
          </a:p>
          <a:p>
            <a:pPr>
              <a:defRPr/>
            </a:pPr>
            <a:r>
              <a:rPr lang="es-ES" dirty="0"/>
              <a:t>Los fármacos en presencia de alteración de la función renal son la principal causa de hiperpotasemia.</a:t>
            </a:r>
          </a:p>
        </p:txBody>
      </p:sp>
      <p:sp>
        <p:nvSpPr>
          <p:cNvPr id="43012" name="Marcador de número de diapositiva 3">
            <a:extLst>
              <a:ext uri="{FF2B5EF4-FFF2-40B4-BE49-F238E27FC236}">
                <a16:creationId xmlns:a16="http://schemas.microsoft.com/office/drawing/2014/main" id="{8EECA1FF-5AEE-3744-15DF-CC28654F4BE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8E2449F-A897-4D76-BE53-DADD4B8D6575}" type="slidenum">
              <a:rPr lang="es-ES" altLang="es-ES" smtClean="0"/>
              <a:pPr/>
              <a:t>19</a:t>
            </a:fld>
            <a:endParaRPr lang="es-ES" altLang="es-E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Espace réservé de l'image des diapositives 1">
            <a:extLst>
              <a:ext uri="{FF2B5EF4-FFF2-40B4-BE49-F238E27FC236}">
                <a16:creationId xmlns:a16="http://schemas.microsoft.com/office/drawing/2014/main" id="{6AA1EF3C-89DF-BB8E-AFEE-3550B0B7FA37}"/>
              </a:ext>
            </a:extLst>
          </p:cNvPr>
          <p:cNvSpPr>
            <a:spLocks noGrp="1" noRot="1" noChangeAspect="1" noChangeArrowheads="1" noTextEdit="1"/>
          </p:cNvSpPr>
          <p:nvPr>
            <p:ph type="sldImg"/>
          </p:nvPr>
        </p:nvSpPr>
        <p:spPr>
          <a:ln/>
        </p:spPr>
      </p:sp>
      <p:sp>
        <p:nvSpPr>
          <p:cNvPr id="46083" name="Espace réservé des commentaires 2">
            <a:extLst>
              <a:ext uri="{FF2B5EF4-FFF2-40B4-BE49-F238E27FC236}">
                <a16:creationId xmlns:a16="http://schemas.microsoft.com/office/drawing/2014/main" id="{A230C7B9-C2D3-4AE0-E229-2E7E58647B5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ltLang="es-ES">
                <a:latin typeface="Arial" panose="020B0604020202020204" pitchFamily="34" charset="0"/>
              </a:rPr>
              <a:t>La clínica de la hiperpotasemia se produce fundamentalmente a nivel de:</a:t>
            </a:r>
          </a:p>
          <a:p>
            <a:pPr eaLnBrk="1" hangingPunct="1">
              <a:lnSpc>
                <a:spcPct val="80000"/>
              </a:lnSpc>
            </a:pPr>
            <a:r>
              <a:rPr lang="es-ES" altLang="es-ES">
                <a:latin typeface="Arial" panose="020B0604020202020204" pitchFamily="34" charset="0"/>
              </a:rPr>
              <a:t>- El sistema neuromuscular:</a:t>
            </a:r>
          </a:p>
          <a:p>
            <a:pPr lvl="1" eaLnBrk="1" hangingPunct="1">
              <a:lnSpc>
                <a:spcPct val="80000"/>
              </a:lnSpc>
            </a:pPr>
            <a:r>
              <a:rPr lang="es-ES" altLang="es-ES">
                <a:latin typeface="Arial" panose="020B0604020202020204" pitchFamily="34" charset="0"/>
              </a:rPr>
              <a:t> Parestesias </a:t>
            </a:r>
            <a:r>
              <a:rPr lang="es-ES" altLang="es-ES">
                <a:latin typeface="Arial" panose="020B0604020202020204" pitchFamily="34" charset="0"/>
                <a:sym typeface="Symbol" panose="05050102010706020507" pitchFamily="18" charset="2"/>
              </a:rPr>
              <a:t></a:t>
            </a:r>
            <a:r>
              <a:rPr lang="es-ES" altLang="es-ES">
                <a:latin typeface="Arial" panose="020B0604020202020204" pitchFamily="34" charset="0"/>
              </a:rPr>
              <a:t> Debilidad muscular </a:t>
            </a:r>
            <a:r>
              <a:rPr lang="es-ES" altLang="es-ES">
                <a:latin typeface="Arial" panose="020B0604020202020204" pitchFamily="34" charset="0"/>
                <a:sym typeface="Symbol" panose="05050102010706020507" pitchFamily="18" charset="2"/>
              </a:rPr>
              <a:t> </a:t>
            </a:r>
            <a:r>
              <a:rPr lang="es-ES" altLang="es-ES">
                <a:latin typeface="Arial" panose="020B0604020202020204" pitchFamily="34" charset="0"/>
              </a:rPr>
              <a:t> Parálisis flácida</a:t>
            </a:r>
          </a:p>
          <a:p>
            <a:pPr lvl="1" eaLnBrk="1" hangingPunct="1">
              <a:lnSpc>
                <a:spcPct val="80000"/>
              </a:lnSpc>
            </a:pPr>
            <a:endParaRPr lang="es-ES" altLang="es-ES">
              <a:latin typeface="Arial" panose="020B0604020202020204" pitchFamily="34" charset="0"/>
            </a:endParaRPr>
          </a:p>
          <a:p>
            <a:pPr eaLnBrk="1" hangingPunct="1">
              <a:lnSpc>
                <a:spcPct val="80000"/>
              </a:lnSpc>
            </a:pPr>
            <a:r>
              <a:rPr lang="es-ES" altLang="es-ES">
                <a:latin typeface="Arial" panose="020B0604020202020204" pitchFamily="34" charset="0"/>
              </a:rPr>
              <a:t>- La conducción cardiaca: </a:t>
            </a:r>
          </a:p>
          <a:p>
            <a:pPr lvl="1" eaLnBrk="1" hangingPunct="1">
              <a:lnSpc>
                <a:spcPct val="80000"/>
              </a:lnSpc>
            </a:pPr>
            <a:r>
              <a:rPr lang="es-ES" altLang="es-ES">
                <a:latin typeface="Arial" panose="020B0604020202020204" pitchFamily="34" charset="0"/>
              </a:rPr>
              <a:t>- ECG es la mejor herramienta para valorar la cardiotoxicidad de la hiperpotasemia. </a:t>
            </a:r>
          </a:p>
          <a:p>
            <a:pPr lvl="1" eaLnBrk="1" hangingPunct="1">
              <a:lnSpc>
                <a:spcPct val="80000"/>
              </a:lnSpc>
            </a:pPr>
            <a:r>
              <a:rPr lang="es-ES" altLang="es-ES">
                <a:latin typeface="Arial" panose="020B0604020202020204" pitchFamily="34" charset="0"/>
              </a:rPr>
              <a:t> </a:t>
            </a:r>
            <a:r>
              <a:rPr lang="es-ES" altLang="es-ES">
                <a:latin typeface="Arial" panose="020B0604020202020204" pitchFamily="34" charset="0"/>
                <a:sym typeface="Symbol" panose="05050102010706020507" pitchFamily="18" charset="2"/>
              </a:rPr>
              <a:t></a:t>
            </a:r>
            <a:r>
              <a:rPr lang="es-ES" altLang="es-ES">
                <a:latin typeface="Arial" panose="020B0604020202020204" pitchFamily="34" charset="0"/>
              </a:rPr>
              <a:t> 6.5 mEq/l → ondas T picudas</a:t>
            </a:r>
          </a:p>
          <a:p>
            <a:pPr lvl="1" eaLnBrk="1" hangingPunct="1">
              <a:lnSpc>
                <a:spcPct val="80000"/>
              </a:lnSpc>
            </a:pPr>
            <a:r>
              <a:rPr lang="es-ES" altLang="es-ES">
                <a:latin typeface="Arial" panose="020B0604020202020204" pitchFamily="34" charset="0"/>
              </a:rPr>
              <a:t> &gt; 7 mEq/l → </a:t>
            </a:r>
            <a:r>
              <a:rPr lang="es-ES" altLang="es-ES">
                <a:latin typeface="Arial" panose="020B0604020202020204" pitchFamily="34" charset="0"/>
                <a:sym typeface="Symbol" panose="05050102010706020507" pitchFamily="18" charset="2"/>
              </a:rPr>
              <a:t></a:t>
            </a:r>
            <a:r>
              <a:rPr lang="es-ES" altLang="es-ES">
                <a:latin typeface="Arial" panose="020B0604020202020204" pitchFamily="34" charset="0"/>
              </a:rPr>
              <a:t> PR, se pierde la onda P y </a:t>
            </a:r>
            <a:r>
              <a:rPr lang="es-ES" altLang="es-ES">
                <a:latin typeface="Arial" panose="020B0604020202020204" pitchFamily="34" charset="0"/>
                <a:sym typeface="Symbol" panose="05050102010706020507" pitchFamily="18" charset="2"/>
              </a:rPr>
              <a:t></a:t>
            </a:r>
            <a:r>
              <a:rPr lang="es-ES" altLang="es-ES">
                <a:latin typeface="Arial" panose="020B0604020202020204" pitchFamily="34" charset="0"/>
              </a:rPr>
              <a:t> QRS. </a:t>
            </a:r>
          </a:p>
          <a:p>
            <a:pPr lvl="1" eaLnBrk="1" hangingPunct="1">
              <a:lnSpc>
                <a:spcPct val="80000"/>
              </a:lnSpc>
            </a:pPr>
            <a:r>
              <a:rPr lang="es-ES" altLang="es-ES">
                <a:latin typeface="Arial" panose="020B0604020202020204" pitchFamily="34" charset="0"/>
              </a:rPr>
              <a:t> &gt; 8 mEq/l → arritmias ventriculares (taquicardia o fibrilación ventricular) → paro cardíaco. </a:t>
            </a:r>
          </a:p>
          <a:p>
            <a:endParaRPr lang="es-ES" altLang="es-ES">
              <a:latin typeface="Arial" panose="020B0604020202020204" pitchFamily="34" charset="0"/>
            </a:endParaRPr>
          </a:p>
        </p:txBody>
      </p:sp>
      <p:sp>
        <p:nvSpPr>
          <p:cNvPr id="46084" name="Espace réservé du numéro de diapositive 3">
            <a:extLst>
              <a:ext uri="{FF2B5EF4-FFF2-40B4-BE49-F238E27FC236}">
                <a16:creationId xmlns:a16="http://schemas.microsoft.com/office/drawing/2014/main" id="{6BF134EF-869C-DAA9-3FF8-7E75B10BCAA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086FF3B-19C8-4712-A3F5-B7C86D0DB11B}" type="slidenum">
              <a:rPr lang="es-ES" altLang="es-ES" smtClean="0">
                <a:solidFill>
                  <a:srgbClr val="000000"/>
                </a:solidFill>
              </a:rPr>
              <a:pPr/>
              <a:t>21</a:t>
            </a:fld>
            <a:endParaRPr lang="es-ES" altLang="es-ES">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F73BEB49-DC11-CDE7-1D17-B58ED8064D9D}"/>
              </a:ext>
            </a:extLst>
          </p:cNvPr>
          <p:cNvSpPr txBox="1">
            <a:spLocks noGrp="1" noChangeArrowheads="1"/>
          </p:cNvSpPr>
          <p:nvPr/>
        </p:nvSpPr>
        <p:spPr bwMode="auto">
          <a:xfrm>
            <a:off x="3779838" y="942975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9AC832E7-C826-4262-8343-C28234296E4B}" type="slidenum">
              <a:rPr lang="es-ES_tradnl" altLang="es-ES">
                <a:latin typeface="Times New Roman" panose="02020603050405020304" pitchFamily="18" charset="0"/>
              </a:rPr>
              <a:pPr algn="r" eaLnBrk="1" hangingPunct="1">
                <a:spcBef>
                  <a:spcPct val="0"/>
                </a:spcBef>
              </a:pPr>
              <a:t>3</a:t>
            </a:fld>
            <a:endParaRPr lang="es-ES_tradnl" altLang="es-ES">
              <a:latin typeface="Times New Roman" panose="02020603050405020304" pitchFamily="18" charset="0"/>
            </a:endParaRPr>
          </a:p>
        </p:txBody>
      </p:sp>
      <p:sp>
        <p:nvSpPr>
          <p:cNvPr id="10243" name="Rectangle 2">
            <a:extLst>
              <a:ext uri="{FF2B5EF4-FFF2-40B4-BE49-F238E27FC236}">
                <a16:creationId xmlns:a16="http://schemas.microsoft.com/office/drawing/2014/main" id="{2AFF2912-455B-EFB4-7F04-7C298C75AF7E}"/>
              </a:ext>
            </a:extLst>
          </p:cNvPr>
          <p:cNvSpPr>
            <a:spLocks noChangeArrowheads="1" noTextEdit="1"/>
          </p:cNvSpPr>
          <p:nvPr>
            <p:ph type="sldImg"/>
          </p:nvPr>
        </p:nvSpPr>
        <p:spPr>
          <a:ln/>
        </p:spPr>
      </p:sp>
      <p:sp>
        <p:nvSpPr>
          <p:cNvPr id="10244" name="Rectangle 3">
            <a:extLst>
              <a:ext uri="{FF2B5EF4-FFF2-40B4-BE49-F238E27FC236}">
                <a16:creationId xmlns:a16="http://schemas.microsoft.com/office/drawing/2014/main" id="{B88E8D95-4D96-765B-8558-A6A95D818C1D}"/>
              </a:ext>
            </a:extLst>
          </p:cNvPr>
          <p:cNvSpPr>
            <a:spLocks noGrp="1" noChangeArrowheads="1"/>
          </p:cNvSpPr>
          <p:nvPr>
            <p:ph type="body" idx="1"/>
          </p:nvPr>
        </p:nvSpPr>
        <p:spPr>
          <a:xfrm>
            <a:off x="889000" y="4714875"/>
            <a:ext cx="48910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ltLang="es-ES">
                <a:latin typeface="Arial" panose="020B0604020202020204" pitchFamily="34" charset="0"/>
              </a:rPr>
              <a:t>Para comprender la fisiopatología de los trastornos del potasio es preciso conocer su distribución entre los distintos compartimentos del organismo, así como los factores que regulan esta distribución y el equilibrio entre su ingesta y eliminación. </a:t>
            </a:r>
          </a:p>
          <a:p>
            <a:r>
              <a:rPr lang="es-ES_tradnl" altLang="es-ES">
                <a:latin typeface="Arial" panose="020B0604020202020204" pitchFamily="34" charset="0"/>
              </a:rPr>
              <a:t>A diferencia del Na, que está limitado al líquido extracelular, el K es el principal cation intracelular. El 98% de las reservas de K del organismo están localizadas dentro de las de las células, y sólo el 2% en el líquido extracelular</a:t>
            </a:r>
            <a:endParaRPr lang="es-ES" altLang="es-ES">
              <a:latin typeface="Arial" panose="020B0604020202020204" pitchFamily="34" charset="0"/>
            </a:endParaRPr>
          </a:p>
          <a:p>
            <a:r>
              <a:rPr lang="es-ES_tradnl" altLang="es-ES">
                <a:latin typeface="Arial" panose="020B0604020202020204" pitchFamily="34" charset="0"/>
              </a:rPr>
              <a:t>La concentración de potasio plasmático es el resultado de la relación entre su ingesta, su eliminación y su distribución transcelular. Su principal vía de eliminación es la renal. </a:t>
            </a:r>
          </a:p>
          <a:p>
            <a:r>
              <a:rPr lang="es-ES" altLang="es-ES">
                <a:latin typeface="Arial" panose="020B0604020202020204" pitchFamily="34" charset="0"/>
              </a:rPr>
              <a:t>La mayor parte del K ingerido (alrededor del 90%) se absorbe a partir del intestino delgado para que lo elimine la orina, a menos que se necesite una retención de potasio para reparar una deficiencia de este mineral.</a:t>
            </a:r>
          </a:p>
          <a:p>
            <a:r>
              <a:rPr lang="es-ES_tradnl" altLang="es-ES">
                <a:latin typeface="Arial" panose="020B0604020202020204" pitchFamily="34" charset="0"/>
              </a:rPr>
              <a:t>El 80% del potasio ingerido se excreta por los riñones. El 15% por el  tracto G.I. y el 5% por el sudor.</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ce réservé de l'image des diapositives 1">
            <a:extLst>
              <a:ext uri="{FF2B5EF4-FFF2-40B4-BE49-F238E27FC236}">
                <a16:creationId xmlns:a16="http://schemas.microsoft.com/office/drawing/2014/main" id="{BDF6B8D8-3C2A-5FA8-FCF1-F5D05071BE13}"/>
              </a:ext>
            </a:extLst>
          </p:cNvPr>
          <p:cNvSpPr>
            <a:spLocks noGrp="1" noRot="1" noChangeAspect="1" noChangeArrowheads="1" noTextEdit="1"/>
          </p:cNvSpPr>
          <p:nvPr>
            <p:ph type="sldImg"/>
          </p:nvPr>
        </p:nvSpPr>
        <p:spPr>
          <a:ln/>
        </p:spPr>
      </p:sp>
      <p:sp>
        <p:nvSpPr>
          <p:cNvPr id="64515" name="Espace réservé des commentaires 2">
            <a:extLst>
              <a:ext uri="{FF2B5EF4-FFF2-40B4-BE49-F238E27FC236}">
                <a16:creationId xmlns:a16="http://schemas.microsoft.com/office/drawing/2014/main" id="{89797D51-6654-6C3F-8B6C-2428C595A48F}"/>
              </a:ext>
            </a:extLst>
          </p:cNvPr>
          <p:cNvSpPr>
            <a:spLocks noGrp="1" noChangeArrowheads="1"/>
          </p:cNvSpPr>
          <p:nvPr>
            <p:ph type="body" idx="1"/>
          </p:nvPr>
        </p:nvSpPr>
        <p:spPr>
          <a:ln/>
        </p:spPr>
        <p:txBody>
          <a:bodyPr/>
          <a:lstStyle/>
          <a:p>
            <a:pPr>
              <a:defRPr/>
            </a:pPr>
            <a:r>
              <a:rPr lang="es-ES" altLang="es-ES" dirty="0">
                <a:latin typeface="Arial" panose="020B0604020202020204" pitchFamily="34" charset="0"/>
              </a:rPr>
              <a:t>El tratamiento de la hiperpotasemia aguda incluye:</a:t>
            </a:r>
          </a:p>
          <a:p>
            <a:pPr marL="171450" indent="-171450">
              <a:buFontTx/>
              <a:buChar char="-"/>
              <a:defRPr/>
            </a:pPr>
            <a:r>
              <a:rPr lang="es-ES" altLang="es-ES" dirty="0">
                <a:latin typeface="Arial" panose="020B0604020202020204" pitchFamily="34" charset="0"/>
              </a:rPr>
              <a:t>Antagonizar el efecto de la misma a nivel cardiaco mediante sales de calcio</a:t>
            </a:r>
          </a:p>
          <a:p>
            <a:pPr marL="171450" indent="-171450">
              <a:buFontTx/>
              <a:buChar char="-"/>
              <a:defRPr/>
            </a:pPr>
            <a:r>
              <a:rPr lang="es-ES" altLang="es-ES" dirty="0">
                <a:latin typeface="Arial" panose="020B0604020202020204" pitchFamily="34" charset="0"/>
              </a:rPr>
              <a:t>Desplazamiento del potasio al interior de la célula</a:t>
            </a:r>
          </a:p>
          <a:p>
            <a:pPr marL="171450" indent="-171450">
              <a:buFontTx/>
              <a:buChar char="-"/>
              <a:defRPr/>
            </a:pPr>
            <a:r>
              <a:rPr lang="es-ES" altLang="es-ES" dirty="0">
                <a:latin typeface="Arial" panose="020B0604020202020204" pitchFamily="34" charset="0"/>
              </a:rPr>
              <a:t>Eliminación de potasio</a:t>
            </a:r>
          </a:p>
          <a:p>
            <a:pPr>
              <a:defRPr/>
            </a:pPr>
            <a:r>
              <a:rPr lang="es-ES" altLang="es-ES" dirty="0">
                <a:latin typeface="Arial" panose="020B0604020202020204" pitchFamily="34" charset="0"/>
              </a:rPr>
              <a:t>En la tabla se describen las medidas, como administrarlas, el tiempo tanto de inicio como de duración de su acción y el mecanismo por el que actúan.</a:t>
            </a:r>
          </a:p>
        </p:txBody>
      </p:sp>
      <p:sp>
        <p:nvSpPr>
          <p:cNvPr id="48132" name="Espace réservé du numéro de diapositive 3">
            <a:extLst>
              <a:ext uri="{FF2B5EF4-FFF2-40B4-BE49-F238E27FC236}">
                <a16:creationId xmlns:a16="http://schemas.microsoft.com/office/drawing/2014/main" id="{37E8939B-5A50-DB18-2576-C5043069B38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1860511-28BF-4876-980A-7A5996714E35}" type="slidenum">
              <a:rPr lang="es-ES" altLang="es-ES" smtClean="0">
                <a:solidFill>
                  <a:srgbClr val="000000"/>
                </a:solidFill>
              </a:rPr>
              <a:pPr/>
              <a:t>22</a:t>
            </a:fld>
            <a:endParaRPr lang="es-ES" altLang="es-ES">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Espace réservé de l'image des diapositives 1">
            <a:extLst>
              <a:ext uri="{FF2B5EF4-FFF2-40B4-BE49-F238E27FC236}">
                <a16:creationId xmlns:a16="http://schemas.microsoft.com/office/drawing/2014/main" id="{249C3BFB-EC7D-0678-C5EB-09A2CFC2D23C}"/>
              </a:ext>
            </a:extLst>
          </p:cNvPr>
          <p:cNvSpPr>
            <a:spLocks noGrp="1" noRot="1" noChangeAspect="1" noChangeArrowheads="1" noTextEdit="1"/>
          </p:cNvSpPr>
          <p:nvPr>
            <p:ph type="sldImg"/>
          </p:nvPr>
        </p:nvSpPr>
        <p:spPr>
          <a:ln/>
        </p:spPr>
      </p:sp>
      <p:sp>
        <p:nvSpPr>
          <p:cNvPr id="50179" name="Espace réservé des commentaires 2">
            <a:extLst>
              <a:ext uri="{FF2B5EF4-FFF2-40B4-BE49-F238E27FC236}">
                <a16:creationId xmlns:a16="http://schemas.microsoft.com/office/drawing/2014/main" id="{F6C4F533-EC56-8E9E-BF1C-2510163FF35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ltLang="es-ES">
                <a:latin typeface="Arial" panose="020B0604020202020204" pitchFamily="34" charset="0"/>
              </a:rPr>
              <a:t>Además de estas medidas hay que vigilar la glucosa y el potasio y prevenir la recurrencia, actuando sobre la causa de la misma y administrando un tratamiento crónico.</a:t>
            </a:r>
          </a:p>
        </p:txBody>
      </p:sp>
      <p:sp>
        <p:nvSpPr>
          <p:cNvPr id="50180" name="Espace réservé du numéro de diapositive 3">
            <a:extLst>
              <a:ext uri="{FF2B5EF4-FFF2-40B4-BE49-F238E27FC236}">
                <a16:creationId xmlns:a16="http://schemas.microsoft.com/office/drawing/2014/main" id="{9C34F4E4-4E80-34E1-9BF3-E7A20910411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A3E2B8C-C244-4257-A141-725D835D56C7}" type="slidenum">
              <a:rPr lang="es-ES" altLang="es-ES" smtClean="0">
                <a:solidFill>
                  <a:srgbClr val="000000"/>
                </a:solidFill>
              </a:rPr>
              <a:pPr/>
              <a:t>23</a:t>
            </a:fld>
            <a:endParaRPr lang="es-ES" altLang="es-ES">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e l'image des diapositives 1">
            <a:extLst>
              <a:ext uri="{FF2B5EF4-FFF2-40B4-BE49-F238E27FC236}">
                <a16:creationId xmlns:a16="http://schemas.microsoft.com/office/drawing/2014/main" id="{21F37ED9-D6C1-2EE5-ABC9-09513C30124B}"/>
              </a:ext>
            </a:extLst>
          </p:cNvPr>
          <p:cNvSpPr>
            <a:spLocks noGrp="1" noRot="1" noChangeAspect="1" noChangeArrowheads="1" noTextEdit="1"/>
          </p:cNvSpPr>
          <p:nvPr>
            <p:ph type="sldImg"/>
          </p:nvPr>
        </p:nvSpPr>
        <p:spPr>
          <a:ln/>
        </p:spPr>
      </p:sp>
      <p:sp>
        <p:nvSpPr>
          <p:cNvPr id="52227" name="Espace réservé des commentaires 2">
            <a:extLst>
              <a:ext uri="{FF2B5EF4-FFF2-40B4-BE49-F238E27FC236}">
                <a16:creationId xmlns:a16="http://schemas.microsoft.com/office/drawing/2014/main" id="{EF313A5C-ADC8-E0DB-A4A6-DEEB73EC09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ltLang="es-ES">
                <a:latin typeface="Arial" panose="020B0604020202020204" pitchFamily="34" charset="0"/>
              </a:rPr>
              <a:t>El tratamiento crónico se basa en disminuir la ingesta y aumentar su eliminación, bien vía renal con diuréticos o digestiva con los captores o quelantes del potasio.</a:t>
            </a:r>
          </a:p>
        </p:txBody>
      </p:sp>
      <p:sp>
        <p:nvSpPr>
          <p:cNvPr id="52228" name="Espace réservé du numéro de diapositive 3">
            <a:extLst>
              <a:ext uri="{FF2B5EF4-FFF2-40B4-BE49-F238E27FC236}">
                <a16:creationId xmlns:a16="http://schemas.microsoft.com/office/drawing/2014/main" id="{D4794C3E-141E-BA23-1EEE-2034D078B3B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FB5D0D6-4959-4B82-BF2C-00925431A64E}" type="slidenum">
              <a:rPr lang="es-ES" altLang="es-ES" smtClean="0">
                <a:solidFill>
                  <a:srgbClr val="000000"/>
                </a:solidFill>
              </a:rPr>
              <a:pPr/>
              <a:t>24</a:t>
            </a:fld>
            <a:endParaRPr lang="es-ES" altLang="es-ES">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Espace réservé de l'image des diapositives 1">
            <a:extLst>
              <a:ext uri="{FF2B5EF4-FFF2-40B4-BE49-F238E27FC236}">
                <a16:creationId xmlns:a16="http://schemas.microsoft.com/office/drawing/2014/main" id="{C984D5F6-1829-5B53-98D6-0A4AD9C75767}"/>
              </a:ext>
            </a:extLst>
          </p:cNvPr>
          <p:cNvSpPr>
            <a:spLocks noGrp="1" noRot="1" noChangeAspect="1" noChangeArrowheads="1" noTextEdit="1"/>
          </p:cNvSpPr>
          <p:nvPr>
            <p:ph type="sldImg"/>
          </p:nvPr>
        </p:nvSpPr>
        <p:spPr>
          <a:ln/>
        </p:spPr>
      </p:sp>
      <p:sp>
        <p:nvSpPr>
          <p:cNvPr id="54275" name="Espace réservé des commentaires 2">
            <a:extLst>
              <a:ext uri="{FF2B5EF4-FFF2-40B4-BE49-F238E27FC236}">
                <a16:creationId xmlns:a16="http://schemas.microsoft.com/office/drawing/2014/main" id="{0C90F16F-9785-5AC8-D49B-D3C9AB1A581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s-ES" altLang="es-ES">
                <a:latin typeface="Arial" panose="020B0604020202020204" pitchFamily="34" charset="0"/>
              </a:rPr>
              <a:t>La hipopotasemia se define como una disminución de las concentraciones de potasio plasmático por debajo de 3.5 mmol/l. </a:t>
            </a:r>
          </a:p>
          <a:p>
            <a:pPr eaLnBrk="1" hangingPunct="1">
              <a:spcBef>
                <a:spcPct val="0"/>
              </a:spcBef>
            </a:pPr>
            <a:r>
              <a:rPr lang="es-ES" altLang="es-ES">
                <a:latin typeface="Arial" panose="020B0604020202020204" pitchFamily="34" charset="0"/>
              </a:rPr>
              <a:t>Se clasifica en función de los niveles de potasio en:</a:t>
            </a:r>
          </a:p>
          <a:p>
            <a:pPr lvl="1" eaLnBrk="1" hangingPunct="1">
              <a:spcBef>
                <a:spcPct val="0"/>
              </a:spcBef>
              <a:buClr>
                <a:srgbClr val="2F5597"/>
              </a:buClr>
              <a:buFont typeface="Yu Mincho Demibold" pitchFamily="18" charset="-128"/>
              <a:buChar char="☛"/>
            </a:pPr>
            <a:r>
              <a:rPr lang="es-ES" altLang="es-ES">
                <a:latin typeface="Arial" panose="020B0604020202020204" pitchFamily="34" charset="0"/>
              </a:rPr>
              <a:t>Leve: 3 a 3,5 mEq/l</a:t>
            </a:r>
          </a:p>
          <a:p>
            <a:pPr lvl="1" eaLnBrk="1" hangingPunct="1">
              <a:spcBef>
                <a:spcPct val="0"/>
              </a:spcBef>
              <a:buClr>
                <a:srgbClr val="2F5597"/>
              </a:buClr>
              <a:buFont typeface="Yu Mincho Demibold" pitchFamily="18" charset="-128"/>
              <a:buChar char="☛"/>
            </a:pPr>
            <a:r>
              <a:rPr lang="es-ES" altLang="es-ES">
                <a:latin typeface="Arial" panose="020B0604020202020204" pitchFamily="34" charset="0"/>
              </a:rPr>
              <a:t>Moderada: 2,5 y 3 mEq/l</a:t>
            </a:r>
          </a:p>
          <a:p>
            <a:pPr lvl="1" eaLnBrk="1" hangingPunct="1">
              <a:spcBef>
                <a:spcPct val="0"/>
              </a:spcBef>
              <a:buClr>
                <a:srgbClr val="2F5597"/>
              </a:buClr>
              <a:buFont typeface="Yu Mincho Demibold" pitchFamily="18" charset="-128"/>
              <a:buChar char="☛"/>
            </a:pPr>
            <a:r>
              <a:rPr lang="es-ES" altLang="es-ES">
                <a:latin typeface="Arial" panose="020B0604020202020204" pitchFamily="34" charset="0"/>
              </a:rPr>
              <a:t>Grave: &lt; 2,5 mEq/l. </a:t>
            </a:r>
          </a:p>
        </p:txBody>
      </p:sp>
      <p:sp>
        <p:nvSpPr>
          <p:cNvPr id="54276" name="Espace réservé du numéro de diapositive 3">
            <a:extLst>
              <a:ext uri="{FF2B5EF4-FFF2-40B4-BE49-F238E27FC236}">
                <a16:creationId xmlns:a16="http://schemas.microsoft.com/office/drawing/2014/main" id="{3BDF4A1B-A3B5-6CCD-219A-3747A6B5A92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BD8A1B2-9499-4E9F-A63A-554854F04123}" type="slidenum">
              <a:rPr lang="es-ES" altLang="es-ES" smtClean="0">
                <a:solidFill>
                  <a:srgbClr val="000000"/>
                </a:solidFill>
              </a:rPr>
              <a:pPr/>
              <a:t>25</a:t>
            </a:fld>
            <a:endParaRPr lang="es-ES" altLang="es-ES">
              <a:solidFill>
                <a:srgbClr val="00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ce réservé de l'image des diapositives 1">
            <a:extLst>
              <a:ext uri="{FF2B5EF4-FFF2-40B4-BE49-F238E27FC236}">
                <a16:creationId xmlns:a16="http://schemas.microsoft.com/office/drawing/2014/main" id="{D1A528A5-9DC1-4835-352B-84EACEE474CC}"/>
              </a:ext>
            </a:extLst>
          </p:cNvPr>
          <p:cNvSpPr>
            <a:spLocks noGrp="1" noRot="1" noChangeAspect="1" noChangeArrowheads="1" noTextEdit="1"/>
          </p:cNvSpPr>
          <p:nvPr>
            <p:ph type="sldImg"/>
          </p:nvPr>
        </p:nvSpPr>
        <p:spPr>
          <a:ln/>
        </p:spPr>
      </p:sp>
      <p:sp>
        <p:nvSpPr>
          <p:cNvPr id="56323" name="Espace réservé des commentaires 2">
            <a:extLst>
              <a:ext uri="{FF2B5EF4-FFF2-40B4-BE49-F238E27FC236}">
                <a16:creationId xmlns:a16="http://schemas.microsoft.com/office/drawing/2014/main" id="{6034D936-C02A-36D9-C76B-28C78D2A90D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ltLang="es-ES">
                <a:latin typeface="Arial" panose="020B0604020202020204" pitchFamily="34" charset="0"/>
              </a:rPr>
              <a:t>La hipopotasemia se produce por una falta de ingesta crónica, un desplazamiento del potasio al interior de la célula o un aumento de las eliminaciones de potasio.</a:t>
            </a:r>
          </a:p>
        </p:txBody>
      </p:sp>
      <p:sp>
        <p:nvSpPr>
          <p:cNvPr id="56324" name="Espace réservé du numéro de diapositive 3">
            <a:extLst>
              <a:ext uri="{FF2B5EF4-FFF2-40B4-BE49-F238E27FC236}">
                <a16:creationId xmlns:a16="http://schemas.microsoft.com/office/drawing/2014/main" id="{737B2BC8-CC5C-9FF4-8725-9334C30A61B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687D946-F535-420F-BFCC-7C30831084AA}" type="slidenum">
              <a:rPr lang="es-ES" altLang="es-ES" smtClean="0">
                <a:solidFill>
                  <a:srgbClr val="000000"/>
                </a:solidFill>
              </a:rPr>
              <a:pPr/>
              <a:t>26</a:t>
            </a:fld>
            <a:endParaRPr lang="es-ES" altLang="es-ES">
              <a:solidFill>
                <a:srgbClr val="000000"/>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Espace réservé de l'image des diapositives 1">
            <a:extLst>
              <a:ext uri="{FF2B5EF4-FFF2-40B4-BE49-F238E27FC236}">
                <a16:creationId xmlns:a16="http://schemas.microsoft.com/office/drawing/2014/main" id="{5AD40E1C-9BB3-021A-3E8F-69032185AB99}"/>
              </a:ext>
            </a:extLst>
          </p:cNvPr>
          <p:cNvSpPr>
            <a:spLocks noGrp="1" noRot="1" noChangeAspect="1" noChangeArrowheads="1" noTextEdit="1"/>
          </p:cNvSpPr>
          <p:nvPr>
            <p:ph type="sldImg"/>
          </p:nvPr>
        </p:nvSpPr>
        <p:spPr>
          <a:ln/>
        </p:spPr>
      </p:sp>
      <p:sp>
        <p:nvSpPr>
          <p:cNvPr id="58371" name="Espace réservé des commentaires 2">
            <a:extLst>
              <a:ext uri="{FF2B5EF4-FFF2-40B4-BE49-F238E27FC236}">
                <a16:creationId xmlns:a16="http://schemas.microsoft.com/office/drawing/2014/main" id="{9EBF0587-D384-E7F0-6115-782D58EB63F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ltLang="es-ES">
                <a:latin typeface="Arial" panose="020B0604020202020204" pitchFamily="34" charset="0"/>
              </a:rPr>
              <a:t>La pseudohipopotasemia consiste en falsas disminuciones de la cifra de potasio sérico que pueden ocurrir en muestras de sangre de pacientes con leucocitosis o trombocitosis muy importantes. Si estas muestras sanguíneas permanecen mucho tiempo en contacto con el plasma, los leucocitos o las plaquetas pueden captar potasio, dando lugar a mediciones artificialmente bajas del catión.  El error se solventa separando con prontitud el plasma o suero de las células sanguíneas. Debe sospecharse ante recuentos inusualmente altos de leucocitos o de plaquetas.</a:t>
            </a:r>
          </a:p>
          <a:p>
            <a:r>
              <a:rPr lang="es-ES" altLang="es-ES">
                <a:latin typeface="Arial" panose="020B0604020202020204" pitchFamily="34" charset="0"/>
              </a:rPr>
              <a:t>Es infrecuente que la falta de ingesta de potasio produzca hipopotasemia, porque la mayoría de los alimentos contienen cantidades suficientes de este ion, y porque en situaciones de limitación de ingesta de potasio, el riñón es capaz de adaptarse y disminuir la eliminación urinaria a menos de 15 mEq/día. </a:t>
            </a:r>
          </a:p>
          <a:p>
            <a:endParaRPr lang="es-ES" altLang="es-ES">
              <a:latin typeface="Arial" panose="020B0604020202020204" pitchFamily="34" charset="0"/>
            </a:endParaRPr>
          </a:p>
        </p:txBody>
      </p:sp>
      <p:sp>
        <p:nvSpPr>
          <p:cNvPr id="58372" name="Espace réservé du numéro de diapositive 3">
            <a:extLst>
              <a:ext uri="{FF2B5EF4-FFF2-40B4-BE49-F238E27FC236}">
                <a16:creationId xmlns:a16="http://schemas.microsoft.com/office/drawing/2014/main" id="{A2938D31-1B58-EF57-2A5C-E5F1EA835F9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1664E2A-7308-4C0A-BBDE-77DEE1739E1A}" type="slidenum">
              <a:rPr lang="es-ES" altLang="es-ES" smtClean="0">
                <a:solidFill>
                  <a:srgbClr val="000000"/>
                </a:solidFill>
              </a:rPr>
              <a:pPr/>
              <a:t>27</a:t>
            </a:fld>
            <a:endParaRPr lang="es-ES" altLang="es-ES">
              <a:solidFill>
                <a:srgbClr val="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Espace réservé de l'image des diapositives 1">
            <a:extLst>
              <a:ext uri="{FF2B5EF4-FFF2-40B4-BE49-F238E27FC236}">
                <a16:creationId xmlns:a16="http://schemas.microsoft.com/office/drawing/2014/main" id="{A4D904C5-A768-113B-91C8-598C38E8250D}"/>
              </a:ext>
            </a:extLst>
          </p:cNvPr>
          <p:cNvSpPr>
            <a:spLocks noGrp="1" noRot="1" noChangeAspect="1" noChangeArrowheads="1" noTextEdit="1"/>
          </p:cNvSpPr>
          <p:nvPr>
            <p:ph type="sldImg"/>
          </p:nvPr>
        </p:nvSpPr>
        <p:spPr>
          <a:ln/>
        </p:spPr>
      </p:sp>
      <p:sp>
        <p:nvSpPr>
          <p:cNvPr id="60419" name="Espace réservé des commentaires 2">
            <a:extLst>
              <a:ext uri="{FF2B5EF4-FFF2-40B4-BE49-F238E27FC236}">
                <a16:creationId xmlns:a16="http://schemas.microsoft.com/office/drawing/2014/main" id="{6BE0C233-CAD3-F803-7C1C-430F73716C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ltLang="es-ES">
                <a:latin typeface="Arial" panose="020B0604020202020204" pitchFamily="34" charset="0"/>
              </a:rPr>
              <a:t>Al igual que en la hiperpotasemia debemos confirmar se trata de una hipopotasemia verdadera y después ver como se está comportando el riñón.</a:t>
            </a:r>
          </a:p>
        </p:txBody>
      </p:sp>
      <p:sp>
        <p:nvSpPr>
          <p:cNvPr id="60420" name="Espace réservé du numéro de diapositive 3">
            <a:extLst>
              <a:ext uri="{FF2B5EF4-FFF2-40B4-BE49-F238E27FC236}">
                <a16:creationId xmlns:a16="http://schemas.microsoft.com/office/drawing/2014/main" id="{A41E5912-F559-7C6B-AEC0-8E415425FCF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9871AE5-44F8-4973-9735-62772CE01247}" type="slidenum">
              <a:rPr lang="es-ES" altLang="es-ES" smtClean="0">
                <a:solidFill>
                  <a:srgbClr val="000000"/>
                </a:solidFill>
              </a:rPr>
              <a:pPr/>
              <a:t>28</a:t>
            </a:fld>
            <a:endParaRPr lang="es-ES" altLang="es-ES">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Espace réservé de l'image des diapositives 1">
            <a:extLst>
              <a:ext uri="{FF2B5EF4-FFF2-40B4-BE49-F238E27FC236}">
                <a16:creationId xmlns:a16="http://schemas.microsoft.com/office/drawing/2014/main" id="{69F6ED48-E801-D2B5-5275-9FCEC85429E3}"/>
              </a:ext>
            </a:extLst>
          </p:cNvPr>
          <p:cNvSpPr>
            <a:spLocks noGrp="1" noRot="1" noChangeAspect="1" noChangeArrowheads="1" noTextEdit="1"/>
          </p:cNvSpPr>
          <p:nvPr>
            <p:ph type="sldImg"/>
          </p:nvPr>
        </p:nvSpPr>
        <p:spPr>
          <a:ln/>
        </p:spPr>
      </p:sp>
      <p:sp>
        <p:nvSpPr>
          <p:cNvPr id="62467" name="Espace réservé des commentaires 2">
            <a:extLst>
              <a:ext uri="{FF2B5EF4-FFF2-40B4-BE49-F238E27FC236}">
                <a16:creationId xmlns:a16="http://schemas.microsoft.com/office/drawing/2014/main" id="{AF61A1CD-1102-F32C-B9B2-62E938D482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ltLang="es-ES">
                <a:latin typeface="Arial" panose="020B0604020202020204" pitchFamily="34" charset="0"/>
              </a:rPr>
              <a:t>Las pérdidas corporales de potasio pueden ser digestivas y renales.</a:t>
            </a:r>
          </a:p>
          <a:p>
            <a:r>
              <a:rPr lang="es-ES" altLang="es-ES">
                <a:latin typeface="Arial" panose="020B0604020202020204" pitchFamily="34" charset="0"/>
              </a:rPr>
              <a:t>En las tablas se enumeran las causas más frecuentes de las mismas.</a:t>
            </a:r>
          </a:p>
        </p:txBody>
      </p:sp>
      <p:sp>
        <p:nvSpPr>
          <p:cNvPr id="62468" name="Espace réservé du numéro de diapositive 3">
            <a:extLst>
              <a:ext uri="{FF2B5EF4-FFF2-40B4-BE49-F238E27FC236}">
                <a16:creationId xmlns:a16="http://schemas.microsoft.com/office/drawing/2014/main" id="{3FFB240B-3AB8-60B8-571F-243E04BD08A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3A27233-25F7-4750-99BC-50FFC9FFDE88}" type="slidenum">
              <a:rPr lang="es-ES" altLang="es-ES" smtClean="0">
                <a:solidFill>
                  <a:srgbClr val="000000"/>
                </a:solidFill>
              </a:rPr>
              <a:pPr/>
              <a:t>29</a:t>
            </a:fld>
            <a:endParaRPr lang="es-ES" altLang="es-ES">
              <a:solidFill>
                <a:srgbClr val="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51BC5B16-BB4A-6095-BDD2-50BE28FF735E}"/>
              </a:ext>
            </a:extLst>
          </p:cNvPr>
          <p:cNvSpPr txBox="1">
            <a:spLocks noGrp="1" noChangeArrowheads="1"/>
          </p:cNvSpPr>
          <p:nvPr/>
        </p:nvSpPr>
        <p:spPr bwMode="auto">
          <a:xfrm>
            <a:off x="3779838" y="942975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B0CB8EA5-E72A-487E-8596-6B2E5014AE94}" type="slidenum">
              <a:rPr lang="es-ES_tradnl" altLang="es-ES">
                <a:solidFill>
                  <a:srgbClr val="000000"/>
                </a:solidFill>
                <a:latin typeface="Times New Roman" panose="02020603050405020304" pitchFamily="18" charset="0"/>
              </a:rPr>
              <a:pPr algn="r" eaLnBrk="1" hangingPunct="1">
                <a:spcBef>
                  <a:spcPct val="0"/>
                </a:spcBef>
              </a:pPr>
              <a:t>30</a:t>
            </a:fld>
            <a:endParaRPr lang="es-ES_tradnl" altLang="es-ES">
              <a:solidFill>
                <a:srgbClr val="000000"/>
              </a:solidFill>
              <a:latin typeface="Times New Roman" panose="02020603050405020304" pitchFamily="18" charset="0"/>
            </a:endParaRPr>
          </a:p>
        </p:txBody>
      </p:sp>
      <p:sp>
        <p:nvSpPr>
          <p:cNvPr id="64515" name="Rectangle 2">
            <a:extLst>
              <a:ext uri="{FF2B5EF4-FFF2-40B4-BE49-F238E27FC236}">
                <a16:creationId xmlns:a16="http://schemas.microsoft.com/office/drawing/2014/main" id="{06DB5BB3-E425-05B7-632F-5DB8A4BCDDFE}"/>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2E03EFBB-75D6-0333-D85F-AE1AC7D43FCC}"/>
              </a:ext>
            </a:extLst>
          </p:cNvPr>
          <p:cNvSpPr>
            <a:spLocks noGrp="1" noChangeArrowheads="1"/>
          </p:cNvSpPr>
          <p:nvPr>
            <p:ph type="body" idx="1"/>
          </p:nvPr>
        </p:nvSpPr>
        <p:spPr>
          <a:xfrm>
            <a:off x="889000" y="4714875"/>
            <a:ext cx="48910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ltLang="es-ES">
                <a:latin typeface="Arial" panose="020B0604020202020204" pitchFamily="34" charset="0"/>
              </a:rPr>
              <a:t>Ante una HTA y la presencia de hipopotasemia hay que descartar una causa 2ª de hipertensión.</a:t>
            </a:r>
          </a:p>
          <a:p>
            <a:r>
              <a:rPr lang="es-ES" altLang="es-ES">
                <a:latin typeface="Arial" panose="020B0604020202020204" pitchFamily="34" charset="0"/>
              </a:rPr>
              <a:t>En la tabla se muestran las principales formas de HTA asociada a hipopotasemia.</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Espace réservé de l'image des diapositives 1">
            <a:extLst>
              <a:ext uri="{FF2B5EF4-FFF2-40B4-BE49-F238E27FC236}">
                <a16:creationId xmlns:a16="http://schemas.microsoft.com/office/drawing/2014/main" id="{BAF7F426-4735-7E66-E0CB-022B25E7A90C}"/>
              </a:ext>
            </a:extLst>
          </p:cNvPr>
          <p:cNvSpPr>
            <a:spLocks noGrp="1" noRot="1" noChangeAspect="1" noChangeArrowheads="1" noTextEdit="1"/>
          </p:cNvSpPr>
          <p:nvPr>
            <p:ph type="sldImg"/>
          </p:nvPr>
        </p:nvSpPr>
        <p:spPr>
          <a:ln/>
        </p:spPr>
      </p:sp>
      <p:sp>
        <p:nvSpPr>
          <p:cNvPr id="66563" name="Espace réservé des commentaires 2">
            <a:extLst>
              <a:ext uri="{FF2B5EF4-FFF2-40B4-BE49-F238E27FC236}">
                <a16:creationId xmlns:a16="http://schemas.microsoft.com/office/drawing/2014/main" id="{6C5BD136-BBF8-A994-9228-F2E74E4E365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ltLang="es-ES">
                <a:latin typeface="Arial" panose="020B0604020202020204" pitchFamily="34" charset="0"/>
              </a:rPr>
              <a:t>La clínica va a depender de la gravedad de la hipopotasemia, produciéndose las alteraciones descritas, que se producen fundamentalmente a nivel neuromuscular y del sistema de conducción.</a:t>
            </a:r>
          </a:p>
        </p:txBody>
      </p:sp>
      <p:sp>
        <p:nvSpPr>
          <p:cNvPr id="66564" name="Espace réservé du numéro de diapositive 3">
            <a:extLst>
              <a:ext uri="{FF2B5EF4-FFF2-40B4-BE49-F238E27FC236}">
                <a16:creationId xmlns:a16="http://schemas.microsoft.com/office/drawing/2014/main" id="{D05E3775-8246-F7BB-A000-285501A7D39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9FEC815-9428-4859-8C5E-D4BA2FA69755}" type="slidenum">
              <a:rPr lang="es-ES" altLang="es-ES" smtClean="0">
                <a:solidFill>
                  <a:srgbClr val="000000"/>
                </a:solidFill>
              </a:rPr>
              <a:pPr/>
              <a:t>31</a:t>
            </a:fld>
            <a:endParaRPr lang="es-ES" altLang="es-ES">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FF649880-DA22-CBF7-A31C-692FC9BB08A4}"/>
              </a:ext>
            </a:extLst>
          </p:cNvPr>
          <p:cNvSpPr txBox="1">
            <a:spLocks noGrp="1" noChangeArrowheads="1"/>
          </p:cNvSpPr>
          <p:nvPr/>
        </p:nvSpPr>
        <p:spPr bwMode="auto">
          <a:xfrm>
            <a:off x="3779838" y="942975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299E5045-1E70-4E3F-90FE-CF46757463AA}" type="slidenum">
              <a:rPr lang="es-ES_tradnl" altLang="es-ES">
                <a:latin typeface="Times New Roman" panose="02020603050405020304" pitchFamily="18" charset="0"/>
              </a:rPr>
              <a:pPr algn="r" eaLnBrk="1" hangingPunct="1">
                <a:spcBef>
                  <a:spcPct val="0"/>
                </a:spcBef>
              </a:pPr>
              <a:t>4</a:t>
            </a:fld>
            <a:endParaRPr lang="es-ES_tradnl" altLang="es-ES">
              <a:latin typeface="Times New Roman" panose="02020603050405020304" pitchFamily="18" charset="0"/>
            </a:endParaRPr>
          </a:p>
        </p:txBody>
      </p:sp>
      <p:sp>
        <p:nvSpPr>
          <p:cNvPr id="12291" name="Rectangle 2">
            <a:extLst>
              <a:ext uri="{FF2B5EF4-FFF2-40B4-BE49-F238E27FC236}">
                <a16:creationId xmlns:a16="http://schemas.microsoft.com/office/drawing/2014/main" id="{819F8EFA-18AB-471B-C163-9DE29879CA1E}"/>
              </a:ext>
            </a:extLst>
          </p:cNvPr>
          <p:cNvSpPr>
            <a:spLocks noChangeArrowheads="1" noTextEdit="1"/>
          </p:cNvSpPr>
          <p:nvPr>
            <p:ph type="sldImg"/>
          </p:nvPr>
        </p:nvSpPr>
        <p:spPr>
          <a:ln/>
        </p:spPr>
      </p:sp>
      <p:sp>
        <p:nvSpPr>
          <p:cNvPr id="12292" name="Rectangle 3">
            <a:extLst>
              <a:ext uri="{FF2B5EF4-FFF2-40B4-BE49-F238E27FC236}">
                <a16:creationId xmlns:a16="http://schemas.microsoft.com/office/drawing/2014/main" id="{BC8467E7-468E-35FB-3B00-17DA4EB3E703}"/>
              </a:ext>
            </a:extLst>
          </p:cNvPr>
          <p:cNvSpPr>
            <a:spLocks noGrp="1" noChangeArrowheads="1"/>
          </p:cNvSpPr>
          <p:nvPr>
            <p:ph type="body" idx="1"/>
          </p:nvPr>
        </p:nvSpPr>
        <p:spPr>
          <a:xfrm>
            <a:off x="889000" y="4714875"/>
            <a:ext cx="48910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s-ES_tradnl" altLang="es-ES">
                <a:latin typeface="Arial" panose="020B0604020202020204" pitchFamily="34" charset="0"/>
              </a:rPr>
              <a:t>La bomba </a:t>
            </a:r>
            <a:r>
              <a:rPr lang="es-ES" altLang="es-ES">
                <a:latin typeface="Arial" panose="020B0604020202020204" pitchFamily="34" charset="0"/>
              </a:rPr>
              <a:t>Na-K-ATPasa e</a:t>
            </a:r>
            <a:r>
              <a:rPr lang="es-ES_tradnl" altLang="es-ES">
                <a:latin typeface="Arial" panose="020B0604020202020204" pitchFamily="34" charset="0"/>
              </a:rPr>
              <a:t>s el factor determinante en la distribución de K.</a:t>
            </a:r>
          </a:p>
          <a:p>
            <a:pPr>
              <a:buFontTx/>
              <a:buChar char="•"/>
            </a:pPr>
            <a:r>
              <a:rPr lang="es-ES_tradnl" altLang="es-ES">
                <a:latin typeface="Arial" panose="020B0604020202020204" pitchFamily="34" charset="0"/>
              </a:rPr>
              <a:t> Regulada por varios factores:</a:t>
            </a:r>
          </a:p>
          <a:p>
            <a:pPr lvl="1">
              <a:buFontTx/>
              <a:buChar char="•"/>
            </a:pPr>
            <a:r>
              <a:rPr lang="es-ES_tradnl" altLang="es-ES">
                <a:latin typeface="Arial" panose="020B0604020202020204" pitchFamily="34" charset="0"/>
              </a:rPr>
              <a:t> Concentración de potasio</a:t>
            </a:r>
          </a:p>
          <a:p>
            <a:pPr lvl="1">
              <a:buFontTx/>
              <a:buChar char="•"/>
            </a:pPr>
            <a:r>
              <a:rPr lang="es-ES_tradnl" altLang="es-ES">
                <a:latin typeface="Arial" panose="020B0604020202020204" pitchFamily="34" charset="0"/>
              </a:rPr>
              <a:t> Catecolaminas</a:t>
            </a:r>
          </a:p>
          <a:p>
            <a:pPr lvl="1">
              <a:buFontTx/>
              <a:buChar char="•"/>
            </a:pPr>
            <a:r>
              <a:rPr lang="es-ES_tradnl" altLang="es-ES">
                <a:latin typeface="Arial" panose="020B0604020202020204" pitchFamily="34" charset="0"/>
              </a:rPr>
              <a:t> Insulina</a:t>
            </a:r>
            <a:endParaRPr lang="es-ES" altLang="es-ES">
              <a:latin typeface="Arial" panose="020B0604020202020204" pitchFamily="34" charset="0"/>
            </a:endParaRPr>
          </a:p>
          <a:p>
            <a:r>
              <a:rPr lang="es-ES" altLang="es-ES">
                <a:latin typeface="Arial" panose="020B0604020202020204" pitchFamily="34" charset="0"/>
              </a:rPr>
              <a:t>La propia concentración de K tiene un efecto directo sobre la distribución, de modo que el K entra en la célula en la hiperpotasemia y sale en la hipopotasemia.</a:t>
            </a:r>
          </a:p>
          <a:p>
            <a:r>
              <a:rPr lang="es-ES_tradnl" altLang="es-ES">
                <a:latin typeface="Arial" panose="020B0604020202020204" pitchFamily="34" charset="0"/>
              </a:rPr>
              <a:t>La </a:t>
            </a:r>
            <a:r>
              <a:rPr lang="es-ES_tradnl" altLang="es-ES" u="sng">
                <a:latin typeface="Arial" panose="020B0604020202020204" pitchFamily="34" charset="0"/>
              </a:rPr>
              <a:t>Aldosterona: </a:t>
            </a:r>
            <a:r>
              <a:rPr lang="es-ES_tradnl" altLang="es-ES">
                <a:latin typeface="Arial" panose="020B0604020202020204" pitchFamily="34" charset="0"/>
              </a:rPr>
              <a:t>además de aumentar la excreción del K y la secreción de este catión por las glándulas salivares, sudoríparas y por el intestino, existen evidencias experimentales de que la aldosterona puede así mismo, favorecer la entrada de K a la célula.</a:t>
            </a:r>
          </a:p>
          <a:p>
            <a:r>
              <a:rPr lang="es-ES_tradnl" altLang="es-ES">
                <a:latin typeface="Arial" panose="020B0604020202020204" pitchFamily="34" charset="0"/>
              </a:rPr>
              <a:t>Se va a ver separadamente cada uno de estos factores</a:t>
            </a:r>
          </a:p>
          <a:p>
            <a:endParaRPr lang="es-ES" altLang="es-ES">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Espace réservé de l'image des diapositives 1">
            <a:extLst>
              <a:ext uri="{FF2B5EF4-FFF2-40B4-BE49-F238E27FC236}">
                <a16:creationId xmlns:a16="http://schemas.microsoft.com/office/drawing/2014/main" id="{06BFEAB2-1C7D-F9C9-2C64-E54B24691E07}"/>
              </a:ext>
            </a:extLst>
          </p:cNvPr>
          <p:cNvSpPr>
            <a:spLocks noGrp="1" noRot="1" noChangeAspect="1" noChangeArrowheads="1" noTextEdit="1"/>
          </p:cNvSpPr>
          <p:nvPr>
            <p:ph type="sldImg"/>
          </p:nvPr>
        </p:nvSpPr>
        <p:spPr>
          <a:ln/>
        </p:spPr>
      </p:sp>
      <p:sp>
        <p:nvSpPr>
          <p:cNvPr id="68611" name="Espace réservé des commentaires 2">
            <a:extLst>
              <a:ext uri="{FF2B5EF4-FFF2-40B4-BE49-F238E27FC236}">
                <a16:creationId xmlns:a16="http://schemas.microsoft.com/office/drawing/2014/main" id="{CA48A63F-6010-808B-4F39-0686B3FC8E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ltLang="es-ES">
                <a:latin typeface="Arial" panose="020B0604020202020204" pitchFamily="34" charset="0"/>
              </a:rPr>
              <a:t>El tratamiento se basa en la administración de potasio bien oral o intravenosos y el de la causa de la hipopotasemia.</a:t>
            </a:r>
          </a:p>
        </p:txBody>
      </p:sp>
      <p:sp>
        <p:nvSpPr>
          <p:cNvPr id="68612" name="Espace réservé du numéro de diapositive 3">
            <a:extLst>
              <a:ext uri="{FF2B5EF4-FFF2-40B4-BE49-F238E27FC236}">
                <a16:creationId xmlns:a16="http://schemas.microsoft.com/office/drawing/2014/main" id="{EE4EB6E7-F97D-4B67-85C0-275AB9E5C7F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DE767E4-1F1C-4FD9-8600-F419101BCFFA}" type="slidenum">
              <a:rPr lang="es-ES" altLang="es-ES" smtClean="0">
                <a:solidFill>
                  <a:srgbClr val="000000"/>
                </a:solidFill>
              </a:rPr>
              <a:pPr/>
              <a:t>32</a:t>
            </a:fld>
            <a:endParaRPr lang="es-ES" altLang="es-ES">
              <a:solidFill>
                <a:srgbClr val="000000"/>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Espace réservé de l'image des diapositives 1">
            <a:extLst>
              <a:ext uri="{FF2B5EF4-FFF2-40B4-BE49-F238E27FC236}">
                <a16:creationId xmlns:a16="http://schemas.microsoft.com/office/drawing/2014/main" id="{C5389637-78CA-1252-0DF0-3C47572FA164}"/>
              </a:ext>
            </a:extLst>
          </p:cNvPr>
          <p:cNvSpPr>
            <a:spLocks noGrp="1" noRot="1" noChangeAspect="1" noChangeArrowheads="1" noTextEdit="1"/>
          </p:cNvSpPr>
          <p:nvPr>
            <p:ph type="sldImg"/>
          </p:nvPr>
        </p:nvSpPr>
        <p:spPr>
          <a:ln/>
        </p:spPr>
      </p:sp>
      <p:sp>
        <p:nvSpPr>
          <p:cNvPr id="70659" name="Espace réservé des commentaires 2">
            <a:extLst>
              <a:ext uri="{FF2B5EF4-FFF2-40B4-BE49-F238E27FC236}">
                <a16:creationId xmlns:a16="http://schemas.microsoft.com/office/drawing/2014/main" id="{DFCA861B-08D4-B463-2E5A-E2548CFF8C4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es-ES">
              <a:latin typeface="Arial" panose="020B0604020202020204" pitchFamily="34" charset="0"/>
            </a:endParaRPr>
          </a:p>
        </p:txBody>
      </p:sp>
      <p:sp>
        <p:nvSpPr>
          <p:cNvPr id="70660" name="Espace réservé du numéro de diapositive 3">
            <a:extLst>
              <a:ext uri="{FF2B5EF4-FFF2-40B4-BE49-F238E27FC236}">
                <a16:creationId xmlns:a16="http://schemas.microsoft.com/office/drawing/2014/main" id="{755F3852-D849-4C9D-F196-F2A4F47925C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E468071-6679-4F2A-8B79-71466BD30090}" type="slidenum">
              <a:rPr lang="es-ES" altLang="es-ES" smtClean="0">
                <a:solidFill>
                  <a:srgbClr val="000000"/>
                </a:solidFill>
              </a:rPr>
              <a:pPr/>
              <a:t>33</a:t>
            </a:fld>
            <a:endParaRPr lang="es-ES" altLang="es-ES">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3E0FF700-5D87-4FCA-9EC7-FB2C63A96C55}"/>
              </a:ext>
            </a:extLst>
          </p:cNvPr>
          <p:cNvSpPr txBox="1">
            <a:spLocks noGrp="1" noChangeArrowheads="1"/>
          </p:cNvSpPr>
          <p:nvPr/>
        </p:nvSpPr>
        <p:spPr bwMode="auto">
          <a:xfrm>
            <a:off x="3779838" y="942975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7BC5A6EF-086C-4817-87C9-7910FC6F3DDA}" type="slidenum">
              <a:rPr lang="es-ES_tradnl" altLang="es-ES">
                <a:latin typeface="Times New Roman" panose="02020603050405020304" pitchFamily="18" charset="0"/>
              </a:rPr>
              <a:pPr algn="r" eaLnBrk="1" hangingPunct="1">
                <a:spcBef>
                  <a:spcPct val="0"/>
                </a:spcBef>
              </a:pPr>
              <a:t>5</a:t>
            </a:fld>
            <a:endParaRPr lang="es-ES_tradnl" altLang="es-ES">
              <a:latin typeface="Times New Roman" panose="02020603050405020304" pitchFamily="18" charset="0"/>
            </a:endParaRPr>
          </a:p>
        </p:txBody>
      </p:sp>
      <p:sp>
        <p:nvSpPr>
          <p:cNvPr id="14339" name="Rectangle 2">
            <a:extLst>
              <a:ext uri="{FF2B5EF4-FFF2-40B4-BE49-F238E27FC236}">
                <a16:creationId xmlns:a16="http://schemas.microsoft.com/office/drawing/2014/main" id="{9D1F4249-038B-66C7-6BAB-255FE0E8088F}"/>
              </a:ext>
            </a:extLst>
          </p:cNvPr>
          <p:cNvSpPr>
            <a:spLocks noChangeArrowheads="1" noTextEdit="1"/>
          </p:cNvSpPr>
          <p:nvPr>
            <p:ph type="sldImg"/>
          </p:nvPr>
        </p:nvSpPr>
        <p:spPr>
          <a:ln/>
        </p:spPr>
      </p:sp>
      <p:sp>
        <p:nvSpPr>
          <p:cNvPr id="14340" name="Rectangle 3">
            <a:extLst>
              <a:ext uri="{FF2B5EF4-FFF2-40B4-BE49-F238E27FC236}">
                <a16:creationId xmlns:a16="http://schemas.microsoft.com/office/drawing/2014/main" id="{0C3DF86B-C512-A774-F6F4-56C581EE02B8}"/>
              </a:ext>
            </a:extLst>
          </p:cNvPr>
          <p:cNvSpPr>
            <a:spLocks noGrp="1" noChangeArrowheads="1"/>
          </p:cNvSpPr>
          <p:nvPr>
            <p:ph type="body" idx="1"/>
          </p:nvPr>
        </p:nvSpPr>
        <p:spPr>
          <a:xfrm>
            <a:off x="889000" y="4714875"/>
            <a:ext cx="48910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s-ES" altLang="es-ES">
                <a:latin typeface="Arial" panose="020B0604020202020204" pitchFamily="34" charset="0"/>
              </a:rPr>
              <a:t>Las situaciones en las que se favore la entrada de K en la célula son:</a:t>
            </a:r>
          </a:p>
          <a:p>
            <a:r>
              <a:rPr lang="es-ES" altLang="es-ES">
                <a:latin typeface="Arial" panose="020B0604020202020204" pitchFamily="34" charset="0"/>
              </a:rPr>
              <a:t>La propia concentración de K tiene un efecto directo sobre la distribución, de modo que el K entra en la célula en la hiperpotasemia y sale en la hipopotasemia.</a:t>
            </a:r>
          </a:p>
          <a:p>
            <a:r>
              <a:rPr lang="es-ES" altLang="es-ES">
                <a:latin typeface="Arial" panose="020B0604020202020204" pitchFamily="34" charset="0"/>
              </a:rPr>
              <a:t>Las catecolaminas y la insulina tienen menos importancia en el estado basal, pero desempeñan un papel importante, ya que aumentan la captación celular de K tras una carga alimentaria. Esto protege de una elevación peligrosa de la concentración de K hasta que el riñón pueda restaurar el equilibrio potásico mediante la eliminación de K.</a:t>
            </a:r>
          </a:p>
          <a:p>
            <a:r>
              <a:rPr lang="es-ES_tradnl" altLang="es-ES">
                <a:latin typeface="Arial" panose="020B0604020202020204" pitchFamily="34" charset="0"/>
              </a:rPr>
              <a:t>Favorecen la entrada de potasio en la célula:</a:t>
            </a:r>
          </a:p>
          <a:p>
            <a:pPr>
              <a:buFontTx/>
              <a:buChar char="-"/>
            </a:pPr>
            <a:r>
              <a:rPr lang="es-ES" altLang="es-ES" u="sng">
                <a:latin typeface="Arial" panose="020B0604020202020204" pitchFamily="34" charset="0"/>
              </a:rPr>
              <a:t>Insulina: </a:t>
            </a:r>
            <a:r>
              <a:rPr lang="es-ES" altLang="es-ES">
                <a:latin typeface="Arial" panose="020B0604020202020204" pitchFamily="34" charset="0"/>
              </a:rPr>
              <a:t>introduce el potasio en el interior de la célula. La Insulina estimula rápidamente la entrada de K a las células, a través de la activación de la bomba Na-K ATPasa. Este mecanismo es independiente  de la entrada de glucosa a la célula dependiente de Insulina. También fomenta  la captación celular de K en los músculos esqueléticos y en el hígado.</a:t>
            </a:r>
          </a:p>
          <a:p>
            <a:r>
              <a:rPr lang="es-ES_tradnl" altLang="es-ES">
                <a:latin typeface="Arial" panose="020B0604020202020204" pitchFamily="34" charset="0"/>
              </a:rPr>
              <a:t>Aparte de su papel fisiológico, el efecto de la insulina sobre la distribución de K es útil para el  tratamiento de la hiperK. Tanto la administración de Glu (para aumentar la liberación endógena) como la de insulina son capaces de reducir rápidamente la concentración plasmática de K, mediante un movimiento intracelular del mismo. </a:t>
            </a:r>
            <a:endParaRPr lang="es-ES" altLang="es-ES">
              <a:latin typeface="Arial" panose="020B0604020202020204" pitchFamily="34" charset="0"/>
            </a:endParaRPr>
          </a:p>
          <a:p>
            <a:pPr>
              <a:buFontTx/>
              <a:buChar char="-"/>
            </a:pPr>
            <a:r>
              <a:rPr lang="es-ES_tradnl" altLang="es-ES">
                <a:latin typeface="Arial" panose="020B0604020202020204" pitchFamily="34" charset="0"/>
              </a:rPr>
              <a:t> </a:t>
            </a:r>
            <a:r>
              <a:rPr lang="es-ES_tradnl" altLang="es-ES" u="sng">
                <a:latin typeface="Arial" panose="020B0604020202020204" pitchFamily="34" charset="0"/>
              </a:rPr>
              <a:t>Agonistas beta adrenérgicos: </a:t>
            </a:r>
            <a:r>
              <a:rPr lang="es-ES_tradnl" altLang="es-ES">
                <a:latin typeface="Arial" panose="020B0604020202020204" pitchFamily="34" charset="0"/>
              </a:rPr>
              <a:t>activan la adenilciclasa y aumenta el AMP cíclico intracelular, lo que  a su vez estimula la bomba Na-K ATPasa y facilita la captación intracelular de K.</a:t>
            </a:r>
          </a:p>
          <a:p>
            <a:endParaRPr lang="es-ES" altLang="es-E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169A30DA-3C09-AEBA-11B7-2D3B47709302}"/>
              </a:ext>
            </a:extLst>
          </p:cNvPr>
          <p:cNvSpPr txBox="1">
            <a:spLocks noGrp="1" noChangeArrowheads="1"/>
          </p:cNvSpPr>
          <p:nvPr/>
        </p:nvSpPr>
        <p:spPr bwMode="auto">
          <a:xfrm>
            <a:off x="3779838" y="942975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C0C20B27-0E39-467A-B6ED-8AFB5F015E0E}" type="slidenum">
              <a:rPr lang="es-ES_tradnl" altLang="es-ES">
                <a:latin typeface="Times New Roman" panose="02020603050405020304" pitchFamily="18" charset="0"/>
              </a:rPr>
              <a:pPr algn="r" eaLnBrk="1" hangingPunct="1">
                <a:spcBef>
                  <a:spcPct val="0"/>
                </a:spcBef>
              </a:pPr>
              <a:t>6</a:t>
            </a:fld>
            <a:endParaRPr lang="es-ES_tradnl" altLang="es-ES">
              <a:latin typeface="Times New Roman" panose="02020603050405020304" pitchFamily="18" charset="0"/>
            </a:endParaRPr>
          </a:p>
        </p:txBody>
      </p:sp>
      <p:sp>
        <p:nvSpPr>
          <p:cNvPr id="16387" name="Rectangle 2">
            <a:extLst>
              <a:ext uri="{FF2B5EF4-FFF2-40B4-BE49-F238E27FC236}">
                <a16:creationId xmlns:a16="http://schemas.microsoft.com/office/drawing/2014/main" id="{0FB1B189-8DD5-61C7-028A-3ACCD25F0EC5}"/>
              </a:ext>
            </a:extLst>
          </p:cNvPr>
          <p:cNvSpPr>
            <a:spLocks noChangeArrowheads="1" noTextEdit="1"/>
          </p:cNvSpPr>
          <p:nvPr>
            <p:ph type="sldImg"/>
          </p:nvPr>
        </p:nvSpPr>
        <p:spPr>
          <a:ln/>
        </p:spPr>
      </p:sp>
      <p:sp>
        <p:nvSpPr>
          <p:cNvPr id="16388" name="Rectangle 3">
            <a:extLst>
              <a:ext uri="{FF2B5EF4-FFF2-40B4-BE49-F238E27FC236}">
                <a16:creationId xmlns:a16="http://schemas.microsoft.com/office/drawing/2014/main" id="{7273CFA4-6502-C579-CAE2-0749CBE672A4}"/>
              </a:ext>
            </a:extLst>
          </p:cNvPr>
          <p:cNvSpPr>
            <a:spLocks noGrp="1" noChangeArrowheads="1"/>
          </p:cNvSpPr>
          <p:nvPr>
            <p:ph type="body" idx="1"/>
          </p:nvPr>
        </p:nvSpPr>
        <p:spPr>
          <a:xfrm>
            <a:off x="889000" y="4714875"/>
            <a:ext cx="48910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es-ES" altLang="es-ES" u="sng">
                <a:latin typeface="Arial" panose="020B0604020202020204" pitchFamily="34" charset="0"/>
              </a:rPr>
              <a:t> Alcalosis metabólica</a:t>
            </a:r>
            <a:r>
              <a:rPr lang="es-ES" altLang="es-ES">
                <a:latin typeface="Arial" panose="020B0604020202020204" pitchFamily="34" charset="0"/>
              </a:rPr>
              <a:t>: El aumento del bicarbonato sérico promueve la entrada de K a las células, incluso cuando el pH no está en límites alcalóticos. Por el contrario, las alteraciones respiratorias del equilibrio ácido-base ejercen muy poco efecto en la distribución transcelular de K. Esta acción es el principio del Tto. De la hiperpotasemia con bicarbonato.</a:t>
            </a:r>
          </a:p>
          <a:p>
            <a:pPr>
              <a:buFontTx/>
              <a:buChar char="-"/>
            </a:pPr>
            <a:r>
              <a:rPr lang="es-ES_tradnl" altLang="es-ES">
                <a:latin typeface="Arial" panose="020B0604020202020204" pitchFamily="34" charset="0"/>
              </a:rPr>
              <a:t>El movimiento de K al interior de la célula, generalmente disminuye poco la concentración palsmática de potasio (a menos que se produzcan unas pérdidas urinarias o intestinales concomitantes). Esta falta relativa de efecto se debe en parte a que hay menos amortiguación celular (y, por lo tanto, menos movimiento transcelular de H) en la alcalosis metabólica que en la acidosis (33% frente a 57%). Tampoco se observan grandes cambios en la concentración plasmática de K en la acidosis y alcalosis respiratorias por causas poco conocidas.</a:t>
            </a:r>
            <a:endParaRPr lang="es-ES" altLang="es-ES">
              <a:latin typeface="Arial" panose="020B0604020202020204" pitchFamily="34" charset="0"/>
            </a:endParaRPr>
          </a:p>
          <a:p>
            <a:endParaRPr lang="es-ES" altLang="es-E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4CE9D5E5-4811-0928-2E4A-99B609AC43AD}"/>
              </a:ext>
            </a:extLst>
          </p:cNvPr>
          <p:cNvSpPr txBox="1">
            <a:spLocks noGrp="1" noChangeArrowheads="1"/>
          </p:cNvSpPr>
          <p:nvPr/>
        </p:nvSpPr>
        <p:spPr bwMode="auto">
          <a:xfrm>
            <a:off x="3779838" y="942975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ECA835B2-70CF-44BD-9770-09E736270EF9}" type="slidenum">
              <a:rPr lang="es-ES_tradnl" altLang="es-ES">
                <a:latin typeface="Times New Roman" panose="02020603050405020304" pitchFamily="18" charset="0"/>
              </a:rPr>
              <a:pPr algn="r" eaLnBrk="1" hangingPunct="1">
                <a:spcBef>
                  <a:spcPct val="0"/>
                </a:spcBef>
              </a:pPr>
              <a:t>7</a:t>
            </a:fld>
            <a:endParaRPr lang="es-ES_tradnl" altLang="es-ES">
              <a:latin typeface="Times New Roman" panose="02020603050405020304" pitchFamily="18" charset="0"/>
            </a:endParaRPr>
          </a:p>
        </p:txBody>
      </p:sp>
      <p:sp>
        <p:nvSpPr>
          <p:cNvPr id="18435" name="Rectangle 2">
            <a:extLst>
              <a:ext uri="{FF2B5EF4-FFF2-40B4-BE49-F238E27FC236}">
                <a16:creationId xmlns:a16="http://schemas.microsoft.com/office/drawing/2014/main" id="{B23DDB7E-EAB1-990F-B7C8-119162ED0140}"/>
              </a:ext>
            </a:extLst>
          </p:cNvPr>
          <p:cNvSpPr>
            <a:spLocks noChangeArrowheads="1" noTextEdit="1"/>
          </p:cNvSpPr>
          <p:nvPr>
            <p:ph type="sldImg"/>
          </p:nvPr>
        </p:nvSpPr>
        <p:spPr>
          <a:ln/>
        </p:spPr>
      </p:sp>
      <p:sp>
        <p:nvSpPr>
          <p:cNvPr id="18436" name="Rectangle 3">
            <a:extLst>
              <a:ext uri="{FF2B5EF4-FFF2-40B4-BE49-F238E27FC236}">
                <a16:creationId xmlns:a16="http://schemas.microsoft.com/office/drawing/2014/main" id="{71D03AEE-C0F8-9FC8-7C98-B42AF9611B1F}"/>
              </a:ext>
            </a:extLst>
          </p:cNvPr>
          <p:cNvSpPr>
            <a:spLocks noGrp="1" noChangeArrowheads="1"/>
          </p:cNvSpPr>
          <p:nvPr>
            <p:ph type="body" idx="1"/>
          </p:nvPr>
        </p:nvSpPr>
        <p:spPr>
          <a:xfrm>
            <a:off x="889000" y="4714875"/>
            <a:ext cx="48910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ltLang="es-ES">
                <a:latin typeface="Arial" panose="020B0604020202020204" pitchFamily="34" charset="0"/>
              </a:rPr>
              <a:t>Favorecen la salida de potasio del interior de la célula:</a:t>
            </a:r>
          </a:p>
          <a:p>
            <a:pPr>
              <a:buFontTx/>
              <a:buChar char="-"/>
            </a:pPr>
            <a:r>
              <a:rPr lang="es-ES" altLang="es-ES">
                <a:latin typeface="Arial" panose="020B0604020202020204" pitchFamily="34" charset="0"/>
              </a:rPr>
              <a:t>Agonistas alfa</a:t>
            </a:r>
            <a:r>
              <a:rPr lang="es-ES_tradnl" altLang="es-ES">
                <a:latin typeface="Arial" panose="020B0604020202020204" pitchFamily="34" charset="0"/>
              </a:rPr>
              <a:t> adrenérgicos: de forma inversa a lo que ocurre con la estimulación  beta 2 adrenérgica, los fármacos alfa adrenérgicos como la fenilefrina inhiben la entrad de k al interior de la célula.</a:t>
            </a:r>
          </a:p>
          <a:p>
            <a:pPr>
              <a:buFontTx/>
              <a:buChar char="-"/>
            </a:pPr>
            <a:r>
              <a:rPr lang="es-ES_tradnl" altLang="es-ES">
                <a:latin typeface="Arial" panose="020B0604020202020204" pitchFamily="34" charset="0"/>
              </a:rPr>
              <a:t>La hiperosmolalidad del líquido extracelular: inducida por hiperglucemia grave o administración de manitol, favorece la salida de agua del espacio intra al extracelular. Esta salida de agua arrastra pasivamente potasio hacia el líquido extracelular por un efecto conocido como arrastre de solvente. </a:t>
            </a:r>
            <a:r>
              <a:rPr lang="es-ES" altLang="es-ES">
                <a:latin typeface="Arial" panose="020B0604020202020204" pitchFamily="34" charset="0"/>
              </a:rPr>
              <a:t>La concentración plasmática de K puede subir hasta 0.4-0.8 mEq/l por cada aumento de 10 mosm/Kg de la osmolalidad plasmática efectiva (por causa de hiperglucemia, hipernatremia o administración de manitol hipertónico). La hiperosmolalidad  provoca la difusión de agua fuera de las células a través de un gradiente osmótico. En esta situación dos factores colaboran para provocar un movimiento paralelo de K hacia el LEC:</a:t>
            </a:r>
          </a:p>
          <a:p>
            <a:pPr marL="685800" lvl="1" indent="-228600">
              <a:buFontTx/>
              <a:buAutoNum type="arabicParenR"/>
            </a:pPr>
            <a:r>
              <a:rPr lang="es-ES" altLang="es-ES">
                <a:latin typeface="Arial" panose="020B0604020202020204" pitchFamily="34" charset="0"/>
              </a:rPr>
              <a:t>La pérdida de agua aumenta la concentración intracelular de K, y por lo tanto genera un gradiente favorable para el movimiento extracelular de K de la membrana celular.</a:t>
            </a:r>
          </a:p>
          <a:p>
            <a:pPr marL="685800" lvl="1" indent="-228600">
              <a:buFontTx/>
              <a:buAutoNum type="arabicParenR"/>
            </a:pPr>
            <a:r>
              <a:rPr lang="es-ES" altLang="es-ES">
                <a:latin typeface="Arial" panose="020B0604020202020204" pitchFamily="34" charset="0"/>
              </a:rPr>
              <a:t>Se produce el denominado ARRASTRE POR SOLVENTE, que consiste en el arrastre del K junto con el agua fuera de la célula.</a:t>
            </a:r>
          </a:p>
          <a:p>
            <a:pPr>
              <a:buFontTx/>
              <a:buChar char="-"/>
            </a:pPr>
            <a:endParaRPr lang="es-ES" altLang="es-E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E1CF1135-A692-6714-87C5-0139A5A1626A}"/>
              </a:ext>
            </a:extLst>
          </p:cNvPr>
          <p:cNvSpPr txBox="1">
            <a:spLocks noGrp="1" noChangeArrowheads="1"/>
          </p:cNvSpPr>
          <p:nvPr/>
        </p:nvSpPr>
        <p:spPr bwMode="auto">
          <a:xfrm>
            <a:off x="3779838" y="942975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21F9E423-09DA-4904-AD4B-7B8D2634D0DF}" type="slidenum">
              <a:rPr lang="es-ES_tradnl" altLang="es-ES">
                <a:latin typeface="Times New Roman" panose="02020603050405020304" pitchFamily="18" charset="0"/>
              </a:rPr>
              <a:pPr algn="r" eaLnBrk="1" hangingPunct="1">
                <a:spcBef>
                  <a:spcPct val="0"/>
                </a:spcBef>
              </a:pPr>
              <a:t>8</a:t>
            </a:fld>
            <a:endParaRPr lang="es-ES_tradnl" altLang="es-ES">
              <a:latin typeface="Times New Roman" panose="02020603050405020304" pitchFamily="18" charset="0"/>
            </a:endParaRPr>
          </a:p>
        </p:txBody>
      </p:sp>
      <p:sp>
        <p:nvSpPr>
          <p:cNvPr id="20483" name="Rectangle 2">
            <a:extLst>
              <a:ext uri="{FF2B5EF4-FFF2-40B4-BE49-F238E27FC236}">
                <a16:creationId xmlns:a16="http://schemas.microsoft.com/office/drawing/2014/main" id="{D598DB5F-4A62-B922-E0F0-BDCD2DBA61AD}"/>
              </a:ext>
            </a:extLst>
          </p:cNvPr>
          <p:cNvSpPr>
            <a:spLocks noChangeArrowheads="1" noTextEdit="1"/>
          </p:cNvSpPr>
          <p:nvPr>
            <p:ph type="sldImg"/>
          </p:nvPr>
        </p:nvSpPr>
        <p:spPr>
          <a:ln/>
        </p:spPr>
      </p:sp>
      <p:sp>
        <p:nvSpPr>
          <p:cNvPr id="20484" name="Rectangle 3">
            <a:extLst>
              <a:ext uri="{FF2B5EF4-FFF2-40B4-BE49-F238E27FC236}">
                <a16:creationId xmlns:a16="http://schemas.microsoft.com/office/drawing/2014/main" id="{9B6C5085-3B51-0247-0F45-6E1981B8CBE4}"/>
              </a:ext>
            </a:extLst>
          </p:cNvPr>
          <p:cNvSpPr>
            <a:spLocks noGrp="1" noChangeArrowheads="1"/>
          </p:cNvSpPr>
          <p:nvPr>
            <p:ph type="body" idx="1"/>
          </p:nvPr>
        </p:nvSpPr>
        <p:spPr>
          <a:xfrm>
            <a:off x="889000" y="4714875"/>
            <a:ext cx="48910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ltLang="es-ES">
                <a:latin typeface="Arial" panose="020B0604020202020204" pitchFamily="34" charset="0"/>
              </a:rPr>
              <a:t>Acidosis metabólica: el exceso de hidrogeniones en el medio extracelular favorece su entrada en las células en intercambio por K.  </a:t>
            </a:r>
          </a:p>
          <a:p>
            <a:r>
              <a:rPr lang="es-ES_tradnl" altLang="es-ES">
                <a:latin typeface="Arial" panose="020B0604020202020204" pitchFamily="34" charset="0"/>
              </a:rPr>
              <a:t>El 60% o más del exceso de H</a:t>
            </a:r>
            <a:r>
              <a:rPr lang="es-ES_tradnl" altLang="es-ES" baseline="30000">
                <a:latin typeface="Arial" panose="020B0604020202020204" pitchFamily="34" charset="0"/>
              </a:rPr>
              <a:t>+</a:t>
            </a:r>
            <a:r>
              <a:rPr lang="es-ES_tradnl" altLang="es-ES">
                <a:latin typeface="Arial" panose="020B0604020202020204" pitchFamily="34" charset="0"/>
              </a:rPr>
              <a:t> se amortigua en el interior de las célula</a:t>
            </a:r>
            <a:r>
              <a:rPr lang="es-ES" altLang="es-ES">
                <a:latin typeface="Arial" panose="020B0604020202020204" pitchFamily="34" charset="0"/>
              </a:rPr>
              <a:t>s. La neutralidad eléctrica se mantiene a base de la salida de K y Na celular al LEC. El resultado es un aumento variable de la concentración plasmática de K de 0.2 a 1.7 mEq/l por cada 0.1 U que disminuye el pH. La concentración de Na también se incrementa,  pero un aumento de unos cuantos mEq no tiene repercusión, ya que su valor basal es elevado (±140).</a:t>
            </a:r>
          </a:p>
          <a:p>
            <a:endParaRPr lang="es-ES" altLang="es-E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0D90C140-0BBA-A231-D7AC-84459EF8EDAE}"/>
              </a:ext>
            </a:extLst>
          </p:cNvPr>
          <p:cNvSpPr txBox="1">
            <a:spLocks noGrp="1" noChangeArrowheads="1"/>
          </p:cNvSpPr>
          <p:nvPr/>
        </p:nvSpPr>
        <p:spPr bwMode="auto">
          <a:xfrm>
            <a:off x="3779838" y="942975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C57E3A2A-938F-46E8-80E4-FA042C3F3BC7}" type="slidenum">
              <a:rPr lang="es-ES_tradnl" altLang="es-ES">
                <a:latin typeface="Times New Roman" panose="02020603050405020304" pitchFamily="18" charset="0"/>
              </a:rPr>
              <a:pPr algn="r" eaLnBrk="1" hangingPunct="1">
                <a:spcBef>
                  <a:spcPct val="0"/>
                </a:spcBef>
              </a:pPr>
              <a:t>9</a:t>
            </a:fld>
            <a:endParaRPr lang="es-ES_tradnl" altLang="es-ES">
              <a:latin typeface="Times New Roman" panose="02020603050405020304" pitchFamily="18" charset="0"/>
            </a:endParaRPr>
          </a:p>
        </p:txBody>
      </p:sp>
      <p:sp>
        <p:nvSpPr>
          <p:cNvPr id="22531" name="Rectangle 2">
            <a:extLst>
              <a:ext uri="{FF2B5EF4-FFF2-40B4-BE49-F238E27FC236}">
                <a16:creationId xmlns:a16="http://schemas.microsoft.com/office/drawing/2014/main" id="{8556600D-E25C-010C-EA93-FF47DA971E8B}"/>
              </a:ext>
            </a:extLst>
          </p:cNvPr>
          <p:cNvSpPr>
            <a:spLocks noChangeArrowheads="1" noTextEdit="1"/>
          </p:cNvSpPr>
          <p:nvPr>
            <p:ph type="sldImg"/>
          </p:nvPr>
        </p:nvSpPr>
        <p:spPr>
          <a:ln/>
        </p:spPr>
      </p:sp>
      <p:sp>
        <p:nvSpPr>
          <p:cNvPr id="33796" name="Rectangle 3">
            <a:extLst>
              <a:ext uri="{FF2B5EF4-FFF2-40B4-BE49-F238E27FC236}">
                <a16:creationId xmlns:a16="http://schemas.microsoft.com/office/drawing/2014/main" id="{236276A5-04A0-11CA-1F2E-24F7E3CCA626}"/>
              </a:ext>
            </a:extLst>
          </p:cNvPr>
          <p:cNvSpPr>
            <a:spLocks noGrp="1" noChangeArrowheads="1"/>
          </p:cNvSpPr>
          <p:nvPr>
            <p:ph type="body" idx="1"/>
          </p:nvPr>
        </p:nvSpPr>
        <p:spPr>
          <a:xfrm>
            <a:off x="889000" y="4714875"/>
            <a:ext cx="4891088" cy="4467225"/>
          </a:xfrm>
          <a:ln/>
        </p:spPr>
        <p:txBody>
          <a:bodyPr/>
          <a:lstStyle/>
          <a:p>
            <a:pPr marL="228600" indent="-228600">
              <a:defRPr/>
            </a:pPr>
            <a:r>
              <a:rPr lang="es-ES_tradnl" altLang="es-ES" dirty="0">
                <a:latin typeface="Arial" panose="020B0604020202020204" pitchFamily="34" charset="0"/>
              </a:rPr>
              <a:t>El riñón es el órgano encargado de eliminar la carga diaria de potasio que se reabsorbe con la dieta.</a:t>
            </a:r>
          </a:p>
          <a:p>
            <a:pPr marL="228600" indent="-228600">
              <a:defRPr/>
            </a:pPr>
            <a:r>
              <a:rPr lang="es-ES_tradnl" altLang="es-ES" dirty="0">
                <a:latin typeface="Arial" panose="020B0604020202020204" pitchFamily="34" charset="0"/>
              </a:rPr>
              <a:t>El 90% del potasio filtrado se reabsorbe en el túbulo proximal y, por consiguiente es el túbulo distal el que modifica la eliminación urinaria de potasio.</a:t>
            </a:r>
          </a:p>
          <a:p>
            <a:pPr marL="228600" indent="-228600">
              <a:defRPr/>
            </a:pPr>
            <a:r>
              <a:rPr lang="es-ES_tradnl" altLang="es-ES" dirty="0">
                <a:latin typeface="Arial" panose="020B0604020202020204" pitchFamily="34" charset="0"/>
              </a:rPr>
              <a:t>La excreción distal de potasio puede verse influida por varias circunstancias:</a:t>
            </a:r>
          </a:p>
          <a:p>
            <a:pPr marL="228600" indent="-228600">
              <a:buFontTx/>
              <a:buAutoNum type="arabicParenR"/>
              <a:defRPr/>
            </a:pPr>
            <a:r>
              <a:rPr lang="es-ES_tradnl" altLang="es-ES" dirty="0">
                <a:latin typeface="Arial" panose="020B0604020202020204" pitchFamily="34" charset="0"/>
              </a:rPr>
              <a:t>El contenido de potasio de la dieta influye en la regulación de la secreción distal de potasio, de forma que la excreción renal de potasio puede variar de menos de 20 mEq/l a  mas de 150 </a:t>
            </a:r>
            <a:r>
              <a:rPr lang="es-ES_tradnl" altLang="es-ES" dirty="0" err="1">
                <a:latin typeface="Arial" panose="020B0604020202020204" pitchFamily="34" charset="0"/>
              </a:rPr>
              <a:t>mE</a:t>
            </a:r>
            <a:r>
              <a:rPr lang="es-ES_tradnl" altLang="es-ES" dirty="0">
                <a:latin typeface="Arial" panose="020B0604020202020204" pitchFamily="34" charset="0"/>
              </a:rPr>
              <a:t>/l, si se realizan dietas muy restrictivas o ricas en este </a:t>
            </a:r>
            <a:r>
              <a:rPr lang="es-ES_tradnl" altLang="es-ES" dirty="0" err="1">
                <a:latin typeface="Arial" panose="020B0604020202020204" pitchFamily="34" charset="0"/>
              </a:rPr>
              <a:t>ión</a:t>
            </a:r>
            <a:r>
              <a:rPr lang="es-ES_tradnl" altLang="es-ES" dirty="0">
                <a:latin typeface="Arial" panose="020B0604020202020204" pitchFamily="34" charset="0"/>
              </a:rPr>
              <a:t>. </a:t>
            </a:r>
          </a:p>
          <a:p>
            <a:pPr marL="228600" indent="-228600">
              <a:buFontTx/>
              <a:buAutoNum type="arabicParenR"/>
              <a:defRPr/>
            </a:pPr>
            <a:r>
              <a:rPr lang="es-ES" altLang="es-ES" dirty="0">
                <a:latin typeface="Arial" panose="020B0604020202020204" pitchFamily="34" charset="0"/>
              </a:rPr>
              <a:t>La acidosis impide y la alcalosis favorece la entrada de potasio a las células del túbulo distal y colector, modulando así su eliminación.</a:t>
            </a:r>
          </a:p>
          <a:p>
            <a:pPr marL="228600" indent="-228600">
              <a:buFontTx/>
              <a:buAutoNum type="arabicParenR"/>
              <a:defRPr/>
            </a:pPr>
            <a:r>
              <a:rPr lang="es-ES" altLang="es-ES" dirty="0">
                <a:latin typeface="Arial" panose="020B0604020202020204" pitchFamily="34" charset="0"/>
              </a:rPr>
              <a:t>El flujo distal es un estímulo importante para la secreción distal de K.</a:t>
            </a:r>
          </a:p>
          <a:p>
            <a:pPr>
              <a:defRPr/>
            </a:pPr>
            <a:r>
              <a:rPr lang="es-ES" altLang="es-ES" dirty="0">
                <a:latin typeface="Arial" panose="020B0604020202020204" pitchFamily="34" charset="0"/>
              </a:rPr>
              <a:t>De hecho, las porciones finales del túbulo contorneado distal y el túbulo colector cortical son las principales responsables del control de la eliminación renal de potasio. </a:t>
            </a:r>
          </a:p>
          <a:p>
            <a:pPr>
              <a:defRPr/>
            </a:pPr>
            <a:r>
              <a:rPr lang="es-ES" altLang="es-ES" dirty="0">
                <a:latin typeface="Arial" panose="020B0604020202020204" pitchFamily="34" charset="0"/>
              </a:rPr>
              <a:t>Como se muestra en la figura la mayoría del potasio filtrado se reabsorbe, y es el túbulo distal el que modificara la eliminación urinaria de K en función del:</a:t>
            </a:r>
          </a:p>
          <a:p>
            <a:pPr eaLnBrk="1" hangingPunct="1">
              <a:defRPr/>
            </a:pPr>
            <a:r>
              <a:rPr lang="es-ES" altLang="es-ES" dirty="0">
                <a:latin typeface="Arial" panose="020B0604020202020204" pitchFamily="34" charset="0"/>
              </a:rPr>
              <a:t>- Flujo tubular distal</a:t>
            </a:r>
          </a:p>
          <a:p>
            <a:pPr eaLnBrk="1" hangingPunct="1">
              <a:defRPr/>
            </a:pPr>
            <a:r>
              <a:rPr lang="es-ES" altLang="es-ES" dirty="0">
                <a:latin typeface="Arial" panose="020B0604020202020204" pitchFamily="34" charset="0"/>
              </a:rPr>
              <a:t>- Aporte de </a:t>
            </a:r>
            <a:r>
              <a:rPr lang="es-ES" altLang="es-ES" dirty="0" err="1">
                <a:latin typeface="Arial" panose="020B0604020202020204" pitchFamily="34" charset="0"/>
              </a:rPr>
              <a:t>Na</a:t>
            </a:r>
            <a:endParaRPr lang="es-ES" altLang="es-ES" dirty="0">
              <a:latin typeface="Arial" panose="020B0604020202020204" pitchFamily="34" charset="0"/>
            </a:endParaRPr>
          </a:p>
          <a:p>
            <a:pPr eaLnBrk="1" hangingPunct="1">
              <a:defRPr/>
            </a:pPr>
            <a:r>
              <a:rPr lang="es-ES" altLang="es-ES" dirty="0">
                <a:latin typeface="Arial" panose="020B0604020202020204" pitchFamily="34" charset="0"/>
              </a:rPr>
              <a:t>- Aldosterona</a:t>
            </a:r>
          </a:p>
          <a:p>
            <a:pPr eaLnBrk="1" hangingPunct="1">
              <a:defRPr/>
            </a:pPr>
            <a:r>
              <a:rPr lang="es-ES" altLang="es-ES" dirty="0">
                <a:latin typeface="Arial" panose="020B0604020202020204" pitchFamily="34" charset="0"/>
              </a:rPr>
              <a:t>- Excreción aniones</a:t>
            </a:r>
          </a:p>
          <a:p>
            <a:pPr>
              <a:defRPr/>
            </a:pPr>
            <a:endParaRPr lang="es-ES" altLang="es-ES" dirty="0">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3C8C7307-8638-53F7-D255-745431DFE380}"/>
              </a:ext>
            </a:extLst>
          </p:cNvPr>
          <p:cNvSpPr txBox="1">
            <a:spLocks noGrp="1" noChangeArrowheads="1"/>
          </p:cNvSpPr>
          <p:nvPr/>
        </p:nvSpPr>
        <p:spPr bwMode="auto">
          <a:xfrm>
            <a:off x="3779838" y="942975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0162AE51-9FC0-4EFE-A1A8-2AE5971F3BD9}" type="slidenum">
              <a:rPr lang="es-ES_tradnl" altLang="es-ES">
                <a:latin typeface="Times New Roman" panose="02020603050405020304" pitchFamily="18" charset="0"/>
              </a:rPr>
              <a:pPr algn="r" eaLnBrk="1" hangingPunct="1">
                <a:spcBef>
                  <a:spcPct val="0"/>
                </a:spcBef>
              </a:pPr>
              <a:t>10</a:t>
            </a:fld>
            <a:endParaRPr lang="es-ES_tradnl" altLang="es-ES">
              <a:latin typeface="Times New Roman" panose="02020603050405020304" pitchFamily="18" charset="0"/>
            </a:endParaRPr>
          </a:p>
        </p:txBody>
      </p:sp>
      <p:sp>
        <p:nvSpPr>
          <p:cNvPr id="24579" name="Rectangle 2">
            <a:extLst>
              <a:ext uri="{FF2B5EF4-FFF2-40B4-BE49-F238E27FC236}">
                <a16:creationId xmlns:a16="http://schemas.microsoft.com/office/drawing/2014/main" id="{616F0888-82EB-5576-1C27-1F83F6963180}"/>
              </a:ext>
            </a:extLst>
          </p:cNvPr>
          <p:cNvSpPr>
            <a:spLocks noChangeArrowheads="1" noTextEdit="1"/>
          </p:cNvSpPr>
          <p:nvPr>
            <p:ph type="sldImg"/>
          </p:nvPr>
        </p:nvSpPr>
        <p:spPr>
          <a:ln/>
        </p:spPr>
      </p:sp>
      <p:sp>
        <p:nvSpPr>
          <p:cNvPr id="24580" name="Rectangle 3">
            <a:extLst>
              <a:ext uri="{FF2B5EF4-FFF2-40B4-BE49-F238E27FC236}">
                <a16:creationId xmlns:a16="http://schemas.microsoft.com/office/drawing/2014/main" id="{0AFBADF4-FE5E-F664-DB61-2A94F413D588}"/>
              </a:ext>
            </a:extLst>
          </p:cNvPr>
          <p:cNvSpPr>
            <a:spLocks noGrp="1" noChangeArrowheads="1"/>
          </p:cNvSpPr>
          <p:nvPr>
            <p:ph type="body" idx="1"/>
          </p:nvPr>
        </p:nvSpPr>
        <p:spPr>
          <a:xfrm>
            <a:off x="889000" y="4714875"/>
            <a:ext cx="4891088" cy="4467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altLang="es-ES">
                <a:latin typeface="Arial" panose="020B0604020202020204" pitchFamily="34" charset="0"/>
              </a:rPr>
              <a:t>Un aumento del flujo distal es un estímulo importante para la secreción distal de K, el K se secreta en el túbulo distal intercambiándose por Na. Por ello, un aumento en el aporte de Na hacia el túbulo distal facilita su intercambio con K y, por tanto, la eliminación urinaria de K.</a:t>
            </a:r>
          </a:p>
          <a:p>
            <a:r>
              <a:rPr lang="es-ES" altLang="es-ES">
                <a:latin typeface="Arial" panose="020B0604020202020204" pitchFamily="34" charset="0"/>
              </a:rPr>
              <a:t>En casos de importante depleción de volumen, la capacidad de manejar el K por el túbulo se altera debido a la disminución del flujo distal, lo que puede disminuir aún mas la secreción de potasio.</a:t>
            </a:r>
          </a:p>
          <a:p>
            <a:endParaRPr lang="es-ES" altLang="es-E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8A98315A-933E-9D82-83F9-B678DDB725C3}"/>
              </a:ext>
            </a:extLst>
          </p:cNvPr>
          <p:cNvSpPr>
            <a:spLocks noGrp="1"/>
          </p:cNvSpPr>
          <p:nvPr>
            <p:ph type="dt" sz="half" idx="10"/>
          </p:nvPr>
        </p:nvSpPr>
        <p:spPr/>
        <p:txBody>
          <a:bodyPr/>
          <a:lstStyle>
            <a:lvl1pPr>
              <a:defRPr/>
            </a:lvl1pPr>
          </a:lstStyle>
          <a:p>
            <a:pPr>
              <a:defRPr/>
            </a:pPr>
            <a:endParaRPr lang="es-ES"/>
          </a:p>
        </p:txBody>
      </p:sp>
      <p:sp>
        <p:nvSpPr>
          <p:cNvPr id="5" name="Marcador de pie de página 4">
            <a:extLst>
              <a:ext uri="{FF2B5EF4-FFF2-40B4-BE49-F238E27FC236}">
                <a16:creationId xmlns:a16="http://schemas.microsoft.com/office/drawing/2014/main" id="{531FD5A2-3742-0C41-D325-842364D4C7CE}"/>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041962D7-CD10-64E8-B9D2-C14F6745E8FE}"/>
              </a:ext>
            </a:extLst>
          </p:cNvPr>
          <p:cNvSpPr>
            <a:spLocks noGrp="1"/>
          </p:cNvSpPr>
          <p:nvPr>
            <p:ph type="sldNum" sz="quarter" idx="12"/>
          </p:nvPr>
        </p:nvSpPr>
        <p:spPr/>
        <p:txBody>
          <a:bodyPr/>
          <a:lstStyle>
            <a:lvl1pPr>
              <a:defRPr/>
            </a:lvl1pPr>
          </a:lstStyle>
          <a:p>
            <a:pPr>
              <a:defRPr/>
            </a:pPr>
            <a:fld id="{A9740FEE-211C-4792-9713-7430859108DC}" type="slidenum">
              <a:rPr lang="es-ES" altLang="es-ES"/>
              <a:pPr>
                <a:defRPr/>
              </a:pPr>
              <a:t>‹Nº›</a:t>
            </a:fld>
            <a:endParaRPr lang="es-ES" altLang="es-ES"/>
          </a:p>
        </p:txBody>
      </p:sp>
    </p:spTree>
    <p:extLst>
      <p:ext uri="{BB962C8B-B14F-4D97-AF65-F5344CB8AC3E}">
        <p14:creationId xmlns:p14="http://schemas.microsoft.com/office/powerpoint/2010/main" val="2142488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F897173-D564-7D8C-2053-493CAA4D4522}"/>
              </a:ext>
            </a:extLst>
          </p:cNvPr>
          <p:cNvSpPr>
            <a:spLocks noGrp="1"/>
          </p:cNvSpPr>
          <p:nvPr>
            <p:ph type="dt" sz="half" idx="10"/>
          </p:nvPr>
        </p:nvSpPr>
        <p:spPr/>
        <p:txBody>
          <a:bodyPr/>
          <a:lstStyle>
            <a:lvl1pPr>
              <a:defRPr/>
            </a:lvl1pPr>
          </a:lstStyle>
          <a:p>
            <a:pPr>
              <a:defRPr/>
            </a:pPr>
            <a:endParaRPr lang="es-ES"/>
          </a:p>
        </p:txBody>
      </p:sp>
      <p:sp>
        <p:nvSpPr>
          <p:cNvPr id="5" name="Marcador de pie de página 4">
            <a:extLst>
              <a:ext uri="{FF2B5EF4-FFF2-40B4-BE49-F238E27FC236}">
                <a16:creationId xmlns:a16="http://schemas.microsoft.com/office/drawing/2014/main" id="{EA127D9D-86BC-300A-4BE7-6B289C891203}"/>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BA8BE5FF-2E12-67AB-E207-903A44A3DB0B}"/>
              </a:ext>
            </a:extLst>
          </p:cNvPr>
          <p:cNvSpPr>
            <a:spLocks noGrp="1"/>
          </p:cNvSpPr>
          <p:nvPr>
            <p:ph type="sldNum" sz="quarter" idx="12"/>
          </p:nvPr>
        </p:nvSpPr>
        <p:spPr/>
        <p:txBody>
          <a:bodyPr/>
          <a:lstStyle>
            <a:lvl1pPr>
              <a:defRPr/>
            </a:lvl1pPr>
          </a:lstStyle>
          <a:p>
            <a:pPr>
              <a:defRPr/>
            </a:pPr>
            <a:fld id="{B575275E-BD6C-42D2-8523-09D956A138A7}" type="slidenum">
              <a:rPr lang="es-ES" altLang="es-ES"/>
              <a:pPr>
                <a:defRPr/>
              </a:pPr>
              <a:t>‹Nº›</a:t>
            </a:fld>
            <a:endParaRPr lang="es-ES" altLang="es-ES"/>
          </a:p>
        </p:txBody>
      </p:sp>
    </p:spTree>
    <p:extLst>
      <p:ext uri="{BB962C8B-B14F-4D97-AF65-F5344CB8AC3E}">
        <p14:creationId xmlns:p14="http://schemas.microsoft.com/office/powerpoint/2010/main" val="3266409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65FCF9-B812-5972-6E4E-69EB0D857142}"/>
              </a:ext>
            </a:extLst>
          </p:cNvPr>
          <p:cNvSpPr>
            <a:spLocks noGrp="1"/>
          </p:cNvSpPr>
          <p:nvPr>
            <p:ph type="dt" sz="half" idx="10"/>
          </p:nvPr>
        </p:nvSpPr>
        <p:spPr/>
        <p:txBody>
          <a:bodyPr/>
          <a:lstStyle>
            <a:lvl1pPr>
              <a:defRPr/>
            </a:lvl1pPr>
          </a:lstStyle>
          <a:p>
            <a:pPr>
              <a:defRPr/>
            </a:pPr>
            <a:endParaRPr lang="es-ES"/>
          </a:p>
        </p:txBody>
      </p:sp>
      <p:sp>
        <p:nvSpPr>
          <p:cNvPr id="5" name="Marcador de pie de página 4">
            <a:extLst>
              <a:ext uri="{FF2B5EF4-FFF2-40B4-BE49-F238E27FC236}">
                <a16:creationId xmlns:a16="http://schemas.microsoft.com/office/drawing/2014/main" id="{3FF4496E-0F08-4C29-16B5-84E99F05AD32}"/>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AB0ECDE3-B413-46F0-8C7F-990852B6B6CD}"/>
              </a:ext>
            </a:extLst>
          </p:cNvPr>
          <p:cNvSpPr>
            <a:spLocks noGrp="1"/>
          </p:cNvSpPr>
          <p:nvPr>
            <p:ph type="sldNum" sz="quarter" idx="12"/>
          </p:nvPr>
        </p:nvSpPr>
        <p:spPr/>
        <p:txBody>
          <a:bodyPr/>
          <a:lstStyle>
            <a:lvl1pPr>
              <a:defRPr/>
            </a:lvl1pPr>
          </a:lstStyle>
          <a:p>
            <a:pPr>
              <a:defRPr/>
            </a:pPr>
            <a:fld id="{EA0F45EC-4725-4ACD-82ED-E3872144A08E}" type="slidenum">
              <a:rPr lang="es-ES" altLang="es-ES"/>
              <a:pPr>
                <a:defRPr/>
              </a:pPr>
              <a:t>‹Nº›</a:t>
            </a:fld>
            <a:endParaRPr lang="es-ES" altLang="es-ES"/>
          </a:p>
        </p:txBody>
      </p:sp>
    </p:spTree>
    <p:extLst>
      <p:ext uri="{BB962C8B-B14F-4D97-AF65-F5344CB8AC3E}">
        <p14:creationId xmlns:p14="http://schemas.microsoft.com/office/powerpoint/2010/main" val="402599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es-ES"/>
              <a:t>Haga clic para modificar el estilo de título del patrón</a:t>
            </a: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p>
        </p:txBody>
      </p:sp>
      <p:sp>
        <p:nvSpPr>
          <p:cNvPr id="4" name="Marcador de fecha 3">
            <a:extLst>
              <a:ext uri="{FF2B5EF4-FFF2-40B4-BE49-F238E27FC236}">
                <a16:creationId xmlns:a16="http://schemas.microsoft.com/office/drawing/2014/main" id="{02C763BD-F4C7-272F-51AE-40EE132E9E14}"/>
              </a:ext>
            </a:extLst>
          </p:cNvPr>
          <p:cNvSpPr>
            <a:spLocks noGrp="1"/>
          </p:cNvSpPr>
          <p:nvPr>
            <p:ph type="dt" sz="half" idx="10"/>
          </p:nvPr>
        </p:nvSpPr>
        <p:spPr/>
        <p:txBody>
          <a:bodyPr/>
          <a:lstStyle>
            <a:lvl1pPr>
              <a:defRPr/>
            </a:lvl1pPr>
          </a:lstStyle>
          <a:p>
            <a:pPr>
              <a:defRPr/>
            </a:pPr>
            <a:fld id="{3F01F14F-2ED1-458F-A36F-48682C975856}" type="datetimeFigureOut">
              <a:rPr lang="es-ES"/>
              <a:pPr>
                <a:defRPr/>
              </a:pPr>
              <a:t>20/10/2022</a:t>
            </a:fld>
            <a:endParaRPr lang="es-ES"/>
          </a:p>
        </p:txBody>
      </p:sp>
      <p:sp>
        <p:nvSpPr>
          <p:cNvPr id="5" name="Marcador de pie de página 4">
            <a:extLst>
              <a:ext uri="{FF2B5EF4-FFF2-40B4-BE49-F238E27FC236}">
                <a16:creationId xmlns:a16="http://schemas.microsoft.com/office/drawing/2014/main" id="{D5B694DB-4304-D3DC-82DB-4ADDAEA70102}"/>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1751AF20-2A4C-7419-D3B7-3C74FA0661A5}"/>
              </a:ext>
            </a:extLst>
          </p:cNvPr>
          <p:cNvSpPr>
            <a:spLocks noGrp="1"/>
          </p:cNvSpPr>
          <p:nvPr>
            <p:ph type="sldNum" sz="quarter" idx="12"/>
          </p:nvPr>
        </p:nvSpPr>
        <p:spPr/>
        <p:txBody>
          <a:bodyPr/>
          <a:lstStyle>
            <a:lvl1pPr>
              <a:defRPr/>
            </a:lvl1pPr>
          </a:lstStyle>
          <a:p>
            <a:pPr>
              <a:defRPr/>
            </a:pPr>
            <a:fld id="{CE7AC994-DFC1-4144-85B1-AFA0E42DC446}" type="slidenum">
              <a:rPr lang="es-ES" altLang="es-ES"/>
              <a:pPr>
                <a:defRPr/>
              </a:pPr>
              <a:t>‹Nº›</a:t>
            </a:fld>
            <a:endParaRPr lang="es-ES" altLang="es-ES"/>
          </a:p>
        </p:txBody>
      </p:sp>
    </p:spTree>
    <p:extLst>
      <p:ext uri="{BB962C8B-B14F-4D97-AF65-F5344CB8AC3E}">
        <p14:creationId xmlns:p14="http://schemas.microsoft.com/office/powerpoint/2010/main" val="24484667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29F675E-2D44-B2CA-9A36-6D8873ECA2E7}"/>
              </a:ext>
            </a:extLst>
          </p:cNvPr>
          <p:cNvSpPr>
            <a:spLocks noGrp="1"/>
          </p:cNvSpPr>
          <p:nvPr>
            <p:ph type="dt" sz="half" idx="10"/>
          </p:nvPr>
        </p:nvSpPr>
        <p:spPr/>
        <p:txBody>
          <a:bodyPr/>
          <a:lstStyle>
            <a:lvl1pPr>
              <a:defRPr/>
            </a:lvl1pPr>
          </a:lstStyle>
          <a:p>
            <a:pPr>
              <a:defRPr/>
            </a:pPr>
            <a:fld id="{38B0FE08-1D4D-48DB-B335-0C4EFAE89786}" type="datetimeFigureOut">
              <a:rPr lang="es-ES"/>
              <a:pPr>
                <a:defRPr/>
              </a:pPr>
              <a:t>20/10/2022</a:t>
            </a:fld>
            <a:endParaRPr lang="es-ES"/>
          </a:p>
        </p:txBody>
      </p:sp>
      <p:sp>
        <p:nvSpPr>
          <p:cNvPr id="5" name="Marcador de pie de página 4">
            <a:extLst>
              <a:ext uri="{FF2B5EF4-FFF2-40B4-BE49-F238E27FC236}">
                <a16:creationId xmlns:a16="http://schemas.microsoft.com/office/drawing/2014/main" id="{96E82353-E3C5-5917-6AB9-28F4572610FF}"/>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B390CE0B-9E30-D412-87F2-9E20AD537798}"/>
              </a:ext>
            </a:extLst>
          </p:cNvPr>
          <p:cNvSpPr>
            <a:spLocks noGrp="1"/>
          </p:cNvSpPr>
          <p:nvPr>
            <p:ph type="sldNum" sz="quarter" idx="12"/>
          </p:nvPr>
        </p:nvSpPr>
        <p:spPr/>
        <p:txBody>
          <a:bodyPr/>
          <a:lstStyle>
            <a:lvl1pPr>
              <a:defRPr/>
            </a:lvl1pPr>
          </a:lstStyle>
          <a:p>
            <a:pPr>
              <a:defRPr/>
            </a:pPr>
            <a:fld id="{38A27C08-201D-4EA4-9108-FA147AD7F272}" type="slidenum">
              <a:rPr lang="es-ES" altLang="es-ES"/>
              <a:pPr>
                <a:defRPr/>
              </a:pPr>
              <a:t>‹Nº›</a:t>
            </a:fld>
            <a:endParaRPr lang="es-ES" altLang="es-ES"/>
          </a:p>
        </p:txBody>
      </p:sp>
    </p:spTree>
    <p:extLst>
      <p:ext uri="{BB962C8B-B14F-4D97-AF65-F5344CB8AC3E}">
        <p14:creationId xmlns:p14="http://schemas.microsoft.com/office/powerpoint/2010/main" val="3346740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s-ES"/>
              <a:t>Haga clic para modificar el estilo de título del patrón</a:t>
            </a:r>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el estilo de texto del patrón</a:t>
            </a:r>
          </a:p>
        </p:txBody>
      </p:sp>
      <p:sp>
        <p:nvSpPr>
          <p:cNvPr id="4" name="Marcador de fecha 3">
            <a:extLst>
              <a:ext uri="{FF2B5EF4-FFF2-40B4-BE49-F238E27FC236}">
                <a16:creationId xmlns:a16="http://schemas.microsoft.com/office/drawing/2014/main" id="{CCBB7ECD-79CC-3E2C-CFAD-D62364B01CA9}"/>
              </a:ext>
            </a:extLst>
          </p:cNvPr>
          <p:cNvSpPr>
            <a:spLocks noGrp="1"/>
          </p:cNvSpPr>
          <p:nvPr>
            <p:ph type="dt" sz="half" idx="10"/>
          </p:nvPr>
        </p:nvSpPr>
        <p:spPr/>
        <p:txBody>
          <a:bodyPr/>
          <a:lstStyle>
            <a:lvl1pPr>
              <a:defRPr/>
            </a:lvl1pPr>
          </a:lstStyle>
          <a:p>
            <a:pPr>
              <a:defRPr/>
            </a:pPr>
            <a:fld id="{6E6BA043-B92E-4B11-9BB3-F59F6C05095C}" type="datetimeFigureOut">
              <a:rPr lang="es-ES"/>
              <a:pPr>
                <a:defRPr/>
              </a:pPr>
              <a:t>20/10/2022</a:t>
            </a:fld>
            <a:endParaRPr lang="es-ES"/>
          </a:p>
        </p:txBody>
      </p:sp>
      <p:sp>
        <p:nvSpPr>
          <p:cNvPr id="5" name="Marcador de pie de página 4">
            <a:extLst>
              <a:ext uri="{FF2B5EF4-FFF2-40B4-BE49-F238E27FC236}">
                <a16:creationId xmlns:a16="http://schemas.microsoft.com/office/drawing/2014/main" id="{B02C305D-C264-E6FA-E140-AB8F8B6E173F}"/>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ACE7257A-865C-8C25-F1D1-B98C325FB060}"/>
              </a:ext>
            </a:extLst>
          </p:cNvPr>
          <p:cNvSpPr>
            <a:spLocks noGrp="1"/>
          </p:cNvSpPr>
          <p:nvPr>
            <p:ph type="sldNum" sz="quarter" idx="12"/>
          </p:nvPr>
        </p:nvSpPr>
        <p:spPr/>
        <p:txBody>
          <a:bodyPr/>
          <a:lstStyle>
            <a:lvl1pPr>
              <a:defRPr/>
            </a:lvl1pPr>
          </a:lstStyle>
          <a:p>
            <a:pPr>
              <a:defRPr/>
            </a:pPr>
            <a:fld id="{30F5DEF4-E87A-44DB-9304-12735424D258}" type="slidenum">
              <a:rPr lang="es-ES" altLang="es-ES"/>
              <a:pPr>
                <a:defRPr/>
              </a:pPr>
              <a:t>‹Nº›</a:t>
            </a:fld>
            <a:endParaRPr lang="es-ES" altLang="es-ES"/>
          </a:p>
        </p:txBody>
      </p:sp>
    </p:spTree>
    <p:extLst>
      <p:ext uri="{BB962C8B-B14F-4D97-AF65-F5344CB8AC3E}">
        <p14:creationId xmlns:p14="http://schemas.microsoft.com/office/powerpoint/2010/main" val="39273730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6286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4629150" y="1825625"/>
            <a:ext cx="38862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3">
            <a:extLst>
              <a:ext uri="{FF2B5EF4-FFF2-40B4-BE49-F238E27FC236}">
                <a16:creationId xmlns:a16="http://schemas.microsoft.com/office/drawing/2014/main" id="{47FDF37E-523A-B8F9-EA70-868B779F96A5}"/>
              </a:ext>
            </a:extLst>
          </p:cNvPr>
          <p:cNvSpPr>
            <a:spLocks noGrp="1"/>
          </p:cNvSpPr>
          <p:nvPr>
            <p:ph type="dt" sz="half" idx="10"/>
          </p:nvPr>
        </p:nvSpPr>
        <p:spPr/>
        <p:txBody>
          <a:bodyPr/>
          <a:lstStyle>
            <a:lvl1pPr>
              <a:defRPr/>
            </a:lvl1pPr>
          </a:lstStyle>
          <a:p>
            <a:pPr>
              <a:defRPr/>
            </a:pPr>
            <a:fld id="{5F154E34-D032-4475-A6F6-9AFE514FE311}" type="datetimeFigureOut">
              <a:rPr lang="es-ES"/>
              <a:pPr>
                <a:defRPr/>
              </a:pPr>
              <a:t>20/10/2022</a:t>
            </a:fld>
            <a:endParaRPr lang="es-ES"/>
          </a:p>
        </p:txBody>
      </p:sp>
      <p:sp>
        <p:nvSpPr>
          <p:cNvPr id="6" name="Marcador de pie de página 4">
            <a:extLst>
              <a:ext uri="{FF2B5EF4-FFF2-40B4-BE49-F238E27FC236}">
                <a16:creationId xmlns:a16="http://schemas.microsoft.com/office/drawing/2014/main" id="{7F1F4B07-19C4-EE52-8940-F0F6F3FDCAD1}"/>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BB630C1F-33DC-80F0-C85D-288BE9D35BED}"/>
              </a:ext>
            </a:extLst>
          </p:cNvPr>
          <p:cNvSpPr>
            <a:spLocks noGrp="1"/>
          </p:cNvSpPr>
          <p:nvPr>
            <p:ph type="sldNum" sz="quarter" idx="12"/>
          </p:nvPr>
        </p:nvSpPr>
        <p:spPr/>
        <p:txBody>
          <a:bodyPr/>
          <a:lstStyle>
            <a:lvl1pPr>
              <a:defRPr/>
            </a:lvl1pPr>
          </a:lstStyle>
          <a:p>
            <a:pPr>
              <a:defRPr/>
            </a:pPr>
            <a:fld id="{1847BBB5-8100-4A4A-97D2-AEEF41EB2493}" type="slidenum">
              <a:rPr lang="es-ES" altLang="es-ES"/>
              <a:pPr>
                <a:defRPr/>
              </a:pPr>
              <a:t>‹Nº›</a:t>
            </a:fld>
            <a:endParaRPr lang="es-ES" altLang="es-ES"/>
          </a:p>
        </p:txBody>
      </p:sp>
    </p:spTree>
    <p:extLst>
      <p:ext uri="{BB962C8B-B14F-4D97-AF65-F5344CB8AC3E}">
        <p14:creationId xmlns:p14="http://schemas.microsoft.com/office/powerpoint/2010/main" val="2539810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3">
            <a:extLst>
              <a:ext uri="{FF2B5EF4-FFF2-40B4-BE49-F238E27FC236}">
                <a16:creationId xmlns:a16="http://schemas.microsoft.com/office/drawing/2014/main" id="{7B895C53-0BF2-2524-A72F-C7EEE2C37EDB}"/>
              </a:ext>
            </a:extLst>
          </p:cNvPr>
          <p:cNvSpPr>
            <a:spLocks noGrp="1"/>
          </p:cNvSpPr>
          <p:nvPr>
            <p:ph type="dt" sz="half" idx="10"/>
          </p:nvPr>
        </p:nvSpPr>
        <p:spPr/>
        <p:txBody>
          <a:bodyPr/>
          <a:lstStyle>
            <a:lvl1pPr>
              <a:defRPr/>
            </a:lvl1pPr>
          </a:lstStyle>
          <a:p>
            <a:pPr>
              <a:defRPr/>
            </a:pPr>
            <a:fld id="{DF3C9024-07BF-4F76-916C-C3F50E899048}" type="datetimeFigureOut">
              <a:rPr lang="es-ES"/>
              <a:pPr>
                <a:defRPr/>
              </a:pPr>
              <a:t>20/10/2022</a:t>
            </a:fld>
            <a:endParaRPr lang="es-ES"/>
          </a:p>
        </p:txBody>
      </p:sp>
      <p:sp>
        <p:nvSpPr>
          <p:cNvPr id="8" name="Marcador de pie de página 4">
            <a:extLst>
              <a:ext uri="{FF2B5EF4-FFF2-40B4-BE49-F238E27FC236}">
                <a16:creationId xmlns:a16="http://schemas.microsoft.com/office/drawing/2014/main" id="{9CA4CF64-A325-41F7-F9C1-48540B680568}"/>
              </a:ext>
            </a:extLst>
          </p:cNvPr>
          <p:cNvSpPr>
            <a:spLocks noGrp="1"/>
          </p:cNvSpPr>
          <p:nvPr>
            <p:ph type="ftr" sz="quarter" idx="11"/>
          </p:nvPr>
        </p:nvSpPr>
        <p:spPr/>
        <p:txBody>
          <a:bodyPr/>
          <a:lstStyle>
            <a:lvl1pPr>
              <a:defRPr/>
            </a:lvl1pPr>
          </a:lstStyle>
          <a:p>
            <a:pPr>
              <a:defRPr/>
            </a:pPr>
            <a:endParaRPr lang="es-ES"/>
          </a:p>
        </p:txBody>
      </p:sp>
      <p:sp>
        <p:nvSpPr>
          <p:cNvPr id="9" name="Marcador de número de diapositiva 5">
            <a:extLst>
              <a:ext uri="{FF2B5EF4-FFF2-40B4-BE49-F238E27FC236}">
                <a16:creationId xmlns:a16="http://schemas.microsoft.com/office/drawing/2014/main" id="{735F611E-8943-BFD2-7FF9-F819163072C7}"/>
              </a:ext>
            </a:extLst>
          </p:cNvPr>
          <p:cNvSpPr>
            <a:spLocks noGrp="1"/>
          </p:cNvSpPr>
          <p:nvPr>
            <p:ph type="sldNum" sz="quarter" idx="12"/>
          </p:nvPr>
        </p:nvSpPr>
        <p:spPr/>
        <p:txBody>
          <a:bodyPr/>
          <a:lstStyle>
            <a:lvl1pPr>
              <a:defRPr/>
            </a:lvl1pPr>
          </a:lstStyle>
          <a:p>
            <a:pPr>
              <a:defRPr/>
            </a:pPr>
            <a:fld id="{74D52F2D-8E9B-4EDF-ADAD-DEF6FDC95503}" type="slidenum">
              <a:rPr lang="es-ES" altLang="es-ES"/>
              <a:pPr>
                <a:defRPr/>
              </a:pPr>
              <a:t>‹Nº›</a:t>
            </a:fld>
            <a:endParaRPr lang="es-ES" altLang="es-ES"/>
          </a:p>
        </p:txBody>
      </p:sp>
    </p:spTree>
    <p:extLst>
      <p:ext uri="{BB962C8B-B14F-4D97-AF65-F5344CB8AC3E}">
        <p14:creationId xmlns:p14="http://schemas.microsoft.com/office/powerpoint/2010/main" val="40671329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3">
            <a:extLst>
              <a:ext uri="{FF2B5EF4-FFF2-40B4-BE49-F238E27FC236}">
                <a16:creationId xmlns:a16="http://schemas.microsoft.com/office/drawing/2014/main" id="{020C942D-64F4-6E2F-0F4C-9FB0FF642D77}"/>
              </a:ext>
            </a:extLst>
          </p:cNvPr>
          <p:cNvSpPr>
            <a:spLocks noGrp="1"/>
          </p:cNvSpPr>
          <p:nvPr>
            <p:ph type="dt" sz="half" idx="10"/>
          </p:nvPr>
        </p:nvSpPr>
        <p:spPr/>
        <p:txBody>
          <a:bodyPr/>
          <a:lstStyle>
            <a:lvl1pPr>
              <a:defRPr/>
            </a:lvl1pPr>
          </a:lstStyle>
          <a:p>
            <a:pPr>
              <a:defRPr/>
            </a:pPr>
            <a:fld id="{A1D8DF00-4EC3-4A27-87CF-1283599A3491}" type="datetimeFigureOut">
              <a:rPr lang="es-ES"/>
              <a:pPr>
                <a:defRPr/>
              </a:pPr>
              <a:t>20/10/2022</a:t>
            </a:fld>
            <a:endParaRPr lang="es-ES"/>
          </a:p>
        </p:txBody>
      </p:sp>
      <p:sp>
        <p:nvSpPr>
          <p:cNvPr id="4" name="Marcador de pie de página 4">
            <a:extLst>
              <a:ext uri="{FF2B5EF4-FFF2-40B4-BE49-F238E27FC236}">
                <a16:creationId xmlns:a16="http://schemas.microsoft.com/office/drawing/2014/main" id="{59F696BC-DA4B-D3EE-B354-976210812660}"/>
              </a:ext>
            </a:extLst>
          </p:cNvPr>
          <p:cNvSpPr>
            <a:spLocks noGrp="1"/>
          </p:cNvSpPr>
          <p:nvPr>
            <p:ph type="ftr" sz="quarter" idx="11"/>
          </p:nvPr>
        </p:nvSpPr>
        <p:spPr/>
        <p:txBody>
          <a:bodyPr/>
          <a:lstStyle>
            <a:lvl1pPr>
              <a:defRPr/>
            </a:lvl1pPr>
          </a:lstStyle>
          <a:p>
            <a:pPr>
              <a:defRPr/>
            </a:pPr>
            <a:endParaRPr lang="es-ES"/>
          </a:p>
        </p:txBody>
      </p:sp>
      <p:sp>
        <p:nvSpPr>
          <p:cNvPr id="5" name="Marcador de número de diapositiva 5">
            <a:extLst>
              <a:ext uri="{FF2B5EF4-FFF2-40B4-BE49-F238E27FC236}">
                <a16:creationId xmlns:a16="http://schemas.microsoft.com/office/drawing/2014/main" id="{3BB35B2D-421A-86CC-CC0E-7225954022BB}"/>
              </a:ext>
            </a:extLst>
          </p:cNvPr>
          <p:cNvSpPr>
            <a:spLocks noGrp="1"/>
          </p:cNvSpPr>
          <p:nvPr>
            <p:ph type="sldNum" sz="quarter" idx="12"/>
          </p:nvPr>
        </p:nvSpPr>
        <p:spPr/>
        <p:txBody>
          <a:bodyPr/>
          <a:lstStyle>
            <a:lvl1pPr>
              <a:defRPr/>
            </a:lvl1pPr>
          </a:lstStyle>
          <a:p>
            <a:pPr>
              <a:defRPr/>
            </a:pPr>
            <a:fld id="{B0AD93E1-8596-4E5B-A479-8294AF51B71F}" type="slidenum">
              <a:rPr lang="es-ES" altLang="es-ES"/>
              <a:pPr>
                <a:defRPr/>
              </a:pPr>
              <a:t>‹Nº›</a:t>
            </a:fld>
            <a:endParaRPr lang="es-ES" altLang="es-ES"/>
          </a:p>
        </p:txBody>
      </p:sp>
    </p:spTree>
    <p:extLst>
      <p:ext uri="{BB962C8B-B14F-4D97-AF65-F5344CB8AC3E}">
        <p14:creationId xmlns:p14="http://schemas.microsoft.com/office/powerpoint/2010/main" val="15395175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a:extLst>
              <a:ext uri="{FF2B5EF4-FFF2-40B4-BE49-F238E27FC236}">
                <a16:creationId xmlns:a16="http://schemas.microsoft.com/office/drawing/2014/main" id="{7949EC68-B7D4-B9F3-9FA8-4B599707626A}"/>
              </a:ext>
            </a:extLst>
          </p:cNvPr>
          <p:cNvSpPr>
            <a:spLocks noGrp="1"/>
          </p:cNvSpPr>
          <p:nvPr>
            <p:ph type="dt" sz="half" idx="10"/>
          </p:nvPr>
        </p:nvSpPr>
        <p:spPr/>
        <p:txBody>
          <a:bodyPr/>
          <a:lstStyle>
            <a:lvl1pPr>
              <a:defRPr/>
            </a:lvl1pPr>
          </a:lstStyle>
          <a:p>
            <a:pPr>
              <a:defRPr/>
            </a:pPr>
            <a:fld id="{79C3F5AD-735C-43F3-BD8C-62DB947729F2}" type="datetimeFigureOut">
              <a:rPr lang="es-ES"/>
              <a:pPr>
                <a:defRPr/>
              </a:pPr>
              <a:t>20/10/2022</a:t>
            </a:fld>
            <a:endParaRPr lang="es-ES"/>
          </a:p>
        </p:txBody>
      </p:sp>
      <p:sp>
        <p:nvSpPr>
          <p:cNvPr id="3" name="Marcador de pie de página 4">
            <a:extLst>
              <a:ext uri="{FF2B5EF4-FFF2-40B4-BE49-F238E27FC236}">
                <a16:creationId xmlns:a16="http://schemas.microsoft.com/office/drawing/2014/main" id="{96A6D0B2-1B36-88AE-A1D3-97C6ABF41083}"/>
              </a:ext>
            </a:extLst>
          </p:cNvPr>
          <p:cNvSpPr>
            <a:spLocks noGrp="1"/>
          </p:cNvSpPr>
          <p:nvPr>
            <p:ph type="ftr" sz="quarter" idx="11"/>
          </p:nvPr>
        </p:nvSpPr>
        <p:spPr/>
        <p:txBody>
          <a:bodyPr/>
          <a:lstStyle>
            <a:lvl1pPr>
              <a:defRPr/>
            </a:lvl1pPr>
          </a:lstStyle>
          <a:p>
            <a:pPr>
              <a:defRPr/>
            </a:pPr>
            <a:endParaRPr lang="es-ES"/>
          </a:p>
        </p:txBody>
      </p:sp>
      <p:sp>
        <p:nvSpPr>
          <p:cNvPr id="4" name="Marcador de número de diapositiva 5">
            <a:extLst>
              <a:ext uri="{FF2B5EF4-FFF2-40B4-BE49-F238E27FC236}">
                <a16:creationId xmlns:a16="http://schemas.microsoft.com/office/drawing/2014/main" id="{5502B81B-2A0B-F192-AE20-40431C0CE77A}"/>
              </a:ext>
            </a:extLst>
          </p:cNvPr>
          <p:cNvSpPr>
            <a:spLocks noGrp="1"/>
          </p:cNvSpPr>
          <p:nvPr>
            <p:ph type="sldNum" sz="quarter" idx="12"/>
          </p:nvPr>
        </p:nvSpPr>
        <p:spPr/>
        <p:txBody>
          <a:bodyPr/>
          <a:lstStyle>
            <a:lvl1pPr>
              <a:defRPr/>
            </a:lvl1pPr>
          </a:lstStyle>
          <a:p>
            <a:pPr>
              <a:defRPr/>
            </a:pPr>
            <a:fld id="{FB5A634E-E70D-4489-8D21-E5932EE57694}" type="slidenum">
              <a:rPr lang="es-ES" altLang="es-ES"/>
              <a:pPr>
                <a:defRPr/>
              </a:pPr>
              <a:t>‹Nº›</a:t>
            </a:fld>
            <a:endParaRPr lang="es-ES" altLang="es-ES"/>
          </a:p>
        </p:txBody>
      </p:sp>
    </p:spTree>
    <p:extLst>
      <p:ext uri="{BB962C8B-B14F-4D97-AF65-F5344CB8AC3E}">
        <p14:creationId xmlns:p14="http://schemas.microsoft.com/office/powerpoint/2010/main" val="18596647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3">
            <a:extLst>
              <a:ext uri="{FF2B5EF4-FFF2-40B4-BE49-F238E27FC236}">
                <a16:creationId xmlns:a16="http://schemas.microsoft.com/office/drawing/2014/main" id="{1782FC71-9239-D492-67A7-A2197CE06E6D}"/>
              </a:ext>
            </a:extLst>
          </p:cNvPr>
          <p:cNvSpPr>
            <a:spLocks noGrp="1"/>
          </p:cNvSpPr>
          <p:nvPr>
            <p:ph type="dt" sz="half" idx="10"/>
          </p:nvPr>
        </p:nvSpPr>
        <p:spPr/>
        <p:txBody>
          <a:bodyPr/>
          <a:lstStyle>
            <a:lvl1pPr>
              <a:defRPr/>
            </a:lvl1pPr>
          </a:lstStyle>
          <a:p>
            <a:pPr>
              <a:defRPr/>
            </a:pPr>
            <a:fld id="{DDF7C013-20E6-4567-B683-562E710135A6}" type="datetimeFigureOut">
              <a:rPr lang="es-ES"/>
              <a:pPr>
                <a:defRPr/>
              </a:pPr>
              <a:t>20/10/2022</a:t>
            </a:fld>
            <a:endParaRPr lang="es-ES"/>
          </a:p>
        </p:txBody>
      </p:sp>
      <p:sp>
        <p:nvSpPr>
          <p:cNvPr id="6" name="Marcador de pie de página 4">
            <a:extLst>
              <a:ext uri="{FF2B5EF4-FFF2-40B4-BE49-F238E27FC236}">
                <a16:creationId xmlns:a16="http://schemas.microsoft.com/office/drawing/2014/main" id="{A58E52F9-8F89-4CF6-E5CE-17A3AD87F629}"/>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563D1CD2-2148-4727-571A-F2197B511335}"/>
              </a:ext>
            </a:extLst>
          </p:cNvPr>
          <p:cNvSpPr>
            <a:spLocks noGrp="1"/>
          </p:cNvSpPr>
          <p:nvPr>
            <p:ph type="sldNum" sz="quarter" idx="12"/>
          </p:nvPr>
        </p:nvSpPr>
        <p:spPr/>
        <p:txBody>
          <a:bodyPr/>
          <a:lstStyle>
            <a:lvl1pPr>
              <a:defRPr/>
            </a:lvl1pPr>
          </a:lstStyle>
          <a:p>
            <a:pPr>
              <a:defRPr/>
            </a:pPr>
            <a:fld id="{88B064DE-9A09-436C-909E-90C5FC65C25A}" type="slidenum">
              <a:rPr lang="es-ES" altLang="es-ES"/>
              <a:pPr>
                <a:defRPr/>
              </a:pPr>
              <a:t>‹Nº›</a:t>
            </a:fld>
            <a:endParaRPr lang="es-ES" altLang="es-ES"/>
          </a:p>
        </p:txBody>
      </p:sp>
    </p:spTree>
    <p:extLst>
      <p:ext uri="{BB962C8B-B14F-4D97-AF65-F5344CB8AC3E}">
        <p14:creationId xmlns:p14="http://schemas.microsoft.com/office/powerpoint/2010/main" val="2072593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D25ECD6-0302-3C87-ACF8-141CDEB19447}"/>
              </a:ext>
            </a:extLst>
          </p:cNvPr>
          <p:cNvSpPr>
            <a:spLocks noGrp="1"/>
          </p:cNvSpPr>
          <p:nvPr>
            <p:ph type="dt" sz="half" idx="10"/>
          </p:nvPr>
        </p:nvSpPr>
        <p:spPr/>
        <p:txBody>
          <a:bodyPr/>
          <a:lstStyle>
            <a:lvl1pPr>
              <a:defRPr/>
            </a:lvl1pPr>
          </a:lstStyle>
          <a:p>
            <a:pPr>
              <a:defRPr/>
            </a:pPr>
            <a:endParaRPr lang="es-ES"/>
          </a:p>
        </p:txBody>
      </p:sp>
      <p:sp>
        <p:nvSpPr>
          <p:cNvPr id="5" name="Marcador de pie de página 4">
            <a:extLst>
              <a:ext uri="{FF2B5EF4-FFF2-40B4-BE49-F238E27FC236}">
                <a16:creationId xmlns:a16="http://schemas.microsoft.com/office/drawing/2014/main" id="{6D8EB8C6-1C97-18D6-6F2B-B0ABCCB90D05}"/>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2DAFB009-70C6-42B6-F8C7-312E555CC4FB}"/>
              </a:ext>
            </a:extLst>
          </p:cNvPr>
          <p:cNvSpPr>
            <a:spLocks noGrp="1"/>
          </p:cNvSpPr>
          <p:nvPr>
            <p:ph type="sldNum" sz="quarter" idx="12"/>
          </p:nvPr>
        </p:nvSpPr>
        <p:spPr/>
        <p:txBody>
          <a:bodyPr/>
          <a:lstStyle>
            <a:lvl1pPr>
              <a:defRPr/>
            </a:lvl1pPr>
          </a:lstStyle>
          <a:p>
            <a:pPr>
              <a:defRPr/>
            </a:pPr>
            <a:fld id="{129E0F9A-329C-4C59-8FE3-302EB9A8D407}" type="slidenum">
              <a:rPr lang="es-ES" altLang="es-ES"/>
              <a:pPr>
                <a:defRPr/>
              </a:pPr>
              <a:t>‹Nº›</a:t>
            </a:fld>
            <a:endParaRPr lang="es-ES" altLang="es-ES"/>
          </a:p>
        </p:txBody>
      </p:sp>
    </p:spTree>
    <p:extLst>
      <p:ext uri="{BB962C8B-B14F-4D97-AF65-F5344CB8AC3E}">
        <p14:creationId xmlns:p14="http://schemas.microsoft.com/office/powerpoint/2010/main" val="25060227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p>
        </p:txBody>
      </p:sp>
      <p:sp>
        <p:nvSpPr>
          <p:cNvPr id="3" name="Marcador de posición de imagen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s-ES" noProof="0"/>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Marcador de fecha 3">
            <a:extLst>
              <a:ext uri="{FF2B5EF4-FFF2-40B4-BE49-F238E27FC236}">
                <a16:creationId xmlns:a16="http://schemas.microsoft.com/office/drawing/2014/main" id="{F1430152-648F-AA08-C6DC-9D8783F68F39}"/>
              </a:ext>
            </a:extLst>
          </p:cNvPr>
          <p:cNvSpPr>
            <a:spLocks noGrp="1"/>
          </p:cNvSpPr>
          <p:nvPr>
            <p:ph type="dt" sz="half" idx="10"/>
          </p:nvPr>
        </p:nvSpPr>
        <p:spPr/>
        <p:txBody>
          <a:bodyPr/>
          <a:lstStyle>
            <a:lvl1pPr>
              <a:defRPr/>
            </a:lvl1pPr>
          </a:lstStyle>
          <a:p>
            <a:pPr>
              <a:defRPr/>
            </a:pPr>
            <a:fld id="{07CA42BB-2943-41BB-9919-0E966E603F40}" type="datetimeFigureOut">
              <a:rPr lang="es-ES"/>
              <a:pPr>
                <a:defRPr/>
              </a:pPr>
              <a:t>20/10/2022</a:t>
            </a:fld>
            <a:endParaRPr lang="es-ES"/>
          </a:p>
        </p:txBody>
      </p:sp>
      <p:sp>
        <p:nvSpPr>
          <p:cNvPr id="6" name="Marcador de pie de página 4">
            <a:extLst>
              <a:ext uri="{FF2B5EF4-FFF2-40B4-BE49-F238E27FC236}">
                <a16:creationId xmlns:a16="http://schemas.microsoft.com/office/drawing/2014/main" id="{A8CA0CFC-75AD-E7EB-58E0-3E3B53E97092}"/>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942D1FCD-FF64-F668-9E71-A650C61AF327}"/>
              </a:ext>
            </a:extLst>
          </p:cNvPr>
          <p:cNvSpPr>
            <a:spLocks noGrp="1"/>
          </p:cNvSpPr>
          <p:nvPr>
            <p:ph type="sldNum" sz="quarter" idx="12"/>
          </p:nvPr>
        </p:nvSpPr>
        <p:spPr/>
        <p:txBody>
          <a:bodyPr/>
          <a:lstStyle>
            <a:lvl1pPr>
              <a:defRPr/>
            </a:lvl1pPr>
          </a:lstStyle>
          <a:p>
            <a:pPr>
              <a:defRPr/>
            </a:pPr>
            <a:fld id="{12A68D65-AD60-4D35-AF98-5C81ADBC4DE2}" type="slidenum">
              <a:rPr lang="es-ES" altLang="es-ES"/>
              <a:pPr>
                <a:defRPr/>
              </a:pPr>
              <a:t>‹Nº›</a:t>
            </a:fld>
            <a:endParaRPr lang="es-ES" altLang="es-ES"/>
          </a:p>
        </p:txBody>
      </p:sp>
    </p:spTree>
    <p:extLst>
      <p:ext uri="{BB962C8B-B14F-4D97-AF65-F5344CB8AC3E}">
        <p14:creationId xmlns:p14="http://schemas.microsoft.com/office/powerpoint/2010/main" val="25049295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F32106-B984-48B9-E37D-E2B6EDB14917}"/>
              </a:ext>
            </a:extLst>
          </p:cNvPr>
          <p:cNvSpPr>
            <a:spLocks noGrp="1"/>
          </p:cNvSpPr>
          <p:nvPr>
            <p:ph type="dt" sz="half" idx="10"/>
          </p:nvPr>
        </p:nvSpPr>
        <p:spPr/>
        <p:txBody>
          <a:bodyPr/>
          <a:lstStyle>
            <a:lvl1pPr>
              <a:defRPr/>
            </a:lvl1pPr>
          </a:lstStyle>
          <a:p>
            <a:pPr>
              <a:defRPr/>
            </a:pPr>
            <a:fld id="{FB9AF22F-72CA-44CD-9491-59CE1F627B8F}" type="datetimeFigureOut">
              <a:rPr lang="es-ES"/>
              <a:pPr>
                <a:defRPr/>
              </a:pPr>
              <a:t>20/10/2022</a:t>
            </a:fld>
            <a:endParaRPr lang="es-ES"/>
          </a:p>
        </p:txBody>
      </p:sp>
      <p:sp>
        <p:nvSpPr>
          <p:cNvPr id="5" name="Marcador de pie de página 4">
            <a:extLst>
              <a:ext uri="{FF2B5EF4-FFF2-40B4-BE49-F238E27FC236}">
                <a16:creationId xmlns:a16="http://schemas.microsoft.com/office/drawing/2014/main" id="{7BC05C47-E8B1-C40A-B022-5DE1D375E8C8}"/>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8B5DE8F1-83E5-7390-D868-0AD2380ABAF4}"/>
              </a:ext>
            </a:extLst>
          </p:cNvPr>
          <p:cNvSpPr>
            <a:spLocks noGrp="1"/>
          </p:cNvSpPr>
          <p:nvPr>
            <p:ph type="sldNum" sz="quarter" idx="12"/>
          </p:nvPr>
        </p:nvSpPr>
        <p:spPr/>
        <p:txBody>
          <a:bodyPr/>
          <a:lstStyle>
            <a:lvl1pPr>
              <a:defRPr/>
            </a:lvl1pPr>
          </a:lstStyle>
          <a:p>
            <a:pPr>
              <a:defRPr/>
            </a:pPr>
            <a:fld id="{F2A98D64-C124-49EE-899F-1B7C32A7AE54}" type="slidenum">
              <a:rPr lang="es-ES" altLang="es-ES"/>
              <a:pPr>
                <a:defRPr/>
              </a:pPr>
              <a:t>‹Nº›</a:t>
            </a:fld>
            <a:endParaRPr lang="es-ES" altLang="es-ES"/>
          </a:p>
        </p:txBody>
      </p:sp>
    </p:spTree>
    <p:extLst>
      <p:ext uri="{BB962C8B-B14F-4D97-AF65-F5344CB8AC3E}">
        <p14:creationId xmlns:p14="http://schemas.microsoft.com/office/powerpoint/2010/main" val="32284874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628650" y="365125"/>
            <a:ext cx="5800725"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01DB214-14B7-3B3A-0604-64B311657CFB}"/>
              </a:ext>
            </a:extLst>
          </p:cNvPr>
          <p:cNvSpPr>
            <a:spLocks noGrp="1"/>
          </p:cNvSpPr>
          <p:nvPr>
            <p:ph type="dt" sz="half" idx="10"/>
          </p:nvPr>
        </p:nvSpPr>
        <p:spPr/>
        <p:txBody>
          <a:bodyPr/>
          <a:lstStyle>
            <a:lvl1pPr>
              <a:defRPr/>
            </a:lvl1pPr>
          </a:lstStyle>
          <a:p>
            <a:pPr>
              <a:defRPr/>
            </a:pPr>
            <a:fld id="{E4874B17-2128-4B99-9432-08103DEFF67C}" type="datetimeFigureOut">
              <a:rPr lang="es-ES"/>
              <a:pPr>
                <a:defRPr/>
              </a:pPr>
              <a:t>20/10/2022</a:t>
            </a:fld>
            <a:endParaRPr lang="es-ES"/>
          </a:p>
        </p:txBody>
      </p:sp>
      <p:sp>
        <p:nvSpPr>
          <p:cNvPr id="5" name="Marcador de pie de página 4">
            <a:extLst>
              <a:ext uri="{FF2B5EF4-FFF2-40B4-BE49-F238E27FC236}">
                <a16:creationId xmlns:a16="http://schemas.microsoft.com/office/drawing/2014/main" id="{27DFA223-2CB3-3497-4D9C-F21583085A9C}"/>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5A43329C-F602-9A6E-554F-15BF89682547}"/>
              </a:ext>
            </a:extLst>
          </p:cNvPr>
          <p:cNvSpPr>
            <a:spLocks noGrp="1"/>
          </p:cNvSpPr>
          <p:nvPr>
            <p:ph type="sldNum" sz="quarter" idx="12"/>
          </p:nvPr>
        </p:nvSpPr>
        <p:spPr/>
        <p:txBody>
          <a:bodyPr/>
          <a:lstStyle>
            <a:lvl1pPr>
              <a:defRPr/>
            </a:lvl1pPr>
          </a:lstStyle>
          <a:p>
            <a:pPr>
              <a:defRPr/>
            </a:pPr>
            <a:fld id="{AF08E4B4-23BC-48E7-8D6F-7D7DFD30A9DF}" type="slidenum">
              <a:rPr lang="es-ES" altLang="es-ES"/>
              <a:pPr>
                <a:defRPr/>
              </a:pPr>
              <a:t>‹Nº›</a:t>
            </a:fld>
            <a:endParaRPr lang="es-ES" altLang="es-ES"/>
          </a:p>
        </p:txBody>
      </p:sp>
    </p:spTree>
    <p:extLst>
      <p:ext uri="{BB962C8B-B14F-4D97-AF65-F5344CB8AC3E}">
        <p14:creationId xmlns:p14="http://schemas.microsoft.com/office/powerpoint/2010/main" val="17101688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a:extLst>
              <a:ext uri="{FF2B5EF4-FFF2-40B4-BE49-F238E27FC236}">
                <a16:creationId xmlns:a16="http://schemas.microsoft.com/office/drawing/2014/main" id="{59E71A5A-F12C-5E67-E39C-7E9D2EB59842}"/>
              </a:ext>
            </a:extLst>
          </p:cNvPr>
          <p:cNvSpPr>
            <a:spLocks noGrp="1"/>
          </p:cNvSpPr>
          <p:nvPr>
            <p:ph type="dt" sz="half" idx="10"/>
          </p:nvPr>
        </p:nvSpPr>
        <p:spPr/>
        <p:txBody>
          <a:bodyPr/>
          <a:lstStyle>
            <a:lvl1pPr>
              <a:defRPr/>
            </a:lvl1pPr>
          </a:lstStyle>
          <a:p>
            <a:pPr>
              <a:defRPr/>
            </a:pPr>
            <a:fld id="{EACE1782-817C-4004-AB3E-F3091284C8C5}" type="datetime1">
              <a:rPr lang="es-ES"/>
              <a:pPr>
                <a:defRPr/>
              </a:pPr>
              <a:t>20/10/2022</a:t>
            </a:fld>
            <a:endParaRPr lang="es-ES" dirty="0"/>
          </a:p>
        </p:txBody>
      </p:sp>
      <p:sp>
        <p:nvSpPr>
          <p:cNvPr id="5" name="4 Marcador de pie de página">
            <a:extLst>
              <a:ext uri="{FF2B5EF4-FFF2-40B4-BE49-F238E27FC236}">
                <a16:creationId xmlns:a16="http://schemas.microsoft.com/office/drawing/2014/main" id="{63942136-F2A7-5F04-B47B-6CCF34BB00E2}"/>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6" name="5 Marcador de número de diapositiva">
            <a:extLst>
              <a:ext uri="{FF2B5EF4-FFF2-40B4-BE49-F238E27FC236}">
                <a16:creationId xmlns:a16="http://schemas.microsoft.com/office/drawing/2014/main" id="{352F36A9-AE17-0945-4715-AF514F975934}"/>
              </a:ext>
            </a:extLst>
          </p:cNvPr>
          <p:cNvSpPr>
            <a:spLocks noGrp="1"/>
          </p:cNvSpPr>
          <p:nvPr>
            <p:ph type="sldNum" sz="quarter" idx="12"/>
          </p:nvPr>
        </p:nvSpPr>
        <p:spPr/>
        <p:txBody>
          <a:bodyPr/>
          <a:lstStyle>
            <a:lvl1pPr>
              <a:defRPr/>
            </a:lvl1pPr>
          </a:lstStyle>
          <a:p>
            <a:pPr>
              <a:defRPr/>
            </a:pPr>
            <a:fld id="{3DC8DC01-0246-40F6-98A9-2E1E15738C43}" type="slidenum">
              <a:rPr lang="es-ES" altLang="es-ES"/>
              <a:pPr>
                <a:defRPr/>
              </a:pPr>
              <a:t>‹Nº›</a:t>
            </a:fld>
            <a:endParaRPr lang="es-ES" altLang="es-ES"/>
          </a:p>
        </p:txBody>
      </p:sp>
    </p:spTree>
    <p:extLst>
      <p:ext uri="{BB962C8B-B14F-4D97-AF65-F5344CB8AC3E}">
        <p14:creationId xmlns:p14="http://schemas.microsoft.com/office/powerpoint/2010/main" val="40127626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a:extLst>
              <a:ext uri="{FF2B5EF4-FFF2-40B4-BE49-F238E27FC236}">
                <a16:creationId xmlns:a16="http://schemas.microsoft.com/office/drawing/2014/main" id="{83FAD932-D81A-EA19-1AAF-014D4D68107A}"/>
              </a:ext>
            </a:extLst>
          </p:cNvPr>
          <p:cNvSpPr>
            <a:spLocks noGrp="1"/>
          </p:cNvSpPr>
          <p:nvPr>
            <p:ph type="dt" sz="half" idx="10"/>
          </p:nvPr>
        </p:nvSpPr>
        <p:spPr/>
        <p:txBody>
          <a:bodyPr/>
          <a:lstStyle>
            <a:lvl1pPr>
              <a:defRPr/>
            </a:lvl1pPr>
          </a:lstStyle>
          <a:p>
            <a:pPr>
              <a:defRPr/>
            </a:pPr>
            <a:fld id="{EACE1782-817C-4004-AB3E-F3091284C8C5}" type="datetime1">
              <a:rPr lang="es-ES"/>
              <a:pPr>
                <a:defRPr/>
              </a:pPr>
              <a:t>20/10/2022</a:t>
            </a:fld>
            <a:endParaRPr lang="es-ES" dirty="0"/>
          </a:p>
        </p:txBody>
      </p:sp>
      <p:sp>
        <p:nvSpPr>
          <p:cNvPr id="5" name="4 Marcador de pie de página">
            <a:extLst>
              <a:ext uri="{FF2B5EF4-FFF2-40B4-BE49-F238E27FC236}">
                <a16:creationId xmlns:a16="http://schemas.microsoft.com/office/drawing/2014/main" id="{E8526142-A1B1-F6A6-388B-7EF3F65251C2}"/>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6" name="5 Marcador de número de diapositiva">
            <a:extLst>
              <a:ext uri="{FF2B5EF4-FFF2-40B4-BE49-F238E27FC236}">
                <a16:creationId xmlns:a16="http://schemas.microsoft.com/office/drawing/2014/main" id="{D2FEBBEA-582F-05D9-7208-5BE26D3B5F2C}"/>
              </a:ext>
            </a:extLst>
          </p:cNvPr>
          <p:cNvSpPr>
            <a:spLocks noGrp="1"/>
          </p:cNvSpPr>
          <p:nvPr>
            <p:ph type="sldNum" sz="quarter" idx="12"/>
          </p:nvPr>
        </p:nvSpPr>
        <p:spPr/>
        <p:txBody>
          <a:bodyPr/>
          <a:lstStyle>
            <a:lvl1pPr>
              <a:defRPr/>
            </a:lvl1pPr>
          </a:lstStyle>
          <a:p>
            <a:pPr>
              <a:defRPr/>
            </a:pPr>
            <a:fld id="{86488B28-6917-4398-84B0-CDBF2939E86C}" type="slidenum">
              <a:rPr lang="es-ES" altLang="es-ES"/>
              <a:pPr>
                <a:defRPr/>
              </a:pPr>
              <a:t>‹Nº›</a:t>
            </a:fld>
            <a:endParaRPr lang="es-ES" altLang="es-ES"/>
          </a:p>
        </p:txBody>
      </p:sp>
    </p:spTree>
    <p:extLst>
      <p:ext uri="{BB962C8B-B14F-4D97-AF65-F5344CB8AC3E}">
        <p14:creationId xmlns:p14="http://schemas.microsoft.com/office/powerpoint/2010/main" val="121986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a:extLst>
              <a:ext uri="{FF2B5EF4-FFF2-40B4-BE49-F238E27FC236}">
                <a16:creationId xmlns:a16="http://schemas.microsoft.com/office/drawing/2014/main" id="{409A5769-2E84-938C-A1F3-FD2F266F919C}"/>
              </a:ext>
            </a:extLst>
          </p:cNvPr>
          <p:cNvSpPr>
            <a:spLocks noGrp="1"/>
          </p:cNvSpPr>
          <p:nvPr>
            <p:ph type="dt" sz="half" idx="10"/>
          </p:nvPr>
        </p:nvSpPr>
        <p:spPr/>
        <p:txBody>
          <a:bodyPr/>
          <a:lstStyle>
            <a:lvl1pPr>
              <a:defRPr/>
            </a:lvl1pPr>
          </a:lstStyle>
          <a:p>
            <a:pPr>
              <a:defRPr/>
            </a:pPr>
            <a:fld id="{EACE1782-817C-4004-AB3E-F3091284C8C5}" type="datetime1">
              <a:rPr lang="es-ES"/>
              <a:pPr>
                <a:defRPr/>
              </a:pPr>
              <a:t>20/10/2022</a:t>
            </a:fld>
            <a:endParaRPr lang="es-ES" dirty="0"/>
          </a:p>
        </p:txBody>
      </p:sp>
      <p:sp>
        <p:nvSpPr>
          <p:cNvPr id="5" name="4 Marcador de pie de página">
            <a:extLst>
              <a:ext uri="{FF2B5EF4-FFF2-40B4-BE49-F238E27FC236}">
                <a16:creationId xmlns:a16="http://schemas.microsoft.com/office/drawing/2014/main" id="{7274D329-55F8-823D-662D-B22715330B9B}"/>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6" name="5 Marcador de número de diapositiva">
            <a:extLst>
              <a:ext uri="{FF2B5EF4-FFF2-40B4-BE49-F238E27FC236}">
                <a16:creationId xmlns:a16="http://schemas.microsoft.com/office/drawing/2014/main" id="{7A81B23E-BB53-E05E-9675-29C744671436}"/>
              </a:ext>
            </a:extLst>
          </p:cNvPr>
          <p:cNvSpPr>
            <a:spLocks noGrp="1"/>
          </p:cNvSpPr>
          <p:nvPr>
            <p:ph type="sldNum" sz="quarter" idx="12"/>
          </p:nvPr>
        </p:nvSpPr>
        <p:spPr/>
        <p:txBody>
          <a:bodyPr/>
          <a:lstStyle>
            <a:lvl1pPr>
              <a:defRPr/>
            </a:lvl1pPr>
          </a:lstStyle>
          <a:p>
            <a:pPr>
              <a:defRPr/>
            </a:pPr>
            <a:fld id="{262D6407-C1FB-4557-81D6-35FAEB8D759B}" type="slidenum">
              <a:rPr lang="es-ES" altLang="es-ES"/>
              <a:pPr>
                <a:defRPr/>
              </a:pPr>
              <a:t>‹Nº›</a:t>
            </a:fld>
            <a:endParaRPr lang="es-ES" altLang="es-ES"/>
          </a:p>
        </p:txBody>
      </p:sp>
    </p:spTree>
    <p:extLst>
      <p:ext uri="{BB962C8B-B14F-4D97-AF65-F5344CB8AC3E}">
        <p14:creationId xmlns:p14="http://schemas.microsoft.com/office/powerpoint/2010/main" val="1060269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3 Marcador de fecha">
            <a:extLst>
              <a:ext uri="{FF2B5EF4-FFF2-40B4-BE49-F238E27FC236}">
                <a16:creationId xmlns:a16="http://schemas.microsoft.com/office/drawing/2014/main" id="{6038CCC5-C04C-4023-090F-893F95762179}"/>
              </a:ext>
            </a:extLst>
          </p:cNvPr>
          <p:cNvSpPr>
            <a:spLocks noGrp="1"/>
          </p:cNvSpPr>
          <p:nvPr>
            <p:ph type="dt" sz="half" idx="10"/>
          </p:nvPr>
        </p:nvSpPr>
        <p:spPr/>
        <p:txBody>
          <a:bodyPr/>
          <a:lstStyle>
            <a:lvl1pPr>
              <a:defRPr/>
            </a:lvl1pPr>
          </a:lstStyle>
          <a:p>
            <a:pPr>
              <a:defRPr/>
            </a:pPr>
            <a:fld id="{EACE1782-817C-4004-AB3E-F3091284C8C5}" type="datetime1">
              <a:rPr lang="es-ES"/>
              <a:pPr>
                <a:defRPr/>
              </a:pPr>
              <a:t>20/10/2022</a:t>
            </a:fld>
            <a:endParaRPr lang="es-ES" dirty="0"/>
          </a:p>
        </p:txBody>
      </p:sp>
      <p:sp>
        <p:nvSpPr>
          <p:cNvPr id="6" name="4 Marcador de pie de página">
            <a:extLst>
              <a:ext uri="{FF2B5EF4-FFF2-40B4-BE49-F238E27FC236}">
                <a16:creationId xmlns:a16="http://schemas.microsoft.com/office/drawing/2014/main" id="{6392B60A-334D-1B0C-8094-BB8BADE671E2}"/>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7" name="5 Marcador de número de diapositiva">
            <a:extLst>
              <a:ext uri="{FF2B5EF4-FFF2-40B4-BE49-F238E27FC236}">
                <a16:creationId xmlns:a16="http://schemas.microsoft.com/office/drawing/2014/main" id="{A271F4DC-E6C5-8620-C185-9D1BDAB905DF}"/>
              </a:ext>
            </a:extLst>
          </p:cNvPr>
          <p:cNvSpPr>
            <a:spLocks noGrp="1"/>
          </p:cNvSpPr>
          <p:nvPr>
            <p:ph type="sldNum" sz="quarter" idx="12"/>
          </p:nvPr>
        </p:nvSpPr>
        <p:spPr/>
        <p:txBody>
          <a:bodyPr/>
          <a:lstStyle>
            <a:lvl1pPr>
              <a:defRPr/>
            </a:lvl1pPr>
          </a:lstStyle>
          <a:p>
            <a:pPr>
              <a:defRPr/>
            </a:pPr>
            <a:fld id="{456E9955-C0A8-4BBA-8F97-45F236B60439}" type="slidenum">
              <a:rPr lang="es-ES" altLang="es-ES"/>
              <a:pPr>
                <a:defRPr/>
              </a:pPr>
              <a:t>‹Nº›</a:t>
            </a:fld>
            <a:endParaRPr lang="es-ES" altLang="es-ES"/>
          </a:p>
        </p:txBody>
      </p:sp>
    </p:spTree>
    <p:extLst>
      <p:ext uri="{BB962C8B-B14F-4D97-AF65-F5344CB8AC3E}">
        <p14:creationId xmlns:p14="http://schemas.microsoft.com/office/powerpoint/2010/main" val="9083506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3 Marcador de fecha">
            <a:extLst>
              <a:ext uri="{FF2B5EF4-FFF2-40B4-BE49-F238E27FC236}">
                <a16:creationId xmlns:a16="http://schemas.microsoft.com/office/drawing/2014/main" id="{13A77964-2733-1E72-B2EA-2442385C5EAD}"/>
              </a:ext>
            </a:extLst>
          </p:cNvPr>
          <p:cNvSpPr>
            <a:spLocks noGrp="1"/>
          </p:cNvSpPr>
          <p:nvPr>
            <p:ph type="dt" sz="half" idx="10"/>
          </p:nvPr>
        </p:nvSpPr>
        <p:spPr/>
        <p:txBody>
          <a:bodyPr/>
          <a:lstStyle>
            <a:lvl1pPr>
              <a:defRPr/>
            </a:lvl1pPr>
          </a:lstStyle>
          <a:p>
            <a:pPr>
              <a:defRPr/>
            </a:pPr>
            <a:fld id="{EACE1782-817C-4004-AB3E-F3091284C8C5}" type="datetime1">
              <a:rPr lang="es-ES"/>
              <a:pPr>
                <a:defRPr/>
              </a:pPr>
              <a:t>20/10/2022</a:t>
            </a:fld>
            <a:endParaRPr lang="es-ES" dirty="0"/>
          </a:p>
        </p:txBody>
      </p:sp>
      <p:sp>
        <p:nvSpPr>
          <p:cNvPr id="8" name="4 Marcador de pie de página">
            <a:extLst>
              <a:ext uri="{FF2B5EF4-FFF2-40B4-BE49-F238E27FC236}">
                <a16:creationId xmlns:a16="http://schemas.microsoft.com/office/drawing/2014/main" id="{D5871694-D9B4-1B8A-7C4E-88255705ADF3}"/>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9" name="5 Marcador de número de diapositiva">
            <a:extLst>
              <a:ext uri="{FF2B5EF4-FFF2-40B4-BE49-F238E27FC236}">
                <a16:creationId xmlns:a16="http://schemas.microsoft.com/office/drawing/2014/main" id="{CD3EEB43-F37C-02CA-D90E-32D8A3E66827}"/>
              </a:ext>
            </a:extLst>
          </p:cNvPr>
          <p:cNvSpPr>
            <a:spLocks noGrp="1"/>
          </p:cNvSpPr>
          <p:nvPr>
            <p:ph type="sldNum" sz="quarter" idx="12"/>
          </p:nvPr>
        </p:nvSpPr>
        <p:spPr/>
        <p:txBody>
          <a:bodyPr/>
          <a:lstStyle>
            <a:lvl1pPr>
              <a:defRPr/>
            </a:lvl1pPr>
          </a:lstStyle>
          <a:p>
            <a:pPr>
              <a:defRPr/>
            </a:pPr>
            <a:fld id="{10B6AE1C-5F3C-4938-89BA-27EDA6B00BAA}" type="slidenum">
              <a:rPr lang="es-ES" altLang="es-ES"/>
              <a:pPr>
                <a:defRPr/>
              </a:pPr>
              <a:t>‹Nº›</a:t>
            </a:fld>
            <a:endParaRPr lang="es-ES" altLang="es-ES"/>
          </a:p>
        </p:txBody>
      </p:sp>
    </p:spTree>
    <p:extLst>
      <p:ext uri="{BB962C8B-B14F-4D97-AF65-F5344CB8AC3E}">
        <p14:creationId xmlns:p14="http://schemas.microsoft.com/office/powerpoint/2010/main" val="22020738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3 Marcador de fecha">
            <a:extLst>
              <a:ext uri="{FF2B5EF4-FFF2-40B4-BE49-F238E27FC236}">
                <a16:creationId xmlns:a16="http://schemas.microsoft.com/office/drawing/2014/main" id="{118E2FCC-1499-8181-03F8-551037655DC4}"/>
              </a:ext>
            </a:extLst>
          </p:cNvPr>
          <p:cNvSpPr>
            <a:spLocks noGrp="1"/>
          </p:cNvSpPr>
          <p:nvPr>
            <p:ph type="dt" sz="half" idx="10"/>
          </p:nvPr>
        </p:nvSpPr>
        <p:spPr/>
        <p:txBody>
          <a:bodyPr/>
          <a:lstStyle>
            <a:lvl1pPr>
              <a:defRPr/>
            </a:lvl1pPr>
          </a:lstStyle>
          <a:p>
            <a:pPr>
              <a:defRPr/>
            </a:pPr>
            <a:fld id="{EACE1782-817C-4004-AB3E-F3091284C8C5}" type="datetime1">
              <a:rPr lang="es-ES"/>
              <a:pPr>
                <a:defRPr/>
              </a:pPr>
              <a:t>20/10/2022</a:t>
            </a:fld>
            <a:endParaRPr lang="es-ES" dirty="0"/>
          </a:p>
        </p:txBody>
      </p:sp>
      <p:sp>
        <p:nvSpPr>
          <p:cNvPr id="4" name="4 Marcador de pie de página">
            <a:extLst>
              <a:ext uri="{FF2B5EF4-FFF2-40B4-BE49-F238E27FC236}">
                <a16:creationId xmlns:a16="http://schemas.microsoft.com/office/drawing/2014/main" id="{9D18E655-671A-C7E2-3437-FDEE1537BB5F}"/>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5" name="5 Marcador de número de diapositiva">
            <a:extLst>
              <a:ext uri="{FF2B5EF4-FFF2-40B4-BE49-F238E27FC236}">
                <a16:creationId xmlns:a16="http://schemas.microsoft.com/office/drawing/2014/main" id="{B3ABF600-F46F-C557-C2FE-172A7CEE9260}"/>
              </a:ext>
            </a:extLst>
          </p:cNvPr>
          <p:cNvSpPr>
            <a:spLocks noGrp="1"/>
          </p:cNvSpPr>
          <p:nvPr>
            <p:ph type="sldNum" sz="quarter" idx="12"/>
          </p:nvPr>
        </p:nvSpPr>
        <p:spPr/>
        <p:txBody>
          <a:bodyPr/>
          <a:lstStyle>
            <a:lvl1pPr>
              <a:defRPr/>
            </a:lvl1pPr>
          </a:lstStyle>
          <a:p>
            <a:pPr>
              <a:defRPr/>
            </a:pPr>
            <a:fld id="{4E4B01D5-6A17-4E32-836B-03DD925BE60E}" type="slidenum">
              <a:rPr lang="es-ES" altLang="es-ES"/>
              <a:pPr>
                <a:defRPr/>
              </a:pPr>
              <a:t>‹Nº›</a:t>
            </a:fld>
            <a:endParaRPr lang="es-ES" altLang="es-ES"/>
          </a:p>
        </p:txBody>
      </p:sp>
    </p:spTree>
    <p:extLst>
      <p:ext uri="{BB962C8B-B14F-4D97-AF65-F5344CB8AC3E}">
        <p14:creationId xmlns:p14="http://schemas.microsoft.com/office/powerpoint/2010/main" val="5847500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a:extLst>
              <a:ext uri="{FF2B5EF4-FFF2-40B4-BE49-F238E27FC236}">
                <a16:creationId xmlns:a16="http://schemas.microsoft.com/office/drawing/2014/main" id="{2651BC06-56A7-B095-ED4B-3B4DB6B6874C}"/>
              </a:ext>
            </a:extLst>
          </p:cNvPr>
          <p:cNvSpPr>
            <a:spLocks noGrp="1"/>
          </p:cNvSpPr>
          <p:nvPr>
            <p:ph type="dt" sz="half" idx="10"/>
          </p:nvPr>
        </p:nvSpPr>
        <p:spPr/>
        <p:txBody>
          <a:bodyPr/>
          <a:lstStyle>
            <a:lvl1pPr>
              <a:defRPr/>
            </a:lvl1pPr>
          </a:lstStyle>
          <a:p>
            <a:pPr>
              <a:defRPr/>
            </a:pPr>
            <a:fld id="{EACE1782-817C-4004-AB3E-F3091284C8C5}" type="datetime1">
              <a:rPr lang="es-ES"/>
              <a:pPr>
                <a:defRPr/>
              </a:pPr>
              <a:t>20/10/2022</a:t>
            </a:fld>
            <a:endParaRPr lang="es-ES" dirty="0"/>
          </a:p>
        </p:txBody>
      </p:sp>
      <p:sp>
        <p:nvSpPr>
          <p:cNvPr id="3" name="4 Marcador de pie de página">
            <a:extLst>
              <a:ext uri="{FF2B5EF4-FFF2-40B4-BE49-F238E27FC236}">
                <a16:creationId xmlns:a16="http://schemas.microsoft.com/office/drawing/2014/main" id="{F2CE8D44-29C8-98FC-3485-3AFCA8853A61}"/>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4" name="5 Marcador de número de diapositiva">
            <a:extLst>
              <a:ext uri="{FF2B5EF4-FFF2-40B4-BE49-F238E27FC236}">
                <a16:creationId xmlns:a16="http://schemas.microsoft.com/office/drawing/2014/main" id="{0F7D9193-2B98-E7A6-6E60-678B56140B8D}"/>
              </a:ext>
            </a:extLst>
          </p:cNvPr>
          <p:cNvSpPr>
            <a:spLocks noGrp="1"/>
          </p:cNvSpPr>
          <p:nvPr>
            <p:ph type="sldNum" sz="quarter" idx="12"/>
          </p:nvPr>
        </p:nvSpPr>
        <p:spPr/>
        <p:txBody>
          <a:bodyPr/>
          <a:lstStyle>
            <a:lvl1pPr>
              <a:defRPr/>
            </a:lvl1pPr>
          </a:lstStyle>
          <a:p>
            <a:pPr>
              <a:defRPr/>
            </a:pPr>
            <a:fld id="{4AC6C1AC-D8C1-492C-9F4B-6C28536304A2}" type="slidenum">
              <a:rPr lang="es-ES" altLang="es-ES"/>
              <a:pPr>
                <a:defRPr/>
              </a:pPr>
              <a:t>‹Nº›</a:t>
            </a:fld>
            <a:endParaRPr lang="es-ES" altLang="es-ES"/>
          </a:p>
        </p:txBody>
      </p:sp>
    </p:spTree>
    <p:extLst>
      <p:ext uri="{BB962C8B-B14F-4D97-AF65-F5344CB8AC3E}">
        <p14:creationId xmlns:p14="http://schemas.microsoft.com/office/powerpoint/2010/main" val="3644094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es-ES"/>
              <a:t>Haga clic para modificar el estilo de título del patrón</a:t>
            </a:r>
          </a:p>
        </p:txBody>
      </p:sp>
      <p:sp>
        <p:nvSpPr>
          <p:cNvPr id="3" name="Marcador de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9C38C93-96D6-1B54-F97B-19C880F93A70}"/>
              </a:ext>
            </a:extLst>
          </p:cNvPr>
          <p:cNvSpPr>
            <a:spLocks noGrp="1"/>
          </p:cNvSpPr>
          <p:nvPr>
            <p:ph type="dt" sz="half" idx="10"/>
          </p:nvPr>
        </p:nvSpPr>
        <p:spPr/>
        <p:txBody>
          <a:bodyPr/>
          <a:lstStyle>
            <a:lvl1pPr>
              <a:defRPr/>
            </a:lvl1pPr>
          </a:lstStyle>
          <a:p>
            <a:pPr>
              <a:defRPr/>
            </a:pPr>
            <a:endParaRPr lang="es-ES"/>
          </a:p>
        </p:txBody>
      </p:sp>
      <p:sp>
        <p:nvSpPr>
          <p:cNvPr id="5" name="Marcador de pie de página 4">
            <a:extLst>
              <a:ext uri="{FF2B5EF4-FFF2-40B4-BE49-F238E27FC236}">
                <a16:creationId xmlns:a16="http://schemas.microsoft.com/office/drawing/2014/main" id="{A6522126-EFC3-1730-EA2E-8C8EB645CE3D}"/>
              </a:ext>
            </a:extLst>
          </p:cNvPr>
          <p:cNvSpPr>
            <a:spLocks noGrp="1"/>
          </p:cNvSpPr>
          <p:nvPr>
            <p:ph type="ftr" sz="quarter" idx="11"/>
          </p:nvPr>
        </p:nvSpPr>
        <p:spPr/>
        <p:txBody>
          <a:bodyPr/>
          <a:lstStyle>
            <a:lvl1pPr>
              <a:defRPr/>
            </a:lvl1pPr>
          </a:lstStyle>
          <a:p>
            <a:pPr>
              <a:defRPr/>
            </a:pPr>
            <a:endParaRPr lang="es-ES"/>
          </a:p>
        </p:txBody>
      </p:sp>
      <p:sp>
        <p:nvSpPr>
          <p:cNvPr id="6" name="Marcador de número de diapositiva 5">
            <a:extLst>
              <a:ext uri="{FF2B5EF4-FFF2-40B4-BE49-F238E27FC236}">
                <a16:creationId xmlns:a16="http://schemas.microsoft.com/office/drawing/2014/main" id="{50369B6E-C9D2-07DA-1EE0-4A34D6A970CD}"/>
              </a:ext>
            </a:extLst>
          </p:cNvPr>
          <p:cNvSpPr>
            <a:spLocks noGrp="1"/>
          </p:cNvSpPr>
          <p:nvPr>
            <p:ph type="sldNum" sz="quarter" idx="12"/>
          </p:nvPr>
        </p:nvSpPr>
        <p:spPr/>
        <p:txBody>
          <a:bodyPr/>
          <a:lstStyle>
            <a:lvl1pPr>
              <a:defRPr/>
            </a:lvl1pPr>
          </a:lstStyle>
          <a:p>
            <a:pPr>
              <a:defRPr/>
            </a:pPr>
            <a:fld id="{E8BA6D75-435F-4AFC-8730-03448CE3548C}" type="slidenum">
              <a:rPr lang="es-ES" altLang="es-ES"/>
              <a:pPr>
                <a:defRPr/>
              </a:pPr>
              <a:t>‹Nº›</a:t>
            </a:fld>
            <a:endParaRPr lang="es-ES" altLang="es-ES"/>
          </a:p>
        </p:txBody>
      </p:sp>
    </p:spTree>
    <p:extLst>
      <p:ext uri="{BB962C8B-B14F-4D97-AF65-F5344CB8AC3E}">
        <p14:creationId xmlns:p14="http://schemas.microsoft.com/office/powerpoint/2010/main" val="42574484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a:extLst>
              <a:ext uri="{FF2B5EF4-FFF2-40B4-BE49-F238E27FC236}">
                <a16:creationId xmlns:a16="http://schemas.microsoft.com/office/drawing/2014/main" id="{68130C0F-6D82-DA41-9262-2F2A1D435FCD}"/>
              </a:ext>
            </a:extLst>
          </p:cNvPr>
          <p:cNvSpPr>
            <a:spLocks noGrp="1"/>
          </p:cNvSpPr>
          <p:nvPr>
            <p:ph type="dt" sz="half" idx="10"/>
          </p:nvPr>
        </p:nvSpPr>
        <p:spPr/>
        <p:txBody>
          <a:bodyPr/>
          <a:lstStyle>
            <a:lvl1pPr>
              <a:defRPr/>
            </a:lvl1pPr>
          </a:lstStyle>
          <a:p>
            <a:pPr>
              <a:defRPr/>
            </a:pPr>
            <a:fld id="{EACE1782-817C-4004-AB3E-F3091284C8C5}" type="datetime1">
              <a:rPr lang="es-ES"/>
              <a:pPr>
                <a:defRPr/>
              </a:pPr>
              <a:t>20/10/2022</a:t>
            </a:fld>
            <a:endParaRPr lang="es-ES" dirty="0"/>
          </a:p>
        </p:txBody>
      </p:sp>
      <p:sp>
        <p:nvSpPr>
          <p:cNvPr id="6" name="4 Marcador de pie de página">
            <a:extLst>
              <a:ext uri="{FF2B5EF4-FFF2-40B4-BE49-F238E27FC236}">
                <a16:creationId xmlns:a16="http://schemas.microsoft.com/office/drawing/2014/main" id="{CECE3FE0-3FC9-DDE0-5D33-7008BCF5F15C}"/>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7" name="5 Marcador de número de diapositiva">
            <a:extLst>
              <a:ext uri="{FF2B5EF4-FFF2-40B4-BE49-F238E27FC236}">
                <a16:creationId xmlns:a16="http://schemas.microsoft.com/office/drawing/2014/main" id="{FA129922-8770-7690-DFE5-29B076AAC2FD}"/>
              </a:ext>
            </a:extLst>
          </p:cNvPr>
          <p:cNvSpPr>
            <a:spLocks noGrp="1"/>
          </p:cNvSpPr>
          <p:nvPr>
            <p:ph type="sldNum" sz="quarter" idx="12"/>
          </p:nvPr>
        </p:nvSpPr>
        <p:spPr/>
        <p:txBody>
          <a:bodyPr/>
          <a:lstStyle>
            <a:lvl1pPr>
              <a:defRPr/>
            </a:lvl1pPr>
          </a:lstStyle>
          <a:p>
            <a:pPr>
              <a:defRPr/>
            </a:pPr>
            <a:fld id="{78BC4902-EAA2-47EA-99BE-262BDBE8B4D6}" type="slidenum">
              <a:rPr lang="es-ES" altLang="es-ES"/>
              <a:pPr>
                <a:defRPr/>
              </a:pPr>
              <a:t>‹Nº›</a:t>
            </a:fld>
            <a:endParaRPr lang="es-ES" altLang="es-ES"/>
          </a:p>
        </p:txBody>
      </p:sp>
    </p:spTree>
    <p:extLst>
      <p:ext uri="{BB962C8B-B14F-4D97-AF65-F5344CB8AC3E}">
        <p14:creationId xmlns:p14="http://schemas.microsoft.com/office/powerpoint/2010/main" val="4065489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a:extLst>
              <a:ext uri="{FF2B5EF4-FFF2-40B4-BE49-F238E27FC236}">
                <a16:creationId xmlns:a16="http://schemas.microsoft.com/office/drawing/2014/main" id="{28F7EE49-CCCD-E64C-A04E-DC05B8CF20A3}"/>
              </a:ext>
            </a:extLst>
          </p:cNvPr>
          <p:cNvSpPr>
            <a:spLocks noGrp="1"/>
          </p:cNvSpPr>
          <p:nvPr>
            <p:ph type="dt" sz="half" idx="10"/>
          </p:nvPr>
        </p:nvSpPr>
        <p:spPr/>
        <p:txBody>
          <a:bodyPr/>
          <a:lstStyle>
            <a:lvl1pPr>
              <a:defRPr/>
            </a:lvl1pPr>
          </a:lstStyle>
          <a:p>
            <a:pPr>
              <a:defRPr/>
            </a:pPr>
            <a:fld id="{EACE1782-817C-4004-AB3E-F3091284C8C5}" type="datetime1">
              <a:rPr lang="es-ES"/>
              <a:pPr>
                <a:defRPr/>
              </a:pPr>
              <a:t>20/10/2022</a:t>
            </a:fld>
            <a:endParaRPr lang="es-ES" dirty="0"/>
          </a:p>
        </p:txBody>
      </p:sp>
      <p:sp>
        <p:nvSpPr>
          <p:cNvPr id="6" name="4 Marcador de pie de página">
            <a:extLst>
              <a:ext uri="{FF2B5EF4-FFF2-40B4-BE49-F238E27FC236}">
                <a16:creationId xmlns:a16="http://schemas.microsoft.com/office/drawing/2014/main" id="{0BA4CB00-4F9C-6800-7124-63BF22EB7EBE}"/>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7" name="5 Marcador de número de diapositiva">
            <a:extLst>
              <a:ext uri="{FF2B5EF4-FFF2-40B4-BE49-F238E27FC236}">
                <a16:creationId xmlns:a16="http://schemas.microsoft.com/office/drawing/2014/main" id="{94912D83-7A26-FFA6-FA3A-76B82DFFBD69}"/>
              </a:ext>
            </a:extLst>
          </p:cNvPr>
          <p:cNvSpPr>
            <a:spLocks noGrp="1"/>
          </p:cNvSpPr>
          <p:nvPr>
            <p:ph type="sldNum" sz="quarter" idx="12"/>
          </p:nvPr>
        </p:nvSpPr>
        <p:spPr/>
        <p:txBody>
          <a:bodyPr/>
          <a:lstStyle>
            <a:lvl1pPr>
              <a:defRPr/>
            </a:lvl1pPr>
          </a:lstStyle>
          <a:p>
            <a:pPr>
              <a:defRPr/>
            </a:pPr>
            <a:fld id="{35FCD2B7-D07A-42B8-8FF4-7C23F53FB26B}" type="slidenum">
              <a:rPr lang="es-ES" altLang="es-ES"/>
              <a:pPr>
                <a:defRPr/>
              </a:pPr>
              <a:t>‹Nº›</a:t>
            </a:fld>
            <a:endParaRPr lang="es-ES" altLang="es-ES"/>
          </a:p>
        </p:txBody>
      </p:sp>
    </p:spTree>
    <p:extLst>
      <p:ext uri="{BB962C8B-B14F-4D97-AF65-F5344CB8AC3E}">
        <p14:creationId xmlns:p14="http://schemas.microsoft.com/office/powerpoint/2010/main" val="31695382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a:extLst>
              <a:ext uri="{FF2B5EF4-FFF2-40B4-BE49-F238E27FC236}">
                <a16:creationId xmlns:a16="http://schemas.microsoft.com/office/drawing/2014/main" id="{07BFECB6-916C-E771-2B59-BCC8F10547A3}"/>
              </a:ext>
            </a:extLst>
          </p:cNvPr>
          <p:cNvSpPr>
            <a:spLocks noGrp="1"/>
          </p:cNvSpPr>
          <p:nvPr>
            <p:ph type="dt" sz="half" idx="10"/>
          </p:nvPr>
        </p:nvSpPr>
        <p:spPr/>
        <p:txBody>
          <a:bodyPr/>
          <a:lstStyle>
            <a:lvl1pPr>
              <a:defRPr/>
            </a:lvl1pPr>
          </a:lstStyle>
          <a:p>
            <a:pPr>
              <a:defRPr/>
            </a:pPr>
            <a:fld id="{EACE1782-817C-4004-AB3E-F3091284C8C5}" type="datetime1">
              <a:rPr lang="es-ES"/>
              <a:pPr>
                <a:defRPr/>
              </a:pPr>
              <a:t>20/10/2022</a:t>
            </a:fld>
            <a:endParaRPr lang="es-ES" dirty="0"/>
          </a:p>
        </p:txBody>
      </p:sp>
      <p:sp>
        <p:nvSpPr>
          <p:cNvPr id="5" name="4 Marcador de pie de página">
            <a:extLst>
              <a:ext uri="{FF2B5EF4-FFF2-40B4-BE49-F238E27FC236}">
                <a16:creationId xmlns:a16="http://schemas.microsoft.com/office/drawing/2014/main" id="{C8496CBE-8994-9FA7-B030-8992FA832325}"/>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6" name="5 Marcador de número de diapositiva">
            <a:extLst>
              <a:ext uri="{FF2B5EF4-FFF2-40B4-BE49-F238E27FC236}">
                <a16:creationId xmlns:a16="http://schemas.microsoft.com/office/drawing/2014/main" id="{7C37BCA6-8CF7-30BB-27F4-672DFFBC2D97}"/>
              </a:ext>
            </a:extLst>
          </p:cNvPr>
          <p:cNvSpPr>
            <a:spLocks noGrp="1"/>
          </p:cNvSpPr>
          <p:nvPr>
            <p:ph type="sldNum" sz="quarter" idx="12"/>
          </p:nvPr>
        </p:nvSpPr>
        <p:spPr/>
        <p:txBody>
          <a:bodyPr/>
          <a:lstStyle>
            <a:lvl1pPr>
              <a:defRPr/>
            </a:lvl1pPr>
          </a:lstStyle>
          <a:p>
            <a:pPr>
              <a:defRPr/>
            </a:pPr>
            <a:fld id="{F35D5F8C-1AC6-42E9-84D5-C71AACE5E33F}" type="slidenum">
              <a:rPr lang="es-ES" altLang="es-ES"/>
              <a:pPr>
                <a:defRPr/>
              </a:pPr>
              <a:t>‹Nº›</a:t>
            </a:fld>
            <a:endParaRPr lang="es-ES" altLang="es-ES"/>
          </a:p>
        </p:txBody>
      </p:sp>
    </p:spTree>
    <p:extLst>
      <p:ext uri="{BB962C8B-B14F-4D97-AF65-F5344CB8AC3E}">
        <p14:creationId xmlns:p14="http://schemas.microsoft.com/office/powerpoint/2010/main" val="12954091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a:extLst>
              <a:ext uri="{FF2B5EF4-FFF2-40B4-BE49-F238E27FC236}">
                <a16:creationId xmlns:a16="http://schemas.microsoft.com/office/drawing/2014/main" id="{33089317-A1DD-69B5-8806-4033115BE8B1}"/>
              </a:ext>
            </a:extLst>
          </p:cNvPr>
          <p:cNvSpPr>
            <a:spLocks noGrp="1"/>
          </p:cNvSpPr>
          <p:nvPr>
            <p:ph type="dt" sz="half" idx="10"/>
          </p:nvPr>
        </p:nvSpPr>
        <p:spPr/>
        <p:txBody>
          <a:bodyPr/>
          <a:lstStyle>
            <a:lvl1pPr>
              <a:defRPr/>
            </a:lvl1pPr>
          </a:lstStyle>
          <a:p>
            <a:pPr>
              <a:defRPr/>
            </a:pPr>
            <a:fld id="{EACE1782-817C-4004-AB3E-F3091284C8C5}" type="datetime1">
              <a:rPr lang="es-ES"/>
              <a:pPr>
                <a:defRPr/>
              </a:pPr>
              <a:t>20/10/2022</a:t>
            </a:fld>
            <a:endParaRPr lang="es-ES" dirty="0"/>
          </a:p>
        </p:txBody>
      </p:sp>
      <p:sp>
        <p:nvSpPr>
          <p:cNvPr id="5" name="4 Marcador de pie de página">
            <a:extLst>
              <a:ext uri="{FF2B5EF4-FFF2-40B4-BE49-F238E27FC236}">
                <a16:creationId xmlns:a16="http://schemas.microsoft.com/office/drawing/2014/main" id="{0BC82B04-23E2-BF92-525D-5AA41C3C2FE2}"/>
              </a:ext>
            </a:extLst>
          </p:cNvPr>
          <p:cNvSpPr>
            <a:spLocks noGrp="1"/>
          </p:cNvSpPr>
          <p:nvPr>
            <p:ph type="ftr" sz="quarter" idx="11"/>
          </p:nvPr>
        </p:nvSpPr>
        <p:spPr/>
        <p:txBody>
          <a:bodyPr/>
          <a:lstStyle>
            <a:lvl1pPr>
              <a:defRPr/>
            </a:lvl1pPr>
          </a:lstStyle>
          <a:p>
            <a:pPr>
              <a:defRPr/>
            </a:pPr>
            <a:r>
              <a:rPr lang="es-ES"/>
              <a:t>Grupo Universidad de la S.E.N.</a:t>
            </a:r>
          </a:p>
        </p:txBody>
      </p:sp>
      <p:sp>
        <p:nvSpPr>
          <p:cNvPr id="6" name="5 Marcador de número de diapositiva">
            <a:extLst>
              <a:ext uri="{FF2B5EF4-FFF2-40B4-BE49-F238E27FC236}">
                <a16:creationId xmlns:a16="http://schemas.microsoft.com/office/drawing/2014/main" id="{71CD686A-8659-3D7E-7829-DC083DBA6025}"/>
              </a:ext>
            </a:extLst>
          </p:cNvPr>
          <p:cNvSpPr>
            <a:spLocks noGrp="1"/>
          </p:cNvSpPr>
          <p:nvPr>
            <p:ph type="sldNum" sz="quarter" idx="12"/>
          </p:nvPr>
        </p:nvSpPr>
        <p:spPr/>
        <p:txBody>
          <a:bodyPr/>
          <a:lstStyle>
            <a:lvl1pPr>
              <a:defRPr/>
            </a:lvl1pPr>
          </a:lstStyle>
          <a:p>
            <a:pPr>
              <a:defRPr/>
            </a:pPr>
            <a:fld id="{A3B85D03-B1AF-4D29-853E-B712BF2736D2}" type="slidenum">
              <a:rPr lang="es-ES" altLang="es-ES"/>
              <a:pPr>
                <a:defRPr/>
              </a:pPr>
              <a:t>‹Nº›</a:t>
            </a:fld>
            <a:endParaRPr lang="es-ES" altLang="es-ES"/>
          </a:p>
        </p:txBody>
      </p:sp>
    </p:spTree>
    <p:extLst>
      <p:ext uri="{BB962C8B-B14F-4D97-AF65-F5344CB8AC3E}">
        <p14:creationId xmlns:p14="http://schemas.microsoft.com/office/powerpoint/2010/main" val="1238933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3">
            <a:extLst>
              <a:ext uri="{FF2B5EF4-FFF2-40B4-BE49-F238E27FC236}">
                <a16:creationId xmlns:a16="http://schemas.microsoft.com/office/drawing/2014/main" id="{A8E8CFF9-5D36-311C-DBA0-B715F59F6CE6}"/>
              </a:ext>
            </a:extLst>
          </p:cNvPr>
          <p:cNvSpPr>
            <a:spLocks noGrp="1"/>
          </p:cNvSpPr>
          <p:nvPr>
            <p:ph type="dt" sz="half" idx="10"/>
          </p:nvPr>
        </p:nvSpPr>
        <p:spPr/>
        <p:txBody>
          <a:bodyPr/>
          <a:lstStyle>
            <a:lvl1pPr>
              <a:defRPr/>
            </a:lvl1pPr>
          </a:lstStyle>
          <a:p>
            <a:pPr>
              <a:defRPr/>
            </a:pPr>
            <a:endParaRPr lang="es-ES"/>
          </a:p>
        </p:txBody>
      </p:sp>
      <p:sp>
        <p:nvSpPr>
          <p:cNvPr id="6" name="Marcador de pie de página 4">
            <a:extLst>
              <a:ext uri="{FF2B5EF4-FFF2-40B4-BE49-F238E27FC236}">
                <a16:creationId xmlns:a16="http://schemas.microsoft.com/office/drawing/2014/main" id="{B390B775-19DE-9FBA-7413-DE0A358F42E5}"/>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6AC870A4-E5C3-291A-A8A5-DDD48D7C5C24}"/>
              </a:ext>
            </a:extLst>
          </p:cNvPr>
          <p:cNvSpPr>
            <a:spLocks noGrp="1"/>
          </p:cNvSpPr>
          <p:nvPr>
            <p:ph type="sldNum" sz="quarter" idx="12"/>
          </p:nvPr>
        </p:nvSpPr>
        <p:spPr/>
        <p:txBody>
          <a:bodyPr/>
          <a:lstStyle>
            <a:lvl1pPr>
              <a:defRPr/>
            </a:lvl1pPr>
          </a:lstStyle>
          <a:p>
            <a:pPr>
              <a:defRPr/>
            </a:pPr>
            <a:fld id="{6B1CF276-25EA-4B56-9375-49862138137A}" type="slidenum">
              <a:rPr lang="es-ES" altLang="es-ES"/>
              <a:pPr>
                <a:defRPr/>
              </a:pPr>
              <a:t>‹Nº›</a:t>
            </a:fld>
            <a:endParaRPr lang="es-ES" altLang="es-ES"/>
          </a:p>
        </p:txBody>
      </p:sp>
    </p:spTree>
    <p:extLst>
      <p:ext uri="{BB962C8B-B14F-4D97-AF65-F5344CB8AC3E}">
        <p14:creationId xmlns:p14="http://schemas.microsoft.com/office/powerpoint/2010/main" val="3308275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4" name="Marcador de contenido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los estilos de texto del patrón</a:t>
            </a:r>
          </a:p>
        </p:txBody>
      </p:sp>
      <p:sp>
        <p:nvSpPr>
          <p:cNvPr id="6" name="Marcador de contenido 5"/>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3">
            <a:extLst>
              <a:ext uri="{FF2B5EF4-FFF2-40B4-BE49-F238E27FC236}">
                <a16:creationId xmlns:a16="http://schemas.microsoft.com/office/drawing/2014/main" id="{0406F68E-B3A8-67CF-EA54-B300593730EF}"/>
              </a:ext>
            </a:extLst>
          </p:cNvPr>
          <p:cNvSpPr>
            <a:spLocks noGrp="1"/>
          </p:cNvSpPr>
          <p:nvPr>
            <p:ph type="dt" sz="half" idx="10"/>
          </p:nvPr>
        </p:nvSpPr>
        <p:spPr/>
        <p:txBody>
          <a:bodyPr/>
          <a:lstStyle>
            <a:lvl1pPr>
              <a:defRPr/>
            </a:lvl1pPr>
          </a:lstStyle>
          <a:p>
            <a:pPr>
              <a:defRPr/>
            </a:pPr>
            <a:endParaRPr lang="es-ES"/>
          </a:p>
        </p:txBody>
      </p:sp>
      <p:sp>
        <p:nvSpPr>
          <p:cNvPr id="8" name="Marcador de pie de página 4">
            <a:extLst>
              <a:ext uri="{FF2B5EF4-FFF2-40B4-BE49-F238E27FC236}">
                <a16:creationId xmlns:a16="http://schemas.microsoft.com/office/drawing/2014/main" id="{7779D50F-A607-AAA3-67EB-0A4A54842F17}"/>
              </a:ext>
            </a:extLst>
          </p:cNvPr>
          <p:cNvSpPr>
            <a:spLocks noGrp="1"/>
          </p:cNvSpPr>
          <p:nvPr>
            <p:ph type="ftr" sz="quarter" idx="11"/>
          </p:nvPr>
        </p:nvSpPr>
        <p:spPr/>
        <p:txBody>
          <a:bodyPr/>
          <a:lstStyle>
            <a:lvl1pPr>
              <a:defRPr/>
            </a:lvl1pPr>
          </a:lstStyle>
          <a:p>
            <a:pPr>
              <a:defRPr/>
            </a:pPr>
            <a:endParaRPr lang="es-ES"/>
          </a:p>
        </p:txBody>
      </p:sp>
      <p:sp>
        <p:nvSpPr>
          <p:cNvPr id="9" name="Marcador de número de diapositiva 5">
            <a:extLst>
              <a:ext uri="{FF2B5EF4-FFF2-40B4-BE49-F238E27FC236}">
                <a16:creationId xmlns:a16="http://schemas.microsoft.com/office/drawing/2014/main" id="{0567BFB0-3D2E-6D6A-3A82-24D6AF7DFB6C}"/>
              </a:ext>
            </a:extLst>
          </p:cNvPr>
          <p:cNvSpPr>
            <a:spLocks noGrp="1"/>
          </p:cNvSpPr>
          <p:nvPr>
            <p:ph type="sldNum" sz="quarter" idx="12"/>
          </p:nvPr>
        </p:nvSpPr>
        <p:spPr/>
        <p:txBody>
          <a:bodyPr/>
          <a:lstStyle>
            <a:lvl1pPr>
              <a:defRPr/>
            </a:lvl1pPr>
          </a:lstStyle>
          <a:p>
            <a:pPr>
              <a:defRPr/>
            </a:pPr>
            <a:fld id="{AA3CA0A4-7F0E-400C-A25A-E33D2FD33FC3}" type="slidenum">
              <a:rPr lang="es-ES" altLang="es-ES"/>
              <a:pPr>
                <a:defRPr/>
              </a:pPr>
              <a:t>‹Nº›</a:t>
            </a:fld>
            <a:endParaRPr lang="es-ES" altLang="es-ES"/>
          </a:p>
        </p:txBody>
      </p:sp>
    </p:spTree>
    <p:extLst>
      <p:ext uri="{BB962C8B-B14F-4D97-AF65-F5344CB8AC3E}">
        <p14:creationId xmlns:p14="http://schemas.microsoft.com/office/powerpoint/2010/main" val="2345274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3">
            <a:extLst>
              <a:ext uri="{FF2B5EF4-FFF2-40B4-BE49-F238E27FC236}">
                <a16:creationId xmlns:a16="http://schemas.microsoft.com/office/drawing/2014/main" id="{7506FD06-2F80-621A-512D-C113A6352035}"/>
              </a:ext>
            </a:extLst>
          </p:cNvPr>
          <p:cNvSpPr>
            <a:spLocks noGrp="1"/>
          </p:cNvSpPr>
          <p:nvPr>
            <p:ph type="dt" sz="half" idx="10"/>
          </p:nvPr>
        </p:nvSpPr>
        <p:spPr/>
        <p:txBody>
          <a:bodyPr/>
          <a:lstStyle>
            <a:lvl1pPr>
              <a:defRPr/>
            </a:lvl1pPr>
          </a:lstStyle>
          <a:p>
            <a:pPr>
              <a:defRPr/>
            </a:pPr>
            <a:endParaRPr lang="es-ES"/>
          </a:p>
        </p:txBody>
      </p:sp>
      <p:sp>
        <p:nvSpPr>
          <p:cNvPr id="4" name="Marcador de pie de página 4">
            <a:extLst>
              <a:ext uri="{FF2B5EF4-FFF2-40B4-BE49-F238E27FC236}">
                <a16:creationId xmlns:a16="http://schemas.microsoft.com/office/drawing/2014/main" id="{8F5E2772-9832-D80E-E136-925F79FA1ACF}"/>
              </a:ext>
            </a:extLst>
          </p:cNvPr>
          <p:cNvSpPr>
            <a:spLocks noGrp="1"/>
          </p:cNvSpPr>
          <p:nvPr>
            <p:ph type="ftr" sz="quarter" idx="11"/>
          </p:nvPr>
        </p:nvSpPr>
        <p:spPr/>
        <p:txBody>
          <a:bodyPr/>
          <a:lstStyle>
            <a:lvl1pPr>
              <a:defRPr/>
            </a:lvl1pPr>
          </a:lstStyle>
          <a:p>
            <a:pPr>
              <a:defRPr/>
            </a:pPr>
            <a:endParaRPr lang="es-ES"/>
          </a:p>
        </p:txBody>
      </p:sp>
      <p:sp>
        <p:nvSpPr>
          <p:cNvPr id="5" name="Marcador de número de diapositiva 5">
            <a:extLst>
              <a:ext uri="{FF2B5EF4-FFF2-40B4-BE49-F238E27FC236}">
                <a16:creationId xmlns:a16="http://schemas.microsoft.com/office/drawing/2014/main" id="{EACE5B07-CAF0-0438-41F7-A1FBF7A0F4CC}"/>
              </a:ext>
            </a:extLst>
          </p:cNvPr>
          <p:cNvSpPr>
            <a:spLocks noGrp="1"/>
          </p:cNvSpPr>
          <p:nvPr>
            <p:ph type="sldNum" sz="quarter" idx="12"/>
          </p:nvPr>
        </p:nvSpPr>
        <p:spPr/>
        <p:txBody>
          <a:bodyPr/>
          <a:lstStyle>
            <a:lvl1pPr>
              <a:defRPr/>
            </a:lvl1pPr>
          </a:lstStyle>
          <a:p>
            <a:pPr>
              <a:defRPr/>
            </a:pPr>
            <a:fld id="{757F53B7-EC9E-443E-B6D8-073364A62CF9}" type="slidenum">
              <a:rPr lang="es-ES" altLang="es-ES"/>
              <a:pPr>
                <a:defRPr/>
              </a:pPr>
              <a:t>‹Nº›</a:t>
            </a:fld>
            <a:endParaRPr lang="es-ES" altLang="es-ES"/>
          </a:p>
        </p:txBody>
      </p:sp>
    </p:spTree>
    <p:extLst>
      <p:ext uri="{BB962C8B-B14F-4D97-AF65-F5344CB8AC3E}">
        <p14:creationId xmlns:p14="http://schemas.microsoft.com/office/powerpoint/2010/main" val="3075710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a:extLst>
              <a:ext uri="{FF2B5EF4-FFF2-40B4-BE49-F238E27FC236}">
                <a16:creationId xmlns:a16="http://schemas.microsoft.com/office/drawing/2014/main" id="{F95F3163-DEB4-B7BF-63E2-451BA47EFDEF}"/>
              </a:ext>
            </a:extLst>
          </p:cNvPr>
          <p:cNvSpPr>
            <a:spLocks noGrp="1"/>
          </p:cNvSpPr>
          <p:nvPr>
            <p:ph type="dt" sz="half" idx="10"/>
          </p:nvPr>
        </p:nvSpPr>
        <p:spPr/>
        <p:txBody>
          <a:bodyPr/>
          <a:lstStyle>
            <a:lvl1pPr>
              <a:defRPr/>
            </a:lvl1pPr>
          </a:lstStyle>
          <a:p>
            <a:pPr>
              <a:defRPr/>
            </a:pPr>
            <a:endParaRPr lang="es-ES"/>
          </a:p>
        </p:txBody>
      </p:sp>
      <p:sp>
        <p:nvSpPr>
          <p:cNvPr id="3" name="Marcador de pie de página 4">
            <a:extLst>
              <a:ext uri="{FF2B5EF4-FFF2-40B4-BE49-F238E27FC236}">
                <a16:creationId xmlns:a16="http://schemas.microsoft.com/office/drawing/2014/main" id="{AB74F6CE-B8B1-E72A-72FF-CD2D03F26D85}"/>
              </a:ext>
            </a:extLst>
          </p:cNvPr>
          <p:cNvSpPr>
            <a:spLocks noGrp="1"/>
          </p:cNvSpPr>
          <p:nvPr>
            <p:ph type="ftr" sz="quarter" idx="11"/>
          </p:nvPr>
        </p:nvSpPr>
        <p:spPr/>
        <p:txBody>
          <a:bodyPr/>
          <a:lstStyle>
            <a:lvl1pPr>
              <a:defRPr/>
            </a:lvl1pPr>
          </a:lstStyle>
          <a:p>
            <a:pPr>
              <a:defRPr/>
            </a:pPr>
            <a:endParaRPr lang="es-ES"/>
          </a:p>
        </p:txBody>
      </p:sp>
      <p:sp>
        <p:nvSpPr>
          <p:cNvPr id="4" name="Marcador de número de diapositiva 5">
            <a:extLst>
              <a:ext uri="{FF2B5EF4-FFF2-40B4-BE49-F238E27FC236}">
                <a16:creationId xmlns:a16="http://schemas.microsoft.com/office/drawing/2014/main" id="{F31F555A-124A-7C5A-C301-8D76BE941C58}"/>
              </a:ext>
            </a:extLst>
          </p:cNvPr>
          <p:cNvSpPr>
            <a:spLocks noGrp="1"/>
          </p:cNvSpPr>
          <p:nvPr>
            <p:ph type="sldNum" sz="quarter" idx="12"/>
          </p:nvPr>
        </p:nvSpPr>
        <p:spPr/>
        <p:txBody>
          <a:bodyPr/>
          <a:lstStyle>
            <a:lvl1pPr>
              <a:defRPr/>
            </a:lvl1pPr>
          </a:lstStyle>
          <a:p>
            <a:pPr>
              <a:defRPr/>
            </a:pPr>
            <a:fld id="{3089FFB8-AE44-46C4-9E29-5E1D54623E35}" type="slidenum">
              <a:rPr lang="es-ES" altLang="es-ES"/>
              <a:pPr>
                <a:defRPr/>
              </a:pPr>
              <a:t>‹Nº›</a:t>
            </a:fld>
            <a:endParaRPr lang="es-ES" altLang="es-ES"/>
          </a:p>
        </p:txBody>
      </p:sp>
    </p:spTree>
    <p:extLst>
      <p:ext uri="{BB962C8B-B14F-4D97-AF65-F5344CB8AC3E}">
        <p14:creationId xmlns:p14="http://schemas.microsoft.com/office/powerpoint/2010/main" val="861756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p>
        </p:txBody>
      </p:sp>
      <p:sp>
        <p:nvSpPr>
          <p:cNvPr id="3" name="Marcador de conteni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Marcador de fecha 3">
            <a:extLst>
              <a:ext uri="{FF2B5EF4-FFF2-40B4-BE49-F238E27FC236}">
                <a16:creationId xmlns:a16="http://schemas.microsoft.com/office/drawing/2014/main" id="{BE162132-338F-DABA-A18A-50DC3EE584E3}"/>
              </a:ext>
            </a:extLst>
          </p:cNvPr>
          <p:cNvSpPr>
            <a:spLocks noGrp="1"/>
          </p:cNvSpPr>
          <p:nvPr>
            <p:ph type="dt" sz="half" idx="10"/>
          </p:nvPr>
        </p:nvSpPr>
        <p:spPr/>
        <p:txBody>
          <a:bodyPr/>
          <a:lstStyle>
            <a:lvl1pPr>
              <a:defRPr/>
            </a:lvl1pPr>
          </a:lstStyle>
          <a:p>
            <a:pPr>
              <a:defRPr/>
            </a:pPr>
            <a:endParaRPr lang="es-ES"/>
          </a:p>
        </p:txBody>
      </p:sp>
      <p:sp>
        <p:nvSpPr>
          <p:cNvPr id="6" name="Marcador de pie de página 4">
            <a:extLst>
              <a:ext uri="{FF2B5EF4-FFF2-40B4-BE49-F238E27FC236}">
                <a16:creationId xmlns:a16="http://schemas.microsoft.com/office/drawing/2014/main" id="{0D2DA02E-08A7-B7D8-4096-484E11AE3FE9}"/>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EC5B8673-C62B-84F8-7E47-3780EE5DC368}"/>
              </a:ext>
            </a:extLst>
          </p:cNvPr>
          <p:cNvSpPr>
            <a:spLocks noGrp="1"/>
          </p:cNvSpPr>
          <p:nvPr>
            <p:ph type="sldNum" sz="quarter" idx="12"/>
          </p:nvPr>
        </p:nvSpPr>
        <p:spPr/>
        <p:txBody>
          <a:bodyPr/>
          <a:lstStyle>
            <a:lvl1pPr>
              <a:defRPr/>
            </a:lvl1pPr>
          </a:lstStyle>
          <a:p>
            <a:pPr>
              <a:defRPr/>
            </a:pPr>
            <a:fld id="{E28F653F-624F-4CA3-AD93-8F6199DC8A8F}" type="slidenum">
              <a:rPr lang="es-ES" altLang="es-ES"/>
              <a:pPr>
                <a:defRPr/>
              </a:pPr>
              <a:t>‹Nº›</a:t>
            </a:fld>
            <a:endParaRPr lang="es-ES" altLang="es-ES"/>
          </a:p>
        </p:txBody>
      </p:sp>
    </p:spTree>
    <p:extLst>
      <p:ext uri="{BB962C8B-B14F-4D97-AF65-F5344CB8AC3E}">
        <p14:creationId xmlns:p14="http://schemas.microsoft.com/office/powerpoint/2010/main" val="4106113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es-ES"/>
              <a:t>Haga clic para modificar el estilo de título del patrón</a:t>
            </a:r>
          </a:p>
        </p:txBody>
      </p:sp>
      <p:sp>
        <p:nvSpPr>
          <p:cNvPr id="3" name="Marcador de posición de imagen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s-ES" noProof="0"/>
          </a:p>
        </p:txBody>
      </p:sp>
      <p:sp>
        <p:nvSpPr>
          <p:cNvPr id="4" name="Marcador de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Marcador de fecha 3">
            <a:extLst>
              <a:ext uri="{FF2B5EF4-FFF2-40B4-BE49-F238E27FC236}">
                <a16:creationId xmlns:a16="http://schemas.microsoft.com/office/drawing/2014/main" id="{12507861-33DF-9915-5B6D-296DC4027631}"/>
              </a:ext>
            </a:extLst>
          </p:cNvPr>
          <p:cNvSpPr>
            <a:spLocks noGrp="1"/>
          </p:cNvSpPr>
          <p:nvPr>
            <p:ph type="dt" sz="half" idx="10"/>
          </p:nvPr>
        </p:nvSpPr>
        <p:spPr/>
        <p:txBody>
          <a:bodyPr/>
          <a:lstStyle>
            <a:lvl1pPr>
              <a:defRPr/>
            </a:lvl1pPr>
          </a:lstStyle>
          <a:p>
            <a:pPr>
              <a:defRPr/>
            </a:pPr>
            <a:endParaRPr lang="es-ES"/>
          </a:p>
        </p:txBody>
      </p:sp>
      <p:sp>
        <p:nvSpPr>
          <p:cNvPr id="6" name="Marcador de pie de página 4">
            <a:extLst>
              <a:ext uri="{FF2B5EF4-FFF2-40B4-BE49-F238E27FC236}">
                <a16:creationId xmlns:a16="http://schemas.microsoft.com/office/drawing/2014/main" id="{719FB0D4-DD79-56E1-F222-9016CD76BDC6}"/>
              </a:ext>
            </a:extLst>
          </p:cNvPr>
          <p:cNvSpPr>
            <a:spLocks noGrp="1"/>
          </p:cNvSpPr>
          <p:nvPr>
            <p:ph type="ftr" sz="quarter" idx="11"/>
          </p:nvPr>
        </p:nvSpPr>
        <p:spPr/>
        <p:txBody>
          <a:bodyPr/>
          <a:lstStyle>
            <a:lvl1pPr>
              <a:defRPr/>
            </a:lvl1pPr>
          </a:lstStyle>
          <a:p>
            <a:pPr>
              <a:defRPr/>
            </a:pPr>
            <a:endParaRPr lang="es-ES"/>
          </a:p>
        </p:txBody>
      </p:sp>
      <p:sp>
        <p:nvSpPr>
          <p:cNvPr id="7" name="Marcador de número de diapositiva 5">
            <a:extLst>
              <a:ext uri="{FF2B5EF4-FFF2-40B4-BE49-F238E27FC236}">
                <a16:creationId xmlns:a16="http://schemas.microsoft.com/office/drawing/2014/main" id="{96DFED3D-935F-2945-8115-85EA1F593AEC}"/>
              </a:ext>
            </a:extLst>
          </p:cNvPr>
          <p:cNvSpPr>
            <a:spLocks noGrp="1"/>
          </p:cNvSpPr>
          <p:nvPr>
            <p:ph type="sldNum" sz="quarter" idx="12"/>
          </p:nvPr>
        </p:nvSpPr>
        <p:spPr/>
        <p:txBody>
          <a:bodyPr/>
          <a:lstStyle>
            <a:lvl1pPr>
              <a:defRPr/>
            </a:lvl1pPr>
          </a:lstStyle>
          <a:p>
            <a:pPr>
              <a:defRPr/>
            </a:pPr>
            <a:fld id="{D97ED3F6-495A-4827-8055-68ECDFFBBFB9}" type="slidenum">
              <a:rPr lang="es-ES" altLang="es-ES"/>
              <a:pPr>
                <a:defRPr/>
              </a:pPr>
              <a:t>‹Nº›</a:t>
            </a:fld>
            <a:endParaRPr lang="es-ES" altLang="es-ES"/>
          </a:p>
        </p:txBody>
      </p:sp>
    </p:spTree>
    <p:extLst>
      <p:ext uri="{BB962C8B-B14F-4D97-AF65-F5344CB8AC3E}">
        <p14:creationId xmlns:p14="http://schemas.microsoft.com/office/powerpoint/2010/main" val="1290824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Marcador de título 1">
            <a:extLst>
              <a:ext uri="{FF2B5EF4-FFF2-40B4-BE49-F238E27FC236}">
                <a16:creationId xmlns:a16="http://schemas.microsoft.com/office/drawing/2014/main" id="{8E0F095D-DB61-94F2-94AB-16AC37B1110B}"/>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ES"/>
              <a:t>Haga clic para modificar el estilo de título del patrón</a:t>
            </a:r>
          </a:p>
        </p:txBody>
      </p:sp>
      <p:sp>
        <p:nvSpPr>
          <p:cNvPr id="1027" name="Marcador de texto 2">
            <a:extLst>
              <a:ext uri="{FF2B5EF4-FFF2-40B4-BE49-F238E27FC236}">
                <a16:creationId xmlns:a16="http://schemas.microsoft.com/office/drawing/2014/main" id="{31476F62-BCA4-3B36-4915-C345818BDAAF}"/>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a:t>Haga clic para modificar los estilos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p>
        </p:txBody>
      </p:sp>
      <p:sp>
        <p:nvSpPr>
          <p:cNvPr id="4" name="Marcador de fecha 3">
            <a:extLst>
              <a:ext uri="{FF2B5EF4-FFF2-40B4-BE49-F238E27FC236}">
                <a16:creationId xmlns:a16="http://schemas.microsoft.com/office/drawing/2014/main" id="{4330C05D-4EC2-AC24-DA3C-425123E4CFCB}"/>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es-ES"/>
          </a:p>
        </p:txBody>
      </p:sp>
      <p:sp>
        <p:nvSpPr>
          <p:cNvPr id="5" name="Marcador de pie de página 4">
            <a:extLst>
              <a:ext uri="{FF2B5EF4-FFF2-40B4-BE49-F238E27FC236}">
                <a16:creationId xmlns:a16="http://schemas.microsoft.com/office/drawing/2014/main" id="{196AB803-41D3-785D-C188-BE1131CBD632}"/>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s-ES"/>
          </a:p>
        </p:txBody>
      </p:sp>
      <p:sp>
        <p:nvSpPr>
          <p:cNvPr id="6" name="Marcador de número de diapositiva 5">
            <a:extLst>
              <a:ext uri="{FF2B5EF4-FFF2-40B4-BE49-F238E27FC236}">
                <a16:creationId xmlns:a16="http://schemas.microsoft.com/office/drawing/2014/main" id="{EB2158A9-B434-BF40-2306-D1CFA7F3B84D}"/>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pPr>
              <a:defRPr/>
            </a:pPr>
            <a:fld id="{3ACE85BE-023E-4442-8F3B-5BDE61747587}" type="slidenum">
              <a:rPr lang="es-ES" altLang="es-ES"/>
              <a:pPr>
                <a:defRPr/>
              </a:pPr>
              <a:t>‹Nº›</a:t>
            </a:fld>
            <a:endParaRPr lang="es-ES" altLang="es-ES"/>
          </a:p>
        </p:txBody>
      </p:sp>
    </p:spTree>
  </p:cSld>
  <p:clrMap bg1="lt1" tx1="dk1" bg2="lt2" tx2="dk2" accent1="accent1" accent2="accent2" accent3="accent3" accent4="accent4" accent5="accent5" accent6="accent6" hlink="hlink" folHlink="folHlink"/>
  <p:sldLayoutIdLst>
    <p:sldLayoutId id="2147484510" r:id="rId1"/>
    <p:sldLayoutId id="2147484511" r:id="rId2"/>
    <p:sldLayoutId id="2147484512" r:id="rId3"/>
    <p:sldLayoutId id="2147484513" r:id="rId4"/>
    <p:sldLayoutId id="2147484514" r:id="rId5"/>
    <p:sldLayoutId id="2147484515" r:id="rId6"/>
    <p:sldLayoutId id="2147484516" r:id="rId7"/>
    <p:sldLayoutId id="2147484517" r:id="rId8"/>
    <p:sldLayoutId id="2147484518" r:id="rId9"/>
    <p:sldLayoutId id="2147484519" r:id="rId10"/>
    <p:sldLayoutId id="2147484520"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Marcador de título 1">
            <a:extLst>
              <a:ext uri="{FF2B5EF4-FFF2-40B4-BE49-F238E27FC236}">
                <a16:creationId xmlns:a16="http://schemas.microsoft.com/office/drawing/2014/main" id="{5603C7BF-CD56-5013-6B66-2D361179350C}"/>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ES"/>
              <a:t>Haga clic para modificar el estilo de título del patrón</a:t>
            </a:r>
          </a:p>
        </p:txBody>
      </p:sp>
      <p:sp>
        <p:nvSpPr>
          <p:cNvPr id="2051" name="Marcador de texto 2">
            <a:extLst>
              <a:ext uri="{FF2B5EF4-FFF2-40B4-BE49-F238E27FC236}">
                <a16:creationId xmlns:a16="http://schemas.microsoft.com/office/drawing/2014/main" id="{315BC6D1-ED16-E411-C288-FD1C2BAABC80}"/>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a:t>Editar el estilo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p>
        </p:txBody>
      </p:sp>
      <p:sp>
        <p:nvSpPr>
          <p:cNvPr id="4" name="Marcador de fecha 3">
            <a:extLst>
              <a:ext uri="{FF2B5EF4-FFF2-40B4-BE49-F238E27FC236}">
                <a16:creationId xmlns:a16="http://schemas.microsoft.com/office/drawing/2014/main" id="{5167CED3-5BBB-BCA3-8605-67978C8AABF6}"/>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0F8664FA-B39E-4B1E-991D-C37A547792C9}" type="datetimeFigureOut">
              <a:rPr lang="es-ES"/>
              <a:pPr>
                <a:defRPr/>
              </a:pPr>
              <a:t>20/10/2022</a:t>
            </a:fld>
            <a:endParaRPr lang="es-ES"/>
          </a:p>
        </p:txBody>
      </p:sp>
      <p:sp>
        <p:nvSpPr>
          <p:cNvPr id="5" name="Marcador de pie de página 4">
            <a:extLst>
              <a:ext uri="{FF2B5EF4-FFF2-40B4-BE49-F238E27FC236}">
                <a16:creationId xmlns:a16="http://schemas.microsoft.com/office/drawing/2014/main" id="{D7ADD79D-71F8-48C8-BA01-9B9AA220138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s-ES"/>
          </a:p>
        </p:txBody>
      </p:sp>
      <p:sp>
        <p:nvSpPr>
          <p:cNvPr id="6" name="Marcador de número de diapositiva 5">
            <a:extLst>
              <a:ext uri="{FF2B5EF4-FFF2-40B4-BE49-F238E27FC236}">
                <a16:creationId xmlns:a16="http://schemas.microsoft.com/office/drawing/2014/main" id="{CC30C283-C3F8-4AB2-3074-DD70E757C871}"/>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defRPr>
            </a:lvl1pPr>
          </a:lstStyle>
          <a:p>
            <a:pPr>
              <a:defRPr/>
            </a:pPr>
            <a:fld id="{CA9DE7A1-1CCE-4411-A712-B8DFE13BDC73}" type="slidenum">
              <a:rPr lang="es-ES" altLang="es-ES"/>
              <a:pPr>
                <a:defRPr/>
              </a:pPr>
              <a:t>‹Nº›</a:t>
            </a:fld>
            <a:endParaRPr lang="es-ES" altLang="es-ES"/>
          </a:p>
        </p:txBody>
      </p:sp>
    </p:spTree>
  </p:cSld>
  <p:clrMap bg1="lt1" tx1="dk1" bg2="lt2" tx2="dk2" accent1="accent1" accent2="accent2" accent3="accent3" accent4="accent4" accent5="accent5" accent6="accent6" hlink="hlink" folHlink="folHlink"/>
  <p:sldLayoutIdLst>
    <p:sldLayoutId id="2147484521" r:id="rId1"/>
    <p:sldLayoutId id="2147484522" r:id="rId2"/>
    <p:sldLayoutId id="2147484523" r:id="rId3"/>
    <p:sldLayoutId id="2147484524" r:id="rId4"/>
    <p:sldLayoutId id="2147484525" r:id="rId5"/>
    <p:sldLayoutId id="2147484526" r:id="rId6"/>
    <p:sldLayoutId id="2147484527" r:id="rId7"/>
    <p:sldLayoutId id="2147484528" r:id="rId8"/>
    <p:sldLayoutId id="2147484529" r:id="rId9"/>
    <p:sldLayoutId id="2147484530" r:id="rId10"/>
    <p:sldLayoutId id="2147484531"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s-E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alpha val="20000"/>
          </a:schemeClr>
        </a:solidFill>
        <a:effectLst/>
      </p:bgPr>
    </p:bg>
    <p:spTree>
      <p:nvGrpSpPr>
        <p:cNvPr id="1" name=""/>
        <p:cNvGrpSpPr/>
        <p:nvPr/>
      </p:nvGrpSpPr>
      <p:grpSpPr>
        <a:xfrm>
          <a:off x="0" y="0"/>
          <a:ext cx="0" cy="0"/>
          <a:chOff x="0" y="0"/>
          <a:chExt cx="0" cy="0"/>
        </a:xfrm>
      </p:grpSpPr>
      <p:sp>
        <p:nvSpPr>
          <p:cNvPr id="3074" name="1 Marcador de título">
            <a:extLst>
              <a:ext uri="{FF2B5EF4-FFF2-40B4-BE49-F238E27FC236}">
                <a16:creationId xmlns:a16="http://schemas.microsoft.com/office/drawing/2014/main" id="{A1BA1820-8923-882D-C749-C40095FC4759}"/>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ES"/>
              <a:t>Haga clic para modificar el estilo de título del patrón</a:t>
            </a:r>
          </a:p>
        </p:txBody>
      </p:sp>
      <p:sp>
        <p:nvSpPr>
          <p:cNvPr id="3075" name="2 Marcador de texto">
            <a:extLst>
              <a:ext uri="{FF2B5EF4-FFF2-40B4-BE49-F238E27FC236}">
                <a16:creationId xmlns:a16="http://schemas.microsoft.com/office/drawing/2014/main" id="{C7C147E9-CC9E-FD07-4639-EB38853EBA59}"/>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a:t>Haga clic para modificar el estilo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p>
        </p:txBody>
      </p:sp>
      <p:sp>
        <p:nvSpPr>
          <p:cNvPr id="4" name="3 Marcador de fecha">
            <a:extLst>
              <a:ext uri="{FF2B5EF4-FFF2-40B4-BE49-F238E27FC236}">
                <a16:creationId xmlns:a16="http://schemas.microsoft.com/office/drawing/2014/main" id="{88DADB66-84D1-993B-3992-7B0C7F5AED4E}"/>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EACE1782-817C-4004-AB3E-F3091284C8C5}" type="datetime1">
              <a:rPr lang="es-ES"/>
              <a:pPr>
                <a:defRPr/>
              </a:pPr>
              <a:t>20/10/2022</a:t>
            </a:fld>
            <a:endParaRPr lang="es-ES" dirty="0"/>
          </a:p>
        </p:txBody>
      </p:sp>
      <p:sp>
        <p:nvSpPr>
          <p:cNvPr id="5" name="4 Marcador de pie de página">
            <a:extLst>
              <a:ext uri="{FF2B5EF4-FFF2-40B4-BE49-F238E27FC236}">
                <a16:creationId xmlns:a16="http://schemas.microsoft.com/office/drawing/2014/main" id="{74975746-420B-DD52-4ECF-7787D0317105}"/>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r>
              <a:rPr lang="es-ES"/>
              <a:t>Grupo Universidad de la S.E.N.</a:t>
            </a:r>
          </a:p>
        </p:txBody>
      </p:sp>
      <p:sp>
        <p:nvSpPr>
          <p:cNvPr id="6" name="5 Marcador de número de diapositiva">
            <a:extLst>
              <a:ext uri="{FF2B5EF4-FFF2-40B4-BE49-F238E27FC236}">
                <a16:creationId xmlns:a16="http://schemas.microsoft.com/office/drawing/2014/main" id="{AC738DF5-AD7E-3A47-9A89-7A250E7DA43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defRPr>
            </a:lvl1pPr>
          </a:lstStyle>
          <a:p>
            <a:pPr>
              <a:defRPr/>
            </a:pPr>
            <a:fld id="{385E54A7-F9F1-423F-B27B-CADDA368C5C6}" type="slidenum">
              <a:rPr lang="es-ES" altLang="es-ES"/>
              <a:pPr>
                <a:defRPr/>
              </a:pPr>
              <a:t>‹Nº›</a:t>
            </a:fld>
            <a:endParaRPr lang="es-ES" altLang="es-ES"/>
          </a:p>
        </p:txBody>
      </p:sp>
    </p:spTree>
  </p:cSld>
  <p:clrMap bg1="dk1" tx1="lt1" bg2="dk2" tx2="lt2" accent1="accent1" accent2="accent2" accent3="accent3" accent4="accent4" accent5="accent5" accent6="accent6" hlink="hlink" folHlink="folHlink"/>
  <p:sldLayoutIdLst>
    <p:sldLayoutId id="2147484532" r:id="rId1"/>
    <p:sldLayoutId id="2147484533" r:id="rId2"/>
    <p:sldLayoutId id="2147484534" r:id="rId3"/>
    <p:sldLayoutId id="2147484535" r:id="rId4"/>
    <p:sldLayoutId id="2147484536" r:id="rId5"/>
    <p:sldLayoutId id="2147484537" r:id="rId6"/>
    <p:sldLayoutId id="2147484538" r:id="rId7"/>
    <p:sldLayoutId id="2147484539" r:id="rId8"/>
    <p:sldLayoutId id="2147484540" r:id="rId9"/>
    <p:sldLayoutId id="2147484541" r:id="rId10"/>
    <p:sldLayoutId id="2147484542" r:id="rId11"/>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tags" Target="../tags/tag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tags" Target="../tags/tag3.xml"/><Relationship Id="rId5" Type="http://schemas.openxmlformats.org/officeDocument/2006/relationships/image" Target="../media/image8.emf"/><Relationship Id="rId4"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B187EBDE-BE3E-5456-00E7-9CF47339DC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6438" y="115888"/>
            <a:ext cx="1476375"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2" descr="C:\Users\victor\OneDrive\NEFROLOGIA AL DIA\DOMINIO\Dossier\Icono NAD.jpg">
            <a:extLst>
              <a:ext uri="{FF2B5EF4-FFF2-40B4-BE49-F238E27FC236}">
                <a16:creationId xmlns:a16="http://schemas.microsoft.com/office/drawing/2014/main" id="{4C73B80B-1CB2-F2E3-76F9-F27BC4CC03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063" y="312738"/>
            <a:ext cx="1871662"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8 Rectángulo">
            <a:extLst>
              <a:ext uri="{FF2B5EF4-FFF2-40B4-BE49-F238E27FC236}">
                <a16:creationId xmlns:a16="http://schemas.microsoft.com/office/drawing/2014/main" id="{D3053CBF-C32A-4B32-B652-1AB6BCE3AA5B}"/>
              </a:ext>
            </a:extLst>
          </p:cNvPr>
          <p:cNvSpPr>
            <a:spLocks noChangeArrowheads="1"/>
          </p:cNvSpPr>
          <p:nvPr/>
        </p:nvSpPr>
        <p:spPr bwMode="auto">
          <a:xfrm>
            <a:off x="2484438" y="193675"/>
            <a:ext cx="457200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ES" altLang="es-ES" sz="2200" b="1">
                <a:solidFill>
                  <a:srgbClr val="0000FF"/>
                </a:solidFill>
              </a:rPr>
              <a:t>Grupo Universidad de la SEN para Docencia de Grado</a:t>
            </a:r>
          </a:p>
          <a:p>
            <a:pPr algn="ctr" eaLnBrk="1" hangingPunct="1">
              <a:spcBef>
                <a:spcPct val="0"/>
              </a:spcBef>
              <a:buFontTx/>
              <a:buNone/>
            </a:pPr>
            <a:r>
              <a:rPr lang="es-ES" altLang="es-ES" sz="1600" b="1">
                <a:solidFill>
                  <a:srgbClr val="0000FF"/>
                </a:solidFill>
              </a:rPr>
              <a:t>Coordinador Prof Gabriel de Arriba</a:t>
            </a:r>
          </a:p>
        </p:txBody>
      </p:sp>
      <p:cxnSp>
        <p:nvCxnSpPr>
          <p:cNvPr id="11" name="10 Conector recto">
            <a:extLst>
              <a:ext uri="{FF2B5EF4-FFF2-40B4-BE49-F238E27FC236}">
                <a16:creationId xmlns:a16="http://schemas.microsoft.com/office/drawing/2014/main" id="{5C843833-F9FE-F9EB-2F24-6D64EBAA8229}"/>
              </a:ext>
            </a:extLst>
          </p:cNvPr>
          <p:cNvCxnSpPr/>
          <p:nvPr/>
        </p:nvCxnSpPr>
        <p:spPr>
          <a:xfrm>
            <a:off x="252413" y="1444625"/>
            <a:ext cx="8280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6150" name="Text Box 309">
            <a:extLst>
              <a:ext uri="{FF2B5EF4-FFF2-40B4-BE49-F238E27FC236}">
                <a16:creationId xmlns:a16="http://schemas.microsoft.com/office/drawing/2014/main" id="{47DF7246-5E87-7FC7-FC0C-964959491AA6}"/>
              </a:ext>
            </a:extLst>
          </p:cNvPr>
          <p:cNvSpPr txBox="1">
            <a:spLocks noChangeArrowheads="1"/>
          </p:cNvSpPr>
          <p:nvPr/>
        </p:nvSpPr>
        <p:spPr bwMode="auto">
          <a:xfrm>
            <a:off x="684213" y="3068638"/>
            <a:ext cx="59721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2000">
                <a:solidFill>
                  <a:srgbClr val="000000"/>
                </a:solidFill>
              </a:rPr>
              <a:t>PONENTES: Dres. Patricia de Sequera y Roberto Alcázar </a:t>
            </a:r>
          </a:p>
          <a:p>
            <a:pPr eaLnBrk="1" hangingPunct="1">
              <a:spcBef>
                <a:spcPct val="0"/>
              </a:spcBef>
              <a:buFontTx/>
              <a:buNone/>
            </a:pPr>
            <a:r>
              <a:rPr lang="es-ES" altLang="es-ES" sz="2000">
                <a:solidFill>
                  <a:srgbClr val="000000"/>
                </a:solidFill>
              </a:rPr>
              <a:t>Hospital Universitario Infanta Leonor</a:t>
            </a:r>
          </a:p>
          <a:p>
            <a:pPr eaLnBrk="1" hangingPunct="1">
              <a:spcBef>
                <a:spcPct val="0"/>
              </a:spcBef>
              <a:buFontTx/>
              <a:buNone/>
            </a:pPr>
            <a:r>
              <a:rPr lang="es-ES" altLang="es-ES" sz="2000">
                <a:solidFill>
                  <a:srgbClr val="000000"/>
                </a:solidFill>
              </a:rPr>
              <a:t>Universidad Complutense de Madrid</a:t>
            </a:r>
          </a:p>
        </p:txBody>
      </p:sp>
      <p:sp>
        <p:nvSpPr>
          <p:cNvPr id="6151" name="309 CuadroTexto">
            <a:extLst>
              <a:ext uri="{FF2B5EF4-FFF2-40B4-BE49-F238E27FC236}">
                <a16:creationId xmlns:a16="http://schemas.microsoft.com/office/drawing/2014/main" id="{2567946E-4D36-BD54-E31E-6A9425E5A519}"/>
              </a:ext>
            </a:extLst>
          </p:cNvPr>
          <p:cNvSpPr txBox="1">
            <a:spLocks noChangeArrowheads="1"/>
          </p:cNvSpPr>
          <p:nvPr/>
        </p:nvSpPr>
        <p:spPr bwMode="auto">
          <a:xfrm>
            <a:off x="671513" y="1893888"/>
            <a:ext cx="5364162" cy="7699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 typeface="Arial" panose="020B0604020202020204" pitchFamily="34" charset="0"/>
              <a:buNone/>
            </a:pPr>
            <a:r>
              <a:rPr lang="es-ES" altLang="es-ES" sz="4400" b="1">
                <a:solidFill>
                  <a:srgbClr val="000000"/>
                </a:solidFill>
              </a:rPr>
              <a:t>Trastornos del potasio</a:t>
            </a:r>
            <a:endParaRPr lang="es-ES" altLang="es-ES" sz="2000" b="1">
              <a:solidFill>
                <a:srgbClr val="000000"/>
              </a:solidFill>
            </a:endParaRPr>
          </a:p>
        </p:txBody>
      </p:sp>
      <p:sp>
        <p:nvSpPr>
          <p:cNvPr id="6152" name="CuadroTexto 7">
            <a:extLst>
              <a:ext uri="{FF2B5EF4-FFF2-40B4-BE49-F238E27FC236}">
                <a16:creationId xmlns:a16="http://schemas.microsoft.com/office/drawing/2014/main" id="{718BFAB5-9F4F-B319-D3BA-6B2C3E6422E3}"/>
              </a:ext>
            </a:extLst>
          </p:cNvPr>
          <p:cNvSpPr txBox="1">
            <a:spLocks noChangeArrowheads="1"/>
          </p:cNvSpPr>
          <p:nvPr/>
        </p:nvSpPr>
        <p:spPr bwMode="auto">
          <a:xfrm>
            <a:off x="179388" y="949325"/>
            <a:ext cx="3222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u="sng">
                <a:solidFill>
                  <a:srgbClr val="0000FF"/>
                </a:solidFill>
                <a:latin typeface="Arial" panose="020B0604020202020204" pitchFamily="34" charset="0"/>
              </a:rPr>
              <a:t>  http://www.nefrologiaaldia.org</a:t>
            </a:r>
          </a:p>
        </p:txBody>
      </p:sp>
      <p:sp>
        <p:nvSpPr>
          <p:cNvPr id="6153" name="CuadroTexto 1">
            <a:extLst>
              <a:ext uri="{FF2B5EF4-FFF2-40B4-BE49-F238E27FC236}">
                <a16:creationId xmlns:a16="http://schemas.microsoft.com/office/drawing/2014/main" id="{1943C644-BCAF-8B02-961D-6DB38DBFF50C}"/>
              </a:ext>
            </a:extLst>
          </p:cNvPr>
          <p:cNvSpPr txBox="1">
            <a:spLocks noChangeArrowheads="1"/>
          </p:cNvSpPr>
          <p:nvPr/>
        </p:nvSpPr>
        <p:spPr bwMode="auto">
          <a:xfrm>
            <a:off x="444500" y="4860925"/>
            <a:ext cx="8520113" cy="1016000"/>
          </a:xfrm>
          <a:prstGeom prst="rect">
            <a:avLst/>
          </a:prstGeom>
          <a:solidFill>
            <a:schemeClr val="tx1">
              <a:lumMod val="95000"/>
            </a:schemeClr>
          </a:solid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es-ES" altLang="es-ES" sz="2000" i="1" dirty="0">
                <a:solidFill>
                  <a:schemeClr val="bg1"/>
                </a:solidFill>
              </a:rPr>
              <a:t>Este capítulo recoge las bases fisiológicas del manejo del potasio en el organismo. Posteriormente describe las causas, los síntomas, las claves para el diagnóstico etiológico y el tratamiento de la hipo </a:t>
            </a:r>
            <a:r>
              <a:rPr lang="es-ES" altLang="es-ES" sz="2000" i="1">
                <a:solidFill>
                  <a:schemeClr val="bg1"/>
                </a:solidFill>
              </a:rPr>
              <a:t>e hiperpotasemia.</a:t>
            </a:r>
            <a:endParaRPr lang="es-ES" altLang="es-ES" sz="2000" i="1"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Freeform 7">
            <a:extLst>
              <a:ext uri="{FF2B5EF4-FFF2-40B4-BE49-F238E27FC236}">
                <a16:creationId xmlns:a16="http://schemas.microsoft.com/office/drawing/2014/main" id="{5D114B32-7F56-6A6D-3A4C-CFCA213897EA}"/>
              </a:ext>
            </a:extLst>
          </p:cNvPr>
          <p:cNvSpPr>
            <a:spLocks/>
          </p:cNvSpPr>
          <p:nvPr/>
        </p:nvSpPr>
        <p:spPr bwMode="auto">
          <a:xfrm>
            <a:off x="600075" y="1201738"/>
            <a:ext cx="1185863" cy="1328737"/>
          </a:xfrm>
          <a:custGeom>
            <a:avLst/>
            <a:gdLst>
              <a:gd name="T0" fmla="*/ 2147483646 w 747"/>
              <a:gd name="T1" fmla="*/ 2147483646 h 837"/>
              <a:gd name="T2" fmla="*/ 2147483646 w 747"/>
              <a:gd name="T3" fmla="*/ 2147483646 h 837"/>
              <a:gd name="T4" fmla="*/ 2147483646 w 747"/>
              <a:gd name="T5" fmla="*/ 2147483646 h 837"/>
              <a:gd name="T6" fmla="*/ 2147483646 w 747"/>
              <a:gd name="T7" fmla="*/ 2147483646 h 837"/>
              <a:gd name="T8" fmla="*/ 2147483646 w 747"/>
              <a:gd name="T9" fmla="*/ 2147483646 h 837"/>
              <a:gd name="T10" fmla="*/ 2147483646 w 747"/>
              <a:gd name="T11" fmla="*/ 2147483646 h 837"/>
              <a:gd name="T12" fmla="*/ 2147483646 w 747"/>
              <a:gd name="T13" fmla="*/ 2147483646 h 837"/>
              <a:gd name="T14" fmla="*/ 2147483646 w 747"/>
              <a:gd name="T15" fmla="*/ 2147483646 h 837"/>
              <a:gd name="T16" fmla="*/ 2147483646 w 747"/>
              <a:gd name="T17" fmla="*/ 2147483646 h 837"/>
              <a:gd name="T18" fmla="*/ 2147483646 w 747"/>
              <a:gd name="T19" fmla="*/ 2147483646 h 837"/>
              <a:gd name="T20" fmla="*/ 2147483646 w 747"/>
              <a:gd name="T21" fmla="*/ 2147483646 h 837"/>
              <a:gd name="T22" fmla="*/ 2147483646 w 747"/>
              <a:gd name="T23" fmla="*/ 2147483646 h 837"/>
              <a:gd name="T24" fmla="*/ 2147483646 w 747"/>
              <a:gd name="T25" fmla="*/ 2147483646 h 837"/>
              <a:gd name="T26" fmla="*/ 2147483646 w 747"/>
              <a:gd name="T27" fmla="*/ 2147483646 h 837"/>
              <a:gd name="T28" fmla="*/ 2147483646 w 747"/>
              <a:gd name="T29" fmla="*/ 2147483646 h 837"/>
              <a:gd name="T30" fmla="*/ 2147483646 w 747"/>
              <a:gd name="T31" fmla="*/ 2147483646 h 837"/>
              <a:gd name="T32" fmla="*/ 2147483646 w 747"/>
              <a:gd name="T33" fmla="*/ 2147483646 h 837"/>
              <a:gd name="T34" fmla="*/ 2147483646 w 747"/>
              <a:gd name="T35" fmla="*/ 2147483646 h 837"/>
              <a:gd name="T36" fmla="*/ 2147483646 w 747"/>
              <a:gd name="T37" fmla="*/ 2147483646 h 837"/>
              <a:gd name="T38" fmla="*/ 2147483646 w 747"/>
              <a:gd name="T39" fmla="*/ 2147483646 h 837"/>
              <a:gd name="T40" fmla="*/ 2147483646 w 747"/>
              <a:gd name="T41" fmla="*/ 2147483646 h 837"/>
              <a:gd name="T42" fmla="*/ 2147483646 w 747"/>
              <a:gd name="T43" fmla="*/ 2147483646 h 837"/>
              <a:gd name="T44" fmla="*/ 2147483646 w 747"/>
              <a:gd name="T45" fmla="*/ 2147483646 h 837"/>
              <a:gd name="T46" fmla="*/ 2147483646 w 747"/>
              <a:gd name="T47" fmla="*/ 2147483646 h 837"/>
              <a:gd name="T48" fmla="*/ 2147483646 w 747"/>
              <a:gd name="T49" fmla="*/ 2147483646 h 837"/>
              <a:gd name="T50" fmla="*/ 2147483646 w 747"/>
              <a:gd name="T51" fmla="*/ 2147483646 h 837"/>
              <a:gd name="T52" fmla="*/ 2147483646 w 747"/>
              <a:gd name="T53" fmla="*/ 2147483646 h 837"/>
              <a:gd name="T54" fmla="*/ 2147483646 w 747"/>
              <a:gd name="T55" fmla="*/ 2147483646 h 837"/>
              <a:gd name="T56" fmla="*/ 2147483646 w 747"/>
              <a:gd name="T57" fmla="*/ 2147483646 h 837"/>
              <a:gd name="T58" fmla="*/ 2147483646 w 747"/>
              <a:gd name="T59" fmla="*/ 2147483646 h 837"/>
              <a:gd name="T60" fmla="*/ 2147483646 w 747"/>
              <a:gd name="T61" fmla="*/ 2147483646 h 837"/>
              <a:gd name="T62" fmla="*/ 2147483646 w 747"/>
              <a:gd name="T63" fmla="*/ 2147483646 h 837"/>
              <a:gd name="T64" fmla="*/ 2147483646 w 747"/>
              <a:gd name="T65" fmla="*/ 2147483646 h 837"/>
              <a:gd name="T66" fmla="*/ 2147483646 w 747"/>
              <a:gd name="T67" fmla="*/ 2147483646 h 837"/>
              <a:gd name="T68" fmla="*/ 2147483646 w 747"/>
              <a:gd name="T69" fmla="*/ 2147483646 h 837"/>
              <a:gd name="T70" fmla="*/ 2147483646 w 747"/>
              <a:gd name="T71" fmla="*/ 2147483646 h 837"/>
              <a:gd name="T72" fmla="*/ 2147483646 w 747"/>
              <a:gd name="T73" fmla="*/ 2147483646 h 837"/>
              <a:gd name="T74" fmla="*/ 2147483646 w 747"/>
              <a:gd name="T75" fmla="*/ 2147483646 h 837"/>
              <a:gd name="T76" fmla="*/ 2147483646 w 747"/>
              <a:gd name="T77" fmla="*/ 2147483646 h 837"/>
              <a:gd name="T78" fmla="*/ 2147483646 w 747"/>
              <a:gd name="T79" fmla="*/ 2147483646 h 837"/>
              <a:gd name="T80" fmla="*/ 2147483646 w 747"/>
              <a:gd name="T81" fmla="*/ 2147483646 h 837"/>
              <a:gd name="T82" fmla="*/ 2147483646 w 747"/>
              <a:gd name="T83" fmla="*/ 2147483646 h 837"/>
              <a:gd name="T84" fmla="*/ 2147483646 w 747"/>
              <a:gd name="T85" fmla="*/ 2147483646 h 837"/>
              <a:gd name="T86" fmla="*/ 2147483646 w 747"/>
              <a:gd name="T87" fmla="*/ 2147483646 h 837"/>
              <a:gd name="T88" fmla="*/ 2147483646 w 747"/>
              <a:gd name="T89" fmla="*/ 2147483646 h 837"/>
              <a:gd name="T90" fmla="*/ 0 w 747"/>
              <a:gd name="T91" fmla="*/ 2147483646 h 837"/>
              <a:gd name="T92" fmla="*/ 2147483646 w 747"/>
              <a:gd name="T93" fmla="*/ 2147483646 h 837"/>
              <a:gd name="T94" fmla="*/ 2147483646 w 747"/>
              <a:gd name="T95" fmla="*/ 2147483646 h 837"/>
              <a:gd name="T96" fmla="*/ 2147483646 w 747"/>
              <a:gd name="T97" fmla="*/ 2147483646 h 837"/>
              <a:gd name="T98" fmla="*/ 2147483646 w 747"/>
              <a:gd name="T99" fmla="*/ 2147483646 h 837"/>
              <a:gd name="T100" fmla="*/ 2147483646 w 747"/>
              <a:gd name="T101" fmla="*/ 2147483646 h 837"/>
              <a:gd name="T102" fmla="*/ 2147483646 w 747"/>
              <a:gd name="T103" fmla="*/ 0 h 837"/>
              <a:gd name="T104" fmla="*/ 2147483646 w 747"/>
              <a:gd name="T105" fmla="*/ 2147483646 h 837"/>
              <a:gd name="T106" fmla="*/ 2147483646 w 747"/>
              <a:gd name="T107" fmla="*/ 2147483646 h 837"/>
              <a:gd name="T108" fmla="*/ 2147483646 w 747"/>
              <a:gd name="T109" fmla="*/ 2147483646 h 837"/>
              <a:gd name="T110" fmla="*/ 2147483646 w 747"/>
              <a:gd name="T111" fmla="*/ 2147483646 h 837"/>
              <a:gd name="T112" fmla="*/ 2147483646 w 747"/>
              <a:gd name="T113" fmla="*/ 2147483646 h 837"/>
              <a:gd name="T114" fmla="*/ 2147483646 w 747"/>
              <a:gd name="T115" fmla="*/ 2147483646 h 837"/>
              <a:gd name="T116" fmla="*/ 2147483646 w 747"/>
              <a:gd name="T117" fmla="*/ 2147483646 h 837"/>
              <a:gd name="T118" fmla="*/ 2147483646 w 747"/>
              <a:gd name="T119" fmla="*/ 2147483646 h 837"/>
              <a:gd name="T120" fmla="*/ 2147483646 w 747"/>
              <a:gd name="T121" fmla="*/ 2147483646 h 837"/>
              <a:gd name="T122" fmla="*/ 2147483646 w 747"/>
              <a:gd name="T123" fmla="*/ 2147483646 h 83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47"/>
              <a:gd name="T187" fmla="*/ 0 h 837"/>
              <a:gd name="T188" fmla="*/ 747 w 747"/>
              <a:gd name="T189" fmla="*/ 837 h 83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47" h="837">
                <a:moveTo>
                  <a:pt x="747" y="419"/>
                </a:moveTo>
                <a:lnTo>
                  <a:pt x="747" y="440"/>
                </a:lnTo>
                <a:lnTo>
                  <a:pt x="746" y="461"/>
                </a:lnTo>
                <a:lnTo>
                  <a:pt x="743" y="482"/>
                </a:lnTo>
                <a:lnTo>
                  <a:pt x="740" y="502"/>
                </a:lnTo>
                <a:lnTo>
                  <a:pt x="735" y="523"/>
                </a:lnTo>
                <a:lnTo>
                  <a:pt x="729" y="542"/>
                </a:lnTo>
                <a:lnTo>
                  <a:pt x="723" y="562"/>
                </a:lnTo>
                <a:lnTo>
                  <a:pt x="716" y="581"/>
                </a:lnTo>
                <a:lnTo>
                  <a:pt x="707" y="599"/>
                </a:lnTo>
                <a:lnTo>
                  <a:pt x="698" y="617"/>
                </a:lnTo>
                <a:lnTo>
                  <a:pt x="689" y="635"/>
                </a:lnTo>
                <a:lnTo>
                  <a:pt x="677" y="652"/>
                </a:lnTo>
                <a:lnTo>
                  <a:pt x="666" y="668"/>
                </a:lnTo>
                <a:lnTo>
                  <a:pt x="654" y="683"/>
                </a:lnTo>
                <a:lnTo>
                  <a:pt x="641" y="698"/>
                </a:lnTo>
                <a:lnTo>
                  <a:pt x="627" y="713"/>
                </a:lnTo>
                <a:lnTo>
                  <a:pt x="614" y="727"/>
                </a:lnTo>
                <a:lnTo>
                  <a:pt x="599" y="741"/>
                </a:lnTo>
                <a:lnTo>
                  <a:pt x="582" y="753"/>
                </a:lnTo>
                <a:lnTo>
                  <a:pt x="567" y="765"/>
                </a:lnTo>
                <a:lnTo>
                  <a:pt x="551" y="777"/>
                </a:lnTo>
                <a:lnTo>
                  <a:pt x="532" y="786"/>
                </a:lnTo>
                <a:lnTo>
                  <a:pt x="514" y="795"/>
                </a:lnTo>
                <a:lnTo>
                  <a:pt x="496" y="804"/>
                </a:lnTo>
                <a:lnTo>
                  <a:pt x="478" y="811"/>
                </a:lnTo>
                <a:lnTo>
                  <a:pt x="459" y="817"/>
                </a:lnTo>
                <a:lnTo>
                  <a:pt x="439" y="823"/>
                </a:lnTo>
                <a:lnTo>
                  <a:pt x="420" y="828"/>
                </a:lnTo>
                <a:lnTo>
                  <a:pt x="400" y="832"/>
                </a:lnTo>
                <a:lnTo>
                  <a:pt x="379" y="835"/>
                </a:lnTo>
                <a:lnTo>
                  <a:pt x="360" y="837"/>
                </a:lnTo>
                <a:lnTo>
                  <a:pt x="339" y="837"/>
                </a:lnTo>
                <a:lnTo>
                  <a:pt x="313" y="837"/>
                </a:lnTo>
                <a:lnTo>
                  <a:pt x="287" y="834"/>
                </a:lnTo>
                <a:lnTo>
                  <a:pt x="263" y="829"/>
                </a:lnTo>
                <a:lnTo>
                  <a:pt x="239" y="825"/>
                </a:lnTo>
                <a:lnTo>
                  <a:pt x="217" y="817"/>
                </a:lnTo>
                <a:lnTo>
                  <a:pt x="194" y="810"/>
                </a:lnTo>
                <a:lnTo>
                  <a:pt x="172" y="801"/>
                </a:lnTo>
                <a:lnTo>
                  <a:pt x="151" y="790"/>
                </a:lnTo>
                <a:lnTo>
                  <a:pt x="130" y="778"/>
                </a:lnTo>
                <a:lnTo>
                  <a:pt x="109" y="765"/>
                </a:lnTo>
                <a:lnTo>
                  <a:pt x="91" y="751"/>
                </a:lnTo>
                <a:lnTo>
                  <a:pt x="71" y="736"/>
                </a:lnTo>
                <a:lnTo>
                  <a:pt x="54" y="720"/>
                </a:lnTo>
                <a:lnTo>
                  <a:pt x="38" y="701"/>
                </a:lnTo>
                <a:lnTo>
                  <a:pt x="21" y="683"/>
                </a:lnTo>
                <a:lnTo>
                  <a:pt x="8" y="664"/>
                </a:lnTo>
                <a:lnTo>
                  <a:pt x="107" y="592"/>
                </a:lnTo>
                <a:lnTo>
                  <a:pt x="118" y="605"/>
                </a:lnTo>
                <a:lnTo>
                  <a:pt x="128" y="619"/>
                </a:lnTo>
                <a:lnTo>
                  <a:pt x="140" y="631"/>
                </a:lnTo>
                <a:lnTo>
                  <a:pt x="152" y="643"/>
                </a:lnTo>
                <a:lnTo>
                  <a:pt x="166" y="653"/>
                </a:lnTo>
                <a:lnTo>
                  <a:pt x="179" y="664"/>
                </a:lnTo>
                <a:lnTo>
                  <a:pt x="193" y="673"/>
                </a:lnTo>
                <a:lnTo>
                  <a:pt x="208" y="680"/>
                </a:lnTo>
                <a:lnTo>
                  <a:pt x="223" y="688"/>
                </a:lnTo>
                <a:lnTo>
                  <a:pt x="238" y="695"/>
                </a:lnTo>
                <a:lnTo>
                  <a:pt x="254" y="700"/>
                </a:lnTo>
                <a:lnTo>
                  <a:pt x="271" y="706"/>
                </a:lnTo>
                <a:lnTo>
                  <a:pt x="287" y="709"/>
                </a:lnTo>
                <a:lnTo>
                  <a:pt x="305" y="712"/>
                </a:lnTo>
                <a:lnTo>
                  <a:pt x="322" y="713"/>
                </a:lnTo>
                <a:lnTo>
                  <a:pt x="340" y="713"/>
                </a:lnTo>
                <a:lnTo>
                  <a:pt x="355" y="713"/>
                </a:lnTo>
                <a:lnTo>
                  <a:pt x="369" y="712"/>
                </a:lnTo>
                <a:lnTo>
                  <a:pt x="384" y="710"/>
                </a:lnTo>
                <a:lnTo>
                  <a:pt x="397" y="707"/>
                </a:lnTo>
                <a:lnTo>
                  <a:pt x="412" y="704"/>
                </a:lnTo>
                <a:lnTo>
                  <a:pt x="426" y="701"/>
                </a:lnTo>
                <a:lnTo>
                  <a:pt x="438" y="695"/>
                </a:lnTo>
                <a:lnTo>
                  <a:pt x="451" y="691"/>
                </a:lnTo>
                <a:lnTo>
                  <a:pt x="477" y="679"/>
                </a:lnTo>
                <a:lnTo>
                  <a:pt x="501" y="664"/>
                </a:lnTo>
                <a:lnTo>
                  <a:pt x="522" y="647"/>
                </a:lnTo>
                <a:lnTo>
                  <a:pt x="543" y="628"/>
                </a:lnTo>
                <a:lnTo>
                  <a:pt x="561" y="607"/>
                </a:lnTo>
                <a:lnTo>
                  <a:pt x="578" y="584"/>
                </a:lnTo>
                <a:lnTo>
                  <a:pt x="593" y="560"/>
                </a:lnTo>
                <a:lnTo>
                  <a:pt x="605" y="535"/>
                </a:lnTo>
                <a:lnTo>
                  <a:pt x="611" y="521"/>
                </a:lnTo>
                <a:lnTo>
                  <a:pt x="615" y="508"/>
                </a:lnTo>
                <a:lnTo>
                  <a:pt x="618" y="494"/>
                </a:lnTo>
                <a:lnTo>
                  <a:pt x="621" y="479"/>
                </a:lnTo>
                <a:lnTo>
                  <a:pt x="624" y="466"/>
                </a:lnTo>
                <a:lnTo>
                  <a:pt x="626" y="451"/>
                </a:lnTo>
                <a:lnTo>
                  <a:pt x="627" y="436"/>
                </a:lnTo>
                <a:lnTo>
                  <a:pt x="627" y="420"/>
                </a:lnTo>
                <a:lnTo>
                  <a:pt x="627" y="405"/>
                </a:lnTo>
                <a:lnTo>
                  <a:pt x="626" y="390"/>
                </a:lnTo>
                <a:lnTo>
                  <a:pt x="624" y="375"/>
                </a:lnTo>
                <a:lnTo>
                  <a:pt x="621" y="362"/>
                </a:lnTo>
                <a:lnTo>
                  <a:pt x="618" y="347"/>
                </a:lnTo>
                <a:lnTo>
                  <a:pt x="615" y="333"/>
                </a:lnTo>
                <a:lnTo>
                  <a:pt x="611" y="320"/>
                </a:lnTo>
                <a:lnTo>
                  <a:pt x="605" y="306"/>
                </a:lnTo>
                <a:lnTo>
                  <a:pt x="593" y="281"/>
                </a:lnTo>
                <a:lnTo>
                  <a:pt x="578" y="257"/>
                </a:lnTo>
                <a:lnTo>
                  <a:pt x="561" y="234"/>
                </a:lnTo>
                <a:lnTo>
                  <a:pt x="543" y="213"/>
                </a:lnTo>
                <a:lnTo>
                  <a:pt x="522" y="194"/>
                </a:lnTo>
                <a:lnTo>
                  <a:pt x="501" y="177"/>
                </a:lnTo>
                <a:lnTo>
                  <a:pt x="477" y="162"/>
                </a:lnTo>
                <a:lnTo>
                  <a:pt x="451" y="150"/>
                </a:lnTo>
                <a:lnTo>
                  <a:pt x="438" y="144"/>
                </a:lnTo>
                <a:lnTo>
                  <a:pt x="426" y="140"/>
                </a:lnTo>
                <a:lnTo>
                  <a:pt x="412" y="137"/>
                </a:lnTo>
                <a:lnTo>
                  <a:pt x="397" y="132"/>
                </a:lnTo>
                <a:lnTo>
                  <a:pt x="384" y="131"/>
                </a:lnTo>
                <a:lnTo>
                  <a:pt x="369" y="129"/>
                </a:lnTo>
                <a:lnTo>
                  <a:pt x="355" y="127"/>
                </a:lnTo>
                <a:lnTo>
                  <a:pt x="340" y="126"/>
                </a:lnTo>
                <a:lnTo>
                  <a:pt x="322" y="127"/>
                </a:lnTo>
                <a:lnTo>
                  <a:pt x="304" y="129"/>
                </a:lnTo>
                <a:lnTo>
                  <a:pt x="286" y="132"/>
                </a:lnTo>
                <a:lnTo>
                  <a:pt x="269" y="137"/>
                </a:lnTo>
                <a:lnTo>
                  <a:pt x="251" y="141"/>
                </a:lnTo>
                <a:lnTo>
                  <a:pt x="235" y="147"/>
                </a:lnTo>
                <a:lnTo>
                  <a:pt x="220" y="155"/>
                </a:lnTo>
                <a:lnTo>
                  <a:pt x="205" y="162"/>
                </a:lnTo>
                <a:lnTo>
                  <a:pt x="190" y="171"/>
                </a:lnTo>
                <a:lnTo>
                  <a:pt x="175" y="180"/>
                </a:lnTo>
                <a:lnTo>
                  <a:pt x="161" y="191"/>
                </a:lnTo>
                <a:lnTo>
                  <a:pt x="148" y="203"/>
                </a:lnTo>
                <a:lnTo>
                  <a:pt x="136" y="215"/>
                </a:lnTo>
                <a:lnTo>
                  <a:pt x="124" y="228"/>
                </a:lnTo>
                <a:lnTo>
                  <a:pt x="113" y="242"/>
                </a:lnTo>
                <a:lnTo>
                  <a:pt x="103" y="255"/>
                </a:lnTo>
                <a:lnTo>
                  <a:pt x="0" y="182"/>
                </a:lnTo>
                <a:lnTo>
                  <a:pt x="15" y="162"/>
                </a:lnTo>
                <a:lnTo>
                  <a:pt x="30" y="143"/>
                </a:lnTo>
                <a:lnTo>
                  <a:pt x="47" y="124"/>
                </a:lnTo>
                <a:lnTo>
                  <a:pt x="65" y="106"/>
                </a:lnTo>
                <a:lnTo>
                  <a:pt x="85" y="91"/>
                </a:lnTo>
                <a:lnTo>
                  <a:pt x="104" y="76"/>
                </a:lnTo>
                <a:lnTo>
                  <a:pt x="124" y="63"/>
                </a:lnTo>
                <a:lnTo>
                  <a:pt x="145" y="49"/>
                </a:lnTo>
                <a:lnTo>
                  <a:pt x="167" y="39"/>
                </a:lnTo>
                <a:lnTo>
                  <a:pt x="190" y="28"/>
                </a:lnTo>
                <a:lnTo>
                  <a:pt x="214" y="19"/>
                </a:lnTo>
                <a:lnTo>
                  <a:pt x="236" y="13"/>
                </a:lnTo>
                <a:lnTo>
                  <a:pt x="262" y="7"/>
                </a:lnTo>
                <a:lnTo>
                  <a:pt x="286" y="3"/>
                </a:lnTo>
                <a:lnTo>
                  <a:pt x="312" y="1"/>
                </a:lnTo>
                <a:lnTo>
                  <a:pt x="339" y="0"/>
                </a:lnTo>
                <a:lnTo>
                  <a:pt x="360" y="0"/>
                </a:lnTo>
                <a:lnTo>
                  <a:pt x="379" y="3"/>
                </a:lnTo>
                <a:lnTo>
                  <a:pt x="400" y="4"/>
                </a:lnTo>
                <a:lnTo>
                  <a:pt x="420" y="9"/>
                </a:lnTo>
                <a:lnTo>
                  <a:pt x="439" y="13"/>
                </a:lnTo>
                <a:lnTo>
                  <a:pt x="459" y="19"/>
                </a:lnTo>
                <a:lnTo>
                  <a:pt x="478" y="25"/>
                </a:lnTo>
                <a:lnTo>
                  <a:pt x="496" y="33"/>
                </a:lnTo>
                <a:lnTo>
                  <a:pt x="514" y="42"/>
                </a:lnTo>
                <a:lnTo>
                  <a:pt x="532" y="51"/>
                </a:lnTo>
                <a:lnTo>
                  <a:pt x="551" y="61"/>
                </a:lnTo>
                <a:lnTo>
                  <a:pt x="567" y="72"/>
                </a:lnTo>
                <a:lnTo>
                  <a:pt x="582" y="84"/>
                </a:lnTo>
                <a:lnTo>
                  <a:pt x="599" y="96"/>
                </a:lnTo>
                <a:lnTo>
                  <a:pt x="614" y="109"/>
                </a:lnTo>
                <a:lnTo>
                  <a:pt x="627" y="123"/>
                </a:lnTo>
                <a:lnTo>
                  <a:pt x="641" y="138"/>
                </a:lnTo>
                <a:lnTo>
                  <a:pt x="654" y="153"/>
                </a:lnTo>
                <a:lnTo>
                  <a:pt x="666" y="168"/>
                </a:lnTo>
                <a:lnTo>
                  <a:pt x="677" y="185"/>
                </a:lnTo>
                <a:lnTo>
                  <a:pt x="689" y="203"/>
                </a:lnTo>
                <a:lnTo>
                  <a:pt x="698" y="219"/>
                </a:lnTo>
                <a:lnTo>
                  <a:pt x="707" y="237"/>
                </a:lnTo>
                <a:lnTo>
                  <a:pt x="716" y="257"/>
                </a:lnTo>
                <a:lnTo>
                  <a:pt x="723" y="275"/>
                </a:lnTo>
                <a:lnTo>
                  <a:pt x="729" y="294"/>
                </a:lnTo>
                <a:lnTo>
                  <a:pt x="735" y="314"/>
                </a:lnTo>
                <a:lnTo>
                  <a:pt x="740" y="335"/>
                </a:lnTo>
                <a:lnTo>
                  <a:pt x="743" y="354"/>
                </a:lnTo>
                <a:lnTo>
                  <a:pt x="746" y="375"/>
                </a:lnTo>
                <a:lnTo>
                  <a:pt x="747" y="396"/>
                </a:lnTo>
                <a:lnTo>
                  <a:pt x="747" y="419"/>
                </a:lnTo>
                <a:close/>
              </a:path>
            </a:pathLst>
          </a:custGeom>
          <a:solidFill>
            <a:srgbClr val="AAAAAA"/>
          </a:solidFill>
          <a:ln>
            <a:noFill/>
          </a:ln>
        </p:spPr>
        <p:txBody>
          <a:bodyPr/>
          <a:lstStyle/>
          <a:p>
            <a:pPr>
              <a:defRPr/>
            </a:pPr>
            <a:endParaRPr lang="es-ES">
              <a:latin typeface="+mn-lt"/>
            </a:endParaRPr>
          </a:p>
        </p:txBody>
      </p:sp>
      <p:sp>
        <p:nvSpPr>
          <p:cNvPr id="32773" name="Freeform 8">
            <a:extLst>
              <a:ext uri="{FF2B5EF4-FFF2-40B4-BE49-F238E27FC236}">
                <a16:creationId xmlns:a16="http://schemas.microsoft.com/office/drawing/2014/main" id="{0C13EE83-8681-3DA2-AEBE-3E0BDB38C5FF}"/>
              </a:ext>
            </a:extLst>
          </p:cNvPr>
          <p:cNvSpPr>
            <a:spLocks/>
          </p:cNvSpPr>
          <p:nvPr/>
        </p:nvSpPr>
        <p:spPr bwMode="auto">
          <a:xfrm>
            <a:off x="600075" y="1201738"/>
            <a:ext cx="1185863" cy="1328737"/>
          </a:xfrm>
          <a:custGeom>
            <a:avLst/>
            <a:gdLst>
              <a:gd name="T0" fmla="*/ 2147483646 w 747"/>
              <a:gd name="T1" fmla="*/ 2147483646 h 837"/>
              <a:gd name="T2" fmla="*/ 2147483646 w 747"/>
              <a:gd name="T3" fmla="*/ 2147483646 h 837"/>
              <a:gd name="T4" fmla="*/ 2147483646 w 747"/>
              <a:gd name="T5" fmla="*/ 2147483646 h 837"/>
              <a:gd name="T6" fmla="*/ 2147483646 w 747"/>
              <a:gd name="T7" fmla="*/ 2147483646 h 837"/>
              <a:gd name="T8" fmla="*/ 2147483646 w 747"/>
              <a:gd name="T9" fmla="*/ 2147483646 h 837"/>
              <a:gd name="T10" fmla="*/ 2147483646 w 747"/>
              <a:gd name="T11" fmla="*/ 2147483646 h 837"/>
              <a:gd name="T12" fmla="*/ 2147483646 w 747"/>
              <a:gd name="T13" fmla="*/ 2147483646 h 837"/>
              <a:gd name="T14" fmla="*/ 2147483646 w 747"/>
              <a:gd name="T15" fmla="*/ 2147483646 h 837"/>
              <a:gd name="T16" fmla="*/ 2147483646 w 747"/>
              <a:gd name="T17" fmla="*/ 2147483646 h 837"/>
              <a:gd name="T18" fmla="*/ 2147483646 w 747"/>
              <a:gd name="T19" fmla="*/ 2147483646 h 837"/>
              <a:gd name="T20" fmla="*/ 2147483646 w 747"/>
              <a:gd name="T21" fmla="*/ 2147483646 h 837"/>
              <a:gd name="T22" fmla="*/ 2147483646 w 747"/>
              <a:gd name="T23" fmla="*/ 2147483646 h 837"/>
              <a:gd name="T24" fmla="*/ 2147483646 w 747"/>
              <a:gd name="T25" fmla="*/ 2147483646 h 837"/>
              <a:gd name="T26" fmla="*/ 2147483646 w 747"/>
              <a:gd name="T27" fmla="*/ 2147483646 h 837"/>
              <a:gd name="T28" fmla="*/ 2147483646 w 747"/>
              <a:gd name="T29" fmla="*/ 2147483646 h 837"/>
              <a:gd name="T30" fmla="*/ 2147483646 w 747"/>
              <a:gd name="T31" fmla="*/ 2147483646 h 837"/>
              <a:gd name="T32" fmla="*/ 2147483646 w 747"/>
              <a:gd name="T33" fmla="*/ 2147483646 h 837"/>
              <a:gd name="T34" fmla="*/ 2147483646 w 747"/>
              <a:gd name="T35" fmla="*/ 2147483646 h 837"/>
              <a:gd name="T36" fmla="*/ 2147483646 w 747"/>
              <a:gd name="T37" fmla="*/ 2147483646 h 837"/>
              <a:gd name="T38" fmla="*/ 2147483646 w 747"/>
              <a:gd name="T39" fmla="*/ 2147483646 h 837"/>
              <a:gd name="T40" fmla="*/ 2147483646 w 747"/>
              <a:gd name="T41" fmla="*/ 2147483646 h 837"/>
              <a:gd name="T42" fmla="*/ 2147483646 w 747"/>
              <a:gd name="T43" fmla="*/ 2147483646 h 837"/>
              <a:gd name="T44" fmla="*/ 2147483646 w 747"/>
              <a:gd name="T45" fmla="*/ 2147483646 h 837"/>
              <a:gd name="T46" fmla="*/ 2147483646 w 747"/>
              <a:gd name="T47" fmla="*/ 2147483646 h 837"/>
              <a:gd name="T48" fmla="*/ 2147483646 w 747"/>
              <a:gd name="T49" fmla="*/ 2147483646 h 837"/>
              <a:gd name="T50" fmla="*/ 2147483646 w 747"/>
              <a:gd name="T51" fmla="*/ 2147483646 h 837"/>
              <a:gd name="T52" fmla="*/ 2147483646 w 747"/>
              <a:gd name="T53" fmla="*/ 2147483646 h 837"/>
              <a:gd name="T54" fmla="*/ 2147483646 w 747"/>
              <a:gd name="T55" fmla="*/ 2147483646 h 837"/>
              <a:gd name="T56" fmla="*/ 2147483646 w 747"/>
              <a:gd name="T57" fmla="*/ 2147483646 h 837"/>
              <a:gd name="T58" fmla="*/ 2147483646 w 747"/>
              <a:gd name="T59" fmla="*/ 2147483646 h 837"/>
              <a:gd name="T60" fmla="*/ 2147483646 w 747"/>
              <a:gd name="T61" fmla="*/ 2147483646 h 837"/>
              <a:gd name="T62" fmla="*/ 2147483646 w 747"/>
              <a:gd name="T63" fmla="*/ 2147483646 h 837"/>
              <a:gd name="T64" fmla="*/ 2147483646 w 747"/>
              <a:gd name="T65" fmla="*/ 2147483646 h 837"/>
              <a:gd name="T66" fmla="*/ 2147483646 w 747"/>
              <a:gd name="T67" fmla="*/ 2147483646 h 837"/>
              <a:gd name="T68" fmla="*/ 2147483646 w 747"/>
              <a:gd name="T69" fmla="*/ 2147483646 h 837"/>
              <a:gd name="T70" fmla="*/ 2147483646 w 747"/>
              <a:gd name="T71" fmla="*/ 2147483646 h 837"/>
              <a:gd name="T72" fmla="*/ 2147483646 w 747"/>
              <a:gd name="T73" fmla="*/ 2147483646 h 837"/>
              <a:gd name="T74" fmla="*/ 2147483646 w 747"/>
              <a:gd name="T75" fmla="*/ 2147483646 h 837"/>
              <a:gd name="T76" fmla="*/ 2147483646 w 747"/>
              <a:gd name="T77" fmla="*/ 2147483646 h 837"/>
              <a:gd name="T78" fmla="*/ 2147483646 w 747"/>
              <a:gd name="T79" fmla="*/ 2147483646 h 837"/>
              <a:gd name="T80" fmla="*/ 2147483646 w 747"/>
              <a:gd name="T81" fmla="*/ 2147483646 h 837"/>
              <a:gd name="T82" fmla="*/ 2147483646 w 747"/>
              <a:gd name="T83" fmla="*/ 2147483646 h 837"/>
              <a:gd name="T84" fmla="*/ 2147483646 w 747"/>
              <a:gd name="T85" fmla="*/ 2147483646 h 837"/>
              <a:gd name="T86" fmla="*/ 2147483646 w 747"/>
              <a:gd name="T87" fmla="*/ 2147483646 h 837"/>
              <a:gd name="T88" fmla="*/ 2147483646 w 747"/>
              <a:gd name="T89" fmla="*/ 2147483646 h 837"/>
              <a:gd name="T90" fmla="*/ 0 w 747"/>
              <a:gd name="T91" fmla="*/ 2147483646 h 837"/>
              <a:gd name="T92" fmla="*/ 2147483646 w 747"/>
              <a:gd name="T93" fmla="*/ 2147483646 h 837"/>
              <a:gd name="T94" fmla="*/ 2147483646 w 747"/>
              <a:gd name="T95" fmla="*/ 2147483646 h 837"/>
              <a:gd name="T96" fmla="*/ 2147483646 w 747"/>
              <a:gd name="T97" fmla="*/ 2147483646 h 837"/>
              <a:gd name="T98" fmla="*/ 2147483646 w 747"/>
              <a:gd name="T99" fmla="*/ 2147483646 h 837"/>
              <a:gd name="T100" fmla="*/ 2147483646 w 747"/>
              <a:gd name="T101" fmla="*/ 2147483646 h 837"/>
              <a:gd name="T102" fmla="*/ 2147483646 w 747"/>
              <a:gd name="T103" fmla="*/ 0 h 837"/>
              <a:gd name="T104" fmla="*/ 2147483646 w 747"/>
              <a:gd name="T105" fmla="*/ 2147483646 h 837"/>
              <a:gd name="T106" fmla="*/ 2147483646 w 747"/>
              <a:gd name="T107" fmla="*/ 2147483646 h 837"/>
              <a:gd name="T108" fmla="*/ 2147483646 w 747"/>
              <a:gd name="T109" fmla="*/ 2147483646 h 837"/>
              <a:gd name="T110" fmla="*/ 2147483646 w 747"/>
              <a:gd name="T111" fmla="*/ 2147483646 h 837"/>
              <a:gd name="T112" fmla="*/ 2147483646 w 747"/>
              <a:gd name="T113" fmla="*/ 2147483646 h 837"/>
              <a:gd name="T114" fmla="*/ 2147483646 w 747"/>
              <a:gd name="T115" fmla="*/ 2147483646 h 837"/>
              <a:gd name="T116" fmla="*/ 2147483646 w 747"/>
              <a:gd name="T117" fmla="*/ 2147483646 h 837"/>
              <a:gd name="T118" fmla="*/ 2147483646 w 747"/>
              <a:gd name="T119" fmla="*/ 2147483646 h 837"/>
              <a:gd name="T120" fmla="*/ 2147483646 w 747"/>
              <a:gd name="T121" fmla="*/ 2147483646 h 837"/>
              <a:gd name="T122" fmla="*/ 2147483646 w 747"/>
              <a:gd name="T123" fmla="*/ 2147483646 h 83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47"/>
              <a:gd name="T187" fmla="*/ 0 h 837"/>
              <a:gd name="T188" fmla="*/ 747 w 747"/>
              <a:gd name="T189" fmla="*/ 837 h 83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47" h="837">
                <a:moveTo>
                  <a:pt x="747" y="419"/>
                </a:moveTo>
                <a:lnTo>
                  <a:pt x="747" y="440"/>
                </a:lnTo>
                <a:lnTo>
                  <a:pt x="746" y="461"/>
                </a:lnTo>
                <a:lnTo>
                  <a:pt x="743" y="482"/>
                </a:lnTo>
                <a:lnTo>
                  <a:pt x="740" y="502"/>
                </a:lnTo>
                <a:lnTo>
                  <a:pt x="735" y="523"/>
                </a:lnTo>
                <a:lnTo>
                  <a:pt x="729" y="542"/>
                </a:lnTo>
                <a:lnTo>
                  <a:pt x="723" y="562"/>
                </a:lnTo>
                <a:lnTo>
                  <a:pt x="716" y="581"/>
                </a:lnTo>
                <a:lnTo>
                  <a:pt x="707" y="599"/>
                </a:lnTo>
                <a:lnTo>
                  <a:pt x="698" y="617"/>
                </a:lnTo>
                <a:lnTo>
                  <a:pt x="689" y="635"/>
                </a:lnTo>
                <a:lnTo>
                  <a:pt x="677" y="652"/>
                </a:lnTo>
                <a:lnTo>
                  <a:pt x="666" y="668"/>
                </a:lnTo>
                <a:lnTo>
                  <a:pt x="654" y="683"/>
                </a:lnTo>
                <a:lnTo>
                  <a:pt x="641" y="698"/>
                </a:lnTo>
                <a:lnTo>
                  <a:pt x="627" y="713"/>
                </a:lnTo>
                <a:lnTo>
                  <a:pt x="614" y="727"/>
                </a:lnTo>
                <a:lnTo>
                  <a:pt x="599" y="741"/>
                </a:lnTo>
                <a:lnTo>
                  <a:pt x="582" y="753"/>
                </a:lnTo>
                <a:lnTo>
                  <a:pt x="567" y="765"/>
                </a:lnTo>
                <a:lnTo>
                  <a:pt x="551" y="777"/>
                </a:lnTo>
                <a:lnTo>
                  <a:pt x="532" y="786"/>
                </a:lnTo>
                <a:lnTo>
                  <a:pt x="514" y="795"/>
                </a:lnTo>
                <a:lnTo>
                  <a:pt x="496" y="804"/>
                </a:lnTo>
                <a:lnTo>
                  <a:pt x="478" y="811"/>
                </a:lnTo>
                <a:lnTo>
                  <a:pt x="459" y="817"/>
                </a:lnTo>
                <a:lnTo>
                  <a:pt x="439" y="823"/>
                </a:lnTo>
                <a:lnTo>
                  <a:pt x="420" y="828"/>
                </a:lnTo>
                <a:lnTo>
                  <a:pt x="400" y="832"/>
                </a:lnTo>
                <a:lnTo>
                  <a:pt x="379" y="835"/>
                </a:lnTo>
                <a:lnTo>
                  <a:pt x="360" y="837"/>
                </a:lnTo>
                <a:lnTo>
                  <a:pt x="339" y="837"/>
                </a:lnTo>
                <a:lnTo>
                  <a:pt x="313" y="837"/>
                </a:lnTo>
                <a:lnTo>
                  <a:pt x="287" y="834"/>
                </a:lnTo>
                <a:lnTo>
                  <a:pt x="263" y="829"/>
                </a:lnTo>
                <a:lnTo>
                  <a:pt x="239" y="825"/>
                </a:lnTo>
                <a:lnTo>
                  <a:pt x="217" y="817"/>
                </a:lnTo>
                <a:lnTo>
                  <a:pt x="194" y="810"/>
                </a:lnTo>
                <a:lnTo>
                  <a:pt x="172" y="801"/>
                </a:lnTo>
                <a:lnTo>
                  <a:pt x="151" y="790"/>
                </a:lnTo>
                <a:lnTo>
                  <a:pt x="130" y="778"/>
                </a:lnTo>
                <a:lnTo>
                  <a:pt x="109" y="765"/>
                </a:lnTo>
                <a:lnTo>
                  <a:pt x="91" y="751"/>
                </a:lnTo>
                <a:lnTo>
                  <a:pt x="71" y="736"/>
                </a:lnTo>
                <a:lnTo>
                  <a:pt x="54" y="720"/>
                </a:lnTo>
                <a:lnTo>
                  <a:pt x="38" y="701"/>
                </a:lnTo>
                <a:lnTo>
                  <a:pt x="21" y="683"/>
                </a:lnTo>
                <a:lnTo>
                  <a:pt x="8" y="664"/>
                </a:lnTo>
                <a:lnTo>
                  <a:pt x="107" y="592"/>
                </a:lnTo>
                <a:lnTo>
                  <a:pt x="118" y="605"/>
                </a:lnTo>
                <a:lnTo>
                  <a:pt x="128" y="619"/>
                </a:lnTo>
                <a:lnTo>
                  <a:pt x="140" y="631"/>
                </a:lnTo>
                <a:lnTo>
                  <a:pt x="152" y="643"/>
                </a:lnTo>
                <a:lnTo>
                  <a:pt x="166" y="653"/>
                </a:lnTo>
                <a:lnTo>
                  <a:pt x="179" y="664"/>
                </a:lnTo>
                <a:lnTo>
                  <a:pt x="193" y="673"/>
                </a:lnTo>
                <a:lnTo>
                  <a:pt x="208" y="680"/>
                </a:lnTo>
                <a:lnTo>
                  <a:pt x="223" y="688"/>
                </a:lnTo>
                <a:lnTo>
                  <a:pt x="238" y="695"/>
                </a:lnTo>
                <a:lnTo>
                  <a:pt x="254" y="700"/>
                </a:lnTo>
                <a:lnTo>
                  <a:pt x="271" y="706"/>
                </a:lnTo>
                <a:lnTo>
                  <a:pt x="287" y="709"/>
                </a:lnTo>
                <a:lnTo>
                  <a:pt x="305" y="712"/>
                </a:lnTo>
                <a:lnTo>
                  <a:pt x="322" y="713"/>
                </a:lnTo>
                <a:lnTo>
                  <a:pt x="340" y="713"/>
                </a:lnTo>
                <a:lnTo>
                  <a:pt x="355" y="713"/>
                </a:lnTo>
                <a:lnTo>
                  <a:pt x="369" y="712"/>
                </a:lnTo>
                <a:lnTo>
                  <a:pt x="384" y="710"/>
                </a:lnTo>
                <a:lnTo>
                  <a:pt x="397" y="707"/>
                </a:lnTo>
                <a:lnTo>
                  <a:pt x="412" y="704"/>
                </a:lnTo>
                <a:lnTo>
                  <a:pt x="426" y="701"/>
                </a:lnTo>
                <a:lnTo>
                  <a:pt x="438" y="695"/>
                </a:lnTo>
                <a:lnTo>
                  <a:pt x="451" y="691"/>
                </a:lnTo>
                <a:lnTo>
                  <a:pt x="477" y="679"/>
                </a:lnTo>
                <a:lnTo>
                  <a:pt x="501" y="664"/>
                </a:lnTo>
                <a:lnTo>
                  <a:pt x="522" y="647"/>
                </a:lnTo>
                <a:lnTo>
                  <a:pt x="543" y="628"/>
                </a:lnTo>
                <a:lnTo>
                  <a:pt x="561" y="607"/>
                </a:lnTo>
                <a:lnTo>
                  <a:pt x="578" y="584"/>
                </a:lnTo>
                <a:lnTo>
                  <a:pt x="593" y="560"/>
                </a:lnTo>
                <a:lnTo>
                  <a:pt x="605" y="535"/>
                </a:lnTo>
                <a:lnTo>
                  <a:pt x="611" y="521"/>
                </a:lnTo>
                <a:lnTo>
                  <a:pt x="615" y="508"/>
                </a:lnTo>
                <a:lnTo>
                  <a:pt x="618" y="494"/>
                </a:lnTo>
                <a:lnTo>
                  <a:pt x="621" y="479"/>
                </a:lnTo>
                <a:lnTo>
                  <a:pt x="624" y="466"/>
                </a:lnTo>
                <a:lnTo>
                  <a:pt x="626" y="451"/>
                </a:lnTo>
                <a:lnTo>
                  <a:pt x="627" y="436"/>
                </a:lnTo>
                <a:lnTo>
                  <a:pt x="627" y="420"/>
                </a:lnTo>
                <a:lnTo>
                  <a:pt x="627" y="405"/>
                </a:lnTo>
                <a:lnTo>
                  <a:pt x="626" y="390"/>
                </a:lnTo>
                <a:lnTo>
                  <a:pt x="624" y="375"/>
                </a:lnTo>
                <a:lnTo>
                  <a:pt x="621" y="362"/>
                </a:lnTo>
                <a:lnTo>
                  <a:pt x="618" y="347"/>
                </a:lnTo>
                <a:lnTo>
                  <a:pt x="615" y="333"/>
                </a:lnTo>
                <a:lnTo>
                  <a:pt x="611" y="320"/>
                </a:lnTo>
                <a:lnTo>
                  <a:pt x="605" y="306"/>
                </a:lnTo>
                <a:lnTo>
                  <a:pt x="593" y="281"/>
                </a:lnTo>
                <a:lnTo>
                  <a:pt x="578" y="257"/>
                </a:lnTo>
                <a:lnTo>
                  <a:pt x="561" y="234"/>
                </a:lnTo>
                <a:lnTo>
                  <a:pt x="543" y="213"/>
                </a:lnTo>
                <a:lnTo>
                  <a:pt x="522" y="194"/>
                </a:lnTo>
                <a:lnTo>
                  <a:pt x="501" y="177"/>
                </a:lnTo>
                <a:lnTo>
                  <a:pt x="477" y="162"/>
                </a:lnTo>
                <a:lnTo>
                  <a:pt x="451" y="150"/>
                </a:lnTo>
                <a:lnTo>
                  <a:pt x="438" y="144"/>
                </a:lnTo>
                <a:lnTo>
                  <a:pt x="426" y="140"/>
                </a:lnTo>
                <a:lnTo>
                  <a:pt x="412" y="137"/>
                </a:lnTo>
                <a:lnTo>
                  <a:pt x="397" y="132"/>
                </a:lnTo>
                <a:lnTo>
                  <a:pt x="384" y="131"/>
                </a:lnTo>
                <a:lnTo>
                  <a:pt x="369" y="129"/>
                </a:lnTo>
                <a:lnTo>
                  <a:pt x="355" y="127"/>
                </a:lnTo>
                <a:lnTo>
                  <a:pt x="340" y="126"/>
                </a:lnTo>
                <a:lnTo>
                  <a:pt x="322" y="127"/>
                </a:lnTo>
                <a:lnTo>
                  <a:pt x="304" y="129"/>
                </a:lnTo>
                <a:lnTo>
                  <a:pt x="286" y="132"/>
                </a:lnTo>
                <a:lnTo>
                  <a:pt x="269" y="137"/>
                </a:lnTo>
                <a:lnTo>
                  <a:pt x="251" y="141"/>
                </a:lnTo>
                <a:lnTo>
                  <a:pt x="235" y="147"/>
                </a:lnTo>
                <a:lnTo>
                  <a:pt x="220" y="155"/>
                </a:lnTo>
                <a:lnTo>
                  <a:pt x="205" y="162"/>
                </a:lnTo>
                <a:lnTo>
                  <a:pt x="190" y="171"/>
                </a:lnTo>
                <a:lnTo>
                  <a:pt x="175" y="180"/>
                </a:lnTo>
                <a:lnTo>
                  <a:pt x="161" y="191"/>
                </a:lnTo>
                <a:lnTo>
                  <a:pt x="148" y="203"/>
                </a:lnTo>
                <a:lnTo>
                  <a:pt x="136" y="215"/>
                </a:lnTo>
                <a:lnTo>
                  <a:pt x="124" y="228"/>
                </a:lnTo>
                <a:lnTo>
                  <a:pt x="113" y="242"/>
                </a:lnTo>
                <a:lnTo>
                  <a:pt x="103" y="255"/>
                </a:lnTo>
                <a:lnTo>
                  <a:pt x="0" y="182"/>
                </a:lnTo>
                <a:lnTo>
                  <a:pt x="15" y="162"/>
                </a:lnTo>
                <a:lnTo>
                  <a:pt x="30" y="143"/>
                </a:lnTo>
                <a:lnTo>
                  <a:pt x="47" y="124"/>
                </a:lnTo>
                <a:lnTo>
                  <a:pt x="65" y="106"/>
                </a:lnTo>
                <a:lnTo>
                  <a:pt x="85" y="91"/>
                </a:lnTo>
                <a:lnTo>
                  <a:pt x="104" y="76"/>
                </a:lnTo>
                <a:lnTo>
                  <a:pt x="124" y="63"/>
                </a:lnTo>
                <a:lnTo>
                  <a:pt x="145" y="49"/>
                </a:lnTo>
                <a:lnTo>
                  <a:pt x="167" y="39"/>
                </a:lnTo>
                <a:lnTo>
                  <a:pt x="190" y="28"/>
                </a:lnTo>
                <a:lnTo>
                  <a:pt x="214" y="19"/>
                </a:lnTo>
                <a:lnTo>
                  <a:pt x="236" y="13"/>
                </a:lnTo>
                <a:lnTo>
                  <a:pt x="262" y="7"/>
                </a:lnTo>
                <a:lnTo>
                  <a:pt x="286" y="3"/>
                </a:lnTo>
                <a:lnTo>
                  <a:pt x="312" y="1"/>
                </a:lnTo>
                <a:lnTo>
                  <a:pt x="339" y="0"/>
                </a:lnTo>
                <a:lnTo>
                  <a:pt x="360" y="0"/>
                </a:lnTo>
                <a:lnTo>
                  <a:pt x="379" y="3"/>
                </a:lnTo>
                <a:lnTo>
                  <a:pt x="400" y="4"/>
                </a:lnTo>
                <a:lnTo>
                  <a:pt x="420" y="9"/>
                </a:lnTo>
                <a:lnTo>
                  <a:pt x="439" y="13"/>
                </a:lnTo>
                <a:lnTo>
                  <a:pt x="459" y="19"/>
                </a:lnTo>
                <a:lnTo>
                  <a:pt x="478" y="25"/>
                </a:lnTo>
                <a:lnTo>
                  <a:pt x="496" y="33"/>
                </a:lnTo>
                <a:lnTo>
                  <a:pt x="514" y="42"/>
                </a:lnTo>
                <a:lnTo>
                  <a:pt x="532" y="51"/>
                </a:lnTo>
                <a:lnTo>
                  <a:pt x="551" y="61"/>
                </a:lnTo>
                <a:lnTo>
                  <a:pt x="567" y="72"/>
                </a:lnTo>
                <a:lnTo>
                  <a:pt x="582" y="84"/>
                </a:lnTo>
                <a:lnTo>
                  <a:pt x="599" y="96"/>
                </a:lnTo>
                <a:lnTo>
                  <a:pt x="614" y="109"/>
                </a:lnTo>
                <a:lnTo>
                  <a:pt x="627" y="123"/>
                </a:lnTo>
                <a:lnTo>
                  <a:pt x="641" y="138"/>
                </a:lnTo>
                <a:lnTo>
                  <a:pt x="654" y="153"/>
                </a:lnTo>
                <a:lnTo>
                  <a:pt x="666" y="168"/>
                </a:lnTo>
                <a:lnTo>
                  <a:pt x="677" y="185"/>
                </a:lnTo>
                <a:lnTo>
                  <a:pt x="689" y="203"/>
                </a:lnTo>
                <a:lnTo>
                  <a:pt x="698" y="219"/>
                </a:lnTo>
                <a:lnTo>
                  <a:pt x="707" y="237"/>
                </a:lnTo>
                <a:lnTo>
                  <a:pt x="716" y="257"/>
                </a:lnTo>
                <a:lnTo>
                  <a:pt x="723" y="275"/>
                </a:lnTo>
                <a:lnTo>
                  <a:pt x="729" y="294"/>
                </a:lnTo>
                <a:lnTo>
                  <a:pt x="735" y="314"/>
                </a:lnTo>
                <a:lnTo>
                  <a:pt x="740" y="335"/>
                </a:lnTo>
                <a:lnTo>
                  <a:pt x="743" y="354"/>
                </a:lnTo>
                <a:lnTo>
                  <a:pt x="746" y="375"/>
                </a:lnTo>
                <a:lnTo>
                  <a:pt x="747" y="396"/>
                </a:lnTo>
                <a:lnTo>
                  <a:pt x="747" y="419"/>
                </a:lnTo>
              </a:path>
            </a:pathLst>
          </a:custGeom>
          <a:noFill/>
          <a:ln w="26988">
            <a:solidFill>
              <a:srgbClr val="AAAAAA"/>
            </a:solidFill>
            <a:prstDash val="solid"/>
            <a:round/>
            <a:headEnd/>
            <a:tailEnd/>
          </a:ln>
        </p:spPr>
        <p:txBody>
          <a:bodyPr/>
          <a:lstStyle/>
          <a:p>
            <a:pPr>
              <a:defRPr/>
            </a:pPr>
            <a:endParaRPr lang="es-ES">
              <a:latin typeface="+mn-lt"/>
            </a:endParaRPr>
          </a:p>
        </p:txBody>
      </p:sp>
      <p:sp>
        <p:nvSpPr>
          <p:cNvPr id="32774" name="Oval 9">
            <a:extLst>
              <a:ext uri="{FF2B5EF4-FFF2-40B4-BE49-F238E27FC236}">
                <a16:creationId xmlns:a16="http://schemas.microsoft.com/office/drawing/2014/main" id="{017874A7-B11E-83C1-C213-9AF0805F40A9}"/>
              </a:ext>
            </a:extLst>
          </p:cNvPr>
          <p:cNvSpPr>
            <a:spLocks noChangeArrowheads="1"/>
          </p:cNvSpPr>
          <p:nvPr/>
        </p:nvSpPr>
        <p:spPr bwMode="auto">
          <a:xfrm>
            <a:off x="700088" y="1433513"/>
            <a:ext cx="869950" cy="857250"/>
          </a:xfrm>
          <a:prstGeom prst="ellipse">
            <a:avLst/>
          </a:prstGeom>
          <a:solidFill>
            <a:srgbClr val="FFB871"/>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775" name="Oval 10">
            <a:extLst>
              <a:ext uri="{FF2B5EF4-FFF2-40B4-BE49-F238E27FC236}">
                <a16:creationId xmlns:a16="http://schemas.microsoft.com/office/drawing/2014/main" id="{F050AFC4-4D34-CE93-A9BD-5EE93235091D}"/>
              </a:ext>
            </a:extLst>
          </p:cNvPr>
          <p:cNvSpPr>
            <a:spLocks noChangeArrowheads="1"/>
          </p:cNvSpPr>
          <p:nvPr/>
        </p:nvSpPr>
        <p:spPr bwMode="auto">
          <a:xfrm>
            <a:off x="706438" y="1439863"/>
            <a:ext cx="857250" cy="844550"/>
          </a:xfrm>
          <a:prstGeom prst="ellipse">
            <a:avLst/>
          </a:prstGeom>
          <a:noFill/>
          <a:ln w="12700">
            <a:solidFill>
              <a:srgbClr val="FF551C"/>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776" name="Oval 11">
            <a:extLst>
              <a:ext uri="{FF2B5EF4-FFF2-40B4-BE49-F238E27FC236}">
                <a16:creationId xmlns:a16="http://schemas.microsoft.com/office/drawing/2014/main" id="{575888EC-6FE5-8575-8364-C0104A02C42C}"/>
              </a:ext>
            </a:extLst>
          </p:cNvPr>
          <p:cNvSpPr>
            <a:spLocks noChangeArrowheads="1"/>
          </p:cNvSpPr>
          <p:nvPr/>
        </p:nvSpPr>
        <p:spPr bwMode="auto">
          <a:xfrm>
            <a:off x="863600" y="1595438"/>
            <a:ext cx="542925" cy="542925"/>
          </a:xfrm>
          <a:prstGeom prst="ellipse">
            <a:avLst/>
          </a:prstGeom>
          <a:solidFill>
            <a:srgbClr val="FFFFFF"/>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777" name="Oval 12">
            <a:extLst>
              <a:ext uri="{FF2B5EF4-FFF2-40B4-BE49-F238E27FC236}">
                <a16:creationId xmlns:a16="http://schemas.microsoft.com/office/drawing/2014/main" id="{CAD7142E-F973-324A-86CC-C90008F87C31}"/>
              </a:ext>
            </a:extLst>
          </p:cNvPr>
          <p:cNvSpPr>
            <a:spLocks noChangeArrowheads="1"/>
          </p:cNvSpPr>
          <p:nvPr/>
        </p:nvSpPr>
        <p:spPr bwMode="auto">
          <a:xfrm>
            <a:off x="869950" y="1601788"/>
            <a:ext cx="530225" cy="530225"/>
          </a:xfrm>
          <a:prstGeom prst="ellipse">
            <a:avLst/>
          </a:prstGeom>
          <a:noFill/>
          <a:ln w="12700">
            <a:solidFill>
              <a:srgbClr val="FF551C"/>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778" name="Freeform 13">
            <a:extLst>
              <a:ext uri="{FF2B5EF4-FFF2-40B4-BE49-F238E27FC236}">
                <a16:creationId xmlns:a16="http://schemas.microsoft.com/office/drawing/2014/main" id="{B932047B-0178-1D20-7622-0183A0D2D33E}"/>
              </a:ext>
            </a:extLst>
          </p:cNvPr>
          <p:cNvSpPr>
            <a:spLocks/>
          </p:cNvSpPr>
          <p:nvPr/>
        </p:nvSpPr>
        <p:spPr bwMode="auto">
          <a:xfrm>
            <a:off x="849313" y="1571625"/>
            <a:ext cx="341312" cy="357188"/>
          </a:xfrm>
          <a:custGeom>
            <a:avLst/>
            <a:gdLst>
              <a:gd name="T0" fmla="*/ 0 w 215"/>
              <a:gd name="T1" fmla="*/ 2147483646 h 225"/>
              <a:gd name="T2" fmla="*/ 2147483646 w 215"/>
              <a:gd name="T3" fmla="*/ 0 h 225"/>
              <a:gd name="T4" fmla="*/ 2147483646 w 215"/>
              <a:gd name="T5" fmla="*/ 2147483646 h 225"/>
              <a:gd name="T6" fmla="*/ 2147483646 w 215"/>
              <a:gd name="T7" fmla="*/ 2147483646 h 225"/>
              <a:gd name="T8" fmla="*/ 0 w 215"/>
              <a:gd name="T9" fmla="*/ 2147483646 h 225"/>
              <a:gd name="T10" fmla="*/ 0 60000 65536"/>
              <a:gd name="T11" fmla="*/ 0 60000 65536"/>
              <a:gd name="T12" fmla="*/ 0 60000 65536"/>
              <a:gd name="T13" fmla="*/ 0 60000 65536"/>
              <a:gd name="T14" fmla="*/ 0 60000 65536"/>
              <a:gd name="T15" fmla="*/ 0 w 215"/>
              <a:gd name="T16" fmla="*/ 0 h 225"/>
              <a:gd name="T17" fmla="*/ 215 w 215"/>
              <a:gd name="T18" fmla="*/ 225 h 225"/>
            </a:gdLst>
            <a:ahLst/>
            <a:cxnLst>
              <a:cxn ang="T10">
                <a:pos x="T0" y="T1"/>
              </a:cxn>
              <a:cxn ang="T11">
                <a:pos x="T2" y="T3"/>
              </a:cxn>
              <a:cxn ang="T12">
                <a:pos x="T4" y="T5"/>
              </a:cxn>
              <a:cxn ang="T13">
                <a:pos x="T6" y="T7"/>
              </a:cxn>
              <a:cxn ang="T14">
                <a:pos x="T8" y="T9"/>
              </a:cxn>
            </a:cxnLst>
            <a:rect l="T15" t="T16" r="T17" b="T18"/>
            <a:pathLst>
              <a:path w="215" h="225">
                <a:moveTo>
                  <a:pt x="0" y="195"/>
                </a:moveTo>
                <a:lnTo>
                  <a:pt x="195" y="0"/>
                </a:lnTo>
                <a:lnTo>
                  <a:pt x="215" y="9"/>
                </a:lnTo>
                <a:lnTo>
                  <a:pt x="3" y="225"/>
                </a:lnTo>
                <a:lnTo>
                  <a:pt x="0" y="195"/>
                </a:lnTo>
                <a:close/>
              </a:path>
            </a:pathLst>
          </a:custGeom>
          <a:solidFill>
            <a:srgbClr val="FFB871"/>
          </a:solidFill>
          <a:ln>
            <a:noFill/>
          </a:ln>
        </p:spPr>
        <p:txBody>
          <a:bodyPr/>
          <a:lstStyle/>
          <a:p>
            <a:pPr>
              <a:defRPr/>
            </a:pPr>
            <a:endParaRPr lang="es-ES">
              <a:latin typeface="+mn-lt"/>
            </a:endParaRPr>
          </a:p>
        </p:txBody>
      </p:sp>
      <p:sp>
        <p:nvSpPr>
          <p:cNvPr id="32779" name="Line 14">
            <a:extLst>
              <a:ext uri="{FF2B5EF4-FFF2-40B4-BE49-F238E27FC236}">
                <a16:creationId xmlns:a16="http://schemas.microsoft.com/office/drawing/2014/main" id="{8CF0AB9B-4B4A-2C54-F658-1ADEE373FA4E}"/>
              </a:ext>
            </a:extLst>
          </p:cNvPr>
          <p:cNvSpPr>
            <a:spLocks noChangeShapeType="1"/>
          </p:cNvSpPr>
          <p:nvPr/>
        </p:nvSpPr>
        <p:spPr bwMode="auto">
          <a:xfrm flipV="1">
            <a:off x="863600" y="1590675"/>
            <a:ext cx="280988" cy="277813"/>
          </a:xfrm>
          <a:prstGeom prst="line">
            <a:avLst/>
          </a:prstGeom>
          <a:noFill/>
          <a:ln w="12700">
            <a:solidFill>
              <a:srgbClr val="FF6A38"/>
            </a:solidFill>
            <a:round/>
            <a:headEnd/>
            <a:tailEnd/>
          </a:ln>
        </p:spPr>
        <p:txBody>
          <a:bodyPr/>
          <a:lstStyle/>
          <a:p>
            <a:pPr>
              <a:defRPr/>
            </a:pPr>
            <a:endParaRPr lang="es-ES">
              <a:latin typeface="+mn-lt"/>
            </a:endParaRPr>
          </a:p>
        </p:txBody>
      </p:sp>
      <p:sp>
        <p:nvSpPr>
          <p:cNvPr id="32780" name="Line 15">
            <a:extLst>
              <a:ext uri="{FF2B5EF4-FFF2-40B4-BE49-F238E27FC236}">
                <a16:creationId xmlns:a16="http://schemas.microsoft.com/office/drawing/2014/main" id="{78692131-2667-DBA2-BCCA-E1DA8AA07FBD}"/>
              </a:ext>
            </a:extLst>
          </p:cNvPr>
          <p:cNvSpPr>
            <a:spLocks noChangeShapeType="1"/>
          </p:cNvSpPr>
          <p:nvPr/>
        </p:nvSpPr>
        <p:spPr bwMode="auto">
          <a:xfrm flipV="1">
            <a:off x="863600" y="1595438"/>
            <a:ext cx="323850" cy="319087"/>
          </a:xfrm>
          <a:prstGeom prst="line">
            <a:avLst/>
          </a:prstGeom>
          <a:noFill/>
          <a:ln w="12700">
            <a:solidFill>
              <a:srgbClr val="FF6A38"/>
            </a:solidFill>
            <a:round/>
            <a:headEnd/>
            <a:tailEnd/>
          </a:ln>
        </p:spPr>
        <p:txBody>
          <a:bodyPr/>
          <a:lstStyle/>
          <a:p>
            <a:pPr>
              <a:defRPr/>
            </a:pPr>
            <a:endParaRPr lang="es-ES">
              <a:latin typeface="+mn-lt"/>
            </a:endParaRPr>
          </a:p>
        </p:txBody>
      </p:sp>
      <p:sp>
        <p:nvSpPr>
          <p:cNvPr id="32781" name="Freeform 16">
            <a:extLst>
              <a:ext uri="{FF2B5EF4-FFF2-40B4-BE49-F238E27FC236}">
                <a16:creationId xmlns:a16="http://schemas.microsoft.com/office/drawing/2014/main" id="{0470FD24-0BAF-EF88-D499-36F1BC8D7DB4}"/>
              </a:ext>
            </a:extLst>
          </p:cNvPr>
          <p:cNvSpPr>
            <a:spLocks/>
          </p:cNvSpPr>
          <p:nvPr/>
        </p:nvSpPr>
        <p:spPr bwMode="auto">
          <a:xfrm>
            <a:off x="920750" y="1647825"/>
            <a:ext cx="433388" cy="455613"/>
          </a:xfrm>
          <a:custGeom>
            <a:avLst/>
            <a:gdLst>
              <a:gd name="T0" fmla="*/ 0 w 273"/>
              <a:gd name="T1" fmla="*/ 2147483646 h 287"/>
              <a:gd name="T2" fmla="*/ 2147483646 w 273"/>
              <a:gd name="T3" fmla="*/ 0 h 287"/>
              <a:gd name="T4" fmla="*/ 2147483646 w 273"/>
              <a:gd name="T5" fmla="*/ 2147483646 h 287"/>
              <a:gd name="T6" fmla="*/ 0 w 273"/>
              <a:gd name="T7" fmla="*/ 2147483646 h 287"/>
              <a:gd name="T8" fmla="*/ 0 w 273"/>
              <a:gd name="T9" fmla="*/ 2147483646 h 287"/>
              <a:gd name="T10" fmla="*/ 0 60000 65536"/>
              <a:gd name="T11" fmla="*/ 0 60000 65536"/>
              <a:gd name="T12" fmla="*/ 0 60000 65536"/>
              <a:gd name="T13" fmla="*/ 0 60000 65536"/>
              <a:gd name="T14" fmla="*/ 0 60000 65536"/>
              <a:gd name="T15" fmla="*/ 0 w 273"/>
              <a:gd name="T16" fmla="*/ 0 h 287"/>
              <a:gd name="T17" fmla="*/ 273 w 273"/>
              <a:gd name="T18" fmla="*/ 287 h 287"/>
            </a:gdLst>
            <a:ahLst/>
            <a:cxnLst>
              <a:cxn ang="T10">
                <a:pos x="T0" y="T1"/>
              </a:cxn>
              <a:cxn ang="T11">
                <a:pos x="T2" y="T3"/>
              </a:cxn>
              <a:cxn ang="T12">
                <a:pos x="T4" y="T5"/>
              </a:cxn>
              <a:cxn ang="T13">
                <a:pos x="T6" y="T7"/>
              </a:cxn>
              <a:cxn ang="T14">
                <a:pos x="T8" y="T9"/>
              </a:cxn>
            </a:cxnLst>
            <a:rect l="T15" t="T16" r="T17" b="T18"/>
            <a:pathLst>
              <a:path w="273" h="287">
                <a:moveTo>
                  <a:pt x="0" y="251"/>
                </a:moveTo>
                <a:lnTo>
                  <a:pt x="251" y="0"/>
                </a:lnTo>
                <a:lnTo>
                  <a:pt x="273" y="7"/>
                </a:lnTo>
                <a:lnTo>
                  <a:pt x="0" y="287"/>
                </a:lnTo>
                <a:lnTo>
                  <a:pt x="0" y="251"/>
                </a:lnTo>
                <a:close/>
              </a:path>
            </a:pathLst>
          </a:custGeom>
          <a:solidFill>
            <a:srgbClr val="FFB871"/>
          </a:solidFill>
          <a:ln>
            <a:noFill/>
          </a:ln>
        </p:spPr>
        <p:txBody>
          <a:bodyPr/>
          <a:lstStyle/>
          <a:p>
            <a:pPr>
              <a:defRPr/>
            </a:pPr>
            <a:endParaRPr lang="es-ES">
              <a:latin typeface="+mn-lt"/>
            </a:endParaRPr>
          </a:p>
        </p:txBody>
      </p:sp>
      <p:sp>
        <p:nvSpPr>
          <p:cNvPr id="32782" name="Freeform 17">
            <a:extLst>
              <a:ext uri="{FF2B5EF4-FFF2-40B4-BE49-F238E27FC236}">
                <a16:creationId xmlns:a16="http://schemas.microsoft.com/office/drawing/2014/main" id="{156C7564-7DC4-A312-D901-74AF8C56B1DE}"/>
              </a:ext>
            </a:extLst>
          </p:cNvPr>
          <p:cNvSpPr>
            <a:spLocks/>
          </p:cNvSpPr>
          <p:nvPr/>
        </p:nvSpPr>
        <p:spPr bwMode="auto">
          <a:xfrm>
            <a:off x="1069975" y="1804988"/>
            <a:ext cx="379413" cy="400050"/>
          </a:xfrm>
          <a:custGeom>
            <a:avLst/>
            <a:gdLst>
              <a:gd name="T0" fmla="*/ 0 w 239"/>
              <a:gd name="T1" fmla="*/ 2147483646 h 252"/>
              <a:gd name="T2" fmla="*/ 2147483646 w 239"/>
              <a:gd name="T3" fmla="*/ 0 h 252"/>
              <a:gd name="T4" fmla="*/ 2147483646 w 239"/>
              <a:gd name="T5" fmla="*/ 2147483646 h 252"/>
              <a:gd name="T6" fmla="*/ 2147483646 w 239"/>
              <a:gd name="T7" fmla="*/ 2147483646 h 252"/>
              <a:gd name="T8" fmla="*/ 0 w 239"/>
              <a:gd name="T9" fmla="*/ 2147483646 h 252"/>
              <a:gd name="T10" fmla="*/ 0 60000 65536"/>
              <a:gd name="T11" fmla="*/ 0 60000 65536"/>
              <a:gd name="T12" fmla="*/ 0 60000 65536"/>
              <a:gd name="T13" fmla="*/ 0 60000 65536"/>
              <a:gd name="T14" fmla="*/ 0 60000 65536"/>
              <a:gd name="T15" fmla="*/ 0 w 239"/>
              <a:gd name="T16" fmla="*/ 0 h 252"/>
              <a:gd name="T17" fmla="*/ 239 w 239"/>
              <a:gd name="T18" fmla="*/ 252 h 252"/>
            </a:gdLst>
            <a:ahLst/>
            <a:cxnLst>
              <a:cxn ang="T10">
                <a:pos x="T0" y="T1"/>
              </a:cxn>
              <a:cxn ang="T11">
                <a:pos x="T2" y="T3"/>
              </a:cxn>
              <a:cxn ang="T12">
                <a:pos x="T4" y="T5"/>
              </a:cxn>
              <a:cxn ang="T13">
                <a:pos x="T6" y="T7"/>
              </a:cxn>
              <a:cxn ang="T14">
                <a:pos x="T8" y="T9"/>
              </a:cxn>
            </a:cxnLst>
            <a:rect l="T15" t="T16" r="T17" b="T18"/>
            <a:pathLst>
              <a:path w="239" h="252">
                <a:moveTo>
                  <a:pt x="0" y="218"/>
                </a:moveTo>
                <a:lnTo>
                  <a:pt x="218" y="0"/>
                </a:lnTo>
                <a:lnTo>
                  <a:pt x="239" y="9"/>
                </a:lnTo>
                <a:lnTo>
                  <a:pt x="2" y="252"/>
                </a:lnTo>
                <a:lnTo>
                  <a:pt x="0" y="218"/>
                </a:lnTo>
                <a:close/>
              </a:path>
            </a:pathLst>
          </a:custGeom>
          <a:solidFill>
            <a:srgbClr val="FFB871"/>
          </a:solidFill>
          <a:ln>
            <a:noFill/>
          </a:ln>
        </p:spPr>
        <p:txBody>
          <a:bodyPr/>
          <a:lstStyle/>
          <a:p>
            <a:pPr>
              <a:defRPr/>
            </a:pPr>
            <a:endParaRPr lang="es-ES">
              <a:latin typeface="+mn-lt"/>
            </a:endParaRPr>
          </a:p>
        </p:txBody>
      </p:sp>
      <p:sp>
        <p:nvSpPr>
          <p:cNvPr id="32783" name="Line 18">
            <a:extLst>
              <a:ext uri="{FF2B5EF4-FFF2-40B4-BE49-F238E27FC236}">
                <a16:creationId xmlns:a16="http://schemas.microsoft.com/office/drawing/2014/main" id="{D92A6EDD-504F-8A97-5A2D-C05E236BEC63}"/>
              </a:ext>
            </a:extLst>
          </p:cNvPr>
          <p:cNvSpPr>
            <a:spLocks noChangeShapeType="1"/>
          </p:cNvSpPr>
          <p:nvPr/>
        </p:nvSpPr>
        <p:spPr bwMode="auto">
          <a:xfrm flipV="1">
            <a:off x="920750" y="1647825"/>
            <a:ext cx="393700" cy="393700"/>
          </a:xfrm>
          <a:prstGeom prst="line">
            <a:avLst/>
          </a:prstGeom>
          <a:noFill/>
          <a:ln w="12700">
            <a:solidFill>
              <a:srgbClr val="FF6A38"/>
            </a:solidFill>
            <a:round/>
            <a:headEnd/>
            <a:tailEnd/>
          </a:ln>
        </p:spPr>
        <p:txBody>
          <a:bodyPr/>
          <a:lstStyle/>
          <a:p>
            <a:pPr>
              <a:defRPr/>
            </a:pPr>
            <a:endParaRPr lang="es-ES">
              <a:latin typeface="+mn-lt"/>
            </a:endParaRPr>
          </a:p>
        </p:txBody>
      </p:sp>
      <p:sp>
        <p:nvSpPr>
          <p:cNvPr id="32784" name="Line 19">
            <a:extLst>
              <a:ext uri="{FF2B5EF4-FFF2-40B4-BE49-F238E27FC236}">
                <a16:creationId xmlns:a16="http://schemas.microsoft.com/office/drawing/2014/main" id="{570BBFB0-A320-E07C-A8F7-3CC8A45EC81F}"/>
              </a:ext>
            </a:extLst>
          </p:cNvPr>
          <p:cNvSpPr>
            <a:spLocks noChangeShapeType="1"/>
          </p:cNvSpPr>
          <p:nvPr/>
        </p:nvSpPr>
        <p:spPr bwMode="auto">
          <a:xfrm flipV="1">
            <a:off x="1130300" y="1866900"/>
            <a:ext cx="279400" cy="276225"/>
          </a:xfrm>
          <a:prstGeom prst="line">
            <a:avLst/>
          </a:prstGeom>
          <a:noFill/>
          <a:ln w="12700">
            <a:solidFill>
              <a:srgbClr val="FF6A38"/>
            </a:solidFill>
            <a:round/>
            <a:headEnd/>
            <a:tailEnd/>
          </a:ln>
        </p:spPr>
        <p:txBody>
          <a:bodyPr/>
          <a:lstStyle/>
          <a:p>
            <a:pPr>
              <a:defRPr/>
            </a:pPr>
            <a:endParaRPr lang="es-ES">
              <a:latin typeface="+mn-lt"/>
            </a:endParaRPr>
          </a:p>
        </p:txBody>
      </p:sp>
      <p:sp>
        <p:nvSpPr>
          <p:cNvPr id="32785" name="Line 20">
            <a:extLst>
              <a:ext uri="{FF2B5EF4-FFF2-40B4-BE49-F238E27FC236}">
                <a16:creationId xmlns:a16="http://schemas.microsoft.com/office/drawing/2014/main" id="{95F4674F-8493-46A7-89D9-7D4397770191}"/>
              </a:ext>
            </a:extLst>
          </p:cNvPr>
          <p:cNvSpPr>
            <a:spLocks noChangeShapeType="1"/>
          </p:cNvSpPr>
          <p:nvPr/>
        </p:nvSpPr>
        <p:spPr bwMode="auto">
          <a:xfrm flipV="1">
            <a:off x="949325" y="1676400"/>
            <a:ext cx="393700" cy="393700"/>
          </a:xfrm>
          <a:prstGeom prst="line">
            <a:avLst/>
          </a:prstGeom>
          <a:noFill/>
          <a:ln w="12700">
            <a:solidFill>
              <a:srgbClr val="FF6A38"/>
            </a:solidFill>
            <a:round/>
            <a:headEnd/>
            <a:tailEnd/>
          </a:ln>
        </p:spPr>
        <p:txBody>
          <a:bodyPr/>
          <a:lstStyle/>
          <a:p>
            <a:pPr>
              <a:defRPr/>
            </a:pPr>
            <a:endParaRPr lang="es-ES">
              <a:latin typeface="+mn-lt"/>
            </a:endParaRPr>
          </a:p>
        </p:txBody>
      </p:sp>
      <p:sp>
        <p:nvSpPr>
          <p:cNvPr id="32786" name="Line 21">
            <a:extLst>
              <a:ext uri="{FF2B5EF4-FFF2-40B4-BE49-F238E27FC236}">
                <a16:creationId xmlns:a16="http://schemas.microsoft.com/office/drawing/2014/main" id="{65C9B5D6-0BA3-0306-B064-9B9AF83F4D2D}"/>
              </a:ext>
            </a:extLst>
          </p:cNvPr>
          <p:cNvSpPr>
            <a:spLocks noChangeShapeType="1"/>
          </p:cNvSpPr>
          <p:nvPr/>
        </p:nvSpPr>
        <p:spPr bwMode="auto">
          <a:xfrm flipV="1">
            <a:off x="1077913" y="1806575"/>
            <a:ext cx="336550" cy="331788"/>
          </a:xfrm>
          <a:prstGeom prst="line">
            <a:avLst/>
          </a:prstGeom>
          <a:noFill/>
          <a:ln w="12700">
            <a:solidFill>
              <a:srgbClr val="FF6A38"/>
            </a:solidFill>
            <a:round/>
            <a:headEnd/>
            <a:tailEnd/>
          </a:ln>
        </p:spPr>
        <p:txBody>
          <a:bodyPr/>
          <a:lstStyle/>
          <a:p>
            <a:pPr>
              <a:defRPr/>
            </a:pPr>
            <a:endParaRPr lang="es-ES">
              <a:latin typeface="+mn-lt"/>
            </a:endParaRPr>
          </a:p>
        </p:txBody>
      </p:sp>
      <p:sp>
        <p:nvSpPr>
          <p:cNvPr id="32787" name="Rectangle 22">
            <a:extLst>
              <a:ext uri="{FF2B5EF4-FFF2-40B4-BE49-F238E27FC236}">
                <a16:creationId xmlns:a16="http://schemas.microsoft.com/office/drawing/2014/main" id="{9B8ACF26-EF1B-0BFD-2C50-2139A1DC0C8B}"/>
              </a:ext>
            </a:extLst>
          </p:cNvPr>
          <p:cNvSpPr>
            <a:spLocks noChangeArrowheads="1"/>
          </p:cNvSpPr>
          <p:nvPr/>
        </p:nvSpPr>
        <p:spPr bwMode="auto">
          <a:xfrm>
            <a:off x="374650" y="2151063"/>
            <a:ext cx="157163" cy="638175"/>
          </a:xfrm>
          <a:prstGeom prst="rect">
            <a:avLst/>
          </a:prstGeom>
          <a:solidFill>
            <a:srgbClr val="FFB871"/>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788" name="Line 23">
            <a:extLst>
              <a:ext uri="{FF2B5EF4-FFF2-40B4-BE49-F238E27FC236}">
                <a16:creationId xmlns:a16="http://schemas.microsoft.com/office/drawing/2014/main" id="{9363E86F-0892-E8A7-7618-5916BECFAE3F}"/>
              </a:ext>
            </a:extLst>
          </p:cNvPr>
          <p:cNvSpPr>
            <a:spLocks noChangeShapeType="1"/>
          </p:cNvSpPr>
          <p:nvPr/>
        </p:nvSpPr>
        <p:spPr bwMode="auto">
          <a:xfrm flipV="1">
            <a:off x="374650" y="2147888"/>
            <a:ext cx="1588" cy="641350"/>
          </a:xfrm>
          <a:prstGeom prst="line">
            <a:avLst/>
          </a:prstGeom>
          <a:noFill/>
          <a:ln w="12700">
            <a:solidFill>
              <a:srgbClr val="FF551C"/>
            </a:solidFill>
            <a:round/>
            <a:headEnd/>
            <a:tailEnd/>
          </a:ln>
        </p:spPr>
        <p:txBody>
          <a:bodyPr/>
          <a:lstStyle/>
          <a:p>
            <a:pPr>
              <a:defRPr/>
            </a:pPr>
            <a:endParaRPr lang="es-ES">
              <a:latin typeface="+mn-lt"/>
            </a:endParaRPr>
          </a:p>
        </p:txBody>
      </p:sp>
      <p:sp>
        <p:nvSpPr>
          <p:cNvPr id="32789" name="Line 24">
            <a:extLst>
              <a:ext uri="{FF2B5EF4-FFF2-40B4-BE49-F238E27FC236}">
                <a16:creationId xmlns:a16="http://schemas.microsoft.com/office/drawing/2014/main" id="{FB21757A-BC91-3DF6-5387-DE6818ABBD10}"/>
              </a:ext>
            </a:extLst>
          </p:cNvPr>
          <p:cNvSpPr>
            <a:spLocks noChangeShapeType="1"/>
          </p:cNvSpPr>
          <p:nvPr/>
        </p:nvSpPr>
        <p:spPr bwMode="auto">
          <a:xfrm flipV="1">
            <a:off x="531813" y="2147888"/>
            <a:ext cx="1587" cy="641350"/>
          </a:xfrm>
          <a:prstGeom prst="line">
            <a:avLst/>
          </a:prstGeom>
          <a:noFill/>
          <a:ln w="12700">
            <a:solidFill>
              <a:srgbClr val="FF551C"/>
            </a:solidFill>
            <a:round/>
            <a:headEnd/>
            <a:tailEnd/>
          </a:ln>
        </p:spPr>
        <p:txBody>
          <a:bodyPr/>
          <a:lstStyle/>
          <a:p>
            <a:pPr>
              <a:defRPr/>
            </a:pPr>
            <a:endParaRPr lang="es-ES">
              <a:latin typeface="+mn-lt"/>
            </a:endParaRPr>
          </a:p>
        </p:txBody>
      </p:sp>
      <p:sp>
        <p:nvSpPr>
          <p:cNvPr id="32790" name="Freeform 25">
            <a:extLst>
              <a:ext uri="{FF2B5EF4-FFF2-40B4-BE49-F238E27FC236}">
                <a16:creationId xmlns:a16="http://schemas.microsoft.com/office/drawing/2014/main" id="{07803044-DCA4-501C-8EB2-E701E77ABC8B}"/>
              </a:ext>
            </a:extLst>
          </p:cNvPr>
          <p:cNvSpPr>
            <a:spLocks/>
          </p:cNvSpPr>
          <p:nvPr/>
        </p:nvSpPr>
        <p:spPr bwMode="auto">
          <a:xfrm>
            <a:off x="374650" y="1866900"/>
            <a:ext cx="290513" cy="284163"/>
          </a:xfrm>
          <a:custGeom>
            <a:avLst/>
            <a:gdLst>
              <a:gd name="T0" fmla="*/ 2147483646 w 183"/>
              <a:gd name="T1" fmla="*/ 0 h 179"/>
              <a:gd name="T2" fmla="*/ 2147483646 w 183"/>
              <a:gd name="T3" fmla="*/ 2147483646 h 179"/>
              <a:gd name="T4" fmla="*/ 2147483646 w 183"/>
              <a:gd name="T5" fmla="*/ 2147483646 h 179"/>
              <a:gd name="T6" fmla="*/ 2147483646 w 183"/>
              <a:gd name="T7" fmla="*/ 2147483646 h 179"/>
              <a:gd name="T8" fmla="*/ 2147483646 w 183"/>
              <a:gd name="T9" fmla="*/ 2147483646 h 179"/>
              <a:gd name="T10" fmla="*/ 2147483646 w 183"/>
              <a:gd name="T11" fmla="*/ 2147483646 h 179"/>
              <a:gd name="T12" fmla="*/ 2147483646 w 183"/>
              <a:gd name="T13" fmla="*/ 2147483646 h 179"/>
              <a:gd name="T14" fmla="*/ 2147483646 w 183"/>
              <a:gd name="T15" fmla="*/ 2147483646 h 179"/>
              <a:gd name="T16" fmla="*/ 2147483646 w 183"/>
              <a:gd name="T17" fmla="*/ 2147483646 h 179"/>
              <a:gd name="T18" fmla="*/ 2147483646 w 183"/>
              <a:gd name="T19" fmla="*/ 2147483646 h 179"/>
              <a:gd name="T20" fmla="*/ 2147483646 w 183"/>
              <a:gd name="T21" fmla="*/ 2147483646 h 179"/>
              <a:gd name="T22" fmla="*/ 2147483646 w 183"/>
              <a:gd name="T23" fmla="*/ 2147483646 h 179"/>
              <a:gd name="T24" fmla="*/ 2147483646 w 183"/>
              <a:gd name="T25" fmla="*/ 2147483646 h 179"/>
              <a:gd name="T26" fmla="*/ 2147483646 w 183"/>
              <a:gd name="T27" fmla="*/ 2147483646 h 179"/>
              <a:gd name="T28" fmla="*/ 0 w 183"/>
              <a:gd name="T29" fmla="*/ 2147483646 h 179"/>
              <a:gd name="T30" fmla="*/ 0 w 183"/>
              <a:gd name="T31" fmla="*/ 2147483646 h 179"/>
              <a:gd name="T32" fmla="*/ 2147483646 w 183"/>
              <a:gd name="T33" fmla="*/ 2147483646 h 179"/>
              <a:gd name="T34" fmla="*/ 2147483646 w 183"/>
              <a:gd name="T35" fmla="*/ 2147483646 h 179"/>
              <a:gd name="T36" fmla="*/ 2147483646 w 183"/>
              <a:gd name="T37" fmla="*/ 2147483646 h 179"/>
              <a:gd name="T38" fmla="*/ 2147483646 w 183"/>
              <a:gd name="T39" fmla="*/ 2147483646 h 179"/>
              <a:gd name="T40" fmla="*/ 2147483646 w 183"/>
              <a:gd name="T41" fmla="*/ 2147483646 h 179"/>
              <a:gd name="T42" fmla="*/ 2147483646 w 183"/>
              <a:gd name="T43" fmla="*/ 2147483646 h 179"/>
              <a:gd name="T44" fmla="*/ 2147483646 w 183"/>
              <a:gd name="T45" fmla="*/ 2147483646 h 179"/>
              <a:gd name="T46" fmla="*/ 2147483646 w 183"/>
              <a:gd name="T47" fmla="*/ 2147483646 h 179"/>
              <a:gd name="T48" fmla="*/ 2147483646 w 183"/>
              <a:gd name="T49" fmla="*/ 2147483646 h 179"/>
              <a:gd name="T50" fmla="*/ 2147483646 w 183"/>
              <a:gd name="T51" fmla="*/ 2147483646 h 179"/>
              <a:gd name="T52" fmla="*/ 2147483646 w 183"/>
              <a:gd name="T53" fmla="*/ 2147483646 h 179"/>
              <a:gd name="T54" fmla="*/ 2147483646 w 183"/>
              <a:gd name="T55" fmla="*/ 2147483646 h 179"/>
              <a:gd name="T56" fmla="*/ 2147483646 w 183"/>
              <a:gd name="T57" fmla="*/ 2147483646 h 179"/>
              <a:gd name="T58" fmla="*/ 2147483646 w 183"/>
              <a:gd name="T59" fmla="*/ 0 h 17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83"/>
              <a:gd name="T91" fmla="*/ 0 h 179"/>
              <a:gd name="T92" fmla="*/ 183 w 183"/>
              <a:gd name="T93" fmla="*/ 179 h 179"/>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83" h="179">
                <a:moveTo>
                  <a:pt x="183" y="0"/>
                </a:moveTo>
                <a:lnTo>
                  <a:pt x="165" y="1"/>
                </a:lnTo>
                <a:lnTo>
                  <a:pt x="148" y="5"/>
                </a:lnTo>
                <a:lnTo>
                  <a:pt x="132" y="9"/>
                </a:lnTo>
                <a:lnTo>
                  <a:pt x="115" y="15"/>
                </a:lnTo>
                <a:lnTo>
                  <a:pt x="100" y="23"/>
                </a:lnTo>
                <a:lnTo>
                  <a:pt x="85" y="32"/>
                </a:lnTo>
                <a:lnTo>
                  <a:pt x="72" y="42"/>
                </a:lnTo>
                <a:lnTo>
                  <a:pt x="58" y="54"/>
                </a:lnTo>
                <a:lnTo>
                  <a:pt x="36" y="80"/>
                </a:lnTo>
                <a:lnTo>
                  <a:pt x="18" y="110"/>
                </a:lnTo>
                <a:lnTo>
                  <a:pt x="12" y="126"/>
                </a:lnTo>
                <a:lnTo>
                  <a:pt x="6" y="143"/>
                </a:lnTo>
                <a:lnTo>
                  <a:pt x="3" y="161"/>
                </a:lnTo>
                <a:lnTo>
                  <a:pt x="0" y="179"/>
                </a:lnTo>
                <a:lnTo>
                  <a:pt x="100" y="179"/>
                </a:lnTo>
                <a:lnTo>
                  <a:pt x="103" y="164"/>
                </a:lnTo>
                <a:lnTo>
                  <a:pt x="109" y="149"/>
                </a:lnTo>
                <a:lnTo>
                  <a:pt x="117" y="135"/>
                </a:lnTo>
                <a:lnTo>
                  <a:pt x="127" y="123"/>
                </a:lnTo>
                <a:lnTo>
                  <a:pt x="139" y="114"/>
                </a:lnTo>
                <a:lnTo>
                  <a:pt x="153" y="107"/>
                </a:lnTo>
                <a:lnTo>
                  <a:pt x="168" y="102"/>
                </a:lnTo>
                <a:lnTo>
                  <a:pt x="183" y="101"/>
                </a:lnTo>
                <a:lnTo>
                  <a:pt x="183" y="0"/>
                </a:lnTo>
                <a:close/>
              </a:path>
            </a:pathLst>
          </a:custGeom>
          <a:solidFill>
            <a:srgbClr val="FFB871"/>
          </a:solidFill>
          <a:ln>
            <a:noFill/>
          </a:ln>
        </p:spPr>
        <p:txBody>
          <a:bodyPr/>
          <a:lstStyle/>
          <a:p>
            <a:pPr>
              <a:defRPr/>
            </a:pPr>
            <a:endParaRPr lang="es-ES">
              <a:latin typeface="+mn-lt"/>
            </a:endParaRPr>
          </a:p>
        </p:txBody>
      </p:sp>
      <p:sp>
        <p:nvSpPr>
          <p:cNvPr id="32791" name="Freeform 26">
            <a:extLst>
              <a:ext uri="{FF2B5EF4-FFF2-40B4-BE49-F238E27FC236}">
                <a16:creationId xmlns:a16="http://schemas.microsoft.com/office/drawing/2014/main" id="{E509990B-0BDE-B796-8DA6-8080081962D7}"/>
              </a:ext>
            </a:extLst>
          </p:cNvPr>
          <p:cNvSpPr>
            <a:spLocks/>
          </p:cNvSpPr>
          <p:nvPr/>
        </p:nvSpPr>
        <p:spPr bwMode="auto">
          <a:xfrm>
            <a:off x="374650" y="1862138"/>
            <a:ext cx="292100" cy="288925"/>
          </a:xfrm>
          <a:custGeom>
            <a:avLst/>
            <a:gdLst>
              <a:gd name="T0" fmla="*/ 0 w 184"/>
              <a:gd name="T1" fmla="*/ 2147483646 h 182"/>
              <a:gd name="T2" fmla="*/ 0 w 184"/>
              <a:gd name="T3" fmla="*/ 2147483646 h 182"/>
              <a:gd name="T4" fmla="*/ 2147483646 w 184"/>
              <a:gd name="T5" fmla="*/ 2147483646 h 182"/>
              <a:gd name="T6" fmla="*/ 2147483646 w 184"/>
              <a:gd name="T7" fmla="*/ 2147483646 h 182"/>
              <a:gd name="T8" fmla="*/ 2147483646 w 184"/>
              <a:gd name="T9" fmla="*/ 2147483646 h 182"/>
              <a:gd name="T10" fmla="*/ 2147483646 w 184"/>
              <a:gd name="T11" fmla="*/ 2147483646 h 182"/>
              <a:gd name="T12" fmla="*/ 2147483646 w 184"/>
              <a:gd name="T13" fmla="*/ 2147483646 h 182"/>
              <a:gd name="T14" fmla="*/ 2147483646 w 184"/>
              <a:gd name="T15" fmla="*/ 2147483646 h 182"/>
              <a:gd name="T16" fmla="*/ 2147483646 w 184"/>
              <a:gd name="T17" fmla="*/ 2147483646 h 182"/>
              <a:gd name="T18" fmla="*/ 2147483646 w 184"/>
              <a:gd name="T19" fmla="*/ 2147483646 h 182"/>
              <a:gd name="T20" fmla="*/ 2147483646 w 184"/>
              <a:gd name="T21" fmla="*/ 2147483646 h 182"/>
              <a:gd name="T22" fmla="*/ 2147483646 w 184"/>
              <a:gd name="T23" fmla="*/ 2147483646 h 182"/>
              <a:gd name="T24" fmla="*/ 2147483646 w 184"/>
              <a:gd name="T25" fmla="*/ 2147483646 h 182"/>
              <a:gd name="T26" fmla="*/ 2147483646 w 184"/>
              <a:gd name="T27" fmla="*/ 2147483646 h 182"/>
              <a:gd name="T28" fmla="*/ 2147483646 w 184"/>
              <a:gd name="T29" fmla="*/ 2147483646 h 182"/>
              <a:gd name="T30" fmla="*/ 2147483646 w 184"/>
              <a:gd name="T31" fmla="*/ 2147483646 h 182"/>
              <a:gd name="T32" fmla="*/ 2147483646 w 184"/>
              <a:gd name="T33" fmla="*/ 0 h 1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84"/>
              <a:gd name="T52" fmla="*/ 0 h 182"/>
              <a:gd name="T53" fmla="*/ 184 w 184"/>
              <a:gd name="T54" fmla="*/ 182 h 18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84" h="182">
                <a:moveTo>
                  <a:pt x="0" y="182"/>
                </a:moveTo>
                <a:lnTo>
                  <a:pt x="0" y="179"/>
                </a:lnTo>
                <a:lnTo>
                  <a:pt x="1" y="174"/>
                </a:lnTo>
                <a:lnTo>
                  <a:pt x="3" y="165"/>
                </a:lnTo>
                <a:lnTo>
                  <a:pt x="6" y="153"/>
                </a:lnTo>
                <a:lnTo>
                  <a:pt x="9" y="140"/>
                </a:lnTo>
                <a:lnTo>
                  <a:pt x="15" y="125"/>
                </a:lnTo>
                <a:lnTo>
                  <a:pt x="21" y="108"/>
                </a:lnTo>
                <a:lnTo>
                  <a:pt x="30" y="92"/>
                </a:lnTo>
                <a:lnTo>
                  <a:pt x="40" y="74"/>
                </a:lnTo>
                <a:lnTo>
                  <a:pt x="54" y="57"/>
                </a:lnTo>
                <a:lnTo>
                  <a:pt x="69" y="42"/>
                </a:lnTo>
                <a:lnTo>
                  <a:pt x="85" y="29"/>
                </a:lnTo>
                <a:lnTo>
                  <a:pt x="106" y="17"/>
                </a:lnTo>
                <a:lnTo>
                  <a:pt x="129" y="9"/>
                </a:lnTo>
                <a:lnTo>
                  <a:pt x="156" y="3"/>
                </a:lnTo>
                <a:lnTo>
                  <a:pt x="184" y="0"/>
                </a:lnTo>
              </a:path>
            </a:pathLst>
          </a:custGeom>
          <a:noFill/>
          <a:ln w="12700">
            <a:solidFill>
              <a:srgbClr val="FF551C"/>
            </a:solidFill>
            <a:prstDash val="solid"/>
            <a:round/>
            <a:headEnd/>
            <a:tailEnd/>
          </a:ln>
        </p:spPr>
        <p:txBody>
          <a:bodyPr/>
          <a:lstStyle/>
          <a:p>
            <a:pPr>
              <a:defRPr/>
            </a:pPr>
            <a:endParaRPr lang="es-ES">
              <a:latin typeface="+mn-lt"/>
            </a:endParaRPr>
          </a:p>
        </p:txBody>
      </p:sp>
      <p:sp>
        <p:nvSpPr>
          <p:cNvPr id="32792" name="Freeform 27">
            <a:extLst>
              <a:ext uri="{FF2B5EF4-FFF2-40B4-BE49-F238E27FC236}">
                <a16:creationId xmlns:a16="http://schemas.microsoft.com/office/drawing/2014/main" id="{B74000B5-FACA-36A7-5460-6EAC06D202D6}"/>
              </a:ext>
            </a:extLst>
          </p:cNvPr>
          <p:cNvSpPr>
            <a:spLocks/>
          </p:cNvSpPr>
          <p:nvPr/>
        </p:nvSpPr>
        <p:spPr bwMode="auto">
          <a:xfrm>
            <a:off x="531813" y="2022475"/>
            <a:ext cx="133350" cy="125413"/>
          </a:xfrm>
          <a:custGeom>
            <a:avLst/>
            <a:gdLst>
              <a:gd name="T0" fmla="*/ 0 w 84"/>
              <a:gd name="T1" fmla="*/ 2147483646 h 79"/>
              <a:gd name="T2" fmla="*/ 0 w 84"/>
              <a:gd name="T3" fmla="*/ 2147483646 h 79"/>
              <a:gd name="T4" fmla="*/ 2147483646 w 84"/>
              <a:gd name="T5" fmla="*/ 2147483646 h 79"/>
              <a:gd name="T6" fmla="*/ 2147483646 w 84"/>
              <a:gd name="T7" fmla="*/ 2147483646 h 79"/>
              <a:gd name="T8" fmla="*/ 2147483646 w 84"/>
              <a:gd name="T9" fmla="*/ 2147483646 h 79"/>
              <a:gd name="T10" fmla="*/ 2147483646 w 84"/>
              <a:gd name="T11" fmla="*/ 2147483646 h 79"/>
              <a:gd name="T12" fmla="*/ 2147483646 w 84"/>
              <a:gd name="T13" fmla="*/ 2147483646 h 79"/>
              <a:gd name="T14" fmla="*/ 2147483646 w 84"/>
              <a:gd name="T15" fmla="*/ 2147483646 h 79"/>
              <a:gd name="T16" fmla="*/ 2147483646 w 84"/>
              <a:gd name="T17" fmla="*/ 2147483646 h 79"/>
              <a:gd name="T18" fmla="*/ 2147483646 w 84"/>
              <a:gd name="T19" fmla="*/ 2147483646 h 79"/>
              <a:gd name="T20" fmla="*/ 2147483646 w 84"/>
              <a:gd name="T21" fmla="*/ 2147483646 h 79"/>
              <a:gd name="T22" fmla="*/ 2147483646 w 84"/>
              <a:gd name="T23" fmla="*/ 2147483646 h 79"/>
              <a:gd name="T24" fmla="*/ 2147483646 w 84"/>
              <a:gd name="T25" fmla="*/ 2147483646 h 79"/>
              <a:gd name="T26" fmla="*/ 2147483646 w 84"/>
              <a:gd name="T27" fmla="*/ 2147483646 h 79"/>
              <a:gd name="T28" fmla="*/ 2147483646 w 84"/>
              <a:gd name="T29" fmla="*/ 0 h 7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4"/>
              <a:gd name="T46" fmla="*/ 0 h 79"/>
              <a:gd name="T47" fmla="*/ 84 w 84"/>
              <a:gd name="T48" fmla="*/ 79 h 7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4" h="79">
                <a:moveTo>
                  <a:pt x="0" y="79"/>
                </a:moveTo>
                <a:lnTo>
                  <a:pt x="0" y="79"/>
                </a:lnTo>
                <a:lnTo>
                  <a:pt x="1" y="76"/>
                </a:lnTo>
                <a:lnTo>
                  <a:pt x="1" y="72"/>
                </a:lnTo>
                <a:lnTo>
                  <a:pt x="1" y="67"/>
                </a:lnTo>
                <a:lnTo>
                  <a:pt x="4" y="54"/>
                </a:lnTo>
                <a:lnTo>
                  <a:pt x="10" y="40"/>
                </a:lnTo>
                <a:lnTo>
                  <a:pt x="15" y="33"/>
                </a:lnTo>
                <a:lnTo>
                  <a:pt x="21" y="25"/>
                </a:lnTo>
                <a:lnTo>
                  <a:pt x="28" y="18"/>
                </a:lnTo>
                <a:lnTo>
                  <a:pt x="36" y="12"/>
                </a:lnTo>
                <a:lnTo>
                  <a:pt x="45" y="7"/>
                </a:lnTo>
                <a:lnTo>
                  <a:pt x="57" y="3"/>
                </a:lnTo>
                <a:lnTo>
                  <a:pt x="70" y="1"/>
                </a:lnTo>
                <a:lnTo>
                  <a:pt x="84" y="0"/>
                </a:lnTo>
              </a:path>
            </a:pathLst>
          </a:custGeom>
          <a:noFill/>
          <a:ln w="12700">
            <a:solidFill>
              <a:srgbClr val="FF551C"/>
            </a:solidFill>
            <a:prstDash val="solid"/>
            <a:round/>
            <a:headEnd/>
            <a:tailEnd/>
          </a:ln>
        </p:spPr>
        <p:txBody>
          <a:bodyPr/>
          <a:lstStyle/>
          <a:p>
            <a:pPr>
              <a:defRPr/>
            </a:pPr>
            <a:endParaRPr lang="es-ES">
              <a:latin typeface="+mn-lt"/>
            </a:endParaRPr>
          </a:p>
        </p:txBody>
      </p:sp>
      <p:sp>
        <p:nvSpPr>
          <p:cNvPr id="32793" name="Rectangle 28">
            <a:extLst>
              <a:ext uri="{FF2B5EF4-FFF2-40B4-BE49-F238E27FC236}">
                <a16:creationId xmlns:a16="http://schemas.microsoft.com/office/drawing/2014/main" id="{9789374F-0A0E-576D-CF17-0586FF00F591}"/>
              </a:ext>
            </a:extLst>
          </p:cNvPr>
          <p:cNvSpPr>
            <a:spLocks noChangeArrowheads="1"/>
          </p:cNvSpPr>
          <p:nvPr/>
        </p:nvSpPr>
        <p:spPr bwMode="auto">
          <a:xfrm>
            <a:off x="655638" y="1863725"/>
            <a:ext cx="90487" cy="158750"/>
          </a:xfrm>
          <a:prstGeom prst="rect">
            <a:avLst/>
          </a:prstGeom>
          <a:solidFill>
            <a:srgbClr val="FFB871"/>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794" name="Line 29">
            <a:extLst>
              <a:ext uri="{FF2B5EF4-FFF2-40B4-BE49-F238E27FC236}">
                <a16:creationId xmlns:a16="http://schemas.microsoft.com/office/drawing/2014/main" id="{0D7060AA-BBFA-38D0-1A69-4C3B7FFE7BE8}"/>
              </a:ext>
            </a:extLst>
          </p:cNvPr>
          <p:cNvSpPr>
            <a:spLocks noChangeShapeType="1"/>
          </p:cNvSpPr>
          <p:nvPr/>
        </p:nvSpPr>
        <p:spPr bwMode="auto">
          <a:xfrm>
            <a:off x="655638" y="2022475"/>
            <a:ext cx="90487" cy="1588"/>
          </a:xfrm>
          <a:prstGeom prst="line">
            <a:avLst/>
          </a:prstGeom>
          <a:noFill/>
          <a:ln w="12700">
            <a:solidFill>
              <a:srgbClr val="FF551C"/>
            </a:solidFill>
            <a:round/>
            <a:headEnd/>
            <a:tailEnd/>
          </a:ln>
        </p:spPr>
        <p:txBody>
          <a:bodyPr/>
          <a:lstStyle/>
          <a:p>
            <a:pPr>
              <a:defRPr/>
            </a:pPr>
            <a:endParaRPr lang="es-ES">
              <a:latin typeface="+mn-lt"/>
            </a:endParaRPr>
          </a:p>
        </p:txBody>
      </p:sp>
      <p:sp>
        <p:nvSpPr>
          <p:cNvPr id="32795" name="Line 30">
            <a:extLst>
              <a:ext uri="{FF2B5EF4-FFF2-40B4-BE49-F238E27FC236}">
                <a16:creationId xmlns:a16="http://schemas.microsoft.com/office/drawing/2014/main" id="{8C319BC5-5742-7C1D-B2C2-D4BA32C88521}"/>
              </a:ext>
            </a:extLst>
          </p:cNvPr>
          <p:cNvSpPr>
            <a:spLocks noChangeShapeType="1"/>
          </p:cNvSpPr>
          <p:nvPr/>
        </p:nvSpPr>
        <p:spPr bwMode="auto">
          <a:xfrm>
            <a:off x="655638" y="1863725"/>
            <a:ext cx="90487" cy="1588"/>
          </a:xfrm>
          <a:prstGeom prst="line">
            <a:avLst/>
          </a:prstGeom>
          <a:noFill/>
          <a:ln w="12700">
            <a:solidFill>
              <a:srgbClr val="FF551C"/>
            </a:solidFill>
            <a:round/>
            <a:headEnd/>
            <a:tailEnd/>
          </a:ln>
        </p:spPr>
        <p:txBody>
          <a:bodyPr/>
          <a:lstStyle/>
          <a:p>
            <a:pPr>
              <a:defRPr/>
            </a:pPr>
            <a:endParaRPr lang="es-ES">
              <a:latin typeface="+mn-lt"/>
            </a:endParaRPr>
          </a:p>
        </p:txBody>
      </p:sp>
      <p:sp>
        <p:nvSpPr>
          <p:cNvPr id="32796" name="Freeform 31">
            <a:extLst>
              <a:ext uri="{FF2B5EF4-FFF2-40B4-BE49-F238E27FC236}">
                <a16:creationId xmlns:a16="http://schemas.microsoft.com/office/drawing/2014/main" id="{05079C3E-E0F9-AE2C-0567-20BBBE341BA0}"/>
              </a:ext>
            </a:extLst>
          </p:cNvPr>
          <p:cNvSpPr>
            <a:spLocks/>
          </p:cNvSpPr>
          <p:nvPr/>
        </p:nvSpPr>
        <p:spPr bwMode="auto">
          <a:xfrm>
            <a:off x="374650" y="1568450"/>
            <a:ext cx="290513" cy="284163"/>
          </a:xfrm>
          <a:custGeom>
            <a:avLst/>
            <a:gdLst>
              <a:gd name="T0" fmla="*/ 2147483646 w 183"/>
              <a:gd name="T1" fmla="*/ 2147483646 h 179"/>
              <a:gd name="T2" fmla="*/ 2147483646 w 183"/>
              <a:gd name="T3" fmla="*/ 2147483646 h 179"/>
              <a:gd name="T4" fmla="*/ 2147483646 w 183"/>
              <a:gd name="T5" fmla="*/ 2147483646 h 179"/>
              <a:gd name="T6" fmla="*/ 2147483646 w 183"/>
              <a:gd name="T7" fmla="*/ 2147483646 h 179"/>
              <a:gd name="T8" fmla="*/ 2147483646 w 183"/>
              <a:gd name="T9" fmla="*/ 2147483646 h 179"/>
              <a:gd name="T10" fmla="*/ 2147483646 w 183"/>
              <a:gd name="T11" fmla="*/ 2147483646 h 179"/>
              <a:gd name="T12" fmla="*/ 2147483646 w 183"/>
              <a:gd name="T13" fmla="*/ 2147483646 h 179"/>
              <a:gd name="T14" fmla="*/ 2147483646 w 183"/>
              <a:gd name="T15" fmla="*/ 2147483646 h 179"/>
              <a:gd name="T16" fmla="*/ 2147483646 w 183"/>
              <a:gd name="T17" fmla="*/ 2147483646 h 179"/>
              <a:gd name="T18" fmla="*/ 2147483646 w 183"/>
              <a:gd name="T19" fmla="*/ 2147483646 h 179"/>
              <a:gd name="T20" fmla="*/ 2147483646 w 183"/>
              <a:gd name="T21" fmla="*/ 2147483646 h 179"/>
              <a:gd name="T22" fmla="*/ 2147483646 w 183"/>
              <a:gd name="T23" fmla="*/ 2147483646 h 179"/>
              <a:gd name="T24" fmla="*/ 2147483646 w 183"/>
              <a:gd name="T25" fmla="*/ 2147483646 h 179"/>
              <a:gd name="T26" fmla="*/ 2147483646 w 183"/>
              <a:gd name="T27" fmla="*/ 2147483646 h 179"/>
              <a:gd name="T28" fmla="*/ 0 w 183"/>
              <a:gd name="T29" fmla="*/ 0 h 179"/>
              <a:gd name="T30" fmla="*/ 0 w 183"/>
              <a:gd name="T31" fmla="*/ 0 h 179"/>
              <a:gd name="T32" fmla="*/ 2147483646 w 183"/>
              <a:gd name="T33" fmla="*/ 0 h 179"/>
              <a:gd name="T34" fmla="*/ 2147483646 w 183"/>
              <a:gd name="T35" fmla="*/ 0 h 179"/>
              <a:gd name="T36" fmla="*/ 2147483646 w 183"/>
              <a:gd name="T37" fmla="*/ 2147483646 h 179"/>
              <a:gd name="T38" fmla="*/ 2147483646 w 183"/>
              <a:gd name="T39" fmla="*/ 2147483646 h 179"/>
              <a:gd name="T40" fmla="*/ 2147483646 w 183"/>
              <a:gd name="T41" fmla="*/ 2147483646 h 179"/>
              <a:gd name="T42" fmla="*/ 2147483646 w 183"/>
              <a:gd name="T43" fmla="*/ 2147483646 h 179"/>
              <a:gd name="T44" fmla="*/ 2147483646 w 183"/>
              <a:gd name="T45" fmla="*/ 2147483646 h 179"/>
              <a:gd name="T46" fmla="*/ 2147483646 w 183"/>
              <a:gd name="T47" fmla="*/ 2147483646 h 179"/>
              <a:gd name="T48" fmla="*/ 2147483646 w 183"/>
              <a:gd name="T49" fmla="*/ 2147483646 h 179"/>
              <a:gd name="T50" fmla="*/ 2147483646 w 183"/>
              <a:gd name="T51" fmla="*/ 2147483646 h 179"/>
              <a:gd name="T52" fmla="*/ 2147483646 w 183"/>
              <a:gd name="T53" fmla="*/ 2147483646 h 179"/>
              <a:gd name="T54" fmla="*/ 2147483646 w 183"/>
              <a:gd name="T55" fmla="*/ 2147483646 h 179"/>
              <a:gd name="T56" fmla="*/ 2147483646 w 183"/>
              <a:gd name="T57" fmla="*/ 2147483646 h 179"/>
              <a:gd name="T58" fmla="*/ 2147483646 w 183"/>
              <a:gd name="T59" fmla="*/ 2147483646 h 17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83"/>
              <a:gd name="T91" fmla="*/ 0 h 179"/>
              <a:gd name="T92" fmla="*/ 183 w 183"/>
              <a:gd name="T93" fmla="*/ 179 h 179"/>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83" h="179">
                <a:moveTo>
                  <a:pt x="183" y="179"/>
                </a:moveTo>
                <a:lnTo>
                  <a:pt x="165" y="177"/>
                </a:lnTo>
                <a:lnTo>
                  <a:pt x="148" y="174"/>
                </a:lnTo>
                <a:lnTo>
                  <a:pt x="132" y="170"/>
                </a:lnTo>
                <a:lnTo>
                  <a:pt x="115" y="164"/>
                </a:lnTo>
                <a:lnTo>
                  <a:pt x="99" y="156"/>
                </a:lnTo>
                <a:lnTo>
                  <a:pt x="85" y="147"/>
                </a:lnTo>
                <a:lnTo>
                  <a:pt x="70" y="138"/>
                </a:lnTo>
                <a:lnTo>
                  <a:pt x="58" y="126"/>
                </a:lnTo>
                <a:lnTo>
                  <a:pt x="36" y="99"/>
                </a:lnTo>
                <a:lnTo>
                  <a:pt x="18" y="69"/>
                </a:lnTo>
                <a:lnTo>
                  <a:pt x="12" y="53"/>
                </a:lnTo>
                <a:lnTo>
                  <a:pt x="6" y="36"/>
                </a:lnTo>
                <a:lnTo>
                  <a:pt x="1" y="18"/>
                </a:lnTo>
                <a:lnTo>
                  <a:pt x="0" y="0"/>
                </a:lnTo>
                <a:lnTo>
                  <a:pt x="100" y="0"/>
                </a:lnTo>
                <a:lnTo>
                  <a:pt x="103" y="17"/>
                </a:lnTo>
                <a:lnTo>
                  <a:pt x="108" y="32"/>
                </a:lnTo>
                <a:lnTo>
                  <a:pt x="117" y="44"/>
                </a:lnTo>
                <a:lnTo>
                  <a:pt x="127" y="56"/>
                </a:lnTo>
                <a:lnTo>
                  <a:pt x="139" y="65"/>
                </a:lnTo>
                <a:lnTo>
                  <a:pt x="153" y="72"/>
                </a:lnTo>
                <a:lnTo>
                  <a:pt x="168" y="77"/>
                </a:lnTo>
                <a:lnTo>
                  <a:pt x="183" y="78"/>
                </a:lnTo>
                <a:lnTo>
                  <a:pt x="183" y="179"/>
                </a:lnTo>
                <a:close/>
              </a:path>
            </a:pathLst>
          </a:custGeom>
          <a:solidFill>
            <a:srgbClr val="FFB871"/>
          </a:solidFill>
          <a:ln>
            <a:noFill/>
          </a:ln>
        </p:spPr>
        <p:txBody>
          <a:bodyPr/>
          <a:lstStyle/>
          <a:p>
            <a:pPr>
              <a:defRPr/>
            </a:pPr>
            <a:endParaRPr lang="es-ES">
              <a:latin typeface="+mn-lt"/>
            </a:endParaRPr>
          </a:p>
        </p:txBody>
      </p:sp>
      <p:sp>
        <p:nvSpPr>
          <p:cNvPr id="32797" name="Freeform 32">
            <a:extLst>
              <a:ext uri="{FF2B5EF4-FFF2-40B4-BE49-F238E27FC236}">
                <a16:creationId xmlns:a16="http://schemas.microsoft.com/office/drawing/2014/main" id="{DC82C13C-9C63-4FD3-3AA5-23741D30D36F}"/>
              </a:ext>
            </a:extLst>
          </p:cNvPr>
          <p:cNvSpPr>
            <a:spLocks/>
          </p:cNvSpPr>
          <p:nvPr/>
        </p:nvSpPr>
        <p:spPr bwMode="auto">
          <a:xfrm>
            <a:off x="374650" y="1571625"/>
            <a:ext cx="292100" cy="285750"/>
          </a:xfrm>
          <a:custGeom>
            <a:avLst/>
            <a:gdLst>
              <a:gd name="T0" fmla="*/ 0 w 184"/>
              <a:gd name="T1" fmla="*/ 0 h 180"/>
              <a:gd name="T2" fmla="*/ 0 w 184"/>
              <a:gd name="T3" fmla="*/ 2147483646 h 180"/>
              <a:gd name="T4" fmla="*/ 0 w 184"/>
              <a:gd name="T5" fmla="*/ 2147483646 h 180"/>
              <a:gd name="T6" fmla="*/ 2147483646 w 184"/>
              <a:gd name="T7" fmla="*/ 2147483646 h 180"/>
              <a:gd name="T8" fmla="*/ 2147483646 w 184"/>
              <a:gd name="T9" fmla="*/ 2147483646 h 180"/>
              <a:gd name="T10" fmla="*/ 2147483646 w 184"/>
              <a:gd name="T11" fmla="*/ 2147483646 h 180"/>
              <a:gd name="T12" fmla="*/ 2147483646 w 184"/>
              <a:gd name="T13" fmla="*/ 2147483646 h 180"/>
              <a:gd name="T14" fmla="*/ 2147483646 w 184"/>
              <a:gd name="T15" fmla="*/ 2147483646 h 180"/>
              <a:gd name="T16" fmla="*/ 2147483646 w 184"/>
              <a:gd name="T17" fmla="*/ 2147483646 h 180"/>
              <a:gd name="T18" fmla="*/ 2147483646 w 184"/>
              <a:gd name="T19" fmla="*/ 2147483646 h 180"/>
              <a:gd name="T20" fmla="*/ 2147483646 w 184"/>
              <a:gd name="T21" fmla="*/ 2147483646 h 180"/>
              <a:gd name="T22" fmla="*/ 2147483646 w 184"/>
              <a:gd name="T23" fmla="*/ 2147483646 h 180"/>
              <a:gd name="T24" fmla="*/ 2147483646 w 184"/>
              <a:gd name="T25" fmla="*/ 2147483646 h 180"/>
              <a:gd name="T26" fmla="*/ 2147483646 w 184"/>
              <a:gd name="T27" fmla="*/ 2147483646 h 180"/>
              <a:gd name="T28" fmla="*/ 2147483646 w 184"/>
              <a:gd name="T29" fmla="*/ 2147483646 h 180"/>
              <a:gd name="T30" fmla="*/ 2147483646 w 184"/>
              <a:gd name="T31" fmla="*/ 2147483646 h 180"/>
              <a:gd name="T32" fmla="*/ 2147483646 w 184"/>
              <a:gd name="T33" fmla="*/ 2147483646 h 1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84"/>
              <a:gd name="T52" fmla="*/ 0 h 180"/>
              <a:gd name="T53" fmla="*/ 184 w 184"/>
              <a:gd name="T54" fmla="*/ 180 h 18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84" h="180">
                <a:moveTo>
                  <a:pt x="0" y="0"/>
                </a:moveTo>
                <a:lnTo>
                  <a:pt x="0" y="1"/>
                </a:lnTo>
                <a:lnTo>
                  <a:pt x="0" y="7"/>
                </a:lnTo>
                <a:lnTo>
                  <a:pt x="3" y="16"/>
                </a:lnTo>
                <a:lnTo>
                  <a:pt x="4" y="28"/>
                </a:lnTo>
                <a:lnTo>
                  <a:pt x="9" y="42"/>
                </a:lnTo>
                <a:lnTo>
                  <a:pt x="15" y="57"/>
                </a:lnTo>
                <a:lnTo>
                  <a:pt x="21" y="73"/>
                </a:lnTo>
                <a:lnTo>
                  <a:pt x="30" y="90"/>
                </a:lnTo>
                <a:lnTo>
                  <a:pt x="40" y="106"/>
                </a:lnTo>
                <a:lnTo>
                  <a:pt x="54" y="123"/>
                </a:lnTo>
                <a:lnTo>
                  <a:pt x="69" y="138"/>
                </a:lnTo>
                <a:lnTo>
                  <a:pt x="85" y="151"/>
                </a:lnTo>
                <a:lnTo>
                  <a:pt x="106" y="163"/>
                </a:lnTo>
                <a:lnTo>
                  <a:pt x="129" y="172"/>
                </a:lnTo>
                <a:lnTo>
                  <a:pt x="156" y="178"/>
                </a:lnTo>
                <a:lnTo>
                  <a:pt x="184" y="180"/>
                </a:lnTo>
              </a:path>
            </a:pathLst>
          </a:custGeom>
          <a:noFill/>
          <a:ln w="12700">
            <a:solidFill>
              <a:srgbClr val="FF551C"/>
            </a:solidFill>
            <a:prstDash val="solid"/>
            <a:round/>
            <a:headEnd/>
            <a:tailEnd/>
          </a:ln>
        </p:spPr>
        <p:txBody>
          <a:bodyPr/>
          <a:lstStyle/>
          <a:p>
            <a:pPr>
              <a:defRPr/>
            </a:pPr>
            <a:endParaRPr lang="es-ES">
              <a:latin typeface="+mn-lt"/>
            </a:endParaRPr>
          </a:p>
        </p:txBody>
      </p:sp>
      <p:sp>
        <p:nvSpPr>
          <p:cNvPr id="32798" name="Freeform 33">
            <a:extLst>
              <a:ext uri="{FF2B5EF4-FFF2-40B4-BE49-F238E27FC236}">
                <a16:creationId xmlns:a16="http://schemas.microsoft.com/office/drawing/2014/main" id="{B4CE7F9D-08ED-0C0E-16A2-DC70CF896935}"/>
              </a:ext>
            </a:extLst>
          </p:cNvPr>
          <p:cNvSpPr>
            <a:spLocks/>
          </p:cNvSpPr>
          <p:nvPr/>
        </p:nvSpPr>
        <p:spPr bwMode="auto">
          <a:xfrm>
            <a:off x="531813" y="1571625"/>
            <a:ext cx="133350" cy="125413"/>
          </a:xfrm>
          <a:custGeom>
            <a:avLst/>
            <a:gdLst>
              <a:gd name="T0" fmla="*/ 0 w 84"/>
              <a:gd name="T1" fmla="*/ 0 h 79"/>
              <a:gd name="T2" fmla="*/ 0 w 84"/>
              <a:gd name="T3" fmla="*/ 2147483646 h 79"/>
              <a:gd name="T4" fmla="*/ 0 w 84"/>
              <a:gd name="T5" fmla="*/ 2147483646 h 79"/>
              <a:gd name="T6" fmla="*/ 2147483646 w 84"/>
              <a:gd name="T7" fmla="*/ 2147483646 h 79"/>
              <a:gd name="T8" fmla="*/ 2147483646 w 84"/>
              <a:gd name="T9" fmla="*/ 2147483646 h 79"/>
              <a:gd name="T10" fmla="*/ 2147483646 w 84"/>
              <a:gd name="T11" fmla="*/ 2147483646 h 79"/>
              <a:gd name="T12" fmla="*/ 2147483646 w 84"/>
              <a:gd name="T13" fmla="*/ 2147483646 h 79"/>
              <a:gd name="T14" fmla="*/ 2147483646 w 84"/>
              <a:gd name="T15" fmla="*/ 2147483646 h 79"/>
              <a:gd name="T16" fmla="*/ 2147483646 w 84"/>
              <a:gd name="T17" fmla="*/ 2147483646 h 79"/>
              <a:gd name="T18" fmla="*/ 2147483646 w 84"/>
              <a:gd name="T19" fmla="*/ 2147483646 h 79"/>
              <a:gd name="T20" fmla="*/ 2147483646 w 84"/>
              <a:gd name="T21" fmla="*/ 2147483646 h 79"/>
              <a:gd name="T22" fmla="*/ 2147483646 w 84"/>
              <a:gd name="T23" fmla="*/ 2147483646 h 79"/>
              <a:gd name="T24" fmla="*/ 2147483646 w 84"/>
              <a:gd name="T25" fmla="*/ 2147483646 h 79"/>
              <a:gd name="T26" fmla="*/ 2147483646 w 84"/>
              <a:gd name="T27" fmla="*/ 2147483646 h 79"/>
              <a:gd name="T28" fmla="*/ 2147483646 w 84"/>
              <a:gd name="T29" fmla="*/ 2147483646 h 7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4"/>
              <a:gd name="T46" fmla="*/ 0 h 79"/>
              <a:gd name="T47" fmla="*/ 84 w 84"/>
              <a:gd name="T48" fmla="*/ 79 h 7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4" h="79">
                <a:moveTo>
                  <a:pt x="0" y="0"/>
                </a:moveTo>
                <a:lnTo>
                  <a:pt x="0" y="1"/>
                </a:lnTo>
                <a:lnTo>
                  <a:pt x="0" y="3"/>
                </a:lnTo>
                <a:lnTo>
                  <a:pt x="1" y="7"/>
                </a:lnTo>
                <a:lnTo>
                  <a:pt x="1" y="12"/>
                </a:lnTo>
                <a:lnTo>
                  <a:pt x="4" y="25"/>
                </a:lnTo>
                <a:lnTo>
                  <a:pt x="10" y="40"/>
                </a:lnTo>
                <a:lnTo>
                  <a:pt x="15" y="48"/>
                </a:lnTo>
                <a:lnTo>
                  <a:pt x="21" y="55"/>
                </a:lnTo>
                <a:lnTo>
                  <a:pt x="28" y="61"/>
                </a:lnTo>
                <a:lnTo>
                  <a:pt x="36" y="67"/>
                </a:lnTo>
                <a:lnTo>
                  <a:pt x="45" y="72"/>
                </a:lnTo>
                <a:lnTo>
                  <a:pt x="57" y="76"/>
                </a:lnTo>
                <a:lnTo>
                  <a:pt x="69" y="79"/>
                </a:lnTo>
                <a:lnTo>
                  <a:pt x="84" y="79"/>
                </a:lnTo>
              </a:path>
            </a:pathLst>
          </a:custGeom>
          <a:noFill/>
          <a:ln w="12700">
            <a:solidFill>
              <a:srgbClr val="FF551C"/>
            </a:solidFill>
            <a:prstDash val="solid"/>
            <a:round/>
            <a:headEnd/>
            <a:tailEnd/>
          </a:ln>
        </p:spPr>
        <p:txBody>
          <a:bodyPr/>
          <a:lstStyle/>
          <a:p>
            <a:pPr>
              <a:defRPr/>
            </a:pPr>
            <a:endParaRPr lang="es-ES">
              <a:latin typeface="+mn-lt"/>
            </a:endParaRPr>
          </a:p>
        </p:txBody>
      </p:sp>
      <p:sp>
        <p:nvSpPr>
          <p:cNvPr id="32799" name="Rectangle 34">
            <a:extLst>
              <a:ext uri="{FF2B5EF4-FFF2-40B4-BE49-F238E27FC236}">
                <a16:creationId xmlns:a16="http://schemas.microsoft.com/office/drawing/2014/main" id="{3A16B7E7-5F13-919A-9BFB-E685EF69F436}"/>
              </a:ext>
            </a:extLst>
          </p:cNvPr>
          <p:cNvSpPr>
            <a:spLocks noChangeArrowheads="1"/>
          </p:cNvSpPr>
          <p:nvPr/>
        </p:nvSpPr>
        <p:spPr bwMode="auto">
          <a:xfrm>
            <a:off x="652463" y="1700213"/>
            <a:ext cx="92075" cy="157162"/>
          </a:xfrm>
          <a:prstGeom prst="rect">
            <a:avLst/>
          </a:prstGeom>
          <a:solidFill>
            <a:srgbClr val="FFB871"/>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00" name="Line 35">
            <a:extLst>
              <a:ext uri="{FF2B5EF4-FFF2-40B4-BE49-F238E27FC236}">
                <a16:creationId xmlns:a16="http://schemas.microsoft.com/office/drawing/2014/main" id="{DE07109A-3BC1-089D-1CE4-ED729CB38A77}"/>
              </a:ext>
            </a:extLst>
          </p:cNvPr>
          <p:cNvSpPr>
            <a:spLocks noChangeShapeType="1"/>
          </p:cNvSpPr>
          <p:nvPr/>
        </p:nvSpPr>
        <p:spPr bwMode="auto">
          <a:xfrm>
            <a:off x="652463" y="1857375"/>
            <a:ext cx="92075" cy="1588"/>
          </a:xfrm>
          <a:prstGeom prst="line">
            <a:avLst/>
          </a:prstGeom>
          <a:noFill/>
          <a:ln w="12700">
            <a:solidFill>
              <a:srgbClr val="FF551C"/>
            </a:solidFill>
            <a:round/>
            <a:headEnd/>
            <a:tailEnd/>
          </a:ln>
        </p:spPr>
        <p:txBody>
          <a:bodyPr/>
          <a:lstStyle/>
          <a:p>
            <a:pPr>
              <a:defRPr/>
            </a:pPr>
            <a:endParaRPr lang="es-ES">
              <a:latin typeface="+mn-lt"/>
            </a:endParaRPr>
          </a:p>
        </p:txBody>
      </p:sp>
      <p:sp>
        <p:nvSpPr>
          <p:cNvPr id="32801" name="Line 36">
            <a:extLst>
              <a:ext uri="{FF2B5EF4-FFF2-40B4-BE49-F238E27FC236}">
                <a16:creationId xmlns:a16="http://schemas.microsoft.com/office/drawing/2014/main" id="{ACBA9155-AE2F-2B2E-7738-C46EBF4C92F5}"/>
              </a:ext>
            </a:extLst>
          </p:cNvPr>
          <p:cNvSpPr>
            <a:spLocks noChangeShapeType="1"/>
          </p:cNvSpPr>
          <p:nvPr/>
        </p:nvSpPr>
        <p:spPr bwMode="auto">
          <a:xfrm>
            <a:off x="652463" y="1697038"/>
            <a:ext cx="92075" cy="1587"/>
          </a:xfrm>
          <a:prstGeom prst="line">
            <a:avLst/>
          </a:prstGeom>
          <a:noFill/>
          <a:ln w="12700">
            <a:solidFill>
              <a:srgbClr val="FF551C"/>
            </a:solidFill>
            <a:round/>
            <a:headEnd/>
            <a:tailEnd/>
          </a:ln>
        </p:spPr>
        <p:txBody>
          <a:bodyPr/>
          <a:lstStyle/>
          <a:p>
            <a:pPr>
              <a:defRPr/>
            </a:pPr>
            <a:endParaRPr lang="es-ES">
              <a:latin typeface="+mn-lt"/>
            </a:endParaRPr>
          </a:p>
        </p:txBody>
      </p:sp>
      <p:sp>
        <p:nvSpPr>
          <p:cNvPr id="32802" name="Rectangle 37">
            <a:extLst>
              <a:ext uri="{FF2B5EF4-FFF2-40B4-BE49-F238E27FC236}">
                <a16:creationId xmlns:a16="http://schemas.microsoft.com/office/drawing/2014/main" id="{71670227-B5E9-8251-9A05-9802E478D518}"/>
              </a:ext>
            </a:extLst>
          </p:cNvPr>
          <p:cNvSpPr>
            <a:spLocks noChangeArrowheads="1"/>
          </p:cNvSpPr>
          <p:nvPr/>
        </p:nvSpPr>
        <p:spPr bwMode="auto">
          <a:xfrm>
            <a:off x="374650" y="936625"/>
            <a:ext cx="157163" cy="639763"/>
          </a:xfrm>
          <a:prstGeom prst="rect">
            <a:avLst/>
          </a:prstGeom>
          <a:solidFill>
            <a:srgbClr val="FFB871"/>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03" name="Line 38">
            <a:extLst>
              <a:ext uri="{FF2B5EF4-FFF2-40B4-BE49-F238E27FC236}">
                <a16:creationId xmlns:a16="http://schemas.microsoft.com/office/drawing/2014/main" id="{B5738597-5712-D761-0440-F47685BB84A1}"/>
              </a:ext>
            </a:extLst>
          </p:cNvPr>
          <p:cNvSpPr>
            <a:spLocks noChangeShapeType="1"/>
          </p:cNvSpPr>
          <p:nvPr/>
        </p:nvSpPr>
        <p:spPr bwMode="auto">
          <a:xfrm>
            <a:off x="374650" y="936625"/>
            <a:ext cx="1588" cy="641350"/>
          </a:xfrm>
          <a:prstGeom prst="line">
            <a:avLst/>
          </a:prstGeom>
          <a:noFill/>
          <a:ln w="12700">
            <a:solidFill>
              <a:srgbClr val="FF551C"/>
            </a:solidFill>
            <a:round/>
            <a:headEnd/>
            <a:tailEnd/>
          </a:ln>
        </p:spPr>
        <p:txBody>
          <a:bodyPr/>
          <a:lstStyle/>
          <a:p>
            <a:pPr>
              <a:defRPr/>
            </a:pPr>
            <a:endParaRPr lang="es-ES">
              <a:latin typeface="+mn-lt"/>
            </a:endParaRPr>
          </a:p>
        </p:txBody>
      </p:sp>
      <p:sp>
        <p:nvSpPr>
          <p:cNvPr id="32804" name="Line 39">
            <a:extLst>
              <a:ext uri="{FF2B5EF4-FFF2-40B4-BE49-F238E27FC236}">
                <a16:creationId xmlns:a16="http://schemas.microsoft.com/office/drawing/2014/main" id="{BB037CBA-A96D-49FD-C91D-292B74C9DC54}"/>
              </a:ext>
            </a:extLst>
          </p:cNvPr>
          <p:cNvSpPr>
            <a:spLocks noChangeShapeType="1"/>
          </p:cNvSpPr>
          <p:nvPr/>
        </p:nvSpPr>
        <p:spPr bwMode="auto">
          <a:xfrm>
            <a:off x="531813" y="936625"/>
            <a:ext cx="1587" cy="641350"/>
          </a:xfrm>
          <a:prstGeom prst="line">
            <a:avLst/>
          </a:prstGeom>
          <a:noFill/>
          <a:ln w="12700">
            <a:solidFill>
              <a:srgbClr val="FF551C"/>
            </a:solidFill>
            <a:round/>
            <a:headEnd/>
            <a:tailEnd/>
          </a:ln>
        </p:spPr>
        <p:txBody>
          <a:bodyPr/>
          <a:lstStyle/>
          <a:p>
            <a:pPr>
              <a:defRPr/>
            </a:pPr>
            <a:endParaRPr lang="es-ES">
              <a:latin typeface="+mn-lt"/>
            </a:endParaRPr>
          </a:p>
        </p:txBody>
      </p:sp>
      <p:sp>
        <p:nvSpPr>
          <p:cNvPr id="32805" name="Rectangle 40">
            <a:extLst>
              <a:ext uri="{FF2B5EF4-FFF2-40B4-BE49-F238E27FC236}">
                <a16:creationId xmlns:a16="http://schemas.microsoft.com/office/drawing/2014/main" id="{F718CF01-D8E2-D412-2D7C-D2EB2BD2D4EA}"/>
              </a:ext>
            </a:extLst>
          </p:cNvPr>
          <p:cNvSpPr>
            <a:spLocks noChangeArrowheads="1"/>
          </p:cNvSpPr>
          <p:nvPr/>
        </p:nvSpPr>
        <p:spPr bwMode="auto">
          <a:xfrm>
            <a:off x="1785938" y="1704975"/>
            <a:ext cx="909637" cy="303213"/>
          </a:xfrm>
          <a:prstGeom prst="rect">
            <a:avLst/>
          </a:prstGeom>
          <a:solidFill>
            <a:srgbClr val="AAAAAA"/>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06" name="Rectangle 41">
            <a:extLst>
              <a:ext uri="{FF2B5EF4-FFF2-40B4-BE49-F238E27FC236}">
                <a16:creationId xmlns:a16="http://schemas.microsoft.com/office/drawing/2014/main" id="{5634C385-F5B1-6F64-7C28-C6A04911D64F}"/>
              </a:ext>
            </a:extLst>
          </p:cNvPr>
          <p:cNvSpPr>
            <a:spLocks noChangeArrowheads="1"/>
          </p:cNvSpPr>
          <p:nvPr/>
        </p:nvSpPr>
        <p:spPr bwMode="auto">
          <a:xfrm>
            <a:off x="1798638" y="1717675"/>
            <a:ext cx="884237" cy="277813"/>
          </a:xfrm>
          <a:prstGeom prst="rect">
            <a:avLst/>
          </a:prstGeom>
          <a:noFill/>
          <a:ln w="26988">
            <a:solidFill>
              <a:srgbClr val="AAAAAA"/>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07" name="Rectangle 42">
            <a:extLst>
              <a:ext uri="{FF2B5EF4-FFF2-40B4-BE49-F238E27FC236}">
                <a16:creationId xmlns:a16="http://schemas.microsoft.com/office/drawing/2014/main" id="{9430C59B-D69B-A209-05DD-36C7AF22247F}"/>
              </a:ext>
            </a:extLst>
          </p:cNvPr>
          <p:cNvSpPr>
            <a:spLocks noChangeArrowheads="1"/>
          </p:cNvSpPr>
          <p:nvPr/>
        </p:nvSpPr>
        <p:spPr bwMode="auto">
          <a:xfrm>
            <a:off x="2695575" y="1704975"/>
            <a:ext cx="303213" cy="1633538"/>
          </a:xfrm>
          <a:prstGeom prst="rect">
            <a:avLst/>
          </a:prstGeom>
          <a:solidFill>
            <a:srgbClr val="AAAAAA"/>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08" name="Rectangle 43">
            <a:extLst>
              <a:ext uri="{FF2B5EF4-FFF2-40B4-BE49-F238E27FC236}">
                <a16:creationId xmlns:a16="http://schemas.microsoft.com/office/drawing/2014/main" id="{EEB2CB68-7E98-1B16-0751-4B4DA5F1625C}"/>
              </a:ext>
            </a:extLst>
          </p:cNvPr>
          <p:cNvSpPr>
            <a:spLocks noChangeArrowheads="1"/>
          </p:cNvSpPr>
          <p:nvPr/>
        </p:nvSpPr>
        <p:spPr bwMode="auto">
          <a:xfrm>
            <a:off x="2708275" y="1717675"/>
            <a:ext cx="277813" cy="1608138"/>
          </a:xfrm>
          <a:prstGeom prst="rect">
            <a:avLst/>
          </a:prstGeom>
          <a:noFill/>
          <a:ln w="26988">
            <a:solidFill>
              <a:srgbClr val="AAAAAA"/>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09" name="Rectangle 44">
            <a:extLst>
              <a:ext uri="{FF2B5EF4-FFF2-40B4-BE49-F238E27FC236}">
                <a16:creationId xmlns:a16="http://schemas.microsoft.com/office/drawing/2014/main" id="{488BE251-EF62-F103-C0CE-F03A51329A81}"/>
              </a:ext>
            </a:extLst>
          </p:cNvPr>
          <p:cNvSpPr>
            <a:spLocks noChangeArrowheads="1"/>
          </p:cNvSpPr>
          <p:nvPr/>
        </p:nvSpPr>
        <p:spPr bwMode="auto">
          <a:xfrm>
            <a:off x="2779713" y="3346450"/>
            <a:ext cx="128587" cy="3186113"/>
          </a:xfrm>
          <a:prstGeom prst="rect">
            <a:avLst/>
          </a:prstGeom>
          <a:solidFill>
            <a:srgbClr val="AAAAAA"/>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32810" name="Rectangle 45">
            <a:extLst>
              <a:ext uri="{FF2B5EF4-FFF2-40B4-BE49-F238E27FC236}">
                <a16:creationId xmlns:a16="http://schemas.microsoft.com/office/drawing/2014/main" id="{7507198A-6808-115C-DB8C-9C5647A0779E}"/>
              </a:ext>
            </a:extLst>
          </p:cNvPr>
          <p:cNvSpPr>
            <a:spLocks noChangeArrowheads="1"/>
          </p:cNvSpPr>
          <p:nvPr/>
        </p:nvSpPr>
        <p:spPr bwMode="auto">
          <a:xfrm>
            <a:off x="2792413" y="3359150"/>
            <a:ext cx="103187" cy="3160713"/>
          </a:xfrm>
          <a:prstGeom prst="rect">
            <a:avLst/>
          </a:prstGeom>
          <a:noFill/>
          <a:ln w="26988">
            <a:solidFill>
              <a:srgbClr val="AAAAAA"/>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32811" name="Rectangle 46">
            <a:extLst>
              <a:ext uri="{FF2B5EF4-FFF2-40B4-BE49-F238E27FC236}">
                <a16:creationId xmlns:a16="http://schemas.microsoft.com/office/drawing/2014/main" id="{8506E82B-EBED-6BF4-B97A-A5E940C97849}"/>
              </a:ext>
            </a:extLst>
          </p:cNvPr>
          <p:cNvSpPr>
            <a:spLocks noChangeArrowheads="1"/>
          </p:cNvSpPr>
          <p:nvPr/>
        </p:nvSpPr>
        <p:spPr bwMode="auto">
          <a:xfrm>
            <a:off x="2779713" y="6408738"/>
            <a:ext cx="376237" cy="125412"/>
          </a:xfrm>
          <a:prstGeom prst="rect">
            <a:avLst/>
          </a:prstGeom>
          <a:solidFill>
            <a:srgbClr val="AAAAAA"/>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32812" name="Rectangle 47">
            <a:extLst>
              <a:ext uri="{FF2B5EF4-FFF2-40B4-BE49-F238E27FC236}">
                <a16:creationId xmlns:a16="http://schemas.microsoft.com/office/drawing/2014/main" id="{3DFEE5FA-757F-A8AC-9BCB-8C1D9D655FD3}"/>
              </a:ext>
            </a:extLst>
          </p:cNvPr>
          <p:cNvSpPr>
            <a:spLocks noChangeArrowheads="1"/>
          </p:cNvSpPr>
          <p:nvPr/>
        </p:nvSpPr>
        <p:spPr bwMode="auto">
          <a:xfrm>
            <a:off x="2792413" y="6421438"/>
            <a:ext cx="350837" cy="100012"/>
          </a:xfrm>
          <a:prstGeom prst="rect">
            <a:avLst/>
          </a:prstGeom>
          <a:noFill/>
          <a:ln w="26988">
            <a:solidFill>
              <a:srgbClr val="AAAAAA"/>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32813" name="Rectangle 48">
            <a:extLst>
              <a:ext uri="{FF2B5EF4-FFF2-40B4-BE49-F238E27FC236}">
                <a16:creationId xmlns:a16="http://schemas.microsoft.com/office/drawing/2014/main" id="{16290EC6-BCDC-ECA8-B684-417944A993C6}"/>
              </a:ext>
            </a:extLst>
          </p:cNvPr>
          <p:cNvSpPr>
            <a:spLocks noChangeArrowheads="1"/>
          </p:cNvSpPr>
          <p:nvPr/>
        </p:nvSpPr>
        <p:spPr bwMode="auto">
          <a:xfrm>
            <a:off x="3151188" y="4999038"/>
            <a:ext cx="130175" cy="1533525"/>
          </a:xfrm>
          <a:prstGeom prst="rect">
            <a:avLst/>
          </a:prstGeom>
          <a:solidFill>
            <a:srgbClr val="AAAAAA"/>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32814" name="Rectangle 49">
            <a:extLst>
              <a:ext uri="{FF2B5EF4-FFF2-40B4-BE49-F238E27FC236}">
                <a16:creationId xmlns:a16="http://schemas.microsoft.com/office/drawing/2014/main" id="{5E62FB82-FA7C-03FC-AC2E-AD942D195A13}"/>
              </a:ext>
            </a:extLst>
          </p:cNvPr>
          <p:cNvSpPr>
            <a:spLocks noChangeArrowheads="1"/>
          </p:cNvSpPr>
          <p:nvPr/>
        </p:nvSpPr>
        <p:spPr bwMode="auto">
          <a:xfrm>
            <a:off x="3163888" y="5011738"/>
            <a:ext cx="104775" cy="1508125"/>
          </a:xfrm>
          <a:prstGeom prst="rect">
            <a:avLst/>
          </a:prstGeom>
          <a:noFill/>
          <a:ln w="26988">
            <a:solidFill>
              <a:srgbClr val="AAAAAA"/>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32815" name="Rectangle 50">
            <a:extLst>
              <a:ext uri="{FF2B5EF4-FFF2-40B4-BE49-F238E27FC236}">
                <a16:creationId xmlns:a16="http://schemas.microsoft.com/office/drawing/2014/main" id="{568A9201-4030-8978-48DC-7A54F23985AB}"/>
              </a:ext>
            </a:extLst>
          </p:cNvPr>
          <p:cNvSpPr>
            <a:spLocks noChangeArrowheads="1"/>
          </p:cNvSpPr>
          <p:nvPr/>
        </p:nvSpPr>
        <p:spPr bwMode="auto">
          <a:xfrm>
            <a:off x="3059113" y="1704975"/>
            <a:ext cx="303212" cy="3305175"/>
          </a:xfrm>
          <a:prstGeom prst="rect">
            <a:avLst/>
          </a:prstGeom>
          <a:solidFill>
            <a:srgbClr val="AAAAAA"/>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16" name="Rectangle 51">
            <a:extLst>
              <a:ext uri="{FF2B5EF4-FFF2-40B4-BE49-F238E27FC236}">
                <a16:creationId xmlns:a16="http://schemas.microsoft.com/office/drawing/2014/main" id="{E958C795-B9B0-74C3-D686-7C8C3D8D65F8}"/>
              </a:ext>
            </a:extLst>
          </p:cNvPr>
          <p:cNvSpPr>
            <a:spLocks noChangeArrowheads="1"/>
          </p:cNvSpPr>
          <p:nvPr/>
        </p:nvSpPr>
        <p:spPr bwMode="auto">
          <a:xfrm>
            <a:off x="3071813" y="1717675"/>
            <a:ext cx="277812" cy="3279775"/>
          </a:xfrm>
          <a:prstGeom prst="rect">
            <a:avLst/>
          </a:prstGeom>
          <a:noFill/>
          <a:ln w="26988">
            <a:solidFill>
              <a:srgbClr val="AAAAAA"/>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17" name="Rectangle 52">
            <a:extLst>
              <a:ext uri="{FF2B5EF4-FFF2-40B4-BE49-F238E27FC236}">
                <a16:creationId xmlns:a16="http://schemas.microsoft.com/office/drawing/2014/main" id="{2DC1B1CF-51F5-F49E-D451-5AFA92A7C6AE}"/>
              </a:ext>
            </a:extLst>
          </p:cNvPr>
          <p:cNvSpPr>
            <a:spLocks noChangeArrowheads="1"/>
          </p:cNvSpPr>
          <p:nvPr/>
        </p:nvSpPr>
        <p:spPr bwMode="auto">
          <a:xfrm>
            <a:off x="3359150" y="1701800"/>
            <a:ext cx="1328738" cy="303213"/>
          </a:xfrm>
          <a:prstGeom prst="rect">
            <a:avLst/>
          </a:prstGeom>
          <a:solidFill>
            <a:srgbClr val="AAAAAA"/>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18" name="Rectangle 53">
            <a:extLst>
              <a:ext uri="{FF2B5EF4-FFF2-40B4-BE49-F238E27FC236}">
                <a16:creationId xmlns:a16="http://schemas.microsoft.com/office/drawing/2014/main" id="{B8E48A23-F09D-2B07-9654-B8F8D7709C6A}"/>
              </a:ext>
            </a:extLst>
          </p:cNvPr>
          <p:cNvSpPr>
            <a:spLocks noChangeArrowheads="1"/>
          </p:cNvSpPr>
          <p:nvPr/>
        </p:nvSpPr>
        <p:spPr bwMode="auto">
          <a:xfrm>
            <a:off x="3371850" y="1714500"/>
            <a:ext cx="1303338" cy="277813"/>
          </a:xfrm>
          <a:prstGeom prst="rect">
            <a:avLst/>
          </a:prstGeom>
          <a:noFill/>
          <a:ln w="26988">
            <a:solidFill>
              <a:srgbClr val="AAAAAA"/>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19" name="AutoShape 54">
            <a:extLst>
              <a:ext uri="{FF2B5EF4-FFF2-40B4-BE49-F238E27FC236}">
                <a16:creationId xmlns:a16="http://schemas.microsoft.com/office/drawing/2014/main" id="{301612B2-4168-B694-E77B-9E4DC2A32C91}"/>
              </a:ext>
            </a:extLst>
          </p:cNvPr>
          <p:cNvSpPr>
            <a:spLocks noChangeArrowheads="1"/>
          </p:cNvSpPr>
          <p:nvPr/>
        </p:nvSpPr>
        <p:spPr bwMode="auto">
          <a:xfrm>
            <a:off x="1271588" y="1768475"/>
            <a:ext cx="774700" cy="152400"/>
          </a:xfrm>
          <a:prstGeom prst="rightArrow">
            <a:avLst>
              <a:gd name="adj1" fmla="val 50000"/>
              <a:gd name="adj2" fmla="val 127083"/>
            </a:avLst>
          </a:prstGeom>
          <a:solidFill>
            <a:srgbClr val="FF0000"/>
          </a:solidFill>
          <a:ln w="9525">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20" name="AutoShape 55">
            <a:extLst>
              <a:ext uri="{FF2B5EF4-FFF2-40B4-BE49-F238E27FC236}">
                <a16:creationId xmlns:a16="http://schemas.microsoft.com/office/drawing/2014/main" id="{D84879A5-D8D1-9514-BB2A-3446A773CF32}"/>
              </a:ext>
            </a:extLst>
          </p:cNvPr>
          <p:cNvSpPr>
            <a:spLocks noChangeArrowheads="1"/>
          </p:cNvSpPr>
          <p:nvPr/>
        </p:nvSpPr>
        <p:spPr bwMode="auto">
          <a:xfrm>
            <a:off x="3100388" y="3394075"/>
            <a:ext cx="177800" cy="990600"/>
          </a:xfrm>
          <a:prstGeom prst="upArrow">
            <a:avLst>
              <a:gd name="adj1" fmla="val 50000"/>
              <a:gd name="adj2" fmla="val 139286"/>
            </a:avLst>
          </a:prstGeom>
          <a:solidFill>
            <a:srgbClr val="FF0000"/>
          </a:solidFill>
          <a:ln w="9525">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21" name="AutoShape 56">
            <a:extLst>
              <a:ext uri="{FF2B5EF4-FFF2-40B4-BE49-F238E27FC236}">
                <a16:creationId xmlns:a16="http://schemas.microsoft.com/office/drawing/2014/main" id="{6840D03F-CC24-3E6D-1C1D-8A88DAF80E14}"/>
              </a:ext>
            </a:extLst>
          </p:cNvPr>
          <p:cNvSpPr>
            <a:spLocks noChangeArrowheads="1"/>
          </p:cNvSpPr>
          <p:nvPr/>
        </p:nvSpPr>
        <p:spPr bwMode="auto">
          <a:xfrm>
            <a:off x="3532188" y="1743075"/>
            <a:ext cx="698500" cy="165100"/>
          </a:xfrm>
          <a:prstGeom prst="rightArrow">
            <a:avLst>
              <a:gd name="adj1" fmla="val 50000"/>
              <a:gd name="adj2" fmla="val 105769"/>
            </a:avLst>
          </a:prstGeom>
          <a:solidFill>
            <a:srgbClr val="FF0000"/>
          </a:solidFill>
          <a:ln w="9525">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22" name="Rectangle 57">
            <a:extLst>
              <a:ext uri="{FF2B5EF4-FFF2-40B4-BE49-F238E27FC236}">
                <a16:creationId xmlns:a16="http://schemas.microsoft.com/office/drawing/2014/main" id="{CEE06730-AEDD-900E-F6BD-11043B2133F2}"/>
              </a:ext>
            </a:extLst>
          </p:cNvPr>
          <p:cNvSpPr>
            <a:spLocks noChangeArrowheads="1"/>
          </p:cNvSpPr>
          <p:nvPr/>
        </p:nvSpPr>
        <p:spPr bwMode="auto">
          <a:xfrm>
            <a:off x="4498975" y="1736725"/>
            <a:ext cx="303213" cy="3305175"/>
          </a:xfrm>
          <a:prstGeom prst="rect">
            <a:avLst/>
          </a:prstGeom>
          <a:solidFill>
            <a:srgbClr val="AAAAAA"/>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23" name="Line 58">
            <a:extLst>
              <a:ext uri="{FF2B5EF4-FFF2-40B4-BE49-F238E27FC236}">
                <a16:creationId xmlns:a16="http://schemas.microsoft.com/office/drawing/2014/main" id="{DF1C05A4-81B5-C218-DE4C-F4D0DFA44A2B}"/>
              </a:ext>
            </a:extLst>
          </p:cNvPr>
          <p:cNvSpPr>
            <a:spLocks noChangeShapeType="1"/>
          </p:cNvSpPr>
          <p:nvPr/>
        </p:nvSpPr>
        <p:spPr bwMode="auto">
          <a:xfrm flipH="1">
            <a:off x="4283075" y="1736725"/>
            <a:ext cx="288925" cy="4797425"/>
          </a:xfrm>
          <a:prstGeom prst="line">
            <a:avLst/>
          </a:prstGeom>
          <a:noFill/>
          <a:ln w="120650">
            <a:solidFill>
              <a:srgbClr val="B2B2B2"/>
            </a:solidFill>
            <a:round/>
            <a:headEnd/>
            <a:tailEnd/>
          </a:ln>
        </p:spPr>
        <p:txBody>
          <a:bodyPr/>
          <a:lstStyle/>
          <a:p>
            <a:pPr>
              <a:defRPr/>
            </a:pPr>
            <a:endParaRPr lang="es-ES">
              <a:latin typeface="+mn-lt"/>
            </a:endParaRPr>
          </a:p>
        </p:txBody>
      </p:sp>
      <p:sp>
        <p:nvSpPr>
          <p:cNvPr id="32824" name="Line 59">
            <a:extLst>
              <a:ext uri="{FF2B5EF4-FFF2-40B4-BE49-F238E27FC236}">
                <a16:creationId xmlns:a16="http://schemas.microsoft.com/office/drawing/2014/main" id="{7E2FF332-FD26-777C-C75D-338BC2C31F85}"/>
              </a:ext>
            </a:extLst>
          </p:cNvPr>
          <p:cNvSpPr>
            <a:spLocks noChangeShapeType="1"/>
          </p:cNvSpPr>
          <p:nvPr/>
        </p:nvSpPr>
        <p:spPr bwMode="auto">
          <a:xfrm flipH="1">
            <a:off x="4427538" y="1952625"/>
            <a:ext cx="360362" cy="4581525"/>
          </a:xfrm>
          <a:prstGeom prst="line">
            <a:avLst/>
          </a:prstGeom>
          <a:noFill/>
          <a:ln w="120650">
            <a:solidFill>
              <a:srgbClr val="B2B2B2"/>
            </a:solidFill>
            <a:round/>
            <a:headEnd/>
            <a:tailEnd/>
          </a:ln>
        </p:spPr>
        <p:txBody>
          <a:bodyPr/>
          <a:lstStyle/>
          <a:p>
            <a:pPr>
              <a:defRPr/>
            </a:pPr>
            <a:endParaRPr lang="es-ES">
              <a:latin typeface="+mn-lt"/>
            </a:endParaRPr>
          </a:p>
        </p:txBody>
      </p:sp>
      <p:sp>
        <p:nvSpPr>
          <p:cNvPr id="32825" name="Line 60">
            <a:extLst>
              <a:ext uri="{FF2B5EF4-FFF2-40B4-BE49-F238E27FC236}">
                <a16:creationId xmlns:a16="http://schemas.microsoft.com/office/drawing/2014/main" id="{306B3E18-33B4-2A6B-CDA8-040690A5F11B}"/>
              </a:ext>
            </a:extLst>
          </p:cNvPr>
          <p:cNvSpPr>
            <a:spLocks noChangeShapeType="1"/>
          </p:cNvSpPr>
          <p:nvPr/>
        </p:nvSpPr>
        <p:spPr bwMode="auto">
          <a:xfrm flipH="1">
            <a:off x="4356100" y="1736725"/>
            <a:ext cx="360363" cy="4797425"/>
          </a:xfrm>
          <a:prstGeom prst="line">
            <a:avLst/>
          </a:prstGeom>
          <a:noFill/>
          <a:ln w="120650">
            <a:solidFill>
              <a:srgbClr val="B2B2B2"/>
            </a:solidFill>
            <a:round/>
            <a:headEnd/>
            <a:tailEnd/>
          </a:ln>
        </p:spPr>
        <p:txBody>
          <a:bodyPr/>
          <a:lstStyle/>
          <a:p>
            <a:pPr>
              <a:defRPr/>
            </a:pPr>
            <a:endParaRPr lang="es-ES">
              <a:latin typeface="+mn-lt"/>
            </a:endParaRPr>
          </a:p>
        </p:txBody>
      </p:sp>
      <p:sp>
        <p:nvSpPr>
          <p:cNvPr id="32826" name="Line 61">
            <a:extLst>
              <a:ext uri="{FF2B5EF4-FFF2-40B4-BE49-F238E27FC236}">
                <a16:creationId xmlns:a16="http://schemas.microsoft.com/office/drawing/2014/main" id="{42CB91F9-5FA0-28C2-9D21-6EA6478B4F25}"/>
              </a:ext>
            </a:extLst>
          </p:cNvPr>
          <p:cNvSpPr>
            <a:spLocks noChangeShapeType="1"/>
          </p:cNvSpPr>
          <p:nvPr/>
        </p:nvSpPr>
        <p:spPr bwMode="auto">
          <a:xfrm>
            <a:off x="4787900" y="1736725"/>
            <a:ext cx="287338" cy="4797425"/>
          </a:xfrm>
          <a:prstGeom prst="line">
            <a:avLst/>
          </a:prstGeom>
          <a:noFill/>
          <a:ln w="120650">
            <a:solidFill>
              <a:srgbClr val="B2B2B2"/>
            </a:solidFill>
            <a:round/>
            <a:headEnd/>
            <a:tailEnd/>
          </a:ln>
        </p:spPr>
        <p:txBody>
          <a:bodyPr/>
          <a:lstStyle/>
          <a:p>
            <a:pPr>
              <a:defRPr/>
            </a:pPr>
            <a:endParaRPr lang="es-ES">
              <a:latin typeface="+mn-lt"/>
            </a:endParaRPr>
          </a:p>
        </p:txBody>
      </p:sp>
      <p:sp>
        <p:nvSpPr>
          <p:cNvPr id="32827" name="Rectangle 62">
            <a:extLst>
              <a:ext uri="{FF2B5EF4-FFF2-40B4-BE49-F238E27FC236}">
                <a16:creationId xmlns:a16="http://schemas.microsoft.com/office/drawing/2014/main" id="{9D48D035-ADBC-9D13-AA6F-2E5A09E9B4C1}"/>
              </a:ext>
            </a:extLst>
          </p:cNvPr>
          <p:cNvSpPr>
            <a:spLocks noChangeArrowheads="1"/>
          </p:cNvSpPr>
          <p:nvPr/>
        </p:nvSpPr>
        <p:spPr bwMode="auto">
          <a:xfrm>
            <a:off x="4572000" y="2889250"/>
            <a:ext cx="358775" cy="3644900"/>
          </a:xfrm>
          <a:prstGeom prst="rect">
            <a:avLst/>
          </a:prstGeom>
          <a:solidFill>
            <a:srgbClr val="B2B2B2"/>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32828" name="Rectangle 63">
            <a:extLst>
              <a:ext uri="{FF2B5EF4-FFF2-40B4-BE49-F238E27FC236}">
                <a16:creationId xmlns:a16="http://schemas.microsoft.com/office/drawing/2014/main" id="{9D81A5F2-29B1-45A4-575B-4CAEF9468ED4}"/>
              </a:ext>
            </a:extLst>
          </p:cNvPr>
          <p:cNvSpPr>
            <a:spLocks noChangeArrowheads="1"/>
          </p:cNvSpPr>
          <p:nvPr/>
        </p:nvSpPr>
        <p:spPr bwMode="auto">
          <a:xfrm>
            <a:off x="4427538" y="3228975"/>
            <a:ext cx="303212" cy="3305175"/>
          </a:xfrm>
          <a:prstGeom prst="rect">
            <a:avLst/>
          </a:prstGeom>
          <a:solidFill>
            <a:srgbClr val="B2B2B2"/>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32829" name="Line 64">
            <a:extLst>
              <a:ext uri="{FF2B5EF4-FFF2-40B4-BE49-F238E27FC236}">
                <a16:creationId xmlns:a16="http://schemas.microsoft.com/office/drawing/2014/main" id="{E6ACBEA2-DD38-C76D-D577-28EEBA1B90B4}"/>
              </a:ext>
            </a:extLst>
          </p:cNvPr>
          <p:cNvSpPr>
            <a:spLocks noChangeShapeType="1"/>
          </p:cNvSpPr>
          <p:nvPr/>
        </p:nvSpPr>
        <p:spPr bwMode="auto">
          <a:xfrm>
            <a:off x="4478338" y="1881188"/>
            <a:ext cx="503237" cy="4652962"/>
          </a:xfrm>
          <a:prstGeom prst="line">
            <a:avLst/>
          </a:prstGeom>
          <a:noFill/>
          <a:ln w="120650">
            <a:solidFill>
              <a:srgbClr val="B2B2B2"/>
            </a:solidFill>
            <a:round/>
            <a:headEnd/>
            <a:tailEnd/>
          </a:ln>
        </p:spPr>
        <p:txBody>
          <a:bodyPr/>
          <a:lstStyle/>
          <a:p>
            <a:pPr>
              <a:defRPr/>
            </a:pPr>
            <a:endParaRPr lang="es-ES">
              <a:latin typeface="+mn-lt"/>
            </a:endParaRPr>
          </a:p>
        </p:txBody>
      </p:sp>
      <p:sp>
        <p:nvSpPr>
          <p:cNvPr id="32830" name="Rectangle 65">
            <a:extLst>
              <a:ext uri="{FF2B5EF4-FFF2-40B4-BE49-F238E27FC236}">
                <a16:creationId xmlns:a16="http://schemas.microsoft.com/office/drawing/2014/main" id="{34B9F7CB-E0E0-7FC1-1194-FD108859E9D9}"/>
              </a:ext>
            </a:extLst>
          </p:cNvPr>
          <p:cNvSpPr>
            <a:spLocks noChangeArrowheads="1"/>
          </p:cNvSpPr>
          <p:nvPr/>
        </p:nvSpPr>
        <p:spPr bwMode="auto">
          <a:xfrm rot="21426651">
            <a:off x="4478338" y="3825875"/>
            <a:ext cx="503237" cy="2708275"/>
          </a:xfrm>
          <a:prstGeom prst="rect">
            <a:avLst/>
          </a:prstGeom>
          <a:solidFill>
            <a:srgbClr val="B2B2B2"/>
          </a:solidFill>
          <a:ln w="76200" algn="ctr">
            <a:solidFill>
              <a:srgbClr val="B2B2B2"/>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32833" name="Text Box 68">
            <a:extLst>
              <a:ext uri="{FF2B5EF4-FFF2-40B4-BE49-F238E27FC236}">
                <a16:creationId xmlns:a16="http://schemas.microsoft.com/office/drawing/2014/main" id="{42167C85-84DE-6A83-6129-5700994CE66F}"/>
              </a:ext>
            </a:extLst>
          </p:cNvPr>
          <p:cNvSpPr txBox="1">
            <a:spLocks noChangeArrowheads="1"/>
          </p:cNvSpPr>
          <p:nvPr/>
        </p:nvSpPr>
        <p:spPr bwMode="auto">
          <a:xfrm>
            <a:off x="555625" y="811213"/>
            <a:ext cx="1200150" cy="36988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b="1" dirty="0">
                <a:latin typeface="+mn-lt"/>
              </a:rPr>
              <a:t>Glomérulo</a:t>
            </a:r>
            <a:endParaRPr lang="es-ES" altLang="es-ES" b="1" dirty="0">
              <a:latin typeface="+mn-lt"/>
            </a:endParaRPr>
          </a:p>
        </p:txBody>
      </p:sp>
      <p:sp>
        <p:nvSpPr>
          <p:cNvPr id="32834" name="Text Box 69">
            <a:extLst>
              <a:ext uri="{FF2B5EF4-FFF2-40B4-BE49-F238E27FC236}">
                <a16:creationId xmlns:a16="http://schemas.microsoft.com/office/drawing/2014/main" id="{F0CC2E8E-C700-6425-BCF2-E5275D3D359A}"/>
              </a:ext>
            </a:extLst>
          </p:cNvPr>
          <p:cNvSpPr txBox="1">
            <a:spLocks noChangeArrowheads="1"/>
          </p:cNvSpPr>
          <p:nvPr/>
        </p:nvSpPr>
        <p:spPr bwMode="auto">
          <a:xfrm>
            <a:off x="752475" y="2576513"/>
            <a:ext cx="1347788" cy="646112"/>
          </a:xfrm>
          <a:prstGeom prst="rect">
            <a:avLst/>
          </a:prstGeom>
          <a:solidFill>
            <a:schemeClr val="bg1"/>
          </a:solid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b="1" dirty="0">
                <a:latin typeface="+mn-lt"/>
              </a:rPr>
              <a:t>Cápsula </a:t>
            </a:r>
          </a:p>
          <a:p>
            <a:pPr eaLnBrk="1" hangingPunct="1">
              <a:defRPr/>
            </a:pPr>
            <a:r>
              <a:rPr lang="es-ES_tradnl" altLang="es-ES" b="1" dirty="0">
                <a:latin typeface="+mn-lt"/>
              </a:rPr>
              <a:t>De Bowman</a:t>
            </a:r>
            <a:endParaRPr lang="es-ES" altLang="es-ES" b="1" dirty="0">
              <a:latin typeface="+mn-lt"/>
            </a:endParaRPr>
          </a:p>
        </p:txBody>
      </p:sp>
      <p:sp>
        <p:nvSpPr>
          <p:cNvPr id="32835" name="Text Box 70">
            <a:extLst>
              <a:ext uri="{FF2B5EF4-FFF2-40B4-BE49-F238E27FC236}">
                <a16:creationId xmlns:a16="http://schemas.microsoft.com/office/drawing/2014/main" id="{512699B0-4D2B-93F3-2C76-69F9BE687C56}"/>
              </a:ext>
            </a:extLst>
          </p:cNvPr>
          <p:cNvSpPr txBox="1">
            <a:spLocks noChangeArrowheads="1"/>
          </p:cNvSpPr>
          <p:nvPr/>
        </p:nvSpPr>
        <p:spPr bwMode="auto">
          <a:xfrm>
            <a:off x="2051050" y="1304925"/>
            <a:ext cx="1730375" cy="368300"/>
          </a:xfrm>
          <a:prstGeom prst="rect">
            <a:avLst/>
          </a:prstGeom>
          <a:solidFill>
            <a:schemeClr val="bg1"/>
          </a:solid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b="1">
                <a:latin typeface="+mn-lt"/>
              </a:rPr>
              <a:t>Túbulo proximal</a:t>
            </a:r>
            <a:endParaRPr lang="es-ES" altLang="es-ES" b="1">
              <a:latin typeface="+mn-lt"/>
            </a:endParaRPr>
          </a:p>
        </p:txBody>
      </p:sp>
      <p:sp>
        <p:nvSpPr>
          <p:cNvPr id="32836" name="Text Box 71">
            <a:extLst>
              <a:ext uri="{FF2B5EF4-FFF2-40B4-BE49-F238E27FC236}">
                <a16:creationId xmlns:a16="http://schemas.microsoft.com/office/drawing/2014/main" id="{16D088CF-B45A-58E5-5E68-8E407C74351D}"/>
              </a:ext>
            </a:extLst>
          </p:cNvPr>
          <p:cNvSpPr txBox="1">
            <a:spLocks noChangeArrowheads="1"/>
          </p:cNvSpPr>
          <p:nvPr/>
        </p:nvSpPr>
        <p:spPr bwMode="auto">
          <a:xfrm>
            <a:off x="1358900" y="3508375"/>
            <a:ext cx="1428750" cy="369888"/>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b="1" dirty="0">
                <a:latin typeface="+mn-lt"/>
              </a:rPr>
              <a:t>Asa de Henle</a:t>
            </a:r>
            <a:endParaRPr lang="es-ES" altLang="es-ES" b="1" dirty="0">
              <a:latin typeface="+mn-lt"/>
            </a:endParaRPr>
          </a:p>
        </p:txBody>
      </p:sp>
      <p:sp>
        <p:nvSpPr>
          <p:cNvPr id="32837" name="Text Box 72">
            <a:extLst>
              <a:ext uri="{FF2B5EF4-FFF2-40B4-BE49-F238E27FC236}">
                <a16:creationId xmlns:a16="http://schemas.microsoft.com/office/drawing/2014/main" id="{DCDCF93F-45D6-E2A5-B8B9-B23952E225C8}"/>
              </a:ext>
            </a:extLst>
          </p:cNvPr>
          <p:cNvSpPr txBox="1">
            <a:spLocks noChangeArrowheads="1"/>
          </p:cNvSpPr>
          <p:nvPr/>
        </p:nvSpPr>
        <p:spPr bwMode="auto">
          <a:xfrm>
            <a:off x="3684588" y="1012825"/>
            <a:ext cx="2090737" cy="523875"/>
          </a:xfrm>
          <a:prstGeom prst="rect">
            <a:avLst/>
          </a:prstGeom>
          <a:solidFill>
            <a:schemeClr val="bg1"/>
          </a:solid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2800" b="1" dirty="0">
                <a:latin typeface="+mn-lt"/>
              </a:rPr>
              <a:t>Túbulo distal</a:t>
            </a:r>
            <a:endParaRPr lang="es-ES" altLang="es-ES" sz="2800" b="1" dirty="0">
              <a:latin typeface="+mn-lt"/>
            </a:endParaRPr>
          </a:p>
        </p:txBody>
      </p:sp>
      <p:sp>
        <p:nvSpPr>
          <p:cNvPr id="32838" name="Text Box 73">
            <a:extLst>
              <a:ext uri="{FF2B5EF4-FFF2-40B4-BE49-F238E27FC236}">
                <a16:creationId xmlns:a16="http://schemas.microsoft.com/office/drawing/2014/main" id="{9FB65B0A-D04A-EB6B-385E-3366DC1F79E2}"/>
              </a:ext>
            </a:extLst>
          </p:cNvPr>
          <p:cNvSpPr txBox="1">
            <a:spLocks noChangeArrowheads="1"/>
          </p:cNvSpPr>
          <p:nvPr/>
        </p:nvSpPr>
        <p:spPr bwMode="auto">
          <a:xfrm>
            <a:off x="3589338" y="3409950"/>
            <a:ext cx="1033462" cy="646113"/>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b="1" dirty="0">
                <a:latin typeface="+mn-lt"/>
              </a:rPr>
              <a:t>Túbulo</a:t>
            </a:r>
          </a:p>
          <a:p>
            <a:pPr eaLnBrk="1" hangingPunct="1">
              <a:defRPr/>
            </a:pPr>
            <a:r>
              <a:rPr lang="es-ES_tradnl" altLang="es-ES" b="1" dirty="0">
                <a:latin typeface="+mn-lt"/>
              </a:rPr>
              <a:t> Colector</a:t>
            </a:r>
            <a:endParaRPr lang="es-ES" altLang="es-ES" b="1" dirty="0">
              <a:latin typeface="+mn-lt"/>
            </a:endParaRPr>
          </a:p>
        </p:txBody>
      </p:sp>
      <p:sp>
        <p:nvSpPr>
          <p:cNvPr id="32842" name="Text Box 78">
            <a:extLst>
              <a:ext uri="{FF2B5EF4-FFF2-40B4-BE49-F238E27FC236}">
                <a16:creationId xmlns:a16="http://schemas.microsoft.com/office/drawing/2014/main" id="{ADA0996F-65CB-7D4A-80A3-B8E2E863AD4E}"/>
              </a:ext>
            </a:extLst>
          </p:cNvPr>
          <p:cNvSpPr txBox="1">
            <a:spLocks noChangeArrowheads="1"/>
          </p:cNvSpPr>
          <p:nvPr/>
        </p:nvSpPr>
        <p:spPr bwMode="auto">
          <a:xfrm>
            <a:off x="3614738" y="2601913"/>
            <a:ext cx="942975" cy="52228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2800" b="1" dirty="0">
                <a:solidFill>
                  <a:srgbClr val="0033CC"/>
                </a:solidFill>
                <a:latin typeface="+mn-lt"/>
              </a:rPr>
              <a:t>10%</a:t>
            </a:r>
            <a:endParaRPr lang="es-ES" altLang="es-ES" sz="2800" b="1" dirty="0">
              <a:solidFill>
                <a:srgbClr val="0033CC"/>
              </a:solidFill>
              <a:latin typeface="+mn-lt"/>
            </a:endParaRPr>
          </a:p>
        </p:txBody>
      </p:sp>
      <p:sp>
        <p:nvSpPr>
          <p:cNvPr id="2" name="Rectángulo 1">
            <a:extLst>
              <a:ext uri="{FF2B5EF4-FFF2-40B4-BE49-F238E27FC236}">
                <a16:creationId xmlns:a16="http://schemas.microsoft.com/office/drawing/2014/main" id="{319E03DD-73A6-002F-7547-C99EAEB04634}"/>
              </a:ext>
            </a:extLst>
          </p:cNvPr>
          <p:cNvSpPr/>
          <p:nvPr/>
        </p:nvSpPr>
        <p:spPr>
          <a:xfrm>
            <a:off x="4802188" y="1709738"/>
            <a:ext cx="2090737" cy="1179512"/>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0" name="Oval 5">
            <a:extLst>
              <a:ext uri="{FF2B5EF4-FFF2-40B4-BE49-F238E27FC236}">
                <a16:creationId xmlns:a16="http://schemas.microsoft.com/office/drawing/2014/main" id="{49DFDEDF-DB4E-DD69-10EB-F7CA8DB9CD01}"/>
              </a:ext>
            </a:extLst>
          </p:cNvPr>
          <p:cNvSpPr>
            <a:spLocks noChangeArrowheads="1"/>
          </p:cNvSpPr>
          <p:nvPr/>
        </p:nvSpPr>
        <p:spPr bwMode="auto">
          <a:xfrm rot="19286413">
            <a:off x="4565650" y="2101850"/>
            <a:ext cx="762000" cy="685800"/>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81" name="AutoShape 6">
            <a:extLst>
              <a:ext uri="{FF2B5EF4-FFF2-40B4-BE49-F238E27FC236}">
                <a16:creationId xmlns:a16="http://schemas.microsoft.com/office/drawing/2014/main" id="{37910E7A-FAA0-6545-EB79-260588EC2050}"/>
              </a:ext>
            </a:extLst>
          </p:cNvPr>
          <p:cNvSpPr>
            <a:spLocks noChangeArrowheads="1"/>
          </p:cNvSpPr>
          <p:nvPr/>
        </p:nvSpPr>
        <p:spPr bwMode="auto">
          <a:xfrm rot="19286413">
            <a:off x="4603750" y="2255838"/>
            <a:ext cx="595313" cy="381000"/>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tx2"/>
          </a:solidFill>
          <a:ln w="9525">
            <a:solidFill>
              <a:schemeClr val="tx1"/>
            </a:solidFill>
            <a:miter lim="800000"/>
            <a:headEnd/>
            <a:tailEnd/>
          </a:ln>
        </p:spPr>
        <p:txBody>
          <a:bodyPr wrap="none" anchor="ctr"/>
          <a:lstStyle/>
          <a:p>
            <a:pPr>
              <a:defRPr/>
            </a:pPr>
            <a:endParaRPr lang="es-ES">
              <a:latin typeface="+mn-lt"/>
            </a:endParaRPr>
          </a:p>
        </p:txBody>
      </p:sp>
      <p:sp>
        <p:nvSpPr>
          <p:cNvPr id="82" name="Line 7">
            <a:extLst>
              <a:ext uri="{FF2B5EF4-FFF2-40B4-BE49-F238E27FC236}">
                <a16:creationId xmlns:a16="http://schemas.microsoft.com/office/drawing/2014/main" id="{106D31FE-8C18-BEAF-985F-77BE5A5B824B}"/>
              </a:ext>
            </a:extLst>
          </p:cNvPr>
          <p:cNvSpPr>
            <a:spLocks noChangeShapeType="1"/>
          </p:cNvSpPr>
          <p:nvPr/>
        </p:nvSpPr>
        <p:spPr bwMode="auto">
          <a:xfrm rot="19286413" flipH="1" flipV="1">
            <a:off x="4633913" y="2466975"/>
            <a:ext cx="627062" cy="490538"/>
          </a:xfrm>
          <a:prstGeom prst="line">
            <a:avLst/>
          </a:prstGeom>
          <a:noFill/>
          <a:ln w="57150">
            <a:solidFill>
              <a:schemeClr val="tx1"/>
            </a:solidFill>
            <a:round/>
            <a:headEnd/>
            <a:tailEnd type="triangle" w="med" len="med"/>
          </a:ln>
        </p:spPr>
        <p:txBody>
          <a:bodyPr wrap="none" anchor="ctr"/>
          <a:lstStyle/>
          <a:p>
            <a:pPr>
              <a:defRPr/>
            </a:pPr>
            <a:endParaRPr lang="es-ES">
              <a:latin typeface="+mn-lt"/>
            </a:endParaRPr>
          </a:p>
        </p:txBody>
      </p:sp>
      <p:sp>
        <p:nvSpPr>
          <p:cNvPr id="83" name="Line 8">
            <a:extLst>
              <a:ext uri="{FF2B5EF4-FFF2-40B4-BE49-F238E27FC236}">
                <a16:creationId xmlns:a16="http://schemas.microsoft.com/office/drawing/2014/main" id="{99DEBDA5-00F9-CCC0-DE43-7207B1572D71}"/>
              </a:ext>
            </a:extLst>
          </p:cNvPr>
          <p:cNvSpPr>
            <a:spLocks noChangeShapeType="1"/>
          </p:cNvSpPr>
          <p:nvPr/>
        </p:nvSpPr>
        <p:spPr bwMode="auto">
          <a:xfrm rot="8486413" flipH="1" flipV="1">
            <a:off x="4741863" y="1838325"/>
            <a:ext cx="611187" cy="511175"/>
          </a:xfrm>
          <a:prstGeom prst="line">
            <a:avLst/>
          </a:prstGeom>
          <a:noFill/>
          <a:ln w="57150">
            <a:solidFill>
              <a:schemeClr val="tx1"/>
            </a:solidFill>
            <a:round/>
            <a:headEnd/>
            <a:tailEnd type="triangle" w="med" len="med"/>
          </a:ln>
        </p:spPr>
        <p:txBody>
          <a:bodyPr wrap="none" anchor="ctr"/>
          <a:lstStyle/>
          <a:p>
            <a:pPr>
              <a:defRPr/>
            </a:pPr>
            <a:endParaRPr lang="es-ES">
              <a:latin typeface="+mn-lt"/>
            </a:endParaRPr>
          </a:p>
        </p:txBody>
      </p:sp>
      <p:sp>
        <p:nvSpPr>
          <p:cNvPr id="84" name="Text Box 9">
            <a:extLst>
              <a:ext uri="{FF2B5EF4-FFF2-40B4-BE49-F238E27FC236}">
                <a16:creationId xmlns:a16="http://schemas.microsoft.com/office/drawing/2014/main" id="{DFF75708-387C-9546-DD94-9DC364C11F99}"/>
              </a:ext>
            </a:extLst>
          </p:cNvPr>
          <p:cNvSpPr txBox="1">
            <a:spLocks noChangeArrowheads="1"/>
          </p:cNvSpPr>
          <p:nvPr/>
        </p:nvSpPr>
        <p:spPr bwMode="auto">
          <a:xfrm>
            <a:off x="5291138" y="2390775"/>
            <a:ext cx="657225" cy="5842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_tradnl" altLang="es-ES" sz="3200" b="1" dirty="0" err="1">
                <a:latin typeface="+mn-lt"/>
              </a:rPr>
              <a:t>Na</a:t>
            </a:r>
            <a:endParaRPr lang="es-ES_tradnl" altLang="es-ES" sz="3200" b="1" dirty="0">
              <a:latin typeface="+mn-lt"/>
            </a:endParaRPr>
          </a:p>
        </p:txBody>
      </p:sp>
      <p:sp>
        <p:nvSpPr>
          <p:cNvPr id="85" name="Text Box 9">
            <a:extLst>
              <a:ext uri="{FF2B5EF4-FFF2-40B4-BE49-F238E27FC236}">
                <a16:creationId xmlns:a16="http://schemas.microsoft.com/office/drawing/2014/main" id="{5DE25C52-5169-9AD2-71E5-72F53FD2588A}"/>
              </a:ext>
            </a:extLst>
          </p:cNvPr>
          <p:cNvSpPr txBox="1">
            <a:spLocks noChangeArrowheads="1"/>
          </p:cNvSpPr>
          <p:nvPr/>
        </p:nvSpPr>
        <p:spPr bwMode="auto">
          <a:xfrm>
            <a:off x="4432300" y="1589088"/>
            <a:ext cx="407988" cy="5842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_tradnl" altLang="es-ES" sz="3200" b="1" dirty="0">
                <a:latin typeface="+mn-lt"/>
              </a:rPr>
              <a:t>K</a:t>
            </a:r>
          </a:p>
        </p:txBody>
      </p:sp>
      <p:sp>
        <p:nvSpPr>
          <p:cNvPr id="86" name="Text Box 6">
            <a:extLst>
              <a:ext uri="{FF2B5EF4-FFF2-40B4-BE49-F238E27FC236}">
                <a16:creationId xmlns:a16="http://schemas.microsoft.com/office/drawing/2014/main" id="{22BAEC91-7A58-BABC-344F-2D88460AAE51}"/>
              </a:ext>
            </a:extLst>
          </p:cNvPr>
          <p:cNvSpPr txBox="1">
            <a:spLocks noChangeArrowheads="1"/>
          </p:cNvSpPr>
          <p:nvPr/>
        </p:nvSpPr>
        <p:spPr bwMode="auto">
          <a:xfrm>
            <a:off x="5789613" y="842963"/>
            <a:ext cx="3146425" cy="830262"/>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 altLang="es-ES" sz="2400" b="1" dirty="0">
                <a:latin typeface="+mn-lt"/>
              </a:rPr>
              <a:t>- Flujo tubular distal</a:t>
            </a:r>
          </a:p>
          <a:p>
            <a:pPr eaLnBrk="1" hangingPunct="1">
              <a:defRPr/>
            </a:pPr>
            <a:r>
              <a:rPr lang="es-ES" altLang="es-ES" sz="2400" b="1" dirty="0">
                <a:latin typeface="+mn-lt"/>
              </a:rPr>
              <a:t>- Aporte distal de sodio</a:t>
            </a:r>
          </a:p>
        </p:txBody>
      </p:sp>
      <p:sp>
        <p:nvSpPr>
          <p:cNvPr id="23628" name="Text Box 9">
            <a:extLst>
              <a:ext uri="{FF2B5EF4-FFF2-40B4-BE49-F238E27FC236}">
                <a16:creationId xmlns:a16="http://schemas.microsoft.com/office/drawing/2014/main" id="{28FF6729-57CF-B65C-0E57-63DA664952E2}"/>
              </a:ext>
            </a:extLst>
          </p:cNvPr>
          <p:cNvSpPr txBox="1">
            <a:spLocks noChangeArrowheads="1"/>
          </p:cNvSpPr>
          <p:nvPr/>
        </p:nvSpPr>
        <p:spPr bwMode="auto">
          <a:xfrm>
            <a:off x="66675" y="5707063"/>
            <a:ext cx="3676650" cy="1016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2000" b="1">
                <a:latin typeface="Arial" panose="020B0604020202020204" pitchFamily="34" charset="0"/>
                <a:sym typeface="Wingdings" panose="05000000000000000000" pitchFamily="2" charset="2"/>
              </a:rPr>
              <a:t></a:t>
            </a:r>
            <a:r>
              <a:rPr lang="es-ES" altLang="es-ES" sz="2000" b="1">
                <a:latin typeface="Arial" panose="020B0604020202020204" pitchFamily="34" charset="0"/>
                <a:sym typeface="Monotype Sorts" pitchFamily="2" charset="2"/>
              </a:rPr>
              <a:t> </a:t>
            </a:r>
            <a:r>
              <a:rPr lang="es-ES" altLang="es-ES" sz="2000" b="1">
                <a:latin typeface="Arial" panose="020B0604020202020204" pitchFamily="34" charset="0"/>
                <a:sym typeface="Symbol" panose="05050102010706020507" pitchFamily="18" charset="2"/>
              </a:rPr>
              <a:t> en Na distal facilita el intercambio y la eliminación urinaria de K.</a:t>
            </a:r>
          </a:p>
        </p:txBody>
      </p:sp>
      <p:sp>
        <p:nvSpPr>
          <p:cNvPr id="88" name="AutoShape 10">
            <a:extLst>
              <a:ext uri="{FF2B5EF4-FFF2-40B4-BE49-F238E27FC236}">
                <a16:creationId xmlns:a16="http://schemas.microsoft.com/office/drawing/2014/main" id="{746DC779-F27A-0914-B265-A655248D89A2}"/>
              </a:ext>
            </a:extLst>
          </p:cNvPr>
          <p:cNvSpPr>
            <a:spLocks noChangeArrowheads="1"/>
          </p:cNvSpPr>
          <p:nvPr/>
        </p:nvSpPr>
        <p:spPr bwMode="auto">
          <a:xfrm>
            <a:off x="5114925" y="4525963"/>
            <a:ext cx="3505200" cy="914400"/>
          </a:xfrm>
          <a:prstGeom prst="cloudCallout">
            <a:avLst>
              <a:gd name="adj1" fmla="val -48912"/>
              <a:gd name="adj2" fmla="val 1736"/>
            </a:avLst>
          </a:prstGeom>
          <a:solidFill>
            <a:srgbClr val="FFFF66"/>
          </a:solidFill>
          <a:ln w="9525">
            <a:solidFill>
              <a:schemeClr val="tx1"/>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s-ES_tradnl" altLang="es-ES" sz="2000" b="1">
                <a:solidFill>
                  <a:srgbClr val="000099"/>
                </a:solidFill>
                <a:latin typeface="Arial" panose="020B0604020202020204" pitchFamily="34" charset="0"/>
              </a:rPr>
              <a:t>no-sal sube K</a:t>
            </a:r>
            <a:endParaRPr lang="es-ES" altLang="es-ES" sz="2000" b="1">
              <a:solidFill>
                <a:srgbClr val="000099"/>
              </a:solidFill>
              <a:latin typeface="Arial" panose="020B0604020202020204" pitchFamily="34" charset="0"/>
            </a:endParaRPr>
          </a:p>
        </p:txBody>
      </p:sp>
      <p:sp>
        <p:nvSpPr>
          <p:cNvPr id="89" name="AutoShape 11">
            <a:extLst>
              <a:ext uri="{FF2B5EF4-FFF2-40B4-BE49-F238E27FC236}">
                <a16:creationId xmlns:a16="http://schemas.microsoft.com/office/drawing/2014/main" id="{67186175-D2F4-C381-6C19-F09374462343}"/>
              </a:ext>
            </a:extLst>
          </p:cNvPr>
          <p:cNvSpPr>
            <a:spLocks noChangeArrowheads="1"/>
          </p:cNvSpPr>
          <p:nvPr/>
        </p:nvSpPr>
        <p:spPr bwMode="auto">
          <a:xfrm>
            <a:off x="87313" y="4776788"/>
            <a:ext cx="3505200" cy="914400"/>
          </a:xfrm>
          <a:prstGeom prst="cloudCallout">
            <a:avLst>
              <a:gd name="adj1" fmla="val -48912"/>
              <a:gd name="adj2" fmla="val 25347"/>
            </a:avLst>
          </a:prstGeom>
          <a:solidFill>
            <a:srgbClr val="FFFF66"/>
          </a:solidFill>
          <a:ln w="9525">
            <a:solidFill>
              <a:schemeClr val="tx1"/>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es-ES_tradnl" altLang="es-ES" sz="2000" b="1">
                <a:solidFill>
                  <a:srgbClr val="000099"/>
                </a:solidFill>
                <a:latin typeface="Arial" panose="020B0604020202020204" pitchFamily="34" charset="0"/>
              </a:rPr>
              <a:t>sal baja K</a:t>
            </a:r>
          </a:p>
          <a:p>
            <a:pPr algn="ctr">
              <a:buFont typeface="Monotype Sorts" pitchFamily="2" charset="2"/>
              <a:buNone/>
            </a:pPr>
            <a:r>
              <a:rPr lang="es-ES_tradnl" altLang="es-ES" sz="2000" b="1">
                <a:latin typeface="Arial" panose="020B0604020202020204" pitchFamily="34" charset="0"/>
              </a:rPr>
              <a:t>     </a:t>
            </a:r>
            <a:endParaRPr lang="es-ES" altLang="es-ES" sz="2000" b="1">
              <a:solidFill>
                <a:srgbClr val="000099"/>
              </a:solidFill>
              <a:latin typeface="Arial" panose="020B0604020202020204" pitchFamily="34" charset="0"/>
            </a:endParaRPr>
          </a:p>
        </p:txBody>
      </p:sp>
      <p:sp>
        <p:nvSpPr>
          <p:cNvPr id="90" name="Text Box 9">
            <a:extLst>
              <a:ext uri="{FF2B5EF4-FFF2-40B4-BE49-F238E27FC236}">
                <a16:creationId xmlns:a16="http://schemas.microsoft.com/office/drawing/2014/main" id="{A0970C7D-0443-5676-A39C-C221E060D5BC}"/>
              </a:ext>
            </a:extLst>
          </p:cNvPr>
          <p:cNvSpPr txBox="1">
            <a:spLocks noChangeArrowheads="1"/>
          </p:cNvSpPr>
          <p:nvPr/>
        </p:nvSpPr>
        <p:spPr bwMode="auto">
          <a:xfrm>
            <a:off x="4710113" y="5422900"/>
            <a:ext cx="4464050" cy="10779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1600" b="1">
                <a:solidFill>
                  <a:srgbClr val="3333CC"/>
                </a:solidFill>
                <a:latin typeface="Arial" panose="020B0604020202020204" pitchFamily="34" charset="0"/>
                <a:sym typeface="Wingdings" panose="05000000000000000000" pitchFamily="2" charset="2"/>
              </a:rPr>
              <a:t></a:t>
            </a:r>
            <a:r>
              <a:rPr lang="es-ES" altLang="es-ES" sz="1600" b="1">
                <a:solidFill>
                  <a:srgbClr val="3333CC"/>
                </a:solidFill>
                <a:latin typeface="Arial" panose="020B0604020202020204" pitchFamily="34" charset="0"/>
                <a:sym typeface="Monotype Sorts" pitchFamily="2" charset="2"/>
              </a:rPr>
              <a:t> La restricción de sal en la dieta puede enmascarar la hipoK, por lo que se recomienda realizar el estudio con ingesta libre de sal.</a:t>
            </a:r>
            <a:endParaRPr lang="es-ES" altLang="es-ES" sz="1600" b="1">
              <a:solidFill>
                <a:srgbClr val="3333CC"/>
              </a:solidFill>
              <a:latin typeface="Arial" panose="020B0604020202020204" pitchFamily="34" charset="0"/>
              <a:sym typeface="Symbol" panose="05050102010706020507" pitchFamily="18" charset="2"/>
            </a:endParaRPr>
          </a:p>
        </p:txBody>
      </p:sp>
      <p:sp>
        <p:nvSpPr>
          <p:cNvPr id="87" name="Rectangle 2">
            <a:extLst>
              <a:ext uri="{FF2B5EF4-FFF2-40B4-BE49-F238E27FC236}">
                <a16:creationId xmlns:a16="http://schemas.microsoft.com/office/drawing/2014/main" id="{E4E77F9E-4B53-54E6-9257-A14C880DA73A}"/>
              </a:ext>
            </a:extLst>
          </p:cNvPr>
          <p:cNvSpPr txBox="1">
            <a:spLocks noChangeArrowheads="1"/>
          </p:cNvSpPr>
          <p:nvPr/>
        </p:nvSpPr>
        <p:spPr bwMode="auto">
          <a:xfrm>
            <a:off x="1104900" y="28575"/>
            <a:ext cx="8229600" cy="1282700"/>
          </a:xfrm>
          <a:prstGeom prst="rect">
            <a:avLst/>
          </a:prstGeom>
          <a:noFill/>
          <a:ln>
            <a:noFill/>
          </a:ln>
        </p:spPr>
        <p:txBody>
          <a:bodyPr anchor="b"/>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defRPr/>
            </a:pPr>
            <a:r>
              <a:rPr lang="es-ES_tradnl" altLang="es-ES" sz="3600" b="1" dirty="0">
                <a:solidFill>
                  <a:srgbClr val="FF0000"/>
                </a:solidFill>
                <a:latin typeface="+mn-lt"/>
              </a:rPr>
              <a:t>Homeostasis del K: Manejo renal</a:t>
            </a:r>
            <a:br>
              <a:rPr lang="es-ES_tradnl" altLang="es-ES" sz="3600" b="1" dirty="0">
                <a:solidFill>
                  <a:srgbClr val="FF0000"/>
                </a:solidFill>
                <a:latin typeface="+mn-lt"/>
              </a:rPr>
            </a:br>
            <a:endParaRPr lang="es-ES" altLang="es-ES" sz="3600" b="1" dirty="0">
              <a:solidFill>
                <a:srgbClr val="FF0000"/>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anim calcmode="lin" valueType="num">
                                      <p:cBhvr additive="base">
                                        <p:cTn id="7" dur="500" fill="hold"/>
                                        <p:tgtEl>
                                          <p:spTgt spid="88"/>
                                        </p:tgtEl>
                                        <p:attrNameLst>
                                          <p:attrName>ppt_x</p:attrName>
                                        </p:attrNameLst>
                                      </p:cBhvr>
                                      <p:tavLst>
                                        <p:tav tm="0">
                                          <p:val>
                                            <p:strVal val="#ppt_x"/>
                                          </p:val>
                                        </p:tav>
                                        <p:tav tm="100000">
                                          <p:val>
                                            <p:strVal val="#ppt_x"/>
                                          </p:val>
                                        </p:tav>
                                      </p:tavLst>
                                    </p:anim>
                                    <p:anim calcmode="lin" valueType="num">
                                      <p:cBhvr additive="base">
                                        <p:cTn id="8" dur="500" fill="hold"/>
                                        <p:tgtEl>
                                          <p:spTgt spid="8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89"/>
                                        </p:tgtEl>
                                        <p:attrNameLst>
                                          <p:attrName>style.visibility</p:attrName>
                                        </p:attrNameLst>
                                      </p:cBhvr>
                                      <p:to>
                                        <p:strVal val="visible"/>
                                      </p:to>
                                    </p:set>
                                    <p:animEffect transition="in" filter="dissolve">
                                      <p:cBhvr>
                                        <p:cTn id="13" dur="500"/>
                                        <p:tgtEl>
                                          <p:spTgt spid="89"/>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animBg="1" autoUpdateAnimBg="0"/>
      <p:bldP spid="89" grpId="0" animBg="1"/>
      <p:bldP spid="9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Text Box 5">
            <a:extLst>
              <a:ext uri="{FF2B5EF4-FFF2-40B4-BE49-F238E27FC236}">
                <a16:creationId xmlns:a16="http://schemas.microsoft.com/office/drawing/2014/main" id="{5F548737-EA14-7A5F-E261-10895E9F6DD6}"/>
              </a:ext>
            </a:extLst>
          </p:cNvPr>
          <p:cNvSpPr txBox="1">
            <a:spLocks noChangeArrowheads="1"/>
          </p:cNvSpPr>
          <p:nvPr/>
        </p:nvSpPr>
        <p:spPr bwMode="auto">
          <a:xfrm>
            <a:off x="2901950" y="3378200"/>
            <a:ext cx="2262188" cy="893763"/>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 altLang="es-ES" sz="3200" b="1" dirty="0">
                <a:latin typeface="+mn-lt"/>
              </a:rPr>
              <a:t>Aldosterona</a:t>
            </a:r>
          </a:p>
          <a:p>
            <a:pPr eaLnBrk="1" hangingPunct="1">
              <a:defRPr/>
            </a:pPr>
            <a:endParaRPr lang="es-ES" altLang="es-ES" sz="2000" b="1" dirty="0">
              <a:latin typeface="+mn-lt"/>
            </a:endParaRPr>
          </a:p>
        </p:txBody>
      </p:sp>
      <p:sp>
        <p:nvSpPr>
          <p:cNvPr id="38917" name="Text Box 9">
            <a:extLst>
              <a:ext uri="{FF2B5EF4-FFF2-40B4-BE49-F238E27FC236}">
                <a16:creationId xmlns:a16="http://schemas.microsoft.com/office/drawing/2014/main" id="{23C477A8-12CF-F016-CFA7-0C60859FB581}"/>
              </a:ext>
            </a:extLst>
          </p:cNvPr>
          <p:cNvSpPr txBox="1">
            <a:spLocks noChangeArrowheads="1"/>
          </p:cNvSpPr>
          <p:nvPr/>
        </p:nvSpPr>
        <p:spPr bwMode="auto">
          <a:xfrm>
            <a:off x="482600" y="4514850"/>
            <a:ext cx="3744913" cy="955675"/>
          </a:xfrm>
          <a:prstGeom prst="rect">
            <a:avLst/>
          </a:prstGeom>
          <a:noFill/>
          <a:ln w="9525">
            <a:solidFill>
              <a:schemeClr val="tx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Symbol" panose="05050102010706020507" pitchFamily="18" charset="2"/>
              <a:buChar char="­"/>
              <a:defRPr/>
            </a:pPr>
            <a:r>
              <a:rPr lang="es-ES" altLang="es-ES" sz="2800">
                <a:latin typeface="+mn-lt"/>
                <a:sym typeface="Symbol" panose="05050102010706020507" pitchFamily="18" charset="2"/>
              </a:rPr>
              <a:t> Reabsorción de Na</a:t>
            </a:r>
          </a:p>
          <a:p>
            <a:pPr eaLnBrk="1" hangingPunct="1">
              <a:buFont typeface="Symbol" panose="05050102010706020507" pitchFamily="18" charset="2"/>
              <a:buNone/>
              <a:defRPr/>
            </a:pPr>
            <a:r>
              <a:rPr lang="es-ES" altLang="es-ES" sz="2800">
                <a:latin typeface="+mn-lt"/>
                <a:sym typeface="Symbol" panose="05050102010706020507" pitchFamily="18" charset="2"/>
              </a:rPr>
              <a:t> Secreción de K</a:t>
            </a:r>
          </a:p>
        </p:txBody>
      </p:sp>
      <p:sp>
        <p:nvSpPr>
          <p:cNvPr id="38919" name="Text Box 12">
            <a:extLst>
              <a:ext uri="{FF2B5EF4-FFF2-40B4-BE49-F238E27FC236}">
                <a16:creationId xmlns:a16="http://schemas.microsoft.com/office/drawing/2014/main" id="{E689E4EE-E89B-0936-1E40-1226A2179043}"/>
              </a:ext>
            </a:extLst>
          </p:cNvPr>
          <p:cNvSpPr txBox="1">
            <a:spLocks noChangeArrowheads="1"/>
          </p:cNvSpPr>
          <p:nvPr/>
        </p:nvSpPr>
        <p:spPr bwMode="auto">
          <a:xfrm>
            <a:off x="1924050" y="1752600"/>
            <a:ext cx="1060450" cy="708025"/>
          </a:xfrm>
          <a:prstGeom prst="rect">
            <a:avLst/>
          </a:prstGeom>
          <a:solidFill>
            <a:srgbClr val="FFCC00"/>
          </a:solid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 altLang="es-ES" sz="4000" b="1">
                <a:latin typeface="+mn-lt"/>
                <a:sym typeface="Symbol" panose="05050102010706020507" pitchFamily="18" charset="2"/>
              </a:rPr>
              <a:t> K</a:t>
            </a:r>
            <a:r>
              <a:rPr lang="es-ES" altLang="es-ES" sz="4000" b="1" baseline="30000">
                <a:latin typeface="+mn-lt"/>
                <a:sym typeface="Symbol" panose="05050102010706020507" pitchFamily="18" charset="2"/>
              </a:rPr>
              <a:t>+</a:t>
            </a:r>
            <a:endParaRPr lang="es-ES" altLang="es-ES" sz="4000" b="1">
              <a:latin typeface="+mn-lt"/>
              <a:sym typeface="Symbol" panose="05050102010706020507" pitchFamily="18" charset="2"/>
            </a:endParaRPr>
          </a:p>
        </p:txBody>
      </p:sp>
      <p:sp>
        <p:nvSpPr>
          <p:cNvPr id="38920" name="Text Box 14">
            <a:extLst>
              <a:ext uri="{FF2B5EF4-FFF2-40B4-BE49-F238E27FC236}">
                <a16:creationId xmlns:a16="http://schemas.microsoft.com/office/drawing/2014/main" id="{8C917382-A80C-C4C4-349B-10F5331DF640}"/>
              </a:ext>
            </a:extLst>
          </p:cNvPr>
          <p:cNvSpPr txBox="1">
            <a:spLocks noChangeArrowheads="1"/>
          </p:cNvSpPr>
          <p:nvPr/>
        </p:nvSpPr>
        <p:spPr bwMode="auto">
          <a:xfrm>
            <a:off x="2946400" y="2484438"/>
            <a:ext cx="184150" cy="64135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defRPr/>
            </a:pPr>
            <a:endParaRPr lang="es-ES" altLang="es-ES" sz="3600">
              <a:latin typeface="+mn-lt"/>
            </a:endParaRPr>
          </a:p>
        </p:txBody>
      </p:sp>
      <p:sp>
        <p:nvSpPr>
          <p:cNvPr id="38921" name="Text Box 15">
            <a:extLst>
              <a:ext uri="{FF2B5EF4-FFF2-40B4-BE49-F238E27FC236}">
                <a16:creationId xmlns:a16="http://schemas.microsoft.com/office/drawing/2014/main" id="{44433A70-C7D8-105D-D39A-28F8BA3925DB}"/>
              </a:ext>
            </a:extLst>
          </p:cNvPr>
          <p:cNvSpPr txBox="1">
            <a:spLocks noChangeArrowheads="1"/>
          </p:cNvSpPr>
          <p:nvPr/>
        </p:nvSpPr>
        <p:spPr bwMode="auto">
          <a:xfrm>
            <a:off x="3019425" y="2916238"/>
            <a:ext cx="439738" cy="708025"/>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 altLang="es-ES" sz="4000" b="1" dirty="0">
                <a:latin typeface="+mn-lt"/>
              </a:rPr>
              <a:t>+</a:t>
            </a:r>
          </a:p>
        </p:txBody>
      </p:sp>
      <p:sp>
        <p:nvSpPr>
          <p:cNvPr id="38922" name="Text Box 16">
            <a:extLst>
              <a:ext uri="{FF2B5EF4-FFF2-40B4-BE49-F238E27FC236}">
                <a16:creationId xmlns:a16="http://schemas.microsoft.com/office/drawing/2014/main" id="{0F95FB61-2579-F544-6A6B-72851FED27B1}"/>
              </a:ext>
            </a:extLst>
          </p:cNvPr>
          <p:cNvSpPr txBox="1">
            <a:spLocks noChangeArrowheads="1"/>
          </p:cNvSpPr>
          <p:nvPr/>
        </p:nvSpPr>
        <p:spPr bwMode="auto">
          <a:xfrm>
            <a:off x="4948238" y="1774825"/>
            <a:ext cx="1060450" cy="708025"/>
          </a:xfrm>
          <a:prstGeom prst="rect">
            <a:avLst/>
          </a:prstGeom>
          <a:solidFill>
            <a:srgbClr val="FFCC00"/>
          </a:solid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 altLang="es-ES" sz="4000" b="1">
                <a:latin typeface="+mn-lt"/>
                <a:sym typeface="Symbol" panose="05050102010706020507" pitchFamily="18" charset="2"/>
              </a:rPr>
              <a:t> K</a:t>
            </a:r>
            <a:r>
              <a:rPr lang="es-ES" altLang="es-ES" sz="4000" b="1" baseline="30000">
                <a:latin typeface="+mn-lt"/>
                <a:sym typeface="Symbol" panose="05050102010706020507" pitchFamily="18" charset="2"/>
              </a:rPr>
              <a:t>+</a:t>
            </a:r>
            <a:endParaRPr lang="es-ES" altLang="es-ES" sz="4000" b="1">
              <a:latin typeface="+mn-lt"/>
              <a:sym typeface="Symbol" panose="05050102010706020507" pitchFamily="18" charset="2"/>
            </a:endParaRPr>
          </a:p>
        </p:txBody>
      </p:sp>
      <p:sp>
        <p:nvSpPr>
          <p:cNvPr id="38923" name="Text Box 17">
            <a:extLst>
              <a:ext uri="{FF2B5EF4-FFF2-40B4-BE49-F238E27FC236}">
                <a16:creationId xmlns:a16="http://schemas.microsoft.com/office/drawing/2014/main" id="{7E69E05F-5ECD-F9C2-107F-117F2204FA5E}"/>
              </a:ext>
            </a:extLst>
          </p:cNvPr>
          <p:cNvSpPr txBox="1">
            <a:spLocks noChangeArrowheads="1"/>
          </p:cNvSpPr>
          <p:nvPr/>
        </p:nvSpPr>
        <p:spPr bwMode="auto">
          <a:xfrm>
            <a:off x="4335463" y="2894013"/>
            <a:ext cx="341312" cy="70643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 altLang="es-ES" sz="4000" b="1" dirty="0">
                <a:latin typeface="+mn-lt"/>
              </a:rPr>
              <a:t>-</a:t>
            </a:r>
          </a:p>
        </p:txBody>
      </p:sp>
      <p:sp>
        <p:nvSpPr>
          <p:cNvPr id="38924" name="Line 18">
            <a:extLst>
              <a:ext uri="{FF2B5EF4-FFF2-40B4-BE49-F238E27FC236}">
                <a16:creationId xmlns:a16="http://schemas.microsoft.com/office/drawing/2014/main" id="{EE7E6269-5FFC-F5A7-5C24-FA1887EA095A}"/>
              </a:ext>
            </a:extLst>
          </p:cNvPr>
          <p:cNvSpPr>
            <a:spLocks noChangeShapeType="1"/>
          </p:cNvSpPr>
          <p:nvPr/>
        </p:nvSpPr>
        <p:spPr bwMode="auto">
          <a:xfrm>
            <a:off x="2586038" y="2405063"/>
            <a:ext cx="393700" cy="628650"/>
          </a:xfrm>
          <a:prstGeom prst="line">
            <a:avLst/>
          </a:prstGeom>
          <a:noFill/>
          <a:ln w="9525">
            <a:solidFill>
              <a:schemeClr val="tx1"/>
            </a:solidFill>
            <a:prstDash val="dash"/>
            <a:round/>
            <a:headEnd/>
            <a:tailEnd type="triangle" w="med" len="med"/>
          </a:ln>
        </p:spPr>
        <p:txBody>
          <a:bodyPr/>
          <a:lstStyle/>
          <a:p>
            <a:pPr>
              <a:defRPr/>
            </a:pPr>
            <a:endParaRPr lang="es-ES" sz="4000">
              <a:latin typeface="+mn-lt"/>
            </a:endParaRPr>
          </a:p>
        </p:txBody>
      </p:sp>
      <p:sp>
        <p:nvSpPr>
          <p:cNvPr id="38925" name="Line 19">
            <a:extLst>
              <a:ext uri="{FF2B5EF4-FFF2-40B4-BE49-F238E27FC236}">
                <a16:creationId xmlns:a16="http://schemas.microsoft.com/office/drawing/2014/main" id="{E08DB91D-F23A-B99E-B993-1DC25F565C41}"/>
              </a:ext>
            </a:extLst>
          </p:cNvPr>
          <p:cNvSpPr>
            <a:spLocks noChangeShapeType="1"/>
          </p:cNvSpPr>
          <p:nvPr/>
        </p:nvSpPr>
        <p:spPr bwMode="auto">
          <a:xfrm flipH="1">
            <a:off x="4716463" y="2206625"/>
            <a:ext cx="447675" cy="827088"/>
          </a:xfrm>
          <a:prstGeom prst="line">
            <a:avLst/>
          </a:prstGeom>
          <a:noFill/>
          <a:ln w="9525">
            <a:solidFill>
              <a:schemeClr val="tx1"/>
            </a:solidFill>
            <a:prstDash val="dash"/>
            <a:round/>
            <a:headEnd/>
            <a:tailEnd type="triangle" w="med" len="med"/>
          </a:ln>
        </p:spPr>
        <p:txBody>
          <a:bodyPr/>
          <a:lstStyle/>
          <a:p>
            <a:pPr>
              <a:defRPr/>
            </a:pPr>
            <a:endParaRPr lang="es-ES" sz="4000">
              <a:latin typeface="+mn-lt"/>
            </a:endParaRPr>
          </a:p>
        </p:txBody>
      </p:sp>
      <p:sp>
        <p:nvSpPr>
          <p:cNvPr id="38926" name="Text Box 20">
            <a:extLst>
              <a:ext uri="{FF2B5EF4-FFF2-40B4-BE49-F238E27FC236}">
                <a16:creationId xmlns:a16="http://schemas.microsoft.com/office/drawing/2014/main" id="{217F5043-4563-0EB3-C8A8-13547749DFDB}"/>
              </a:ext>
            </a:extLst>
          </p:cNvPr>
          <p:cNvSpPr txBox="1">
            <a:spLocks noChangeArrowheads="1"/>
          </p:cNvSpPr>
          <p:nvPr/>
        </p:nvSpPr>
        <p:spPr bwMode="auto">
          <a:xfrm>
            <a:off x="5164138" y="4730750"/>
            <a:ext cx="936625" cy="528638"/>
          </a:xfrm>
          <a:prstGeom prst="rect">
            <a:avLst/>
          </a:prstGeom>
          <a:solidFill>
            <a:srgbClr val="FFFF00"/>
          </a:solidFill>
          <a:ln w="9525">
            <a:solidFill>
              <a:schemeClr val="tx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Symbol" panose="05050102010706020507" pitchFamily="18" charset="2"/>
              <a:buChar char="­"/>
              <a:defRPr/>
            </a:pPr>
            <a:r>
              <a:rPr lang="es-ES" altLang="es-ES" sz="2800">
                <a:latin typeface="+mn-lt"/>
                <a:sym typeface="Symbol" panose="05050102010706020507" pitchFamily="18" charset="2"/>
              </a:rPr>
              <a:t> K</a:t>
            </a:r>
            <a:r>
              <a:rPr lang="es-ES" altLang="es-ES" sz="2800" baseline="-25000">
                <a:latin typeface="+mn-lt"/>
                <a:sym typeface="Symbol" panose="05050102010706020507" pitchFamily="18" charset="2"/>
              </a:rPr>
              <a:t>o</a:t>
            </a:r>
            <a:endParaRPr lang="es-ES" altLang="es-ES" sz="2800">
              <a:latin typeface="+mn-lt"/>
              <a:sym typeface="Symbol" panose="05050102010706020507" pitchFamily="18" charset="2"/>
            </a:endParaRPr>
          </a:p>
        </p:txBody>
      </p:sp>
      <p:sp>
        <p:nvSpPr>
          <p:cNvPr id="38927" name="Line 21">
            <a:extLst>
              <a:ext uri="{FF2B5EF4-FFF2-40B4-BE49-F238E27FC236}">
                <a16:creationId xmlns:a16="http://schemas.microsoft.com/office/drawing/2014/main" id="{7B689356-1DF6-B9E1-BCF6-8C50031EE81C}"/>
              </a:ext>
            </a:extLst>
          </p:cNvPr>
          <p:cNvSpPr>
            <a:spLocks noChangeShapeType="1"/>
          </p:cNvSpPr>
          <p:nvPr/>
        </p:nvSpPr>
        <p:spPr bwMode="auto">
          <a:xfrm>
            <a:off x="4587875" y="5019675"/>
            <a:ext cx="287338" cy="0"/>
          </a:xfrm>
          <a:prstGeom prst="line">
            <a:avLst/>
          </a:prstGeom>
          <a:noFill/>
          <a:ln w="76200">
            <a:solidFill>
              <a:schemeClr val="tx1"/>
            </a:solidFill>
            <a:round/>
            <a:headEnd/>
            <a:tailEnd type="triangle" w="med" len="med"/>
          </a:ln>
        </p:spPr>
        <p:txBody>
          <a:bodyPr/>
          <a:lstStyle/>
          <a:p>
            <a:pPr>
              <a:defRPr/>
            </a:pPr>
            <a:endParaRPr lang="es-ES">
              <a:latin typeface="+mn-lt"/>
            </a:endParaRPr>
          </a:p>
        </p:txBody>
      </p:sp>
      <p:sp>
        <p:nvSpPr>
          <p:cNvPr id="38928" name="Text Box 22">
            <a:extLst>
              <a:ext uri="{FF2B5EF4-FFF2-40B4-BE49-F238E27FC236}">
                <a16:creationId xmlns:a16="http://schemas.microsoft.com/office/drawing/2014/main" id="{9EB02D52-C490-9EB7-07C6-3C51FFCDA770}"/>
              </a:ext>
            </a:extLst>
          </p:cNvPr>
          <p:cNvSpPr txBox="1">
            <a:spLocks noChangeArrowheads="1"/>
          </p:cNvSpPr>
          <p:nvPr/>
        </p:nvSpPr>
        <p:spPr bwMode="auto">
          <a:xfrm>
            <a:off x="6819900" y="4443413"/>
            <a:ext cx="887413" cy="954087"/>
          </a:xfrm>
          <a:prstGeom prst="rect">
            <a:avLst/>
          </a:prstGeom>
          <a:solidFill>
            <a:srgbClr val="FF0000"/>
          </a:solidFill>
          <a:ln w="9525">
            <a:solidFill>
              <a:schemeClr val="tx1"/>
            </a:solidFill>
            <a:miter lim="800000"/>
            <a:headEnd/>
            <a:tailEnd/>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Symbol" panose="05050102010706020507" pitchFamily="18" charset="2"/>
              <a:buChar char="­"/>
              <a:defRPr/>
            </a:pPr>
            <a:r>
              <a:rPr lang="es-ES" altLang="es-ES" sz="2800">
                <a:solidFill>
                  <a:srgbClr val="FFFFFF"/>
                </a:solidFill>
                <a:latin typeface="+mn-lt"/>
                <a:sym typeface="Symbol" panose="05050102010706020507" pitchFamily="18" charset="2"/>
              </a:rPr>
              <a:t> Na</a:t>
            </a:r>
          </a:p>
          <a:p>
            <a:pPr eaLnBrk="1" hangingPunct="1">
              <a:buFont typeface="Symbol" panose="05050102010706020507" pitchFamily="18" charset="2"/>
              <a:buNone/>
              <a:defRPr/>
            </a:pPr>
            <a:r>
              <a:rPr lang="es-ES" altLang="es-ES" sz="2800">
                <a:solidFill>
                  <a:srgbClr val="FFFFFF"/>
                </a:solidFill>
                <a:latin typeface="+mn-lt"/>
                <a:sym typeface="Symbol" panose="05050102010706020507" pitchFamily="18" charset="2"/>
              </a:rPr>
              <a:t> K</a:t>
            </a:r>
          </a:p>
        </p:txBody>
      </p:sp>
      <p:sp>
        <p:nvSpPr>
          <p:cNvPr id="38929" name="Line 23">
            <a:extLst>
              <a:ext uri="{FF2B5EF4-FFF2-40B4-BE49-F238E27FC236}">
                <a16:creationId xmlns:a16="http://schemas.microsoft.com/office/drawing/2014/main" id="{D41314F2-0AAB-1071-F41F-298DE3C90761}"/>
              </a:ext>
            </a:extLst>
          </p:cNvPr>
          <p:cNvSpPr>
            <a:spLocks noChangeShapeType="1"/>
          </p:cNvSpPr>
          <p:nvPr/>
        </p:nvSpPr>
        <p:spPr bwMode="auto">
          <a:xfrm>
            <a:off x="6315075" y="4948238"/>
            <a:ext cx="287338" cy="0"/>
          </a:xfrm>
          <a:prstGeom prst="line">
            <a:avLst/>
          </a:prstGeom>
          <a:noFill/>
          <a:ln w="76200">
            <a:solidFill>
              <a:schemeClr val="tx1"/>
            </a:solidFill>
            <a:round/>
            <a:headEnd/>
            <a:tailEnd type="triangle" w="med" len="med"/>
          </a:ln>
        </p:spPr>
        <p:txBody>
          <a:bodyPr/>
          <a:lstStyle/>
          <a:p>
            <a:pPr>
              <a:defRPr/>
            </a:pPr>
            <a:endParaRPr lang="es-ES">
              <a:latin typeface="+mn-lt"/>
            </a:endParaRPr>
          </a:p>
        </p:txBody>
      </p:sp>
      <p:sp>
        <p:nvSpPr>
          <p:cNvPr id="18" name="Rectangle 2">
            <a:extLst>
              <a:ext uri="{FF2B5EF4-FFF2-40B4-BE49-F238E27FC236}">
                <a16:creationId xmlns:a16="http://schemas.microsoft.com/office/drawing/2014/main" id="{3AE33CD3-9D83-ADA7-8890-8DAE2DDB2716}"/>
              </a:ext>
            </a:extLst>
          </p:cNvPr>
          <p:cNvSpPr txBox="1">
            <a:spLocks noChangeArrowheads="1"/>
          </p:cNvSpPr>
          <p:nvPr/>
        </p:nvSpPr>
        <p:spPr bwMode="auto">
          <a:xfrm>
            <a:off x="1104900" y="58738"/>
            <a:ext cx="8229600" cy="1282700"/>
          </a:xfrm>
          <a:prstGeom prst="rect">
            <a:avLst/>
          </a:prstGeom>
          <a:noFill/>
          <a:ln>
            <a:noFill/>
          </a:ln>
        </p:spPr>
        <p:txBody>
          <a:bodyPr anchor="b"/>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defRPr/>
            </a:pPr>
            <a:r>
              <a:rPr lang="es-ES_tradnl" altLang="es-ES" sz="3600" b="1" dirty="0">
                <a:solidFill>
                  <a:srgbClr val="FF0000"/>
                </a:solidFill>
                <a:latin typeface="+mn-lt"/>
              </a:rPr>
              <a:t>Homeostasis del K: Manejo renal</a:t>
            </a:r>
            <a:br>
              <a:rPr lang="es-ES_tradnl" altLang="es-ES" sz="3600" b="1" dirty="0">
                <a:solidFill>
                  <a:srgbClr val="FF0000"/>
                </a:solidFill>
                <a:latin typeface="+mn-lt"/>
              </a:rPr>
            </a:br>
            <a:endParaRPr lang="es-ES" altLang="es-ES" sz="3600" b="1" dirty="0">
              <a:solidFill>
                <a:srgbClr val="FF0000"/>
              </a:solidFill>
              <a:latin typeface="+mn-l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62">
            <a:extLst>
              <a:ext uri="{FF2B5EF4-FFF2-40B4-BE49-F238E27FC236}">
                <a16:creationId xmlns:a16="http://schemas.microsoft.com/office/drawing/2014/main" id="{80B2E020-5698-895C-9790-48F94CBA20B5}"/>
              </a:ext>
            </a:extLst>
          </p:cNvPr>
          <p:cNvSpPr txBox="1">
            <a:spLocks noChangeArrowheads="1"/>
          </p:cNvSpPr>
          <p:nvPr/>
        </p:nvSpPr>
        <p:spPr bwMode="auto">
          <a:xfrm>
            <a:off x="360363" y="2336800"/>
            <a:ext cx="1573212" cy="733425"/>
          </a:xfrm>
          <a:prstGeom prst="rect">
            <a:avLst/>
          </a:prstGeom>
          <a:noFill/>
          <a:ln w="76200"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2500"/>
              </a:lnSpc>
            </a:pPr>
            <a:r>
              <a:rPr lang="es-ES_tradnl" altLang="es-ES" sz="2400" b="1">
                <a:solidFill>
                  <a:srgbClr val="4A452A"/>
                </a:solidFill>
                <a:cs typeface="Arial" panose="020B0604020202020204" pitchFamily="34" charset="0"/>
              </a:rPr>
              <a:t>Luz tubular</a:t>
            </a:r>
            <a:endParaRPr lang="es-ES" altLang="es-ES" sz="2400" b="1">
              <a:solidFill>
                <a:srgbClr val="4A452A"/>
              </a:solidFill>
              <a:cs typeface="Arial" panose="020B0604020202020204" pitchFamily="34" charset="0"/>
            </a:endParaRPr>
          </a:p>
        </p:txBody>
      </p:sp>
      <p:sp>
        <p:nvSpPr>
          <p:cNvPr id="28" name="27 Cilindro">
            <a:extLst>
              <a:ext uri="{FF2B5EF4-FFF2-40B4-BE49-F238E27FC236}">
                <a16:creationId xmlns:a16="http://schemas.microsoft.com/office/drawing/2014/main" id="{F473986B-F2BA-A130-3B06-799AD1EB169D}"/>
              </a:ext>
            </a:extLst>
          </p:cNvPr>
          <p:cNvSpPr/>
          <p:nvPr/>
        </p:nvSpPr>
        <p:spPr>
          <a:xfrm>
            <a:off x="6450013" y="1711325"/>
            <a:ext cx="2036762" cy="3854450"/>
          </a:xfrm>
          <a:prstGeom prst="can">
            <a:avLst/>
          </a:prstGeom>
          <a:solidFill>
            <a:srgbClr val="FF130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solidFill>
                <a:prstClr val="white"/>
              </a:solidFill>
            </a:endParaRPr>
          </a:p>
        </p:txBody>
      </p:sp>
      <p:sp>
        <p:nvSpPr>
          <p:cNvPr id="27652" name="Rectangle 55">
            <a:extLst>
              <a:ext uri="{FF2B5EF4-FFF2-40B4-BE49-F238E27FC236}">
                <a16:creationId xmlns:a16="http://schemas.microsoft.com/office/drawing/2014/main" id="{68AD1659-8B37-E508-5B9B-A8F35AEB7A37}"/>
              </a:ext>
            </a:extLst>
          </p:cNvPr>
          <p:cNvSpPr>
            <a:spLocks noChangeArrowheads="1"/>
          </p:cNvSpPr>
          <p:nvPr/>
        </p:nvSpPr>
        <p:spPr bwMode="auto">
          <a:xfrm>
            <a:off x="3033713" y="1584325"/>
            <a:ext cx="2879725" cy="4651375"/>
          </a:xfrm>
          <a:prstGeom prst="rect">
            <a:avLst/>
          </a:prstGeom>
          <a:noFill/>
          <a:ln w="762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s-ES" altLang="es-ES">
              <a:solidFill>
                <a:srgbClr val="000000"/>
              </a:solidFill>
              <a:cs typeface="Arial" panose="020B0604020202020204" pitchFamily="34" charset="0"/>
            </a:endParaRPr>
          </a:p>
        </p:txBody>
      </p:sp>
      <p:sp>
        <p:nvSpPr>
          <p:cNvPr id="27653" name="Oval 63">
            <a:extLst>
              <a:ext uri="{FF2B5EF4-FFF2-40B4-BE49-F238E27FC236}">
                <a16:creationId xmlns:a16="http://schemas.microsoft.com/office/drawing/2014/main" id="{7BB18A74-F0F7-EAD8-662A-9ABD3CAA0916}"/>
              </a:ext>
            </a:extLst>
          </p:cNvPr>
          <p:cNvSpPr>
            <a:spLocks noChangeArrowheads="1"/>
          </p:cNvSpPr>
          <p:nvPr/>
        </p:nvSpPr>
        <p:spPr bwMode="auto">
          <a:xfrm>
            <a:off x="5400675" y="2443163"/>
            <a:ext cx="762000" cy="685800"/>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s-ES" altLang="es-ES">
              <a:solidFill>
                <a:srgbClr val="000000"/>
              </a:solidFill>
              <a:cs typeface="Arial" panose="020B0604020202020204" pitchFamily="34" charset="0"/>
            </a:endParaRPr>
          </a:p>
        </p:txBody>
      </p:sp>
      <p:sp>
        <p:nvSpPr>
          <p:cNvPr id="27654" name="AutoShape 64">
            <a:extLst>
              <a:ext uri="{FF2B5EF4-FFF2-40B4-BE49-F238E27FC236}">
                <a16:creationId xmlns:a16="http://schemas.microsoft.com/office/drawing/2014/main" id="{3D41DE92-FC63-C24F-5077-6661DC17CE0C}"/>
              </a:ext>
            </a:extLst>
          </p:cNvPr>
          <p:cNvSpPr>
            <a:spLocks noChangeArrowheads="1"/>
          </p:cNvSpPr>
          <p:nvPr/>
        </p:nvSpPr>
        <p:spPr bwMode="auto">
          <a:xfrm>
            <a:off x="5476875" y="2519363"/>
            <a:ext cx="595313" cy="381000"/>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tx2"/>
          </a:solidFill>
          <a:ln w="9525">
            <a:solidFill>
              <a:schemeClr val="tx1"/>
            </a:solidFill>
            <a:miter lim="800000"/>
            <a:headEnd/>
            <a:tailEnd/>
          </a:ln>
        </p:spPr>
        <p:txBody>
          <a:bodyPr wrap="none" anchor="ctr"/>
          <a:lstStyle/>
          <a:p>
            <a:endParaRPr lang="es-ES"/>
          </a:p>
        </p:txBody>
      </p:sp>
      <p:sp>
        <p:nvSpPr>
          <p:cNvPr id="27655" name="Line 65">
            <a:extLst>
              <a:ext uri="{FF2B5EF4-FFF2-40B4-BE49-F238E27FC236}">
                <a16:creationId xmlns:a16="http://schemas.microsoft.com/office/drawing/2014/main" id="{3B302A5C-A5B8-E48C-043F-2BCE4690E859}"/>
              </a:ext>
            </a:extLst>
          </p:cNvPr>
          <p:cNvSpPr>
            <a:spLocks noChangeShapeType="1"/>
          </p:cNvSpPr>
          <p:nvPr/>
        </p:nvSpPr>
        <p:spPr bwMode="auto">
          <a:xfrm flipH="1" flipV="1">
            <a:off x="5154613" y="3167063"/>
            <a:ext cx="1219200"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a:p>
        </p:txBody>
      </p:sp>
      <p:sp>
        <p:nvSpPr>
          <p:cNvPr id="27656" name="Line 66">
            <a:extLst>
              <a:ext uri="{FF2B5EF4-FFF2-40B4-BE49-F238E27FC236}">
                <a16:creationId xmlns:a16="http://schemas.microsoft.com/office/drawing/2014/main" id="{F4600D18-BCE9-DAEA-553E-8F6549297508}"/>
              </a:ext>
            </a:extLst>
          </p:cNvPr>
          <p:cNvSpPr>
            <a:spLocks noChangeShapeType="1"/>
          </p:cNvSpPr>
          <p:nvPr/>
        </p:nvSpPr>
        <p:spPr bwMode="auto">
          <a:xfrm rot="10800000" flipH="1" flipV="1">
            <a:off x="5154613" y="2443163"/>
            <a:ext cx="1219200"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a:p>
        </p:txBody>
      </p:sp>
      <p:sp>
        <p:nvSpPr>
          <p:cNvPr id="27657" name="Text Box 67">
            <a:extLst>
              <a:ext uri="{FF2B5EF4-FFF2-40B4-BE49-F238E27FC236}">
                <a16:creationId xmlns:a16="http://schemas.microsoft.com/office/drawing/2014/main" id="{34D89814-193C-EBB4-5A0C-B1A33BB92FEE}"/>
              </a:ext>
            </a:extLst>
          </p:cNvPr>
          <p:cNvSpPr txBox="1">
            <a:spLocks noChangeArrowheads="1"/>
          </p:cNvSpPr>
          <p:nvPr/>
        </p:nvSpPr>
        <p:spPr bwMode="auto">
          <a:xfrm>
            <a:off x="6373813" y="2266950"/>
            <a:ext cx="7794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_tradnl" altLang="es-ES" sz="2000" b="1">
                <a:solidFill>
                  <a:srgbClr val="000000"/>
                </a:solidFill>
                <a:latin typeface="Times New Roman" panose="02020603050405020304" pitchFamily="18" charset="0"/>
                <a:cs typeface="Arial" panose="020B0604020202020204" pitchFamily="34" charset="0"/>
              </a:rPr>
              <a:t>3 Na</a:t>
            </a:r>
            <a:r>
              <a:rPr lang="es-ES_tradnl" altLang="es-ES" sz="2000" b="1" baseline="30000">
                <a:solidFill>
                  <a:srgbClr val="000000"/>
                </a:solidFill>
                <a:latin typeface="Times New Roman" panose="02020603050405020304" pitchFamily="18" charset="0"/>
                <a:cs typeface="Arial" panose="020B0604020202020204" pitchFamily="34" charset="0"/>
              </a:rPr>
              <a:t>+</a:t>
            </a:r>
            <a:endParaRPr lang="es-ES_tradnl" altLang="es-ES" sz="1600" b="1">
              <a:solidFill>
                <a:srgbClr val="000000"/>
              </a:solidFill>
              <a:latin typeface="Times New Roman" panose="02020603050405020304" pitchFamily="18" charset="0"/>
              <a:cs typeface="Arial" panose="020B0604020202020204" pitchFamily="34" charset="0"/>
            </a:endParaRPr>
          </a:p>
        </p:txBody>
      </p:sp>
      <p:sp>
        <p:nvSpPr>
          <p:cNvPr id="27658" name="Text Box 68">
            <a:extLst>
              <a:ext uri="{FF2B5EF4-FFF2-40B4-BE49-F238E27FC236}">
                <a16:creationId xmlns:a16="http://schemas.microsoft.com/office/drawing/2014/main" id="{923E2A64-B986-CE8B-EA21-7F75B038FF27}"/>
              </a:ext>
            </a:extLst>
          </p:cNvPr>
          <p:cNvSpPr txBox="1">
            <a:spLocks noChangeArrowheads="1"/>
          </p:cNvSpPr>
          <p:nvPr/>
        </p:nvSpPr>
        <p:spPr bwMode="auto">
          <a:xfrm>
            <a:off x="4541838" y="2968625"/>
            <a:ext cx="665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_tradnl" altLang="es-ES" sz="2000" b="1">
                <a:solidFill>
                  <a:srgbClr val="000000"/>
                </a:solidFill>
                <a:latin typeface="Times New Roman" panose="02020603050405020304" pitchFamily="18" charset="0"/>
                <a:cs typeface="Arial" panose="020B0604020202020204" pitchFamily="34" charset="0"/>
              </a:rPr>
              <a:t>2 K</a:t>
            </a:r>
            <a:r>
              <a:rPr lang="es-ES_tradnl" altLang="es-ES" sz="2000" b="1" baseline="30000">
                <a:solidFill>
                  <a:srgbClr val="000000"/>
                </a:solidFill>
                <a:latin typeface="Times New Roman" panose="02020603050405020304" pitchFamily="18" charset="0"/>
                <a:cs typeface="Arial" panose="020B0604020202020204" pitchFamily="34" charset="0"/>
              </a:rPr>
              <a:t>+</a:t>
            </a:r>
            <a:endParaRPr lang="es-ES_tradnl" altLang="es-ES" sz="2400">
              <a:solidFill>
                <a:srgbClr val="000000"/>
              </a:solidFill>
              <a:latin typeface="Times New Roman" panose="02020603050405020304" pitchFamily="18" charset="0"/>
              <a:cs typeface="Arial" panose="020B0604020202020204" pitchFamily="34" charset="0"/>
            </a:endParaRPr>
          </a:p>
        </p:txBody>
      </p:sp>
      <p:sp>
        <p:nvSpPr>
          <p:cNvPr id="27659" name="Text Box 69">
            <a:extLst>
              <a:ext uri="{FF2B5EF4-FFF2-40B4-BE49-F238E27FC236}">
                <a16:creationId xmlns:a16="http://schemas.microsoft.com/office/drawing/2014/main" id="{313E73F9-F095-89B8-C1B1-36641B2C4B18}"/>
              </a:ext>
            </a:extLst>
          </p:cNvPr>
          <p:cNvSpPr txBox="1">
            <a:spLocks noChangeArrowheads="1"/>
          </p:cNvSpPr>
          <p:nvPr/>
        </p:nvSpPr>
        <p:spPr bwMode="auto">
          <a:xfrm>
            <a:off x="4876800" y="3240088"/>
            <a:ext cx="20415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 altLang="es-ES" sz="2000" b="1">
                <a:solidFill>
                  <a:srgbClr val="0033CC"/>
                </a:solidFill>
                <a:latin typeface="Times New Roman" panose="02020603050405020304" pitchFamily="18" charset="0"/>
                <a:cs typeface="Arial" panose="020B0604020202020204" pitchFamily="34" charset="0"/>
              </a:rPr>
              <a:t>Na</a:t>
            </a:r>
            <a:r>
              <a:rPr lang="es-ES" altLang="es-ES" sz="2000" b="1" baseline="30000">
                <a:solidFill>
                  <a:srgbClr val="0033CC"/>
                </a:solidFill>
                <a:latin typeface="Times New Roman" panose="02020603050405020304" pitchFamily="18" charset="0"/>
                <a:cs typeface="Arial" panose="020B0604020202020204" pitchFamily="34" charset="0"/>
              </a:rPr>
              <a:t>+</a:t>
            </a:r>
            <a:r>
              <a:rPr lang="es-ES" altLang="es-ES" sz="2000" b="1">
                <a:solidFill>
                  <a:srgbClr val="0033CC"/>
                </a:solidFill>
                <a:latin typeface="Times New Roman" panose="02020603050405020304" pitchFamily="18" charset="0"/>
                <a:cs typeface="Arial" panose="020B0604020202020204" pitchFamily="34" charset="0"/>
              </a:rPr>
              <a:t>/ K</a:t>
            </a:r>
            <a:r>
              <a:rPr lang="es-ES" altLang="es-ES" sz="2000" b="1" baseline="30000">
                <a:solidFill>
                  <a:srgbClr val="0033CC"/>
                </a:solidFill>
                <a:latin typeface="Times New Roman" panose="02020603050405020304" pitchFamily="18" charset="0"/>
                <a:cs typeface="Arial" panose="020B0604020202020204" pitchFamily="34" charset="0"/>
              </a:rPr>
              <a:t>+</a:t>
            </a:r>
            <a:r>
              <a:rPr lang="es-ES" altLang="es-ES" sz="2000" b="1">
                <a:solidFill>
                  <a:srgbClr val="0033CC"/>
                </a:solidFill>
                <a:latin typeface="Times New Roman" panose="02020603050405020304" pitchFamily="18" charset="0"/>
                <a:cs typeface="Arial" panose="020B0604020202020204" pitchFamily="34" charset="0"/>
              </a:rPr>
              <a:t>-ATPasa</a:t>
            </a:r>
            <a:r>
              <a:rPr lang="es-ES" altLang="es-ES" sz="2400">
                <a:solidFill>
                  <a:srgbClr val="0033CC"/>
                </a:solidFill>
                <a:latin typeface="Times New Roman" panose="02020603050405020304" pitchFamily="18" charset="0"/>
                <a:cs typeface="Arial" panose="020B0604020202020204" pitchFamily="34" charset="0"/>
              </a:rPr>
              <a:t> </a:t>
            </a:r>
            <a:endParaRPr lang="es-ES_tradnl" altLang="es-ES" sz="2400">
              <a:solidFill>
                <a:srgbClr val="0033CC"/>
              </a:solidFill>
              <a:latin typeface="Times New Roman" panose="02020603050405020304" pitchFamily="18" charset="0"/>
              <a:cs typeface="Arial" panose="020B0604020202020204" pitchFamily="34" charset="0"/>
            </a:endParaRPr>
          </a:p>
        </p:txBody>
      </p:sp>
      <p:sp>
        <p:nvSpPr>
          <p:cNvPr id="27660" name="Rectangle 70">
            <a:extLst>
              <a:ext uri="{FF2B5EF4-FFF2-40B4-BE49-F238E27FC236}">
                <a16:creationId xmlns:a16="http://schemas.microsoft.com/office/drawing/2014/main" id="{B74736CD-CB7B-E719-FBAE-E7B74853AAED}"/>
              </a:ext>
            </a:extLst>
          </p:cNvPr>
          <p:cNvSpPr>
            <a:spLocks noChangeArrowheads="1"/>
          </p:cNvSpPr>
          <p:nvPr/>
        </p:nvSpPr>
        <p:spPr bwMode="auto">
          <a:xfrm>
            <a:off x="3033713" y="6597650"/>
            <a:ext cx="2951162" cy="576263"/>
          </a:xfrm>
          <a:prstGeom prst="rect">
            <a:avLst/>
          </a:prstGeom>
          <a:noFill/>
          <a:ln w="762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s-ES" altLang="es-ES">
              <a:solidFill>
                <a:srgbClr val="000000"/>
              </a:solidFill>
              <a:cs typeface="Arial" panose="020B0604020202020204" pitchFamily="34" charset="0"/>
            </a:endParaRPr>
          </a:p>
        </p:txBody>
      </p:sp>
      <p:sp>
        <p:nvSpPr>
          <p:cNvPr id="27661" name="Line 71">
            <a:extLst>
              <a:ext uri="{FF2B5EF4-FFF2-40B4-BE49-F238E27FC236}">
                <a16:creationId xmlns:a16="http://schemas.microsoft.com/office/drawing/2014/main" id="{F9DEB921-1272-DEF2-83E3-D7982ACE2E8B}"/>
              </a:ext>
            </a:extLst>
          </p:cNvPr>
          <p:cNvSpPr>
            <a:spLocks noChangeShapeType="1"/>
          </p:cNvSpPr>
          <p:nvPr/>
        </p:nvSpPr>
        <p:spPr bwMode="auto">
          <a:xfrm>
            <a:off x="2528888" y="6453188"/>
            <a:ext cx="424815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27662" name="Text Box 72">
            <a:extLst>
              <a:ext uri="{FF2B5EF4-FFF2-40B4-BE49-F238E27FC236}">
                <a16:creationId xmlns:a16="http://schemas.microsoft.com/office/drawing/2014/main" id="{92935F24-5897-4696-B30B-C15281C7484C}"/>
              </a:ext>
            </a:extLst>
          </p:cNvPr>
          <p:cNvSpPr txBox="1">
            <a:spLocks noChangeArrowheads="1"/>
          </p:cNvSpPr>
          <p:nvPr/>
        </p:nvSpPr>
        <p:spPr bwMode="auto">
          <a:xfrm>
            <a:off x="1933575" y="6183313"/>
            <a:ext cx="625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sz="2400">
                <a:solidFill>
                  <a:srgbClr val="000000"/>
                </a:solidFill>
                <a:cs typeface="Arial" panose="020B0604020202020204" pitchFamily="34" charset="0"/>
              </a:rPr>
              <a:t>Cl </a:t>
            </a:r>
            <a:r>
              <a:rPr lang="es-ES_tradnl" altLang="es-ES" sz="2400" baseline="30000">
                <a:solidFill>
                  <a:srgbClr val="000000"/>
                </a:solidFill>
                <a:cs typeface="Arial" panose="020B0604020202020204" pitchFamily="34" charset="0"/>
              </a:rPr>
              <a:t>-</a:t>
            </a:r>
            <a:endParaRPr lang="es-ES" altLang="es-ES" sz="2400">
              <a:solidFill>
                <a:srgbClr val="000000"/>
              </a:solidFill>
              <a:cs typeface="Arial" panose="020B0604020202020204" pitchFamily="34" charset="0"/>
            </a:endParaRPr>
          </a:p>
        </p:txBody>
      </p:sp>
      <p:sp>
        <p:nvSpPr>
          <p:cNvPr id="27663" name="Text Box 73">
            <a:extLst>
              <a:ext uri="{FF2B5EF4-FFF2-40B4-BE49-F238E27FC236}">
                <a16:creationId xmlns:a16="http://schemas.microsoft.com/office/drawing/2014/main" id="{57E15527-626B-851D-D6A4-9EC0E959F617}"/>
              </a:ext>
            </a:extLst>
          </p:cNvPr>
          <p:cNvSpPr txBox="1">
            <a:spLocks noChangeArrowheads="1"/>
          </p:cNvSpPr>
          <p:nvPr/>
        </p:nvSpPr>
        <p:spPr bwMode="auto">
          <a:xfrm>
            <a:off x="2533650" y="5802313"/>
            <a:ext cx="303213"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sz="2800">
                <a:solidFill>
                  <a:srgbClr val="000000"/>
                </a:solidFill>
                <a:cs typeface="Arial" panose="020B0604020202020204" pitchFamily="34" charset="0"/>
              </a:rPr>
              <a:t>-</a:t>
            </a:r>
            <a:endParaRPr lang="es-ES" altLang="es-ES" sz="2800">
              <a:solidFill>
                <a:srgbClr val="000000"/>
              </a:solidFill>
              <a:cs typeface="Arial" panose="020B0604020202020204" pitchFamily="34" charset="0"/>
            </a:endParaRPr>
          </a:p>
        </p:txBody>
      </p:sp>
      <p:sp>
        <p:nvSpPr>
          <p:cNvPr id="27664" name="Text Box 74">
            <a:extLst>
              <a:ext uri="{FF2B5EF4-FFF2-40B4-BE49-F238E27FC236}">
                <a16:creationId xmlns:a16="http://schemas.microsoft.com/office/drawing/2014/main" id="{0E440C45-D419-C4CB-C405-E8D446632A9D}"/>
              </a:ext>
            </a:extLst>
          </p:cNvPr>
          <p:cNvSpPr txBox="1">
            <a:spLocks noChangeArrowheads="1"/>
          </p:cNvSpPr>
          <p:nvPr/>
        </p:nvSpPr>
        <p:spPr bwMode="auto">
          <a:xfrm>
            <a:off x="6057900" y="5876925"/>
            <a:ext cx="3921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sz="2800">
                <a:solidFill>
                  <a:srgbClr val="000000"/>
                </a:solidFill>
                <a:cs typeface="Arial" panose="020B0604020202020204" pitchFamily="34" charset="0"/>
              </a:rPr>
              <a:t>+</a:t>
            </a:r>
            <a:endParaRPr lang="es-ES" altLang="es-ES" sz="2800">
              <a:solidFill>
                <a:srgbClr val="000000"/>
              </a:solidFill>
              <a:cs typeface="Arial" panose="020B0604020202020204" pitchFamily="34" charset="0"/>
            </a:endParaRPr>
          </a:p>
        </p:txBody>
      </p:sp>
      <p:sp>
        <p:nvSpPr>
          <p:cNvPr id="27665" name="28 Rectángulo">
            <a:extLst>
              <a:ext uri="{FF2B5EF4-FFF2-40B4-BE49-F238E27FC236}">
                <a16:creationId xmlns:a16="http://schemas.microsoft.com/office/drawing/2014/main" id="{7B447515-83C1-F2CF-7FA2-7BC41046B0C1}"/>
              </a:ext>
            </a:extLst>
          </p:cNvPr>
          <p:cNvSpPr>
            <a:spLocks noChangeArrowheads="1"/>
          </p:cNvSpPr>
          <p:nvPr/>
        </p:nvSpPr>
        <p:spPr bwMode="auto">
          <a:xfrm>
            <a:off x="7153275" y="5716588"/>
            <a:ext cx="20843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b="1">
                <a:solidFill>
                  <a:srgbClr val="0070C0"/>
                </a:solidFill>
                <a:cs typeface="Arial" panose="020B0604020202020204" pitchFamily="34" charset="0"/>
              </a:rPr>
              <a:t>Membrana </a:t>
            </a:r>
          </a:p>
          <a:p>
            <a:pPr eaLnBrk="1" hangingPunct="1"/>
            <a:r>
              <a:rPr lang="es-ES_tradnl" altLang="es-ES" b="1">
                <a:solidFill>
                  <a:srgbClr val="0070C0"/>
                </a:solidFill>
                <a:cs typeface="Arial" panose="020B0604020202020204" pitchFamily="34" charset="0"/>
              </a:rPr>
              <a:t>Celular basolateral</a:t>
            </a:r>
            <a:endParaRPr lang="es-ES" altLang="es-ES">
              <a:solidFill>
                <a:srgbClr val="0070C0"/>
              </a:solidFill>
              <a:cs typeface="Arial" panose="020B0604020202020204" pitchFamily="34" charset="0"/>
            </a:endParaRPr>
          </a:p>
        </p:txBody>
      </p:sp>
      <p:sp>
        <p:nvSpPr>
          <p:cNvPr id="27666" name="29 Rectángulo">
            <a:extLst>
              <a:ext uri="{FF2B5EF4-FFF2-40B4-BE49-F238E27FC236}">
                <a16:creationId xmlns:a16="http://schemas.microsoft.com/office/drawing/2014/main" id="{89101622-67BD-3196-ECCF-DFF9DDC5077A}"/>
              </a:ext>
            </a:extLst>
          </p:cNvPr>
          <p:cNvSpPr>
            <a:spLocks noChangeArrowheads="1"/>
          </p:cNvSpPr>
          <p:nvPr/>
        </p:nvSpPr>
        <p:spPr bwMode="auto">
          <a:xfrm>
            <a:off x="452438" y="5675313"/>
            <a:ext cx="1492250"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b="1">
                <a:solidFill>
                  <a:srgbClr val="0070C0"/>
                </a:solidFill>
                <a:cs typeface="Arial" panose="020B0604020202020204" pitchFamily="34" charset="0"/>
              </a:rPr>
              <a:t>Membrana </a:t>
            </a:r>
          </a:p>
          <a:p>
            <a:pPr eaLnBrk="1" hangingPunct="1"/>
            <a:r>
              <a:rPr lang="es-ES_tradnl" altLang="es-ES" b="1">
                <a:solidFill>
                  <a:srgbClr val="0070C0"/>
                </a:solidFill>
                <a:cs typeface="Arial" panose="020B0604020202020204" pitchFamily="34" charset="0"/>
              </a:rPr>
              <a:t>celular  apical</a:t>
            </a:r>
            <a:endParaRPr lang="es-ES" altLang="es-ES">
              <a:solidFill>
                <a:srgbClr val="0070C0"/>
              </a:solidFill>
              <a:cs typeface="Arial" panose="020B0604020202020204" pitchFamily="34" charset="0"/>
            </a:endParaRPr>
          </a:p>
        </p:txBody>
      </p:sp>
      <p:cxnSp>
        <p:nvCxnSpPr>
          <p:cNvPr id="32" name="31 Conector recto de flecha">
            <a:extLst>
              <a:ext uri="{FF2B5EF4-FFF2-40B4-BE49-F238E27FC236}">
                <a16:creationId xmlns:a16="http://schemas.microsoft.com/office/drawing/2014/main" id="{41AD4263-3AF2-7593-3579-C2F383DFC44F}"/>
              </a:ext>
            </a:extLst>
          </p:cNvPr>
          <p:cNvCxnSpPr/>
          <p:nvPr/>
        </p:nvCxnSpPr>
        <p:spPr>
          <a:xfrm>
            <a:off x="1839913" y="5876925"/>
            <a:ext cx="973137" cy="0"/>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7668" name="Text Box 25">
            <a:extLst>
              <a:ext uri="{FF2B5EF4-FFF2-40B4-BE49-F238E27FC236}">
                <a16:creationId xmlns:a16="http://schemas.microsoft.com/office/drawing/2014/main" id="{BBCE11BD-4039-8616-A7FD-7939052B5392}"/>
              </a:ext>
            </a:extLst>
          </p:cNvPr>
          <p:cNvSpPr txBox="1">
            <a:spLocks noChangeArrowheads="1"/>
          </p:cNvSpPr>
          <p:nvPr/>
        </p:nvSpPr>
        <p:spPr bwMode="auto">
          <a:xfrm>
            <a:off x="6731000" y="4678363"/>
            <a:ext cx="17430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sz="2400" b="1">
                <a:solidFill>
                  <a:srgbClr val="0033CC"/>
                </a:solidFill>
                <a:cs typeface="Arial" panose="020B0604020202020204" pitchFamily="34" charset="0"/>
              </a:rPr>
              <a:t>Aldosterona</a:t>
            </a:r>
            <a:endParaRPr lang="es-ES" altLang="es-ES" sz="2400" b="1">
              <a:solidFill>
                <a:srgbClr val="0033CC"/>
              </a:solidFill>
              <a:cs typeface="Arial" panose="020B0604020202020204" pitchFamily="34" charset="0"/>
            </a:endParaRPr>
          </a:p>
        </p:txBody>
      </p:sp>
      <p:sp>
        <p:nvSpPr>
          <p:cNvPr id="27669" name="Line 26">
            <a:extLst>
              <a:ext uri="{FF2B5EF4-FFF2-40B4-BE49-F238E27FC236}">
                <a16:creationId xmlns:a16="http://schemas.microsoft.com/office/drawing/2014/main" id="{E376B31D-5655-EB75-C0F3-C9F8CDA7378D}"/>
              </a:ext>
            </a:extLst>
          </p:cNvPr>
          <p:cNvSpPr>
            <a:spLocks noChangeShapeType="1"/>
          </p:cNvSpPr>
          <p:nvPr/>
        </p:nvSpPr>
        <p:spPr bwMode="auto">
          <a:xfrm flipH="1">
            <a:off x="5370513" y="5056188"/>
            <a:ext cx="1085850" cy="0"/>
          </a:xfrm>
          <a:prstGeom prst="line">
            <a:avLst/>
          </a:prstGeom>
          <a:noFill/>
          <a:ln w="57150">
            <a:solidFill>
              <a:srgbClr val="0033CC"/>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27670" name="Text Box 27">
            <a:extLst>
              <a:ext uri="{FF2B5EF4-FFF2-40B4-BE49-F238E27FC236}">
                <a16:creationId xmlns:a16="http://schemas.microsoft.com/office/drawing/2014/main" id="{927303EA-5EF8-62AA-48C5-E706F002365B}"/>
              </a:ext>
            </a:extLst>
          </p:cNvPr>
          <p:cNvSpPr txBox="1">
            <a:spLocks noChangeArrowheads="1"/>
          </p:cNvSpPr>
          <p:nvPr/>
        </p:nvSpPr>
        <p:spPr bwMode="auto">
          <a:xfrm>
            <a:off x="3417888" y="4840288"/>
            <a:ext cx="1741487"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2600"/>
              </a:lnSpc>
            </a:pPr>
            <a:r>
              <a:rPr lang="es-ES_tradnl" altLang="es-ES" sz="2400" b="1">
                <a:solidFill>
                  <a:srgbClr val="0033CC"/>
                </a:solidFill>
                <a:cs typeface="Arial" panose="020B0604020202020204" pitchFamily="34" charset="0"/>
              </a:rPr>
              <a:t>Receptor</a:t>
            </a:r>
          </a:p>
          <a:p>
            <a:pPr algn="ctr" eaLnBrk="1" hangingPunct="1">
              <a:lnSpc>
                <a:spcPts val="2600"/>
              </a:lnSpc>
            </a:pPr>
            <a:r>
              <a:rPr lang="es-ES_tradnl" altLang="es-ES" sz="2400" b="1">
                <a:solidFill>
                  <a:srgbClr val="0033CC"/>
                </a:solidFill>
                <a:cs typeface="Arial" panose="020B0604020202020204" pitchFamily="34" charset="0"/>
              </a:rPr>
              <a:t>Aldosterona</a:t>
            </a:r>
          </a:p>
          <a:p>
            <a:pPr algn="ctr" eaLnBrk="1" hangingPunct="1">
              <a:lnSpc>
                <a:spcPts val="2200"/>
              </a:lnSpc>
            </a:pPr>
            <a:endParaRPr lang="es-ES" altLang="es-ES" sz="2400" b="1">
              <a:solidFill>
                <a:srgbClr val="0033CC"/>
              </a:solidFill>
              <a:cs typeface="Arial" panose="020B0604020202020204" pitchFamily="34" charset="0"/>
            </a:endParaRPr>
          </a:p>
        </p:txBody>
      </p:sp>
      <p:sp>
        <p:nvSpPr>
          <p:cNvPr id="27671" name="Text Box 22">
            <a:extLst>
              <a:ext uri="{FF2B5EF4-FFF2-40B4-BE49-F238E27FC236}">
                <a16:creationId xmlns:a16="http://schemas.microsoft.com/office/drawing/2014/main" id="{D207F12F-4A2F-073A-D442-D7CA17B3B416}"/>
              </a:ext>
            </a:extLst>
          </p:cNvPr>
          <p:cNvSpPr txBox="1">
            <a:spLocks noChangeArrowheads="1"/>
          </p:cNvSpPr>
          <p:nvPr/>
        </p:nvSpPr>
        <p:spPr bwMode="auto">
          <a:xfrm>
            <a:off x="1839913" y="4521200"/>
            <a:ext cx="6524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_tradnl" altLang="es-ES" sz="2000" b="1">
                <a:solidFill>
                  <a:srgbClr val="000000"/>
                </a:solidFill>
                <a:latin typeface="Times New Roman" panose="02020603050405020304" pitchFamily="18" charset="0"/>
                <a:cs typeface="Arial" panose="020B0604020202020204" pitchFamily="34" charset="0"/>
              </a:rPr>
              <a:t> Na</a:t>
            </a:r>
            <a:r>
              <a:rPr lang="es-ES_tradnl" altLang="es-ES" sz="2000" b="1" baseline="30000">
                <a:solidFill>
                  <a:srgbClr val="000000"/>
                </a:solidFill>
                <a:latin typeface="Times New Roman" panose="02020603050405020304" pitchFamily="18" charset="0"/>
                <a:cs typeface="Arial" panose="020B0604020202020204" pitchFamily="34" charset="0"/>
              </a:rPr>
              <a:t>+</a:t>
            </a:r>
            <a:endParaRPr lang="es-ES_tradnl" altLang="es-ES" sz="1600" b="1">
              <a:solidFill>
                <a:srgbClr val="000000"/>
              </a:solidFill>
              <a:latin typeface="Times New Roman" panose="02020603050405020304" pitchFamily="18" charset="0"/>
              <a:cs typeface="Arial" panose="020B0604020202020204" pitchFamily="34" charset="0"/>
            </a:endParaRPr>
          </a:p>
        </p:txBody>
      </p:sp>
      <p:sp>
        <p:nvSpPr>
          <p:cNvPr id="27672" name="Text Box 23">
            <a:extLst>
              <a:ext uri="{FF2B5EF4-FFF2-40B4-BE49-F238E27FC236}">
                <a16:creationId xmlns:a16="http://schemas.microsoft.com/office/drawing/2014/main" id="{CB6032EC-018E-A4A1-D943-D3B6812A8939}"/>
              </a:ext>
            </a:extLst>
          </p:cNvPr>
          <p:cNvSpPr txBox="1">
            <a:spLocks noChangeArrowheads="1"/>
          </p:cNvSpPr>
          <p:nvPr/>
        </p:nvSpPr>
        <p:spPr bwMode="auto">
          <a:xfrm>
            <a:off x="3683000" y="3365500"/>
            <a:ext cx="711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_tradnl" altLang="es-ES" sz="2000" b="1">
                <a:solidFill>
                  <a:srgbClr val="000000"/>
                </a:solidFill>
                <a:latin typeface="Times New Roman" panose="02020603050405020304" pitchFamily="18" charset="0"/>
                <a:cs typeface="Arial" panose="020B0604020202020204" pitchFamily="34" charset="0"/>
              </a:rPr>
              <a:t>K</a:t>
            </a:r>
            <a:r>
              <a:rPr lang="es-ES_tradnl" altLang="es-ES" sz="2000" b="1" baseline="30000">
                <a:solidFill>
                  <a:srgbClr val="000000"/>
                </a:solidFill>
                <a:latin typeface="Times New Roman" panose="02020603050405020304" pitchFamily="18" charset="0"/>
                <a:cs typeface="Arial" panose="020B0604020202020204" pitchFamily="34" charset="0"/>
              </a:rPr>
              <a:t>+</a:t>
            </a:r>
            <a:endParaRPr lang="es-ES_tradnl" altLang="es-ES" sz="1600" b="1">
              <a:solidFill>
                <a:srgbClr val="000000"/>
              </a:solidFill>
              <a:latin typeface="Times New Roman" panose="02020603050405020304" pitchFamily="18" charset="0"/>
              <a:cs typeface="Arial" panose="020B0604020202020204" pitchFamily="34" charset="0"/>
            </a:endParaRPr>
          </a:p>
        </p:txBody>
      </p:sp>
      <p:sp>
        <p:nvSpPr>
          <p:cNvPr id="27673" name="Line 36">
            <a:extLst>
              <a:ext uri="{FF2B5EF4-FFF2-40B4-BE49-F238E27FC236}">
                <a16:creationId xmlns:a16="http://schemas.microsoft.com/office/drawing/2014/main" id="{CCADE4AA-727D-A5AD-4D89-A9C1A1BA1EC1}"/>
              </a:ext>
            </a:extLst>
          </p:cNvPr>
          <p:cNvSpPr>
            <a:spLocks noChangeShapeType="1"/>
          </p:cNvSpPr>
          <p:nvPr/>
        </p:nvSpPr>
        <p:spPr bwMode="auto">
          <a:xfrm flipH="1">
            <a:off x="5745163" y="866775"/>
            <a:ext cx="31750" cy="1470025"/>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a:p>
        </p:txBody>
      </p:sp>
      <p:grpSp>
        <p:nvGrpSpPr>
          <p:cNvPr id="27674" name="Group 37">
            <a:extLst>
              <a:ext uri="{FF2B5EF4-FFF2-40B4-BE49-F238E27FC236}">
                <a16:creationId xmlns:a16="http://schemas.microsoft.com/office/drawing/2014/main" id="{A0780F0E-48A0-34C0-0324-5F4A31643F62}"/>
              </a:ext>
            </a:extLst>
          </p:cNvPr>
          <p:cNvGrpSpPr>
            <a:grpSpLocks/>
          </p:cNvGrpSpPr>
          <p:nvPr/>
        </p:nvGrpSpPr>
        <p:grpSpPr bwMode="auto">
          <a:xfrm>
            <a:off x="6330950" y="1187450"/>
            <a:ext cx="328613" cy="396875"/>
            <a:chOff x="2582" y="1161"/>
            <a:chExt cx="207" cy="250"/>
          </a:xfrm>
        </p:grpSpPr>
        <p:sp>
          <p:nvSpPr>
            <p:cNvPr id="27710" name="Text Box 38">
              <a:extLst>
                <a:ext uri="{FF2B5EF4-FFF2-40B4-BE49-F238E27FC236}">
                  <a16:creationId xmlns:a16="http://schemas.microsoft.com/office/drawing/2014/main" id="{2DF217A3-0866-BC87-CBFA-57196E92C95C}"/>
                </a:ext>
              </a:extLst>
            </p:cNvPr>
            <p:cNvSpPr txBox="1">
              <a:spLocks noChangeArrowheads="1"/>
            </p:cNvSpPr>
            <p:nvPr/>
          </p:nvSpPr>
          <p:spPr bwMode="auto">
            <a:xfrm>
              <a:off x="2582" y="1161"/>
              <a:ext cx="20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sz="2000" b="1">
                  <a:solidFill>
                    <a:srgbClr val="000000"/>
                  </a:solidFill>
                  <a:latin typeface="Arial" panose="020B0604020202020204" pitchFamily="34" charset="0"/>
                  <a:cs typeface="Arial" panose="020B0604020202020204" pitchFamily="34" charset="0"/>
                </a:rPr>
                <a:t>+</a:t>
              </a:r>
              <a:endParaRPr lang="es-ES_tradnl" altLang="es-ES">
                <a:solidFill>
                  <a:srgbClr val="000000"/>
                </a:solidFill>
                <a:latin typeface="Arial" panose="020B0604020202020204" pitchFamily="34" charset="0"/>
                <a:cs typeface="Arial" panose="020B0604020202020204" pitchFamily="34" charset="0"/>
              </a:endParaRPr>
            </a:p>
          </p:txBody>
        </p:sp>
        <p:sp>
          <p:nvSpPr>
            <p:cNvPr id="27711" name="Oval 39">
              <a:extLst>
                <a:ext uri="{FF2B5EF4-FFF2-40B4-BE49-F238E27FC236}">
                  <a16:creationId xmlns:a16="http://schemas.microsoft.com/office/drawing/2014/main" id="{402ADE36-1220-70F4-1BA6-7B7719231DBE}"/>
                </a:ext>
              </a:extLst>
            </p:cNvPr>
            <p:cNvSpPr>
              <a:spLocks noChangeArrowheads="1"/>
            </p:cNvSpPr>
            <p:nvPr/>
          </p:nvSpPr>
          <p:spPr bwMode="auto">
            <a:xfrm>
              <a:off x="2592" y="1248"/>
              <a:ext cx="192" cy="96"/>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s-ES" altLang="es-ES">
                <a:solidFill>
                  <a:srgbClr val="000000"/>
                </a:solidFill>
                <a:latin typeface="Arial" panose="020B0604020202020204" pitchFamily="34" charset="0"/>
                <a:cs typeface="Arial" panose="020B0604020202020204" pitchFamily="34" charset="0"/>
              </a:endParaRPr>
            </a:p>
          </p:txBody>
        </p:sp>
      </p:grpSp>
      <p:sp>
        <p:nvSpPr>
          <p:cNvPr id="27675" name="Text Box 40">
            <a:extLst>
              <a:ext uri="{FF2B5EF4-FFF2-40B4-BE49-F238E27FC236}">
                <a16:creationId xmlns:a16="http://schemas.microsoft.com/office/drawing/2014/main" id="{E1828288-B0CF-A7D8-A1B4-AC186E09178D}"/>
              </a:ext>
            </a:extLst>
          </p:cNvPr>
          <p:cNvSpPr txBox="1">
            <a:spLocks noChangeArrowheads="1"/>
          </p:cNvSpPr>
          <p:nvPr/>
        </p:nvSpPr>
        <p:spPr bwMode="auto">
          <a:xfrm>
            <a:off x="6330950" y="323850"/>
            <a:ext cx="16430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b="1">
                <a:solidFill>
                  <a:srgbClr val="000000"/>
                </a:solidFill>
                <a:latin typeface="Arial" panose="020B0604020202020204" pitchFamily="34" charset="0"/>
                <a:cs typeface="Arial" panose="020B0604020202020204" pitchFamily="34" charset="0"/>
              </a:rPr>
              <a:t>Catecolaminas</a:t>
            </a:r>
          </a:p>
          <a:p>
            <a:pPr eaLnBrk="1" hangingPunct="1"/>
            <a:r>
              <a:rPr lang="es-ES_tradnl" altLang="es-ES" b="1">
                <a:solidFill>
                  <a:srgbClr val="000000"/>
                </a:solidFill>
                <a:latin typeface="Arial" panose="020B0604020202020204" pitchFamily="34" charset="0"/>
                <a:cs typeface="Arial" panose="020B0604020202020204" pitchFamily="34" charset="0"/>
                <a:sym typeface="Symbol" panose="05050102010706020507" pitchFamily="18" charset="2"/>
              </a:rPr>
              <a:t>-adrenérgicas</a:t>
            </a:r>
            <a:endParaRPr lang="es-ES_tradnl" altLang="es-ES">
              <a:solidFill>
                <a:srgbClr val="000000"/>
              </a:solidFill>
              <a:latin typeface="Arial" panose="020B0604020202020204" pitchFamily="34" charset="0"/>
              <a:cs typeface="Arial" panose="020B0604020202020204" pitchFamily="34" charset="0"/>
            </a:endParaRPr>
          </a:p>
        </p:txBody>
      </p:sp>
      <p:sp>
        <p:nvSpPr>
          <p:cNvPr id="27676" name="Text Box 21">
            <a:extLst>
              <a:ext uri="{FF2B5EF4-FFF2-40B4-BE49-F238E27FC236}">
                <a16:creationId xmlns:a16="http://schemas.microsoft.com/office/drawing/2014/main" id="{2EA78D6A-A8B9-A504-0B11-A8A80B3AFA42}"/>
              </a:ext>
            </a:extLst>
          </p:cNvPr>
          <p:cNvSpPr txBox="1">
            <a:spLocks noChangeArrowheads="1"/>
          </p:cNvSpPr>
          <p:nvPr/>
        </p:nvSpPr>
        <p:spPr bwMode="auto">
          <a:xfrm>
            <a:off x="5237163" y="500063"/>
            <a:ext cx="984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b="1">
                <a:solidFill>
                  <a:srgbClr val="000000"/>
                </a:solidFill>
                <a:latin typeface="Arial" panose="020B0604020202020204" pitchFamily="34" charset="0"/>
                <a:cs typeface="Arial" panose="020B0604020202020204" pitchFamily="34" charset="0"/>
              </a:rPr>
              <a:t>Insulina</a:t>
            </a:r>
            <a:endParaRPr lang="es-ES_tradnl" altLang="es-ES">
              <a:solidFill>
                <a:srgbClr val="000000"/>
              </a:solidFill>
              <a:latin typeface="Arial" panose="020B0604020202020204" pitchFamily="34" charset="0"/>
              <a:cs typeface="Arial" panose="020B0604020202020204" pitchFamily="34" charset="0"/>
            </a:endParaRPr>
          </a:p>
        </p:txBody>
      </p:sp>
      <p:sp>
        <p:nvSpPr>
          <p:cNvPr id="27677" name="Text Box 62">
            <a:extLst>
              <a:ext uri="{FF2B5EF4-FFF2-40B4-BE49-F238E27FC236}">
                <a16:creationId xmlns:a16="http://schemas.microsoft.com/office/drawing/2014/main" id="{26243790-EEC9-83F4-BD87-C7463FB1F2E6}"/>
              </a:ext>
            </a:extLst>
          </p:cNvPr>
          <p:cNvSpPr txBox="1">
            <a:spLocks noChangeArrowheads="1"/>
          </p:cNvSpPr>
          <p:nvPr/>
        </p:nvSpPr>
        <p:spPr bwMode="auto">
          <a:xfrm>
            <a:off x="3149600" y="2019300"/>
            <a:ext cx="202882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2500"/>
              </a:lnSpc>
            </a:pPr>
            <a:r>
              <a:rPr lang="es-ES_tradnl" altLang="es-ES" sz="2400" b="1">
                <a:solidFill>
                  <a:srgbClr val="4A452A"/>
                </a:solidFill>
                <a:cs typeface="Arial" panose="020B0604020202020204" pitchFamily="34" charset="0"/>
              </a:rPr>
              <a:t>Célula </a:t>
            </a:r>
          </a:p>
          <a:p>
            <a:pPr eaLnBrk="1" hangingPunct="1">
              <a:lnSpc>
                <a:spcPts val="2500"/>
              </a:lnSpc>
            </a:pPr>
            <a:r>
              <a:rPr lang="es-ES_tradnl" altLang="es-ES" sz="2400" b="1">
                <a:solidFill>
                  <a:srgbClr val="4A452A"/>
                </a:solidFill>
                <a:cs typeface="Arial" panose="020B0604020202020204" pitchFamily="34" charset="0"/>
              </a:rPr>
              <a:t>Principal</a:t>
            </a:r>
          </a:p>
          <a:p>
            <a:pPr eaLnBrk="1" hangingPunct="1">
              <a:lnSpc>
                <a:spcPts val="2500"/>
              </a:lnSpc>
            </a:pPr>
            <a:r>
              <a:rPr lang="es-ES_tradnl" altLang="es-ES" sz="2400" b="1">
                <a:solidFill>
                  <a:srgbClr val="4A452A"/>
                </a:solidFill>
                <a:cs typeface="Arial" panose="020B0604020202020204" pitchFamily="34" charset="0"/>
              </a:rPr>
              <a:t>TCD y TC</a:t>
            </a:r>
            <a:endParaRPr lang="es-ES" altLang="es-ES" sz="2400" b="1">
              <a:solidFill>
                <a:srgbClr val="4A452A"/>
              </a:solidFill>
              <a:cs typeface="Arial" panose="020B0604020202020204" pitchFamily="34" charset="0"/>
            </a:endParaRPr>
          </a:p>
        </p:txBody>
      </p:sp>
      <p:sp>
        <p:nvSpPr>
          <p:cNvPr id="27678" name="Text Box 62">
            <a:extLst>
              <a:ext uri="{FF2B5EF4-FFF2-40B4-BE49-F238E27FC236}">
                <a16:creationId xmlns:a16="http://schemas.microsoft.com/office/drawing/2014/main" id="{474FE6F1-CDEB-6CC3-0C81-D797D8A3D289}"/>
              </a:ext>
            </a:extLst>
          </p:cNvPr>
          <p:cNvSpPr txBox="1">
            <a:spLocks noChangeArrowheads="1"/>
          </p:cNvSpPr>
          <p:nvPr/>
        </p:nvSpPr>
        <p:spPr bwMode="auto">
          <a:xfrm>
            <a:off x="6600825" y="3676650"/>
            <a:ext cx="1804988"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2500"/>
              </a:lnSpc>
            </a:pPr>
            <a:r>
              <a:rPr lang="es-ES_tradnl" altLang="es-ES" sz="2400" b="1">
                <a:solidFill>
                  <a:srgbClr val="4A452A"/>
                </a:solidFill>
                <a:cs typeface="Arial" panose="020B0604020202020204" pitchFamily="34" charset="0"/>
              </a:rPr>
              <a:t>Capilar </a:t>
            </a:r>
          </a:p>
          <a:p>
            <a:pPr eaLnBrk="1" hangingPunct="1">
              <a:lnSpc>
                <a:spcPts val="2500"/>
              </a:lnSpc>
            </a:pPr>
            <a:r>
              <a:rPr lang="es-ES_tradnl" altLang="es-ES" sz="2400" b="1">
                <a:solidFill>
                  <a:srgbClr val="4A452A"/>
                </a:solidFill>
                <a:cs typeface="Arial" panose="020B0604020202020204" pitchFamily="34" charset="0"/>
              </a:rPr>
              <a:t>peritubular</a:t>
            </a:r>
            <a:endParaRPr lang="es-ES" altLang="es-ES" sz="2400" b="1">
              <a:solidFill>
                <a:srgbClr val="4A452A"/>
              </a:solidFill>
              <a:cs typeface="Arial" panose="020B0604020202020204" pitchFamily="34" charset="0"/>
            </a:endParaRPr>
          </a:p>
        </p:txBody>
      </p:sp>
      <p:sp>
        <p:nvSpPr>
          <p:cNvPr id="27679" name="Text Box 20">
            <a:extLst>
              <a:ext uri="{FF2B5EF4-FFF2-40B4-BE49-F238E27FC236}">
                <a16:creationId xmlns:a16="http://schemas.microsoft.com/office/drawing/2014/main" id="{AFBFD5ED-C478-A447-4645-EE22415F3F9B}"/>
              </a:ext>
            </a:extLst>
          </p:cNvPr>
          <p:cNvSpPr txBox="1">
            <a:spLocks noChangeArrowheads="1"/>
          </p:cNvSpPr>
          <p:nvPr/>
        </p:nvSpPr>
        <p:spPr bwMode="auto">
          <a:xfrm>
            <a:off x="800100" y="241300"/>
            <a:ext cx="1884363" cy="1016000"/>
          </a:xfrm>
          <a:prstGeom prst="rect">
            <a:avLst/>
          </a:prstGeom>
          <a:solidFill>
            <a:srgbClr val="DDDDDD"/>
          </a:solidFill>
          <a:ln w="9525">
            <a:solidFill>
              <a:schemeClr val="tx1"/>
            </a:solidFill>
            <a:miter lim="800000"/>
            <a:headEnd/>
            <a:tailEnd/>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_tradnl" altLang="es-ES" sz="2000" b="1">
                <a:solidFill>
                  <a:srgbClr val="000000"/>
                </a:solidFill>
                <a:latin typeface="Arial" panose="020B0604020202020204" pitchFamily="34" charset="0"/>
                <a:cs typeface="Arial" panose="020B0604020202020204" pitchFamily="34" charset="0"/>
              </a:rPr>
              <a:t>Concentración</a:t>
            </a:r>
          </a:p>
          <a:p>
            <a:pPr algn="ctr" eaLnBrk="1" hangingPunct="1"/>
            <a:r>
              <a:rPr lang="es-ES_tradnl" altLang="es-ES" sz="2000" b="1">
                <a:solidFill>
                  <a:srgbClr val="000000"/>
                </a:solidFill>
                <a:latin typeface="Arial" panose="020B0604020202020204" pitchFamily="34" charset="0"/>
                <a:cs typeface="Arial" panose="020B0604020202020204" pitchFamily="34" charset="0"/>
              </a:rPr>
              <a:t>extracelular de </a:t>
            </a:r>
          </a:p>
          <a:p>
            <a:pPr algn="ctr" eaLnBrk="1" hangingPunct="1"/>
            <a:r>
              <a:rPr lang="es-ES_tradnl" altLang="es-ES" sz="2000" b="1">
                <a:solidFill>
                  <a:srgbClr val="000000"/>
                </a:solidFill>
                <a:latin typeface="Arial" panose="020B0604020202020204" pitchFamily="34" charset="0"/>
                <a:cs typeface="Arial" panose="020B0604020202020204" pitchFamily="34" charset="0"/>
              </a:rPr>
              <a:t>K</a:t>
            </a:r>
            <a:r>
              <a:rPr lang="es-ES_tradnl" altLang="es-ES" sz="2000" b="1" baseline="30000">
                <a:solidFill>
                  <a:srgbClr val="000000"/>
                </a:solidFill>
                <a:latin typeface="Arial" panose="020B0604020202020204" pitchFamily="34" charset="0"/>
                <a:cs typeface="Arial" panose="020B0604020202020204" pitchFamily="34" charset="0"/>
              </a:rPr>
              <a:t>+ </a:t>
            </a:r>
            <a:endParaRPr lang="es-ES_tradnl" altLang="es-ES">
              <a:solidFill>
                <a:srgbClr val="000000"/>
              </a:solidFill>
              <a:latin typeface="Arial" panose="020B0604020202020204" pitchFamily="34" charset="0"/>
              <a:cs typeface="Arial" panose="020B0604020202020204" pitchFamily="34" charset="0"/>
            </a:endParaRPr>
          </a:p>
        </p:txBody>
      </p:sp>
      <p:sp>
        <p:nvSpPr>
          <p:cNvPr id="27680" name="Text Box 22">
            <a:extLst>
              <a:ext uri="{FF2B5EF4-FFF2-40B4-BE49-F238E27FC236}">
                <a16:creationId xmlns:a16="http://schemas.microsoft.com/office/drawing/2014/main" id="{582CEA77-BC17-4B95-5D88-256B5D445229}"/>
              </a:ext>
            </a:extLst>
          </p:cNvPr>
          <p:cNvSpPr txBox="1">
            <a:spLocks noChangeArrowheads="1"/>
          </p:cNvSpPr>
          <p:nvPr/>
        </p:nvSpPr>
        <p:spPr bwMode="auto">
          <a:xfrm>
            <a:off x="2655888" y="333375"/>
            <a:ext cx="7731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b="1">
                <a:solidFill>
                  <a:srgbClr val="000000"/>
                </a:solidFill>
                <a:latin typeface="Arial" panose="020B0604020202020204" pitchFamily="34" charset="0"/>
                <a:cs typeface="Arial" panose="020B0604020202020204" pitchFamily="34" charset="0"/>
                <a:sym typeface="Symbol" panose="05050102010706020507" pitchFamily="18" charset="2"/>
              </a:rPr>
              <a:t>       </a:t>
            </a:r>
          </a:p>
          <a:p>
            <a:pPr eaLnBrk="1" hangingPunct="1"/>
            <a:endParaRPr lang="es-ES_tradnl" altLang="es-ES" b="1">
              <a:solidFill>
                <a:srgbClr val="000000"/>
              </a:solidFill>
              <a:latin typeface="Arial" panose="020B0604020202020204" pitchFamily="34" charset="0"/>
              <a:cs typeface="Arial" panose="020B0604020202020204" pitchFamily="34" charset="0"/>
              <a:sym typeface="Symbol" panose="05050102010706020507" pitchFamily="18" charset="2"/>
            </a:endParaRPr>
          </a:p>
          <a:p>
            <a:pPr eaLnBrk="1" hangingPunct="1"/>
            <a:r>
              <a:rPr lang="es-ES_tradnl" altLang="es-ES" b="1">
                <a:solidFill>
                  <a:srgbClr val="000000"/>
                </a:solidFill>
                <a:latin typeface="Arial" panose="020B0604020202020204" pitchFamily="34" charset="0"/>
                <a:cs typeface="Arial" panose="020B0604020202020204" pitchFamily="34" charset="0"/>
                <a:sym typeface="Symbol" panose="05050102010706020507" pitchFamily="18" charset="2"/>
              </a:rPr>
              <a:t></a:t>
            </a:r>
            <a:endParaRPr lang="es-ES_tradnl" altLang="es-ES">
              <a:solidFill>
                <a:srgbClr val="000000"/>
              </a:solidFill>
              <a:latin typeface="Arial" panose="020B0604020202020204" pitchFamily="34" charset="0"/>
              <a:cs typeface="Arial" panose="020B0604020202020204" pitchFamily="34" charset="0"/>
            </a:endParaRPr>
          </a:p>
        </p:txBody>
      </p:sp>
      <p:sp>
        <p:nvSpPr>
          <p:cNvPr id="27681" name="Line 27">
            <a:extLst>
              <a:ext uri="{FF2B5EF4-FFF2-40B4-BE49-F238E27FC236}">
                <a16:creationId xmlns:a16="http://schemas.microsoft.com/office/drawing/2014/main" id="{08B4C9E2-F787-1EA6-B685-E9CC4609BFE7}"/>
              </a:ext>
            </a:extLst>
          </p:cNvPr>
          <p:cNvSpPr>
            <a:spLocks noChangeShapeType="1"/>
          </p:cNvSpPr>
          <p:nvPr/>
        </p:nvSpPr>
        <p:spPr bwMode="auto">
          <a:xfrm>
            <a:off x="3009900" y="500063"/>
            <a:ext cx="2144713" cy="4445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a:p>
        </p:txBody>
      </p:sp>
      <p:grpSp>
        <p:nvGrpSpPr>
          <p:cNvPr id="27682" name="Group 29">
            <a:extLst>
              <a:ext uri="{FF2B5EF4-FFF2-40B4-BE49-F238E27FC236}">
                <a16:creationId xmlns:a16="http://schemas.microsoft.com/office/drawing/2014/main" id="{B9747FDB-0ABA-A03E-2C1E-C494C52CFF03}"/>
              </a:ext>
            </a:extLst>
          </p:cNvPr>
          <p:cNvGrpSpPr>
            <a:grpSpLocks/>
          </p:cNvGrpSpPr>
          <p:nvPr/>
        </p:nvGrpSpPr>
        <p:grpSpPr bwMode="auto">
          <a:xfrm>
            <a:off x="3941763" y="103188"/>
            <a:ext cx="328612" cy="396875"/>
            <a:chOff x="2582" y="1161"/>
            <a:chExt cx="207" cy="250"/>
          </a:xfrm>
        </p:grpSpPr>
        <p:sp>
          <p:nvSpPr>
            <p:cNvPr id="27708" name="Text Box 30">
              <a:extLst>
                <a:ext uri="{FF2B5EF4-FFF2-40B4-BE49-F238E27FC236}">
                  <a16:creationId xmlns:a16="http://schemas.microsoft.com/office/drawing/2014/main" id="{DBFD703A-5DC7-246B-82A5-890706212092}"/>
                </a:ext>
              </a:extLst>
            </p:cNvPr>
            <p:cNvSpPr txBox="1">
              <a:spLocks noChangeArrowheads="1"/>
            </p:cNvSpPr>
            <p:nvPr/>
          </p:nvSpPr>
          <p:spPr bwMode="auto">
            <a:xfrm>
              <a:off x="2582" y="1161"/>
              <a:ext cx="20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sz="2000" b="1">
                  <a:solidFill>
                    <a:srgbClr val="000000"/>
                  </a:solidFill>
                  <a:latin typeface="Arial" panose="020B0604020202020204" pitchFamily="34" charset="0"/>
                  <a:cs typeface="Arial" panose="020B0604020202020204" pitchFamily="34" charset="0"/>
                </a:rPr>
                <a:t>+</a:t>
              </a:r>
              <a:endParaRPr lang="es-ES_tradnl" altLang="es-ES">
                <a:solidFill>
                  <a:srgbClr val="000000"/>
                </a:solidFill>
                <a:latin typeface="Arial" panose="020B0604020202020204" pitchFamily="34" charset="0"/>
                <a:cs typeface="Arial" panose="020B0604020202020204" pitchFamily="34" charset="0"/>
              </a:endParaRPr>
            </a:p>
          </p:txBody>
        </p:sp>
        <p:sp>
          <p:nvSpPr>
            <p:cNvPr id="27709" name="Oval 31">
              <a:extLst>
                <a:ext uri="{FF2B5EF4-FFF2-40B4-BE49-F238E27FC236}">
                  <a16:creationId xmlns:a16="http://schemas.microsoft.com/office/drawing/2014/main" id="{D14A82D4-F42D-1291-321B-1AB412A0E357}"/>
                </a:ext>
              </a:extLst>
            </p:cNvPr>
            <p:cNvSpPr>
              <a:spLocks noChangeArrowheads="1"/>
            </p:cNvSpPr>
            <p:nvPr/>
          </p:nvSpPr>
          <p:spPr bwMode="auto">
            <a:xfrm>
              <a:off x="2592" y="1248"/>
              <a:ext cx="192" cy="96"/>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s-ES" altLang="es-ES">
                <a:solidFill>
                  <a:srgbClr val="000000"/>
                </a:solidFill>
                <a:latin typeface="Arial" panose="020B0604020202020204" pitchFamily="34" charset="0"/>
                <a:cs typeface="Arial" panose="020B0604020202020204" pitchFamily="34" charset="0"/>
              </a:endParaRPr>
            </a:p>
          </p:txBody>
        </p:sp>
      </p:grpSp>
      <p:sp>
        <p:nvSpPr>
          <p:cNvPr id="27683" name="Line 32">
            <a:extLst>
              <a:ext uri="{FF2B5EF4-FFF2-40B4-BE49-F238E27FC236}">
                <a16:creationId xmlns:a16="http://schemas.microsoft.com/office/drawing/2014/main" id="{A09BFEE4-C54D-D328-7D4D-A01F60A1B383}"/>
              </a:ext>
            </a:extLst>
          </p:cNvPr>
          <p:cNvSpPr>
            <a:spLocks noChangeShapeType="1"/>
          </p:cNvSpPr>
          <p:nvPr/>
        </p:nvSpPr>
        <p:spPr bwMode="auto">
          <a:xfrm flipV="1">
            <a:off x="2921000" y="690563"/>
            <a:ext cx="2257425" cy="350837"/>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a:p>
        </p:txBody>
      </p:sp>
      <p:grpSp>
        <p:nvGrpSpPr>
          <p:cNvPr id="27684" name="Group 29">
            <a:extLst>
              <a:ext uri="{FF2B5EF4-FFF2-40B4-BE49-F238E27FC236}">
                <a16:creationId xmlns:a16="http://schemas.microsoft.com/office/drawing/2014/main" id="{83B67F1D-A2A0-ADB6-371C-14729FA849B2}"/>
              </a:ext>
            </a:extLst>
          </p:cNvPr>
          <p:cNvGrpSpPr>
            <a:grpSpLocks/>
          </p:cNvGrpSpPr>
          <p:nvPr/>
        </p:nvGrpSpPr>
        <p:grpSpPr bwMode="auto">
          <a:xfrm>
            <a:off x="5368925" y="1187450"/>
            <a:ext cx="328613" cy="396875"/>
            <a:chOff x="2582" y="1161"/>
            <a:chExt cx="207" cy="250"/>
          </a:xfrm>
        </p:grpSpPr>
        <p:sp>
          <p:nvSpPr>
            <p:cNvPr id="27706" name="Text Box 30">
              <a:extLst>
                <a:ext uri="{FF2B5EF4-FFF2-40B4-BE49-F238E27FC236}">
                  <a16:creationId xmlns:a16="http://schemas.microsoft.com/office/drawing/2014/main" id="{BC60AFC5-9C5D-19DA-0C97-BA36CCE63ABC}"/>
                </a:ext>
              </a:extLst>
            </p:cNvPr>
            <p:cNvSpPr txBox="1">
              <a:spLocks noChangeArrowheads="1"/>
            </p:cNvSpPr>
            <p:nvPr/>
          </p:nvSpPr>
          <p:spPr bwMode="auto">
            <a:xfrm>
              <a:off x="2582" y="1161"/>
              <a:ext cx="20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sz="2000" b="1">
                  <a:solidFill>
                    <a:srgbClr val="000000"/>
                  </a:solidFill>
                  <a:latin typeface="Arial" panose="020B0604020202020204" pitchFamily="34" charset="0"/>
                  <a:cs typeface="Arial" panose="020B0604020202020204" pitchFamily="34" charset="0"/>
                </a:rPr>
                <a:t>+</a:t>
              </a:r>
              <a:endParaRPr lang="es-ES_tradnl" altLang="es-ES">
                <a:solidFill>
                  <a:srgbClr val="000000"/>
                </a:solidFill>
                <a:latin typeface="Arial" panose="020B0604020202020204" pitchFamily="34" charset="0"/>
                <a:cs typeface="Arial" panose="020B0604020202020204" pitchFamily="34" charset="0"/>
              </a:endParaRPr>
            </a:p>
          </p:txBody>
        </p:sp>
        <p:sp>
          <p:nvSpPr>
            <p:cNvPr id="27707" name="Oval 31">
              <a:extLst>
                <a:ext uri="{FF2B5EF4-FFF2-40B4-BE49-F238E27FC236}">
                  <a16:creationId xmlns:a16="http://schemas.microsoft.com/office/drawing/2014/main" id="{0163390F-BB38-FD9F-D790-5A5924CC0E35}"/>
                </a:ext>
              </a:extLst>
            </p:cNvPr>
            <p:cNvSpPr>
              <a:spLocks noChangeArrowheads="1"/>
            </p:cNvSpPr>
            <p:nvPr/>
          </p:nvSpPr>
          <p:spPr bwMode="auto">
            <a:xfrm>
              <a:off x="2592" y="1248"/>
              <a:ext cx="192" cy="96"/>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s-ES" altLang="es-ES">
                <a:solidFill>
                  <a:srgbClr val="000000"/>
                </a:solidFill>
                <a:latin typeface="Arial" panose="020B0604020202020204" pitchFamily="34" charset="0"/>
                <a:cs typeface="Arial" panose="020B0604020202020204" pitchFamily="34" charset="0"/>
              </a:endParaRPr>
            </a:p>
          </p:txBody>
        </p:sp>
      </p:grpSp>
      <p:grpSp>
        <p:nvGrpSpPr>
          <p:cNvPr id="27685" name="Group 29">
            <a:extLst>
              <a:ext uri="{FF2B5EF4-FFF2-40B4-BE49-F238E27FC236}">
                <a16:creationId xmlns:a16="http://schemas.microsoft.com/office/drawing/2014/main" id="{C9CD5732-DD4E-E637-6D79-FB1DFD0746CA}"/>
              </a:ext>
            </a:extLst>
          </p:cNvPr>
          <p:cNvGrpSpPr>
            <a:grpSpLocks/>
          </p:cNvGrpSpPr>
          <p:nvPr/>
        </p:nvGrpSpPr>
        <p:grpSpPr bwMode="auto">
          <a:xfrm>
            <a:off x="3946525" y="866775"/>
            <a:ext cx="320675" cy="400050"/>
            <a:chOff x="2582" y="1161"/>
            <a:chExt cx="202" cy="252"/>
          </a:xfrm>
        </p:grpSpPr>
        <p:sp>
          <p:nvSpPr>
            <p:cNvPr id="27704" name="Text Box 30">
              <a:extLst>
                <a:ext uri="{FF2B5EF4-FFF2-40B4-BE49-F238E27FC236}">
                  <a16:creationId xmlns:a16="http://schemas.microsoft.com/office/drawing/2014/main" id="{2D9C6D27-07E9-C143-3E9C-FE55FCD198A1}"/>
                </a:ext>
              </a:extLst>
            </p:cNvPr>
            <p:cNvSpPr txBox="1">
              <a:spLocks noChangeArrowheads="1"/>
            </p:cNvSpPr>
            <p:nvPr/>
          </p:nvSpPr>
          <p:spPr bwMode="auto">
            <a:xfrm>
              <a:off x="2582" y="1161"/>
              <a:ext cx="170"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sz="2000" b="1">
                  <a:solidFill>
                    <a:srgbClr val="000000"/>
                  </a:solidFill>
                  <a:latin typeface="Arial" panose="020B0604020202020204" pitchFamily="34" charset="0"/>
                  <a:cs typeface="Arial" panose="020B0604020202020204" pitchFamily="34" charset="0"/>
                </a:rPr>
                <a:t>-</a:t>
              </a:r>
              <a:endParaRPr lang="es-ES_tradnl" altLang="es-ES">
                <a:solidFill>
                  <a:srgbClr val="000000"/>
                </a:solidFill>
                <a:latin typeface="Arial" panose="020B0604020202020204" pitchFamily="34" charset="0"/>
                <a:cs typeface="Arial" panose="020B0604020202020204" pitchFamily="34" charset="0"/>
              </a:endParaRPr>
            </a:p>
          </p:txBody>
        </p:sp>
        <p:sp>
          <p:nvSpPr>
            <p:cNvPr id="27705" name="Oval 31">
              <a:extLst>
                <a:ext uri="{FF2B5EF4-FFF2-40B4-BE49-F238E27FC236}">
                  <a16:creationId xmlns:a16="http://schemas.microsoft.com/office/drawing/2014/main" id="{EF86F7AB-04B8-C88E-C6B4-458FA68845C1}"/>
                </a:ext>
              </a:extLst>
            </p:cNvPr>
            <p:cNvSpPr>
              <a:spLocks noChangeArrowheads="1"/>
            </p:cNvSpPr>
            <p:nvPr/>
          </p:nvSpPr>
          <p:spPr bwMode="auto">
            <a:xfrm>
              <a:off x="2592" y="1248"/>
              <a:ext cx="192" cy="96"/>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s-ES" altLang="es-ES">
                <a:solidFill>
                  <a:srgbClr val="000000"/>
                </a:solidFill>
                <a:latin typeface="Arial" panose="020B0604020202020204" pitchFamily="34" charset="0"/>
                <a:cs typeface="Arial" panose="020B0604020202020204" pitchFamily="34" charset="0"/>
              </a:endParaRPr>
            </a:p>
          </p:txBody>
        </p:sp>
      </p:grpSp>
      <p:sp>
        <p:nvSpPr>
          <p:cNvPr id="27686" name="Line 36">
            <a:extLst>
              <a:ext uri="{FF2B5EF4-FFF2-40B4-BE49-F238E27FC236}">
                <a16:creationId xmlns:a16="http://schemas.microsoft.com/office/drawing/2014/main" id="{6AD1C749-E725-AA49-8741-98CE7F3DF0BB}"/>
              </a:ext>
            </a:extLst>
          </p:cNvPr>
          <p:cNvSpPr>
            <a:spLocks noChangeShapeType="1"/>
          </p:cNvSpPr>
          <p:nvPr/>
        </p:nvSpPr>
        <p:spPr bwMode="auto">
          <a:xfrm flipH="1">
            <a:off x="5984875" y="960438"/>
            <a:ext cx="1163638" cy="1370012"/>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a:p>
        </p:txBody>
      </p:sp>
      <p:sp>
        <p:nvSpPr>
          <p:cNvPr id="27687" name="Text Box 23">
            <a:extLst>
              <a:ext uri="{FF2B5EF4-FFF2-40B4-BE49-F238E27FC236}">
                <a16:creationId xmlns:a16="http://schemas.microsoft.com/office/drawing/2014/main" id="{004DC10B-FF5E-343D-2BEF-4C6A12046CEC}"/>
              </a:ext>
            </a:extLst>
          </p:cNvPr>
          <p:cNvSpPr txBox="1">
            <a:spLocks noChangeArrowheads="1"/>
          </p:cNvSpPr>
          <p:nvPr/>
        </p:nvSpPr>
        <p:spPr bwMode="auto">
          <a:xfrm>
            <a:off x="1944688" y="2700338"/>
            <a:ext cx="711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_tradnl" altLang="es-ES" sz="2000" b="1">
                <a:solidFill>
                  <a:srgbClr val="000000"/>
                </a:solidFill>
                <a:latin typeface="Times New Roman" panose="02020603050405020304" pitchFamily="18" charset="0"/>
                <a:cs typeface="Arial" panose="020B0604020202020204" pitchFamily="34" charset="0"/>
              </a:rPr>
              <a:t>K</a:t>
            </a:r>
            <a:r>
              <a:rPr lang="es-ES_tradnl" altLang="es-ES" sz="2000" b="1" baseline="30000">
                <a:solidFill>
                  <a:srgbClr val="000000"/>
                </a:solidFill>
                <a:latin typeface="Times New Roman" panose="02020603050405020304" pitchFamily="18" charset="0"/>
                <a:cs typeface="Arial" panose="020B0604020202020204" pitchFamily="34" charset="0"/>
              </a:rPr>
              <a:t>+</a:t>
            </a:r>
            <a:endParaRPr lang="es-ES_tradnl" altLang="es-ES" sz="1600" b="1">
              <a:solidFill>
                <a:srgbClr val="000000"/>
              </a:solidFill>
              <a:latin typeface="Times New Roman" panose="02020603050405020304" pitchFamily="18" charset="0"/>
              <a:cs typeface="Arial" panose="020B0604020202020204" pitchFamily="34" charset="0"/>
            </a:endParaRPr>
          </a:p>
        </p:txBody>
      </p:sp>
      <p:sp>
        <p:nvSpPr>
          <p:cNvPr id="27688" name="Text Box 22">
            <a:extLst>
              <a:ext uri="{FF2B5EF4-FFF2-40B4-BE49-F238E27FC236}">
                <a16:creationId xmlns:a16="http://schemas.microsoft.com/office/drawing/2014/main" id="{CCE1FB9F-9EB5-7E9D-49B7-B43BF4D20D70}"/>
              </a:ext>
            </a:extLst>
          </p:cNvPr>
          <p:cNvSpPr txBox="1">
            <a:spLocks noChangeArrowheads="1"/>
          </p:cNvSpPr>
          <p:nvPr/>
        </p:nvSpPr>
        <p:spPr bwMode="auto">
          <a:xfrm>
            <a:off x="3632200" y="4137025"/>
            <a:ext cx="6524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_tradnl" altLang="es-ES" sz="2000" b="1">
                <a:solidFill>
                  <a:srgbClr val="000000"/>
                </a:solidFill>
                <a:latin typeface="Times New Roman" panose="02020603050405020304" pitchFamily="18" charset="0"/>
                <a:cs typeface="Arial" panose="020B0604020202020204" pitchFamily="34" charset="0"/>
              </a:rPr>
              <a:t>Na</a:t>
            </a:r>
            <a:r>
              <a:rPr lang="es-ES_tradnl" altLang="es-ES" sz="2000" b="1" baseline="30000">
                <a:solidFill>
                  <a:srgbClr val="000000"/>
                </a:solidFill>
                <a:latin typeface="Times New Roman" panose="02020603050405020304" pitchFamily="18" charset="0"/>
                <a:cs typeface="Arial" panose="020B0604020202020204" pitchFamily="34" charset="0"/>
              </a:rPr>
              <a:t>+</a:t>
            </a:r>
            <a:endParaRPr lang="es-ES_tradnl" altLang="es-ES" sz="1600" b="1">
              <a:solidFill>
                <a:srgbClr val="000000"/>
              </a:solidFill>
              <a:latin typeface="Times New Roman" panose="02020603050405020304" pitchFamily="18" charset="0"/>
              <a:cs typeface="Arial" panose="020B0604020202020204" pitchFamily="34" charset="0"/>
            </a:endParaRPr>
          </a:p>
        </p:txBody>
      </p:sp>
      <p:grpSp>
        <p:nvGrpSpPr>
          <p:cNvPr id="27689" name="51 Grupo">
            <a:extLst>
              <a:ext uri="{FF2B5EF4-FFF2-40B4-BE49-F238E27FC236}">
                <a16:creationId xmlns:a16="http://schemas.microsoft.com/office/drawing/2014/main" id="{73085483-9B32-D7D8-423E-97FBA7A91340}"/>
              </a:ext>
            </a:extLst>
          </p:cNvPr>
          <p:cNvGrpSpPr>
            <a:grpSpLocks/>
          </p:cNvGrpSpPr>
          <p:nvPr/>
        </p:nvGrpSpPr>
        <p:grpSpPr bwMode="auto">
          <a:xfrm rot="-9404848">
            <a:off x="2333625" y="3194050"/>
            <a:ext cx="1400175" cy="236538"/>
            <a:chOff x="2243931" y="5137682"/>
            <a:chExt cx="1399382" cy="236540"/>
          </a:xfrm>
        </p:grpSpPr>
        <p:sp>
          <p:nvSpPr>
            <p:cNvPr id="64" name="63 Cilindro">
              <a:extLst>
                <a:ext uri="{FF2B5EF4-FFF2-40B4-BE49-F238E27FC236}">
                  <a16:creationId xmlns:a16="http://schemas.microsoft.com/office/drawing/2014/main" id="{A879DAB1-AB0E-350F-E633-F8A7A4E7454F}"/>
                </a:ext>
              </a:extLst>
            </p:cNvPr>
            <p:cNvSpPr/>
            <p:nvPr/>
          </p:nvSpPr>
          <p:spPr>
            <a:xfrm rot="5400000">
              <a:off x="2857854" y="4821355"/>
              <a:ext cx="236540" cy="875804"/>
            </a:xfrm>
            <a:prstGeom prst="can">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a:solidFill>
                  <a:prstClr val="white"/>
                </a:solidFill>
              </a:endParaRPr>
            </a:p>
          </p:txBody>
        </p:sp>
        <p:sp>
          <p:nvSpPr>
            <p:cNvPr id="27703" name="Line 66">
              <a:extLst>
                <a:ext uri="{FF2B5EF4-FFF2-40B4-BE49-F238E27FC236}">
                  <a16:creationId xmlns:a16="http://schemas.microsoft.com/office/drawing/2014/main" id="{6B979BDF-2A22-0CE2-2DD6-4BE22779AC61}"/>
                </a:ext>
              </a:extLst>
            </p:cNvPr>
            <p:cNvSpPr>
              <a:spLocks noChangeShapeType="1"/>
            </p:cNvSpPr>
            <p:nvPr/>
          </p:nvSpPr>
          <p:spPr bwMode="auto">
            <a:xfrm rot="10800000" flipH="1" flipV="1">
              <a:off x="2243931" y="5237696"/>
              <a:ext cx="1399382"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a:p>
          </p:txBody>
        </p:sp>
      </p:grpSp>
      <p:grpSp>
        <p:nvGrpSpPr>
          <p:cNvPr id="7" name="52 Grupo">
            <a:extLst>
              <a:ext uri="{FF2B5EF4-FFF2-40B4-BE49-F238E27FC236}">
                <a16:creationId xmlns:a16="http://schemas.microsoft.com/office/drawing/2014/main" id="{ED432B03-72F5-8B91-7358-0ACF16B7F423}"/>
              </a:ext>
            </a:extLst>
          </p:cNvPr>
          <p:cNvGrpSpPr/>
          <p:nvPr/>
        </p:nvGrpSpPr>
        <p:grpSpPr>
          <a:xfrm rot="20376258">
            <a:off x="2294917" y="4564227"/>
            <a:ext cx="1399382" cy="236540"/>
            <a:chOff x="2243931" y="5137682"/>
            <a:chExt cx="1399382" cy="236540"/>
          </a:xfrm>
          <a:solidFill>
            <a:srgbClr val="92D050"/>
          </a:solidFill>
        </p:grpSpPr>
        <p:sp>
          <p:nvSpPr>
            <p:cNvPr id="67" name="66 Cilindro">
              <a:extLst>
                <a:ext uri="{FF2B5EF4-FFF2-40B4-BE49-F238E27FC236}">
                  <a16:creationId xmlns:a16="http://schemas.microsoft.com/office/drawing/2014/main" id="{AC5C577A-1D7E-5B6D-F775-E10B0F916366}"/>
                </a:ext>
              </a:extLst>
            </p:cNvPr>
            <p:cNvSpPr/>
            <p:nvPr/>
          </p:nvSpPr>
          <p:spPr>
            <a:xfrm rot="5400000">
              <a:off x="2848784" y="4817786"/>
              <a:ext cx="236540" cy="876332"/>
            </a:xfrm>
            <a:prstGeom prst="can">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a:solidFill>
                  <a:prstClr val="white"/>
                </a:solidFill>
              </a:endParaRPr>
            </a:p>
          </p:txBody>
        </p:sp>
        <p:sp>
          <p:nvSpPr>
            <p:cNvPr id="68" name="Line 66">
              <a:extLst>
                <a:ext uri="{FF2B5EF4-FFF2-40B4-BE49-F238E27FC236}">
                  <a16:creationId xmlns:a16="http://schemas.microsoft.com/office/drawing/2014/main" id="{CF6CB4B5-A30C-E3A2-A740-0AF63503B356}"/>
                </a:ext>
              </a:extLst>
            </p:cNvPr>
            <p:cNvSpPr>
              <a:spLocks noChangeShapeType="1"/>
            </p:cNvSpPr>
            <p:nvPr/>
          </p:nvSpPr>
          <p:spPr bwMode="auto">
            <a:xfrm rot="10800000" flipH="1" flipV="1">
              <a:off x="2243931" y="5237696"/>
              <a:ext cx="1399382" cy="0"/>
            </a:xfrm>
            <a:prstGeom prst="line">
              <a:avLst/>
            </a:prstGeom>
            <a:grpFill/>
            <a:ln w="57150">
              <a:solidFill>
                <a:schemeClr val="tx1"/>
              </a:solidFill>
              <a:round/>
              <a:headEnd/>
              <a:tailEnd type="triangle" w="med" len="med"/>
            </a:ln>
          </p:spPr>
          <p:txBody>
            <a:bodyPr wrap="none" anchor="ctr"/>
            <a:lstStyle/>
            <a:p>
              <a:pPr eaLnBrk="1" hangingPunct="1">
                <a:defRPr/>
              </a:pPr>
              <a:endParaRPr lang="es-ES">
                <a:solidFill>
                  <a:prstClr val="black"/>
                </a:solidFill>
                <a:latin typeface="Arial" charset="0"/>
                <a:cs typeface="Arial" charset="0"/>
              </a:endParaRPr>
            </a:p>
          </p:txBody>
        </p:sp>
      </p:grpSp>
      <p:sp>
        <p:nvSpPr>
          <p:cNvPr id="70" name="69 Elipse">
            <a:extLst>
              <a:ext uri="{FF2B5EF4-FFF2-40B4-BE49-F238E27FC236}">
                <a16:creationId xmlns:a16="http://schemas.microsoft.com/office/drawing/2014/main" id="{6F594AA7-2373-F8EA-E157-C37A1F8F7F63}"/>
              </a:ext>
            </a:extLst>
          </p:cNvPr>
          <p:cNvSpPr/>
          <p:nvPr/>
        </p:nvSpPr>
        <p:spPr>
          <a:xfrm>
            <a:off x="7302500" y="5148263"/>
            <a:ext cx="300038" cy="279400"/>
          </a:xfrm>
          <a:prstGeom prst="ellipse">
            <a:avLst/>
          </a:prstGeom>
          <a:solidFill>
            <a:srgbClr val="E9782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a:solidFill>
                <a:prstClr val="white"/>
              </a:solidFill>
            </a:endParaRPr>
          </a:p>
        </p:txBody>
      </p:sp>
      <p:sp>
        <p:nvSpPr>
          <p:cNvPr id="71" name="70 Elipse">
            <a:extLst>
              <a:ext uri="{FF2B5EF4-FFF2-40B4-BE49-F238E27FC236}">
                <a16:creationId xmlns:a16="http://schemas.microsoft.com/office/drawing/2014/main" id="{36C4D814-F668-03CA-C859-D0C5CBAFC2DE}"/>
              </a:ext>
            </a:extLst>
          </p:cNvPr>
          <p:cNvSpPr/>
          <p:nvPr/>
        </p:nvSpPr>
        <p:spPr>
          <a:xfrm>
            <a:off x="4938713" y="4918075"/>
            <a:ext cx="298450" cy="277813"/>
          </a:xfrm>
          <a:prstGeom prst="ellipse">
            <a:avLst/>
          </a:prstGeom>
          <a:solidFill>
            <a:srgbClr val="E9782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a:solidFill>
                <a:prstClr val="white"/>
              </a:solidFill>
            </a:endParaRPr>
          </a:p>
        </p:txBody>
      </p:sp>
      <p:cxnSp>
        <p:nvCxnSpPr>
          <p:cNvPr id="73" name="72 Conector recto de flecha">
            <a:extLst>
              <a:ext uri="{FF2B5EF4-FFF2-40B4-BE49-F238E27FC236}">
                <a16:creationId xmlns:a16="http://schemas.microsoft.com/office/drawing/2014/main" id="{03F6A40D-3A13-D6EA-90D8-8C5815570146}"/>
              </a:ext>
            </a:extLst>
          </p:cNvPr>
          <p:cNvCxnSpPr/>
          <p:nvPr/>
        </p:nvCxnSpPr>
        <p:spPr>
          <a:xfrm flipV="1">
            <a:off x="4751388" y="3676650"/>
            <a:ext cx="725487" cy="1163638"/>
          </a:xfrm>
          <a:prstGeom prst="straightConnector1">
            <a:avLst/>
          </a:prstGeom>
          <a:ln w="38100">
            <a:solidFill>
              <a:schemeClr val="accent6"/>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75" name="74 Conector recto de flecha">
            <a:extLst>
              <a:ext uri="{FF2B5EF4-FFF2-40B4-BE49-F238E27FC236}">
                <a16:creationId xmlns:a16="http://schemas.microsoft.com/office/drawing/2014/main" id="{15877758-8E70-D284-F978-B5E6DAFA46CF}"/>
              </a:ext>
            </a:extLst>
          </p:cNvPr>
          <p:cNvCxnSpPr/>
          <p:nvPr/>
        </p:nvCxnSpPr>
        <p:spPr>
          <a:xfrm flipH="1" flipV="1">
            <a:off x="4046538" y="3641725"/>
            <a:ext cx="495300" cy="1163638"/>
          </a:xfrm>
          <a:prstGeom prst="straightConnector1">
            <a:avLst/>
          </a:prstGeom>
          <a:ln w="38100">
            <a:solidFill>
              <a:schemeClr val="accent6"/>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76" name="75 Conector recto de flecha">
            <a:extLst>
              <a:ext uri="{FF2B5EF4-FFF2-40B4-BE49-F238E27FC236}">
                <a16:creationId xmlns:a16="http://schemas.microsoft.com/office/drawing/2014/main" id="{E96976E0-61C5-AC69-590B-AD48A10632A5}"/>
              </a:ext>
            </a:extLst>
          </p:cNvPr>
          <p:cNvCxnSpPr>
            <a:endCxn id="27688" idx="2"/>
          </p:cNvCxnSpPr>
          <p:nvPr/>
        </p:nvCxnSpPr>
        <p:spPr>
          <a:xfrm flipH="1" flipV="1">
            <a:off x="3957638" y="4537075"/>
            <a:ext cx="436562" cy="268288"/>
          </a:xfrm>
          <a:prstGeom prst="straightConnector1">
            <a:avLst/>
          </a:prstGeom>
          <a:ln w="38100">
            <a:solidFill>
              <a:schemeClr val="accent6"/>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27696" name="60 CuadroTexto">
            <a:extLst>
              <a:ext uri="{FF2B5EF4-FFF2-40B4-BE49-F238E27FC236}">
                <a16:creationId xmlns:a16="http://schemas.microsoft.com/office/drawing/2014/main" id="{7D9C8346-9759-5FCD-9E13-20E807556D0A}"/>
              </a:ext>
            </a:extLst>
          </p:cNvPr>
          <p:cNvSpPr txBox="1">
            <a:spLocks noChangeArrowheads="1"/>
          </p:cNvSpPr>
          <p:nvPr/>
        </p:nvSpPr>
        <p:spPr bwMode="auto">
          <a:xfrm>
            <a:off x="1582738" y="5195888"/>
            <a:ext cx="8001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b="1">
                <a:solidFill>
                  <a:srgbClr val="003300"/>
                </a:solidFill>
                <a:latin typeface="Arial" panose="020B0604020202020204" pitchFamily="34" charset="0"/>
                <a:cs typeface="Arial" panose="020B0604020202020204" pitchFamily="34" charset="0"/>
              </a:rPr>
              <a:t>ENaC</a:t>
            </a:r>
            <a:endParaRPr lang="es-ES" altLang="es-ES" b="1">
              <a:solidFill>
                <a:srgbClr val="003300"/>
              </a:solidFill>
              <a:latin typeface="Arial" panose="020B0604020202020204" pitchFamily="34" charset="0"/>
              <a:cs typeface="Arial" panose="020B0604020202020204" pitchFamily="34" charset="0"/>
            </a:endParaRPr>
          </a:p>
        </p:txBody>
      </p:sp>
      <p:sp>
        <p:nvSpPr>
          <p:cNvPr id="27697" name="Text Box 22">
            <a:extLst>
              <a:ext uri="{FF2B5EF4-FFF2-40B4-BE49-F238E27FC236}">
                <a16:creationId xmlns:a16="http://schemas.microsoft.com/office/drawing/2014/main" id="{7429C7CE-B2E1-C47E-8BB2-2268CB16E4D3}"/>
              </a:ext>
            </a:extLst>
          </p:cNvPr>
          <p:cNvSpPr txBox="1">
            <a:spLocks noChangeArrowheads="1"/>
          </p:cNvSpPr>
          <p:nvPr/>
        </p:nvSpPr>
        <p:spPr bwMode="auto">
          <a:xfrm>
            <a:off x="6554788" y="5540375"/>
            <a:ext cx="6524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_tradnl" altLang="es-ES" sz="2000" b="1">
                <a:solidFill>
                  <a:srgbClr val="000000"/>
                </a:solidFill>
                <a:latin typeface="Times New Roman" panose="02020603050405020304" pitchFamily="18" charset="0"/>
                <a:cs typeface="Arial" panose="020B0604020202020204" pitchFamily="34" charset="0"/>
              </a:rPr>
              <a:t>K</a:t>
            </a:r>
            <a:r>
              <a:rPr lang="es-ES_tradnl" altLang="es-ES" sz="2000" b="1" baseline="30000">
                <a:solidFill>
                  <a:srgbClr val="000000"/>
                </a:solidFill>
                <a:latin typeface="Times New Roman" panose="02020603050405020304" pitchFamily="18" charset="0"/>
                <a:cs typeface="Arial" panose="020B0604020202020204" pitchFamily="34" charset="0"/>
              </a:rPr>
              <a:t>+</a:t>
            </a:r>
            <a:endParaRPr lang="es-ES_tradnl" altLang="es-ES" sz="1600" b="1">
              <a:solidFill>
                <a:srgbClr val="000000"/>
              </a:solidFill>
              <a:latin typeface="Times New Roman" panose="02020603050405020304" pitchFamily="18" charset="0"/>
              <a:cs typeface="Arial" panose="020B0604020202020204" pitchFamily="34" charset="0"/>
            </a:endParaRPr>
          </a:p>
        </p:txBody>
      </p:sp>
      <p:grpSp>
        <p:nvGrpSpPr>
          <p:cNvPr id="8" name="52 Grupo">
            <a:extLst>
              <a:ext uri="{FF2B5EF4-FFF2-40B4-BE49-F238E27FC236}">
                <a16:creationId xmlns:a16="http://schemas.microsoft.com/office/drawing/2014/main" id="{706A6484-F8F5-DBCB-853F-35CDE08B9482}"/>
              </a:ext>
            </a:extLst>
          </p:cNvPr>
          <p:cNvGrpSpPr/>
          <p:nvPr/>
        </p:nvGrpSpPr>
        <p:grpSpPr>
          <a:xfrm>
            <a:off x="5154613" y="5651664"/>
            <a:ext cx="1399382" cy="236540"/>
            <a:chOff x="2243931" y="5137682"/>
            <a:chExt cx="1399382" cy="236540"/>
          </a:xfrm>
          <a:solidFill>
            <a:srgbClr val="92D050"/>
          </a:solidFill>
        </p:grpSpPr>
        <p:sp>
          <p:nvSpPr>
            <p:cNvPr id="69" name="68 Cilindro">
              <a:extLst>
                <a:ext uri="{FF2B5EF4-FFF2-40B4-BE49-F238E27FC236}">
                  <a16:creationId xmlns:a16="http://schemas.microsoft.com/office/drawing/2014/main" id="{9376DEBC-9042-9D85-9AD7-DEAEF6EC45B8}"/>
                </a:ext>
              </a:extLst>
            </p:cNvPr>
            <p:cNvSpPr/>
            <p:nvPr/>
          </p:nvSpPr>
          <p:spPr>
            <a:xfrm rot="5400000">
              <a:off x="2848784" y="4817786"/>
              <a:ext cx="236540" cy="876332"/>
            </a:xfrm>
            <a:prstGeom prst="ca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a:solidFill>
                  <a:prstClr val="white"/>
                </a:solidFill>
              </a:endParaRPr>
            </a:p>
          </p:txBody>
        </p:sp>
        <p:sp>
          <p:nvSpPr>
            <p:cNvPr id="72" name="Line 66">
              <a:extLst>
                <a:ext uri="{FF2B5EF4-FFF2-40B4-BE49-F238E27FC236}">
                  <a16:creationId xmlns:a16="http://schemas.microsoft.com/office/drawing/2014/main" id="{D16BB12D-934E-FF74-AE75-9D4E2D44D7F0}"/>
                </a:ext>
              </a:extLst>
            </p:cNvPr>
            <p:cNvSpPr>
              <a:spLocks noChangeShapeType="1"/>
            </p:cNvSpPr>
            <p:nvPr/>
          </p:nvSpPr>
          <p:spPr bwMode="auto">
            <a:xfrm rot="10800000" flipH="1" flipV="1">
              <a:off x="2243931" y="5237696"/>
              <a:ext cx="1399382" cy="0"/>
            </a:xfrm>
            <a:prstGeom prst="line">
              <a:avLst/>
            </a:prstGeom>
            <a:grpFill/>
            <a:ln w="57150">
              <a:solidFill>
                <a:schemeClr val="tx1"/>
              </a:solidFill>
              <a:round/>
              <a:headEnd/>
              <a:tailEnd type="triangle" w="med" len="med"/>
            </a:ln>
          </p:spPr>
          <p:txBody>
            <a:bodyPr wrap="none" anchor="ctr"/>
            <a:lstStyle/>
            <a:p>
              <a:pPr eaLnBrk="1" hangingPunct="1">
                <a:defRPr/>
              </a:pPr>
              <a:endParaRPr lang="es-ES">
                <a:solidFill>
                  <a:prstClr val="black"/>
                </a:solidFill>
                <a:latin typeface="Arial" charset="0"/>
                <a:cs typeface="Arial" charset="0"/>
              </a:endParaRPr>
            </a:p>
          </p:txBody>
        </p:sp>
      </p:grpSp>
      <p:sp>
        <p:nvSpPr>
          <p:cNvPr id="27699" name="Text Box 22">
            <a:extLst>
              <a:ext uri="{FF2B5EF4-FFF2-40B4-BE49-F238E27FC236}">
                <a16:creationId xmlns:a16="http://schemas.microsoft.com/office/drawing/2014/main" id="{02CD8322-6B57-7070-61FF-FEAAFBB0AA20}"/>
              </a:ext>
            </a:extLst>
          </p:cNvPr>
          <p:cNvSpPr txBox="1">
            <a:spLocks noChangeArrowheads="1"/>
          </p:cNvSpPr>
          <p:nvPr/>
        </p:nvSpPr>
        <p:spPr bwMode="auto">
          <a:xfrm>
            <a:off x="4608513" y="5540375"/>
            <a:ext cx="6524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_tradnl" altLang="es-ES" sz="2000" b="1">
                <a:solidFill>
                  <a:srgbClr val="000000"/>
                </a:solidFill>
                <a:latin typeface="Times New Roman" panose="02020603050405020304" pitchFamily="18" charset="0"/>
                <a:cs typeface="Arial" panose="020B0604020202020204" pitchFamily="34" charset="0"/>
              </a:rPr>
              <a:t>K</a:t>
            </a:r>
            <a:r>
              <a:rPr lang="es-ES_tradnl" altLang="es-ES" sz="2000" b="1" baseline="30000">
                <a:solidFill>
                  <a:srgbClr val="000000"/>
                </a:solidFill>
                <a:latin typeface="Times New Roman" panose="02020603050405020304" pitchFamily="18" charset="0"/>
                <a:cs typeface="Arial" panose="020B0604020202020204" pitchFamily="34" charset="0"/>
              </a:rPr>
              <a:t>+</a:t>
            </a:r>
            <a:endParaRPr lang="es-ES_tradnl" altLang="es-ES" sz="1600" b="1">
              <a:solidFill>
                <a:srgbClr val="000000"/>
              </a:solidFill>
              <a:latin typeface="Times New Roman" panose="02020603050405020304" pitchFamily="18" charset="0"/>
              <a:cs typeface="Arial" panose="020B0604020202020204" pitchFamily="34" charset="0"/>
            </a:endParaRPr>
          </a:p>
        </p:txBody>
      </p:sp>
      <p:cxnSp>
        <p:nvCxnSpPr>
          <p:cNvPr id="86" name="85 Conector recto de flecha">
            <a:extLst>
              <a:ext uri="{FF2B5EF4-FFF2-40B4-BE49-F238E27FC236}">
                <a16:creationId xmlns:a16="http://schemas.microsoft.com/office/drawing/2014/main" id="{CE33E3A0-A780-AF81-AA5B-F32B20C56E4B}"/>
              </a:ext>
            </a:extLst>
          </p:cNvPr>
          <p:cNvCxnSpPr/>
          <p:nvPr/>
        </p:nvCxnSpPr>
        <p:spPr>
          <a:xfrm flipH="1" flipV="1">
            <a:off x="6008688" y="6038850"/>
            <a:ext cx="1184275" cy="0"/>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7701" name="60 CuadroTexto">
            <a:extLst>
              <a:ext uri="{FF2B5EF4-FFF2-40B4-BE49-F238E27FC236}">
                <a16:creationId xmlns:a16="http://schemas.microsoft.com/office/drawing/2014/main" id="{B5CACC0F-7960-ED8D-B328-AC60F7FFE0AB}"/>
              </a:ext>
            </a:extLst>
          </p:cNvPr>
          <p:cNvSpPr txBox="1">
            <a:spLocks noChangeArrowheads="1"/>
          </p:cNvSpPr>
          <p:nvPr/>
        </p:nvSpPr>
        <p:spPr bwMode="auto">
          <a:xfrm>
            <a:off x="1547813" y="3284538"/>
            <a:ext cx="882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b="1">
                <a:solidFill>
                  <a:srgbClr val="003300"/>
                </a:solidFill>
                <a:latin typeface="Arial" panose="020B0604020202020204" pitchFamily="34" charset="0"/>
                <a:cs typeface="Arial" panose="020B0604020202020204" pitchFamily="34" charset="0"/>
              </a:rPr>
              <a:t>ROMK</a:t>
            </a:r>
            <a:endParaRPr lang="es-ES" altLang="es-ES" b="1">
              <a:solidFill>
                <a:srgbClr val="003300"/>
              </a:solidFill>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27 Cilindro">
            <a:extLst>
              <a:ext uri="{FF2B5EF4-FFF2-40B4-BE49-F238E27FC236}">
                <a16:creationId xmlns:a16="http://schemas.microsoft.com/office/drawing/2014/main" id="{03E98A1E-9ACF-9722-8750-FC8B1EDD1844}"/>
              </a:ext>
            </a:extLst>
          </p:cNvPr>
          <p:cNvSpPr/>
          <p:nvPr/>
        </p:nvSpPr>
        <p:spPr>
          <a:xfrm>
            <a:off x="6138863" y="1908175"/>
            <a:ext cx="1993900" cy="3851275"/>
          </a:xfrm>
          <a:prstGeom prst="can">
            <a:avLst/>
          </a:prstGeom>
          <a:solidFill>
            <a:srgbClr val="FF130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ES">
              <a:solidFill>
                <a:prstClr val="white"/>
              </a:solidFill>
            </a:endParaRPr>
          </a:p>
        </p:txBody>
      </p:sp>
      <p:sp>
        <p:nvSpPr>
          <p:cNvPr id="29699" name="Rectangle 55">
            <a:extLst>
              <a:ext uri="{FF2B5EF4-FFF2-40B4-BE49-F238E27FC236}">
                <a16:creationId xmlns:a16="http://schemas.microsoft.com/office/drawing/2014/main" id="{F78CAF39-D40F-6FE9-9C15-0D907923FAE5}"/>
              </a:ext>
            </a:extLst>
          </p:cNvPr>
          <p:cNvSpPr>
            <a:spLocks noChangeArrowheads="1"/>
          </p:cNvSpPr>
          <p:nvPr/>
        </p:nvSpPr>
        <p:spPr bwMode="auto">
          <a:xfrm>
            <a:off x="2722563" y="1960563"/>
            <a:ext cx="2879725" cy="3959225"/>
          </a:xfrm>
          <a:prstGeom prst="rect">
            <a:avLst/>
          </a:prstGeom>
          <a:noFill/>
          <a:ln w="762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s-ES" altLang="es-ES">
              <a:solidFill>
                <a:srgbClr val="000000"/>
              </a:solidFill>
              <a:cs typeface="Arial" panose="020B0604020202020204" pitchFamily="34" charset="0"/>
            </a:endParaRPr>
          </a:p>
        </p:txBody>
      </p:sp>
      <p:sp>
        <p:nvSpPr>
          <p:cNvPr id="29700" name="Oval 63">
            <a:extLst>
              <a:ext uri="{FF2B5EF4-FFF2-40B4-BE49-F238E27FC236}">
                <a16:creationId xmlns:a16="http://schemas.microsoft.com/office/drawing/2014/main" id="{1E8797B7-B2BF-A60B-6339-01B94673D9FC}"/>
              </a:ext>
            </a:extLst>
          </p:cNvPr>
          <p:cNvSpPr>
            <a:spLocks noChangeArrowheads="1"/>
          </p:cNvSpPr>
          <p:nvPr/>
        </p:nvSpPr>
        <p:spPr bwMode="auto">
          <a:xfrm>
            <a:off x="5294313" y="3282950"/>
            <a:ext cx="762000" cy="685800"/>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s-ES" altLang="es-ES">
              <a:solidFill>
                <a:srgbClr val="000000"/>
              </a:solidFill>
              <a:cs typeface="Arial" panose="020B0604020202020204" pitchFamily="34" charset="0"/>
            </a:endParaRPr>
          </a:p>
        </p:txBody>
      </p:sp>
      <p:sp>
        <p:nvSpPr>
          <p:cNvPr id="29701" name="AutoShape 64">
            <a:extLst>
              <a:ext uri="{FF2B5EF4-FFF2-40B4-BE49-F238E27FC236}">
                <a16:creationId xmlns:a16="http://schemas.microsoft.com/office/drawing/2014/main" id="{835D9734-6EF3-F877-E277-E21DD442F396}"/>
              </a:ext>
            </a:extLst>
          </p:cNvPr>
          <p:cNvSpPr>
            <a:spLocks noChangeArrowheads="1"/>
          </p:cNvSpPr>
          <p:nvPr/>
        </p:nvSpPr>
        <p:spPr bwMode="auto">
          <a:xfrm>
            <a:off x="5370513" y="3359150"/>
            <a:ext cx="593725" cy="381000"/>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tx2"/>
          </a:solidFill>
          <a:ln w="9525">
            <a:solidFill>
              <a:schemeClr val="tx1"/>
            </a:solidFill>
            <a:miter lim="800000"/>
            <a:headEnd/>
            <a:tailEnd/>
          </a:ln>
        </p:spPr>
        <p:txBody>
          <a:bodyPr wrap="none" anchor="ctr"/>
          <a:lstStyle/>
          <a:p>
            <a:endParaRPr lang="es-ES"/>
          </a:p>
        </p:txBody>
      </p:sp>
      <p:sp>
        <p:nvSpPr>
          <p:cNvPr id="29702" name="Line 65">
            <a:extLst>
              <a:ext uri="{FF2B5EF4-FFF2-40B4-BE49-F238E27FC236}">
                <a16:creationId xmlns:a16="http://schemas.microsoft.com/office/drawing/2014/main" id="{F3C4A6E7-BEC7-D34E-A792-A3425AD77C21}"/>
              </a:ext>
            </a:extLst>
          </p:cNvPr>
          <p:cNvSpPr>
            <a:spLocks noChangeShapeType="1"/>
          </p:cNvSpPr>
          <p:nvPr/>
        </p:nvSpPr>
        <p:spPr bwMode="auto">
          <a:xfrm flipH="1" flipV="1">
            <a:off x="5046663" y="4006850"/>
            <a:ext cx="1219200"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a:p>
        </p:txBody>
      </p:sp>
      <p:sp>
        <p:nvSpPr>
          <p:cNvPr id="29703" name="Line 66">
            <a:extLst>
              <a:ext uri="{FF2B5EF4-FFF2-40B4-BE49-F238E27FC236}">
                <a16:creationId xmlns:a16="http://schemas.microsoft.com/office/drawing/2014/main" id="{BABF19BA-03F3-051D-5C4F-1AB22235B224}"/>
              </a:ext>
            </a:extLst>
          </p:cNvPr>
          <p:cNvSpPr>
            <a:spLocks noChangeShapeType="1"/>
          </p:cNvSpPr>
          <p:nvPr/>
        </p:nvSpPr>
        <p:spPr bwMode="auto">
          <a:xfrm rot="10800000" flipH="1" flipV="1">
            <a:off x="5046663" y="3282950"/>
            <a:ext cx="1219200"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a:p>
        </p:txBody>
      </p:sp>
      <p:sp>
        <p:nvSpPr>
          <p:cNvPr id="29704" name="Text Box 67">
            <a:extLst>
              <a:ext uri="{FF2B5EF4-FFF2-40B4-BE49-F238E27FC236}">
                <a16:creationId xmlns:a16="http://schemas.microsoft.com/office/drawing/2014/main" id="{C61B1864-1E1C-DF8B-3650-95CA12C46CE1}"/>
              </a:ext>
            </a:extLst>
          </p:cNvPr>
          <p:cNvSpPr txBox="1">
            <a:spLocks noChangeArrowheads="1"/>
          </p:cNvSpPr>
          <p:nvPr/>
        </p:nvSpPr>
        <p:spPr bwMode="auto">
          <a:xfrm>
            <a:off x="6265863" y="3116263"/>
            <a:ext cx="7810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_tradnl" altLang="es-ES" sz="2000" b="1">
                <a:solidFill>
                  <a:srgbClr val="000000"/>
                </a:solidFill>
                <a:latin typeface="Times New Roman" panose="02020603050405020304" pitchFamily="18" charset="0"/>
                <a:cs typeface="Arial" panose="020B0604020202020204" pitchFamily="34" charset="0"/>
              </a:rPr>
              <a:t>3 Na</a:t>
            </a:r>
            <a:r>
              <a:rPr lang="es-ES_tradnl" altLang="es-ES" sz="2000" b="1" baseline="30000">
                <a:solidFill>
                  <a:srgbClr val="000000"/>
                </a:solidFill>
                <a:latin typeface="Times New Roman" panose="02020603050405020304" pitchFamily="18" charset="0"/>
                <a:cs typeface="Arial" panose="020B0604020202020204" pitchFamily="34" charset="0"/>
              </a:rPr>
              <a:t>+</a:t>
            </a:r>
            <a:endParaRPr lang="es-ES_tradnl" altLang="es-ES" sz="1600" b="1">
              <a:solidFill>
                <a:srgbClr val="000000"/>
              </a:solidFill>
              <a:latin typeface="Times New Roman" panose="02020603050405020304" pitchFamily="18" charset="0"/>
              <a:cs typeface="Arial" panose="020B0604020202020204" pitchFamily="34" charset="0"/>
            </a:endParaRPr>
          </a:p>
        </p:txBody>
      </p:sp>
      <p:sp>
        <p:nvSpPr>
          <p:cNvPr id="29705" name="Text Box 68">
            <a:extLst>
              <a:ext uri="{FF2B5EF4-FFF2-40B4-BE49-F238E27FC236}">
                <a16:creationId xmlns:a16="http://schemas.microsoft.com/office/drawing/2014/main" id="{A98A3D13-3A92-5153-B9D7-1B21285FC13A}"/>
              </a:ext>
            </a:extLst>
          </p:cNvPr>
          <p:cNvSpPr txBox="1">
            <a:spLocks noChangeArrowheads="1"/>
          </p:cNvSpPr>
          <p:nvPr/>
        </p:nvSpPr>
        <p:spPr bwMode="auto">
          <a:xfrm>
            <a:off x="4348163" y="3808413"/>
            <a:ext cx="663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_tradnl" altLang="es-ES" sz="2000" b="1">
                <a:solidFill>
                  <a:srgbClr val="000000"/>
                </a:solidFill>
                <a:latin typeface="Times New Roman" panose="02020603050405020304" pitchFamily="18" charset="0"/>
                <a:cs typeface="Arial" panose="020B0604020202020204" pitchFamily="34" charset="0"/>
              </a:rPr>
              <a:t>2 K</a:t>
            </a:r>
            <a:r>
              <a:rPr lang="es-ES_tradnl" altLang="es-ES" sz="2000" b="1" baseline="30000">
                <a:solidFill>
                  <a:srgbClr val="000000"/>
                </a:solidFill>
                <a:latin typeface="Times New Roman" panose="02020603050405020304" pitchFamily="18" charset="0"/>
                <a:cs typeface="Arial" panose="020B0604020202020204" pitchFamily="34" charset="0"/>
              </a:rPr>
              <a:t>+</a:t>
            </a:r>
            <a:endParaRPr lang="es-ES_tradnl" altLang="es-ES" sz="2400">
              <a:solidFill>
                <a:srgbClr val="000000"/>
              </a:solidFill>
              <a:latin typeface="Times New Roman" panose="02020603050405020304" pitchFamily="18" charset="0"/>
              <a:cs typeface="Arial" panose="020B0604020202020204" pitchFamily="34" charset="0"/>
            </a:endParaRPr>
          </a:p>
        </p:txBody>
      </p:sp>
      <p:sp>
        <p:nvSpPr>
          <p:cNvPr id="29706" name="Text Box 69">
            <a:extLst>
              <a:ext uri="{FF2B5EF4-FFF2-40B4-BE49-F238E27FC236}">
                <a16:creationId xmlns:a16="http://schemas.microsoft.com/office/drawing/2014/main" id="{1AAC7370-51B7-37C3-2437-81AD7D55C8E3}"/>
              </a:ext>
            </a:extLst>
          </p:cNvPr>
          <p:cNvSpPr txBox="1">
            <a:spLocks noChangeArrowheads="1"/>
          </p:cNvSpPr>
          <p:nvPr/>
        </p:nvSpPr>
        <p:spPr bwMode="auto">
          <a:xfrm>
            <a:off x="4662488" y="4079875"/>
            <a:ext cx="2136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 altLang="es-ES" sz="2000" b="1">
                <a:solidFill>
                  <a:srgbClr val="0033CC"/>
                </a:solidFill>
                <a:latin typeface="Times New Roman" panose="02020603050405020304" pitchFamily="18" charset="0"/>
                <a:cs typeface="Arial" panose="020B0604020202020204" pitchFamily="34" charset="0"/>
              </a:rPr>
              <a:t>Na+/ K+-ATPasa</a:t>
            </a:r>
            <a:r>
              <a:rPr lang="es-ES" altLang="es-ES" sz="2400">
                <a:solidFill>
                  <a:srgbClr val="0033CC"/>
                </a:solidFill>
                <a:latin typeface="Times New Roman" panose="02020603050405020304" pitchFamily="18" charset="0"/>
                <a:cs typeface="Arial" panose="020B0604020202020204" pitchFamily="34" charset="0"/>
              </a:rPr>
              <a:t> </a:t>
            </a:r>
            <a:endParaRPr lang="es-ES_tradnl" altLang="es-ES" sz="2400">
              <a:solidFill>
                <a:srgbClr val="0033CC"/>
              </a:solidFill>
              <a:latin typeface="Times New Roman" panose="02020603050405020304" pitchFamily="18" charset="0"/>
              <a:cs typeface="Arial" panose="020B0604020202020204" pitchFamily="34" charset="0"/>
            </a:endParaRPr>
          </a:p>
        </p:txBody>
      </p:sp>
      <p:sp>
        <p:nvSpPr>
          <p:cNvPr id="29707" name="Rectangle 70">
            <a:extLst>
              <a:ext uri="{FF2B5EF4-FFF2-40B4-BE49-F238E27FC236}">
                <a16:creationId xmlns:a16="http://schemas.microsoft.com/office/drawing/2014/main" id="{AEF8B9E4-91E8-05D7-A539-CB081D676184}"/>
              </a:ext>
            </a:extLst>
          </p:cNvPr>
          <p:cNvSpPr>
            <a:spLocks noChangeArrowheads="1"/>
          </p:cNvSpPr>
          <p:nvPr/>
        </p:nvSpPr>
        <p:spPr bwMode="auto">
          <a:xfrm>
            <a:off x="2722563" y="6281738"/>
            <a:ext cx="2952750" cy="838200"/>
          </a:xfrm>
          <a:prstGeom prst="rect">
            <a:avLst/>
          </a:prstGeom>
          <a:noFill/>
          <a:ln w="762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s-ES" altLang="es-ES">
              <a:solidFill>
                <a:srgbClr val="000000"/>
              </a:solidFill>
              <a:cs typeface="Arial" panose="020B0604020202020204" pitchFamily="34" charset="0"/>
            </a:endParaRPr>
          </a:p>
        </p:txBody>
      </p:sp>
      <p:sp>
        <p:nvSpPr>
          <p:cNvPr id="29708" name="Line 71">
            <a:extLst>
              <a:ext uri="{FF2B5EF4-FFF2-40B4-BE49-F238E27FC236}">
                <a16:creationId xmlns:a16="http://schemas.microsoft.com/office/drawing/2014/main" id="{DA36E22D-2B77-88E2-5945-39AF117229DD}"/>
              </a:ext>
            </a:extLst>
          </p:cNvPr>
          <p:cNvSpPr>
            <a:spLocks noChangeShapeType="1"/>
          </p:cNvSpPr>
          <p:nvPr/>
        </p:nvSpPr>
        <p:spPr bwMode="auto">
          <a:xfrm>
            <a:off x="2217738" y="6137275"/>
            <a:ext cx="424815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29709" name="Text Box 73">
            <a:extLst>
              <a:ext uri="{FF2B5EF4-FFF2-40B4-BE49-F238E27FC236}">
                <a16:creationId xmlns:a16="http://schemas.microsoft.com/office/drawing/2014/main" id="{D08D5185-8F6F-2655-580D-008F59938926}"/>
              </a:ext>
            </a:extLst>
          </p:cNvPr>
          <p:cNvSpPr txBox="1">
            <a:spLocks noChangeArrowheads="1"/>
          </p:cNvSpPr>
          <p:nvPr/>
        </p:nvSpPr>
        <p:spPr bwMode="auto">
          <a:xfrm>
            <a:off x="2198688" y="5384800"/>
            <a:ext cx="304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sz="2800">
                <a:solidFill>
                  <a:srgbClr val="000000"/>
                </a:solidFill>
                <a:cs typeface="Arial" panose="020B0604020202020204" pitchFamily="34" charset="0"/>
              </a:rPr>
              <a:t>-</a:t>
            </a:r>
            <a:endParaRPr lang="es-ES" altLang="es-ES" sz="2800">
              <a:solidFill>
                <a:srgbClr val="000000"/>
              </a:solidFill>
              <a:cs typeface="Arial" panose="020B0604020202020204" pitchFamily="34" charset="0"/>
            </a:endParaRPr>
          </a:p>
        </p:txBody>
      </p:sp>
      <p:sp>
        <p:nvSpPr>
          <p:cNvPr id="29710" name="Text Box 74">
            <a:extLst>
              <a:ext uri="{FF2B5EF4-FFF2-40B4-BE49-F238E27FC236}">
                <a16:creationId xmlns:a16="http://schemas.microsoft.com/office/drawing/2014/main" id="{6A48CDEE-F15D-E097-B61A-85245D6D7877}"/>
              </a:ext>
            </a:extLst>
          </p:cNvPr>
          <p:cNvSpPr txBox="1">
            <a:spLocks noChangeArrowheads="1"/>
          </p:cNvSpPr>
          <p:nvPr/>
        </p:nvSpPr>
        <p:spPr bwMode="auto">
          <a:xfrm>
            <a:off x="5748338" y="5561013"/>
            <a:ext cx="3905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sz="2800">
                <a:solidFill>
                  <a:srgbClr val="000000"/>
                </a:solidFill>
                <a:cs typeface="Arial" panose="020B0604020202020204" pitchFamily="34" charset="0"/>
              </a:rPr>
              <a:t>+</a:t>
            </a:r>
            <a:endParaRPr lang="es-ES" altLang="es-ES" sz="2800">
              <a:solidFill>
                <a:srgbClr val="000000"/>
              </a:solidFill>
              <a:cs typeface="Arial" panose="020B0604020202020204" pitchFamily="34" charset="0"/>
            </a:endParaRPr>
          </a:p>
        </p:txBody>
      </p:sp>
      <p:sp>
        <p:nvSpPr>
          <p:cNvPr id="29711" name="Text Box 75">
            <a:extLst>
              <a:ext uri="{FF2B5EF4-FFF2-40B4-BE49-F238E27FC236}">
                <a16:creationId xmlns:a16="http://schemas.microsoft.com/office/drawing/2014/main" id="{75D70302-554D-C914-5893-C4B0A04B06A1}"/>
              </a:ext>
            </a:extLst>
          </p:cNvPr>
          <p:cNvSpPr txBox="1">
            <a:spLocks noChangeArrowheads="1"/>
          </p:cNvSpPr>
          <p:nvPr/>
        </p:nvSpPr>
        <p:spPr bwMode="auto">
          <a:xfrm>
            <a:off x="1211263" y="2427288"/>
            <a:ext cx="720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_tradnl" altLang="es-ES" sz="2000" b="1">
                <a:solidFill>
                  <a:srgbClr val="000000"/>
                </a:solidFill>
                <a:latin typeface="Times New Roman" panose="02020603050405020304" pitchFamily="18" charset="0"/>
                <a:cs typeface="Arial" panose="020B0604020202020204" pitchFamily="34" charset="0"/>
              </a:rPr>
              <a:t> </a:t>
            </a:r>
            <a:r>
              <a:rPr lang="es-ES_tradnl" altLang="es-ES" sz="2400" b="1">
                <a:solidFill>
                  <a:srgbClr val="000000"/>
                </a:solidFill>
                <a:latin typeface="Times New Roman" panose="02020603050405020304" pitchFamily="18" charset="0"/>
                <a:cs typeface="Arial" panose="020B0604020202020204" pitchFamily="34" charset="0"/>
              </a:rPr>
              <a:t>Na</a:t>
            </a:r>
            <a:r>
              <a:rPr lang="es-ES_tradnl" altLang="es-ES" sz="2000" b="1" baseline="30000">
                <a:solidFill>
                  <a:srgbClr val="000000"/>
                </a:solidFill>
                <a:latin typeface="Times New Roman" panose="02020603050405020304" pitchFamily="18" charset="0"/>
                <a:cs typeface="Arial" panose="020B0604020202020204" pitchFamily="34" charset="0"/>
              </a:rPr>
              <a:t>+</a:t>
            </a:r>
            <a:endParaRPr lang="es-ES_tradnl" altLang="es-ES" sz="1600" b="1">
              <a:solidFill>
                <a:srgbClr val="000000"/>
              </a:solidFill>
              <a:latin typeface="Times New Roman" panose="02020603050405020304" pitchFamily="18" charset="0"/>
              <a:cs typeface="Arial" panose="020B0604020202020204" pitchFamily="34" charset="0"/>
            </a:endParaRPr>
          </a:p>
        </p:txBody>
      </p:sp>
      <p:sp>
        <p:nvSpPr>
          <p:cNvPr id="29712" name="28 Rectángulo">
            <a:extLst>
              <a:ext uri="{FF2B5EF4-FFF2-40B4-BE49-F238E27FC236}">
                <a16:creationId xmlns:a16="http://schemas.microsoft.com/office/drawing/2014/main" id="{CFB7C1AC-6AF4-42B7-9440-A36E28929AF0}"/>
              </a:ext>
            </a:extLst>
          </p:cNvPr>
          <p:cNvSpPr>
            <a:spLocks noChangeArrowheads="1"/>
          </p:cNvSpPr>
          <p:nvPr/>
        </p:nvSpPr>
        <p:spPr bwMode="auto">
          <a:xfrm>
            <a:off x="6719888" y="5867400"/>
            <a:ext cx="19907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b="1">
                <a:solidFill>
                  <a:srgbClr val="0070C0"/>
                </a:solidFill>
                <a:cs typeface="Arial" panose="020B0604020202020204" pitchFamily="34" charset="0"/>
              </a:rPr>
              <a:t>Membrana celular </a:t>
            </a:r>
          </a:p>
          <a:p>
            <a:pPr eaLnBrk="1" hangingPunct="1"/>
            <a:r>
              <a:rPr lang="es-ES_tradnl" altLang="es-ES" b="1">
                <a:solidFill>
                  <a:srgbClr val="0070C0"/>
                </a:solidFill>
                <a:cs typeface="Arial" panose="020B0604020202020204" pitchFamily="34" charset="0"/>
              </a:rPr>
              <a:t>basolateral</a:t>
            </a:r>
            <a:endParaRPr lang="es-ES" altLang="es-ES">
              <a:solidFill>
                <a:srgbClr val="0070C0"/>
              </a:solidFill>
              <a:cs typeface="Arial" panose="020B0604020202020204" pitchFamily="34" charset="0"/>
            </a:endParaRPr>
          </a:p>
        </p:txBody>
      </p:sp>
      <p:sp>
        <p:nvSpPr>
          <p:cNvPr id="29713" name="29 Rectángulo">
            <a:extLst>
              <a:ext uri="{FF2B5EF4-FFF2-40B4-BE49-F238E27FC236}">
                <a16:creationId xmlns:a16="http://schemas.microsoft.com/office/drawing/2014/main" id="{3D97A2BA-A777-0394-CF02-D55502E5FB9E}"/>
              </a:ext>
            </a:extLst>
          </p:cNvPr>
          <p:cNvSpPr>
            <a:spLocks noChangeArrowheads="1"/>
          </p:cNvSpPr>
          <p:nvPr/>
        </p:nvSpPr>
        <p:spPr bwMode="auto">
          <a:xfrm>
            <a:off x="211138" y="5257800"/>
            <a:ext cx="1492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b="1">
                <a:solidFill>
                  <a:srgbClr val="0070C0"/>
                </a:solidFill>
                <a:cs typeface="Arial" panose="020B0604020202020204" pitchFamily="34" charset="0"/>
              </a:rPr>
              <a:t>Membrana </a:t>
            </a:r>
          </a:p>
          <a:p>
            <a:pPr eaLnBrk="1" hangingPunct="1"/>
            <a:r>
              <a:rPr lang="es-ES_tradnl" altLang="es-ES" b="1">
                <a:solidFill>
                  <a:srgbClr val="0070C0"/>
                </a:solidFill>
                <a:cs typeface="Arial" panose="020B0604020202020204" pitchFamily="34" charset="0"/>
              </a:rPr>
              <a:t>celular  apical</a:t>
            </a:r>
            <a:endParaRPr lang="es-ES" altLang="es-ES">
              <a:solidFill>
                <a:srgbClr val="0070C0"/>
              </a:solidFill>
              <a:cs typeface="Arial" panose="020B0604020202020204" pitchFamily="34" charset="0"/>
            </a:endParaRPr>
          </a:p>
        </p:txBody>
      </p:sp>
      <p:cxnSp>
        <p:nvCxnSpPr>
          <p:cNvPr id="32" name="31 Conector recto de flecha">
            <a:extLst>
              <a:ext uri="{FF2B5EF4-FFF2-40B4-BE49-F238E27FC236}">
                <a16:creationId xmlns:a16="http://schemas.microsoft.com/office/drawing/2014/main" id="{9760F022-140A-44D4-590C-0CAA69790231}"/>
              </a:ext>
            </a:extLst>
          </p:cNvPr>
          <p:cNvCxnSpPr/>
          <p:nvPr/>
        </p:nvCxnSpPr>
        <p:spPr>
          <a:xfrm flipV="1">
            <a:off x="1785938" y="5384800"/>
            <a:ext cx="717550" cy="176213"/>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36" name="35 Conector recto de flecha">
            <a:extLst>
              <a:ext uri="{FF2B5EF4-FFF2-40B4-BE49-F238E27FC236}">
                <a16:creationId xmlns:a16="http://schemas.microsoft.com/office/drawing/2014/main" id="{C520A3CF-780A-DB46-373B-81F27D6999AC}"/>
              </a:ext>
            </a:extLst>
          </p:cNvPr>
          <p:cNvCxnSpPr/>
          <p:nvPr/>
        </p:nvCxnSpPr>
        <p:spPr>
          <a:xfrm flipH="1" flipV="1">
            <a:off x="5675313" y="5903913"/>
            <a:ext cx="1044575" cy="222250"/>
          </a:xfrm>
          <a:prstGeom prst="straightConnector1">
            <a:avLst/>
          </a:prstGeom>
          <a:ln w="28575">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9716" name="Text Box 62">
            <a:extLst>
              <a:ext uri="{FF2B5EF4-FFF2-40B4-BE49-F238E27FC236}">
                <a16:creationId xmlns:a16="http://schemas.microsoft.com/office/drawing/2014/main" id="{318576A1-2700-2096-6A53-57EA4CB24681}"/>
              </a:ext>
            </a:extLst>
          </p:cNvPr>
          <p:cNvSpPr txBox="1">
            <a:spLocks noChangeArrowheads="1"/>
          </p:cNvSpPr>
          <p:nvPr/>
        </p:nvSpPr>
        <p:spPr bwMode="auto">
          <a:xfrm>
            <a:off x="323850" y="981075"/>
            <a:ext cx="8451850" cy="461963"/>
          </a:xfrm>
          <a:prstGeom prst="rect">
            <a:avLst/>
          </a:prstGeom>
          <a:solidFill>
            <a:schemeClr val="bg1"/>
          </a:solidFill>
          <a:ln w="76200" algn="ctr">
            <a:solidFill>
              <a:schemeClr val="bg1"/>
            </a:solidFill>
            <a:miter lim="800000"/>
            <a:headEnd/>
            <a:tailEnd/>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sz="2400" b="1">
                <a:solidFill>
                  <a:srgbClr val="000000"/>
                </a:solidFill>
                <a:cs typeface="Arial" panose="020B0604020202020204" pitchFamily="34" charset="0"/>
              </a:rPr>
              <a:t>     Luz tubular     Célula túbulo contorneado      Capilar peritubular</a:t>
            </a:r>
            <a:endParaRPr lang="es-ES" altLang="es-ES" sz="2400" b="1">
              <a:solidFill>
                <a:srgbClr val="000000"/>
              </a:solidFill>
              <a:cs typeface="Arial" panose="020B0604020202020204" pitchFamily="34" charset="0"/>
            </a:endParaRPr>
          </a:p>
        </p:txBody>
      </p:sp>
      <p:pic>
        <p:nvPicPr>
          <p:cNvPr id="29717" name="Picture 2">
            <a:extLst>
              <a:ext uri="{FF2B5EF4-FFF2-40B4-BE49-F238E27FC236}">
                <a16:creationId xmlns:a16="http://schemas.microsoft.com/office/drawing/2014/main" id="{77179281-7734-CC4A-0279-7FCE860C13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6913" y="3095625"/>
            <a:ext cx="50165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18" name="Text Box 23">
            <a:extLst>
              <a:ext uri="{FF2B5EF4-FFF2-40B4-BE49-F238E27FC236}">
                <a16:creationId xmlns:a16="http://schemas.microsoft.com/office/drawing/2014/main" id="{98B6A0BA-9107-847B-B349-40F826C68BF0}"/>
              </a:ext>
            </a:extLst>
          </p:cNvPr>
          <p:cNvSpPr txBox="1">
            <a:spLocks noChangeArrowheads="1"/>
          </p:cNvSpPr>
          <p:nvPr/>
        </p:nvSpPr>
        <p:spPr bwMode="auto">
          <a:xfrm>
            <a:off x="3373438" y="4257675"/>
            <a:ext cx="4730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_tradnl" altLang="es-ES" sz="2000" b="1">
                <a:solidFill>
                  <a:srgbClr val="000000"/>
                </a:solidFill>
                <a:latin typeface="Times New Roman" panose="02020603050405020304" pitchFamily="18" charset="0"/>
                <a:cs typeface="Arial" panose="020B0604020202020204" pitchFamily="34" charset="0"/>
              </a:rPr>
              <a:t>K</a:t>
            </a:r>
            <a:r>
              <a:rPr lang="es-ES_tradnl" altLang="es-ES" sz="2000" b="1" baseline="30000">
                <a:solidFill>
                  <a:srgbClr val="000000"/>
                </a:solidFill>
                <a:latin typeface="Times New Roman" panose="02020603050405020304" pitchFamily="18" charset="0"/>
                <a:cs typeface="Arial" panose="020B0604020202020204" pitchFamily="34" charset="0"/>
              </a:rPr>
              <a:t>+</a:t>
            </a:r>
            <a:endParaRPr lang="es-ES_tradnl" altLang="es-ES" sz="1600" b="1">
              <a:solidFill>
                <a:srgbClr val="000000"/>
              </a:solidFill>
              <a:latin typeface="Times New Roman" panose="02020603050405020304" pitchFamily="18" charset="0"/>
              <a:cs typeface="Arial" panose="020B0604020202020204" pitchFamily="34" charset="0"/>
            </a:endParaRPr>
          </a:p>
        </p:txBody>
      </p:sp>
      <p:grpSp>
        <p:nvGrpSpPr>
          <p:cNvPr id="29719" name="51 Grupo">
            <a:extLst>
              <a:ext uri="{FF2B5EF4-FFF2-40B4-BE49-F238E27FC236}">
                <a16:creationId xmlns:a16="http://schemas.microsoft.com/office/drawing/2014/main" id="{25918BDA-562A-F7BB-136F-2E52CC2786D3}"/>
              </a:ext>
            </a:extLst>
          </p:cNvPr>
          <p:cNvGrpSpPr>
            <a:grpSpLocks/>
          </p:cNvGrpSpPr>
          <p:nvPr/>
        </p:nvGrpSpPr>
        <p:grpSpPr bwMode="auto">
          <a:xfrm rot="1401143">
            <a:off x="2024063" y="2905125"/>
            <a:ext cx="1400175" cy="236538"/>
            <a:chOff x="2243931" y="5137682"/>
            <a:chExt cx="1399382" cy="236540"/>
          </a:xfrm>
        </p:grpSpPr>
        <p:sp>
          <p:nvSpPr>
            <p:cNvPr id="49" name="48 Cilindro">
              <a:extLst>
                <a:ext uri="{FF2B5EF4-FFF2-40B4-BE49-F238E27FC236}">
                  <a16:creationId xmlns:a16="http://schemas.microsoft.com/office/drawing/2014/main" id="{79442FC5-D5E2-8884-2D2D-ABBBF8919B7E}"/>
                </a:ext>
              </a:extLst>
            </p:cNvPr>
            <p:cNvSpPr/>
            <p:nvPr/>
          </p:nvSpPr>
          <p:spPr>
            <a:xfrm rot="5400000">
              <a:off x="2846804" y="4815700"/>
              <a:ext cx="236540" cy="875804"/>
            </a:xfrm>
            <a:prstGeom prst="can">
              <a:avLst/>
            </a:prstGeom>
            <a:solidFill>
              <a:srgbClr val="FF66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a:solidFill>
                  <a:prstClr val="white"/>
                </a:solidFill>
              </a:endParaRPr>
            </a:p>
          </p:txBody>
        </p:sp>
        <p:sp>
          <p:nvSpPr>
            <p:cNvPr id="29731" name="Line 66">
              <a:extLst>
                <a:ext uri="{FF2B5EF4-FFF2-40B4-BE49-F238E27FC236}">
                  <a16:creationId xmlns:a16="http://schemas.microsoft.com/office/drawing/2014/main" id="{1FCD8B29-D829-BF3C-81CE-7F7043D06FB5}"/>
                </a:ext>
              </a:extLst>
            </p:cNvPr>
            <p:cNvSpPr>
              <a:spLocks noChangeShapeType="1"/>
            </p:cNvSpPr>
            <p:nvPr/>
          </p:nvSpPr>
          <p:spPr bwMode="auto">
            <a:xfrm rot="10800000" flipH="1" flipV="1">
              <a:off x="2243931" y="5237696"/>
              <a:ext cx="1399382"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ES"/>
            </a:p>
          </p:txBody>
        </p:sp>
      </p:grpSp>
      <p:grpSp>
        <p:nvGrpSpPr>
          <p:cNvPr id="3" name="52 Grupo">
            <a:extLst>
              <a:ext uri="{FF2B5EF4-FFF2-40B4-BE49-F238E27FC236}">
                <a16:creationId xmlns:a16="http://schemas.microsoft.com/office/drawing/2014/main" id="{BEC198AC-C1A4-3E62-DE18-C8DBF71521F9}"/>
              </a:ext>
            </a:extLst>
          </p:cNvPr>
          <p:cNvGrpSpPr/>
          <p:nvPr/>
        </p:nvGrpSpPr>
        <p:grpSpPr>
          <a:xfrm rot="9627782">
            <a:off x="1989273" y="4588280"/>
            <a:ext cx="1399382" cy="236540"/>
            <a:chOff x="2243931" y="5137682"/>
            <a:chExt cx="1399382" cy="236540"/>
          </a:xfrm>
          <a:solidFill>
            <a:srgbClr val="92D050"/>
          </a:solidFill>
        </p:grpSpPr>
        <p:sp>
          <p:nvSpPr>
            <p:cNvPr id="54" name="53 Cilindro">
              <a:extLst>
                <a:ext uri="{FF2B5EF4-FFF2-40B4-BE49-F238E27FC236}">
                  <a16:creationId xmlns:a16="http://schemas.microsoft.com/office/drawing/2014/main" id="{81022ED5-02C2-FCB8-0756-9F81465780A0}"/>
                </a:ext>
              </a:extLst>
            </p:cNvPr>
            <p:cNvSpPr/>
            <p:nvPr/>
          </p:nvSpPr>
          <p:spPr>
            <a:xfrm rot="5400000">
              <a:off x="2848784" y="4817786"/>
              <a:ext cx="236540" cy="876332"/>
            </a:xfrm>
            <a:prstGeom prst="can">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a:solidFill>
                  <a:prstClr val="white"/>
                </a:solidFill>
              </a:endParaRPr>
            </a:p>
          </p:txBody>
        </p:sp>
        <p:sp>
          <p:nvSpPr>
            <p:cNvPr id="55" name="Line 66">
              <a:extLst>
                <a:ext uri="{FF2B5EF4-FFF2-40B4-BE49-F238E27FC236}">
                  <a16:creationId xmlns:a16="http://schemas.microsoft.com/office/drawing/2014/main" id="{78386B53-5FD0-6526-ACE6-EFC5D8522046}"/>
                </a:ext>
              </a:extLst>
            </p:cNvPr>
            <p:cNvSpPr>
              <a:spLocks noChangeShapeType="1"/>
            </p:cNvSpPr>
            <p:nvPr/>
          </p:nvSpPr>
          <p:spPr bwMode="auto">
            <a:xfrm rot="10800000" flipH="1" flipV="1">
              <a:off x="2243931" y="5237696"/>
              <a:ext cx="1399382" cy="0"/>
            </a:xfrm>
            <a:prstGeom prst="line">
              <a:avLst/>
            </a:prstGeom>
            <a:grpFill/>
            <a:ln w="57150">
              <a:solidFill>
                <a:schemeClr val="tx1"/>
              </a:solidFill>
              <a:round/>
              <a:headEnd/>
              <a:tailEnd type="triangle" w="med" len="med"/>
            </a:ln>
          </p:spPr>
          <p:txBody>
            <a:bodyPr wrap="none" anchor="ctr"/>
            <a:lstStyle/>
            <a:p>
              <a:pPr eaLnBrk="1" hangingPunct="1">
                <a:defRPr/>
              </a:pPr>
              <a:endParaRPr lang="es-ES">
                <a:solidFill>
                  <a:prstClr val="black"/>
                </a:solidFill>
                <a:latin typeface="Arial" charset="0"/>
                <a:cs typeface="Arial" charset="0"/>
              </a:endParaRPr>
            </a:p>
          </p:txBody>
        </p:sp>
      </p:grpSp>
      <p:grpSp>
        <p:nvGrpSpPr>
          <p:cNvPr id="4" name="59 Grupo">
            <a:extLst>
              <a:ext uri="{FF2B5EF4-FFF2-40B4-BE49-F238E27FC236}">
                <a16:creationId xmlns:a16="http://schemas.microsoft.com/office/drawing/2014/main" id="{F9C64FC9-DBB9-2D32-DC18-CBB544EB5515}"/>
              </a:ext>
            </a:extLst>
          </p:cNvPr>
          <p:cNvGrpSpPr/>
          <p:nvPr/>
        </p:nvGrpSpPr>
        <p:grpSpPr>
          <a:xfrm rot="1401143">
            <a:off x="4888431" y="5056813"/>
            <a:ext cx="1399382" cy="236540"/>
            <a:chOff x="2243931" y="5137682"/>
            <a:chExt cx="1399382" cy="236540"/>
          </a:xfrm>
          <a:solidFill>
            <a:schemeClr val="bg1"/>
          </a:solidFill>
        </p:grpSpPr>
        <p:sp>
          <p:nvSpPr>
            <p:cNvPr id="61" name="60 Cilindro">
              <a:extLst>
                <a:ext uri="{FF2B5EF4-FFF2-40B4-BE49-F238E27FC236}">
                  <a16:creationId xmlns:a16="http://schemas.microsoft.com/office/drawing/2014/main" id="{4A8D377E-755B-056B-0D59-8C12B2649B22}"/>
                </a:ext>
              </a:extLst>
            </p:cNvPr>
            <p:cNvSpPr/>
            <p:nvPr/>
          </p:nvSpPr>
          <p:spPr>
            <a:xfrm rot="5400000">
              <a:off x="2848784" y="4817786"/>
              <a:ext cx="236540" cy="876332"/>
            </a:xfrm>
            <a:prstGeom prst="can">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a:solidFill>
                  <a:prstClr val="white"/>
                </a:solidFill>
              </a:endParaRPr>
            </a:p>
          </p:txBody>
        </p:sp>
        <p:sp>
          <p:nvSpPr>
            <p:cNvPr id="62" name="Line 66">
              <a:extLst>
                <a:ext uri="{FF2B5EF4-FFF2-40B4-BE49-F238E27FC236}">
                  <a16:creationId xmlns:a16="http://schemas.microsoft.com/office/drawing/2014/main" id="{BE693610-B5AA-5C56-A365-64841A4480DB}"/>
                </a:ext>
              </a:extLst>
            </p:cNvPr>
            <p:cNvSpPr>
              <a:spLocks noChangeShapeType="1"/>
            </p:cNvSpPr>
            <p:nvPr/>
          </p:nvSpPr>
          <p:spPr bwMode="auto">
            <a:xfrm rot="10800000" flipH="1" flipV="1">
              <a:off x="2243931" y="5237696"/>
              <a:ext cx="1399382" cy="0"/>
            </a:xfrm>
            <a:prstGeom prst="line">
              <a:avLst/>
            </a:prstGeom>
            <a:grpFill/>
            <a:ln w="57150">
              <a:solidFill>
                <a:schemeClr val="tx1"/>
              </a:solidFill>
              <a:round/>
              <a:headEnd/>
              <a:tailEnd type="triangle" w="med" len="med"/>
            </a:ln>
          </p:spPr>
          <p:txBody>
            <a:bodyPr wrap="none" anchor="ctr"/>
            <a:lstStyle/>
            <a:p>
              <a:pPr eaLnBrk="1" hangingPunct="1">
                <a:defRPr/>
              </a:pPr>
              <a:endParaRPr lang="es-ES">
                <a:solidFill>
                  <a:prstClr val="black"/>
                </a:solidFill>
                <a:latin typeface="Arial" charset="0"/>
                <a:cs typeface="Arial" charset="0"/>
              </a:endParaRPr>
            </a:p>
          </p:txBody>
        </p:sp>
      </p:grpSp>
      <p:sp>
        <p:nvSpPr>
          <p:cNvPr id="29722" name="Text Box 25">
            <a:extLst>
              <a:ext uri="{FF2B5EF4-FFF2-40B4-BE49-F238E27FC236}">
                <a16:creationId xmlns:a16="http://schemas.microsoft.com/office/drawing/2014/main" id="{BB867433-59FE-AE17-5943-B3B7C4E132BA}"/>
              </a:ext>
            </a:extLst>
          </p:cNvPr>
          <p:cNvSpPr txBox="1">
            <a:spLocks noChangeArrowheads="1"/>
          </p:cNvSpPr>
          <p:nvPr/>
        </p:nvSpPr>
        <p:spPr bwMode="auto">
          <a:xfrm>
            <a:off x="6278563" y="2392363"/>
            <a:ext cx="17430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sz="2400" b="1">
                <a:solidFill>
                  <a:srgbClr val="0033CC"/>
                </a:solidFill>
                <a:cs typeface="Arial" panose="020B0604020202020204" pitchFamily="34" charset="0"/>
              </a:rPr>
              <a:t>Aldosterona</a:t>
            </a:r>
            <a:endParaRPr lang="es-ES" altLang="es-ES" sz="2400" b="1">
              <a:solidFill>
                <a:srgbClr val="0033CC"/>
              </a:solidFill>
              <a:cs typeface="Arial" panose="020B0604020202020204" pitchFamily="34" charset="0"/>
            </a:endParaRPr>
          </a:p>
        </p:txBody>
      </p:sp>
      <p:sp>
        <p:nvSpPr>
          <p:cNvPr id="29723" name="Line 26">
            <a:extLst>
              <a:ext uri="{FF2B5EF4-FFF2-40B4-BE49-F238E27FC236}">
                <a16:creationId xmlns:a16="http://schemas.microsoft.com/office/drawing/2014/main" id="{13BEB596-560B-2A41-67CD-42FEA95A2A8C}"/>
              </a:ext>
            </a:extLst>
          </p:cNvPr>
          <p:cNvSpPr>
            <a:spLocks noChangeShapeType="1"/>
          </p:cNvSpPr>
          <p:nvPr/>
        </p:nvSpPr>
        <p:spPr bwMode="auto">
          <a:xfrm flipH="1">
            <a:off x="5046663" y="2608263"/>
            <a:ext cx="1085850" cy="0"/>
          </a:xfrm>
          <a:prstGeom prst="line">
            <a:avLst/>
          </a:prstGeom>
          <a:noFill/>
          <a:ln w="57150">
            <a:solidFill>
              <a:srgbClr val="0033CC"/>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29724" name="Text Box 27">
            <a:extLst>
              <a:ext uri="{FF2B5EF4-FFF2-40B4-BE49-F238E27FC236}">
                <a16:creationId xmlns:a16="http://schemas.microsoft.com/office/drawing/2014/main" id="{B5EF1C9B-E7C8-1EFC-A91D-98F87BD689F1}"/>
              </a:ext>
            </a:extLst>
          </p:cNvPr>
          <p:cNvSpPr txBox="1">
            <a:spLocks noChangeArrowheads="1"/>
          </p:cNvSpPr>
          <p:nvPr/>
        </p:nvSpPr>
        <p:spPr bwMode="auto">
          <a:xfrm>
            <a:off x="2771775" y="2205038"/>
            <a:ext cx="1741488"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2200"/>
              </a:lnSpc>
            </a:pPr>
            <a:r>
              <a:rPr lang="es-ES_tradnl" altLang="es-ES" sz="2400" b="1">
                <a:solidFill>
                  <a:srgbClr val="0033CC"/>
                </a:solidFill>
                <a:cs typeface="Arial" panose="020B0604020202020204" pitchFamily="34" charset="0"/>
              </a:rPr>
              <a:t>Aldosterona</a:t>
            </a:r>
          </a:p>
          <a:p>
            <a:pPr algn="ctr" eaLnBrk="1" hangingPunct="1">
              <a:lnSpc>
                <a:spcPts val="2200"/>
              </a:lnSpc>
            </a:pPr>
            <a:r>
              <a:rPr lang="es-ES_tradnl" altLang="es-ES" sz="2400" b="1">
                <a:solidFill>
                  <a:srgbClr val="0033CC"/>
                </a:solidFill>
                <a:cs typeface="Arial" panose="020B0604020202020204" pitchFamily="34" charset="0"/>
              </a:rPr>
              <a:t>Receptor</a:t>
            </a:r>
            <a:endParaRPr lang="es-ES" altLang="es-ES" sz="2400" b="1">
              <a:solidFill>
                <a:srgbClr val="0033CC"/>
              </a:solidFill>
              <a:cs typeface="Arial" panose="020B0604020202020204" pitchFamily="34" charset="0"/>
            </a:endParaRPr>
          </a:p>
        </p:txBody>
      </p:sp>
      <p:sp>
        <p:nvSpPr>
          <p:cNvPr id="29725" name="Text Box 75">
            <a:extLst>
              <a:ext uri="{FF2B5EF4-FFF2-40B4-BE49-F238E27FC236}">
                <a16:creationId xmlns:a16="http://schemas.microsoft.com/office/drawing/2014/main" id="{F6720E5D-2CF7-A5D5-04EB-98AD31876637}"/>
              </a:ext>
            </a:extLst>
          </p:cNvPr>
          <p:cNvSpPr txBox="1">
            <a:spLocks noChangeArrowheads="1"/>
          </p:cNvSpPr>
          <p:nvPr/>
        </p:nvSpPr>
        <p:spPr bwMode="auto">
          <a:xfrm>
            <a:off x="3846513" y="5184775"/>
            <a:ext cx="717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_tradnl" altLang="es-ES" sz="2000" b="1">
                <a:solidFill>
                  <a:srgbClr val="000000"/>
                </a:solidFill>
                <a:latin typeface="Times New Roman" panose="02020603050405020304" pitchFamily="18" charset="0"/>
                <a:cs typeface="Arial" panose="020B0604020202020204" pitchFamily="34" charset="0"/>
              </a:rPr>
              <a:t>[ K</a:t>
            </a:r>
            <a:r>
              <a:rPr lang="es-ES_tradnl" altLang="es-ES" sz="2000" b="1" baseline="30000">
                <a:solidFill>
                  <a:srgbClr val="000000"/>
                </a:solidFill>
                <a:latin typeface="Times New Roman" panose="02020603050405020304" pitchFamily="18" charset="0"/>
                <a:cs typeface="Arial" panose="020B0604020202020204" pitchFamily="34" charset="0"/>
              </a:rPr>
              <a:t>+</a:t>
            </a:r>
            <a:r>
              <a:rPr lang="es-ES_tradnl" altLang="es-ES" sz="2000" b="1">
                <a:solidFill>
                  <a:srgbClr val="000000"/>
                </a:solidFill>
                <a:latin typeface="Times New Roman" panose="02020603050405020304" pitchFamily="18" charset="0"/>
                <a:cs typeface="Arial" panose="020B0604020202020204" pitchFamily="34" charset="0"/>
              </a:rPr>
              <a:t>]</a:t>
            </a:r>
            <a:endParaRPr lang="es-ES_tradnl" altLang="es-ES" sz="1600" b="1">
              <a:solidFill>
                <a:srgbClr val="000000"/>
              </a:solidFill>
              <a:latin typeface="Times New Roman" panose="02020603050405020304" pitchFamily="18" charset="0"/>
              <a:cs typeface="Arial" panose="020B0604020202020204" pitchFamily="34" charset="0"/>
            </a:endParaRPr>
          </a:p>
        </p:txBody>
      </p:sp>
      <p:sp>
        <p:nvSpPr>
          <p:cNvPr id="38" name="54 Rectángulo">
            <a:extLst>
              <a:ext uri="{FF2B5EF4-FFF2-40B4-BE49-F238E27FC236}">
                <a16:creationId xmlns:a16="http://schemas.microsoft.com/office/drawing/2014/main" id="{A9EEF303-6938-B5BB-0085-6964686A9CE7}"/>
              </a:ext>
            </a:extLst>
          </p:cNvPr>
          <p:cNvSpPr>
            <a:spLocks noChangeArrowheads="1"/>
          </p:cNvSpPr>
          <p:nvPr/>
        </p:nvSpPr>
        <p:spPr bwMode="auto">
          <a:xfrm>
            <a:off x="1414463" y="3609975"/>
            <a:ext cx="1346200" cy="338138"/>
          </a:xfrm>
          <a:prstGeom prst="rect">
            <a:avLst/>
          </a:prstGeom>
          <a:noFill/>
          <a:ln w="9525">
            <a:noFill/>
            <a:miter lim="800000"/>
            <a:headEnd/>
            <a:tailEnd/>
          </a:ln>
        </p:spPr>
        <p:txBody>
          <a:bodyPr wrap="none">
            <a:spAutoFit/>
          </a:bodyPr>
          <a:lstStyle/>
          <a:p>
            <a:pPr algn="ctr" eaLnBrk="1" hangingPunct="1">
              <a:defRPr/>
            </a:pPr>
            <a:r>
              <a:rPr lang="es-ES_tradnl" sz="1600" b="1" cap="all" dirty="0" err="1">
                <a:solidFill>
                  <a:prstClr val="black"/>
                </a:solidFill>
                <a:cs typeface="Arial" pitchFamily="34" charset="0"/>
              </a:rPr>
              <a:t>Amilorida</a:t>
            </a:r>
            <a:endParaRPr lang="es-ES" sz="1600" b="1" cap="all" dirty="0">
              <a:solidFill>
                <a:prstClr val="black"/>
              </a:solidFill>
              <a:cs typeface="Arial" pitchFamily="34" charset="0"/>
            </a:endParaRPr>
          </a:p>
        </p:txBody>
      </p:sp>
      <p:sp>
        <p:nvSpPr>
          <p:cNvPr id="39" name="54 Rectángulo">
            <a:extLst>
              <a:ext uri="{FF2B5EF4-FFF2-40B4-BE49-F238E27FC236}">
                <a16:creationId xmlns:a16="http://schemas.microsoft.com/office/drawing/2014/main" id="{1A3590D9-DDE4-9D0F-6E38-AB4900C9DCED}"/>
              </a:ext>
            </a:extLst>
          </p:cNvPr>
          <p:cNvSpPr>
            <a:spLocks noChangeArrowheads="1"/>
          </p:cNvSpPr>
          <p:nvPr/>
        </p:nvSpPr>
        <p:spPr bwMode="auto">
          <a:xfrm>
            <a:off x="3354388" y="2824163"/>
            <a:ext cx="2263775" cy="584200"/>
          </a:xfrm>
          <a:prstGeom prst="rect">
            <a:avLst/>
          </a:prstGeom>
          <a:noFill/>
          <a:ln w="9525">
            <a:noFill/>
            <a:miter lim="800000"/>
            <a:headEnd/>
            <a:tailEnd/>
          </a:ln>
        </p:spPr>
        <p:txBody>
          <a:bodyPr wrap="none">
            <a:spAutoFit/>
          </a:bodyPr>
          <a:lstStyle/>
          <a:p>
            <a:pPr eaLnBrk="1" hangingPunct="1">
              <a:defRPr/>
            </a:pPr>
            <a:r>
              <a:rPr lang="es-ES_tradnl" sz="1600" b="1" cap="all" dirty="0" err="1">
                <a:solidFill>
                  <a:prstClr val="black"/>
                </a:solidFill>
                <a:cs typeface="Arial" pitchFamily="34" charset="0"/>
              </a:rPr>
              <a:t>Espironolactona</a:t>
            </a:r>
            <a:endParaRPr lang="es-ES_tradnl" sz="1600" b="1" cap="all" dirty="0">
              <a:solidFill>
                <a:prstClr val="black"/>
              </a:solidFill>
              <a:cs typeface="Arial" pitchFamily="34" charset="0"/>
            </a:endParaRPr>
          </a:p>
          <a:p>
            <a:pPr eaLnBrk="1" hangingPunct="1">
              <a:defRPr/>
            </a:pPr>
            <a:r>
              <a:rPr lang="es-ES_tradnl" sz="1600" b="1" cap="all" dirty="0" err="1">
                <a:solidFill>
                  <a:prstClr val="black"/>
                </a:solidFill>
                <a:cs typeface="Arial" pitchFamily="34" charset="0"/>
              </a:rPr>
              <a:t>Eplerenona</a:t>
            </a:r>
            <a:endParaRPr lang="es-ES" sz="1400" b="1" cap="all" dirty="0">
              <a:solidFill>
                <a:prstClr val="black"/>
              </a:solidFill>
              <a:cs typeface="Arial" pitchFamily="34" charset="0"/>
            </a:endParaRPr>
          </a:p>
        </p:txBody>
      </p:sp>
      <p:pic>
        <p:nvPicPr>
          <p:cNvPr id="29728" name="Picture 2">
            <a:extLst>
              <a:ext uri="{FF2B5EF4-FFF2-40B4-BE49-F238E27FC236}">
                <a16:creationId xmlns:a16="http://schemas.microsoft.com/office/drawing/2014/main" id="{C2756B12-3770-E668-718C-6765588DAC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6600" y="2392363"/>
            <a:ext cx="500063"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89" name="Text Box 24">
            <a:extLst>
              <a:ext uri="{FF2B5EF4-FFF2-40B4-BE49-F238E27FC236}">
                <a16:creationId xmlns:a16="http://schemas.microsoft.com/office/drawing/2014/main" id="{932FC8E1-7482-34FC-FAEF-8C4614FCF91B}"/>
              </a:ext>
            </a:extLst>
          </p:cNvPr>
          <p:cNvSpPr txBox="1">
            <a:spLocks noChangeArrowheads="1"/>
          </p:cNvSpPr>
          <p:nvPr/>
        </p:nvSpPr>
        <p:spPr bwMode="auto">
          <a:xfrm>
            <a:off x="814388" y="230188"/>
            <a:ext cx="8135937" cy="646112"/>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3600" b="1" dirty="0">
                <a:solidFill>
                  <a:srgbClr val="FF0000"/>
                </a:solidFill>
                <a:latin typeface="+mn-lt"/>
                <a:ea typeface="+mj-ea"/>
                <a:cs typeface="+mj-cs"/>
              </a:rPr>
              <a:t>Modelo celular de la secreción de potasio</a:t>
            </a:r>
            <a:endParaRPr lang="es-ES" altLang="es-ES" sz="3600" b="1" dirty="0">
              <a:solidFill>
                <a:srgbClr val="FF0000"/>
              </a:solidFill>
              <a:latin typeface="+mn-lt"/>
              <a:ea typeface="+mj-ea"/>
              <a:cs typeface="+mj-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E08798-6F9A-E9A2-4F2C-89E8227385EA}"/>
              </a:ext>
            </a:extLst>
          </p:cNvPr>
          <p:cNvSpPr>
            <a:spLocks noGrp="1"/>
          </p:cNvSpPr>
          <p:nvPr>
            <p:ph type="title"/>
          </p:nvPr>
        </p:nvSpPr>
        <p:spPr>
          <a:xfrm>
            <a:off x="395288" y="814388"/>
            <a:ext cx="7886700" cy="793750"/>
          </a:xfrm>
        </p:spPr>
        <p:txBody>
          <a:bodyPr rtlCol="0">
            <a:normAutofit fontScale="90000"/>
          </a:bodyPr>
          <a:lstStyle/>
          <a:p>
            <a:pPr algn="ctr" eaLnBrk="1" fontAlgn="auto" hangingPunct="1">
              <a:spcAft>
                <a:spcPts val="0"/>
              </a:spcAft>
              <a:defRPr/>
            </a:pPr>
            <a:r>
              <a:rPr lang="es-ES" sz="3200" b="1" dirty="0">
                <a:solidFill>
                  <a:srgbClr val="3333CC"/>
                </a:solidFill>
                <a:latin typeface="Arial" panose="020B0604020202020204" pitchFamily="34" charset="0"/>
                <a:ea typeface="+mn-ea"/>
                <a:cs typeface="+mn-cs"/>
              </a:rPr>
              <a:t>HIPERPOTASEMIA</a:t>
            </a:r>
            <a:br>
              <a:rPr lang="es-ES" sz="3200" b="1" dirty="0">
                <a:solidFill>
                  <a:srgbClr val="3333CC"/>
                </a:solidFill>
                <a:latin typeface="Arial" panose="020B0604020202020204" pitchFamily="34" charset="0"/>
                <a:ea typeface="+mn-ea"/>
                <a:cs typeface="+mn-cs"/>
              </a:rPr>
            </a:br>
            <a:br>
              <a:rPr lang="es-ES" sz="3200" b="1" dirty="0">
                <a:solidFill>
                  <a:srgbClr val="3333CC"/>
                </a:solidFill>
                <a:latin typeface="Arial" panose="020B0604020202020204" pitchFamily="34" charset="0"/>
                <a:ea typeface="+mn-ea"/>
                <a:cs typeface="+mn-cs"/>
              </a:rPr>
            </a:br>
            <a:r>
              <a:rPr lang="es-ES" sz="3200" b="1" dirty="0">
                <a:solidFill>
                  <a:srgbClr val="3333CC"/>
                </a:solidFill>
                <a:latin typeface="Arial" panose="020B0604020202020204" pitchFamily="34" charset="0"/>
                <a:ea typeface="+mn-ea"/>
                <a:cs typeface="+mn-cs"/>
              </a:rPr>
              <a:t>Definición</a:t>
            </a:r>
          </a:p>
        </p:txBody>
      </p:sp>
      <p:sp>
        <p:nvSpPr>
          <p:cNvPr id="65539" name="CuadroTexto 4">
            <a:extLst>
              <a:ext uri="{FF2B5EF4-FFF2-40B4-BE49-F238E27FC236}">
                <a16:creationId xmlns:a16="http://schemas.microsoft.com/office/drawing/2014/main" id="{6468B161-7A77-062F-4820-0EB223AC75BF}"/>
              </a:ext>
            </a:extLst>
          </p:cNvPr>
          <p:cNvSpPr txBox="1">
            <a:spLocks noChangeArrowheads="1"/>
          </p:cNvSpPr>
          <p:nvPr/>
        </p:nvSpPr>
        <p:spPr bwMode="auto">
          <a:xfrm>
            <a:off x="695325" y="2133600"/>
            <a:ext cx="7753350" cy="1200150"/>
          </a:xfrm>
          <a:prstGeom prst="rect">
            <a:avLst/>
          </a:prstGeom>
          <a:noFill/>
          <a:ln>
            <a:noFill/>
          </a:ln>
        </p:spPr>
        <p:txBody>
          <a:bodyPr>
            <a:spAutoFit/>
          </a:bodyPr>
          <a:lstStyle>
            <a:lvl1pPr marL="214313" indent="-214313"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600075" indent="-257175"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defRPr/>
            </a:pPr>
            <a:r>
              <a:rPr lang="es-ES" altLang="es-ES" sz="2400" dirty="0">
                <a:solidFill>
                  <a:srgbClr val="000000"/>
                </a:solidFill>
              </a:rPr>
              <a:t>Se define por una concentración sérica de potasio por encima del límite superior de la normalidad: K</a:t>
            </a:r>
            <a:r>
              <a:rPr lang="es-ES" altLang="es-ES" sz="2400" baseline="30000" dirty="0">
                <a:solidFill>
                  <a:srgbClr val="000000"/>
                </a:solidFill>
              </a:rPr>
              <a:t>+</a:t>
            </a:r>
            <a:r>
              <a:rPr lang="es-ES" altLang="es-ES" sz="2400" dirty="0">
                <a:solidFill>
                  <a:srgbClr val="000000"/>
                </a:solidFill>
              </a:rPr>
              <a:t> &gt;5 mEq/l</a:t>
            </a:r>
          </a:p>
          <a:p>
            <a:pPr marL="0" indent="0" eaLnBrk="1" hangingPunct="1">
              <a:lnSpc>
                <a:spcPct val="100000"/>
              </a:lnSpc>
              <a:spcBef>
                <a:spcPct val="0"/>
              </a:spcBef>
              <a:buFont typeface="Arial" panose="020B0604020202020204" pitchFamily="34" charset="0"/>
              <a:buNone/>
              <a:defRPr/>
            </a:pPr>
            <a:endParaRPr lang="es-ES" altLang="es-ES" sz="2400" dirty="0">
              <a:solidFill>
                <a:srgbClr val="000000"/>
              </a:solidFill>
              <a:latin typeface="Arial" panose="020B0604020202020204" pitchFamily="34" charset="0"/>
              <a:cs typeface="Arial" panose="020B0604020202020204" pitchFamily="34" charset="0"/>
            </a:endParaRPr>
          </a:p>
        </p:txBody>
      </p:sp>
      <p:sp>
        <p:nvSpPr>
          <p:cNvPr id="31748" name="CuadroTexto 4">
            <a:extLst>
              <a:ext uri="{FF2B5EF4-FFF2-40B4-BE49-F238E27FC236}">
                <a16:creationId xmlns:a16="http://schemas.microsoft.com/office/drawing/2014/main" id="{5732CEA9-996C-329B-C492-ED86E2EFD14B}"/>
              </a:ext>
            </a:extLst>
          </p:cNvPr>
          <p:cNvSpPr txBox="1">
            <a:spLocks noChangeArrowheads="1"/>
          </p:cNvSpPr>
          <p:nvPr/>
        </p:nvSpPr>
        <p:spPr bwMode="auto">
          <a:xfrm>
            <a:off x="395288" y="2949575"/>
            <a:ext cx="4117975" cy="196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14313" indent="-214313"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600075" indent="-257175"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1" eaLnBrk="1" hangingPunct="1">
              <a:lnSpc>
                <a:spcPct val="150000"/>
              </a:lnSpc>
              <a:spcBef>
                <a:spcPct val="0"/>
              </a:spcBef>
              <a:buClr>
                <a:srgbClr val="2F5597"/>
              </a:buClr>
              <a:buFont typeface="Yu Mincho Demibold" pitchFamily="18" charset="-128"/>
              <a:buChar char="☛"/>
            </a:pPr>
            <a:r>
              <a:rPr lang="es-ES" altLang="es-ES" sz="2000">
                <a:solidFill>
                  <a:srgbClr val="000000"/>
                </a:solidFill>
                <a:latin typeface="Arial" panose="020B0604020202020204" pitchFamily="34" charset="0"/>
                <a:cs typeface="Arial" panose="020B0604020202020204" pitchFamily="34" charset="0"/>
              </a:rPr>
              <a:t>Leve: 5 a 5,5 mEq/l</a:t>
            </a:r>
          </a:p>
          <a:p>
            <a:pPr lvl="1" eaLnBrk="1" hangingPunct="1">
              <a:lnSpc>
                <a:spcPct val="150000"/>
              </a:lnSpc>
              <a:spcBef>
                <a:spcPct val="0"/>
              </a:spcBef>
              <a:buClr>
                <a:srgbClr val="2F5597"/>
              </a:buClr>
              <a:buFont typeface="Yu Mincho Demibold" pitchFamily="18" charset="-128"/>
              <a:buChar char="☛"/>
            </a:pPr>
            <a:r>
              <a:rPr lang="es-ES" altLang="es-ES" sz="2000">
                <a:solidFill>
                  <a:srgbClr val="000000"/>
                </a:solidFill>
                <a:latin typeface="Arial" panose="020B0604020202020204" pitchFamily="34" charset="0"/>
                <a:cs typeface="Arial" panose="020B0604020202020204" pitchFamily="34" charset="0"/>
              </a:rPr>
              <a:t>Moderada: 5,5 y 6 mEq/l</a:t>
            </a:r>
          </a:p>
          <a:p>
            <a:pPr lvl="1" eaLnBrk="1" hangingPunct="1">
              <a:lnSpc>
                <a:spcPct val="150000"/>
              </a:lnSpc>
              <a:spcBef>
                <a:spcPct val="0"/>
              </a:spcBef>
              <a:buClr>
                <a:srgbClr val="2F5597"/>
              </a:buClr>
              <a:buFont typeface="Yu Mincho Demibold" pitchFamily="18" charset="-128"/>
              <a:buChar char="☛"/>
            </a:pPr>
            <a:r>
              <a:rPr lang="es-ES" altLang="es-ES" sz="2000">
                <a:solidFill>
                  <a:srgbClr val="000000"/>
                </a:solidFill>
                <a:latin typeface="Arial" panose="020B0604020202020204" pitchFamily="34" charset="0"/>
                <a:cs typeface="Arial" panose="020B0604020202020204" pitchFamily="34" charset="0"/>
              </a:rPr>
              <a:t>Grave: &gt; 6 mEq/l.</a:t>
            </a:r>
            <a:endParaRPr lang="es-ES" altLang="es-ES" sz="2400">
              <a:solidFill>
                <a:srgbClr val="000000"/>
              </a:solidFill>
            </a:endParaRPr>
          </a:p>
          <a:p>
            <a:pPr eaLnBrk="1" hangingPunct="1">
              <a:lnSpc>
                <a:spcPct val="150000"/>
              </a:lnSpc>
              <a:spcBef>
                <a:spcPct val="0"/>
              </a:spcBef>
            </a:pPr>
            <a:endParaRPr lang="es-ES" altLang="es-ES" sz="2400">
              <a:solidFill>
                <a:srgbClr val="000000"/>
              </a:solidFill>
              <a:latin typeface="Arial" panose="020B0604020202020204" pitchFamily="34" charset="0"/>
              <a:cs typeface="Arial" panose="020B0604020202020204" pitchFamily="34" charset="0"/>
            </a:endParaRPr>
          </a:p>
        </p:txBody>
      </p:sp>
    </p:spTree>
  </p:cSld>
  <p:clrMapOvr>
    <a:masterClrMapping/>
  </p:clrMapOvr>
  <p:transition spd="slow" advTm="2307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5 CuadroTexto">
            <a:extLst>
              <a:ext uri="{FF2B5EF4-FFF2-40B4-BE49-F238E27FC236}">
                <a16:creationId xmlns:a16="http://schemas.microsoft.com/office/drawing/2014/main" id="{6F250CFC-9401-1935-F9DE-0465AA95CD15}"/>
              </a:ext>
            </a:extLst>
          </p:cNvPr>
          <p:cNvSpPr txBox="1">
            <a:spLocks noChangeArrowheads="1"/>
          </p:cNvSpPr>
          <p:nvPr/>
        </p:nvSpPr>
        <p:spPr bwMode="auto">
          <a:xfrm>
            <a:off x="1390650" y="5360988"/>
            <a:ext cx="69357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pPr>
            <a:r>
              <a:rPr lang="es-ES" altLang="es-ES" sz="1400" b="1">
                <a:solidFill>
                  <a:srgbClr val="000000"/>
                </a:solidFill>
                <a:latin typeface="Arial" panose="020B0604020202020204" pitchFamily="34" charset="0"/>
                <a:sym typeface="Wingdings" panose="05000000000000000000" pitchFamily="2" charset="2"/>
              </a:rPr>
              <a:t> </a:t>
            </a:r>
            <a:r>
              <a:rPr lang="es-ES" altLang="es-ES" sz="1400" b="1">
                <a:solidFill>
                  <a:srgbClr val="000000"/>
                </a:solidFill>
                <a:latin typeface="Arial" panose="020B0604020202020204" pitchFamily="34" charset="0"/>
                <a:cs typeface="Arial" panose="020B0604020202020204" pitchFamily="34" charset="0"/>
                <a:sym typeface="Wingdings" panose="05000000000000000000" pitchFamily="2" charset="2"/>
              </a:rPr>
              <a:t>↑† t</a:t>
            </a:r>
            <a:r>
              <a:rPr lang="es-ES" altLang="es-ES" sz="1400" b="1">
                <a:solidFill>
                  <a:srgbClr val="000000"/>
                </a:solidFill>
                <a:latin typeface="Arial" panose="020B0604020202020204" pitchFamily="34" charset="0"/>
                <a:sym typeface="Wingdings" panose="05000000000000000000" pitchFamily="2" charset="2"/>
              </a:rPr>
              <a:t>otal por cada 0,1 mEq/L que el K se alejo de la normalidad (&lt;4 y </a:t>
            </a:r>
            <a:r>
              <a:rPr lang="es-ES" altLang="es-ES" sz="1400" b="1">
                <a:solidFill>
                  <a:srgbClr val="000000"/>
                </a:solidFill>
                <a:latin typeface="Arial" panose="020B0604020202020204" pitchFamily="34" charset="0"/>
                <a:cs typeface="Arial" panose="020B0604020202020204" pitchFamily="34" charset="0"/>
                <a:sym typeface="Wingdings" panose="05000000000000000000" pitchFamily="2" charset="2"/>
              </a:rPr>
              <a:t>≥5 mEq/l)</a:t>
            </a:r>
            <a:endParaRPr lang="es-ES" altLang="es-ES" sz="1400" b="1">
              <a:solidFill>
                <a:srgbClr val="000000"/>
              </a:solidFill>
              <a:latin typeface="Arial" panose="020B0604020202020204" pitchFamily="34" charset="0"/>
            </a:endParaRPr>
          </a:p>
        </p:txBody>
      </p:sp>
      <p:pic>
        <p:nvPicPr>
          <p:cNvPr id="33795" name="Picture 2">
            <a:extLst>
              <a:ext uri="{FF2B5EF4-FFF2-40B4-BE49-F238E27FC236}">
                <a16:creationId xmlns:a16="http://schemas.microsoft.com/office/drawing/2014/main" id="{7BE27B27-CF57-A415-6ECD-DBF51AF6CF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763588"/>
            <a:ext cx="6935787" cy="424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6 CuadroTexto">
            <a:extLst>
              <a:ext uri="{FF2B5EF4-FFF2-40B4-BE49-F238E27FC236}">
                <a16:creationId xmlns:a16="http://schemas.microsoft.com/office/drawing/2014/main" id="{45696E9A-BC79-870A-8556-6A47A88C87CE}"/>
              </a:ext>
            </a:extLst>
          </p:cNvPr>
          <p:cNvSpPr txBox="1">
            <a:spLocks noChangeArrowheads="1"/>
          </p:cNvSpPr>
          <p:nvPr/>
        </p:nvSpPr>
        <p:spPr bwMode="auto">
          <a:xfrm>
            <a:off x="6965251" y="3740944"/>
            <a:ext cx="1020762" cy="738187"/>
          </a:xfrm>
          <a:prstGeom prst="rect">
            <a:avLst/>
          </a:prstGeom>
          <a:noFill/>
          <a:ln>
            <a:noFill/>
          </a:ln>
        </p:spPr>
        <p:txBody>
          <a:bodyPr wrap="none">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ClrTx/>
              <a:buSzTx/>
              <a:buFont typeface="Wingdings" panose="05000000000000000000" pitchFamily="2" charset="2"/>
              <a:buNone/>
              <a:defRPr/>
            </a:pPr>
            <a:r>
              <a:rPr lang="es-ES_tradnl" altLang="es-ES" sz="1050" dirty="0">
                <a:solidFill>
                  <a:prstClr val="black"/>
                </a:solidFill>
              </a:rPr>
              <a:t>Comorbilidad:</a:t>
            </a:r>
          </a:p>
          <a:p>
            <a:pPr defTabSz="685800" eaLnBrk="1" fontAlgn="auto" hangingPunct="1">
              <a:spcBef>
                <a:spcPct val="0"/>
              </a:spcBef>
              <a:spcAft>
                <a:spcPts val="0"/>
              </a:spcAft>
              <a:buClrTx/>
              <a:buSzTx/>
              <a:buFontTx/>
              <a:buChar char="-"/>
              <a:defRPr/>
            </a:pPr>
            <a:r>
              <a:rPr lang="es-ES_tradnl" altLang="es-ES" sz="1050" dirty="0">
                <a:solidFill>
                  <a:prstClr val="black"/>
                </a:solidFill>
              </a:rPr>
              <a:t> IC</a:t>
            </a:r>
          </a:p>
          <a:p>
            <a:pPr defTabSz="685800" eaLnBrk="1" fontAlgn="auto" hangingPunct="1">
              <a:spcBef>
                <a:spcPct val="0"/>
              </a:spcBef>
              <a:spcAft>
                <a:spcPts val="0"/>
              </a:spcAft>
              <a:buClrTx/>
              <a:buSzTx/>
              <a:buFontTx/>
              <a:buChar char="-"/>
              <a:defRPr/>
            </a:pPr>
            <a:r>
              <a:rPr lang="es-ES_tradnl" altLang="es-ES" sz="1050" dirty="0">
                <a:solidFill>
                  <a:prstClr val="black"/>
                </a:solidFill>
              </a:rPr>
              <a:t> ERC</a:t>
            </a:r>
          </a:p>
          <a:p>
            <a:pPr defTabSz="685800" eaLnBrk="1" fontAlgn="auto" hangingPunct="1">
              <a:spcBef>
                <a:spcPct val="0"/>
              </a:spcBef>
              <a:spcAft>
                <a:spcPts val="0"/>
              </a:spcAft>
              <a:buClrTx/>
              <a:buSzTx/>
              <a:buFontTx/>
              <a:buChar char="-"/>
              <a:defRPr/>
            </a:pPr>
            <a:r>
              <a:rPr lang="es-ES_tradnl" altLang="es-ES" sz="1050" dirty="0">
                <a:solidFill>
                  <a:prstClr val="black"/>
                </a:solidFill>
              </a:rPr>
              <a:t> DM</a:t>
            </a:r>
            <a:endParaRPr lang="es-ES" altLang="es-ES" sz="1050" dirty="0">
              <a:solidFill>
                <a:prstClr val="black"/>
              </a:solidFill>
            </a:endParaRPr>
          </a:p>
        </p:txBody>
      </p:sp>
      <p:sp>
        <p:nvSpPr>
          <p:cNvPr id="33797" name="8 Rectángulo">
            <a:extLst>
              <a:ext uri="{FF2B5EF4-FFF2-40B4-BE49-F238E27FC236}">
                <a16:creationId xmlns:a16="http://schemas.microsoft.com/office/drawing/2014/main" id="{AFC20552-CCEA-1819-BC5B-1A4A414F2900}"/>
              </a:ext>
            </a:extLst>
          </p:cNvPr>
          <p:cNvSpPr>
            <a:spLocks noChangeArrowheads="1"/>
          </p:cNvSpPr>
          <p:nvPr/>
        </p:nvSpPr>
        <p:spPr bwMode="auto">
          <a:xfrm>
            <a:off x="2671763" y="2228850"/>
            <a:ext cx="12588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pPr>
            <a:r>
              <a:rPr lang="es-ES" altLang="es-ES" sz="1600" i="1">
                <a:solidFill>
                  <a:srgbClr val="000000"/>
                </a:solidFill>
                <a:latin typeface="Arial" panose="020B0604020202020204" pitchFamily="34" charset="0"/>
              </a:rPr>
              <a:t>n = 911.698</a:t>
            </a:r>
            <a:endParaRPr lang="es-ES" altLang="es-ES" sz="1600">
              <a:solidFill>
                <a:srgbClr val="000000"/>
              </a:solidFill>
              <a:latin typeface="Arial" panose="020B0604020202020204" pitchFamily="34" charset="0"/>
            </a:endParaRPr>
          </a:p>
        </p:txBody>
      </p:sp>
      <p:sp>
        <p:nvSpPr>
          <p:cNvPr id="9" name="Título 1">
            <a:extLst>
              <a:ext uri="{FF2B5EF4-FFF2-40B4-BE49-F238E27FC236}">
                <a16:creationId xmlns:a16="http://schemas.microsoft.com/office/drawing/2014/main" id="{D0BC485D-D7FB-B069-A4BB-D14F8A69D3CE}"/>
              </a:ext>
            </a:extLst>
          </p:cNvPr>
          <p:cNvSpPr>
            <a:spLocks noGrp="1"/>
          </p:cNvSpPr>
          <p:nvPr>
            <p:ph type="title"/>
          </p:nvPr>
        </p:nvSpPr>
        <p:spPr>
          <a:xfrm>
            <a:off x="468313" y="188913"/>
            <a:ext cx="7886700" cy="993775"/>
          </a:xfrm>
        </p:spPr>
        <p:txBody>
          <a:bodyPr rtlCol="0">
            <a:normAutofit/>
          </a:bodyPr>
          <a:lstStyle/>
          <a:p>
            <a:pPr algn="ctr" eaLnBrk="1" fontAlgn="auto" hangingPunct="1">
              <a:spcAft>
                <a:spcPts val="0"/>
              </a:spcAft>
              <a:defRPr/>
            </a:pPr>
            <a:r>
              <a:rPr lang="es-ES" sz="3200" b="1" dirty="0">
                <a:solidFill>
                  <a:srgbClr val="3333CC"/>
                </a:solidFill>
                <a:latin typeface="Arial" panose="020B0604020202020204" pitchFamily="34" charset="0"/>
                <a:ea typeface="+mn-ea"/>
                <a:cs typeface="+mn-cs"/>
              </a:rPr>
              <a:t>Epidemiología</a:t>
            </a:r>
            <a:br>
              <a:rPr lang="es-ES" sz="3000" dirty="0">
                <a:latin typeface="Arial" panose="020B0604020202020204" pitchFamily="34" charset="0"/>
                <a:cs typeface="Arial" panose="020B0604020202020204" pitchFamily="34" charset="0"/>
              </a:rPr>
            </a:br>
            <a:endParaRPr lang="es-ES" sz="3000" dirty="0">
              <a:latin typeface="Arial" panose="020B0604020202020204" pitchFamily="34" charset="0"/>
              <a:cs typeface="Arial" panose="020B0604020202020204" pitchFamily="34" charset="0"/>
            </a:endParaRPr>
          </a:p>
        </p:txBody>
      </p:sp>
      <p:sp>
        <p:nvSpPr>
          <p:cNvPr id="33799" name="7 CuadroTexto">
            <a:extLst>
              <a:ext uri="{FF2B5EF4-FFF2-40B4-BE49-F238E27FC236}">
                <a16:creationId xmlns:a16="http://schemas.microsoft.com/office/drawing/2014/main" id="{9CE27379-6A75-4878-A584-7ABB8298AED7}"/>
              </a:ext>
            </a:extLst>
          </p:cNvPr>
          <p:cNvSpPr txBox="1">
            <a:spLocks noChangeArrowheads="1"/>
          </p:cNvSpPr>
          <p:nvPr/>
        </p:nvSpPr>
        <p:spPr bwMode="auto">
          <a:xfrm>
            <a:off x="4921250" y="4652963"/>
            <a:ext cx="421163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s-ES" sz="1200" b="1">
                <a:solidFill>
                  <a:srgbClr val="767171"/>
                </a:solidFill>
              </a:rPr>
              <a:t>Collins A, Pitt B et al. </a:t>
            </a:r>
            <a:r>
              <a:rPr lang="es-ES" altLang="es-ES" sz="1200" b="1">
                <a:solidFill>
                  <a:srgbClr val="767171"/>
                </a:solidFill>
              </a:rPr>
              <a:t>Am J Nephrol 2017;46:213–221</a:t>
            </a:r>
          </a:p>
        </p:txBody>
      </p:sp>
      <p:sp>
        <p:nvSpPr>
          <p:cNvPr id="33800" name="CuadroTexto 2">
            <a:extLst>
              <a:ext uri="{FF2B5EF4-FFF2-40B4-BE49-F238E27FC236}">
                <a16:creationId xmlns:a16="http://schemas.microsoft.com/office/drawing/2014/main" id="{76D32DBA-F3BA-FBE0-9A56-63B769145464}"/>
              </a:ext>
            </a:extLst>
          </p:cNvPr>
          <p:cNvSpPr txBox="1">
            <a:spLocks noChangeArrowheads="1"/>
          </p:cNvSpPr>
          <p:nvPr/>
        </p:nvSpPr>
        <p:spPr bwMode="auto">
          <a:xfrm>
            <a:off x="611188" y="5826125"/>
            <a:ext cx="79216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S">
                <a:latin typeface="Arial" panose="020B0604020202020204" pitchFamily="34" charset="0"/>
              </a:rPr>
              <a:t>Este trabajo, de una población de 911,698 p muestra la relación entre el potasio y la mortalidad. Tanto un nivel Elevado, como bajo de K se asocian con mayor mortalidad en todas las poblaciones de riesgo.</a:t>
            </a:r>
          </a:p>
        </p:txBody>
      </p:sp>
    </p:spTree>
  </p:cSld>
  <p:clrMapOvr>
    <a:masterClrMapping/>
  </p:clrMapOvr>
  <p:transition spd="slow" advTm="59747"/>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BDC739-185C-EF3B-EC61-0A6016266F0D}"/>
              </a:ext>
            </a:extLst>
          </p:cNvPr>
          <p:cNvSpPr>
            <a:spLocks noGrp="1"/>
          </p:cNvSpPr>
          <p:nvPr>
            <p:ph type="title"/>
          </p:nvPr>
        </p:nvSpPr>
        <p:spPr>
          <a:xfrm>
            <a:off x="115888" y="447675"/>
            <a:ext cx="7886700" cy="793750"/>
          </a:xfrm>
        </p:spPr>
        <p:txBody>
          <a:bodyPr rtlCol="0">
            <a:normAutofit/>
          </a:bodyPr>
          <a:lstStyle/>
          <a:p>
            <a:pPr algn="ctr" eaLnBrk="1" fontAlgn="auto" hangingPunct="1">
              <a:spcAft>
                <a:spcPts val="0"/>
              </a:spcAft>
              <a:defRPr/>
            </a:pPr>
            <a:r>
              <a:rPr lang="es-ES" sz="3200" b="1" dirty="0">
                <a:solidFill>
                  <a:srgbClr val="3333CC"/>
                </a:solidFill>
                <a:latin typeface="Arial" panose="020B0604020202020204" pitchFamily="34" charset="0"/>
                <a:ea typeface="+mn-ea"/>
                <a:cs typeface="+mn-cs"/>
              </a:rPr>
              <a:t>Fisiopatología</a:t>
            </a:r>
          </a:p>
        </p:txBody>
      </p:sp>
      <p:sp>
        <p:nvSpPr>
          <p:cNvPr id="49156" name="Text Box 2059">
            <a:extLst>
              <a:ext uri="{FF2B5EF4-FFF2-40B4-BE49-F238E27FC236}">
                <a16:creationId xmlns:a16="http://schemas.microsoft.com/office/drawing/2014/main" id="{45F9D985-FB2A-F7BB-C18A-69CC3DAA068B}"/>
              </a:ext>
            </a:extLst>
          </p:cNvPr>
          <p:cNvSpPr txBox="1">
            <a:spLocks noChangeArrowheads="1"/>
          </p:cNvSpPr>
          <p:nvPr/>
        </p:nvSpPr>
        <p:spPr bwMode="auto">
          <a:xfrm>
            <a:off x="3222625" y="1763713"/>
            <a:ext cx="1106488" cy="460375"/>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2400" b="1">
                <a:solidFill>
                  <a:srgbClr val="000000"/>
                </a:solidFill>
                <a:latin typeface="+mn-lt"/>
              </a:rPr>
              <a:t>Ingesta</a:t>
            </a:r>
            <a:endParaRPr lang="es-ES" altLang="es-ES" sz="2400" b="1">
              <a:solidFill>
                <a:srgbClr val="000000"/>
              </a:solidFill>
              <a:latin typeface="+mn-lt"/>
            </a:endParaRPr>
          </a:p>
        </p:txBody>
      </p:sp>
      <p:grpSp>
        <p:nvGrpSpPr>
          <p:cNvPr id="35844" name="Group 2069">
            <a:extLst>
              <a:ext uri="{FF2B5EF4-FFF2-40B4-BE49-F238E27FC236}">
                <a16:creationId xmlns:a16="http://schemas.microsoft.com/office/drawing/2014/main" id="{AC6DB10D-7230-5444-50AD-307790D072EA}"/>
              </a:ext>
            </a:extLst>
          </p:cNvPr>
          <p:cNvGrpSpPr>
            <a:grpSpLocks/>
          </p:cNvGrpSpPr>
          <p:nvPr/>
        </p:nvGrpSpPr>
        <p:grpSpPr bwMode="auto">
          <a:xfrm>
            <a:off x="1062038" y="3635375"/>
            <a:ext cx="4046537" cy="1481138"/>
            <a:chOff x="614" y="1968"/>
            <a:chExt cx="2549" cy="933"/>
          </a:xfrm>
        </p:grpSpPr>
        <p:sp>
          <p:nvSpPr>
            <p:cNvPr id="49175" name="Text Box 2062">
              <a:extLst>
                <a:ext uri="{FF2B5EF4-FFF2-40B4-BE49-F238E27FC236}">
                  <a16:creationId xmlns:a16="http://schemas.microsoft.com/office/drawing/2014/main" id="{8F8FD442-A9A2-8C4A-D9D6-D03A9E430751}"/>
                </a:ext>
              </a:extLst>
            </p:cNvPr>
            <p:cNvSpPr txBox="1">
              <a:spLocks noChangeArrowheads="1"/>
            </p:cNvSpPr>
            <p:nvPr/>
          </p:nvSpPr>
          <p:spPr bwMode="auto">
            <a:xfrm>
              <a:off x="614" y="2473"/>
              <a:ext cx="2549" cy="291"/>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2400" b="1">
                  <a:solidFill>
                    <a:srgbClr val="000000"/>
                  </a:solidFill>
                  <a:latin typeface="+mn-lt"/>
                </a:rPr>
                <a:t>	Sudor	    orina     heces</a:t>
              </a:r>
              <a:endParaRPr lang="es-ES" altLang="es-ES" sz="2400" b="1">
                <a:solidFill>
                  <a:srgbClr val="000000"/>
                </a:solidFill>
                <a:latin typeface="+mn-lt"/>
              </a:endParaRPr>
            </a:p>
          </p:txBody>
        </p:sp>
        <p:sp>
          <p:nvSpPr>
            <p:cNvPr id="49176" name="Line 2058">
              <a:extLst>
                <a:ext uri="{FF2B5EF4-FFF2-40B4-BE49-F238E27FC236}">
                  <a16:creationId xmlns:a16="http://schemas.microsoft.com/office/drawing/2014/main" id="{99FC44CE-A3CD-9031-1652-A987468FD8C6}"/>
                </a:ext>
              </a:extLst>
            </p:cNvPr>
            <p:cNvSpPr>
              <a:spLocks noChangeShapeType="1"/>
            </p:cNvSpPr>
            <p:nvPr/>
          </p:nvSpPr>
          <p:spPr bwMode="auto">
            <a:xfrm>
              <a:off x="2304" y="2064"/>
              <a:ext cx="0" cy="432"/>
            </a:xfrm>
            <a:prstGeom prst="line">
              <a:avLst/>
            </a:prstGeom>
            <a:noFill/>
            <a:ln w="76200">
              <a:solidFill>
                <a:schemeClr val="tx1"/>
              </a:solidFill>
              <a:round/>
              <a:headEnd/>
              <a:tailEnd type="triangle" w="med" len="med"/>
            </a:ln>
          </p:spPr>
          <p:txBody>
            <a:bodyPr/>
            <a:lstStyle/>
            <a:p>
              <a:pPr>
                <a:defRPr/>
              </a:pPr>
              <a:endParaRPr lang="es-ES">
                <a:latin typeface="+mn-lt"/>
              </a:endParaRPr>
            </a:p>
          </p:txBody>
        </p:sp>
        <p:sp>
          <p:nvSpPr>
            <p:cNvPr id="49177" name="Line 2063">
              <a:extLst>
                <a:ext uri="{FF2B5EF4-FFF2-40B4-BE49-F238E27FC236}">
                  <a16:creationId xmlns:a16="http://schemas.microsoft.com/office/drawing/2014/main" id="{06CF7747-735D-1AAC-E4FA-9A7D177A120F}"/>
                </a:ext>
              </a:extLst>
            </p:cNvPr>
            <p:cNvSpPr>
              <a:spLocks noChangeShapeType="1"/>
            </p:cNvSpPr>
            <p:nvPr/>
          </p:nvSpPr>
          <p:spPr bwMode="auto">
            <a:xfrm flipH="1">
              <a:off x="1584" y="2064"/>
              <a:ext cx="576" cy="432"/>
            </a:xfrm>
            <a:prstGeom prst="line">
              <a:avLst/>
            </a:prstGeom>
            <a:noFill/>
            <a:ln w="9525">
              <a:solidFill>
                <a:schemeClr val="tx1"/>
              </a:solidFill>
              <a:round/>
              <a:headEnd/>
              <a:tailEnd type="triangle" w="med" len="med"/>
            </a:ln>
          </p:spPr>
          <p:txBody>
            <a:bodyPr/>
            <a:lstStyle/>
            <a:p>
              <a:pPr>
                <a:defRPr/>
              </a:pPr>
              <a:endParaRPr lang="es-ES">
                <a:latin typeface="+mn-lt"/>
              </a:endParaRPr>
            </a:p>
          </p:txBody>
        </p:sp>
        <p:sp>
          <p:nvSpPr>
            <p:cNvPr id="49178" name="Line 2065">
              <a:extLst>
                <a:ext uri="{FF2B5EF4-FFF2-40B4-BE49-F238E27FC236}">
                  <a16:creationId xmlns:a16="http://schemas.microsoft.com/office/drawing/2014/main" id="{D2D233AF-CDBE-7D22-80AA-DA26D715F543}"/>
                </a:ext>
              </a:extLst>
            </p:cNvPr>
            <p:cNvSpPr>
              <a:spLocks noChangeShapeType="1"/>
            </p:cNvSpPr>
            <p:nvPr/>
          </p:nvSpPr>
          <p:spPr bwMode="auto">
            <a:xfrm rot="15194041" flipH="1">
              <a:off x="2472" y="2040"/>
              <a:ext cx="576" cy="432"/>
            </a:xfrm>
            <a:prstGeom prst="line">
              <a:avLst/>
            </a:prstGeom>
            <a:noFill/>
            <a:ln w="9525">
              <a:solidFill>
                <a:schemeClr val="tx1"/>
              </a:solidFill>
              <a:round/>
              <a:headEnd/>
              <a:tailEnd type="triangle" w="med" len="med"/>
            </a:ln>
          </p:spPr>
          <p:txBody>
            <a:bodyPr/>
            <a:lstStyle/>
            <a:p>
              <a:pPr>
                <a:defRPr/>
              </a:pPr>
              <a:endParaRPr lang="es-ES">
                <a:latin typeface="+mn-lt"/>
              </a:endParaRPr>
            </a:p>
          </p:txBody>
        </p:sp>
        <p:sp>
          <p:nvSpPr>
            <p:cNvPr id="49179" name="Text Box 2066">
              <a:extLst>
                <a:ext uri="{FF2B5EF4-FFF2-40B4-BE49-F238E27FC236}">
                  <a16:creationId xmlns:a16="http://schemas.microsoft.com/office/drawing/2014/main" id="{0675E6E7-718C-64F8-AB09-78211FCEA323}"/>
                </a:ext>
              </a:extLst>
            </p:cNvPr>
            <p:cNvSpPr txBox="1">
              <a:spLocks noChangeArrowheads="1"/>
            </p:cNvSpPr>
            <p:nvPr/>
          </p:nvSpPr>
          <p:spPr bwMode="auto">
            <a:xfrm>
              <a:off x="1296" y="2688"/>
              <a:ext cx="1631" cy="213"/>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1600">
                  <a:solidFill>
                    <a:srgbClr val="000000"/>
                  </a:solidFill>
                  <a:latin typeface="+mn-lt"/>
                </a:rPr>
                <a:t>   5%                80%            15%</a:t>
              </a:r>
              <a:endParaRPr lang="es-ES" altLang="es-ES" sz="1600">
                <a:solidFill>
                  <a:srgbClr val="000000"/>
                </a:solidFill>
                <a:latin typeface="+mn-lt"/>
              </a:endParaRPr>
            </a:p>
          </p:txBody>
        </p:sp>
      </p:grpSp>
      <p:sp>
        <p:nvSpPr>
          <p:cNvPr id="49158" name="Text Box 2070">
            <a:extLst>
              <a:ext uri="{FF2B5EF4-FFF2-40B4-BE49-F238E27FC236}">
                <a16:creationId xmlns:a16="http://schemas.microsoft.com/office/drawing/2014/main" id="{F6CC57C1-D9AC-EBFF-1A4C-46F1997B3209}"/>
              </a:ext>
            </a:extLst>
          </p:cNvPr>
          <p:cNvSpPr txBox="1">
            <a:spLocks noChangeArrowheads="1"/>
          </p:cNvSpPr>
          <p:nvPr/>
        </p:nvSpPr>
        <p:spPr bwMode="auto">
          <a:xfrm>
            <a:off x="2717800" y="2843213"/>
            <a:ext cx="2289175" cy="64135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defRPr/>
            </a:pPr>
            <a:r>
              <a:rPr lang="es-ES_tradnl" altLang="es-ES" sz="3600">
                <a:solidFill>
                  <a:srgbClr val="000000"/>
                </a:solidFill>
                <a:latin typeface="+mn-lt"/>
              </a:rPr>
              <a:t>K</a:t>
            </a:r>
            <a:r>
              <a:rPr lang="es-ES_tradnl" altLang="es-ES" sz="3600" baseline="-25000">
                <a:solidFill>
                  <a:srgbClr val="000000"/>
                </a:solidFill>
                <a:latin typeface="+mn-lt"/>
              </a:rPr>
              <a:t>plasmático</a:t>
            </a:r>
            <a:endParaRPr lang="es-ES" altLang="es-ES" sz="3600">
              <a:solidFill>
                <a:srgbClr val="000000"/>
              </a:solidFill>
              <a:latin typeface="+mn-lt"/>
            </a:endParaRPr>
          </a:p>
        </p:txBody>
      </p:sp>
      <p:sp>
        <p:nvSpPr>
          <p:cNvPr id="49159" name="Line 2071">
            <a:extLst>
              <a:ext uri="{FF2B5EF4-FFF2-40B4-BE49-F238E27FC236}">
                <a16:creationId xmlns:a16="http://schemas.microsoft.com/office/drawing/2014/main" id="{11F1ADB9-C5C1-5AF7-E748-17EA26D8D011}"/>
              </a:ext>
            </a:extLst>
          </p:cNvPr>
          <p:cNvSpPr>
            <a:spLocks noChangeShapeType="1"/>
          </p:cNvSpPr>
          <p:nvPr/>
        </p:nvSpPr>
        <p:spPr bwMode="auto">
          <a:xfrm>
            <a:off x="3654425" y="2268538"/>
            <a:ext cx="0" cy="860425"/>
          </a:xfrm>
          <a:prstGeom prst="line">
            <a:avLst/>
          </a:prstGeom>
          <a:noFill/>
          <a:ln w="38100">
            <a:solidFill>
              <a:schemeClr val="tx1"/>
            </a:solidFill>
            <a:round/>
            <a:headEnd/>
            <a:tailEnd type="triangle" w="med" len="med"/>
          </a:ln>
        </p:spPr>
        <p:txBody>
          <a:bodyPr/>
          <a:lstStyle/>
          <a:p>
            <a:pPr>
              <a:defRPr/>
            </a:pPr>
            <a:endParaRPr lang="es-ES">
              <a:latin typeface="+mn-lt"/>
            </a:endParaRPr>
          </a:p>
        </p:txBody>
      </p:sp>
      <p:sp>
        <p:nvSpPr>
          <p:cNvPr id="49160" name="Oval 2072">
            <a:extLst>
              <a:ext uri="{FF2B5EF4-FFF2-40B4-BE49-F238E27FC236}">
                <a16:creationId xmlns:a16="http://schemas.microsoft.com/office/drawing/2014/main" id="{4DB01AE4-A360-C5F4-A589-F9F2F9A59415}"/>
              </a:ext>
            </a:extLst>
          </p:cNvPr>
          <p:cNvSpPr>
            <a:spLocks noChangeArrowheads="1"/>
          </p:cNvSpPr>
          <p:nvPr/>
        </p:nvSpPr>
        <p:spPr bwMode="auto">
          <a:xfrm>
            <a:off x="5743575" y="2122488"/>
            <a:ext cx="2259013" cy="2251075"/>
          </a:xfrm>
          <a:prstGeom prst="ellipse">
            <a:avLst/>
          </a:prstGeom>
          <a:solidFill>
            <a:srgbClr val="CCFFFF"/>
          </a:solidFill>
          <a:ln w="127000">
            <a:solidFill>
              <a:srgbClr val="0000FF"/>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defRPr/>
            </a:pPr>
            <a:endParaRPr lang="es-ES" altLang="es-ES" sz="2400">
              <a:solidFill>
                <a:srgbClr val="000000"/>
              </a:solidFill>
              <a:latin typeface="+mn-lt"/>
            </a:endParaRPr>
          </a:p>
        </p:txBody>
      </p:sp>
      <p:sp>
        <p:nvSpPr>
          <p:cNvPr id="49161" name="Oval 2073">
            <a:extLst>
              <a:ext uri="{FF2B5EF4-FFF2-40B4-BE49-F238E27FC236}">
                <a16:creationId xmlns:a16="http://schemas.microsoft.com/office/drawing/2014/main" id="{D126B42A-8CA1-5971-15A6-6A0A99681AF4}"/>
              </a:ext>
            </a:extLst>
          </p:cNvPr>
          <p:cNvSpPr>
            <a:spLocks noChangeArrowheads="1"/>
          </p:cNvSpPr>
          <p:nvPr/>
        </p:nvSpPr>
        <p:spPr bwMode="auto">
          <a:xfrm>
            <a:off x="5383213" y="2986088"/>
            <a:ext cx="762000" cy="685800"/>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solidFill>
                <a:srgbClr val="000000"/>
              </a:solidFill>
              <a:latin typeface="+mn-lt"/>
            </a:endParaRPr>
          </a:p>
        </p:txBody>
      </p:sp>
      <p:sp>
        <p:nvSpPr>
          <p:cNvPr id="49162" name="Line 2075">
            <a:extLst>
              <a:ext uri="{FF2B5EF4-FFF2-40B4-BE49-F238E27FC236}">
                <a16:creationId xmlns:a16="http://schemas.microsoft.com/office/drawing/2014/main" id="{2DBC23F0-CF97-0B0B-944A-74038AB9C3A1}"/>
              </a:ext>
            </a:extLst>
          </p:cNvPr>
          <p:cNvSpPr>
            <a:spLocks noChangeShapeType="1"/>
          </p:cNvSpPr>
          <p:nvPr/>
        </p:nvSpPr>
        <p:spPr bwMode="auto">
          <a:xfrm>
            <a:off x="4518025" y="3201988"/>
            <a:ext cx="720725" cy="0"/>
          </a:xfrm>
          <a:prstGeom prst="line">
            <a:avLst/>
          </a:prstGeom>
          <a:noFill/>
          <a:ln w="57150">
            <a:solidFill>
              <a:schemeClr val="tx1"/>
            </a:solidFill>
            <a:round/>
            <a:headEnd/>
            <a:tailEnd type="triangle" w="med" len="med"/>
          </a:ln>
        </p:spPr>
        <p:txBody>
          <a:bodyPr/>
          <a:lstStyle/>
          <a:p>
            <a:pPr>
              <a:defRPr/>
            </a:pPr>
            <a:endParaRPr lang="es-ES">
              <a:latin typeface="+mn-lt"/>
            </a:endParaRPr>
          </a:p>
        </p:txBody>
      </p:sp>
      <p:sp>
        <p:nvSpPr>
          <p:cNvPr id="49163" name="Line 2076">
            <a:extLst>
              <a:ext uri="{FF2B5EF4-FFF2-40B4-BE49-F238E27FC236}">
                <a16:creationId xmlns:a16="http://schemas.microsoft.com/office/drawing/2014/main" id="{8FA12FF1-C56B-ED67-8410-BD1D700DFD89}"/>
              </a:ext>
            </a:extLst>
          </p:cNvPr>
          <p:cNvSpPr>
            <a:spLocks noChangeShapeType="1"/>
          </p:cNvSpPr>
          <p:nvPr/>
        </p:nvSpPr>
        <p:spPr bwMode="auto">
          <a:xfrm flipH="1">
            <a:off x="4518025" y="3633788"/>
            <a:ext cx="720725" cy="0"/>
          </a:xfrm>
          <a:prstGeom prst="line">
            <a:avLst/>
          </a:prstGeom>
          <a:noFill/>
          <a:ln w="57150">
            <a:solidFill>
              <a:schemeClr val="tx1"/>
            </a:solidFill>
            <a:round/>
            <a:headEnd/>
            <a:tailEnd type="triangle" w="med" len="med"/>
          </a:ln>
        </p:spPr>
        <p:txBody>
          <a:bodyPr/>
          <a:lstStyle/>
          <a:p>
            <a:pPr>
              <a:defRPr/>
            </a:pPr>
            <a:endParaRPr lang="es-ES">
              <a:latin typeface="+mn-lt"/>
            </a:endParaRPr>
          </a:p>
        </p:txBody>
      </p:sp>
      <p:sp>
        <p:nvSpPr>
          <p:cNvPr id="49164" name="Text Box 2078">
            <a:extLst>
              <a:ext uri="{FF2B5EF4-FFF2-40B4-BE49-F238E27FC236}">
                <a16:creationId xmlns:a16="http://schemas.microsoft.com/office/drawing/2014/main" id="{D44F2F7A-8ED4-D584-A6D2-D07E14FCB4DE}"/>
              </a:ext>
            </a:extLst>
          </p:cNvPr>
          <p:cNvSpPr txBox="1">
            <a:spLocks noChangeArrowheads="1"/>
          </p:cNvSpPr>
          <p:nvPr/>
        </p:nvSpPr>
        <p:spPr bwMode="auto">
          <a:xfrm>
            <a:off x="6262688" y="3335338"/>
            <a:ext cx="184150" cy="64135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defRPr/>
            </a:pPr>
            <a:endParaRPr lang="es-ES" altLang="es-ES" sz="3600">
              <a:solidFill>
                <a:srgbClr val="000000"/>
              </a:solidFill>
              <a:latin typeface="+mn-lt"/>
            </a:endParaRPr>
          </a:p>
        </p:txBody>
      </p:sp>
      <p:sp>
        <p:nvSpPr>
          <p:cNvPr id="49165" name="Text Box 2079">
            <a:extLst>
              <a:ext uri="{FF2B5EF4-FFF2-40B4-BE49-F238E27FC236}">
                <a16:creationId xmlns:a16="http://schemas.microsoft.com/office/drawing/2014/main" id="{232BCC64-72E0-D86A-9689-74033634ABFB}"/>
              </a:ext>
            </a:extLst>
          </p:cNvPr>
          <p:cNvSpPr txBox="1">
            <a:spLocks noChangeArrowheads="1"/>
          </p:cNvSpPr>
          <p:nvPr/>
        </p:nvSpPr>
        <p:spPr bwMode="auto">
          <a:xfrm>
            <a:off x="5959475" y="2627313"/>
            <a:ext cx="2289175" cy="64135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defRPr/>
            </a:pPr>
            <a:r>
              <a:rPr lang="es-ES_tradnl" altLang="es-ES" sz="3600">
                <a:solidFill>
                  <a:srgbClr val="000000"/>
                </a:solidFill>
                <a:latin typeface="+mn-lt"/>
              </a:rPr>
              <a:t>K</a:t>
            </a:r>
            <a:r>
              <a:rPr lang="es-ES_tradnl" altLang="es-ES" sz="3600" baseline="-25000">
                <a:solidFill>
                  <a:srgbClr val="000000"/>
                </a:solidFill>
                <a:latin typeface="+mn-lt"/>
              </a:rPr>
              <a:t>intracelular</a:t>
            </a:r>
            <a:endParaRPr lang="es-ES" altLang="es-ES" sz="3600">
              <a:solidFill>
                <a:srgbClr val="000000"/>
              </a:solidFill>
              <a:latin typeface="+mn-lt"/>
            </a:endParaRPr>
          </a:p>
        </p:txBody>
      </p:sp>
      <p:sp>
        <p:nvSpPr>
          <p:cNvPr id="49166" name="Text Box 2080">
            <a:extLst>
              <a:ext uri="{FF2B5EF4-FFF2-40B4-BE49-F238E27FC236}">
                <a16:creationId xmlns:a16="http://schemas.microsoft.com/office/drawing/2014/main" id="{D377B4BF-E489-32CC-CBB5-E8F474B27365}"/>
              </a:ext>
            </a:extLst>
          </p:cNvPr>
          <p:cNvSpPr txBox="1">
            <a:spLocks noChangeArrowheads="1"/>
          </p:cNvSpPr>
          <p:nvPr/>
        </p:nvSpPr>
        <p:spPr bwMode="auto">
          <a:xfrm>
            <a:off x="6030913" y="3490913"/>
            <a:ext cx="1462087" cy="461962"/>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2400">
                <a:solidFill>
                  <a:srgbClr val="FF6600"/>
                </a:solidFill>
                <a:latin typeface="+mn-lt"/>
              </a:rPr>
              <a:t>150 mEq/l</a:t>
            </a:r>
            <a:endParaRPr lang="es-ES" altLang="es-ES" sz="2400">
              <a:solidFill>
                <a:srgbClr val="FF6600"/>
              </a:solidFill>
              <a:latin typeface="+mn-lt"/>
            </a:endParaRPr>
          </a:p>
        </p:txBody>
      </p:sp>
      <p:sp>
        <p:nvSpPr>
          <p:cNvPr id="49167" name="Text Box 2081">
            <a:extLst>
              <a:ext uri="{FF2B5EF4-FFF2-40B4-BE49-F238E27FC236}">
                <a16:creationId xmlns:a16="http://schemas.microsoft.com/office/drawing/2014/main" id="{D1337C0E-DBE7-42A5-3BEC-F980D82D5A55}"/>
              </a:ext>
            </a:extLst>
          </p:cNvPr>
          <p:cNvSpPr txBox="1">
            <a:spLocks noChangeArrowheads="1"/>
          </p:cNvSpPr>
          <p:nvPr/>
        </p:nvSpPr>
        <p:spPr bwMode="auto">
          <a:xfrm>
            <a:off x="1422400" y="3490913"/>
            <a:ext cx="1150938" cy="461962"/>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2400">
                <a:solidFill>
                  <a:srgbClr val="FF6600"/>
                </a:solidFill>
                <a:latin typeface="+mn-lt"/>
              </a:rPr>
              <a:t>4 mEq/l</a:t>
            </a:r>
            <a:endParaRPr lang="es-ES" altLang="es-ES" sz="2400">
              <a:solidFill>
                <a:srgbClr val="FF6600"/>
              </a:solidFill>
              <a:latin typeface="+mn-lt"/>
            </a:endParaRPr>
          </a:p>
        </p:txBody>
      </p:sp>
      <p:sp>
        <p:nvSpPr>
          <p:cNvPr id="49168" name="Text Box 2082">
            <a:extLst>
              <a:ext uri="{FF2B5EF4-FFF2-40B4-BE49-F238E27FC236}">
                <a16:creationId xmlns:a16="http://schemas.microsoft.com/office/drawing/2014/main" id="{70E36D43-BC20-0C91-3C09-92CB044F6BDD}"/>
              </a:ext>
            </a:extLst>
          </p:cNvPr>
          <p:cNvSpPr txBox="1">
            <a:spLocks noChangeArrowheads="1"/>
          </p:cNvSpPr>
          <p:nvPr/>
        </p:nvSpPr>
        <p:spPr bwMode="auto">
          <a:xfrm>
            <a:off x="7527925" y="1776413"/>
            <a:ext cx="895350" cy="58578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s-ES_tradnl" altLang="es-ES" sz="3200">
                <a:solidFill>
                  <a:srgbClr val="3333CC"/>
                </a:solidFill>
                <a:latin typeface="+mn-lt"/>
              </a:rPr>
              <a:t>98%</a:t>
            </a:r>
            <a:endParaRPr lang="es-ES" altLang="es-ES" sz="3200">
              <a:solidFill>
                <a:srgbClr val="3333CC"/>
              </a:solidFill>
              <a:latin typeface="+mn-lt"/>
            </a:endParaRPr>
          </a:p>
        </p:txBody>
      </p:sp>
      <p:sp>
        <p:nvSpPr>
          <p:cNvPr id="49169" name="Text Box 2083">
            <a:extLst>
              <a:ext uri="{FF2B5EF4-FFF2-40B4-BE49-F238E27FC236}">
                <a16:creationId xmlns:a16="http://schemas.microsoft.com/office/drawing/2014/main" id="{33DAB2AE-6961-25BE-5B48-2FE6129BB55B}"/>
              </a:ext>
            </a:extLst>
          </p:cNvPr>
          <p:cNvSpPr txBox="1">
            <a:spLocks noChangeArrowheads="1"/>
          </p:cNvSpPr>
          <p:nvPr/>
        </p:nvSpPr>
        <p:spPr bwMode="auto">
          <a:xfrm>
            <a:off x="2060575" y="2268538"/>
            <a:ext cx="685800" cy="5842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s-ES_tradnl" altLang="es-ES" sz="3200">
                <a:solidFill>
                  <a:srgbClr val="3333CC"/>
                </a:solidFill>
                <a:latin typeface="+mn-lt"/>
              </a:rPr>
              <a:t>2%</a:t>
            </a:r>
            <a:endParaRPr lang="es-ES" altLang="es-ES" sz="3200">
              <a:solidFill>
                <a:srgbClr val="3333CC"/>
              </a:solidFill>
              <a:latin typeface="+mn-lt"/>
            </a:endParaRPr>
          </a:p>
        </p:txBody>
      </p:sp>
      <p:sp>
        <p:nvSpPr>
          <p:cNvPr id="49170" name="Line 38">
            <a:extLst>
              <a:ext uri="{FF2B5EF4-FFF2-40B4-BE49-F238E27FC236}">
                <a16:creationId xmlns:a16="http://schemas.microsoft.com/office/drawing/2014/main" id="{4CB8E6CE-D95E-9E00-8457-B9B519D269C0}"/>
              </a:ext>
            </a:extLst>
          </p:cNvPr>
          <p:cNvSpPr>
            <a:spLocks noChangeShapeType="1"/>
          </p:cNvSpPr>
          <p:nvPr/>
        </p:nvSpPr>
        <p:spPr bwMode="auto">
          <a:xfrm>
            <a:off x="3490913" y="3875088"/>
            <a:ext cx="576262" cy="717550"/>
          </a:xfrm>
          <a:prstGeom prst="line">
            <a:avLst/>
          </a:prstGeom>
          <a:noFill/>
          <a:ln w="76200">
            <a:solidFill>
              <a:srgbClr val="FF0000"/>
            </a:solidFill>
            <a:round/>
            <a:headEnd/>
            <a:tailEnd/>
          </a:ln>
        </p:spPr>
        <p:txBody>
          <a:bodyPr/>
          <a:lstStyle/>
          <a:p>
            <a:pPr>
              <a:defRPr/>
            </a:pPr>
            <a:endParaRPr lang="es-ES">
              <a:latin typeface="+mn-lt"/>
            </a:endParaRPr>
          </a:p>
        </p:txBody>
      </p:sp>
      <p:sp>
        <p:nvSpPr>
          <p:cNvPr id="49171" name="Line 39">
            <a:extLst>
              <a:ext uri="{FF2B5EF4-FFF2-40B4-BE49-F238E27FC236}">
                <a16:creationId xmlns:a16="http://schemas.microsoft.com/office/drawing/2014/main" id="{4A99D0A5-3E53-2718-D44B-AF9C1C542871}"/>
              </a:ext>
            </a:extLst>
          </p:cNvPr>
          <p:cNvSpPr>
            <a:spLocks noChangeShapeType="1"/>
          </p:cNvSpPr>
          <p:nvPr/>
        </p:nvSpPr>
        <p:spPr bwMode="auto">
          <a:xfrm flipV="1">
            <a:off x="3490913" y="3875088"/>
            <a:ext cx="576262" cy="647700"/>
          </a:xfrm>
          <a:prstGeom prst="line">
            <a:avLst/>
          </a:prstGeom>
          <a:noFill/>
          <a:ln w="76200">
            <a:solidFill>
              <a:srgbClr val="FF0000"/>
            </a:solidFill>
            <a:round/>
            <a:headEnd/>
            <a:tailEnd/>
          </a:ln>
        </p:spPr>
        <p:txBody>
          <a:bodyPr/>
          <a:lstStyle/>
          <a:p>
            <a:pPr>
              <a:defRPr/>
            </a:pPr>
            <a:endParaRPr lang="es-ES">
              <a:latin typeface="+mn-lt"/>
            </a:endParaRPr>
          </a:p>
        </p:txBody>
      </p:sp>
      <p:sp>
        <p:nvSpPr>
          <p:cNvPr id="49172" name="Line 2075">
            <a:extLst>
              <a:ext uri="{FF2B5EF4-FFF2-40B4-BE49-F238E27FC236}">
                <a16:creationId xmlns:a16="http://schemas.microsoft.com/office/drawing/2014/main" id="{7614455B-19DE-71E8-1EF6-7D8733C52C52}"/>
              </a:ext>
            </a:extLst>
          </p:cNvPr>
          <p:cNvSpPr>
            <a:spLocks noChangeShapeType="1"/>
          </p:cNvSpPr>
          <p:nvPr/>
        </p:nvSpPr>
        <p:spPr bwMode="auto">
          <a:xfrm flipH="1">
            <a:off x="4518025" y="3348038"/>
            <a:ext cx="1152525" cy="0"/>
          </a:xfrm>
          <a:prstGeom prst="line">
            <a:avLst/>
          </a:prstGeom>
          <a:noFill/>
          <a:ln w="114300">
            <a:solidFill>
              <a:srgbClr val="FF0000"/>
            </a:solidFill>
            <a:round/>
            <a:headEnd/>
            <a:tailEnd type="triangle" w="med" len="med"/>
          </a:ln>
        </p:spPr>
        <p:txBody>
          <a:bodyPr/>
          <a:lstStyle/>
          <a:p>
            <a:pPr>
              <a:defRPr/>
            </a:pPr>
            <a:endParaRPr lang="es-ES">
              <a:latin typeface="+mn-lt"/>
            </a:endParaRPr>
          </a:p>
        </p:txBody>
      </p:sp>
    </p:spTree>
    <p:custDataLst>
      <p:tags r:id="rId1"/>
    </p:custDataLst>
  </p:cSld>
  <p:clrMapOvr>
    <a:masterClrMapping/>
  </p:clrMapOvr>
  <p:transition spd="slow" advTm="47033"/>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304930-7487-DA3A-24E2-F3DDEF84A7B2}"/>
              </a:ext>
            </a:extLst>
          </p:cNvPr>
          <p:cNvSpPr>
            <a:spLocks noGrp="1"/>
          </p:cNvSpPr>
          <p:nvPr>
            <p:ph type="title"/>
          </p:nvPr>
        </p:nvSpPr>
        <p:spPr>
          <a:xfrm>
            <a:off x="325438" y="381000"/>
            <a:ext cx="7886700" cy="795338"/>
          </a:xfrm>
        </p:spPr>
        <p:txBody>
          <a:bodyPr rtlCol="0">
            <a:normAutofit/>
          </a:bodyPr>
          <a:lstStyle/>
          <a:p>
            <a:pPr algn="ctr" eaLnBrk="1" fontAlgn="auto" hangingPunct="1">
              <a:spcAft>
                <a:spcPts val="0"/>
              </a:spcAft>
              <a:defRPr/>
            </a:pPr>
            <a:r>
              <a:rPr lang="es-ES" sz="3200" b="1" dirty="0">
                <a:solidFill>
                  <a:srgbClr val="3333CC"/>
                </a:solidFill>
                <a:latin typeface="+mn-lt"/>
                <a:ea typeface="+mn-ea"/>
                <a:cs typeface="+mn-cs"/>
              </a:rPr>
              <a:t>Diagnóstico</a:t>
            </a:r>
          </a:p>
        </p:txBody>
      </p:sp>
      <p:sp>
        <p:nvSpPr>
          <p:cNvPr id="72" name="Line 37">
            <a:extLst>
              <a:ext uri="{FF2B5EF4-FFF2-40B4-BE49-F238E27FC236}">
                <a16:creationId xmlns:a16="http://schemas.microsoft.com/office/drawing/2014/main" id="{5C2C3D04-61C0-B7C7-DF07-D2A0D00A4CF5}"/>
              </a:ext>
            </a:extLst>
          </p:cNvPr>
          <p:cNvSpPr>
            <a:spLocks noChangeShapeType="1"/>
          </p:cNvSpPr>
          <p:nvPr/>
        </p:nvSpPr>
        <p:spPr bwMode="auto">
          <a:xfrm>
            <a:off x="4757738" y="1716088"/>
            <a:ext cx="0" cy="214312"/>
          </a:xfrm>
          <a:prstGeom prst="line">
            <a:avLst/>
          </a:prstGeom>
          <a:noFill/>
          <a:ln w="9525">
            <a:solidFill>
              <a:schemeClr val="tx1"/>
            </a:solidFill>
            <a:round/>
            <a:headEnd/>
            <a:tailEnd type="triangle" w="med" len="med"/>
          </a:ln>
        </p:spPr>
        <p:txBody>
          <a:bodyPr/>
          <a:lstStyle/>
          <a:p>
            <a:pPr defTabSz="685800" eaLnBrk="1" fontAlgn="auto" hangingPunct="1">
              <a:spcBef>
                <a:spcPts val="0"/>
              </a:spcBef>
              <a:spcAft>
                <a:spcPts val="0"/>
              </a:spcAft>
              <a:defRPr/>
            </a:pPr>
            <a:endParaRPr lang="es-ES" sz="1400">
              <a:solidFill>
                <a:prstClr val="black"/>
              </a:solidFill>
              <a:latin typeface="+mn-lt"/>
            </a:endParaRPr>
          </a:p>
        </p:txBody>
      </p:sp>
      <p:sp>
        <p:nvSpPr>
          <p:cNvPr id="51204" name="Rectangle 38">
            <a:extLst>
              <a:ext uri="{FF2B5EF4-FFF2-40B4-BE49-F238E27FC236}">
                <a16:creationId xmlns:a16="http://schemas.microsoft.com/office/drawing/2014/main" id="{AF295358-3928-4BA2-0759-89E9B065F4D4}"/>
              </a:ext>
            </a:extLst>
          </p:cNvPr>
          <p:cNvSpPr>
            <a:spLocks noChangeArrowheads="1"/>
          </p:cNvSpPr>
          <p:nvPr/>
        </p:nvSpPr>
        <p:spPr bwMode="auto">
          <a:xfrm>
            <a:off x="4056063" y="1930400"/>
            <a:ext cx="1504950" cy="439738"/>
          </a:xfrm>
          <a:prstGeom prst="rect">
            <a:avLst/>
          </a:prstGeom>
          <a:solidFill>
            <a:schemeClr val="bg1"/>
          </a:solidFill>
          <a:ln w="9525">
            <a:solidFill>
              <a:schemeClr val="tx1"/>
            </a:solidFill>
            <a:miter lim="800000"/>
            <a:headEnd/>
            <a:tailEnd/>
          </a:ln>
        </p:spPr>
        <p:txBody>
          <a:bodyPr wrap="none" anchor="ct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defRPr/>
            </a:pPr>
            <a:r>
              <a:rPr lang="es-ES_tradnl" altLang="es-ES" sz="1400" dirty="0">
                <a:solidFill>
                  <a:srgbClr val="000000"/>
                </a:solidFill>
                <a:latin typeface="+mn-lt"/>
              </a:rPr>
              <a:t>¿Existe lisis de </a:t>
            </a:r>
          </a:p>
          <a:p>
            <a:pPr algn="ctr" eaLnBrk="1" hangingPunct="1">
              <a:lnSpc>
                <a:spcPct val="100000"/>
              </a:lnSpc>
              <a:spcBef>
                <a:spcPct val="0"/>
              </a:spcBef>
              <a:buFont typeface="Wingdings" panose="05000000000000000000" pitchFamily="2" charset="2"/>
              <a:buNone/>
              <a:defRPr/>
            </a:pPr>
            <a:r>
              <a:rPr lang="es-ES_tradnl" altLang="es-ES" sz="1400" dirty="0">
                <a:solidFill>
                  <a:srgbClr val="000000"/>
                </a:solidFill>
                <a:latin typeface="+mn-lt"/>
              </a:rPr>
              <a:t>células sanguíneas?</a:t>
            </a:r>
            <a:endParaRPr lang="es-ES" altLang="es-ES" sz="1400" dirty="0">
              <a:solidFill>
                <a:srgbClr val="000000"/>
              </a:solidFill>
              <a:latin typeface="+mn-lt"/>
            </a:endParaRPr>
          </a:p>
        </p:txBody>
      </p:sp>
      <p:sp>
        <p:nvSpPr>
          <p:cNvPr id="51205" name="Rectangle 39">
            <a:extLst>
              <a:ext uri="{FF2B5EF4-FFF2-40B4-BE49-F238E27FC236}">
                <a16:creationId xmlns:a16="http://schemas.microsoft.com/office/drawing/2014/main" id="{89B40F1E-C7AC-53CC-2951-E4801530D758}"/>
              </a:ext>
            </a:extLst>
          </p:cNvPr>
          <p:cNvSpPr>
            <a:spLocks noChangeArrowheads="1"/>
          </p:cNvSpPr>
          <p:nvPr/>
        </p:nvSpPr>
        <p:spPr bwMode="auto">
          <a:xfrm>
            <a:off x="2814638" y="1973263"/>
            <a:ext cx="485775" cy="269875"/>
          </a:xfrm>
          <a:prstGeom prst="rect">
            <a:avLst/>
          </a:prstGeom>
          <a:solidFill>
            <a:schemeClr val="bg1"/>
          </a:solidFill>
          <a:ln w="9525">
            <a:solidFill>
              <a:schemeClr val="tx1"/>
            </a:solidFill>
            <a:miter lim="800000"/>
            <a:headEnd/>
            <a:tailEnd/>
          </a:ln>
        </p:spPr>
        <p:txBody>
          <a:bodyPr wrap="none" anchor="ct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defRPr/>
            </a:pPr>
            <a:r>
              <a:rPr lang="es-ES_tradnl" altLang="es-ES" sz="1400">
                <a:solidFill>
                  <a:srgbClr val="000000"/>
                </a:solidFill>
                <a:latin typeface="+mn-lt"/>
              </a:rPr>
              <a:t>SI</a:t>
            </a:r>
            <a:endParaRPr lang="es-ES" altLang="es-ES" sz="1400">
              <a:solidFill>
                <a:srgbClr val="000000"/>
              </a:solidFill>
              <a:latin typeface="+mn-lt"/>
            </a:endParaRPr>
          </a:p>
        </p:txBody>
      </p:sp>
      <p:sp>
        <p:nvSpPr>
          <p:cNvPr id="77" name="Rectangle 41">
            <a:extLst>
              <a:ext uri="{FF2B5EF4-FFF2-40B4-BE49-F238E27FC236}">
                <a16:creationId xmlns:a16="http://schemas.microsoft.com/office/drawing/2014/main" id="{59A299E9-F60E-939C-A9E8-7572D7548CAA}"/>
              </a:ext>
            </a:extLst>
          </p:cNvPr>
          <p:cNvSpPr>
            <a:spLocks noChangeArrowheads="1"/>
          </p:cNvSpPr>
          <p:nvPr/>
        </p:nvSpPr>
        <p:spPr bwMode="auto">
          <a:xfrm>
            <a:off x="84138" y="2078038"/>
            <a:ext cx="2301875" cy="1176337"/>
          </a:xfrm>
          <a:prstGeom prst="rect">
            <a:avLst/>
          </a:prstGeom>
          <a:solidFill>
            <a:srgbClr val="DDDDDD"/>
          </a:solidFill>
          <a:ln w="9525">
            <a:solidFill>
              <a:schemeClr val="tx1"/>
            </a:solidFill>
            <a:miter lim="800000"/>
            <a:headEnd/>
            <a:tailEnd/>
          </a:ln>
        </p:spPr>
        <p:txBody>
          <a:bodyPr wrap="none" anchor="ct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ClrTx/>
              <a:buSzTx/>
              <a:buFont typeface="Wingdings" panose="05000000000000000000" pitchFamily="2" charset="2"/>
              <a:buNone/>
              <a:defRPr/>
            </a:pPr>
            <a:r>
              <a:rPr lang="es-ES_tradnl" altLang="es-ES" sz="1400" b="1" dirty="0" err="1">
                <a:solidFill>
                  <a:srgbClr val="000000"/>
                </a:solidFill>
                <a:latin typeface="+mn-lt"/>
              </a:rPr>
              <a:t>PseudohiperK</a:t>
            </a:r>
            <a:endParaRPr lang="es-ES_tradnl" altLang="es-ES" sz="1400" b="1" dirty="0">
              <a:solidFill>
                <a:srgbClr val="000000"/>
              </a:solidFill>
              <a:latin typeface="+mn-lt"/>
            </a:endParaRPr>
          </a:p>
          <a:p>
            <a:pPr defTabSz="685800" eaLnBrk="1" fontAlgn="auto" hangingPunct="1">
              <a:spcBef>
                <a:spcPct val="0"/>
              </a:spcBef>
              <a:spcAft>
                <a:spcPts val="0"/>
              </a:spcAft>
              <a:buClrTx/>
              <a:buSzTx/>
              <a:buFont typeface="Wingdings" panose="05000000000000000000" pitchFamily="2" charset="2"/>
              <a:buNone/>
              <a:defRPr/>
            </a:pPr>
            <a:r>
              <a:rPr lang="es-ES_tradnl" altLang="es-ES" sz="1400" dirty="0">
                <a:solidFill>
                  <a:srgbClr val="000000"/>
                </a:solidFill>
                <a:latin typeface="+mn-lt"/>
              </a:rPr>
              <a:t>Muestra hemolizada</a:t>
            </a:r>
          </a:p>
          <a:p>
            <a:pPr defTabSz="685800" eaLnBrk="1" fontAlgn="auto" hangingPunct="1">
              <a:spcBef>
                <a:spcPct val="0"/>
              </a:spcBef>
              <a:spcAft>
                <a:spcPts val="0"/>
              </a:spcAft>
              <a:buClrTx/>
              <a:buSzTx/>
              <a:buFont typeface="Wingdings" panose="05000000000000000000" pitchFamily="2" charset="2"/>
              <a:buNone/>
              <a:defRPr/>
            </a:pPr>
            <a:r>
              <a:rPr lang="es-ES_tradnl" altLang="es-ES" sz="1400" dirty="0">
                <a:solidFill>
                  <a:srgbClr val="000000"/>
                </a:solidFill>
                <a:latin typeface="+mn-lt"/>
              </a:rPr>
              <a:t>Torniquete muy apretado</a:t>
            </a:r>
          </a:p>
          <a:p>
            <a:pPr defTabSz="685800" eaLnBrk="1" fontAlgn="auto" hangingPunct="1">
              <a:spcBef>
                <a:spcPct val="0"/>
              </a:spcBef>
              <a:spcAft>
                <a:spcPts val="0"/>
              </a:spcAft>
              <a:buClrTx/>
              <a:buSzTx/>
              <a:buFont typeface="Wingdings" panose="05000000000000000000" pitchFamily="2" charset="2"/>
              <a:buNone/>
              <a:defRPr/>
            </a:pPr>
            <a:r>
              <a:rPr lang="es-ES_tradnl" altLang="es-ES" sz="1400" dirty="0">
                <a:solidFill>
                  <a:srgbClr val="000000"/>
                </a:solidFill>
                <a:latin typeface="+mn-lt"/>
              </a:rPr>
              <a:t>Leucocitosis severa (&gt;70.000)</a:t>
            </a:r>
          </a:p>
          <a:p>
            <a:pPr defTabSz="685800" eaLnBrk="1" fontAlgn="auto" hangingPunct="1">
              <a:spcBef>
                <a:spcPct val="0"/>
              </a:spcBef>
              <a:spcAft>
                <a:spcPts val="0"/>
              </a:spcAft>
              <a:buClrTx/>
              <a:buSzTx/>
              <a:buFont typeface="Wingdings" panose="05000000000000000000" pitchFamily="2" charset="2"/>
              <a:buNone/>
              <a:defRPr/>
            </a:pPr>
            <a:r>
              <a:rPr lang="es-ES_tradnl" altLang="es-ES" sz="1400" dirty="0">
                <a:solidFill>
                  <a:srgbClr val="000000"/>
                </a:solidFill>
                <a:latin typeface="+mn-lt"/>
              </a:rPr>
              <a:t>Trombocitosis severa </a:t>
            </a:r>
          </a:p>
          <a:p>
            <a:pPr defTabSz="685800" eaLnBrk="1" fontAlgn="auto" hangingPunct="1">
              <a:spcBef>
                <a:spcPct val="0"/>
              </a:spcBef>
              <a:spcAft>
                <a:spcPts val="0"/>
              </a:spcAft>
              <a:buClrTx/>
              <a:buSzTx/>
              <a:buFont typeface="Wingdings" panose="05000000000000000000" pitchFamily="2" charset="2"/>
              <a:buNone/>
              <a:defRPr/>
            </a:pPr>
            <a:r>
              <a:rPr lang="es-ES_tradnl" altLang="es-ES" sz="1400" dirty="0">
                <a:solidFill>
                  <a:srgbClr val="000000"/>
                </a:solidFill>
                <a:latin typeface="+mn-lt"/>
              </a:rPr>
              <a:t>(&lt;600.000)</a:t>
            </a:r>
            <a:endParaRPr lang="es-ES" altLang="es-ES" sz="1400" b="1" dirty="0">
              <a:solidFill>
                <a:srgbClr val="000000"/>
              </a:solidFill>
              <a:latin typeface="+mn-lt"/>
            </a:endParaRPr>
          </a:p>
        </p:txBody>
      </p:sp>
      <p:sp>
        <p:nvSpPr>
          <p:cNvPr id="51207" name="Rectangle 45">
            <a:extLst>
              <a:ext uri="{FF2B5EF4-FFF2-40B4-BE49-F238E27FC236}">
                <a16:creationId xmlns:a16="http://schemas.microsoft.com/office/drawing/2014/main" id="{F2E5BE87-A226-4F1E-57AB-50AFBD979B18}"/>
              </a:ext>
            </a:extLst>
          </p:cNvPr>
          <p:cNvSpPr>
            <a:spLocks noChangeArrowheads="1"/>
          </p:cNvSpPr>
          <p:nvPr/>
        </p:nvSpPr>
        <p:spPr bwMode="auto">
          <a:xfrm>
            <a:off x="5183188" y="2673350"/>
            <a:ext cx="1371600" cy="457200"/>
          </a:xfrm>
          <a:prstGeom prst="rect">
            <a:avLst/>
          </a:prstGeom>
          <a:solidFill>
            <a:schemeClr val="bg1"/>
          </a:solidFill>
          <a:ln w="9525">
            <a:solidFill>
              <a:schemeClr val="tx1"/>
            </a:solidFill>
            <a:miter lim="800000"/>
            <a:headEnd/>
            <a:tailEnd/>
          </a:ln>
        </p:spPr>
        <p:txBody>
          <a:bodyPr wrap="none" anchor="ct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defRPr/>
            </a:pPr>
            <a:r>
              <a:rPr lang="es-ES_tradnl" altLang="es-ES" sz="1400">
                <a:solidFill>
                  <a:srgbClr val="000000"/>
                </a:solidFill>
                <a:latin typeface="+mn-lt"/>
              </a:rPr>
              <a:t>¿Cómo son el K</a:t>
            </a:r>
            <a:r>
              <a:rPr lang="es-ES_tradnl" altLang="es-ES" sz="1400" baseline="-25000">
                <a:solidFill>
                  <a:srgbClr val="000000"/>
                </a:solidFill>
                <a:latin typeface="+mn-lt"/>
              </a:rPr>
              <a:t>o</a:t>
            </a:r>
            <a:r>
              <a:rPr lang="es-ES_tradnl" altLang="es-ES" sz="1400">
                <a:solidFill>
                  <a:srgbClr val="000000"/>
                </a:solidFill>
                <a:latin typeface="+mn-lt"/>
              </a:rPr>
              <a:t> de </a:t>
            </a:r>
          </a:p>
          <a:p>
            <a:pPr algn="ctr" eaLnBrk="1" hangingPunct="1">
              <a:lnSpc>
                <a:spcPct val="100000"/>
              </a:lnSpc>
              <a:spcBef>
                <a:spcPct val="0"/>
              </a:spcBef>
              <a:buFont typeface="Wingdings" panose="05000000000000000000" pitchFamily="2" charset="2"/>
              <a:buNone/>
              <a:defRPr/>
            </a:pPr>
            <a:r>
              <a:rPr lang="es-ES_tradnl" altLang="es-ES" sz="1400">
                <a:solidFill>
                  <a:srgbClr val="000000"/>
                </a:solidFill>
                <a:latin typeface="+mn-lt"/>
              </a:rPr>
              <a:t>24 h y el TTKG?</a:t>
            </a:r>
            <a:endParaRPr lang="es-ES" altLang="es-ES" sz="1400">
              <a:solidFill>
                <a:srgbClr val="000000"/>
              </a:solidFill>
              <a:latin typeface="+mn-lt"/>
            </a:endParaRPr>
          </a:p>
        </p:txBody>
      </p:sp>
      <p:sp>
        <p:nvSpPr>
          <p:cNvPr id="80" name="Line 47">
            <a:extLst>
              <a:ext uri="{FF2B5EF4-FFF2-40B4-BE49-F238E27FC236}">
                <a16:creationId xmlns:a16="http://schemas.microsoft.com/office/drawing/2014/main" id="{399B24BE-3418-44FA-37D4-593D92A08098}"/>
              </a:ext>
            </a:extLst>
          </p:cNvPr>
          <p:cNvSpPr>
            <a:spLocks noChangeShapeType="1"/>
          </p:cNvSpPr>
          <p:nvPr/>
        </p:nvSpPr>
        <p:spPr bwMode="auto">
          <a:xfrm>
            <a:off x="6618288" y="2911475"/>
            <a:ext cx="623887" cy="0"/>
          </a:xfrm>
          <a:prstGeom prst="line">
            <a:avLst/>
          </a:prstGeom>
          <a:noFill/>
          <a:ln w="9525">
            <a:solidFill>
              <a:schemeClr val="tx1"/>
            </a:solidFill>
            <a:round/>
            <a:headEnd/>
            <a:tailEnd type="triangle" w="med" len="med"/>
          </a:ln>
        </p:spPr>
        <p:txBody>
          <a:bodyPr/>
          <a:lstStyle/>
          <a:p>
            <a:pPr defTabSz="685800" eaLnBrk="1" fontAlgn="auto" hangingPunct="1">
              <a:spcBef>
                <a:spcPts val="0"/>
              </a:spcBef>
              <a:spcAft>
                <a:spcPts val="0"/>
              </a:spcAft>
              <a:defRPr/>
            </a:pPr>
            <a:endParaRPr lang="es-ES" sz="1400">
              <a:solidFill>
                <a:prstClr val="black"/>
              </a:solidFill>
              <a:latin typeface="+mn-lt"/>
            </a:endParaRPr>
          </a:p>
        </p:txBody>
      </p:sp>
      <p:sp>
        <p:nvSpPr>
          <p:cNvPr id="81" name="Line 48">
            <a:extLst>
              <a:ext uri="{FF2B5EF4-FFF2-40B4-BE49-F238E27FC236}">
                <a16:creationId xmlns:a16="http://schemas.microsoft.com/office/drawing/2014/main" id="{9D1C93FB-54E2-7187-090D-3DF55A02139D}"/>
              </a:ext>
            </a:extLst>
          </p:cNvPr>
          <p:cNvSpPr>
            <a:spLocks noChangeShapeType="1"/>
          </p:cNvSpPr>
          <p:nvPr/>
        </p:nvSpPr>
        <p:spPr bwMode="auto">
          <a:xfrm flipH="1">
            <a:off x="4433888" y="2911475"/>
            <a:ext cx="708025" cy="0"/>
          </a:xfrm>
          <a:prstGeom prst="line">
            <a:avLst/>
          </a:prstGeom>
          <a:noFill/>
          <a:ln w="9525">
            <a:solidFill>
              <a:schemeClr val="tx1"/>
            </a:solidFill>
            <a:round/>
            <a:headEnd/>
            <a:tailEnd type="triangle" w="med" len="med"/>
          </a:ln>
        </p:spPr>
        <p:txBody>
          <a:bodyPr/>
          <a:lstStyle/>
          <a:p>
            <a:pPr defTabSz="685800" eaLnBrk="1" fontAlgn="auto" hangingPunct="1">
              <a:spcBef>
                <a:spcPts val="0"/>
              </a:spcBef>
              <a:spcAft>
                <a:spcPts val="0"/>
              </a:spcAft>
              <a:defRPr/>
            </a:pPr>
            <a:endParaRPr lang="es-ES" sz="1400">
              <a:solidFill>
                <a:prstClr val="black"/>
              </a:solidFill>
              <a:latin typeface="+mn-lt"/>
            </a:endParaRPr>
          </a:p>
        </p:txBody>
      </p:sp>
      <p:sp>
        <p:nvSpPr>
          <p:cNvPr id="51210" name="Rectangle 49">
            <a:extLst>
              <a:ext uri="{FF2B5EF4-FFF2-40B4-BE49-F238E27FC236}">
                <a16:creationId xmlns:a16="http://schemas.microsoft.com/office/drawing/2014/main" id="{36441DE9-2569-E0DB-4B79-86D529F97A0F}"/>
              </a:ext>
            </a:extLst>
          </p:cNvPr>
          <p:cNvSpPr>
            <a:spLocks noChangeArrowheads="1"/>
          </p:cNvSpPr>
          <p:nvPr/>
        </p:nvSpPr>
        <p:spPr bwMode="auto">
          <a:xfrm>
            <a:off x="2925763" y="2682875"/>
            <a:ext cx="1485900" cy="492125"/>
          </a:xfrm>
          <a:prstGeom prst="rect">
            <a:avLst/>
          </a:prstGeom>
          <a:solidFill>
            <a:schemeClr val="bg1"/>
          </a:solidFill>
          <a:ln w="9525">
            <a:solidFill>
              <a:schemeClr val="tx1"/>
            </a:solidFill>
            <a:miter lim="800000"/>
            <a:headEnd/>
            <a:tailEnd/>
          </a:ln>
        </p:spPr>
        <p:txBody>
          <a:bodyPr wrap="none" anchor="ct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defRPr/>
            </a:pPr>
            <a:endParaRPr lang="es-ES_tradnl" altLang="es-ES" sz="1400">
              <a:solidFill>
                <a:srgbClr val="000000"/>
              </a:solidFill>
              <a:latin typeface="+mn-lt"/>
            </a:endParaRPr>
          </a:p>
          <a:p>
            <a:pPr algn="ctr" eaLnBrk="1" hangingPunct="1">
              <a:lnSpc>
                <a:spcPct val="100000"/>
              </a:lnSpc>
              <a:spcBef>
                <a:spcPct val="0"/>
              </a:spcBef>
              <a:buFont typeface="Wingdings" panose="05000000000000000000" pitchFamily="2" charset="2"/>
              <a:buNone/>
              <a:defRPr/>
            </a:pPr>
            <a:r>
              <a:rPr lang="es-ES_tradnl" altLang="es-ES" sz="1400">
                <a:solidFill>
                  <a:srgbClr val="000000"/>
                </a:solidFill>
                <a:latin typeface="+mn-lt"/>
              </a:rPr>
              <a:t>K</a:t>
            </a:r>
            <a:r>
              <a:rPr lang="es-ES_tradnl" altLang="es-ES" sz="1400" baseline="-25000">
                <a:solidFill>
                  <a:srgbClr val="000000"/>
                </a:solidFill>
                <a:latin typeface="+mn-lt"/>
              </a:rPr>
              <a:t>o </a:t>
            </a:r>
            <a:r>
              <a:rPr lang="es-ES_tradnl" altLang="es-ES" sz="1400">
                <a:solidFill>
                  <a:srgbClr val="000000"/>
                </a:solidFill>
                <a:latin typeface="+mn-lt"/>
              </a:rPr>
              <a:t>&gt; 100 mEq/24 h</a:t>
            </a:r>
          </a:p>
          <a:p>
            <a:pPr algn="ctr" eaLnBrk="1" hangingPunct="1">
              <a:lnSpc>
                <a:spcPct val="100000"/>
              </a:lnSpc>
              <a:spcBef>
                <a:spcPct val="0"/>
              </a:spcBef>
              <a:buFont typeface="Wingdings" panose="05000000000000000000" pitchFamily="2" charset="2"/>
              <a:buNone/>
              <a:defRPr/>
            </a:pPr>
            <a:r>
              <a:rPr lang="es-ES_tradnl" altLang="es-ES" sz="1400">
                <a:solidFill>
                  <a:srgbClr val="000000"/>
                </a:solidFill>
                <a:latin typeface="+mn-lt"/>
              </a:rPr>
              <a:t>TTKG &gt; 7</a:t>
            </a:r>
            <a:endParaRPr lang="es-ES" altLang="es-ES" sz="1400" baseline="-25000">
              <a:solidFill>
                <a:srgbClr val="000000"/>
              </a:solidFill>
              <a:latin typeface="+mn-lt"/>
            </a:endParaRPr>
          </a:p>
          <a:p>
            <a:pPr algn="ctr" eaLnBrk="1" hangingPunct="1">
              <a:lnSpc>
                <a:spcPct val="100000"/>
              </a:lnSpc>
              <a:spcBef>
                <a:spcPct val="0"/>
              </a:spcBef>
              <a:buFont typeface="Wingdings" panose="05000000000000000000" pitchFamily="2" charset="2"/>
              <a:buNone/>
              <a:defRPr/>
            </a:pPr>
            <a:endParaRPr lang="es-ES" altLang="es-ES" sz="1400">
              <a:solidFill>
                <a:srgbClr val="000000"/>
              </a:solidFill>
              <a:latin typeface="+mn-lt"/>
            </a:endParaRPr>
          </a:p>
        </p:txBody>
      </p:sp>
      <p:sp>
        <p:nvSpPr>
          <p:cNvPr id="51211" name="Rectangle 50">
            <a:extLst>
              <a:ext uri="{FF2B5EF4-FFF2-40B4-BE49-F238E27FC236}">
                <a16:creationId xmlns:a16="http://schemas.microsoft.com/office/drawing/2014/main" id="{8A1AEFF5-01DF-E5D7-E889-E85F11B1F8D3}"/>
              </a:ext>
            </a:extLst>
          </p:cNvPr>
          <p:cNvSpPr>
            <a:spLocks noChangeArrowheads="1"/>
          </p:cNvSpPr>
          <p:nvPr/>
        </p:nvSpPr>
        <p:spPr bwMode="auto">
          <a:xfrm>
            <a:off x="7253288" y="2682875"/>
            <a:ext cx="1485900" cy="571500"/>
          </a:xfrm>
          <a:prstGeom prst="rect">
            <a:avLst/>
          </a:prstGeom>
          <a:solidFill>
            <a:schemeClr val="bg1"/>
          </a:solidFill>
          <a:ln w="9525">
            <a:solidFill>
              <a:schemeClr val="tx1"/>
            </a:solidFill>
            <a:miter lim="800000"/>
            <a:headEnd/>
            <a:tailEnd/>
          </a:ln>
        </p:spPr>
        <p:txBody>
          <a:bodyPr wrap="none" anchor="ct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defRPr/>
            </a:pPr>
            <a:r>
              <a:rPr lang="es-ES_tradnl" altLang="es-ES" sz="1400">
                <a:solidFill>
                  <a:srgbClr val="000000"/>
                </a:solidFill>
                <a:latin typeface="+mn-lt"/>
              </a:rPr>
              <a:t>K</a:t>
            </a:r>
            <a:r>
              <a:rPr lang="es-ES_tradnl" altLang="es-ES" sz="1400" baseline="-25000">
                <a:solidFill>
                  <a:srgbClr val="000000"/>
                </a:solidFill>
                <a:latin typeface="+mn-lt"/>
              </a:rPr>
              <a:t>o </a:t>
            </a:r>
            <a:r>
              <a:rPr lang="es-ES_tradnl" altLang="es-ES" sz="1400">
                <a:solidFill>
                  <a:srgbClr val="000000"/>
                </a:solidFill>
                <a:latin typeface="+mn-lt"/>
              </a:rPr>
              <a:t>&lt; 100 mEq/24 h</a:t>
            </a:r>
          </a:p>
          <a:p>
            <a:pPr algn="ctr" eaLnBrk="1" hangingPunct="1">
              <a:lnSpc>
                <a:spcPct val="100000"/>
              </a:lnSpc>
              <a:spcBef>
                <a:spcPct val="0"/>
              </a:spcBef>
              <a:buFont typeface="Wingdings" panose="05000000000000000000" pitchFamily="2" charset="2"/>
              <a:buNone/>
              <a:defRPr/>
            </a:pPr>
            <a:r>
              <a:rPr lang="es-ES_tradnl" altLang="es-ES" sz="1400">
                <a:solidFill>
                  <a:srgbClr val="000000"/>
                </a:solidFill>
                <a:latin typeface="+mn-lt"/>
              </a:rPr>
              <a:t>TTKG &lt; 7</a:t>
            </a:r>
            <a:endParaRPr lang="es-ES" altLang="es-ES" sz="1400" baseline="-25000">
              <a:solidFill>
                <a:srgbClr val="000000"/>
              </a:solidFill>
              <a:latin typeface="+mn-lt"/>
            </a:endParaRPr>
          </a:p>
        </p:txBody>
      </p:sp>
      <p:sp>
        <p:nvSpPr>
          <p:cNvPr id="84" name="Line 51">
            <a:extLst>
              <a:ext uri="{FF2B5EF4-FFF2-40B4-BE49-F238E27FC236}">
                <a16:creationId xmlns:a16="http://schemas.microsoft.com/office/drawing/2014/main" id="{48CDCECF-FE4E-9126-2E35-75676EC66AEF}"/>
              </a:ext>
            </a:extLst>
          </p:cNvPr>
          <p:cNvSpPr>
            <a:spLocks noChangeShapeType="1"/>
          </p:cNvSpPr>
          <p:nvPr/>
        </p:nvSpPr>
        <p:spPr bwMode="auto">
          <a:xfrm flipH="1">
            <a:off x="3511550" y="3175000"/>
            <a:ext cx="4763" cy="323850"/>
          </a:xfrm>
          <a:prstGeom prst="line">
            <a:avLst/>
          </a:prstGeom>
          <a:noFill/>
          <a:ln w="9525">
            <a:solidFill>
              <a:schemeClr val="tx1"/>
            </a:solidFill>
            <a:round/>
            <a:headEnd/>
            <a:tailEnd/>
          </a:ln>
        </p:spPr>
        <p:txBody>
          <a:bodyPr/>
          <a:lstStyle/>
          <a:p>
            <a:pPr defTabSz="685800" eaLnBrk="1" fontAlgn="auto" hangingPunct="1">
              <a:spcBef>
                <a:spcPts val="0"/>
              </a:spcBef>
              <a:spcAft>
                <a:spcPts val="0"/>
              </a:spcAft>
              <a:defRPr/>
            </a:pPr>
            <a:endParaRPr lang="es-ES" sz="1400">
              <a:solidFill>
                <a:prstClr val="black"/>
              </a:solidFill>
              <a:latin typeface="+mn-lt"/>
            </a:endParaRPr>
          </a:p>
        </p:txBody>
      </p:sp>
      <p:sp>
        <p:nvSpPr>
          <p:cNvPr id="51213" name="Rectangle 52">
            <a:extLst>
              <a:ext uri="{FF2B5EF4-FFF2-40B4-BE49-F238E27FC236}">
                <a16:creationId xmlns:a16="http://schemas.microsoft.com/office/drawing/2014/main" id="{39E00C71-432E-AE93-0D08-9448C77A33DB}"/>
              </a:ext>
            </a:extLst>
          </p:cNvPr>
          <p:cNvSpPr>
            <a:spLocks noChangeArrowheads="1"/>
          </p:cNvSpPr>
          <p:nvPr/>
        </p:nvSpPr>
        <p:spPr bwMode="auto">
          <a:xfrm>
            <a:off x="546100" y="3778250"/>
            <a:ext cx="1751013" cy="1754188"/>
          </a:xfrm>
          <a:prstGeom prst="rect">
            <a:avLst/>
          </a:prstGeom>
          <a:solidFill>
            <a:srgbClr val="DDDDDD"/>
          </a:solidFill>
          <a:ln w="9525">
            <a:solidFill>
              <a:schemeClr val="tx1"/>
            </a:solidFill>
            <a:miter lim="800000"/>
            <a:headEnd/>
            <a:tailEnd/>
          </a:ln>
        </p:spPr>
        <p:txBody>
          <a:bodyPr wrap="none" anchor="ct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defRPr/>
            </a:pPr>
            <a:r>
              <a:rPr lang="es-ES_tradnl" altLang="es-ES" sz="1400" b="1" dirty="0">
                <a:solidFill>
                  <a:srgbClr val="000000"/>
                </a:solidFill>
                <a:latin typeface="+mn-lt"/>
              </a:rPr>
              <a:t>Redistribución</a:t>
            </a:r>
          </a:p>
          <a:p>
            <a:pPr eaLnBrk="1" hangingPunct="1">
              <a:lnSpc>
                <a:spcPct val="100000"/>
              </a:lnSpc>
              <a:spcBef>
                <a:spcPct val="0"/>
              </a:spcBef>
              <a:buFont typeface="Wingdings" panose="05000000000000000000" pitchFamily="2" charset="2"/>
              <a:buNone/>
              <a:defRPr/>
            </a:pPr>
            <a:r>
              <a:rPr lang="es-ES_tradnl" altLang="es-ES" sz="1400" dirty="0">
                <a:solidFill>
                  <a:srgbClr val="000000"/>
                </a:solidFill>
                <a:latin typeface="+mn-lt"/>
              </a:rPr>
              <a:t>Acidosis</a:t>
            </a:r>
          </a:p>
          <a:p>
            <a:pPr eaLnBrk="1" hangingPunct="1">
              <a:lnSpc>
                <a:spcPct val="100000"/>
              </a:lnSpc>
              <a:spcBef>
                <a:spcPct val="0"/>
              </a:spcBef>
              <a:buFont typeface="Wingdings" panose="05000000000000000000" pitchFamily="2" charset="2"/>
              <a:buNone/>
              <a:defRPr/>
            </a:pPr>
            <a:r>
              <a:rPr lang="es-ES_tradnl" altLang="es-ES" sz="1400" dirty="0">
                <a:solidFill>
                  <a:srgbClr val="000000"/>
                </a:solidFill>
                <a:latin typeface="+mn-lt"/>
              </a:rPr>
              <a:t>Hiperglucemia   grave</a:t>
            </a:r>
          </a:p>
          <a:p>
            <a:pPr eaLnBrk="1" hangingPunct="1">
              <a:lnSpc>
                <a:spcPct val="100000"/>
              </a:lnSpc>
              <a:spcBef>
                <a:spcPct val="0"/>
              </a:spcBef>
              <a:buFont typeface="Symbol" panose="05050102010706020507" pitchFamily="18" charset="2"/>
              <a:buChar char="b"/>
              <a:defRPr/>
            </a:pPr>
            <a:r>
              <a:rPr lang="es-ES_tradnl" altLang="es-ES" sz="1400" dirty="0">
                <a:solidFill>
                  <a:srgbClr val="000000"/>
                </a:solidFill>
                <a:latin typeface="+mn-lt"/>
                <a:sym typeface="Symbol" panose="05050102010706020507" pitchFamily="18" charset="2"/>
              </a:rPr>
              <a:t> Bloqueantes</a:t>
            </a:r>
          </a:p>
          <a:p>
            <a:pPr eaLnBrk="1" hangingPunct="1">
              <a:lnSpc>
                <a:spcPct val="100000"/>
              </a:lnSpc>
              <a:spcBef>
                <a:spcPct val="0"/>
              </a:spcBef>
              <a:buFont typeface="Wingdings" panose="05000000000000000000" pitchFamily="2" charset="2"/>
              <a:buNone/>
              <a:defRPr/>
            </a:pPr>
            <a:r>
              <a:rPr lang="es-ES_tradnl" altLang="es-ES" sz="1400" dirty="0">
                <a:solidFill>
                  <a:srgbClr val="000000"/>
                </a:solidFill>
                <a:latin typeface="+mn-lt"/>
              </a:rPr>
              <a:t>Parálisis periódica</a:t>
            </a:r>
          </a:p>
          <a:p>
            <a:pPr eaLnBrk="1" hangingPunct="1">
              <a:lnSpc>
                <a:spcPct val="100000"/>
              </a:lnSpc>
              <a:spcBef>
                <a:spcPct val="0"/>
              </a:spcBef>
              <a:buFont typeface="Wingdings" panose="05000000000000000000" pitchFamily="2" charset="2"/>
              <a:buNone/>
              <a:defRPr/>
            </a:pPr>
            <a:r>
              <a:rPr lang="es-ES_tradnl" altLang="es-ES" sz="1400" dirty="0" err="1">
                <a:solidFill>
                  <a:srgbClr val="000000"/>
                </a:solidFill>
                <a:latin typeface="+mn-lt"/>
              </a:rPr>
              <a:t>Succinil</a:t>
            </a:r>
            <a:r>
              <a:rPr lang="es-ES_tradnl" altLang="es-ES" sz="1400" dirty="0">
                <a:solidFill>
                  <a:srgbClr val="000000"/>
                </a:solidFill>
                <a:latin typeface="+mn-lt"/>
              </a:rPr>
              <a:t> colina</a:t>
            </a:r>
          </a:p>
          <a:p>
            <a:pPr eaLnBrk="1" hangingPunct="1">
              <a:lnSpc>
                <a:spcPct val="100000"/>
              </a:lnSpc>
              <a:spcBef>
                <a:spcPct val="0"/>
              </a:spcBef>
              <a:buFont typeface="Wingdings" panose="05000000000000000000" pitchFamily="2" charset="2"/>
              <a:buNone/>
              <a:defRPr/>
            </a:pPr>
            <a:r>
              <a:rPr lang="es-ES_tradnl" altLang="es-ES" sz="1400" dirty="0">
                <a:solidFill>
                  <a:srgbClr val="000000"/>
                </a:solidFill>
                <a:latin typeface="+mn-lt"/>
              </a:rPr>
              <a:t>Arginina</a:t>
            </a:r>
          </a:p>
          <a:p>
            <a:pPr eaLnBrk="1" hangingPunct="1">
              <a:lnSpc>
                <a:spcPct val="100000"/>
              </a:lnSpc>
              <a:spcBef>
                <a:spcPct val="0"/>
              </a:spcBef>
              <a:buFont typeface="Wingdings" panose="05000000000000000000" pitchFamily="2" charset="2"/>
              <a:buNone/>
              <a:defRPr/>
            </a:pPr>
            <a:r>
              <a:rPr lang="es-ES_tradnl" altLang="es-ES" sz="1400" dirty="0" err="1">
                <a:solidFill>
                  <a:srgbClr val="000000"/>
                </a:solidFill>
                <a:latin typeface="+mn-lt"/>
              </a:rPr>
              <a:t>Intox</a:t>
            </a:r>
            <a:r>
              <a:rPr lang="es-ES_tradnl" altLang="es-ES" sz="1400" dirty="0">
                <a:solidFill>
                  <a:srgbClr val="000000"/>
                </a:solidFill>
                <a:latin typeface="+mn-lt"/>
              </a:rPr>
              <a:t> digitálica</a:t>
            </a:r>
          </a:p>
        </p:txBody>
      </p:sp>
      <p:sp>
        <p:nvSpPr>
          <p:cNvPr id="51214" name="Rectangle 53">
            <a:extLst>
              <a:ext uri="{FF2B5EF4-FFF2-40B4-BE49-F238E27FC236}">
                <a16:creationId xmlns:a16="http://schemas.microsoft.com/office/drawing/2014/main" id="{6B764AEB-AC0D-1445-A60E-4ADBE36A7E47}"/>
              </a:ext>
            </a:extLst>
          </p:cNvPr>
          <p:cNvSpPr>
            <a:spLocks noChangeArrowheads="1"/>
          </p:cNvSpPr>
          <p:nvPr/>
        </p:nvSpPr>
        <p:spPr bwMode="auto">
          <a:xfrm>
            <a:off x="2392363" y="3798888"/>
            <a:ext cx="1349375" cy="1454150"/>
          </a:xfrm>
          <a:prstGeom prst="rect">
            <a:avLst/>
          </a:prstGeom>
          <a:solidFill>
            <a:srgbClr val="DDDDDD"/>
          </a:solidFill>
          <a:ln w="9525">
            <a:solidFill>
              <a:schemeClr val="tx1"/>
            </a:solidFill>
            <a:miter lim="800000"/>
            <a:headEnd/>
            <a:tailEnd/>
          </a:ln>
        </p:spPr>
        <p:txBody>
          <a:bodyPr wrap="none" anchor="ct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defRPr/>
            </a:pPr>
            <a:r>
              <a:rPr lang="es-ES_tradnl" altLang="es-ES" sz="1400" b="1" dirty="0">
                <a:solidFill>
                  <a:srgbClr val="000000"/>
                </a:solidFill>
                <a:latin typeface="+mn-lt"/>
              </a:rPr>
              <a:t>Liberación tisular</a:t>
            </a:r>
          </a:p>
          <a:p>
            <a:pPr eaLnBrk="1" hangingPunct="1">
              <a:lnSpc>
                <a:spcPct val="100000"/>
              </a:lnSpc>
              <a:spcBef>
                <a:spcPct val="0"/>
              </a:spcBef>
              <a:buFont typeface="Wingdings" panose="05000000000000000000" pitchFamily="2" charset="2"/>
              <a:buNone/>
              <a:defRPr/>
            </a:pPr>
            <a:r>
              <a:rPr lang="es-ES_tradnl" altLang="es-ES" sz="1400" dirty="0">
                <a:solidFill>
                  <a:srgbClr val="000000"/>
                </a:solidFill>
                <a:latin typeface="+mn-lt"/>
              </a:rPr>
              <a:t>Traumatismos</a:t>
            </a:r>
          </a:p>
          <a:p>
            <a:pPr eaLnBrk="1" hangingPunct="1">
              <a:lnSpc>
                <a:spcPct val="100000"/>
              </a:lnSpc>
              <a:spcBef>
                <a:spcPct val="0"/>
              </a:spcBef>
              <a:buFont typeface="Wingdings" panose="05000000000000000000" pitchFamily="2" charset="2"/>
              <a:buNone/>
              <a:defRPr/>
            </a:pPr>
            <a:r>
              <a:rPr lang="es-ES_tradnl" altLang="es-ES" sz="1400" dirty="0">
                <a:solidFill>
                  <a:srgbClr val="000000"/>
                </a:solidFill>
                <a:latin typeface="+mn-lt"/>
              </a:rPr>
              <a:t>  extensos</a:t>
            </a:r>
          </a:p>
          <a:p>
            <a:pPr eaLnBrk="1" hangingPunct="1">
              <a:lnSpc>
                <a:spcPct val="100000"/>
              </a:lnSpc>
              <a:spcBef>
                <a:spcPct val="0"/>
              </a:spcBef>
              <a:buFont typeface="Wingdings" panose="05000000000000000000" pitchFamily="2" charset="2"/>
              <a:buNone/>
              <a:defRPr/>
            </a:pPr>
            <a:r>
              <a:rPr lang="es-ES_tradnl" altLang="es-ES" sz="1400" dirty="0">
                <a:solidFill>
                  <a:srgbClr val="000000"/>
                </a:solidFill>
                <a:latin typeface="+mn-lt"/>
              </a:rPr>
              <a:t>Lisis tumoral</a:t>
            </a:r>
          </a:p>
          <a:p>
            <a:pPr eaLnBrk="1" hangingPunct="1">
              <a:lnSpc>
                <a:spcPct val="100000"/>
              </a:lnSpc>
              <a:spcBef>
                <a:spcPct val="0"/>
              </a:spcBef>
              <a:buFont typeface="Wingdings" panose="05000000000000000000" pitchFamily="2" charset="2"/>
              <a:buNone/>
              <a:defRPr/>
            </a:pPr>
            <a:r>
              <a:rPr lang="es-ES_tradnl" altLang="es-ES" sz="1400" dirty="0">
                <a:solidFill>
                  <a:srgbClr val="000000"/>
                </a:solidFill>
                <a:latin typeface="+mn-lt"/>
              </a:rPr>
              <a:t>Hemólisis</a:t>
            </a:r>
          </a:p>
          <a:p>
            <a:pPr eaLnBrk="1" hangingPunct="1">
              <a:lnSpc>
                <a:spcPct val="100000"/>
              </a:lnSpc>
              <a:spcBef>
                <a:spcPct val="0"/>
              </a:spcBef>
              <a:buFont typeface="Wingdings" panose="05000000000000000000" pitchFamily="2" charset="2"/>
              <a:buNone/>
              <a:defRPr/>
            </a:pPr>
            <a:r>
              <a:rPr lang="es-ES_tradnl" altLang="es-ES" sz="1400" dirty="0">
                <a:solidFill>
                  <a:srgbClr val="000000"/>
                </a:solidFill>
                <a:latin typeface="+mn-lt"/>
              </a:rPr>
              <a:t>Quemaduras</a:t>
            </a:r>
          </a:p>
          <a:p>
            <a:pPr eaLnBrk="1" hangingPunct="1">
              <a:lnSpc>
                <a:spcPct val="100000"/>
              </a:lnSpc>
              <a:spcBef>
                <a:spcPct val="0"/>
              </a:spcBef>
              <a:buFont typeface="Wingdings" panose="05000000000000000000" pitchFamily="2" charset="2"/>
              <a:buNone/>
              <a:defRPr/>
            </a:pPr>
            <a:r>
              <a:rPr lang="es-ES_tradnl" altLang="es-ES" sz="1400" dirty="0" err="1">
                <a:solidFill>
                  <a:srgbClr val="000000"/>
                </a:solidFill>
                <a:latin typeface="+mn-lt"/>
              </a:rPr>
              <a:t>Rabdomiolisis</a:t>
            </a:r>
            <a:endParaRPr lang="es-ES_tradnl" altLang="es-ES" sz="1400" dirty="0">
              <a:solidFill>
                <a:srgbClr val="000000"/>
              </a:solidFill>
              <a:latin typeface="+mn-lt"/>
            </a:endParaRPr>
          </a:p>
        </p:txBody>
      </p:sp>
      <p:sp>
        <p:nvSpPr>
          <p:cNvPr id="87" name="Line 54">
            <a:extLst>
              <a:ext uri="{FF2B5EF4-FFF2-40B4-BE49-F238E27FC236}">
                <a16:creationId xmlns:a16="http://schemas.microsoft.com/office/drawing/2014/main" id="{A2FE5849-66B2-38B5-7A6F-7D32EA4B3FE1}"/>
              </a:ext>
            </a:extLst>
          </p:cNvPr>
          <p:cNvSpPr>
            <a:spLocks noChangeShapeType="1"/>
          </p:cNvSpPr>
          <p:nvPr/>
        </p:nvSpPr>
        <p:spPr bwMode="auto">
          <a:xfrm flipV="1">
            <a:off x="2111375" y="3498850"/>
            <a:ext cx="2809875" cy="0"/>
          </a:xfrm>
          <a:prstGeom prst="line">
            <a:avLst/>
          </a:prstGeom>
          <a:noFill/>
          <a:ln w="9525">
            <a:solidFill>
              <a:schemeClr val="tx1"/>
            </a:solidFill>
            <a:round/>
            <a:headEnd/>
            <a:tailEnd/>
          </a:ln>
        </p:spPr>
        <p:txBody>
          <a:bodyPr/>
          <a:lstStyle/>
          <a:p>
            <a:pPr defTabSz="685800" eaLnBrk="1" fontAlgn="auto" hangingPunct="1">
              <a:spcBef>
                <a:spcPts val="0"/>
              </a:spcBef>
              <a:spcAft>
                <a:spcPts val="0"/>
              </a:spcAft>
              <a:defRPr/>
            </a:pPr>
            <a:endParaRPr lang="es-ES" sz="1400">
              <a:solidFill>
                <a:prstClr val="black"/>
              </a:solidFill>
              <a:latin typeface="+mn-lt"/>
            </a:endParaRPr>
          </a:p>
        </p:txBody>
      </p:sp>
      <p:sp>
        <p:nvSpPr>
          <p:cNvPr id="88" name="Line 55">
            <a:extLst>
              <a:ext uri="{FF2B5EF4-FFF2-40B4-BE49-F238E27FC236}">
                <a16:creationId xmlns:a16="http://schemas.microsoft.com/office/drawing/2014/main" id="{66B3C301-7BAA-77E6-F105-4D8E28F08383}"/>
              </a:ext>
            </a:extLst>
          </p:cNvPr>
          <p:cNvSpPr>
            <a:spLocks noChangeShapeType="1"/>
          </p:cNvSpPr>
          <p:nvPr/>
        </p:nvSpPr>
        <p:spPr bwMode="auto">
          <a:xfrm>
            <a:off x="2111375" y="3498850"/>
            <a:ext cx="0" cy="257175"/>
          </a:xfrm>
          <a:prstGeom prst="line">
            <a:avLst/>
          </a:prstGeom>
          <a:noFill/>
          <a:ln w="9525">
            <a:solidFill>
              <a:schemeClr val="tx1"/>
            </a:solidFill>
            <a:round/>
            <a:headEnd/>
            <a:tailEnd type="triangle" w="med" len="med"/>
          </a:ln>
        </p:spPr>
        <p:txBody>
          <a:bodyPr/>
          <a:lstStyle/>
          <a:p>
            <a:pPr defTabSz="685800" eaLnBrk="1" fontAlgn="auto" hangingPunct="1">
              <a:spcBef>
                <a:spcPts val="0"/>
              </a:spcBef>
              <a:spcAft>
                <a:spcPts val="0"/>
              </a:spcAft>
              <a:defRPr/>
            </a:pPr>
            <a:endParaRPr lang="es-ES" sz="1400">
              <a:solidFill>
                <a:prstClr val="black"/>
              </a:solidFill>
              <a:latin typeface="+mn-lt"/>
            </a:endParaRPr>
          </a:p>
        </p:txBody>
      </p:sp>
      <p:sp>
        <p:nvSpPr>
          <p:cNvPr id="89" name="Line 56">
            <a:extLst>
              <a:ext uri="{FF2B5EF4-FFF2-40B4-BE49-F238E27FC236}">
                <a16:creationId xmlns:a16="http://schemas.microsoft.com/office/drawing/2014/main" id="{133EA1F4-137C-0B96-6C52-12B331DBCF56}"/>
              </a:ext>
            </a:extLst>
          </p:cNvPr>
          <p:cNvSpPr>
            <a:spLocks noChangeShapeType="1"/>
          </p:cNvSpPr>
          <p:nvPr/>
        </p:nvSpPr>
        <p:spPr bwMode="auto">
          <a:xfrm>
            <a:off x="3516313" y="3498850"/>
            <a:ext cx="0" cy="285750"/>
          </a:xfrm>
          <a:prstGeom prst="line">
            <a:avLst/>
          </a:prstGeom>
          <a:noFill/>
          <a:ln w="9525">
            <a:solidFill>
              <a:schemeClr val="tx1"/>
            </a:solidFill>
            <a:round/>
            <a:headEnd/>
            <a:tailEnd type="triangle" w="med" len="med"/>
          </a:ln>
        </p:spPr>
        <p:txBody>
          <a:bodyPr/>
          <a:lstStyle/>
          <a:p>
            <a:pPr defTabSz="685800" eaLnBrk="1" fontAlgn="auto" hangingPunct="1">
              <a:spcBef>
                <a:spcPts val="0"/>
              </a:spcBef>
              <a:spcAft>
                <a:spcPts val="0"/>
              </a:spcAft>
              <a:defRPr/>
            </a:pPr>
            <a:endParaRPr lang="es-ES" sz="1400">
              <a:solidFill>
                <a:prstClr val="black"/>
              </a:solidFill>
              <a:latin typeface="+mn-lt"/>
            </a:endParaRPr>
          </a:p>
        </p:txBody>
      </p:sp>
      <p:sp>
        <p:nvSpPr>
          <p:cNvPr id="90" name="Line 57">
            <a:extLst>
              <a:ext uri="{FF2B5EF4-FFF2-40B4-BE49-F238E27FC236}">
                <a16:creationId xmlns:a16="http://schemas.microsoft.com/office/drawing/2014/main" id="{22DD0BA3-5386-ED60-00DA-8BE33C309232}"/>
              </a:ext>
            </a:extLst>
          </p:cNvPr>
          <p:cNvSpPr>
            <a:spLocks noChangeShapeType="1"/>
          </p:cNvSpPr>
          <p:nvPr/>
        </p:nvSpPr>
        <p:spPr bwMode="auto">
          <a:xfrm>
            <a:off x="7939088" y="3254375"/>
            <a:ext cx="0" cy="342900"/>
          </a:xfrm>
          <a:prstGeom prst="line">
            <a:avLst/>
          </a:prstGeom>
          <a:noFill/>
          <a:ln w="9525">
            <a:solidFill>
              <a:schemeClr val="tx1"/>
            </a:solidFill>
            <a:round/>
            <a:headEnd/>
            <a:tailEnd type="triangle" w="med" len="med"/>
          </a:ln>
        </p:spPr>
        <p:txBody>
          <a:bodyPr/>
          <a:lstStyle/>
          <a:p>
            <a:pPr defTabSz="685800" eaLnBrk="1" fontAlgn="auto" hangingPunct="1">
              <a:spcBef>
                <a:spcPts val="0"/>
              </a:spcBef>
              <a:spcAft>
                <a:spcPts val="0"/>
              </a:spcAft>
              <a:defRPr/>
            </a:pPr>
            <a:endParaRPr lang="es-ES" sz="1400">
              <a:solidFill>
                <a:prstClr val="black"/>
              </a:solidFill>
              <a:latin typeface="+mn-lt"/>
            </a:endParaRPr>
          </a:p>
        </p:txBody>
      </p:sp>
      <p:sp>
        <p:nvSpPr>
          <p:cNvPr id="51219" name="Rectangle 58">
            <a:extLst>
              <a:ext uri="{FF2B5EF4-FFF2-40B4-BE49-F238E27FC236}">
                <a16:creationId xmlns:a16="http://schemas.microsoft.com/office/drawing/2014/main" id="{6247D05C-366D-5C7B-F226-1E0A4FFBB278}"/>
              </a:ext>
            </a:extLst>
          </p:cNvPr>
          <p:cNvSpPr>
            <a:spLocks noChangeArrowheads="1"/>
          </p:cNvSpPr>
          <p:nvPr/>
        </p:nvSpPr>
        <p:spPr bwMode="auto">
          <a:xfrm>
            <a:off x="6832600" y="3606800"/>
            <a:ext cx="2160588" cy="227013"/>
          </a:xfrm>
          <a:prstGeom prst="rect">
            <a:avLst/>
          </a:prstGeom>
          <a:solidFill>
            <a:schemeClr val="bg1"/>
          </a:solidFill>
          <a:ln w="9525">
            <a:solidFill>
              <a:schemeClr val="tx1"/>
            </a:solidFill>
            <a:miter lim="800000"/>
            <a:headEnd/>
            <a:tailEnd/>
          </a:ln>
        </p:spPr>
        <p:txBody>
          <a:bodyPr wrap="none" anchor="ct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defRPr/>
            </a:pPr>
            <a:r>
              <a:rPr lang="es-ES_tradnl" altLang="es-ES" sz="1400" dirty="0">
                <a:solidFill>
                  <a:srgbClr val="000000"/>
                </a:solidFill>
                <a:latin typeface="+mn-lt"/>
              </a:rPr>
              <a:t>¿Tiene el </a:t>
            </a:r>
            <a:r>
              <a:rPr lang="es-ES_tradnl" altLang="es-ES" sz="1400" dirty="0" err="1">
                <a:solidFill>
                  <a:srgbClr val="000000"/>
                </a:solidFill>
                <a:latin typeface="+mn-lt"/>
              </a:rPr>
              <a:t>FGdisminuido</a:t>
            </a:r>
            <a:r>
              <a:rPr lang="es-ES_tradnl" altLang="es-ES" sz="1400" dirty="0">
                <a:solidFill>
                  <a:srgbClr val="000000"/>
                </a:solidFill>
                <a:latin typeface="+mn-lt"/>
              </a:rPr>
              <a:t>?</a:t>
            </a:r>
            <a:endParaRPr lang="es-ES" altLang="es-ES" sz="1400" dirty="0">
              <a:solidFill>
                <a:srgbClr val="000000"/>
              </a:solidFill>
              <a:latin typeface="+mn-lt"/>
            </a:endParaRPr>
          </a:p>
        </p:txBody>
      </p:sp>
      <p:sp>
        <p:nvSpPr>
          <p:cNvPr id="92" name="Line 59">
            <a:extLst>
              <a:ext uri="{FF2B5EF4-FFF2-40B4-BE49-F238E27FC236}">
                <a16:creationId xmlns:a16="http://schemas.microsoft.com/office/drawing/2014/main" id="{2F9A0718-0871-8C56-0FC3-E25E3CC927F7}"/>
              </a:ext>
            </a:extLst>
          </p:cNvPr>
          <p:cNvSpPr>
            <a:spLocks noChangeShapeType="1"/>
          </p:cNvSpPr>
          <p:nvPr/>
        </p:nvSpPr>
        <p:spPr bwMode="auto">
          <a:xfrm>
            <a:off x="7940675" y="3878263"/>
            <a:ext cx="1588" cy="206375"/>
          </a:xfrm>
          <a:prstGeom prst="line">
            <a:avLst/>
          </a:prstGeom>
          <a:noFill/>
          <a:ln w="9525">
            <a:solidFill>
              <a:schemeClr val="tx1"/>
            </a:solidFill>
            <a:round/>
            <a:headEnd/>
            <a:tailEnd/>
          </a:ln>
        </p:spPr>
        <p:txBody>
          <a:bodyPr/>
          <a:lstStyle/>
          <a:p>
            <a:pPr defTabSz="685800" eaLnBrk="1" fontAlgn="auto" hangingPunct="1">
              <a:spcBef>
                <a:spcPts val="0"/>
              </a:spcBef>
              <a:spcAft>
                <a:spcPts val="0"/>
              </a:spcAft>
              <a:defRPr/>
            </a:pPr>
            <a:endParaRPr lang="es-ES" sz="1400">
              <a:solidFill>
                <a:prstClr val="black"/>
              </a:solidFill>
              <a:latin typeface="+mn-lt"/>
            </a:endParaRPr>
          </a:p>
        </p:txBody>
      </p:sp>
      <p:sp>
        <p:nvSpPr>
          <p:cNvPr id="93" name="Line 60">
            <a:extLst>
              <a:ext uri="{FF2B5EF4-FFF2-40B4-BE49-F238E27FC236}">
                <a16:creationId xmlns:a16="http://schemas.microsoft.com/office/drawing/2014/main" id="{EFEFFB74-DA09-80C3-68A2-F59CFB9DB4AC}"/>
              </a:ext>
            </a:extLst>
          </p:cNvPr>
          <p:cNvSpPr>
            <a:spLocks noChangeShapeType="1"/>
          </p:cNvSpPr>
          <p:nvPr/>
        </p:nvSpPr>
        <p:spPr bwMode="auto">
          <a:xfrm flipH="1">
            <a:off x="7292975" y="4092575"/>
            <a:ext cx="628650" cy="0"/>
          </a:xfrm>
          <a:prstGeom prst="line">
            <a:avLst/>
          </a:prstGeom>
          <a:noFill/>
          <a:ln w="9525">
            <a:solidFill>
              <a:schemeClr val="tx1"/>
            </a:solidFill>
            <a:round/>
            <a:headEnd/>
            <a:tailEnd type="triangle" w="med" len="med"/>
          </a:ln>
        </p:spPr>
        <p:txBody>
          <a:bodyPr/>
          <a:lstStyle/>
          <a:p>
            <a:pPr defTabSz="685800" eaLnBrk="1" fontAlgn="auto" hangingPunct="1">
              <a:spcBef>
                <a:spcPts val="0"/>
              </a:spcBef>
              <a:spcAft>
                <a:spcPts val="0"/>
              </a:spcAft>
              <a:defRPr/>
            </a:pPr>
            <a:endParaRPr lang="es-ES" sz="1400">
              <a:solidFill>
                <a:prstClr val="black"/>
              </a:solidFill>
              <a:latin typeface="+mn-lt"/>
            </a:endParaRPr>
          </a:p>
        </p:txBody>
      </p:sp>
      <p:sp>
        <p:nvSpPr>
          <p:cNvPr id="51222" name="Rectangle 61">
            <a:extLst>
              <a:ext uri="{FF2B5EF4-FFF2-40B4-BE49-F238E27FC236}">
                <a16:creationId xmlns:a16="http://schemas.microsoft.com/office/drawing/2014/main" id="{D6B49891-2068-8733-ABE5-FB5C57E8A82D}"/>
              </a:ext>
            </a:extLst>
          </p:cNvPr>
          <p:cNvSpPr>
            <a:spLocks noChangeArrowheads="1"/>
          </p:cNvSpPr>
          <p:nvPr/>
        </p:nvSpPr>
        <p:spPr bwMode="auto">
          <a:xfrm>
            <a:off x="6861175" y="4067175"/>
            <a:ext cx="392113" cy="301625"/>
          </a:xfrm>
          <a:prstGeom prst="rect">
            <a:avLst/>
          </a:prstGeom>
          <a:solidFill>
            <a:schemeClr val="bg1"/>
          </a:solidFill>
          <a:ln w="9525">
            <a:solidFill>
              <a:schemeClr val="tx1"/>
            </a:solidFill>
            <a:miter lim="800000"/>
            <a:headEnd/>
            <a:tailEnd/>
          </a:ln>
        </p:spPr>
        <p:txBody>
          <a:bodyPr wrap="none" anchor="ct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defRPr/>
            </a:pPr>
            <a:r>
              <a:rPr lang="es-ES_tradnl" altLang="es-ES" sz="1400">
                <a:solidFill>
                  <a:srgbClr val="000000"/>
                </a:solidFill>
                <a:latin typeface="+mn-lt"/>
              </a:rPr>
              <a:t>NO</a:t>
            </a:r>
            <a:endParaRPr lang="es-ES" altLang="es-ES" sz="1400">
              <a:solidFill>
                <a:srgbClr val="000000"/>
              </a:solidFill>
              <a:latin typeface="+mn-lt"/>
            </a:endParaRPr>
          </a:p>
        </p:txBody>
      </p:sp>
      <p:sp>
        <p:nvSpPr>
          <p:cNvPr id="51223" name="Rectangle 62">
            <a:extLst>
              <a:ext uri="{FF2B5EF4-FFF2-40B4-BE49-F238E27FC236}">
                <a16:creationId xmlns:a16="http://schemas.microsoft.com/office/drawing/2014/main" id="{B34E544F-72E9-5D34-F6EB-7A9949FB0F7E}"/>
              </a:ext>
            </a:extLst>
          </p:cNvPr>
          <p:cNvSpPr>
            <a:spLocks noChangeArrowheads="1"/>
          </p:cNvSpPr>
          <p:nvPr/>
        </p:nvSpPr>
        <p:spPr bwMode="auto">
          <a:xfrm>
            <a:off x="8483600" y="4092575"/>
            <a:ext cx="414338" cy="255588"/>
          </a:xfrm>
          <a:prstGeom prst="rect">
            <a:avLst/>
          </a:prstGeom>
          <a:solidFill>
            <a:schemeClr val="bg1"/>
          </a:solidFill>
          <a:ln w="9525">
            <a:solidFill>
              <a:schemeClr val="tx1"/>
            </a:solidFill>
            <a:miter lim="800000"/>
            <a:headEnd/>
            <a:tailEnd/>
          </a:ln>
        </p:spPr>
        <p:txBody>
          <a:bodyPr wrap="none" anchor="ct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defRPr/>
            </a:pPr>
            <a:r>
              <a:rPr lang="es-ES_tradnl" altLang="es-ES" sz="1400">
                <a:solidFill>
                  <a:srgbClr val="000000"/>
                </a:solidFill>
                <a:latin typeface="+mn-lt"/>
              </a:rPr>
              <a:t>SI</a:t>
            </a:r>
            <a:endParaRPr lang="es-ES" altLang="es-ES" sz="1400">
              <a:solidFill>
                <a:srgbClr val="000000"/>
              </a:solidFill>
              <a:latin typeface="+mn-lt"/>
            </a:endParaRPr>
          </a:p>
        </p:txBody>
      </p:sp>
      <p:sp>
        <p:nvSpPr>
          <p:cNvPr id="51224" name="Rectangle 65">
            <a:extLst>
              <a:ext uri="{FF2B5EF4-FFF2-40B4-BE49-F238E27FC236}">
                <a16:creationId xmlns:a16="http://schemas.microsoft.com/office/drawing/2014/main" id="{8E0BD769-87C6-ACB7-E338-5D6C4BF8CB66}"/>
              </a:ext>
            </a:extLst>
          </p:cNvPr>
          <p:cNvSpPr>
            <a:spLocks noChangeArrowheads="1"/>
          </p:cNvSpPr>
          <p:nvPr/>
        </p:nvSpPr>
        <p:spPr bwMode="auto">
          <a:xfrm>
            <a:off x="8239125" y="4525963"/>
            <a:ext cx="863600" cy="269875"/>
          </a:xfrm>
          <a:prstGeom prst="rect">
            <a:avLst/>
          </a:prstGeom>
          <a:solidFill>
            <a:srgbClr val="DDDDDD"/>
          </a:solidFill>
          <a:ln w="9525">
            <a:solidFill>
              <a:schemeClr val="tx1"/>
            </a:solidFill>
            <a:miter lim="800000"/>
            <a:headEnd/>
            <a:tailEnd/>
          </a:ln>
        </p:spPr>
        <p:txBody>
          <a:bodyPr wrap="none" anchor="ctr"/>
          <a:lstStyle>
            <a:lvl1pPr marL="457200" indent="-457200"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defRPr/>
            </a:pPr>
            <a:r>
              <a:rPr lang="es-ES_tradnl" altLang="es-ES" sz="1400" b="1">
                <a:solidFill>
                  <a:srgbClr val="000000"/>
                </a:solidFill>
                <a:latin typeface="+mn-lt"/>
              </a:rPr>
              <a:t>Insuf. Renal</a:t>
            </a:r>
          </a:p>
        </p:txBody>
      </p:sp>
      <p:sp>
        <p:nvSpPr>
          <p:cNvPr id="51225" name="Rectangle 66">
            <a:extLst>
              <a:ext uri="{FF2B5EF4-FFF2-40B4-BE49-F238E27FC236}">
                <a16:creationId xmlns:a16="http://schemas.microsoft.com/office/drawing/2014/main" id="{85558449-252F-8114-3306-2B95A4B28E4A}"/>
              </a:ext>
            </a:extLst>
          </p:cNvPr>
          <p:cNvSpPr>
            <a:spLocks noChangeArrowheads="1"/>
          </p:cNvSpPr>
          <p:nvPr/>
        </p:nvSpPr>
        <p:spPr bwMode="auto">
          <a:xfrm>
            <a:off x="5316538" y="4646613"/>
            <a:ext cx="2895600" cy="2146300"/>
          </a:xfrm>
          <a:prstGeom prst="rect">
            <a:avLst/>
          </a:prstGeom>
          <a:solidFill>
            <a:srgbClr val="DDDDDD"/>
          </a:solidFill>
          <a:ln w="9525">
            <a:solidFill>
              <a:schemeClr val="tx1"/>
            </a:solidFill>
            <a:miter lim="800000"/>
            <a:headEnd/>
            <a:tailEnd/>
          </a:ln>
        </p:spPr>
        <p:txBody>
          <a:bodyPr wrap="none" anchor="ct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defRPr/>
            </a:pPr>
            <a:r>
              <a:rPr lang="es-ES_tradnl" altLang="es-ES" sz="1400" b="1" dirty="0">
                <a:solidFill>
                  <a:srgbClr val="000000"/>
                </a:solidFill>
                <a:latin typeface="+mn-lt"/>
              </a:rPr>
              <a:t>Déficit mineralocorticoides</a:t>
            </a:r>
          </a:p>
          <a:p>
            <a:pPr eaLnBrk="1" hangingPunct="1">
              <a:lnSpc>
                <a:spcPct val="100000"/>
              </a:lnSpc>
              <a:spcBef>
                <a:spcPct val="0"/>
              </a:spcBef>
              <a:buFont typeface="Wingdings" panose="05000000000000000000" pitchFamily="2" charset="2"/>
              <a:buNone/>
              <a:defRPr/>
            </a:pPr>
            <a:r>
              <a:rPr lang="es-ES_tradnl" altLang="es-ES" sz="1400" dirty="0" err="1">
                <a:solidFill>
                  <a:srgbClr val="000000"/>
                </a:solidFill>
                <a:latin typeface="+mn-lt"/>
              </a:rPr>
              <a:t>Adisson</a:t>
            </a:r>
            <a:endParaRPr lang="es-ES_tradnl" altLang="es-ES" sz="1400" dirty="0">
              <a:solidFill>
                <a:srgbClr val="000000"/>
              </a:solidFill>
              <a:latin typeface="+mn-lt"/>
            </a:endParaRPr>
          </a:p>
          <a:p>
            <a:pPr eaLnBrk="1" hangingPunct="1">
              <a:lnSpc>
                <a:spcPct val="100000"/>
              </a:lnSpc>
              <a:spcBef>
                <a:spcPct val="0"/>
              </a:spcBef>
              <a:buFont typeface="Wingdings" panose="05000000000000000000" pitchFamily="2" charset="2"/>
              <a:buNone/>
              <a:defRPr/>
            </a:pPr>
            <a:r>
              <a:rPr lang="es-ES_tradnl" altLang="es-ES" sz="1400" dirty="0">
                <a:solidFill>
                  <a:srgbClr val="000000"/>
                </a:solidFill>
                <a:latin typeface="+mn-lt"/>
              </a:rPr>
              <a:t>Hiperplasia adrenal congénita</a:t>
            </a:r>
          </a:p>
          <a:p>
            <a:pPr eaLnBrk="1" hangingPunct="1">
              <a:lnSpc>
                <a:spcPct val="100000"/>
              </a:lnSpc>
              <a:spcBef>
                <a:spcPct val="0"/>
              </a:spcBef>
              <a:buFont typeface="Wingdings" panose="05000000000000000000" pitchFamily="2" charset="2"/>
              <a:buNone/>
              <a:defRPr/>
            </a:pPr>
            <a:r>
              <a:rPr lang="es-ES_tradnl" altLang="es-ES" sz="1400" dirty="0" err="1">
                <a:solidFill>
                  <a:srgbClr val="000000"/>
                </a:solidFill>
                <a:latin typeface="+mn-lt"/>
              </a:rPr>
              <a:t>Hipoaldosteronismo</a:t>
            </a:r>
            <a:r>
              <a:rPr lang="es-ES_tradnl" altLang="es-ES" sz="1400" dirty="0">
                <a:solidFill>
                  <a:srgbClr val="000000"/>
                </a:solidFill>
                <a:latin typeface="+mn-lt"/>
              </a:rPr>
              <a:t> </a:t>
            </a:r>
            <a:r>
              <a:rPr lang="es-ES_tradnl" altLang="es-ES" sz="1400" dirty="0" err="1">
                <a:solidFill>
                  <a:srgbClr val="000000"/>
                </a:solidFill>
                <a:latin typeface="+mn-lt"/>
              </a:rPr>
              <a:t>hiporreninémico</a:t>
            </a:r>
            <a:endParaRPr lang="es-ES_tradnl" altLang="es-ES" sz="1400" dirty="0">
              <a:solidFill>
                <a:srgbClr val="000000"/>
              </a:solidFill>
              <a:latin typeface="+mn-lt"/>
            </a:endParaRPr>
          </a:p>
          <a:p>
            <a:pPr eaLnBrk="1" hangingPunct="1">
              <a:lnSpc>
                <a:spcPct val="100000"/>
              </a:lnSpc>
              <a:spcBef>
                <a:spcPct val="0"/>
              </a:spcBef>
              <a:buFont typeface="Wingdings" panose="05000000000000000000" pitchFamily="2" charset="2"/>
              <a:buNone/>
              <a:defRPr/>
            </a:pPr>
            <a:r>
              <a:rPr lang="es-ES_tradnl" altLang="es-ES" sz="1400" dirty="0">
                <a:solidFill>
                  <a:srgbClr val="000000"/>
                </a:solidFill>
                <a:latin typeface="+mn-lt"/>
              </a:rPr>
              <a:t>Fármacos: AINE, ARA II, IECA, </a:t>
            </a:r>
          </a:p>
          <a:p>
            <a:pPr eaLnBrk="1" hangingPunct="1">
              <a:lnSpc>
                <a:spcPct val="100000"/>
              </a:lnSpc>
              <a:spcBef>
                <a:spcPct val="0"/>
              </a:spcBef>
              <a:buFont typeface="Wingdings" panose="05000000000000000000" pitchFamily="2" charset="2"/>
              <a:buNone/>
              <a:defRPr/>
            </a:pPr>
            <a:r>
              <a:rPr lang="es-ES_tradnl" altLang="es-ES" sz="1400" dirty="0" err="1">
                <a:solidFill>
                  <a:srgbClr val="000000"/>
                </a:solidFill>
                <a:latin typeface="+mn-lt"/>
              </a:rPr>
              <a:t>aliskiren</a:t>
            </a:r>
            <a:r>
              <a:rPr lang="es-ES_tradnl" altLang="es-ES" sz="1400" dirty="0">
                <a:solidFill>
                  <a:srgbClr val="000000"/>
                </a:solidFill>
                <a:latin typeface="+mn-lt"/>
              </a:rPr>
              <a:t>, heparina</a:t>
            </a:r>
          </a:p>
          <a:p>
            <a:pPr eaLnBrk="1" hangingPunct="1">
              <a:lnSpc>
                <a:spcPct val="100000"/>
              </a:lnSpc>
              <a:spcBef>
                <a:spcPct val="0"/>
              </a:spcBef>
              <a:buFont typeface="Wingdings" panose="05000000000000000000" pitchFamily="2" charset="2"/>
              <a:buNone/>
              <a:defRPr/>
            </a:pPr>
            <a:r>
              <a:rPr lang="es-ES_tradnl" altLang="es-ES" sz="1400" b="1" dirty="0">
                <a:solidFill>
                  <a:srgbClr val="000000"/>
                </a:solidFill>
                <a:latin typeface="+mn-lt"/>
              </a:rPr>
              <a:t>Déficit en secreción tubular K</a:t>
            </a:r>
          </a:p>
          <a:p>
            <a:pPr eaLnBrk="1" hangingPunct="1">
              <a:lnSpc>
                <a:spcPct val="100000"/>
              </a:lnSpc>
              <a:spcBef>
                <a:spcPct val="0"/>
              </a:spcBef>
              <a:buFont typeface="Wingdings" panose="05000000000000000000" pitchFamily="2" charset="2"/>
              <a:buNone/>
              <a:defRPr/>
            </a:pPr>
            <a:r>
              <a:rPr lang="es-ES_tradnl" altLang="es-ES" sz="1400" dirty="0">
                <a:solidFill>
                  <a:srgbClr val="000000"/>
                </a:solidFill>
                <a:latin typeface="+mn-lt"/>
              </a:rPr>
              <a:t>espironolactona, </a:t>
            </a:r>
            <a:r>
              <a:rPr lang="es-ES_tradnl" altLang="es-ES" sz="1400" dirty="0" err="1">
                <a:solidFill>
                  <a:srgbClr val="000000"/>
                </a:solidFill>
                <a:latin typeface="+mn-lt"/>
              </a:rPr>
              <a:t>eplerenona</a:t>
            </a:r>
            <a:r>
              <a:rPr lang="es-ES_tradnl" altLang="es-ES" sz="1400" dirty="0">
                <a:solidFill>
                  <a:srgbClr val="000000"/>
                </a:solidFill>
                <a:latin typeface="+mn-lt"/>
              </a:rPr>
              <a:t>, </a:t>
            </a:r>
          </a:p>
          <a:p>
            <a:pPr eaLnBrk="1" hangingPunct="1">
              <a:lnSpc>
                <a:spcPct val="100000"/>
              </a:lnSpc>
              <a:spcBef>
                <a:spcPct val="0"/>
              </a:spcBef>
              <a:buFont typeface="Wingdings" panose="05000000000000000000" pitchFamily="2" charset="2"/>
              <a:buNone/>
              <a:defRPr/>
            </a:pPr>
            <a:r>
              <a:rPr lang="es-ES_tradnl" altLang="es-ES" sz="1400" dirty="0" err="1">
                <a:solidFill>
                  <a:srgbClr val="000000"/>
                </a:solidFill>
                <a:latin typeface="+mn-lt"/>
              </a:rPr>
              <a:t>triamterene</a:t>
            </a:r>
            <a:r>
              <a:rPr lang="es-ES_tradnl" altLang="es-ES" sz="1400" dirty="0">
                <a:solidFill>
                  <a:srgbClr val="000000"/>
                </a:solidFill>
                <a:latin typeface="+mn-lt"/>
              </a:rPr>
              <a:t>, </a:t>
            </a:r>
            <a:r>
              <a:rPr lang="es-ES_tradnl" altLang="es-ES" sz="1400" dirty="0" err="1">
                <a:solidFill>
                  <a:srgbClr val="000000"/>
                </a:solidFill>
                <a:latin typeface="+mn-lt"/>
              </a:rPr>
              <a:t>amiloride</a:t>
            </a:r>
            <a:r>
              <a:rPr lang="es-ES_tradnl" altLang="es-ES" sz="1400" dirty="0">
                <a:solidFill>
                  <a:srgbClr val="000000"/>
                </a:solidFill>
                <a:latin typeface="+mn-lt"/>
              </a:rPr>
              <a:t>, ciclosporina, </a:t>
            </a:r>
          </a:p>
          <a:p>
            <a:pPr eaLnBrk="1" hangingPunct="1">
              <a:lnSpc>
                <a:spcPct val="100000"/>
              </a:lnSpc>
              <a:spcBef>
                <a:spcPct val="0"/>
              </a:spcBef>
              <a:buFont typeface="Wingdings" panose="05000000000000000000" pitchFamily="2" charset="2"/>
              <a:buNone/>
              <a:defRPr/>
            </a:pPr>
            <a:r>
              <a:rPr lang="es-ES_tradnl" altLang="es-ES" sz="1400" dirty="0" err="1">
                <a:solidFill>
                  <a:srgbClr val="000000"/>
                </a:solidFill>
                <a:latin typeface="+mn-lt"/>
              </a:rPr>
              <a:t>trimetoprim</a:t>
            </a:r>
            <a:endParaRPr lang="es-ES" altLang="es-ES" sz="1400" dirty="0">
              <a:solidFill>
                <a:srgbClr val="000000"/>
              </a:solidFill>
              <a:latin typeface="+mn-lt"/>
            </a:endParaRPr>
          </a:p>
        </p:txBody>
      </p:sp>
      <p:sp>
        <p:nvSpPr>
          <p:cNvPr id="98" name="Line 67">
            <a:extLst>
              <a:ext uri="{FF2B5EF4-FFF2-40B4-BE49-F238E27FC236}">
                <a16:creationId xmlns:a16="http://schemas.microsoft.com/office/drawing/2014/main" id="{C1CF5DD2-51EB-ED04-9B76-89A58FC11BF3}"/>
              </a:ext>
            </a:extLst>
          </p:cNvPr>
          <p:cNvSpPr>
            <a:spLocks noChangeShapeType="1"/>
          </p:cNvSpPr>
          <p:nvPr/>
        </p:nvSpPr>
        <p:spPr bwMode="auto">
          <a:xfrm>
            <a:off x="7023100" y="4364038"/>
            <a:ext cx="0" cy="180975"/>
          </a:xfrm>
          <a:prstGeom prst="line">
            <a:avLst/>
          </a:prstGeom>
          <a:noFill/>
          <a:ln w="9525">
            <a:solidFill>
              <a:schemeClr val="tx1"/>
            </a:solidFill>
            <a:round/>
            <a:headEnd/>
            <a:tailEnd type="triangle" w="med" len="med"/>
          </a:ln>
        </p:spPr>
        <p:txBody>
          <a:bodyPr/>
          <a:lstStyle/>
          <a:p>
            <a:pPr defTabSz="685800" eaLnBrk="1" fontAlgn="auto" hangingPunct="1">
              <a:spcBef>
                <a:spcPts val="0"/>
              </a:spcBef>
              <a:spcAft>
                <a:spcPts val="0"/>
              </a:spcAft>
              <a:defRPr/>
            </a:pPr>
            <a:endParaRPr lang="es-ES" sz="1400">
              <a:solidFill>
                <a:prstClr val="black"/>
              </a:solidFill>
              <a:latin typeface="+mn-lt"/>
            </a:endParaRPr>
          </a:p>
        </p:txBody>
      </p:sp>
      <p:sp>
        <p:nvSpPr>
          <p:cNvPr id="51227" name="Text Box 69">
            <a:extLst>
              <a:ext uri="{FF2B5EF4-FFF2-40B4-BE49-F238E27FC236}">
                <a16:creationId xmlns:a16="http://schemas.microsoft.com/office/drawing/2014/main" id="{8D36E5C1-0B1F-5128-95F2-991D4C38A340}"/>
              </a:ext>
            </a:extLst>
          </p:cNvPr>
          <p:cNvSpPr txBox="1">
            <a:spLocks noChangeArrowheads="1"/>
          </p:cNvSpPr>
          <p:nvPr/>
        </p:nvSpPr>
        <p:spPr bwMode="auto">
          <a:xfrm>
            <a:off x="4262438" y="1444625"/>
            <a:ext cx="1082675" cy="307975"/>
          </a:xfrm>
          <a:prstGeom prst="rect">
            <a:avLst/>
          </a:prstGeom>
          <a:solidFill>
            <a:schemeClr val="bg1"/>
          </a:solidFill>
          <a:ln w="9525">
            <a:solidFill>
              <a:schemeClr val="tx1"/>
            </a:solidFill>
            <a:miter lim="800000"/>
            <a:headEnd/>
            <a:tailEnd/>
          </a:ln>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defRPr/>
            </a:pPr>
            <a:r>
              <a:rPr lang="es-ES" altLang="es-ES" sz="1400">
                <a:solidFill>
                  <a:srgbClr val="000000"/>
                </a:solidFill>
                <a:latin typeface="+mn-lt"/>
              </a:rPr>
              <a:t>Ks &gt; 5 mEq/l</a:t>
            </a:r>
          </a:p>
        </p:txBody>
      </p:sp>
      <p:sp>
        <p:nvSpPr>
          <p:cNvPr id="51228" name="Rectangle 70">
            <a:extLst>
              <a:ext uri="{FF2B5EF4-FFF2-40B4-BE49-F238E27FC236}">
                <a16:creationId xmlns:a16="http://schemas.microsoft.com/office/drawing/2014/main" id="{F6D580E5-506F-1FF6-5D5A-42927FAF2BF4}"/>
              </a:ext>
            </a:extLst>
          </p:cNvPr>
          <p:cNvSpPr>
            <a:spLocks noChangeArrowheads="1"/>
          </p:cNvSpPr>
          <p:nvPr/>
        </p:nvSpPr>
        <p:spPr bwMode="auto">
          <a:xfrm>
            <a:off x="6654800" y="1984375"/>
            <a:ext cx="485775" cy="269875"/>
          </a:xfrm>
          <a:prstGeom prst="rect">
            <a:avLst/>
          </a:prstGeom>
          <a:solidFill>
            <a:schemeClr val="bg1"/>
          </a:solidFill>
          <a:ln w="9525">
            <a:solidFill>
              <a:schemeClr val="tx1"/>
            </a:solidFill>
            <a:miter lim="800000"/>
            <a:headEnd/>
            <a:tailEnd/>
          </a:ln>
        </p:spPr>
        <p:txBody>
          <a:bodyPr wrap="none" anchor="ct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defRPr/>
            </a:pPr>
            <a:r>
              <a:rPr lang="es-ES" altLang="es-ES" sz="1400">
                <a:solidFill>
                  <a:srgbClr val="000000"/>
                </a:solidFill>
                <a:latin typeface="+mn-lt"/>
              </a:rPr>
              <a:t>NO</a:t>
            </a:r>
          </a:p>
        </p:txBody>
      </p:sp>
      <p:sp>
        <p:nvSpPr>
          <p:cNvPr id="101" name="Line 71">
            <a:extLst>
              <a:ext uri="{FF2B5EF4-FFF2-40B4-BE49-F238E27FC236}">
                <a16:creationId xmlns:a16="http://schemas.microsoft.com/office/drawing/2014/main" id="{B1A5C38F-EAD7-4455-3426-F02ECCE96ECF}"/>
              </a:ext>
            </a:extLst>
          </p:cNvPr>
          <p:cNvSpPr>
            <a:spLocks noChangeShapeType="1"/>
          </p:cNvSpPr>
          <p:nvPr/>
        </p:nvSpPr>
        <p:spPr bwMode="auto">
          <a:xfrm>
            <a:off x="5626100" y="2093913"/>
            <a:ext cx="933450" cy="0"/>
          </a:xfrm>
          <a:prstGeom prst="line">
            <a:avLst/>
          </a:prstGeom>
          <a:noFill/>
          <a:ln w="9525">
            <a:solidFill>
              <a:schemeClr val="tx1"/>
            </a:solidFill>
            <a:round/>
            <a:headEnd/>
            <a:tailEnd type="triangle" w="med" len="med"/>
          </a:ln>
        </p:spPr>
        <p:txBody>
          <a:bodyPr/>
          <a:lstStyle/>
          <a:p>
            <a:pPr defTabSz="685800" eaLnBrk="1" fontAlgn="auto" hangingPunct="1">
              <a:spcBef>
                <a:spcPts val="0"/>
              </a:spcBef>
              <a:spcAft>
                <a:spcPts val="0"/>
              </a:spcAft>
              <a:defRPr/>
            </a:pPr>
            <a:endParaRPr lang="es-ES" sz="1400">
              <a:solidFill>
                <a:prstClr val="black"/>
              </a:solidFill>
              <a:latin typeface="+mn-lt"/>
            </a:endParaRPr>
          </a:p>
        </p:txBody>
      </p:sp>
      <p:sp>
        <p:nvSpPr>
          <p:cNvPr id="102" name="Line 72">
            <a:extLst>
              <a:ext uri="{FF2B5EF4-FFF2-40B4-BE49-F238E27FC236}">
                <a16:creationId xmlns:a16="http://schemas.microsoft.com/office/drawing/2014/main" id="{29846825-7CE4-46E0-7307-ADB04207CD7A}"/>
              </a:ext>
            </a:extLst>
          </p:cNvPr>
          <p:cNvSpPr>
            <a:spLocks noChangeShapeType="1"/>
          </p:cNvSpPr>
          <p:nvPr/>
        </p:nvSpPr>
        <p:spPr bwMode="auto">
          <a:xfrm flipH="1">
            <a:off x="3290888" y="2092325"/>
            <a:ext cx="771525" cy="0"/>
          </a:xfrm>
          <a:prstGeom prst="line">
            <a:avLst/>
          </a:prstGeom>
          <a:noFill/>
          <a:ln w="9525">
            <a:solidFill>
              <a:schemeClr val="tx1"/>
            </a:solidFill>
            <a:round/>
            <a:headEnd/>
            <a:tailEnd type="triangle" w="med" len="med"/>
          </a:ln>
        </p:spPr>
        <p:txBody>
          <a:bodyPr/>
          <a:lstStyle/>
          <a:p>
            <a:pPr defTabSz="685800" eaLnBrk="1" fontAlgn="auto" hangingPunct="1">
              <a:spcBef>
                <a:spcPts val="0"/>
              </a:spcBef>
              <a:spcAft>
                <a:spcPts val="0"/>
              </a:spcAft>
              <a:defRPr/>
            </a:pPr>
            <a:endParaRPr lang="es-ES" sz="1400">
              <a:solidFill>
                <a:prstClr val="black"/>
              </a:solidFill>
              <a:latin typeface="+mn-lt"/>
            </a:endParaRPr>
          </a:p>
        </p:txBody>
      </p:sp>
      <p:sp>
        <p:nvSpPr>
          <p:cNvPr id="103" name="Line 73">
            <a:extLst>
              <a:ext uri="{FF2B5EF4-FFF2-40B4-BE49-F238E27FC236}">
                <a16:creationId xmlns:a16="http://schemas.microsoft.com/office/drawing/2014/main" id="{E8AF30B2-360F-090E-4D2E-2EA83F07ED98}"/>
              </a:ext>
            </a:extLst>
          </p:cNvPr>
          <p:cNvSpPr>
            <a:spLocks noChangeShapeType="1"/>
          </p:cNvSpPr>
          <p:nvPr/>
        </p:nvSpPr>
        <p:spPr bwMode="auto">
          <a:xfrm flipH="1">
            <a:off x="2170113" y="2189163"/>
            <a:ext cx="609600" cy="449262"/>
          </a:xfrm>
          <a:prstGeom prst="line">
            <a:avLst/>
          </a:prstGeom>
          <a:noFill/>
          <a:ln w="9525">
            <a:solidFill>
              <a:schemeClr val="tx1"/>
            </a:solidFill>
            <a:round/>
            <a:headEnd/>
            <a:tailEnd type="triangle" w="med" len="med"/>
          </a:ln>
        </p:spPr>
        <p:txBody>
          <a:bodyPr/>
          <a:lstStyle/>
          <a:p>
            <a:pPr defTabSz="685800" eaLnBrk="1" fontAlgn="auto" hangingPunct="1">
              <a:spcBef>
                <a:spcPts val="0"/>
              </a:spcBef>
              <a:spcAft>
                <a:spcPts val="0"/>
              </a:spcAft>
              <a:defRPr/>
            </a:pPr>
            <a:endParaRPr lang="es-ES" sz="1400">
              <a:solidFill>
                <a:prstClr val="black"/>
              </a:solidFill>
              <a:latin typeface="+mn-lt"/>
            </a:endParaRPr>
          </a:p>
        </p:txBody>
      </p:sp>
      <p:sp>
        <p:nvSpPr>
          <p:cNvPr id="104" name="Line 75">
            <a:extLst>
              <a:ext uri="{FF2B5EF4-FFF2-40B4-BE49-F238E27FC236}">
                <a16:creationId xmlns:a16="http://schemas.microsoft.com/office/drawing/2014/main" id="{C225B2E2-D111-FB77-8E7D-DA30610D419E}"/>
              </a:ext>
            </a:extLst>
          </p:cNvPr>
          <p:cNvSpPr>
            <a:spLocks noChangeShapeType="1"/>
          </p:cNvSpPr>
          <p:nvPr/>
        </p:nvSpPr>
        <p:spPr bwMode="auto">
          <a:xfrm>
            <a:off x="8697913" y="4364038"/>
            <a:ext cx="0" cy="161925"/>
          </a:xfrm>
          <a:prstGeom prst="line">
            <a:avLst/>
          </a:prstGeom>
          <a:noFill/>
          <a:ln w="9525">
            <a:solidFill>
              <a:schemeClr val="tx1"/>
            </a:solidFill>
            <a:round/>
            <a:headEnd/>
            <a:tailEnd type="triangle" w="med" len="med"/>
          </a:ln>
        </p:spPr>
        <p:txBody>
          <a:bodyPr/>
          <a:lstStyle/>
          <a:p>
            <a:pPr defTabSz="685800" eaLnBrk="1" fontAlgn="auto" hangingPunct="1">
              <a:spcBef>
                <a:spcPts val="0"/>
              </a:spcBef>
              <a:spcAft>
                <a:spcPts val="0"/>
              </a:spcAft>
              <a:defRPr/>
            </a:pPr>
            <a:endParaRPr lang="es-ES" sz="1400">
              <a:solidFill>
                <a:prstClr val="black"/>
              </a:solidFill>
              <a:latin typeface="+mn-lt"/>
            </a:endParaRPr>
          </a:p>
        </p:txBody>
      </p:sp>
      <p:sp>
        <p:nvSpPr>
          <p:cNvPr id="105" name="Line 47">
            <a:extLst>
              <a:ext uri="{FF2B5EF4-FFF2-40B4-BE49-F238E27FC236}">
                <a16:creationId xmlns:a16="http://schemas.microsoft.com/office/drawing/2014/main" id="{872E2686-0A62-2416-890D-B4AD498A7B2B}"/>
              </a:ext>
            </a:extLst>
          </p:cNvPr>
          <p:cNvSpPr>
            <a:spLocks noChangeShapeType="1"/>
          </p:cNvSpPr>
          <p:nvPr/>
        </p:nvSpPr>
        <p:spPr bwMode="auto">
          <a:xfrm>
            <a:off x="7940675" y="4092575"/>
            <a:ext cx="542925" cy="0"/>
          </a:xfrm>
          <a:prstGeom prst="line">
            <a:avLst/>
          </a:prstGeom>
          <a:noFill/>
          <a:ln w="9525">
            <a:solidFill>
              <a:schemeClr val="tx1"/>
            </a:solidFill>
            <a:round/>
            <a:headEnd/>
            <a:tailEnd type="triangle" w="med" len="med"/>
          </a:ln>
        </p:spPr>
        <p:txBody>
          <a:bodyPr/>
          <a:lstStyle/>
          <a:p>
            <a:pPr defTabSz="685800" eaLnBrk="1" fontAlgn="auto" hangingPunct="1">
              <a:spcBef>
                <a:spcPts val="0"/>
              </a:spcBef>
              <a:spcAft>
                <a:spcPts val="0"/>
              </a:spcAft>
              <a:defRPr/>
            </a:pPr>
            <a:endParaRPr lang="es-ES" sz="1400">
              <a:solidFill>
                <a:prstClr val="black"/>
              </a:solidFill>
              <a:latin typeface="+mn-lt"/>
            </a:endParaRPr>
          </a:p>
        </p:txBody>
      </p:sp>
      <p:sp>
        <p:nvSpPr>
          <p:cNvPr id="107" name="Line 56">
            <a:extLst>
              <a:ext uri="{FF2B5EF4-FFF2-40B4-BE49-F238E27FC236}">
                <a16:creationId xmlns:a16="http://schemas.microsoft.com/office/drawing/2014/main" id="{8DCC6D6A-D1C6-F529-E5EC-F183E7F11EF0}"/>
              </a:ext>
            </a:extLst>
          </p:cNvPr>
          <p:cNvSpPr>
            <a:spLocks noChangeShapeType="1"/>
          </p:cNvSpPr>
          <p:nvPr/>
        </p:nvSpPr>
        <p:spPr bwMode="auto">
          <a:xfrm>
            <a:off x="4921250" y="3498850"/>
            <a:ext cx="0" cy="285750"/>
          </a:xfrm>
          <a:prstGeom prst="line">
            <a:avLst/>
          </a:prstGeom>
          <a:noFill/>
          <a:ln w="9525">
            <a:solidFill>
              <a:schemeClr val="tx1"/>
            </a:solidFill>
            <a:round/>
            <a:headEnd/>
            <a:tailEnd type="triangle" w="med" len="med"/>
          </a:ln>
        </p:spPr>
        <p:txBody>
          <a:bodyPr/>
          <a:lstStyle/>
          <a:p>
            <a:pPr defTabSz="685800" eaLnBrk="1" fontAlgn="auto" hangingPunct="1">
              <a:spcBef>
                <a:spcPts val="0"/>
              </a:spcBef>
              <a:spcAft>
                <a:spcPts val="0"/>
              </a:spcAft>
              <a:defRPr/>
            </a:pPr>
            <a:endParaRPr lang="es-ES" sz="1400">
              <a:solidFill>
                <a:prstClr val="black"/>
              </a:solidFill>
              <a:latin typeface="+mn-lt"/>
            </a:endParaRPr>
          </a:p>
        </p:txBody>
      </p:sp>
      <p:sp>
        <p:nvSpPr>
          <p:cNvPr id="51235" name="Rectangle 53">
            <a:extLst>
              <a:ext uri="{FF2B5EF4-FFF2-40B4-BE49-F238E27FC236}">
                <a16:creationId xmlns:a16="http://schemas.microsoft.com/office/drawing/2014/main" id="{4DBDAB71-5B2C-F4B5-F6E3-94F0AB190AC0}"/>
              </a:ext>
            </a:extLst>
          </p:cNvPr>
          <p:cNvSpPr>
            <a:spLocks noChangeArrowheads="1"/>
          </p:cNvSpPr>
          <p:nvPr/>
        </p:nvSpPr>
        <p:spPr bwMode="auto">
          <a:xfrm>
            <a:off x="3817938" y="3822700"/>
            <a:ext cx="1944687" cy="804863"/>
          </a:xfrm>
          <a:prstGeom prst="rect">
            <a:avLst/>
          </a:prstGeom>
          <a:solidFill>
            <a:srgbClr val="DDDDDD"/>
          </a:solidFill>
          <a:ln w="9525">
            <a:solidFill>
              <a:schemeClr val="tx1"/>
            </a:solidFill>
            <a:miter lim="800000"/>
            <a:headEnd/>
            <a:tailEnd/>
          </a:ln>
        </p:spPr>
        <p:txBody>
          <a:bodyPr wrap="none" anchor="ct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defRPr/>
            </a:pPr>
            <a:r>
              <a:rPr lang="es-ES_tradnl" altLang="es-ES" sz="1400" b="1" dirty="0" err="1">
                <a:solidFill>
                  <a:srgbClr val="000000"/>
                </a:solidFill>
                <a:latin typeface="+mn-lt"/>
              </a:rPr>
              <a:t>Administracion</a:t>
            </a:r>
            <a:r>
              <a:rPr lang="es-ES_tradnl" altLang="es-ES" sz="1400" b="1" dirty="0">
                <a:solidFill>
                  <a:srgbClr val="000000"/>
                </a:solidFill>
                <a:latin typeface="+mn-lt"/>
              </a:rPr>
              <a:t> </a:t>
            </a:r>
          </a:p>
          <a:p>
            <a:pPr eaLnBrk="1" hangingPunct="1">
              <a:lnSpc>
                <a:spcPct val="100000"/>
              </a:lnSpc>
              <a:spcBef>
                <a:spcPct val="0"/>
              </a:spcBef>
              <a:buFont typeface="Wingdings" panose="05000000000000000000" pitchFamily="2" charset="2"/>
              <a:buNone/>
              <a:defRPr/>
            </a:pPr>
            <a:r>
              <a:rPr lang="es-ES_tradnl" altLang="es-ES" sz="1400" b="1" dirty="0">
                <a:solidFill>
                  <a:srgbClr val="000000"/>
                </a:solidFill>
                <a:latin typeface="+mn-lt"/>
              </a:rPr>
              <a:t>exógena </a:t>
            </a:r>
            <a:r>
              <a:rPr lang="es-ES_tradnl" altLang="es-ES" sz="1400" dirty="0">
                <a:solidFill>
                  <a:srgbClr val="000000"/>
                </a:solidFill>
                <a:latin typeface="+mn-lt"/>
              </a:rPr>
              <a:t>(con otros </a:t>
            </a:r>
          </a:p>
          <a:p>
            <a:pPr eaLnBrk="1" hangingPunct="1">
              <a:lnSpc>
                <a:spcPct val="100000"/>
              </a:lnSpc>
              <a:spcBef>
                <a:spcPct val="0"/>
              </a:spcBef>
              <a:buFont typeface="Wingdings" panose="05000000000000000000" pitchFamily="2" charset="2"/>
              <a:buNone/>
              <a:defRPr/>
            </a:pPr>
            <a:r>
              <a:rPr lang="es-ES_tradnl" altLang="es-ES" sz="1400" dirty="0">
                <a:solidFill>
                  <a:srgbClr val="000000"/>
                </a:solidFill>
                <a:latin typeface="+mn-lt"/>
              </a:rPr>
              <a:t>factores concomitantes)</a:t>
            </a:r>
            <a:endParaRPr lang="es-ES" altLang="es-ES" sz="1400" b="1" dirty="0">
              <a:solidFill>
                <a:srgbClr val="000000"/>
              </a:solidFill>
              <a:latin typeface="+mn-lt"/>
            </a:endParaRPr>
          </a:p>
        </p:txBody>
      </p:sp>
      <p:sp>
        <p:nvSpPr>
          <p:cNvPr id="112" name="Line 37">
            <a:extLst>
              <a:ext uri="{FF2B5EF4-FFF2-40B4-BE49-F238E27FC236}">
                <a16:creationId xmlns:a16="http://schemas.microsoft.com/office/drawing/2014/main" id="{BAF6C0A9-1B2A-FF72-6D2D-9D80E7D193E3}"/>
              </a:ext>
            </a:extLst>
          </p:cNvPr>
          <p:cNvSpPr>
            <a:spLocks noChangeShapeType="1"/>
          </p:cNvSpPr>
          <p:nvPr/>
        </p:nvSpPr>
        <p:spPr bwMode="auto">
          <a:xfrm flipH="1">
            <a:off x="5962650" y="2273300"/>
            <a:ext cx="844550" cy="365125"/>
          </a:xfrm>
          <a:prstGeom prst="line">
            <a:avLst/>
          </a:prstGeom>
          <a:noFill/>
          <a:ln w="9525">
            <a:solidFill>
              <a:schemeClr val="tx1"/>
            </a:solidFill>
            <a:round/>
            <a:headEnd/>
            <a:tailEnd type="triangle" w="med" len="med"/>
          </a:ln>
        </p:spPr>
        <p:txBody>
          <a:bodyPr/>
          <a:lstStyle/>
          <a:p>
            <a:pPr defTabSz="685800" eaLnBrk="1" fontAlgn="auto" hangingPunct="1">
              <a:spcBef>
                <a:spcPts val="0"/>
              </a:spcBef>
              <a:spcAft>
                <a:spcPts val="0"/>
              </a:spcAft>
              <a:defRPr/>
            </a:pPr>
            <a:endParaRPr lang="es-ES" sz="1400">
              <a:solidFill>
                <a:prstClr val="black"/>
              </a:solidFill>
              <a:latin typeface="+mn-lt"/>
            </a:endParaRPr>
          </a:p>
        </p:txBody>
      </p:sp>
    </p:spTree>
    <p:custDataLst>
      <p:tags r:id="rId1"/>
    </p:custDataLst>
  </p:cSld>
  <p:clrMapOvr>
    <a:masterClrMapping/>
  </p:clrMapOvr>
  <p:transition spd="slow" advTm="61674"/>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20" name="Rectangle 4">
            <a:extLst>
              <a:ext uri="{FF2B5EF4-FFF2-40B4-BE49-F238E27FC236}">
                <a16:creationId xmlns:a16="http://schemas.microsoft.com/office/drawing/2014/main" id="{1BF325DA-C849-46EE-CA35-9F9D14063440}"/>
              </a:ext>
            </a:extLst>
          </p:cNvPr>
          <p:cNvSpPr>
            <a:spLocks noChangeArrowheads="1"/>
          </p:cNvSpPr>
          <p:nvPr/>
        </p:nvSpPr>
        <p:spPr bwMode="auto">
          <a:xfrm>
            <a:off x="1150938" y="2403475"/>
            <a:ext cx="7105650" cy="1784350"/>
          </a:xfrm>
          <a:prstGeom prst="rect">
            <a:avLst/>
          </a:prstGeom>
          <a:noFill/>
          <a:ln>
            <a:noFill/>
          </a:ln>
        </p:spPr>
        <p:txBody>
          <a:bodyPr anchor="ctr">
            <a:spAutoFit/>
          </a:bodyPr>
          <a:lstStyle>
            <a:lvl1pPr>
              <a:spcBef>
                <a:spcPct val="20000"/>
              </a:spcBef>
              <a:buClr>
                <a:schemeClr val="bg2"/>
              </a:buClr>
              <a:buSzPct val="75000"/>
              <a:buFont typeface="Wingdings" panose="05000000000000000000" pitchFamily="2" charset="2"/>
              <a:buChar char="n"/>
              <a:tabLst>
                <a:tab pos="1355725" algn="l"/>
              </a:tabLst>
              <a:defRPr sz="32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buChar char="¨"/>
              <a:tabLst>
                <a:tab pos="1355725" algn="l"/>
              </a:tabLst>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tabLst>
                <a:tab pos="1355725" algn="l"/>
              </a:tabLst>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tabLst>
                <a:tab pos="1355725" algn="l"/>
              </a:tabLst>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tabLst>
                <a:tab pos="1355725"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tabLst>
                <a:tab pos="1355725"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tabLst>
                <a:tab pos="1355725"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tabLst>
                <a:tab pos="1355725"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tabLst>
                <a:tab pos="1355725" algn="l"/>
              </a:tabLst>
              <a:defRPr sz="2000">
                <a:solidFill>
                  <a:schemeClr val="tx1"/>
                </a:solidFill>
                <a:latin typeface="Arial" panose="020B0604020202020204" pitchFamily="34" charset="0"/>
              </a:defRPr>
            </a:lvl9pPr>
          </a:lstStyle>
          <a:p>
            <a:pPr marL="342900" lvl="1" defTabSz="685800" eaLnBrk="1" fontAlgn="auto" hangingPunct="1">
              <a:spcBef>
                <a:spcPct val="0"/>
              </a:spcBef>
              <a:spcAft>
                <a:spcPts val="0"/>
              </a:spcAft>
              <a:buClrTx/>
              <a:buSzTx/>
              <a:buFont typeface="Wingdings" panose="05000000000000000000" pitchFamily="2" charset="2"/>
              <a:buNone/>
              <a:tabLst>
                <a:tab pos="1016794" algn="l"/>
              </a:tabLst>
              <a:defRPr/>
            </a:pPr>
            <a:r>
              <a:rPr lang="es-ES" altLang="es-ES" sz="1800" dirty="0">
                <a:solidFill>
                  <a:prstClr val="black"/>
                </a:solidFill>
                <a:latin typeface="+mn-lt"/>
              </a:rPr>
              <a:t> Normal 3-7   </a:t>
            </a:r>
            <a:r>
              <a:rPr lang="es-ES" altLang="es-ES" sz="1800" dirty="0">
                <a:solidFill>
                  <a:prstClr val="black"/>
                </a:solidFill>
                <a:latin typeface="+mn-lt"/>
                <a:cs typeface="Arial" panose="020B0604020202020204" pitchFamily="34" charset="0"/>
              </a:rPr>
              <a:t>→  </a:t>
            </a:r>
            <a:r>
              <a:rPr lang="es-ES" altLang="es-ES" sz="1800" dirty="0">
                <a:solidFill>
                  <a:prstClr val="black"/>
                </a:solidFill>
                <a:latin typeface="+mn-lt"/>
              </a:rPr>
              <a:t>existe efecto </a:t>
            </a:r>
            <a:r>
              <a:rPr lang="es-ES" altLang="es-ES" sz="1800" dirty="0" err="1">
                <a:solidFill>
                  <a:prstClr val="black"/>
                </a:solidFill>
                <a:latin typeface="+mn-lt"/>
              </a:rPr>
              <a:t>aldosterónico</a:t>
            </a:r>
            <a:r>
              <a:rPr lang="es-ES" altLang="es-ES" sz="1800" dirty="0">
                <a:solidFill>
                  <a:prstClr val="black"/>
                </a:solidFill>
                <a:latin typeface="+mn-lt"/>
              </a:rPr>
              <a:t> </a:t>
            </a:r>
          </a:p>
          <a:p>
            <a:pPr marL="257175" indent="-257175" defTabSz="685800" eaLnBrk="1" fontAlgn="auto" hangingPunct="1">
              <a:spcBef>
                <a:spcPct val="0"/>
              </a:spcBef>
              <a:spcAft>
                <a:spcPts val="0"/>
              </a:spcAft>
              <a:buClrTx/>
              <a:buSzTx/>
              <a:buFont typeface="Yu Mincho Demibold" panose="02020600000000000000" pitchFamily="18" charset="-128"/>
              <a:buChar char="☛"/>
              <a:tabLst>
                <a:tab pos="1016794" algn="l"/>
              </a:tabLst>
              <a:defRPr/>
            </a:pPr>
            <a:r>
              <a:rPr lang="es-ES" altLang="es-ES" sz="1800" dirty="0">
                <a:solidFill>
                  <a:prstClr val="black"/>
                </a:solidFill>
                <a:latin typeface="+mn-lt"/>
              </a:rPr>
              <a:t> En </a:t>
            </a:r>
            <a:r>
              <a:rPr lang="es-ES" altLang="es-ES" sz="1800" dirty="0" err="1">
                <a:solidFill>
                  <a:prstClr val="black"/>
                </a:solidFill>
                <a:latin typeface="+mn-lt"/>
              </a:rPr>
              <a:t>hiperkalemia</a:t>
            </a:r>
            <a:r>
              <a:rPr lang="es-ES" altLang="es-ES" sz="1800" dirty="0">
                <a:solidFill>
                  <a:prstClr val="black"/>
                </a:solidFill>
                <a:latin typeface="+mn-lt"/>
              </a:rPr>
              <a:t>:</a:t>
            </a:r>
          </a:p>
          <a:p>
            <a:pPr marL="342900" lvl="1" defTabSz="685800" eaLnBrk="1" fontAlgn="auto" hangingPunct="1">
              <a:spcBef>
                <a:spcPct val="0"/>
              </a:spcBef>
              <a:spcAft>
                <a:spcPts val="0"/>
              </a:spcAft>
              <a:buClrTx/>
              <a:buSzTx/>
              <a:buFont typeface="Wingdings" panose="05000000000000000000" pitchFamily="2" charset="2"/>
              <a:buChar char="§"/>
              <a:tabLst>
                <a:tab pos="1016794" algn="l"/>
              </a:tabLst>
              <a:defRPr/>
            </a:pPr>
            <a:r>
              <a:rPr lang="es-ES" altLang="es-ES" sz="1800" dirty="0">
                <a:solidFill>
                  <a:prstClr val="black"/>
                </a:solidFill>
                <a:latin typeface="+mn-lt"/>
              </a:rPr>
              <a:t> un valor &lt;7 y, especialmente &lt;5 </a:t>
            </a:r>
            <a:r>
              <a:rPr lang="es-ES" altLang="es-ES" sz="1800" dirty="0">
                <a:solidFill>
                  <a:prstClr val="black"/>
                </a:solidFill>
                <a:latin typeface="+mn-lt"/>
                <a:cs typeface="Arial" panose="020B0604020202020204" pitchFamily="34" charset="0"/>
              </a:rPr>
              <a:t>→</a:t>
            </a:r>
            <a:r>
              <a:rPr lang="es-ES" altLang="es-ES" sz="1800" dirty="0">
                <a:solidFill>
                  <a:prstClr val="black"/>
                </a:solidFill>
                <a:latin typeface="+mn-lt"/>
              </a:rPr>
              <a:t> </a:t>
            </a:r>
            <a:r>
              <a:rPr lang="es-ES" altLang="es-ES" sz="1800" dirty="0" err="1">
                <a:solidFill>
                  <a:prstClr val="black"/>
                </a:solidFill>
                <a:latin typeface="+mn-lt"/>
              </a:rPr>
              <a:t>hipoaldosteronismo</a:t>
            </a:r>
            <a:r>
              <a:rPr lang="es-ES" altLang="es-ES" sz="1800" dirty="0">
                <a:solidFill>
                  <a:prstClr val="black"/>
                </a:solidFill>
                <a:latin typeface="+mn-lt"/>
              </a:rPr>
              <a:t>			</a:t>
            </a:r>
          </a:p>
          <a:p>
            <a:pPr marL="257175" indent="-257175" defTabSz="685800" eaLnBrk="1" fontAlgn="auto" hangingPunct="1">
              <a:spcBef>
                <a:spcPct val="0"/>
              </a:spcBef>
              <a:spcAft>
                <a:spcPts val="0"/>
              </a:spcAft>
              <a:buClrTx/>
              <a:buSzTx/>
              <a:buFont typeface="Yu Mincho Demibold" panose="02020600000000000000" pitchFamily="18" charset="-128"/>
              <a:buChar char="☛"/>
              <a:tabLst>
                <a:tab pos="1016794" algn="l"/>
              </a:tabLst>
              <a:defRPr/>
            </a:pPr>
            <a:r>
              <a:rPr lang="es-ES" altLang="es-ES" sz="1800" dirty="0">
                <a:solidFill>
                  <a:prstClr val="black"/>
                </a:solidFill>
                <a:latin typeface="+mn-lt"/>
              </a:rPr>
              <a:t> En hipopotasemia:</a:t>
            </a:r>
          </a:p>
          <a:p>
            <a:pPr marL="342900" lvl="1" defTabSz="685800" eaLnBrk="1" fontAlgn="auto" hangingPunct="1">
              <a:spcBef>
                <a:spcPct val="0"/>
              </a:spcBef>
              <a:spcAft>
                <a:spcPts val="0"/>
              </a:spcAft>
              <a:buClrTx/>
              <a:buSzTx/>
              <a:buFont typeface="Wingdings" panose="05000000000000000000" pitchFamily="2" charset="2"/>
              <a:buChar char="§"/>
              <a:tabLst>
                <a:tab pos="1016794" algn="l"/>
              </a:tabLst>
              <a:defRPr/>
            </a:pPr>
            <a:r>
              <a:rPr lang="es-ES" altLang="es-ES" sz="1800" dirty="0">
                <a:solidFill>
                  <a:prstClr val="black"/>
                </a:solidFill>
                <a:latin typeface="+mn-lt"/>
              </a:rPr>
              <a:t> un valor &gt;7 </a:t>
            </a:r>
            <a:r>
              <a:rPr lang="es-ES" altLang="es-ES" sz="1800" dirty="0">
                <a:solidFill>
                  <a:prstClr val="black"/>
                </a:solidFill>
                <a:latin typeface="+mn-lt"/>
                <a:cs typeface="Arial" panose="020B0604020202020204" pitchFamily="34" charset="0"/>
              </a:rPr>
              <a:t>→ </a:t>
            </a:r>
            <a:r>
              <a:rPr lang="es-ES" altLang="es-ES" sz="2000" dirty="0">
                <a:solidFill>
                  <a:prstClr val="black"/>
                </a:solidFill>
                <a:latin typeface="+mn-lt"/>
              </a:rPr>
              <a:t>hiperaldosteronismo</a:t>
            </a:r>
            <a:r>
              <a:rPr lang="es-ES" altLang="es-ES" sz="1800" dirty="0">
                <a:solidFill>
                  <a:prstClr val="black"/>
                </a:solidFill>
                <a:latin typeface="+mn-lt"/>
              </a:rPr>
              <a:t>			</a:t>
            </a:r>
          </a:p>
        </p:txBody>
      </p:sp>
      <p:grpSp>
        <p:nvGrpSpPr>
          <p:cNvPr id="137221" name="Group 9">
            <a:extLst>
              <a:ext uri="{FF2B5EF4-FFF2-40B4-BE49-F238E27FC236}">
                <a16:creationId xmlns:a16="http://schemas.microsoft.com/office/drawing/2014/main" id="{5CA7B61E-E7C0-0E64-38AD-ACDD42A87779}"/>
              </a:ext>
            </a:extLst>
          </p:cNvPr>
          <p:cNvGrpSpPr>
            <a:grpSpLocks/>
          </p:cNvGrpSpPr>
          <p:nvPr/>
        </p:nvGrpSpPr>
        <p:grpSpPr bwMode="auto">
          <a:xfrm>
            <a:off x="1580400" y="1114426"/>
            <a:ext cx="5465676" cy="1077515"/>
            <a:chOff x="385" y="1389"/>
            <a:chExt cx="4365" cy="905"/>
          </a:xfrm>
          <a:solidFill>
            <a:schemeClr val="accent1">
              <a:lumMod val="60000"/>
              <a:lumOff val="40000"/>
            </a:schemeClr>
          </a:solidFill>
        </p:grpSpPr>
        <p:grpSp>
          <p:nvGrpSpPr>
            <p:cNvPr id="137222" name="Group 7">
              <a:extLst>
                <a:ext uri="{FF2B5EF4-FFF2-40B4-BE49-F238E27FC236}">
                  <a16:creationId xmlns:a16="http://schemas.microsoft.com/office/drawing/2014/main" id="{DBD6A49B-38C5-C5F9-7CF4-0CE81E46FCB3}"/>
                </a:ext>
              </a:extLst>
            </p:cNvPr>
            <p:cNvGrpSpPr>
              <a:grpSpLocks/>
            </p:cNvGrpSpPr>
            <p:nvPr/>
          </p:nvGrpSpPr>
          <p:grpSpPr bwMode="auto">
            <a:xfrm>
              <a:off x="1429" y="1389"/>
              <a:ext cx="3321" cy="905"/>
              <a:chOff x="113" y="2902"/>
              <a:chExt cx="3321" cy="905"/>
            </a:xfrm>
            <a:grpFill/>
          </p:grpSpPr>
          <p:sp>
            <p:nvSpPr>
              <p:cNvPr id="137224" name="Text Box 5">
                <a:extLst>
                  <a:ext uri="{FF2B5EF4-FFF2-40B4-BE49-F238E27FC236}">
                    <a16:creationId xmlns:a16="http://schemas.microsoft.com/office/drawing/2014/main" id="{2327135B-E2E3-863D-0DD4-199F5246625C}"/>
                  </a:ext>
                </a:extLst>
              </p:cNvPr>
              <p:cNvSpPr txBox="1">
                <a:spLocks noChangeArrowheads="1"/>
              </p:cNvSpPr>
              <p:nvPr/>
            </p:nvSpPr>
            <p:spPr bwMode="auto">
              <a:xfrm>
                <a:off x="113" y="2902"/>
                <a:ext cx="3321" cy="905"/>
              </a:xfrm>
              <a:prstGeom prst="rect">
                <a:avLst/>
              </a:prstGeom>
              <a:grpFill/>
              <a:ln>
                <a:noFill/>
              </a:ln>
            </p:spPr>
            <p:txBody>
              <a:bodyPr wrap="none">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marL="342900" lvl="1" defTabSz="685800" eaLnBrk="1" fontAlgn="auto" hangingPunct="1">
                  <a:spcBef>
                    <a:spcPct val="0"/>
                  </a:spcBef>
                  <a:spcAft>
                    <a:spcPts val="0"/>
                  </a:spcAft>
                  <a:buClrTx/>
                  <a:buSzTx/>
                  <a:buFont typeface="Wingdings" panose="05000000000000000000" pitchFamily="2" charset="2"/>
                  <a:buNone/>
                  <a:defRPr/>
                </a:pPr>
                <a:r>
                  <a:rPr lang="nl-NL" altLang="es-ES" sz="2000" dirty="0">
                    <a:solidFill>
                      <a:prstClr val="black"/>
                    </a:solidFill>
                    <a:latin typeface="+mn-lt"/>
                  </a:rPr>
                  <a:t>((K</a:t>
                </a:r>
                <a:r>
                  <a:rPr lang="nl-NL" altLang="es-ES" sz="2000" baseline="-25000" dirty="0">
                    <a:solidFill>
                      <a:prstClr val="black"/>
                    </a:solidFill>
                    <a:latin typeface="+mn-lt"/>
                  </a:rPr>
                  <a:t>o</a:t>
                </a:r>
                <a:r>
                  <a:rPr lang="nl-NL" altLang="es-ES" sz="2000" dirty="0">
                    <a:solidFill>
                      <a:prstClr val="black"/>
                    </a:solidFill>
                    <a:latin typeface="+mn-lt"/>
                  </a:rPr>
                  <a:t> </a:t>
                </a:r>
                <a:r>
                  <a:rPr lang="nl-NL" altLang="es-ES" sz="1600" dirty="0">
                    <a:solidFill>
                      <a:prstClr val="black"/>
                    </a:solidFill>
                    <a:latin typeface="+mn-lt"/>
                  </a:rPr>
                  <a:t>en mEq/L</a:t>
                </a:r>
                <a:r>
                  <a:rPr lang="nl-NL" altLang="es-ES" sz="2000" dirty="0">
                    <a:solidFill>
                      <a:prstClr val="black"/>
                    </a:solidFill>
                    <a:latin typeface="+mn-lt"/>
                  </a:rPr>
                  <a:t>)  x  (Osm</a:t>
                </a:r>
                <a:r>
                  <a:rPr lang="nl-NL" altLang="es-ES" sz="2000" baseline="-25000" dirty="0">
                    <a:solidFill>
                      <a:prstClr val="black"/>
                    </a:solidFill>
                    <a:latin typeface="+mn-lt"/>
                  </a:rPr>
                  <a:t>p</a:t>
                </a:r>
                <a:r>
                  <a:rPr lang="nl-NL" altLang="es-ES" sz="2000" dirty="0">
                    <a:solidFill>
                      <a:prstClr val="black"/>
                    </a:solidFill>
                    <a:latin typeface="+mn-lt"/>
                  </a:rPr>
                  <a:t> </a:t>
                </a:r>
                <a:r>
                  <a:rPr lang="nl-NL" altLang="es-ES" sz="1600" dirty="0">
                    <a:solidFill>
                      <a:prstClr val="black"/>
                    </a:solidFill>
                    <a:latin typeface="+mn-lt"/>
                  </a:rPr>
                  <a:t>en mOsm/kg</a:t>
                </a:r>
                <a:r>
                  <a:rPr lang="nl-NL" altLang="es-ES" sz="2000" dirty="0">
                    <a:solidFill>
                      <a:prstClr val="black"/>
                    </a:solidFill>
                    <a:latin typeface="+mn-lt"/>
                  </a:rPr>
                  <a:t>)) </a:t>
                </a:r>
              </a:p>
              <a:p>
                <a:pPr defTabSz="685800" eaLnBrk="1" fontAlgn="auto" hangingPunct="1">
                  <a:spcBef>
                    <a:spcPct val="0"/>
                  </a:spcBef>
                  <a:spcAft>
                    <a:spcPts val="0"/>
                  </a:spcAft>
                  <a:buClrTx/>
                  <a:buSzTx/>
                  <a:buFont typeface="Wingdings" panose="05000000000000000000" pitchFamily="2" charset="2"/>
                  <a:buNone/>
                  <a:defRPr/>
                </a:pPr>
                <a:r>
                  <a:rPr lang="nl-NL" altLang="es-ES" sz="2000" dirty="0">
                    <a:solidFill>
                      <a:prstClr val="black"/>
                    </a:solidFill>
                    <a:latin typeface="+mn-lt"/>
                  </a:rPr>
                  <a:t> ((K</a:t>
                </a:r>
                <a:r>
                  <a:rPr lang="nl-NL" altLang="es-ES" sz="2000" baseline="-25000" dirty="0">
                    <a:solidFill>
                      <a:prstClr val="black"/>
                    </a:solidFill>
                    <a:latin typeface="+mn-lt"/>
                  </a:rPr>
                  <a:t>p</a:t>
                </a:r>
                <a:r>
                  <a:rPr lang="nl-NL" altLang="es-ES" sz="2000" dirty="0">
                    <a:solidFill>
                      <a:prstClr val="black"/>
                    </a:solidFill>
                    <a:latin typeface="+mn-lt"/>
                  </a:rPr>
                  <a:t> </a:t>
                </a:r>
                <a:r>
                  <a:rPr lang="nl-NL" altLang="es-ES" sz="1600" dirty="0">
                    <a:solidFill>
                      <a:prstClr val="black"/>
                    </a:solidFill>
                    <a:latin typeface="+mn-lt"/>
                  </a:rPr>
                  <a:t>en mEq/L</a:t>
                </a:r>
                <a:r>
                  <a:rPr lang="nl-NL" altLang="es-ES" sz="2000" dirty="0">
                    <a:solidFill>
                      <a:prstClr val="black"/>
                    </a:solidFill>
                    <a:latin typeface="+mn-lt"/>
                  </a:rPr>
                  <a:t>) x  (Osm</a:t>
                </a:r>
                <a:r>
                  <a:rPr lang="nl-NL" altLang="es-ES" sz="2000" baseline="-25000" dirty="0">
                    <a:solidFill>
                      <a:prstClr val="black"/>
                    </a:solidFill>
                    <a:latin typeface="+mn-lt"/>
                  </a:rPr>
                  <a:t>o</a:t>
                </a:r>
                <a:r>
                  <a:rPr lang="nl-NL" altLang="es-ES" sz="2000" dirty="0">
                    <a:solidFill>
                      <a:prstClr val="black"/>
                    </a:solidFill>
                    <a:latin typeface="+mn-lt"/>
                  </a:rPr>
                  <a:t> </a:t>
                </a:r>
                <a:r>
                  <a:rPr lang="nl-NL" altLang="es-ES" sz="1600" dirty="0">
                    <a:solidFill>
                      <a:prstClr val="black"/>
                    </a:solidFill>
                    <a:latin typeface="+mn-lt"/>
                  </a:rPr>
                  <a:t>en mOsm/kg</a:t>
                </a:r>
                <a:r>
                  <a:rPr lang="nl-NL" altLang="es-ES" sz="2000" dirty="0">
                    <a:solidFill>
                      <a:prstClr val="black"/>
                    </a:solidFill>
                    <a:latin typeface="+mn-lt"/>
                  </a:rPr>
                  <a:t>))</a:t>
                </a:r>
                <a:endParaRPr lang="es-ES" altLang="es-ES" sz="2000" dirty="0">
                  <a:solidFill>
                    <a:prstClr val="black"/>
                  </a:solidFill>
                  <a:latin typeface="+mn-lt"/>
                </a:endParaRPr>
              </a:p>
              <a:p>
                <a:pPr defTabSz="685800" eaLnBrk="1" fontAlgn="auto" hangingPunct="1">
                  <a:spcBef>
                    <a:spcPct val="0"/>
                  </a:spcBef>
                  <a:spcAft>
                    <a:spcPts val="0"/>
                  </a:spcAft>
                  <a:buClrTx/>
                  <a:buSzTx/>
                  <a:buFont typeface="Wingdings" panose="05000000000000000000" pitchFamily="2" charset="2"/>
                  <a:buNone/>
                  <a:defRPr/>
                </a:pPr>
                <a:endParaRPr lang="es-ES" altLang="es-ES" sz="2400" dirty="0">
                  <a:solidFill>
                    <a:prstClr val="black"/>
                  </a:solidFill>
                  <a:latin typeface="+mn-lt"/>
                </a:endParaRPr>
              </a:p>
            </p:txBody>
          </p:sp>
          <p:sp>
            <p:nvSpPr>
              <p:cNvPr id="137225" name="Line 6">
                <a:extLst>
                  <a:ext uri="{FF2B5EF4-FFF2-40B4-BE49-F238E27FC236}">
                    <a16:creationId xmlns:a16="http://schemas.microsoft.com/office/drawing/2014/main" id="{6F85BC95-406F-AF6E-C30F-C842A83B7948}"/>
                  </a:ext>
                </a:extLst>
              </p:cNvPr>
              <p:cNvSpPr>
                <a:spLocks noChangeShapeType="1"/>
              </p:cNvSpPr>
              <p:nvPr/>
            </p:nvSpPr>
            <p:spPr bwMode="auto">
              <a:xfrm>
                <a:off x="176" y="3183"/>
                <a:ext cx="3172" cy="10"/>
              </a:xfrm>
              <a:prstGeom prst="line">
                <a:avLst/>
              </a:prstGeom>
              <a:grpFill/>
              <a:ln w="28575">
                <a:solidFill>
                  <a:schemeClr val="tx1"/>
                </a:solidFill>
                <a:round/>
                <a:headEnd/>
                <a:tailEnd/>
              </a:ln>
            </p:spPr>
            <p:txBody>
              <a:bodyPr/>
              <a:lstStyle/>
              <a:p>
                <a:pPr defTabSz="685800" eaLnBrk="1" fontAlgn="auto" hangingPunct="1">
                  <a:spcBef>
                    <a:spcPts val="0"/>
                  </a:spcBef>
                  <a:spcAft>
                    <a:spcPts val="0"/>
                  </a:spcAft>
                  <a:defRPr/>
                </a:pPr>
                <a:endParaRPr lang="es-ES" sz="1400">
                  <a:solidFill>
                    <a:prstClr val="black"/>
                  </a:solidFill>
                  <a:latin typeface="+mn-lt"/>
                </a:endParaRPr>
              </a:p>
            </p:txBody>
          </p:sp>
        </p:grpSp>
        <p:sp>
          <p:nvSpPr>
            <p:cNvPr id="137223" name="Text Box 8">
              <a:extLst>
                <a:ext uri="{FF2B5EF4-FFF2-40B4-BE49-F238E27FC236}">
                  <a16:creationId xmlns:a16="http://schemas.microsoft.com/office/drawing/2014/main" id="{AF50F542-0F19-FFD2-BFBE-B25535D78FD8}"/>
                </a:ext>
              </a:extLst>
            </p:cNvPr>
            <p:cNvSpPr txBox="1">
              <a:spLocks noChangeArrowheads="1"/>
            </p:cNvSpPr>
            <p:nvPr/>
          </p:nvSpPr>
          <p:spPr bwMode="auto">
            <a:xfrm>
              <a:off x="385" y="1525"/>
              <a:ext cx="697" cy="336"/>
            </a:xfrm>
            <a:prstGeom prst="rect">
              <a:avLst/>
            </a:prstGeom>
            <a:grpFill/>
            <a:ln>
              <a:noFill/>
            </a:ln>
          </p:spPr>
          <p:txBody>
            <a:bodyPr wrap="none">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ClrTx/>
                <a:buSzTx/>
                <a:buFont typeface="Wingdings" panose="05000000000000000000" pitchFamily="2" charset="2"/>
                <a:buNone/>
                <a:defRPr/>
              </a:pPr>
              <a:r>
                <a:rPr lang="nl-NL" altLang="es-ES" sz="2000" dirty="0">
                  <a:solidFill>
                    <a:prstClr val="black"/>
                  </a:solidFill>
                  <a:latin typeface="+mn-lt"/>
                </a:rPr>
                <a:t>TTKG</a:t>
              </a:r>
              <a:r>
                <a:rPr lang="nl-NL" altLang="es-ES" sz="1600" dirty="0">
                  <a:solidFill>
                    <a:prstClr val="black"/>
                  </a:solidFill>
                  <a:latin typeface="+mn-lt"/>
                </a:rPr>
                <a:t> =</a:t>
              </a:r>
              <a:endParaRPr lang="es-ES" altLang="es-ES" sz="1600" dirty="0">
                <a:solidFill>
                  <a:prstClr val="black"/>
                </a:solidFill>
                <a:latin typeface="+mn-lt"/>
              </a:endParaRPr>
            </a:p>
          </p:txBody>
        </p:sp>
      </p:grpSp>
      <p:sp>
        <p:nvSpPr>
          <p:cNvPr id="137219" name="Rectangle 2">
            <a:extLst>
              <a:ext uri="{FF2B5EF4-FFF2-40B4-BE49-F238E27FC236}">
                <a16:creationId xmlns:a16="http://schemas.microsoft.com/office/drawing/2014/main" id="{44D71926-2E0E-E885-6402-859370440143}"/>
              </a:ext>
            </a:extLst>
          </p:cNvPr>
          <p:cNvSpPr>
            <a:spLocks noGrp="1" noChangeArrowheads="1"/>
          </p:cNvSpPr>
          <p:nvPr>
            <p:ph type="title"/>
          </p:nvPr>
        </p:nvSpPr>
        <p:spPr>
          <a:xfrm>
            <a:off x="760413" y="401638"/>
            <a:ext cx="7886700" cy="625475"/>
          </a:xfrm>
        </p:spPr>
        <p:txBody>
          <a:bodyPr rtlCol="0" anchor="b">
            <a:normAutofit/>
          </a:bodyPr>
          <a:lstStyle/>
          <a:p>
            <a:pPr eaLnBrk="1" fontAlgn="auto" hangingPunct="1">
              <a:spcAft>
                <a:spcPts val="0"/>
              </a:spcAft>
              <a:defRPr/>
            </a:pPr>
            <a:r>
              <a:rPr lang="es-ES" altLang="es-ES" sz="3200" b="1" dirty="0">
                <a:solidFill>
                  <a:srgbClr val="3333CC"/>
                </a:solidFill>
                <a:latin typeface="+mn-lt"/>
                <a:ea typeface="+mn-ea"/>
                <a:cs typeface="+mn-cs"/>
              </a:rPr>
              <a:t>Gradiente </a:t>
            </a:r>
            <a:r>
              <a:rPr lang="es-ES" altLang="es-ES" sz="3200" b="1" dirty="0" err="1">
                <a:solidFill>
                  <a:srgbClr val="3333CC"/>
                </a:solidFill>
                <a:latin typeface="+mn-lt"/>
                <a:ea typeface="+mn-ea"/>
                <a:cs typeface="+mn-cs"/>
              </a:rPr>
              <a:t>transtubular</a:t>
            </a:r>
            <a:r>
              <a:rPr lang="es-ES" altLang="es-ES" sz="3200" b="1" dirty="0">
                <a:solidFill>
                  <a:srgbClr val="3333CC"/>
                </a:solidFill>
                <a:latin typeface="+mn-lt"/>
                <a:ea typeface="+mn-ea"/>
                <a:cs typeface="+mn-cs"/>
              </a:rPr>
              <a:t> de potasio (TTKG)</a:t>
            </a:r>
          </a:p>
        </p:txBody>
      </p:sp>
      <p:sp>
        <p:nvSpPr>
          <p:cNvPr id="4" name="Marcador de contenido 3">
            <a:extLst>
              <a:ext uri="{FF2B5EF4-FFF2-40B4-BE49-F238E27FC236}">
                <a16:creationId xmlns:a16="http://schemas.microsoft.com/office/drawing/2014/main" id="{1540A08E-6E91-C03C-7493-37DC92052189}"/>
              </a:ext>
            </a:extLst>
          </p:cNvPr>
          <p:cNvSpPr>
            <a:spLocks noGrp="1"/>
          </p:cNvSpPr>
          <p:nvPr>
            <p:ph idx="1"/>
          </p:nvPr>
        </p:nvSpPr>
        <p:spPr>
          <a:xfrm>
            <a:off x="290513" y="5297488"/>
            <a:ext cx="8912225" cy="825500"/>
          </a:xfrm>
        </p:spPr>
        <p:txBody>
          <a:bodyPr rtlCol="0">
            <a:normAutofit fontScale="92500"/>
          </a:bodyPr>
          <a:lstStyle/>
          <a:p>
            <a:pPr lvl="1" eaLnBrk="1" fontAlgn="auto" hangingPunct="1">
              <a:lnSpc>
                <a:spcPct val="100000"/>
              </a:lnSpc>
              <a:spcBef>
                <a:spcPct val="0"/>
              </a:spcBef>
              <a:spcAft>
                <a:spcPts val="0"/>
              </a:spcAft>
              <a:tabLst>
                <a:tab pos="1016794" algn="l"/>
              </a:tabLst>
              <a:defRPr/>
            </a:pPr>
            <a:r>
              <a:rPr lang="es-ES_tradnl" dirty="0" err="1"/>
              <a:t>K</a:t>
            </a:r>
            <a:r>
              <a:rPr lang="es-ES_tradnl" baseline="-25000" dirty="0" err="1"/>
              <a:t>u</a:t>
            </a:r>
            <a:r>
              <a:rPr lang="es-ES_tradnl" dirty="0"/>
              <a:t>/</a:t>
            </a:r>
            <a:r>
              <a:rPr lang="es-ES_tradnl" dirty="0" err="1"/>
              <a:t>Cr</a:t>
            </a:r>
            <a:r>
              <a:rPr lang="es-ES_tradnl" baseline="-25000" dirty="0" err="1"/>
              <a:t>u</a:t>
            </a:r>
            <a:r>
              <a:rPr lang="es-ES_tradnl" dirty="0"/>
              <a:t> &lt; 20 mEq/gramo de Creatinina  ☛ CAUSA RENAL</a:t>
            </a:r>
          </a:p>
          <a:p>
            <a:pPr lvl="1" eaLnBrk="1" fontAlgn="auto" hangingPunct="1">
              <a:lnSpc>
                <a:spcPct val="100000"/>
              </a:lnSpc>
              <a:spcBef>
                <a:spcPct val="0"/>
              </a:spcBef>
              <a:spcAft>
                <a:spcPts val="0"/>
              </a:spcAft>
              <a:tabLst>
                <a:tab pos="1016794" algn="l"/>
              </a:tabLst>
              <a:defRPr/>
            </a:pPr>
            <a:r>
              <a:rPr lang="es-ES_tradnl" dirty="0" err="1"/>
              <a:t>K</a:t>
            </a:r>
            <a:r>
              <a:rPr lang="es-ES_tradnl" baseline="-25000" dirty="0" err="1"/>
              <a:t>u</a:t>
            </a:r>
            <a:r>
              <a:rPr lang="es-ES_tradnl" dirty="0"/>
              <a:t>/</a:t>
            </a:r>
            <a:r>
              <a:rPr lang="es-ES_tradnl" dirty="0" err="1"/>
              <a:t>Cr</a:t>
            </a:r>
            <a:r>
              <a:rPr lang="es-ES_tradnl" baseline="-25000" dirty="0" err="1"/>
              <a:t>u</a:t>
            </a:r>
            <a:r>
              <a:rPr lang="es-ES_tradnl" baseline="-25000" dirty="0"/>
              <a:t> </a:t>
            </a:r>
            <a:r>
              <a:rPr lang="es-ES_tradnl" dirty="0"/>
              <a:t>&gt; 20 mEq/gramo de Creatinina ☛ </a:t>
            </a:r>
            <a:r>
              <a:rPr lang="es-ES_tradnl" cap="all" dirty="0" err="1"/>
              <a:t>ReSPUEsTA</a:t>
            </a:r>
            <a:r>
              <a:rPr lang="es-ES_tradnl" cap="all" dirty="0"/>
              <a:t> RENAL ADECUADA A HIPERPOTASEMIA</a:t>
            </a:r>
            <a:endParaRPr lang="es-ES_tradnl" dirty="0"/>
          </a:p>
          <a:p>
            <a:pPr eaLnBrk="1" fontAlgn="auto" hangingPunct="1">
              <a:lnSpc>
                <a:spcPct val="100000"/>
              </a:lnSpc>
              <a:spcAft>
                <a:spcPts val="0"/>
              </a:spcAft>
              <a:defRPr/>
            </a:pPr>
            <a:endParaRPr lang="es-ES" sz="2400" dirty="0"/>
          </a:p>
        </p:txBody>
      </p:sp>
      <p:sp>
        <p:nvSpPr>
          <p:cNvPr id="53254" name="Rectángulo 2">
            <a:extLst>
              <a:ext uri="{FF2B5EF4-FFF2-40B4-BE49-F238E27FC236}">
                <a16:creationId xmlns:a16="http://schemas.microsoft.com/office/drawing/2014/main" id="{E8900175-C9C8-0EFC-5A8F-ABDEDF4F3AC9}"/>
              </a:ext>
            </a:extLst>
          </p:cNvPr>
          <p:cNvSpPr>
            <a:spLocks noChangeArrowheads="1"/>
          </p:cNvSpPr>
          <p:nvPr/>
        </p:nvSpPr>
        <p:spPr bwMode="auto">
          <a:xfrm>
            <a:off x="612775" y="4678363"/>
            <a:ext cx="3817938" cy="538162"/>
          </a:xfrm>
          <a:prstGeom prst="rect">
            <a:avLst/>
          </a:prstGeom>
          <a:noFill/>
          <a:ln>
            <a:noFill/>
          </a:ln>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defRPr/>
            </a:pPr>
            <a:r>
              <a:rPr lang="es-ES_tradnl" altLang="es-ES" sz="2900" b="1">
                <a:solidFill>
                  <a:srgbClr val="3333CC"/>
                </a:solidFill>
                <a:latin typeface="+mn-lt"/>
              </a:rPr>
              <a:t>Cociente K</a:t>
            </a:r>
            <a:r>
              <a:rPr lang="es-ES_tradnl" altLang="es-ES" sz="2900" b="1" baseline="-25000">
                <a:solidFill>
                  <a:srgbClr val="3333CC"/>
                </a:solidFill>
                <a:latin typeface="+mn-lt"/>
              </a:rPr>
              <a:t>u</a:t>
            </a:r>
            <a:r>
              <a:rPr lang="es-ES_tradnl" altLang="es-ES" sz="2900" b="1">
                <a:solidFill>
                  <a:srgbClr val="3333CC"/>
                </a:solidFill>
                <a:latin typeface="+mn-lt"/>
              </a:rPr>
              <a:t>/Creatinina</a:t>
            </a:r>
            <a:r>
              <a:rPr lang="es-ES_tradnl" altLang="es-ES" sz="2900" b="1" baseline="-25000">
                <a:solidFill>
                  <a:srgbClr val="3333CC"/>
                </a:solidFill>
                <a:latin typeface="+mn-lt"/>
              </a:rPr>
              <a:t>u</a:t>
            </a:r>
            <a:endParaRPr lang="es-ES" altLang="es-ES" sz="2900" b="1" baseline="-25000">
              <a:solidFill>
                <a:srgbClr val="3333CC"/>
              </a:solidFill>
              <a:latin typeface="+mn-lt"/>
            </a:endParaRPr>
          </a:p>
        </p:txBody>
      </p:sp>
      <p:grpSp>
        <p:nvGrpSpPr>
          <p:cNvPr id="15" name="Group 9">
            <a:extLst>
              <a:ext uri="{FF2B5EF4-FFF2-40B4-BE49-F238E27FC236}">
                <a16:creationId xmlns:a16="http://schemas.microsoft.com/office/drawing/2014/main" id="{8082E4FE-BA9D-8777-939E-DBA2E40DE50F}"/>
              </a:ext>
            </a:extLst>
          </p:cNvPr>
          <p:cNvGrpSpPr>
            <a:grpSpLocks/>
          </p:cNvGrpSpPr>
          <p:nvPr/>
        </p:nvGrpSpPr>
        <p:grpSpPr bwMode="auto">
          <a:xfrm>
            <a:off x="5147438" y="4172334"/>
            <a:ext cx="3731159" cy="1077516"/>
            <a:chOff x="603" y="1389"/>
            <a:chExt cx="2913" cy="905"/>
          </a:xfrm>
          <a:solidFill>
            <a:schemeClr val="accent1">
              <a:lumMod val="60000"/>
              <a:lumOff val="40000"/>
            </a:schemeClr>
          </a:solidFill>
        </p:grpSpPr>
        <p:grpSp>
          <p:nvGrpSpPr>
            <p:cNvPr id="16" name="Group 7">
              <a:extLst>
                <a:ext uri="{FF2B5EF4-FFF2-40B4-BE49-F238E27FC236}">
                  <a16:creationId xmlns:a16="http://schemas.microsoft.com/office/drawing/2014/main" id="{2DA72863-5BA1-C9D1-633F-93548161BD92}"/>
                </a:ext>
              </a:extLst>
            </p:cNvPr>
            <p:cNvGrpSpPr>
              <a:grpSpLocks/>
            </p:cNvGrpSpPr>
            <p:nvPr/>
          </p:nvGrpSpPr>
          <p:grpSpPr bwMode="auto">
            <a:xfrm>
              <a:off x="1429" y="1389"/>
              <a:ext cx="2087" cy="905"/>
              <a:chOff x="113" y="2902"/>
              <a:chExt cx="2087" cy="905"/>
            </a:xfrm>
            <a:grpFill/>
          </p:grpSpPr>
          <p:sp>
            <p:nvSpPr>
              <p:cNvPr id="18" name="Text Box 5">
                <a:extLst>
                  <a:ext uri="{FF2B5EF4-FFF2-40B4-BE49-F238E27FC236}">
                    <a16:creationId xmlns:a16="http://schemas.microsoft.com/office/drawing/2014/main" id="{3A60748B-636E-7842-323C-418B0CBAFBE7}"/>
                  </a:ext>
                </a:extLst>
              </p:cNvPr>
              <p:cNvSpPr txBox="1">
                <a:spLocks noChangeArrowheads="1"/>
              </p:cNvSpPr>
              <p:nvPr/>
            </p:nvSpPr>
            <p:spPr bwMode="auto">
              <a:xfrm>
                <a:off x="113" y="2902"/>
                <a:ext cx="2087" cy="905"/>
              </a:xfrm>
              <a:prstGeom prst="rect">
                <a:avLst/>
              </a:prstGeom>
              <a:grpFill/>
              <a:ln>
                <a:noFill/>
              </a:ln>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marL="342900" lvl="1" defTabSz="685800" eaLnBrk="1" fontAlgn="auto" hangingPunct="1">
                  <a:spcBef>
                    <a:spcPct val="0"/>
                  </a:spcBef>
                  <a:spcAft>
                    <a:spcPts val="0"/>
                  </a:spcAft>
                  <a:buClrTx/>
                  <a:buSzTx/>
                  <a:buFont typeface="Wingdings" panose="05000000000000000000" pitchFamily="2" charset="2"/>
                  <a:buNone/>
                  <a:defRPr/>
                </a:pPr>
                <a:r>
                  <a:rPr lang="nl-NL" altLang="es-ES" sz="2000" dirty="0">
                    <a:solidFill>
                      <a:prstClr val="black"/>
                    </a:solidFill>
                    <a:latin typeface="+mn-lt"/>
                  </a:rPr>
                  <a:t>(K</a:t>
                </a:r>
                <a:r>
                  <a:rPr lang="nl-NL" altLang="es-ES" sz="2000" baseline="-25000" dirty="0">
                    <a:solidFill>
                      <a:prstClr val="black"/>
                    </a:solidFill>
                    <a:latin typeface="+mn-lt"/>
                  </a:rPr>
                  <a:t>u</a:t>
                </a:r>
                <a:r>
                  <a:rPr lang="nl-NL" altLang="es-ES" sz="2000" dirty="0">
                    <a:solidFill>
                      <a:prstClr val="black"/>
                    </a:solidFill>
                    <a:latin typeface="+mn-lt"/>
                  </a:rPr>
                  <a:t> en mEq/L)</a:t>
                </a:r>
              </a:p>
              <a:p>
                <a:pPr defTabSz="685800" eaLnBrk="1" fontAlgn="auto" hangingPunct="1">
                  <a:spcBef>
                    <a:spcPct val="0"/>
                  </a:spcBef>
                  <a:spcAft>
                    <a:spcPts val="0"/>
                  </a:spcAft>
                  <a:buClrTx/>
                  <a:buSzTx/>
                  <a:buFont typeface="Wingdings" panose="05000000000000000000" pitchFamily="2" charset="2"/>
                  <a:buNone/>
                  <a:defRPr/>
                </a:pPr>
                <a:r>
                  <a:rPr lang="nl-NL" altLang="es-ES" sz="2000" dirty="0">
                    <a:solidFill>
                      <a:prstClr val="black"/>
                    </a:solidFill>
                    <a:latin typeface="+mn-lt"/>
                  </a:rPr>
                  <a:t>     (Cr</a:t>
                </a:r>
                <a:r>
                  <a:rPr lang="nl-NL" altLang="es-ES" sz="2000" baseline="-25000" dirty="0">
                    <a:solidFill>
                      <a:prstClr val="black"/>
                    </a:solidFill>
                    <a:latin typeface="+mn-lt"/>
                  </a:rPr>
                  <a:t>u</a:t>
                </a:r>
                <a:r>
                  <a:rPr lang="nl-NL" altLang="es-ES" sz="2000" dirty="0">
                    <a:solidFill>
                      <a:prstClr val="black"/>
                    </a:solidFill>
                    <a:latin typeface="+mn-lt"/>
                  </a:rPr>
                  <a:t> en mg/dl)</a:t>
                </a:r>
                <a:endParaRPr lang="es-ES" altLang="es-ES" sz="2000" dirty="0">
                  <a:solidFill>
                    <a:prstClr val="black"/>
                  </a:solidFill>
                  <a:latin typeface="+mn-lt"/>
                </a:endParaRPr>
              </a:p>
              <a:p>
                <a:pPr defTabSz="685800" eaLnBrk="1" fontAlgn="auto" hangingPunct="1">
                  <a:spcBef>
                    <a:spcPct val="0"/>
                  </a:spcBef>
                  <a:spcAft>
                    <a:spcPts val="0"/>
                  </a:spcAft>
                  <a:buClrTx/>
                  <a:buSzTx/>
                  <a:buFont typeface="Wingdings" panose="05000000000000000000" pitchFamily="2" charset="2"/>
                  <a:buNone/>
                  <a:defRPr/>
                </a:pPr>
                <a:endParaRPr lang="es-ES" altLang="es-ES" sz="2400" dirty="0">
                  <a:solidFill>
                    <a:prstClr val="black"/>
                  </a:solidFill>
                  <a:latin typeface="+mn-lt"/>
                </a:endParaRPr>
              </a:p>
            </p:txBody>
          </p:sp>
          <p:sp>
            <p:nvSpPr>
              <p:cNvPr id="19" name="Line 6">
                <a:extLst>
                  <a:ext uri="{FF2B5EF4-FFF2-40B4-BE49-F238E27FC236}">
                    <a16:creationId xmlns:a16="http://schemas.microsoft.com/office/drawing/2014/main" id="{C874C7A1-E1D4-A8BE-631A-7F0DDBBC677B}"/>
                  </a:ext>
                </a:extLst>
              </p:cNvPr>
              <p:cNvSpPr>
                <a:spLocks noChangeShapeType="1"/>
              </p:cNvSpPr>
              <p:nvPr/>
            </p:nvSpPr>
            <p:spPr bwMode="auto">
              <a:xfrm>
                <a:off x="312" y="3183"/>
                <a:ext cx="1205" cy="0"/>
              </a:xfrm>
              <a:prstGeom prst="line">
                <a:avLst/>
              </a:prstGeom>
              <a:grpFill/>
              <a:ln w="28575">
                <a:solidFill>
                  <a:schemeClr val="tx1"/>
                </a:solidFill>
                <a:round/>
                <a:headEnd/>
                <a:tailEnd/>
              </a:ln>
            </p:spPr>
            <p:txBody>
              <a:bodyPr/>
              <a:lstStyle/>
              <a:p>
                <a:pPr defTabSz="685800" eaLnBrk="1" fontAlgn="auto" hangingPunct="1">
                  <a:spcBef>
                    <a:spcPts val="0"/>
                  </a:spcBef>
                  <a:spcAft>
                    <a:spcPts val="0"/>
                  </a:spcAft>
                  <a:defRPr/>
                </a:pPr>
                <a:endParaRPr lang="es-ES" sz="1400" dirty="0">
                  <a:solidFill>
                    <a:prstClr val="black"/>
                  </a:solidFill>
                  <a:latin typeface="+mn-lt"/>
                </a:endParaRPr>
              </a:p>
            </p:txBody>
          </p:sp>
        </p:grpSp>
        <p:sp>
          <p:nvSpPr>
            <p:cNvPr id="17" name="Text Box 8">
              <a:extLst>
                <a:ext uri="{FF2B5EF4-FFF2-40B4-BE49-F238E27FC236}">
                  <a16:creationId xmlns:a16="http://schemas.microsoft.com/office/drawing/2014/main" id="{271004E7-1C7D-F899-6EAD-18A26F3AC5B8}"/>
                </a:ext>
              </a:extLst>
            </p:cNvPr>
            <p:cNvSpPr txBox="1">
              <a:spLocks noChangeArrowheads="1"/>
            </p:cNvSpPr>
            <p:nvPr/>
          </p:nvSpPr>
          <p:spPr bwMode="auto">
            <a:xfrm>
              <a:off x="603" y="1592"/>
              <a:ext cx="784" cy="336"/>
            </a:xfrm>
            <a:prstGeom prst="rect">
              <a:avLst/>
            </a:prstGeom>
            <a:grpFill/>
            <a:ln>
              <a:noFill/>
            </a:ln>
          </p:spPr>
          <p:txBody>
            <a:bodyPr wrap="none">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ClrTx/>
                <a:buSzTx/>
                <a:buFont typeface="Wingdings" panose="05000000000000000000" pitchFamily="2" charset="2"/>
                <a:buNone/>
                <a:defRPr/>
              </a:pPr>
              <a:r>
                <a:rPr lang="es-ES_tradnl" sz="2000" dirty="0" err="1">
                  <a:solidFill>
                    <a:prstClr val="black"/>
                  </a:solidFill>
                  <a:latin typeface="+mn-lt"/>
                </a:rPr>
                <a:t>K</a:t>
              </a:r>
              <a:r>
                <a:rPr lang="es-ES_tradnl" sz="2000" baseline="-25000" dirty="0" err="1">
                  <a:solidFill>
                    <a:prstClr val="black"/>
                  </a:solidFill>
                  <a:latin typeface="+mn-lt"/>
                </a:rPr>
                <a:t>u</a:t>
              </a:r>
              <a:r>
                <a:rPr lang="es-ES_tradnl" sz="2000" dirty="0">
                  <a:solidFill>
                    <a:prstClr val="black"/>
                  </a:solidFill>
                  <a:latin typeface="+mn-lt"/>
                </a:rPr>
                <a:t>/</a:t>
              </a:r>
              <a:r>
                <a:rPr lang="es-ES_tradnl" sz="2000" dirty="0" err="1">
                  <a:solidFill>
                    <a:prstClr val="black"/>
                  </a:solidFill>
                  <a:latin typeface="+mn-lt"/>
                </a:rPr>
                <a:t>Cr</a:t>
              </a:r>
              <a:r>
                <a:rPr lang="es-ES_tradnl" sz="2000" baseline="-25000" dirty="0" err="1">
                  <a:solidFill>
                    <a:prstClr val="black"/>
                  </a:solidFill>
                  <a:latin typeface="+mn-lt"/>
                </a:rPr>
                <a:t>u</a:t>
              </a:r>
              <a:r>
                <a:rPr lang="nl-NL" altLang="es-ES" sz="2000" dirty="0">
                  <a:solidFill>
                    <a:prstClr val="black"/>
                  </a:solidFill>
                  <a:latin typeface="+mn-lt"/>
                </a:rPr>
                <a:t> =</a:t>
              </a:r>
              <a:endParaRPr lang="es-ES" altLang="es-ES" sz="2000" dirty="0">
                <a:solidFill>
                  <a:prstClr val="black"/>
                </a:solidFill>
                <a:latin typeface="+mn-lt"/>
              </a:endParaRPr>
            </a:p>
          </p:txBody>
        </p:sp>
      </p:grpSp>
      <p:sp>
        <p:nvSpPr>
          <p:cNvPr id="53256" name="CuadroTexto 4">
            <a:extLst>
              <a:ext uri="{FF2B5EF4-FFF2-40B4-BE49-F238E27FC236}">
                <a16:creationId xmlns:a16="http://schemas.microsoft.com/office/drawing/2014/main" id="{A2C5DED2-889A-91EE-CF12-60F97CBD3234}"/>
              </a:ext>
            </a:extLst>
          </p:cNvPr>
          <p:cNvSpPr txBox="1">
            <a:spLocks noChangeArrowheads="1"/>
          </p:cNvSpPr>
          <p:nvPr/>
        </p:nvSpPr>
        <p:spPr bwMode="auto">
          <a:xfrm>
            <a:off x="8135938" y="4337050"/>
            <a:ext cx="765175" cy="400050"/>
          </a:xfrm>
          <a:prstGeom prst="rect">
            <a:avLst/>
          </a:prstGeom>
          <a:noFill/>
          <a:ln>
            <a:noFill/>
          </a:ln>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Tx/>
              <a:buNone/>
              <a:defRPr/>
            </a:pPr>
            <a:r>
              <a:rPr lang="es-ES" altLang="es-ES" sz="2000">
                <a:solidFill>
                  <a:srgbClr val="000000"/>
                </a:solidFill>
                <a:latin typeface="+mn-lt"/>
                <a:cs typeface="Arial" panose="020B0604020202020204" pitchFamily="34" charset="0"/>
              </a:rPr>
              <a:t>X 100</a:t>
            </a:r>
          </a:p>
        </p:txBody>
      </p:sp>
    </p:spTree>
  </p:cSld>
  <p:clrMapOvr>
    <a:masterClrMapping/>
  </p:clrMapOvr>
  <p:transition spd="slow" advTm="4502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AF2BFA23-E895-C577-07CC-5F86D3044AA7}"/>
              </a:ext>
            </a:extLst>
          </p:cNvPr>
          <p:cNvSpPr txBox="1">
            <a:spLocks noChangeArrowheads="1"/>
          </p:cNvSpPr>
          <p:nvPr/>
        </p:nvSpPr>
        <p:spPr bwMode="auto">
          <a:xfrm>
            <a:off x="914400" y="188913"/>
            <a:ext cx="8229600" cy="6905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0"/>
              </a:spcBef>
              <a:buFontTx/>
              <a:buNone/>
            </a:pPr>
            <a:r>
              <a:rPr lang="es-ES" altLang="es-ES" sz="3200" b="1">
                <a:solidFill>
                  <a:srgbClr val="000068"/>
                </a:solidFill>
                <a:latin typeface="Arial" panose="020B0604020202020204" pitchFamily="34" charset="0"/>
                <a:cs typeface="Arial" panose="020B0604020202020204" pitchFamily="34" charset="0"/>
              </a:rPr>
              <a:t>Fármacos inductores de hiperkalemia</a:t>
            </a:r>
            <a:endParaRPr lang="es-ES" altLang="es-ES" sz="4000" b="1">
              <a:solidFill>
                <a:srgbClr val="000068"/>
              </a:solidFill>
              <a:latin typeface="Arial" panose="020B0604020202020204" pitchFamily="34" charset="0"/>
              <a:cs typeface="Arial" panose="020B0604020202020204" pitchFamily="34" charset="0"/>
            </a:endParaRPr>
          </a:p>
        </p:txBody>
      </p:sp>
      <p:sp>
        <p:nvSpPr>
          <p:cNvPr id="41987" name="Rectangle 3">
            <a:extLst>
              <a:ext uri="{FF2B5EF4-FFF2-40B4-BE49-F238E27FC236}">
                <a16:creationId xmlns:a16="http://schemas.microsoft.com/office/drawing/2014/main" id="{CA0CCAD1-5415-ED28-8525-2BB53AA7E50C}"/>
              </a:ext>
            </a:extLst>
          </p:cNvPr>
          <p:cNvSpPr txBox="1">
            <a:spLocks noChangeArrowheads="1"/>
          </p:cNvSpPr>
          <p:nvPr/>
        </p:nvSpPr>
        <p:spPr bwMode="auto">
          <a:xfrm>
            <a:off x="179388" y="1139825"/>
            <a:ext cx="9155112" cy="616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1450" indent="-171450"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80000"/>
              </a:lnSpc>
              <a:buFont typeface="Wingdings" panose="05000000000000000000" pitchFamily="2" charset="2"/>
              <a:buChar char="§"/>
            </a:pPr>
            <a:r>
              <a:rPr lang="es-ES" altLang="es-ES" sz="2000"/>
              <a:t>Fármacos que interfieren con la </a:t>
            </a:r>
            <a:r>
              <a:rPr lang="es-ES" altLang="es-ES" sz="2000" b="1">
                <a:solidFill>
                  <a:srgbClr val="0033CC"/>
                </a:solidFill>
              </a:rPr>
              <a:t>producción y/o secreción </a:t>
            </a:r>
            <a:r>
              <a:rPr lang="es-ES" altLang="es-ES" sz="2000"/>
              <a:t>de aldosterona</a:t>
            </a:r>
            <a:r>
              <a:rPr lang="es-ES" altLang="es-ES" sz="1800"/>
              <a:t>:</a:t>
            </a:r>
          </a:p>
          <a:p>
            <a:pPr lvl="1" eaLnBrk="1" hangingPunct="1">
              <a:lnSpc>
                <a:spcPct val="80000"/>
              </a:lnSpc>
              <a:buFontTx/>
              <a:buChar char="o"/>
            </a:pPr>
            <a:r>
              <a:rPr lang="es-ES" altLang="es-ES" sz="1600"/>
              <a:t> </a:t>
            </a:r>
            <a:r>
              <a:rPr lang="es-ES" altLang="es-ES" sz="1600">
                <a:solidFill>
                  <a:srgbClr val="3333CC"/>
                </a:solidFill>
              </a:rPr>
              <a:t>Inhibidores del enzima de conversión de la angiotensina (IECA)</a:t>
            </a:r>
          </a:p>
          <a:p>
            <a:pPr lvl="1" eaLnBrk="1" hangingPunct="1">
              <a:lnSpc>
                <a:spcPct val="80000"/>
              </a:lnSpc>
              <a:buFontTx/>
              <a:buChar char="o"/>
            </a:pPr>
            <a:r>
              <a:rPr lang="es-ES" altLang="es-ES" sz="1600">
                <a:solidFill>
                  <a:srgbClr val="3333CC"/>
                </a:solidFill>
              </a:rPr>
              <a:t> Antagonistas de los receptores de la angiotensina II (ARA II)</a:t>
            </a:r>
          </a:p>
          <a:p>
            <a:pPr lvl="1" eaLnBrk="1" hangingPunct="1">
              <a:lnSpc>
                <a:spcPct val="80000"/>
              </a:lnSpc>
              <a:buFontTx/>
              <a:buChar char="o"/>
            </a:pPr>
            <a:r>
              <a:rPr lang="es-ES" altLang="es-ES" sz="1600">
                <a:solidFill>
                  <a:srgbClr val="3333CC"/>
                </a:solidFill>
              </a:rPr>
              <a:t> Inhibidores de la Renina (Aliskiren)</a:t>
            </a:r>
          </a:p>
          <a:p>
            <a:pPr lvl="1" eaLnBrk="1" hangingPunct="1">
              <a:lnSpc>
                <a:spcPct val="80000"/>
              </a:lnSpc>
              <a:buFontTx/>
              <a:buChar char="o"/>
            </a:pPr>
            <a:r>
              <a:rPr lang="es-ES" altLang="es-ES" sz="1600">
                <a:solidFill>
                  <a:srgbClr val="3333CC"/>
                </a:solidFill>
              </a:rPr>
              <a:t> Antiinflamatorios no esteroideos (AINES)</a:t>
            </a:r>
          </a:p>
          <a:p>
            <a:pPr lvl="1" eaLnBrk="1" hangingPunct="1">
              <a:lnSpc>
                <a:spcPct val="80000"/>
              </a:lnSpc>
              <a:buFontTx/>
              <a:buChar char="o"/>
            </a:pPr>
            <a:r>
              <a:rPr lang="es-ES" altLang="es-ES" sz="1600">
                <a:solidFill>
                  <a:srgbClr val="3333CC"/>
                </a:solidFill>
              </a:rPr>
              <a:t> Heparina</a:t>
            </a:r>
          </a:p>
          <a:p>
            <a:pPr lvl="1" eaLnBrk="1" hangingPunct="1">
              <a:lnSpc>
                <a:spcPct val="80000"/>
              </a:lnSpc>
              <a:buFontTx/>
              <a:buChar char="o"/>
            </a:pPr>
            <a:r>
              <a:rPr lang="es-ES" altLang="es-ES" sz="1600">
                <a:solidFill>
                  <a:srgbClr val="3333CC"/>
                </a:solidFill>
              </a:rPr>
              <a:t> Ciclosporina A</a:t>
            </a:r>
          </a:p>
          <a:p>
            <a:pPr lvl="1" eaLnBrk="1" hangingPunct="1">
              <a:lnSpc>
                <a:spcPct val="80000"/>
              </a:lnSpc>
              <a:buFontTx/>
              <a:buChar char="o"/>
            </a:pPr>
            <a:r>
              <a:rPr lang="es-ES" altLang="es-ES" sz="1600">
                <a:solidFill>
                  <a:srgbClr val="3333CC"/>
                </a:solidFill>
              </a:rPr>
              <a:t> FK506</a:t>
            </a:r>
          </a:p>
          <a:p>
            <a:pPr lvl="1" eaLnBrk="1" hangingPunct="1">
              <a:lnSpc>
                <a:spcPct val="80000"/>
              </a:lnSpc>
              <a:buFont typeface="Wingdings" panose="05000000000000000000" pitchFamily="2" charset="2"/>
              <a:buChar char="§"/>
            </a:pPr>
            <a:endParaRPr lang="es-ES" altLang="es-ES" sz="1000">
              <a:solidFill>
                <a:srgbClr val="3333CC"/>
              </a:solidFill>
            </a:endParaRPr>
          </a:p>
          <a:p>
            <a:pPr eaLnBrk="1" hangingPunct="1">
              <a:lnSpc>
                <a:spcPct val="80000"/>
              </a:lnSpc>
              <a:buFont typeface="Wingdings" panose="05000000000000000000" pitchFamily="2" charset="2"/>
              <a:buChar char="§"/>
            </a:pPr>
            <a:r>
              <a:rPr lang="es-ES" altLang="es-ES" sz="2000"/>
              <a:t>Fármacos que inhiben la </a:t>
            </a:r>
            <a:r>
              <a:rPr lang="es-ES" altLang="es-ES" sz="2000" b="1">
                <a:solidFill>
                  <a:srgbClr val="0033CC"/>
                </a:solidFill>
              </a:rPr>
              <a:t>secreción</a:t>
            </a:r>
            <a:r>
              <a:rPr lang="es-ES" altLang="es-ES" sz="2000"/>
              <a:t> renal de potasio:</a:t>
            </a:r>
          </a:p>
          <a:p>
            <a:pPr lvl="1" eaLnBrk="1" hangingPunct="1">
              <a:lnSpc>
                <a:spcPct val="80000"/>
              </a:lnSpc>
              <a:buFontTx/>
              <a:buChar char="o"/>
            </a:pPr>
            <a:r>
              <a:rPr lang="es-ES" altLang="es-ES" sz="1600"/>
              <a:t> </a:t>
            </a:r>
            <a:r>
              <a:rPr lang="es-ES" altLang="es-ES">
                <a:solidFill>
                  <a:srgbClr val="3333CC"/>
                </a:solidFill>
              </a:rPr>
              <a:t>Diuréticos ahorradores de potasio </a:t>
            </a:r>
          </a:p>
          <a:p>
            <a:pPr lvl="1" eaLnBrk="1" hangingPunct="1">
              <a:lnSpc>
                <a:spcPct val="80000"/>
              </a:lnSpc>
              <a:buFontTx/>
              <a:buChar char="o"/>
            </a:pPr>
            <a:r>
              <a:rPr lang="es-ES" altLang="es-ES">
                <a:solidFill>
                  <a:srgbClr val="3333CC"/>
                </a:solidFill>
              </a:rPr>
              <a:t> Trimetroprim</a:t>
            </a:r>
          </a:p>
          <a:p>
            <a:pPr lvl="1" eaLnBrk="1" hangingPunct="1">
              <a:lnSpc>
                <a:spcPct val="80000"/>
              </a:lnSpc>
              <a:buFontTx/>
              <a:buChar char="o"/>
            </a:pPr>
            <a:r>
              <a:rPr lang="es-ES" altLang="es-ES">
                <a:solidFill>
                  <a:srgbClr val="3333CC"/>
                </a:solidFill>
              </a:rPr>
              <a:t> Pentamidina</a:t>
            </a:r>
          </a:p>
          <a:p>
            <a:pPr lvl="1" eaLnBrk="1" hangingPunct="1">
              <a:lnSpc>
                <a:spcPct val="80000"/>
              </a:lnSpc>
              <a:buFontTx/>
              <a:buChar char="o"/>
            </a:pPr>
            <a:r>
              <a:rPr lang="es-ES" altLang="es-ES">
                <a:solidFill>
                  <a:srgbClr val="3333CC"/>
                </a:solidFill>
              </a:rPr>
              <a:t> Litio</a:t>
            </a:r>
            <a:r>
              <a:rPr lang="es-ES" altLang="es-ES"/>
              <a:t>   </a:t>
            </a:r>
          </a:p>
          <a:p>
            <a:pPr eaLnBrk="1" hangingPunct="1">
              <a:lnSpc>
                <a:spcPct val="80000"/>
              </a:lnSpc>
              <a:buFont typeface="Wingdings" panose="05000000000000000000" pitchFamily="2" charset="2"/>
              <a:buChar char="§"/>
            </a:pPr>
            <a:r>
              <a:rPr lang="es-ES" altLang="es-ES" sz="2000"/>
              <a:t>Fármacos que alteran la </a:t>
            </a:r>
            <a:r>
              <a:rPr lang="es-ES" altLang="es-ES" sz="2000" b="1">
                <a:solidFill>
                  <a:srgbClr val="0033CC"/>
                </a:solidFill>
              </a:rPr>
              <a:t>distribución</a:t>
            </a:r>
            <a:r>
              <a:rPr lang="es-ES" altLang="es-ES" sz="2000"/>
              <a:t> de potasio:</a:t>
            </a:r>
          </a:p>
          <a:p>
            <a:pPr lvl="1" eaLnBrk="1" hangingPunct="1">
              <a:lnSpc>
                <a:spcPct val="80000"/>
              </a:lnSpc>
              <a:buFontTx/>
              <a:buChar char="o"/>
            </a:pPr>
            <a:r>
              <a:rPr lang="es-ES" altLang="es-ES"/>
              <a:t> </a:t>
            </a:r>
            <a:r>
              <a:rPr lang="es-ES" altLang="es-ES">
                <a:solidFill>
                  <a:srgbClr val="3333CC"/>
                </a:solidFill>
              </a:rPr>
              <a:t>Antagonistas </a:t>
            </a:r>
            <a:r>
              <a:rPr lang="es-ES" altLang="es-ES">
                <a:solidFill>
                  <a:srgbClr val="3333CC"/>
                </a:solidFill>
                <a:sym typeface="Symbol" panose="05050102010706020507" pitchFamily="18" charset="2"/>
              </a:rPr>
              <a:t></a:t>
            </a:r>
            <a:r>
              <a:rPr lang="es-ES" altLang="es-ES">
                <a:solidFill>
                  <a:srgbClr val="3333CC"/>
                </a:solidFill>
              </a:rPr>
              <a:t> adrenérgicos</a:t>
            </a:r>
          </a:p>
          <a:p>
            <a:pPr lvl="1" eaLnBrk="1" hangingPunct="1">
              <a:lnSpc>
                <a:spcPct val="80000"/>
              </a:lnSpc>
              <a:buFontTx/>
              <a:buChar char="o"/>
            </a:pPr>
            <a:r>
              <a:rPr lang="es-ES" altLang="es-ES">
                <a:solidFill>
                  <a:srgbClr val="3333CC"/>
                </a:solidFill>
              </a:rPr>
              <a:t> Agonistas </a:t>
            </a:r>
            <a:r>
              <a:rPr lang="es-ES" altLang="es-ES">
                <a:solidFill>
                  <a:srgbClr val="3333CC"/>
                </a:solidFill>
                <a:sym typeface="Symbol" panose="05050102010706020507" pitchFamily="18" charset="2"/>
              </a:rPr>
              <a:t></a:t>
            </a:r>
            <a:r>
              <a:rPr lang="es-ES" altLang="es-ES">
                <a:solidFill>
                  <a:srgbClr val="3333CC"/>
                </a:solidFill>
              </a:rPr>
              <a:t> adrenérgicos</a:t>
            </a:r>
          </a:p>
          <a:p>
            <a:pPr lvl="1" eaLnBrk="1" hangingPunct="1">
              <a:lnSpc>
                <a:spcPct val="80000"/>
              </a:lnSpc>
              <a:buFontTx/>
              <a:buChar char="o"/>
            </a:pPr>
            <a:r>
              <a:rPr lang="es-ES" altLang="es-ES">
                <a:solidFill>
                  <a:srgbClr val="3333CC"/>
                </a:solidFill>
              </a:rPr>
              <a:t> Soluciones hipertónicas</a:t>
            </a:r>
          </a:p>
          <a:p>
            <a:pPr lvl="1" eaLnBrk="1" hangingPunct="1">
              <a:lnSpc>
                <a:spcPct val="80000"/>
              </a:lnSpc>
              <a:buFontTx/>
              <a:buChar char="o"/>
            </a:pPr>
            <a:r>
              <a:rPr lang="es-ES" altLang="es-ES">
                <a:solidFill>
                  <a:srgbClr val="3333CC"/>
                </a:solidFill>
              </a:rPr>
              <a:t> Sobredosis de Digital </a:t>
            </a:r>
          </a:p>
          <a:p>
            <a:pPr lvl="1" eaLnBrk="1" hangingPunct="1">
              <a:lnSpc>
                <a:spcPct val="80000"/>
              </a:lnSpc>
              <a:buFontTx/>
              <a:buChar char="o"/>
            </a:pPr>
            <a:r>
              <a:rPr lang="es-ES" altLang="es-ES">
                <a:solidFill>
                  <a:srgbClr val="3333CC"/>
                </a:solidFill>
              </a:rPr>
              <a:t> Succinilcolina</a:t>
            </a:r>
          </a:p>
          <a:p>
            <a:pPr lvl="1" eaLnBrk="1" hangingPunct="1">
              <a:lnSpc>
                <a:spcPct val="80000"/>
              </a:lnSpc>
              <a:buFontTx/>
              <a:buChar char="o"/>
            </a:pPr>
            <a:r>
              <a:rPr lang="es-ES" altLang="es-ES">
                <a:solidFill>
                  <a:srgbClr val="3333CC"/>
                </a:solidFill>
              </a:rPr>
              <a:t> Arginina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a:extLst>
              <a:ext uri="{FF2B5EF4-FFF2-40B4-BE49-F238E27FC236}">
                <a16:creationId xmlns:a16="http://schemas.microsoft.com/office/drawing/2014/main" id="{1780717F-A5A7-266D-9687-E4E9AD4795E8}"/>
              </a:ext>
            </a:extLst>
          </p:cNvPr>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INDICE</a:t>
            </a:r>
          </a:p>
        </p:txBody>
      </p:sp>
      <p:sp>
        <p:nvSpPr>
          <p:cNvPr id="5123" name="Marcador de contenido 2">
            <a:extLst>
              <a:ext uri="{FF2B5EF4-FFF2-40B4-BE49-F238E27FC236}">
                <a16:creationId xmlns:a16="http://schemas.microsoft.com/office/drawing/2014/main" id="{D9946ED3-6F1A-342A-902C-224EFC3B7F96}"/>
              </a:ext>
            </a:extLst>
          </p:cNvPr>
          <p:cNvSpPr>
            <a:spLocks noGrp="1"/>
          </p:cNvSpPr>
          <p:nvPr>
            <p:ph idx="1"/>
          </p:nvPr>
        </p:nvSpPr>
        <p:spPr>
          <a:xfrm>
            <a:off x="395288" y="1268413"/>
            <a:ext cx="8229600" cy="4525962"/>
          </a:xfrm>
        </p:spPr>
        <p:txBody>
          <a:bodyPr/>
          <a:lstStyle/>
          <a:p>
            <a:pPr>
              <a:lnSpc>
                <a:spcPct val="90000"/>
              </a:lnSpc>
              <a:buClr>
                <a:srgbClr val="002060"/>
              </a:buClr>
              <a:buSzPct val="75000"/>
              <a:buFont typeface="Yu Mincho Demibold" panose="02020600000000000000" pitchFamily="18" charset="-128"/>
              <a:buChar char="☛"/>
              <a:defRPr/>
            </a:pPr>
            <a:r>
              <a:rPr lang="es-ES" sz="3600" kern="0" dirty="0">
                <a:solidFill>
                  <a:schemeClr val="bg1"/>
                </a:solidFill>
              </a:rPr>
              <a:t>Homeostasis del potasio</a:t>
            </a:r>
          </a:p>
          <a:p>
            <a:pPr>
              <a:lnSpc>
                <a:spcPct val="90000"/>
              </a:lnSpc>
              <a:buClr>
                <a:srgbClr val="002060"/>
              </a:buClr>
              <a:buSzPct val="75000"/>
              <a:buFont typeface="Yu Mincho Demibold" panose="02020600000000000000" pitchFamily="18" charset="-128"/>
              <a:buChar char="☛"/>
              <a:defRPr/>
            </a:pPr>
            <a:r>
              <a:rPr lang="es-ES" sz="3600" kern="0" dirty="0">
                <a:solidFill>
                  <a:schemeClr val="bg1"/>
                </a:solidFill>
              </a:rPr>
              <a:t>Trastornos del potasio</a:t>
            </a:r>
          </a:p>
          <a:p>
            <a:pPr lvl="1">
              <a:lnSpc>
                <a:spcPct val="90000"/>
              </a:lnSpc>
              <a:buClr>
                <a:srgbClr val="002060"/>
              </a:buClr>
              <a:buSzPct val="80000"/>
              <a:buFont typeface="Yu Mincho Demibold" panose="02020600000000000000" pitchFamily="18" charset="-128"/>
              <a:buChar char="☛"/>
              <a:defRPr/>
            </a:pPr>
            <a:r>
              <a:rPr lang="es-ES" kern="0" dirty="0">
                <a:solidFill>
                  <a:schemeClr val="bg1"/>
                </a:solidFill>
              </a:rPr>
              <a:t>Hiperpotasemia</a:t>
            </a:r>
            <a:endParaRPr lang="es-ES" sz="3200" kern="0" dirty="0">
              <a:solidFill>
                <a:schemeClr val="bg1"/>
              </a:solidFill>
            </a:endParaRPr>
          </a:p>
          <a:p>
            <a:pPr lvl="2">
              <a:lnSpc>
                <a:spcPct val="90000"/>
              </a:lnSpc>
              <a:buClr>
                <a:srgbClr val="002060"/>
              </a:buClr>
              <a:buSzPct val="80000"/>
              <a:buFont typeface="Yu Mincho Demibold" panose="02020600000000000000" pitchFamily="18" charset="-128"/>
              <a:buChar char="☛"/>
              <a:defRPr/>
            </a:pPr>
            <a:r>
              <a:rPr lang="es-ES" kern="0" dirty="0">
                <a:solidFill>
                  <a:schemeClr val="bg1"/>
                </a:solidFill>
              </a:rPr>
              <a:t>Diagnóstico</a:t>
            </a:r>
          </a:p>
          <a:p>
            <a:pPr lvl="2">
              <a:lnSpc>
                <a:spcPct val="90000"/>
              </a:lnSpc>
              <a:buClr>
                <a:srgbClr val="002060"/>
              </a:buClr>
              <a:buSzPct val="80000"/>
              <a:buFont typeface="Yu Mincho Demibold" panose="02020600000000000000" pitchFamily="18" charset="-128"/>
              <a:buChar char="☛"/>
              <a:defRPr/>
            </a:pPr>
            <a:r>
              <a:rPr lang="es-ES" kern="0" dirty="0">
                <a:solidFill>
                  <a:schemeClr val="bg1"/>
                </a:solidFill>
              </a:rPr>
              <a:t>Clínica</a:t>
            </a:r>
          </a:p>
          <a:p>
            <a:pPr lvl="2">
              <a:lnSpc>
                <a:spcPct val="90000"/>
              </a:lnSpc>
              <a:buClr>
                <a:srgbClr val="002060"/>
              </a:buClr>
              <a:buSzPct val="80000"/>
              <a:buFont typeface="Yu Mincho Demibold" panose="02020600000000000000" pitchFamily="18" charset="-128"/>
              <a:buChar char="☛"/>
              <a:defRPr/>
            </a:pPr>
            <a:r>
              <a:rPr lang="es-ES" kern="0" dirty="0">
                <a:solidFill>
                  <a:schemeClr val="bg1"/>
                </a:solidFill>
              </a:rPr>
              <a:t>Tratamiento</a:t>
            </a:r>
          </a:p>
          <a:p>
            <a:pPr lvl="1">
              <a:lnSpc>
                <a:spcPct val="90000"/>
              </a:lnSpc>
              <a:buClr>
                <a:srgbClr val="002060"/>
              </a:buClr>
              <a:buSzPct val="80000"/>
              <a:buFont typeface="Yu Mincho Demibold" panose="02020600000000000000" pitchFamily="18" charset="-128"/>
              <a:buChar char="☛"/>
              <a:defRPr/>
            </a:pPr>
            <a:r>
              <a:rPr lang="es-ES" kern="0" dirty="0">
                <a:solidFill>
                  <a:schemeClr val="bg1"/>
                </a:solidFill>
              </a:rPr>
              <a:t>Hipopotasemia</a:t>
            </a:r>
          </a:p>
          <a:p>
            <a:pPr lvl="2">
              <a:lnSpc>
                <a:spcPct val="90000"/>
              </a:lnSpc>
              <a:buClr>
                <a:srgbClr val="002060"/>
              </a:buClr>
              <a:buSzPct val="80000"/>
              <a:buFont typeface="Yu Mincho Demibold" panose="02020600000000000000" pitchFamily="18" charset="-128"/>
              <a:buChar char="☛"/>
              <a:defRPr/>
            </a:pPr>
            <a:r>
              <a:rPr lang="es-ES" kern="0" dirty="0">
                <a:solidFill>
                  <a:schemeClr val="bg1"/>
                </a:solidFill>
              </a:rPr>
              <a:t>Diagnóstico</a:t>
            </a:r>
          </a:p>
          <a:p>
            <a:pPr lvl="2">
              <a:lnSpc>
                <a:spcPct val="90000"/>
              </a:lnSpc>
              <a:buClr>
                <a:srgbClr val="002060"/>
              </a:buClr>
              <a:buSzPct val="80000"/>
              <a:buFont typeface="Yu Mincho Demibold" panose="02020600000000000000" pitchFamily="18" charset="-128"/>
              <a:buChar char="☛"/>
              <a:defRPr/>
            </a:pPr>
            <a:r>
              <a:rPr lang="es-ES" kern="0" dirty="0">
                <a:solidFill>
                  <a:schemeClr val="bg1"/>
                </a:solidFill>
              </a:rPr>
              <a:t>Clínica</a:t>
            </a:r>
          </a:p>
          <a:p>
            <a:pPr lvl="2">
              <a:lnSpc>
                <a:spcPct val="90000"/>
              </a:lnSpc>
              <a:buClr>
                <a:srgbClr val="002060"/>
              </a:buClr>
              <a:buSzPct val="80000"/>
              <a:buFont typeface="Yu Mincho Demibold" panose="02020600000000000000" pitchFamily="18" charset="-128"/>
              <a:buChar char="☛"/>
              <a:defRPr/>
            </a:pPr>
            <a:r>
              <a:rPr lang="es-ES" kern="0" dirty="0">
                <a:solidFill>
                  <a:schemeClr val="bg1"/>
                </a:solidFill>
              </a:rPr>
              <a:t>Tratamiento</a:t>
            </a:r>
          </a:p>
          <a:p>
            <a:pPr>
              <a:defRPr/>
            </a:pPr>
            <a:endParaRPr lang="es-ES" altLang="es-ES"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Imagen 3" descr="Diagrama&#10;&#10;Descripción generada automáticamente">
            <a:extLst>
              <a:ext uri="{FF2B5EF4-FFF2-40B4-BE49-F238E27FC236}">
                <a16:creationId xmlns:a16="http://schemas.microsoft.com/office/drawing/2014/main" id="{1EBF072C-B840-2B59-E411-D7279D3C59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6613"/>
            <a:ext cx="9144000"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FC7581-9DD5-5798-1AF6-A7D268583DC4}"/>
              </a:ext>
            </a:extLst>
          </p:cNvPr>
          <p:cNvSpPr>
            <a:spLocks noGrp="1"/>
          </p:cNvSpPr>
          <p:nvPr>
            <p:ph type="title"/>
          </p:nvPr>
        </p:nvSpPr>
        <p:spPr>
          <a:xfrm>
            <a:off x="379413" y="342900"/>
            <a:ext cx="7886700" cy="793750"/>
          </a:xfrm>
        </p:spPr>
        <p:txBody>
          <a:bodyPr rtlCol="0">
            <a:normAutofit/>
          </a:bodyPr>
          <a:lstStyle/>
          <a:p>
            <a:pPr algn="ctr" eaLnBrk="1" fontAlgn="auto" hangingPunct="1">
              <a:spcAft>
                <a:spcPts val="0"/>
              </a:spcAft>
              <a:defRPr/>
            </a:pPr>
            <a:r>
              <a:rPr lang="es-ES" sz="2900" b="1" dirty="0">
                <a:solidFill>
                  <a:srgbClr val="3333CC"/>
                </a:solidFill>
                <a:latin typeface="Arial" panose="020B0604020202020204" pitchFamily="34" charset="0"/>
                <a:ea typeface="+mn-ea"/>
                <a:cs typeface="+mn-cs"/>
              </a:rPr>
              <a:t>Clínica</a:t>
            </a:r>
          </a:p>
        </p:txBody>
      </p:sp>
      <p:sp>
        <p:nvSpPr>
          <p:cNvPr id="45059" name="Rectangle 3">
            <a:extLst>
              <a:ext uri="{FF2B5EF4-FFF2-40B4-BE49-F238E27FC236}">
                <a16:creationId xmlns:a16="http://schemas.microsoft.com/office/drawing/2014/main" id="{692C453F-FD8E-20E1-EC97-158849E314CF}"/>
              </a:ext>
            </a:extLst>
          </p:cNvPr>
          <p:cNvSpPr txBox="1">
            <a:spLocks noChangeArrowheads="1"/>
          </p:cNvSpPr>
          <p:nvPr/>
        </p:nvSpPr>
        <p:spPr bwMode="auto">
          <a:xfrm>
            <a:off x="936625" y="1846263"/>
            <a:ext cx="8350250" cy="372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marL="171450" indent="-171450"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685800" indent="-22860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80000"/>
              </a:lnSpc>
              <a:buFont typeface="Wingdings" panose="05000000000000000000" pitchFamily="2" charset="2"/>
              <a:buChar char="§"/>
            </a:pPr>
            <a:endParaRPr lang="es-ES" altLang="es-ES">
              <a:solidFill>
                <a:srgbClr val="000000"/>
              </a:solidFill>
            </a:endParaRPr>
          </a:p>
        </p:txBody>
      </p:sp>
      <p:sp>
        <p:nvSpPr>
          <p:cNvPr id="45060" name="Rectangle 3">
            <a:extLst>
              <a:ext uri="{FF2B5EF4-FFF2-40B4-BE49-F238E27FC236}">
                <a16:creationId xmlns:a16="http://schemas.microsoft.com/office/drawing/2014/main" id="{E8E06172-FC8F-2CF0-F276-EFE17E498FE3}"/>
              </a:ext>
            </a:extLst>
          </p:cNvPr>
          <p:cNvSpPr txBox="1">
            <a:spLocks noChangeArrowheads="1"/>
          </p:cNvSpPr>
          <p:nvPr/>
        </p:nvSpPr>
        <p:spPr bwMode="auto">
          <a:xfrm>
            <a:off x="457200" y="1541463"/>
            <a:ext cx="8215313" cy="318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marL="171450" indent="-171450"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80000"/>
              </a:lnSpc>
            </a:pPr>
            <a:r>
              <a:rPr lang="es-ES" altLang="es-ES" sz="2400">
                <a:solidFill>
                  <a:srgbClr val="002060"/>
                </a:solidFill>
              </a:rPr>
              <a:t>Alteraciones en el sistema neuromuscular:</a:t>
            </a:r>
          </a:p>
          <a:p>
            <a:pPr lvl="1" eaLnBrk="1" hangingPunct="1">
              <a:lnSpc>
                <a:spcPct val="80000"/>
              </a:lnSpc>
            </a:pPr>
            <a:r>
              <a:rPr lang="es-ES" altLang="es-ES" sz="2000">
                <a:solidFill>
                  <a:srgbClr val="000000"/>
                </a:solidFill>
              </a:rPr>
              <a:t> Parestesias </a:t>
            </a:r>
            <a:r>
              <a:rPr lang="es-ES" altLang="es-ES" sz="2000">
                <a:solidFill>
                  <a:srgbClr val="000000"/>
                </a:solidFill>
                <a:sym typeface="Symbol" panose="05050102010706020507" pitchFamily="18" charset="2"/>
              </a:rPr>
              <a:t></a:t>
            </a:r>
            <a:r>
              <a:rPr lang="es-ES" altLang="es-ES" sz="2000">
                <a:solidFill>
                  <a:srgbClr val="000000"/>
                </a:solidFill>
              </a:rPr>
              <a:t> Debilidad muscular </a:t>
            </a:r>
            <a:r>
              <a:rPr lang="es-ES" altLang="es-ES" sz="2000">
                <a:solidFill>
                  <a:srgbClr val="000000"/>
                </a:solidFill>
                <a:sym typeface="Symbol" panose="05050102010706020507" pitchFamily="18" charset="2"/>
              </a:rPr>
              <a:t> </a:t>
            </a:r>
            <a:r>
              <a:rPr lang="es-ES" altLang="es-ES" sz="2000">
                <a:solidFill>
                  <a:srgbClr val="000000"/>
                </a:solidFill>
              </a:rPr>
              <a:t> Parálisis flácida</a:t>
            </a:r>
          </a:p>
          <a:p>
            <a:pPr lvl="1" eaLnBrk="1" hangingPunct="1">
              <a:lnSpc>
                <a:spcPct val="80000"/>
              </a:lnSpc>
              <a:buFont typeface="Arial" panose="020B0604020202020204" pitchFamily="34" charset="0"/>
              <a:buNone/>
            </a:pPr>
            <a:endParaRPr lang="es-ES" altLang="es-ES" sz="2000">
              <a:solidFill>
                <a:srgbClr val="000000"/>
              </a:solidFill>
            </a:endParaRPr>
          </a:p>
          <a:p>
            <a:pPr eaLnBrk="1" hangingPunct="1">
              <a:lnSpc>
                <a:spcPct val="80000"/>
              </a:lnSpc>
            </a:pPr>
            <a:r>
              <a:rPr lang="es-ES" altLang="es-ES" sz="2400">
                <a:solidFill>
                  <a:srgbClr val="002060"/>
                </a:solidFill>
              </a:rPr>
              <a:t>Alteraciones de la conducción cardiaca: </a:t>
            </a:r>
          </a:p>
          <a:p>
            <a:pPr lvl="1" eaLnBrk="1" hangingPunct="1">
              <a:lnSpc>
                <a:spcPct val="80000"/>
              </a:lnSpc>
              <a:buFont typeface="Arial" panose="020B0604020202020204" pitchFamily="34" charset="0"/>
              <a:buNone/>
            </a:pPr>
            <a:r>
              <a:rPr lang="es-ES" altLang="es-ES" sz="2000">
                <a:solidFill>
                  <a:srgbClr val="000000"/>
                </a:solidFill>
              </a:rPr>
              <a:t>- ECG es la mejor herramienta para valorar la cardiotoxicidad de la hiperpotasemia. </a:t>
            </a:r>
          </a:p>
          <a:p>
            <a:pPr lvl="1" eaLnBrk="1" hangingPunct="1">
              <a:lnSpc>
                <a:spcPct val="80000"/>
              </a:lnSpc>
            </a:pPr>
            <a:r>
              <a:rPr lang="es-ES" altLang="es-ES" sz="2000">
                <a:solidFill>
                  <a:srgbClr val="000000"/>
                </a:solidFill>
              </a:rPr>
              <a:t> </a:t>
            </a:r>
            <a:r>
              <a:rPr lang="es-ES" altLang="es-ES" sz="2000">
                <a:solidFill>
                  <a:srgbClr val="000000"/>
                </a:solidFill>
                <a:sym typeface="Symbol" panose="05050102010706020507" pitchFamily="18" charset="2"/>
              </a:rPr>
              <a:t></a:t>
            </a:r>
            <a:r>
              <a:rPr lang="es-ES" altLang="es-ES" sz="2000">
                <a:solidFill>
                  <a:srgbClr val="000000"/>
                </a:solidFill>
              </a:rPr>
              <a:t> 6.5 mEq/l </a:t>
            </a:r>
            <a:r>
              <a:rPr lang="es-ES" altLang="es-ES" sz="2000">
                <a:solidFill>
                  <a:srgbClr val="000000"/>
                </a:solidFill>
                <a:cs typeface="Arial" panose="020B0604020202020204" pitchFamily="34" charset="0"/>
              </a:rPr>
              <a:t>→</a:t>
            </a:r>
            <a:r>
              <a:rPr lang="es-ES" altLang="es-ES" sz="2000">
                <a:solidFill>
                  <a:srgbClr val="000000"/>
                </a:solidFill>
              </a:rPr>
              <a:t> ondas </a:t>
            </a:r>
            <a:r>
              <a:rPr lang="es-ES" altLang="es-ES" sz="2000" b="1">
                <a:solidFill>
                  <a:srgbClr val="000000"/>
                </a:solidFill>
              </a:rPr>
              <a:t>T picudas</a:t>
            </a:r>
          </a:p>
          <a:p>
            <a:pPr lvl="1" eaLnBrk="1" hangingPunct="1">
              <a:lnSpc>
                <a:spcPct val="80000"/>
              </a:lnSpc>
            </a:pPr>
            <a:r>
              <a:rPr lang="es-ES" altLang="es-ES" sz="2000">
                <a:solidFill>
                  <a:srgbClr val="000000"/>
                </a:solidFill>
              </a:rPr>
              <a:t> &gt; 7 mEq/l </a:t>
            </a:r>
            <a:r>
              <a:rPr lang="es-ES" altLang="es-ES" sz="2000">
                <a:solidFill>
                  <a:srgbClr val="000000"/>
                </a:solidFill>
                <a:cs typeface="Arial" panose="020B0604020202020204" pitchFamily="34" charset="0"/>
              </a:rPr>
              <a:t>→ </a:t>
            </a:r>
            <a:r>
              <a:rPr lang="es-ES" altLang="es-ES" sz="2000">
                <a:solidFill>
                  <a:srgbClr val="000000"/>
                </a:solidFill>
                <a:cs typeface="Arial" panose="020B0604020202020204" pitchFamily="34" charset="0"/>
                <a:sym typeface="Symbol" panose="05050102010706020507" pitchFamily="18" charset="2"/>
              </a:rPr>
              <a:t></a:t>
            </a:r>
            <a:r>
              <a:rPr lang="es-ES" altLang="es-ES" sz="2000">
                <a:solidFill>
                  <a:srgbClr val="000000"/>
                </a:solidFill>
              </a:rPr>
              <a:t> PR, se </a:t>
            </a:r>
            <a:r>
              <a:rPr lang="es-ES" altLang="es-ES" sz="2000" b="1">
                <a:solidFill>
                  <a:srgbClr val="000000"/>
                </a:solidFill>
              </a:rPr>
              <a:t>pierde la onda P </a:t>
            </a:r>
            <a:r>
              <a:rPr lang="es-ES" altLang="es-ES" sz="2000">
                <a:solidFill>
                  <a:srgbClr val="000000"/>
                </a:solidFill>
              </a:rPr>
              <a:t>y </a:t>
            </a:r>
            <a:r>
              <a:rPr lang="es-ES" altLang="es-ES" sz="2000" b="1">
                <a:solidFill>
                  <a:srgbClr val="000000"/>
                </a:solidFill>
                <a:sym typeface="Symbol" panose="05050102010706020507" pitchFamily="18" charset="2"/>
              </a:rPr>
              <a:t></a:t>
            </a:r>
            <a:r>
              <a:rPr lang="es-ES" altLang="es-ES" sz="2000" b="1">
                <a:solidFill>
                  <a:srgbClr val="000000"/>
                </a:solidFill>
              </a:rPr>
              <a:t> QRS. </a:t>
            </a:r>
          </a:p>
          <a:p>
            <a:pPr lvl="1" eaLnBrk="1" hangingPunct="1">
              <a:lnSpc>
                <a:spcPct val="80000"/>
              </a:lnSpc>
            </a:pPr>
            <a:r>
              <a:rPr lang="es-ES" altLang="es-ES" sz="2000">
                <a:solidFill>
                  <a:srgbClr val="000000"/>
                </a:solidFill>
              </a:rPr>
              <a:t> &gt; 8 mEq/l </a:t>
            </a:r>
            <a:r>
              <a:rPr lang="es-ES" altLang="es-ES" sz="2000">
                <a:solidFill>
                  <a:srgbClr val="000000"/>
                </a:solidFill>
                <a:cs typeface="Arial" panose="020B0604020202020204" pitchFamily="34" charset="0"/>
              </a:rPr>
              <a:t>→</a:t>
            </a:r>
            <a:r>
              <a:rPr lang="es-ES" altLang="es-ES" sz="2000">
                <a:solidFill>
                  <a:srgbClr val="000000"/>
                </a:solidFill>
              </a:rPr>
              <a:t> arritmias ventriculares (taquicardia o fibrilación ventricular) </a:t>
            </a:r>
            <a:r>
              <a:rPr lang="es-ES" altLang="es-ES" sz="2000">
                <a:solidFill>
                  <a:srgbClr val="000000"/>
                </a:solidFill>
                <a:cs typeface="Arial" panose="020B0604020202020204" pitchFamily="34" charset="0"/>
              </a:rPr>
              <a:t>→</a:t>
            </a:r>
            <a:r>
              <a:rPr lang="es-ES" altLang="es-ES" sz="2000">
                <a:solidFill>
                  <a:srgbClr val="000000"/>
                </a:solidFill>
              </a:rPr>
              <a:t> paro cardíaco.</a:t>
            </a:r>
            <a:r>
              <a:rPr lang="es-ES" altLang="es-ES" sz="1600">
                <a:solidFill>
                  <a:srgbClr val="000000"/>
                </a:solidFill>
              </a:rPr>
              <a:t> </a:t>
            </a:r>
          </a:p>
        </p:txBody>
      </p:sp>
      <p:graphicFrame>
        <p:nvGraphicFramePr>
          <p:cNvPr id="45061" name="Object 5">
            <a:extLst>
              <a:ext uri="{FF2B5EF4-FFF2-40B4-BE49-F238E27FC236}">
                <a16:creationId xmlns:a16="http://schemas.microsoft.com/office/drawing/2014/main" id="{848A499D-52D3-9F50-8CCD-AD93E25AD4D4}"/>
              </a:ext>
            </a:extLst>
          </p:cNvPr>
          <p:cNvGraphicFramePr>
            <a:graphicFrameLocks noChangeAspect="1"/>
          </p:cNvGraphicFramePr>
          <p:nvPr/>
        </p:nvGraphicFramePr>
        <p:xfrm>
          <a:off x="2244725" y="4922838"/>
          <a:ext cx="4652963" cy="1306512"/>
        </p:xfrm>
        <a:graphic>
          <a:graphicData uri="http://schemas.openxmlformats.org/presentationml/2006/ole">
            <mc:AlternateContent xmlns:mc="http://schemas.openxmlformats.org/markup-compatibility/2006">
              <mc:Choice xmlns:v="urn:schemas-microsoft-com:vml" Requires="v">
                <p:oleObj name="Plantilla de Microsoft Office PowerPoint 2007" r:id="rId4" imgW="4570378" imgH="3427445" progId="PowerPoint.Template.12">
                  <p:embed/>
                </p:oleObj>
              </mc:Choice>
              <mc:Fallback>
                <p:oleObj name="Plantilla de Microsoft Office PowerPoint 2007" r:id="rId4" imgW="4570378" imgH="3427445" progId="PowerPoint.Template.12">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l="14030" t="25388" r="6555" b="44867"/>
                      <a:stretch>
                        <a:fillRect/>
                      </a:stretch>
                    </p:blipFill>
                    <p:spPr bwMode="auto">
                      <a:xfrm>
                        <a:off x="2244725" y="4922838"/>
                        <a:ext cx="4652963" cy="130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4 Elipse">
            <a:extLst>
              <a:ext uri="{FF2B5EF4-FFF2-40B4-BE49-F238E27FC236}">
                <a16:creationId xmlns:a16="http://schemas.microsoft.com/office/drawing/2014/main" id="{3EC85BA2-A65C-371B-FB09-B3883124C0B4}"/>
              </a:ext>
            </a:extLst>
          </p:cNvPr>
          <p:cNvSpPr>
            <a:spLocks noChangeArrowheads="1"/>
          </p:cNvSpPr>
          <p:nvPr/>
        </p:nvSpPr>
        <p:spPr bwMode="auto">
          <a:xfrm>
            <a:off x="4676775" y="5408613"/>
            <a:ext cx="215900" cy="755650"/>
          </a:xfrm>
          <a:prstGeom prst="ellipse">
            <a:avLst/>
          </a:prstGeom>
          <a:noFill/>
          <a:ln w="38100" algn="ctr">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pPr>
            <a:endParaRPr lang="es-ES" altLang="es-ES" sz="2700">
              <a:solidFill>
                <a:srgbClr val="000000"/>
              </a:solidFill>
              <a:latin typeface="Arial" panose="020B0604020202020204" pitchFamily="34" charset="0"/>
            </a:endParaRPr>
          </a:p>
        </p:txBody>
      </p:sp>
      <p:sp>
        <p:nvSpPr>
          <p:cNvPr id="15" name="5 Elipse">
            <a:extLst>
              <a:ext uri="{FF2B5EF4-FFF2-40B4-BE49-F238E27FC236}">
                <a16:creationId xmlns:a16="http://schemas.microsoft.com/office/drawing/2014/main" id="{761D588E-DEDA-118A-0C4F-A63A08651F4B}"/>
              </a:ext>
            </a:extLst>
          </p:cNvPr>
          <p:cNvSpPr>
            <a:spLocks noChangeArrowheads="1"/>
          </p:cNvSpPr>
          <p:nvPr/>
        </p:nvSpPr>
        <p:spPr bwMode="auto">
          <a:xfrm>
            <a:off x="4189413" y="5462588"/>
            <a:ext cx="217487" cy="222250"/>
          </a:xfrm>
          <a:prstGeom prst="ellipse">
            <a:avLst/>
          </a:prstGeom>
          <a:noFill/>
          <a:ln w="38100" algn="ctr">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pPr>
            <a:endParaRPr lang="es-ES" altLang="es-ES" sz="2700">
              <a:solidFill>
                <a:srgbClr val="000000"/>
              </a:solidFill>
              <a:latin typeface="Arial" panose="020B0604020202020204" pitchFamily="34" charset="0"/>
            </a:endParaRPr>
          </a:p>
        </p:txBody>
      </p:sp>
      <p:sp>
        <p:nvSpPr>
          <p:cNvPr id="16" name="6 Elipse">
            <a:extLst>
              <a:ext uri="{FF2B5EF4-FFF2-40B4-BE49-F238E27FC236}">
                <a16:creationId xmlns:a16="http://schemas.microsoft.com/office/drawing/2014/main" id="{C07E61E4-5F54-5CD4-AEA2-B2F0F1C39B91}"/>
              </a:ext>
            </a:extLst>
          </p:cNvPr>
          <p:cNvSpPr>
            <a:spLocks noChangeArrowheads="1"/>
          </p:cNvSpPr>
          <p:nvPr/>
        </p:nvSpPr>
        <p:spPr bwMode="auto">
          <a:xfrm>
            <a:off x="5270500" y="5030788"/>
            <a:ext cx="161925" cy="701675"/>
          </a:xfrm>
          <a:prstGeom prst="ellipse">
            <a:avLst/>
          </a:prstGeom>
          <a:noFill/>
          <a:ln w="38100" algn="ctr">
            <a:solidFill>
              <a:srgbClr val="FF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pPr>
            <a:endParaRPr lang="es-ES" altLang="es-ES" sz="2700">
              <a:solidFill>
                <a:srgbClr val="000000"/>
              </a:solidFill>
              <a:latin typeface="Arial" panose="020B0604020202020204" pitchFamily="34" charset="0"/>
            </a:endParaRPr>
          </a:p>
        </p:txBody>
      </p:sp>
    </p:spTree>
    <p:custDataLst>
      <p:tags r:id="rId1"/>
    </p:custDataLst>
  </p:cSld>
  <p:clrMapOvr>
    <a:masterClrMapping/>
  </p:clrMapOvr>
  <p:transition spd="slow" advTm="37425"/>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3">
            <a:extLst>
              <a:ext uri="{FF2B5EF4-FFF2-40B4-BE49-F238E27FC236}">
                <a16:creationId xmlns:a16="http://schemas.microsoft.com/office/drawing/2014/main" id="{9343D382-7BC1-1DEE-C571-AF4FFD447681}"/>
              </a:ext>
            </a:extLst>
          </p:cNvPr>
          <p:cNvGraphicFramePr>
            <a:graphicFrameLocks/>
          </p:cNvGraphicFramePr>
          <p:nvPr/>
        </p:nvGraphicFramePr>
        <p:xfrm>
          <a:off x="287338" y="1147763"/>
          <a:ext cx="8569325" cy="5561012"/>
        </p:xfrm>
        <a:graphic>
          <a:graphicData uri="http://schemas.openxmlformats.org/drawingml/2006/table">
            <a:tbl>
              <a:tblPr/>
              <a:tblGrid>
                <a:gridCol w="1781209">
                  <a:extLst>
                    <a:ext uri="{9D8B030D-6E8A-4147-A177-3AD203B41FA5}">
                      <a16:colId xmlns:a16="http://schemas.microsoft.com/office/drawing/2014/main" val="20000"/>
                    </a:ext>
                  </a:extLst>
                </a:gridCol>
                <a:gridCol w="2508334">
                  <a:extLst>
                    <a:ext uri="{9D8B030D-6E8A-4147-A177-3AD203B41FA5}">
                      <a16:colId xmlns:a16="http://schemas.microsoft.com/office/drawing/2014/main" val="20001"/>
                    </a:ext>
                  </a:extLst>
                </a:gridCol>
                <a:gridCol w="1960662">
                  <a:extLst>
                    <a:ext uri="{9D8B030D-6E8A-4147-A177-3AD203B41FA5}">
                      <a16:colId xmlns:a16="http://schemas.microsoft.com/office/drawing/2014/main" val="20002"/>
                    </a:ext>
                  </a:extLst>
                </a:gridCol>
                <a:gridCol w="2319120">
                  <a:extLst>
                    <a:ext uri="{9D8B030D-6E8A-4147-A177-3AD203B41FA5}">
                      <a16:colId xmlns:a16="http://schemas.microsoft.com/office/drawing/2014/main" val="20003"/>
                    </a:ext>
                  </a:extLst>
                </a:gridCol>
              </a:tblGrid>
              <a:tr h="759805">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dirty="0">
                          <a:ln>
                            <a:noFill/>
                          </a:ln>
                          <a:solidFill>
                            <a:schemeClr val="bg1"/>
                          </a:solidFill>
                          <a:effectLst/>
                          <a:latin typeface="+mn-lt"/>
                        </a:rPr>
                        <a:t>Fármaco</a:t>
                      </a: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dirty="0">
                          <a:ln>
                            <a:noFill/>
                          </a:ln>
                          <a:solidFill>
                            <a:schemeClr val="bg1"/>
                          </a:solidFill>
                          <a:effectLst/>
                          <a:latin typeface="+mn-lt"/>
                        </a:rPr>
                        <a:t>Forma administración</a:t>
                      </a: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dirty="0">
                          <a:ln>
                            <a:noFill/>
                          </a:ln>
                          <a:solidFill>
                            <a:schemeClr val="bg1"/>
                          </a:solidFill>
                          <a:effectLst/>
                          <a:latin typeface="+mn-lt"/>
                        </a:rPr>
                        <a:t>T inicio acción / Duración efecto</a:t>
                      </a: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dirty="0">
                          <a:ln>
                            <a:noFill/>
                          </a:ln>
                          <a:solidFill>
                            <a:schemeClr val="bg1"/>
                          </a:solidFill>
                          <a:effectLst/>
                          <a:latin typeface="+mn-lt"/>
                        </a:rPr>
                        <a:t>Mecanismo acción</a:t>
                      </a: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solidFill>
                      <a:srgbClr val="002060"/>
                    </a:solidFill>
                  </a:tcPr>
                </a:tc>
                <a:extLst>
                  <a:ext uri="{0D108BD9-81ED-4DB2-BD59-A6C34878D82A}">
                    <a16:rowId xmlns:a16="http://schemas.microsoft.com/office/drawing/2014/main" val="10000"/>
                  </a:ext>
                </a:extLst>
              </a:tr>
              <a:tr h="1166013">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dirty="0">
                          <a:ln>
                            <a:noFill/>
                          </a:ln>
                          <a:solidFill>
                            <a:schemeClr val="tx1"/>
                          </a:solidFill>
                          <a:effectLst/>
                          <a:latin typeface="+mn-lt"/>
                          <a:cs typeface="Times New Roman" pitchFamily="18" charset="0"/>
                        </a:rPr>
                        <a:t>Sales de calcio</a:t>
                      </a:r>
                    </a:p>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dirty="0" err="1">
                          <a:ln>
                            <a:noFill/>
                          </a:ln>
                          <a:solidFill>
                            <a:schemeClr val="tx1"/>
                          </a:solidFill>
                          <a:effectLst/>
                          <a:latin typeface="+mn-lt"/>
                          <a:cs typeface="Times New Roman" pitchFamily="18" charset="0"/>
                        </a:rPr>
                        <a:t>Gluconato</a:t>
                      </a:r>
                      <a:r>
                        <a:rPr kumimoji="0" lang="es-ES" sz="1800" b="0" i="0" u="none" strike="noStrike" cap="none" normalizeH="0" baseline="0" dirty="0">
                          <a:ln>
                            <a:noFill/>
                          </a:ln>
                          <a:solidFill>
                            <a:schemeClr val="tx1"/>
                          </a:solidFill>
                          <a:effectLst/>
                          <a:latin typeface="+mn-lt"/>
                          <a:cs typeface="Times New Roman" pitchFamily="18" charset="0"/>
                        </a:rPr>
                        <a:t> cálcico al 10%</a:t>
                      </a:r>
                      <a:endParaRPr kumimoji="0" lang="es-ES" sz="1800" b="0" i="0" u="none" strike="noStrike" cap="none" normalizeH="0" baseline="0" dirty="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dirty="0">
                          <a:ln>
                            <a:noFill/>
                          </a:ln>
                          <a:solidFill>
                            <a:schemeClr val="tx1"/>
                          </a:solidFill>
                          <a:effectLst/>
                          <a:latin typeface="+mn-lt"/>
                          <a:cs typeface="Times New Roman" pitchFamily="18" charset="0"/>
                        </a:rPr>
                        <a:t>10 ml en 3 min, o infusión: 2-5 a en 500 ml en 1-3 </a:t>
                      </a:r>
                      <a:r>
                        <a:rPr kumimoji="0" lang="es-ES" sz="1800" b="0" i="0" u="none" strike="noStrike" cap="none" normalizeH="0" baseline="0" dirty="0" err="1">
                          <a:ln>
                            <a:noFill/>
                          </a:ln>
                          <a:solidFill>
                            <a:schemeClr val="tx1"/>
                          </a:solidFill>
                          <a:effectLst/>
                          <a:latin typeface="+mn-lt"/>
                          <a:cs typeface="Times New Roman" pitchFamily="18" charset="0"/>
                        </a:rPr>
                        <a:t>hs.repetir</a:t>
                      </a:r>
                      <a:r>
                        <a:rPr kumimoji="0" lang="es-ES" sz="1800" b="0" i="0" u="none" strike="noStrike" cap="none" normalizeH="0" baseline="0" dirty="0">
                          <a:ln>
                            <a:noFill/>
                          </a:ln>
                          <a:solidFill>
                            <a:schemeClr val="tx1"/>
                          </a:solidFill>
                          <a:effectLst/>
                          <a:latin typeface="+mn-lt"/>
                          <a:cs typeface="Times New Roman" pitchFamily="18" charset="0"/>
                        </a:rPr>
                        <a:t> cada 5-10´</a:t>
                      </a:r>
                      <a:endParaRPr kumimoji="0" lang="es-ES" sz="1800" b="0" i="0" u="none" strike="noStrike" cap="none" normalizeH="0" baseline="0" dirty="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dirty="0">
                          <a:ln>
                            <a:noFill/>
                          </a:ln>
                          <a:solidFill>
                            <a:schemeClr val="tx1"/>
                          </a:solidFill>
                          <a:effectLst/>
                          <a:latin typeface="+mn-lt"/>
                          <a:cs typeface="Times New Roman" pitchFamily="18" charset="0"/>
                        </a:rPr>
                        <a:t>5-10 min /  30-60 min</a:t>
                      </a:r>
                      <a:endParaRPr kumimoji="0" lang="es-ES" sz="1800" b="0" i="0" u="none" strike="noStrike" cap="none" normalizeH="0" baseline="0" dirty="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dirty="0">
                          <a:ln>
                            <a:noFill/>
                          </a:ln>
                          <a:solidFill>
                            <a:schemeClr val="tx1"/>
                          </a:solidFill>
                          <a:effectLst/>
                          <a:latin typeface="+mn-lt"/>
                          <a:cs typeface="Times New Roman" pitchFamily="18" charset="0"/>
                        </a:rPr>
                        <a:t>Antagoniza el efecto cardiaco de la hiperpotasemia</a:t>
                      </a:r>
                      <a:endParaRPr kumimoji="0" lang="es-ES" sz="1800" b="0" i="0" u="none" strike="noStrike" cap="none" normalizeH="0" baseline="0" dirty="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91654">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a:ln>
                            <a:noFill/>
                          </a:ln>
                          <a:solidFill>
                            <a:schemeClr val="tx1"/>
                          </a:solidFill>
                          <a:effectLst/>
                          <a:latin typeface="+mn-lt"/>
                          <a:cs typeface="Times New Roman" pitchFamily="18" charset="0"/>
                          <a:sym typeface="Symbol" pitchFamily="18" charset="2"/>
                        </a:rPr>
                        <a:t></a:t>
                      </a:r>
                      <a:r>
                        <a:rPr kumimoji="0" lang="es-ES" sz="1800" b="0" i="0" u="none" strike="noStrike" cap="none" normalizeH="0" baseline="0">
                          <a:ln>
                            <a:noFill/>
                          </a:ln>
                          <a:solidFill>
                            <a:schemeClr val="tx1"/>
                          </a:solidFill>
                          <a:effectLst/>
                          <a:latin typeface="+mn-lt"/>
                          <a:cs typeface="Times New Roman" pitchFamily="18" charset="0"/>
                        </a:rPr>
                        <a:t> agonistas</a:t>
                      </a:r>
                      <a:endParaRPr kumimoji="0" lang="es-ES" sz="1800" b="0" i="0" u="none" strike="noStrike" cap="none" normalizeH="0" baseline="0">
                        <a:ln>
                          <a:noFill/>
                        </a:ln>
                        <a:solidFill>
                          <a:schemeClr val="tx1"/>
                        </a:solidFill>
                        <a:effectLst/>
                        <a:latin typeface="+mn-lt"/>
                        <a:cs typeface="Times New Roman" pitchFamily="18" charset="0"/>
                        <a:sym typeface="Symbol" pitchFamily="18" charset="2"/>
                      </a:endParaRPr>
                    </a:p>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a:ln>
                            <a:noFill/>
                          </a:ln>
                          <a:solidFill>
                            <a:schemeClr val="tx1"/>
                          </a:solidFill>
                          <a:effectLst/>
                          <a:latin typeface="+mn-lt"/>
                          <a:cs typeface="Times New Roman" pitchFamily="18" charset="0"/>
                          <a:sym typeface="Symbol" pitchFamily="18" charset="2"/>
                        </a:rPr>
                        <a:t>Salbutamol</a:t>
                      </a: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dirty="0">
                          <a:ln>
                            <a:noFill/>
                          </a:ln>
                          <a:solidFill>
                            <a:schemeClr val="tx1"/>
                          </a:solidFill>
                          <a:effectLst/>
                          <a:latin typeface="+mn-lt"/>
                          <a:cs typeface="Times New Roman" pitchFamily="18" charset="0"/>
                        </a:rPr>
                        <a:t>10-20 mg (2-4 ml en 5 de SSF en nebulización)</a:t>
                      </a:r>
                    </a:p>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dirty="0">
                          <a:ln>
                            <a:noFill/>
                          </a:ln>
                          <a:solidFill>
                            <a:schemeClr val="tx1"/>
                          </a:solidFill>
                          <a:effectLst/>
                          <a:latin typeface="+mn-lt"/>
                          <a:cs typeface="Times New Roman" pitchFamily="18" charset="0"/>
                        </a:rPr>
                        <a:t>0.5 mg s.c. o </a:t>
                      </a:r>
                      <a:r>
                        <a:rPr kumimoji="0" lang="es-ES" sz="1800" b="0" i="0" u="none" strike="noStrike" cap="none" normalizeH="0" baseline="0" dirty="0" err="1">
                          <a:ln>
                            <a:noFill/>
                          </a:ln>
                          <a:solidFill>
                            <a:schemeClr val="tx1"/>
                          </a:solidFill>
                          <a:effectLst/>
                          <a:latin typeface="+mn-lt"/>
                          <a:cs typeface="Times New Roman" pitchFamily="18" charset="0"/>
                        </a:rPr>
                        <a:t>i.v</a:t>
                      </a:r>
                      <a:r>
                        <a:rPr kumimoji="0" lang="es-ES" sz="1800" b="0" i="0" u="none" strike="noStrike" cap="none" normalizeH="0" baseline="0" dirty="0">
                          <a:ln>
                            <a:noFill/>
                          </a:ln>
                          <a:solidFill>
                            <a:schemeClr val="tx1"/>
                          </a:solidFill>
                          <a:effectLst/>
                          <a:latin typeface="+mn-lt"/>
                          <a:cs typeface="Times New Roman" pitchFamily="18" charset="0"/>
                        </a:rPr>
                        <a:t>. </a:t>
                      </a:r>
                      <a:endParaRPr kumimoji="0" lang="es-ES" sz="1800" b="0" i="0" u="none" strike="noStrike" cap="none" normalizeH="0" baseline="0" dirty="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dirty="0">
                          <a:ln>
                            <a:noFill/>
                          </a:ln>
                          <a:solidFill>
                            <a:schemeClr val="tx1"/>
                          </a:solidFill>
                          <a:effectLst/>
                          <a:latin typeface="+mn-lt"/>
                          <a:cs typeface="Times New Roman" pitchFamily="18" charset="0"/>
                        </a:rPr>
                        <a:t>5-8 min    / 2- 3 horas</a:t>
                      </a:r>
                      <a:endParaRPr kumimoji="0" lang="es-ES" sz="1800" b="0" i="0" u="none" strike="noStrike" cap="none" normalizeH="0" baseline="0" dirty="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a:ln>
                            <a:noFill/>
                          </a:ln>
                          <a:solidFill>
                            <a:schemeClr val="tx1"/>
                          </a:solidFill>
                          <a:effectLst/>
                          <a:latin typeface="+mn-lt"/>
                          <a:cs typeface="Times New Roman" pitchFamily="18" charset="0"/>
                        </a:rPr>
                        <a:t>Desplazamiento de K al interior de la célula</a:t>
                      </a:r>
                      <a:endParaRPr kumimoji="0" lang="es-ES" sz="1800" b="0" i="0" u="none" strike="noStrike" cap="none" normalizeH="0" baseline="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91654">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a:ln>
                            <a:noFill/>
                          </a:ln>
                          <a:solidFill>
                            <a:schemeClr val="tx1"/>
                          </a:solidFill>
                          <a:effectLst/>
                          <a:latin typeface="+mn-lt"/>
                          <a:cs typeface="Times New Roman" pitchFamily="18" charset="0"/>
                        </a:rPr>
                        <a:t>Insulina + Glu</a:t>
                      </a:r>
                      <a:endParaRPr kumimoji="0" lang="es-ES" sz="1800" b="0" i="0" u="none" strike="noStrike" cap="none" normalizeH="0" baseline="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a:ln>
                            <a:noFill/>
                          </a:ln>
                          <a:solidFill>
                            <a:schemeClr val="tx1"/>
                          </a:solidFill>
                          <a:effectLst/>
                          <a:latin typeface="+mn-lt"/>
                          <a:cs typeface="Times New Roman" pitchFamily="18" charset="0"/>
                        </a:rPr>
                        <a:t>Perfusión: 10 U Insulina rápida en 50 g de Glu (500 ml DX10%)</a:t>
                      </a:r>
                      <a:endParaRPr kumimoji="0" lang="es-ES" sz="1800" b="0" i="0" u="none" strike="noStrike" cap="none" normalizeH="0" baseline="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a:ln>
                            <a:noFill/>
                          </a:ln>
                          <a:solidFill>
                            <a:schemeClr val="tx1"/>
                          </a:solidFill>
                          <a:effectLst/>
                          <a:latin typeface="+mn-lt"/>
                          <a:cs typeface="Times New Roman" pitchFamily="18" charset="0"/>
                        </a:rPr>
                        <a:t>15-30 min / 6-8 hs</a:t>
                      </a:r>
                      <a:endParaRPr kumimoji="0" lang="es-ES" sz="1800" b="0" i="0" u="none" strike="noStrike" cap="none" normalizeH="0" baseline="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a:ln>
                            <a:noFill/>
                          </a:ln>
                          <a:solidFill>
                            <a:schemeClr val="tx1"/>
                          </a:solidFill>
                          <a:effectLst/>
                          <a:latin typeface="+mn-lt"/>
                          <a:cs typeface="Times New Roman" pitchFamily="18" charset="0"/>
                        </a:rPr>
                        <a:t>Desplazamiento de K al interior de la célula</a:t>
                      </a:r>
                      <a:endParaRPr kumimoji="0" lang="es-ES" sz="1800" b="0" i="0" u="none" strike="noStrike" cap="none" normalizeH="0" baseline="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17295">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a:ln>
                            <a:noFill/>
                          </a:ln>
                          <a:solidFill>
                            <a:schemeClr val="tx1"/>
                          </a:solidFill>
                          <a:effectLst/>
                          <a:latin typeface="+mn-lt"/>
                          <a:cs typeface="Times New Roman" pitchFamily="18" charset="0"/>
                        </a:rPr>
                        <a:t>Bicarbonato  </a:t>
                      </a:r>
                    </a:p>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a:ln>
                            <a:noFill/>
                          </a:ln>
                          <a:solidFill>
                            <a:schemeClr val="tx1"/>
                          </a:solidFill>
                          <a:effectLst/>
                          <a:latin typeface="+mn-lt"/>
                          <a:cs typeface="Times New Roman" pitchFamily="18" charset="0"/>
                        </a:rPr>
                        <a:t>(sí acidosis)</a:t>
                      </a:r>
                      <a:endParaRPr kumimoji="0" lang="es-ES" sz="1800" b="0" i="0" u="none" strike="noStrike" cap="none" normalizeH="0" baseline="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dirty="0">
                          <a:ln>
                            <a:noFill/>
                          </a:ln>
                          <a:solidFill>
                            <a:schemeClr val="tx1"/>
                          </a:solidFill>
                          <a:effectLst/>
                          <a:latin typeface="+mn-lt"/>
                          <a:cs typeface="Times New Roman" pitchFamily="18" charset="0"/>
                        </a:rPr>
                        <a:t>Bicarbonato 1/6M 250-500 ml, o 50 </a:t>
                      </a:r>
                      <a:r>
                        <a:rPr kumimoji="0" lang="es-ES" sz="1800" b="0" i="0" u="none" strike="noStrike" cap="none" normalizeH="0" baseline="0" dirty="0" err="1">
                          <a:ln>
                            <a:noFill/>
                          </a:ln>
                          <a:solidFill>
                            <a:schemeClr val="tx1"/>
                          </a:solidFill>
                          <a:effectLst/>
                          <a:latin typeface="+mn-lt"/>
                          <a:cs typeface="Times New Roman" pitchFamily="18" charset="0"/>
                        </a:rPr>
                        <a:t>cc</a:t>
                      </a:r>
                      <a:r>
                        <a:rPr kumimoji="0" lang="es-ES" sz="1800" b="0" i="0" u="none" strike="noStrike" cap="none" normalizeH="0" baseline="0" dirty="0">
                          <a:ln>
                            <a:noFill/>
                          </a:ln>
                          <a:solidFill>
                            <a:schemeClr val="tx1"/>
                          </a:solidFill>
                          <a:effectLst/>
                          <a:latin typeface="+mn-lt"/>
                          <a:cs typeface="Times New Roman" pitchFamily="18" charset="0"/>
                        </a:rPr>
                        <a:t> de 1 M </a:t>
                      </a:r>
                      <a:endParaRPr kumimoji="0" lang="es-ES" sz="1800" b="0" i="0" u="none" strike="noStrike" cap="none" normalizeH="0" baseline="0" dirty="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dirty="0">
                          <a:ln>
                            <a:noFill/>
                          </a:ln>
                          <a:solidFill>
                            <a:schemeClr val="tx1"/>
                          </a:solidFill>
                          <a:effectLst/>
                          <a:latin typeface="+mn-lt"/>
                          <a:cs typeface="Times New Roman" pitchFamily="18" charset="0"/>
                        </a:rPr>
                        <a:t>30-60 min / 6-8 hs</a:t>
                      </a:r>
                      <a:endParaRPr kumimoji="0" lang="es-ES" sz="1800" b="0" i="0" u="none" strike="noStrike" cap="none" normalizeH="0" baseline="0" dirty="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a:ln>
                            <a:noFill/>
                          </a:ln>
                          <a:solidFill>
                            <a:schemeClr val="tx1"/>
                          </a:solidFill>
                          <a:effectLst/>
                          <a:latin typeface="+mn-lt"/>
                          <a:cs typeface="Times New Roman" pitchFamily="18" charset="0"/>
                        </a:rPr>
                        <a:t>Desplazamiento de K al interior de la célula</a:t>
                      </a:r>
                      <a:endParaRPr kumimoji="0" lang="es-ES" sz="1800" b="0" i="0" u="none" strike="noStrike" cap="none" normalizeH="0" baseline="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17295">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a:ln>
                            <a:noFill/>
                          </a:ln>
                          <a:solidFill>
                            <a:schemeClr val="tx1"/>
                          </a:solidFill>
                          <a:effectLst/>
                          <a:latin typeface="+mn-lt"/>
                          <a:cs typeface="Times New Roman" pitchFamily="18" charset="0"/>
                        </a:rPr>
                        <a:t>Furosemida,</a:t>
                      </a:r>
                    </a:p>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a:ln>
                            <a:noFill/>
                          </a:ln>
                          <a:solidFill>
                            <a:schemeClr val="tx1"/>
                          </a:solidFill>
                          <a:effectLst/>
                          <a:latin typeface="+mn-lt"/>
                          <a:cs typeface="Times New Roman" pitchFamily="18" charset="0"/>
                        </a:rPr>
                        <a:t>Torasemida</a:t>
                      </a:r>
                      <a:endParaRPr kumimoji="0" lang="es-ES" sz="1800" b="0" i="0" u="none" strike="noStrike" cap="none" normalizeH="0" baseline="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a:ln>
                            <a:noFill/>
                          </a:ln>
                          <a:solidFill>
                            <a:schemeClr val="tx1"/>
                          </a:solidFill>
                          <a:effectLst/>
                          <a:latin typeface="+mn-lt"/>
                          <a:cs typeface="Times New Roman" pitchFamily="18" charset="0"/>
                        </a:rPr>
                        <a:t>40-200 mg i.v. según función renal</a:t>
                      </a:r>
                      <a:endParaRPr kumimoji="0" lang="es-ES" sz="1800" b="0" i="0" u="none" strike="noStrike" cap="none" normalizeH="0" baseline="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a:ln>
                            <a:noFill/>
                          </a:ln>
                          <a:solidFill>
                            <a:schemeClr val="tx1"/>
                          </a:solidFill>
                          <a:effectLst/>
                          <a:latin typeface="+mn-lt"/>
                          <a:cs typeface="Times New Roman" pitchFamily="18" charset="0"/>
                        </a:rPr>
                        <a:t>30 min / horas</a:t>
                      </a:r>
                      <a:endParaRPr kumimoji="0" lang="es-ES" sz="1800" b="0" i="0" u="none" strike="noStrike" cap="none" normalizeH="0" baseline="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dirty="0">
                          <a:ln>
                            <a:noFill/>
                          </a:ln>
                          <a:solidFill>
                            <a:schemeClr val="tx1"/>
                          </a:solidFill>
                          <a:effectLst/>
                          <a:latin typeface="+mn-lt"/>
                          <a:cs typeface="Times New Roman" pitchFamily="18" charset="0"/>
                        </a:rPr>
                        <a:t>Eliminan el potasio del organismo</a:t>
                      </a:r>
                      <a:endParaRPr kumimoji="0" lang="es-ES" sz="1800" b="0" i="0" u="none" strike="noStrike" cap="none" normalizeH="0" baseline="0" dirty="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17295">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a:ln>
                            <a:noFill/>
                          </a:ln>
                          <a:solidFill>
                            <a:schemeClr val="tx1"/>
                          </a:solidFill>
                          <a:effectLst/>
                          <a:latin typeface="+mn-lt"/>
                          <a:cs typeface="Times New Roman" pitchFamily="18" charset="0"/>
                        </a:rPr>
                        <a:t>Diálisis</a:t>
                      </a:r>
                      <a:endParaRPr kumimoji="0" lang="es-ES" sz="1800" b="0" i="0" u="none" strike="noStrike" cap="none" normalizeH="0" baseline="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a:ln>
                            <a:noFill/>
                          </a:ln>
                          <a:solidFill>
                            <a:schemeClr val="tx1"/>
                          </a:solidFill>
                          <a:effectLst/>
                          <a:latin typeface="+mn-lt"/>
                          <a:cs typeface="Times New Roman" pitchFamily="18" charset="0"/>
                        </a:rPr>
                        <a:t>Hemodiálisis</a:t>
                      </a:r>
                    </a:p>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a:ln>
                            <a:noFill/>
                          </a:ln>
                          <a:solidFill>
                            <a:schemeClr val="tx1"/>
                          </a:solidFill>
                          <a:effectLst/>
                          <a:latin typeface="+mn-lt"/>
                          <a:cs typeface="Times New Roman" pitchFamily="18" charset="0"/>
                        </a:rPr>
                        <a:t>Diálisis peritoneal</a:t>
                      </a:r>
                      <a:endParaRPr kumimoji="0" lang="es-ES" sz="1800" b="0" i="0" u="none" strike="noStrike" cap="none" normalizeH="0" baseline="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a:ln>
                            <a:noFill/>
                          </a:ln>
                          <a:solidFill>
                            <a:schemeClr val="tx1"/>
                          </a:solidFill>
                          <a:effectLst/>
                          <a:latin typeface="+mn-lt"/>
                          <a:cs typeface="Times New Roman" pitchFamily="18" charset="0"/>
                        </a:rPr>
                        <a:t>min / horas</a:t>
                      </a:r>
                      <a:endParaRPr kumimoji="0" lang="es-ES" sz="1800" b="0" i="0" u="none" strike="noStrike" cap="none" normalizeH="0" baseline="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
                          <a:schemeClr val="bg2"/>
                        </a:buClr>
                        <a:buSzPct val="75000"/>
                        <a:buFont typeface="Wingdings" pitchFamily="2" charset="2"/>
                        <a:buNone/>
                        <a:tabLst/>
                      </a:pPr>
                      <a:r>
                        <a:rPr kumimoji="0" lang="es-ES" sz="1800" b="0" i="0" u="none" strike="noStrike" cap="none" normalizeH="0" baseline="0" dirty="0">
                          <a:ln>
                            <a:noFill/>
                          </a:ln>
                          <a:solidFill>
                            <a:schemeClr val="tx1"/>
                          </a:solidFill>
                          <a:effectLst/>
                          <a:latin typeface="+mn-lt"/>
                          <a:cs typeface="Times New Roman" pitchFamily="18" charset="0"/>
                        </a:rPr>
                        <a:t>Eliminan el potasio del organismo</a:t>
                      </a:r>
                      <a:endParaRPr kumimoji="0" lang="es-ES" sz="1800" b="0" i="0" u="none" strike="noStrike" cap="none" normalizeH="0" baseline="0" dirty="0">
                        <a:ln>
                          <a:noFill/>
                        </a:ln>
                        <a:solidFill>
                          <a:schemeClr val="tx1"/>
                        </a:solidFill>
                        <a:effectLst/>
                        <a:latin typeface="+mn-lt"/>
                      </a:endParaRPr>
                    </a:p>
                  </a:txBody>
                  <a:tcPr marL="68587" marR="68587" marT="34289" marB="34289" horzOverflow="overflow">
                    <a:lnL w="12700" cap="flat" cmpd="sng" algn="ctr">
                      <a:solidFill>
                        <a:srgbClr val="000080"/>
                      </a:solidFill>
                      <a:prstDash val="solid"/>
                      <a:round/>
                      <a:headEnd type="none" w="med" len="med"/>
                      <a:tailEnd type="none" w="med" len="med"/>
                    </a:lnL>
                    <a:lnR w="12700" cap="flat" cmpd="sng" algn="ctr">
                      <a:solidFill>
                        <a:srgbClr val="000080"/>
                      </a:solidFill>
                      <a:prstDash val="solid"/>
                      <a:round/>
                      <a:headEnd type="none" w="med" len="med"/>
                      <a:tailEnd type="none" w="med" len="med"/>
                    </a:lnR>
                    <a:lnT w="12700" cap="flat" cmpd="sng" algn="ctr">
                      <a:solidFill>
                        <a:srgbClr val="000080"/>
                      </a:solidFill>
                      <a:prstDash val="solid"/>
                      <a:round/>
                      <a:headEnd type="none" w="med" len="med"/>
                      <a:tailEnd type="none" w="med" len="med"/>
                    </a:lnT>
                    <a:lnB w="12700" cap="flat" cmpd="sng" algn="ctr">
                      <a:solidFill>
                        <a:srgbClr val="000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15" name="Título 1">
            <a:extLst>
              <a:ext uri="{FF2B5EF4-FFF2-40B4-BE49-F238E27FC236}">
                <a16:creationId xmlns:a16="http://schemas.microsoft.com/office/drawing/2014/main" id="{0CCF9962-D6B7-8680-EF7F-665D458391D9}"/>
              </a:ext>
            </a:extLst>
          </p:cNvPr>
          <p:cNvSpPr txBox="1">
            <a:spLocks/>
          </p:cNvSpPr>
          <p:nvPr/>
        </p:nvSpPr>
        <p:spPr>
          <a:xfrm>
            <a:off x="628650" y="0"/>
            <a:ext cx="7886700" cy="795338"/>
          </a:xfrm>
          <a:prstGeom prst="rect">
            <a:avLst/>
          </a:prstGeom>
        </p:spPr>
        <p:txBody>
          <a:bodyPr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auto">
              <a:spcAft>
                <a:spcPts val="0"/>
              </a:spcAft>
              <a:defRPr/>
            </a:pPr>
            <a:r>
              <a:rPr lang="es-ES" sz="2900" b="1" dirty="0">
                <a:solidFill>
                  <a:srgbClr val="3333CC"/>
                </a:solidFill>
                <a:latin typeface="Arial" panose="020B0604020202020204" pitchFamily="34" charset="0"/>
                <a:ea typeface="+mn-ea"/>
                <a:cs typeface="+mn-cs"/>
              </a:rPr>
              <a:t>Tratamiento hiperpotasemia aguda</a:t>
            </a:r>
          </a:p>
        </p:txBody>
      </p:sp>
    </p:spTree>
    <p:custDataLst>
      <p:tags r:id="rId1"/>
    </p:custDataLst>
  </p:cSld>
  <p:clrMapOvr>
    <a:masterClrMapping/>
  </p:clrMapOvr>
  <p:transition spd="slow" advTm="59042"/>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ítulo 1">
            <a:extLst>
              <a:ext uri="{FF2B5EF4-FFF2-40B4-BE49-F238E27FC236}">
                <a16:creationId xmlns:a16="http://schemas.microsoft.com/office/drawing/2014/main" id="{8C906ADB-E54F-912C-BCA7-2BB8BAE54FBB}"/>
              </a:ext>
            </a:extLst>
          </p:cNvPr>
          <p:cNvSpPr>
            <a:spLocks noGrp="1"/>
          </p:cNvSpPr>
          <p:nvPr>
            <p:ph type="title"/>
          </p:nvPr>
        </p:nvSpPr>
        <p:spPr>
          <a:xfrm>
            <a:off x="730250" y="36513"/>
            <a:ext cx="7886700" cy="795337"/>
          </a:xfrm>
        </p:spPr>
        <p:txBody>
          <a:bodyPr rtlCol="0">
            <a:normAutofit/>
          </a:bodyPr>
          <a:lstStyle/>
          <a:p>
            <a:pPr algn="ctr" eaLnBrk="1" fontAlgn="auto" hangingPunct="1">
              <a:spcAft>
                <a:spcPts val="0"/>
              </a:spcAft>
              <a:defRPr/>
            </a:pPr>
            <a:r>
              <a:rPr lang="es-ES" sz="2900" b="1" dirty="0">
                <a:solidFill>
                  <a:srgbClr val="3333CC"/>
                </a:solidFill>
                <a:latin typeface="+mn-lt"/>
                <a:ea typeface="+mn-ea"/>
                <a:cs typeface="+mn-cs"/>
              </a:rPr>
              <a:t>Tratamiento</a:t>
            </a:r>
          </a:p>
        </p:txBody>
      </p:sp>
      <p:sp>
        <p:nvSpPr>
          <p:cNvPr id="65540" name="33 CuadroTexto">
            <a:extLst>
              <a:ext uri="{FF2B5EF4-FFF2-40B4-BE49-F238E27FC236}">
                <a16:creationId xmlns:a16="http://schemas.microsoft.com/office/drawing/2014/main" id="{02EA1180-AF28-3872-269D-35EC40A747EC}"/>
              </a:ext>
            </a:extLst>
          </p:cNvPr>
          <p:cNvSpPr txBox="1">
            <a:spLocks noChangeArrowheads="1"/>
          </p:cNvSpPr>
          <p:nvPr/>
        </p:nvSpPr>
        <p:spPr bwMode="auto">
          <a:xfrm>
            <a:off x="158750" y="4133850"/>
            <a:ext cx="2595563" cy="276225"/>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1200" b="1">
                <a:latin typeface="+mn-lt"/>
              </a:rPr>
              <a:t>UK Renal Association Guidelines 2014</a:t>
            </a:r>
            <a:endParaRPr lang="es-ES" altLang="es-ES" sz="1200" b="1">
              <a:latin typeface="+mn-lt"/>
            </a:endParaRPr>
          </a:p>
        </p:txBody>
      </p:sp>
      <p:sp>
        <p:nvSpPr>
          <p:cNvPr id="65541" name="Rectangle 4">
            <a:extLst>
              <a:ext uri="{FF2B5EF4-FFF2-40B4-BE49-F238E27FC236}">
                <a16:creationId xmlns:a16="http://schemas.microsoft.com/office/drawing/2014/main" id="{5F9F9431-8FA0-6F9A-45A4-5E0DFA6B61DC}"/>
              </a:ext>
            </a:extLst>
          </p:cNvPr>
          <p:cNvSpPr>
            <a:spLocks noChangeArrowheads="1"/>
          </p:cNvSpPr>
          <p:nvPr/>
        </p:nvSpPr>
        <p:spPr bwMode="auto">
          <a:xfrm>
            <a:off x="3224213" y="1204913"/>
            <a:ext cx="2894012" cy="461962"/>
          </a:xfrm>
          <a:prstGeom prst="rect">
            <a:avLst/>
          </a:prstGeom>
          <a:noFill/>
          <a:ln w="25400">
            <a:solidFill>
              <a:schemeClr val="tx1"/>
            </a:solidFill>
            <a:prstDash val="dash"/>
            <a:miter lim="800000"/>
            <a:headEnd/>
            <a:tailEnd/>
          </a:ln>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defRPr/>
            </a:pPr>
            <a:r>
              <a:rPr lang="es-ES" altLang="es-ES" sz="2400" b="1">
                <a:latin typeface="+mn-lt"/>
              </a:rPr>
              <a:t>REDISTRIBUIR</a:t>
            </a:r>
          </a:p>
        </p:txBody>
      </p:sp>
      <p:sp>
        <p:nvSpPr>
          <p:cNvPr id="65542" name="Rectangle 5">
            <a:extLst>
              <a:ext uri="{FF2B5EF4-FFF2-40B4-BE49-F238E27FC236}">
                <a16:creationId xmlns:a16="http://schemas.microsoft.com/office/drawing/2014/main" id="{73FBF4D0-83BD-1F21-DC89-35B24CDBDF07}"/>
              </a:ext>
            </a:extLst>
          </p:cNvPr>
          <p:cNvSpPr>
            <a:spLocks noChangeArrowheads="1"/>
          </p:cNvSpPr>
          <p:nvPr/>
        </p:nvSpPr>
        <p:spPr bwMode="auto">
          <a:xfrm>
            <a:off x="6464300" y="1204913"/>
            <a:ext cx="2044700" cy="461962"/>
          </a:xfrm>
          <a:prstGeom prst="rect">
            <a:avLst/>
          </a:prstGeom>
          <a:noFill/>
          <a:ln w="25400">
            <a:solidFill>
              <a:schemeClr val="tx1"/>
            </a:solidFill>
            <a:prstDash val="dash"/>
            <a:miter lim="800000"/>
            <a:headEnd/>
            <a:tailEnd/>
          </a:ln>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defRPr/>
            </a:pPr>
            <a:r>
              <a:rPr lang="es-ES" altLang="es-ES" sz="2400" b="1">
                <a:latin typeface="+mn-lt"/>
              </a:rPr>
              <a:t>ELIMINAR</a:t>
            </a:r>
          </a:p>
        </p:txBody>
      </p:sp>
      <p:sp>
        <p:nvSpPr>
          <p:cNvPr id="65543" name="Freeform 6">
            <a:extLst>
              <a:ext uri="{FF2B5EF4-FFF2-40B4-BE49-F238E27FC236}">
                <a16:creationId xmlns:a16="http://schemas.microsoft.com/office/drawing/2014/main" id="{1C97576F-DE64-DED9-7B70-ECC739CCCA74}"/>
              </a:ext>
            </a:extLst>
          </p:cNvPr>
          <p:cNvSpPr>
            <a:spLocks/>
          </p:cNvSpPr>
          <p:nvPr/>
        </p:nvSpPr>
        <p:spPr bwMode="auto">
          <a:xfrm>
            <a:off x="2338388" y="590550"/>
            <a:ext cx="1693862" cy="550863"/>
          </a:xfrm>
          <a:custGeom>
            <a:avLst/>
            <a:gdLst>
              <a:gd name="T0" fmla="*/ 0 w 1067"/>
              <a:gd name="T1" fmla="*/ 2147483646 h 347"/>
              <a:gd name="T2" fmla="*/ 2147483646 w 1067"/>
              <a:gd name="T3" fmla="*/ 2147483646 h 347"/>
              <a:gd name="T4" fmla="*/ 2147483646 w 1067"/>
              <a:gd name="T5" fmla="*/ 2147483646 h 347"/>
              <a:gd name="T6" fmla="*/ 2147483646 w 1067"/>
              <a:gd name="T7" fmla="*/ 2147483646 h 347"/>
              <a:gd name="T8" fmla="*/ 2147483646 w 1067"/>
              <a:gd name="T9" fmla="*/ 2147483646 h 347"/>
              <a:gd name="T10" fmla="*/ 2147483646 w 1067"/>
              <a:gd name="T11" fmla="*/ 2147483646 h 347"/>
              <a:gd name="T12" fmla="*/ 2147483646 w 1067"/>
              <a:gd name="T13" fmla="*/ 2147483646 h 347"/>
              <a:gd name="T14" fmla="*/ 2147483646 w 1067"/>
              <a:gd name="T15" fmla="*/ 2147483646 h 347"/>
              <a:gd name="T16" fmla="*/ 2147483646 w 1067"/>
              <a:gd name="T17" fmla="*/ 2147483646 h 347"/>
              <a:gd name="T18" fmla="*/ 2147483646 w 1067"/>
              <a:gd name="T19" fmla="*/ 2147483646 h 347"/>
              <a:gd name="T20" fmla="*/ 2147483646 w 1067"/>
              <a:gd name="T21" fmla="*/ 2147483646 h 347"/>
              <a:gd name="T22" fmla="*/ 2147483646 w 1067"/>
              <a:gd name="T23" fmla="*/ 2147483646 h 347"/>
              <a:gd name="T24" fmla="*/ 2147483646 w 1067"/>
              <a:gd name="T25" fmla="*/ 2147483646 h 347"/>
              <a:gd name="T26" fmla="*/ 2147483646 w 1067"/>
              <a:gd name="T27" fmla="*/ 2147483646 h 347"/>
              <a:gd name="T28" fmla="*/ 2147483646 w 1067"/>
              <a:gd name="T29" fmla="*/ 2147483646 h 347"/>
              <a:gd name="T30" fmla="*/ 2147483646 w 1067"/>
              <a:gd name="T31" fmla="*/ 2147483646 h 347"/>
              <a:gd name="T32" fmla="*/ 2147483646 w 1067"/>
              <a:gd name="T33" fmla="*/ 0 h 347"/>
              <a:gd name="T34" fmla="*/ 2147483646 w 1067"/>
              <a:gd name="T35" fmla="*/ 0 h 347"/>
              <a:gd name="T36" fmla="*/ 2147483646 w 1067"/>
              <a:gd name="T37" fmla="*/ 2147483646 h 347"/>
              <a:gd name="T38" fmla="*/ 2147483646 w 1067"/>
              <a:gd name="T39" fmla="*/ 2147483646 h 347"/>
              <a:gd name="T40" fmla="*/ 2147483646 w 1067"/>
              <a:gd name="T41" fmla="*/ 2147483646 h 347"/>
              <a:gd name="T42" fmla="*/ 2147483646 w 1067"/>
              <a:gd name="T43" fmla="*/ 2147483646 h 347"/>
              <a:gd name="T44" fmla="*/ 2147483646 w 1067"/>
              <a:gd name="T45" fmla="*/ 2147483646 h 347"/>
              <a:gd name="T46" fmla="*/ 2147483646 w 1067"/>
              <a:gd name="T47" fmla="*/ 2147483646 h 347"/>
              <a:gd name="T48" fmla="*/ 2147483646 w 1067"/>
              <a:gd name="T49" fmla="*/ 2147483646 h 347"/>
              <a:gd name="T50" fmla="*/ 2147483646 w 1067"/>
              <a:gd name="T51" fmla="*/ 2147483646 h 347"/>
              <a:gd name="T52" fmla="*/ 2147483646 w 1067"/>
              <a:gd name="T53" fmla="*/ 2147483646 h 347"/>
              <a:gd name="T54" fmla="*/ 2147483646 w 1067"/>
              <a:gd name="T55" fmla="*/ 2147483646 h 347"/>
              <a:gd name="T56" fmla="*/ 2147483646 w 1067"/>
              <a:gd name="T57" fmla="*/ 2147483646 h 347"/>
              <a:gd name="T58" fmla="*/ 2147483646 w 1067"/>
              <a:gd name="T59" fmla="*/ 2147483646 h 347"/>
              <a:gd name="T60" fmla="*/ 2147483646 w 1067"/>
              <a:gd name="T61" fmla="*/ 2147483646 h 347"/>
              <a:gd name="T62" fmla="*/ 2147483646 w 1067"/>
              <a:gd name="T63" fmla="*/ 2147483646 h 347"/>
              <a:gd name="T64" fmla="*/ 2147483646 w 1067"/>
              <a:gd name="T65" fmla="*/ 2147483646 h 347"/>
              <a:gd name="T66" fmla="*/ 2147483646 w 1067"/>
              <a:gd name="T67" fmla="*/ 2147483646 h 347"/>
              <a:gd name="T68" fmla="*/ 2147483646 w 1067"/>
              <a:gd name="T69" fmla="*/ 2147483646 h 347"/>
              <a:gd name="T70" fmla="*/ 2147483646 w 1067"/>
              <a:gd name="T71" fmla="*/ 2147483646 h 347"/>
              <a:gd name="T72" fmla="*/ 2147483646 w 1067"/>
              <a:gd name="T73" fmla="*/ 2147483646 h 347"/>
              <a:gd name="T74" fmla="*/ 2147483646 w 1067"/>
              <a:gd name="T75" fmla="*/ 2147483646 h 347"/>
              <a:gd name="T76" fmla="*/ 2147483646 w 1067"/>
              <a:gd name="T77" fmla="*/ 2147483646 h 347"/>
              <a:gd name="T78" fmla="*/ 2147483646 w 1067"/>
              <a:gd name="T79" fmla="*/ 2147483646 h 347"/>
              <a:gd name="T80" fmla="*/ 2147483646 w 1067"/>
              <a:gd name="T81" fmla="*/ 2147483646 h 347"/>
              <a:gd name="T82" fmla="*/ 2147483646 w 1067"/>
              <a:gd name="T83" fmla="*/ 2147483646 h 347"/>
              <a:gd name="T84" fmla="*/ 2147483646 w 1067"/>
              <a:gd name="T85" fmla="*/ 2147483646 h 347"/>
              <a:gd name="T86" fmla="*/ 2147483646 w 1067"/>
              <a:gd name="T87" fmla="*/ 2147483646 h 347"/>
              <a:gd name="T88" fmla="*/ 2147483646 w 1067"/>
              <a:gd name="T89" fmla="*/ 2147483646 h 347"/>
              <a:gd name="T90" fmla="*/ 2147483646 w 1067"/>
              <a:gd name="T91" fmla="*/ 2147483646 h 347"/>
              <a:gd name="T92" fmla="*/ 2147483646 w 1067"/>
              <a:gd name="T93" fmla="*/ 2147483646 h 347"/>
              <a:gd name="T94" fmla="*/ 2147483646 w 1067"/>
              <a:gd name="T95" fmla="*/ 2147483646 h 34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67"/>
              <a:gd name="T145" fmla="*/ 0 h 347"/>
              <a:gd name="T146" fmla="*/ 1067 w 1067"/>
              <a:gd name="T147" fmla="*/ 347 h 34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67" h="347">
                <a:moveTo>
                  <a:pt x="0" y="346"/>
                </a:moveTo>
                <a:lnTo>
                  <a:pt x="2" y="311"/>
                </a:lnTo>
                <a:lnTo>
                  <a:pt x="8" y="277"/>
                </a:lnTo>
                <a:lnTo>
                  <a:pt x="17" y="243"/>
                </a:lnTo>
                <a:lnTo>
                  <a:pt x="30" y="211"/>
                </a:lnTo>
                <a:lnTo>
                  <a:pt x="46" y="181"/>
                </a:lnTo>
                <a:lnTo>
                  <a:pt x="65" y="153"/>
                </a:lnTo>
                <a:lnTo>
                  <a:pt x="87" y="126"/>
                </a:lnTo>
                <a:lnTo>
                  <a:pt x="112" y="101"/>
                </a:lnTo>
                <a:lnTo>
                  <a:pt x="139" y="79"/>
                </a:lnTo>
                <a:lnTo>
                  <a:pt x="168" y="59"/>
                </a:lnTo>
                <a:lnTo>
                  <a:pt x="199" y="42"/>
                </a:lnTo>
                <a:lnTo>
                  <a:pt x="232" y="28"/>
                </a:lnTo>
                <a:lnTo>
                  <a:pt x="268" y="16"/>
                </a:lnTo>
                <a:lnTo>
                  <a:pt x="304" y="7"/>
                </a:lnTo>
                <a:lnTo>
                  <a:pt x="342" y="2"/>
                </a:lnTo>
                <a:lnTo>
                  <a:pt x="381" y="0"/>
                </a:lnTo>
                <a:lnTo>
                  <a:pt x="599" y="0"/>
                </a:lnTo>
                <a:lnTo>
                  <a:pt x="658" y="5"/>
                </a:lnTo>
                <a:lnTo>
                  <a:pt x="715" y="17"/>
                </a:lnTo>
                <a:lnTo>
                  <a:pt x="769" y="37"/>
                </a:lnTo>
                <a:lnTo>
                  <a:pt x="818" y="64"/>
                </a:lnTo>
                <a:lnTo>
                  <a:pt x="863" y="97"/>
                </a:lnTo>
                <a:lnTo>
                  <a:pt x="902" y="137"/>
                </a:lnTo>
                <a:lnTo>
                  <a:pt x="933" y="182"/>
                </a:lnTo>
                <a:lnTo>
                  <a:pt x="957" y="231"/>
                </a:lnTo>
                <a:lnTo>
                  <a:pt x="1066" y="231"/>
                </a:lnTo>
                <a:lnTo>
                  <a:pt x="870" y="346"/>
                </a:lnTo>
                <a:lnTo>
                  <a:pt x="631" y="231"/>
                </a:lnTo>
                <a:lnTo>
                  <a:pt x="740" y="231"/>
                </a:lnTo>
                <a:lnTo>
                  <a:pt x="722" y="193"/>
                </a:lnTo>
                <a:lnTo>
                  <a:pt x="700" y="158"/>
                </a:lnTo>
                <a:lnTo>
                  <a:pt x="674" y="125"/>
                </a:lnTo>
                <a:lnTo>
                  <a:pt x="644" y="95"/>
                </a:lnTo>
                <a:lnTo>
                  <a:pt x="609" y="69"/>
                </a:lnTo>
                <a:lnTo>
                  <a:pt x="572" y="47"/>
                </a:lnTo>
                <a:lnTo>
                  <a:pt x="533" y="29"/>
                </a:lnTo>
                <a:lnTo>
                  <a:pt x="490" y="15"/>
                </a:lnTo>
                <a:lnTo>
                  <a:pt x="432" y="35"/>
                </a:lnTo>
                <a:lnTo>
                  <a:pt x="379" y="63"/>
                </a:lnTo>
                <a:lnTo>
                  <a:pt x="333" y="98"/>
                </a:lnTo>
                <a:lnTo>
                  <a:pt x="293" y="139"/>
                </a:lnTo>
                <a:lnTo>
                  <a:pt x="261" y="185"/>
                </a:lnTo>
                <a:lnTo>
                  <a:pt x="238" y="236"/>
                </a:lnTo>
                <a:lnTo>
                  <a:pt x="223" y="290"/>
                </a:lnTo>
                <a:lnTo>
                  <a:pt x="219" y="318"/>
                </a:lnTo>
                <a:lnTo>
                  <a:pt x="218" y="346"/>
                </a:lnTo>
              </a:path>
            </a:pathLst>
          </a:custGeom>
          <a:solidFill>
            <a:srgbClr val="FFFF00"/>
          </a:solidFill>
          <a:ln w="12700" cap="rnd" cmpd="sng">
            <a:solidFill>
              <a:schemeClr val="tx1"/>
            </a:solidFill>
            <a:prstDash val="solid"/>
            <a:round/>
            <a:headEnd type="none" w="sm" len="sm"/>
            <a:tailEnd type="none" w="sm" len="sm"/>
          </a:ln>
        </p:spPr>
        <p:txBody>
          <a:bodyPr/>
          <a:lstStyle/>
          <a:p>
            <a:pPr>
              <a:defRPr/>
            </a:pPr>
            <a:endParaRPr lang="es-ES">
              <a:latin typeface="+mn-lt"/>
            </a:endParaRPr>
          </a:p>
        </p:txBody>
      </p:sp>
      <p:sp>
        <p:nvSpPr>
          <p:cNvPr id="65544" name="Freeform 7">
            <a:extLst>
              <a:ext uri="{FF2B5EF4-FFF2-40B4-BE49-F238E27FC236}">
                <a16:creationId xmlns:a16="http://schemas.microsoft.com/office/drawing/2014/main" id="{6F630588-EED4-4C00-5EB3-FF515A13732B}"/>
              </a:ext>
            </a:extLst>
          </p:cNvPr>
          <p:cNvSpPr>
            <a:spLocks/>
          </p:cNvSpPr>
          <p:nvPr/>
        </p:nvSpPr>
        <p:spPr bwMode="auto">
          <a:xfrm>
            <a:off x="5462588" y="590550"/>
            <a:ext cx="1693862" cy="550863"/>
          </a:xfrm>
          <a:custGeom>
            <a:avLst/>
            <a:gdLst>
              <a:gd name="T0" fmla="*/ 0 w 1067"/>
              <a:gd name="T1" fmla="*/ 2147483646 h 347"/>
              <a:gd name="T2" fmla="*/ 2147483646 w 1067"/>
              <a:gd name="T3" fmla="*/ 2147483646 h 347"/>
              <a:gd name="T4" fmla="*/ 2147483646 w 1067"/>
              <a:gd name="T5" fmla="*/ 2147483646 h 347"/>
              <a:gd name="T6" fmla="*/ 2147483646 w 1067"/>
              <a:gd name="T7" fmla="*/ 2147483646 h 347"/>
              <a:gd name="T8" fmla="*/ 2147483646 w 1067"/>
              <a:gd name="T9" fmla="*/ 2147483646 h 347"/>
              <a:gd name="T10" fmla="*/ 2147483646 w 1067"/>
              <a:gd name="T11" fmla="*/ 2147483646 h 347"/>
              <a:gd name="T12" fmla="*/ 2147483646 w 1067"/>
              <a:gd name="T13" fmla="*/ 2147483646 h 347"/>
              <a:gd name="T14" fmla="*/ 2147483646 w 1067"/>
              <a:gd name="T15" fmla="*/ 2147483646 h 347"/>
              <a:gd name="T16" fmla="*/ 2147483646 w 1067"/>
              <a:gd name="T17" fmla="*/ 2147483646 h 347"/>
              <a:gd name="T18" fmla="*/ 2147483646 w 1067"/>
              <a:gd name="T19" fmla="*/ 2147483646 h 347"/>
              <a:gd name="T20" fmla="*/ 2147483646 w 1067"/>
              <a:gd name="T21" fmla="*/ 2147483646 h 347"/>
              <a:gd name="T22" fmla="*/ 2147483646 w 1067"/>
              <a:gd name="T23" fmla="*/ 2147483646 h 347"/>
              <a:gd name="T24" fmla="*/ 2147483646 w 1067"/>
              <a:gd name="T25" fmla="*/ 2147483646 h 347"/>
              <a:gd name="T26" fmla="*/ 2147483646 w 1067"/>
              <a:gd name="T27" fmla="*/ 2147483646 h 347"/>
              <a:gd name="T28" fmla="*/ 2147483646 w 1067"/>
              <a:gd name="T29" fmla="*/ 2147483646 h 347"/>
              <a:gd name="T30" fmla="*/ 2147483646 w 1067"/>
              <a:gd name="T31" fmla="*/ 2147483646 h 347"/>
              <a:gd name="T32" fmla="*/ 2147483646 w 1067"/>
              <a:gd name="T33" fmla="*/ 0 h 347"/>
              <a:gd name="T34" fmla="*/ 2147483646 w 1067"/>
              <a:gd name="T35" fmla="*/ 0 h 347"/>
              <a:gd name="T36" fmla="*/ 2147483646 w 1067"/>
              <a:gd name="T37" fmla="*/ 2147483646 h 347"/>
              <a:gd name="T38" fmla="*/ 2147483646 w 1067"/>
              <a:gd name="T39" fmla="*/ 2147483646 h 347"/>
              <a:gd name="T40" fmla="*/ 2147483646 w 1067"/>
              <a:gd name="T41" fmla="*/ 2147483646 h 347"/>
              <a:gd name="T42" fmla="*/ 2147483646 w 1067"/>
              <a:gd name="T43" fmla="*/ 2147483646 h 347"/>
              <a:gd name="T44" fmla="*/ 2147483646 w 1067"/>
              <a:gd name="T45" fmla="*/ 2147483646 h 347"/>
              <a:gd name="T46" fmla="*/ 2147483646 w 1067"/>
              <a:gd name="T47" fmla="*/ 2147483646 h 347"/>
              <a:gd name="T48" fmla="*/ 2147483646 w 1067"/>
              <a:gd name="T49" fmla="*/ 2147483646 h 347"/>
              <a:gd name="T50" fmla="*/ 2147483646 w 1067"/>
              <a:gd name="T51" fmla="*/ 2147483646 h 347"/>
              <a:gd name="T52" fmla="*/ 2147483646 w 1067"/>
              <a:gd name="T53" fmla="*/ 2147483646 h 347"/>
              <a:gd name="T54" fmla="*/ 2147483646 w 1067"/>
              <a:gd name="T55" fmla="*/ 2147483646 h 347"/>
              <a:gd name="T56" fmla="*/ 2147483646 w 1067"/>
              <a:gd name="T57" fmla="*/ 2147483646 h 347"/>
              <a:gd name="T58" fmla="*/ 2147483646 w 1067"/>
              <a:gd name="T59" fmla="*/ 2147483646 h 347"/>
              <a:gd name="T60" fmla="*/ 2147483646 w 1067"/>
              <a:gd name="T61" fmla="*/ 2147483646 h 347"/>
              <a:gd name="T62" fmla="*/ 2147483646 w 1067"/>
              <a:gd name="T63" fmla="*/ 2147483646 h 347"/>
              <a:gd name="T64" fmla="*/ 2147483646 w 1067"/>
              <a:gd name="T65" fmla="*/ 2147483646 h 347"/>
              <a:gd name="T66" fmla="*/ 2147483646 w 1067"/>
              <a:gd name="T67" fmla="*/ 2147483646 h 347"/>
              <a:gd name="T68" fmla="*/ 2147483646 w 1067"/>
              <a:gd name="T69" fmla="*/ 2147483646 h 347"/>
              <a:gd name="T70" fmla="*/ 2147483646 w 1067"/>
              <a:gd name="T71" fmla="*/ 2147483646 h 347"/>
              <a:gd name="T72" fmla="*/ 2147483646 w 1067"/>
              <a:gd name="T73" fmla="*/ 2147483646 h 347"/>
              <a:gd name="T74" fmla="*/ 2147483646 w 1067"/>
              <a:gd name="T75" fmla="*/ 2147483646 h 347"/>
              <a:gd name="T76" fmla="*/ 2147483646 w 1067"/>
              <a:gd name="T77" fmla="*/ 2147483646 h 347"/>
              <a:gd name="T78" fmla="*/ 2147483646 w 1067"/>
              <a:gd name="T79" fmla="*/ 2147483646 h 347"/>
              <a:gd name="T80" fmla="*/ 2147483646 w 1067"/>
              <a:gd name="T81" fmla="*/ 2147483646 h 347"/>
              <a:gd name="T82" fmla="*/ 2147483646 w 1067"/>
              <a:gd name="T83" fmla="*/ 2147483646 h 347"/>
              <a:gd name="T84" fmla="*/ 2147483646 w 1067"/>
              <a:gd name="T85" fmla="*/ 2147483646 h 347"/>
              <a:gd name="T86" fmla="*/ 2147483646 w 1067"/>
              <a:gd name="T87" fmla="*/ 2147483646 h 347"/>
              <a:gd name="T88" fmla="*/ 2147483646 w 1067"/>
              <a:gd name="T89" fmla="*/ 2147483646 h 347"/>
              <a:gd name="T90" fmla="*/ 2147483646 w 1067"/>
              <a:gd name="T91" fmla="*/ 2147483646 h 347"/>
              <a:gd name="T92" fmla="*/ 2147483646 w 1067"/>
              <a:gd name="T93" fmla="*/ 2147483646 h 347"/>
              <a:gd name="T94" fmla="*/ 2147483646 w 1067"/>
              <a:gd name="T95" fmla="*/ 2147483646 h 34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67"/>
              <a:gd name="T145" fmla="*/ 0 h 347"/>
              <a:gd name="T146" fmla="*/ 1067 w 1067"/>
              <a:gd name="T147" fmla="*/ 347 h 34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67" h="347">
                <a:moveTo>
                  <a:pt x="0" y="346"/>
                </a:moveTo>
                <a:lnTo>
                  <a:pt x="2" y="311"/>
                </a:lnTo>
                <a:lnTo>
                  <a:pt x="8" y="277"/>
                </a:lnTo>
                <a:lnTo>
                  <a:pt x="17" y="243"/>
                </a:lnTo>
                <a:lnTo>
                  <a:pt x="30" y="211"/>
                </a:lnTo>
                <a:lnTo>
                  <a:pt x="46" y="181"/>
                </a:lnTo>
                <a:lnTo>
                  <a:pt x="65" y="153"/>
                </a:lnTo>
                <a:lnTo>
                  <a:pt x="87" y="126"/>
                </a:lnTo>
                <a:lnTo>
                  <a:pt x="112" y="101"/>
                </a:lnTo>
                <a:lnTo>
                  <a:pt x="139" y="79"/>
                </a:lnTo>
                <a:lnTo>
                  <a:pt x="168" y="59"/>
                </a:lnTo>
                <a:lnTo>
                  <a:pt x="199" y="42"/>
                </a:lnTo>
                <a:lnTo>
                  <a:pt x="233" y="28"/>
                </a:lnTo>
                <a:lnTo>
                  <a:pt x="268" y="16"/>
                </a:lnTo>
                <a:lnTo>
                  <a:pt x="304" y="7"/>
                </a:lnTo>
                <a:lnTo>
                  <a:pt x="342" y="2"/>
                </a:lnTo>
                <a:lnTo>
                  <a:pt x="381" y="0"/>
                </a:lnTo>
                <a:lnTo>
                  <a:pt x="599" y="0"/>
                </a:lnTo>
                <a:lnTo>
                  <a:pt x="658" y="5"/>
                </a:lnTo>
                <a:lnTo>
                  <a:pt x="715" y="17"/>
                </a:lnTo>
                <a:lnTo>
                  <a:pt x="769" y="37"/>
                </a:lnTo>
                <a:lnTo>
                  <a:pt x="819" y="64"/>
                </a:lnTo>
                <a:lnTo>
                  <a:pt x="863" y="97"/>
                </a:lnTo>
                <a:lnTo>
                  <a:pt x="901" y="137"/>
                </a:lnTo>
                <a:lnTo>
                  <a:pt x="933" y="182"/>
                </a:lnTo>
                <a:lnTo>
                  <a:pt x="958" y="231"/>
                </a:lnTo>
                <a:lnTo>
                  <a:pt x="1066" y="231"/>
                </a:lnTo>
                <a:lnTo>
                  <a:pt x="871" y="346"/>
                </a:lnTo>
                <a:lnTo>
                  <a:pt x="631" y="231"/>
                </a:lnTo>
                <a:lnTo>
                  <a:pt x="740" y="231"/>
                </a:lnTo>
                <a:lnTo>
                  <a:pt x="723" y="193"/>
                </a:lnTo>
                <a:lnTo>
                  <a:pt x="700" y="158"/>
                </a:lnTo>
                <a:lnTo>
                  <a:pt x="674" y="125"/>
                </a:lnTo>
                <a:lnTo>
                  <a:pt x="643" y="95"/>
                </a:lnTo>
                <a:lnTo>
                  <a:pt x="610" y="69"/>
                </a:lnTo>
                <a:lnTo>
                  <a:pt x="573" y="47"/>
                </a:lnTo>
                <a:lnTo>
                  <a:pt x="532" y="29"/>
                </a:lnTo>
                <a:lnTo>
                  <a:pt x="490" y="15"/>
                </a:lnTo>
                <a:lnTo>
                  <a:pt x="432" y="35"/>
                </a:lnTo>
                <a:lnTo>
                  <a:pt x="379" y="63"/>
                </a:lnTo>
                <a:lnTo>
                  <a:pt x="333" y="98"/>
                </a:lnTo>
                <a:lnTo>
                  <a:pt x="293" y="139"/>
                </a:lnTo>
                <a:lnTo>
                  <a:pt x="261" y="185"/>
                </a:lnTo>
                <a:lnTo>
                  <a:pt x="238" y="236"/>
                </a:lnTo>
                <a:lnTo>
                  <a:pt x="223" y="290"/>
                </a:lnTo>
                <a:lnTo>
                  <a:pt x="219" y="318"/>
                </a:lnTo>
                <a:lnTo>
                  <a:pt x="218" y="346"/>
                </a:lnTo>
              </a:path>
            </a:pathLst>
          </a:custGeom>
          <a:solidFill>
            <a:srgbClr val="FFFF00"/>
          </a:solidFill>
          <a:ln w="12700" cap="rnd" cmpd="sng">
            <a:solidFill>
              <a:schemeClr val="tx1"/>
            </a:solidFill>
            <a:prstDash val="solid"/>
            <a:round/>
            <a:headEnd type="none" w="sm" len="sm"/>
            <a:tailEnd type="none" w="sm" len="sm"/>
          </a:ln>
        </p:spPr>
        <p:txBody>
          <a:bodyPr/>
          <a:lstStyle/>
          <a:p>
            <a:pPr>
              <a:defRPr/>
            </a:pPr>
            <a:endParaRPr lang="es-ES">
              <a:latin typeface="+mn-lt"/>
            </a:endParaRPr>
          </a:p>
        </p:txBody>
      </p:sp>
      <p:sp>
        <p:nvSpPr>
          <p:cNvPr id="65545" name="Freeform 11">
            <a:extLst>
              <a:ext uri="{FF2B5EF4-FFF2-40B4-BE49-F238E27FC236}">
                <a16:creationId xmlns:a16="http://schemas.microsoft.com/office/drawing/2014/main" id="{4E3450A8-E6DC-7C79-851D-7761A766EAC6}"/>
              </a:ext>
            </a:extLst>
          </p:cNvPr>
          <p:cNvSpPr>
            <a:spLocks/>
          </p:cNvSpPr>
          <p:nvPr/>
        </p:nvSpPr>
        <p:spPr bwMode="auto">
          <a:xfrm>
            <a:off x="1503363" y="1860550"/>
            <a:ext cx="360362" cy="577850"/>
          </a:xfrm>
          <a:custGeom>
            <a:avLst/>
            <a:gdLst>
              <a:gd name="T0" fmla="*/ 2147483646 w 227"/>
              <a:gd name="T1" fmla="*/ 2147483646 h 364"/>
              <a:gd name="T2" fmla="*/ 2147483646 w 227"/>
              <a:gd name="T3" fmla="*/ 2147483646 h 364"/>
              <a:gd name="T4" fmla="*/ 2147483646 w 227"/>
              <a:gd name="T5" fmla="*/ 0 h 364"/>
              <a:gd name="T6" fmla="*/ 2147483646 w 227"/>
              <a:gd name="T7" fmla="*/ 2147483646 h 364"/>
              <a:gd name="T8" fmla="*/ 2147483646 w 227"/>
              <a:gd name="T9" fmla="*/ 0 h 364"/>
              <a:gd name="T10" fmla="*/ 2147483646 w 227"/>
              <a:gd name="T11" fmla="*/ 2147483646 h 364"/>
              <a:gd name="T12" fmla="*/ 0 w 227"/>
              <a:gd name="T13" fmla="*/ 2147483646 h 364"/>
              <a:gd name="T14" fmla="*/ 2147483646 w 227"/>
              <a:gd name="T15" fmla="*/ 2147483646 h 364"/>
              <a:gd name="T16" fmla="*/ 2147483646 w 227"/>
              <a:gd name="T17" fmla="*/ 2147483646 h 3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7"/>
              <a:gd name="T28" fmla="*/ 0 h 364"/>
              <a:gd name="T29" fmla="*/ 227 w 227"/>
              <a:gd name="T30" fmla="*/ 364 h 3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7" h="364">
                <a:moveTo>
                  <a:pt x="226" y="272"/>
                </a:moveTo>
                <a:lnTo>
                  <a:pt x="170" y="272"/>
                </a:lnTo>
                <a:lnTo>
                  <a:pt x="170" y="0"/>
                </a:lnTo>
                <a:lnTo>
                  <a:pt x="113" y="45"/>
                </a:lnTo>
                <a:lnTo>
                  <a:pt x="57" y="0"/>
                </a:lnTo>
                <a:lnTo>
                  <a:pt x="57" y="272"/>
                </a:lnTo>
                <a:lnTo>
                  <a:pt x="0" y="272"/>
                </a:lnTo>
                <a:lnTo>
                  <a:pt x="113" y="363"/>
                </a:lnTo>
                <a:lnTo>
                  <a:pt x="226" y="272"/>
                </a:lnTo>
              </a:path>
            </a:pathLst>
          </a:custGeom>
          <a:solidFill>
            <a:schemeClr val="bg1"/>
          </a:solidFill>
          <a:ln w="12700" cap="rnd" cmpd="sng">
            <a:solidFill>
              <a:schemeClr val="tx1"/>
            </a:solidFill>
            <a:prstDash val="solid"/>
            <a:round/>
            <a:headEnd/>
            <a:tailEnd/>
          </a:ln>
        </p:spPr>
        <p:txBody>
          <a:bodyPr/>
          <a:lstStyle/>
          <a:p>
            <a:pPr>
              <a:defRPr/>
            </a:pPr>
            <a:endParaRPr lang="es-ES">
              <a:latin typeface="+mn-lt"/>
            </a:endParaRPr>
          </a:p>
        </p:txBody>
      </p:sp>
      <p:sp>
        <p:nvSpPr>
          <p:cNvPr id="65546" name="Freeform 12">
            <a:extLst>
              <a:ext uri="{FF2B5EF4-FFF2-40B4-BE49-F238E27FC236}">
                <a16:creationId xmlns:a16="http://schemas.microsoft.com/office/drawing/2014/main" id="{85090FD0-C317-6493-5C89-B9BE7EE11822}"/>
              </a:ext>
            </a:extLst>
          </p:cNvPr>
          <p:cNvSpPr>
            <a:spLocks/>
          </p:cNvSpPr>
          <p:nvPr/>
        </p:nvSpPr>
        <p:spPr bwMode="auto">
          <a:xfrm>
            <a:off x="4311650" y="1787525"/>
            <a:ext cx="358775" cy="1512888"/>
          </a:xfrm>
          <a:custGeom>
            <a:avLst/>
            <a:gdLst>
              <a:gd name="T0" fmla="*/ 2147483646 w 217"/>
              <a:gd name="T1" fmla="*/ 2147483646 h 1181"/>
              <a:gd name="T2" fmla="*/ 2147483646 w 217"/>
              <a:gd name="T3" fmla="*/ 2147483646 h 1181"/>
              <a:gd name="T4" fmla="*/ 2147483646 w 217"/>
              <a:gd name="T5" fmla="*/ 0 h 1181"/>
              <a:gd name="T6" fmla="*/ 2147483646 w 217"/>
              <a:gd name="T7" fmla="*/ 2147483646 h 1181"/>
              <a:gd name="T8" fmla="*/ 2147483646 w 217"/>
              <a:gd name="T9" fmla="*/ 0 h 1181"/>
              <a:gd name="T10" fmla="*/ 2147483646 w 217"/>
              <a:gd name="T11" fmla="*/ 2147483646 h 1181"/>
              <a:gd name="T12" fmla="*/ 0 w 217"/>
              <a:gd name="T13" fmla="*/ 2147483646 h 1181"/>
              <a:gd name="T14" fmla="*/ 2147483646 w 217"/>
              <a:gd name="T15" fmla="*/ 2147483646 h 1181"/>
              <a:gd name="T16" fmla="*/ 2147483646 w 217"/>
              <a:gd name="T17" fmla="*/ 2147483646 h 11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7"/>
              <a:gd name="T28" fmla="*/ 0 h 1181"/>
              <a:gd name="T29" fmla="*/ 217 w 217"/>
              <a:gd name="T30" fmla="*/ 1181 h 11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7" h="1181">
                <a:moveTo>
                  <a:pt x="216" y="885"/>
                </a:moveTo>
                <a:lnTo>
                  <a:pt x="162" y="885"/>
                </a:lnTo>
                <a:lnTo>
                  <a:pt x="162" y="0"/>
                </a:lnTo>
                <a:lnTo>
                  <a:pt x="108" y="148"/>
                </a:lnTo>
                <a:lnTo>
                  <a:pt x="54" y="0"/>
                </a:lnTo>
                <a:lnTo>
                  <a:pt x="54" y="885"/>
                </a:lnTo>
                <a:lnTo>
                  <a:pt x="0" y="885"/>
                </a:lnTo>
                <a:lnTo>
                  <a:pt x="108" y="1180"/>
                </a:lnTo>
                <a:lnTo>
                  <a:pt x="216" y="885"/>
                </a:lnTo>
              </a:path>
            </a:pathLst>
          </a:custGeom>
          <a:solidFill>
            <a:schemeClr val="bg1"/>
          </a:solidFill>
          <a:ln w="12700" cap="rnd" cmpd="sng">
            <a:solidFill>
              <a:schemeClr val="tx1"/>
            </a:solidFill>
            <a:prstDash val="solid"/>
            <a:round/>
            <a:headEnd/>
            <a:tailEnd/>
          </a:ln>
        </p:spPr>
        <p:txBody>
          <a:bodyPr/>
          <a:lstStyle/>
          <a:p>
            <a:pPr>
              <a:defRPr/>
            </a:pPr>
            <a:endParaRPr lang="es-ES">
              <a:latin typeface="+mn-lt"/>
            </a:endParaRPr>
          </a:p>
        </p:txBody>
      </p:sp>
      <p:sp>
        <p:nvSpPr>
          <p:cNvPr id="65547" name="Freeform 13">
            <a:extLst>
              <a:ext uri="{FF2B5EF4-FFF2-40B4-BE49-F238E27FC236}">
                <a16:creationId xmlns:a16="http://schemas.microsoft.com/office/drawing/2014/main" id="{B0568A9E-6C94-F1B8-AAC4-841582D31693}"/>
              </a:ext>
            </a:extLst>
          </p:cNvPr>
          <p:cNvSpPr>
            <a:spLocks/>
          </p:cNvSpPr>
          <p:nvPr/>
        </p:nvSpPr>
        <p:spPr bwMode="auto">
          <a:xfrm>
            <a:off x="7478713" y="1716088"/>
            <a:ext cx="342900" cy="2160587"/>
          </a:xfrm>
          <a:custGeom>
            <a:avLst/>
            <a:gdLst>
              <a:gd name="T0" fmla="*/ 2147483646 w 216"/>
              <a:gd name="T1" fmla="*/ 2147483646 h 1906"/>
              <a:gd name="T2" fmla="*/ 2147483646 w 216"/>
              <a:gd name="T3" fmla="*/ 2147483646 h 1906"/>
              <a:gd name="T4" fmla="*/ 2147483646 w 216"/>
              <a:gd name="T5" fmla="*/ 0 h 1906"/>
              <a:gd name="T6" fmla="*/ 2147483646 w 216"/>
              <a:gd name="T7" fmla="*/ 2147483646 h 1906"/>
              <a:gd name="T8" fmla="*/ 2147483646 w 216"/>
              <a:gd name="T9" fmla="*/ 0 h 1906"/>
              <a:gd name="T10" fmla="*/ 2147483646 w 216"/>
              <a:gd name="T11" fmla="*/ 2147483646 h 1906"/>
              <a:gd name="T12" fmla="*/ 0 w 216"/>
              <a:gd name="T13" fmla="*/ 2147483646 h 1906"/>
              <a:gd name="T14" fmla="*/ 2147483646 w 216"/>
              <a:gd name="T15" fmla="*/ 2147483646 h 1906"/>
              <a:gd name="T16" fmla="*/ 2147483646 w 216"/>
              <a:gd name="T17" fmla="*/ 2147483646 h 19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906"/>
              <a:gd name="T29" fmla="*/ 216 w 216"/>
              <a:gd name="T30" fmla="*/ 1906 h 190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906">
                <a:moveTo>
                  <a:pt x="215" y="1429"/>
                </a:moveTo>
                <a:lnTo>
                  <a:pt x="161" y="1429"/>
                </a:lnTo>
                <a:lnTo>
                  <a:pt x="161" y="0"/>
                </a:lnTo>
                <a:lnTo>
                  <a:pt x="108" y="238"/>
                </a:lnTo>
                <a:lnTo>
                  <a:pt x="54" y="0"/>
                </a:lnTo>
                <a:lnTo>
                  <a:pt x="54" y="1429"/>
                </a:lnTo>
                <a:lnTo>
                  <a:pt x="0" y="1429"/>
                </a:lnTo>
                <a:lnTo>
                  <a:pt x="108" y="1905"/>
                </a:lnTo>
                <a:lnTo>
                  <a:pt x="215" y="1429"/>
                </a:lnTo>
              </a:path>
            </a:pathLst>
          </a:custGeom>
          <a:solidFill>
            <a:schemeClr val="bg1"/>
          </a:solidFill>
          <a:ln w="12700" cap="rnd" cmpd="sng">
            <a:solidFill>
              <a:schemeClr val="tx1"/>
            </a:solidFill>
            <a:prstDash val="solid"/>
            <a:round/>
            <a:headEnd/>
            <a:tailEnd/>
          </a:ln>
        </p:spPr>
        <p:txBody>
          <a:bodyPr/>
          <a:lstStyle/>
          <a:p>
            <a:pPr>
              <a:defRPr/>
            </a:pPr>
            <a:endParaRPr lang="es-ES">
              <a:latin typeface="+mn-lt"/>
            </a:endParaRPr>
          </a:p>
        </p:txBody>
      </p:sp>
      <p:sp>
        <p:nvSpPr>
          <p:cNvPr id="65548" name="Rectangle 3">
            <a:extLst>
              <a:ext uri="{FF2B5EF4-FFF2-40B4-BE49-F238E27FC236}">
                <a16:creationId xmlns:a16="http://schemas.microsoft.com/office/drawing/2014/main" id="{88A178DF-EB18-A215-BCD5-1E88B54836CB}"/>
              </a:ext>
            </a:extLst>
          </p:cNvPr>
          <p:cNvSpPr>
            <a:spLocks noChangeArrowheads="1"/>
          </p:cNvSpPr>
          <p:nvPr/>
        </p:nvSpPr>
        <p:spPr bwMode="auto">
          <a:xfrm>
            <a:off x="344488" y="1204913"/>
            <a:ext cx="2605087" cy="461962"/>
          </a:xfrm>
          <a:prstGeom prst="rect">
            <a:avLst/>
          </a:prstGeom>
          <a:noFill/>
          <a:ln w="25400">
            <a:solidFill>
              <a:schemeClr val="tx1"/>
            </a:solidFill>
            <a:prstDash val="dash"/>
            <a:miter lim="800000"/>
            <a:headEnd/>
            <a:tailEnd/>
          </a:ln>
        </p:spPr>
        <p:txBody>
          <a:bodyPr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defRPr/>
            </a:pPr>
            <a:r>
              <a:rPr lang="es-ES" altLang="es-ES" sz="2400" b="1">
                <a:latin typeface="+mn-lt"/>
              </a:rPr>
              <a:t>ESTABILIZAR</a:t>
            </a:r>
          </a:p>
        </p:txBody>
      </p:sp>
      <p:sp>
        <p:nvSpPr>
          <p:cNvPr id="65549" name="Text Box 91">
            <a:extLst>
              <a:ext uri="{FF2B5EF4-FFF2-40B4-BE49-F238E27FC236}">
                <a16:creationId xmlns:a16="http://schemas.microsoft.com/office/drawing/2014/main" id="{E4C2DD26-4280-133B-2D15-9401F0A1087D}"/>
              </a:ext>
            </a:extLst>
          </p:cNvPr>
          <p:cNvSpPr txBox="1">
            <a:spLocks noChangeArrowheads="1"/>
          </p:cNvSpPr>
          <p:nvPr/>
        </p:nvSpPr>
        <p:spPr bwMode="auto">
          <a:xfrm>
            <a:off x="422275" y="2579688"/>
            <a:ext cx="2297113" cy="163195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 altLang="es-ES" sz="2000">
                <a:latin typeface="+mn-lt"/>
              </a:rPr>
              <a:t>Sales de calcio</a:t>
            </a:r>
          </a:p>
          <a:p>
            <a:pPr eaLnBrk="1" hangingPunct="1">
              <a:defRPr/>
            </a:pPr>
            <a:r>
              <a:rPr lang="es-ES" altLang="es-ES" sz="2000">
                <a:solidFill>
                  <a:srgbClr val="3333CC"/>
                </a:solidFill>
                <a:latin typeface="+mn-lt"/>
              </a:rPr>
              <a:t>Antagoniza el efecto</a:t>
            </a:r>
          </a:p>
          <a:p>
            <a:pPr eaLnBrk="1" hangingPunct="1">
              <a:defRPr/>
            </a:pPr>
            <a:r>
              <a:rPr lang="es-ES" altLang="es-ES" sz="2000">
                <a:solidFill>
                  <a:srgbClr val="3333CC"/>
                </a:solidFill>
                <a:latin typeface="+mn-lt"/>
              </a:rPr>
              <a:t>cardiaco de la </a:t>
            </a:r>
          </a:p>
          <a:p>
            <a:pPr eaLnBrk="1" hangingPunct="1">
              <a:defRPr/>
            </a:pPr>
            <a:r>
              <a:rPr lang="es-ES" altLang="es-ES" sz="2000">
                <a:solidFill>
                  <a:srgbClr val="3333CC"/>
                </a:solidFill>
                <a:latin typeface="+mn-lt"/>
              </a:rPr>
              <a:t>hiperpotasemia</a:t>
            </a:r>
          </a:p>
          <a:p>
            <a:pPr eaLnBrk="1" hangingPunct="1">
              <a:defRPr/>
            </a:pPr>
            <a:endParaRPr lang="es-ES" altLang="es-ES" sz="2000">
              <a:solidFill>
                <a:srgbClr val="3333CC"/>
              </a:solidFill>
              <a:latin typeface="+mn-lt"/>
            </a:endParaRPr>
          </a:p>
        </p:txBody>
      </p:sp>
      <p:sp>
        <p:nvSpPr>
          <p:cNvPr id="65550" name="Text Box 92">
            <a:extLst>
              <a:ext uri="{FF2B5EF4-FFF2-40B4-BE49-F238E27FC236}">
                <a16:creationId xmlns:a16="http://schemas.microsoft.com/office/drawing/2014/main" id="{327E91D2-6C9A-EE4C-2C07-CA1B6C245244}"/>
              </a:ext>
            </a:extLst>
          </p:cNvPr>
          <p:cNvSpPr txBox="1">
            <a:spLocks noChangeArrowheads="1"/>
          </p:cNvSpPr>
          <p:nvPr/>
        </p:nvSpPr>
        <p:spPr bwMode="auto">
          <a:xfrm>
            <a:off x="3446463" y="3227388"/>
            <a:ext cx="2198687" cy="1323975"/>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 altLang="es-ES" sz="2000">
                <a:latin typeface="+mn-lt"/>
              </a:rPr>
              <a:t>Insulina + Glu</a:t>
            </a:r>
          </a:p>
          <a:p>
            <a:pPr eaLnBrk="1" hangingPunct="1">
              <a:defRPr/>
            </a:pPr>
            <a:r>
              <a:rPr lang="es-ES" altLang="es-ES" sz="2000">
                <a:latin typeface="+mn-lt"/>
                <a:cs typeface="Arial" panose="020B0604020202020204" pitchFamily="34" charset="0"/>
              </a:rPr>
              <a:t>Estimulantes </a:t>
            </a:r>
            <a:r>
              <a:rPr lang="el-GR" altLang="es-ES" sz="2000">
                <a:latin typeface="+mn-lt"/>
                <a:cs typeface="Arial" panose="020B0604020202020204" pitchFamily="34" charset="0"/>
              </a:rPr>
              <a:t>β</a:t>
            </a:r>
            <a:r>
              <a:rPr lang="es-ES" altLang="es-ES" sz="2000">
                <a:latin typeface="+mn-lt"/>
                <a:cs typeface="Arial" panose="020B0604020202020204" pitchFamily="34" charset="0"/>
              </a:rPr>
              <a:t>2</a:t>
            </a:r>
            <a:endParaRPr lang="el-GR" altLang="es-ES" sz="2000">
              <a:latin typeface="+mn-lt"/>
              <a:cs typeface="Arial" panose="020B0604020202020204" pitchFamily="34" charset="0"/>
            </a:endParaRPr>
          </a:p>
          <a:p>
            <a:pPr eaLnBrk="1" hangingPunct="1">
              <a:defRPr/>
            </a:pPr>
            <a:r>
              <a:rPr lang="es-ES" altLang="es-ES" sz="2000">
                <a:solidFill>
                  <a:srgbClr val="3333CC"/>
                </a:solidFill>
                <a:latin typeface="+mn-lt"/>
              </a:rPr>
              <a:t>Desplazan K al</a:t>
            </a:r>
          </a:p>
          <a:p>
            <a:pPr eaLnBrk="1" hangingPunct="1">
              <a:defRPr/>
            </a:pPr>
            <a:r>
              <a:rPr lang="es-ES" altLang="es-ES" sz="2000">
                <a:solidFill>
                  <a:srgbClr val="3333CC"/>
                </a:solidFill>
                <a:latin typeface="+mn-lt"/>
              </a:rPr>
              <a:t>Interior de la célula</a:t>
            </a:r>
          </a:p>
        </p:txBody>
      </p:sp>
      <p:sp>
        <p:nvSpPr>
          <p:cNvPr id="65551" name="Text Box 93">
            <a:extLst>
              <a:ext uri="{FF2B5EF4-FFF2-40B4-BE49-F238E27FC236}">
                <a16:creationId xmlns:a16="http://schemas.microsoft.com/office/drawing/2014/main" id="{013BD83B-40F5-41D0-6468-C564EA16672E}"/>
              </a:ext>
            </a:extLst>
          </p:cNvPr>
          <p:cNvSpPr txBox="1">
            <a:spLocks noChangeArrowheads="1"/>
          </p:cNvSpPr>
          <p:nvPr/>
        </p:nvSpPr>
        <p:spPr bwMode="auto">
          <a:xfrm>
            <a:off x="7191375" y="3876675"/>
            <a:ext cx="1368425" cy="101600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 altLang="es-ES" sz="2000">
                <a:latin typeface="+mn-lt"/>
              </a:rPr>
              <a:t>Diálisis</a:t>
            </a:r>
          </a:p>
          <a:p>
            <a:pPr eaLnBrk="1" hangingPunct="1">
              <a:defRPr/>
            </a:pPr>
            <a:r>
              <a:rPr lang="es-ES" altLang="es-ES" sz="2000">
                <a:latin typeface="+mn-lt"/>
              </a:rPr>
              <a:t>Diuréticos</a:t>
            </a:r>
          </a:p>
          <a:p>
            <a:pPr eaLnBrk="1" hangingPunct="1">
              <a:defRPr/>
            </a:pPr>
            <a:endParaRPr lang="es-ES" altLang="es-ES" sz="2000">
              <a:solidFill>
                <a:srgbClr val="3333CC"/>
              </a:solidFill>
              <a:latin typeface="+mn-lt"/>
            </a:endParaRPr>
          </a:p>
        </p:txBody>
      </p:sp>
      <p:sp>
        <p:nvSpPr>
          <p:cNvPr id="93214" name="Text Box 5">
            <a:extLst>
              <a:ext uri="{FF2B5EF4-FFF2-40B4-BE49-F238E27FC236}">
                <a16:creationId xmlns:a16="http://schemas.microsoft.com/office/drawing/2014/main" id="{2E42C092-0E1A-C7D5-AA30-E76B53AF1517}"/>
              </a:ext>
            </a:extLst>
          </p:cNvPr>
          <p:cNvSpPr txBox="1">
            <a:spLocks noChangeArrowheads="1"/>
          </p:cNvSpPr>
          <p:nvPr/>
        </p:nvSpPr>
        <p:spPr bwMode="auto">
          <a:xfrm>
            <a:off x="3951288" y="4930775"/>
            <a:ext cx="2244725" cy="831850"/>
          </a:xfrm>
          <a:prstGeom prst="rect">
            <a:avLst/>
          </a:prstGeom>
          <a:solidFill>
            <a:schemeClr val="accent5">
              <a:lumMod val="20000"/>
              <a:lumOff val="80000"/>
            </a:schemeClr>
          </a:solidFill>
          <a:ln w="9525">
            <a:noFill/>
            <a:miter lim="800000"/>
            <a:headEnd/>
            <a:tailEnd/>
          </a:ln>
          <a:effectLst>
            <a:outerShdw blurRad="63500" dist="38100" dir="5400000" rotWithShape="0">
              <a:srgbClr val="000000">
                <a:alpha val="39999"/>
              </a:srgbClr>
            </a:outerShdw>
          </a:effectLst>
        </p:spPr>
        <p:txBody>
          <a:bodyPr>
            <a:spAutoFit/>
          </a:bodyPr>
          <a:lstStyle/>
          <a:p>
            <a:pPr algn="ctr" eaLnBrk="1" hangingPunct="1">
              <a:spcBef>
                <a:spcPct val="50000"/>
              </a:spcBef>
              <a:defRPr/>
            </a:pPr>
            <a:r>
              <a:rPr lang="es-ES" sz="2400" b="1" dirty="0">
                <a:latin typeface="+mn-lt"/>
              </a:rPr>
              <a:t>VIGILA K y Glucosa</a:t>
            </a:r>
          </a:p>
        </p:txBody>
      </p:sp>
      <p:sp>
        <p:nvSpPr>
          <p:cNvPr id="39" name="27 Elipse">
            <a:extLst>
              <a:ext uri="{FF2B5EF4-FFF2-40B4-BE49-F238E27FC236}">
                <a16:creationId xmlns:a16="http://schemas.microsoft.com/office/drawing/2014/main" id="{B73B0548-3AC1-4DAF-B5F9-D5E35E72D37E}"/>
              </a:ext>
            </a:extLst>
          </p:cNvPr>
          <p:cNvSpPr/>
          <p:nvPr/>
        </p:nvSpPr>
        <p:spPr>
          <a:xfrm>
            <a:off x="1214438" y="1716088"/>
            <a:ext cx="203200" cy="350837"/>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b="1" dirty="0"/>
              <a:t>1</a:t>
            </a:r>
            <a:endParaRPr lang="es-ES" b="1" dirty="0"/>
          </a:p>
        </p:txBody>
      </p:sp>
      <p:sp>
        <p:nvSpPr>
          <p:cNvPr id="41" name="28 Elipse">
            <a:extLst>
              <a:ext uri="{FF2B5EF4-FFF2-40B4-BE49-F238E27FC236}">
                <a16:creationId xmlns:a16="http://schemas.microsoft.com/office/drawing/2014/main" id="{F5339C3F-EC3F-07F3-43BE-6F50A04DF1F7}"/>
              </a:ext>
            </a:extLst>
          </p:cNvPr>
          <p:cNvSpPr/>
          <p:nvPr/>
        </p:nvSpPr>
        <p:spPr>
          <a:xfrm>
            <a:off x="4033838" y="1716088"/>
            <a:ext cx="204787" cy="350837"/>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b="1" dirty="0"/>
              <a:t>2</a:t>
            </a:r>
            <a:endParaRPr lang="es-ES" b="1" dirty="0"/>
          </a:p>
        </p:txBody>
      </p:sp>
      <p:sp>
        <p:nvSpPr>
          <p:cNvPr id="43" name="29 Elipse">
            <a:extLst>
              <a:ext uri="{FF2B5EF4-FFF2-40B4-BE49-F238E27FC236}">
                <a16:creationId xmlns:a16="http://schemas.microsoft.com/office/drawing/2014/main" id="{E883ED93-9CF0-E5BA-9F1B-FF8C605013E7}"/>
              </a:ext>
            </a:extLst>
          </p:cNvPr>
          <p:cNvSpPr/>
          <p:nvPr/>
        </p:nvSpPr>
        <p:spPr>
          <a:xfrm>
            <a:off x="7119938" y="1716088"/>
            <a:ext cx="204787" cy="350837"/>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b="1" dirty="0"/>
              <a:t>3</a:t>
            </a:r>
            <a:endParaRPr lang="es-ES" b="1" dirty="0"/>
          </a:p>
        </p:txBody>
      </p:sp>
      <p:sp>
        <p:nvSpPr>
          <p:cNvPr id="45" name="31 Elipse">
            <a:extLst>
              <a:ext uri="{FF2B5EF4-FFF2-40B4-BE49-F238E27FC236}">
                <a16:creationId xmlns:a16="http://schemas.microsoft.com/office/drawing/2014/main" id="{EB3A74B3-29A2-7641-0B14-776AF1867AE7}"/>
              </a:ext>
            </a:extLst>
          </p:cNvPr>
          <p:cNvSpPr/>
          <p:nvPr/>
        </p:nvSpPr>
        <p:spPr>
          <a:xfrm>
            <a:off x="4886325" y="4508500"/>
            <a:ext cx="204788" cy="350838"/>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b="1" dirty="0"/>
              <a:t>4</a:t>
            </a:r>
            <a:endParaRPr lang="es-ES" b="1" dirty="0"/>
          </a:p>
        </p:txBody>
      </p:sp>
      <p:sp>
        <p:nvSpPr>
          <p:cNvPr id="65558" name="CuadroTexto 2">
            <a:extLst>
              <a:ext uri="{FF2B5EF4-FFF2-40B4-BE49-F238E27FC236}">
                <a16:creationId xmlns:a16="http://schemas.microsoft.com/office/drawing/2014/main" id="{9D106A77-0BF0-D961-9484-60D5565E9446}"/>
              </a:ext>
            </a:extLst>
          </p:cNvPr>
          <p:cNvSpPr txBox="1">
            <a:spLocks noChangeArrowheads="1"/>
          </p:cNvSpPr>
          <p:nvPr/>
        </p:nvSpPr>
        <p:spPr bwMode="auto">
          <a:xfrm>
            <a:off x="76200" y="344488"/>
            <a:ext cx="2173288" cy="830262"/>
          </a:xfrm>
          <a:prstGeom prst="rect">
            <a:avLst/>
          </a:prstGeom>
          <a:noFill/>
          <a:ln>
            <a:noFill/>
          </a:ln>
        </p:spPr>
        <p:txBody>
          <a:bodyPr wrap="none">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0"/>
              </a:spcBef>
              <a:buFontTx/>
              <a:buNone/>
              <a:defRPr/>
            </a:pPr>
            <a:r>
              <a:rPr lang="es-ES" altLang="es-ES" sz="2400" b="1">
                <a:solidFill>
                  <a:srgbClr val="C00000"/>
                </a:solidFill>
                <a:latin typeface="+mn-lt"/>
              </a:rPr>
              <a:t>Tratamiento HK</a:t>
            </a:r>
          </a:p>
          <a:p>
            <a:pPr>
              <a:lnSpc>
                <a:spcPct val="100000"/>
              </a:lnSpc>
              <a:spcBef>
                <a:spcPct val="0"/>
              </a:spcBef>
              <a:buFontTx/>
              <a:buNone/>
              <a:defRPr/>
            </a:pPr>
            <a:r>
              <a:rPr lang="es-ES" altLang="es-ES" sz="2400" b="1">
                <a:solidFill>
                  <a:srgbClr val="C00000"/>
                </a:solidFill>
                <a:latin typeface="+mn-lt"/>
              </a:rPr>
              <a:t>AGUDA</a:t>
            </a:r>
          </a:p>
        </p:txBody>
      </p:sp>
      <p:sp>
        <p:nvSpPr>
          <p:cNvPr id="23" name="Text Box 6">
            <a:extLst>
              <a:ext uri="{FF2B5EF4-FFF2-40B4-BE49-F238E27FC236}">
                <a16:creationId xmlns:a16="http://schemas.microsoft.com/office/drawing/2014/main" id="{880CDA3A-49E8-E8CA-EC9C-F039152F4CC7}"/>
              </a:ext>
            </a:extLst>
          </p:cNvPr>
          <p:cNvSpPr txBox="1">
            <a:spLocks noChangeArrowheads="1"/>
          </p:cNvSpPr>
          <p:nvPr/>
        </p:nvSpPr>
        <p:spPr bwMode="auto">
          <a:xfrm>
            <a:off x="6853238" y="4922838"/>
            <a:ext cx="2044700" cy="831850"/>
          </a:xfrm>
          <a:prstGeom prst="rect">
            <a:avLst/>
          </a:prstGeom>
          <a:solidFill>
            <a:schemeClr val="accent5">
              <a:lumMod val="20000"/>
              <a:lumOff val="80000"/>
            </a:schemeClr>
          </a:solidFill>
          <a:ln w="9525">
            <a:noFill/>
            <a:miter lim="800000"/>
            <a:headEnd/>
            <a:tailEnd/>
          </a:ln>
          <a:effectLst>
            <a:outerShdw blurRad="63500" dist="38100" dir="5400000" rotWithShape="0">
              <a:srgbClr val="000000">
                <a:alpha val="39999"/>
              </a:srgbClr>
            </a:outerShdw>
          </a:effectLst>
        </p:spPr>
        <p:txBody>
          <a:bodyPr>
            <a:spAutoFit/>
          </a:bodyPr>
          <a:lstStyle/>
          <a:p>
            <a:pPr algn="ctr" defTabSz="685800" eaLnBrk="1" hangingPunct="1">
              <a:spcBef>
                <a:spcPct val="50000"/>
              </a:spcBef>
              <a:defRPr/>
            </a:pPr>
            <a:r>
              <a:rPr lang="es-ES_tradnl" sz="2400" b="1" dirty="0">
                <a:latin typeface="+mn-lt"/>
              </a:rPr>
              <a:t>Prevenir Recurrencia</a:t>
            </a:r>
            <a:endParaRPr lang="es-ES" sz="2400" b="1" dirty="0">
              <a:latin typeface="+mn-lt"/>
            </a:endParaRPr>
          </a:p>
        </p:txBody>
      </p:sp>
      <p:sp>
        <p:nvSpPr>
          <p:cNvPr id="25" name="32 Elipse">
            <a:extLst>
              <a:ext uri="{FF2B5EF4-FFF2-40B4-BE49-F238E27FC236}">
                <a16:creationId xmlns:a16="http://schemas.microsoft.com/office/drawing/2014/main" id="{C21E197C-C973-5270-DEB8-A6FBDD80B380}"/>
              </a:ext>
            </a:extLst>
          </p:cNvPr>
          <p:cNvSpPr/>
          <p:nvPr/>
        </p:nvSpPr>
        <p:spPr>
          <a:xfrm>
            <a:off x="7613650" y="4508500"/>
            <a:ext cx="204788" cy="350838"/>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s-ES_tradnl" b="1" dirty="0"/>
              <a:t>5</a:t>
            </a:r>
            <a:endParaRPr lang="es-ES" b="1" dirty="0"/>
          </a:p>
        </p:txBody>
      </p:sp>
      <p:sp>
        <p:nvSpPr>
          <p:cNvPr id="65561" name="Freeform 7">
            <a:extLst>
              <a:ext uri="{FF2B5EF4-FFF2-40B4-BE49-F238E27FC236}">
                <a16:creationId xmlns:a16="http://schemas.microsoft.com/office/drawing/2014/main" id="{9253508C-854B-3DB8-CEAB-C7C05CBEEBD9}"/>
              </a:ext>
            </a:extLst>
          </p:cNvPr>
          <p:cNvSpPr>
            <a:spLocks/>
          </p:cNvSpPr>
          <p:nvPr/>
        </p:nvSpPr>
        <p:spPr bwMode="auto">
          <a:xfrm>
            <a:off x="5635625" y="4373563"/>
            <a:ext cx="1693863" cy="550862"/>
          </a:xfrm>
          <a:custGeom>
            <a:avLst/>
            <a:gdLst>
              <a:gd name="T0" fmla="*/ 0 w 1067"/>
              <a:gd name="T1" fmla="*/ 2147483646 h 347"/>
              <a:gd name="T2" fmla="*/ 2147483646 w 1067"/>
              <a:gd name="T3" fmla="*/ 2147483646 h 347"/>
              <a:gd name="T4" fmla="*/ 2147483646 w 1067"/>
              <a:gd name="T5" fmla="*/ 2147483646 h 347"/>
              <a:gd name="T6" fmla="*/ 2147483646 w 1067"/>
              <a:gd name="T7" fmla="*/ 2147483646 h 347"/>
              <a:gd name="T8" fmla="*/ 2147483646 w 1067"/>
              <a:gd name="T9" fmla="*/ 2147483646 h 347"/>
              <a:gd name="T10" fmla="*/ 2147483646 w 1067"/>
              <a:gd name="T11" fmla="*/ 2147483646 h 347"/>
              <a:gd name="T12" fmla="*/ 2147483646 w 1067"/>
              <a:gd name="T13" fmla="*/ 2147483646 h 347"/>
              <a:gd name="T14" fmla="*/ 2147483646 w 1067"/>
              <a:gd name="T15" fmla="*/ 2147483646 h 347"/>
              <a:gd name="T16" fmla="*/ 2147483646 w 1067"/>
              <a:gd name="T17" fmla="*/ 2147483646 h 347"/>
              <a:gd name="T18" fmla="*/ 2147483646 w 1067"/>
              <a:gd name="T19" fmla="*/ 2147483646 h 347"/>
              <a:gd name="T20" fmla="*/ 2147483646 w 1067"/>
              <a:gd name="T21" fmla="*/ 2147483646 h 347"/>
              <a:gd name="T22" fmla="*/ 2147483646 w 1067"/>
              <a:gd name="T23" fmla="*/ 2147483646 h 347"/>
              <a:gd name="T24" fmla="*/ 2147483646 w 1067"/>
              <a:gd name="T25" fmla="*/ 2147483646 h 347"/>
              <a:gd name="T26" fmla="*/ 2147483646 w 1067"/>
              <a:gd name="T27" fmla="*/ 2147483646 h 347"/>
              <a:gd name="T28" fmla="*/ 2147483646 w 1067"/>
              <a:gd name="T29" fmla="*/ 2147483646 h 347"/>
              <a:gd name="T30" fmla="*/ 2147483646 w 1067"/>
              <a:gd name="T31" fmla="*/ 2147483646 h 347"/>
              <a:gd name="T32" fmla="*/ 2147483646 w 1067"/>
              <a:gd name="T33" fmla="*/ 0 h 347"/>
              <a:gd name="T34" fmla="*/ 2147483646 w 1067"/>
              <a:gd name="T35" fmla="*/ 0 h 347"/>
              <a:gd name="T36" fmla="*/ 2147483646 w 1067"/>
              <a:gd name="T37" fmla="*/ 2147483646 h 347"/>
              <a:gd name="T38" fmla="*/ 2147483646 w 1067"/>
              <a:gd name="T39" fmla="*/ 2147483646 h 347"/>
              <a:gd name="T40" fmla="*/ 2147483646 w 1067"/>
              <a:gd name="T41" fmla="*/ 2147483646 h 347"/>
              <a:gd name="T42" fmla="*/ 2147483646 w 1067"/>
              <a:gd name="T43" fmla="*/ 2147483646 h 347"/>
              <a:gd name="T44" fmla="*/ 2147483646 w 1067"/>
              <a:gd name="T45" fmla="*/ 2147483646 h 347"/>
              <a:gd name="T46" fmla="*/ 2147483646 w 1067"/>
              <a:gd name="T47" fmla="*/ 2147483646 h 347"/>
              <a:gd name="T48" fmla="*/ 2147483646 w 1067"/>
              <a:gd name="T49" fmla="*/ 2147483646 h 347"/>
              <a:gd name="T50" fmla="*/ 2147483646 w 1067"/>
              <a:gd name="T51" fmla="*/ 2147483646 h 347"/>
              <a:gd name="T52" fmla="*/ 2147483646 w 1067"/>
              <a:gd name="T53" fmla="*/ 2147483646 h 347"/>
              <a:gd name="T54" fmla="*/ 2147483646 w 1067"/>
              <a:gd name="T55" fmla="*/ 2147483646 h 347"/>
              <a:gd name="T56" fmla="*/ 2147483646 w 1067"/>
              <a:gd name="T57" fmla="*/ 2147483646 h 347"/>
              <a:gd name="T58" fmla="*/ 2147483646 w 1067"/>
              <a:gd name="T59" fmla="*/ 2147483646 h 347"/>
              <a:gd name="T60" fmla="*/ 2147483646 w 1067"/>
              <a:gd name="T61" fmla="*/ 2147483646 h 347"/>
              <a:gd name="T62" fmla="*/ 2147483646 w 1067"/>
              <a:gd name="T63" fmla="*/ 2147483646 h 347"/>
              <a:gd name="T64" fmla="*/ 2147483646 w 1067"/>
              <a:gd name="T65" fmla="*/ 2147483646 h 347"/>
              <a:gd name="T66" fmla="*/ 2147483646 w 1067"/>
              <a:gd name="T67" fmla="*/ 2147483646 h 347"/>
              <a:gd name="T68" fmla="*/ 2147483646 w 1067"/>
              <a:gd name="T69" fmla="*/ 2147483646 h 347"/>
              <a:gd name="T70" fmla="*/ 2147483646 w 1067"/>
              <a:gd name="T71" fmla="*/ 2147483646 h 347"/>
              <a:gd name="T72" fmla="*/ 2147483646 w 1067"/>
              <a:gd name="T73" fmla="*/ 2147483646 h 347"/>
              <a:gd name="T74" fmla="*/ 2147483646 w 1067"/>
              <a:gd name="T75" fmla="*/ 2147483646 h 347"/>
              <a:gd name="T76" fmla="*/ 2147483646 w 1067"/>
              <a:gd name="T77" fmla="*/ 2147483646 h 347"/>
              <a:gd name="T78" fmla="*/ 2147483646 w 1067"/>
              <a:gd name="T79" fmla="*/ 2147483646 h 347"/>
              <a:gd name="T80" fmla="*/ 2147483646 w 1067"/>
              <a:gd name="T81" fmla="*/ 2147483646 h 347"/>
              <a:gd name="T82" fmla="*/ 2147483646 w 1067"/>
              <a:gd name="T83" fmla="*/ 2147483646 h 347"/>
              <a:gd name="T84" fmla="*/ 2147483646 w 1067"/>
              <a:gd name="T85" fmla="*/ 2147483646 h 347"/>
              <a:gd name="T86" fmla="*/ 2147483646 w 1067"/>
              <a:gd name="T87" fmla="*/ 2147483646 h 347"/>
              <a:gd name="T88" fmla="*/ 2147483646 w 1067"/>
              <a:gd name="T89" fmla="*/ 2147483646 h 347"/>
              <a:gd name="T90" fmla="*/ 2147483646 w 1067"/>
              <a:gd name="T91" fmla="*/ 2147483646 h 347"/>
              <a:gd name="T92" fmla="*/ 2147483646 w 1067"/>
              <a:gd name="T93" fmla="*/ 2147483646 h 347"/>
              <a:gd name="T94" fmla="*/ 2147483646 w 1067"/>
              <a:gd name="T95" fmla="*/ 2147483646 h 34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67"/>
              <a:gd name="T145" fmla="*/ 0 h 347"/>
              <a:gd name="T146" fmla="*/ 1067 w 1067"/>
              <a:gd name="T147" fmla="*/ 347 h 34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67" h="347">
                <a:moveTo>
                  <a:pt x="0" y="346"/>
                </a:moveTo>
                <a:lnTo>
                  <a:pt x="2" y="311"/>
                </a:lnTo>
                <a:lnTo>
                  <a:pt x="8" y="277"/>
                </a:lnTo>
                <a:lnTo>
                  <a:pt x="17" y="243"/>
                </a:lnTo>
                <a:lnTo>
                  <a:pt x="30" y="211"/>
                </a:lnTo>
                <a:lnTo>
                  <a:pt x="46" y="181"/>
                </a:lnTo>
                <a:lnTo>
                  <a:pt x="65" y="153"/>
                </a:lnTo>
                <a:lnTo>
                  <a:pt x="87" y="126"/>
                </a:lnTo>
                <a:lnTo>
                  <a:pt x="112" y="101"/>
                </a:lnTo>
                <a:lnTo>
                  <a:pt x="139" y="79"/>
                </a:lnTo>
                <a:lnTo>
                  <a:pt x="168" y="59"/>
                </a:lnTo>
                <a:lnTo>
                  <a:pt x="199" y="42"/>
                </a:lnTo>
                <a:lnTo>
                  <a:pt x="233" y="28"/>
                </a:lnTo>
                <a:lnTo>
                  <a:pt x="268" y="16"/>
                </a:lnTo>
                <a:lnTo>
                  <a:pt x="304" y="7"/>
                </a:lnTo>
                <a:lnTo>
                  <a:pt x="342" y="2"/>
                </a:lnTo>
                <a:lnTo>
                  <a:pt x="381" y="0"/>
                </a:lnTo>
                <a:lnTo>
                  <a:pt x="599" y="0"/>
                </a:lnTo>
                <a:lnTo>
                  <a:pt x="658" y="5"/>
                </a:lnTo>
                <a:lnTo>
                  <a:pt x="715" y="17"/>
                </a:lnTo>
                <a:lnTo>
                  <a:pt x="769" y="37"/>
                </a:lnTo>
                <a:lnTo>
                  <a:pt x="819" y="64"/>
                </a:lnTo>
                <a:lnTo>
                  <a:pt x="863" y="97"/>
                </a:lnTo>
                <a:lnTo>
                  <a:pt x="901" y="137"/>
                </a:lnTo>
                <a:lnTo>
                  <a:pt x="933" y="182"/>
                </a:lnTo>
                <a:lnTo>
                  <a:pt x="958" y="231"/>
                </a:lnTo>
                <a:lnTo>
                  <a:pt x="1066" y="231"/>
                </a:lnTo>
                <a:lnTo>
                  <a:pt x="871" y="346"/>
                </a:lnTo>
                <a:lnTo>
                  <a:pt x="631" y="231"/>
                </a:lnTo>
                <a:lnTo>
                  <a:pt x="740" y="231"/>
                </a:lnTo>
                <a:lnTo>
                  <a:pt x="723" y="193"/>
                </a:lnTo>
                <a:lnTo>
                  <a:pt x="700" y="158"/>
                </a:lnTo>
                <a:lnTo>
                  <a:pt x="674" y="125"/>
                </a:lnTo>
                <a:lnTo>
                  <a:pt x="643" y="95"/>
                </a:lnTo>
                <a:lnTo>
                  <a:pt x="610" y="69"/>
                </a:lnTo>
                <a:lnTo>
                  <a:pt x="573" y="47"/>
                </a:lnTo>
                <a:lnTo>
                  <a:pt x="532" y="29"/>
                </a:lnTo>
                <a:lnTo>
                  <a:pt x="490" y="15"/>
                </a:lnTo>
                <a:lnTo>
                  <a:pt x="432" y="35"/>
                </a:lnTo>
                <a:lnTo>
                  <a:pt x="379" y="63"/>
                </a:lnTo>
                <a:lnTo>
                  <a:pt x="333" y="98"/>
                </a:lnTo>
                <a:lnTo>
                  <a:pt x="293" y="139"/>
                </a:lnTo>
                <a:lnTo>
                  <a:pt x="261" y="185"/>
                </a:lnTo>
                <a:lnTo>
                  <a:pt x="238" y="236"/>
                </a:lnTo>
                <a:lnTo>
                  <a:pt x="223" y="290"/>
                </a:lnTo>
                <a:lnTo>
                  <a:pt x="219" y="318"/>
                </a:lnTo>
                <a:lnTo>
                  <a:pt x="218" y="346"/>
                </a:lnTo>
              </a:path>
            </a:pathLst>
          </a:custGeom>
          <a:solidFill>
            <a:srgbClr val="FFFF00"/>
          </a:solidFill>
          <a:ln w="12700" cap="rnd" cmpd="sng">
            <a:solidFill>
              <a:schemeClr val="tx1"/>
            </a:solidFill>
            <a:prstDash val="solid"/>
            <a:round/>
            <a:headEnd type="none" w="sm" len="sm"/>
            <a:tailEnd type="none" w="sm" len="sm"/>
          </a:ln>
        </p:spPr>
        <p:txBody>
          <a:bodyPr/>
          <a:lstStyle/>
          <a:p>
            <a:pPr>
              <a:defRPr/>
            </a:pPr>
            <a:endParaRPr lang="es-ES">
              <a:latin typeface="+mn-lt"/>
            </a:endParaRPr>
          </a:p>
        </p:txBody>
      </p:sp>
      <p:sp>
        <p:nvSpPr>
          <p:cNvPr id="65562" name="CuadroTexto 2">
            <a:extLst>
              <a:ext uri="{FF2B5EF4-FFF2-40B4-BE49-F238E27FC236}">
                <a16:creationId xmlns:a16="http://schemas.microsoft.com/office/drawing/2014/main" id="{D6A7CFB1-0ECF-748C-1B7A-02799845300F}"/>
              </a:ext>
            </a:extLst>
          </p:cNvPr>
          <p:cNvSpPr txBox="1">
            <a:spLocks noChangeArrowheads="1"/>
          </p:cNvSpPr>
          <p:nvPr/>
        </p:nvSpPr>
        <p:spPr bwMode="auto">
          <a:xfrm>
            <a:off x="6499225" y="5875338"/>
            <a:ext cx="2433638" cy="830262"/>
          </a:xfrm>
          <a:prstGeom prst="rect">
            <a:avLst/>
          </a:prstGeom>
          <a:noFill/>
          <a:ln>
            <a:noFill/>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Arial" panose="020B0604020202020204" pitchFamily="34" charset="0"/>
              <a:buNone/>
              <a:defRPr/>
            </a:pPr>
            <a:r>
              <a:rPr lang="es-ES" altLang="es-ES" sz="2400" b="1">
                <a:solidFill>
                  <a:srgbClr val="C00000"/>
                </a:solidFill>
                <a:latin typeface="+mn-lt"/>
              </a:rPr>
              <a:t>Tratamiento HK</a:t>
            </a:r>
          </a:p>
          <a:p>
            <a:pPr eaLnBrk="1" hangingPunct="1">
              <a:lnSpc>
                <a:spcPct val="100000"/>
              </a:lnSpc>
              <a:spcBef>
                <a:spcPct val="0"/>
              </a:spcBef>
              <a:buFont typeface="Arial" panose="020B0604020202020204" pitchFamily="34" charset="0"/>
              <a:buNone/>
              <a:defRPr/>
            </a:pPr>
            <a:r>
              <a:rPr lang="es-ES" altLang="es-ES" sz="2400" b="1">
                <a:solidFill>
                  <a:srgbClr val="C00000"/>
                </a:solidFill>
                <a:latin typeface="+mn-lt"/>
              </a:rPr>
              <a:t>CRÓNICA</a:t>
            </a:r>
          </a:p>
        </p:txBody>
      </p:sp>
      <p:cxnSp>
        <p:nvCxnSpPr>
          <p:cNvPr id="29" name="Conector recto de flecha 28">
            <a:extLst>
              <a:ext uri="{FF2B5EF4-FFF2-40B4-BE49-F238E27FC236}">
                <a16:creationId xmlns:a16="http://schemas.microsoft.com/office/drawing/2014/main" id="{C35852D6-FFE4-457F-B982-91AB7F4B56CD}"/>
              </a:ext>
            </a:extLst>
          </p:cNvPr>
          <p:cNvCxnSpPr>
            <a:cxnSpLocks/>
          </p:cNvCxnSpPr>
          <p:nvPr/>
        </p:nvCxnSpPr>
        <p:spPr>
          <a:xfrm>
            <a:off x="1814513" y="911225"/>
            <a:ext cx="5510212" cy="4973638"/>
          </a:xfrm>
          <a:prstGeom prst="straightConnector1">
            <a:avLst/>
          </a:prstGeom>
          <a:ln w="1143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ransition spd="slow" advTm="61526"/>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46 Conector recto">
            <a:extLst>
              <a:ext uri="{FF2B5EF4-FFF2-40B4-BE49-F238E27FC236}">
                <a16:creationId xmlns:a16="http://schemas.microsoft.com/office/drawing/2014/main" id="{FF798F4E-2AA1-F5B2-8830-06019F8024C6}"/>
              </a:ext>
            </a:extLst>
          </p:cNvPr>
          <p:cNvCxnSpPr/>
          <p:nvPr/>
        </p:nvCxnSpPr>
        <p:spPr>
          <a:xfrm flipH="1" flipV="1">
            <a:off x="7415213" y="3854450"/>
            <a:ext cx="0" cy="323850"/>
          </a:xfrm>
          <a:prstGeom prst="line">
            <a:avLst/>
          </a:prstGeom>
          <a:ln w="28575">
            <a:solidFill>
              <a:schemeClr val="accent1">
                <a:lumMod val="25000"/>
              </a:schemeClr>
            </a:solidFill>
          </a:ln>
        </p:spPr>
        <p:style>
          <a:lnRef idx="1">
            <a:schemeClr val="accent1"/>
          </a:lnRef>
          <a:fillRef idx="0">
            <a:schemeClr val="accent1"/>
          </a:fillRef>
          <a:effectRef idx="0">
            <a:schemeClr val="accent1"/>
          </a:effectRef>
          <a:fontRef idx="minor">
            <a:schemeClr val="tx1"/>
          </a:fontRef>
        </p:style>
      </p:cxnSp>
      <p:sp>
        <p:nvSpPr>
          <p:cNvPr id="67587" name="Text Box 5">
            <a:extLst>
              <a:ext uri="{FF2B5EF4-FFF2-40B4-BE49-F238E27FC236}">
                <a16:creationId xmlns:a16="http://schemas.microsoft.com/office/drawing/2014/main" id="{69FF795D-9A41-0DF8-0623-6C1F1A155654}"/>
              </a:ext>
            </a:extLst>
          </p:cNvPr>
          <p:cNvSpPr txBox="1">
            <a:spLocks noChangeArrowheads="1"/>
          </p:cNvSpPr>
          <p:nvPr/>
        </p:nvSpPr>
        <p:spPr bwMode="auto">
          <a:xfrm>
            <a:off x="3619500" y="1484313"/>
            <a:ext cx="952500" cy="400050"/>
          </a:xfrm>
          <a:prstGeom prst="rect">
            <a:avLst/>
          </a:prstGeom>
          <a:noFill/>
          <a:ln>
            <a:noFill/>
          </a:ln>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defRPr/>
            </a:pPr>
            <a:r>
              <a:rPr lang="es-ES_tradnl" altLang="es-ES" sz="2000" b="1">
                <a:solidFill>
                  <a:srgbClr val="000000"/>
                </a:solidFill>
                <a:latin typeface="+mn-lt"/>
              </a:rPr>
              <a:t>Ingesta</a:t>
            </a:r>
            <a:endParaRPr lang="es-ES" altLang="es-ES" sz="2000" b="1">
              <a:solidFill>
                <a:srgbClr val="000000"/>
              </a:solidFill>
              <a:latin typeface="+mn-lt"/>
            </a:endParaRPr>
          </a:p>
        </p:txBody>
      </p:sp>
      <p:grpSp>
        <p:nvGrpSpPr>
          <p:cNvPr id="51204" name="Group 6">
            <a:extLst>
              <a:ext uri="{FF2B5EF4-FFF2-40B4-BE49-F238E27FC236}">
                <a16:creationId xmlns:a16="http://schemas.microsoft.com/office/drawing/2014/main" id="{B7D7E082-694C-2C55-3E82-09FBD3A81D0F}"/>
              </a:ext>
            </a:extLst>
          </p:cNvPr>
          <p:cNvGrpSpPr>
            <a:grpSpLocks/>
          </p:cNvGrpSpPr>
          <p:nvPr/>
        </p:nvGrpSpPr>
        <p:grpSpPr bwMode="auto">
          <a:xfrm>
            <a:off x="2100263" y="3321050"/>
            <a:ext cx="3263900" cy="1236663"/>
            <a:chOff x="591" y="1968"/>
            <a:chExt cx="2741" cy="1039"/>
          </a:xfrm>
        </p:grpSpPr>
        <p:sp>
          <p:nvSpPr>
            <p:cNvPr id="67613" name="Text Box 7">
              <a:extLst>
                <a:ext uri="{FF2B5EF4-FFF2-40B4-BE49-F238E27FC236}">
                  <a16:creationId xmlns:a16="http://schemas.microsoft.com/office/drawing/2014/main" id="{F942B3ED-D0D2-BEEF-3C7C-4110E7A32301}"/>
                </a:ext>
              </a:extLst>
            </p:cNvPr>
            <p:cNvSpPr txBox="1">
              <a:spLocks noChangeArrowheads="1"/>
            </p:cNvSpPr>
            <p:nvPr/>
          </p:nvSpPr>
          <p:spPr bwMode="auto">
            <a:xfrm>
              <a:off x="591" y="2485"/>
              <a:ext cx="2628" cy="336"/>
            </a:xfrm>
            <a:prstGeom prst="rect">
              <a:avLst/>
            </a:prstGeom>
            <a:noFill/>
            <a:ln>
              <a:noFill/>
            </a:ln>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defRPr/>
              </a:pPr>
              <a:r>
                <a:rPr lang="es-ES_tradnl" altLang="es-ES" sz="2000" b="1">
                  <a:solidFill>
                    <a:srgbClr val="000000"/>
                  </a:solidFill>
                  <a:latin typeface="+mn-lt"/>
                </a:rPr>
                <a:t>	Sudor   orina     heces</a:t>
              </a:r>
              <a:endParaRPr lang="es-ES" altLang="es-ES" sz="2000" b="1">
                <a:solidFill>
                  <a:srgbClr val="000000"/>
                </a:solidFill>
                <a:latin typeface="+mn-lt"/>
              </a:endParaRPr>
            </a:p>
          </p:txBody>
        </p:sp>
        <p:sp>
          <p:nvSpPr>
            <p:cNvPr id="67614" name="Line 8">
              <a:extLst>
                <a:ext uri="{FF2B5EF4-FFF2-40B4-BE49-F238E27FC236}">
                  <a16:creationId xmlns:a16="http://schemas.microsoft.com/office/drawing/2014/main" id="{7511311E-44A1-F69C-EF86-DABC711405CE}"/>
                </a:ext>
              </a:extLst>
            </p:cNvPr>
            <p:cNvSpPr>
              <a:spLocks noChangeShapeType="1"/>
            </p:cNvSpPr>
            <p:nvPr/>
          </p:nvSpPr>
          <p:spPr bwMode="auto">
            <a:xfrm>
              <a:off x="2304" y="2064"/>
              <a:ext cx="0" cy="432"/>
            </a:xfrm>
            <a:prstGeom prst="line">
              <a:avLst/>
            </a:prstGeom>
            <a:noFill/>
            <a:ln w="76200">
              <a:solidFill>
                <a:schemeClr val="tx1"/>
              </a:solidFill>
              <a:round/>
              <a:headEnd/>
              <a:tailEnd type="triangle" w="med" len="med"/>
            </a:ln>
          </p:spPr>
          <p:txBody>
            <a:bodyPr/>
            <a:lstStyle/>
            <a:p>
              <a:pPr>
                <a:defRPr/>
              </a:pPr>
              <a:endParaRPr lang="es-ES" sz="2000">
                <a:latin typeface="+mn-lt"/>
              </a:endParaRPr>
            </a:p>
          </p:txBody>
        </p:sp>
        <p:sp>
          <p:nvSpPr>
            <p:cNvPr id="67615" name="Line 9">
              <a:extLst>
                <a:ext uri="{FF2B5EF4-FFF2-40B4-BE49-F238E27FC236}">
                  <a16:creationId xmlns:a16="http://schemas.microsoft.com/office/drawing/2014/main" id="{7F5FFE7D-0E42-B549-B257-F52D165F70BB}"/>
                </a:ext>
              </a:extLst>
            </p:cNvPr>
            <p:cNvSpPr>
              <a:spLocks noChangeShapeType="1"/>
            </p:cNvSpPr>
            <p:nvPr/>
          </p:nvSpPr>
          <p:spPr bwMode="auto">
            <a:xfrm flipH="1">
              <a:off x="1584" y="2064"/>
              <a:ext cx="576" cy="432"/>
            </a:xfrm>
            <a:prstGeom prst="line">
              <a:avLst/>
            </a:prstGeom>
            <a:noFill/>
            <a:ln w="9525">
              <a:solidFill>
                <a:schemeClr val="tx1"/>
              </a:solidFill>
              <a:round/>
              <a:headEnd/>
              <a:tailEnd type="triangle" w="med" len="med"/>
            </a:ln>
          </p:spPr>
          <p:txBody>
            <a:bodyPr/>
            <a:lstStyle/>
            <a:p>
              <a:pPr>
                <a:defRPr/>
              </a:pPr>
              <a:endParaRPr lang="es-ES" sz="2000">
                <a:latin typeface="+mn-lt"/>
              </a:endParaRPr>
            </a:p>
          </p:txBody>
        </p:sp>
        <p:sp>
          <p:nvSpPr>
            <p:cNvPr id="67616" name="Line 10">
              <a:extLst>
                <a:ext uri="{FF2B5EF4-FFF2-40B4-BE49-F238E27FC236}">
                  <a16:creationId xmlns:a16="http://schemas.microsoft.com/office/drawing/2014/main" id="{A7278796-9C59-8C59-6ECB-DB2976330B17}"/>
                </a:ext>
              </a:extLst>
            </p:cNvPr>
            <p:cNvSpPr>
              <a:spLocks noChangeShapeType="1"/>
            </p:cNvSpPr>
            <p:nvPr/>
          </p:nvSpPr>
          <p:spPr bwMode="auto">
            <a:xfrm rot="15194041" flipH="1">
              <a:off x="2472" y="2040"/>
              <a:ext cx="576" cy="432"/>
            </a:xfrm>
            <a:prstGeom prst="line">
              <a:avLst/>
            </a:prstGeom>
            <a:noFill/>
            <a:ln w="9525">
              <a:solidFill>
                <a:schemeClr val="tx1"/>
              </a:solidFill>
              <a:round/>
              <a:headEnd/>
              <a:tailEnd type="triangle" w="med" len="med"/>
            </a:ln>
          </p:spPr>
          <p:txBody>
            <a:bodyPr/>
            <a:lstStyle/>
            <a:p>
              <a:pPr>
                <a:defRPr/>
              </a:pPr>
              <a:endParaRPr lang="es-ES" sz="2000">
                <a:latin typeface="+mn-lt"/>
              </a:endParaRPr>
            </a:p>
          </p:txBody>
        </p:sp>
        <p:sp>
          <p:nvSpPr>
            <p:cNvPr id="67617" name="Text Box 11">
              <a:extLst>
                <a:ext uri="{FF2B5EF4-FFF2-40B4-BE49-F238E27FC236}">
                  <a16:creationId xmlns:a16="http://schemas.microsoft.com/office/drawing/2014/main" id="{F34F7BA4-F4C2-B96F-790D-F46CF4610887}"/>
                </a:ext>
              </a:extLst>
            </p:cNvPr>
            <p:cNvSpPr txBox="1">
              <a:spLocks noChangeArrowheads="1"/>
            </p:cNvSpPr>
            <p:nvPr/>
          </p:nvSpPr>
          <p:spPr bwMode="auto">
            <a:xfrm>
              <a:off x="1096" y="2671"/>
              <a:ext cx="2236" cy="336"/>
            </a:xfrm>
            <a:prstGeom prst="rect">
              <a:avLst/>
            </a:prstGeom>
            <a:noFill/>
            <a:ln>
              <a:noFill/>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defRPr/>
              </a:pPr>
              <a:r>
                <a:rPr lang="es-ES_tradnl" altLang="es-ES" sz="2000" dirty="0">
                  <a:solidFill>
                    <a:srgbClr val="000000"/>
                  </a:solidFill>
                  <a:latin typeface="+mn-lt"/>
                </a:rPr>
                <a:t>   5%           80%        15%</a:t>
              </a:r>
              <a:endParaRPr lang="es-ES" altLang="es-ES" sz="2000" dirty="0">
                <a:solidFill>
                  <a:srgbClr val="000000"/>
                </a:solidFill>
                <a:latin typeface="+mn-lt"/>
              </a:endParaRPr>
            </a:p>
          </p:txBody>
        </p:sp>
      </p:grpSp>
      <p:sp>
        <p:nvSpPr>
          <p:cNvPr id="67589" name="Text Box 12">
            <a:extLst>
              <a:ext uri="{FF2B5EF4-FFF2-40B4-BE49-F238E27FC236}">
                <a16:creationId xmlns:a16="http://schemas.microsoft.com/office/drawing/2014/main" id="{F96158E3-25CB-650A-68D2-5DC249B13390}"/>
              </a:ext>
            </a:extLst>
          </p:cNvPr>
          <p:cNvSpPr txBox="1">
            <a:spLocks noChangeArrowheads="1"/>
          </p:cNvSpPr>
          <p:nvPr/>
        </p:nvSpPr>
        <p:spPr bwMode="auto">
          <a:xfrm>
            <a:off x="3368675" y="2727325"/>
            <a:ext cx="1717675" cy="461963"/>
          </a:xfrm>
          <a:prstGeom prst="rect">
            <a:avLst/>
          </a:prstGeom>
          <a:noFill/>
          <a:ln>
            <a:noFill/>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 typeface="Wingdings" panose="05000000000000000000" pitchFamily="2" charset="2"/>
              <a:buNone/>
              <a:defRPr/>
            </a:pPr>
            <a:r>
              <a:rPr lang="es-ES_tradnl" altLang="es-ES" sz="2400" dirty="0" err="1">
                <a:solidFill>
                  <a:srgbClr val="000000"/>
                </a:solidFill>
                <a:latin typeface="+mn-lt"/>
              </a:rPr>
              <a:t>K</a:t>
            </a:r>
            <a:r>
              <a:rPr lang="es-ES_tradnl" altLang="es-ES" sz="2400" baseline="-25000" dirty="0" err="1">
                <a:solidFill>
                  <a:srgbClr val="000000"/>
                </a:solidFill>
                <a:latin typeface="+mn-lt"/>
              </a:rPr>
              <a:t>plasmático</a:t>
            </a:r>
            <a:endParaRPr lang="es-ES" altLang="es-ES" sz="2400" dirty="0">
              <a:solidFill>
                <a:srgbClr val="000000"/>
              </a:solidFill>
              <a:latin typeface="+mn-lt"/>
            </a:endParaRPr>
          </a:p>
        </p:txBody>
      </p:sp>
      <p:sp>
        <p:nvSpPr>
          <p:cNvPr id="67590" name="Line 13">
            <a:extLst>
              <a:ext uri="{FF2B5EF4-FFF2-40B4-BE49-F238E27FC236}">
                <a16:creationId xmlns:a16="http://schemas.microsoft.com/office/drawing/2014/main" id="{0F2BCA4F-7952-BC50-CAEA-182B0034AB1B}"/>
              </a:ext>
            </a:extLst>
          </p:cNvPr>
          <p:cNvSpPr>
            <a:spLocks noChangeShapeType="1"/>
          </p:cNvSpPr>
          <p:nvPr/>
        </p:nvSpPr>
        <p:spPr bwMode="auto">
          <a:xfrm flipH="1">
            <a:off x="4071938" y="1808163"/>
            <a:ext cx="0" cy="1133475"/>
          </a:xfrm>
          <a:prstGeom prst="line">
            <a:avLst/>
          </a:prstGeom>
          <a:noFill/>
          <a:ln w="38100">
            <a:solidFill>
              <a:schemeClr val="tx1"/>
            </a:solidFill>
            <a:round/>
            <a:headEnd/>
            <a:tailEnd type="triangle" w="med" len="med"/>
          </a:ln>
        </p:spPr>
        <p:txBody>
          <a:bodyPr/>
          <a:lstStyle/>
          <a:p>
            <a:pPr>
              <a:defRPr/>
            </a:pPr>
            <a:endParaRPr lang="es-ES" sz="2000">
              <a:latin typeface="+mn-lt"/>
            </a:endParaRPr>
          </a:p>
        </p:txBody>
      </p:sp>
      <p:sp>
        <p:nvSpPr>
          <p:cNvPr id="19" name="CuadroTexto 3">
            <a:extLst>
              <a:ext uri="{FF2B5EF4-FFF2-40B4-BE49-F238E27FC236}">
                <a16:creationId xmlns:a16="http://schemas.microsoft.com/office/drawing/2014/main" id="{1CD8A429-BD86-994C-4DA1-1E448801FB98}"/>
              </a:ext>
            </a:extLst>
          </p:cNvPr>
          <p:cNvSpPr txBox="1"/>
          <p:nvPr/>
        </p:nvSpPr>
        <p:spPr>
          <a:xfrm>
            <a:off x="4572000" y="1320800"/>
            <a:ext cx="2644775" cy="708025"/>
          </a:xfrm>
          <a:prstGeom prst="rect">
            <a:avLst/>
          </a:prstGeom>
          <a:solidFill>
            <a:schemeClr val="accent4">
              <a:lumMod val="20000"/>
              <a:lumOff val="80000"/>
            </a:schemeClr>
          </a:solidFill>
          <a:effectLst>
            <a:outerShdw blurRad="50800" dist="38100" dir="2700000" algn="tl" rotWithShape="0">
              <a:prstClr val="black">
                <a:alpha val="40000"/>
              </a:prstClr>
            </a:outerShdw>
          </a:effectLst>
        </p:spPr>
        <p:txBody>
          <a:bodyPr wrap="none">
            <a:spAutoFit/>
          </a:bodyPr>
          <a:lstStyle/>
          <a:p>
            <a:pPr algn="ctr" defTabSz="685800" eaLnBrk="1" fontAlgn="auto" hangingPunct="1">
              <a:spcBef>
                <a:spcPts val="0"/>
              </a:spcBef>
              <a:spcAft>
                <a:spcPts val="0"/>
              </a:spcAft>
              <a:defRPr/>
            </a:pPr>
            <a:r>
              <a:rPr lang="es-ES_tradnl" sz="2000" b="1" dirty="0">
                <a:solidFill>
                  <a:srgbClr val="002060"/>
                </a:solidFill>
                <a:latin typeface="+mn-lt"/>
              </a:rPr>
              <a:t>DISMINUIR EL APORTE </a:t>
            </a:r>
          </a:p>
          <a:p>
            <a:pPr algn="ctr" defTabSz="685800" eaLnBrk="1" fontAlgn="auto" hangingPunct="1">
              <a:spcBef>
                <a:spcPts val="0"/>
              </a:spcBef>
              <a:spcAft>
                <a:spcPts val="0"/>
              </a:spcAft>
              <a:defRPr/>
            </a:pPr>
            <a:r>
              <a:rPr lang="es-ES_tradnl" sz="2000" b="1" dirty="0">
                <a:solidFill>
                  <a:srgbClr val="002060"/>
                </a:solidFill>
                <a:latin typeface="+mn-lt"/>
              </a:rPr>
              <a:t>DE POTASIO</a:t>
            </a:r>
          </a:p>
        </p:txBody>
      </p:sp>
      <p:sp>
        <p:nvSpPr>
          <p:cNvPr id="20" name="CuadroTexto 4">
            <a:extLst>
              <a:ext uri="{FF2B5EF4-FFF2-40B4-BE49-F238E27FC236}">
                <a16:creationId xmlns:a16="http://schemas.microsoft.com/office/drawing/2014/main" id="{B60521C6-42BD-3300-7442-AE22BC9F168B}"/>
              </a:ext>
            </a:extLst>
          </p:cNvPr>
          <p:cNvSpPr txBox="1"/>
          <p:nvPr/>
        </p:nvSpPr>
        <p:spPr>
          <a:xfrm>
            <a:off x="5988050" y="2274888"/>
            <a:ext cx="785813" cy="400050"/>
          </a:xfrm>
          <a:prstGeom prst="rect">
            <a:avLst/>
          </a:prstGeom>
          <a:solidFill>
            <a:schemeClr val="accent6">
              <a:lumMod val="20000"/>
              <a:lumOff val="80000"/>
            </a:schemeClr>
          </a:solidFill>
          <a:ln>
            <a:solidFill>
              <a:srgbClr val="002060"/>
            </a:solidFill>
          </a:ln>
          <a:effectLst>
            <a:outerShdw blurRad="50800" dist="38100" dir="2700000" algn="tl" rotWithShape="0">
              <a:prstClr val="black">
                <a:alpha val="40000"/>
              </a:prstClr>
            </a:outerShdw>
          </a:effectLst>
        </p:spPr>
        <p:txBody>
          <a:bodyPr wrap="none">
            <a:spAutoFit/>
          </a:bodyPr>
          <a:lstStyle/>
          <a:p>
            <a:pPr defTabSz="685800" eaLnBrk="1" fontAlgn="auto" hangingPunct="1">
              <a:spcBef>
                <a:spcPts val="0"/>
              </a:spcBef>
              <a:spcAft>
                <a:spcPts val="0"/>
              </a:spcAft>
              <a:defRPr/>
            </a:pPr>
            <a:r>
              <a:rPr lang="es-ES_tradnl" sz="2000" dirty="0">
                <a:solidFill>
                  <a:prstClr val="black"/>
                </a:solidFill>
                <a:latin typeface="+mn-lt"/>
              </a:rPr>
              <a:t>DIETA</a:t>
            </a:r>
          </a:p>
        </p:txBody>
      </p:sp>
      <p:cxnSp>
        <p:nvCxnSpPr>
          <p:cNvPr id="21" name="Conector angular 16">
            <a:extLst>
              <a:ext uri="{FF2B5EF4-FFF2-40B4-BE49-F238E27FC236}">
                <a16:creationId xmlns:a16="http://schemas.microsoft.com/office/drawing/2014/main" id="{271AA2ED-7D6C-C730-C800-78BCD11EFFA6}"/>
              </a:ext>
            </a:extLst>
          </p:cNvPr>
          <p:cNvCxnSpPr>
            <a:endCxn id="20" idx="1"/>
          </p:cNvCxnSpPr>
          <p:nvPr/>
        </p:nvCxnSpPr>
        <p:spPr>
          <a:xfrm rot="16200000" flipH="1">
            <a:off x="5648325" y="2135188"/>
            <a:ext cx="457200" cy="222250"/>
          </a:xfrm>
          <a:prstGeom prst="bentConnector2">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22" name="CuadroTexto 5">
            <a:extLst>
              <a:ext uri="{FF2B5EF4-FFF2-40B4-BE49-F238E27FC236}">
                <a16:creationId xmlns:a16="http://schemas.microsoft.com/office/drawing/2014/main" id="{E0BE5E8B-3137-CE14-7B16-1F67A276B606}"/>
              </a:ext>
            </a:extLst>
          </p:cNvPr>
          <p:cNvSpPr txBox="1"/>
          <p:nvPr/>
        </p:nvSpPr>
        <p:spPr>
          <a:xfrm>
            <a:off x="311150" y="4692650"/>
            <a:ext cx="4400550" cy="708025"/>
          </a:xfrm>
          <a:prstGeom prst="rect">
            <a:avLst/>
          </a:prstGeom>
          <a:solidFill>
            <a:schemeClr val="accent4">
              <a:lumMod val="20000"/>
              <a:lumOff val="80000"/>
            </a:schemeClr>
          </a:solidFill>
          <a:effectLst>
            <a:outerShdw blurRad="50800" dist="38100" dir="2700000" algn="tl" rotWithShape="0">
              <a:prstClr val="black">
                <a:alpha val="40000"/>
              </a:prstClr>
            </a:outerShdw>
          </a:effectLst>
        </p:spPr>
        <p:txBody>
          <a:bodyPr wrap="none">
            <a:spAutoFit/>
          </a:bodyPr>
          <a:lstStyle>
            <a:defPPr>
              <a:defRPr lang="es-ES_tradnl"/>
            </a:defPPr>
            <a:lvl1pPr algn="ctr">
              <a:defRPr b="1">
                <a:solidFill>
                  <a:srgbClr val="002060"/>
                </a:solidFill>
              </a:defRPr>
            </a:lvl1pPr>
          </a:lstStyle>
          <a:p>
            <a:pPr defTabSz="685800" eaLnBrk="1" fontAlgn="auto" hangingPunct="1">
              <a:spcBef>
                <a:spcPts val="0"/>
              </a:spcBef>
              <a:spcAft>
                <a:spcPts val="0"/>
              </a:spcAft>
              <a:defRPr/>
            </a:pPr>
            <a:r>
              <a:rPr lang="es-ES_tradnl" sz="2000" dirty="0">
                <a:latin typeface="+mn-lt"/>
              </a:rPr>
              <a:t>AUMENTAR LA ELIMINACI</a:t>
            </a:r>
            <a:r>
              <a:rPr lang="es-ES" sz="2000" dirty="0">
                <a:latin typeface="+mn-lt"/>
              </a:rPr>
              <a:t>ÓN URINARIA</a:t>
            </a:r>
          </a:p>
          <a:p>
            <a:pPr defTabSz="685800" eaLnBrk="1" fontAlgn="auto" hangingPunct="1">
              <a:spcBef>
                <a:spcPts val="0"/>
              </a:spcBef>
              <a:spcAft>
                <a:spcPts val="0"/>
              </a:spcAft>
              <a:defRPr/>
            </a:pPr>
            <a:r>
              <a:rPr lang="es-ES" sz="2000" dirty="0">
                <a:latin typeface="+mn-lt"/>
              </a:rPr>
              <a:t>DE POTASIO</a:t>
            </a:r>
            <a:endParaRPr lang="es-ES_tradnl" sz="2000" dirty="0">
              <a:latin typeface="+mn-lt"/>
            </a:endParaRPr>
          </a:p>
        </p:txBody>
      </p:sp>
      <p:sp>
        <p:nvSpPr>
          <p:cNvPr id="23" name="CuadroTexto 7">
            <a:extLst>
              <a:ext uri="{FF2B5EF4-FFF2-40B4-BE49-F238E27FC236}">
                <a16:creationId xmlns:a16="http://schemas.microsoft.com/office/drawing/2014/main" id="{94F6805A-E342-E5BD-4E14-0AD6287A31FA}"/>
              </a:ext>
            </a:extLst>
          </p:cNvPr>
          <p:cNvSpPr txBox="1"/>
          <p:nvPr/>
        </p:nvSpPr>
        <p:spPr>
          <a:xfrm>
            <a:off x="1787525" y="5389563"/>
            <a:ext cx="1447800" cy="400050"/>
          </a:xfrm>
          <a:prstGeom prst="rect">
            <a:avLst/>
          </a:prstGeom>
          <a:solidFill>
            <a:schemeClr val="accent6">
              <a:lumMod val="20000"/>
              <a:lumOff val="80000"/>
            </a:schemeClr>
          </a:solidFill>
          <a:ln>
            <a:solidFill>
              <a:srgbClr val="002060"/>
            </a:solidFill>
          </a:ln>
          <a:effectLst>
            <a:outerShdw blurRad="50800" dist="38100" dir="2700000" algn="tl" rotWithShape="0">
              <a:prstClr val="black">
                <a:alpha val="40000"/>
              </a:prstClr>
            </a:outerShdw>
          </a:effectLst>
        </p:spPr>
        <p:txBody>
          <a:bodyPr wrap="none">
            <a:spAutoFit/>
          </a:bodyPr>
          <a:lstStyle>
            <a:defPPr>
              <a:defRPr lang="es-ES_tradnl"/>
            </a:defPPr>
          </a:lstStyle>
          <a:p>
            <a:pPr defTabSz="685800" eaLnBrk="1" fontAlgn="auto" hangingPunct="1">
              <a:spcBef>
                <a:spcPts val="0"/>
              </a:spcBef>
              <a:spcAft>
                <a:spcPts val="0"/>
              </a:spcAft>
              <a:defRPr/>
            </a:pPr>
            <a:r>
              <a:rPr lang="es-ES_tradnl" sz="2000" dirty="0">
                <a:solidFill>
                  <a:prstClr val="black"/>
                </a:solidFill>
                <a:latin typeface="+mn-lt"/>
              </a:rPr>
              <a:t>DIURETICOS</a:t>
            </a:r>
          </a:p>
        </p:txBody>
      </p:sp>
      <p:cxnSp>
        <p:nvCxnSpPr>
          <p:cNvPr id="26" name="33 Conector recto">
            <a:extLst>
              <a:ext uri="{FF2B5EF4-FFF2-40B4-BE49-F238E27FC236}">
                <a16:creationId xmlns:a16="http://schemas.microsoft.com/office/drawing/2014/main" id="{F245FEC4-9351-8458-D7FD-F8100D433898}"/>
              </a:ext>
            </a:extLst>
          </p:cNvPr>
          <p:cNvCxnSpPr/>
          <p:nvPr/>
        </p:nvCxnSpPr>
        <p:spPr>
          <a:xfrm>
            <a:off x="2992438" y="5373688"/>
            <a:ext cx="107950"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CuadroTexto 6">
            <a:extLst>
              <a:ext uri="{FF2B5EF4-FFF2-40B4-BE49-F238E27FC236}">
                <a16:creationId xmlns:a16="http://schemas.microsoft.com/office/drawing/2014/main" id="{B28A5D23-A6D5-3BD4-FD89-AC2BC5047696}"/>
              </a:ext>
            </a:extLst>
          </p:cNvPr>
          <p:cNvSpPr txBox="1"/>
          <p:nvPr/>
        </p:nvSpPr>
        <p:spPr>
          <a:xfrm>
            <a:off x="5791200" y="3121025"/>
            <a:ext cx="2947988" cy="708025"/>
          </a:xfrm>
          <a:prstGeom prst="rect">
            <a:avLst/>
          </a:prstGeom>
          <a:solidFill>
            <a:schemeClr val="accent4">
              <a:lumMod val="20000"/>
              <a:lumOff val="80000"/>
            </a:schemeClr>
          </a:solidFill>
          <a:effectLst>
            <a:outerShdw blurRad="50800" dist="38100" dir="2700000" algn="tl" rotWithShape="0">
              <a:prstClr val="black">
                <a:alpha val="40000"/>
              </a:prstClr>
            </a:outerShdw>
          </a:effectLst>
        </p:spPr>
        <p:txBody>
          <a:bodyPr wrap="none">
            <a:spAutoFit/>
          </a:bodyPr>
          <a:lstStyle>
            <a:defPPr>
              <a:defRPr lang="es-ES_tradnl"/>
            </a:defPPr>
            <a:lvl1pPr algn="ctr">
              <a:defRPr b="1">
                <a:solidFill>
                  <a:srgbClr val="002060"/>
                </a:solidFill>
              </a:defRPr>
            </a:lvl1pPr>
          </a:lstStyle>
          <a:p>
            <a:pPr defTabSz="685800" eaLnBrk="1" fontAlgn="auto" hangingPunct="1">
              <a:spcBef>
                <a:spcPts val="0"/>
              </a:spcBef>
              <a:spcAft>
                <a:spcPts val="0"/>
              </a:spcAft>
              <a:defRPr/>
            </a:pPr>
            <a:r>
              <a:rPr lang="es-ES_tradnl" sz="2000" dirty="0">
                <a:latin typeface="+mn-lt"/>
              </a:rPr>
              <a:t>AUMENTAR ELIMINACI</a:t>
            </a:r>
            <a:r>
              <a:rPr lang="es-ES" sz="2000" dirty="0">
                <a:latin typeface="+mn-lt"/>
              </a:rPr>
              <a:t>ÓN</a:t>
            </a:r>
          </a:p>
          <a:p>
            <a:pPr defTabSz="685800" eaLnBrk="1" fontAlgn="auto" hangingPunct="1">
              <a:spcBef>
                <a:spcPts val="0"/>
              </a:spcBef>
              <a:spcAft>
                <a:spcPts val="0"/>
              </a:spcAft>
              <a:defRPr/>
            </a:pPr>
            <a:r>
              <a:rPr lang="es-ES" sz="2000" dirty="0">
                <a:latin typeface="+mn-lt"/>
              </a:rPr>
              <a:t>INTESTINAL  DE POTASIO</a:t>
            </a:r>
            <a:endParaRPr lang="es-ES_tradnl" sz="2000" dirty="0">
              <a:latin typeface="+mn-lt"/>
            </a:endParaRPr>
          </a:p>
        </p:txBody>
      </p:sp>
      <p:sp>
        <p:nvSpPr>
          <p:cNvPr id="28" name="CuadroTexto 11">
            <a:extLst>
              <a:ext uri="{FF2B5EF4-FFF2-40B4-BE49-F238E27FC236}">
                <a16:creationId xmlns:a16="http://schemas.microsoft.com/office/drawing/2014/main" id="{5150E7BE-B3E9-4538-CF26-6146DBABA873}"/>
              </a:ext>
            </a:extLst>
          </p:cNvPr>
          <p:cNvSpPr txBox="1"/>
          <p:nvPr/>
        </p:nvSpPr>
        <p:spPr>
          <a:xfrm>
            <a:off x="6442075" y="4016375"/>
            <a:ext cx="2366963" cy="708025"/>
          </a:xfrm>
          <a:prstGeom prst="rect">
            <a:avLst/>
          </a:prstGeom>
          <a:solidFill>
            <a:schemeClr val="accent6">
              <a:lumMod val="20000"/>
              <a:lumOff val="80000"/>
            </a:schemeClr>
          </a:solidFill>
          <a:ln>
            <a:solidFill>
              <a:srgbClr val="002060"/>
            </a:solidFill>
          </a:ln>
          <a:effectLst>
            <a:outerShdw blurRad="50800" dist="38100" dir="2700000" algn="tl" rotWithShape="0">
              <a:prstClr val="black">
                <a:alpha val="40000"/>
              </a:prstClr>
            </a:outerShdw>
          </a:effectLst>
        </p:spPr>
        <p:txBody>
          <a:bodyPr wrap="none">
            <a:spAutoFit/>
          </a:bodyPr>
          <a:lstStyle>
            <a:defPPr>
              <a:defRPr lang="es-ES_tradnl"/>
            </a:defPPr>
          </a:lstStyle>
          <a:p>
            <a:pPr defTabSz="685800" eaLnBrk="1" fontAlgn="auto" hangingPunct="1">
              <a:spcBef>
                <a:spcPts val="0"/>
              </a:spcBef>
              <a:spcAft>
                <a:spcPts val="0"/>
              </a:spcAft>
              <a:defRPr/>
            </a:pPr>
            <a:r>
              <a:rPr lang="es-ES_tradnl" sz="2000" dirty="0">
                <a:solidFill>
                  <a:prstClr val="black"/>
                </a:solidFill>
                <a:latin typeface="+mn-lt"/>
              </a:rPr>
              <a:t>INTERCAMBIADORES</a:t>
            </a:r>
          </a:p>
          <a:p>
            <a:pPr defTabSz="685800" eaLnBrk="1" fontAlgn="auto" hangingPunct="1">
              <a:spcBef>
                <a:spcPts val="0"/>
              </a:spcBef>
              <a:spcAft>
                <a:spcPts val="0"/>
              </a:spcAft>
              <a:defRPr/>
            </a:pPr>
            <a:r>
              <a:rPr lang="es-ES_tradnl" sz="2000" dirty="0">
                <a:solidFill>
                  <a:prstClr val="black"/>
                </a:solidFill>
                <a:latin typeface="+mn-lt"/>
              </a:rPr>
              <a:t>DE CATIONES</a:t>
            </a:r>
          </a:p>
        </p:txBody>
      </p:sp>
      <p:sp>
        <p:nvSpPr>
          <p:cNvPr id="29" name="CuadroTexto 12">
            <a:extLst>
              <a:ext uri="{FF2B5EF4-FFF2-40B4-BE49-F238E27FC236}">
                <a16:creationId xmlns:a16="http://schemas.microsoft.com/office/drawing/2014/main" id="{5E15D253-9996-53A1-C194-10C93DCF7330}"/>
              </a:ext>
            </a:extLst>
          </p:cNvPr>
          <p:cNvSpPr txBox="1"/>
          <p:nvPr/>
        </p:nvSpPr>
        <p:spPr>
          <a:xfrm>
            <a:off x="5848350" y="4846638"/>
            <a:ext cx="3170238" cy="708025"/>
          </a:xfrm>
          <a:prstGeom prst="rect">
            <a:avLst/>
          </a:prstGeom>
          <a:solidFill>
            <a:schemeClr val="accent1">
              <a:lumMod val="20000"/>
              <a:lumOff val="80000"/>
            </a:schemeClr>
          </a:solidFill>
          <a:ln>
            <a:solidFill>
              <a:srgbClr val="002060"/>
            </a:solidFill>
          </a:ln>
          <a:effectLst>
            <a:outerShdw blurRad="50800" dist="38100" dir="2700000" algn="tl" rotWithShape="0">
              <a:prstClr val="black">
                <a:alpha val="40000"/>
              </a:prstClr>
            </a:outerShdw>
          </a:effectLst>
        </p:spPr>
        <p:txBody>
          <a:bodyPr>
            <a:spAutoFit/>
          </a:bodyPr>
          <a:lstStyle/>
          <a:p>
            <a:pPr defTabSz="685800" eaLnBrk="1" fontAlgn="auto" hangingPunct="1">
              <a:spcBef>
                <a:spcPts val="0"/>
              </a:spcBef>
              <a:spcAft>
                <a:spcPts val="0"/>
              </a:spcAft>
              <a:defRPr/>
            </a:pPr>
            <a:r>
              <a:rPr lang="es-ES_tradnl" sz="2000" dirty="0">
                <a:solidFill>
                  <a:prstClr val="black"/>
                </a:solidFill>
                <a:latin typeface="+mn-lt"/>
              </a:rPr>
              <a:t>POLIESTIRENSULFONATO C</a:t>
            </a:r>
            <a:r>
              <a:rPr lang="es-ES" sz="2000" dirty="0">
                <a:solidFill>
                  <a:prstClr val="black"/>
                </a:solidFill>
                <a:latin typeface="+mn-lt"/>
              </a:rPr>
              <a:t>ÁLCICO</a:t>
            </a:r>
            <a:endParaRPr lang="es-ES_tradnl" sz="2000" dirty="0">
              <a:solidFill>
                <a:prstClr val="black"/>
              </a:solidFill>
              <a:latin typeface="+mn-lt"/>
            </a:endParaRPr>
          </a:p>
        </p:txBody>
      </p:sp>
      <p:sp>
        <p:nvSpPr>
          <p:cNvPr id="30" name="CuadroTexto 13">
            <a:extLst>
              <a:ext uri="{FF2B5EF4-FFF2-40B4-BE49-F238E27FC236}">
                <a16:creationId xmlns:a16="http://schemas.microsoft.com/office/drawing/2014/main" id="{85913755-D1B2-38C9-D70C-8C67160B267E}"/>
              </a:ext>
            </a:extLst>
          </p:cNvPr>
          <p:cNvSpPr txBox="1"/>
          <p:nvPr/>
        </p:nvSpPr>
        <p:spPr>
          <a:xfrm>
            <a:off x="5848350" y="5624513"/>
            <a:ext cx="1408113" cy="400050"/>
          </a:xfrm>
          <a:prstGeom prst="rect">
            <a:avLst/>
          </a:prstGeom>
          <a:solidFill>
            <a:schemeClr val="accent1">
              <a:lumMod val="20000"/>
              <a:lumOff val="80000"/>
            </a:schemeClr>
          </a:solidFill>
          <a:ln>
            <a:solidFill>
              <a:srgbClr val="002060"/>
            </a:solidFill>
          </a:ln>
          <a:effectLst>
            <a:outerShdw blurRad="50800" dist="38100" dir="2700000" algn="tl" rotWithShape="0">
              <a:prstClr val="black">
                <a:alpha val="40000"/>
              </a:prstClr>
            </a:outerShdw>
          </a:effectLst>
        </p:spPr>
        <p:txBody>
          <a:bodyPr wrap="none">
            <a:spAutoFit/>
          </a:bodyPr>
          <a:lstStyle/>
          <a:p>
            <a:pPr defTabSz="685800" eaLnBrk="1" fontAlgn="auto" hangingPunct="1">
              <a:spcBef>
                <a:spcPts val="0"/>
              </a:spcBef>
              <a:spcAft>
                <a:spcPts val="0"/>
              </a:spcAft>
              <a:defRPr/>
            </a:pPr>
            <a:r>
              <a:rPr lang="es-ES" sz="2000" dirty="0">
                <a:solidFill>
                  <a:prstClr val="black"/>
                </a:solidFill>
                <a:latin typeface="+mn-lt"/>
              </a:rPr>
              <a:t>PATIROMER</a:t>
            </a:r>
            <a:endParaRPr lang="es-ES_tradnl" sz="2000" dirty="0">
              <a:solidFill>
                <a:prstClr val="black"/>
              </a:solidFill>
              <a:latin typeface="+mn-lt"/>
            </a:endParaRPr>
          </a:p>
        </p:txBody>
      </p:sp>
      <p:sp>
        <p:nvSpPr>
          <p:cNvPr id="31" name="CuadroTexto 14">
            <a:extLst>
              <a:ext uri="{FF2B5EF4-FFF2-40B4-BE49-F238E27FC236}">
                <a16:creationId xmlns:a16="http://schemas.microsoft.com/office/drawing/2014/main" id="{9944EDF1-2B7E-D890-483E-4E9FCB5C8951}"/>
              </a:ext>
            </a:extLst>
          </p:cNvPr>
          <p:cNvSpPr txBox="1"/>
          <p:nvPr/>
        </p:nvSpPr>
        <p:spPr>
          <a:xfrm>
            <a:off x="5848350" y="6111875"/>
            <a:ext cx="2782888" cy="708025"/>
          </a:xfrm>
          <a:prstGeom prst="rect">
            <a:avLst/>
          </a:prstGeom>
          <a:solidFill>
            <a:schemeClr val="accent1">
              <a:lumMod val="20000"/>
              <a:lumOff val="80000"/>
            </a:schemeClr>
          </a:solidFill>
          <a:ln>
            <a:solidFill>
              <a:srgbClr val="002060"/>
            </a:solidFill>
          </a:ln>
          <a:effectLst>
            <a:outerShdw blurRad="50800" dist="38100" dir="2700000" algn="tl" rotWithShape="0">
              <a:prstClr val="black">
                <a:alpha val="40000"/>
              </a:prstClr>
            </a:outerShdw>
          </a:effectLst>
        </p:spPr>
        <p:txBody>
          <a:bodyPr>
            <a:spAutoFit/>
          </a:bodyPr>
          <a:lstStyle/>
          <a:p>
            <a:pPr defTabSz="685800" eaLnBrk="1" fontAlgn="auto" hangingPunct="1">
              <a:spcBef>
                <a:spcPts val="0"/>
              </a:spcBef>
              <a:spcAft>
                <a:spcPts val="0"/>
              </a:spcAft>
              <a:defRPr/>
            </a:pPr>
            <a:r>
              <a:rPr lang="es-ES" sz="2000" dirty="0">
                <a:solidFill>
                  <a:prstClr val="black"/>
                </a:solidFill>
                <a:latin typeface="+mn-lt"/>
              </a:rPr>
              <a:t>CICLOSILICATO DE ZIRCONIO DE SODIO</a:t>
            </a:r>
            <a:endParaRPr lang="es-ES_tradnl" sz="2000" dirty="0">
              <a:solidFill>
                <a:prstClr val="black"/>
              </a:solidFill>
              <a:latin typeface="+mn-lt"/>
            </a:endParaRPr>
          </a:p>
        </p:txBody>
      </p:sp>
      <p:cxnSp>
        <p:nvCxnSpPr>
          <p:cNvPr id="33" name="48 Conector recto de flecha">
            <a:extLst>
              <a:ext uri="{FF2B5EF4-FFF2-40B4-BE49-F238E27FC236}">
                <a16:creationId xmlns:a16="http://schemas.microsoft.com/office/drawing/2014/main" id="{58508914-999E-8CE9-AA52-ABB81E8600FD}"/>
              </a:ext>
            </a:extLst>
          </p:cNvPr>
          <p:cNvCxnSpPr/>
          <p:nvPr/>
        </p:nvCxnSpPr>
        <p:spPr>
          <a:xfrm>
            <a:off x="3532188" y="1376363"/>
            <a:ext cx="0" cy="485775"/>
          </a:xfrm>
          <a:prstGeom prst="straightConnector1">
            <a:avLst/>
          </a:prstGeom>
          <a:ln w="57150">
            <a:solidFill>
              <a:srgbClr val="FF3300"/>
            </a:solidFill>
            <a:tailEnd type="arrow"/>
          </a:ln>
        </p:spPr>
        <p:style>
          <a:lnRef idx="1">
            <a:schemeClr val="accent1"/>
          </a:lnRef>
          <a:fillRef idx="0">
            <a:schemeClr val="accent1"/>
          </a:fillRef>
          <a:effectRef idx="0">
            <a:schemeClr val="accent1"/>
          </a:effectRef>
          <a:fontRef idx="minor">
            <a:schemeClr val="tx1"/>
          </a:fontRef>
        </p:style>
      </p:cxnSp>
      <p:cxnSp>
        <p:nvCxnSpPr>
          <p:cNvPr id="34" name="50 Conector recto de flecha">
            <a:extLst>
              <a:ext uri="{FF2B5EF4-FFF2-40B4-BE49-F238E27FC236}">
                <a16:creationId xmlns:a16="http://schemas.microsoft.com/office/drawing/2014/main" id="{C377885E-7AA6-F456-8AB6-0B59995A217C}"/>
              </a:ext>
            </a:extLst>
          </p:cNvPr>
          <p:cNvCxnSpPr/>
          <p:nvPr/>
        </p:nvCxnSpPr>
        <p:spPr>
          <a:xfrm flipV="1">
            <a:off x="3779838" y="4206875"/>
            <a:ext cx="0" cy="485775"/>
          </a:xfrm>
          <a:prstGeom prst="straightConnector1">
            <a:avLst/>
          </a:prstGeom>
          <a:ln w="57150">
            <a:solidFill>
              <a:srgbClr val="FF3300"/>
            </a:solidFill>
            <a:tailEnd type="arrow"/>
          </a:ln>
        </p:spPr>
        <p:style>
          <a:lnRef idx="1">
            <a:schemeClr val="accent1"/>
          </a:lnRef>
          <a:fillRef idx="0">
            <a:schemeClr val="accent1"/>
          </a:fillRef>
          <a:effectRef idx="0">
            <a:schemeClr val="accent1"/>
          </a:effectRef>
          <a:fontRef idx="minor">
            <a:schemeClr val="tx1"/>
          </a:fontRef>
        </p:style>
      </p:cxnSp>
      <p:cxnSp>
        <p:nvCxnSpPr>
          <p:cNvPr id="35" name="52 Conector recto de flecha">
            <a:extLst>
              <a:ext uri="{FF2B5EF4-FFF2-40B4-BE49-F238E27FC236}">
                <a16:creationId xmlns:a16="http://schemas.microsoft.com/office/drawing/2014/main" id="{A402B0F2-3959-AB38-F390-F2132650419E}"/>
              </a:ext>
            </a:extLst>
          </p:cNvPr>
          <p:cNvCxnSpPr>
            <a:cxnSpLocks/>
          </p:cNvCxnSpPr>
          <p:nvPr/>
        </p:nvCxnSpPr>
        <p:spPr>
          <a:xfrm flipH="1">
            <a:off x="4549775" y="3424238"/>
            <a:ext cx="449263" cy="293687"/>
          </a:xfrm>
          <a:prstGeom prst="straightConnector1">
            <a:avLst/>
          </a:prstGeom>
          <a:ln w="57150">
            <a:solidFill>
              <a:srgbClr val="FF3300"/>
            </a:solidFill>
            <a:tailEnd type="arrow"/>
          </a:ln>
        </p:spPr>
        <p:style>
          <a:lnRef idx="1">
            <a:schemeClr val="accent1"/>
          </a:lnRef>
          <a:fillRef idx="0">
            <a:schemeClr val="accent1"/>
          </a:fillRef>
          <a:effectRef idx="0">
            <a:schemeClr val="accent1"/>
          </a:effectRef>
          <a:fontRef idx="minor">
            <a:schemeClr val="tx1"/>
          </a:fontRef>
        </p:style>
      </p:cxnSp>
      <p:sp>
        <p:nvSpPr>
          <p:cNvPr id="36" name="Título 1">
            <a:extLst>
              <a:ext uri="{FF2B5EF4-FFF2-40B4-BE49-F238E27FC236}">
                <a16:creationId xmlns:a16="http://schemas.microsoft.com/office/drawing/2014/main" id="{CBFDA144-4967-59DB-A550-21F3DD37C021}"/>
              </a:ext>
            </a:extLst>
          </p:cNvPr>
          <p:cNvSpPr>
            <a:spLocks noGrp="1"/>
          </p:cNvSpPr>
          <p:nvPr>
            <p:ph type="title"/>
          </p:nvPr>
        </p:nvSpPr>
        <p:spPr>
          <a:xfrm>
            <a:off x="730250" y="36513"/>
            <a:ext cx="7886700" cy="795337"/>
          </a:xfrm>
        </p:spPr>
        <p:txBody>
          <a:bodyPr rtlCol="0">
            <a:normAutofit/>
          </a:bodyPr>
          <a:lstStyle/>
          <a:p>
            <a:pPr algn="ctr" eaLnBrk="1" fontAlgn="auto" hangingPunct="1">
              <a:spcAft>
                <a:spcPts val="0"/>
              </a:spcAft>
              <a:defRPr/>
            </a:pPr>
            <a:r>
              <a:rPr lang="es-ES" sz="2900" b="1" dirty="0">
                <a:solidFill>
                  <a:srgbClr val="3333CC"/>
                </a:solidFill>
                <a:latin typeface="+mn-lt"/>
                <a:ea typeface="+mn-ea"/>
                <a:cs typeface="+mn-cs"/>
              </a:rPr>
              <a:t>Tratamiento de la hiperpotasemia crónica</a:t>
            </a:r>
          </a:p>
        </p:txBody>
      </p:sp>
    </p:spTree>
    <p:custDataLst>
      <p:tags r:id="rId1"/>
    </p:custDataLst>
  </p:cSld>
  <p:clrMapOvr>
    <a:masterClrMapping/>
  </p:clrMapOvr>
  <p:transition spd="slow" advTm="40386"/>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2" grpId="0" animBg="1"/>
      <p:bldP spid="23" grpId="0" animBg="1"/>
      <p:bldP spid="27" grpId="0" animBg="1"/>
      <p:bldP spid="28" grpId="0" animBg="1"/>
      <p:bldP spid="29" grpId="0" animBg="1"/>
      <p:bldP spid="30" grpId="0" animBg="1"/>
      <p:bldP spid="3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3BEEED-9254-631F-8BB4-0F47238461EA}"/>
              </a:ext>
            </a:extLst>
          </p:cNvPr>
          <p:cNvSpPr>
            <a:spLocks noGrp="1"/>
          </p:cNvSpPr>
          <p:nvPr>
            <p:ph type="title"/>
          </p:nvPr>
        </p:nvSpPr>
        <p:spPr>
          <a:xfrm>
            <a:off x="179388" y="936625"/>
            <a:ext cx="7886700" cy="793750"/>
          </a:xfrm>
        </p:spPr>
        <p:txBody>
          <a:bodyPr rtlCol="0">
            <a:normAutofit fontScale="90000"/>
          </a:bodyPr>
          <a:lstStyle/>
          <a:p>
            <a:pPr algn="ctr" eaLnBrk="1" fontAlgn="auto" hangingPunct="1">
              <a:spcAft>
                <a:spcPts val="0"/>
              </a:spcAft>
              <a:defRPr/>
            </a:pPr>
            <a:r>
              <a:rPr lang="es-ES" sz="2900" b="1" dirty="0">
                <a:solidFill>
                  <a:srgbClr val="3333CC"/>
                </a:solidFill>
                <a:latin typeface="Arial" panose="020B0604020202020204" pitchFamily="34" charset="0"/>
                <a:ea typeface="+mn-ea"/>
                <a:cs typeface="+mn-cs"/>
              </a:rPr>
              <a:t>HIPOPOTASEMIA</a:t>
            </a:r>
            <a:br>
              <a:rPr lang="es-ES" sz="2900" b="1" dirty="0">
                <a:solidFill>
                  <a:srgbClr val="3333CC"/>
                </a:solidFill>
                <a:latin typeface="Arial" panose="020B0604020202020204" pitchFamily="34" charset="0"/>
                <a:ea typeface="+mn-ea"/>
                <a:cs typeface="+mn-cs"/>
              </a:rPr>
            </a:br>
            <a:br>
              <a:rPr lang="es-ES" sz="2900" b="1" dirty="0">
                <a:solidFill>
                  <a:srgbClr val="3333CC"/>
                </a:solidFill>
                <a:latin typeface="Arial" panose="020B0604020202020204" pitchFamily="34" charset="0"/>
                <a:ea typeface="+mn-ea"/>
                <a:cs typeface="+mn-cs"/>
              </a:rPr>
            </a:br>
            <a:r>
              <a:rPr lang="es-ES" sz="2900" b="1" dirty="0">
                <a:solidFill>
                  <a:srgbClr val="3333CC"/>
                </a:solidFill>
                <a:latin typeface="Arial" panose="020B0604020202020204" pitchFamily="34" charset="0"/>
                <a:ea typeface="+mn-ea"/>
                <a:cs typeface="+mn-cs"/>
              </a:rPr>
              <a:t>Definición</a:t>
            </a:r>
          </a:p>
        </p:txBody>
      </p:sp>
      <p:sp>
        <p:nvSpPr>
          <p:cNvPr id="53251" name="CuadroTexto 4">
            <a:extLst>
              <a:ext uri="{FF2B5EF4-FFF2-40B4-BE49-F238E27FC236}">
                <a16:creationId xmlns:a16="http://schemas.microsoft.com/office/drawing/2014/main" id="{B60BACC8-29C3-889C-041C-17BB3339AA92}"/>
              </a:ext>
            </a:extLst>
          </p:cNvPr>
          <p:cNvSpPr txBox="1">
            <a:spLocks noChangeArrowheads="1"/>
          </p:cNvSpPr>
          <p:nvPr/>
        </p:nvSpPr>
        <p:spPr bwMode="auto">
          <a:xfrm>
            <a:off x="971550" y="2389188"/>
            <a:ext cx="7000875"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14313" indent="-214313"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600075" indent="-257175"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pPr>
            <a:r>
              <a:rPr lang="es-ES" altLang="es-ES" sz="2400">
                <a:solidFill>
                  <a:srgbClr val="000000"/>
                </a:solidFill>
                <a:latin typeface="Arial" panose="020B0604020202020204" pitchFamily="34" charset="0"/>
                <a:cs typeface="Arial" panose="020B0604020202020204" pitchFamily="34" charset="0"/>
              </a:rPr>
              <a:t>Disminución de las concentraciones de potasio plasmático por debajo de 3.5 mmol/l. </a:t>
            </a:r>
          </a:p>
          <a:p>
            <a:pPr eaLnBrk="1" hangingPunct="1">
              <a:lnSpc>
                <a:spcPct val="100000"/>
              </a:lnSpc>
              <a:spcBef>
                <a:spcPct val="0"/>
              </a:spcBef>
            </a:pPr>
            <a:endParaRPr lang="es-ES" altLang="es-ES" sz="2400">
              <a:solidFill>
                <a:srgbClr val="000000"/>
              </a:solidFill>
              <a:latin typeface="Arial" panose="020B0604020202020204" pitchFamily="34" charset="0"/>
              <a:cs typeface="Arial" panose="020B0604020202020204" pitchFamily="34" charset="0"/>
            </a:endParaRPr>
          </a:p>
          <a:p>
            <a:pPr lvl="1" eaLnBrk="1" hangingPunct="1">
              <a:lnSpc>
                <a:spcPct val="100000"/>
              </a:lnSpc>
              <a:spcBef>
                <a:spcPct val="0"/>
              </a:spcBef>
              <a:buClr>
                <a:srgbClr val="2F5597"/>
              </a:buClr>
              <a:buFont typeface="Yu Mincho Demibold" pitchFamily="18" charset="-128"/>
              <a:buChar char="☛"/>
            </a:pPr>
            <a:r>
              <a:rPr lang="es-ES" altLang="es-ES" sz="2000">
                <a:solidFill>
                  <a:srgbClr val="000000"/>
                </a:solidFill>
                <a:latin typeface="Arial" panose="020B0604020202020204" pitchFamily="34" charset="0"/>
                <a:cs typeface="Arial" panose="020B0604020202020204" pitchFamily="34" charset="0"/>
              </a:rPr>
              <a:t>Leve: 3 a 3,5 mEq/l</a:t>
            </a:r>
          </a:p>
          <a:p>
            <a:pPr lvl="1" eaLnBrk="1" hangingPunct="1">
              <a:lnSpc>
                <a:spcPct val="100000"/>
              </a:lnSpc>
              <a:spcBef>
                <a:spcPct val="0"/>
              </a:spcBef>
              <a:buClr>
                <a:srgbClr val="2F5597"/>
              </a:buClr>
              <a:buFont typeface="Yu Mincho Demibold" pitchFamily="18" charset="-128"/>
              <a:buChar char="☛"/>
            </a:pPr>
            <a:r>
              <a:rPr lang="es-ES" altLang="es-ES" sz="2000">
                <a:solidFill>
                  <a:srgbClr val="000000"/>
                </a:solidFill>
                <a:latin typeface="Arial" panose="020B0604020202020204" pitchFamily="34" charset="0"/>
                <a:cs typeface="Arial" panose="020B0604020202020204" pitchFamily="34" charset="0"/>
              </a:rPr>
              <a:t>Moderada: 2,5 y 3 mEq/l</a:t>
            </a:r>
          </a:p>
          <a:p>
            <a:pPr lvl="1" eaLnBrk="1" hangingPunct="1">
              <a:lnSpc>
                <a:spcPct val="100000"/>
              </a:lnSpc>
              <a:spcBef>
                <a:spcPct val="0"/>
              </a:spcBef>
              <a:buClr>
                <a:srgbClr val="2F5597"/>
              </a:buClr>
              <a:buFont typeface="Yu Mincho Demibold" pitchFamily="18" charset="-128"/>
              <a:buChar char="☛"/>
            </a:pPr>
            <a:r>
              <a:rPr lang="es-ES" altLang="es-ES" sz="2000">
                <a:solidFill>
                  <a:srgbClr val="000000"/>
                </a:solidFill>
                <a:latin typeface="Arial" panose="020B0604020202020204" pitchFamily="34" charset="0"/>
                <a:cs typeface="Arial" panose="020B0604020202020204" pitchFamily="34" charset="0"/>
              </a:rPr>
              <a:t>Grave: &lt; 2,5 mEq/l. </a:t>
            </a:r>
          </a:p>
        </p:txBody>
      </p:sp>
    </p:spTree>
  </p:cSld>
  <p:clrMapOvr>
    <a:masterClrMapping/>
  </p:clrMapOvr>
  <p:transition spd="slow" advTm="23541"/>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23D994-CD22-F462-5443-1D7D06B203B6}"/>
              </a:ext>
            </a:extLst>
          </p:cNvPr>
          <p:cNvSpPr>
            <a:spLocks noGrp="1"/>
          </p:cNvSpPr>
          <p:nvPr>
            <p:ph type="title"/>
          </p:nvPr>
        </p:nvSpPr>
        <p:spPr>
          <a:xfrm>
            <a:off x="115888" y="447675"/>
            <a:ext cx="7886700" cy="793750"/>
          </a:xfrm>
        </p:spPr>
        <p:txBody>
          <a:bodyPr rtlCol="0">
            <a:normAutofit/>
          </a:bodyPr>
          <a:lstStyle/>
          <a:p>
            <a:pPr algn="ctr" eaLnBrk="1" fontAlgn="auto" hangingPunct="1">
              <a:spcAft>
                <a:spcPts val="0"/>
              </a:spcAft>
              <a:defRPr/>
            </a:pPr>
            <a:r>
              <a:rPr lang="es-ES" sz="3200" b="1" dirty="0">
                <a:solidFill>
                  <a:srgbClr val="3333CC"/>
                </a:solidFill>
                <a:latin typeface="+mn-lt"/>
                <a:ea typeface="+mn-ea"/>
                <a:cs typeface="+mn-cs"/>
              </a:rPr>
              <a:t>Fisiopatología</a:t>
            </a:r>
          </a:p>
        </p:txBody>
      </p:sp>
      <p:sp>
        <p:nvSpPr>
          <p:cNvPr id="71684" name="Rectangle 2051">
            <a:extLst>
              <a:ext uri="{FF2B5EF4-FFF2-40B4-BE49-F238E27FC236}">
                <a16:creationId xmlns:a16="http://schemas.microsoft.com/office/drawing/2014/main" id="{8233DE4A-13A8-A427-B2B7-4487D2CBB22A}"/>
              </a:ext>
            </a:extLst>
          </p:cNvPr>
          <p:cNvSpPr txBox="1">
            <a:spLocks noChangeArrowheads="1"/>
          </p:cNvSpPr>
          <p:nvPr/>
        </p:nvSpPr>
        <p:spPr bwMode="auto">
          <a:xfrm>
            <a:off x="468313" y="1484313"/>
            <a:ext cx="7643812" cy="679450"/>
          </a:xfrm>
          <a:prstGeom prst="rect">
            <a:avLst/>
          </a:prstGeom>
          <a:noFill/>
          <a:ln>
            <a:noFill/>
          </a:ln>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685800" indent="-2286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ts val="1000"/>
              </a:spcBef>
              <a:buFont typeface="Wingdings" panose="05000000000000000000" pitchFamily="2" charset="2"/>
              <a:buNone/>
              <a:defRPr/>
            </a:pPr>
            <a:r>
              <a:rPr lang="es-ES_tradnl" altLang="es-ES" sz="2800" b="1">
                <a:solidFill>
                  <a:srgbClr val="0000FF"/>
                </a:solidFill>
                <a:latin typeface="+mn-lt"/>
              </a:rPr>
              <a:t>“O no entra, o se esconde, o se va”</a:t>
            </a:r>
          </a:p>
        </p:txBody>
      </p:sp>
      <p:sp>
        <p:nvSpPr>
          <p:cNvPr id="71685" name="Text Box 2059">
            <a:extLst>
              <a:ext uri="{FF2B5EF4-FFF2-40B4-BE49-F238E27FC236}">
                <a16:creationId xmlns:a16="http://schemas.microsoft.com/office/drawing/2014/main" id="{EE515B06-019B-88B3-C0E1-EFBD11EB7021}"/>
              </a:ext>
            </a:extLst>
          </p:cNvPr>
          <p:cNvSpPr txBox="1">
            <a:spLocks noChangeArrowheads="1"/>
          </p:cNvSpPr>
          <p:nvPr/>
        </p:nvSpPr>
        <p:spPr bwMode="auto">
          <a:xfrm>
            <a:off x="3419475" y="2420938"/>
            <a:ext cx="1106488" cy="461962"/>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2400" b="1">
                <a:solidFill>
                  <a:srgbClr val="000000"/>
                </a:solidFill>
                <a:latin typeface="+mn-lt"/>
              </a:rPr>
              <a:t>Ingesta</a:t>
            </a:r>
            <a:endParaRPr lang="es-ES" altLang="es-ES" sz="2400" b="1">
              <a:solidFill>
                <a:srgbClr val="000000"/>
              </a:solidFill>
              <a:latin typeface="+mn-lt"/>
            </a:endParaRPr>
          </a:p>
        </p:txBody>
      </p:sp>
      <p:grpSp>
        <p:nvGrpSpPr>
          <p:cNvPr id="55301" name="Group 2069">
            <a:extLst>
              <a:ext uri="{FF2B5EF4-FFF2-40B4-BE49-F238E27FC236}">
                <a16:creationId xmlns:a16="http://schemas.microsoft.com/office/drawing/2014/main" id="{D222554D-F6C5-0E34-4FAF-A4B9BD10BC4D}"/>
              </a:ext>
            </a:extLst>
          </p:cNvPr>
          <p:cNvGrpSpPr>
            <a:grpSpLocks/>
          </p:cNvGrpSpPr>
          <p:nvPr/>
        </p:nvGrpSpPr>
        <p:grpSpPr bwMode="auto">
          <a:xfrm>
            <a:off x="1258888" y="4292600"/>
            <a:ext cx="4046537" cy="1481138"/>
            <a:chOff x="614" y="1968"/>
            <a:chExt cx="2549" cy="933"/>
          </a:xfrm>
        </p:grpSpPr>
        <p:sp>
          <p:nvSpPr>
            <p:cNvPr id="71707" name="Text Box 2062">
              <a:extLst>
                <a:ext uri="{FF2B5EF4-FFF2-40B4-BE49-F238E27FC236}">
                  <a16:creationId xmlns:a16="http://schemas.microsoft.com/office/drawing/2014/main" id="{1B1EC0EE-696C-48D0-1793-201BB438C732}"/>
                </a:ext>
              </a:extLst>
            </p:cNvPr>
            <p:cNvSpPr txBox="1">
              <a:spLocks noChangeArrowheads="1"/>
            </p:cNvSpPr>
            <p:nvPr/>
          </p:nvSpPr>
          <p:spPr bwMode="auto">
            <a:xfrm>
              <a:off x="614" y="2473"/>
              <a:ext cx="2549" cy="291"/>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2400" b="1">
                  <a:solidFill>
                    <a:srgbClr val="000000"/>
                  </a:solidFill>
                  <a:latin typeface="+mn-lt"/>
                </a:rPr>
                <a:t>	Sudor	    orina     heces</a:t>
              </a:r>
              <a:endParaRPr lang="es-ES" altLang="es-ES" sz="2400" b="1">
                <a:solidFill>
                  <a:srgbClr val="000000"/>
                </a:solidFill>
                <a:latin typeface="+mn-lt"/>
              </a:endParaRPr>
            </a:p>
          </p:txBody>
        </p:sp>
        <p:sp>
          <p:nvSpPr>
            <p:cNvPr id="71708" name="Line 2058">
              <a:extLst>
                <a:ext uri="{FF2B5EF4-FFF2-40B4-BE49-F238E27FC236}">
                  <a16:creationId xmlns:a16="http://schemas.microsoft.com/office/drawing/2014/main" id="{DBD54838-585A-5DEC-CB79-3F1538197377}"/>
                </a:ext>
              </a:extLst>
            </p:cNvPr>
            <p:cNvSpPr>
              <a:spLocks noChangeShapeType="1"/>
            </p:cNvSpPr>
            <p:nvPr/>
          </p:nvSpPr>
          <p:spPr bwMode="auto">
            <a:xfrm>
              <a:off x="2304" y="2064"/>
              <a:ext cx="0" cy="432"/>
            </a:xfrm>
            <a:prstGeom prst="line">
              <a:avLst/>
            </a:prstGeom>
            <a:noFill/>
            <a:ln w="76200">
              <a:solidFill>
                <a:schemeClr val="tx1"/>
              </a:solidFill>
              <a:round/>
              <a:headEnd/>
              <a:tailEnd type="triangle" w="med" len="med"/>
            </a:ln>
          </p:spPr>
          <p:txBody>
            <a:bodyPr/>
            <a:lstStyle/>
            <a:p>
              <a:pPr>
                <a:defRPr/>
              </a:pPr>
              <a:endParaRPr lang="es-ES">
                <a:latin typeface="+mn-lt"/>
              </a:endParaRPr>
            </a:p>
          </p:txBody>
        </p:sp>
        <p:sp>
          <p:nvSpPr>
            <p:cNvPr id="71709" name="Line 2063">
              <a:extLst>
                <a:ext uri="{FF2B5EF4-FFF2-40B4-BE49-F238E27FC236}">
                  <a16:creationId xmlns:a16="http://schemas.microsoft.com/office/drawing/2014/main" id="{C3160093-049A-2243-B5A0-CFF8A4D71C89}"/>
                </a:ext>
              </a:extLst>
            </p:cNvPr>
            <p:cNvSpPr>
              <a:spLocks noChangeShapeType="1"/>
            </p:cNvSpPr>
            <p:nvPr/>
          </p:nvSpPr>
          <p:spPr bwMode="auto">
            <a:xfrm flipH="1">
              <a:off x="1584" y="2064"/>
              <a:ext cx="576" cy="432"/>
            </a:xfrm>
            <a:prstGeom prst="line">
              <a:avLst/>
            </a:prstGeom>
            <a:noFill/>
            <a:ln w="9525">
              <a:solidFill>
                <a:schemeClr val="tx1"/>
              </a:solidFill>
              <a:round/>
              <a:headEnd/>
              <a:tailEnd type="triangle" w="med" len="med"/>
            </a:ln>
          </p:spPr>
          <p:txBody>
            <a:bodyPr/>
            <a:lstStyle/>
            <a:p>
              <a:pPr>
                <a:defRPr/>
              </a:pPr>
              <a:endParaRPr lang="es-ES">
                <a:latin typeface="+mn-lt"/>
              </a:endParaRPr>
            </a:p>
          </p:txBody>
        </p:sp>
        <p:sp>
          <p:nvSpPr>
            <p:cNvPr id="71710" name="Line 2065">
              <a:extLst>
                <a:ext uri="{FF2B5EF4-FFF2-40B4-BE49-F238E27FC236}">
                  <a16:creationId xmlns:a16="http://schemas.microsoft.com/office/drawing/2014/main" id="{1D12CFF0-32CC-B361-DF4F-D794BAB6FA6A}"/>
                </a:ext>
              </a:extLst>
            </p:cNvPr>
            <p:cNvSpPr>
              <a:spLocks noChangeShapeType="1"/>
            </p:cNvSpPr>
            <p:nvPr/>
          </p:nvSpPr>
          <p:spPr bwMode="auto">
            <a:xfrm rot="15194041" flipH="1">
              <a:off x="2472" y="2040"/>
              <a:ext cx="576" cy="432"/>
            </a:xfrm>
            <a:prstGeom prst="line">
              <a:avLst/>
            </a:prstGeom>
            <a:noFill/>
            <a:ln w="9525">
              <a:solidFill>
                <a:schemeClr val="tx1"/>
              </a:solidFill>
              <a:round/>
              <a:headEnd/>
              <a:tailEnd type="triangle" w="med" len="med"/>
            </a:ln>
          </p:spPr>
          <p:txBody>
            <a:bodyPr/>
            <a:lstStyle/>
            <a:p>
              <a:pPr>
                <a:defRPr/>
              </a:pPr>
              <a:endParaRPr lang="es-ES">
                <a:latin typeface="+mn-lt"/>
              </a:endParaRPr>
            </a:p>
          </p:txBody>
        </p:sp>
        <p:sp>
          <p:nvSpPr>
            <p:cNvPr id="71711" name="Text Box 2066">
              <a:extLst>
                <a:ext uri="{FF2B5EF4-FFF2-40B4-BE49-F238E27FC236}">
                  <a16:creationId xmlns:a16="http://schemas.microsoft.com/office/drawing/2014/main" id="{8DF7B935-A7DB-0856-8821-65506F7096C3}"/>
                </a:ext>
              </a:extLst>
            </p:cNvPr>
            <p:cNvSpPr txBox="1">
              <a:spLocks noChangeArrowheads="1"/>
            </p:cNvSpPr>
            <p:nvPr/>
          </p:nvSpPr>
          <p:spPr bwMode="auto">
            <a:xfrm>
              <a:off x="1296" y="2688"/>
              <a:ext cx="1631" cy="213"/>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1600">
                  <a:solidFill>
                    <a:srgbClr val="000000"/>
                  </a:solidFill>
                  <a:latin typeface="+mn-lt"/>
                </a:rPr>
                <a:t>   5%                80%            15%</a:t>
              </a:r>
              <a:endParaRPr lang="es-ES" altLang="es-ES" sz="1600">
                <a:solidFill>
                  <a:srgbClr val="000000"/>
                </a:solidFill>
                <a:latin typeface="+mn-lt"/>
              </a:endParaRPr>
            </a:p>
          </p:txBody>
        </p:sp>
      </p:grpSp>
      <p:sp>
        <p:nvSpPr>
          <p:cNvPr id="71687" name="Text Box 2070">
            <a:extLst>
              <a:ext uri="{FF2B5EF4-FFF2-40B4-BE49-F238E27FC236}">
                <a16:creationId xmlns:a16="http://schemas.microsoft.com/office/drawing/2014/main" id="{CECD3C62-F67D-9D4B-F28B-FEA2B6C18EE6}"/>
              </a:ext>
            </a:extLst>
          </p:cNvPr>
          <p:cNvSpPr txBox="1">
            <a:spLocks noChangeArrowheads="1"/>
          </p:cNvSpPr>
          <p:nvPr/>
        </p:nvSpPr>
        <p:spPr bwMode="auto">
          <a:xfrm>
            <a:off x="2914650" y="3502025"/>
            <a:ext cx="2289175" cy="64135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defRPr/>
            </a:pPr>
            <a:r>
              <a:rPr lang="es-ES_tradnl" altLang="es-ES" sz="3600">
                <a:solidFill>
                  <a:srgbClr val="000000"/>
                </a:solidFill>
                <a:latin typeface="+mn-lt"/>
              </a:rPr>
              <a:t>K</a:t>
            </a:r>
            <a:r>
              <a:rPr lang="es-ES_tradnl" altLang="es-ES" sz="3600" baseline="-25000">
                <a:solidFill>
                  <a:srgbClr val="000000"/>
                </a:solidFill>
                <a:latin typeface="+mn-lt"/>
              </a:rPr>
              <a:t>plasmático</a:t>
            </a:r>
            <a:endParaRPr lang="es-ES" altLang="es-ES" sz="3600">
              <a:solidFill>
                <a:srgbClr val="000000"/>
              </a:solidFill>
              <a:latin typeface="+mn-lt"/>
            </a:endParaRPr>
          </a:p>
        </p:txBody>
      </p:sp>
      <p:sp>
        <p:nvSpPr>
          <p:cNvPr id="71688" name="Line 2071">
            <a:extLst>
              <a:ext uri="{FF2B5EF4-FFF2-40B4-BE49-F238E27FC236}">
                <a16:creationId xmlns:a16="http://schemas.microsoft.com/office/drawing/2014/main" id="{9E867704-4481-D17F-0CA1-90A3A3C445D4}"/>
              </a:ext>
            </a:extLst>
          </p:cNvPr>
          <p:cNvSpPr>
            <a:spLocks noChangeShapeType="1"/>
          </p:cNvSpPr>
          <p:nvPr/>
        </p:nvSpPr>
        <p:spPr bwMode="auto">
          <a:xfrm>
            <a:off x="3851275" y="2925763"/>
            <a:ext cx="0" cy="862012"/>
          </a:xfrm>
          <a:prstGeom prst="line">
            <a:avLst/>
          </a:prstGeom>
          <a:noFill/>
          <a:ln w="38100">
            <a:solidFill>
              <a:schemeClr val="tx1"/>
            </a:solidFill>
            <a:round/>
            <a:headEnd/>
            <a:tailEnd type="triangle" w="med" len="med"/>
          </a:ln>
        </p:spPr>
        <p:txBody>
          <a:bodyPr/>
          <a:lstStyle/>
          <a:p>
            <a:pPr>
              <a:defRPr/>
            </a:pPr>
            <a:endParaRPr lang="es-ES">
              <a:latin typeface="+mn-lt"/>
            </a:endParaRPr>
          </a:p>
        </p:txBody>
      </p:sp>
      <p:sp>
        <p:nvSpPr>
          <p:cNvPr id="71689" name="Oval 2072">
            <a:extLst>
              <a:ext uri="{FF2B5EF4-FFF2-40B4-BE49-F238E27FC236}">
                <a16:creationId xmlns:a16="http://schemas.microsoft.com/office/drawing/2014/main" id="{14944F06-5223-D288-DA8A-D013EF29F15B}"/>
              </a:ext>
            </a:extLst>
          </p:cNvPr>
          <p:cNvSpPr>
            <a:spLocks noChangeArrowheads="1"/>
          </p:cNvSpPr>
          <p:nvPr/>
        </p:nvSpPr>
        <p:spPr bwMode="auto">
          <a:xfrm>
            <a:off x="5940425" y="2781300"/>
            <a:ext cx="2259013" cy="2251075"/>
          </a:xfrm>
          <a:prstGeom prst="ellipse">
            <a:avLst/>
          </a:prstGeom>
          <a:solidFill>
            <a:srgbClr val="CCFFFF"/>
          </a:solidFill>
          <a:ln w="127000">
            <a:solidFill>
              <a:srgbClr val="0000FF"/>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defRPr/>
            </a:pPr>
            <a:endParaRPr lang="es-ES" altLang="es-ES" sz="2400">
              <a:solidFill>
                <a:srgbClr val="000000"/>
              </a:solidFill>
              <a:latin typeface="+mn-lt"/>
            </a:endParaRPr>
          </a:p>
        </p:txBody>
      </p:sp>
      <p:sp>
        <p:nvSpPr>
          <p:cNvPr id="71690" name="Oval 2073">
            <a:extLst>
              <a:ext uri="{FF2B5EF4-FFF2-40B4-BE49-F238E27FC236}">
                <a16:creationId xmlns:a16="http://schemas.microsoft.com/office/drawing/2014/main" id="{BBC00D1B-5960-98FB-CBE3-53A73510433A}"/>
              </a:ext>
            </a:extLst>
          </p:cNvPr>
          <p:cNvSpPr>
            <a:spLocks noChangeArrowheads="1"/>
          </p:cNvSpPr>
          <p:nvPr/>
        </p:nvSpPr>
        <p:spPr bwMode="auto">
          <a:xfrm>
            <a:off x="5580063" y="3644900"/>
            <a:ext cx="762000" cy="685800"/>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solidFill>
                <a:srgbClr val="000000"/>
              </a:solidFill>
              <a:latin typeface="+mn-lt"/>
            </a:endParaRPr>
          </a:p>
        </p:txBody>
      </p:sp>
      <p:sp>
        <p:nvSpPr>
          <p:cNvPr id="71691" name="Line 2075">
            <a:extLst>
              <a:ext uri="{FF2B5EF4-FFF2-40B4-BE49-F238E27FC236}">
                <a16:creationId xmlns:a16="http://schemas.microsoft.com/office/drawing/2014/main" id="{0E7EF48F-36FD-2CDA-59A5-A7D029AD60A6}"/>
              </a:ext>
            </a:extLst>
          </p:cNvPr>
          <p:cNvSpPr>
            <a:spLocks noChangeShapeType="1"/>
          </p:cNvSpPr>
          <p:nvPr/>
        </p:nvSpPr>
        <p:spPr bwMode="auto">
          <a:xfrm>
            <a:off x="4714875" y="3860800"/>
            <a:ext cx="720725" cy="0"/>
          </a:xfrm>
          <a:prstGeom prst="line">
            <a:avLst/>
          </a:prstGeom>
          <a:noFill/>
          <a:ln w="57150">
            <a:solidFill>
              <a:schemeClr val="tx1"/>
            </a:solidFill>
            <a:round/>
            <a:headEnd/>
            <a:tailEnd type="triangle" w="med" len="med"/>
          </a:ln>
        </p:spPr>
        <p:txBody>
          <a:bodyPr/>
          <a:lstStyle/>
          <a:p>
            <a:pPr>
              <a:defRPr/>
            </a:pPr>
            <a:endParaRPr lang="es-ES">
              <a:latin typeface="+mn-lt"/>
            </a:endParaRPr>
          </a:p>
        </p:txBody>
      </p:sp>
      <p:sp>
        <p:nvSpPr>
          <p:cNvPr id="71692" name="Line 2076">
            <a:extLst>
              <a:ext uri="{FF2B5EF4-FFF2-40B4-BE49-F238E27FC236}">
                <a16:creationId xmlns:a16="http://schemas.microsoft.com/office/drawing/2014/main" id="{9F861913-FA67-A206-8241-1F86F29445A2}"/>
              </a:ext>
            </a:extLst>
          </p:cNvPr>
          <p:cNvSpPr>
            <a:spLocks noChangeShapeType="1"/>
          </p:cNvSpPr>
          <p:nvPr/>
        </p:nvSpPr>
        <p:spPr bwMode="auto">
          <a:xfrm flipH="1">
            <a:off x="4714875" y="4292600"/>
            <a:ext cx="720725" cy="0"/>
          </a:xfrm>
          <a:prstGeom prst="line">
            <a:avLst/>
          </a:prstGeom>
          <a:noFill/>
          <a:ln w="57150">
            <a:solidFill>
              <a:schemeClr val="tx1"/>
            </a:solidFill>
            <a:round/>
            <a:headEnd/>
            <a:tailEnd type="triangle" w="med" len="med"/>
          </a:ln>
        </p:spPr>
        <p:txBody>
          <a:bodyPr/>
          <a:lstStyle/>
          <a:p>
            <a:pPr>
              <a:defRPr/>
            </a:pPr>
            <a:endParaRPr lang="es-ES">
              <a:latin typeface="+mn-lt"/>
            </a:endParaRPr>
          </a:p>
        </p:txBody>
      </p:sp>
      <p:sp>
        <p:nvSpPr>
          <p:cNvPr id="71693" name="Text Box 2078">
            <a:extLst>
              <a:ext uri="{FF2B5EF4-FFF2-40B4-BE49-F238E27FC236}">
                <a16:creationId xmlns:a16="http://schemas.microsoft.com/office/drawing/2014/main" id="{4083CF04-2AE5-EC00-FCD9-EC69D7D72DE8}"/>
              </a:ext>
            </a:extLst>
          </p:cNvPr>
          <p:cNvSpPr txBox="1">
            <a:spLocks noChangeArrowheads="1"/>
          </p:cNvSpPr>
          <p:nvPr/>
        </p:nvSpPr>
        <p:spPr bwMode="auto">
          <a:xfrm>
            <a:off x="6459538" y="3994150"/>
            <a:ext cx="184150" cy="64135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defRPr/>
            </a:pPr>
            <a:endParaRPr lang="es-ES" altLang="es-ES" sz="3600">
              <a:solidFill>
                <a:srgbClr val="000000"/>
              </a:solidFill>
              <a:latin typeface="+mn-lt"/>
            </a:endParaRPr>
          </a:p>
        </p:txBody>
      </p:sp>
      <p:sp>
        <p:nvSpPr>
          <p:cNvPr id="71694" name="Text Box 2079">
            <a:extLst>
              <a:ext uri="{FF2B5EF4-FFF2-40B4-BE49-F238E27FC236}">
                <a16:creationId xmlns:a16="http://schemas.microsoft.com/office/drawing/2014/main" id="{74318AAC-49B3-D469-EEF3-CBB49E13E6B1}"/>
              </a:ext>
            </a:extLst>
          </p:cNvPr>
          <p:cNvSpPr txBox="1">
            <a:spLocks noChangeArrowheads="1"/>
          </p:cNvSpPr>
          <p:nvPr/>
        </p:nvSpPr>
        <p:spPr bwMode="auto">
          <a:xfrm>
            <a:off x="6156325" y="3284538"/>
            <a:ext cx="2289175" cy="64135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defRPr/>
            </a:pPr>
            <a:r>
              <a:rPr lang="es-ES_tradnl" altLang="es-ES" sz="3600">
                <a:solidFill>
                  <a:srgbClr val="000000"/>
                </a:solidFill>
                <a:latin typeface="+mn-lt"/>
              </a:rPr>
              <a:t>K</a:t>
            </a:r>
            <a:r>
              <a:rPr lang="es-ES_tradnl" altLang="es-ES" sz="3600" baseline="-25000">
                <a:solidFill>
                  <a:srgbClr val="000000"/>
                </a:solidFill>
                <a:latin typeface="+mn-lt"/>
              </a:rPr>
              <a:t>intracelular</a:t>
            </a:r>
            <a:endParaRPr lang="es-ES" altLang="es-ES" sz="3600">
              <a:solidFill>
                <a:srgbClr val="000000"/>
              </a:solidFill>
              <a:latin typeface="+mn-lt"/>
            </a:endParaRPr>
          </a:p>
        </p:txBody>
      </p:sp>
      <p:sp>
        <p:nvSpPr>
          <p:cNvPr id="71695" name="Text Box 2080">
            <a:extLst>
              <a:ext uri="{FF2B5EF4-FFF2-40B4-BE49-F238E27FC236}">
                <a16:creationId xmlns:a16="http://schemas.microsoft.com/office/drawing/2014/main" id="{9BDFB6FF-4C86-DF15-D46B-914E6FC01345}"/>
              </a:ext>
            </a:extLst>
          </p:cNvPr>
          <p:cNvSpPr txBox="1">
            <a:spLocks noChangeArrowheads="1"/>
          </p:cNvSpPr>
          <p:nvPr/>
        </p:nvSpPr>
        <p:spPr bwMode="auto">
          <a:xfrm>
            <a:off x="6227763" y="4149725"/>
            <a:ext cx="1462087" cy="461963"/>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2400">
                <a:solidFill>
                  <a:srgbClr val="FF6600"/>
                </a:solidFill>
                <a:latin typeface="+mn-lt"/>
              </a:rPr>
              <a:t>150 mEq/l</a:t>
            </a:r>
            <a:endParaRPr lang="es-ES" altLang="es-ES" sz="2400">
              <a:solidFill>
                <a:srgbClr val="FF6600"/>
              </a:solidFill>
              <a:latin typeface="+mn-lt"/>
            </a:endParaRPr>
          </a:p>
        </p:txBody>
      </p:sp>
      <p:sp>
        <p:nvSpPr>
          <p:cNvPr id="71696" name="Text Box 2081">
            <a:extLst>
              <a:ext uri="{FF2B5EF4-FFF2-40B4-BE49-F238E27FC236}">
                <a16:creationId xmlns:a16="http://schemas.microsoft.com/office/drawing/2014/main" id="{F1AE8EFE-0FF9-1C3C-4AE6-9EC016D56BE1}"/>
              </a:ext>
            </a:extLst>
          </p:cNvPr>
          <p:cNvSpPr txBox="1">
            <a:spLocks noChangeArrowheads="1"/>
          </p:cNvSpPr>
          <p:nvPr/>
        </p:nvSpPr>
        <p:spPr bwMode="auto">
          <a:xfrm>
            <a:off x="1619250" y="4149725"/>
            <a:ext cx="1150938" cy="461963"/>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2400">
                <a:solidFill>
                  <a:srgbClr val="FF6600"/>
                </a:solidFill>
                <a:latin typeface="+mn-lt"/>
              </a:rPr>
              <a:t>4 mEq/l</a:t>
            </a:r>
            <a:endParaRPr lang="es-ES" altLang="es-ES" sz="2400">
              <a:solidFill>
                <a:srgbClr val="FF6600"/>
              </a:solidFill>
              <a:latin typeface="+mn-lt"/>
            </a:endParaRPr>
          </a:p>
        </p:txBody>
      </p:sp>
      <p:sp>
        <p:nvSpPr>
          <p:cNvPr id="71697" name="Text Box 2082">
            <a:extLst>
              <a:ext uri="{FF2B5EF4-FFF2-40B4-BE49-F238E27FC236}">
                <a16:creationId xmlns:a16="http://schemas.microsoft.com/office/drawing/2014/main" id="{B13950AB-3E38-1596-BF0C-52C2C116C836}"/>
              </a:ext>
            </a:extLst>
          </p:cNvPr>
          <p:cNvSpPr txBox="1">
            <a:spLocks noChangeArrowheads="1"/>
          </p:cNvSpPr>
          <p:nvPr/>
        </p:nvSpPr>
        <p:spPr bwMode="auto">
          <a:xfrm>
            <a:off x="7724775" y="2435225"/>
            <a:ext cx="895350" cy="5842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s-ES_tradnl" altLang="es-ES" sz="3200">
                <a:solidFill>
                  <a:srgbClr val="3333CC"/>
                </a:solidFill>
                <a:latin typeface="+mn-lt"/>
              </a:rPr>
              <a:t>98%</a:t>
            </a:r>
            <a:endParaRPr lang="es-ES" altLang="es-ES" sz="3200">
              <a:solidFill>
                <a:srgbClr val="3333CC"/>
              </a:solidFill>
              <a:latin typeface="+mn-lt"/>
            </a:endParaRPr>
          </a:p>
        </p:txBody>
      </p:sp>
      <p:sp>
        <p:nvSpPr>
          <p:cNvPr id="71698" name="Text Box 2083">
            <a:extLst>
              <a:ext uri="{FF2B5EF4-FFF2-40B4-BE49-F238E27FC236}">
                <a16:creationId xmlns:a16="http://schemas.microsoft.com/office/drawing/2014/main" id="{8B5D9D9C-FC7A-A306-9B69-D73D434ED636}"/>
              </a:ext>
            </a:extLst>
          </p:cNvPr>
          <p:cNvSpPr txBox="1">
            <a:spLocks noChangeArrowheads="1"/>
          </p:cNvSpPr>
          <p:nvPr/>
        </p:nvSpPr>
        <p:spPr bwMode="auto">
          <a:xfrm>
            <a:off x="2257425" y="2925763"/>
            <a:ext cx="685800" cy="5842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s-ES_tradnl" altLang="es-ES" sz="3200">
                <a:solidFill>
                  <a:srgbClr val="3333CC"/>
                </a:solidFill>
                <a:latin typeface="+mn-lt"/>
              </a:rPr>
              <a:t>2%</a:t>
            </a:r>
            <a:endParaRPr lang="es-ES" altLang="es-ES" sz="3200">
              <a:solidFill>
                <a:srgbClr val="3333CC"/>
              </a:solidFill>
              <a:latin typeface="+mn-lt"/>
            </a:endParaRPr>
          </a:p>
        </p:txBody>
      </p:sp>
      <p:sp>
        <p:nvSpPr>
          <p:cNvPr id="71699" name="Line 38">
            <a:extLst>
              <a:ext uri="{FF2B5EF4-FFF2-40B4-BE49-F238E27FC236}">
                <a16:creationId xmlns:a16="http://schemas.microsoft.com/office/drawing/2014/main" id="{39443E02-C387-B7CC-96B3-A9FA337144EE}"/>
              </a:ext>
            </a:extLst>
          </p:cNvPr>
          <p:cNvSpPr>
            <a:spLocks noChangeShapeType="1"/>
          </p:cNvSpPr>
          <p:nvPr/>
        </p:nvSpPr>
        <p:spPr bwMode="auto">
          <a:xfrm>
            <a:off x="3635375" y="2276475"/>
            <a:ext cx="576263" cy="719138"/>
          </a:xfrm>
          <a:prstGeom prst="line">
            <a:avLst/>
          </a:prstGeom>
          <a:noFill/>
          <a:ln w="76200">
            <a:solidFill>
              <a:srgbClr val="FF0000"/>
            </a:solidFill>
            <a:round/>
            <a:headEnd/>
            <a:tailEnd/>
          </a:ln>
        </p:spPr>
        <p:txBody>
          <a:bodyPr/>
          <a:lstStyle/>
          <a:p>
            <a:pPr>
              <a:defRPr/>
            </a:pPr>
            <a:endParaRPr lang="es-ES">
              <a:latin typeface="+mn-lt"/>
            </a:endParaRPr>
          </a:p>
        </p:txBody>
      </p:sp>
      <p:sp>
        <p:nvSpPr>
          <p:cNvPr id="71700" name="Line 39">
            <a:extLst>
              <a:ext uri="{FF2B5EF4-FFF2-40B4-BE49-F238E27FC236}">
                <a16:creationId xmlns:a16="http://schemas.microsoft.com/office/drawing/2014/main" id="{77D2D496-47B6-969B-E796-0598C9B87D81}"/>
              </a:ext>
            </a:extLst>
          </p:cNvPr>
          <p:cNvSpPr>
            <a:spLocks noChangeShapeType="1"/>
          </p:cNvSpPr>
          <p:nvPr/>
        </p:nvSpPr>
        <p:spPr bwMode="auto">
          <a:xfrm flipV="1">
            <a:off x="3635375" y="2276475"/>
            <a:ext cx="576263" cy="647700"/>
          </a:xfrm>
          <a:prstGeom prst="line">
            <a:avLst/>
          </a:prstGeom>
          <a:noFill/>
          <a:ln w="76200">
            <a:solidFill>
              <a:srgbClr val="FF0000"/>
            </a:solidFill>
            <a:round/>
            <a:headEnd/>
            <a:tailEnd/>
          </a:ln>
        </p:spPr>
        <p:txBody>
          <a:bodyPr/>
          <a:lstStyle/>
          <a:p>
            <a:pPr>
              <a:defRPr/>
            </a:pPr>
            <a:endParaRPr lang="es-ES">
              <a:latin typeface="+mn-lt"/>
            </a:endParaRPr>
          </a:p>
        </p:txBody>
      </p:sp>
      <p:sp>
        <p:nvSpPr>
          <p:cNvPr id="71701" name="Line 2075">
            <a:extLst>
              <a:ext uri="{FF2B5EF4-FFF2-40B4-BE49-F238E27FC236}">
                <a16:creationId xmlns:a16="http://schemas.microsoft.com/office/drawing/2014/main" id="{C59D2D3C-D4C3-35BF-C8BB-053F793645A0}"/>
              </a:ext>
            </a:extLst>
          </p:cNvPr>
          <p:cNvSpPr>
            <a:spLocks noChangeShapeType="1"/>
          </p:cNvSpPr>
          <p:nvPr/>
        </p:nvSpPr>
        <p:spPr bwMode="auto">
          <a:xfrm>
            <a:off x="4714875" y="4005263"/>
            <a:ext cx="1152525" cy="0"/>
          </a:xfrm>
          <a:prstGeom prst="line">
            <a:avLst/>
          </a:prstGeom>
          <a:noFill/>
          <a:ln w="114300">
            <a:solidFill>
              <a:srgbClr val="FF0000"/>
            </a:solidFill>
            <a:round/>
            <a:headEnd/>
            <a:tailEnd type="triangle" w="med" len="med"/>
          </a:ln>
        </p:spPr>
        <p:txBody>
          <a:bodyPr/>
          <a:lstStyle/>
          <a:p>
            <a:pPr>
              <a:defRPr/>
            </a:pPr>
            <a:endParaRPr lang="es-ES">
              <a:latin typeface="+mn-lt"/>
            </a:endParaRPr>
          </a:p>
        </p:txBody>
      </p:sp>
      <p:sp>
        <p:nvSpPr>
          <p:cNvPr id="71702" name="Line 2075">
            <a:extLst>
              <a:ext uri="{FF2B5EF4-FFF2-40B4-BE49-F238E27FC236}">
                <a16:creationId xmlns:a16="http://schemas.microsoft.com/office/drawing/2014/main" id="{BFF609FB-0107-3DE8-2EC9-0D5A008B696A}"/>
              </a:ext>
            </a:extLst>
          </p:cNvPr>
          <p:cNvSpPr>
            <a:spLocks noChangeShapeType="1"/>
          </p:cNvSpPr>
          <p:nvPr/>
        </p:nvSpPr>
        <p:spPr bwMode="auto">
          <a:xfrm flipH="1">
            <a:off x="3995738" y="4149725"/>
            <a:ext cx="0" cy="1071563"/>
          </a:xfrm>
          <a:prstGeom prst="line">
            <a:avLst/>
          </a:prstGeom>
          <a:noFill/>
          <a:ln w="254000">
            <a:solidFill>
              <a:srgbClr val="FF0000"/>
            </a:solidFill>
            <a:round/>
            <a:headEnd/>
            <a:tailEnd type="triangle" w="med" len="med"/>
          </a:ln>
        </p:spPr>
        <p:txBody>
          <a:bodyPr/>
          <a:lstStyle/>
          <a:p>
            <a:pPr>
              <a:defRPr/>
            </a:pPr>
            <a:endParaRPr lang="es-ES">
              <a:latin typeface="+mn-lt"/>
            </a:endParaRPr>
          </a:p>
        </p:txBody>
      </p:sp>
      <p:sp>
        <p:nvSpPr>
          <p:cNvPr id="71703" name="Rectangle 2051">
            <a:extLst>
              <a:ext uri="{FF2B5EF4-FFF2-40B4-BE49-F238E27FC236}">
                <a16:creationId xmlns:a16="http://schemas.microsoft.com/office/drawing/2014/main" id="{26D917D5-AF06-9063-3A30-5B75631DFFC6}"/>
              </a:ext>
            </a:extLst>
          </p:cNvPr>
          <p:cNvSpPr>
            <a:spLocks noChangeArrowheads="1"/>
          </p:cNvSpPr>
          <p:nvPr/>
        </p:nvSpPr>
        <p:spPr bwMode="auto">
          <a:xfrm>
            <a:off x="200025" y="5932488"/>
            <a:ext cx="8705850" cy="679450"/>
          </a:xfrm>
          <a:prstGeom prst="rect">
            <a:avLst/>
          </a:prstGeom>
          <a:noFill/>
          <a:ln>
            <a:noFill/>
          </a:ln>
        </p:spPr>
        <p:txBody>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spcBef>
                <a:spcPct val="20000"/>
              </a:spcBef>
              <a:buClr>
                <a:srgbClr val="FFCC00"/>
              </a:buClr>
              <a:buFont typeface="Monotype Sorts" pitchFamily="2" charset="2"/>
              <a:buNone/>
              <a:defRPr/>
            </a:pPr>
            <a:r>
              <a:rPr kumimoji="1" lang="es-ES_tradnl" altLang="es-ES" b="1">
                <a:solidFill>
                  <a:srgbClr val="0000FF"/>
                </a:solidFill>
                <a:latin typeface="+mn-lt"/>
                <a:sym typeface="Wingdings" panose="05000000000000000000" pitchFamily="2" charset="2"/>
              </a:rPr>
              <a:t>  </a:t>
            </a:r>
            <a:r>
              <a:rPr kumimoji="1" lang="es-ES_tradnl" altLang="es-ES" b="1">
                <a:solidFill>
                  <a:srgbClr val="0000FF"/>
                </a:solidFill>
                <a:latin typeface="+mn-lt"/>
              </a:rPr>
              <a:t>Las hipoK transitorias se deben a desplazamiento del K al interior de la célula, mientras que las permanentes son por ingesta inadecuada o pérdidas excesivas de K.</a:t>
            </a:r>
          </a:p>
        </p:txBody>
      </p:sp>
    </p:spTree>
    <p:custDataLst>
      <p:tags r:id="rId1"/>
    </p:custDataLst>
  </p:cSld>
  <p:clrMapOvr>
    <a:masterClrMapping/>
  </p:clrMapOvr>
  <p:transition spd="slow" advTm="47033"/>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0F28F2-C016-FDCA-AADD-CE08F6061875}"/>
              </a:ext>
            </a:extLst>
          </p:cNvPr>
          <p:cNvSpPr>
            <a:spLocks noGrp="1"/>
          </p:cNvSpPr>
          <p:nvPr>
            <p:ph type="title"/>
          </p:nvPr>
        </p:nvSpPr>
        <p:spPr>
          <a:xfrm>
            <a:off x="214313" y="49213"/>
            <a:ext cx="7886700" cy="795337"/>
          </a:xfrm>
        </p:spPr>
        <p:txBody>
          <a:bodyPr rtlCol="0">
            <a:normAutofit/>
          </a:bodyPr>
          <a:lstStyle/>
          <a:p>
            <a:pPr algn="ctr" eaLnBrk="1" fontAlgn="auto" hangingPunct="1">
              <a:spcAft>
                <a:spcPts val="0"/>
              </a:spcAft>
              <a:defRPr/>
            </a:pPr>
            <a:r>
              <a:rPr lang="es-ES" sz="3200" b="1" dirty="0">
                <a:solidFill>
                  <a:srgbClr val="3333CC"/>
                </a:solidFill>
                <a:latin typeface="+mn-lt"/>
                <a:ea typeface="+mn-ea"/>
                <a:cs typeface="+mn-cs"/>
              </a:rPr>
              <a:t>Etiología</a:t>
            </a:r>
          </a:p>
        </p:txBody>
      </p:sp>
      <p:sp>
        <p:nvSpPr>
          <p:cNvPr id="75779" name="CuadroTexto 4">
            <a:extLst>
              <a:ext uri="{FF2B5EF4-FFF2-40B4-BE49-F238E27FC236}">
                <a16:creationId xmlns:a16="http://schemas.microsoft.com/office/drawing/2014/main" id="{5022FBB2-D5FA-4CFA-BC8B-9C74E829FCB8}"/>
              </a:ext>
            </a:extLst>
          </p:cNvPr>
          <p:cNvSpPr txBox="1">
            <a:spLocks noChangeArrowheads="1"/>
          </p:cNvSpPr>
          <p:nvPr/>
        </p:nvSpPr>
        <p:spPr bwMode="auto">
          <a:xfrm>
            <a:off x="398463" y="765175"/>
            <a:ext cx="7000875" cy="5940425"/>
          </a:xfrm>
          <a:prstGeom prst="rect">
            <a:avLst/>
          </a:prstGeom>
          <a:noFill/>
          <a:ln>
            <a:noFill/>
          </a:ln>
        </p:spPr>
        <p:txBody>
          <a:bodyPr>
            <a:spAutoFit/>
          </a:bodyPr>
          <a:lstStyle>
            <a:lvl1pPr marL="214313" indent="-214313"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43013" indent="-214313"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defRPr/>
            </a:pPr>
            <a:r>
              <a:rPr lang="es-ES" altLang="es-ES" sz="2000" dirty="0" err="1">
                <a:solidFill>
                  <a:srgbClr val="000000"/>
                </a:solidFill>
                <a:latin typeface="+mn-lt"/>
                <a:cs typeface="Arial" panose="020B0604020202020204" pitchFamily="34" charset="0"/>
              </a:rPr>
              <a:t>Pseudohipopotasemia</a:t>
            </a:r>
            <a:r>
              <a:rPr lang="es-ES" altLang="es-ES" sz="2000" dirty="0">
                <a:solidFill>
                  <a:srgbClr val="000000"/>
                </a:solidFill>
                <a:latin typeface="+mn-lt"/>
                <a:cs typeface="Arial" panose="020B0604020202020204" pitchFamily="34" charset="0"/>
              </a:rPr>
              <a:t>: falsas disminuciones de la cifra de potasio sérico</a:t>
            </a:r>
            <a:br>
              <a:rPr lang="es-ES" altLang="es-ES" sz="2000" dirty="0">
                <a:solidFill>
                  <a:srgbClr val="000000"/>
                </a:solidFill>
                <a:latin typeface="+mn-lt"/>
                <a:cs typeface="Arial" panose="020B0604020202020204" pitchFamily="34" charset="0"/>
              </a:rPr>
            </a:br>
            <a:endParaRPr lang="es-ES" altLang="es-ES" sz="2000" dirty="0">
              <a:solidFill>
                <a:srgbClr val="000000"/>
              </a:solidFill>
              <a:latin typeface="+mn-lt"/>
              <a:cs typeface="Arial" panose="020B0604020202020204" pitchFamily="34" charset="0"/>
            </a:endParaRPr>
          </a:p>
          <a:p>
            <a:pPr eaLnBrk="1" hangingPunct="1">
              <a:lnSpc>
                <a:spcPct val="100000"/>
              </a:lnSpc>
              <a:spcBef>
                <a:spcPct val="0"/>
              </a:spcBef>
              <a:defRPr/>
            </a:pPr>
            <a:r>
              <a:rPr lang="es-ES" altLang="es-ES" sz="2000" dirty="0">
                <a:solidFill>
                  <a:srgbClr val="000000"/>
                </a:solidFill>
                <a:latin typeface="+mn-lt"/>
                <a:cs typeface="Arial" panose="020B0604020202020204" pitchFamily="34" charset="0"/>
              </a:rPr>
              <a:t>Falta de Ingesta: raro</a:t>
            </a:r>
            <a:br>
              <a:rPr lang="es-ES" altLang="es-ES" sz="2000" dirty="0">
                <a:solidFill>
                  <a:srgbClr val="000000"/>
                </a:solidFill>
                <a:latin typeface="+mn-lt"/>
                <a:cs typeface="Arial" panose="020B0604020202020204" pitchFamily="34" charset="0"/>
              </a:rPr>
            </a:br>
            <a:endParaRPr lang="es-ES" altLang="es-ES" sz="2000" dirty="0">
              <a:solidFill>
                <a:srgbClr val="000000"/>
              </a:solidFill>
              <a:latin typeface="+mn-lt"/>
              <a:cs typeface="Arial" panose="020B0604020202020204" pitchFamily="34" charset="0"/>
            </a:endParaRPr>
          </a:p>
          <a:p>
            <a:pPr eaLnBrk="1" hangingPunct="1">
              <a:lnSpc>
                <a:spcPct val="100000"/>
              </a:lnSpc>
              <a:spcBef>
                <a:spcPct val="0"/>
              </a:spcBef>
              <a:defRPr/>
            </a:pPr>
            <a:r>
              <a:rPr lang="es-ES" altLang="es-ES" sz="2000" b="1" dirty="0">
                <a:solidFill>
                  <a:srgbClr val="000000"/>
                </a:solidFill>
                <a:latin typeface="+mn-lt"/>
                <a:cs typeface="Arial" panose="020B0604020202020204" pitchFamily="34" charset="0"/>
              </a:rPr>
              <a:t>Redistribución transcelular:</a:t>
            </a:r>
          </a:p>
          <a:p>
            <a:pPr lvl="3" eaLnBrk="1" hangingPunct="1">
              <a:lnSpc>
                <a:spcPct val="100000"/>
              </a:lnSpc>
              <a:spcBef>
                <a:spcPct val="0"/>
              </a:spcBef>
              <a:defRPr/>
            </a:pPr>
            <a:r>
              <a:rPr lang="es-ES_tradnl" altLang="es-ES" sz="2000" dirty="0">
                <a:solidFill>
                  <a:srgbClr val="000000"/>
                </a:solidFill>
                <a:latin typeface="+mn-lt"/>
                <a:cs typeface="Arial" panose="020B0604020202020204" pitchFamily="34" charset="0"/>
              </a:rPr>
              <a:t>Alcalosis metabólica</a:t>
            </a:r>
          </a:p>
          <a:p>
            <a:pPr lvl="3" eaLnBrk="1" hangingPunct="1">
              <a:lnSpc>
                <a:spcPct val="100000"/>
              </a:lnSpc>
              <a:spcBef>
                <a:spcPct val="0"/>
              </a:spcBef>
              <a:defRPr/>
            </a:pPr>
            <a:r>
              <a:rPr lang="es-ES_tradnl" altLang="es-ES" sz="2000" dirty="0">
                <a:solidFill>
                  <a:srgbClr val="000000"/>
                </a:solidFill>
                <a:latin typeface="+mn-lt"/>
                <a:cs typeface="Arial" panose="020B0604020202020204" pitchFamily="34" charset="0"/>
              </a:rPr>
              <a:t>Insulina</a:t>
            </a:r>
          </a:p>
          <a:p>
            <a:pPr lvl="3" eaLnBrk="1" hangingPunct="1">
              <a:lnSpc>
                <a:spcPct val="100000"/>
              </a:lnSpc>
              <a:spcBef>
                <a:spcPct val="0"/>
              </a:spcBef>
              <a:defRPr/>
            </a:pPr>
            <a:r>
              <a:rPr lang="es-ES_tradnl" altLang="es-ES" sz="2000" dirty="0">
                <a:solidFill>
                  <a:srgbClr val="000000"/>
                </a:solidFill>
                <a:latin typeface="+mn-lt"/>
                <a:cs typeface="Arial" panose="020B0604020202020204" pitchFamily="34" charset="0"/>
              </a:rPr>
              <a:t>Estimulación β2 </a:t>
            </a:r>
          </a:p>
          <a:p>
            <a:pPr lvl="3" eaLnBrk="1" hangingPunct="1">
              <a:lnSpc>
                <a:spcPct val="100000"/>
              </a:lnSpc>
              <a:spcBef>
                <a:spcPct val="0"/>
              </a:spcBef>
              <a:defRPr/>
            </a:pPr>
            <a:endParaRPr lang="es-ES_tradnl" altLang="es-ES" sz="2000" dirty="0">
              <a:solidFill>
                <a:srgbClr val="000000"/>
              </a:solidFill>
              <a:latin typeface="+mn-lt"/>
              <a:cs typeface="Arial" panose="020B0604020202020204" pitchFamily="34" charset="0"/>
            </a:endParaRPr>
          </a:p>
          <a:p>
            <a:pPr lvl="3" eaLnBrk="1" hangingPunct="1">
              <a:lnSpc>
                <a:spcPct val="100000"/>
              </a:lnSpc>
              <a:spcBef>
                <a:spcPct val="0"/>
              </a:spcBef>
              <a:defRPr/>
            </a:pPr>
            <a:endParaRPr lang="es-ES_tradnl" altLang="es-ES" sz="2000" dirty="0">
              <a:solidFill>
                <a:srgbClr val="000000"/>
              </a:solidFill>
              <a:latin typeface="+mn-lt"/>
              <a:cs typeface="Arial" panose="020B0604020202020204" pitchFamily="34" charset="0"/>
            </a:endParaRPr>
          </a:p>
          <a:p>
            <a:pPr marL="1028700" lvl="3" indent="0" eaLnBrk="1" hangingPunct="1">
              <a:lnSpc>
                <a:spcPct val="100000"/>
              </a:lnSpc>
              <a:spcBef>
                <a:spcPct val="0"/>
              </a:spcBef>
              <a:buFont typeface="Arial" panose="020B0604020202020204" pitchFamily="34" charset="0"/>
              <a:buNone/>
              <a:defRPr/>
            </a:pPr>
            <a:endParaRPr lang="es-ES_tradnl" altLang="es-ES" sz="2000" dirty="0">
              <a:solidFill>
                <a:srgbClr val="000000"/>
              </a:solidFill>
              <a:latin typeface="+mn-lt"/>
              <a:cs typeface="Arial" panose="020B0604020202020204" pitchFamily="34" charset="0"/>
            </a:endParaRPr>
          </a:p>
          <a:p>
            <a:pPr lvl="3" eaLnBrk="1" hangingPunct="1">
              <a:lnSpc>
                <a:spcPct val="100000"/>
              </a:lnSpc>
              <a:spcBef>
                <a:spcPct val="0"/>
              </a:spcBef>
              <a:defRPr/>
            </a:pPr>
            <a:endParaRPr lang="es-ES_tradnl" altLang="es-ES" sz="2000" dirty="0">
              <a:solidFill>
                <a:srgbClr val="000000"/>
              </a:solidFill>
              <a:latin typeface="+mn-lt"/>
              <a:cs typeface="Arial" panose="020B0604020202020204" pitchFamily="34" charset="0"/>
            </a:endParaRPr>
          </a:p>
          <a:p>
            <a:pPr lvl="3" eaLnBrk="1" hangingPunct="1">
              <a:lnSpc>
                <a:spcPct val="100000"/>
              </a:lnSpc>
              <a:spcBef>
                <a:spcPct val="0"/>
              </a:spcBef>
              <a:defRPr/>
            </a:pPr>
            <a:endParaRPr lang="es-ES_tradnl" altLang="es-ES" sz="2000" dirty="0">
              <a:solidFill>
                <a:srgbClr val="000000"/>
              </a:solidFill>
              <a:latin typeface="+mn-lt"/>
              <a:cs typeface="Arial" panose="020B0604020202020204" pitchFamily="34" charset="0"/>
            </a:endParaRPr>
          </a:p>
          <a:p>
            <a:pPr lvl="3" eaLnBrk="1" hangingPunct="1">
              <a:lnSpc>
                <a:spcPct val="100000"/>
              </a:lnSpc>
              <a:spcBef>
                <a:spcPct val="0"/>
              </a:spcBef>
              <a:defRPr/>
            </a:pPr>
            <a:endParaRPr lang="es-ES_tradnl" altLang="es-ES" sz="2000" dirty="0">
              <a:solidFill>
                <a:srgbClr val="000000"/>
              </a:solidFill>
              <a:latin typeface="+mn-lt"/>
              <a:cs typeface="Arial" panose="020B0604020202020204" pitchFamily="34" charset="0"/>
            </a:endParaRPr>
          </a:p>
          <a:p>
            <a:pPr lvl="3" eaLnBrk="1" hangingPunct="1">
              <a:lnSpc>
                <a:spcPct val="100000"/>
              </a:lnSpc>
              <a:spcBef>
                <a:spcPct val="0"/>
              </a:spcBef>
              <a:defRPr/>
            </a:pPr>
            <a:endParaRPr lang="es-ES_tradnl" altLang="es-ES" sz="2000" dirty="0">
              <a:solidFill>
                <a:srgbClr val="000000"/>
              </a:solidFill>
              <a:latin typeface="+mn-lt"/>
              <a:cs typeface="Arial" panose="020B0604020202020204" pitchFamily="34" charset="0"/>
            </a:endParaRPr>
          </a:p>
          <a:p>
            <a:pPr eaLnBrk="1" hangingPunct="1">
              <a:lnSpc>
                <a:spcPct val="100000"/>
              </a:lnSpc>
              <a:spcBef>
                <a:spcPct val="0"/>
              </a:spcBef>
              <a:defRPr/>
            </a:pPr>
            <a:r>
              <a:rPr lang="es-ES" altLang="es-ES" sz="2000" b="1" dirty="0">
                <a:solidFill>
                  <a:srgbClr val="000000"/>
                </a:solidFill>
                <a:latin typeface="+mn-lt"/>
                <a:cs typeface="Arial" panose="020B0604020202020204" pitchFamily="34" charset="0"/>
              </a:rPr>
              <a:t>Pérdidas corporales de potasio:</a:t>
            </a:r>
          </a:p>
          <a:p>
            <a:pPr lvl="1" eaLnBrk="1" hangingPunct="1">
              <a:lnSpc>
                <a:spcPct val="100000"/>
              </a:lnSpc>
              <a:spcBef>
                <a:spcPct val="0"/>
              </a:spcBef>
              <a:defRPr/>
            </a:pPr>
            <a:r>
              <a:rPr lang="es-ES" altLang="es-ES" sz="2000" b="1" dirty="0">
                <a:solidFill>
                  <a:srgbClr val="000000"/>
                </a:solidFill>
                <a:latin typeface="+mn-lt"/>
                <a:cs typeface="Arial" panose="020B0604020202020204" pitchFamily="34" charset="0"/>
              </a:rPr>
              <a:t>Extrarrenales:</a:t>
            </a:r>
            <a:r>
              <a:rPr lang="es-ES" altLang="es-ES" sz="2000" dirty="0">
                <a:solidFill>
                  <a:srgbClr val="000000"/>
                </a:solidFill>
                <a:latin typeface="+mn-lt"/>
                <a:cs typeface="Arial" panose="020B0604020202020204" pitchFamily="34" charset="0"/>
              </a:rPr>
              <a:t> diarrea, fístulas, adenoma velloso, </a:t>
            </a:r>
            <a:r>
              <a:rPr lang="es-ES" altLang="es-ES" sz="2000" dirty="0" err="1">
                <a:solidFill>
                  <a:srgbClr val="000000"/>
                </a:solidFill>
                <a:latin typeface="+mn-lt"/>
                <a:cs typeface="Arial" panose="020B0604020202020204" pitchFamily="34" charset="0"/>
              </a:rPr>
              <a:t>etc</a:t>
            </a:r>
            <a:endParaRPr lang="es-ES" altLang="es-ES" sz="2000" dirty="0">
              <a:solidFill>
                <a:srgbClr val="000000"/>
              </a:solidFill>
              <a:latin typeface="+mn-lt"/>
              <a:cs typeface="Arial" panose="020B0604020202020204" pitchFamily="34" charset="0"/>
            </a:endParaRPr>
          </a:p>
          <a:p>
            <a:pPr lvl="1" eaLnBrk="1" hangingPunct="1">
              <a:lnSpc>
                <a:spcPct val="100000"/>
              </a:lnSpc>
              <a:spcBef>
                <a:spcPct val="0"/>
              </a:spcBef>
              <a:defRPr/>
            </a:pPr>
            <a:r>
              <a:rPr lang="es-ES" altLang="es-ES" sz="2000" b="1" dirty="0">
                <a:solidFill>
                  <a:srgbClr val="000000"/>
                </a:solidFill>
                <a:latin typeface="+mn-lt"/>
                <a:cs typeface="Arial" panose="020B0604020202020204" pitchFamily="34" charset="0"/>
              </a:rPr>
              <a:t>Renales: </a:t>
            </a:r>
            <a:r>
              <a:rPr lang="es-ES" altLang="es-ES" sz="2000" dirty="0">
                <a:solidFill>
                  <a:srgbClr val="000000"/>
                </a:solidFill>
                <a:latin typeface="+mn-lt"/>
                <a:cs typeface="Arial" panose="020B0604020202020204" pitchFamily="34" charset="0"/>
              </a:rPr>
              <a:t>diuréticos, tubulopatías.</a:t>
            </a:r>
          </a:p>
        </p:txBody>
      </p:sp>
      <p:sp>
        <p:nvSpPr>
          <p:cNvPr id="6" name="Line 2">
            <a:extLst>
              <a:ext uri="{FF2B5EF4-FFF2-40B4-BE49-F238E27FC236}">
                <a16:creationId xmlns:a16="http://schemas.microsoft.com/office/drawing/2014/main" id="{8E1509AD-BA1B-48C7-1811-83E33B8E9640}"/>
              </a:ext>
            </a:extLst>
          </p:cNvPr>
          <p:cNvSpPr>
            <a:spLocks noChangeShapeType="1"/>
          </p:cNvSpPr>
          <p:nvPr/>
        </p:nvSpPr>
        <p:spPr bwMode="auto">
          <a:xfrm flipV="1">
            <a:off x="3295650" y="3851275"/>
            <a:ext cx="485775" cy="1025525"/>
          </a:xfrm>
          <a:prstGeom prst="line">
            <a:avLst/>
          </a:prstGeom>
          <a:noFill/>
          <a:ln w="762000">
            <a:solidFill>
              <a:srgbClr val="FF6600"/>
            </a:solidFill>
            <a:round/>
            <a:headEnd/>
            <a:tailEnd/>
          </a:ln>
        </p:spPr>
        <p:txBody>
          <a:bodyPr/>
          <a:lstStyle/>
          <a:p>
            <a:pPr defTabSz="685800" eaLnBrk="1" fontAlgn="auto" hangingPunct="1">
              <a:spcBef>
                <a:spcPts val="0"/>
              </a:spcBef>
              <a:spcAft>
                <a:spcPts val="0"/>
              </a:spcAft>
              <a:defRPr/>
            </a:pPr>
            <a:endParaRPr lang="es-ES">
              <a:solidFill>
                <a:prstClr val="black"/>
              </a:solidFill>
              <a:latin typeface="+mn-lt"/>
            </a:endParaRPr>
          </a:p>
        </p:txBody>
      </p:sp>
      <p:sp>
        <p:nvSpPr>
          <p:cNvPr id="8" name="Text Box 6">
            <a:extLst>
              <a:ext uri="{FF2B5EF4-FFF2-40B4-BE49-F238E27FC236}">
                <a16:creationId xmlns:a16="http://schemas.microsoft.com/office/drawing/2014/main" id="{88B2BCC9-EC45-47C3-DAF4-49F8D2CC6217}"/>
              </a:ext>
            </a:extLst>
          </p:cNvPr>
          <p:cNvSpPr txBox="1">
            <a:spLocks noChangeArrowheads="1"/>
          </p:cNvSpPr>
          <p:nvPr/>
        </p:nvSpPr>
        <p:spPr bwMode="auto">
          <a:xfrm>
            <a:off x="6661150" y="3057525"/>
            <a:ext cx="2135188" cy="2863850"/>
          </a:xfrm>
          <a:prstGeom prst="rect">
            <a:avLst/>
          </a:prstGeom>
          <a:solidFill>
            <a:schemeClr val="accent4">
              <a:lumMod val="40000"/>
              <a:lumOff val="60000"/>
            </a:schemeClr>
          </a:solidFill>
          <a:ln w="9525">
            <a:solidFill>
              <a:schemeClr val="tx1"/>
            </a:solidFill>
            <a:miter lim="800000"/>
            <a:headEnd/>
            <a:tailEnd/>
          </a:ln>
          <a:effectLst/>
        </p:spPr>
        <p:txBody>
          <a:bodyPr>
            <a:spAutoFit/>
          </a:bodyPr>
          <a:lstStyle/>
          <a:p>
            <a:pPr algn="ctr" defTabSz="685800" eaLnBrk="1" fontAlgn="auto" hangingPunct="1">
              <a:spcBef>
                <a:spcPts val="0"/>
              </a:spcBef>
              <a:spcAft>
                <a:spcPts val="0"/>
              </a:spcAft>
              <a:defRPr/>
            </a:pPr>
            <a:r>
              <a:rPr lang="es-ES_tradnl" b="1" dirty="0">
                <a:solidFill>
                  <a:prstClr val="black"/>
                </a:solidFill>
                <a:latin typeface="+mn-lt"/>
              </a:rPr>
              <a:t>Favorecen la entrada de K en la célula</a:t>
            </a:r>
          </a:p>
          <a:p>
            <a:pPr algn="ctr" defTabSz="685800" eaLnBrk="1" fontAlgn="auto" hangingPunct="1">
              <a:spcBef>
                <a:spcPts val="0"/>
              </a:spcBef>
              <a:spcAft>
                <a:spcPts val="0"/>
              </a:spcAft>
              <a:defRPr/>
            </a:pPr>
            <a:r>
              <a:rPr lang="es-ES_tradnl" b="1" dirty="0">
                <a:solidFill>
                  <a:prstClr val="black"/>
                </a:solidFill>
                <a:latin typeface="+mn-lt"/>
              </a:rPr>
              <a:t>(hipopotasemia)</a:t>
            </a:r>
          </a:p>
          <a:p>
            <a:pPr algn="ctr" defTabSz="685800" eaLnBrk="1" fontAlgn="auto" hangingPunct="1">
              <a:spcBef>
                <a:spcPts val="0"/>
              </a:spcBef>
              <a:spcAft>
                <a:spcPts val="0"/>
              </a:spcAft>
              <a:defRPr/>
            </a:pPr>
            <a:endParaRPr lang="es-ES_tradnl" b="1" dirty="0">
              <a:solidFill>
                <a:prstClr val="black"/>
              </a:solidFill>
              <a:latin typeface="+mn-lt"/>
            </a:endParaRPr>
          </a:p>
          <a:p>
            <a:pPr defTabSz="685800" eaLnBrk="1" fontAlgn="auto" hangingPunct="1">
              <a:spcBef>
                <a:spcPts val="0"/>
              </a:spcBef>
              <a:spcAft>
                <a:spcPts val="0"/>
              </a:spcAft>
              <a:defRPr/>
            </a:pPr>
            <a:r>
              <a:rPr lang="es-ES_tradnl" dirty="0">
                <a:solidFill>
                  <a:prstClr val="black"/>
                </a:solidFill>
                <a:latin typeface="+mn-lt"/>
              </a:rPr>
              <a:t>• Alcalosis metabólica</a:t>
            </a:r>
          </a:p>
          <a:p>
            <a:pPr defTabSz="685800" eaLnBrk="1" fontAlgn="auto" hangingPunct="1">
              <a:spcBef>
                <a:spcPts val="0"/>
              </a:spcBef>
              <a:spcAft>
                <a:spcPts val="0"/>
              </a:spcAft>
              <a:defRPr/>
            </a:pPr>
            <a:r>
              <a:rPr lang="es-ES_tradnl" dirty="0">
                <a:solidFill>
                  <a:prstClr val="black"/>
                </a:solidFill>
                <a:latin typeface="+mn-lt"/>
              </a:rPr>
              <a:t>• Insulina</a:t>
            </a:r>
          </a:p>
          <a:p>
            <a:pPr defTabSz="685800" eaLnBrk="1" fontAlgn="auto" hangingPunct="1">
              <a:spcBef>
                <a:spcPts val="0"/>
              </a:spcBef>
              <a:spcAft>
                <a:spcPts val="0"/>
              </a:spcAft>
              <a:defRPr/>
            </a:pPr>
            <a:r>
              <a:rPr lang="es-ES_tradnl" dirty="0">
                <a:solidFill>
                  <a:prstClr val="black"/>
                </a:solidFill>
                <a:latin typeface="+mn-lt"/>
              </a:rPr>
              <a:t>• Estimulación β2 </a:t>
            </a:r>
          </a:p>
          <a:p>
            <a:pPr defTabSz="685800" eaLnBrk="1" fontAlgn="auto" hangingPunct="1">
              <a:spcBef>
                <a:spcPts val="0"/>
              </a:spcBef>
              <a:spcAft>
                <a:spcPts val="0"/>
              </a:spcAft>
              <a:defRPr/>
            </a:pPr>
            <a:r>
              <a:rPr lang="es-ES_tradnl" dirty="0">
                <a:solidFill>
                  <a:prstClr val="black"/>
                </a:solidFill>
                <a:latin typeface="+mn-lt"/>
              </a:rPr>
              <a:t>• Aldosterona</a:t>
            </a:r>
            <a:endParaRPr lang="es-ES" dirty="0">
              <a:solidFill>
                <a:prstClr val="black"/>
              </a:solidFill>
              <a:latin typeface="+mn-lt"/>
            </a:endParaRPr>
          </a:p>
        </p:txBody>
      </p:sp>
      <p:sp>
        <p:nvSpPr>
          <p:cNvPr id="75782" name="Text Box 7">
            <a:extLst>
              <a:ext uri="{FF2B5EF4-FFF2-40B4-BE49-F238E27FC236}">
                <a16:creationId xmlns:a16="http://schemas.microsoft.com/office/drawing/2014/main" id="{C9BEA52F-9B82-ABED-D8D3-890B629E203D}"/>
              </a:ext>
            </a:extLst>
          </p:cNvPr>
          <p:cNvSpPr txBox="1">
            <a:spLocks noChangeArrowheads="1"/>
          </p:cNvSpPr>
          <p:nvPr/>
        </p:nvSpPr>
        <p:spPr bwMode="auto">
          <a:xfrm>
            <a:off x="3241675" y="4175125"/>
            <a:ext cx="649288" cy="369888"/>
          </a:xfrm>
          <a:prstGeom prst="rect">
            <a:avLst/>
          </a:prstGeom>
          <a:noFill/>
          <a:ln>
            <a:noFill/>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 typeface="Wingdings" panose="05000000000000000000" pitchFamily="2" charset="2"/>
              <a:buNone/>
              <a:defRPr/>
            </a:pPr>
            <a:r>
              <a:rPr lang="es-ES_tradnl" altLang="es-ES" sz="1800">
                <a:solidFill>
                  <a:srgbClr val="000000"/>
                </a:solidFill>
                <a:latin typeface="+mn-lt"/>
              </a:rPr>
              <a:t>K</a:t>
            </a:r>
            <a:r>
              <a:rPr lang="es-ES_tradnl" altLang="es-ES" sz="1800" baseline="-25000">
                <a:solidFill>
                  <a:srgbClr val="000000"/>
                </a:solidFill>
                <a:latin typeface="+mn-lt"/>
              </a:rPr>
              <a:t>p</a:t>
            </a:r>
            <a:endParaRPr lang="es-ES" altLang="es-ES" sz="1800">
              <a:solidFill>
                <a:srgbClr val="000000"/>
              </a:solidFill>
              <a:latin typeface="+mn-lt"/>
            </a:endParaRPr>
          </a:p>
        </p:txBody>
      </p:sp>
      <p:sp>
        <p:nvSpPr>
          <p:cNvPr id="75783" name="Oval 8">
            <a:extLst>
              <a:ext uri="{FF2B5EF4-FFF2-40B4-BE49-F238E27FC236}">
                <a16:creationId xmlns:a16="http://schemas.microsoft.com/office/drawing/2014/main" id="{5367628B-0CF2-4BC4-85E6-7A8D66372470}"/>
              </a:ext>
            </a:extLst>
          </p:cNvPr>
          <p:cNvSpPr>
            <a:spLocks noChangeArrowheads="1"/>
          </p:cNvSpPr>
          <p:nvPr/>
        </p:nvSpPr>
        <p:spPr bwMode="auto">
          <a:xfrm>
            <a:off x="4791075" y="3473450"/>
            <a:ext cx="1695450" cy="1689100"/>
          </a:xfrm>
          <a:prstGeom prst="ellipse">
            <a:avLst/>
          </a:prstGeom>
          <a:solidFill>
            <a:srgbClr val="CCFFFF"/>
          </a:solidFill>
          <a:ln w="127000">
            <a:solidFill>
              <a:srgbClr val="0000FF"/>
            </a:solidFill>
            <a:round/>
            <a:headEnd/>
            <a:tailEnd/>
          </a:ln>
        </p:spPr>
        <p:txBody>
          <a:bodyPr wrap="none" anchor="ct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defRPr/>
            </a:pPr>
            <a:endParaRPr lang="es-ES" altLang="es-ES" sz="1800">
              <a:solidFill>
                <a:srgbClr val="000000"/>
              </a:solidFill>
              <a:latin typeface="+mn-lt"/>
            </a:endParaRPr>
          </a:p>
        </p:txBody>
      </p:sp>
      <p:sp>
        <p:nvSpPr>
          <p:cNvPr id="75784" name="Oval 9">
            <a:extLst>
              <a:ext uri="{FF2B5EF4-FFF2-40B4-BE49-F238E27FC236}">
                <a16:creationId xmlns:a16="http://schemas.microsoft.com/office/drawing/2014/main" id="{B77E8AA0-0E2A-E567-8669-B28581B895F9}"/>
              </a:ext>
            </a:extLst>
          </p:cNvPr>
          <p:cNvSpPr>
            <a:spLocks noChangeArrowheads="1"/>
          </p:cNvSpPr>
          <p:nvPr/>
        </p:nvSpPr>
        <p:spPr bwMode="auto">
          <a:xfrm>
            <a:off x="4521200" y="4121150"/>
            <a:ext cx="571500" cy="514350"/>
          </a:xfrm>
          <a:prstGeom prst="ellipse">
            <a:avLst/>
          </a:prstGeom>
          <a:solidFill>
            <a:srgbClr val="FFFF00"/>
          </a:solidFill>
          <a:ln w="9525">
            <a:solidFill>
              <a:schemeClr val="tx1"/>
            </a:solidFill>
            <a:round/>
            <a:headEnd/>
            <a:tailEnd/>
          </a:ln>
        </p:spPr>
        <p:txBody>
          <a:bodyPr wrap="none" anchor="ct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defRPr/>
            </a:pPr>
            <a:endParaRPr lang="es-ES" altLang="es-ES" sz="1800">
              <a:solidFill>
                <a:srgbClr val="000000"/>
              </a:solidFill>
              <a:latin typeface="+mn-lt"/>
            </a:endParaRPr>
          </a:p>
        </p:txBody>
      </p:sp>
      <p:sp>
        <p:nvSpPr>
          <p:cNvPr id="13" name="Line 10">
            <a:extLst>
              <a:ext uri="{FF2B5EF4-FFF2-40B4-BE49-F238E27FC236}">
                <a16:creationId xmlns:a16="http://schemas.microsoft.com/office/drawing/2014/main" id="{0DE9299E-F50E-3D52-AEC4-B5E3E31292C4}"/>
              </a:ext>
            </a:extLst>
          </p:cNvPr>
          <p:cNvSpPr>
            <a:spLocks noChangeShapeType="1"/>
          </p:cNvSpPr>
          <p:nvPr/>
        </p:nvSpPr>
        <p:spPr bwMode="auto">
          <a:xfrm>
            <a:off x="3943350" y="4283075"/>
            <a:ext cx="541338" cy="1588"/>
          </a:xfrm>
          <a:prstGeom prst="line">
            <a:avLst/>
          </a:prstGeom>
          <a:noFill/>
          <a:ln w="76200">
            <a:solidFill>
              <a:schemeClr val="tx1"/>
            </a:solidFill>
            <a:round/>
            <a:headEnd/>
            <a:tailEnd type="triangle" w="med" len="med"/>
          </a:ln>
        </p:spPr>
        <p:txBody>
          <a:bodyPr/>
          <a:lstStyle/>
          <a:p>
            <a:pPr defTabSz="685800" eaLnBrk="1" fontAlgn="auto" hangingPunct="1">
              <a:spcBef>
                <a:spcPts val="0"/>
              </a:spcBef>
              <a:spcAft>
                <a:spcPts val="0"/>
              </a:spcAft>
              <a:defRPr/>
            </a:pPr>
            <a:endParaRPr lang="es-ES">
              <a:solidFill>
                <a:prstClr val="black"/>
              </a:solidFill>
              <a:latin typeface="+mn-lt"/>
            </a:endParaRPr>
          </a:p>
        </p:txBody>
      </p:sp>
      <p:sp>
        <p:nvSpPr>
          <p:cNvPr id="14" name="Line 11">
            <a:extLst>
              <a:ext uri="{FF2B5EF4-FFF2-40B4-BE49-F238E27FC236}">
                <a16:creationId xmlns:a16="http://schemas.microsoft.com/office/drawing/2014/main" id="{D1004BDC-19A8-2276-1617-B0353BBFACA1}"/>
              </a:ext>
            </a:extLst>
          </p:cNvPr>
          <p:cNvSpPr>
            <a:spLocks noChangeShapeType="1"/>
          </p:cNvSpPr>
          <p:nvPr/>
        </p:nvSpPr>
        <p:spPr bwMode="auto">
          <a:xfrm flipH="1">
            <a:off x="3871913" y="4606925"/>
            <a:ext cx="541337" cy="1588"/>
          </a:xfrm>
          <a:prstGeom prst="line">
            <a:avLst/>
          </a:prstGeom>
          <a:noFill/>
          <a:ln w="12700">
            <a:solidFill>
              <a:schemeClr val="tx1"/>
            </a:solidFill>
            <a:prstDash val="sysDot"/>
            <a:round/>
            <a:headEnd/>
            <a:tailEnd type="triangle" w="med" len="med"/>
          </a:ln>
        </p:spPr>
        <p:txBody>
          <a:bodyPr/>
          <a:lstStyle/>
          <a:p>
            <a:pPr defTabSz="685800" eaLnBrk="1" fontAlgn="auto" hangingPunct="1">
              <a:spcBef>
                <a:spcPts val="0"/>
              </a:spcBef>
              <a:spcAft>
                <a:spcPts val="0"/>
              </a:spcAft>
              <a:defRPr/>
            </a:pPr>
            <a:endParaRPr lang="es-ES">
              <a:solidFill>
                <a:prstClr val="black"/>
              </a:solidFill>
              <a:latin typeface="+mn-lt"/>
            </a:endParaRPr>
          </a:p>
        </p:txBody>
      </p:sp>
      <p:sp>
        <p:nvSpPr>
          <p:cNvPr id="75787" name="Text Box 12">
            <a:extLst>
              <a:ext uri="{FF2B5EF4-FFF2-40B4-BE49-F238E27FC236}">
                <a16:creationId xmlns:a16="http://schemas.microsoft.com/office/drawing/2014/main" id="{39F8E716-17B8-65C9-9F27-A2BD15C0BA51}"/>
              </a:ext>
            </a:extLst>
          </p:cNvPr>
          <p:cNvSpPr txBox="1">
            <a:spLocks noChangeArrowheads="1"/>
          </p:cNvSpPr>
          <p:nvPr/>
        </p:nvSpPr>
        <p:spPr bwMode="auto">
          <a:xfrm>
            <a:off x="5181600" y="4383088"/>
            <a:ext cx="138113" cy="369887"/>
          </a:xfrm>
          <a:prstGeom prst="rect">
            <a:avLst/>
          </a:prstGeom>
          <a:noFill/>
          <a:ln>
            <a:noFill/>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 typeface="Wingdings" panose="05000000000000000000" pitchFamily="2" charset="2"/>
              <a:buNone/>
              <a:defRPr/>
            </a:pPr>
            <a:endParaRPr lang="es-ES" altLang="es-ES" sz="1800">
              <a:solidFill>
                <a:srgbClr val="000000"/>
              </a:solidFill>
              <a:latin typeface="+mn-lt"/>
            </a:endParaRPr>
          </a:p>
        </p:txBody>
      </p:sp>
      <p:sp>
        <p:nvSpPr>
          <p:cNvPr id="75788" name="Text Box 13">
            <a:extLst>
              <a:ext uri="{FF2B5EF4-FFF2-40B4-BE49-F238E27FC236}">
                <a16:creationId xmlns:a16="http://schemas.microsoft.com/office/drawing/2014/main" id="{F908C8B1-B7D4-CC74-FEC3-28D3E478AC4A}"/>
              </a:ext>
            </a:extLst>
          </p:cNvPr>
          <p:cNvSpPr txBox="1">
            <a:spLocks noChangeArrowheads="1"/>
          </p:cNvSpPr>
          <p:nvPr/>
        </p:nvSpPr>
        <p:spPr bwMode="auto">
          <a:xfrm>
            <a:off x="4953000" y="3851275"/>
            <a:ext cx="1717675" cy="369888"/>
          </a:xfrm>
          <a:prstGeom prst="rect">
            <a:avLst/>
          </a:prstGeom>
          <a:noFill/>
          <a:ln>
            <a:noFill/>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 typeface="Wingdings" panose="05000000000000000000" pitchFamily="2" charset="2"/>
              <a:buNone/>
              <a:defRPr/>
            </a:pPr>
            <a:r>
              <a:rPr lang="es-ES_tradnl" altLang="es-ES" sz="1800">
                <a:solidFill>
                  <a:srgbClr val="000000"/>
                </a:solidFill>
                <a:latin typeface="+mn-lt"/>
              </a:rPr>
              <a:t>K</a:t>
            </a:r>
            <a:r>
              <a:rPr lang="es-ES_tradnl" altLang="es-ES" sz="1800" baseline="-25000">
                <a:solidFill>
                  <a:srgbClr val="000000"/>
                </a:solidFill>
                <a:latin typeface="+mn-lt"/>
              </a:rPr>
              <a:t>intracelular</a:t>
            </a:r>
            <a:endParaRPr lang="es-ES" altLang="es-ES" sz="1800">
              <a:solidFill>
                <a:srgbClr val="000000"/>
              </a:solidFill>
              <a:latin typeface="+mn-lt"/>
            </a:endParaRPr>
          </a:p>
        </p:txBody>
      </p:sp>
      <p:sp>
        <p:nvSpPr>
          <p:cNvPr id="75789" name="Text Box 14">
            <a:extLst>
              <a:ext uri="{FF2B5EF4-FFF2-40B4-BE49-F238E27FC236}">
                <a16:creationId xmlns:a16="http://schemas.microsoft.com/office/drawing/2014/main" id="{54814CBD-54D0-90C6-0198-9D48A42EF382}"/>
              </a:ext>
            </a:extLst>
          </p:cNvPr>
          <p:cNvSpPr txBox="1">
            <a:spLocks noChangeArrowheads="1"/>
          </p:cNvSpPr>
          <p:nvPr/>
        </p:nvSpPr>
        <p:spPr bwMode="auto">
          <a:xfrm>
            <a:off x="5006975" y="4500563"/>
            <a:ext cx="1146175" cy="369887"/>
          </a:xfrm>
          <a:prstGeom prst="rect">
            <a:avLst/>
          </a:prstGeom>
          <a:noFill/>
          <a:ln>
            <a:noFill/>
          </a:ln>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defRPr/>
            </a:pPr>
            <a:r>
              <a:rPr lang="es-ES_tradnl" altLang="es-ES" sz="1800">
                <a:solidFill>
                  <a:srgbClr val="FF0000"/>
                </a:solidFill>
                <a:latin typeface="+mn-lt"/>
              </a:rPr>
              <a:t>150 mEq/l</a:t>
            </a:r>
            <a:endParaRPr lang="es-ES" altLang="es-ES" sz="1800">
              <a:solidFill>
                <a:srgbClr val="FF0000"/>
              </a:solidFill>
              <a:latin typeface="+mn-lt"/>
            </a:endParaRPr>
          </a:p>
        </p:txBody>
      </p:sp>
      <p:sp>
        <p:nvSpPr>
          <p:cNvPr id="15" name="Text Box 65">
            <a:extLst>
              <a:ext uri="{FF2B5EF4-FFF2-40B4-BE49-F238E27FC236}">
                <a16:creationId xmlns:a16="http://schemas.microsoft.com/office/drawing/2014/main" id="{A9CC74E8-CB57-0374-1BD5-4B846FD45E6D}"/>
              </a:ext>
            </a:extLst>
          </p:cNvPr>
          <p:cNvSpPr txBox="1">
            <a:spLocks noChangeArrowheads="1"/>
          </p:cNvSpPr>
          <p:nvPr/>
        </p:nvSpPr>
        <p:spPr bwMode="auto">
          <a:xfrm>
            <a:off x="4030663" y="1138238"/>
            <a:ext cx="3098800" cy="1579562"/>
          </a:xfrm>
          <a:prstGeom prst="rect">
            <a:avLst/>
          </a:prstGeom>
          <a:solidFill>
            <a:schemeClr val="accent4">
              <a:lumMod val="40000"/>
              <a:lumOff val="60000"/>
            </a:schemeClr>
          </a:solidFill>
          <a:ln w="9525">
            <a:solidFill>
              <a:schemeClr val="tx1"/>
            </a:solidFill>
            <a:miter lim="800000"/>
            <a:headEnd/>
            <a:tailEnd/>
          </a:ln>
          <a:effectLst/>
        </p:spPr>
        <p:txBody>
          <a:bodyPr>
            <a:spAutoFit/>
          </a:bodyPr>
          <a:lstStyle/>
          <a:p>
            <a:pPr algn="ctr" defTabSz="685800" eaLnBrk="1" fontAlgn="auto" hangingPunct="1">
              <a:lnSpc>
                <a:spcPct val="130000"/>
              </a:lnSpc>
              <a:spcBef>
                <a:spcPts val="0"/>
              </a:spcBef>
              <a:spcAft>
                <a:spcPts val="0"/>
              </a:spcAft>
              <a:defRPr/>
            </a:pPr>
            <a:r>
              <a:rPr lang="es-ES_tradnl" altLang="es-ES" dirty="0">
                <a:solidFill>
                  <a:srgbClr val="FF0000"/>
                </a:solidFill>
                <a:latin typeface="+mn-lt"/>
                <a:cs typeface="Arial" panose="020B0604020202020204" pitchFamily="34" charset="0"/>
              </a:rPr>
              <a:t>  </a:t>
            </a:r>
            <a:r>
              <a:rPr lang="es-ES_tradnl" altLang="es-ES" b="1" dirty="0">
                <a:solidFill>
                  <a:srgbClr val="FF0000"/>
                </a:solidFill>
                <a:latin typeface="+mn-lt"/>
                <a:cs typeface="Arial" panose="020B0604020202020204" pitchFamily="34" charset="0"/>
              </a:rPr>
              <a:t>REDUCCION INGESTA </a:t>
            </a:r>
          </a:p>
          <a:p>
            <a:pPr marL="214313" indent="-214313" defTabSz="685800" eaLnBrk="1" fontAlgn="auto" hangingPunct="1">
              <a:lnSpc>
                <a:spcPct val="140000"/>
              </a:lnSpc>
              <a:spcBef>
                <a:spcPts val="0"/>
              </a:spcBef>
              <a:spcAft>
                <a:spcPts val="0"/>
              </a:spcAft>
              <a:buFont typeface="Arial" panose="020B0604020202020204" pitchFamily="34" charset="0"/>
              <a:buChar char="•"/>
              <a:defRPr/>
            </a:pPr>
            <a:r>
              <a:rPr lang="es-ES_tradnl" altLang="es-ES" dirty="0">
                <a:solidFill>
                  <a:prstClr val="black"/>
                </a:solidFill>
                <a:latin typeface="+mn-lt"/>
                <a:cs typeface="Arial" panose="020B0604020202020204" pitchFamily="34" charset="0"/>
              </a:rPr>
              <a:t>Anorexia nerviosa</a:t>
            </a:r>
          </a:p>
          <a:p>
            <a:pPr marL="214313" indent="-214313" defTabSz="685800" eaLnBrk="1" fontAlgn="auto" hangingPunct="1">
              <a:lnSpc>
                <a:spcPct val="140000"/>
              </a:lnSpc>
              <a:spcBef>
                <a:spcPts val="0"/>
              </a:spcBef>
              <a:spcAft>
                <a:spcPts val="0"/>
              </a:spcAft>
              <a:buFont typeface="Arial" panose="020B0604020202020204" pitchFamily="34" charset="0"/>
              <a:buChar char="•"/>
              <a:defRPr/>
            </a:pPr>
            <a:r>
              <a:rPr lang="es-ES_tradnl" altLang="es-ES" dirty="0">
                <a:solidFill>
                  <a:prstClr val="black"/>
                </a:solidFill>
                <a:latin typeface="+mn-lt"/>
                <a:cs typeface="Arial" panose="020B0604020202020204" pitchFamily="34" charset="0"/>
              </a:rPr>
              <a:t>Dietas de adelgazamiento</a:t>
            </a:r>
          </a:p>
          <a:p>
            <a:pPr marL="214313" indent="-214313" defTabSz="685800" eaLnBrk="1" fontAlgn="auto" hangingPunct="1">
              <a:lnSpc>
                <a:spcPct val="140000"/>
              </a:lnSpc>
              <a:spcBef>
                <a:spcPts val="0"/>
              </a:spcBef>
              <a:spcAft>
                <a:spcPts val="0"/>
              </a:spcAft>
              <a:buFont typeface="Arial" panose="020B0604020202020204" pitchFamily="34" charset="0"/>
              <a:buChar char="•"/>
              <a:defRPr/>
            </a:pPr>
            <a:r>
              <a:rPr lang="es-ES_tradnl" altLang="es-ES" dirty="0">
                <a:solidFill>
                  <a:prstClr val="black"/>
                </a:solidFill>
                <a:latin typeface="+mn-lt"/>
                <a:cs typeface="Arial" panose="020B0604020202020204" pitchFamily="34" charset="0"/>
              </a:rPr>
              <a:t>Ayuno (fluidoterapia sin K)</a:t>
            </a:r>
          </a:p>
        </p:txBody>
      </p:sp>
    </p:spTree>
    <p:custDataLst>
      <p:tags r:id="rId1"/>
    </p:custDataLst>
  </p:cSld>
  <p:clrMapOvr>
    <a:masterClrMapping/>
  </p:clrMapOvr>
  <p:transition spd="slow" advTm="31596"/>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3" presetClass="path" presetSubtype="0" accel="50000" decel="50000" fill="hold" nodeType="clickEffect">
                                  <p:stCondLst>
                                    <p:cond delay="0"/>
                                  </p:stCondLst>
                                  <p:childTnLst>
                                    <p:animMotion origin="layout" path="M -2.77778E-7 1.2951E-7 L 0.18108 1.2951E-7 " pathEditMode="relative" rAng="0" ptsTypes="AA">
                                      <p:cBhvr>
                                        <p:cTn id="6" dur="2000" fill="hold"/>
                                        <p:tgtEl>
                                          <p:spTgt spid="13"/>
                                        </p:tgtEl>
                                        <p:attrNameLst>
                                          <p:attrName>ppt_x</p:attrName>
                                          <p:attrName>ppt_y</p:attrName>
                                        </p:attrNameLst>
                                      </p:cBhvr>
                                      <p:rCtr x="904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35419C-D589-2B54-5321-3AC472965DBE}"/>
              </a:ext>
            </a:extLst>
          </p:cNvPr>
          <p:cNvSpPr>
            <a:spLocks noGrp="1"/>
          </p:cNvSpPr>
          <p:nvPr>
            <p:ph type="title"/>
          </p:nvPr>
        </p:nvSpPr>
        <p:spPr>
          <a:xfrm>
            <a:off x="458788" y="-57150"/>
            <a:ext cx="7886700" cy="793750"/>
          </a:xfrm>
        </p:spPr>
        <p:txBody>
          <a:bodyPr rtlCol="0">
            <a:normAutofit/>
          </a:bodyPr>
          <a:lstStyle/>
          <a:p>
            <a:pPr algn="ctr" eaLnBrk="1" fontAlgn="auto" hangingPunct="1">
              <a:spcAft>
                <a:spcPts val="0"/>
              </a:spcAft>
              <a:defRPr/>
            </a:pPr>
            <a:r>
              <a:rPr lang="es-ES" sz="2900" b="1" dirty="0">
                <a:solidFill>
                  <a:srgbClr val="3333CC"/>
                </a:solidFill>
                <a:latin typeface="Arial" panose="020B0604020202020204" pitchFamily="34" charset="0"/>
                <a:ea typeface="+mn-ea"/>
                <a:cs typeface="+mn-cs"/>
              </a:rPr>
              <a:t>Diagnóstico</a:t>
            </a:r>
          </a:p>
        </p:txBody>
      </p:sp>
      <p:sp>
        <p:nvSpPr>
          <p:cNvPr id="59395" name="Text Box 5">
            <a:extLst>
              <a:ext uri="{FF2B5EF4-FFF2-40B4-BE49-F238E27FC236}">
                <a16:creationId xmlns:a16="http://schemas.microsoft.com/office/drawing/2014/main" id="{BAD2BBD5-9DF1-EFCB-3516-447FB1CCACCE}"/>
              </a:ext>
            </a:extLst>
          </p:cNvPr>
          <p:cNvSpPr txBox="1">
            <a:spLocks noChangeArrowheads="1"/>
          </p:cNvSpPr>
          <p:nvPr/>
        </p:nvSpPr>
        <p:spPr bwMode="auto">
          <a:xfrm>
            <a:off x="4248150" y="668338"/>
            <a:ext cx="917575" cy="431800"/>
          </a:xfrm>
          <a:prstGeom prst="rect">
            <a:avLst/>
          </a:prstGeom>
          <a:solidFill>
            <a:schemeClr val="bg1"/>
          </a:solidFill>
          <a:ln w="9525">
            <a:solidFill>
              <a:schemeClr val="tx1"/>
            </a:solidFill>
            <a:miter lim="800000"/>
            <a:headEnd/>
            <a:tailEnd/>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K</a:t>
            </a:r>
            <a:r>
              <a:rPr lang="es-ES" altLang="es-ES" sz="1100" baseline="-25000">
                <a:solidFill>
                  <a:srgbClr val="000000"/>
                </a:solidFill>
                <a:latin typeface="Arial" panose="020B0604020202020204" pitchFamily="34" charset="0"/>
              </a:rPr>
              <a:t>s</a:t>
            </a:r>
            <a:r>
              <a:rPr lang="es-ES" altLang="es-ES" sz="1100">
                <a:solidFill>
                  <a:srgbClr val="000000"/>
                </a:solidFill>
                <a:latin typeface="Arial" panose="020B0604020202020204" pitchFamily="34" charset="0"/>
              </a:rPr>
              <a:t> &lt; 3.5 mEql/l</a:t>
            </a:r>
          </a:p>
        </p:txBody>
      </p:sp>
      <p:sp>
        <p:nvSpPr>
          <p:cNvPr id="59396" name="Text Box 6">
            <a:extLst>
              <a:ext uri="{FF2B5EF4-FFF2-40B4-BE49-F238E27FC236}">
                <a16:creationId xmlns:a16="http://schemas.microsoft.com/office/drawing/2014/main" id="{4AA80627-B37A-5C07-42D8-89BA6CC56109}"/>
              </a:ext>
            </a:extLst>
          </p:cNvPr>
          <p:cNvSpPr txBox="1">
            <a:spLocks noChangeArrowheads="1"/>
          </p:cNvSpPr>
          <p:nvPr/>
        </p:nvSpPr>
        <p:spPr bwMode="auto">
          <a:xfrm>
            <a:off x="3724275" y="1658938"/>
            <a:ext cx="2105025" cy="2619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¿Cómo es el potasio en orina?</a:t>
            </a:r>
          </a:p>
        </p:txBody>
      </p:sp>
      <p:sp>
        <p:nvSpPr>
          <p:cNvPr id="59397" name="Text Box 7">
            <a:extLst>
              <a:ext uri="{FF2B5EF4-FFF2-40B4-BE49-F238E27FC236}">
                <a16:creationId xmlns:a16="http://schemas.microsoft.com/office/drawing/2014/main" id="{869D7119-70EF-B574-8738-2CC3AC8513B7}"/>
              </a:ext>
            </a:extLst>
          </p:cNvPr>
          <p:cNvSpPr txBox="1">
            <a:spLocks noChangeArrowheads="1"/>
          </p:cNvSpPr>
          <p:nvPr/>
        </p:nvSpPr>
        <p:spPr bwMode="auto">
          <a:xfrm>
            <a:off x="6138863" y="1470025"/>
            <a:ext cx="1397000" cy="600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ALTO</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&gt; 15 mEq/día</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&gt; 15 mEq/gr. creat</a:t>
            </a:r>
            <a:r>
              <a:rPr lang="es-ES" altLang="es-ES" sz="1100" baseline="-25000">
                <a:solidFill>
                  <a:srgbClr val="000000"/>
                </a:solidFill>
                <a:latin typeface="Arial" panose="020B0604020202020204" pitchFamily="34" charset="0"/>
              </a:rPr>
              <a:t>o</a:t>
            </a:r>
            <a:endParaRPr lang="es-ES" altLang="es-ES" sz="1100">
              <a:solidFill>
                <a:srgbClr val="000000"/>
              </a:solidFill>
              <a:latin typeface="Arial" panose="020B0604020202020204" pitchFamily="34" charset="0"/>
            </a:endParaRPr>
          </a:p>
        </p:txBody>
      </p:sp>
      <p:sp>
        <p:nvSpPr>
          <p:cNvPr id="59398" name="Text Box 8">
            <a:extLst>
              <a:ext uri="{FF2B5EF4-FFF2-40B4-BE49-F238E27FC236}">
                <a16:creationId xmlns:a16="http://schemas.microsoft.com/office/drawing/2014/main" id="{6BAE3CDE-1EF8-DFCC-A42C-8BF6F63A4B02}"/>
              </a:ext>
            </a:extLst>
          </p:cNvPr>
          <p:cNvSpPr txBox="1">
            <a:spLocks noChangeArrowheads="1"/>
          </p:cNvSpPr>
          <p:nvPr/>
        </p:nvSpPr>
        <p:spPr bwMode="auto">
          <a:xfrm>
            <a:off x="1871663" y="1470025"/>
            <a:ext cx="1397000" cy="600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BAJO</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&lt; 15 mEq/día</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&lt; 15 mEq/gr. creat</a:t>
            </a:r>
            <a:r>
              <a:rPr lang="es-ES" altLang="es-ES" sz="1100" baseline="-25000">
                <a:solidFill>
                  <a:srgbClr val="000000"/>
                </a:solidFill>
                <a:latin typeface="Arial" panose="020B0604020202020204" pitchFamily="34" charset="0"/>
              </a:rPr>
              <a:t>o</a:t>
            </a:r>
            <a:endParaRPr lang="es-ES" altLang="es-ES" sz="1100">
              <a:solidFill>
                <a:srgbClr val="000000"/>
              </a:solidFill>
              <a:latin typeface="Arial" panose="020B0604020202020204" pitchFamily="34" charset="0"/>
            </a:endParaRPr>
          </a:p>
        </p:txBody>
      </p:sp>
      <p:sp>
        <p:nvSpPr>
          <p:cNvPr id="59399" name="Text Box 9">
            <a:extLst>
              <a:ext uri="{FF2B5EF4-FFF2-40B4-BE49-F238E27FC236}">
                <a16:creationId xmlns:a16="http://schemas.microsoft.com/office/drawing/2014/main" id="{1A3E6A07-EEFA-CAB5-8BF5-89B27564999D}"/>
              </a:ext>
            </a:extLst>
          </p:cNvPr>
          <p:cNvSpPr txBox="1">
            <a:spLocks noChangeArrowheads="1"/>
          </p:cNvSpPr>
          <p:nvPr/>
        </p:nvSpPr>
        <p:spPr bwMode="auto">
          <a:xfrm>
            <a:off x="5726113" y="2165350"/>
            <a:ext cx="1477962" cy="2619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¿Cómo es el TTKG?</a:t>
            </a:r>
          </a:p>
        </p:txBody>
      </p:sp>
      <p:sp>
        <p:nvSpPr>
          <p:cNvPr id="59400" name="Text Box 10">
            <a:extLst>
              <a:ext uri="{FF2B5EF4-FFF2-40B4-BE49-F238E27FC236}">
                <a16:creationId xmlns:a16="http://schemas.microsoft.com/office/drawing/2014/main" id="{91EA993A-5789-133C-DCFA-96D20A2198AE}"/>
              </a:ext>
            </a:extLst>
          </p:cNvPr>
          <p:cNvSpPr txBox="1">
            <a:spLocks noChangeArrowheads="1"/>
          </p:cNvSpPr>
          <p:nvPr/>
        </p:nvSpPr>
        <p:spPr bwMode="auto">
          <a:xfrm>
            <a:off x="117475" y="2100263"/>
            <a:ext cx="2159000" cy="3308350"/>
          </a:xfrm>
          <a:prstGeom prst="rect">
            <a:avLst/>
          </a:prstGeom>
          <a:solidFill>
            <a:srgbClr val="DDDDDD"/>
          </a:solidFill>
          <a:ln w="9525">
            <a:solidFill>
              <a:schemeClr val="tx1"/>
            </a:solidFill>
            <a:miter lim="800000"/>
            <a:headEnd/>
            <a:tailEnd/>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1. Aporte insuficiente de K (TCA, ayuno)</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2. Pérdidas: </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 Diuréticos (remotos)</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 Pérdidas gastrointestinales (remotas)</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 Pérdidas cutáneas (sudoración profusa)</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3.Paso de K al interior de la célula:</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   - Insulina</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   - Bicarbonato</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   - Estimulación </a:t>
            </a:r>
            <a:r>
              <a:rPr lang="el-GR" altLang="es-ES" sz="1100">
                <a:solidFill>
                  <a:srgbClr val="000000"/>
                </a:solidFill>
                <a:latin typeface="Arial" panose="020B0604020202020204" pitchFamily="34" charset="0"/>
              </a:rPr>
              <a:t>β</a:t>
            </a:r>
            <a:r>
              <a:rPr lang="es-ES" altLang="es-ES" sz="1100">
                <a:solidFill>
                  <a:srgbClr val="000000"/>
                </a:solidFill>
                <a:latin typeface="Arial" panose="020B0604020202020204" pitchFamily="34" charset="0"/>
              </a:rPr>
              <a:t> adrenérgica (</a:t>
            </a:r>
            <a:r>
              <a:rPr lang="el-GR" altLang="es-ES" sz="1100">
                <a:solidFill>
                  <a:srgbClr val="000000"/>
                </a:solidFill>
                <a:latin typeface="Arial" panose="020B0604020202020204" pitchFamily="34" charset="0"/>
              </a:rPr>
              <a:t>β</a:t>
            </a:r>
            <a:r>
              <a:rPr lang="es-ES" altLang="es-ES" sz="1100">
                <a:solidFill>
                  <a:srgbClr val="000000"/>
                </a:solidFill>
                <a:latin typeface="Arial" panose="020B0604020202020204" pitchFamily="34" charset="0"/>
              </a:rPr>
              <a:t>  agonistas, estrés)</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   - Parálisis periódica  hipopotasémica</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   - Intoxicaciones (Ba, Tolueno, teofilina)</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   - Tratamiento con Digibind</a:t>
            </a:r>
            <a:endParaRPr lang="el-GR" altLang="es-ES" sz="1100">
              <a:solidFill>
                <a:srgbClr val="000000"/>
              </a:solidFill>
              <a:latin typeface="Arial" panose="020B0604020202020204" pitchFamily="34" charset="0"/>
            </a:endParaRPr>
          </a:p>
        </p:txBody>
      </p:sp>
      <p:sp>
        <p:nvSpPr>
          <p:cNvPr id="59401" name="Text Box 11">
            <a:extLst>
              <a:ext uri="{FF2B5EF4-FFF2-40B4-BE49-F238E27FC236}">
                <a16:creationId xmlns:a16="http://schemas.microsoft.com/office/drawing/2014/main" id="{4DF6AAA0-3E46-A23B-6660-F85DB2E370A4}"/>
              </a:ext>
            </a:extLst>
          </p:cNvPr>
          <p:cNvSpPr txBox="1">
            <a:spLocks noChangeArrowheads="1"/>
          </p:cNvSpPr>
          <p:nvPr/>
        </p:nvSpPr>
        <p:spPr bwMode="auto">
          <a:xfrm>
            <a:off x="4371975" y="2449513"/>
            <a:ext cx="346075" cy="2619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&lt;4</a:t>
            </a:r>
          </a:p>
        </p:txBody>
      </p:sp>
      <p:sp>
        <p:nvSpPr>
          <p:cNvPr id="59402" name="Text Box 12">
            <a:extLst>
              <a:ext uri="{FF2B5EF4-FFF2-40B4-BE49-F238E27FC236}">
                <a16:creationId xmlns:a16="http://schemas.microsoft.com/office/drawing/2014/main" id="{E5D19794-AD97-B184-4C29-DFE8F994BD16}"/>
              </a:ext>
            </a:extLst>
          </p:cNvPr>
          <p:cNvSpPr txBox="1">
            <a:spLocks noChangeArrowheads="1"/>
          </p:cNvSpPr>
          <p:nvPr/>
        </p:nvSpPr>
        <p:spPr bwMode="auto">
          <a:xfrm>
            <a:off x="6910388" y="2449513"/>
            <a:ext cx="344487" cy="2619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&gt;7</a:t>
            </a:r>
          </a:p>
        </p:txBody>
      </p:sp>
      <p:sp>
        <p:nvSpPr>
          <p:cNvPr id="59403" name="Text Box 15">
            <a:extLst>
              <a:ext uri="{FF2B5EF4-FFF2-40B4-BE49-F238E27FC236}">
                <a16:creationId xmlns:a16="http://schemas.microsoft.com/office/drawing/2014/main" id="{916732F0-8970-73DF-5D2D-D27B915853AD}"/>
              </a:ext>
            </a:extLst>
          </p:cNvPr>
          <p:cNvSpPr txBox="1">
            <a:spLocks noChangeArrowheads="1"/>
          </p:cNvSpPr>
          <p:nvPr/>
        </p:nvSpPr>
        <p:spPr bwMode="auto">
          <a:xfrm>
            <a:off x="7200900" y="3390900"/>
            <a:ext cx="1235075" cy="2619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¿iones en orina?</a:t>
            </a:r>
          </a:p>
        </p:txBody>
      </p:sp>
      <p:sp>
        <p:nvSpPr>
          <p:cNvPr id="59404" name="Text Box 16">
            <a:extLst>
              <a:ext uri="{FF2B5EF4-FFF2-40B4-BE49-F238E27FC236}">
                <a16:creationId xmlns:a16="http://schemas.microsoft.com/office/drawing/2014/main" id="{ACD217C1-DAA3-03F4-BF6C-631EDA8BF67F}"/>
              </a:ext>
            </a:extLst>
          </p:cNvPr>
          <p:cNvSpPr txBox="1">
            <a:spLocks noChangeArrowheads="1"/>
          </p:cNvSpPr>
          <p:nvPr/>
        </p:nvSpPr>
        <p:spPr bwMode="auto">
          <a:xfrm>
            <a:off x="2589213" y="2798763"/>
            <a:ext cx="1603375" cy="2619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Flujo </a:t>
            </a:r>
            <a:r>
              <a:rPr lang="es-ES" altLang="es-ES" sz="1100">
                <a:solidFill>
                  <a:srgbClr val="000000"/>
                </a:solidFill>
                <a:latin typeface="Arial" panose="020B0604020202020204" pitchFamily="34" charset="0"/>
                <a:sym typeface="Symbol" panose="05050102010706020507" pitchFamily="18" charset="2"/>
              </a:rPr>
              <a:t></a:t>
            </a:r>
            <a:r>
              <a:rPr lang="es-ES" altLang="es-ES" sz="1100">
                <a:solidFill>
                  <a:srgbClr val="000000"/>
                </a:solidFill>
                <a:latin typeface="Arial" panose="020B0604020202020204" pitchFamily="34" charset="0"/>
              </a:rPr>
              <a:t> en túbulo distal</a:t>
            </a:r>
          </a:p>
        </p:txBody>
      </p:sp>
      <p:sp>
        <p:nvSpPr>
          <p:cNvPr id="59405" name="Text Box 17">
            <a:extLst>
              <a:ext uri="{FF2B5EF4-FFF2-40B4-BE49-F238E27FC236}">
                <a16:creationId xmlns:a16="http://schemas.microsoft.com/office/drawing/2014/main" id="{798CC5DB-A965-0DB7-91BD-86B3E31532FB}"/>
              </a:ext>
            </a:extLst>
          </p:cNvPr>
          <p:cNvSpPr txBox="1">
            <a:spLocks noChangeArrowheads="1"/>
          </p:cNvSpPr>
          <p:nvPr/>
        </p:nvSpPr>
        <p:spPr bwMode="auto">
          <a:xfrm>
            <a:off x="2689225" y="3178175"/>
            <a:ext cx="1079500" cy="1784350"/>
          </a:xfrm>
          <a:prstGeom prst="rect">
            <a:avLst/>
          </a:prstGeom>
          <a:solidFill>
            <a:srgbClr val="DDDDDD"/>
          </a:solidFill>
          <a:ln w="9525">
            <a:solidFill>
              <a:schemeClr val="tx1"/>
            </a:solidFill>
            <a:miter lim="800000"/>
            <a:headEnd/>
            <a:tailEnd/>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Diuréticos (tiazidas, del asa)</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Ingesta de ClNa</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Diuresis osmótica:</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   - Glucosuria</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   - Manitol</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   - Urea</a:t>
            </a:r>
          </a:p>
        </p:txBody>
      </p:sp>
      <p:sp>
        <p:nvSpPr>
          <p:cNvPr id="59406" name="Text Box 19">
            <a:extLst>
              <a:ext uri="{FF2B5EF4-FFF2-40B4-BE49-F238E27FC236}">
                <a16:creationId xmlns:a16="http://schemas.microsoft.com/office/drawing/2014/main" id="{63948A52-D6C8-5438-99C1-B6CB820DF9EE}"/>
              </a:ext>
            </a:extLst>
          </p:cNvPr>
          <p:cNvSpPr txBox="1">
            <a:spLocks noChangeArrowheads="1"/>
          </p:cNvSpPr>
          <p:nvPr/>
        </p:nvSpPr>
        <p:spPr bwMode="auto">
          <a:xfrm>
            <a:off x="7531100" y="2430463"/>
            <a:ext cx="635000" cy="2619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¿HTA?</a:t>
            </a:r>
          </a:p>
        </p:txBody>
      </p:sp>
      <p:sp>
        <p:nvSpPr>
          <p:cNvPr id="59407" name="Text Box 20">
            <a:extLst>
              <a:ext uri="{FF2B5EF4-FFF2-40B4-BE49-F238E27FC236}">
                <a16:creationId xmlns:a16="http://schemas.microsoft.com/office/drawing/2014/main" id="{D6F1B5EE-94FC-40FB-C825-DB8F9B8A7F40}"/>
              </a:ext>
            </a:extLst>
          </p:cNvPr>
          <p:cNvSpPr txBox="1">
            <a:spLocks noChangeArrowheads="1"/>
          </p:cNvSpPr>
          <p:nvPr/>
        </p:nvSpPr>
        <p:spPr bwMode="auto">
          <a:xfrm>
            <a:off x="5051425" y="3167063"/>
            <a:ext cx="430213" cy="260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Si</a:t>
            </a:r>
          </a:p>
        </p:txBody>
      </p:sp>
      <p:sp>
        <p:nvSpPr>
          <p:cNvPr id="59408" name="Text Box 21">
            <a:extLst>
              <a:ext uri="{FF2B5EF4-FFF2-40B4-BE49-F238E27FC236}">
                <a16:creationId xmlns:a16="http://schemas.microsoft.com/office/drawing/2014/main" id="{43B9E273-D91A-A2C4-D086-0F8292F7DDEC}"/>
              </a:ext>
            </a:extLst>
          </p:cNvPr>
          <p:cNvSpPr txBox="1">
            <a:spLocks noChangeArrowheads="1"/>
          </p:cNvSpPr>
          <p:nvPr/>
        </p:nvSpPr>
        <p:spPr bwMode="auto">
          <a:xfrm>
            <a:off x="7672388" y="2949575"/>
            <a:ext cx="366712" cy="2619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No</a:t>
            </a:r>
          </a:p>
        </p:txBody>
      </p:sp>
      <p:sp>
        <p:nvSpPr>
          <p:cNvPr id="59409" name="Text Box 23">
            <a:extLst>
              <a:ext uri="{FF2B5EF4-FFF2-40B4-BE49-F238E27FC236}">
                <a16:creationId xmlns:a16="http://schemas.microsoft.com/office/drawing/2014/main" id="{93ACBD16-CF46-8AEB-5424-F961DE16870E}"/>
              </a:ext>
            </a:extLst>
          </p:cNvPr>
          <p:cNvSpPr txBox="1">
            <a:spLocks noChangeArrowheads="1"/>
          </p:cNvSpPr>
          <p:nvPr/>
        </p:nvSpPr>
        <p:spPr bwMode="auto">
          <a:xfrm>
            <a:off x="4843463" y="3692525"/>
            <a:ext cx="755650" cy="4302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¿Renina?</a:t>
            </a:r>
          </a:p>
        </p:txBody>
      </p:sp>
      <p:sp>
        <p:nvSpPr>
          <p:cNvPr id="59410" name="Text Box 24">
            <a:extLst>
              <a:ext uri="{FF2B5EF4-FFF2-40B4-BE49-F238E27FC236}">
                <a16:creationId xmlns:a16="http://schemas.microsoft.com/office/drawing/2014/main" id="{AFACBABB-FDB1-5EBC-438E-EEF550C9BC42}"/>
              </a:ext>
            </a:extLst>
          </p:cNvPr>
          <p:cNvSpPr txBox="1">
            <a:spLocks noChangeArrowheads="1"/>
          </p:cNvSpPr>
          <p:nvPr/>
        </p:nvSpPr>
        <p:spPr bwMode="auto">
          <a:xfrm>
            <a:off x="2095500" y="5878513"/>
            <a:ext cx="881063" cy="260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Normal o </a:t>
            </a:r>
            <a:r>
              <a:rPr lang="es-ES" altLang="es-ES" sz="1100">
                <a:solidFill>
                  <a:srgbClr val="000000"/>
                </a:solidFill>
                <a:latin typeface="Arial" panose="020B0604020202020204" pitchFamily="34" charset="0"/>
                <a:sym typeface="Symbol" panose="05050102010706020507" pitchFamily="18" charset="2"/>
              </a:rPr>
              <a:t></a:t>
            </a:r>
          </a:p>
        </p:txBody>
      </p:sp>
      <p:sp>
        <p:nvSpPr>
          <p:cNvPr id="59411" name="Text Box 25">
            <a:extLst>
              <a:ext uri="{FF2B5EF4-FFF2-40B4-BE49-F238E27FC236}">
                <a16:creationId xmlns:a16="http://schemas.microsoft.com/office/drawing/2014/main" id="{B8B80758-36CD-EDCB-E63F-BF1B6449E013}"/>
              </a:ext>
            </a:extLst>
          </p:cNvPr>
          <p:cNvSpPr txBox="1">
            <a:spLocks noChangeArrowheads="1"/>
          </p:cNvSpPr>
          <p:nvPr/>
        </p:nvSpPr>
        <p:spPr bwMode="auto">
          <a:xfrm>
            <a:off x="6108700" y="4897438"/>
            <a:ext cx="269875" cy="2619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sym typeface="Symbol" panose="05050102010706020507" pitchFamily="18" charset="2"/>
              </a:rPr>
              <a:t></a:t>
            </a:r>
          </a:p>
        </p:txBody>
      </p:sp>
      <p:sp>
        <p:nvSpPr>
          <p:cNvPr id="59412" name="Text Box 26">
            <a:extLst>
              <a:ext uri="{FF2B5EF4-FFF2-40B4-BE49-F238E27FC236}">
                <a16:creationId xmlns:a16="http://schemas.microsoft.com/office/drawing/2014/main" id="{BEE740D9-A015-E8BD-6ACA-1FA7A5D66F35}"/>
              </a:ext>
            </a:extLst>
          </p:cNvPr>
          <p:cNvSpPr txBox="1">
            <a:spLocks noChangeArrowheads="1"/>
          </p:cNvSpPr>
          <p:nvPr/>
        </p:nvSpPr>
        <p:spPr bwMode="auto">
          <a:xfrm>
            <a:off x="119063" y="5689600"/>
            <a:ext cx="1820862" cy="600075"/>
          </a:xfrm>
          <a:prstGeom prst="rect">
            <a:avLst/>
          </a:prstGeom>
          <a:solidFill>
            <a:srgbClr val="DDDDDD"/>
          </a:solidFill>
          <a:ln w="9525">
            <a:solidFill>
              <a:schemeClr val="tx1"/>
            </a:solidFill>
            <a:miter lim="800000"/>
            <a:headEnd/>
            <a:tailEnd/>
          </a:ln>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Estenosis de arteria renal</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HTA maligna</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Tumor secretor de Renina</a:t>
            </a:r>
          </a:p>
        </p:txBody>
      </p:sp>
      <p:sp>
        <p:nvSpPr>
          <p:cNvPr id="59413" name="Text Box 27">
            <a:extLst>
              <a:ext uri="{FF2B5EF4-FFF2-40B4-BE49-F238E27FC236}">
                <a16:creationId xmlns:a16="http://schemas.microsoft.com/office/drawing/2014/main" id="{48C3601E-705C-C8EB-D1BF-42891F23D777}"/>
              </a:ext>
            </a:extLst>
          </p:cNvPr>
          <p:cNvSpPr txBox="1">
            <a:spLocks noChangeArrowheads="1"/>
          </p:cNvSpPr>
          <p:nvPr/>
        </p:nvSpPr>
        <p:spPr bwMode="auto">
          <a:xfrm>
            <a:off x="5597525" y="5461000"/>
            <a:ext cx="1479550" cy="261938"/>
          </a:xfrm>
          <a:prstGeom prst="rect">
            <a:avLst/>
          </a:prstGeom>
          <a:solidFill>
            <a:srgbClr val="DDDDDD"/>
          </a:solidFill>
          <a:ln w="9525">
            <a:solidFill>
              <a:schemeClr val="tx1"/>
            </a:solidFill>
            <a:miter lim="800000"/>
            <a:headEnd/>
            <a:tailEnd/>
          </a:ln>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Hiperaldosteronismo</a:t>
            </a:r>
          </a:p>
        </p:txBody>
      </p:sp>
      <p:sp>
        <p:nvSpPr>
          <p:cNvPr id="59414" name="Text Box 29">
            <a:extLst>
              <a:ext uri="{FF2B5EF4-FFF2-40B4-BE49-F238E27FC236}">
                <a16:creationId xmlns:a16="http://schemas.microsoft.com/office/drawing/2014/main" id="{82EEC611-87BE-AFF6-86F6-BBD7B3A7EAF7}"/>
              </a:ext>
            </a:extLst>
          </p:cNvPr>
          <p:cNvSpPr txBox="1">
            <a:spLocks noChangeArrowheads="1"/>
          </p:cNvSpPr>
          <p:nvPr/>
        </p:nvSpPr>
        <p:spPr bwMode="auto">
          <a:xfrm>
            <a:off x="6284913" y="4208463"/>
            <a:ext cx="1071562" cy="2619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Cl</a:t>
            </a:r>
            <a:r>
              <a:rPr lang="es-ES" altLang="es-ES" sz="1100" baseline="-25000">
                <a:solidFill>
                  <a:srgbClr val="000000"/>
                </a:solidFill>
                <a:latin typeface="Arial" panose="020B0604020202020204" pitchFamily="34" charset="0"/>
              </a:rPr>
              <a:t>o</a:t>
            </a:r>
            <a:r>
              <a:rPr lang="es-ES" altLang="es-ES" sz="1100">
                <a:solidFill>
                  <a:srgbClr val="000000"/>
                </a:solidFill>
                <a:latin typeface="Arial" panose="020B0604020202020204" pitchFamily="34" charset="0"/>
                <a:sym typeface="Symbol" panose="05050102010706020507" pitchFamily="18" charset="2"/>
              </a:rPr>
              <a:t> &lt; 20 Meq/l</a:t>
            </a:r>
            <a:endParaRPr lang="es-ES" altLang="es-ES" sz="1100">
              <a:solidFill>
                <a:srgbClr val="000000"/>
              </a:solidFill>
              <a:latin typeface="Arial" panose="020B0604020202020204" pitchFamily="34" charset="0"/>
            </a:endParaRPr>
          </a:p>
        </p:txBody>
      </p:sp>
      <p:sp>
        <p:nvSpPr>
          <p:cNvPr id="59415" name="Text Box 30">
            <a:extLst>
              <a:ext uri="{FF2B5EF4-FFF2-40B4-BE49-F238E27FC236}">
                <a16:creationId xmlns:a16="http://schemas.microsoft.com/office/drawing/2014/main" id="{1AA6FFE9-4FD6-A539-95A2-408C173C763D}"/>
              </a:ext>
            </a:extLst>
          </p:cNvPr>
          <p:cNvSpPr txBox="1">
            <a:spLocks noChangeArrowheads="1"/>
          </p:cNvSpPr>
          <p:nvPr/>
        </p:nvSpPr>
        <p:spPr bwMode="auto">
          <a:xfrm>
            <a:off x="7254875" y="4208463"/>
            <a:ext cx="1079500" cy="2619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Na</a:t>
            </a:r>
            <a:r>
              <a:rPr lang="es-ES" altLang="es-ES" sz="1100" baseline="-25000">
                <a:solidFill>
                  <a:srgbClr val="000000"/>
                </a:solidFill>
                <a:latin typeface="Arial" panose="020B0604020202020204" pitchFamily="34" charset="0"/>
              </a:rPr>
              <a:t>o</a:t>
            </a:r>
            <a:r>
              <a:rPr lang="es-ES" altLang="es-ES" sz="1100">
                <a:solidFill>
                  <a:srgbClr val="000000"/>
                </a:solidFill>
                <a:latin typeface="Arial" panose="020B0604020202020204" pitchFamily="34" charset="0"/>
                <a:sym typeface="Symbol" panose="05050102010706020507" pitchFamily="18" charset="2"/>
              </a:rPr>
              <a:t>&lt; 20 Meq/l</a:t>
            </a:r>
            <a:endParaRPr lang="es-ES" altLang="es-ES" sz="1100">
              <a:solidFill>
                <a:srgbClr val="000000"/>
              </a:solidFill>
              <a:latin typeface="Arial" panose="020B0604020202020204" pitchFamily="34" charset="0"/>
            </a:endParaRPr>
          </a:p>
        </p:txBody>
      </p:sp>
      <p:sp>
        <p:nvSpPr>
          <p:cNvPr id="59416" name="Text Box 31">
            <a:extLst>
              <a:ext uri="{FF2B5EF4-FFF2-40B4-BE49-F238E27FC236}">
                <a16:creationId xmlns:a16="http://schemas.microsoft.com/office/drawing/2014/main" id="{F7378995-03B8-2497-FE1E-BB1F7880CA6F}"/>
              </a:ext>
            </a:extLst>
          </p:cNvPr>
          <p:cNvSpPr txBox="1">
            <a:spLocks noChangeArrowheads="1"/>
          </p:cNvSpPr>
          <p:nvPr/>
        </p:nvSpPr>
        <p:spPr bwMode="auto">
          <a:xfrm>
            <a:off x="8294688" y="4129088"/>
            <a:ext cx="860425" cy="4302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Cl</a:t>
            </a:r>
            <a:r>
              <a:rPr lang="es-ES" altLang="es-ES" sz="1100" baseline="-25000">
                <a:solidFill>
                  <a:srgbClr val="000000"/>
                </a:solidFill>
                <a:latin typeface="Arial" panose="020B0604020202020204" pitchFamily="34" charset="0"/>
              </a:rPr>
              <a:t>o</a:t>
            </a:r>
            <a:r>
              <a:rPr lang="es-ES" altLang="es-ES" sz="1100">
                <a:solidFill>
                  <a:srgbClr val="000000"/>
                </a:solidFill>
                <a:latin typeface="Arial" panose="020B0604020202020204" pitchFamily="34" charset="0"/>
              </a:rPr>
              <a:t> </a:t>
            </a:r>
            <a:r>
              <a:rPr lang="es-ES" altLang="es-ES" sz="1100">
                <a:solidFill>
                  <a:srgbClr val="000000"/>
                </a:solidFill>
                <a:latin typeface="Arial" panose="020B0604020202020204" pitchFamily="34" charset="0"/>
                <a:sym typeface="Symbol" panose="05050102010706020507" pitchFamily="18" charset="2"/>
              </a:rPr>
              <a:t> </a:t>
            </a:r>
            <a:r>
              <a:rPr lang="es-ES" altLang="es-ES" sz="1100">
                <a:solidFill>
                  <a:srgbClr val="000000"/>
                </a:solidFill>
                <a:latin typeface="Arial" panose="020B0604020202020204" pitchFamily="34" charset="0"/>
              </a:rPr>
              <a:t>y Na</a:t>
            </a:r>
            <a:r>
              <a:rPr lang="es-ES" altLang="es-ES" sz="1100" baseline="-25000">
                <a:solidFill>
                  <a:srgbClr val="000000"/>
                </a:solidFill>
                <a:latin typeface="Arial" panose="020B0604020202020204" pitchFamily="34" charset="0"/>
              </a:rPr>
              <a:t>o</a:t>
            </a:r>
            <a:endParaRPr lang="es-ES" altLang="es-ES" sz="1100">
              <a:solidFill>
                <a:srgbClr val="000000"/>
              </a:solidFill>
              <a:latin typeface="Arial" panose="020B0604020202020204" pitchFamily="34" charset="0"/>
              <a:sym typeface="Symbol" panose="05050102010706020507" pitchFamily="18" charset="2"/>
            </a:endParaRPr>
          </a:p>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&gt; 20 mEq/l</a:t>
            </a:r>
          </a:p>
        </p:txBody>
      </p:sp>
      <p:sp>
        <p:nvSpPr>
          <p:cNvPr id="59417" name="Text Box 32">
            <a:extLst>
              <a:ext uri="{FF2B5EF4-FFF2-40B4-BE49-F238E27FC236}">
                <a16:creationId xmlns:a16="http://schemas.microsoft.com/office/drawing/2014/main" id="{A98137F4-0E39-7872-4A75-2C181C873D4C}"/>
              </a:ext>
            </a:extLst>
          </p:cNvPr>
          <p:cNvSpPr txBox="1">
            <a:spLocks noChangeArrowheads="1"/>
          </p:cNvSpPr>
          <p:nvPr/>
        </p:nvSpPr>
        <p:spPr bwMode="auto">
          <a:xfrm>
            <a:off x="8293100" y="4927600"/>
            <a:ext cx="809625" cy="938213"/>
          </a:xfrm>
          <a:prstGeom prst="rect">
            <a:avLst/>
          </a:prstGeom>
          <a:solidFill>
            <a:srgbClr val="DDDDDD"/>
          </a:solidFill>
          <a:ln w="9525">
            <a:solidFill>
              <a:schemeClr val="tx1"/>
            </a:solidFill>
            <a:miter lim="800000"/>
            <a:headEnd/>
            <a:tailEnd/>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Diuréticos</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HipoMg</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S. Bartter</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S. Gitelman</a:t>
            </a:r>
          </a:p>
        </p:txBody>
      </p:sp>
      <p:sp>
        <p:nvSpPr>
          <p:cNvPr id="59418" name="Text Box 33">
            <a:extLst>
              <a:ext uri="{FF2B5EF4-FFF2-40B4-BE49-F238E27FC236}">
                <a16:creationId xmlns:a16="http://schemas.microsoft.com/office/drawing/2014/main" id="{734A973B-C834-35DC-9EA8-7D794DACBF42}"/>
              </a:ext>
            </a:extLst>
          </p:cNvPr>
          <p:cNvSpPr txBox="1">
            <a:spLocks noChangeArrowheads="1"/>
          </p:cNvSpPr>
          <p:nvPr/>
        </p:nvSpPr>
        <p:spPr bwMode="auto">
          <a:xfrm>
            <a:off x="6470650" y="4767263"/>
            <a:ext cx="693738" cy="261937"/>
          </a:xfrm>
          <a:prstGeom prst="rect">
            <a:avLst/>
          </a:prstGeom>
          <a:solidFill>
            <a:srgbClr val="DDDDDD"/>
          </a:solidFill>
          <a:ln w="9525">
            <a:solidFill>
              <a:schemeClr val="tx1"/>
            </a:solidFill>
            <a:miter lim="800000"/>
            <a:headEnd/>
            <a:tailEnd/>
          </a:ln>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Vómitos</a:t>
            </a:r>
          </a:p>
        </p:txBody>
      </p:sp>
      <p:sp>
        <p:nvSpPr>
          <p:cNvPr id="59419" name="Text Box 34">
            <a:extLst>
              <a:ext uri="{FF2B5EF4-FFF2-40B4-BE49-F238E27FC236}">
                <a16:creationId xmlns:a16="http://schemas.microsoft.com/office/drawing/2014/main" id="{1A57D838-694C-8D01-9591-2343F5884DFB}"/>
              </a:ext>
            </a:extLst>
          </p:cNvPr>
          <p:cNvSpPr txBox="1">
            <a:spLocks noChangeArrowheads="1"/>
          </p:cNvSpPr>
          <p:nvPr/>
        </p:nvSpPr>
        <p:spPr bwMode="auto">
          <a:xfrm>
            <a:off x="7467600" y="4979988"/>
            <a:ext cx="649288" cy="261937"/>
          </a:xfrm>
          <a:prstGeom prst="rect">
            <a:avLst/>
          </a:prstGeom>
          <a:solidFill>
            <a:srgbClr val="DDDDDD"/>
          </a:solidFill>
          <a:ln w="9525">
            <a:solidFill>
              <a:schemeClr val="tx1"/>
            </a:solidFill>
            <a:miter lim="800000"/>
            <a:headEnd/>
            <a:tailEnd/>
          </a:ln>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Diarrea</a:t>
            </a:r>
          </a:p>
        </p:txBody>
      </p:sp>
      <p:sp>
        <p:nvSpPr>
          <p:cNvPr id="59420" name="Line 35">
            <a:extLst>
              <a:ext uri="{FF2B5EF4-FFF2-40B4-BE49-F238E27FC236}">
                <a16:creationId xmlns:a16="http://schemas.microsoft.com/office/drawing/2014/main" id="{5317914D-0E7B-D8A5-E2B9-3959C68733B4}"/>
              </a:ext>
            </a:extLst>
          </p:cNvPr>
          <p:cNvSpPr>
            <a:spLocks noChangeShapeType="1"/>
          </p:cNvSpPr>
          <p:nvPr/>
        </p:nvSpPr>
        <p:spPr bwMode="auto">
          <a:xfrm>
            <a:off x="4679950" y="1154113"/>
            <a:ext cx="0" cy="1254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21" name="Line 36">
            <a:extLst>
              <a:ext uri="{FF2B5EF4-FFF2-40B4-BE49-F238E27FC236}">
                <a16:creationId xmlns:a16="http://schemas.microsoft.com/office/drawing/2014/main" id="{86582953-86C9-8691-DDFB-66F37FB0DEAC}"/>
              </a:ext>
            </a:extLst>
          </p:cNvPr>
          <p:cNvSpPr>
            <a:spLocks noChangeShapeType="1"/>
          </p:cNvSpPr>
          <p:nvPr/>
        </p:nvSpPr>
        <p:spPr bwMode="auto">
          <a:xfrm>
            <a:off x="5651500" y="1787525"/>
            <a:ext cx="48736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22" name="Line 37">
            <a:extLst>
              <a:ext uri="{FF2B5EF4-FFF2-40B4-BE49-F238E27FC236}">
                <a16:creationId xmlns:a16="http://schemas.microsoft.com/office/drawing/2014/main" id="{FD4DA102-F387-BFE2-1919-3434EBED66B7}"/>
              </a:ext>
            </a:extLst>
          </p:cNvPr>
          <p:cNvSpPr>
            <a:spLocks noChangeShapeType="1"/>
          </p:cNvSpPr>
          <p:nvPr/>
        </p:nvSpPr>
        <p:spPr bwMode="auto">
          <a:xfrm flipH="1" flipV="1">
            <a:off x="3006725" y="1787525"/>
            <a:ext cx="91757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23" name="Line 38">
            <a:extLst>
              <a:ext uri="{FF2B5EF4-FFF2-40B4-BE49-F238E27FC236}">
                <a16:creationId xmlns:a16="http://schemas.microsoft.com/office/drawing/2014/main" id="{477A834E-71C7-CA81-AF32-1D46DCAA3373}"/>
              </a:ext>
            </a:extLst>
          </p:cNvPr>
          <p:cNvSpPr>
            <a:spLocks noChangeShapeType="1"/>
          </p:cNvSpPr>
          <p:nvPr/>
        </p:nvSpPr>
        <p:spPr bwMode="auto">
          <a:xfrm flipH="1">
            <a:off x="995363" y="1776413"/>
            <a:ext cx="0" cy="2524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24" name="Line 39">
            <a:extLst>
              <a:ext uri="{FF2B5EF4-FFF2-40B4-BE49-F238E27FC236}">
                <a16:creationId xmlns:a16="http://schemas.microsoft.com/office/drawing/2014/main" id="{4A8184AD-8677-EA57-F529-866E3E50EFB6}"/>
              </a:ext>
            </a:extLst>
          </p:cNvPr>
          <p:cNvSpPr>
            <a:spLocks noChangeShapeType="1"/>
          </p:cNvSpPr>
          <p:nvPr/>
        </p:nvSpPr>
        <p:spPr bwMode="auto">
          <a:xfrm flipH="1">
            <a:off x="3390900" y="3051175"/>
            <a:ext cx="0" cy="127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25" name="Line 40">
            <a:extLst>
              <a:ext uri="{FF2B5EF4-FFF2-40B4-BE49-F238E27FC236}">
                <a16:creationId xmlns:a16="http://schemas.microsoft.com/office/drawing/2014/main" id="{899158B3-B368-BB8D-D476-C11E6CC9ABF6}"/>
              </a:ext>
            </a:extLst>
          </p:cNvPr>
          <p:cNvSpPr>
            <a:spLocks noChangeShapeType="1"/>
          </p:cNvSpPr>
          <p:nvPr/>
        </p:nvSpPr>
        <p:spPr bwMode="auto">
          <a:xfrm>
            <a:off x="4733925" y="2555875"/>
            <a:ext cx="2159000"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26" name="Line 41">
            <a:extLst>
              <a:ext uri="{FF2B5EF4-FFF2-40B4-BE49-F238E27FC236}">
                <a16:creationId xmlns:a16="http://schemas.microsoft.com/office/drawing/2014/main" id="{B64E616F-BD3D-210F-85CE-567062A0D429}"/>
              </a:ext>
            </a:extLst>
          </p:cNvPr>
          <p:cNvSpPr>
            <a:spLocks noChangeShapeType="1"/>
          </p:cNvSpPr>
          <p:nvPr/>
        </p:nvSpPr>
        <p:spPr bwMode="auto">
          <a:xfrm flipV="1">
            <a:off x="6424613" y="2416175"/>
            <a:ext cx="0" cy="1412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59427" name="Line 42">
            <a:extLst>
              <a:ext uri="{FF2B5EF4-FFF2-40B4-BE49-F238E27FC236}">
                <a16:creationId xmlns:a16="http://schemas.microsoft.com/office/drawing/2014/main" id="{63A49003-99B3-0FEE-3CF3-43D6FAFFFF92}"/>
              </a:ext>
            </a:extLst>
          </p:cNvPr>
          <p:cNvSpPr>
            <a:spLocks noChangeShapeType="1"/>
          </p:cNvSpPr>
          <p:nvPr/>
        </p:nvSpPr>
        <p:spPr bwMode="auto">
          <a:xfrm flipH="1">
            <a:off x="3303588" y="2557463"/>
            <a:ext cx="1027112" cy="19367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28" name="Line 44">
            <a:extLst>
              <a:ext uri="{FF2B5EF4-FFF2-40B4-BE49-F238E27FC236}">
                <a16:creationId xmlns:a16="http://schemas.microsoft.com/office/drawing/2014/main" id="{26F16E07-9C13-CA5A-2B8F-2C85C6210B5E}"/>
              </a:ext>
            </a:extLst>
          </p:cNvPr>
          <p:cNvSpPr>
            <a:spLocks noChangeShapeType="1"/>
          </p:cNvSpPr>
          <p:nvPr/>
        </p:nvSpPr>
        <p:spPr bwMode="auto">
          <a:xfrm flipV="1">
            <a:off x="7256463" y="2557463"/>
            <a:ext cx="292100" cy="15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29" name="Line 45">
            <a:extLst>
              <a:ext uri="{FF2B5EF4-FFF2-40B4-BE49-F238E27FC236}">
                <a16:creationId xmlns:a16="http://schemas.microsoft.com/office/drawing/2014/main" id="{28B31AB6-2A10-A838-5CDF-2CF161137F4F}"/>
              </a:ext>
            </a:extLst>
          </p:cNvPr>
          <p:cNvSpPr>
            <a:spLocks noChangeShapeType="1"/>
          </p:cNvSpPr>
          <p:nvPr/>
        </p:nvSpPr>
        <p:spPr bwMode="auto">
          <a:xfrm>
            <a:off x="7827963" y="2697163"/>
            <a:ext cx="0" cy="2524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30" name="Line 49">
            <a:extLst>
              <a:ext uri="{FF2B5EF4-FFF2-40B4-BE49-F238E27FC236}">
                <a16:creationId xmlns:a16="http://schemas.microsoft.com/office/drawing/2014/main" id="{8A2BDEF3-C382-74E9-80DC-99F216FE96A5}"/>
              </a:ext>
            </a:extLst>
          </p:cNvPr>
          <p:cNvSpPr>
            <a:spLocks noChangeShapeType="1"/>
          </p:cNvSpPr>
          <p:nvPr/>
        </p:nvSpPr>
        <p:spPr bwMode="auto">
          <a:xfrm flipH="1">
            <a:off x="7827963" y="3706813"/>
            <a:ext cx="0" cy="3794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31" name="Line 50">
            <a:extLst>
              <a:ext uri="{FF2B5EF4-FFF2-40B4-BE49-F238E27FC236}">
                <a16:creationId xmlns:a16="http://schemas.microsoft.com/office/drawing/2014/main" id="{A57B8795-6D93-666F-E3E1-B6D91163086F}"/>
              </a:ext>
            </a:extLst>
          </p:cNvPr>
          <p:cNvSpPr>
            <a:spLocks noChangeShapeType="1"/>
          </p:cNvSpPr>
          <p:nvPr/>
        </p:nvSpPr>
        <p:spPr bwMode="auto">
          <a:xfrm flipH="1">
            <a:off x="6819900" y="3717925"/>
            <a:ext cx="584200" cy="3889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32" name="Line 52">
            <a:extLst>
              <a:ext uri="{FF2B5EF4-FFF2-40B4-BE49-F238E27FC236}">
                <a16:creationId xmlns:a16="http://schemas.microsoft.com/office/drawing/2014/main" id="{070D9AE4-2056-A6B3-7710-A6737FD8B850}"/>
              </a:ext>
            </a:extLst>
          </p:cNvPr>
          <p:cNvSpPr>
            <a:spLocks noChangeShapeType="1"/>
          </p:cNvSpPr>
          <p:nvPr/>
        </p:nvSpPr>
        <p:spPr bwMode="auto">
          <a:xfrm>
            <a:off x="6823075" y="4508500"/>
            <a:ext cx="0" cy="1905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33" name="Line 53">
            <a:extLst>
              <a:ext uri="{FF2B5EF4-FFF2-40B4-BE49-F238E27FC236}">
                <a16:creationId xmlns:a16="http://schemas.microsoft.com/office/drawing/2014/main" id="{36C206ED-3B7D-629E-8A49-CF3316B2F3CE}"/>
              </a:ext>
            </a:extLst>
          </p:cNvPr>
          <p:cNvSpPr>
            <a:spLocks noChangeShapeType="1"/>
          </p:cNvSpPr>
          <p:nvPr/>
        </p:nvSpPr>
        <p:spPr bwMode="auto">
          <a:xfrm>
            <a:off x="7827963" y="4464050"/>
            <a:ext cx="0" cy="508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34" name="Line 54">
            <a:extLst>
              <a:ext uri="{FF2B5EF4-FFF2-40B4-BE49-F238E27FC236}">
                <a16:creationId xmlns:a16="http://schemas.microsoft.com/office/drawing/2014/main" id="{09BE427E-7056-64FF-616B-C068EEDE5E6A}"/>
              </a:ext>
            </a:extLst>
          </p:cNvPr>
          <p:cNvSpPr>
            <a:spLocks noChangeShapeType="1"/>
          </p:cNvSpPr>
          <p:nvPr/>
        </p:nvSpPr>
        <p:spPr bwMode="auto">
          <a:xfrm>
            <a:off x="8724900" y="4583113"/>
            <a:ext cx="0" cy="2682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35" name="Line 61">
            <a:extLst>
              <a:ext uri="{FF2B5EF4-FFF2-40B4-BE49-F238E27FC236}">
                <a16:creationId xmlns:a16="http://schemas.microsoft.com/office/drawing/2014/main" id="{0E04A08F-EEA2-F1A0-2D2A-E85289D5C29F}"/>
              </a:ext>
            </a:extLst>
          </p:cNvPr>
          <p:cNvSpPr>
            <a:spLocks noChangeShapeType="1"/>
          </p:cNvSpPr>
          <p:nvPr/>
        </p:nvSpPr>
        <p:spPr bwMode="auto">
          <a:xfrm>
            <a:off x="5275263" y="3440113"/>
            <a:ext cx="0" cy="2524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36" name="Line 62">
            <a:extLst>
              <a:ext uri="{FF2B5EF4-FFF2-40B4-BE49-F238E27FC236}">
                <a16:creationId xmlns:a16="http://schemas.microsoft.com/office/drawing/2014/main" id="{C02BA3C4-5808-B810-DDE8-1C56A3C7C5B0}"/>
              </a:ext>
            </a:extLst>
          </p:cNvPr>
          <p:cNvSpPr>
            <a:spLocks noChangeShapeType="1"/>
          </p:cNvSpPr>
          <p:nvPr/>
        </p:nvSpPr>
        <p:spPr bwMode="auto">
          <a:xfrm flipH="1">
            <a:off x="2757488" y="3944938"/>
            <a:ext cx="2301875" cy="188277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37" name="Line 64">
            <a:extLst>
              <a:ext uri="{FF2B5EF4-FFF2-40B4-BE49-F238E27FC236}">
                <a16:creationId xmlns:a16="http://schemas.microsoft.com/office/drawing/2014/main" id="{516BBBEA-2AA5-ECC3-E72A-2D30AFB4B02F}"/>
              </a:ext>
            </a:extLst>
          </p:cNvPr>
          <p:cNvSpPr>
            <a:spLocks noChangeShapeType="1"/>
          </p:cNvSpPr>
          <p:nvPr/>
        </p:nvSpPr>
        <p:spPr bwMode="auto">
          <a:xfrm flipH="1">
            <a:off x="1858963" y="5972175"/>
            <a:ext cx="23495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38" name="Line 65">
            <a:extLst>
              <a:ext uri="{FF2B5EF4-FFF2-40B4-BE49-F238E27FC236}">
                <a16:creationId xmlns:a16="http://schemas.microsoft.com/office/drawing/2014/main" id="{63EEBE6D-D27D-9EE9-AC34-B8C587CF1DC3}"/>
              </a:ext>
            </a:extLst>
          </p:cNvPr>
          <p:cNvSpPr>
            <a:spLocks noChangeShapeType="1"/>
          </p:cNvSpPr>
          <p:nvPr/>
        </p:nvSpPr>
        <p:spPr bwMode="auto">
          <a:xfrm>
            <a:off x="6243638" y="5153025"/>
            <a:ext cx="0" cy="25241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39" name="Text Box 6">
            <a:extLst>
              <a:ext uri="{FF2B5EF4-FFF2-40B4-BE49-F238E27FC236}">
                <a16:creationId xmlns:a16="http://schemas.microsoft.com/office/drawing/2014/main" id="{024C1E38-B434-5DBE-85F0-CF2BE50DCD97}"/>
              </a:ext>
            </a:extLst>
          </p:cNvPr>
          <p:cNvSpPr txBox="1">
            <a:spLocks noChangeArrowheads="1"/>
          </p:cNvSpPr>
          <p:nvPr/>
        </p:nvSpPr>
        <p:spPr bwMode="auto">
          <a:xfrm>
            <a:off x="3529013" y="1279525"/>
            <a:ext cx="2452687" cy="2619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Historia clínica y valoración del VEC</a:t>
            </a:r>
          </a:p>
        </p:txBody>
      </p:sp>
      <p:sp>
        <p:nvSpPr>
          <p:cNvPr id="59440" name="Line 35">
            <a:extLst>
              <a:ext uri="{FF2B5EF4-FFF2-40B4-BE49-F238E27FC236}">
                <a16:creationId xmlns:a16="http://schemas.microsoft.com/office/drawing/2014/main" id="{0800BCA2-9C35-586A-FAC0-99EA79A79B79}"/>
              </a:ext>
            </a:extLst>
          </p:cNvPr>
          <p:cNvSpPr>
            <a:spLocks noChangeShapeType="1"/>
          </p:cNvSpPr>
          <p:nvPr/>
        </p:nvSpPr>
        <p:spPr bwMode="auto">
          <a:xfrm>
            <a:off x="4679950" y="1531938"/>
            <a:ext cx="0" cy="127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41" name="Line 39">
            <a:extLst>
              <a:ext uri="{FF2B5EF4-FFF2-40B4-BE49-F238E27FC236}">
                <a16:creationId xmlns:a16="http://schemas.microsoft.com/office/drawing/2014/main" id="{AF2CDB08-47C3-63B8-CE94-BB0BE32601BA}"/>
              </a:ext>
            </a:extLst>
          </p:cNvPr>
          <p:cNvSpPr>
            <a:spLocks noChangeShapeType="1"/>
          </p:cNvSpPr>
          <p:nvPr/>
        </p:nvSpPr>
        <p:spPr bwMode="auto">
          <a:xfrm flipH="1">
            <a:off x="6516688" y="2036763"/>
            <a:ext cx="0" cy="1285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42" name="Line 50">
            <a:extLst>
              <a:ext uri="{FF2B5EF4-FFF2-40B4-BE49-F238E27FC236}">
                <a16:creationId xmlns:a16="http://schemas.microsoft.com/office/drawing/2014/main" id="{645C990D-2959-F4AD-BA52-67C68A15CDAF}"/>
              </a:ext>
            </a:extLst>
          </p:cNvPr>
          <p:cNvSpPr>
            <a:spLocks noChangeShapeType="1"/>
          </p:cNvSpPr>
          <p:nvPr/>
        </p:nvSpPr>
        <p:spPr bwMode="auto">
          <a:xfrm flipH="1">
            <a:off x="5413375" y="2690813"/>
            <a:ext cx="2171700" cy="4699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43" name="Line 52">
            <a:extLst>
              <a:ext uri="{FF2B5EF4-FFF2-40B4-BE49-F238E27FC236}">
                <a16:creationId xmlns:a16="http://schemas.microsoft.com/office/drawing/2014/main" id="{B2105177-2CF2-C413-8F4E-014BDB7EA331}"/>
              </a:ext>
            </a:extLst>
          </p:cNvPr>
          <p:cNvSpPr>
            <a:spLocks noChangeShapeType="1"/>
          </p:cNvSpPr>
          <p:nvPr/>
        </p:nvSpPr>
        <p:spPr bwMode="auto">
          <a:xfrm>
            <a:off x="5221288" y="4387850"/>
            <a:ext cx="0" cy="1905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44" name="Text Box 23">
            <a:extLst>
              <a:ext uri="{FF2B5EF4-FFF2-40B4-BE49-F238E27FC236}">
                <a16:creationId xmlns:a16="http://schemas.microsoft.com/office/drawing/2014/main" id="{FB769FE3-BC72-D8D4-3606-98646678A825}"/>
              </a:ext>
            </a:extLst>
          </p:cNvPr>
          <p:cNvSpPr txBox="1">
            <a:spLocks noChangeArrowheads="1"/>
          </p:cNvSpPr>
          <p:nvPr/>
        </p:nvSpPr>
        <p:spPr bwMode="auto">
          <a:xfrm>
            <a:off x="4787900" y="4578350"/>
            <a:ext cx="971550" cy="4302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¿Aldosterona?</a:t>
            </a:r>
          </a:p>
        </p:txBody>
      </p:sp>
      <p:sp>
        <p:nvSpPr>
          <p:cNvPr id="59445" name="Text Box 27">
            <a:extLst>
              <a:ext uri="{FF2B5EF4-FFF2-40B4-BE49-F238E27FC236}">
                <a16:creationId xmlns:a16="http://schemas.microsoft.com/office/drawing/2014/main" id="{D1E35600-8FC7-49E0-4AF5-271551E92B67}"/>
              </a:ext>
            </a:extLst>
          </p:cNvPr>
          <p:cNvSpPr txBox="1">
            <a:spLocks noChangeArrowheads="1"/>
          </p:cNvSpPr>
          <p:nvPr/>
        </p:nvSpPr>
        <p:spPr bwMode="auto">
          <a:xfrm>
            <a:off x="3276600" y="5149850"/>
            <a:ext cx="2052638" cy="769938"/>
          </a:xfrm>
          <a:prstGeom prst="rect">
            <a:avLst/>
          </a:prstGeom>
          <a:solidFill>
            <a:srgbClr val="DDDDDD"/>
          </a:solidFill>
          <a:ln w="9525">
            <a:solidFill>
              <a:schemeClr val="tx1"/>
            </a:solidFill>
            <a:miter lim="800000"/>
            <a:headEnd/>
            <a:tailEnd/>
          </a:ln>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Regaliz</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S. Liddle</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Mineralocorticoides exógenos</a:t>
            </a:r>
          </a:p>
          <a:p>
            <a:pP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Anfotericina B</a:t>
            </a:r>
          </a:p>
        </p:txBody>
      </p:sp>
      <p:sp>
        <p:nvSpPr>
          <p:cNvPr id="59446" name="Text Box 25">
            <a:extLst>
              <a:ext uri="{FF2B5EF4-FFF2-40B4-BE49-F238E27FC236}">
                <a16:creationId xmlns:a16="http://schemas.microsoft.com/office/drawing/2014/main" id="{EFB10AA1-60DE-3B3E-FBFB-63DDCF375370}"/>
              </a:ext>
            </a:extLst>
          </p:cNvPr>
          <p:cNvSpPr txBox="1">
            <a:spLocks noChangeArrowheads="1"/>
          </p:cNvSpPr>
          <p:nvPr/>
        </p:nvSpPr>
        <p:spPr bwMode="auto">
          <a:xfrm>
            <a:off x="3949700" y="4770438"/>
            <a:ext cx="268288" cy="2619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sym typeface="Symbol" panose="05050102010706020507" pitchFamily="18" charset="2"/>
              </a:rPr>
              <a:t></a:t>
            </a:r>
          </a:p>
        </p:txBody>
      </p:sp>
      <p:sp>
        <p:nvSpPr>
          <p:cNvPr id="59447" name="Line 46">
            <a:extLst>
              <a:ext uri="{FF2B5EF4-FFF2-40B4-BE49-F238E27FC236}">
                <a16:creationId xmlns:a16="http://schemas.microsoft.com/office/drawing/2014/main" id="{7117694C-C37A-E326-E5FF-9CC369BE643E}"/>
              </a:ext>
            </a:extLst>
          </p:cNvPr>
          <p:cNvSpPr>
            <a:spLocks noChangeShapeType="1"/>
          </p:cNvSpPr>
          <p:nvPr/>
        </p:nvSpPr>
        <p:spPr bwMode="auto">
          <a:xfrm>
            <a:off x="4087813" y="5022850"/>
            <a:ext cx="0" cy="127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48" name="Line 50">
            <a:extLst>
              <a:ext uri="{FF2B5EF4-FFF2-40B4-BE49-F238E27FC236}">
                <a16:creationId xmlns:a16="http://schemas.microsoft.com/office/drawing/2014/main" id="{A114BD2A-8F3B-E1C5-70A0-2E165EE38D77}"/>
              </a:ext>
            </a:extLst>
          </p:cNvPr>
          <p:cNvSpPr>
            <a:spLocks noChangeShapeType="1"/>
          </p:cNvSpPr>
          <p:nvPr/>
        </p:nvSpPr>
        <p:spPr bwMode="auto">
          <a:xfrm flipH="1">
            <a:off x="4249738" y="4829175"/>
            <a:ext cx="809625" cy="127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49" name="Line 47">
            <a:extLst>
              <a:ext uri="{FF2B5EF4-FFF2-40B4-BE49-F238E27FC236}">
                <a16:creationId xmlns:a16="http://schemas.microsoft.com/office/drawing/2014/main" id="{F96EF9D0-35EC-E8E2-BEAF-700232F2900C}"/>
              </a:ext>
            </a:extLst>
          </p:cNvPr>
          <p:cNvSpPr>
            <a:spLocks noChangeShapeType="1"/>
          </p:cNvSpPr>
          <p:nvPr/>
        </p:nvSpPr>
        <p:spPr bwMode="auto">
          <a:xfrm>
            <a:off x="5491163" y="4829175"/>
            <a:ext cx="593725" cy="127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50" name="Text Box 25">
            <a:extLst>
              <a:ext uri="{FF2B5EF4-FFF2-40B4-BE49-F238E27FC236}">
                <a16:creationId xmlns:a16="http://schemas.microsoft.com/office/drawing/2014/main" id="{572F6489-67A1-34D3-E7E3-A50C2DA1BA88}"/>
              </a:ext>
            </a:extLst>
          </p:cNvPr>
          <p:cNvSpPr txBox="1">
            <a:spLocks noChangeArrowheads="1"/>
          </p:cNvSpPr>
          <p:nvPr/>
        </p:nvSpPr>
        <p:spPr bwMode="auto">
          <a:xfrm>
            <a:off x="5084763" y="4133850"/>
            <a:ext cx="269875" cy="2619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sym typeface="Symbol" panose="05050102010706020507" pitchFamily="18" charset="2"/>
              </a:rPr>
              <a:t></a:t>
            </a:r>
          </a:p>
        </p:txBody>
      </p:sp>
      <p:sp>
        <p:nvSpPr>
          <p:cNvPr id="59451" name="Line 52">
            <a:extLst>
              <a:ext uri="{FF2B5EF4-FFF2-40B4-BE49-F238E27FC236}">
                <a16:creationId xmlns:a16="http://schemas.microsoft.com/office/drawing/2014/main" id="{EE911892-6FC0-F521-1939-D99F98DFE38B}"/>
              </a:ext>
            </a:extLst>
          </p:cNvPr>
          <p:cNvSpPr>
            <a:spLocks noChangeShapeType="1"/>
          </p:cNvSpPr>
          <p:nvPr/>
        </p:nvSpPr>
        <p:spPr bwMode="auto">
          <a:xfrm>
            <a:off x="5221288" y="3944938"/>
            <a:ext cx="0" cy="18891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52" name="Text Box 71">
            <a:extLst>
              <a:ext uri="{FF2B5EF4-FFF2-40B4-BE49-F238E27FC236}">
                <a16:creationId xmlns:a16="http://schemas.microsoft.com/office/drawing/2014/main" id="{12981EB0-E51A-D8B9-0A02-323A71C0A2F6}"/>
              </a:ext>
            </a:extLst>
          </p:cNvPr>
          <p:cNvSpPr txBox="1">
            <a:spLocks noChangeArrowheads="1"/>
          </p:cNvSpPr>
          <p:nvPr/>
        </p:nvSpPr>
        <p:spPr bwMode="auto">
          <a:xfrm>
            <a:off x="5976938" y="857250"/>
            <a:ext cx="2211387"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50000"/>
              </a:spcBef>
              <a:buFont typeface="Wingdings" panose="05000000000000000000" pitchFamily="2" charset="2"/>
              <a:buNone/>
            </a:pPr>
            <a:r>
              <a:rPr lang="es-ES" altLang="es-ES" sz="1100">
                <a:solidFill>
                  <a:srgbClr val="000000"/>
                </a:solidFill>
                <a:latin typeface="Arial" panose="020B0604020202020204" pitchFamily="34" charset="0"/>
              </a:rPr>
              <a:t>Descartar pseudohipoK: para evitarlo separación del plasma y dejar a 4ºC</a:t>
            </a:r>
            <a:endParaRPr lang="es-ES_tradnl" altLang="es-ES" sz="1100">
              <a:solidFill>
                <a:srgbClr val="000000"/>
              </a:solidFill>
              <a:latin typeface="Arial" panose="020B0604020202020204" pitchFamily="34" charset="0"/>
            </a:endParaRPr>
          </a:p>
        </p:txBody>
      </p:sp>
      <p:sp>
        <p:nvSpPr>
          <p:cNvPr id="59453" name="Line 72">
            <a:extLst>
              <a:ext uri="{FF2B5EF4-FFF2-40B4-BE49-F238E27FC236}">
                <a16:creationId xmlns:a16="http://schemas.microsoft.com/office/drawing/2014/main" id="{8D9E193D-72A3-CBB6-2A66-67468885A326}"/>
              </a:ext>
            </a:extLst>
          </p:cNvPr>
          <p:cNvSpPr>
            <a:spLocks noChangeShapeType="1"/>
          </p:cNvSpPr>
          <p:nvPr/>
        </p:nvSpPr>
        <p:spPr bwMode="auto">
          <a:xfrm>
            <a:off x="5165725" y="795338"/>
            <a:ext cx="97313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71" name="Line 72">
            <a:extLst>
              <a:ext uri="{FF2B5EF4-FFF2-40B4-BE49-F238E27FC236}">
                <a16:creationId xmlns:a16="http://schemas.microsoft.com/office/drawing/2014/main" id="{CD7BCA3E-7D5C-6749-5E89-6096AD77E08C}"/>
              </a:ext>
            </a:extLst>
          </p:cNvPr>
          <p:cNvSpPr>
            <a:spLocks noChangeShapeType="1"/>
          </p:cNvSpPr>
          <p:nvPr/>
        </p:nvSpPr>
        <p:spPr bwMode="auto">
          <a:xfrm>
            <a:off x="995363" y="1776413"/>
            <a:ext cx="763587" cy="11112"/>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txBody>
          <a:bodyPr/>
          <a:lstStyle/>
          <a:p>
            <a:pPr defTabSz="685800" eaLnBrk="1" fontAlgn="auto" hangingPunct="1">
              <a:spcBef>
                <a:spcPts val="0"/>
              </a:spcBef>
              <a:spcAft>
                <a:spcPts val="0"/>
              </a:spcAft>
              <a:defRPr/>
            </a:pPr>
            <a:endParaRPr lang="es-ES" sz="1100">
              <a:solidFill>
                <a:prstClr val="black"/>
              </a:solidFill>
            </a:endParaRPr>
          </a:p>
        </p:txBody>
      </p:sp>
      <p:sp>
        <p:nvSpPr>
          <p:cNvPr id="59455" name="Line 47">
            <a:extLst>
              <a:ext uri="{FF2B5EF4-FFF2-40B4-BE49-F238E27FC236}">
                <a16:creationId xmlns:a16="http://schemas.microsoft.com/office/drawing/2014/main" id="{E3CBA7B7-E5EA-E96D-6866-7D042F6CFD06}"/>
              </a:ext>
            </a:extLst>
          </p:cNvPr>
          <p:cNvSpPr>
            <a:spLocks noChangeShapeType="1"/>
          </p:cNvSpPr>
          <p:nvPr/>
        </p:nvSpPr>
        <p:spPr bwMode="auto">
          <a:xfrm>
            <a:off x="8234363" y="3656013"/>
            <a:ext cx="508000" cy="40957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56" name="Line 46">
            <a:extLst>
              <a:ext uri="{FF2B5EF4-FFF2-40B4-BE49-F238E27FC236}">
                <a16:creationId xmlns:a16="http://schemas.microsoft.com/office/drawing/2014/main" id="{BC11E961-9BCF-7B67-18CD-644DF5599856}"/>
              </a:ext>
            </a:extLst>
          </p:cNvPr>
          <p:cNvSpPr>
            <a:spLocks noChangeShapeType="1"/>
          </p:cNvSpPr>
          <p:nvPr/>
        </p:nvSpPr>
        <p:spPr bwMode="auto">
          <a:xfrm>
            <a:off x="7827963" y="3200400"/>
            <a:ext cx="0" cy="18891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59457" name="Text Box 6">
            <a:extLst>
              <a:ext uri="{FF2B5EF4-FFF2-40B4-BE49-F238E27FC236}">
                <a16:creationId xmlns:a16="http://schemas.microsoft.com/office/drawing/2014/main" id="{34F0C428-BC4D-1EA7-4B43-0329A16D136F}"/>
              </a:ext>
            </a:extLst>
          </p:cNvPr>
          <p:cNvSpPr txBox="1">
            <a:spLocks noChangeArrowheads="1"/>
          </p:cNvSpPr>
          <p:nvPr/>
        </p:nvSpPr>
        <p:spPr bwMode="auto">
          <a:xfrm>
            <a:off x="6091238" y="620713"/>
            <a:ext cx="1581150" cy="2619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lnSpc>
                <a:spcPct val="100000"/>
              </a:lnSpc>
              <a:spcBef>
                <a:spcPct val="0"/>
              </a:spcBef>
              <a:buFont typeface="Wingdings" panose="05000000000000000000" pitchFamily="2" charset="2"/>
              <a:buNone/>
            </a:pPr>
            <a:r>
              <a:rPr lang="es-ES" altLang="es-ES" sz="1100">
                <a:solidFill>
                  <a:srgbClr val="000000"/>
                </a:solidFill>
                <a:latin typeface="Arial" panose="020B0604020202020204" pitchFamily="34" charset="0"/>
              </a:rPr>
              <a:t>Pseudohipopotasemia</a:t>
            </a:r>
          </a:p>
        </p:txBody>
      </p:sp>
    </p:spTree>
  </p:cSld>
  <p:clrMapOvr>
    <a:masterClrMapping/>
  </p:clrMapOvr>
  <p:transition spd="slow" advTm="173411"/>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629DE6-0847-02F8-4A3E-73D9440977EA}"/>
              </a:ext>
            </a:extLst>
          </p:cNvPr>
          <p:cNvSpPr>
            <a:spLocks noGrp="1"/>
          </p:cNvSpPr>
          <p:nvPr>
            <p:ph type="title"/>
          </p:nvPr>
        </p:nvSpPr>
        <p:spPr>
          <a:xfrm>
            <a:off x="234950" y="685800"/>
            <a:ext cx="7886700" cy="793750"/>
          </a:xfrm>
        </p:spPr>
        <p:txBody>
          <a:bodyPr rtlCol="0">
            <a:normAutofit fontScale="90000"/>
          </a:bodyPr>
          <a:lstStyle/>
          <a:p>
            <a:pPr algn="ctr" eaLnBrk="1" fontAlgn="auto" hangingPunct="1">
              <a:spcAft>
                <a:spcPts val="0"/>
              </a:spcAft>
              <a:defRPr/>
            </a:pPr>
            <a:r>
              <a:rPr lang="es-ES" altLang="es-ES" sz="2900" b="1" dirty="0">
                <a:solidFill>
                  <a:srgbClr val="3333CC"/>
                </a:solidFill>
                <a:latin typeface="Arial" panose="020B0604020202020204" pitchFamily="34" charset="0"/>
                <a:ea typeface="+mn-ea"/>
                <a:cs typeface="+mn-cs"/>
              </a:rPr>
              <a:t>Pérdidas corporales de potasio</a:t>
            </a:r>
            <a:br>
              <a:rPr lang="es-ES" altLang="es-ES" sz="2900" b="1" dirty="0">
                <a:solidFill>
                  <a:srgbClr val="3333CC"/>
                </a:solidFill>
                <a:latin typeface="Arial" panose="020B0604020202020204" pitchFamily="34" charset="0"/>
                <a:ea typeface="+mn-ea"/>
                <a:cs typeface="+mn-cs"/>
              </a:rPr>
            </a:br>
            <a:endParaRPr lang="es-ES" sz="2900" b="1" dirty="0">
              <a:solidFill>
                <a:srgbClr val="3333CC"/>
              </a:solidFill>
              <a:latin typeface="Arial" panose="020B0604020202020204" pitchFamily="34" charset="0"/>
              <a:ea typeface="+mn-ea"/>
              <a:cs typeface="+mn-cs"/>
            </a:endParaRPr>
          </a:p>
        </p:txBody>
      </p:sp>
      <p:sp>
        <p:nvSpPr>
          <p:cNvPr id="6" name="Rectangle 66">
            <a:extLst>
              <a:ext uri="{FF2B5EF4-FFF2-40B4-BE49-F238E27FC236}">
                <a16:creationId xmlns:a16="http://schemas.microsoft.com/office/drawing/2014/main" id="{D687B63C-2A47-A36C-73F2-B856F1578B98}"/>
              </a:ext>
            </a:extLst>
          </p:cNvPr>
          <p:cNvSpPr>
            <a:spLocks noChangeArrowheads="1"/>
          </p:cNvSpPr>
          <p:nvPr/>
        </p:nvSpPr>
        <p:spPr bwMode="auto">
          <a:xfrm>
            <a:off x="430213" y="1433513"/>
            <a:ext cx="3390900" cy="3508375"/>
          </a:xfrm>
          <a:prstGeom prst="rect">
            <a:avLst/>
          </a:prstGeom>
          <a:solidFill>
            <a:schemeClr val="accent4">
              <a:lumMod val="40000"/>
              <a:lumOff val="60000"/>
            </a:schemeClr>
          </a:solidFill>
          <a:ln w="9525">
            <a:solidFill>
              <a:schemeClr val="tx1"/>
            </a:solidFill>
            <a:miter lim="800000"/>
            <a:headEnd/>
            <a:tailEnd/>
          </a:ln>
          <a:effectLst/>
        </p:spPr>
        <p:txBody>
          <a:bodyPr>
            <a:spAutoFit/>
          </a:bodyPr>
          <a:lstStyle/>
          <a:p>
            <a:pPr algn="ctr" defTabSz="685800" eaLnBrk="1" fontAlgn="auto" hangingPunct="1">
              <a:lnSpc>
                <a:spcPct val="160000"/>
              </a:lnSpc>
              <a:spcBef>
                <a:spcPts val="0"/>
              </a:spcBef>
              <a:spcAft>
                <a:spcPts val="0"/>
              </a:spcAft>
              <a:defRPr/>
            </a:pPr>
            <a:r>
              <a:rPr lang="es-ES_tradnl" altLang="es-ES" sz="1400" b="1" dirty="0">
                <a:solidFill>
                  <a:srgbClr val="FF0000"/>
                </a:solidFill>
                <a:latin typeface="Arial" panose="020B0604020202020204" pitchFamily="34" charset="0"/>
                <a:cs typeface="Arial" panose="020B0604020202020204" pitchFamily="34" charset="0"/>
              </a:rPr>
              <a:t>PERDIDAS INTESTINALES </a:t>
            </a:r>
            <a:endParaRPr lang="es-ES_tradnl" altLang="es-ES" sz="1400" dirty="0">
              <a:solidFill>
                <a:prstClr val="black"/>
              </a:solidFill>
              <a:latin typeface="Arial" panose="020B0604020202020204" pitchFamily="34" charset="0"/>
              <a:cs typeface="Arial" panose="020B0604020202020204" pitchFamily="34" charset="0"/>
            </a:endParaRPr>
          </a:p>
          <a:p>
            <a:pPr defTabSz="685800" eaLnBrk="1" fontAlgn="auto" hangingPunct="1">
              <a:lnSpc>
                <a:spcPct val="160000"/>
              </a:lnSpc>
              <a:spcBef>
                <a:spcPts val="0"/>
              </a:spcBef>
              <a:spcAft>
                <a:spcPts val="0"/>
              </a:spcAft>
              <a:defRPr/>
            </a:pPr>
            <a:r>
              <a:rPr lang="es-ES_tradnl" altLang="es-ES" sz="1400" dirty="0">
                <a:solidFill>
                  <a:prstClr val="black"/>
                </a:solidFill>
                <a:latin typeface="Arial" panose="020B0604020202020204" pitchFamily="34" charset="0"/>
                <a:cs typeface="Arial" panose="020B0604020202020204" pitchFamily="34" charset="0"/>
              </a:rPr>
              <a:t>Vómitos</a:t>
            </a:r>
          </a:p>
          <a:p>
            <a:pPr defTabSz="685800" eaLnBrk="1" fontAlgn="auto" hangingPunct="1">
              <a:lnSpc>
                <a:spcPct val="160000"/>
              </a:lnSpc>
              <a:spcBef>
                <a:spcPts val="0"/>
              </a:spcBef>
              <a:spcAft>
                <a:spcPts val="0"/>
              </a:spcAft>
              <a:defRPr/>
            </a:pPr>
            <a:r>
              <a:rPr lang="es-ES_tradnl" altLang="es-ES" sz="1400" dirty="0">
                <a:solidFill>
                  <a:prstClr val="black"/>
                </a:solidFill>
                <a:latin typeface="Arial" panose="020B0604020202020204" pitchFamily="34" charset="0"/>
                <a:cs typeface="Arial" panose="020B0604020202020204" pitchFamily="34" charset="0"/>
              </a:rPr>
              <a:t>Diarrea aguda y crónica</a:t>
            </a:r>
          </a:p>
          <a:p>
            <a:pPr defTabSz="685800" eaLnBrk="1" fontAlgn="auto" hangingPunct="1">
              <a:lnSpc>
                <a:spcPct val="160000"/>
              </a:lnSpc>
              <a:spcBef>
                <a:spcPts val="0"/>
              </a:spcBef>
              <a:spcAft>
                <a:spcPts val="0"/>
              </a:spcAft>
              <a:defRPr/>
            </a:pPr>
            <a:r>
              <a:rPr lang="es-ES_tradnl" altLang="es-ES" sz="1400" dirty="0">
                <a:solidFill>
                  <a:prstClr val="black"/>
                </a:solidFill>
                <a:latin typeface="Arial" panose="020B0604020202020204" pitchFamily="34" charset="0"/>
                <a:cs typeface="Arial" panose="020B0604020202020204" pitchFamily="34" charset="0"/>
              </a:rPr>
              <a:t>Abuso crónico de laxantes</a:t>
            </a:r>
          </a:p>
          <a:p>
            <a:pPr defTabSz="685800" eaLnBrk="1" fontAlgn="auto" hangingPunct="1">
              <a:lnSpc>
                <a:spcPct val="160000"/>
              </a:lnSpc>
              <a:spcBef>
                <a:spcPts val="0"/>
              </a:spcBef>
              <a:spcAft>
                <a:spcPts val="0"/>
              </a:spcAft>
              <a:defRPr/>
            </a:pPr>
            <a:r>
              <a:rPr lang="es-ES_tradnl" altLang="es-ES" sz="1400" dirty="0">
                <a:solidFill>
                  <a:prstClr val="black"/>
                </a:solidFill>
                <a:latin typeface="Arial" panose="020B0604020202020204" pitchFamily="34" charset="0"/>
                <a:cs typeface="Arial" panose="020B0604020202020204" pitchFamily="34" charset="0"/>
              </a:rPr>
              <a:t>Adenoma velloso</a:t>
            </a:r>
          </a:p>
          <a:p>
            <a:pPr defTabSz="685800" eaLnBrk="1" fontAlgn="auto" hangingPunct="1">
              <a:lnSpc>
                <a:spcPct val="160000"/>
              </a:lnSpc>
              <a:spcBef>
                <a:spcPts val="0"/>
              </a:spcBef>
              <a:spcAft>
                <a:spcPts val="0"/>
              </a:spcAft>
              <a:defRPr/>
            </a:pPr>
            <a:r>
              <a:rPr lang="es-ES_tradnl" altLang="es-ES" sz="1400" dirty="0">
                <a:solidFill>
                  <a:prstClr val="black"/>
                </a:solidFill>
                <a:latin typeface="Arial" panose="020B0604020202020204" pitchFamily="34" charset="0"/>
                <a:cs typeface="Arial" panose="020B0604020202020204" pitchFamily="34" charset="0"/>
              </a:rPr>
              <a:t>Fístulas, drenajes, “</a:t>
            </a:r>
            <a:r>
              <a:rPr lang="es-ES_tradnl" altLang="es-ES" sz="1400" dirty="0" err="1">
                <a:solidFill>
                  <a:prstClr val="black"/>
                </a:solidFill>
                <a:latin typeface="Arial" panose="020B0604020202020204" pitchFamily="34" charset="0"/>
                <a:cs typeface="Arial" panose="020B0604020202020204" pitchFamily="34" charset="0"/>
              </a:rPr>
              <a:t>by</a:t>
            </a:r>
            <a:r>
              <a:rPr lang="es-ES_tradnl" altLang="es-ES" sz="1400" dirty="0">
                <a:solidFill>
                  <a:prstClr val="black"/>
                </a:solidFill>
                <a:latin typeface="Arial" panose="020B0604020202020204" pitchFamily="34" charset="0"/>
                <a:cs typeface="Arial" panose="020B0604020202020204" pitchFamily="34" charset="0"/>
              </a:rPr>
              <a:t> </a:t>
            </a:r>
            <a:r>
              <a:rPr lang="es-ES_tradnl" altLang="es-ES" sz="1400" dirty="0" err="1">
                <a:solidFill>
                  <a:prstClr val="black"/>
                </a:solidFill>
                <a:latin typeface="Arial" panose="020B0604020202020204" pitchFamily="34" charset="0"/>
                <a:cs typeface="Arial" panose="020B0604020202020204" pitchFamily="34" charset="0"/>
              </a:rPr>
              <a:t>pass</a:t>
            </a:r>
            <a:r>
              <a:rPr lang="es-ES_tradnl" altLang="es-ES" sz="1400" dirty="0">
                <a:solidFill>
                  <a:prstClr val="black"/>
                </a:solidFill>
                <a:latin typeface="Arial" panose="020B0604020202020204" pitchFamily="34" charset="0"/>
                <a:cs typeface="Arial" panose="020B0604020202020204" pitchFamily="34" charset="0"/>
              </a:rPr>
              <a:t>”</a:t>
            </a:r>
          </a:p>
          <a:p>
            <a:pPr defTabSz="685800" eaLnBrk="1" fontAlgn="auto" hangingPunct="1">
              <a:lnSpc>
                <a:spcPct val="160000"/>
              </a:lnSpc>
              <a:spcBef>
                <a:spcPts val="0"/>
              </a:spcBef>
              <a:spcAft>
                <a:spcPts val="0"/>
              </a:spcAft>
              <a:defRPr/>
            </a:pPr>
            <a:r>
              <a:rPr lang="es-ES_tradnl" altLang="es-ES" sz="1400" dirty="0">
                <a:solidFill>
                  <a:prstClr val="black"/>
                </a:solidFill>
                <a:latin typeface="Arial" panose="020B0604020202020204" pitchFamily="34" charset="0"/>
                <a:cs typeface="Arial" panose="020B0604020202020204" pitchFamily="34" charset="0"/>
              </a:rPr>
              <a:t>Estomas, derivaciones</a:t>
            </a:r>
          </a:p>
          <a:p>
            <a:pPr defTabSz="685800" eaLnBrk="1" fontAlgn="auto" hangingPunct="1">
              <a:lnSpc>
                <a:spcPct val="160000"/>
              </a:lnSpc>
              <a:spcBef>
                <a:spcPts val="0"/>
              </a:spcBef>
              <a:spcAft>
                <a:spcPts val="0"/>
              </a:spcAft>
              <a:defRPr/>
            </a:pPr>
            <a:r>
              <a:rPr lang="es-ES_tradnl" altLang="es-ES" sz="1400" dirty="0">
                <a:solidFill>
                  <a:prstClr val="black"/>
                </a:solidFill>
                <a:latin typeface="Arial" panose="020B0604020202020204" pitchFamily="34" charset="0"/>
                <a:cs typeface="Arial" panose="020B0604020202020204" pitchFamily="34" charset="0"/>
              </a:rPr>
              <a:t>Tumores (</a:t>
            </a:r>
            <a:r>
              <a:rPr lang="es-ES_tradnl" altLang="es-ES" sz="1400" dirty="0" err="1">
                <a:solidFill>
                  <a:prstClr val="black"/>
                </a:solidFill>
                <a:latin typeface="Arial" panose="020B0604020202020204" pitchFamily="34" charset="0"/>
                <a:cs typeface="Arial" panose="020B0604020202020204" pitchFamily="34" charset="0"/>
              </a:rPr>
              <a:t>VIPoma</a:t>
            </a:r>
            <a:r>
              <a:rPr lang="es-ES_tradnl" altLang="es-ES" sz="1400" dirty="0">
                <a:solidFill>
                  <a:prstClr val="black"/>
                </a:solidFill>
                <a:latin typeface="Arial" panose="020B0604020202020204" pitchFamily="34" charset="0"/>
                <a:cs typeface="Arial" panose="020B0604020202020204" pitchFamily="34" charset="0"/>
              </a:rPr>
              <a:t>, Adenoma velloso) </a:t>
            </a:r>
          </a:p>
          <a:p>
            <a:pPr defTabSz="685800" eaLnBrk="1" fontAlgn="auto" hangingPunct="1">
              <a:lnSpc>
                <a:spcPct val="160000"/>
              </a:lnSpc>
              <a:spcBef>
                <a:spcPts val="0"/>
              </a:spcBef>
              <a:spcAft>
                <a:spcPts val="0"/>
              </a:spcAft>
              <a:defRPr/>
            </a:pPr>
            <a:r>
              <a:rPr lang="es-ES_tradnl" altLang="es-ES" sz="1400" dirty="0" err="1">
                <a:solidFill>
                  <a:prstClr val="black"/>
                </a:solidFill>
                <a:latin typeface="Arial" panose="020B0604020202020204" pitchFamily="34" charset="0"/>
                <a:cs typeface="Arial" panose="020B0604020202020204" pitchFamily="34" charset="0"/>
              </a:rPr>
              <a:t>Zollinger</a:t>
            </a:r>
            <a:r>
              <a:rPr lang="es-ES_tradnl" altLang="es-ES" sz="1400" dirty="0">
                <a:solidFill>
                  <a:prstClr val="black"/>
                </a:solidFill>
                <a:latin typeface="Arial" panose="020B0604020202020204" pitchFamily="34" charset="0"/>
                <a:cs typeface="Arial" panose="020B0604020202020204" pitchFamily="34" charset="0"/>
              </a:rPr>
              <a:t> Ellison</a:t>
            </a:r>
          </a:p>
          <a:p>
            <a:pPr defTabSz="685800" eaLnBrk="1" fontAlgn="auto" hangingPunct="1">
              <a:lnSpc>
                <a:spcPct val="160000"/>
              </a:lnSpc>
              <a:spcBef>
                <a:spcPts val="0"/>
              </a:spcBef>
              <a:spcAft>
                <a:spcPts val="0"/>
              </a:spcAft>
              <a:defRPr/>
            </a:pPr>
            <a:r>
              <a:rPr lang="es-ES_tradnl" altLang="es-ES" sz="1400" dirty="0" err="1">
                <a:solidFill>
                  <a:prstClr val="black"/>
                </a:solidFill>
                <a:latin typeface="Arial" panose="020B0604020202020204" pitchFamily="34" charset="0"/>
                <a:cs typeface="Arial" panose="020B0604020202020204" pitchFamily="34" charset="0"/>
              </a:rPr>
              <a:t>Cloridorrea</a:t>
            </a:r>
            <a:r>
              <a:rPr lang="es-ES_tradnl" altLang="es-ES" sz="1400" dirty="0">
                <a:solidFill>
                  <a:prstClr val="black"/>
                </a:solidFill>
                <a:latin typeface="Arial" panose="020B0604020202020204" pitchFamily="34" charset="0"/>
                <a:cs typeface="Arial" panose="020B0604020202020204" pitchFamily="34" charset="0"/>
              </a:rPr>
              <a:t> congénita</a:t>
            </a:r>
            <a:endParaRPr lang="es-ES_tradnl" altLang="es-ES" sz="1400" dirty="0">
              <a:solidFill>
                <a:prstClr val="black"/>
              </a:solidFill>
              <a:latin typeface="Lucida Sans Unicode" panose="020B0602030504020204" pitchFamily="34" charset="0"/>
            </a:endParaRPr>
          </a:p>
        </p:txBody>
      </p:sp>
      <p:grpSp>
        <p:nvGrpSpPr>
          <p:cNvPr id="61444" name="Group 6">
            <a:extLst>
              <a:ext uri="{FF2B5EF4-FFF2-40B4-BE49-F238E27FC236}">
                <a16:creationId xmlns:a16="http://schemas.microsoft.com/office/drawing/2014/main" id="{F6E5F805-9A12-00B7-60E7-E2852A1ECBF7}"/>
              </a:ext>
            </a:extLst>
          </p:cNvPr>
          <p:cNvGrpSpPr>
            <a:grpSpLocks/>
          </p:cNvGrpSpPr>
          <p:nvPr/>
        </p:nvGrpSpPr>
        <p:grpSpPr bwMode="auto">
          <a:xfrm>
            <a:off x="3078163" y="5124450"/>
            <a:ext cx="1030287" cy="600075"/>
            <a:chOff x="207" y="149"/>
            <a:chExt cx="978" cy="570"/>
          </a:xfrm>
        </p:grpSpPr>
        <p:sp>
          <p:nvSpPr>
            <p:cNvPr id="61446" name="Freeform 7">
              <a:extLst>
                <a:ext uri="{FF2B5EF4-FFF2-40B4-BE49-F238E27FC236}">
                  <a16:creationId xmlns:a16="http://schemas.microsoft.com/office/drawing/2014/main" id="{86DA3586-00E9-FB91-B37E-A9E1167D97F2}"/>
                </a:ext>
              </a:extLst>
            </p:cNvPr>
            <p:cNvSpPr>
              <a:spLocks/>
            </p:cNvSpPr>
            <p:nvPr/>
          </p:nvSpPr>
          <p:spPr bwMode="auto">
            <a:xfrm>
              <a:off x="272" y="159"/>
              <a:ext cx="760" cy="560"/>
            </a:xfrm>
            <a:custGeom>
              <a:avLst/>
              <a:gdLst>
                <a:gd name="T0" fmla="*/ 0 w 760"/>
                <a:gd name="T1" fmla="*/ 88 h 560"/>
                <a:gd name="T2" fmla="*/ 32 w 760"/>
                <a:gd name="T3" fmla="*/ 240 h 560"/>
                <a:gd name="T4" fmla="*/ 40 w 760"/>
                <a:gd name="T5" fmla="*/ 440 h 560"/>
                <a:gd name="T6" fmla="*/ 72 w 760"/>
                <a:gd name="T7" fmla="*/ 528 h 560"/>
                <a:gd name="T8" fmla="*/ 384 w 760"/>
                <a:gd name="T9" fmla="*/ 560 h 560"/>
                <a:gd name="T10" fmla="*/ 680 w 760"/>
                <a:gd name="T11" fmla="*/ 504 h 560"/>
                <a:gd name="T12" fmla="*/ 760 w 760"/>
                <a:gd name="T13" fmla="*/ 432 h 560"/>
                <a:gd name="T14" fmla="*/ 760 w 760"/>
                <a:gd name="T15" fmla="*/ 136 h 560"/>
                <a:gd name="T16" fmla="*/ 544 w 760"/>
                <a:gd name="T17" fmla="*/ 16 h 560"/>
                <a:gd name="T18" fmla="*/ 216 w 760"/>
                <a:gd name="T19" fmla="*/ 0 h 560"/>
                <a:gd name="T20" fmla="*/ 0 w 760"/>
                <a:gd name="T21" fmla="*/ 88 h 56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0" h="560">
                  <a:moveTo>
                    <a:pt x="0" y="88"/>
                  </a:moveTo>
                  <a:lnTo>
                    <a:pt x="32" y="240"/>
                  </a:lnTo>
                  <a:lnTo>
                    <a:pt x="40" y="440"/>
                  </a:lnTo>
                  <a:lnTo>
                    <a:pt x="72" y="528"/>
                  </a:lnTo>
                  <a:lnTo>
                    <a:pt x="384" y="560"/>
                  </a:lnTo>
                  <a:lnTo>
                    <a:pt x="680" y="504"/>
                  </a:lnTo>
                  <a:lnTo>
                    <a:pt x="760" y="432"/>
                  </a:lnTo>
                  <a:lnTo>
                    <a:pt x="760" y="136"/>
                  </a:lnTo>
                  <a:lnTo>
                    <a:pt x="544" y="16"/>
                  </a:lnTo>
                  <a:lnTo>
                    <a:pt x="216" y="0"/>
                  </a:lnTo>
                  <a:lnTo>
                    <a:pt x="0" y="88"/>
                  </a:lnTo>
                  <a:close/>
                </a:path>
              </a:pathLst>
            </a:custGeom>
            <a:solidFill>
              <a:srgbClr val="FFFF9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sp>
          <p:nvSpPr>
            <p:cNvPr id="61447" name="Freeform 8">
              <a:extLst>
                <a:ext uri="{FF2B5EF4-FFF2-40B4-BE49-F238E27FC236}">
                  <a16:creationId xmlns:a16="http://schemas.microsoft.com/office/drawing/2014/main" id="{098ED420-92F9-19EB-DB15-45F59EC00387}"/>
                </a:ext>
              </a:extLst>
            </p:cNvPr>
            <p:cNvSpPr>
              <a:spLocks/>
            </p:cNvSpPr>
            <p:nvPr/>
          </p:nvSpPr>
          <p:spPr bwMode="auto">
            <a:xfrm>
              <a:off x="316" y="180"/>
              <a:ext cx="588" cy="96"/>
            </a:xfrm>
            <a:custGeom>
              <a:avLst/>
              <a:gdLst>
                <a:gd name="T0" fmla="*/ 0 w 1763"/>
                <a:gd name="T1" fmla="*/ 0 h 286"/>
                <a:gd name="T2" fmla="*/ 0 w 1763"/>
                <a:gd name="T3" fmla="*/ 0 h 286"/>
                <a:gd name="T4" fmla="*/ 0 w 1763"/>
                <a:gd name="T5" fmla="*/ 0 h 286"/>
                <a:gd name="T6" fmla="*/ 0 w 1763"/>
                <a:gd name="T7" fmla="*/ 0 h 286"/>
                <a:gd name="T8" fmla="*/ 0 w 1763"/>
                <a:gd name="T9" fmla="*/ 0 h 286"/>
                <a:gd name="T10" fmla="*/ 0 w 1763"/>
                <a:gd name="T11" fmla="*/ 0 h 286"/>
                <a:gd name="T12" fmla="*/ 0 w 1763"/>
                <a:gd name="T13" fmla="*/ 0 h 286"/>
                <a:gd name="T14" fmla="*/ 0 w 1763"/>
                <a:gd name="T15" fmla="*/ 0 h 286"/>
                <a:gd name="T16" fmla="*/ 0 w 1763"/>
                <a:gd name="T17" fmla="*/ 0 h 286"/>
                <a:gd name="T18" fmla="*/ 0 w 1763"/>
                <a:gd name="T19" fmla="*/ 0 h 286"/>
                <a:gd name="T20" fmla="*/ 0 w 1763"/>
                <a:gd name="T21" fmla="*/ 0 h 286"/>
                <a:gd name="T22" fmla="*/ 0 w 1763"/>
                <a:gd name="T23" fmla="*/ 0 h 286"/>
                <a:gd name="T24" fmla="*/ 0 w 1763"/>
                <a:gd name="T25" fmla="*/ 0 h 286"/>
                <a:gd name="T26" fmla="*/ 0 w 1763"/>
                <a:gd name="T27" fmla="*/ 0 h 286"/>
                <a:gd name="T28" fmla="*/ 0 w 1763"/>
                <a:gd name="T29" fmla="*/ 0 h 286"/>
                <a:gd name="T30" fmla="*/ 0 w 1763"/>
                <a:gd name="T31" fmla="*/ 0 h 286"/>
                <a:gd name="T32" fmla="*/ 0 w 1763"/>
                <a:gd name="T33" fmla="*/ 0 h 286"/>
                <a:gd name="T34" fmla="*/ 0 w 1763"/>
                <a:gd name="T35" fmla="*/ 0 h 286"/>
                <a:gd name="T36" fmla="*/ 0 w 1763"/>
                <a:gd name="T37" fmla="*/ 0 h 286"/>
                <a:gd name="T38" fmla="*/ 0 w 1763"/>
                <a:gd name="T39" fmla="*/ 0 h 286"/>
                <a:gd name="T40" fmla="*/ 0 w 1763"/>
                <a:gd name="T41" fmla="*/ 0 h 286"/>
                <a:gd name="T42" fmla="*/ 0 w 1763"/>
                <a:gd name="T43" fmla="*/ 0 h 286"/>
                <a:gd name="T44" fmla="*/ 0 w 1763"/>
                <a:gd name="T45" fmla="*/ 0 h 286"/>
                <a:gd name="T46" fmla="*/ 0 w 1763"/>
                <a:gd name="T47" fmla="*/ 0 h 286"/>
                <a:gd name="T48" fmla="*/ 0 w 1763"/>
                <a:gd name="T49" fmla="*/ 0 h 286"/>
                <a:gd name="T50" fmla="*/ 0 w 1763"/>
                <a:gd name="T51" fmla="*/ 0 h 286"/>
                <a:gd name="T52" fmla="*/ 0 w 1763"/>
                <a:gd name="T53" fmla="*/ 0 h 286"/>
                <a:gd name="T54" fmla="*/ 0 w 1763"/>
                <a:gd name="T55" fmla="*/ 0 h 286"/>
                <a:gd name="T56" fmla="*/ 0 w 1763"/>
                <a:gd name="T57" fmla="*/ 0 h 286"/>
                <a:gd name="T58" fmla="*/ 0 w 1763"/>
                <a:gd name="T59" fmla="*/ 0 h 286"/>
                <a:gd name="T60" fmla="*/ 0 w 1763"/>
                <a:gd name="T61" fmla="*/ 0 h 286"/>
                <a:gd name="T62" fmla="*/ 0 w 1763"/>
                <a:gd name="T63" fmla="*/ 0 h 286"/>
                <a:gd name="T64" fmla="*/ 0 w 1763"/>
                <a:gd name="T65" fmla="*/ 0 h 286"/>
                <a:gd name="T66" fmla="*/ 0 w 1763"/>
                <a:gd name="T67" fmla="*/ 0 h 286"/>
                <a:gd name="T68" fmla="*/ 0 w 1763"/>
                <a:gd name="T69" fmla="*/ 0 h 286"/>
                <a:gd name="T70" fmla="*/ 0 w 1763"/>
                <a:gd name="T71" fmla="*/ 0 h 286"/>
                <a:gd name="T72" fmla="*/ 0 w 1763"/>
                <a:gd name="T73" fmla="*/ 0 h 286"/>
                <a:gd name="T74" fmla="*/ 0 w 1763"/>
                <a:gd name="T75" fmla="*/ 0 h 286"/>
                <a:gd name="T76" fmla="*/ 0 w 1763"/>
                <a:gd name="T77" fmla="*/ 0 h 286"/>
                <a:gd name="T78" fmla="*/ 0 w 1763"/>
                <a:gd name="T79" fmla="*/ 0 h 286"/>
                <a:gd name="T80" fmla="*/ 0 w 1763"/>
                <a:gd name="T81" fmla="*/ 0 h 286"/>
                <a:gd name="T82" fmla="*/ 0 w 1763"/>
                <a:gd name="T83" fmla="*/ 0 h 286"/>
                <a:gd name="T84" fmla="*/ 0 w 1763"/>
                <a:gd name="T85" fmla="*/ 0 h 286"/>
                <a:gd name="T86" fmla="*/ 0 w 1763"/>
                <a:gd name="T87" fmla="*/ 0 h 286"/>
                <a:gd name="T88" fmla="*/ 0 w 1763"/>
                <a:gd name="T89" fmla="*/ 0 h 286"/>
                <a:gd name="T90" fmla="*/ 0 w 1763"/>
                <a:gd name="T91" fmla="*/ 0 h 286"/>
                <a:gd name="T92" fmla="*/ 0 w 1763"/>
                <a:gd name="T93" fmla="*/ 0 h 286"/>
                <a:gd name="T94" fmla="*/ 0 w 1763"/>
                <a:gd name="T95" fmla="*/ 0 h 286"/>
                <a:gd name="T96" fmla="*/ 0 w 1763"/>
                <a:gd name="T97" fmla="*/ 0 h 286"/>
                <a:gd name="T98" fmla="*/ 0 w 1763"/>
                <a:gd name="T99" fmla="*/ 0 h 286"/>
                <a:gd name="T100" fmla="*/ 0 w 1763"/>
                <a:gd name="T101" fmla="*/ 0 h 286"/>
                <a:gd name="T102" fmla="*/ 0 w 1763"/>
                <a:gd name="T103" fmla="*/ 0 h 286"/>
                <a:gd name="T104" fmla="*/ 0 w 1763"/>
                <a:gd name="T105" fmla="*/ 0 h 28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763" h="286">
                  <a:moveTo>
                    <a:pt x="355" y="53"/>
                  </a:moveTo>
                  <a:lnTo>
                    <a:pt x="313" y="45"/>
                  </a:lnTo>
                  <a:lnTo>
                    <a:pt x="270" y="40"/>
                  </a:lnTo>
                  <a:lnTo>
                    <a:pt x="225" y="40"/>
                  </a:lnTo>
                  <a:lnTo>
                    <a:pt x="181" y="45"/>
                  </a:lnTo>
                  <a:lnTo>
                    <a:pt x="139" y="53"/>
                  </a:lnTo>
                  <a:lnTo>
                    <a:pt x="98" y="64"/>
                  </a:lnTo>
                  <a:lnTo>
                    <a:pt x="80" y="71"/>
                  </a:lnTo>
                  <a:lnTo>
                    <a:pt x="63" y="80"/>
                  </a:lnTo>
                  <a:lnTo>
                    <a:pt x="48" y="90"/>
                  </a:lnTo>
                  <a:lnTo>
                    <a:pt x="34" y="99"/>
                  </a:lnTo>
                  <a:lnTo>
                    <a:pt x="20" y="112"/>
                  </a:lnTo>
                  <a:lnTo>
                    <a:pt x="10" y="126"/>
                  </a:lnTo>
                  <a:lnTo>
                    <a:pt x="3" y="140"/>
                  </a:lnTo>
                  <a:lnTo>
                    <a:pt x="0" y="153"/>
                  </a:lnTo>
                  <a:lnTo>
                    <a:pt x="0" y="167"/>
                  </a:lnTo>
                  <a:lnTo>
                    <a:pt x="6" y="181"/>
                  </a:lnTo>
                  <a:lnTo>
                    <a:pt x="14" y="195"/>
                  </a:lnTo>
                  <a:lnTo>
                    <a:pt x="30" y="206"/>
                  </a:lnTo>
                  <a:lnTo>
                    <a:pt x="51" y="218"/>
                  </a:lnTo>
                  <a:lnTo>
                    <a:pt x="75" y="228"/>
                  </a:lnTo>
                  <a:lnTo>
                    <a:pt x="101" y="235"/>
                  </a:lnTo>
                  <a:lnTo>
                    <a:pt x="131" y="239"/>
                  </a:lnTo>
                  <a:lnTo>
                    <a:pt x="218" y="252"/>
                  </a:lnTo>
                  <a:lnTo>
                    <a:pt x="303" y="262"/>
                  </a:lnTo>
                  <a:lnTo>
                    <a:pt x="389" y="269"/>
                  </a:lnTo>
                  <a:lnTo>
                    <a:pt x="474" y="274"/>
                  </a:lnTo>
                  <a:lnTo>
                    <a:pt x="561" y="277"/>
                  </a:lnTo>
                  <a:lnTo>
                    <a:pt x="647" y="280"/>
                  </a:lnTo>
                  <a:lnTo>
                    <a:pt x="732" y="281"/>
                  </a:lnTo>
                  <a:lnTo>
                    <a:pt x="819" y="280"/>
                  </a:lnTo>
                  <a:lnTo>
                    <a:pt x="929" y="280"/>
                  </a:lnTo>
                  <a:lnTo>
                    <a:pt x="1040" y="283"/>
                  </a:lnTo>
                  <a:lnTo>
                    <a:pt x="1150" y="286"/>
                  </a:lnTo>
                  <a:lnTo>
                    <a:pt x="1261" y="286"/>
                  </a:lnTo>
                  <a:lnTo>
                    <a:pt x="1316" y="284"/>
                  </a:lnTo>
                  <a:lnTo>
                    <a:pt x="1371" y="283"/>
                  </a:lnTo>
                  <a:lnTo>
                    <a:pt x="1425" y="280"/>
                  </a:lnTo>
                  <a:lnTo>
                    <a:pt x="1480" y="274"/>
                  </a:lnTo>
                  <a:lnTo>
                    <a:pt x="1533" y="269"/>
                  </a:lnTo>
                  <a:lnTo>
                    <a:pt x="1585" y="259"/>
                  </a:lnTo>
                  <a:lnTo>
                    <a:pt x="1639" y="249"/>
                  </a:lnTo>
                  <a:lnTo>
                    <a:pt x="1689" y="235"/>
                  </a:lnTo>
                  <a:lnTo>
                    <a:pt x="1716" y="225"/>
                  </a:lnTo>
                  <a:lnTo>
                    <a:pt x="1737" y="211"/>
                  </a:lnTo>
                  <a:lnTo>
                    <a:pt x="1752" y="196"/>
                  </a:lnTo>
                  <a:lnTo>
                    <a:pt x="1761" y="179"/>
                  </a:lnTo>
                  <a:lnTo>
                    <a:pt x="1763" y="169"/>
                  </a:lnTo>
                  <a:lnTo>
                    <a:pt x="1763" y="161"/>
                  </a:lnTo>
                  <a:lnTo>
                    <a:pt x="1762" y="151"/>
                  </a:lnTo>
                  <a:lnTo>
                    <a:pt x="1759" y="143"/>
                  </a:lnTo>
                  <a:lnTo>
                    <a:pt x="1755" y="133"/>
                  </a:lnTo>
                  <a:lnTo>
                    <a:pt x="1749" y="125"/>
                  </a:lnTo>
                  <a:lnTo>
                    <a:pt x="1741" y="116"/>
                  </a:lnTo>
                  <a:lnTo>
                    <a:pt x="1731" y="108"/>
                  </a:lnTo>
                  <a:lnTo>
                    <a:pt x="1710" y="94"/>
                  </a:lnTo>
                  <a:lnTo>
                    <a:pt x="1688" y="81"/>
                  </a:lnTo>
                  <a:lnTo>
                    <a:pt x="1662" y="70"/>
                  </a:lnTo>
                  <a:lnTo>
                    <a:pt x="1637" y="60"/>
                  </a:lnTo>
                  <a:lnTo>
                    <a:pt x="1582" y="43"/>
                  </a:lnTo>
                  <a:lnTo>
                    <a:pt x="1524" y="32"/>
                  </a:lnTo>
                  <a:lnTo>
                    <a:pt x="1463" y="24"/>
                  </a:lnTo>
                  <a:lnTo>
                    <a:pt x="1401" y="18"/>
                  </a:lnTo>
                  <a:lnTo>
                    <a:pt x="1338" y="14"/>
                  </a:lnTo>
                  <a:lnTo>
                    <a:pt x="1278" y="12"/>
                  </a:lnTo>
                  <a:lnTo>
                    <a:pt x="989" y="5"/>
                  </a:lnTo>
                  <a:lnTo>
                    <a:pt x="700" y="0"/>
                  </a:lnTo>
                  <a:lnTo>
                    <a:pt x="675" y="1"/>
                  </a:lnTo>
                  <a:lnTo>
                    <a:pt x="651" y="4"/>
                  </a:lnTo>
                  <a:lnTo>
                    <a:pt x="627" y="8"/>
                  </a:lnTo>
                  <a:lnTo>
                    <a:pt x="603" y="14"/>
                  </a:lnTo>
                  <a:lnTo>
                    <a:pt x="592" y="17"/>
                  </a:lnTo>
                  <a:lnTo>
                    <a:pt x="584" y="21"/>
                  </a:lnTo>
                  <a:lnTo>
                    <a:pt x="578" y="28"/>
                  </a:lnTo>
                  <a:lnTo>
                    <a:pt x="578" y="35"/>
                  </a:lnTo>
                  <a:lnTo>
                    <a:pt x="582" y="42"/>
                  </a:lnTo>
                  <a:lnTo>
                    <a:pt x="591" y="46"/>
                  </a:lnTo>
                  <a:lnTo>
                    <a:pt x="602" y="49"/>
                  </a:lnTo>
                  <a:lnTo>
                    <a:pt x="613" y="49"/>
                  </a:lnTo>
                  <a:lnTo>
                    <a:pt x="777" y="59"/>
                  </a:lnTo>
                  <a:lnTo>
                    <a:pt x="940" y="63"/>
                  </a:lnTo>
                  <a:lnTo>
                    <a:pt x="1104" y="66"/>
                  </a:lnTo>
                  <a:lnTo>
                    <a:pt x="1267" y="70"/>
                  </a:lnTo>
                  <a:lnTo>
                    <a:pt x="1316" y="71"/>
                  </a:lnTo>
                  <a:lnTo>
                    <a:pt x="1366" y="74"/>
                  </a:lnTo>
                  <a:lnTo>
                    <a:pt x="1417" y="78"/>
                  </a:lnTo>
                  <a:lnTo>
                    <a:pt x="1466" y="84"/>
                  </a:lnTo>
                  <a:lnTo>
                    <a:pt x="1514" y="94"/>
                  </a:lnTo>
                  <a:lnTo>
                    <a:pt x="1559" y="105"/>
                  </a:lnTo>
                  <a:lnTo>
                    <a:pt x="1601" y="120"/>
                  </a:lnTo>
                  <a:lnTo>
                    <a:pt x="1639" y="140"/>
                  </a:lnTo>
                  <a:lnTo>
                    <a:pt x="1647" y="147"/>
                  </a:lnTo>
                  <a:lnTo>
                    <a:pt x="1651" y="154"/>
                  </a:lnTo>
                  <a:lnTo>
                    <a:pt x="1651" y="161"/>
                  </a:lnTo>
                  <a:lnTo>
                    <a:pt x="1650" y="168"/>
                  </a:lnTo>
                  <a:lnTo>
                    <a:pt x="1644" y="175"/>
                  </a:lnTo>
                  <a:lnTo>
                    <a:pt x="1637" y="182"/>
                  </a:lnTo>
                  <a:lnTo>
                    <a:pt x="1626" y="186"/>
                  </a:lnTo>
                  <a:lnTo>
                    <a:pt x="1613" y="190"/>
                  </a:lnTo>
                  <a:lnTo>
                    <a:pt x="1566" y="200"/>
                  </a:lnTo>
                  <a:lnTo>
                    <a:pt x="1518" y="207"/>
                  </a:lnTo>
                  <a:lnTo>
                    <a:pt x="1469" y="214"/>
                  </a:lnTo>
                  <a:lnTo>
                    <a:pt x="1421" y="220"/>
                  </a:lnTo>
                  <a:lnTo>
                    <a:pt x="1322" y="227"/>
                  </a:lnTo>
                  <a:lnTo>
                    <a:pt x="1222" y="231"/>
                  </a:lnTo>
                  <a:lnTo>
                    <a:pt x="1122" y="232"/>
                  </a:lnTo>
                  <a:lnTo>
                    <a:pt x="1023" y="232"/>
                  </a:lnTo>
                  <a:lnTo>
                    <a:pt x="922" y="232"/>
                  </a:lnTo>
                  <a:lnTo>
                    <a:pt x="822" y="232"/>
                  </a:lnTo>
                  <a:lnTo>
                    <a:pt x="655" y="234"/>
                  </a:lnTo>
                  <a:lnTo>
                    <a:pt x="488" y="230"/>
                  </a:lnTo>
                  <a:lnTo>
                    <a:pt x="404" y="225"/>
                  </a:lnTo>
                  <a:lnTo>
                    <a:pt x="321" y="220"/>
                  </a:lnTo>
                  <a:lnTo>
                    <a:pt x="237" y="213"/>
                  </a:lnTo>
                  <a:lnTo>
                    <a:pt x="152" y="204"/>
                  </a:lnTo>
                  <a:lnTo>
                    <a:pt x="129" y="202"/>
                  </a:lnTo>
                  <a:lnTo>
                    <a:pt x="107" y="196"/>
                  </a:lnTo>
                  <a:lnTo>
                    <a:pt x="87" y="189"/>
                  </a:lnTo>
                  <a:lnTo>
                    <a:pt x="70" y="179"/>
                  </a:lnTo>
                  <a:lnTo>
                    <a:pt x="61" y="168"/>
                  </a:lnTo>
                  <a:lnTo>
                    <a:pt x="56" y="155"/>
                  </a:lnTo>
                  <a:lnTo>
                    <a:pt x="56" y="144"/>
                  </a:lnTo>
                  <a:lnTo>
                    <a:pt x="61" y="132"/>
                  </a:lnTo>
                  <a:lnTo>
                    <a:pt x="69" y="120"/>
                  </a:lnTo>
                  <a:lnTo>
                    <a:pt x="80" y="111"/>
                  </a:lnTo>
                  <a:lnTo>
                    <a:pt x="94" y="101"/>
                  </a:lnTo>
                  <a:lnTo>
                    <a:pt x="110" y="92"/>
                  </a:lnTo>
                  <a:lnTo>
                    <a:pt x="136" y="81"/>
                  </a:lnTo>
                  <a:lnTo>
                    <a:pt x="166" y="73"/>
                  </a:lnTo>
                  <a:lnTo>
                    <a:pt x="195" y="66"/>
                  </a:lnTo>
                  <a:lnTo>
                    <a:pt x="226" y="61"/>
                  </a:lnTo>
                  <a:lnTo>
                    <a:pt x="291" y="56"/>
                  </a:lnTo>
                  <a:lnTo>
                    <a:pt x="355" y="54"/>
                  </a:lnTo>
                  <a:lnTo>
                    <a:pt x="357" y="54"/>
                  </a:lnTo>
                  <a:lnTo>
                    <a:pt x="355" y="54"/>
                  </a:lnTo>
                  <a:lnTo>
                    <a:pt x="355" y="53"/>
                  </a:lnTo>
                  <a:close/>
                </a:path>
              </a:pathLst>
            </a:custGeom>
            <a:solidFill>
              <a:srgbClr val="7F255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61448" name="Freeform 9">
              <a:extLst>
                <a:ext uri="{FF2B5EF4-FFF2-40B4-BE49-F238E27FC236}">
                  <a16:creationId xmlns:a16="http://schemas.microsoft.com/office/drawing/2014/main" id="{32522561-07AA-F987-52EB-F198B1A3658F}"/>
                </a:ext>
              </a:extLst>
            </p:cNvPr>
            <p:cNvSpPr>
              <a:spLocks/>
            </p:cNvSpPr>
            <p:nvPr/>
          </p:nvSpPr>
          <p:spPr bwMode="auto">
            <a:xfrm>
              <a:off x="207" y="149"/>
              <a:ext cx="808" cy="91"/>
            </a:xfrm>
            <a:custGeom>
              <a:avLst/>
              <a:gdLst>
                <a:gd name="T0" fmla="*/ 0 w 2424"/>
                <a:gd name="T1" fmla="*/ 0 h 273"/>
                <a:gd name="T2" fmla="*/ 0 w 2424"/>
                <a:gd name="T3" fmla="*/ 0 h 273"/>
                <a:gd name="T4" fmla="*/ 0 w 2424"/>
                <a:gd name="T5" fmla="*/ 0 h 273"/>
                <a:gd name="T6" fmla="*/ 0 w 2424"/>
                <a:gd name="T7" fmla="*/ 0 h 273"/>
                <a:gd name="T8" fmla="*/ 0 w 2424"/>
                <a:gd name="T9" fmla="*/ 0 h 273"/>
                <a:gd name="T10" fmla="*/ 0 w 2424"/>
                <a:gd name="T11" fmla="*/ 0 h 273"/>
                <a:gd name="T12" fmla="*/ 0 w 2424"/>
                <a:gd name="T13" fmla="*/ 0 h 273"/>
                <a:gd name="T14" fmla="*/ 0 w 2424"/>
                <a:gd name="T15" fmla="*/ 0 h 273"/>
                <a:gd name="T16" fmla="*/ 0 w 2424"/>
                <a:gd name="T17" fmla="*/ 0 h 273"/>
                <a:gd name="T18" fmla="*/ 0 w 2424"/>
                <a:gd name="T19" fmla="*/ 0 h 273"/>
                <a:gd name="T20" fmla="*/ 0 w 2424"/>
                <a:gd name="T21" fmla="*/ 0 h 273"/>
                <a:gd name="T22" fmla="*/ 0 w 2424"/>
                <a:gd name="T23" fmla="*/ 0 h 273"/>
                <a:gd name="T24" fmla="*/ 0 w 2424"/>
                <a:gd name="T25" fmla="*/ 0 h 273"/>
                <a:gd name="T26" fmla="*/ 0 w 2424"/>
                <a:gd name="T27" fmla="*/ 0 h 273"/>
                <a:gd name="T28" fmla="*/ 0 w 2424"/>
                <a:gd name="T29" fmla="*/ 0 h 273"/>
                <a:gd name="T30" fmla="*/ 0 w 2424"/>
                <a:gd name="T31" fmla="*/ 0 h 273"/>
                <a:gd name="T32" fmla="*/ 0 w 2424"/>
                <a:gd name="T33" fmla="*/ 0 h 273"/>
                <a:gd name="T34" fmla="*/ 0 w 2424"/>
                <a:gd name="T35" fmla="*/ 0 h 273"/>
                <a:gd name="T36" fmla="*/ 0 w 2424"/>
                <a:gd name="T37" fmla="*/ 0 h 273"/>
                <a:gd name="T38" fmla="*/ 0 w 2424"/>
                <a:gd name="T39" fmla="*/ 0 h 273"/>
                <a:gd name="T40" fmla="*/ 0 w 2424"/>
                <a:gd name="T41" fmla="*/ 0 h 273"/>
                <a:gd name="T42" fmla="*/ 0 w 2424"/>
                <a:gd name="T43" fmla="*/ 0 h 273"/>
                <a:gd name="T44" fmla="*/ 0 w 2424"/>
                <a:gd name="T45" fmla="*/ 0 h 273"/>
                <a:gd name="T46" fmla="*/ 0 w 2424"/>
                <a:gd name="T47" fmla="*/ 0 h 273"/>
                <a:gd name="T48" fmla="*/ 0 w 2424"/>
                <a:gd name="T49" fmla="*/ 0 h 273"/>
                <a:gd name="T50" fmla="*/ 0 w 2424"/>
                <a:gd name="T51" fmla="*/ 0 h 273"/>
                <a:gd name="T52" fmla="*/ 0 w 2424"/>
                <a:gd name="T53" fmla="*/ 0 h 273"/>
                <a:gd name="T54" fmla="*/ 0 w 2424"/>
                <a:gd name="T55" fmla="*/ 0 h 273"/>
                <a:gd name="T56" fmla="*/ 0 w 2424"/>
                <a:gd name="T57" fmla="*/ 0 h 273"/>
                <a:gd name="T58" fmla="*/ 0 w 2424"/>
                <a:gd name="T59" fmla="*/ 0 h 273"/>
                <a:gd name="T60" fmla="*/ 0 w 2424"/>
                <a:gd name="T61" fmla="*/ 0 h 273"/>
                <a:gd name="T62" fmla="*/ 0 w 2424"/>
                <a:gd name="T63" fmla="*/ 0 h 273"/>
                <a:gd name="T64" fmla="*/ 0 w 2424"/>
                <a:gd name="T65" fmla="*/ 0 h 273"/>
                <a:gd name="T66" fmla="*/ 0 w 2424"/>
                <a:gd name="T67" fmla="*/ 0 h 273"/>
                <a:gd name="T68" fmla="*/ 0 w 2424"/>
                <a:gd name="T69" fmla="*/ 0 h 273"/>
                <a:gd name="T70" fmla="*/ 0 w 2424"/>
                <a:gd name="T71" fmla="*/ 0 h 273"/>
                <a:gd name="T72" fmla="*/ 0 w 2424"/>
                <a:gd name="T73" fmla="*/ 0 h 273"/>
                <a:gd name="T74" fmla="*/ 0 w 2424"/>
                <a:gd name="T75" fmla="*/ 0 h 273"/>
                <a:gd name="T76" fmla="*/ 0 w 2424"/>
                <a:gd name="T77" fmla="*/ 0 h 273"/>
                <a:gd name="T78" fmla="*/ 0 w 2424"/>
                <a:gd name="T79" fmla="*/ 0 h 273"/>
                <a:gd name="T80" fmla="*/ 0 w 2424"/>
                <a:gd name="T81" fmla="*/ 0 h 273"/>
                <a:gd name="T82" fmla="*/ 0 w 2424"/>
                <a:gd name="T83" fmla="*/ 0 h 273"/>
                <a:gd name="T84" fmla="*/ 0 w 2424"/>
                <a:gd name="T85" fmla="*/ 0 h 273"/>
                <a:gd name="T86" fmla="*/ 0 w 2424"/>
                <a:gd name="T87" fmla="*/ 0 h 273"/>
                <a:gd name="T88" fmla="*/ 0 w 2424"/>
                <a:gd name="T89" fmla="*/ 0 h 273"/>
                <a:gd name="T90" fmla="*/ 0 w 2424"/>
                <a:gd name="T91" fmla="*/ 0 h 273"/>
                <a:gd name="T92" fmla="*/ 0 w 2424"/>
                <a:gd name="T93" fmla="*/ 0 h 273"/>
                <a:gd name="T94" fmla="*/ 0 w 2424"/>
                <a:gd name="T95" fmla="*/ 0 h 273"/>
                <a:gd name="T96" fmla="*/ 0 w 2424"/>
                <a:gd name="T97" fmla="*/ 0 h 273"/>
                <a:gd name="T98" fmla="*/ 0 w 2424"/>
                <a:gd name="T99" fmla="*/ 0 h 273"/>
                <a:gd name="T100" fmla="*/ 0 w 2424"/>
                <a:gd name="T101" fmla="*/ 0 h 273"/>
                <a:gd name="T102" fmla="*/ 0 w 2424"/>
                <a:gd name="T103" fmla="*/ 0 h 273"/>
                <a:gd name="T104" fmla="*/ 0 w 2424"/>
                <a:gd name="T105" fmla="*/ 0 h 273"/>
                <a:gd name="T106" fmla="*/ 0 w 2424"/>
                <a:gd name="T107" fmla="*/ 0 h 27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424" h="273">
                  <a:moveTo>
                    <a:pt x="6" y="245"/>
                  </a:moveTo>
                  <a:lnTo>
                    <a:pt x="27" y="227"/>
                  </a:lnTo>
                  <a:lnTo>
                    <a:pt x="49" y="212"/>
                  </a:lnTo>
                  <a:lnTo>
                    <a:pt x="74" y="196"/>
                  </a:lnTo>
                  <a:lnTo>
                    <a:pt x="101" y="184"/>
                  </a:lnTo>
                  <a:lnTo>
                    <a:pt x="159" y="160"/>
                  </a:lnTo>
                  <a:lnTo>
                    <a:pt x="222" y="139"/>
                  </a:lnTo>
                  <a:lnTo>
                    <a:pt x="289" y="122"/>
                  </a:lnTo>
                  <a:lnTo>
                    <a:pt x="358" y="108"/>
                  </a:lnTo>
                  <a:lnTo>
                    <a:pt x="426" y="95"/>
                  </a:lnTo>
                  <a:lnTo>
                    <a:pt x="495" y="83"/>
                  </a:lnTo>
                  <a:lnTo>
                    <a:pt x="598" y="64"/>
                  </a:lnTo>
                  <a:lnTo>
                    <a:pt x="700" y="49"/>
                  </a:lnTo>
                  <a:lnTo>
                    <a:pt x="752" y="43"/>
                  </a:lnTo>
                  <a:lnTo>
                    <a:pt x="804" y="38"/>
                  </a:lnTo>
                  <a:lnTo>
                    <a:pt x="856" y="35"/>
                  </a:lnTo>
                  <a:lnTo>
                    <a:pt x="909" y="34"/>
                  </a:lnTo>
                  <a:lnTo>
                    <a:pt x="1044" y="32"/>
                  </a:lnTo>
                  <a:lnTo>
                    <a:pt x="1177" y="32"/>
                  </a:lnTo>
                  <a:lnTo>
                    <a:pt x="1311" y="32"/>
                  </a:lnTo>
                  <a:lnTo>
                    <a:pt x="1445" y="35"/>
                  </a:lnTo>
                  <a:lnTo>
                    <a:pt x="1578" y="42"/>
                  </a:lnTo>
                  <a:lnTo>
                    <a:pt x="1710" y="52"/>
                  </a:lnTo>
                  <a:lnTo>
                    <a:pt x="1776" y="60"/>
                  </a:lnTo>
                  <a:lnTo>
                    <a:pt x="1840" y="69"/>
                  </a:lnTo>
                  <a:lnTo>
                    <a:pt x="1905" y="80"/>
                  </a:lnTo>
                  <a:lnTo>
                    <a:pt x="1969" y="92"/>
                  </a:lnTo>
                  <a:lnTo>
                    <a:pt x="2023" y="105"/>
                  </a:lnTo>
                  <a:lnTo>
                    <a:pt x="2077" y="120"/>
                  </a:lnTo>
                  <a:lnTo>
                    <a:pt x="2129" y="137"/>
                  </a:lnTo>
                  <a:lnTo>
                    <a:pt x="2178" y="158"/>
                  </a:lnTo>
                  <a:lnTo>
                    <a:pt x="2223" y="179"/>
                  </a:lnTo>
                  <a:lnTo>
                    <a:pt x="2265" y="205"/>
                  </a:lnTo>
                  <a:lnTo>
                    <a:pt x="2302" y="231"/>
                  </a:lnTo>
                  <a:lnTo>
                    <a:pt x="2334" y="261"/>
                  </a:lnTo>
                  <a:lnTo>
                    <a:pt x="2348" y="269"/>
                  </a:lnTo>
                  <a:lnTo>
                    <a:pt x="2365" y="273"/>
                  </a:lnTo>
                  <a:lnTo>
                    <a:pt x="2383" y="273"/>
                  </a:lnTo>
                  <a:lnTo>
                    <a:pt x="2401" y="269"/>
                  </a:lnTo>
                  <a:lnTo>
                    <a:pt x="2410" y="265"/>
                  </a:lnTo>
                  <a:lnTo>
                    <a:pt x="2415" y="261"/>
                  </a:lnTo>
                  <a:lnTo>
                    <a:pt x="2421" y="256"/>
                  </a:lnTo>
                  <a:lnTo>
                    <a:pt x="2424" y="251"/>
                  </a:lnTo>
                  <a:lnTo>
                    <a:pt x="2424" y="245"/>
                  </a:lnTo>
                  <a:lnTo>
                    <a:pt x="2424" y="240"/>
                  </a:lnTo>
                  <a:lnTo>
                    <a:pt x="2421" y="235"/>
                  </a:lnTo>
                  <a:lnTo>
                    <a:pt x="2415" y="230"/>
                  </a:lnTo>
                  <a:lnTo>
                    <a:pt x="2407" y="235"/>
                  </a:lnTo>
                  <a:lnTo>
                    <a:pt x="2397" y="220"/>
                  </a:lnTo>
                  <a:lnTo>
                    <a:pt x="2385" y="206"/>
                  </a:lnTo>
                  <a:lnTo>
                    <a:pt x="2371" y="193"/>
                  </a:lnTo>
                  <a:lnTo>
                    <a:pt x="2354" y="182"/>
                  </a:lnTo>
                  <a:lnTo>
                    <a:pt x="2335" y="171"/>
                  </a:lnTo>
                  <a:lnTo>
                    <a:pt x="2316" y="160"/>
                  </a:lnTo>
                  <a:lnTo>
                    <a:pt x="2295" y="150"/>
                  </a:lnTo>
                  <a:lnTo>
                    <a:pt x="2272" y="141"/>
                  </a:lnTo>
                  <a:lnTo>
                    <a:pt x="2226" y="123"/>
                  </a:lnTo>
                  <a:lnTo>
                    <a:pt x="2178" y="106"/>
                  </a:lnTo>
                  <a:lnTo>
                    <a:pt x="2132" y="90"/>
                  </a:lnTo>
                  <a:lnTo>
                    <a:pt x="2087" y="74"/>
                  </a:lnTo>
                  <a:lnTo>
                    <a:pt x="1990" y="55"/>
                  </a:lnTo>
                  <a:lnTo>
                    <a:pt x="1892" y="38"/>
                  </a:lnTo>
                  <a:lnTo>
                    <a:pt x="1793" y="27"/>
                  </a:lnTo>
                  <a:lnTo>
                    <a:pt x="1692" y="18"/>
                  </a:lnTo>
                  <a:lnTo>
                    <a:pt x="1591" y="11"/>
                  </a:lnTo>
                  <a:lnTo>
                    <a:pt x="1488" y="7"/>
                  </a:lnTo>
                  <a:lnTo>
                    <a:pt x="1386" y="4"/>
                  </a:lnTo>
                  <a:lnTo>
                    <a:pt x="1285" y="3"/>
                  </a:lnTo>
                  <a:lnTo>
                    <a:pt x="1125" y="0"/>
                  </a:lnTo>
                  <a:lnTo>
                    <a:pt x="965" y="0"/>
                  </a:lnTo>
                  <a:lnTo>
                    <a:pt x="885" y="1"/>
                  </a:lnTo>
                  <a:lnTo>
                    <a:pt x="805" y="6"/>
                  </a:lnTo>
                  <a:lnTo>
                    <a:pt x="727" y="13"/>
                  </a:lnTo>
                  <a:lnTo>
                    <a:pt x="647" y="22"/>
                  </a:lnTo>
                  <a:lnTo>
                    <a:pt x="560" y="35"/>
                  </a:lnTo>
                  <a:lnTo>
                    <a:pt x="473" y="48"/>
                  </a:lnTo>
                  <a:lnTo>
                    <a:pt x="387" y="63"/>
                  </a:lnTo>
                  <a:lnTo>
                    <a:pt x="303" y="80"/>
                  </a:lnTo>
                  <a:lnTo>
                    <a:pt x="224" y="101"/>
                  </a:lnTo>
                  <a:lnTo>
                    <a:pt x="149" y="127"/>
                  </a:lnTo>
                  <a:lnTo>
                    <a:pt x="114" y="143"/>
                  </a:lnTo>
                  <a:lnTo>
                    <a:pt x="80" y="160"/>
                  </a:lnTo>
                  <a:lnTo>
                    <a:pt x="49" y="178"/>
                  </a:lnTo>
                  <a:lnTo>
                    <a:pt x="18" y="199"/>
                  </a:lnTo>
                  <a:lnTo>
                    <a:pt x="8" y="209"/>
                  </a:lnTo>
                  <a:lnTo>
                    <a:pt x="1" y="220"/>
                  </a:lnTo>
                  <a:lnTo>
                    <a:pt x="0" y="233"/>
                  </a:lnTo>
                  <a:lnTo>
                    <a:pt x="4" y="244"/>
                  </a:lnTo>
                  <a:lnTo>
                    <a:pt x="4" y="245"/>
                  </a:lnTo>
                  <a:lnTo>
                    <a:pt x="6" y="245"/>
                  </a:lnTo>
                  <a:close/>
                </a:path>
              </a:pathLst>
            </a:custGeom>
            <a:solidFill>
              <a:srgbClr val="7F255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61449" name="Freeform 10">
              <a:extLst>
                <a:ext uri="{FF2B5EF4-FFF2-40B4-BE49-F238E27FC236}">
                  <a16:creationId xmlns:a16="http://schemas.microsoft.com/office/drawing/2014/main" id="{8D00B3D8-A260-962C-2382-FC705E24CF03}"/>
                </a:ext>
              </a:extLst>
            </p:cNvPr>
            <p:cNvSpPr>
              <a:spLocks/>
            </p:cNvSpPr>
            <p:nvPr/>
          </p:nvSpPr>
          <p:spPr bwMode="auto">
            <a:xfrm>
              <a:off x="211" y="241"/>
              <a:ext cx="786" cy="93"/>
            </a:xfrm>
            <a:custGeom>
              <a:avLst/>
              <a:gdLst>
                <a:gd name="T0" fmla="*/ 0 w 2358"/>
                <a:gd name="T1" fmla="*/ 0 h 281"/>
                <a:gd name="T2" fmla="*/ 0 w 2358"/>
                <a:gd name="T3" fmla="*/ 0 h 281"/>
                <a:gd name="T4" fmla="*/ 0 w 2358"/>
                <a:gd name="T5" fmla="*/ 0 h 281"/>
                <a:gd name="T6" fmla="*/ 0 w 2358"/>
                <a:gd name="T7" fmla="*/ 0 h 281"/>
                <a:gd name="T8" fmla="*/ 0 w 2358"/>
                <a:gd name="T9" fmla="*/ 0 h 281"/>
                <a:gd name="T10" fmla="*/ 0 w 2358"/>
                <a:gd name="T11" fmla="*/ 0 h 281"/>
                <a:gd name="T12" fmla="*/ 0 w 2358"/>
                <a:gd name="T13" fmla="*/ 0 h 281"/>
                <a:gd name="T14" fmla="*/ 0 w 2358"/>
                <a:gd name="T15" fmla="*/ 0 h 281"/>
                <a:gd name="T16" fmla="*/ 0 w 2358"/>
                <a:gd name="T17" fmla="*/ 0 h 281"/>
                <a:gd name="T18" fmla="*/ 0 w 2358"/>
                <a:gd name="T19" fmla="*/ 0 h 281"/>
                <a:gd name="T20" fmla="*/ 0 w 2358"/>
                <a:gd name="T21" fmla="*/ 0 h 281"/>
                <a:gd name="T22" fmla="*/ 0 w 2358"/>
                <a:gd name="T23" fmla="*/ 0 h 281"/>
                <a:gd name="T24" fmla="*/ 0 w 2358"/>
                <a:gd name="T25" fmla="*/ 0 h 281"/>
                <a:gd name="T26" fmla="*/ 0 w 2358"/>
                <a:gd name="T27" fmla="*/ 0 h 281"/>
                <a:gd name="T28" fmla="*/ 0 w 2358"/>
                <a:gd name="T29" fmla="*/ 0 h 281"/>
                <a:gd name="T30" fmla="*/ 0 w 2358"/>
                <a:gd name="T31" fmla="*/ 0 h 281"/>
                <a:gd name="T32" fmla="*/ 0 w 2358"/>
                <a:gd name="T33" fmla="*/ 0 h 281"/>
                <a:gd name="T34" fmla="*/ 0 w 2358"/>
                <a:gd name="T35" fmla="*/ 0 h 281"/>
                <a:gd name="T36" fmla="*/ 0 w 2358"/>
                <a:gd name="T37" fmla="*/ 0 h 281"/>
                <a:gd name="T38" fmla="*/ 0 w 2358"/>
                <a:gd name="T39" fmla="*/ 0 h 281"/>
                <a:gd name="T40" fmla="*/ 0 w 2358"/>
                <a:gd name="T41" fmla="*/ 0 h 281"/>
                <a:gd name="T42" fmla="*/ 0 w 2358"/>
                <a:gd name="T43" fmla="*/ 0 h 281"/>
                <a:gd name="T44" fmla="*/ 0 w 2358"/>
                <a:gd name="T45" fmla="*/ 0 h 281"/>
                <a:gd name="T46" fmla="*/ 0 w 2358"/>
                <a:gd name="T47" fmla="*/ 0 h 281"/>
                <a:gd name="T48" fmla="*/ 0 w 2358"/>
                <a:gd name="T49" fmla="*/ 0 h 281"/>
                <a:gd name="T50" fmla="*/ 0 w 2358"/>
                <a:gd name="T51" fmla="*/ 0 h 281"/>
                <a:gd name="T52" fmla="*/ 0 w 2358"/>
                <a:gd name="T53" fmla="*/ 0 h 281"/>
                <a:gd name="T54" fmla="*/ 0 w 2358"/>
                <a:gd name="T55" fmla="*/ 0 h 281"/>
                <a:gd name="T56" fmla="*/ 0 w 2358"/>
                <a:gd name="T57" fmla="*/ 0 h 281"/>
                <a:gd name="T58" fmla="*/ 0 w 2358"/>
                <a:gd name="T59" fmla="*/ 0 h 281"/>
                <a:gd name="T60" fmla="*/ 0 w 2358"/>
                <a:gd name="T61" fmla="*/ 0 h 281"/>
                <a:gd name="T62" fmla="*/ 0 w 2358"/>
                <a:gd name="T63" fmla="*/ 0 h 281"/>
                <a:gd name="T64" fmla="*/ 0 w 2358"/>
                <a:gd name="T65" fmla="*/ 0 h 281"/>
                <a:gd name="T66" fmla="*/ 0 w 2358"/>
                <a:gd name="T67" fmla="*/ 0 h 281"/>
                <a:gd name="T68" fmla="*/ 0 w 2358"/>
                <a:gd name="T69" fmla="*/ 0 h 281"/>
                <a:gd name="T70" fmla="*/ 0 w 2358"/>
                <a:gd name="T71" fmla="*/ 0 h 281"/>
                <a:gd name="T72" fmla="*/ 0 w 2358"/>
                <a:gd name="T73" fmla="*/ 0 h 281"/>
                <a:gd name="T74" fmla="*/ 0 w 2358"/>
                <a:gd name="T75" fmla="*/ 0 h 281"/>
                <a:gd name="T76" fmla="*/ 0 w 2358"/>
                <a:gd name="T77" fmla="*/ 0 h 281"/>
                <a:gd name="T78" fmla="*/ 0 w 2358"/>
                <a:gd name="T79" fmla="*/ 0 h 281"/>
                <a:gd name="T80" fmla="*/ 0 w 2358"/>
                <a:gd name="T81" fmla="*/ 0 h 281"/>
                <a:gd name="T82" fmla="*/ 0 w 2358"/>
                <a:gd name="T83" fmla="*/ 0 h 281"/>
                <a:gd name="T84" fmla="*/ 0 w 2358"/>
                <a:gd name="T85" fmla="*/ 0 h 281"/>
                <a:gd name="T86" fmla="*/ 0 w 2358"/>
                <a:gd name="T87" fmla="*/ 0 h 281"/>
                <a:gd name="T88" fmla="*/ 0 w 2358"/>
                <a:gd name="T89" fmla="*/ 0 h 281"/>
                <a:gd name="T90" fmla="*/ 0 w 2358"/>
                <a:gd name="T91" fmla="*/ 0 h 281"/>
                <a:gd name="T92" fmla="*/ 0 w 2358"/>
                <a:gd name="T93" fmla="*/ 0 h 281"/>
                <a:gd name="T94" fmla="*/ 0 w 2358"/>
                <a:gd name="T95" fmla="*/ 0 h 281"/>
                <a:gd name="T96" fmla="*/ 0 w 2358"/>
                <a:gd name="T97" fmla="*/ 0 h 281"/>
                <a:gd name="T98" fmla="*/ 0 w 2358"/>
                <a:gd name="T99" fmla="*/ 0 h 281"/>
                <a:gd name="T100" fmla="*/ 0 w 2358"/>
                <a:gd name="T101" fmla="*/ 0 h 281"/>
                <a:gd name="T102" fmla="*/ 0 w 2358"/>
                <a:gd name="T103" fmla="*/ 0 h 281"/>
                <a:gd name="T104" fmla="*/ 0 w 2358"/>
                <a:gd name="T105" fmla="*/ 0 h 281"/>
                <a:gd name="T106" fmla="*/ 0 w 2358"/>
                <a:gd name="T107" fmla="*/ 0 h 28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58" h="281">
                  <a:moveTo>
                    <a:pt x="4" y="0"/>
                  </a:moveTo>
                  <a:lnTo>
                    <a:pt x="0" y="19"/>
                  </a:lnTo>
                  <a:lnTo>
                    <a:pt x="2" y="37"/>
                  </a:lnTo>
                  <a:lnTo>
                    <a:pt x="9" y="56"/>
                  </a:lnTo>
                  <a:lnTo>
                    <a:pt x="20" y="72"/>
                  </a:lnTo>
                  <a:lnTo>
                    <a:pt x="35" y="88"/>
                  </a:lnTo>
                  <a:lnTo>
                    <a:pt x="55" y="103"/>
                  </a:lnTo>
                  <a:lnTo>
                    <a:pt x="79" y="116"/>
                  </a:lnTo>
                  <a:lnTo>
                    <a:pt x="105" y="127"/>
                  </a:lnTo>
                  <a:lnTo>
                    <a:pt x="180" y="154"/>
                  </a:lnTo>
                  <a:lnTo>
                    <a:pt x="253" y="177"/>
                  </a:lnTo>
                  <a:lnTo>
                    <a:pt x="330" y="198"/>
                  </a:lnTo>
                  <a:lnTo>
                    <a:pt x="408" y="215"/>
                  </a:lnTo>
                  <a:lnTo>
                    <a:pt x="474" y="227"/>
                  </a:lnTo>
                  <a:lnTo>
                    <a:pt x="542" y="235"/>
                  </a:lnTo>
                  <a:lnTo>
                    <a:pt x="609" y="242"/>
                  </a:lnTo>
                  <a:lnTo>
                    <a:pt x="675" y="249"/>
                  </a:lnTo>
                  <a:lnTo>
                    <a:pt x="811" y="257"/>
                  </a:lnTo>
                  <a:lnTo>
                    <a:pt x="947" y="263"/>
                  </a:lnTo>
                  <a:lnTo>
                    <a:pt x="965" y="264"/>
                  </a:lnTo>
                  <a:lnTo>
                    <a:pt x="982" y="267"/>
                  </a:lnTo>
                  <a:lnTo>
                    <a:pt x="999" y="271"/>
                  </a:lnTo>
                  <a:lnTo>
                    <a:pt x="1017" y="273"/>
                  </a:lnTo>
                  <a:lnTo>
                    <a:pt x="1090" y="277"/>
                  </a:lnTo>
                  <a:lnTo>
                    <a:pt x="1163" y="280"/>
                  </a:lnTo>
                  <a:lnTo>
                    <a:pt x="1235" y="281"/>
                  </a:lnTo>
                  <a:lnTo>
                    <a:pt x="1308" y="280"/>
                  </a:lnTo>
                  <a:lnTo>
                    <a:pt x="1452" y="274"/>
                  </a:lnTo>
                  <a:lnTo>
                    <a:pt x="1598" y="264"/>
                  </a:lnTo>
                  <a:lnTo>
                    <a:pt x="1669" y="257"/>
                  </a:lnTo>
                  <a:lnTo>
                    <a:pt x="1740" y="250"/>
                  </a:lnTo>
                  <a:lnTo>
                    <a:pt x="1810" y="242"/>
                  </a:lnTo>
                  <a:lnTo>
                    <a:pt x="1878" y="231"/>
                  </a:lnTo>
                  <a:lnTo>
                    <a:pt x="1946" y="222"/>
                  </a:lnTo>
                  <a:lnTo>
                    <a:pt x="2012" y="214"/>
                  </a:lnTo>
                  <a:lnTo>
                    <a:pt x="2044" y="210"/>
                  </a:lnTo>
                  <a:lnTo>
                    <a:pt x="2075" y="203"/>
                  </a:lnTo>
                  <a:lnTo>
                    <a:pt x="2106" y="196"/>
                  </a:lnTo>
                  <a:lnTo>
                    <a:pt x="2135" y="184"/>
                  </a:lnTo>
                  <a:lnTo>
                    <a:pt x="2188" y="162"/>
                  </a:lnTo>
                  <a:lnTo>
                    <a:pt x="2237" y="137"/>
                  </a:lnTo>
                  <a:lnTo>
                    <a:pt x="2285" y="113"/>
                  </a:lnTo>
                  <a:lnTo>
                    <a:pt x="2333" y="88"/>
                  </a:lnTo>
                  <a:lnTo>
                    <a:pt x="2341" y="84"/>
                  </a:lnTo>
                  <a:lnTo>
                    <a:pt x="2348" y="79"/>
                  </a:lnTo>
                  <a:lnTo>
                    <a:pt x="2354" y="75"/>
                  </a:lnTo>
                  <a:lnTo>
                    <a:pt x="2357" y="70"/>
                  </a:lnTo>
                  <a:lnTo>
                    <a:pt x="2358" y="64"/>
                  </a:lnTo>
                  <a:lnTo>
                    <a:pt x="2358" y="58"/>
                  </a:lnTo>
                  <a:lnTo>
                    <a:pt x="2355" y="53"/>
                  </a:lnTo>
                  <a:lnTo>
                    <a:pt x="2351" y="47"/>
                  </a:lnTo>
                  <a:lnTo>
                    <a:pt x="2337" y="39"/>
                  </a:lnTo>
                  <a:lnTo>
                    <a:pt x="2319" y="33"/>
                  </a:lnTo>
                  <a:lnTo>
                    <a:pt x="2299" y="33"/>
                  </a:lnTo>
                  <a:lnTo>
                    <a:pt x="2281" y="37"/>
                  </a:lnTo>
                  <a:lnTo>
                    <a:pt x="2250" y="46"/>
                  </a:lnTo>
                  <a:lnTo>
                    <a:pt x="2221" y="57"/>
                  </a:lnTo>
                  <a:lnTo>
                    <a:pt x="2194" y="68"/>
                  </a:lnTo>
                  <a:lnTo>
                    <a:pt x="2167" y="81"/>
                  </a:lnTo>
                  <a:lnTo>
                    <a:pt x="2115" y="107"/>
                  </a:lnTo>
                  <a:lnTo>
                    <a:pt x="2062" y="131"/>
                  </a:lnTo>
                  <a:lnTo>
                    <a:pt x="1970" y="149"/>
                  </a:lnTo>
                  <a:lnTo>
                    <a:pt x="1877" y="165"/>
                  </a:lnTo>
                  <a:lnTo>
                    <a:pt x="1782" y="179"/>
                  </a:lnTo>
                  <a:lnTo>
                    <a:pt x="1688" y="190"/>
                  </a:lnTo>
                  <a:lnTo>
                    <a:pt x="1495" y="210"/>
                  </a:lnTo>
                  <a:lnTo>
                    <a:pt x="1300" y="222"/>
                  </a:lnTo>
                  <a:lnTo>
                    <a:pt x="1229" y="225"/>
                  </a:lnTo>
                  <a:lnTo>
                    <a:pt x="1159" y="225"/>
                  </a:lnTo>
                  <a:lnTo>
                    <a:pt x="1089" y="224"/>
                  </a:lnTo>
                  <a:lnTo>
                    <a:pt x="1019" y="221"/>
                  </a:lnTo>
                  <a:lnTo>
                    <a:pt x="880" y="212"/>
                  </a:lnTo>
                  <a:lnTo>
                    <a:pt x="739" y="207"/>
                  </a:lnTo>
                  <a:lnTo>
                    <a:pt x="662" y="203"/>
                  </a:lnTo>
                  <a:lnTo>
                    <a:pt x="587" y="196"/>
                  </a:lnTo>
                  <a:lnTo>
                    <a:pt x="509" y="189"/>
                  </a:lnTo>
                  <a:lnTo>
                    <a:pt x="434" y="182"/>
                  </a:lnTo>
                  <a:lnTo>
                    <a:pt x="403" y="173"/>
                  </a:lnTo>
                  <a:lnTo>
                    <a:pt x="371" y="166"/>
                  </a:lnTo>
                  <a:lnTo>
                    <a:pt x="337" y="159"/>
                  </a:lnTo>
                  <a:lnTo>
                    <a:pt x="303" y="152"/>
                  </a:lnTo>
                  <a:lnTo>
                    <a:pt x="234" y="137"/>
                  </a:lnTo>
                  <a:lnTo>
                    <a:pt x="169" y="120"/>
                  </a:lnTo>
                  <a:lnTo>
                    <a:pt x="138" y="110"/>
                  </a:lnTo>
                  <a:lnTo>
                    <a:pt x="110" y="99"/>
                  </a:lnTo>
                  <a:lnTo>
                    <a:pt x="83" y="86"/>
                  </a:lnTo>
                  <a:lnTo>
                    <a:pt x="59" y="74"/>
                  </a:lnTo>
                  <a:lnTo>
                    <a:pt x="39" y="58"/>
                  </a:lnTo>
                  <a:lnTo>
                    <a:pt x="24" y="40"/>
                  </a:lnTo>
                  <a:lnTo>
                    <a:pt x="11" y="22"/>
                  </a:lnTo>
                  <a:lnTo>
                    <a:pt x="4" y="0"/>
                  </a:lnTo>
                  <a:close/>
                </a:path>
              </a:pathLst>
            </a:custGeom>
            <a:solidFill>
              <a:srgbClr val="7F255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61450" name="Freeform 11">
              <a:extLst>
                <a:ext uri="{FF2B5EF4-FFF2-40B4-BE49-F238E27FC236}">
                  <a16:creationId xmlns:a16="http://schemas.microsoft.com/office/drawing/2014/main" id="{9395C3C7-7E2C-EFF4-6749-46B73B23B8C8}"/>
                </a:ext>
              </a:extLst>
            </p:cNvPr>
            <p:cNvSpPr>
              <a:spLocks/>
            </p:cNvSpPr>
            <p:nvPr/>
          </p:nvSpPr>
          <p:spPr bwMode="auto">
            <a:xfrm>
              <a:off x="268" y="618"/>
              <a:ext cx="705" cy="80"/>
            </a:xfrm>
            <a:custGeom>
              <a:avLst/>
              <a:gdLst>
                <a:gd name="T0" fmla="*/ 0 w 2115"/>
                <a:gd name="T1" fmla="*/ 0 h 241"/>
                <a:gd name="T2" fmla="*/ 0 w 2115"/>
                <a:gd name="T3" fmla="*/ 0 h 241"/>
                <a:gd name="T4" fmla="*/ 0 w 2115"/>
                <a:gd name="T5" fmla="*/ 0 h 241"/>
                <a:gd name="T6" fmla="*/ 0 w 2115"/>
                <a:gd name="T7" fmla="*/ 0 h 241"/>
                <a:gd name="T8" fmla="*/ 0 w 2115"/>
                <a:gd name="T9" fmla="*/ 0 h 241"/>
                <a:gd name="T10" fmla="*/ 0 w 2115"/>
                <a:gd name="T11" fmla="*/ 0 h 241"/>
                <a:gd name="T12" fmla="*/ 0 w 2115"/>
                <a:gd name="T13" fmla="*/ 0 h 241"/>
                <a:gd name="T14" fmla="*/ 0 w 2115"/>
                <a:gd name="T15" fmla="*/ 0 h 241"/>
                <a:gd name="T16" fmla="*/ 0 w 2115"/>
                <a:gd name="T17" fmla="*/ 0 h 241"/>
                <a:gd name="T18" fmla="*/ 0 w 2115"/>
                <a:gd name="T19" fmla="*/ 0 h 241"/>
                <a:gd name="T20" fmla="*/ 0 w 2115"/>
                <a:gd name="T21" fmla="*/ 0 h 241"/>
                <a:gd name="T22" fmla="*/ 0 w 2115"/>
                <a:gd name="T23" fmla="*/ 0 h 241"/>
                <a:gd name="T24" fmla="*/ 0 w 2115"/>
                <a:gd name="T25" fmla="*/ 0 h 241"/>
                <a:gd name="T26" fmla="*/ 0 w 2115"/>
                <a:gd name="T27" fmla="*/ 0 h 241"/>
                <a:gd name="T28" fmla="*/ 0 w 2115"/>
                <a:gd name="T29" fmla="*/ 0 h 241"/>
                <a:gd name="T30" fmla="*/ 0 w 2115"/>
                <a:gd name="T31" fmla="*/ 0 h 241"/>
                <a:gd name="T32" fmla="*/ 0 w 2115"/>
                <a:gd name="T33" fmla="*/ 0 h 241"/>
                <a:gd name="T34" fmla="*/ 0 w 2115"/>
                <a:gd name="T35" fmla="*/ 0 h 241"/>
                <a:gd name="T36" fmla="*/ 0 w 2115"/>
                <a:gd name="T37" fmla="*/ 0 h 241"/>
                <a:gd name="T38" fmla="*/ 0 w 2115"/>
                <a:gd name="T39" fmla="*/ 0 h 241"/>
                <a:gd name="T40" fmla="*/ 0 w 2115"/>
                <a:gd name="T41" fmla="*/ 0 h 241"/>
                <a:gd name="T42" fmla="*/ 0 w 2115"/>
                <a:gd name="T43" fmla="*/ 0 h 241"/>
                <a:gd name="T44" fmla="*/ 0 w 2115"/>
                <a:gd name="T45" fmla="*/ 0 h 241"/>
                <a:gd name="T46" fmla="*/ 0 w 2115"/>
                <a:gd name="T47" fmla="*/ 0 h 241"/>
                <a:gd name="T48" fmla="*/ 0 w 2115"/>
                <a:gd name="T49" fmla="*/ 0 h 241"/>
                <a:gd name="T50" fmla="*/ 0 w 2115"/>
                <a:gd name="T51" fmla="*/ 0 h 241"/>
                <a:gd name="T52" fmla="*/ 0 w 2115"/>
                <a:gd name="T53" fmla="*/ 0 h 241"/>
                <a:gd name="T54" fmla="*/ 0 w 2115"/>
                <a:gd name="T55" fmla="*/ 0 h 241"/>
                <a:gd name="T56" fmla="*/ 0 w 2115"/>
                <a:gd name="T57" fmla="*/ 0 h 241"/>
                <a:gd name="T58" fmla="*/ 0 w 2115"/>
                <a:gd name="T59" fmla="*/ 0 h 241"/>
                <a:gd name="T60" fmla="*/ 0 w 2115"/>
                <a:gd name="T61" fmla="*/ 0 h 241"/>
                <a:gd name="T62" fmla="*/ 0 w 2115"/>
                <a:gd name="T63" fmla="*/ 0 h 241"/>
                <a:gd name="T64" fmla="*/ 0 w 2115"/>
                <a:gd name="T65" fmla="*/ 0 h 241"/>
                <a:gd name="T66" fmla="*/ 0 w 2115"/>
                <a:gd name="T67" fmla="*/ 0 h 241"/>
                <a:gd name="T68" fmla="*/ 0 w 2115"/>
                <a:gd name="T69" fmla="*/ 0 h 241"/>
                <a:gd name="T70" fmla="*/ 0 w 2115"/>
                <a:gd name="T71" fmla="*/ 0 h 241"/>
                <a:gd name="T72" fmla="*/ 0 w 2115"/>
                <a:gd name="T73" fmla="*/ 0 h 241"/>
                <a:gd name="T74" fmla="*/ 0 w 2115"/>
                <a:gd name="T75" fmla="*/ 0 h 241"/>
                <a:gd name="T76" fmla="*/ 0 w 2115"/>
                <a:gd name="T77" fmla="*/ 0 h 241"/>
                <a:gd name="T78" fmla="*/ 0 w 2115"/>
                <a:gd name="T79" fmla="*/ 0 h 241"/>
                <a:gd name="T80" fmla="*/ 0 w 2115"/>
                <a:gd name="T81" fmla="*/ 0 h 241"/>
                <a:gd name="T82" fmla="*/ 0 w 2115"/>
                <a:gd name="T83" fmla="*/ 0 h 241"/>
                <a:gd name="T84" fmla="*/ 0 w 2115"/>
                <a:gd name="T85" fmla="*/ 0 h 241"/>
                <a:gd name="T86" fmla="*/ 0 w 2115"/>
                <a:gd name="T87" fmla="*/ 0 h 241"/>
                <a:gd name="T88" fmla="*/ 0 w 2115"/>
                <a:gd name="T89" fmla="*/ 0 h 241"/>
                <a:gd name="T90" fmla="*/ 0 w 2115"/>
                <a:gd name="T91" fmla="*/ 0 h 241"/>
                <a:gd name="T92" fmla="*/ 0 w 2115"/>
                <a:gd name="T93" fmla="*/ 0 h 241"/>
                <a:gd name="T94" fmla="*/ 0 w 2115"/>
                <a:gd name="T95" fmla="*/ 0 h 241"/>
                <a:gd name="T96" fmla="*/ 0 w 2115"/>
                <a:gd name="T97" fmla="*/ 0 h 241"/>
                <a:gd name="T98" fmla="*/ 0 w 2115"/>
                <a:gd name="T99" fmla="*/ 0 h 241"/>
                <a:gd name="T100" fmla="*/ 0 w 2115"/>
                <a:gd name="T101" fmla="*/ 0 h 241"/>
                <a:gd name="T102" fmla="*/ 0 w 2115"/>
                <a:gd name="T103" fmla="*/ 0 h 241"/>
                <a:gd name="T104" fmla="*/ 0 w 2115"/>
                <a:gd name="T105" fmla="*/ 0 h 24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115" h="241">
                  <a:moveTo>
                    <a:pt x="14" y="9"/>
                  </a:moveTo>
                  <a:lnTo>
                    <a:pt x="21" y="28"/>
                  </a:lnTo>
                  <a:lnTo>
                    <a:pt x="28" y="44"/>
                  </a:lnTo>
                  <a:lnTo>
                    <a:pt x="35" y="55"/>
                  </a:lnTo>
                  <a:lnTo>
                    <a:pt x="43" y="65"/>
                  </a:lnTo>
                  <a:lnTo>
                    <a:pt x="54" y="73"/>
                  </a:lnTo>
                  <a:lnTo>
                    <a:pt x="71" y="80"/>
                  </a:lnTo>
                  <a:lnTo>
                    <a:pt x="83" y="85"/>
                  </a:lnTo>
                  <a:lnTo>
                    <a:pt x="94" y="89"/>
                  </a:lnTo>
                  <a:lnTo>
                    <a:pt x="108" y="93"/>
                  </a:lnTo>
                  <a:lnTo>
                    <a:pt x="125" y="97"/>
                  </a:lnTo>
                  <a:lnTo>
                    <a:pt x="176" y="113"/>
                  </a:lnTo>
                  <a:lnTo>
                    <a:pt x="226" y="128"/>
                  </a:lnTo>
                  <a:lnTo>
                    <a:pt x="272" y="141"/>
                  </a:lnTo>
                  <a:lnTo>
                    <a:pt x="317" y="155"/>
                  </a:lnTo>
                  <a:lnTo>
                    <a:pt x="363" y="166"/>
                  </a:lnTo>
                  <a:lnTo>
                    <a:pt x="412" y="177"/>
                  </a:lnTo>
                  <a:lnTo>
                    <a:pt x="464" y="188"/>
                  </a:lnTo>
                  <a:lnTo>
                    <a:pt x="520" y="198"/>
                  </a:lnTo>
                  <a:lnTo>
                    <a:pt x="606" y="211"/>
                  </a:lnTo>
                  <a:lnTo>
                    <a:pt x="690" y="219"/>
                  </a:lnTo>
                  <a:lnTo>
                    <a:pt x="775" y="227"/>
                  </a:lnTo>
                  <a:lnTo>
                    <a:pt x="861" y="234"/>
                  </a:lnTo>
                  <a:lnTo>
                    <a:pt x="949" y="240"/>
                  </a:lnTo>
                  <a:lnTo>
                    <a:pt x="1036" y="241"/>
                  </a:lnTo>
                  <a:lnTo>
                    <a:pt x="1122" y="241"/>
                  </a:lnTo>
                  <a:lnTo>
                    <a:pt x="1207" y="239"/>
                  </a:lnTo>
                  <a:lnTo>
                    <a:pt x="1293" y="232"/>
                  </a:lnTo>
                  <a:lnTo>
                    <a:pt x="1377" y="223"/>
                  </a:lnTo>
                  <a:lnTo>
                    <a:pt x="1463" y="213"/>
                  </a:lnTo>
                  <a:lnTo>
                    <a:pt x="1547" y="199"/>
                  </a:lnTo>
                  <a:lnTo>
                    <a:pt x="1621" y="188"/>
                  </a:lnTo>
                  <a:lnTo>
                    <a:pt x="1696" y="176"/>
                  </a:lnTo>
                  <a:lnTo>
                    <a:pt x="1769" y="163"/>
                  </a:lnTo>
                  <a:lnTo>
                    <a:pt x="1841" y="149"/>
                  </a:lnTo>
                  <a:lnTo>
                    <a:pt x="1912" y="131"/>
                  </a:lnTo>
                  <a:lnTo>
                    <a:pt x="1978" y="111"/>
                  </a:lnTo>
                  <a:lnTo>
                    <a:pt x="2008" y="99"/>
                  </a:lnTo>
                  <a:lnTo>
                    <a:pt x="2039" y="86"/>
                  </a:lnTo>
                  <a:lnTo>
                    <a:pt x="2067" y="70"/>
                  </a:lnTo>
                  <a:lnTo>
                    <a:pt x="2094" y="55"/>
                  </a:lnTo>
                  <a:lnTo>
                    <a:pt x="2101" y="51"/>
                  </a:lnTo>
                  <a:lnTo>
                    <a:pt x="2108" y="47"/>
                  </a:lnTo>
                  <a:lnTo>
                    <a:pt x="2112" y="41"/>
                  </a:lnTo>
                  <a:lnTo>
                    <a:pt x="2115" y="35"/>
                  </a:lnTo>
                  <a:lnTo>
                    <a:pt x="2115" y="30"/>
                  </a:lnTo>
                  <a:lnTo>
                    <a:pt x="2114" y="24"/>
                  </a:lnTo>
                  <a:lnTo>
                    <a:pt x="2111" y="19"/>
                  </a:lnTo>
                  <a:lnTo>
                    <a:pt x="2105" y="14"/>
                  </a:lnTo>
                  <a:lnTo>
                    <a:pt x="2091" y="6"/>
                  </a:lnTo>
                  <a:lnTo>
                    <a:pt x="2071" y="2"/>
                  </a:lnTo>
                  <a:lnTo>
                    <a:pt x="2052" y="2"/>
                  </a:lnTo>
                  <a:lnTo>
                    <a:pt x="2034" y="6"/>
                  </a:lnTo>
                  <a:lnTo>
                    <a:pt x="2022" y="7"/>
                  </a:lnTo>
                  <a:lnTo>
                    <a:pt x="1965" y="30"/>
                  </a:lnTo>
                  <a:lnTo>
                    <a:pt x="1906" y="49"/>
                  </a:lnTo>
                  <a:lnTo>
                    <a:pt x="1844" y="66"/>
                  </a:lnTo>
                  <a:lnTo>
                    <a:pt x="1783" y="82"/>
                  </a:lnTo>
                  <a:lnTo>
                    <a:pt x="1652" y="108"/>
                  </a:lnTo>
                  <a:lnTo>
                    <a:pt x="1519" y="131"/>
                  </a:lnTo>
                  <a:lnTo>
                    <a:pt x="1439" y="142"/>
                  </a:lnTo>
                  <a:lnTo>
                    <a:pt x="1359" y="153"/>
                  </a:lnTo>
                  <a:lnTo>
                    <a:pt x="1280" y="162"/>
                  </a:lnTo>
                  <a:lnTo>
                    <a:pt x="1200" y="167"/>
                  </a:lnTo>
                  <a:lnTo>
                    <a:pt x="1120" y="171"/>
                  </a:lnTo>
                  <a:lnTo>
                    <a:pt x="1041" y="174"/>
                  </a:lnTo>
                  <a:lnTo>
                    <a:pt x="959" y="173"/>
                  </a:lnTo>
                  <a:lnTo>
                    <a:pt x="878" y="169"/>
                  </a:lnTo>
                  <a:lnTo>
                    <a:pt x="810" y="164"/>
                  </a:lnTo>
                  <a:lnTo>
                    <a:pt x="747" y="160"/>
                  </a:lnTo>
                  <a:lnTo>
                    <a:pt x="688" y="156"/>
                  </a:lnTo>
                  <a:lnTo>
                    <a:pt x="631" y="150"/>
                  </a:lnTo>
                  <a:lnTo>
                    <a:pt x="578" y="145"/>
                  </a:lnTo>
                  <a:lnTo>
                    <a:pt x="526" y="139"/>
                  </a:lnTo>
                  <a:lnTo>
                    <a:pt x="474" y="131"/>
                  </a:lnTo>
                  <a:lnTo>
                    <a:pt x="425" y="124"/>
                  </a:lnTo>
                  <a:lnTo>
                    <a:pt x="377" y="114"/>
                  </a:lnTo>
                  <a:lnTo>
                    <a:pt x="328" y="103"/>
                  </a:lnTo>
                  <a:lnTo>
                    <a:pt x="280" y="92"/>
                  </a:lnTo>
                  <a:lnTo>
                    <a:pt x="231" y="77"/>
                  </a:lnTo>
                  <a:lnTo>
                    <a:pt x="181" y="62"/>
                  </a:lnTo>
                  <a:lnTo>
                    <a:pt x="130" y="44"/>
                  </a:lnTo>
                  <a:lnTo>
                    <a:pt x="77" y="26"/>
                  </a:lnTo>
                  <a:lnTo>
                    <a:pt x="21" y="3"/>
                  </a:lnTo>
                  <a:lnTo>
                    <a:pt x="14" y="0"/>
                  </a:lnTo>
                  <a:lnTo>
                    <a:pt x="5" y="3"/>
                  </a:lnTo>
                  <a:lnTo>
                    <a:pt x="1" y="5"/>
                  </a:lnTo>
                  <a:lnTo>
                    <a:pt x="0" y="7"/>
                  </a:lnTo>
                  <a:lnTo>
                    <a:pt x="1" y="10"/>
                  </a:lnTo>
                  <a:lnTo>
                    <a:pt x="3" y="12"/>
                  </a:lnTo>
                  <a:lnTo>
                    <a:pt x="14" y="9"/>
                  </a:lnTo>
                  <a:close/>
                </a:path>
              </a:pathLst>
            </a:custGeom>
            <a:solidFill>
              <a:srgbClr val="7F255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61451" name="Freeform 12">
              <a:extLst>
                <a:ext uri="{FF2B5EF4-FFF2-40B4-BE49-F238E27FC236}">
                  <a16:creationId xmlns:a16="http://schemas.microsoft.com/office/drawing/2014/main" id="{91590BC9-C1FD-BD90-17E5-DD226D28BE97}"/>
                </a:ext>
              </a:extLst>
            </p:cNvPr>
            <p:cNvSpPr>
              <a:spLocks/>
            </p:cNvSpPr>
            <p:nvPr/>
          </p:nvSpPr>
          <p:spPr bwMode="auto">
            <a:xfrm>
              <a:off x="966" y="252"/>
              <a:ext cx="28" cy="63"/>
            </a:xfrm>
            <a:custGeom>
              <a:avLst/>
              <a:gdLst>
                <a:gd name="T0" fmla="*/ 0 w 85"/>
                <a:gd name="T1" fmla="*/ 0 h 187"/>
                <a:gd name="T2" fmla="*/ 0 w 85"/>
                <a:gd name="T3" fmla="*/ 0 h 187"/>
                <a:gd name="T4" fmla="*/ 0 w 85"/>
                <a:gd name="T5" fmla="*/ 0 h 187"/>
                <a:gd name="T6" fmla="*/ 0 w 85"/>
                <a:gd name="T7" fmla="*/ 0 h 187"/>
                <a:gd name="T8" fmla="*/ 0 w 85"/>
                <a:gd name="T9" fmla="*/ 0 h 187"/>
                <a:gd name="T10" fmla="*/ 0 w 85"/>
                <a:gd name="T11" fmla="*/ 0 h 187"/>
                <a:gd name="T12" fmla="*/ 0 w 85"/>
                <a:gd name="T13" fmla="*/ 0 h 187"/>
                <a:gd name="T14" fmla="*/ 0 w 85"/>
                <a:gd name="T15" fmla="*/ 0 h 187"/>
                <a:gd name="T16" fmla="*/ 0 w 85"/>
                <a:gd name="T17" fmla="*/ 0 h 187"/>
                <a:gd name="T18" fmla="*/ 0 w 85"/>
                <a:gd name="T19" fmla="*/ 0 h 187"/>
                <a:gd name="T20" fmla="*/ 0 w 85"/>
                <a:gd name="T21" fmla="*/ 0 h 187"/>
                <a:gd name="T22" fmla="*/ 0 w 85"/>
                <a:gd name="T23" fmla="*/ 0 h 187"/>
                <a:gd name="T24" fmla="*/ 0 w 85"/>
                <a:gd name="T25" fmla="*/ 0 h 187"/>
                <a:gd name="T26" fmla="*/ 0 w 85"/>
                <a:gd name="T27" fmla="*/ 0 h 187"/>
                <a:gd name="T28" fmla="*/ 0 w 85"/>
                <a:gd name="T29" fmla="*/ 0 h 187"/>
                <a:gd name="T30" fmla="*/ 0 w 85"/>
                <a:gd name="T31" fmla="*/ 0 h 187"/>
                <a:gd name="T32" fmla="*/ 0 w 85"/>
                <a:gd name="T33" fmla="*/ 0 h 187"/>
                <a:gd name="T34" fmla="*/ 0 w 85"/>
                <a:gd name="T35" fmla="*/ 0 h 187"/>
                <a:gd name="T36" fmla="*/ 0 w 85"/>
                <a:gd name="T37" fmla="*/ 0 h 187"/>
                <a:gd name="T38" fmla="*/ 0 w 85"/>
                <a:gd name="T39" fmla="*/ 0 h 187"/>
                <a:gd name="T40" fmla="*/ 0 w 85"/>
                <a:gd name="T41" fmla="*/ 0 h 187"/>
                <a:gd name="T42" fmla="*/ 0 w 85"/>
                <a:gd name="T43" fmla="*/ 0 h 187"/>
                <a:gd name="T44" fmla="*/ 0 w 85"/>
                <a:gd name="T45" fmla="*/ 0 h 187"/>
                <a:gd name="T46" fmla="*/ 0 w 85"/>
                <a:gd name="T47" fmla="*/ 0 h 187"/>
                <a:gd name="T48" fmla="*/ 0 w 85"/>
                <a:gd name="T49" fmla="*/ 0 h 187"/>
                <a:gd name="T50" fmla="*/ 0 w 85"/>
                <a:gd name="T51" fmla="*/ 0 h 187"/>
                <a:gd name="T52" fmla="*/ 0 w 85"/>
                <a:gd name="T53" fmla="*/ 0 h 187"/>
                <a:gd name="T54" fmla="*/ 0 w 85"/>
                <a:gd name="T55" fmla="*/ 0 h 187"/>
                <a:gd name="T56" fmla="*/ 0 w 85"/>
                <a:gd name="T57" fmla="*/ 0 h 187"/>
                <a:gd name="T58" fmla="*/ 0 w 85"/>
                <a:gd name="T59" fmla="*/ 0 h 187"/>
                <a:gd name="T60" fmla="*/ 0 w 85"/>
                <a:gd name="T61" fmla="*/ 0 h 187"/>
                <a:gd name="T62" fmla="*/ 0 w 85"/>
                <a:gd name="T63" fmla="*/ 0 h 187"/>
                <a:gd name="T64" fmla="*/ 0 w 85"/>
                <a:gd name="T65" fmla="*/ 0 h 1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5" h="187">
                  <a:moveTo>
                    <a:pt x="71" y="9"/>
                  </a:moveTo>
                  <a:lnTo>
                    <a:pt x="65" y="4"/>
                  </a:lnTo>
                  <a:lnTo>
                    <a:pt x="60" y="0"/>
                  </a:lnTo>
                  <a:lnTo>
                    <a:pt x="42" y="40"/>
                  </a:lnTo>
                  <a:lnTo>
                    <a:pt x="25" y="82"/>
                  </a:lnTo>
                  <a:lnTo>
                    <a:pt x="11" y="124"/>
                  </a:lnTo>
                  <a:lnTo>
                    <a:pt x="0" y="166"/>
                  </a:lnTo>
                  <a:lnTo>
                    <a:pt x="1" y="173"/>
                  </a:lnTo>
                  <a:lnTo>
                    <a:pt x="7" y="180"/>
                  </a:lnTo>
                  <a:lnTo>
                    <a:pt x="16" y="184"/>
                  </a:lnTo>
                  <a:lnTo>
                    <a:pt x="29" y="187"/>
                  </a:lnTo>
                  <a:lnTo>
                    <a:pt x="42" y="186"/>
                  </a:lnTo>
                  <a:lnTo>
                    <a:pt x="53" y="183"/>
                  </a:lnTo>
                  <a:lnTo>
                    <a:pt x="61" y="177"/>
                  </a:lnTo>
                  <a:lnTo>
                    <a:pt x="65" y="169"/>
                  </a:lnTo>
                  <a:lnTo>
                    <a:pt x="60" y="162"/>
                  </a:lnTo>
                  <a:lnTo>
                    <a:pt x="64" y="142"/>
                  </a:lnTo>
                  <a:lnTo>
                    <a:pt x="70" y="124"/>
                  </a:lnTo>
                  <a:lnTo>
                    <a:pt x="77" y="105"/>
                  </a:lnTo>
                  <a:lnTo>
                    <a:pt x="81" y="85"/>
                  </a:lnTo>
                  <a:lnTo>
                    <a:pt x="85" y="67"/>
                  </a:lnTo>
                  <a:lnTo>
                    <a:pt x="84" y="47"/>
                  </a:lnTo>
                  <a:lnTo>
                    <a:pt x="79" y="28"/>
                  </a:lnTo>
                  <a:lnTo>
                    <a:pt x="71" y="9"/>
                  </a:lnTo>
                  <a:close/>
                </a:path>
              </a:pathLst>
            </a:custGeom>
            <a:solidFill>
              <a:srgbClr val="7F255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61452" name="Freeform 13">
              <a:extLst>
                <a:ext uri="{FF2B5EF4-FFF2-40B4-BE49-F238E27FC236}">
                  <a16:creationId xmlns:a16="http://schemas.microsoft.com/office/drawing/2014/main" id="{EA6AE901-8C22-C366-ABAA-BA67F3FDB972}"/>
                </a:ext>
              </a:extLst>
            </p:cNvPr>
            <p:cNvSpPr>
              <a:spLocks/>
            </p:cNvSpPr>
            <p:nvPr/>
          </p:nvSpPr>
          <p:spPr bwMode="auto">
            <a:xfrm>
              <a:off x="982" y="307"/>
              <a:ext cx="203" cy="250"/>
            </a:xfrm>
            <a:custGeom>
              <a:avLst/>
              <a:gdLst>
                <a:gd name="T0" fmla="*/ 0 w 608"/>
                <a:gd name="T1" fmla="*/ 0 h 750"/>
                <a:gd name="T2" fmla="*/ 0 w 608"/>
                <a:gd name="T3" fmla="*/ 0 h 750"/>
                <a:gd name="T4" fmla="*/ 0 w 608"/>
                <a:gd name="T5" fmla="*/ 0 h 750"/>
                <a:gd name="T6" fmla="*/ 0 w 608"/>
                <a:gd name="T7" fmla="*/ 0 h 750"/>
                <a:gd name="T8" fmla="*/ 0 w 608"/>
                <a:gd name="T9" fmla="*/ 0 h 750"/>
                <a:gd name="T10" fmla="*/ 0 w 608"/>
                <a:gd name="T11" fmla="*/ 0 h 750"/>
                <a:gd name="T12" fmla="*/ 0 w 608"/>
                <a:gd name="T13" fmla="*/ 0 h 750"/>
                <a:gd name="T14" fmla="*/ 0 w 608"/>
                <a:gd name="T15" fmla="*/ 0 h 750"/>
                <a:gd name="T16" fmla="*/ 0 w 608"/>
                <a:gd name="T17" fmla="*/ 0 h 750"/>
                <a:gd name="T18" fmla="*/ 0 w 608"/>
                <a:gd name="T19" fmla="*/ 0 h 750"/>
                <a:gd name="T20" fmla="*/ 0 w 608"/>
                <a:gd name="T21" fmla="*/ 0 h 750"/>
                <a:gd name="T22" fmla="*/ 0 w 608"/>
                <a:gd name="T23" fmla="*/ 0 h 750"/>
                <a:gd name="T24" fmla="*/ 0 w 608"/>
                <a:gd name="T25" fmla="*/ 0 h 750"/>
                <a:gd name="T26" fmla="*/ 0 w 608"/>
                <a:gd name="T27" fmla="*/ 0 h 750"/>
                <a:gd name="T28" fmla="*/ 0 w 608"/>
                <a:gd name="T29" fmla="*/ 0 h 750"/>
                <a:gd name="T30" fmla="*/ 0 w 608"/>
                <a:gd name="T31" fmla="*/ 0 h 750"/>
                <a:gd name="T32" fmla="*/ 0 w 608"/>
                <a:gd name="T33" fmla="*/ 0 h 750"/>
                <a:gd name="T34" fmla="*/ 0 w 608"/>
                <a:gd name="T35" fmla="*/ 0 h 750"/>
                <a:gd name="T36" fmla="*/ 0 w 608"/>
                <a:gd name="T37" fmla="*/ 0 h 750"/>
                <a:gd name="T38" fmla="*/ 0 w 608"/>
                <a:gd name="T39" fmla="*/ 0 h 750"/>
                <a:gd name="T40" fmla="*/ 0 w 608"/>
                <a:gd name="T41" fmla="*/ 0 h 750"/>
                <a:gd name="T42" fmla="*/ 0 w 608"/>
                <a:gd name="T43" fmla="*/ 0 h 750"/>
                <a:gd name="T44" fmla="*/ 0 w 608"/>
                <a:gd name="T45" fmla="*/ 0 h 750"/>
                <a:gd name="T46" fmla="*/ 0 w 608"/>
                <a:gd name="T47" fmla="*/ 0 h 750"/>
                <a:gd name="T48" fmla="*/ 0 w 608"/>
                <a:gd name="T49" fmla="*/ 0 h 750"/>
                <a:gd name="T50" fmla="*/ 0 w 608"/>
                <a:gd name="T51" fmla="*/ 0 h 750"/>
                <a:gd name="T52" fmla="*/ 0 w 608"/>
                <a:gd name="T53" fmla="*/ 0 h 750"/>
                <a:gd name="T54" fmla="*/ 0 w 608"/>
                <a:gd name="T55" fmla="*/ 0 h 750"/>
                <a:gd name="T56" fmla="*/ 0 w 608"/>
                <a:gd name="T57" fmla="*/ 0 h 750"/>
                <a:gd name="T58" fmla="*/ 0 w 608"/>
                <a:gd name="T59" fmla="*/ 0 h 750"/>
                <a:gd name="T60" fmla="*/ 0 w 608"/>
                <a:gd name="T61" fmla="*/ 0 h 750"/>
                <a:gd name="T62" fmla="*/ 0 w 608"/>
                <a:gd name="T63" fmla="*/ 0 h 750"/>
                <a:gd name="T64" fmla="*/ 0 w 608"/>
                <a:gd name="T65" fmla="*/ 0 h 750"/>
                <a:gd name="T66" fmla="*/ 0 w 608"/>
                <a:gd name="T67" fmla="*/ 0 h 750"/>
                <a:gd name="T68" fmla="*/ 0 w 608"/>
                <a:gd name="T69" fmla="*/ 0 h 750"/>
                <a:gd name="T70" fmla="*/ 0 w 608"/>
                <a:gd name="T71" fmla="*/ 0 h 750"/>
                <a:gd name="T72" fmla="*/ 0 w 608"/>
                <a:gd name="T73" fmla="*/ 0 h 750"/>
                <a:gd name="T74" fmla="*/ 0 w 608"/>
                <a:gd name="T75" fmla="*/ 0 h 750"/>
                <a:gd name="T76" fmla="*/ 0 w 608"/>
                <a:gd name="T77" fmla="*/ 0 h 750"/>
                <a:gd name="T78" fmla="*/ 0 w 608"/>
                <a:gd name="T79" fmla="*/ 0 h 750"/>
                <a:gd name="T80" fmla="*/ 0 w 608"/>
                <a:gd name="T81" fmla="*/ 0 h 750"/>
                <a:gd name="T82" fmla="*/ 0 w 608"/>
                <a:gd name="T83" fmla="*/ 0 h 750"/>
                <a:gd name="T84" fmla="*/ 0 w 608"/>
                <a:gd name="T85" fmla="*/ 0 h 750"/>
                <a:gd name="T86" fmla="*/ 0 w 608"/>
                <a:gd name="T87" fmla="*/ 0 h 750"/>
                <a:gd name="T88" fmla="*/ 0 w 608"/>
                <a:gd name="T89" fmla="*/ 0 h 750"/>
                <a:gd name="T90" fmla="*/ 0 w 608"/>
                <a:gd name="T91" fmla="*/ 0 h 750"/>
                <a:gd name="T92" fmla="*/ 0 w 608"/>
                <a:gd name="T93" fmla="*/ 0 h 750"/>
                <a:gd name="T94" fmla="*/ 0 w 608"/>
                <a:gd name="T95" fmla="*/ 0 h 750"/>
                <a:gd name="T96" fmla="*/ 0 w 608"/>
                <a:gd name="T97" fmla="*/ 0 h 750"/>
                <a:gd name="T98" fmla="*/ 0 w 608"/>
                <a:gd name="T99" fmla="*/ 0 h 750"/>
                <a:gd name="T100" fmla="*/ 0 w 608"/>
                <a:gd name="T101" fmla="*/ 0 h 750"/>
                <a:gd name="T102" fmla="*/ 0 w 608"/>
                <a:gd name="T103" fmla="*/ 0 h 750"/>
                <a:gd name="T104" fmla="*/ 0 w 608"/>
                <a:gd name="T105" fmla="*/ 0 h 750"/>
                <a:gd name="T106" fmla="*/ 0 w 608"/>
                <a:gd name="T107" fmla="*/ 0 h 750"/>
                <a:gd name="T108" fmla="*/ 0 w 608"/>
                <a:gd name="T109" fmla="*/ 0 h 750"/>
                <a:gd name="T110" fmla="*/ 0 w 608"/>
                <a:gd name="T111" fmla="*/ 0 h 750"/>
                <a:gd name="T112" fmla="*/ 0 w 608"/>
                <a:gd name="T113" fmla="*/ 0 h 750"/>
                <a:gd name="T114" fmla="*/ 0 w 608"/>
                <a:gd name="T115" fmla="*/ 0 h 750"/>
                <a:gd name="T116" fmla="*/ 0 w 608"/>
                <a:gd name="T117" fmla="*/ 0 h 750"/>
                <a:gd name="T118" fmla="*/ 0 w 608"/>
                <a:gd name="T119" fmla="*/ 0 h 75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608" h="750">
                  <a:moveTo>
                    <a:pt x="0" y="9"/>
                  </a:moveTo>
                  <a:lnTo>
                    <a:pt x="39" y="6"/>
                  </a:lnTo>
                  <a:lnTo>
                    <a:pt x="77" y="7"/>
                  </a:lnTo>
                  <a:lnTo>
                    <a:pt x="117" y="14"/>
                  </a:lnTo>
                  <a:lnTo>
                    <a:pt x="155" y="24"/>
                  </a:lnTo>
                  <a:lnTo>
                    <a:pt x="189" y="37"/>
                  </a:lnTo>
                  <a:lnTo>
                    <a:pt x="221" y="51"/>
                  </a:lnTo>
                  <a:lnTo>
                    <a:pt x="252" y="66"/>
                  </a:lnTo>
                  <a:lnTo>
                    <a:pt x="283" y="80"/>
                  </a:lnTo>
                  <a:lnTo>
                    <a:pt x="315" y="96"/>
                  </a:lnTo>
                  <a:lnTo>
                    <a:pt x="350" y="110"/>
                  </a:lnTo>
                  <a:lnTo>
                    <a:pt x="377" y="121"/>
                  </a:lnTo>
                  <a:lnTo>
                    <a:pt x="399" y="135"/>
                  </a:lnTo>
                  <a:lnTo>
                    <a:pt x="418" y="150"/>
                  </a:lnTo>
                  <a:lnTo>
                    <a:pt x="434" y="166"/>
                  </a:lnTo>
                  <a:lnTo>
                    <a:pt x="448" y="181"/>
                  </a:lnTo>
                  <a:lnTo>
                    <a:pt x="460" y="198"/>
                  </a:lnTo>
                  <a:lnTo>
                    <a:pt x="471" y="215"/>
                  </a:lnTo>
                  <a:lnTo>
                    <a:pt x="478" y="230"/>
                  </a:lnTo>
                  <a:lnTo>
                    <a:pt x="491" y="264"/>
                  </a:lnTo>
                  <a:lnTo>
                    <a:pt x="496" y="299"/>
                  </a:lnTo>
                  <a:lnTo>
                    <a:pt x="498" y="332"/>
                  </a:lnTo>
                  <a:lnTo>
                    <a:pt x="496" y="368"/>
                  </a:lnTo>
                  <a:lnTo>
                    <a:pt x="491" y="403"/>
                  </a:lnTo>
                  <a:lnTo>
                    <a:pt x="485" y="436"/>
                  </a:lnTo>
                  <a:lnTo>
                    <a:pt x="477" y="463"/>
                  </a:lnTo>
                  <a:lnTo>
                    <a:pt x="464" y="488"/>
                  </a:lnTo>
                  <a:lnTo>
                    <a:pt x="446" y="512"/>
                  </a:lnTo>
                  <a:lnTo>
                    <a:pt x="423" y="536"/>
                  </a:lnTo>
                  <a:lnTo>
                    <a:pt x="397" y="557"/>
                  </a:lnTo>
                  <a:lnTo>
                    <a:pt x="367" y="576"/>
                  </a:lnTo>
                  <a:lnTo>
                    <a:pt x="333" y="596"/>
                  </a:lnTo>
                  <a:lnTo>
                    <a:pt x="297" y="613"/>
                  </a:lnTo>
                  <a:lnTo>
                    <a:pt x="269" y="624"/>
                  </a:lnTo>
                  <a:lnTo>
                    <a:pt x="241" y="634"/>
                  </a:lnTo>
                  <a:lnTo>
                    <a:pt x="213" y="642"/>
                  </a:lnTo>
                  <a:lnTo>
                    <a:pt x="183" y="649"/>
                  </a:lnTo>
                  <a:lnTo>
                    <a:pt x="155" y="657"/>
                  </a:lnTo>
                  <a:lnTo>
                    <a:pt x="126" y="666"/>
                  </a:lnTo>
                  <a:lnTo>
                    <a:pt x="99" y="674"/>
                  </a:lnTo>
                  <a:lnTo>
                    <a:pt x="73" y="686"/>
                  </a:lnTo>
                  <a:lnTo>
                    <a:pt x="53" y="690"/>
                  </a:lnTo>
                  <a:lnTo>
                    <a:pt x="39" y="697"/>
                  </a:lnTo>
                  <a:lnTo>
                    <a:pt x="33" y="702"/>
                  </a:lnTo>
                  <a:lnTo>
                    <a:pt x="30" y="708"/>
                  </a:lnTo>
                  <a:lnTo>
                    <a:pt x="28" y="714"/>
                  </a:lnTo>
                  <a:lnTo>
                    <a:pt x="29" y="719"/>
                  </a:lnTo>
                  <a:lnTo>
                    <a:pt x="32" y="726"/>
                  </a:lnTo>
                  <a:lnTo>
                    <a:pt x="36" y="730"/>
                  </a:lnTo>
                  <a:lnTo>
                    <a:pt x="42" y="736"/>
                  </a:lnTo>
                  <a:lnTo>
                    <a:pt x="50" y="739"/>
                  </a:lnTo>
                  <a:lnTo>
                    <a:pt x="68" y="744"/>
                  </a:lnTo>
                  <a:lnTo>
                    <a:pt x="88" y="744"/>
                  </a:lnTo>
                  <a:lnTo>
                    <a:pt x="124" y="750"/>
                  </a:lnTo>
                  <a:lnTo>
                    <a:pt x="200" y="732"/>
                  </a:lnTo>
                  <a:lnTo>
                    <a:pt x="273" y="709"/>
                  </a:lnTo>
                  <a:lnTo>
                    <a:pt x="308" y="697"/>
                  </a:lnTo>
                  <a:lnTo>
                    <a:pt x="342" y="683"/>
                  </a:lnTo>
                  <a:lnTo>
                    <a:pt x="376" y="669"/>
                  </a:lnTo>
                  <a:lnTo>
                    <a:pt x="406" y="655"/>
                  </a:lnTo>
                  <a:lnTo>
                    <a:pt x="437" y="638"/>
                  </a:lnTo>
                  <a:lnTo>
                    <a:pt x="464" y="621"/>
                  </a:lnTo>
                  <a:lnTo>
                    <a:pt x="491" y="603"/>
                  </a:lnTo>
                  <a:lnTo>
                    <a:pt x="513" y="583"/>
                  </a:lnTo>
                  <a:lnTo>
                    <a:pt x="534" y="562"/>
                  </a:lnTo>
                  <a:lnTo>
                    <a:pt x="552" y="541"/>
                  </a:lnTo>
                  <a:lnTo>
                    <a:pt x="566" y="519"/>
                  </a:lnTo>
                  <a:lnTo>
                    <a:pt x="579" y="495"/>
                  </a:lnTo>
                  <a:lnTo>
                    <a:pt x="594" y="449"/>
                  </a:lnTo>
                  <a:lnTo>
                    <a:pt x="604" y="403"/>
                  </a:lnTo>
                  <a:lnTo>
                    <a:pt x="607" y="379"/>
                  </a:lnTo>
                  <a:lnTo>
                    <a:pt x="608" y="356"/>
                  </a:lnTo>
                  <a:lnTo>
                    <a:pt x="607" y="332"/>
                  </a:lnTo>
                  <a:lnTo>
                    <a:pt x="604" y="310"/>
                  </a:lnTo>
                  <a:lnTo>
                    <a:pt x="599" y="288"/>
                  </a:lnTo>
                  <a:lnTo>
                    <a:pt x="592" y="265"/>
                  </a:lnTo>
                  <a:lnTo>
                    <a:pt x="582" y="243"/>
                  </a:lnTo>
                  <a:lnTo>
                    <a:pt x="569" y="220"/>
                  </a:lnTo>
                  <a:lnTo>
                    <a:pt x="555" y="198"/>
                  </a:lnTo>
                  <a:lnTo>
                    <a:pt x="537" y="177"/>
                  </a:lnTo>
                  <a:lnTo>
                    <a:pt x="517" y="156"/>
                  </a:lnTo>
                  <a:lnTo>
                    <a:pt x="493" y="136"/>
                  </a:lnTo>
                  <a:lnTo>
                    <a:pt x="477" y="122"/>
                  </a:lnTo>
                  <a:lnTo>
                    <a:pt x="457" y="110"/>
                  </a:lnTo>
                  <a:lnTo>
                    <a:pt x="436" y="99"/>
                  </a:lnTo>
                  <a:lnTo>
                    <a:pt x="412" y="90"/>
                  </a:lnTo>
                  <a:lnTo>
                    <a:pt x="371" y="78"/>
                  </a:lnTo>
                  <a:lnTo>
                    <a:pt x="333" y="64"/>
                  </a:lnTo>
                  <a:lnTo>
                    <a:pt x="296" y="50"/>
                  </a:lnTo>
                  <a:lnTo>
                    <a:pt x="258" y="36"/>
                  </a:lnTo>
                  <a:lnTo>
                    <a:pt x="218" y="23"/>
                  </a:lnTo>
                  <a:lnTo>
                    <a:pt x="179" y="13"/>
                  </a:lnTo>
                  <a:lnTo>
                    <a:pt x="137" y="5"/>
                  </a:lnTo>
                  <a:lnTo>
                    <a:pt x="92" y="0"/>
                  </a:lnTo>
                  <a:lnTo>
                    <a:pt x="70" y="0"/>
                  </a:lnTo>
                  <a:lnTo>
                    <a:pt x="46" y="2"/>
                  </a:lnTo>
                  <a:lnTo>
                    <a:pt x="23" y="5"/>
                  </a:lnTo>
                  <a:lnTo>
                    <a:pt x="0" y="9"/>
                  </a:lnTo>
                  <a:close/>
                </a:path>
              </a:pathLst>
            </a:custGeom>
            <a:solidFill>
              <a:srgbClr val="7F255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61453" name="Freeform 14">
              <a:extLst>
                <a:ext uri="{FF2B5EF4-FFF2-40B4-BE49-F238E27FC236}">
                  <a16:creationId xmlns:a16="http://schemas.microsoft.com/office/drawing/2014/main" id="{37F51F68-587D-CE50-52F7-1B6AD3C1D1C5}"/>
                </a:ext>
              </a:extLst>
            </p:cNvPr>
            <p:cNvSpPr>
              <a:spLocks/>
            </p:cNvSpPr>
            <p:nvPr/>
          </p:nvSpPr>
          <p:spPr bwMode="auto">
            <a:xfrm>
              <a:off x="962" y="347"/>
              <a:ext cx="154" cy="151"/>
            </a:xfrm>
            <a:custGeom>
              <a:avLst/>
              <a:gdLst>
                <a:gd name="T0" fmla="*/ 0 w 462"/>
                <a:gd name="T1" fmla="*/ 0 h 454"/>
                <a:gd name="T2" fmla="*/ 0 w 462"/>
                <a:gd name="T3" fmla="*/ 0 h 454"/>
                <a:gd name="T4" fmla="*/ 0 w 462"/>
                <a:gd name="T5" fmla="*/ 0 h 454"/>
                <a:gd name="T6" fmla="*/ 0 w 462"/>
                <a:gd name="T7" fmla="*/ 0 h 454"/>
                <a:gd name="T8" fmla="*/ 0 w 462"/>
                <a:gd name="T9" fmla="*/ 0 h 454"/>
                <a:gd name="T10" fmla="*/ 0 w 462"/>
                <a:gd name="T11" fmla="*/ 0 h 454"/>
                <a:gd name="T12" fmla="*/ 0 w 462"/>
                <a:gd name="T13" fmla="*/ 0 h 454"/>
                <a:gd name="T14" fmla="*/ 0 w 462"/>
                <a:gd name="T15" fmla="*/ 0 h 454"/>
                <a:gd name="T16" fmla="*/ 0 w 462"/>
                <a:gd name="T17" fmla="*/ 0 h 454"/>
                <a:gd name="T18" fmla="*/ 0 w 462"/>
                <a:gd name="T19" fmla="*/ 0 h 454"/>
                <a:gd name="T20" fmla="*/ 0 w 462"/>
                <a:gd name="T21" fmla="*/ 0 h 454"/>
                <a:gd name="T22" fmla="*/ 0 w 462"/>
                <a:gd name="T23" fmla="*/ 0 h 454"/>
                <a:gd name="T24" fmla="*/ 0 w 462"/>
                <a:gd name="T25" fmla="*/ 0 h 454"/>
                <a:gd name="T26" fmla="*/ 0 w 462"/>
                <a:gd name="T27" fmla="*/ 0 h 454"/>
                <a:gd name="T28" fmla="*/ 0 w 462"/>
                <a:gd name="T29" fmla="*/ 0 h 454"/>
                <a:gd name="T30" fmla="*/ 0 w 462"/>
                <a:gd name="T31" fmla="*/ 0 h 454"/>
                <a:gd name="T32" fmla="*/ 0 w 462"/>
                <a:gd name="T33" fmla="*/ 0 h 454"/>
                <a:gd name="T34" fmla="*/ 0 w 462"/>
                <a:gd name="T35" fmla="*/ 0 h 454"/>
                <a:gd name="T36" fmla="*/ 0 w 462"/>
                <a:gd name="T37" fmla="*/ 0 h 454"/>
                <a:gd name="T38" fmla="*/ 0 w 462"/>
                <a:gd name="T39" fmla="*/ 0 h 454"/>
                <a:gd name="T40" fmla="*/ 0 w 462"/>
                <a:gd name="T41" fmla="*/ 0 h 454"/>
                <a:gd name="T42" fmla="*/ 0 w 462"/>
                <a:gd name="T43" fmla="*/ 0 h 454"/>
                <a:gd name="T44" fmla="*/ 0 w 462"/>
                <a:gd name="T45" fmla="*/ 0 h 454"/>
                <a:gd name="T46" fmla="*/ 0 w 462"/>
                <a:gd name="T47" fmla="*/ 0 h 454"/>
                <a:gd name="T48" fmla="*/ 0 w 462"/>
                <a:gd name="T49" fmla="*/ 0 h 454"/>
                <a:gd name="T50" fmla="*/ 0 w 462"/>
                <a:gd name="T51" fmla="*/ 0 h 454"/>
                <a:gd name="T52" fmla="*/ 0 w 462"/>
                <a:gd name="T53" fmla="*/ 0 h 454"/>
                <a:gd name="T54" fmla="*/ 0 w 462"/>
                <a:gd name="T55" fmla="*/ 0 h 454"/>
                <a:gd name="T56" fmla="*/ 0 w 462"/>
                <a:gd name="T57" fmla="*/ 0 h 454"/>
                <a:gd name="T58" fmla="*/ 0 w 462"/>
                <a:gd name="T59" fmla="*/ 0 h 454"/>
                <a:gd name="T60" fmla="*/ 0 w 462"/>
                <a:gd name="T61" fmla="*/ 0 h 454"/>
                <a:gd name="T62" fmla="*/ 0 w 462"/>
                <a:gd name="T63" fmla="*/ 0 h 454"/>
                <a:gd name="T64" fmla="*/ 0 w 462"/>
                <a:gd name="T65" fmla="*/ 0 h 454"/>
                <a:gd name="T66" fmla="*/ 0 w 462"/>
                <a:gd name="T67" fmla="*/ 0 h 454"/>
                <a:gd name="T68" fmla="*/ 0 w 462"/>
                <a:gd name="T69" fmla="*/ 0 h 454"/>
                <a:gd name="T70" fmla="*/ 0 w 462"/>
                <a:gd name="T71" fmla="*/ 0 h 454"/>
                <a:gd name="T72" fmla="*/ 0 w 462"/>
                <a:gd name="T73" fmla="*/ 0 h 454"/>
                <a:gd name="T74" fmla="*/ 0 w 462"/>
                <a:gd name="T75" fmla="*/ 0 h 454"/>
                <a:gd name="T76" fmla="*/ 0 w 462"/>
                <a:gd name="T77" fmla="*/ 0 h 454"/>
                <a:gd name="T78" fmla="*/ 0 w 462"/>
                <a:gd name="T79" fmla="*/ 0 h 454"/>
                <a:gd name="T80" fmla="*/ 0 w 462"/>
                <a:gd name="T81" fmla="*/ 0 h 454"/>
                <a:gd name="T82" fmla="*/ 0 w 462"/>
                <a:gd name="T83" fmla="*/ 0 h 454"/>
                <a:gd name="T84" fmla="*/ 0 w 462"/>
                <a:gd name="T85" fmla="*/ 0 h 454"/>
                <a:gd name="T86" fmla="*/ 0 w 462"/>
                <a:gd name="T87" fmla="*/ 0 h 45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62" h="454">
                  <a:moveTo>
                    <a:pt x="83" y="11"/>
                  </a:moveTo>
                  <a:lnTo>
                    <a:pt x="128" y="15"/>
                  </a:lnTo>
                  <a:lnTo>
                    <a:pt x="174" y="21"/>
                  </a:lnTo>
                  <a:lnTo>
                    <a:pt x="218" y="31"/>
                  </a:lnTo>
                  <a:lnTo>
                    <a:pt x="260" y="43"/>
                  </a:lnTo>
                  <a:lnTo>
                    <a:pt x="298" y="59"/>
                  </a:lnTo>
                  <a:lnTo>
                    <a:pt x="331" y="77"/>
                  </a:lnTo>
                  <a:lnTo>
                    <a:pt x="345" y="87"/>
                  </a:lnTo>
                  <a:lnTo>
                    <a:pt x="358" y="98"/>
                  </a:lnTo>
                  <a:lnTo>
                    <a:pt x="369" y="111"/>
                  </a:lnTo>
                  <a:lnTo>
                    <a:pt x="379" y="123"/>
                  </a:lnTo>
                  <a:lnTo>
                    <a:pt x="373" y="144"/>
                  </a:lnTo>
                  <a:lnTo>
                    <a:pt x="366" y="165"/>
                  </a:lnTo>
                  <a:lnTo>
                    <a:pt x="357" y="186"/>
                  </a:lnTo>
                  <a:lnTo>
                    <a:pt x="345" y="207"/>
                  </a:lnTo>
                  <a:lnTo>
                    <a:pt x="331" y="227"/>
                  </a:lnTo>
                  <a:lnTo>
                    <a:pt x="315" y="247"/>
                  </a:lnTo>
                  <a:lnTo>
                    <a:pt x="296" y="265"/>
                  </a:lnTo>
                  <a:lnTo>
                    <a:pt x="277" y="283"/>
                  </a:lnTo>
                  <a:lnTo>
                    <a:pt x="254" y="300"/>
                  </a:lnTo>
                  <a:lnTo>
                    <a:pt x="229" y="315"/>
                  </a:lnTo>
                  <a:lnTo>
                    <a:pt x="202" y="331"/>
                  </a:lnTo>
                  <a:lnTo>
                    <a:pt x="174" y="343"/>
                  </a:lnTo>
                  <a:lnTo>
                    <a:pt x="143" y="356"/>
                  </a:lnTo>
                  <a:lnTo>
                    <a:pt x="111" y="367"/>
                  </a:lnTo>
                  <a:lnTo>
                    <a:pt x="76" y="375"/>
                  </a:lnTo>
                  <a:lnTo>
                    <a:pt x="40" y="382"/>
                  </a:lnTo>
                  <a:lnTo>
                    <a:pt x="28" y="387"/>
                  </a:lnTo>
                  <a:lnTo>
                    <a:pt x="19" y="391"/>
                  </a:lnTo>
                  <a:lnTo>
                    <a:pt x="10" y="396"/>
                  </a:lnTo>
                  <a:lnTo>
                    <a:pt x="5" y="403"/>
                  </a:lnTo>
                  <a:lnTo>
                    <a:pt x="0" y="409"/>
                  </a:lnTo>
                  <a:lnTo>
                    <a:pt x="0" y="417"/>
                  </a:lnTo>
                  <a:lnTo>
                    <a:pt x="2" y="424"/>
                  </a:lnTo>
                  <a:lnTo>
                    <a:pt x="5" y="431"/>
                  </a:lnTo>
                  <a:lnTo>
                    <a:pt x="12" y="437"/>
                  </a:lnTo>
                  <a:lnTo>
                    <a:pt x="19" y="443"/>
                  </a:lnTo>
                  <a:lnTo>
                    <a:pt x="28" y="447"/>
                  </a:lnTo>
                  <a:lnTo>
                    <a:pt x="40" y="451"/>
                  </a:lnTo>
                  <a:lnTo>
                    <a:pt x="63" y="454"/>
                  </a:lnTo>
                  <a:lnTo>
                    <a:pt x="89" y="451"/>
                  </a:lnTo>
                  <a:lnTo>
                    <a:pt x="79" y="450"/>
                  </a:lnTo>
                  <a:lnTo>
                    <a:pt x="124" y="441"/>
                  </a:lnTo>
                  <a:lnTo>
                    <a:pt x="166" y="431"/>
                  </a:lnTo>
                  <a:lnTo>
                    <a:pt x="205" y="417"/>
                  </a:lnTo>
                  <a:lnTo>
                    <a:pt x="243" y="403"/>
                  </a:lnTo>
                  <a:lnTo>
                    <a:pt x="277" y="387"/>
                  </a:lnTo>
                  <a:lnTo>
                    <a:pt x="309" y="368"/>
                  </a:lnTo>
                  <a:lnTo>
                    <a:pt x="337" y="347"/>
                  </a:lnTo>
                  <a:lnTo>
                    <a:pt x="364" y="326"/>
                  </a:lnTo>
                  <a:lnTo>
                    <a:pt x="386" y="304"/>
                  </a:lnTo>
                  <a:lnTo>
                    <a:pt x="407" y="280"/>
                  </a:lnTo>
                  <a:lnTo>
                    <a:pt x="424" y="256"/>
                  </a:lnTo>
                  <a:lnTo>
                    <a:pt x="438" y="231"/>
                  </a:lnTo>
                  <a:lnTo>
                    <a:pt x="449" y="206"/>
                  </a:lnTo>
                  <a:lnTo>
                    <a:pt x="456" y="179"/>
                  </a:lnTo>
                  <a:lnTo>
                    <a:pt x="460" y="154"/>
                  </a:lnTo>
                  <a:lnTo>
                    <a:pt x="462" y="127"/>
                  </a:lnTo>
                  <a:lnTo>
                    <a:pt x="452" y="111"/>
                  </a:lnTo>
                  <a:lnTo>
                    <a:pt x="439" y="97"/>
                  </a:lnTo>
                  <a:lnTo>
                    <a:pt x="425" y="81"/>
                  </a:lnTo>
                  <a:lnTo>
                    <a:pt x="407" y="67"/>
                  </a:lnTo>
                  <a:lnTo>
                    <a:pt x="386" y="56"/>
                  </a:lnTo>
                  <a:lnTo>
                    <a:pt x="364" y="43"/>
                  </a:lnTo>
                  <a:lnTo>
                    <a:pt x="340" y="34"/>
                  </a:lnTo>
                  <a:lnTo>
                    <a:pt x="313" y="24"/>
                  </a:lnTo>
                  <a:lnTo>
                    <a:pt x="258" y="10"/>
                  </a:lnTo>
                  <a:lnTo>
                    <a:pt x="199" y="1"/>
                  </a:lnTo>
                  <a:lnTo>
                    <a:pt x="170" y="0"/>
                  </a:lnTo>
                  <a:lnTo>
                    <a:pt x="141" y="0"/>
                  </a:lnTo>
                  <a:lnTo>
                    <a:pt x="111" y="3"/>
                  </a:lnTo>
                  <a:lnTo>
                    <a:pt x="82" y="6"/>
                  </a:lnTo>
                  <a:lnTo>
                    <a:pt x="77" y="7"/>
                  </a:lnTo>
                  <a:lnTo>
                    <a:pt x="76" y="10"/>
                  </a:lnTo>
                  <a:lnTo>
                    <a:pt x="79" y="11"/>
                  </a:lnTo>
                  <a:lnTo>
                    <a:pt x="83" y="13"/>
                  </a:lnTo>
                  <a:lnTo>
                    <a:pt x="83" y="11"/>
                  </a:lnTo>
                  <a:close/>
                </a:path>
              </a:pathLst>
            </a:custGeom>
            <a:solidFill>
              <a:srgbClr val="7F255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61454" name="Freeform 15">
              <a:extLst>
                <a:ext uri="{FF2B5EF4-FFF2-40B4-BE49-F238E27FC236}">
                  <a16:creationId xmlns:a16="http://schemas.microsoft.com/office/drawing/2014/main" id="{51BC76E4-DB96-0199-4A1A-7F022114A70B}"/>
                </a:ext>
              </a:extLst>
            </p:cNvPr>
            <p:cNvSpPr>
              <a:spLocks/>
            </p:cNvSpPr>
            <p:nvPr/>
          </p:nvSpPr>
          <p:spPr bwMode="auto">
            <a:xfrm>
              <a:off x="966" y="359"/>
              <a:ext cx="34" cy="127"/>
            </a:xfrm>
            <a:custGeom>
              <a:avLst/>
              <a:gdLst>
                <a:gd name="T0" fmla="*/ 0 w 103"/>
                <a:gd name="T1" fmla="*/ 0 h 382"/>
                <a:gd name="T2" fmla="*/ 0 w 103"/>
                <a:gd name="T3" fmla="*/ 0 h 382"/>
                <a:gd name="T4" fmla="*/ 0 w 103"/>
                <a:gd name="T5" fmla="*/ 0 h 382"/>
                <a:gd name="T6" fmla="*/ 0 w 103"/>
                <a:gd name="T7" fmla="*/ 0 h 382"/>
                <a:gd name="T8" fmla="*/ 0 w 103"/>
                <a:gd name="T9" fmla="*/ 0 h 382"/>
                <a:gd name="T10" fmla="*/ 0 w 103"/>
                <a:gd name="T11" fmla="*/ 0 h 382"/>
                <a:gd name="T12" fmla="*/ 0 w 103"/>
                <a:gd name="T13" fmla="*/ 0 h 382"/>
                <a:gd name="T14" fmla="*/ 0 w 103"/>
                <a:gd name="T15" fmla="*/ 0 h 382"/>
                <a:gd name="T16" fmla="*/ 0 w 103"/>
                <a:gd name="T17" fmla="*/ 0 h 382"/>
                <a:gd name="T18" fmla="*/ 0 w 103"/>
                <a:gd name="T19" fmla="*/ 0 h 382"/>
                <a:gd name="T20" fmla="*/ 0 w 103"/>
                <a:gd name="T21" fmla="*/ 0 h 382"/>
                <a:gd name="T22" fmla="*/ 0 w 103"/>
                <a:gd name="T23" fmla="*/ 0 h 382"/>
                <a:gd name="T24" fmla="*/ 0 w 103"/>
                <a:gd name="T25" fmla="*/ 0 h 382"/>
                <a:gd name="T26" fmla="*/ 0 w 103"/>
                <a:gd name="T27" fmla="*/ 0 h 382"/>
                <a:gd name="T28" fmla="*/ 0 w 103"/>
                <a:gd name="T29" fmla="*/ 0 h 382"/>
                <a:gd name="T30" fmla="*/ 0 w 103"/>
                <a:gd name="T31" fmla="*/ 0 h 382"/>
                <a:gd name="T32" fmla="*/ 0 w 103"/>
                <a:gd name="T33" fmla="*/ 0 h 382"/>
                <a:gd name="T34" fmla="*/ 0 w 103"/>
                <a:gd name="T35" fmla="*/ 0 h 382"/>
                <a:gd name="T36" fmla="*/ 0 w 103"/>
                <a:gd name="T37" fmla="*/ 0 h 382"/>
                <a:gd name="T38" fmla="*/ 0 w 103"/>
                <a:gd name="T39" fmla="*/ 0 h 382"/>
                <a:gd name="T40" fmla="*/ 0 w 103"/>
                <a:gd name="T41" fmla="*/ 0 h 382"/>
                <a:gd name="T42" fmla="*/ 0 w 103"/>
                <a:gd name="T43" fmla="*/ 0 h 382"/>
                <a:gd name="T44" fmla="*/ 0 w 103"/>
                <a:gd name="T45" fmla="*/ 0 h 382"/>
                <a:gd name="T46" fmla="*/ 0 w 103"/>
                <a:gd name="T47" fmla="*/ 0 h 382"/>
                <a:gd name="T48" fmla="*/ 0 w 103"/>
                <a:gd name="T49" fmla="*/ 0 h 382"/>
                <a:gd name="T50" fmla="*/ 0 w 103"/>
                <a:gd name="T51" fmla="*/ 0 h 382"/>
                <a:gd name="T52" fmla="*/ 0 w 103"/>
                <a:gd name="T53" fmla="*/ 0 h 382"/>
                <a:gd name="T54" fmla="*/ 0 w 103"/>
                <a:gd name="T55" fmla="*/ 0 h 382"/>
                <a:gd name="T56" fmla="*/ 0 w 103"/>
                <a:gd name="T57" fmla="*/ 0 h 382"/>
                <a:gd name="T58" fmla="*/ 0 w 103"/>
                <a:gd name="T59" fmla="*/ 0 h 382"/>
                <a:gd name="T60" fmla="*/ 0 w 103"/>
                <a:gd name="T61" fmla="*/ 0 h 382"/>
                <a:gd name="T62" fmla="*/ 0 w 103"/>
                <a:gd name="T63" fmla="*/ 0 h 382"/>
                <a:gd name="T64" fmla="*/ 0 w 103"/>
                <a:gd name="T65" fmla="*/ 0 h 382"/>
                <a:gd name="T66" fmla="*/ 0 w 103"/>
                <a:gd name="T67" fmla="*/ 0 h 382"/>
                <a:gd name="T68" fmla="*/ 0 w 103"/>
                <a:gd name="T69" fmla="*/ 0 h 382"/>
                <a:gd name="T70" fmla="*/ 0 w 103"/>
                <a:gd name="T71" fmla="*/ 0 h 382"/>
                <a:gd name="T72" fmla="*/ 0 w 103"/>
                <a:gd name="T73" fmla="*/ 0 h 382"/>
                <a:gd name="T74" fmla="*/ 0 w 103"/>
                <a:gd name="T75" fmla="*/ 0 h 382"/>
                <a:gd name="T76" fmla="*/ 0 w 103"/>
                <a:gd name="T77" fmla="*/ 0 h 382"/>
                <a:gd name="T78" fmla="*/ 0 w 103"/>
                <a:gd name="T79" fmla="*/ 0 h 382"/>
                <a:gd name="T80" fmla="*/ 0 w 103"/>
                <a:gd name="T81" fmla="*/ 0 h 382"/>
                <a:gd name="T82" fmla="*/ 0 w 103"/>
                <a:gd name="T83" fmla="*/ 0 h 382"/>
                <a:gd name="T84" fmla="*/ 0 w 103"/>
                <a:gd name="T85" fmla="*/ 0 h 382"/>
                <a:gd name="T86" fmla="*/ 0 w 103"/>
                <a:gd name="T87" fmla="*/ 0 h 382"/>
                <a:gd name="T88" fmla="*/ 0 w 103"/>
                <a:gd name="T89" fmla="*/ 0 h 382"/>
                <a:gd name="T90" fmla="*/ 0 w 103"/>
                <a:gd name="T91" fmla="*/ 0 h 382"/>
                <a:gd name="T92" fmla="*/ 0 w 103"/>
                <a:gd name="T93" fmla="*/ 0 h 382"/>
                <a:gd name="T94" fmla="*/ 0 w 103"/>
                <a:gd name="T95" fmla="*/ 0 h 382"/>
                <a:gd name="T96" fmla="*/ 0 w 103"/>
                <a:gd name="T97" fmla="*/ 0 h 382"/>
                <a:gd name="T98" fmla="*/ 0 w 103"/>
                <a:gd name="T99" fmla="*/ 0 h 38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03" h="382">
                  <a:moveTo>
                    <a:pt x="32" y="6"/>
                  </a:moveTo>
                  <a:lnTo>
                    <a:pt x="28" y="50"/>
                  </a:lnTo>
                  <a:lnTo>
                    <a:pt x="21" y="95"/>
                  </a:lnTo>
                  <a:lnTo>
                    <a:pt x="14" y="140"/>
                  </a:lnTo>
                  <a:lnTo>
                    <a:pt x="7" y="185"/>
                  </a:lnTo>
                  <a:lnTo>
                    <a:pt x="2" y="230"/>
                  </a:lnTo>
                  <a:lnTo>
                    <a:pt x="0" y="275"/>
                  </a:lnTo>
                  <a:lnTo>
                    <a:pt x="1" y="297"/>
                  </a:lnTo>
                  <a:lnTo>
                    <a:pt x="4" y="319"/>
                  </a:lnTo>
                  <a:lnTo>
                    <a:pt x="7" y="342"/>
                  </a:lnTo>
                  <a:lnTo>
                    <a:pt x="12" y="364"/>
                  </a:lnTo>
                  <a:lnTo>
                    <a:pt x="16" y="370"/>
                  </a:lnTo>
                  <a:lnTo>
                    <a:pt x="21" y="374"/>
                  </a:lnTo>
                  <a:lnTo>
                    <a:pt x="28" y="377"/>
                  </a:lnTo>
                  <a:lnTo>
                    <a:pt x="35" y="380"/>
                  </a:lnTo>
                  <a:lnTo>
                    <a:pt x="53" y="382"/>
                  </a:lnTo>
                  <a:lnTo>
                    <a:pt x="71" y="382"/>
                  </a:lnTo>
                  <a:lnTo>
                    <a:pt x="88" y="377"/>
                  </a:lnTo>
                  <a:lnTo>
                    <a:pt x="99" y="368"/>
                  </a:lnTo>
                  <a:lnTo>
                    <a:pt x="102" y="364"/>
                  </a:lnTo>
                  <a:lnTo>
                    <a:pt x="103" y="359"/>
                  </a:lnTo>
                  <a:lnTo>
                    <a:pt x="103" y="353"/>
                  </a:lnTo>
                  <a:lnTo>
                    <a:pt x="102" y="349"/>
                  </a:lnTo>
                  <a:lnTo>
                    <a:pt x="91" y="346"/>
                  </a:lnTo>
                  <a:lnTo>
                    <a:pt x="88" y="304"/>
                  </a:lnTo>
                  <a:lnTo>
                    <a:pt x="88" y="262"/>
                  </a:lnTo>
                  <a:lnTo>
                    <a:pt x="87" y="220"/>
                  </a:lnTo>
                  <a:lnTo>
                    <a:pt x="87" y="176"/>
                  </a:lnTo>
                  <a:lnTo>
                    <a:pt x="85" y="134"/>
                  </a:lnTo>
                  <a:lnTo>
                    <a:pt x="81" y="92"/>
                  </a:lnTo>
                  <a:lnTo>
                    <a:pt x="72" y="50"/>
                  </a:lnTo>
                  <a:lnTo>
                    <a:pt x="60" y="8"/>
                  </a:lnTo>
                  <a:lnTo>
                    <a:pt x="58" y="4"/>
                  </a:lnTo>
                  <a:lnTo>
                    <a:pt x="54" y="1"/>
                  </a:lnTo>
                  <a:lnTo>
                    <a:pt x="49" y="0"/>
                  </a:lnTo>
                  <a:lnTo>
                    <a:pt x="42" y="0"/>
                  </a:lnTo>
                  <a:lnTo>
                    <a:pt x="35" y="1"/>
                  </a:lnTo>
                  <a:lnTo>
                    <a:pt x="30" y="3"/>
                  </a:lnTo>
                  <a:lnTo>
                    <a:pt x="28" y="7"/>
                  </a:lnTo>
                  <a:lnTo>
                    <a:pt x="26" y="10"/>
                  </a:lnTo>
                  <a:lnTo>
                    <a:pt x="32" y="6"/>
                  </a:lnTo>
                  <a:close/>
                </a:path>
              </a:pathLst>
            </a:custGeom>
            <a:solidFill>
              <a:srgbClr val="7F255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61455" name="Freeform 16">
              <a:extLst>
                <a:ext uri="{FF2B5EF4-FFF2-40B4-BE49-F238E27FC236}">
                  <a16:creationId xmlns:a16="http://schemas.microsoft.com/office/drawing/2014/main" id="{D1B3F23B-25E1-2333-524C-A809FF4BC5AE}"/>
                </a:ext>
              </a:extLst>
            </p:cNvPr>
            <p:cNvSpPr>
              <a:spLocks/>
            </p:cNvSpPr>
            <p:nvPr/>
          </p:nvSpPr>
          <p:spPr bwMode="auto">
            <a:xfrm>
              <a:off x="946" y="547"/>
              <a:ext cx="41" cy="75"/>
            </a:xfrm>
            <a:custGeom>
              <a:avLst/>
              <a:gdLst>
                <a:gd name="T0" fmla="*/ 0 w 123"/>
                <a:gd name="T1" fmla="*/ 0 h 224"/>
                <a:gd name="T2" fmla="*/ 0 w 123"/>
                <a:gd name="T3" fmla="*/ 0 h 224"/>
                <a:gd name="T4" fmla="*/ 0 w 123"/>
                <a:gd name="T5" fmla="*/ 0 h 224"/>
                <a:gd name="T6" fmla="*/ 0 w 123"/>
                <a:gd name="T7" fmla="*/ 0 h 224"/>
                <a:gd name="T8" fmla="*/ 0 w 123"/>
                <a:gd name="T9" fmla="*/ 0 h 224"/>
                <a:gd name="T10" fmla="*/ 0 w 123"/>
                <a:gd name="T11" fmla="*/ 0 h 224"/>
                <a:gd name="T12" fmla="*/ 0 w 123"/>
                <a:gd name="T13" fmla="*/ 0 h 224"/>
                <a:gd name="T14" fmla="*/ 0 w 123"/>
                <a:gd name="T15" fmla="*/ 0 h 224"/>
                <a:gd name="T16" fmla="*/ 0 w 123"/>
                <a:gd name="T17" fmla="*/ 0 h 224"/>
                <a:gd name="T18" fmla="*/ 0 w 123"/>
                <a:gd name="T19" fmla="*/ 0 h 224"/>
                <a:gd name="T20" fmla="*/ 0 w 123"/>
                <a:gd name="T21" fmla="*/ 0 h 224"/>
                <a:gd name="T22" fmla="*/ 0 w 123"/>
                <a:gd name="T23" fmla="*/ 0 h 224"/>
                <a:gd name="T24" fmla="*/ 0 w 123"/>
                <a:gd name="T25" fmla="*/ 0 h 224"/>
                <a:gd name="T26" fmla="*/ 0 w 123"/>
                <a:gd name="T27" fmla="*/ 0 h 224"/>
                <a:gd name="T28" fmla="*/ 0 w 123"/>
                <a:gd name="T29" fmla="*/ 0 h 224"/>
                <a:gd name="T30" fmla="*/ 0 w 123"/>
                <a:gd name="T31" fmla="*/ 0 h 224"/>
                <a:gd name="T32" fmla="*/ 0 w 123"/>
                <a:gd name="T33" fmla="*/ 0 h 224"/>
                <a:gd name="T34" fmla="*/ 0 w 123"/>
                <a:gd name="T35" fmla="*/ 0 h 224"/>
                <a:gd name="T36" fmla="*/ 0 w 123"/>
                <a:gd name="T37" fmla="*/ 0 h 224"/>
                <a:gd name="T38" fmla="*/ 0 w 123"/>
                <a:gd name="T39" fmla="*/ 0 h 224"/>
                <a:gd name="T40" fmla="*/ 0 w 123"/>
                <a:gd name="T41" fmla="*/ 0 h 224"/>
                <a:gd name="T42" fmla="*/ 0 w 123"/>
                <a:gd name="T43" fmla="*/ 0 h 224"/>
                <a:gd name="T44" fmla="*/ 0 w 123"/>
                <a:gd name="T45" fmla="*/ 0 h 224"/>
                <a:gd name="T46" fmla="*/ 0 w 123"/>
                <a:gd name="T47" fmla="*/ 0 h 224"/>
                <a:gd name="T48" fmla="*/ 0 w 123"/>
                <a:gd name="T49" fmla="*/ 0 h 224"/>
                <a:gd name="T50" fmla="*/ 0 w 123"/>
                <a:gd name="T51" fmla="*/ 0 h 224"/>
                <a:gd name="T52" fmla="*/ 0 w 123"/>
                <a:gd name="T53" fmla="*/ 0 h 224"/>
                <a:gd name="T54" fmla="*/ 0 w 123"/>
                <a:gd name="T55" fmla="*/ 0 h 224"/>
                <a:gd name="T56" fmla="*/ 0 w 123"/>
                <a:gd name="T57" fmla="*/ 0 h 224"/>
                <a:gd name="T58" fmla="*/ 0 w 123"/>
                <a:gd name="T59" fmla="*/ 0 h 224"/>
                <a:gd name="T60" fmla="*/ 0 w 123"/>
                <a:gd name="T61" fmla="*/ 0 h 224"/>
                <a:gd name="T62" fmla="*/ 0 w 123"/>
                <a:gd name="T63" fmla="*/ 0 h 224"/>
                <a:gd name="T64" fmla="*/ 0 w 123"/>
                <a:gd name="T65" fmla="*/ 0 h 224"/>
                <a:gd name="T66" fmla="*/ 0 w 123"/>
                <a:gd name="T67" fmla="*/ 0 h 224"/>
                <a:gd name="T68" fmla="*/ 0 w 123"/>
                <a:gd name="T69" fmla="*/ 0 h 224"/>
                <a:gd name="T70" fmla="*/ 0 w 123"/>
                <a:gd name="T71" fmla="*/ 0 h 224"/>
                <a:gd name="T72" fmla="*/ 0 w 123"/>
                <a:gd name="T73" fmla="*/ 0 h 224"/>
                <a:gd name="T74" fmla="*/ 0 w 123"/>
                <a:gd name="T75" fmla="*/ 0 h 224"/>
                <a:gd name="T76" fmla="*/ 0 w 123"/>
                <a:gd name="T77" fmla="*/ 0 h 224"/>
                <a:gd name="T78" fmla="*/ 0 w 123"/>
                <a:gd name="T79" fmla="*/ 0 h 224"/>
                <a:gd name="T80" fmla="*/ 0 w 123"/>
                <a:gd name="T81" fmla="*/ 0 h 224"/>
                <a:gd name="T82" fmla="*/ 0 w 123"/>
                <a:gd name="T83" fmla="*/ 0 h 224"/>
                <a:gd name="T84" fmla="*/ 0 w 123"/>
                <a:gd name="T85" fmla="*/ 0 h 224"/>
                <a:gd name="T86" fmla="*/ 0 w 123"/>
                <a:gd name="T87" fmla="*/ 0 h 224"/>
                <a:gd name="T88" fmla="*/ 0 w 123"/>
                <a:gd name="T89" fmla="*/ 0 h 224"/>
                <a:gd name="T90" fmla="*/ 0 w 123"/>
                <a:gd name="T91" fmla="*/ 0 h 224"/>
                <a:gd name="T92" fmla="*/ 0 w 123"/>
                <a:gd name="T93" fmla="*/ 0 h 224"/>
                <a:gd name="T94" fmla="*/ 0 w 123"/>
                <a:gd name="T95" fmla="*/ 0 h 224"/>
                <a:gd name="T96" fmla="*/ 0 w 123"/>
                <a:gd name="T97" fmla="*/ 0 h 224"/>
                <a:gd name="T98" fmla="*/ 0 w 123"/>
                <a:gd name="T99" fmla="*/ 0 h 22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23" h="224">
                  <a:moveTo>
                    <a:pt x="60" y="5"/>
                  </a:moveTo>
                  <a:lnTo>
                    <a:pt x="46" y="28"/>
                  </a:lnTo>
                  <a:lnTo>
                    <a:pt x="36" y="50"/>
                  </a:lnTo>
                  <a:lnTo>
                    <a:pt x="30" y="72"/>
                  </a:lnTo>
                  <a:lnTo>
                    <a:pt x="25" y="95"/>
                  </a:lnTo>
                  <a:lnTo>
                    <a:pt x="21" y="119"/>
                  </a:lnTo>
                  <a:lnTo>
                    <a:pt x="15" y="141"/>
                  </a:lnTo>
                  <a:lnTo>
                    <a:pt x="9" y="165"/>
                  </a:lnTo>
                  <a:lnTo>
                    <a:pt x="0" y="187"/>
                  </a:lnTo>
                  <a:lnTo>
                    <a:pt x="1" y="194"/>
                  </a:lnTo>
                  <a:lnTo>
                    <a:pt x="4" y="201"/>
                  </a:lnTo>
                  <a:lnTo>
                    <a:pt x="8" y="207"/>
                  </a:lnTo>
                  <a:lnTo>
                    <a:pt x="15" y="212"/>
                  </a:lnTo>
                  <a:lnTo>
                    <a:pt x="25" y="217"/>
                  </a:lnTo>
                  <a:lnTo>
                    <a:pt x="35" y="221"/>
                  </a:lnTo>
                  <a:lnTo>
                    <a:pt x="46" y="224"/>
                  </a:lnTo>
                  <a:lnTo>
                    <a:pt x="59" y="224"/>
                  </a:lnTo>
                  <a:lnTo>
                    <a:pt x="82" y="222"/>
                  </a:lnTo>
                  <a:lnTo>
                    <a:pt x="103" y="215"/>
                  </a:lnTo>
                  <a:lnTo>
                    <a:pt x="110" y="211"/>
                  </a:lnTo>
                  <a:lnTo>
                    <a:pt x="117" y="204"/>
                  </a:lnTo>
                  <a:lnTo>
                    <a:pt x="122" y="198"/>
                  </a:lnTo>
                  <a:lnTo>
                    <a:pt x="123" y="191"/>
                  </a:lnTo>
                  <a:lnTo>
                    <a:pt x="123" y="197"/>
                  </a:lnTo>
                  <a:lnTo>
                    <a:pt x="122" y="173"/>
                  </a:lnTo>
                  <a:lnTo>
                    <a:pt x="122" y="149"/>
                  </a:lnTo>
                  <a:lnTo>
                    <a:pt x="120" y="124"/>
                  </a:lnTo>
                  <a:lnTo>
                    <a:pt x="117" y="100"/>
                  </a:lnTo>
                  <a:lnTo>
                    <a:pt x="112" y="75"/>
                  </a:lnTo>
                  <a:lnTo>
                    <a:pt x="105" y="51"/>
                  </a:lnTo>
                  <a:lnTo>
                    <a:pt x="92" y="29"/>
                  </a:lnTo>
                  <a:lnTo>
                    <a:pt x="74" y="7"/>
                  </a:lnTo>
                  <a:lnTo>
                    <a:pt x="73" y="4"/>
                  </a:lnTo>
                  <a:lnTo>
                    <a:pt x="68" y="1"/>
                  </a:lnTo>
                  <a:lnTo>
                    <a:pt x="64" y="0"/>
                  </a:lnTo>
                  <a:lnTo>
                    <a:pt x="59" y="0"/>
                  </a:lnTo>
                  <a:lnTo>
                    <a:pt x="54" y="1"/>
                  </a:lnTo>
                  <a:lnTo>
                    <a:pt x="50" y="4"/>
                  </a:lnTo>
                  <a:lnTo>
                    <a:pt x="47" y="5"/>
                  </a:lnTo>
                  <a:lnTo>
                    <a:pt x="47" y="9"/>
                  </a:lnTo>
                  <a:lnTo>
                    <a:pt x="60" y="5"/>
                  </a:lnTo>
                  <a:close/>
                </a:path>
              </a:pathLst>
            </a:custGeom>
            <a:solidFill>
              <a:srgbClr val="7F255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61456" name="Freeform 17">
              <a:extLst>
                <a:ext uri="{FF2B5EF4-FFF2-40B4-BE49-F238E27FC236}">
                  <a16:creationId xmlns:a16="http://schemas.microsoft.com/office/drawing/2014/main" id="{9728B24B-6201-9E2A-96C4-EB0A21E5A3E2}"/>
                </a:ext>
              </a:extLst>
            </p:cNvPr>
            <p:cNvSpPr>
              <a:spLocks/>
            </p:cNvSpPr>
            <p:nvPr/>
          </p:nvSpPr>
          <p:spPr bwMode="auto">
            <a:xfrm>
              <a:off x="212" y="306"/>
              <a:ext cx="73" cy="319"/>
            </a:xfrm>
            <a:custGeom>
              <a:avLst/>
              <a:gdLst>
                <a:gd name="T0" fmla="*/ 0 w 219"/>
                <a:gd name="T1" fmla="*/ 0 h 958"/>
                <a:gd name="T2" fmla="*/ 0 w 219"/>
                <a:gd name="T3" fmla="*/ 0 h 958"/>
                <a:gd name="T4" fmla="*/ 0 w 219"/>
                <a:gd name="T5" fmla="*/ 0 h 958"/>
                <a:gd name="T6" fmla="*/ 0 w 219"/>
                <a:gd name="T7" fmla="*/ 0 h 958"/>
                <a:gd name="T8" fmla="*/ 0 w 219"/>
                <a:gd name="T9" fmla="*/ 0 h 958"/>
                <a:gd name="T10" fmla="*/ 0 w 219"/>
                <a:gd name="T11" fmla="*/ 0 h 958"/>
                <a:gd name="T12" fmla="*/ 0 w 219"/>
                <a:gd name="T13" fmla="*/ 0 h 958"/>
                <a:gd name="T14" fmla="*/ 0 w 219"/>
                <a:gd name="T15" fmla="*/ 0 h 958"/>
                <a:gd name="T16" fmla="*/ 0 w 219"/>
                <a:gd name="T17" fmla="*/ 0 h 958"/>
                <a:gd name="T18" fmla="*/ 0 w 219"/>
                <a:gd name="T19" fmla="*/ 0 h 958"/>
                <a:gd name="T20" fmla="*/ 0 w 219"/>
                <a:gd name="T21" fmla="*/ 0 h 958"/>
                <a:gd name="T22" fmla="*/ 0 w 219"/>
                <a:gd name="T23" fmla="*/ 0 h 958"/>
                <a:gd name="T24" fmla="*/ 0 w 219"/>
                <a:gd name="T25" fmla="*/ 0 h 958"/>
                <a:gd name="T26" fmla="*/ 0 w 219"/>
                <a:gd name="T27" fmla="*/ 0 h 958"/>
                <a:gd name="T28" fmla="*/ 0 w 219"/>
                <a:gd name="T29" fmla="*/ 0 h 958"/>
                <a:gd name="T30" fmla="*/ 0 w 219"/>
                <a:gd name="T31" fmla="*/ 0 h 958"/>
                <a:gd name="T32" fmla="*/ 0 w 219"/>
                <a:gd name="T33" fmla="*/ 0 h 958"/>
                <a:gd name="T34" fmla="*/ 0 w 219"/>
                <a:gd name="T35" fmla="*/ 0 h 958"/>
                <a:gd name="T36" fmla="*/ 0 w 219"/>
                <a:gd name="T37" fmla="*/ 0 h 958"/>
                <a:gd name="T38" fmla="*/ 0 w 219"/>
                <a:gd name="T39" fmla="*/ 0 h 958"/>
                <a:gd name="T40" fmla="*/ 0 w 219"/>
                <a:gd name="T41" fmla="*/ 0 h 958"/>
                <a:gd name="T42" fmla="*/ 0 w 219"/>
                <a:gd name="T43" fmla="*/ 0 h 958"/>
                <a:gd name="T44" fmla="*/ 0 w 219"/>
                <a:gd name="T45" fmla="*/ 0 h 958"/>
                <a:gd name="T46" fmla="*/ 0 w 219"/>
                <a:gd name="T47" fmla="*/ 0 h 958"/>
                <a:gd name="T48" fmla="*/ 0 w 219"/>
                <a:gd name="T49" fmla="*/ 0 h 958"/>
                <a:gd name="T50" fmla="*/ 0 w 219"/>
                <a:gd name="T51" fmla="*/ 0 h 958"/>
                <a:gd name="T52" fmla="*/ 0 w 219"/>
                <a:gd name="T53" fmla="*/ 0 h 958"/>
                <a:gd name="T54" fmla="*/ 0 w 219"/>
                <a:gd name="T55" fmla="*/ 0 h 958"/>
                <a:gd name="T56" fmla="*/ 0 w 219"/>
                <a:gd name="T57" fmla="*/ 0 h 958"/>
                <a:gd name="T58" fmla="*/ 0 w 219"/>
                <a:gd name="T59" fmla="*/ 0 h 958"/>
                <a:gd name="T60" fmla="*/ 0 w 219"/>
                <a:gd name="T61" fmla="*/ 0 h 958"/>
                <a:gd name="T62" fmla="*/ 0 w 219"/>
                <a:gd name="T63" fmla="*/ 0 h 958"/>
                <a:gd name="T64" fmla="*/ 0 w 219"/>
                <a:gd name="T65" fmla="*/ 0 h 958"/>
                <a:gd name="T66" fmla="*/ 0 w 219"/>
                <a:gd name="T67" fmla="*/ 0 h 958"/>
                <a:gd name="T68" fmla="*/ 0 w 219"/>
                <a:gd name="T69" fmla="*/ 0 h 958"/>
                <a:gd name="T70" fmla="*/ 0 w 219"/>
                <a:gd name="T71" fmla="*/ 0 h 958"/>
                <a:gd name="T72" fmla="*/ 0 w 219"/>
                <a:gd name="T73" fmla="*/ 0 h 958"/>
                <a:gd name="T74" fmla="*/ 0 w 219"/>
                <a:gd name="T75" fmla="*/ 0 h 9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9" h="958">
                  <a:moveTo>
                    <a:pt x="0" y="0"/>
                  </a:moveTo>
                  <a:lnTo>
                    <a:pt x="17" y="45"/>
                  </a:lnTo>
                  <a:lnTo>
                    <a:pt x="27" y="88"/>
                  </a:lnTo>
                  <a:lnTo>
                    <a:pt x="34" y="133"/>
                  </a:lnTo>
                  <a:lnTo>
                    <a:pt x="36" y="178"/>
                  </a:lnTo>
                  <a:lnTo>
                    <a:pt x="38" y="221"/>
                  </a:lnTo>
                  <a:lnTo>
                    <a:pt x="35" y="266"/>
                  </a:lnTo>
                  <a:lnTo>
                    <a:pt x="32" y="311"/>
                  </a:lnTo>
                  <a:lnTo>
                    <a:pt x="28" y="356"/>
                  </a:lnTo>
                  <a:lnTo>
                    <a:pt x="22" y="400"/>
                  </a:lnTo>
                  <a:lnTo>
                    <a:pt x="18" y="445"/>
                  </a:lnTo>
                  <a:lnTo>
                    <a:pt x="15" y="490"/>
                  </a:lnTo>
                  <a:lnTo>
                    <a:pt x="14" y="535"/>
                  </a:lnTo>
                  <a:lnTo>
                    <a:pt x="14" y="580"/>
                  </a:lnTo>
                  <a:lnTo>
                    <a:pt x="18" y="626"/>
                  </a:lnTo>
                  <a:lnTo>
                    <a:pt x="25" y="671"/>
                  </a:lnTo>
                  <a:lnTo>
                    <a:pt x="36" y="717"/>
                  </a:lnTo>
                  <a:lnTo>
                    <a:pt x="42" y="744"/>
                  </a:lnTo>
                  <a:lnTo>
                    <a:pt x="45" y="772"/>
                  </a:lnTo>
                  <a:lnTo>
                    <a:pt x="48" y="798"/>
                  </a:lnTo>
                  <a:lnTo>
                    <a:pt x="52" y="826"/>
                  </a:lnTo>
                  <a:lnTo>
                    <a:pt x="58" y="853"/>
                  </a:lnTo>
                  <a:lnTo>
                    <a:pt x="67" y="879"/>
                  </a:lnTo>
                  <a:lnTo>
                    <a:pt x="74" y="892"/>
                  </a:lnTo>
                  <a:lnTo>
                    <a:pt x="83" y="905"/>
                  </a:lnTo>
                  <a:lnTo>
                    <a:pt x="93" y="917"/>
                  </a:lnTo>
                  <a:lnTo>
                    <a:pt x="105" y="930"/>
                  </a:lnTo>
                  <a:lnTo>
                    <a:pt x="107" y="935"/>
                  </a:lnTo>
                  <a:lnTo>
                    <a:pt x="111" y="941"/>
                  </a:lnTo>
                  <a:lnTo>
                    <a:pt x="115" y="945"/>
                  </a:lnTo>
                  <a:lnTo>
                    <a:pt x="122" y="949"/>
                  </a:lnTo>
                  <a:lnTo>
                    <a:pt x="137" y="956"/>
                  </a:lnTo>
                  <a:lnTo>
                    <a:pt x="159" y="958"/>
                  </a:lnTo>
                  <a:lnTo>
                    <a:pt x="178" y="955"/>
                  </a:lnTo>
                  <a:lnTo>
                    <a:pt x="194" y="949"/>
                  </a:lnTo>
                  <a:lnTo>
                    <a:pt x="199" y="945"/>
                  </a:lnTo>
                  <a:lnTo>
                    <a:pt x="203" y="940"/>
                  </a:lnTo>
                  <a:lnTo>
                    <a:pt x="208" y="934"/>
                  </a:lnTo>
                  <a:lnTo>
                    <a:pt x="208" y="928"/>
                  </a:lnTo>
                  <a:lnTo>
                    <a:pt x="215" y="910"/>
                  </a:lnTo>
                  <a:lnTo>
                    <a:pt x="217" y="891"/>
                  </a:lnTo>
                  <a:lnTo>
                    <a:pt x="219" y="871"/>
                  </a:lnTo>
                  <a:lnTo>
                    <a:pt x="217" y="851"/>
                  </a:lnTo>
                  <a:lnTo>
                    <a:pt x="215" y="832"/>
                  </a:lnTo>
                  <a:lnTo>
                    <a:pt x="209" y="812"/>
                  </a:lnTo>
                  <a:lnTo>
                    <a:pt x="203" y="793"/>
                  </a:lnTo>
                  <a:lnTo>
                    <a:pt x="196" y="773"/>
                  </a:lnTo>
                  <a:lnTo>
                    <a:pt x="180" y="734"/>
                  </a:lnTo>
                  <a:lnTo>
                    <a:pt x="164" y="693"/>
                  </a:lnTo>
                  <a:lnTo>
                    <a:pt x="156" y="673"/>
                  </a:lnTo>
                  <a:lnTo>
                    <a:pt x="150" y="654"/>
                  </a:lnTo>
                  <a:lnTo>
                    <a:pt x="145" y="634"/>
                  </a:lnTo>
                  <a:lnTo>
                    <a:pt x="140" y="615"/>
                  </a:lnTo>
                  <a:lnTo>
                    <a:pt x="136" y="575"/>
                  </a:lnTo>
                  <a:lnTo>
                    <a:pt x="133" y="536"/>
                  </a:lnTo>
                  <a:lnTo>
                    <a:pt x="132" y="497"/>
                  </a:lnTo>
                  <a:lnTo>
                    <a:pt x="130" y="458"/>
                  </a:lnTo>
                  <a:lnTo>
                    <a:pt x="129" y="378"/>
                  </a:lnTo>
                  <a:lnTo>
                    <a:pt x="125" y="299"/>
                  </a:lnTo>
                  <a:lnTo>
                    <a:pt x="119" y="260"/>
                  </a:lnTo>
                  <a:lnTo>
                    <a:pt x="112" y="221"/>
                  </a:lnTo>
                  <a:lnTo>
                    <a:pt x="104" y="183"/>
                  </a:lnTo>
                  <a:lnTo>
                    <a:pt x="91" y="145"/>
                  </a:lnTo>
                  <a:lnTo>
                    <a:pt x="74" y="108"/>
                  </a:lnTo>
                  <a:lnTo>
                    <a:pt x="55" y="71"/>
                  </a:lnTo>
                  <a:lnTo>
                    <a:pt x="29" y="35"/>
                  </a:lnTo>
                  <a:lnTo>
                    <a:pt x="0" y="0"/>
                  </a:lnTo>
                  <a:close/>
                </a:path>
              </a:pathLst>
            </a:custGeom>
            <a:solidFill>
              <a:srgbClr val="7F255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sp>
        <p:nvSpPr>
          <p:cNvPr id="18" name="Text Box 65">
            <a:extLst>
              <a:ext uri="{FF2B5EF4-FFF2-40B4-BE49-F238E27FC236}">
                <a16:creationId xmlns:a16="http://schemas.microsoft.com/office/drawing/2014/main" id="{7112C96D-6C83-1D41-F893-AD8165DC784D}"/>
              </a:ext>
            </a:extLst>
          </p:cNvPr>
          <p:cNvSpPr txBox="1">
            <a:spLocks noChangeArrowheads="1"/>
          </p:cNvSpPr>
          <p:nvPr/>
        </p:nvSpPr>
        <p:spPr bwMode="auto">
          <a:xfrm>
            <a:off x="4395788" y="1428750"/>
            <a:ext cx="4318000" cy="4826000"/>
          </a:xfrm>
          <a:prstGeom prst="rect">
            <a:avLst/>
          </a:prstGeom>
          <a:solidFill>
            <a:schemeClr val="accent4">
              <a:lumMod val="40000"/>
              <a:lumOff val="60000"/>
            </a:schemeClr>
          </a:solidFill>
          <a:ln w="9525">
            <a:solidFill>
              <a:schemeClr val="tx1"/>
            </a:solidFill>
            <a:miter lim="800000"/>
            <a:headEnd/>
            <a:tailEnd/>
          </a:ln>
          <a:effec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257175" indent="-257175" algn="ctr" defTabSz="685800" eaLnBrk="1" fontAlgn="auto" hangingPunct="1">
              <a:lnSpc>
                <a:spcPct val="130000"/>
              </a:lnSpc>
              <a:spcBef>
                <a:spcPts val="0"/>
              </a:spcBef>
              <a:spcAft>
                <a:spcPts val="0"/>
              </a:spcAft>
              <a:defRPr/>
            </a:pPr>
            <a:r>
              <a:rPr lang="es-ES_tradnl" altLang="es-ES" sz="1400" b="1" dirty="0">
                <a:solidFill>
                  <a:srgbClr val="FF0000"/>
                </a:solidFill>
              </a:rPr>
              <a:t>PERDIDAS RENALES </a:t>
            </a:r>
          </a:p>
          <a:p>
            <a:pPr marL="257175" indent="-257175" defTabSz="685800" eaLnBrk="1" fontAlgn="auto" hangingPunct="1">
              <a:lnSpc>
                <a:spcPct val="130000"/>
              </a:lnSpc>
              <a:spcBef>
                <a:spcPts val="0"/>
              </a:spcBef>
              <a:spcAft>
                <a:spcPts val="0"/>
              </a:spcAft>
              <a:defRPr/>
            </a:pPr>
            <a:r>
              <a:rPr lang="es-ES_tradnl" altLang="es-ES" sz="1400" b="1" dirty="0">
                <a:solidFill>
                  <a:srgbClr val="FF0000"/>
                </a:solidFill>
              </a:rPr>
              <a:t>1</a:t>
            </a:r>
            <a:r>
              <a:rPr lang="es-ES_tradnl" altLang="es-ES" sz="1400" b="1" dirty="0">
                <a:solidFill>
                  <a:prstClr val="black"/>
                </a:solidFill>
              </a:rPr>
              <a:t> Aporte excesivo de </a:t>
            </a:r>
            <a:r>
              <a:rPr lang="es-ES_tradnl" altLang="es-ES" sz="1400" b="1" dirty="0" err="1">
                <a:solidFill>
                  <a:prstClr val="black"/>
                </a:solidFill>
              </a:rPr>
              <a:t>Na</a:t>
            </a:r>
            <a:endParaRPr lang="es-ES_tradnl" altLang="es-ES" sz="1400" dirty="0">
              <a:solidFill>
                <a:prstClr val="black"/>
              </a:solidFill>
            </a:endParaRPr>
          </a:p>
          <a:p>
            <a:pPr marL="257175" indent="-257175" defTabSz="685800" eaLnBrk="1" fontAlgn="auto" hangingPunct="1">
              <a:lnSpc>
                <a:spcPct val="130000"/>
              </a:lnSpc>
              <a:spcBef>
                <a:spcPts val="0"/>
              </a:spcBef>
              <a:spcAft>
                <a:spcPts val="0"/>
              </a:spcAft>
              <a:defRPr/>
            </a:pPr>
            <a:r>
              <a:rPr lang="es-ES_tradnl" altLang="es-ES" sz="1400" dirty="0">
                <a:solidFill>
                  <a:prstClr val="black"/>
                </a:solidFill>
              </a:rPr>
              <a:t>   - dieta alta en </a:t>
            </a:r>
            <a:r>
              <a:rPr lang="es-ES_tradnl" altLang="es-ES" sz="1400" dirty="0" err="1">
                <a:solidFill>
                  <a:prstClr val="black"/>
                </a:solidFill>
              </a:rPr>
              <a:t>Na</a:t>
            </a:r>
            <a:endParaRPr lang="es-ES_tradnl" altLang="es-ES" sz="1400" dirty="0">
              <a:solidFill>
                <a:prstClr val="black"/>
              </a:solidFill>
            </a:endParaRPr>
          </a:p>
          <a:p>
            <a:pPr marL="257175" indent="-257175" defTabSz="685800" eaLnBrk="1" fontAlgn="auto" hangingPunct="1">
              <a:lnSpc>
                <a:spcPct val="130000"/>
              </a:lnSpc>
              <a:spcBef>
                <a:spcPts val="0"/>
              </a:spcBef>
              <a:spcAft>
                <a:spcPts val="0"/>
              </a:spcAft>
              <a:defRPr/>
            </a:pPr>
            <a:r>
              <a:rPr lang="es-ES_tradnl" altLang="es-ES" sz="1400" dirty="0">
                <a:solidFill>
                  <a:prstClr val="black"/>
                </a:solidFill>
              </a:rPr>
              <a:t>   - tubulopatías: Bartter</a:t>
            </a:r>
          </a:p>
          <a:p>
            <a:pPr marL="257175" indent="-257175" defTabSz="685800" eaLnBrk="1" fontAlgn="auto" hangingPunct="1">
              <a:lnSpc>
                <a:spcPct val="130000"/>
              </a:lnSpc>
              <a:spcBef>
                <a:spcPts val="0"/>
              </a:spcBef>
              <a:spcAft>
                <a:spcPts val="0"/>
              </a:spcAft>
              <a:defRPr/>
            </a:pPr>
            <a:r>
              <a:rPr lang="es-ES_tradnl" altLang="es-ES" sz="1400" dirty="0">
                <a:solidFill>
                  <a:prstClr val="black"/>
                </a:solidFill>
              </a:rPr>
              <a:t>                         </a:t>
            </a:r>
            <a:r>
              <a:rPr lang="es-ES_tradnl" altLang="es-ES" sz="1400" dirty="0" err="1">
                <a:solidFill>
                  <a:prstClr val="black"/>
                </a:solidFill>
              </a:rPr>
              <a:t>Gitelman</a:t>
            </a:r>
            <a:endParaRPr lang="es-ES_tradnl" altLang="es-ES" sz="1400" dirty="0">
              <a:solidFill>
                <a:prstClr val="black"/>
              </a:solidFill>
            </a:endParaRPr>
          </a:p>
          <a:p>
            <a:pPr marL="257175" indent="-257175" defTabSz="685800" eaLnBrk="1" fontAlgn="auto" hangingPunct="1">
              <a:lnSpc>
                <a:spcPct val="130000"/>
              </a:lnSpc>
              <a:spcBef>
                <a:spcPts val="0"/>
              </a:spcBef>
              <a:spcAft>
                <a:spcPts val="0"/>
              </a:spcAft>
              <a:defRPr/>
            </a:pPr>
            <a:r>
              <a:rPr lang="es-ES_tradnl" altLang="es-ES" sz="1400" dirty="0">
                <a:solidFill>
                  <a:prstClr val="black"/>
                </a:solidFill>
              </a:rPr>
              <a:t>   - diuréticos:   acetazolamida</a:t>
            </a:r>
          </a:p>
          <a:p>
            <a:pPr marL="257175" indent="-257175" defTabSz="685800" eaLnBrk="1" fontAlgn="auto" hangingPunct="1">
              <a:lnSpc>
                <a:spcPct val="130000"/>
              </a:lnSpc>
              <a:spcBef>
                <a:spcPts val="0"/>
              </a:spcBef>
              <a:spcAft>
                <a:spcPts val="0"/>
              </a:spcAft>
              <a:defRPr/>
            </a:pPr>
            <a:r>
              <a:rPr lang="es-ES_tradnl" altLang="es-ES" sz="1400" dirty="0">
                <a:solidFill>
                  <a:prstClr val="black"/>
                </a:solidFill>
              </a:rPr>
              <a:t>                         furosemida</a:t>
            </a:r>
          </a:p>
          <a:p>
            <a:pPr marL="257175" indent="-257175" defTabSz="685800" eaLnBrk="1" fontAlgn="auto" hangingPunct="1">
              <a:lnSpc>
                <a:spcPct val="130000"/>
              </a:lnSpc>
              <a:spcBef>
                <a:spcPts val="0"/>
              </a:spcBef>
              <a:spcAft>
                <a:spcPts val="0"/>
              </a:spcAft>
              <a:defRPr/>
            </a:pPr>
            <a:r>
              <a:rPr lang="es-ES_tradnl" altLang="es-ES" sz="1400" dirty="0">
                <a:solidFill>
                  <a:prstClr val="black"/>
                </a:solidFill>
              </a:rPr>
              <a:t>                         tiazidas</a:t>
            </a:r>
          </a:p>
          <a:p>
            <a:pPr marL="257175" indent="-257175" defTabSz="685800" eaLnBrk="1" fontAlgn="auto" hangingPunct="1">
              <a:lnSpc>
                <a:spcPct val="0"/>
              </a:lnSpc>
              <a:spcBef>
                <a:spcPts val="0"/>
              </a:spcBef>
              <a:spcAft>
                <a:spcPts val="0"/>
              </a:spcAft>
              <a:defRPr/>
            </a:pPr>
            <a:r>
              <a:rPr lang="es-ES_tradnl" altLang="es-ES" sz="1400" b="1" dirty="0">
                <a:solidFill>
                  <a:srgbClr val="FF0000"/>
                </a:solidFill>
              </a:rPr>
              <a:t>2</a:t>
            </a:r>
            <a:r>
              <a:rPr lang="es-ES_tradnl" altLang="es-ES" sz="1400" b="1" dirty="0">
                <a:solidFill>
                  <a:prstClr val="black"/>
                </a:solidFill>
              </a:rPr>
              <a:t> </a:t>
            </a:r>
            <a:r>
              <a:rPr lang="es-ES_tradnl" altLang="es-ES" sz="1400" b="1" dirty="0" err="1">
                <a:solidFill>
                  <a:prstClr val="black"/>
                </a:solidFill>
              </a:rPr>
              <a:t>Liddle</a:t>
            </a:r>
            <a:endParaRPr lang="es-ES_tradnl" altLang="es-ES" sz="1400" dirty="0">
              <a:solidFill>
                <a:prstClr val="black"/>
              </a:solidFill>
            </a:endParaRPr>
          </a:p>
          <a:p>
            <a:pPr marL="257175" indent="-257175" defTabSz="685800" eaLnBrk="1" fontAlgn="auto" hangingPunct="1">
              <a:lnSpc>
                <a:spcPct val="130000"/>
              </a:lnSpc>
              <a:spcBef>
                <a:spcPts val="0"/>
              </a:spcBef>
              <a:spcAft>
                <a:spcPts val="0"/>
              </a:spcAft>
              <a:defRPr/>
            </a:pPr>
            <a:r>
              <a:rPr lang="es-ES_tradnl" altLang="es-ES" sz="1400" b="1" dirty="0">
                <a:solidFill>
                  <a:srgbClr val="FF0000"/>
                </a:solidFill>
              </a:rPr>
              <a:t>3 </a:t>
            </a:r>
            <a:r>
              <a:rPr lang="es-ES_tradnl" altLang="es-ES" sz="1400" b="1" dirty="0">
                <a:solidFill>
                  <a:prstClr val="black"/>
                </a:solidFill>
              </a:rPr>
              <a:t>Acidosis proximal</a:t>
            </a:r>
            <a:r>
              <a:rPr lang="es-ES_tradnl" altLang="es-ES" sz="1400" dirty="0">
                <a:solidFill>
                  <a:prstClr val="black"/>
                </a:solidFill>
              </a:rPr>
              <a:t> </a:t>
            </a:r>
            <a:r>
              <a:rPr lang="es-ES_tradnl" altLang="es-ES" sz="1400" b="1" dirty="0">
                <a:solidFill>
                  <a:prstClr val="black"/>
                </a:solidFill>
              </a:rPr>
              <a:t>(tipo II)</a:t>
            </a:r>
          </a:p>
          <a:p>
            <a:pPr marL="257175" indent="-257175" defTabSz="685800" eaLnBrk="1" fontAlgn="auto" hangingPunct="1">
              <a:lnSpc>
                <a:spcPct val="130000"/>
              </a:lnSpc>
              <a:spcBef>
                <a:spcPts val="0"/>
              </a:spcBef>
              <a:spcAft>
                <a:spcPts val="0"/>
              </a:spcAft>
              <a:defRPr/>
            </a:pPr>
            <a:r>
              <a:rPr lang="es-ES_tradnl" altLang="es-ES" sz="1400" b="1" dirty="0">
                <a:solidFill>
                  <a:srgbClr val="FF0000"/>
                </a:solidFill>
              </a:rPr>
              <a:t>4 </a:t>
            </a:r>
            <a:r>
              <a:rPr lang="es-ES_tradnl" altLang="es-ES" sz="1400" b="1" dirty="0">
                <a:solidFill>
                  <a:prstClr val="black"/>
                </a:solidFill>
              </a:rPr>
              <a:t>Acidosis distal (tipo I)</a:t>
            </a:r>
            <a:endParaRPr lang="es-ES_tradnl" altLang="es-ES" sz="1400" dirty="0">
              <a:solidFill>
                <a:prstClr val="black"/>
              </a:solidFill>
            </a:endParaRPr>
          </a:p>
          <a:p>
            <a:pPr marL="257175" indent="-257175" defTabSz="685800" eaLnBrk="1" fontAlgn="auto" hangingPunct="1">
              <a:lnSpc>
                <a:spcPct val="130000"/>
              </a:lnSpc>
              <a:spcBef>
                <a:spcPts val="0"/>
              </a:spcBef>
              <a:spcAft>
                <a:spcPts val="0"/>
              </a:spcAft>
              <a:defRPr/>
            </a:pPr>
            <a:r>
              <a:rPr lang="es-ES_tradnl" altLang="es-ES" sz="1400" b="1" dirty="0">
                <a:solidFill>
                  <a:srgbClr val="FF0000"/>
                </a:solidFill>
              </a:rPr>
              <a:t>5 </a:t>
            </a:r>
            <a:r>
              <a:rPr lang="es-ES_tradnl" altLang="es-ES" sz="1400" b="1" dirty="0">
                <a:solidFill>
                  <a:prstClr val="black"/>
                </a:solidFill>
              </a:rPr>
              <a:t>Alcalosis metabólica crónica, Bicarbonato</a:t>
            </a:r>
          </a:p>
          <a:p>
            <a:pPr marL="257175" indent="-257175" defTabSz="685800" eaLnBrk="1" fontAlgn="auto" hangingPunct="1">
              <a:lnSpc>
                <a:spcPct val="130000"/>
              </a:lnSpc>
              <a:spcBef>
                <a:spcPts val="0"/>
              </a:spcBef>
              <a:spcAft>
                <a:spcPts val="0"/>
              </a:spcAft>
              <a:defRPr/>
            </a:pPr>
            <a:r>
              <a:rPr lang="es-ES_tradnl" altLang="es-ES" sz="1400" b="1" dirty="0">
                <a:solidFill>
                  <a:srgbClr val="FF0000"/>
                </a:solidFill>
              </a:rPr>
              <a:t>6</a:t>
            </a:r>
            <a:r>
              <a:rPr lang="es-ES_tradnl" altLang="es-ES" sz="1400" b="1" dirty="0">
                <a:solidFill>
                  <a:prstClr val="black"/>
                </a:solidFill>
              </a:rPr>
              <a:t> Hiperaldosteronismo 1º, </a:t>
            </a:r>
            <a:r>
              <a:rPr lang="es-ES_tradnl" altLang="es-ES" sz="1400" b="1" dirty="0" err="1">
                <a:solidFill>
                  <a:prstClr val="black"/>
                </a:solidFill>
              </a:rPr>
              <a:t>hipercorticismos</a:t>
            </a:r>
            <a:endParaRPr lang="es-ES_tradnl" altLang="es-ES" sz="1400" dirty="0">
              <a:solidFill>
                <a:prstClr val="black"/>
              </a:solidFill>
            </a:endParaRPr>
          </a:p>
          <a:p>
            <a:pPr marL="257175" indent="-257175" defTabSz="685800" eaLnBrk="1" fontAlgn="auto" hangingPunct="1">
              <a:lnSpc>
                <a:spcPct val="130000"/>
              </a:lnSpc>
              <a:spcBef>
                <a:spcPts val="0"/>
              </a:spcBef>
              <a:spcAft>
                <a:spcPts val="0"/>
              </a:spcAft>
              <a:defRPr/>
            </a:pPr>
            <a:r>
              <a:rPr lang="es-ES_tradnl" altLang="es-ES" sz="1400" b="1" dirty="0">
                <a:solidFill>
                  <a:srgbClr val="FF0000"/>
                </a:solidFill>
              </a:rPr>
              <a:t>7</a:t>
            </a:r>
            <a:r>
              <a:rPr lang="es-ES_tradnl" altLang="es-ES" sz="1400" dirty="0">
                <a:solidFill>
                  <a:prstClr val="black"/>
                </a:solidFill>
              </a:rPr>
              <a:t> </a:t>
            </a:r>
            <a:r>
              <a:rPr lang="es-ES_tradnl" altLang="es-ES" sz="1400" b="1" dirty="0">
                <a:solidFill>
                  <a:prstClr val="black"/>
                </a:solidFill>
              </a:rPr>
              <a:t>Hiperaldosteronismo 2º</a:t>
            </a:r>
            <a:endParaRPr lang="es-ES_tradnl" altLang="es-ES" sz="1400" dirty="0">
              <a:solidFill>
                <a:prstClr val="black"/>
              </a:solidFill>
            </a:endParaRPr>
          </a:p>
          <a:p>
            <a:pPr marL="257175" indent="-257175" defTabSz="685800" eaLnBrk="1" fontAlgn="auto" hangingPunct="1">
              <a:lnSpc>
                <a:spcPct val="130000"/>
              </a:lnSpc>
              <a:spcBef>
                <a:spcPts val="0"/>
              </a:spcBef>
              <a:spcAft>
                <a:spcPts val="0"/>
              </a:spcAft>
              <a:defRPr/>
            </a:pPr>
            <a:r>
              <a:rPr lang="es-ES_tradnl" altLang="es-ES" sz="1400" dirty="0">
                <a:solidFill>
                  <a:prstClr val="black"/>
                </a:solidFill>
              </a:rPr>
              <a:t>    - estenosis A renal</a:t>
            </a:r>
          </a:p>
          <a:p>
            <a:pPr marL="257175" indent="-257175" defTabSz="685800" eaLnBrk="1" fontAlgn="auto" hangingPunct="1">
              <a:lnSpc>
                <a:spcPct val="130000"/>
              </a:lnSpc>
              <a:spcBef>
                <a:spcPts val="0"/>
              </a:spcBef>
              <a:spcAft>
                <a:spcPts val="0"/>
              </a:spcAft>
              <a:defRPr/>
            </a:pPr>
            <a:r>
              <a:rPr lang="es-ES_tradnl" altLang="es-ES" sz="1400" dirty="0">
                <a:solidFill>
                  <a:prstClr val="black"/>
                </a:solidFill>
              </a:rPr>
              <a:t>    - </a:t>
            </a:r>
            <a:r>
              <a:rPr lang="es-ES_tradnl" altLang="es-ES" sz="1400" dirty="0" err="1">
                <a:solidFill>
                  <a:prstClr val="black"/>
                </a:solidFill>
              </a:rPr>
              <a:t>hemangiopericitoma</a:t>
            </a:r>
            <a:endParaRPr lang="es-ES_tradnl" altLang="es-ES" sz="1400" dirty="0">
              <a:solidFill>
                <a:prstClr val="black"/>
              </a:solidFill>
            </a:endParaRPr>
          </a:p>
          <a:p>
            <a:pPr marL="257175" indent="-257175" defTabSz="685800" eaLnBrk="1" fontAlgn="auto" hangingPunct="1">
              <a:lnSpc>
                <a:spcPct val="130000"/>
              </a:lnSpc>
              <a:spcBef>
                <a:spcPts val="0"/>
              </a:spcBef>
              <a:spcAft>
                <a:spcPts val="0"/>
              </a:spcAft>
              <a:defRPr/>
            </a:pPr>
            <a:r>
              <a:rPr lang="es-ES_tradnl" altLang="es-ES" sz="1400" dirty="0">
                <a:solidFill>
                  <a:prstClr val="black"/>
                </a:solidFill>
              </a:rPr>
              <a:t>    - regaliz</a:t>
            </a:r>
          </a:p>
          <a:p>
            <a:pPr marL="257175" indent="-257175" defTabSz="685800" eaLnBrk="1" fontAlgn="auto" hangingPunct="1">
              <a:lnSpc>
                <a:spcPct val="130000"/>
              </a:lnSpc>
              <a:spcBef>
                <a:spcPts val="0"/>
              </a:spcBef>
              <a:spcAft>
                <a:spcPts val="0"/>
              </a:spcAft>
              <a:defRPr/>
            </a:pPr>
            <a:r>
              <a:rPr lang="es-ES_tradnl" altLang="es-ES" sz="1400" b="1" dirty="0">
                <a:solidFill>
                  <a:srgbClr val="FF0000"/>
                </a:solidFill>
              </a:rPr>
              <a:t>8</a:t>
            </a:r>
            <a:r>
              <a:rPr lang="es-ES_tradnl" altLang="es-ES" sz="1400" b="1" dirty="0">
                <a:solidFill>
                  <a:prstClr val="black"/>
                </a:solidFill>
              </a:rPr>
              <a:t> Depleción de Cl o Mg</a:t>
            </a:r>
          </a:p>
        </p:txBody>
      </p:sp>
    </p:spTree>
  </p:cSld>
  <p:clrMapOvr>
    <a:masterClrMapping/>
  </p:clrMapOvr>
  <p:transition spd="slow" advTm="47121"/>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 calcmode="lin" valueType="num">
                                      <p:cBhvr>
                                        <p:cTn id="9" dur="500" fill="hold"/>
                                        <p:tgtEl>
                                          <p:spTgt spid="18"/>
                                        </p:tgtEl>
                                        <p:attrNameLst>
                                          <p:attrName>ppt_x</p:attrName>
                                        </p:attrNameLst>
                                      </p:cBhvr>
                                      <p:tavLst>
                                        <p:tav tm="0">
                                          <p:val>
                                            <p:fltVal val="0.5"/>
                                          </p:val>
                                        </p:tav>
                                        <p:tav tm="100000">
                                          <p:val>
                                            <p:strVal val="#ppt_x"/>
                                          </p:val>
                                        </p:tav>
                                      </p:tavLst>
                                    </p:anim>
                                    <p:anim calcmode="lin" valueType="num">
                                      <p:cBhvr>
                                        <p:cTn id="10" dur="500" fill="hold"/>
                                        <p:tgtEl>
                                          <p:spTgt spid="18"/>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7CF21CF9-3974-975D-CEE3-74B67753DB64}"/>
              </a:ext>
            </a:extLst>
          </p:cNvPr>
          <p:cNvSpPr>
            <a:spLocks noGrp="1" noChangeArrowheads="1"/>
          </p:cNvSpPr>
          <p:nvPr>
            <p:ph type="title" idx="4294967295"/>
          </p:nvPr>
        </p:nvSpPr>
        <p:spPr>
          <a:xfrm>
            <a:off x="914400" y="49213"/>
            <a:ext cx="8229600" cy="1282700"/>
          </a:xfrm>
        </p:spPr>
        <p:txBody>
          <a:bodyPr anchor="b"/>
          <a:lstStyle/>
          <a:p>
            <a:pPr>
              <a:defRPr/>
            </a:pPr>
            <a:r>
              <a:rPr lang="es-ES_tradnl" altLang="es-ES" sz="3200" b="1" dirty="0">
                <a:solidFill>
                  <a:srgbClr val="FF0000"/>
                </a:solidFill>
                <a:latin typeface="+mn-lt"/>
              </a:rPr>
              <a:t>Homeostasis del K: Factores reguladores</a:t>
            </a:r>
            <a:br>
              <a:rPr lang="es-ES_tradnl" altLang="es-ES" sz="3200" b="1" dirty="0">
                <a:solidFill>
                  <a:srgbClr val="FF0000"/>
                </a:solidFill>
                <a:latin typeface="+mn-lt"/>
              </a:rPr>
            </a:br>
            <a:endParaRPr lang="es-ES" altLang="es-ES" sz="3200" b="1" dirty="0">
              <a:solidFill>
                <a:srgbClr val="FF0000"/>
              </a:solidFill>
              <a:latin typeface="+mn-lt"/>
            </a:endParaRPr>
          </a:p>
        </p:txBody>
      </p:sp>
      <p:sp>
        <p:nvSpPr>
          <p:cNvPr id="12291" name="Text Box 5">
            <a:extLst>
              <a:ext uri="{FF2B5EF4-FFF2-40B4-BE49-F238E27FC236}">
                <a16:creationId xmlns:a16="http://schemas.microsoft.com/office/drawing/2014/main" id="{4C61CC00-4AA8-BB4E-8C68-0E92F6609D2D}"/>
              </a:ext>
            </a:extLst>
          </p:cNvPr>
          <p:cNvSpPr txBox="1">
            <a:spLocks noChangeArrowheads="1"/>
          </p:cNvSpPr>
          <p:nvPr/>
        </p:nvSpPr>
        <p:spPr bwMode="auto">
          <a:xfrm>
            <a:off x="4005263" y="1862138"/>
            <a:ext cx="1106487" cy="461962"/>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2400" b="1">
                <a:latin typeface="+mn-lt"/>
              </a:rPr>
              <a:t>Ingesta</a:t>
            </a:r>
            <a:endParaRPr lang="es-ES" altLang="es-ES" sz="2400" b="1">
              <a:latin typeface="+mn-lt"/>
            </a:endParaRPr>
          </a:p>
        </p:txBody>
      </p:sp>
      <p:grpSp>
        <p:nvGrpSpPr>
          <p:cNvPr id="9220" name="Group 6">
            <a:extLst>
              <a:ext uri="{FF2B5EF4-FFF2-40B4-BE49-F238E27FC236}">
                <a16:creationId xmlns:a16="http://schemas.microsoft.com/office/drawing/2014/main" id="{C501060F-A4E7-A09E-4034-A8C23A1542F0}"/>
              </a:ext>
            </a:extLst>
          </p:cNvPr>
          <p:cNvGrpSpPr>
            <a:grpSpLocks/>
          </p:cNvGrpSpPr>
          <p:nvPr/>
        </p:nvGrpSpPr>
        <p:grpSpPr bwMode="auto">
          <a:xfrm>
            <a:off x="1979613" y="4305300"/>
            <a:ext cx="4046537" cy="1481138"/>
            <a:chOff x="614" y="1968"/>
            <a:chExt cx="2549" cy="933"/>
          </a:xfrm>
        </p:grpSpPr>
        <p:sp>
          <p:nvSpPr>
            <p:cNvPr id="12310" name="Text Box 7">
              <a:extLst>
                <a:ext uri="{FF2B5EF4-FFF2-40B4-BE49-F238E27FC236}">
                  <a16:creationId xmlns:a16="http://schemas.microsoft.com/office/drawing/2014/main" id="{31FEC5CE-EFEF-3B33-6ADC-7257410105E4}"/>
                </a:ext>
              </a:extLst>
            </p:cNvPr>
            <p:cNvSpPr txBox="1">
              <a:spLocks noChangeArrowheads="1"/>
            </p:cNvSpPr>
            <p:nvPr/>
          </p:nvSpPr>
          <p:spPr bwMode="auto">
            <a:xfrm>
              <a:off x="614" y="2473"/>
              <a:ext cx="2549" cy="291"/>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2400" b="1">
                  <a:latin typeface="+mn-lt"/>
                </a:rPr>
                <a:t>	Sudor	    orina     heces</a:t>
              </a:r>
              <a:endParaRPr lang="es-ES" altLang="es-ES" sz="2400" b="1">
                <a:latin typeface="+mn-lt"/>
              </a:endParaRPr>
            </a:p>
          </p:txBody>
        </p:sp>
        <p:sp>
          <p:nvSpPr>
            <p:cNvPr id="12311" name="Line 8">
              <a:extLst>
                <a:ext uri="{FF2B5EF4-FFF2-40B4-BE49-F238E27FC236}">
                  <a16:creationId xmlns:a16="http://schemas.microsoft.com/office/drawing/2014/main" id="{F7EB17B8-26D6-1A41-F204-42684B72E2A2}"/>
                </a:ext>
              </a:extLst>
            </p:cNvPr>
            <p:cNvSpPr>
              <a:spLocks noChangeShapeType="1"/>
            </p:cNvSpPr>
            <p:nvPr/>
          </p:nvSpPr>
          <p:spPr bwMode="auto">
            <a:xfrm>
              <a:off x="2304" y="2064"/>
              <a:ext cx="0" cy="432"/>
            </a:xfrm>
            <a:prstGeom prst="line">
              <a:avLst/>
            </a:prstGeom>
            <a:noFill/>
            <a:ln w="76200">
              <a:solidFill>
                <a:schemeClr val="tx1"/>
              </a:solidFill>
              <a:round/>
              <a:headEnd/>
              <a:tailEnd type="triangle" w="med" len="med"/>
            </a:ln>
          </p:spPr>
          <p:txBody>
            <a:bodyPr/>
            <a:lstStyle/>
            <a:p>
              <a:pPr>
                <a:defRPr/>
              </a:pPr>
              <a:endParaRPr lang="es-ES">
                <a:latin typeface="+mn-lt"/>
              </a:endParaRPr>
            </a:p>
          </p:txBody>
        </p:sp>
        <p:sp>
          <p:nvSpPr>
            <p:cNvPr id="12312" name="Line 9">
              <a:extLst>
                <a:ext uri="{FF2B5EF4-FFF2-40B4-BE49-F238E27FC236}">
                  <a16:creationId xmlns:a16="http://schemas.microsoft.com/office/drawing/2014/main" id="{A158BF8C-C7B8-D465-9083-6F9497B18851}"/>
                </a:ext>
              </a:extLst>
            </p:cNvPr>
            <p:cNvSpPr>
              <a:spLocks noChangeShapeType="1"/>
            </p:cNvSpPr>
            <p:nvPr/>
          </p:nvSpPr>
          <p:spPr bwMode="auto">
            <a:xfrm flipH="1">
              <a:off x="1584" y="2064"/>
              <a:ext cx="576" cy="432"/>
            </a:xfrm>
            <a:prstGeom prst="line">
              <a:avLst/>
            </a:prstGeom>
            <a:noFill/>
            <a:ln w="9525">
              <a:solidFill>
                <a:schemeClr val="tx1"/>
              </a:solidFill>
              <a:round/>
              <a:headEnd/>
              <a:tailEnd type="triangle" w="med" len="med"/>
            </a:ln>
          </p:spPr>
          <p:txBody>
            <a:bodyPr/>
            <a:lstStyle/>
            <a:p>
              <a:pPr>
                <a:defRPr/>
              </a:pPr>
              <a:endParaRPr lang="es-ES">
                <a:latin typeface="+mn-lt"/>
              </a:endParaRPr>
            </a:p>
          </p:txBody>
        </p:sp>
        <p:sp>
          <p:nvSpPr>
            <p:cNvPr id="12313" name="Line 10">
              <a:extLst>
                <a:ext uri="{FF2B5EF4-FFF2-40B4-BE49-F238E27FC236}">
                  <a16:creationId xmlns:a16="http://schemas.microsoft.com/office/drawing/2014/main" id="{7E938D8E-5FFC-6975-CAF7-B72D410DC681}"/>
                </a:ext>
              </a:extLst>
            </p:cNvPr>
            <p:cNvSpPr>
              <a:spLocks noChangeShapeType="1"/>
            </p:cNvSpPr>
            <p:nvPr/>
          </p:nvSpPr>
          <p:spPr bwMode="auto">
            <a:xfrm rot="15194041" flipH="1">
              <a:off x="2472" y="2040"/>
              <a:ext cx="576" cy="432"/>
            </a:xfrm>
            <a:prstGeom prst="line">
              <a:avLst/>
            </a:prstGeom>
            <a:noFill/>
            <a:ln w="9525">
              <a:solidFill>
                <a:schemeClr val="tx1"/>
              </a:solidFill>
              <a:round/>
              <a:headEnd/>
              <a:tailEnd type="triangle" w="med" len="med"/>
            </a:ln>
          </p:spPr>
          <p:txBody>
            <a:bodyPr/>
            <a:lstStyle/>
            <a:p>
              <a:pPr>
                <a:defRPr/>
              </a:pPr>
              <a:endParaRPr lang="es-ES">
                <a:latin typeface="+mn-lt"/>
              </a:endParaRPr>
            </a:p>
          </p:txBody>
        </p:sp>
        <p:sp>
          <p:nvSpPr>
            <p:cNvPr id="12314" name="Text Box 11">
              <a:extLst>
                <a:ext uri="{FF2B5EF4-FFF2-40B4-BE49-F238E27FC236}">
                  <a16:creationId xmlns:a16="http://schemas.microsoft.com/office/drawing/2014/main" id="{421CB98C-4F61-2C9B-5E1D-F0D09B0F205A}"/>
                </a:ext>
              </a:extLst>
            </p:cNvPr>
            <p:cNvSpPr txBox="1">
              <a:spLocks noChangeArrowheads="1"/>
            </p:cNvSpPr>
            <p:nvPr/>
          </p:nvSpPr>
          <p:spPr bwMode="auto">
            <a:xfrm>
              <a:off x="1296" y="2688"/>
              <a:ext cx="1631" cy="213"/>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1600">
                  <a:latin typeface="+mn-lt"/>
                </a:rPr>
                <a:t>   5%                80%            15%</a:t>
              </a:r>
              <a:endParaRPr lang="es-ES" altLang="es-ES" sz="1600">
                <a:latin typeface="+mn-lt"/>
              </a:endParaRPr>
            </a:p>
          </p:txBody>
        </p:sp>
      </p:grpSp>
      <p:sp>
        <p:nvSpPr>
          <p:cNvPr id="12293" name="Text Box 12">
            <a:extLst>
              <a:ext uri="{FF2B5EF4-FFF2-40B4-BE49-F238E27FC236}">
                <a16:creationId xmlns:a16="http://schemas.microsoft.com/office/drawing/2014/main" id="{BAD9DF97-F0E5-FE9D-97FC-DFE3BF1F998B}"/>
              </a:ext>
            </a:extLst>
          </p:cNvPr>
          <p:cNvSpPr txBox="1">
            <a:spLocks noChangeArrowheads="1"/>
          </p:cNvSpPr>
          <p:nvPr/>
        </p:nvSpPr>
        <p:spPr bwMode="auto">
          <a:xfrm>
            <a:off x="3663950" y="3357563"/>
            <a:ext cx="2289175" cy="64135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defRPr/>
            </a:pPr>
            <a:r>
              <a:rPr lang="es-ES_tradnl" altLang="es-ES" sz="3600">
                <a:latin typeface="+mn-lt"/>
              </a:rPr>
              <a:t>K</a:t>
            </a:r>
            <a:r>
              <a:rPr lang="es-ES_tradnl" altLang="es-ES" sz="3600" baseline="-25000">
                <a:latin typeface="+mn-lt"/>
              </a:rPr>
              <a:t>plasmático</a:t>
            </a:r>
            <a:endParaRPr lang="es-ES" altLang="es-ES" sz="3600">
              <a:latin typeface="+mn-lt"/>
            </a:endParaRPr>
          </a:p>
        </p:txBody>
      </p:sp>
      <p:sp>
        <p:nvSpPr>
          <p:cNvPr id="12294" name="Line 13">
            <a:extLst>
              <a:ext uri="{FF2B5EF4-FFF2-40B4-BE49-F238E27FC236}">
                <a16:creationId xmlns:a16="http://schemas.microsoft.com/office/drawing/2014/main" id="{BB4B25BB-9F64-C92B-0A80-7FBB559A9352}"/>
              </a:ext>
            </a:extLst>
          </p:cNvPr>
          <p:cNvSpPr>
            <a:spLocks noChangeShapeType="1"/>
          </p:cNvSpPr>
          <p:nvPr/>
        </p:nvSpPr>
        <p:spPr bwMode="auto">
          <a:xfrm>
            <a:off x="4586288" y="2319338"/>
            <a:ext cx="0" cy="1377950"/>
          </a:xfrm>
          <a:prstGeom prst="line">
            <a:avLst/>
          </a:prstGeom>
          <a:noFill/>
          <a:ln w="38100">
            <a:solidFill>
              <a:schemeClr val="tx1"/>
            </a:solidFill>
            <a:round/>
            <a:headEnd/>
            <a:tailEnd type="triangle" w="med" len="med"/>
          </a:ln>
        </p:spPr>
        <p:txBody>
          <a:bodyPr/>
          <a:lstStyle/>
          <a:p>
            <a:pPr>
              <a:defRPr/>
            </a:pPr>
            <a:endParaRPr lang="es-ES">
              <a:latin typeface="+mn-lt"/>
            </a:endParaRPr>
          </a:p>
        </p:txBody>
      </p:sp>
      <p:sp>
        <p:nvSpPr>
          <p:cNvPr id="12295" name="Oval 14">
            <a:extLst>
              <a:ext uri="{FF2B5EF4-FFF2-40B4-BE49-F238E27FC236}">
                <a16:creationId xmlns:a16="http://schemas.microsoft.com/office/drawing/2014/main" id="{B77C8C24-1925-8B23-495C-8D6EF4606FDC}"/>
              </a:ext>
            </a:extLst>
          </p:cNvPr>
          <p:cNvSpPr>
            <a:spLocks noChangeArrowheads="1"/>
          </p:cNvSpPr>
          <p:nvPr/>
        </p:nvSpPr>
        <p:spPr bwMode="auto">
          <a:xfrm>
            <a:off x="6689725" y="2636838"/>
            <a:ext cx="2259013" cy="2251075"/>
          </a:xfrm>
          <a:prstGeom prst="ellipse">
            <a:avLst/>
          </a:prstGeom>
          <a:solidFill>
            <a:srgbClr val="CCFFFF"/>
          </a:solidFill>
          <a:ln w="127000">
            <a:solidFill>
              <a:srgbClr val="0000FF"/>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defRPr/>
            </a:pPr>
            <a:endParaRPr lang="es-ES" altLang="es-ES" sz="2400">
              <a:latin typeface="+mn-lt"/>
            </a:endParaRPr>
          </a:p>
        </p:txBody>
      </p:sp>
      <p:sp>
        <p:nvSpPr>
          <p:cNvPr id="12296" name="Oval 15">
            <a:extLst>
              <a:ext uri="{FF2B5EF4-FFF2-40B4-BE49-F238E27FC236}">
                <a16:creationId xmlns:a16="http://schemas.microsoft.com/office/drawing/2014/main" id="{E475AD09-8AEC-7F98-1EC6-7E23B5995B2D}"/>
              </a:ext>
            </a:extLst>
          </p:cNvPr>
          <p:cNvSpPr>
            <a:spLocks noChangeArrowheads="1"/>
          </p:cNvSpPr>
          <p:nvPr/>
        </p:nvSpPr>
        <p:spPr bwMode="auto">
          <a:xfrm>
            <a:off x="6329363" y="3500438"/>
            <a:ext cx="762000" cy="685800"/>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12297" name="Line 16">
            <a:extLst>
              <a:ext uri="{FF2B5EF4-FFF2-40B4-BE49-F238E27FC236}">
                <a16:creationId xmlns:a16="http://schemas.microsoft.com/office/drawing/2014/main" id="{ADECD3EB-A9C0-2F04-47CC-D71AFB7F83D2}"/>
              </a:ext>
            </a:extLst>
          </p:cNvPr>
          <p:cNvSpPr>
            <a:spLocks noChangeShapeType="1"/>
          </p:cNvSpPr>
          <p:nvPr/>
        </p:nvSpPr>
        <p:spPr bwMode="auto">
          <a:xfrm>
            <a:off x="5464175" y="3716338"/>
            <a:ext cx="720725" cy="0"/>
          </a:xfrm>
          <a:prstGeom prst="line">
            <a:avLst/>
          </a:prstGeom>
          <a:noFill/>
          <a:ln w="57150">
            <a:solidFill>
              <a:schemeClr val="tx1"/>
            </a:solidFill>
            <a:round/>
            <a:headEnd/>
            <a:tailEnd type="triangle" w="med" len="med"/>
          </a:ln>
        </p:spPr>
        <p:txBody>
          <a:bodyPr/>
          <a:lstStyle/>
          <a:p>
            <a:pPr>
              <a:defRPr/>
            </a:pPr>
            <a:endParaRPr lang="es-ES">
              <a:latin typeface="+mn-lt"/>
            </a:endParaRPr>
          </a:p>
        </p:txBody>
      </p:sp>
      <p:sp>
        <p:nvSpPr>
          <p:cNvPr id="12298" name="Line 17">
            <a:extLst>
              <a:ext uri="{FF2B5EF4-FFF2-40B4-BE49-F238E27FC236}">
                <a16:creationId xmlns:a16="http://schemas.microsoft.com/office/drawing/2014/main" id="{82C815EB-BD7E-5B01-76C6-2BF30782FA75}"/>
              </a:ext>
            </a:extLst>
          </p:cNvPr>
          <p:cNvSpPr>
            <a:spLocks noChangeShapeType="1"/>
          </p:cNvSpPr>
          <p:nvPr/>
        </p:nvSpPr>
        <p:spPr bwMode="auto">
          <a:xfrm flipH="1">
            <a:off x="5464175" y="4148138"/>
            <a:ext cx="720725" cy="0"/>
          </a:xfrm>
          <a:prstGeom prst="line">
            <a:avLst/>
          </a:prstGeom>
          <a:noFill/>
          <a:ln w="57150">
            <a:solidFill>
              <a:schemeClr val="tx1"/>
            </a:solidFill>
            <a:round/>
            <a:headEnd/>
            <a:tailEnd type="triangle" w="med" len="med"/>
          </a:ln>
        </p:spPr>
        <p:txBody>
          <a:bodyPr/>
          <a:lstStyle/>
          <a:p>
            <a:pPr>
              <a:defRPr/>
            </a:pPr>
            <a:endParaRPr lang="es-ES">
              <a:latin typeface="+mn-lt"/>
            </a:endParaRPr>
          </a:p>
        </p:txBody>
      </p:sp>
      <p:sp>
        <p:nvSpPr>
          <p:cNvPr id="12299" name="Text Box 18">
            <a:extLst>
              <a:ext uri="{FF2B5EF4-FFF2-40B4-BE49-F238E27FC236}">
                <a16:creationId xmlns:a16="http://schemas.microsoft.com/office/drawing/2014/main" id="{BCE30911-F056-6717-7ADC-94AC3876962B}"/>
              </a:ext>
            </a:extLst>
          </p:cNvPr>
          <p:cNvSpPr txBox="1">
            <a:spLocks noChangeArrowheads="1"/>
          </p:cNvSpPr>
          <p:nvPr/>
        </p:nvSpPr>
        <p:spPr bwMode="auto">
          <a:xfrm>
            <a:off x="7208838" y="3849688"/>
            <a:ext cx="184150" cy="64135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defRPr/>
            </a:pPr>
            <a:endParaRPr lang="es-ES" altLang="es-ES" sz="3600">
              <a:latin typeface="+mn-lt"/>
            </a:endParaRPr>
          </a:p>
        </p:txBody>
      </p:sp>
      <p:sp>
        <p:nvSpPr>
          <p:cNvPr id="12300" name="Text Box 19">
            <a:extLst>
              <a:ext uri="{FF2B5EF4-FFF2-40B4-BE49-F238E27FC236}">
                <a16:creationId xmlns:a16="http://schemas.microsoft.com/office/drawing/2014/main" id="{5F79E433-DA1C-C624-81D5-83B3A00C5384}"/>
              </a:ext>
            </a:extLst>
          </p:cNvPr>
          <p:cNvSpPr txBox="1">
            <a:spLocks noChangeArrowheads="1"/>
          </p:cNvSpPr>
          <p:nvPr/>
        </p:nvSpPr>
        <p:spPr bwMode="auto">
          <a:xfrm>
            <a:off x="6905625" y="3140075"/>
            <a:ext cx="2289175" cy="64135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defRPr/>
            </a:pPr>
            <a:r>
              <a:rPr lang="es-ES_tradnl" altLang="es-ES" sz="3600">
                <a:latin typeface="+mn-lt"/>
              </a:rPr>
              <a:t>K</a:t>
            </a:r>
            <a:r>
              <a:rPr lang="es-ES_tradnl" altLang="es-ES" sz="3600" baseline="-25000">
                <a:latin typeface="+mn-lt"/>
              </a:rPr>
              <a:t>intracelular</a:t>
            </a:r>
            <a:endParaRPr lang="es-ES" altLang="es-ES" sz="3600">
              <a:latin typeface="+mn-lt"/>
            </a:endParaRPr>
          </a:p>
        </p:txBody>
      </p:sp>
      <p:sp>
        <p:nvSpPr>
          <p:cNvPr id="12301" name="Text Box 20">
            <a:extLst>
              <a:ext uri="{FF2B5EF4-FFF2-40B4-BE49-F238E27FC236}">
                <a16:creationId xmlns:a16="http://schemas.microsoft.com/office/drawing/2014/main" id="{0A37440E-81C2-C021-CD27-A528DCDE194C}"/>
              </a:ext>
            </a:extLst>
          </p:cNvPr>
          <p:cNvSpPr txBox="1">
            <a:spLocks noChangeArrowheads="1"/>
          </p:cNvSpPr>
          <p:nvPr/>
        </p:nvSpPr>
        <p:spPr bwMode="auto">
          <a:xfrm>
            <a:off x="6977063" y="4005263"/>
            <a:ext cx="1489075" cy="461962"/>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2400" b="1" dirty="0">
                <a:solidFill>
                  <a:srgbClr val="FF0000"/>
                </a:solidFill>
                <a:latin typeface="+mn-lt"/>
              </a:rPr>
              <a:t>150</a:t>
            </a:r>
            <a:r>
              <a:rPr lang="es-ES_tradnl" altLang="es-ES" sz="2400" b="1" dirty="0">
                <a:solidFill>
                  <a:schemeClr val="accent1"/>
                </a:solidFill>
                <a:latin typeface="+mn-lt"/>
              </a:rPr>
              <a:t> </a:t>
            </a:r>
            <a:r>
              <a:rPr lang="es-ES_tradnl" altLang="es-ES" sz="2400" b="1" dirty="0">
                <a:solidFill>
                  <a:srgbClr val="FF0000"/>
                </a:solidFill>
                <a:latin typeface="+mn-lt"/>
              </a:rPr>
              <a:t>mEq/l</a:t>
            </a:r>
            <a:endParaRPr lang="es-ES" altLang="es-ES" sz="2400" b="1" dirty="0">
              <a:solidFill>
                <a:srgbClr val="FF0000"/>
              </a:solidFill>
              <a:latin typeface="+mn-lt"/>
            </a:endParaRPr>
          </a:p>
        </p:txBody>
      </p:sp>
      <p:sp>
        <p:nvSpPr>
          <p:cNvPr id="12302" name="Text Box 21">
            <a:extLst>
              <a:ext uri="{FF2B5EF4-FFF2-40B4-BE49-F238E27FC236}">
                <a16:creationId xmlns:a16="http://schemas.microsoft.com/office/drawing/2014/main" id="{FA99FAF0-0E7B-CBFF-795A-55283CDF3A10}"/>
              </a:ext>
            </a:extLst>
          </p:cNvPr>
          <p:cNvSpPr txBox="1">
            <a:spLocks noChangeArrowheads="1"/>
          </p:cNvSpPr>
          <p:nvPr/>
        </p:nvSpPr>
        <p:spPr bwMode="auto">
          <a:xfrm>
            <a:off x="2708275" y="4119563"/>
            <a:ext cx="1150938" cy="461962"/>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2400">
                <a:solidFill>
                  <a:srgbClr val="FF0000"/>
                </a:solidFill>
                <a:latin typeface="+mn-lt"/>
              </a:rPr>
              <a:t>4 mEq/l</a:t>
            </a:r>
            <a:endParaRPr lang="es-ES" altLang="es-ES" sz="2400">
              <a:solidFill>
                <a:srgbClr val="FF0000"/>
              </a:solidFill>
              <a:latin typeface="+mn-lt"/>
            </a:endParaRPr>
          </a:p>
        </p:txBody>
      </p:sp>
      <p:sp>
        <p:nvSpPr>
          <p:cNvPr id="12303" name="Text Box 22">
            <a:extLst>
              <a:ext uri="{FF2B5EF4-FFF2-40B4-BE49-F238E27FC236}">
                <a16:creationId xmlns:a16="http://schemas.microsoft.com/office/drawing/2014/main" id="{3FE356B4-45AD-3333-FB5A-0B8A040D7581}"/>
              </a:ext>
            </a:extLst>
          </p:cNvPr>
          <p:cNvSpPr txBox="1">
            <a:spLocks noChangeArrowheads="1"/>
          </p:cNvSpPr>
          <p:nvPr/>
        </p:nvSpPr>
        <p:spPr bwMode="auto">
          <a:xfrm>
            <a:off x="7392988" y="2854325"/>
            <a:ext cx="984250" cy="646113"/>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s-ES_tradnl" altLang="es-ES" sz="3600">
                <a:solidFill>
                  <a:srgbClr val="3333CC"/>
                </a:solidFill>
                <a:latin typeface="+mn-lt"/>
              </a:rPr>
              <a:t>98%</a:t>
            </a:r>
            <a:endParaRPr lang="es-ES" altLang="es-ES" sz="3600">
              <a:solidFill>
                <a:srgbClr val="3333CC"/>
              </a:solidFill>
              <a:latin typeface="+mn-lt"/>
            </a:endParaRPr>
          </a:p>
        </p:txBody>
      </p:sp>
      <p:sp>
        <p:nvSpPr>
          <p:cNvPr id="12304" name="Text Box 23">
            <a:extLst>
              <a:ext uri="{FF2B5EF4-FFF2-40B4-BE49-F238E27FC236}">
                <a16:creationId xmlns:a16="http://schemas.microsoft.com/office/drawing/2014/main" id="{74D4DE63-22F9-6FA5-F79A-C834D3F4C2B3}"/>
              </a:ext>
            </a:extLst>
          </p:cNvPr>
          <p:cNvSpPr txBox="1">
            <a:spLocks noChangeArrowheads="1"/>
          </p:cNvSpPr>
          <p:nvPr/>
        </p:nvSpPr>
        <p:spPr bwMode="auto">
          <a:xfrm>
            <a:off x="2974975" y="2781300"/>
            <a:ext cx="749300" cy="646113"/>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s-ES_tradnl" altLang="es-ES" sz="3600">
                <a:solidFill>
                  <a:srgbClr val="3333CC"/>
                </a:solidFill>
                <a:latin typeface="+mn-lt"/>
              </a:rPr>
              <a:t>2%</a:t>
            </a:r>
            <a:endParaRPr lang="es-ES" altLang="es-ES" sz="3600">
              <a:solidFill>
                <a:srgbClr val="3333CC"/>
              </a:solidFill>
              <a:latin typeface="+mn-lt"/>
            </a:endParaRPr>
          </a:p>
        </p:txBody>
      </p:sp>
      <p:sp>
        <p:nvSpPr>
          <p:cNvPr id="12305" name="Text Box 5">
            <a:extLst>
              <a:ext uri="{FF2B5EF4-FFF2-40B4-BE49-F238E27FC236}">
                <a16:creationId xmlns:a16="http://schemas.microsoft.com/office/drawing/2014/main" id="{76D2655B-7703-CEFB-A803-939589350957}"/>
              </a:ext>
            </a:extLst>
          </p:cNvPr>
          <p:cNvSpPr txBox="1">
            <a:spLocks noChangeArrowheads="1"/>
          </p:cNvSpPr>
          <p:nvPr/>
        </p:nvSpPr>
        <p:spPr bwMode="auto">
          <a:xfrm>
            <a:off x="749300" y="1830388"/>
            <a:ext cx="1106488" cy="461962"/>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2400" b="1">
                <a:latin typeface="+mn-lt"/>
              </a:rPr>
              <a:t>Ingesta</a:t>
            </a:r>
            <a:endParaRPr lang="es-ES" altLang="es-ES" sz="2400" b="1">
              <a:latin typeface="+mn-lt"/>
            </a:endParaRPr>
          </a:p>
        </p:txBody>
      </p:sp>
      <p:sp>
        <p:nvSpPr>
          <p:cNvPr id="12306" name="Text Box 5">
            <a:extLst>
              <a:ext uri="{FF2B5EF4-FFF2-40B4-BE49-F238E27FC236}">
                <a16:creationId xmlns:a16="http://schemas.microsoft.com/office/drawing/2014/main" id="{B5F2DADB-E7BD-7CAD-87F5-E372F1C0F378}"/>
              </a:ext>
            </a:extLst>
          </p:cNvPr>
          <p:cNvSpPr txBox="1">
            <a:spLocks noChangeArrowheads="1"/>
          </p:cNvSpPr>
          <p:nvPr/>
        </p:nvSpPr>
        <p:spPr bwMode="auto">
          <a:xfrm>
            <a:off x="728663" y="3552825"/>
            <a:ext cx="2025650" cy="830263"/>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2400" b="1">
                <a:latin typeface="+mn-lt"/>
              </a:rPr>
              <a:t>Redistribución</a:t>
            </a:r>
          </a:p>
          <a:p>
            <a:pPr eaLnBrk="1" hangingPunct="1">
              <a:defRPr/>
            </a:pPr>
            <a:r>
              <a:rPr lang="es-ES_tradnl" altLang="es-ES" sz="2400" b="1">
                <a:latin typeface="+mn-lt"/>
              </a:rPr>
              <a:t>transcelular</a:t>
            </a:r>
            <a:endParaRPr lang="es-ES" altLang="es-ES" sz="2400" b="1">
              <a:latin typeface="+mn-lt"/>
            </a:endParaRPr>
          </a:p>
        </p:txBody>
      </p:sp>
      <p:sp>
        <p:nvSpPr>
          <p:cNvPr id="12307" name="Text Box 5">
            <a:extLst>
              <a:ext uri="{FF2B5EF4-FFF2-40B4-BE49-F238E27FC236}">
                <a16:creationId xmlns:a16="http://schemas.microsoft.com/office/drawing/2014/main" id="{B4FA6D2F-96B1-3445-73DC-E2564612A4B2}"/>
              </a:ext>
            </a:extLst>
          </p:cNvPr>
          <p:cNvSpPr txBox="1">
            <a:spLocks noChangeArrowheads="1"/>
          </p:cNvSpPr>
          <p:nvPr/>
        </p:nvSpPr>
        <p:spPr bwMode="auto">
          <a:xfrm>
            <a:off x="596900" y="5143500"/>
            <a:ext cx="1662113" cy="461963"/>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2400" b="1">
                <a:latin typeface="+mn-lt"/>
              </a:rPr>
              <a:t>Eliminación</a:t>
            </a:r>
            <a:endParaRPr lang="es-ES" altLang="es-ES" sz="2400" b="1">
              <a:latin typeface="+mn-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2">
            <a:extLst>
              <a:ext uri="{FF2B5EF4-FFF2-40B4-BE49-F238E27FC236}">
                <a16:creationId xmlns:a16="http://schemas.microsoft.com/office/drawing/2014/main" id="{3368C9DD-A074-BF92-6653-8FDB0EC71DB8}"/>
              </a:ext>
            </a:extLst>
          </p:cNvPr>
          <p:cNvSpPr txBox="1">
            <a:spLocks noChangeArrowheads="1"/>
          </p:cNvSpPr>
          <p:nvPr/>
        </p:nvSpPr>
        <p:spPr bwMode="auto">
          <a:xfrm>
            <a:off x="2114550" y="1885950"/>
            <a:ext cx="5600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50000"/>
              </a:spcBef>
              <a:buFont typeface="Wingdings" panose="05000000000000000000" pitchFamily="2" charset="2"/>
              <a:buNone/>
            </a:pPr>
            <a:endParaRPr lang="es-ES" altLang="es-ES" sz="1800">
              <a:solidFill>
                <a:srgbClr val="000000"/>
              </a:solidFill>
              <a:latin typeface="Times New Roman" panose="02020603050405020304" pitchFamily="18" charset="0"/>
            </a:endParaRPr>
          </a:p>
        </p:txBody>
      </p:sp>
      <p:sp>
        <p:nvSpPr>
          <p:cNvPr id="387075" name="Text Box 3">
            <a:extLst>
              <a:ext uri="{FF2B5EF4-FFF2-40B4-BE49-F238E27FC236}">
                <a16:creationId xmlns:a16="http://schemas.microsoft.com/office/drawing/2014/main" id="{506FA02D-9DD6-0113-7775-D52D162B673E}"/>
              </a:ext>
            </a:extLst>
          </p:cNvPr>
          <p:cNvSpPr txBox="1">
            <a:spLocks noChangeArrowheads="1"/>
          </p:cNvSpPr>
          <p:nvPr/>
        </p:nvSpPr>
        <p:spPr bwMode="auto">
          <a:xfrm>
            <a:off x="1989138" y="1762125"/>
            <a:ext cx="5886450" cy="3917950"/>
          </a:xfrm>
          <a:prstGeom prst="rect">
            <a:avLst/>
          </a:prstGeom>
          <a:gradFill rotWithShape="1">
            <a:gsLst>
              <a:gs pos="0">
                <a:schemeClr val="accent2"/>
              </a:gs>
              <a:gs pos="100000">
                <a:schemeClr val="bg1">
                  <a:alpha val="7999"/>
                </a:schemeClr>
              </a:gs>
            </a:gsLst>
            <a:lin ang="0" scaled="1"/>
          </a:gradFill>
          <a:ln w="19050">
            <a:solidFill>
              <a:schemeClr val="tx1"/>
            </a:solidFill>
            <a:miter lim="800000"/>
            <a:headEnd/>
            <a:tailEnd/>
          </a:ln>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defTabSz="685800" eaLnBrk="1" fontAlgn="auto" hangingPunct="1">
              <a:lnSpc>
                <a:spcPct val="90000"/>
              </a:lnSpc>
              <a:spcBef>
                <a:spcPct val="50000"/>
              </a:spcBef>
              <a:spcAft>
                <a:spcPts val="0"/>
              </a:spcAft>
              <a:buClrTx/>
              <a:buSzTx/>
              <a:buFont typeface="Wingdings" panose="05000000000000000000" pitchFamily="2" charset="2"/>
              <a:buNone/>
              <a:defRPr/>
            </a:pPr>
            <a:r>
              <a:rPr lang="es-ES" altLang="es-ES" sz="1350" b="1" dirty="0">
                <a:solidFill>
                  <a:prstClr val="black"/>
                </a:solidFill>
                <a:cs typeface="Times New Roman" panose="02020603050405020304" pitchFamily="18" charset="0"/>
              </a:rPr>
              <a:t> </a:t>
            </a:r>
          </a:p>
          <a:p>
            <a:pPr defTabSz="685800" eaLnBrk="1" fontAlgn="auto" hangingPunct="1">
              <a:lnSpc>
                <a:spcPct val="70000"/>
              </a:lnSpc>
              <a:spcBef>
                <a:spcPct val="50000"/>
              </a:spcBef>
              <a:spcAft>
                <a:spcPts val="0"/>
              </a:spcAft>
              <a:buClrTx/>
              <a:buSzTx/>
              <a:buFont typeface="Wingdings" panose="05000000000000000000" pitchFamily="2" charset="2"/>
              <a:buChar char="ü"/>
              <a:defRPr/>
            </a:pPr>
            <a:r>
              <a:rPr lang="es-ES" altLang="es-ES" sz="1350" b="1" dirty="0">
                <a:solidFill>
                  <a:prstClr val="black"/>
                </a:solidFill>
                <a:cs typeface="Times New Roman" panose="02020603050405020304" pitchFamily="18" charset="0"/>
              </a:rPr>
              <a:t>Hiperaldosteronismo primario: </a:t>
            </a:r>
            <a:r>
              <a:rPr lang="es-ES_tradnl" altLang="es-ES" sz="1350" b="1" dirty="0">
                <a:solidFill>
                  <a:prstClr val="black"/>
                </a:solidFill>
                <a:cs typeface="Times New Roman" panose="02020603050405020304" pitchFamily="18" charset="0"/>
              </a:rPr>
              <a:t>	</a:t>
            </a:r>
            <a:r>
              <a:rPr lang="es-ES" altLang="es-ES" sz="1350" b="1" dirty="0">
                <a:solidFill>
                  <a:prstClr val="black"/>
                </a:solidFill>
                <a:cs typeface="Times New Roman" panose="02020603050405020304" pitchFamily="18" charset="0"/>
              </a:rPr>
              <a:t>- adenoma</a:t>
            </a:r>
          </a:p>
          <a:p>
            <a:pPr defTabSz="685800" eaLnBrk="1" fontAlgn="auto" hangingPunct="1">
              <a:lnSpc>
                <a:spcPct val="70000"/>
              </a:lnSpc>
              <a:spcBef>
                <a:spcPct val="50000"/>
              </a:spcBef>
              <a:spcAft>
                <a:spcPts val="0"/>
              </a:spcAft>
              <a:buClrTx/>
              <a:buSzTx/>
              <a:buFont typeface="Wingdings" panose="05000000000000000000" pitchFamily="2" charset="2"/>
              <a:buNone/>
              <a:defRPr/>
            </a:pPr>
            <a:r>
              <a:rPr lang="es-ES_tradnl" altLang="es-ES" sz="1350" b="1" dirty="0">
                <a:solidFill>
                  <a:prstClr val="black"/>
                </a:solidFill>
                <a:cs typeface="Times New Roman" panose="02020603050405020304" pitchFamily="18" charset="0"/>
              </a:rPr>
              <a:t>				</a:t>
            </a:r>
            <a:r>
              <a:rPr lang="es-ES" altLang="es-ES" sz="1350" b="1" dirty="0">
                <a:solidFill>
                  <a:prstClr val="black"/>
                </a:solidFill>
                <a:cs typeface="Times New Roman" panose="02020603050405020304" pitchFamily="18" charset="0"/>
              </a:rPr>
              <a:t>- hiperplasia</a:t>
            </a:r>
          </a:p>
          <a:p>
            <a:pPr defTabSz="685800" eaLnBrk="1" fontAlgn="auto" hangingPunct="1">
              <a:lnSpc>
                <a:spcPct val="70000"/>
              </a:lnSpc>
              <a:spcBef>
                <a:spcPct val="50000"/>
              </a:spcBef>
              <a:spcAft>
                <a:spcPts val="0"/>
              </a:spcAft>
              <a:buClrTx/>
              <a:buSzTx/>
              <a:buFont typeface="Wingdings" panose="05000000000000000000" pitchFamily="2" charset="2"/>
              <a:buNone/>
              <a:defRPr/>
            </a:pPr>
            <a:r>
              <a:rPr lang="es-ES_tradnl" altLang="es-ES" sz="1350" b="1" dirty="0">
                <a:solidFill>
                  <a:prstClr val="black"/>
                </a:solidFill>
                <a:cs typeface="Times New Roman" panose="02020603050405020304" pitchFamily="18" charset="0"/>
              </a:rPr>
              <a:t>				</a:t>
            </a:r>
            <a:r>
              <a:rPr lang="es-ES" altLang="es-ES" sz="1350" b="1" dirty="0">
                <a:solidFill>
                  <a:prstClr val="black"/>
                </a:solidFill>
                <a:cs typeface="Times New Roman" panose="02020603050405020304" pitchFamily="18" charset="0"/>
              </a:rPr>
              <a:t>- carcinoma</a:t>
            </a:r>
          </a:p>
          <a:p>
            <a:pPr defTabSz="685800" eaLnBrk="1" fontAlgn="auto" hangingPunct="1">
              <a:lnSpc>
                <a:spcPct val="70000"/>
              </a:lnSpc>
              <a:spcBef>
                <a:spcPct val="50000"/>
              </a:spcBef>
              <a:spcAft>
                <a:spcPts val="0"/>
              </a:spcAft>
              <a:buClrTx/>
              <a:buSzTx/>
              <a:buFont typeface="Wingdings" panose="05000000000000000000" pitchFamily="2" charset="2"/>
              <a:buChar char="ü"/>
              <a:defRPr/>
            </a:pPr>
            <a:r>
              <a:rPr lang="es-ES" altLang="es-ES" sz="1350" b="1" dirty="0">
                <a:solidFill>
                  <a:prstClr val="black"/>
                </a:solidFill>
                <a:cs typeface="Times New Roman" panose="02020603050405020304" pitchFamily="18" charset="0"/>
              </a:rPr>
              <a:t>Hiperaldosteronismo secundario: - estenosis de arteria renal</a:t>
            </a:r>
          </a:p>
          <a:p>
            <a:pPr defTabSz="685800" eaLnBrk="1" fontAlgn="auto" hangingPunct="1">
              <a:lnSpc>
                <a:spcPct val="70000"/>
              </a:lnSpc>
              <a:spcBef>
                <a:spcPct val="50000"/>
              </a:spcBef>
              <a:spcAft>
                <a:spcPts val="0"/>
              </a:spcAft>
              <a:buClrTx/>
              <a:buSzTx/>
              <a:buFont typeface="Wingdings" panose="05000000000000000000" pitchFamily="2" charset="2"/>
              <a:buNone/>
              <a:defRPr/>
            </a:pPr>
            <a:r>
              <a:rPr lang="es-ES_tradnl" altLang="es-ES" sz="1350" b="1" dirty="0">
                <a:solidFill>
                  <a:prstClr val="black"/>
                </a:solidFill>
                <a:cs typeface="Times New Roman" panose="02020603050405020304" pitchFamily="18" charset="0"/>
              </a:rPr>
              <a:t>				    </a:t>
            </a:r>
            <a:r>
              <a:rPr lang="es-ES" altLang="es-ES" sz="1350" b="1" dirty="0">
                <a:solidFill>
                  <a:prstClr val="black"/>
                </a:solidFill>
                <a:cs typeface="Times New Roman" panose="02020603050405020304" pitchFamily="18" charset="0"/>
              </a:rPr>
              <a:t>- tumor productor de renina</a:t>
            </a:r>
            <a:endParaRPr lang="es-ES_tradnl" altLang="es-ES" sz="1350" b="1" dirty="0">
              <a:solidFill>
                <a:prstClr val="black"/>
              </a:solidFill>
              <a:cs typeface="Times New Roman" panose="02020603050405020304" pitchFamily="18" charset="0"/>
            </a:endParaRPr>
          </a:p>
          <a:p>
            <a:pPr defTabSz="685800" eaLnBrk="1" fontAlgn="auto" hangingPunct="1">
              <a:lnSpc>
                <a:spcPct val="70000"/>
              </a:lnSpc>
              <a:spcBef>
                <a:spcPct val="50000"/>
              </a:spcBef>
              <a:spcAft>
                <a:spcPts val="0"/>
              </a:spcAft>
              <a:buClrTx/>
              <a:buSzTx/>
              <a:buFont typeface="Wingdings" panose="05000000000000000000" pitchFamily="2" charset="2"/>
              <a:buNone/>
              <a:defRPr/>
            </a:pPr>
            <a:r>
              <a:rPr lang="es-ES_tradnl" altLang="es-ES" sz="1350" b="1" dirty="0">
                <a:solidFill>
                  <a:prstClr val="black"/>
                </a:solidFill>
                <a:cs typeface="Times New Roman" panose="02020603050405020304" pitchFamily="18" charset="0"/>
              </a:rPr>
              <a:t>				    - HTA maligna</a:t>
            </a:r>
            <a:endParaRPr lang="es-ES" altLang="es-ES" sz="1350" b="1" dirty="0">
              <a:solidFill>
                <a:prstClr val="black"/>
              </a:solidFill>
              <a:cs typeface="Times New Roman" panose="02020603050405020304" pitchFamily="18" charset="0"/>
            </a:endParaRPr>
          </a:p>
          <a:p>
            <a:pPr defTabSz="685800" eaLnBrk="1" fontAlgn="auto" hangingPunct="1">
              <a:lnSpc>
                <a:spcPct val="70000"/>
              </a:lnSpc>
              <a:spcBef>
                <a:spcPct val="50000"/>
              </a:spcBef>
              <a:spcAft>
                <a:spcPts val="0"/>
              </a:spcAft>
              <a:buClrTx/>
              <a:buSzTx/>
              <a:buFont typeface="Wingdings" panose="05000000000000000000" pitchFamily="2" charset="2"/>
              <a:buChar char="ü"/>
              <a:defRPr/>
            </a:pPr>
            <a:r>
              <a:rPr lang="es-ES" altLang="es-ES" sz="1350" b="1" dirty="0">
                <a:solidFill>
                  <a:prstClr val="black"/>
                </a:solidFill>
                <a:cs typeface="Times New Roman" panose="02020603050405020304" pitchFamily="18" charset="0"/>
              </a:rPr>
              <a:t>Enfermedad de Cushing</a:t>
            </a:r>
            <a:endParaRPr lang="es-ES_tradnl" altLang="es-ES" sz="1350" b="1" dirty="0">
              <a:solidFill>
                <a:prstClr val="black"/>
              </a:solidFill>
              <a:cs typeface="Times New Roman" panose="02020603050405020304" pitchFamily="18" charset="0"/>
            </a:endParaRPr>
          </a:p>
          <a:p>
            <a:pPr defTabSz="685800" eaLnBrk="1" fontAlgn="auto" hangingPunct="1">
              <a:lnSpc>
                <a:spcPct val="70000"/>
              </a:lnSpc>
              <a:spcBef>
                <a:spcPct val="50000"/>
              </a:spcBef>
              <a:spcAft>
                <a:spcPts val="0"/>
              </a:spcAft>
              <a:buClrTx/>
              <a:buSzTx/>
              <a:buFont typeface="Wingdings" panose="05000000000000000000" pitchFamily="2" charset="2"/>
              <a:buChar char="ü"/>
              <a:defRPr/>
            </a:pPr>
            <a:r>
              <a:rPr lang="es-ES" altLang="es-ES" sz="1350" b="1" dirty="0">
                <a:solidFill>
                  <a:prstClr val="black"/>
                </a:solidFill>
                <a:cs typeface="Times New Roman" panose="02020603050405020304" pitchFamily="18" charset="0"/>
              </a:rPr>
              <a:t>Hiperplasia adrenal congénita:  - déficit de 17 alfa hidroxilasa</a:t>
            </a:r>
          </a:p>
          <a:p>
            <a:pPr defTabSz="685800" eaLnBrk="1" fontAlgn="auto" hangingPunct="1">
              <a:lnSpc>
                <a:spcPct val="70000"/>
              </a:lnSpc>
              <a:spcBef>
                <a:spcPct val="50000"/>
              </a:spcBef>
              <a:spcAft>
                <a:spcPts val="0"/>
              </a:spcAft>
              <a:buClrTx/>
              <a:buSzTx/>
              <a:buFont typeface="Wingdings" panose="05000000000000000000" pitchFamily="2" charset="2"/>
              <a:buNone/>
              <a:defRPr/>
            </a:pPr>
            <a:r>
              <a:rPr lang="es-ES_tradnl" altLang="es-ES" sz="1350" b="1" dirty="0">
                <a:solidFill>
                  <a:prstClr val="black"/>
                </a:solidFill>
                <a:cs typeface="Times New Roman" panose="02020603050405020304" pitchFamily="18" charset="0"/>
              </a:rPr>
              <a:t>			              </a:t>
            </a:r>
            <a:r>
              <a:rPr lang="es-ES" altLang="es-ES" sz="1350" b="1" dirty="0">
                <a:solidFill>
                  <a:prstClr val="black"/>
                </a:solidFill>
                <a:cs typeface="Times New Roman" panose="02020603050405020304" pitchFamily="18" charset="0"/>
              </a:rPr>
              <a:t>- déficit de 11 beta hidroxilasa</a:t>
            </a:r>
          </a:p>
          <a:p>
            <a:pPr defTabSz="685800" eaLnBrk="1" fontAlgn="auto" hangingPunct="1">
              <a:lnSpc>
                <a:spcPct val="70000"/>
              </a:lnSpc>
              <a:spcBef>
                <a:spcPct val="50000"/>
              </a:spcBef>
              <a:spcAft>
                <a:spcPts val="0"/>
              </a:spcAft>
              <a:buClrTx/>
              <a:buSzTx/>
              <a:buFont typeface="Wingdings" panose="05000000000000000000" pitchFamily="2" charset="2"/>
              <a:buChar char="ü"/>
              <a:defRPr/>
            </a:pPr>
            <a:r>
              <a:rPr lang="es-ES" altLang="es-ES" sz="1350" b="1" dirty="0">
                <a:solidFill>
                  <a:prstClr val="black"/>
                </a:solidFill>
                <a:cs typeface="Times New Roman" panose="02020603050405020304" pitchFamily="18" charset="0"/>
              </a:rPr>
              <a:t>Síndrome de </a:t>
            </a:r>
            <a:r>
              <a:rPr lang="es-ES" altLang="es-ES" sz="1350" b="1" dirty="0" err="1">
                <a:solidFill>
                  <a:prstClr val="black"/>
                </a:solidFill>
                <a:cs typeface="Times New Roman" panose="02020603050405020304" pitchFamily="18" charset="0"/>
              </a:rPr>
              <a:t>Liddle</a:t>
            </a:r>
            <a:endParaRPr lang="es-ES" altLang="es-ES" sz="1350" b="1" dirty="0">
              <a:solidFill>
                <a:prstClr val="black"/>
              </a:solidFill>
              <a:cs typeface="Times New Roman" panose="02020603050405020304" pitchFamily="18" charset="0"/>
            </a:endParaRPr>
          </a:p>
          <a:p>
            <a:pPr defTabSz="685800" eaLnBrk="1" fontAlgn="auto" hangingPunct="1">
              <a:lnSpc>
                <a:spcPct val="70000"/>
              </a:lnSpc>
              <a:spcBef>
                <a:spcPct val="50000"/>
              </a:spcBef>
              <a:spcAft>
                <a:spcPts val="0"/>
              </a:spcAft>
              <a:buClrTx/>
              <a:buSzTx/>
              <a:buFont typeface="Wingdings" panose="05000000000000000000" pitchFamily="2" charset="2"/>
              <a:buChar char="ü"/>
              <a:defRPr/>
            </a:pPr>
            <a:r>
              <a:rPr lang="es-ES" altLang="es-ES" sz="1350" b="1" dirty="0">
                <a:solidFill>
                  <a:prstClr val="black"/>
                </a:solidFill>
                <a:cs typeface="Times New Roman" panose="02020603050405020304" pitchFamily="18" charset="0"/>
              </a:rPr>
              <a:t>Hiperaldosteronismo remediable por glucocorticoides</a:t>
            </a:r>
            <a:endParaRPr lang="es-ES_tradnl" altLang="es-ES" sz="1350" b="1" dirty="0">
              <a:solidFill>
                <a:prstClr val="black"/>
              </a:solidFill>
              <a:cs typeface="Times New Roman" panose="02020603050405020304" pitchFamily="18" charset="0"/>
            </a:endParaRPr>
          </a:p>
          <a:p>
            <a:pPr defTabSz="685800" eaLnBrk="1" fontAlgn="auto" hangingPunct="1">
              <a:lnSpc>
                <a:spcPct val="70000"/>
              </a:lnSpc>
              <a:spcBef>
                <a:spcPct val="50000"/>
              </a:spcBef>
              <a:spcAft>
                <a:spcPts val="0"/>
              </a:spcAft>
              <a:buClrTx/>
              <a:buSzTx/>
              <a:buFont typeface="Wingdings" panose="05000000000000000000" pitchFamily="2" charset="2"/>
              <a:buChar char="ü"/>
              <a:defRPr/>
            </a:pPr>
            <a:r>
              <a:rPr lang="es-ES" altLang="es-ES" sz="1350" b="1" dirty="0">
                <a:solidFill>
                  <a:prstClr val="black"/>
                </a:solidFill>
                <a:cs typeface="Times New Roman" panose="02020603050405020304" pitchFamily="18" charset="0"/>
              </a:rPr>
              <a:t>Síndrome de exceso aparente de mineralocorticoides (congénito o   	inducido por regaliz)</a:t>
            </a:r>
            <a:endParaRPr lang="es-ES_tradnl" altLang="es-ES" sz="1350" b="1" dirty="0">
              <a:solidFill>
                <a:prstClr val="black"/>
              </a:solidFill>
              <a:cs typeface="Times New Roman" panose="02020603050405020304" pitchFamily="18" charset="0"/>
            </a:endParaRPr>
          </a:p>
          <a:p>
            <a:pPr defTabSz="685800" eaLnBrk="1" fontAlgn="auto" hangingPunct="1">
              <a:lnSpc>
                <a:spcPct val="70000"/>
              </a:lnSpc>
              <a:spcBef>
                <a:spcPct val="50000"/>
              </a:spcBef>
              <a:spcAft>
                <a:spcPts val="0"/>
              </a:spcAft>
              <a:buClrTx/>
              <a:buSzTx/>
              <a:buFont typeface="Wingdings" panose="05000000000000000000" pitchFamily="2" charset="2"/>
              <a:buChar char="ü"/>
              <a:defRPr/>
            </a:pPr>
            <a:r>
              <a:rPr lang="es-ES_tradnl" altLang="es-ES" sz="1350" b="1" dirty="0">
                <a:solidFill>
                  <a:prstClr val="black"/>
                </a:solidFill>
                <a:cs typeface="Times New Roman" panose="02020603050405020304" pitchFamily="18" charset="0"/>
              </a:rPr>
              <a:t> Mutación con incremento funcional del receptor mineralocorticoide</a:t>
            </a:r>
            <a:endParaRPr lang="es-ES_tradnl" altLang="es-ES" sz="1350" b="1" dirty="0">
              <a:solidFill>
                <a:prstClr val="black"/>
              </a:solidFill>
            </a:endParaRPr>
          </a:p>
          <a:p>
            <a:pPr defTabSz="685800" eaLnBrk="1" fontAlgn="auto" hangingPunct="1">
              <a:lnSpc>
                <a:spcPct val="70000"/>
              </a:lnSpc>
              <a:spcBef>
                <a:spcPct val="50000"/>
              </a:spcBef>
              <a:spcAft>
                <a:spcPts val="0"/>
              </a:spcAft>
              <a:buClrTx/>
              <a:buSzTx/>
              <a:buFont typeface="Wingdings" panose="05000000000000000000" pitchFamily="2" charset="2"/>
              <a:buNone/>
              <a:defRPr/>
            </a:pPr>
            <a:endParaRPr lang="es-ES_tradnl" altLang="es-ES" sz="1350" b="1" dirty="0">
              <a:solidFill>
                <a:prstClr val="black"/>
              </a:solidFill>
            </a:endParaRPr>
          </a:p>
        </p:txBody>
      </p:sp>
      <p:sp>
        <p:nvSpPr>
          <p:cNvPr id="63492" name="Text Box 4">
            <a:extLst>
              <a:ext uri="{FF2B5EF4-FFF2-40B4-BE49-F238E27FC236}">
                <a16:creationId xmlns:a16="http://schemas.microsoft.com/office/drawing/2014/main" id="{189D6006-C9F9-7E44-7D84-55D5CCF3464E}"/>
              </a:ext>
            </a:extLst>
          </p:cNvPr>
          <p:cNvSpPr txBox="1">
            <a:spLocks noChangeArrowheads="1"/>
          </p:cNvSpPr>
          <p:nvPr/>
        </p:nvSpPr>
        <p:spPr bwMode="auto">
          <a:xfrm>
            <a:off x="490538" y="612775"/>
            <a:ext cx="8162925"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spcBef>
                <a:spcPct val="0"/>
              </a:spcBef>
              <a:buFont typeface="Wingdings" panose="05000000000000000000" pitchFamily="2" charset="2"/>
              <a:buNone/>
            </a:pPr>
            <a:r>
              <a:rPr lang="es-ES" altLang="es-ES" sz="2900" b="1">
                <a:solidFill>
                  <a:srgbClr val="3333CC"/>
                </a:solidFill>
                <a:latin typeface="Arial" panose="020B0604020202020204" pitchFamily="34" charset="0"/>
              </a:rPr>
              <a:t>Hipertensión arterial con HIPOPOTASEMIA</a:t>
            </a:r>
            <a:endParaRPr lang="es-ES_tradnl" altLang="es-ES" sz="2900" b="1">
              <a:solidFill>
                <a:srgbClr val="3333CC"/>
              </a:solidFill>
              <a:latin typeface="Arial" panose="020B0604020202020204" pitchFamily="34" charset="0"/>
            </a:endParaRPr>
          </a:p>
        </p:txBody>
      </p:sp>
      <p:sp>
        <p:nvSpPr>
          <p:cNvPr id="63493" name="Text Box 9">
            <a:extLst>
              <a:ext uri="{FF2B5EF4-FFF2-40B4-BE49-F238E27FC236}">
                <a16:creationId xmlns:a16="http://schemas.microsoft.com/office/drawing/2014/main" id="{F988765C-8FB4-0107-63D3-AE80C9698BF8}"/>
              </a:ext>
            </a:extLst>
          </p:cNvPr>
          <p:cNvSpPr txBox="1">
            <a:spLocks noChangeArrowheads="1"/>
          </p:cNvSpPr>
          <p:nvPr/>
        </p:nvSpPr>
        <p:spPr bwMode="auto">
          <a:xfrm>
            <a:off x="1908175" y="5886450"/>
            <a:ext cx="2376488" cy="711200"/>
          </a:xfrm>
          <a:prstGeom prst="rect">
            <a:avLst/>
          </a:prstGeom>
          <a:solidFill>
            <a:srgbClr val="FFFF99"/>
          </a:solidFill>
          <a:ln w="9525">
            <a:solidFill>
              <a:schemeClr val="tx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Symbol" panose="05050102010706020507" pitchFamily="18" charset="2"/>
              <a:buChar char="­"/>
            </a:pPr>
            <a:r>
              <a:rPr lang="es-ES" altLang="es-ES" sz="2000">
                <a:latin typeface="Arial" panose="020B0604020202020204" pitchFamily="34" charset="0"/>
                <a:sym typeface="Symbol" panose="05050102010706020507" pitchFamily="18" charset="2"/>
              </a:rPr>
              <a:t> Reabsorción Na</a:t>
            </a:r>
          </a:p>
          <a:p>
            <a:pPr eaLnBrk="1" hangingPunct="1">
              <a:buFont typeface="Symbol" panose="05050102010706020507" pitchFamily="18" charset="2"/>
              <a:buNone/>
            </a:pPr>
            <a:r>
              <a:rPr lang="es-ES" altLang="es-ES" sz="2000">
                <a:latin typeface="Arial" panose="020B0604020202020204" pitchFamily="34" charset="0"/>
                <a:sym typeface="Symbol" panose="05050102010706020507" pitchFamily="18" charset="2"/>
              </a:rPr>
              <a:t> Secreción de K</a:t>
            </a:r>
          </a:p>
        </p:txBody>
      </p:sp>
      <p:sp>
        <p:nvSpPr>
          <p:cNvPr id="63494" name="Text Box 20">
            <a:extLst>
              <a:ext uri="{FF2B5EF4-FFF2-40B4-BE49-F238E27FC236}">
                <a16:creationId xmlns:a16="http://schemas.microsoft.com/office/drawing/2014/main" id="{51BCBF0F-472B-D5D1-3C9E-9B8E63AF1A2D}"/>
              </a:ext>
            </a:extLst>
          </p:cNvPr>
          <p:cNvSpPr txBox="1">
            <a:spLocks noChangeArrowheads="1"/>
          </p:cNvSpPr>
          <p:nvPr/>
        </p:nvSpPr>
        <p:spPr bwMode="auto">
          <a:xfrm>
            <a:off x="5364163" y="6029325"/>
            <a:ext cx="936625" cy="461963"/>
          </a:xfrm>
          <a:prstGeom prst="rect">
            <a:avLst/>
          </a:prstGeom>
          <a:solidFill>
            <a:srgbClr val="FFFF00"/>
          </a:solidFill>
          <a:ln w="9525">
            <a:solidFill>
              <a:schemeClr val="tx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Symbol" panose="05050102010706020507" pitchFamily="18" charset="2"/>
              <a:buChar char="­"/>
            </a:pPr>
            <a:r>
              <a:rPr lang="es-ES" altLang="es-ES" sz="2400">
                <a:latin typeface="Arial" panose="020B0604020202020204" pitchFamily="34" charset="0"/>
                <a:sym typeface="Symbol" panose="05050102010706020507" pitchFamily="18" charset="2"/>
              </a:rPr>
              <a:t> K</a:t>
            </a:r>
            <a:r>
              <a:rPr lang="es-ES" altLang="es-ES" sz="2400" baseline="-25000">
                <a:latin typeface="Arial" panose="020B0604020202020204" pitchFamily="34" charset="0"/>
                <a:sym typeface="Symbol" panose="05050102010706020507" pitchFamily="18" charset="2"/>
              </a:rPr>
              <a:t>o</a:t>
            </a:r>
            <a:endParaRPr lang="es-ES" altLang="es-ES" sz="2400">
              <a:latin typeface="Arial" panose="020B0604020202020204" pitchFamily="34" charset="0"/>
              <a:sym typeface="Symbol" panose="05050102010706020507" pitchFamily="18" charset="2"/>
            </a:endParaRPr>
          </a:p>
        </p:txBody>
      </p:sp>
      <p:sp>
        <p:nvSpPr>
          <p:cNvPr id="63495" name="Line 21">
            <a:extLst>
              <a:ext uri="{FF2B5EF4-FFF2-40B4-BE49-F238E27FC236}">
                <a16:creationId xmlns:a16="http://schemas.microsoft.com/office/drawing/2014/main" id="{3EA4BCD3-1E4B-7BC6-A7DB-26830836A5A0}"/>
              </a:ext>
            </a:extLst>
          </p:cNvPr>
          <p:cNvSpPr>
            <a:spLocks noChangeShapeType="1"/>
          </p:cNvSpPr>
          <p:nvPr/>
        </p:nvSpPr>
        <p:spPr bwMode="auto">
          <a:xfrm>
            <a:off x="4643438" y="6237288"/>
            <a:ext cx="287337"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63496" name="Text Box 22">
            <a:extLst>
              <a:ext uri="{FF2B5EF4-FFF2-40B4-BE49-F238E27FC236}">
                <a16:creationId xmlns:a16="http://schemas.microsoft.com/office/drawing/2014/main" id="{511E915B-BC72-026D-0F53-6F8775982EA8}"/>
              </a:ext>
            </a:extLst>
          </p:cNvPr>
          <p:cNvSpPr txBox="1">
            <a:spLocks noChangeArrowheads="1"/>
          </p:cNvSpPr>
          <p:nvPr/>
        </p:nvSpPr>
        <p:spPr bwMode="auto">
          <a:xfrm>
            <a:off x="7050088" y="6037263"/>
            <a:ext cx="660400" cy="461962"/>
          </a:xfrm>
          <a:prstGeom prst="rect">
            <a:avLst/>
          </a:prstGeom>
          <a:solidFill>
            <a:srgbClr val="FF0000"/>
          </a:solidFill>
          <a:ln w="9525">
            <a:solidFill>
              <a:schemeClr val="tx1"/>
            </a:solidFill>
            <a:miter lim="800000"/>
            <a:headEnd/>
            <a:tailEnd/>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Symbol" panose="05050102010706020507" pitchFamily="18" charset="2"/>
              <a:buNone/>
            </a:pPr>
            <a:r>
              <a:rPr lang="es-ES" altLang="es-ES" sz="2400">
                <a:solidFill>
                  <a:srgbClr val="FFFFFF"/>
                </a:solidFill>
                <a:latin typeface="Arial" panose="020B0604020202020204" pitchFamily="34" charset="0"/>
                <a:sym typeface="Symbol" panose="05050102010706020507" pitchFamily="18" charset="2"/>
              </a:rPr>
              <a:t> K</a:t>
            </a:r>
          </a:p>
        </p:txBody>
      </p:sp>
      <p:sp>
        <p:nvSpPr>
          <p:cNvPr id="63497" name="Line 23">
            <a:extLst>
              <a:ext uri="{FF2B5EF4-FFF2-40B4-BE49-F238E27FC236}">
                <a16:creationId xmlns:a16="http://schemas.microsoft.com/office/drawing/2014/main" id="{2F09D5C4-83D2-96A5-7C5B-491151703636}"/>
              </a:ext>
            </a:extLst>
          </p:cNvPr>
          <p:cNvSpPr>
            <a:spLocks noChangeShapeType="1"/>
          </p:cNvSpPr>
          <p:nvPr/>
        </p:nvSpPr>
        <p:spPr bwMode="auto">
          <a:xfrm>
            <a:off x="6516688" y="6245225"/>
            <a:ext cx="287337"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63498" name="Text Box 9">
            <a:extLst>
              <a:ext uri="{FF2B5EF4-FFF2-40B4-BE49-F238E27FC236}">
                <a16:creationId xmlns:a16="http://schemas.microsoft.com/office/drawing/2014/main" id="{A64206DF-81A1-C8BA-0CCE-84320D011565}"/>
              </a:ext>
            </a:extLst>
          </p:cNvPr>
          <p:cNvSpPr txBox="1">
            <a:spLocks noChangeArrowheads="1"/>
          </p:cNvSpPr>
          <p:nvPr/>
        </p:nvSpPr>
        <p:spPr bwMode="auto">
          <a:xfrm>
            <a:off x="55563" y="6083300"/>
            <a:ext cx="1708150" cy="369888"/>
          </a:xfrm>
          <a:prstGeom prst="rect">
            <a:avLst/>
          </a:prstGeom>
          <a:solidFill>
            <a:srgbClr val="CC9900"/>
          </a:solidFill>
          <a:ln w="9525">
            <a:solidFill>
              <a:schemeClr val="tx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b="1">
                <a:latin typeface="Arial" panose="020B0604020202020204" pitchFamily="34" charset="0"/>
                <a:sym typeface="Symbol" panose="05050102010706020507" pitchFamily="18" charset="2"/>
              </a:rPr>
              <a:t>Aldosterona</a:t>
            </a:r>
          </a:p>
        </p:txBody>
      </p:sp>
      <p:sp>
        <p:nvSpPr>
          <p:cNvPr id="63499" name="Text Box 20">
            <a:extLst>
              <a:ext uri="{FF2B5EF4-FFF2-40B4-BE49-F238E27FC236}">
                <a16:creationId xmlns:a16="http://schemas.microsoft.com/office/drawing/2014/main" id="{C72BEA81-7B81-3E98-9D03-03F5C5CE6E18}"/>
              </a:ext>
            </a:extLst>
          </p:cNvPr>
          <p:cNvSpPr txBox="1">
            <a:spLocks noChangeArrowheads="1"/>
          </p:cNvSpPr>
          <p:nvPr/>
        </p:nvSpPr>
        <p:spPr bwMode="auto">
          <a:xfrm>
            <a:off x="5364163" y="6029325"/>
            <a:ext cx="936625" cy="461963"/>
          </a:xfrm>
          <a:prstGeom prst="rect">
            <a:avLst/>
          </a:prstGeom>
          <a:solidFill>
            <a:srgbClr val="FFFF00"/>
          </a:solidFill>
          <a:ln w="9525">
            <a:solidFill>
              <a:schemeClr val="tx1"/>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2400">
                <a:latin typeface="Arial" panose="020B0604020202020204" pitchFamily="34" charset="0"/>
                <a:sym typeface="Wingdings" panose="05000000000000000000" pitchFamily="2" charset="2"/>
              </a:rPr>
              <a:t></a:t>
            </a:r>
            <a:r>
              <a:rPr lang="es-ES" altLang="es-ES" sz="2400">
                <a:latin typeface="Arial" panose="020B0604020202020204" pitchFamily="34" charset="0"/>
                <a:sym typeface="Symbol" panose="05050102010706020507" pitchFamily="18" charset="2"/>
              </a:rPr>
              <a:t> K</a:t>
            </a:r>
            <a:r>
              <a:rPr lang="es-ES" altLang="es-ES" sz="2400" baseline="-25000">
                <a:latin typeface="Arial" panose="020B0604020202020204" pitchFamily="34" charset="0"/>
                <a:sym typeface="Symbol" panose="05050102010706020507" pitchFamily="18" charset="2"/>
              </a:rPr>
              <a:t>o</a:t>
            </a:r>
            <a:endParaRPr lang="es-ES" altLang="es-ES" sz="2400">
              <a:latin typeface="Arial" panose="020B0604020202020204" pitchFamily="34" charset="0"/>
              <a:sym typeface="Symbol" panose="05050102010706020507" pitchFamily="18" charset="2"/>
            </a:endParaRPr>
          </a:p>
        </p:txBody>
      </p:sp>
    </p:spTree>
  </p:cSld>
  <p:clrMapOvr>
    <a:masterClrMapping/>
  </p:clrMapOvr>
  <p:transition spd="slow" advTm="35955"/>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B96524-B052-C8CE-12CF-9724DF8E6F3E}"/>
              </a:ext>
            </a:extLst>
          </p:cNvPr>
          <p:cNvSpPr>
            <a:spLocks noGrp="1"/>
          </p:cNvSpPr>
          <p:nvPr>
            <p:ph type="title"/>
          </p:nvPr>
        </p:nvSpPr>
        <p:spPr>
          <a:xfrm>
            <a:off x="323850" y="485775"/>
            <a:ext cx="7886700" cy="793750"/>
          </a:xfrm>
        </p:spPr>
        <p:txBody>
          <a:bodyPr rtlCol="0">
            <a:normAutofit/>
          </a:bodyPr>
          <a:lstStyle/>
          <a:p>
            <a:pPr algn="ctr" eaLnBrk="1" fontAlgn="auto" hangingPunct="1">
              <a:spcAft>
                <a:spcPts val="0"/>
              </a:spcAft>
              <a:defRPr/>
            </a:pPr>
            <a:r>
              <a:rPr lang="es-ES" sz="2900" b="1" dirty="0">
                <a:solidFill>
                  <a:srgbClr val="3333CC"/>
                </a:solidFill>
                <a:latin typeface="Arial" panose="020B0604020202020204" pitchFamily="34" charset="0"/>
                <a:ea typeface="+mn-ea"/>
                <a:cs typeface="+mn-cs"/>
              </a:rPr>
              <a:t>Clínica</a:t>
            </a:r>
          </a:p>
        </p:txBody>
      </p:sp>
      <p:sp>
        <p:nvSpPr>
          <p:cNvPr id="65539" name="Rectangle 3">
            <a:extLst>
              <a:ext uri="{FF2B5EF4-FFF2-40B4-BE49-F238E27FC236}">
                <a16:creationId xmlns:a16="http://schemas.microsoft.com/office/drawing/2014/main" id="{19D75135-BDFB-2AC4-661D-B38B6AAB1010}"/>
              </a:ext>
            </a:extLst>
          </p:cNvPr>
          <p:cNvSpPr txBox="1">
            <a:spLocks noChangeArrowheads="1"/>
          </p:cNvSpPr>
          <p:nvPr/>
        </p:nvSpPr>
        <p:spPr bwMode="auto">
          <a:xfrm>
            <a:off x="735013" y="1270000"/>
            <a:ext cx="8350250" cy="510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marL="171450" indent="-171450"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80000"/>
              </a:lnSpc>
              <a:buFont typeface="Wingdings" panose="05000000000000000000" pitchFamily="2" charset="2"/>
              <a:buChar char="§"/>
            </a:pPr>
            <a:r>
              <a:rPr lang="es-ES" altLang="es-ES" sz="2000">
                <a:solidFill>
                  <a:srgbClr val="000068"/>
                </a:solidFill>
              </a:rPr>
              <a:t>Procesos clínicos leves</a:t>
            </a:r>
          </a:p>
          <a:p>
            <a:pPr lvl="1" eaLnBrk="1" hangingPunct="1">
              <a:lnSpc>
                <a:spcPct val="80000"/>
              </a:lnSpc>
              <a:buFont typeface="Tahoma" panose="020B0604030504040204" pitchFamily="34" charset="0"/>
              <a:buChar char="−"/>
            </a:pPr>
            <a:r>
              <a:rPr lang="es-ES" altLang="es-ES" sz="2000">
                <a:solidFill>
                  <a:srgbClr val="000000"/>
                </a:solidFill>
              </a:rPr>
              <a:t> Debilidad muscular leve, astenia, calambres</a:t>
            </a:r>
          </a:p>
          <a:p>
            <a:pPr lvl="1" eaLnBrk="1" hangingPunct="1">
              <a:lnSpc>
                <a:spcPct val="80000"/>
              </a:lnSpc>
              <a:buFont typeface="Tahoma" panose="020B0604030504040204" pitchFamily="34" charset="0"/>
              <a:buChar char="−"/>
            </a:pPr>
            <a:r>
              <a:rPr lang="es-ES" altLang="es-ES" sz="2000">
                <a:solidFill>
                  <a:srgbClr val="000000"/>
                </a:solidFill>
              </a:rPr>
              <a:t> Parestesias</a:t>
            </a:r>
          </a:p>
          <a:p>
            <a:pPr lvl="1" eaLnBrk="1" hangingPunct="1">
              <a:lnSpc>
                <a:spcPct val="80000"/>
              </a:lnSpc>
              <a:buFont typeface="Tahoma" panose="020B0604030504040204" pitchFamily="34" charset="0"/>
              <a:buChar char="−"/>
            </a:pPr>
            <a:r>
              <a:rPr lang="es-ES" altLang="es-ES" sz="2000">
                <a:solidFill>
                  <a:srgbClr val="000000"/>
                </a:solidFill>
              </a:rPr>
              <a:t> Extrasístoles</a:t>
            </a:r>
          </a:p>
          <a:p>
            <a:pPr lvl="1" eaLnBrk="1" hangingPunct="1">
              <a:lnSpc>
                <a:spcPct val="80000"/>
              </a:lnSpc>
              <a:buFont typeface="Tahoma" panose="020B0604030504040204" pitchFamily="34" charset="0"/>
              <a:buChar char="−"/>
            </a:pPr>
            <a:r>
              <a:rPr lang="es-ES" altLang="es-ES" sz="2000">
                <a:solidFill>
                  <a:srgbClr val="000000"/>
                </a:solidFill>
              </a:rPr>
              <a:t> Bradicardia sinusal</a:t>
            </a:r>
          </a:p>
          <a:p>
            <a:pPr lvl="1" eaLnBrk="1" hangingPunct="1">
              <a:lnSpc>
                <a:spcPct val="80000"/>
              </a:lnSpc>
              <a:buFont typeface="Tahoma" panose="020B0604030504040204" pitchFamily="34" charset="0"/>
              <a:buChar char="−"/>
            </a:pPr>
            <a:r>
              <a:rPr lang="es-ES" altLang="es-ES" sz="2000">
                <a:solidFill>
                  <a:srgbClr val="000000"/>
                </a:solidFill>
              </a:rPr>
              <a:t> Estreñimiento</a:t>
            </a:r>
          </a:p>
          <a:p>
            <a:pPr lvl="1" eaLnBrk="1" hangingPunct="1">
              <a:lnSpc>
                <a:spcPct val="80000"/>
              </a:lnSpc>
              <a:buFont typeface="Tahoma" panose="020B0604030504040204" pitchFamily="34" charset="0"/>
              <a:buChar char="−"/>
            </a:pPr>
            <a:r>
              <a:rPr lang="es-ES" altLang="es-ES" sz="2000">
                <a:solidFill>
                  <a:srgbClr val="000000"/>
                </a:solidFill>
              </a:rPr>
              <a:t> Alteraciones en la concentración urinaria</a:t>
            </a:r>
          </a:p>
          <a:p>
            <a:pPr eaLnBrk="1" hangingPunct="1">
              <a:lnSpc>
                <a:spcPct val="80000"/>
              </a:lnSpc>
              <a:buFont typeface="Wingdings" panose="05000000000000000000" pitchFamily="2" charset="2"/>
              <a:buChar char="§"/>
            </a:pPr>
            <a:r>
              <a:rPr lang="es-ES" altLang="es-ES" sz="2000">
                <a:solidFill>
                  <a:srgbClr val="000068"/>
                </a:solidFill>
              </a:rPr>
              <a:t>Procesos clínicos graves o potencialmente graves</a:t>
            </a:r>
          </a:p>
          <a:p>
            <a:pPr lvl="1" eaLnBrk="1" hangingPunct="1">
              <a:lnSpc>
                <a:spcPct val="80000"/>
              </a:lnSpc>
              <a:buFont typeface="Tahoma" panose="020B0604030504040204" pitchFamily="34" charset="0"/>
              <a:buChar char="−"/>
            </a:pPr>
            <a:r>
              <a:rPr lang="es-ES" altLang="es-ES" sz="2000">
                <a:solidFill>
                  <a:srgbClr val="000000"/>
                </a:solidFill>
              </a:rPr>
              <a:t> Debilidad muscular importante, con o sin afectación de músculos respiratorios.</a:t>
            </a:r>
            <a:endParaRPr lang="pt-BR" altLang="es-ES" sz="2000">
              <a:solidFill>
                <a:srgbClr val="000000"/>
              </a:solidFill>
            </a:endParaRPr>
          </a:p>
          <a:p>
            <a:pPr lvl="1" eaLnBrk="1" hangingPunct="1">
              <a:lnSpc>
                <a:spcPct val="80000"/>
              </a:lnSpc>
              <a:buFont typeface="Tahoma" panose="020B0604030504040204" pitchFamily="34" charset="0"/>
              <a:buChar char="−"/>
            </a:pPr>
            <a:r>
              <a:rPr lang="pt-BR" altLang="es-ES" sz="2000">
                <a:solidFill>
                  <a:srgbClr val="000000"/>
                </a:solidFill>
              </a:rPr>
              <a:t> Rabdomiolisis</a:t>
            </a:r>
          </a:p>
          <a:p>
            <a:pPr lvl="1" eaLnBrk="1" hangingPunct="1">
              <a:lnSpc>
                <a:spcPct val="80000"/>
              </a:lnSpc>
              <a:buFont typeface="Tahoma" panose="020B0604030504040204" pitchFamily="34" charset="0"/>
              <a:buChar char="−"/>
            </a:pPr>
            <a:r>
              <a:rPr lang="pt-BR" altLang="es-ES" sz="2000">
                <a:solidFill>
                  <a:srgbClr val="000000"/>
                </a:solidFill>
              </a:rPr>
              <a:t> Ileo paralítico</a:t>
            </a:r>
          </a:p>
          <a:p>
            <a:pPr lvl="1" eaLnBrk="1" hangingPunct="1">
              <a:lnSpc>
                <a:spcPct val="80000"/>
              </a:lnSpc>
              <a:buFont typeface="Tahoma" panose="020B0604030504040204" pitchFamily="34" charset="0"/>
              <a:buChar char="−"/>
            </a:pPr>
            <a:r>
              <a:rPr lang="pt-BR" altLang="es-ES" sz="2000">
                <a:solidFill>
                  <a:srgbClr val="000000"/>
                </a:solidFill>
              </a:rPr>
              <a:t> Taquicardias supraventriculares</a:t>
            </a:r>
          </a:p>
          <a:p>
            <a:pPr lvl="1" eaLnBrk="1" hangingPunct="1">
              <a:lnSpc>
                <a:spcPct val="80000"/>
              </a:lnSpc>
              <a:buFont typeface="Tahoma" panose="020B0604030504040204" pitchFamily="34" charset="0"/>
              <a:buChar char="−"/>
            </a:pPr>
            <a:r>
              <a:rPr lang="pt-BR" altLang="es-ES" sz="2000">
                <a:solidFill>
                  <a:srgbClr val="000000"/>
                </a:solidFill>
              </a:rPr>
              <a:t> Taquicardia ventricular</a:t>
            </a:r>
            <a:endParaRPr lang="es-ES" altLang="es-ES" sz="2000">
              <a:solidFill>
                <a:srgbClr val="000000"/>
              </a:solidFill>
            </a:endParaRPr>
          </a:p>
          <a:p>
            <a:pPr lvl="1" eaLnBrk="1" hangingPunct="1">
              <a:lnSpc>
                <a:spcPct val="80000"/>
              </a:lnSpc>
              <a:buFont typeface="Tahoma" panose="020B0604030504040204" pitchFamily="34" charset="0"/>
              <a:buChar char="−"/>
            </a:pPr>
            <a:r>
              <a:rPr lang="es-ES" altLang="es-ES" sz="2000">
                <a:solidFill>
                  <a:srgbClr val="000000"/>
                </a:solidFill>
              </a:rPr>
              <a:t> Bloqueo auriculoventricular</a:t>
            </a:r>
          </a:p>
          <a:p>
            <a:pPr lvl="1" eaLnBrk="1" hangingPunct="1">
              <a:lnSpc>
                <a:spcPct val="80000"/>
              </a:lnSpc>
              <a:buFont typeface="Tahoma" panose="020B0604030504040204" pitchFamily="34" charset="0"/>
              <a:buChar char="−"/>
            </a:pPr>
            <a:r>
              <a:rPr lang="es-ES" altLang="es-ES" sz="2000">
                <a:solidFill>
                  <a:srgbClr val="000000"/>
                </a:solidFill>
              </a:rPr>
              <a:t> Nefritis túbulo-intersticial</a:t>
            </a:r>
          </a:p>
        </p:txBody>
      </p:sp>
    </p:spTree>
  </p:cSld>
  <p:clrMapOvr>
    <a:masterClrMapping/>
  </p:clrMapOvr>
  <p:transition spd="slow" advTm="70186"/>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656610-430C-C724-E3B8-F03A37DE1A1D}"/>
              </a:ext>
            </a:extLst>
          </p:cNvPr>
          <p:cNvSpPr>
            <a:spLocks noGrp="1"/>
          </p:cNvSpPr>
          <p:nvPr>
            <p:ph type="title"/>
          </p:nvPr>
        </p:nvSpPr>
        <p:spPr>
          <a:xfrm>
            <a:off x="225425" y="38100"/>
            <a:ext cx="7886700" cy="793750"/>
          </a:xfrm>
        </p:spPr>
        <p:txBody>
          <a:bodyPr rtlCol="0">
            <a:normAutofit/>
          </a:bodyPr>
          <a:lstStyle/>
          <a:p>
            <a:pPr algn="ctr" eaLnBrk="1" fontAlgn="auto" hangingPunct="1">
              <a:spcAft>
                <a:spcPts val="0"/>
              </a:spcAft>
              <a:defRPr/>
            </a:pPr>
            <a:r>
              <a:rPr lang="es-ES" sz="2900" b="1" dirty="0">
                <a:solidFill>
                  <a:srgbClr val="3333CC"/>
                </a:solidFill>
                <a:latin typeface="Arial" panose="020B0604020202020204" pitchFamily="34" charset="0"/>
                <a:ea typeface="+mn-ea"/>
                <a:cs typeface="+mn-cs"/>
              </a:rPr>
              <a:t>Tratamiento</a:t>
            </a:r>
          </a:p>
        </p:txBody>
      </p:sp>
      <p:sp>
        <p:nvSpPr>
          <p:cNvPr id="278531" name="Text Box 3">
            <a:extLst>
              <a:ext uri="{FF2B5EF4-FFF2-40B4-BE49-F238E27FC236}">
                <a16:creationId xmlns:a16="http://schemas.microsoft.com/office/drawing/2014/main" id="{4C6C8BDC-2CB2-5C96-A05F-6A8A359E0C74}"/>
              </a:ext>
            </a:extLst>
          </p:cNvPr>
          <p:cNvSpPr txBox="1">
            <a:spLocks noChangeArrowheads="1"/>
          </p:cNvSpPr>
          <p:nvPr/>
        </p:nvSpPr>
        <p:spPr bwMode="auto">
          <a:xfrm>
            <a:off x="225425" y="847725"/>
            <a:ext cx="8058150" cy="5438775"/>
          </a:xfrm>
          <a:prstGeom prst="rect">
            <a:avLst/>
          </a:prstGeom>
          <a:noFill/>
          <a:ln w="9525" algn="ctr">
            <a:solidFill>
              <a:schemeClr val="bg1"/>
            </a:solidFill>
            <a:miter lim="800000"/>
            <a:headEnd/>
            <a:tailEnd/>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34290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Char char="ü"/>
              <a:defRPr/>
            </a:pPr>
            <a:r>
              <a:rPr lang="es-ES" altLang="es-ES" sz="1800" dirty="0">
                <a:solidFill>
                  <a:srgbClr val="000000"/>
                </a:solidFill>
                <a:latin typeface="+mn-lt"/>
                <a:cs typeface="Arial" panose="020B0604020202020204" pitchFamily="34" charset="0"/>
              </a:rPr>
              <a:t> </a:t>
            </a:r>
            <a:r>
              <a:rPr lang="es-ES" altLang="es-ES" sz="1800" b="1" dirty="0">
                <a:solidFill>
                  <a:srgbClr val="000000"/>
                </a:solidFill>
                <a:latin typeface="+mn-lt"/>
                <a:cs typeface="Arial" panose="020B0604020202020204" pitchFamily="34" charset="0"/>
              </a:rPr>
              <a:t>Administración de potasio:</a:t>
            </a:r>
          </a:p>
          <a:p>
            <a:pPr lvl="1" eaLnBrk="1" hangingPunct="1">
              <a:lnSpc>
                <a:spcPct val="100000"/>
              </a:lnSpc>
              <a:spcBef>
                <a:spcPct val="0"/>
              </a:spcBef>
              <a:buFont typeface="Wingdings" panose="05000000000000000000" pitchFamily="2" charset="2"/>
              <a:buNone/>
              <a:defRPr/>
            </a:pPr>
            <a:r>
              <a:rPr lang="es-ES" altLang="es-ES" b="1" dirty="0">
                <a:solidFill>
                  <a:srgbClr val="3333CC"/>
                </a:solidFill>
                <a:latin typeface="+mn-lt"/>
                <a:cs typeface="Arial" panose="020B0604020202020204" pitchFamily="34" charset="0"/>
              </a:rPr>
              <a:t>- Vía oral en forma de sales de potasio </a:t>
            </a:r>
            <a:r>
              <a:rPr lang="es-ES" altLang="es-ES" dirty="0">
                <a:solidFill>
                  <a:srgbClr val="000000"/>
                </a:solidFill>
                <a:latin typeface="+mn-lt"/>
                <a:cs typeface="Arial" panose="020B0604020202020204" pitchFamily="34" charset="0"/>
              </a:rPr>
              <a:t>(de elección si es posible)</a:t>
            </a:r>
          </a:p>
          <a:p>
            <a:pPr eaLnBrk="1" hangingPunct="1">
              <a:lnSpc>
                <a:spcPct val="100000"/>
              </a:lnSpc>
              <a:spcBef>
                <a:spcPct val="0"/>
              </a:spcBef>
              <a:buFont typeface="Wingdings" panose="05000000000000000000" pitchFamily="2" charset="2"/>
              <a:buNone/>
              <a:defRPr/>
            </a:pPr>
            <a:r>
              <a:rPr lang="es-ES" altLang="es-ES" sz="1800" b="1" dirty="0">
                <a:solidFill>
                  <a:srgbClr val="000000"/>
                </a:solidFill>
                <a:latin typeface="+mn-lt"/>
                <a:cs typeface="Arial" panose="020B0604020202020204" pitchFamily="34" charset="0"/>
              </a:rPr>
              <a:t>Boi-K</a:t>
            </a:r>
            <a:r>
              <a:rPr lang="es-ES" altLang="es-ES" sz="1800" dirty="0">
                <a:solidFill>
                  <a:srgbClr val="000000"/>
                </a:solidFill>
                <a:latin typeface="+mn-lt"/>
                <a:cs typeface="Arial" panose="020B0604020202020204" pitchFamily="34" charset="0"/>
              </a:rPr>
              <a:t> </a:t>
            </a:r>
            <a:r>
              <a:rPr lang="en-US" altLang="es-ES" sz="1800" dirty="0">
                <a:solidFill>
                  <a:srgbClr val="000000"/>
                </a:solidFill>
                <a:latin typeface="+mn-lt"/>
                <a:cs typeface="Arial" panose="020B0604020202020204" pitchFamily="34" charset="0"/>
              </a:rPr>
              <a:t>® (</a:t>
            </a:r>
            <a:r>
              <a:rPr lang="en-US" altLang="es-ES" sz="1800" dirty="0" err="1">
                <a:solidFill>
                  <a:srgbClr val="000000"/>
                </a:solidFill>
                <a:latin typeface="+mn-lt"/>
                <a:cs typeface="Arial" panose="020B0604020202020204" pitchFamily="34" charset="0"/>
              </a:rPr>
              <a:t>bicarbonato</a:t>
            </a:r>
            <a:r>
              <a:rPr lang="en-US" altLang="es-ES" sz="1800" dirty="0">
                <a:solidFill>
                  <a:srgbClr val="000000"/>
                </a:solidFill>
                <a:latin typeface="+mn-lt"/>
                <a:cs typeface="Arial" panose="020B0604020202020204" pitchFamily="34" charset="0"/>
              </a:rPr>
              <a:t> </a:t>
            </a:r>
            <a:r>
              <a:rPr lang="en-US" altLang="es-ES" sz="1800" dirty="0" err="1">
                <a:solidFill>
                  <a:srgbClr val="000000"/>
                </a:solidFill>
                <a:latin typeface="+mn-lt"/>
                <a:cs typeface="Arial" panose="020B0604020202020204" pitchFamily="34" charset="0"/>
              </a:rPr>
              <a:t>potásico</a:t>
            </a:r>
            <a:r>
              <a:rPr lang="en-US" altLang="es-ES" sz="1800" dirty="0">
                <a:solidFill>
                  <a:srgbClr val="000000"/>
                </a:solidFill>
                <a:latin typeface="+mn-lt"/>
                <a:cs typeface="Arial" panose="020B0604020202020204" pitchFamily="34" charset="0"/>
              </a:rPr>
              <a:t> + ac. </a:t>
            </a:r>
            <a:r>
              <a:rPr lang="en-US" altLang="es-ES" sz="1800" dirty="0" err="1">
                <a:solidFill>
                  <a:srgbClr val="000000"/>
                </a:solidFill>
                <a:latin typeface="+mn-lt"/>
                <a:cs typeface="Arial" panose="020B0604020202020204" pitchFamily="34" charset="0"/>
              </a:rPr>
              <a:t>ascórbico</a:t>
            </a:r>
            <a:r>
              <a:rPr lang="en-US" altLang="es-ES" sz="1800" dirty="0">
                <a:solidFill>
                  <a:srgbClr val="000000"/>
                </a:solidFill>
                <a:latin typeface="+mn-lt"/>
                <a:cs typeface="Arial" panose="020B0604020202020204" pitchFamily="34" charset="0"/>
              </a:rPr>
              <a:t>) com </a:t>
            </a:r>
            <a:r>
              <a:rPr lang="en-US" altLang="es-ES" sz="1800" dirty="0" err="1">
                <a:solidFill>
                  <a:srgbClr val="000000"/>
                </a:solidFill>
                <a:latin typeface="+mn-lt"/>
                <a:cs typeface="Arial" panose="020B0604020202020204" pitchFamily="34" charset="0"/>
              </a:rPr>
              <a:t>eferv</a:t>
            </a:r>
            <a:r>
              <a:rPr lang="en-US" altLang="es-ES" sz="1800" dirty="0">
                <a:solidFill>
                  <a:srgbClr val="000000"/>
                </a:solidFill>
                <a:latin typeface="+mn-lt"/>
                <a:cs typeface="Arial" panose="020B0604020202020204" pitchFamily="34" charset="0"/>
              </a:rPr>
              <a:t>.: 1 c </a:t>
            </a:r>
            <a:r>
              <a:rPr lang="en-US" altLang="es-ES" sz="1800" dirty="0" err="1">
                <a:solidFill>
                  <a:srgbClr val="000000"/>
                </a:solidFill>
                <a:latin typeface="+mn-lt"/>
                <a:cs typeface="Arial" panose="020B0604020202020204" pitchFamily="34" charset="0"/>
              </a:rPr>
              <a:t>contiene</a:t>
            </a:r>
            <a:r>
              <a:rPr lang="en-US" altLang="es-ES" sz="1800" dirty="0">
                <a:solidFill>
                  <a:srgbClr val="000000"/>
                </a:solidFill>
                <a:latin typeface="+mn-lt"/>
                <a:cs typeface="Arial" panose="020B0604020202020204" pitchFamily="34" charset="0"/>
              </a:rPr>
              <a:t> 10 </a:t>
            </a:r>
            <a:r>
              <a:rPr lang="en-US" altLang="es-ES" sz="1800" dirty="0" err="1">
                <a:solidFill>
                  <a:srgbClr val="000000"/>
                </a:solidFill>
                <a:latin typeface="+mn-lt"/>
                <a:cs typeface="Arial" panose="020B0604020202020204" pitchFamily="34" charset="0"/>
              </a:rPr>
              <a:t>mEq</a:t>
            </a:r>
            <a:r>
              <a:rPr lang="en-US" altLang="es-ES" sz="1800" dirty="0">
                <a:solidFill>
                  <a:srgbClr val="000000"/>
                </a:solidFill>
                <a:latin typeface="+mn-lt"/>
                <a:cs typeface="Arial" panose="020B0604020202020204" pitchFamily="34" charset="0"/>
              </a:rPr>
              <a:t> de K</a:t>
            </a:r>
          </a:p>
          <a:p>
            <a:pPr eaLnBrk="1" hangingPunct="1">
              <a:lnSpc>
                <a:spcPct val="100000"/>
              </a:lnSpc>
              <a:spcBef>
                <a:spcPct val="0"/>
              </a:spcBef>
              <a:buFont typeface="Wingdings" panose="05000000000000000000" pitchFamily="2" charset="2"/>
              <a:buNone/>
              <a:defRPr/>
            </a:pPr>
            <a:r>
              <a:rPr lang="es-ES" altLang="es-ES" sz="1800" b="1" dirty="0">
                <a:solidFill>
                  <a:srgbClr val="000000"/>
                </a:solidFill>
                <a:latin typeface="+mn-lt"/>
                <a:cs typeface="Arial" panose="020B0604020202020204" pitchFamily="34" charset="0"/>
              </a:rPr>
              <a:t>Boi-K aspártico </a:t>
            </a:r>
            <a:r>
              <a:rPr lang="en-US" altLang="es-ES" sz="1800" dirty="0">
                <a:solidFill>
                  <a:srgbClr val="000000"/>
                </a:solidFill>
                <a:latin typeface="+mn-lt"/>
                <a:cs typeface="Arial" panose="020B0604020202020204" pitchFamily="34" charset="0"/>
              </a:rPr>
              <a:t>® (</a:t>
            </a:r>
            <a:r>
              <a:rPr lang="en-US" altLang="es-ES" sz="1800" dirty="0" err="1">
                <a:solidFill>
                  <a:srgbClr val="000000"/>
                </a:solidFill>
                <a:latin typeface="+mn-lt"/>
                <a:cs typeface="Arial" panose="020B0604020202020204" pitchFamily="34" charset="0"/>
              </a:rPr>
              <a:t>bicarbonato</a:t>
            </a:r>
            <a:r>
              <a:rPr lang="en-US" altLang="es-ES" sz="1800" dirty="0">
                <a:solidFill>
                  <a:srgbClr val="000000"/>
                </a:solidFill>
                <a:latin typeface="+mn-lt"/>
                <a:cs typeface="Arial" panose="020B0604020202020204" pitchFamily="34" charset="0"/>
              </a:rPr>
              <a:t> </a:t>
            </a:r>
            <a:r>
              <a:rPr lang="en-US" altLang="es-ES" sz="1800" dirty="0" err="1">
                <a:solidFill>
                  <a:srgbClr val="000000"/>
                </a:solidFill>
                <a:latin typeface="+mn-lt"/>
                <a:cs typeface="Arial" panose="020B0604020202020204" pitchFamily="34" charset="0"/>
              </a:rPr>
              <a:t>potásico</a:t>
            </a:r>
            <a:r>
              <a:rPr lang="en-US" altLang="es-ES" sz="1800" dirty="0">
                <a:solidFill>
                  <a:srgbClr val="000000"/>
                </a:solidFill>
                <a:latin typeface="+mn-lt"/>
                <a:cs typeface="Arial" panose="020B0604020202020204" pitchFamily="34" charset="0"/>
              </a:rPr>
              <a:t> + </a:t>
            </a:r>
            <a:r>
              <a:rPr lang="en-US" altLang="es-ES" sz="1800" dirty="0" err="1">
                <a:solidFill>
                  <a:srgbClr val="000000"/>
                </a:solidFill>
                <a:latin typeface="+mn-lt"/>
                <a:cs typeface="Arial" panose="020B0604020202020204" pitchFamily="34" charset="0"/>
              </a:rPr>
              <a:t>ác</a:t>
            </a:r>
            <a:r>
              <a:rPr lang="en-US" altLang="es-ES" sz="1800" dirty="0">
                <a:solidFill>
                  <a:srgbClr val="000000"/>
                </a:solidFill>
                <a:latin typeface="+mn-lt"/>
                <a:cs typeface="Arial" panose="020B0604020202020204" pitchFamily="34" charset="0"/>
              </a:rPr>
              <a:t>. </a:t>
            </a:r>
            <a:r>
              <a:rPr lang="en-US" altLang="es-ES" sz="1800" dirty="0" err="1">
                <a:solidFill>
                  <a:srgbClr val="000000"/>
                </a:solidFill>
                <a:latin typeface="+mn-lt"/>
                <a:cs typeface="Arial" panose="020B0604020202020204" pitchFamily="34" charset="0"/>
              </a:rPr>
              <a:t>Ascórbico</a:t>
            </a:r>
            <a:r>
              <a:rPr lang="en-US" altLang="es-ES" sz="1800" dirty="0">
                <a:solidFill>
                  <a:srgbClr val="000000"/>
                </a:solidFill>
                <a:latin typeface="+mn-lt"/>
                <a:cs typeface="Arial" panose="020B0604020202020204" pitchFamily="34" charset="0"/>
              </a:rPr>
              <a:t> + </a:t>
            </a:r>
            <a:r>
              <a:rPr lang="en-US" altLang="es-ES" sz="1800" dirty="0" err="1">
                <a:solidFill>
                  <a:srgbClr val="000000"/>
                </a:solidFill>
                <a:latin typeface="+mn-lt"/>
                <a:cs typeface="Arial" panose="020B0604020202020204" pitchFamily="34" charset="0"/>
              </a:rPr>
              <a:t>ác</a:t>
            </a:r>
            <a:r>
              <a:rPr lang="en-US" altLang="es-ES" sz="1800" dirty="0">
                <a:solidFill>
                  <a:srgbClr val="000000"/>
                </a:solidFill>
                <a:latin typeface="+mn-lt"/>
                <a:cs typeface="Arial" panose="020B0604020202020204" pitchFamily="34" charset="0"/>
              </a:rPr>
              <a:t>. </a:t>
            </a:r>
            <a:r>
              <a:rPr lang="en-US" altLang="es-ES" sz="1800" dirty="0" err="1">
                <a:solidFill>
                  <a:srgbClr val="000000"/>
                </a:solidFill>
                <a:latin typeface="+mn-lt"/>
                <a:cs typeface="Arial" panose="020B0604020202020204" pitchFamily="34" charset="0"/>
              </a:rPr>
              <a:t>aspártico</a:t>
            </a:r>
            <a:r>
              <a:rPr lang="en-US" altLang="es-ES" sz="1800" dirty="0">
                <a:solidFill>
                  <a:srgbClr val="000000"/>
                </a:solidFill>
                <a:latin typeface="+mn-lt"/>
                <a:cs typeface="Arial" panose="020B0604020202020204" pitchFamily="34" charset="0"/>
              </a:rPr>
              <a:t>) com </a:t>
            </a:r>
            <a:r>
              <a:rPr lang="en-US" altLang="es-ES" sz="1800" dirty="0" err="1">
                <a:solidFill>
                  <a:srgbClr val="000000"/>
                </a:solidFill>
                <a:latin typeface="+mn-lt"/>
                <a:cs typeface="Arial" panose="020B0604020202020204" pitchFamily="34" charset="0"/>
              </a:rPr>
              <a:t>eferv</a:t>
            </a:r>
            <a:r>
              <a:rPr lang="en-US" altLang="es-ES" sz="1800" dirty="0">
                <a:solidFill>
                  <a:srgbClr val="000000"/>
                </a:solidFill>
                <a:latin typeface="+mn-lt"/>
                <a:cs typeface="Arial" panose="020B0604020202020204" pitchFamily="34" charset="0"/>
              </a:rPr>
              <a:t>.: 1 c </a:t>
            </a:r>
            <a:r>
              <a:rPr lang="en-US" altLang="es-ES" sz="1800" dirty="0" err="1">
                <a:solidFill>
                  <a:srgbClr val="000000"/>
                </a:solidFill>
                <a:latin typeface="+mn-lt"/>
                <a:cs typeface="Arial" panose="020B0604020202020204" pitchFamily="34" charset="0"/>
              </a:rPr>
              <a:t>contiene</a:t>
            </a:r>
            <a:r>
              <a:rPr lang="en-US" altLang="es-ES" sz="1800" dirty="0">
                <a:solidFill>
                  <a:srgbClr val="000000"/>
                </a:solidFill>
                <a:latin typeface="+mn-lt"/>
                <a:cs typeface="Arial" panose="020B0604020202020204" pitchFamily="34" charset="0"/>
              </a:rPr>
              <a:t> 25 </a:t>
            </a:r>
            <a:r>
              <a:rPr lang="en-US" altLang="es-ES" sz="1800" dirty="0" err="1">
                <a:solidFill>
                  <a:srgbClr val="000000"/>
                </a:solidFill>
                <a:latin typeface="+mn-lt"/>
                <a:cs typeface="Arial" panose="020B0604020202020204" pitchFamily="34" charset="0"/>
              </a:rPr>
              <a:t>mEq</a:t>
            </a:r>
            <a:r>
              <a:rPr lang="en-US" altLang="es-ES" sz="1800" dirty="0">
                <a:solidFill>
                  <a:srgbClr val="000000"/>
                </a:solidFill>
                <a:latin typeface="+mn-lt"/>
                <a:cs typeface="Arial" panose="020B0604020202020204" pitchFamily="34" charset="0"/>
              </a:rPr>
              <a:t> de K</a:t>
            </a:r>
          </a:p>
          <a:p>
            <a:pPr eaLnBrk="1" hangingPunct="1">
              <a:lnSpc>
                <a:spcPct val="100000"/>
              </a:lnSpc>
              <a:spcBef>
                <a:spcPct val="0"/>
              </a:spcBef>
              <a:buFont typeface="Wingdings" panose="05000000000000000000" pitchFamily="2" charset="2"/>
              <a:buNone/>
              <a:defRPr/>
            </a:pPr>
            <a:r>
              <a:rPr lang="en-US" altLang="es-ES" sz="1800" b="1" dirty="0" err="1">
                <a:solidFill>
                  <a:srgbClr val="003399"/>
                </a:solidFill>
                <a:latin typeface="+mn-lt"/>
                <a:cs typeface="Arial" panose="020B0604020202020204" pitchFamily="34" charset="0"/>
              </a:rPr>
              <a:t>Potasión</a:t>
            </a:r>
            <a:r>
              <a:rPr lang="en-US" altLang="es-ES" sz="1800" dirty="0">
                <a:solidFill>
                  <a:srgbClr val="003399"/>
                </a:solidFill>
                <a:latin typeface="+mn-lt"/>
                <a:cs typeface="Arial" panose="020B0604020202020204" pitchFamily="34" charset="0"/>
              </a:rPr>
              <a:t> 600 ®</a:t>
            </a:r>
            <a:r>
              <a:rPr lang="en-US" altLang="es-ES" sz="1800" dirty="0">
                <a:solidFill>
                  <a:srgbClr val="000000"/>
                </a:solidFill>
                <a:latin typeface="+mn-lt"/>
                <a:cs typeface="Arial" panose="020B0604020202020204" pitchFamily="34" charset="0"/>
              </a:rPr>
              <a:t> (</a:t>
            </a:r>
            <a:r>
              <a:rPr lang="en-US" altLang="es-ES" sz="1800" dirty="0" err="1">
                <a:solidFill>
                  <a:srgbClr val="000000"/>
                </a:solidFill>
                <a:latin typeface="+mn-lt"/>
                <a:cs typeface="Arial" panose="020B0604020202020204" pitchFamily="34" charset="0"/>
              </a:rPr>
              <a:t>cloruro</a:t>
            </a:r>
            <a:r>
              <a:rPr lang="en-US" altLang="es-ES" sz="1800" dirty="0">
                <a:solidFill>
                  <a:srgbClr val="000000"/>
                </a:solidFill>
                <a:latin typeface="+mn-lt"/>
                <a:cs typeface="Arial" panose="020B0604020202020204" pitchFamily="34" charset="0"/>
              </a:rPr>
              <a:t> </a:t>
            </a:r>
            <a:r>
              <a:rPr lang="en-US" altLang="es-ES" sz="1800" dirty="0" err="1">
                <a:solidFill>
                  <a:srgbClr val="000000"/>
                </a:solidFill>
                <a:latin typeface="+mn-lt"/>
                <a:cs typeface="Arial" panose="020B0604020202020204" pitchFamily="34" charset="0"/>
              </a:rPr>
              <a:t>potásico</a:t>
            </a:r>
            <a:r>
              <a:rPr lang="en-US" altLang="es-ES" sz="1800" dirty="0">
                <a:solidFill>
                  <a:srgbClr val="000000"/>
                </a:solidFill>
                <a:latin typeface="+mn-lt"/>
                <a:cs typeface="Arial" panose="020B0604020202020204" pitchFamily="34" charset="0"/>
              </a:rPr>
              <a:t>) </a:t>
            </a:r>
            <a:r>
              <a:rPr lang="en-US" altLang="es-ES" sz="1800" dirty="0" err="1">
                <a:solidFill>
                  <a:srgbClr val="000000"/>
                </a:solidFill>
                <a:latin typeface="+mn-lt"/>
                <a:cs typeface="Arial" panose="020B0604020202020204" pitchFamily="34" charset="0"/>
              </a:rPr>
              <a:t>cáps</a:t>
            </a:r>
            <a:r>
              <a:rPr lang="en-US" altLang="es-ES" sz="1800" dirty="0">
                <a:solidFill>
                  <a:srgbClr val="000000"/>
                </a:solidFill>
                <a:latin typeface="+mn-lt"/>
                <a:cs typeface="Arial" panose="020B0604020202020204" pitchFamily="34" charset="0"/>
              </a:rPr>
              <a:t>: 8 </a:t>
            </a:r>
            <a:r>
              <a:rPr lang="en-US" altLang="es-ES" sz="1800" dirty="0" err="1">
                <a:solidFill>
                  <a:srgbClr val="000000"/>
                </a:solidFill>
                <a:latin typeface="+mn-lt"/>
                <a:cs typeface="Arial" panose="020B0604020202020204" pitchFamily="34" charset="0"/>
              </a:rPr>
              <a:t>mEq</a:t>
            </a:r>
            <a:r>
              <a:rPr lang="en-US" altLang="es-ES" sz="1800" dirty="0">
                <a:solidFill>
                  <a:srgbClr val="000000"/>
                </a:solidFill>
                <a:latin typeface="+mn-lt"/>
                <a:cs typeface="Arial" panose="020B0604020202020204" pitchFamily="34" charset="0"/>
              </a:rPr>
              <a:t> de K</a:t>
            </a:r>
          </a:p>
          <a:p>
            <a:pPr eaLnBrk="1" hangingPunct="1">
              <a:lnSpc>
                <a:spcPct val="100000"/>
              </a:lnSpc>
              <a:spcBef>
                <a:spcPct val="0"/>
              </a:spcBef>
              <a:buFont typeface="Wingdings" panose="05000000000000000000" pitchFamily="2" charset="2"/>
              <a:buNone/>
              <a:defRPr/>
            </a:pPr>
            <a:r>
              <a:rPr lang="en-US" altLang="es-ES" sz="1800" b="1" dirty="0" err="1">
                <a:solidFill>
                  <a:srgbClr val="000000"/>
                </a:solidFill>
                <a:latin typeface="+mn-lt"/>
                <a:cs typeface="Arial" panose="020B0604020202020204" pitchFamily="34" charset="0"/>
              </a:rPr>
              <a:t>Potasión</a:t>
            </a:r>
            <a:r>
              <a:rPr lang="en-US" altLang="es-ES" sz="1800" dirty="0">
                <a:solidFill>
                  <a:srgbClr val="000000"/>
                </a:solidFill>
                <a:latin typeface="+mn-lt"/>
                <a:cs typeface="Arial" panose="020B0604020202020204" pitchFamily="34" charset="0"/>
              </a:rPr>
              <a:t> ® </a:t>
            </a:r>
            <a:r>
              <a:rPr lang="en-US" altLang="es-ES" sz="1800" dirty="0" err="1">
                <a:solidFill>
                  <a:srgbClr val="000000"/>
                </a:solidFill>
                <a:latin typeface="+mn-lt"/>
                <a:cs typeface="Arial" panose="020B0604020202020204" pitchFamily="34" charset="0"/>
              </a:rPr>
              <a:t>solución</a:t>
            </a:r>
            <a:r>
              <a:rPr lang="en-US" altLang="es-ES" sz="1800" dirty="0">
                <a:solidFill>
                  <a:srgbClr val="000000"/>
                </a:solidFill>
                <a:latin typeface="+mn-lt"/>
                <a:cs typeface="Arial" panose="020B0604020202020204" pitchFamily="34" charset="0"/>
              </a:rPr>
              <a:t> (</a:t>
            </a:r>
            <a:r>
              <a:rPr lang="en-US" altLang="es-ES" sz="1800" dirty="0" err="1">
                <a:solidFill>
                  <a:srgbClr val="000000"/>
                </a:solidFill>
                <a:latin typeface="+mn-lt"/>
                <a:cs typeface="Arial" panose="020B0604020202020204" pitchFamily="34" charset="0"/>
              </a:rPr>
              <a:t>glucoheptonato</a:t>
            </a:r>
            <a:r>
              <a:rPr lang="en-US" altLang="es-ES" sz="1800" dirty="0">
                <a:solidFill>
                  <a:srgbClr val="000000"/>
                </a:solidFill>
                <a:latin typeface="+mn-lt"/>
                <a:cs typeface="Arial" panose="020B0604020202020204" pitchFamily="34" charset="0"/>
              </a:rPr>
              <a:t> </a:t>
            </a:r>
            <a:r>
              <a:rPr lang="en-US" altLang="es-ES" sz="1800" dirty="0" err="1">
                <a:solidFill>
                  <a:srgbClr val="000000"/>
                </a:solidFill>
                <a:latin typeface="+mn-lt"/>
                <a:cs typeface="Arial" panose="020B0604020202020204" pitchFamily="34" charset="0"/>
              </a:rPr>
              <a:t>potásico</a:t>
            </a:r>
            <a:r>
              <a:rPr lang="en-US" altLang="es-ES" sz="1800" dirty="0">
                <a:solidFill>
                  <a:srgbClr val="000000"/>
                </a:solidFill>
                <a:latin typeface="+mn-lt"/>
                <a:cs typeface="Arial" panose="020B0604020202020204" pitchFamily="34" charset="0"/>
              </a:rPr>
              <a:t>): 5 </a:t>
            </a:r>
            <a:r>
              <a:rPr lang="en-US" altLang="es-ES" sz="1800" dirty="0" err="1">
                <a:solidFill>
                  <a:srgbClr val="000000"/>
                </a:solidFill>
                <a:latin typeface="+mn-lt"/>
                <a:cs typeface="Arial" panose="020B0604020202020204" pitchFamily="34" charset="0"/>
              </a:rPr>
              <a:t>mEq</a:t>
            </a:r>
            <a:r>
              <a:rPr lang="en-US" altLang="es-ES" sz="1800" dirty="0">
                <a:solidFill>
                  <a:srgbClr val="000000"/>
                </a:solidFill>
                <a:latin typeface="+mn-lt"/>
                <a:cs typeface="Arial" panose="020B0604020202020204" pitchFamily="34" charset="0"/>
              </a:rPr>
              <a:t>/ 5 ml de K</a:t>
            </a:r>
          </a:p>
          <a:p>
            <a:pPr eaLnBrk="1" hangingPunct="1">
              <a:lnSpc>
                <a:spcPct val="100000"/>
              </a:lnSpc>
              <a:spcBef>
                <a:spcPct val="0"/>
              </a:spcBef>
              <a:buFont typeface="Wingdings" panose="05000000000000000000" pitchFamily="2" charset="2"/>
              <a:buNone/>
              <a:defRPr/>
            </a:pPr>
            <a:r>
              <a:rPr lang="es-ES" altLang="es-ES" sz="1800" b="1" dirty="0">
                <a:solidFill>
                  <a:srgbClr val="000000"/>
                </a:solidFill>
                <a:latin typeface="+mn-lt"/>
                <a:cs typeface="Arial" panose="020B0604020202020204" pitchFamily="34" charset="0"/>
              </a:rPr>
              <a:t>Boi-K  gluconato </a:t>
            </a:r>
            <a:r>
              <a:rPr lang="en-US" altLang="es-ES" sz="1800" dirty="0">
                <a:solidFill>
                  <a:srgbClr val="000000"/>
                </a:solidFill>
                <a:latin typeface="+mn-lt"/>
                <a:cs typeface="Arial" panose="020B0604020202020204" pitchFamily="34" charset="0"/>
              </a:rPr>
              <a:t>® (</a:t>
            </a:r>
            <a:r>
              <a:rPr lang="en-US" altLang="es-ES" sz="1800" dirty="0" err="1">
                <a:solidFill>
                  <a:srgbClr val="000000"/>
                </a:solidFill>
                <a:latin typeface="+mn-lt"/>
                <a:cs typeface="Arial" panose="020B0604020202020204" pitchFamily="34" charset="0"/>
              </a:rPr>
              <a:t>gluconato</a:t>
            </a:r>
            <a:r>
              <a:rPr lang="en-US" altLang="es-ES" sz="1800" dirty="0">
                <a:solidFill>
                  <a:srgbClr val="000000"/>
                </a:solidFill>
                <a:latin typeface="+mn-lt"/>
                <a:cs typeface="Arial" panose="020B0604020202020204" pitchFamily="34" charset="0"/>
              </a:rPr>
              <a:t> </a:t>
            </a:r>
            <a:r>
              <a:rPr lang="en-US" altLang="es-ES" sz="1800" dirty="0" err="1">
                <a:solidFill>
                  <a:srgbClr val="000000"/>
                </a:solidFill>
                <a:latin typeface="+mn-lt"/>
                <a:cs typeface="Arial" panose="020B0604020202020204" pitchFamily="34" charset="0"/>
              </a:rPr>
              <a:t>potásico</a:t>
            </a:r>
            <a:r>
              <a:rPr lang="en-US" altLang="es-ES" sz="1800" dirty="0">
                <a:solidFill>
                  <a:srgbClr val="000000"/>
                </a:solidFill>
                <a:latin typeface="+mn-lt"/>
                <a:cs typeface="Arial" panose="020B0604020202020204" pitchFamily="34" charset="0"/>
              </a:rPr>
              <a:t>): 1 </a:t>
            </a:r>
            <a:r>
              <a:rPr lang="en-US" altLang="es-ES" sz="1800" dirty="0" err="1">
                <a:solidFill>
                  <a:srgbClr val="000000"/>
                </a:solidFill>
                <a:latin typeface="+mn-lt"/>
                <a:cs typeface="Arial" panose="020B0604020202020204" pitchFamily="34" charset="0"/>
              </a:rPr>
              <a:t>sobre</a:t>
            </a:r>
            <a:r>
              <a:rPr lang="en-US" altLang="es-ES" sz="1800" dirty="0">
                <a:solidFill>
                  <a:srgbClr val="000000"/>
                </a:solidFill>
                <a:latin typeface="+mn-lt"/>
                <a:cs typeface="Arial" panose="020B0604020202020204" pitchFamily="34" charset="0"/>
              </a:rPr>
              <a:t> </a:t>
            </a:r>
            <a:r>
              <a:rPr lang="en-US" altLang="es-ES" sz="1800" dirty="0" err="1">
                <a:solidFill>
                  <a:srgbClr val="000000"/>
                </a:solidFill>
                <a:latin typeface="+mn-lt"/>
                <a:cs typeface="Arial" panose="020B0604020202020204" pitchFamily="34" charset="0"/>
              </a:rPr>
              <a:t>contiene</a:t>
            </a:r>
            <a:r>
              <a:rPr lang="en-US" altLang="es-ES" sz="1800" dirty="0">
                <a:solidFill>
                  <a:srgbClr val="000000"/>
                </a:solidFill>
                <a:latin typeface="+mn-lt"/>
                <a:cs typeface="Arial" panose="020B0604020202020204" pitchFamily="34" charset="0"/>
              </a:rPr>
              <a:t> 20 </a:t>
            </a:r>
            <a:r>
              <a:rPr lang="en-US" altLang="es-ES" sz="1800" dirty="0" err="1">
                <a:solidFill>
                  <a:srgbClr val="000000"/>
                </a:solidFill>
                <a:latin typeface="+mn-lt"/>
                <a:cs typeface="Arial" panose="020B0604020202020204" pitchFamily="34" charset="0"/>
              </a:rPr>
              <a:t>mEq</a:t>
            </a:r>
            <a:r>
              <a:rPr lang="en-US" altLang="es-ES" sz="1800" dirty="0">
                <a:solidFill>
                  <a:srgbClr val="000000"/>
                </a:solidFill>
                <a:latin typeface="+mn-lt"/>
                <a:cs typeface="Arial" panose="020B0604020202020204" pitchFamily="34" charset="0"/>
              </a:rPr>
              <a:t> de K</a:t>
            </a:r>
          </a:p>
          <a:p>
            <a:pPr eaLnBrk="1" hangingPunct="1">
              <a:lnSpc>
                <a:spcPct val="100000"/>
              </a:lnSpc>
              <a:spcBef>
                <a:spcPct val="0"/>
              </a:spcBef>
              <a:buFont typeface="Wingdings" panose="05000000000000000000" pitchFamily="2" charset="2"/>
              <a:buNone/>
              <a:defRPr/>
            </a:pPr>
            <a:r>
              <a:rPr lang="en-US" altLang="es-ES" sz="1800" b="1" dirty="0" err="1">
                <a:solidFill>
                  <a:srgbClr val="000000"/>
                </a:solidFill>
                <a:latin typeface="+mn-lt"/>
                <a:cs typeface="Arial" panose="020B0604020202020204" pitchFamily="34" charset="0"/>
              </a:rPr>
              <a:t>Acalka</a:t>
            </a:r>
            <a:r>
              <a:rPr lang="es-ES" altLang="es-ES" sz="1800" dirty="0">
                <a:solidFill>
                  <a:srgbClr val="000000"/>
                </a:solidFill>
                <a:latin typeface="+mn-lt"/>
                <a:cs typeface="Arial" panose="020B0604020202020204" pitchFamily="34" charset="0"/>
              </a:rPr>
              <a:t> </a:t>
            </a:r>
            <a:r>
              <a:rPr lang="en-US" altLang="es-ES" sz="1800" dirty="0">
                <a:solidFill>
                  <a:srgbClr val="000000"/>
                </a:solidFill>
                <a:latin typeface="+mn-lt"/>
                <a:cs typeface="Arial" panose="020B0604020202020204" pitchFamily="34" charset="0"/>
              </a:rPr>
              <a:t>®: (</a:t>
            </a:r>
            <a:r>
              <a:rPr lang="en-US" altLang="es-ES" sz="1800" dirty="0" err="1">
                <a:solidFill>
                  <a:srgbClr val="000000"/>
                </a:solidFill>
                <a:latin typeface="+mn-lt"/>
                <a:cs typeface="Arial" panose="020B0604020202020204" pitchFamily="34" charset="0"/>
              </a:rPr>
              <a:t>citrato</a:t>
            </a:r>
            <a:r>
              <a:rPr lang="en-US" altLang="es-ES" sz="1800" dirty="0">
                <a:solidFill>
                  <a:srgbClr val="000000"/>
                </a:solidFill>
                <a:latin typeface="+mn-lt"/>
                <a:cs typeface="Arial" panose="020B0604020202020204" pitchFamily="34" charset="0"/>
              </a:rPr>
              <a:t> </a:t>
            </a:r>
            <a:r>
              <a:rPr lang="en-US" altLang="es-ES" sz="1800" dirty="0" err="1">
                <a:solidFill>
                  <a:srgbClr val="000000"/>
                </a:solidFill>
                <a:latin typeface="+mn-lt"/>
                <a:cs typeface="Arial" panose="020B0604020202020204" pitchFamily="34" charset="0"/>
              </a:rPr>
              <a:t>potásico</a:t>
            </a:r>
            <a:r>
              <a:rPr lang="en-US" altLang="es-ES" sz="1800" dirty="0">
                <a:solidFill>
                  <a:srgbClr val="000000"/>
                </a:solidFill>
                <a:latin typeface="+mn-lt"/>
                <a:cs typeface="Arial" panose="020B0604020202020204" pitchFamily="34" charset="0"/>
              </a:rPr>
              <a:t>): 1 c </a:t>
            </a:r>
            <a:r>
              <a:rPr lang="en-US" altLang="es-ES" sz="1800" dirty="0" err="1">
                <a:solidFill>
                  <a:srgbClr val="000000"/>
                </a:solidFill>
                <a:latin typeface="+mn-lt"/>
                <a:cs typeface="Arial" panose="020B0604020202020204" pitchFamily="34" charset="0"/>
              </a:rPr>
              <a:t>contiene</a:t>
            </a:r>
            <a:r>
              <a:rPr lang="en-US" altLang="es-ES" sz="1800" dirty="0">
                <a:solidFill>
                  <a:srgbClr val="000000"/>
                </a:solidFill>
                <a:latin typeface="+mn-lt"/>
                <a:cs typeface="Arial" panose="020B0604020202020204" pitchFamily="34" charset="0"/>
              </a:rPr>
              <a:t> 10 </a:t>
            </a:r>
            <a:r>
              <a:rPr lang="en-US" altLang="es-ES" sz="1800" dirty="0" err="1">
                <a:solidFill>
                  <a:srgbClr val="000000"/>
                </a:solidFill>
                <a:latin typeface="+mn-lt"/>
                <a:cs typeface="Arial" panose="020B0604020202020204" pitchFamily="34" charset="0"/>
              </a:rPr>
              <a:t>mEq</a:t>
            </a:r>
            <a:r>
              <a:rPr lang="en-US" altLang="es-ES" sz="1800" dirty="0">
                <a:solidFill>
                  <a:srgbClr val="000000"/>
                </a:solidFill>
                <a:latin typeface="+mn-lt"/>
                <a:cs typeface="Arial" panose="020B0604020202020204" pitchFamily="34" charset="0"/>
              </a:rPr>
              <a:t> de K</a:t>
            </a:r>
          </a:p>
          <a:p>
            <a:pPr eaLnBrk="1" hangingPunct="1">
              <a:lnSpc>
                <a:spcPct val="100000"/>
              </a:lnSpc>
              <a:spcBef>
                <a:spcPct val="0"/>
              </a:spcBef>
              <a:buFont typeface="Wingdings" panose="05000000000000000000" pitchFamily="2" charset="2"/>
              <a:buNone/>
              <a:defRPr/>
            </a:pPr>
            <a:endParaRPr lang="en-US" altLang="es-ES" sz="1800" dirty="0">
              <a:solidFill>
                <a:srgbClr val="000000"/>
              </a:solidFill>
              <a:latin typeface="+mn-lt"/>
              <a:cs typeface="Arial" panose="020B0604020202020204" pitchFamily="34" charset="0"/>
            </a:endParaRPr>
          </a:p>
          <a:p>
            <a:pPr marL="557213" lvl="1" indent="-214313" eaLnBrk="1" fontAlgn="auto" hangingPunct="1">
              <a:spcBef>
                <a:spcPct val="0"/>
              </a:spcBef>
              <a:spcAft>
                <a:spcPts val="0"/>
              </a:spcAft>
              <a:buFont typeface="Wingdings" panose="05000000000000000000" pitchFamily="2" charset="2"/>
              <a:buChar char="§"/>
              <a:defRPr/>
            </a:pPr>
            <a:r>
              <a:rPr lang="es-ES" altLang="es-ES" b="1" dirty="0">
                <a:solidFill>
                  <a:srgbClr val="3333CC"/>
                </a:solidFill>
                <a:latin typeface="+mn-lt"/>
                <a:cs typeface="Arial" panose="020B0604020202020204" pitchFamily="34" charset="0"/>
              </a:rPr>
              <a:t>- Vía intravenosa: </a:t>
            </a:r>
            <a:r>
              <a:rPr lang="es-ES" altLang="es-ES" b="1" dirty="0" err="1">
                <a:solidFill>
                  <a:srgbClr val="3333CC"/>
                </a:solidFill>
                <a:latin typeface="+mn-lt"/>
                <a:cs typeface="Arial" panose="020B0604020202020204" pitchFamily="34" charset="0"/>
              </a:rPr>
              <a:t>ClK</a:t>
            </a:r>
            <a:r>
              <a:rPr lang="en-US" altLang="es-ES" dirty="0">
                <a:solidFill>
                  <a:srgbClr val="000000"/>
                </a:solidFill>
                <a:latin typeface="+mn-lt"/>
                <a:cs typeface="Arial" panose="020B0604020202020204" pitchFamily="34" charset="0"/>
              </a:rPr>
              <a:t> </a:t>
            </a:r>
          </a:p>
          <a:p>
            <a:pPr marL="557213" lvl="1" indent="-214313" eaLnBrk="1" fontAlgn="auto" hangingPunct="1">
              <a:spcBef>
                <a:spcPct val="0"/>
              </a:spcBef>
              <a:spcAft>
                <a:spcPts val="0"/>
              </a:spcAft>
              <a:buFont typeface="Wingdings" panose="05000000000000000000" pitchFamily="2" charset="2"/>
              <a:buChar char="§"/>
              <a:defRPr/>
            </a:pPr>
            <a:r>
              <a:rPr lang="es-ES" altLang="es-ES" dirty="0">
                <a:solidFill>
                  <a:srgbClr val="000000"/>
                </a:solidFill>
                <a:latin typeface="+mn-lt"/>
                <a:cs typeface="Arial" panose="020B0604020202020204" pitchFamily="34" charset="0"/>
              </a:rPr>
              <a:t>Diluir el </a:t>
            </a:r>
            <a:r>
              <a:rPr lang="es-ES" altLang="es-ES" dirty="0" err="1">
                <a:solidFill>
                  <a:srgbClr val="000000"/>
                </a:solidFill>
                <a:latin typeface="+mn-lt"/>
                <a:cs typeface="Arial" panose="020B0604020202020204" pitchFamily="34" charset="0"/>
              </a:rPr>
              <a:t>ClK</a:t>
            </a:r>
            <a:r>
              <a:rPr lang="es-ES" altLang="es-ES" dirty="0">
                <a:solidFill>
                  <a:srgbClr val="000000"/>
                </a:solidFill>
                <a:latin typeface="+mn-lt"/>
                <a:cs typeface="Arial" panose="020B0604020202020204" pitchFamily="34" charset="0"/>
              </a:rPr>
              <a:t> en salino, el glucosado puede aumentar la liberación de insulina.</a:t>
            </a:r>
          </a:p>
          <a:p>
            <a:pPr marL="557213" lvl="1" indent="-214313" eaLnBrk="1" fontAlgn="auto" hangingPunct="1">
              <a:spcBef>
                <a:spcPct val="0"/>
              </a:spcBef>
              <a:spcAft>
                <a:spcPts val="0"/>
              </a:spcAft>
              <a:buFont typeface="Wingdings" panose="05000000000000000000" pitchFamily="2" charset="2"/>
              <a:buChar char="§"/>
              <a:defRPr/>
            </a:pPr>
            <a:r>
              <a:rPr lang="es-ES" altLang="es-ES" dirty="0">
                <a:solidFill>
                  <a:srgbClr val="000000"/>
                </a:solidFill>
                <a:latin typeface="+mn-lt"/>
                <a:cs typeface="Arial" panose="020B0604020202020204" pitchFamily="34" charset="0"/>
              </a:rPr>
              <a:t> La velocidad de infusión debe ser &lt; 10-20 mEq/h vía periférica y 20-40 mEq/h vía central (40 mEq/h de forma excepcional si arritmias con compromiso vital).</a:t>
            </a:r>
          </a:p>
          <a:p>
            <a:pPr marL="600075" lvl="1" indent="-257175" eaLnBrk="1" fontAlgn="auto" hangingPunct="1">
              <a:spcBef>
                <a:spcPct val="0"/>
              </a:spcBef>
              <a:spcAft>
                <a:spcPts val="0"/>
              </a:spcAft>
              <a:buFont typeface="Wingdings" panose="05000000000000000000" pitchFamily="2" charset="2"/>
              <a:buChar char="§"/>
              <a:defRPr/>
            </a:pPr>
            <a:r>
              <a:rPr lang="es-ES" altLang="es-ES" dirty="0">
                <a:solidFill>
                  <a:srgbClr val="000000"/>
                </a:solidFill>
                <a:latin typeface="+mn-lt"/>
                <a:cs typeface="Arial" panose="020B0604020202020204" pitchFamily="34" charset="0"/>
              </a:rPr>
              <a:t>Por vía periférica &lt; 40-60 mEq/l por el riesgo de flebitis y dolor local.</a:t>
            </a:r>
          </a:p>
          <a:p>
            <a:pPr marL="557213" lvl="1" indent="-214313" eaLnBrk="1" fontAlgn="auto" hangingPunct="1">
              <a:spcBef>
                <a:spcPct val="0"/>
              </a:spcBef>
              <a:spcAft>
                <a:spcPts val="0"/>
              </a:spcAft>
              <a:buFont typeface="Wingdings" panose="05000000000000000000" pitchFamily="2" charset="2"/>
              <a:buChar char="§"/>
              <a:defRPr/>
            </a:pPr>
            <a:r>
              <a:rPr lang="es-ES" altLang="es-ES" dirty="0">
                <a:solidFill>
                  <a:srgbClr val="000000"/>
                </a:solidFill>
                <a:latin typeface="+mn-lt"/>
                <a:cs typeface="Arial" panose="020B0604020202020204" pitchFamily="34" charset="0"/>
              </a:rPr>
              <a:t> Por vía central &lt; 100 mEq/l (las vías centrales no deben progresar                                    hasta el interior de la aurícula por el riesgo de arritmias).</a:t>
            </a:r>
          </a:p>
          <a:p>
            <a:pPr eaLnBrk="1" hangingPunct="1">
              <a:lnSpc>
                <a:spcPct val="100000"/>
              </a:lnSpc>
              <a:spcBef>
                <a:spcPct val="0"/>
              </a:spcBef>
              <a:buFont typeface="Wingdings" panose="05000000000000000000" pitchFamily="2" charset="2"/>
              <a:buNone/>
              <a:defRPr/>
            </a:pPr>
            <a:r>
              <a:rPr lang="es-ES" altLang="es-ES" sz="1800" dirty="0">
                <a:solidFill>
                  <a:srgbClr val="000000"/>
                </a:solidFill>
                <a:latin typeface="+mn-lt"/>
                <a:cs typeface="Arial" panose="020B0604020202020204" pitchFamily="34" charset="0"/>
              </a:rPr>
              <a:t>	</a:t>
            </a:r>
          </a:p>
          <a:p>
            <a:pPr eaLnBrk="1" hangingPunct="1">
              <a:lnSpc>
                <a:spcPct val="100000"/>
              </a:lnSpc>
              <a:spcBef>
                <a:spcPct val="0"/>
              </a:spcBef>
              <a:buFont typeface="Wingdings" panose="05000000000000000000" pitchFamily="2" charset="2"/>
              <a:buChar char="ü"/>
              <a:defRPr/>
            </a:pPr>
            <a:r>
              <a:rPr lang="es-ES" altLang="es-ES" sz="1800" b="1" dirty="0">
                <a:solidFill>
                  <a:srgbClr val="000000"/>
                </a:solidFill>
                <a:latin typeface="+mn-lt"/>
                <a:cs typeface="Arial" panose="020B0604020202020204" pitchFamily="34" charset="0"/>
              </a:rPr>
              <a:t> Tratamiento de la causa</a:t>
            </a:r>
          </a:p>
          <a:p>
            <a:pPr eaLnBrk="1" hangingPunct="1">
              <a:lnSpc>
                <a:spcPct val="100000"/>
              </a:lnSpc>
              <a:spcBef>
                <a:spcPct val="0"/>
              </a:spcBef>
              <a:buFont typeface="Wingdings" panose="05000000000000000000" pitchFamily="2" charset="2"/>
              <a:buNone/>
              <a:defRPr/>
            </a:pPr>
            <a:endParaRPr lang="es-ES" altLang="es-ES" sz="1800" b="1" dirty="0">
              <a:solidFill>
                <a:srgbClr val="000000"/>
              </a:solidFill>
              <a:latin typeface="+mn-lt"/>
              <a:cs typeface="Arial" panose="020B0604020202020204" pitchFamily="34" charset="0"/>
            </a:endParaRPr>
          </a:p>
        </p:txBody>
      </p:sp>
      <p:sp>
        <p:nvSpPr>
          <p:cNvPr id="5" name="Text Box 3">
            <a:extLst>
              <a:ext uri="{FF2B5EF4-FFF2-40B4-BE49-F238E27FC236}">
                <a16:creationId xmlns:a16="http://schemas.microsoft.com/office/drawing/2014/main" id="{E177DB99-E6A2-03C6-599B-2B0E87FDBFC6}"/>
              </a:ext>
            </a:extLst>
          </p:cNvPr>
          <p:cNvSpPr txBox="1">
            <a:spLocks noChangeArrowheads="1"/>
          </p:cNvSpPr>
          <p:nvPr/>
        </p:nvSpPr>
        <p:spPr bwMode="auto">
          <a:xfrm>
            <a:off x="3810000" y="5610225"/>
            <a:ext cx="5108575" cy="506413"/>
          </a:xfrm>
          <a:prstGeom prst="rect">
            <a:avLst/>
          </a:prstGeom>
          <a:noFill/>
          <a:ln w="28575" algn="ctr">
            <a:solidFill>
              <a:srgbClr val="0033CC"/>
            </a:solidFill>
            <a:miter lim="800000"/>
            <a:headEnd/>
            <a:tailEnd/>
          </a:ln>
        </p:spPr>
        <p:txBody>
          <a:bodyPr>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defTabSz="685800" eaLnBrk="1" fontAlgn="auto" hangingPunct="1">
              <a:spcBef>
                <a:spcPct val="0"/>
              </a:spcBef>
              <a:spcAft>
                <a:spcPts val="0"/>
              </a:spcAft>
              <a:buClrTx/>
              <a:buSzTx/>
              <a:buFont typeface="Wingdings" panose="05000000000000000000" pitchFamily="2" charset="2"/>
              <a:buChar char="F"/>
              <a:defRPr/>
            </a:pPr>
            <a:r>
              <a:rPr lang="es-ES_tradnl" altLang="es-ES" sz="1350" dirty="0">
                <a:solidFill>
                  <a:srgbClr val="000000"/>
                </a:solidFill>
                <a:cs typeface="Arial" panose="020B0604020202020204" pitchFamily="34" charset="0"/>
                <a:sym typeface="Wingdings" panose="05000000000000000000" pitchFamily="2" charset="2"/>
              </a:rPr>
              <a:t> Si hipopotasemia refractaria descartar hipomagnesemia.</a:t>
            </a:r>
            <a:endParaRPr lang="es-ES" altLang="es-ES" sz="1350" dirty="0">
              <a:solidFill>
                <a:srgbClr val="000000"/>
              </a:solidFill>
              <a:cs typeface="Arial" panose="020B0604020202020204" pitchFamily="34" charset="0"/>
            </a:endParaRPr>
          </a:p>
          <a:p>
            <a:pPr defTabSz="685800" eaLnBrk="1" fontAlgn="auto" hangingPunct="1">
              <a:spcBef>
                <a:spcPct val="0"/>
              </a:spcBef>
              <a:spcAft>
                <a:spcPts val="0"/>
              </a:spcAft>
              <a:buClrTx/>
              <a:buSzTx/>
              <a:buFont typeface="Wingdings" panose="05000000000000000000" pitchFamily="2" charset="2"/>
              <a:buChar char="F"/>
              <a:defRPr/>
            </a:pPr>
            <a:r>
              <a:rPr lang="es-ES" altLang="es-ES" sz="1350" dirty="0">
                <a:solidFill>
                  <a:srgbClr val="000000"/>
                </a:solidFill>
                <a:cs typeface="Arial" panose="020B0604020202020204" pitchFamily="34" charset="0"/>
                <a:sym typeface="Wingdings" panose="05000000000000000000" pitchFamily="2" charset="2"/>
              </a:rPr>
              <a:t> Monitorizar también Mg y reponer si es necesario.</a:t>
            </a:r>
          </a:p>
        </p:txBody>
      </p:sp>
    </p:spTree>
  </p:cSld>
  <p:clrMapOvr>
    <a:masterClrMapping/>
  </p:clrMapOvr>
  <p:transition spd="slow" advTm="57065"/>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D28007-86C2-25A4-F017-EB7645136A65}"/>
              </a:ext>
            </a:extLst>
          </p:cNvPr>
          <p:cNvSpPr>
            <a:spLocks noGrp="1"/>
          </p:cNvSpPr>
          <p:nvPr>
            <p:ph type="title"/>
          </p:nvPr>
        </p:nvSpPr>
        <p:spPr>
          <a:xfrm>
            <a:off x="-107950" y="608013"/>
            <a:ext cx="7886700" cy="793750"/>
          </a:xfrm>
        </p:spPr>
        <p:txBody>
          <a:bodyPr rtlCol="0">
            <a:normAutofit/>
          </a:bodyPr>
          <a:lstStyle/>
          <a:p>
            <a:pPr algn="ctr" eaLnBrk="1" fontAlgn="auto" hangingPunct="1">
              <a:spcAft>
                <a:spcPts val="0"/>
              </a:spcAft>
              <a:defRPr/>
            </a:pPr>
            <a:r>
              <a:rPr lang="es-ES" sz="2900" b="1" dirty="0">
                <a:solidFill>
                  <a:srgbClr val="3333CC"/>
                </a:solidFill>
                <a:latin typeface="Arial" panose="020B0604020202020204" pitchFamily="34" charset="0"/>
                <a:ea typeface="+mn-ea"/>
                <a:cs typeface="+mn-cs"/>
              </a:rPr>
              <a:t>Mensajes clave</a:t>
            </a:r>
          </a:p>
        </p:txBody>
      </p:sp>
      <p:sp>
        <p:nvSpPr>
          <p:cNvPr id="278531" name="Text Box 3">
            <a:extLst>
              <a:ext uri="{FF2B5EF4-FFF2-40B4-BE49-F238E27FC236}">
                <a16:creationId xmlns:a16="http://schemas.microsoft.com/office/drawing/2014/main" id="{52926C8C-E6EE-6B27-3705-9164779771CD}"/>
              </a:ext>
            </a:extLst>
          </p:cNvPr>
          <p:cNvSpPr txBox="1">
            <a:spLocks noChangeArrowheads="1"/>
          </p:cNvSpPr>
          <p:nvPr/>
        </p:nvSpPr>
        <p:spPr bwMode="auto">
          <a:xfrm>
            <a:off x="735013" y="1212850"/>
            <a:ext cx="8058150" cy="4432300"/>
          </a:xfrm>
          <a:prstGeom prst="rect">
            <a:avLst/>
          </a:prstGeom>
          <a:noFill/>
          <a:ln w="9525" algn="ctr">
            <a:solidFill>
              <a:schemeClr val="bg1"/>
            </a:solidFill>
            <a:miter lim="800000"/>
            <a:headEnd/>
            <a:tailEnd/>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34290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0"/>
              </a:spcBef>
              <a:buFont typeface="Wingdings" panose="05000000000000000000" pitchFamily="2" charset="2"/>
              <a:buNone/>
              <a:defRPr/>
            </a:pPr>
            <a:endParaRPr lang="es-ES" altLang="es-ES" sz="1800" dirty="0">
              <a:solidFill>
                <a:srgbClr val="000000"/>
              </a:solidFill>
              <a:latin typeface="+mn-lt"/>
              <a:cs typeface="Arial" panose="020B0604020202020204" pitchFamily="34" charset="0"/>
            </a:endParaRPr>
          </a:p>
          <a:p>
            <a:pPr marL="285750" indent="-285750" eaLnBrk="1" hangingPunct="1">
              <a:lnSpc>
                <a:spcPct val="100000"/>
              </a:lnSpc>
              <a:spcBef>
                <a:spcPct val="0"/>
              </a:spcBef>
              <a:defRPr/>
            </a:pPr>
            <a:r>
              <a:rPr lang="es-ES_tradnl" sz="2000" dirty="0">
                <a:latin typeface="+mn-lt"/>
                <a:ea typeface="Calibri" panose="020F0502020204030204" pitchFamily="34" charset="0"/>
                <a:cs typeface="Times New Roman" panose="02020603050405020304" pitchFamily="18" charset="0"/>
              </a:rPr>
              <a:t>La concentración de potasio plasmático es el resultado de la relación entre su ingesta, su eliminación (principalmente renal) y su distribución transcelular (bomba </a:t>
            </a:r>
            <a:r>
              <a:rPr lang="es-ES" sz="2000" dirty="0" err="1">
                <a:latin typeface="+mn-lt"/>
                <a:ea typeface="Calibri" panose="020F0502020204030204" pitchFamily="34" charset="0"/>
                <a:cs typeface="Times New Roman" panose="02020603050405020304" pitchFamily="18" charset="0"/>
              </a:rPr>
              <a:t>Na</a:t>
            </a:r>
            <a:r>
              <a:rPr lang="es-ES" sz="2000" dirty="0">
                <a:latin typeface="+mn-lt"/>
                <a:ea typeface="Calibri" panose="020F0502020204030204" pitchFamily="34" charset="0"/>
                <a:cs typeface="Times New Roman" panose="02020603050405020304" pitchFamily="18" charset="0"/>
              </a:rPr>
              <a:t>-K-ATPasa).</a:t>
            </a:r>
          </a:p>
          <a:p>
            <a:pPr marL="285750" indent="-285750" eaLnBrk="1" hangingPunct="1">
              <a:lnSpc>
                <a:spcPct val="100000"/>
              </a:lnSpc>
              <a:spcBef>
                <a:spcPct val="0"/>
              </a:spcBef>
              <a:defRPr/>
            </a:pPr>
            <a:r>
              <a:rPr lang="es-ES_tradnl" sz="2000" dirty="0">
                <a:latin typeface="+mn-lt"/>
                <a:ea typeface="Calibri" panose="020F0502020204030204" pitchFamily="34" charset="0"/>
                <a:cs typeface="Times New Roman" panose="02020603050405020304" pitchFamily="18" charset="0"/>
              </a:rPr>
              <a:t>La insuficiencia renal y los fármacos potencialmente </a:t>
            </a:r>
            <a:r>
              <a:rPr lang="es-ES_tradnl" sz="2000" dirty="0" err="1">
                <a:latin typeface="+mn-lt"/>
                <a:ea typeface="Calibri" panose="020F0502020204030204" pitchFamily="34" charset="0"/>
                <a:cs typeface="Times New Roman" panose="02020603050405020304" pitchFamily="18" charset="0"/>
              </a:rPr>
              <a:t>hiperkalemiantes</a:t>
            </a:r>
            <a:r>
              <a:rPr lang="es-ES_tradnl" sz="2000" dirty="0">
                <a:latin typeface="+mn-lt"/>
                <a:ea typeface="Calibri" panose="020F0502020204030204" pitchFamily="34" charset="0"/>
                <a:cs typeface="Times New Roman" panose="02020603050405020304" pitchFamily="18" charset="0"/>
              </a:rPr>
              <a:t> son la principal causa de hiperpotasemia.</a:t>
            </a:r>
          </a:p>
          <a:p>
            <a:pPr marL="285750" indent="-285750" eaLnBrk="1" hangingPunct="1">
              <a:lnSpc>
                <a:spcPct val="100000"/>
              </a:lnSpc>
              <a:spcBef>
                <a:spcPct val="0"/>
              </a:spcBef>
              <a:defRPr/>
            </a:pPr>
            <a:r>
              <a:rPr lang="es-ES_tradnl" sz="2000" dirty="0">
                <a:latin typeface="+mn-lt"/>
                <a:ea typeface="Calibri" panose="020F0502020204030204" pitchFamily="34" charset="0"/>
                <a:cs typeface="Times New Roman" panose="02020603050405020304" pitchFamily="18" charset="0"/>
              </a:rPr>
              <a:t>Las hipopotasemias transitorias se deben a desplazamiento del potasio al interior de la célula, mientras que las permanentes son por ingesta inadecuada o pérdidas excesivas.</a:t>
            </a:r>
          </a:p>
          <a:p>
            <a:pPr marL="285750" indent="-285750" eaLnBrk="1" hangingPunct="1">
              <a:lnSpc>
                <a:spcPct val="100000"/>
              </a:lnSpc>
              <a:spcBef>
                <a:spcPct val="0"/>
              </a:spcBef>
              <a:defRPr/>
            </a:pPr>
            <a:r>
              <a:rPr lang="es-ES" sz="2000" dirty="0">
                <a:latin typeface="+mn-lt"/>
                <a:ea typeface="Calibri" panose="020F0502020204030204" pitchFamily="34" charset="0"/>
                <a:cs typeface="Times New Roman" panose="02020603050405020304" pitchFamily="18" charset="0"/>
              </a:rPr>
              <a:t>Recordar que los trastornos del potasio se asocian a otros trastornos electrolíticos y del equilibrio ácido-base, y el efecto de la corrección de estos sobre el potasio.</a:t>
            </a:r>
          </a:p>
          <a:p>
            <a:pPr marL="285750" indent="-285750" eaLnBrk="1" hangingPunct="1">
              <a:lnSpc>
                <a:spcPct val="100000"/>
              </a:lnSpc>
              <a:spcBef>
                <a:spcPct val="0"/>
              </a:spcBef>
              <a:defRPr/>
            </a:pPr>
            <a:endParaRPr lang="es-ES" sz="2000" dirty="0">
              <a:latin typeface="+mn-lt"/>
              <a:ea typeface="Calibri" panose="020F0502020204030204" pitchFamily="34" charset="0"/>
              <a:cs typeface="Times New Roman" panose="02020603050405020304" pitchFamily="18" charset="0"/>
            </a:endParaRPr>
          </a:p>
          <a:p>
            <a:pPr eaLnBrk="1" hangingPunct="1">
              <a:lnSpc>
                <a:spcPct val="100000"/>
              </a:lnSpc>
              <a:spcBef>
                <a:spcPct val="0"/>
              </a:spcBef>
              <a:buFont typeface="Wingdings" panose="05000000000000000000" pitchFamily="2" charset="2"/>
              <a:buNone/>
              <a:defRPr/>
            </a:pPr>
            <a:endParaRPr lang="es-ES" altLang="es-ES" sz="2400" b="1" dirty="0">
              <a:solidFill>
                <a:srgbClr val="000000"/>
              </a:solidFill>
              <a:latin typeface="+mn-lt"/>
              <a:cs typeface="Arial" panose="020B0604020202020204" pitchFamily="34" charset="0"/>
            </a:endParaRPr>
          </a:p>
        </p:txBody>
      </p:sp>
    </p:spTree>
  </p:cSld>
  <p:clrMapOvr>
    <a:masterClrMapping/>
  </p:clrMapOvr>
  <p:transition spd="slow" advTm="57065"/>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Oval 4">
            <a:extLst>
              <a:ext uri="{FF2B5EF4-FFF2-40B4-BE49-F238E27FC236}">
                <a16:creationId xmlns:a16="http://schemas.microsoft.com/office/drawing/2014/main" id="{2BCE23E6-6F17-FB66-6252-5A66CAD43A62}"/>
              </a:ext>
            </a:extLst>
          </p:cNvPr>
          <p:cNvSpPr>
            <a:spLocks noChangeArrowheads="1"/>
          </p:cNvSpPr>
          <p:nvPr/>
        </p:nvSpPr>
        <p:spPr bwMode="auto">
          <a:xfrm>
            <a:off x="2570163" y="3587750"/>
            <a:ext cx="3124200" cy="2971800"/>
          </a:xfrm>
          <a:prstGeom prst="ellipse">
            <a:avLst/>
          </a:prstGeom>
          <a:solidFill>
            <a:srgbClr val="CCFFFF"/>
          </a:solidFill>
          <a:ln w="127000">
            <a:solidFill>
              <a:srgbClr val="0000FF"/>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defRPr/>
            </a:pPr>
            <a:endParaRPr lang="es-ES" altLang="es-ES" sz="2400">
              <a:latin typeface="+mn-lt"/>
            </a:endParaRPr>
          </a:p>
        </p:txBody>
      </p:sp>
      <p:sp>
        <p:nvSpPr>
          <p:cNvPr id="14341" name="Oval 5">
            <a:extLst>
              <a:ext uri="{FF2B5EF4-FFF2-40B4-BE49-F238E27FC236}">
                <a16:creationId xmlns:a16="http://schemas.microsoft.com/office/drawing/2014/main" id="{B6C5B6BA-E293-0201-CDFB-13284AE31CA8}"/>
              </a:ext>
            </a:extLst>
          </p:cNvPr>
          <p:cNvSpPr>
            <a:spLocks noChangeArrowheads="1"/>
          </p:cNvSpPr>
          <p:nvPr/>
        </p:nvSpPr>
        <p:spPr bwMode="auto">
          <a:xfrm>
            <a:off x="3798888" y="3244850"/>
            <a:ext cx="762000" cy="685800"/>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14342" name="AutoShape 6">
            <a:extLst>
              <a:ext uri="{FF2B5EF4-FFF2-40B4-BE49-F238E27FC236}">
                <a16:creationId xmlns:a16="http://schemas.microsoft.com/office/drawing/2014/main" id="{F4E14C5C-41E4-3717-45B1-ABB9A2064D6D}"/>
              </a:ext>
            </a:extLst>
          </p:cNvPr>
          <p:cNvSpPr>
            <a:spLocks noChangeArrowheads="1"/>
          </p:cNvSpPr>
          <p:nvPr/>
        </p:nvSpPr>
        <p:spPr bwMode="auto">
          <a:xfrm>
            <a:off x="3875088" y="3321050"/>
            <a:ext cx="595312" cy="381000"/>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tx2"/>
          </a:solidFill>
          <a:ln w="9525">
            <a:solidFill>
              <a:schemeClr val="tx1"/>
            </a:solidFill>
            <a:miter lim="800000"/>
            <a:headEnd/>
            <a:tailEnd/>
          </a:ln>
        </p:spPr>
        <p:txBody>
          <a:bodyPr wrap="none" anchor="ctr"/>
          <a:lstStyle/>
          <a:p>
            <a:pPr>
              <a:defRPr/>
            </a:pPr>
            <a:endParaRPr lang="es-ES">
              <a:latin typeface="+mn-lt"/>
            </a:endParaRPr>
          </a:p>
        </p:txBody>
      </p:sp>
      <p:sp>
        <p:nvSpPr>
          <p:cNvPr id="14343" name="Line 7">
            <a:extLst>
              <a:ext uri="{FF2B5EF4-FFF2-40B4-BE49-F238E27FC236}">
                <a16:creationId xmlns:a16="http://schemas.microsoft.com/office/drawing/2014/main" id="{E998BAA7-C09B-C94F-AFAE-58E826B231BE}"/>
              </a:ext>
            </a:extLst>
          </p:cNvPr>
          <p:cNvSpPr>
            <a:spLocks noChangeShapeType="1"/>
          </p:cNvSpPr>
          <p:nvPr/>
        </p:nvSpPr>
        <p:spPr bwMode="auto">
          <a:xfrm flipH="1" flipV="1">
            <a:off x="3303588" y="3413125"/>
            <a:ext cx="595312" cy="793750"/>
          </a:xfrm>
          <a:prstGeom prst="line">
            <a:avLst/>
          </a:prstGeom>
          <a:noFill/>
          <a:ln w="57150">
            <a:solidFill>
              <a:schemeClr val="tx1"/>
            </a:solidFill>
            <a:round/>
            <a:headEnd/>
            <a:tailEnd type="triangle" w="med" len="med"/>
          </a:ln>
        </p:spPr>
        <p:txBody>
          <a:bodyPr wrap="none" anchor="ctr"/>
          <a:lstStyle/>
          <a:p>
            <a:pPr>
              <a:defRPr/>
            </a:pPr>
            <a:endParaRPr lang="es-ES">
              <a:latin typeface="+mn-lt"/>
            </a:endParaRPr>
          </a:p>
        </p:txBody>
      </p:sp>
      <p:sp>
        <p:nvSpPr>
          <p:cNvPr id="14344" name="Line 8">
            <a:extLst>
              <a:ext uri="{FF2B5EF4-FFF2-40B4-BE49-F238E27FC236}">
                <a16:creationId xmlns:a16="http://schemas.microsoft.com/office/drawing/2014/main" id="{9BA889EA-9AB4-8385-9FC9-C2CAE73C7B45}"/>
              </a:ext>
            </a:extLst>
          </p:cNvPr>
          <p:cNvSpPr>
            <a:spLocks noChangeShapeType="1"/>
          </p:cNvSpPr>
          <p:nvPr/>
        </p:nvSpPr>
        <p:spPr bwMode="auto">
          <a:xfrm rot="10800000" flipV="1">
            <a:off x="4635500" y="3444875"/>
            <a:ext cx="273050" cy="766763"/>
          </a:xfrm>
          <a:prstGeom prst="line">
            <a:avLst/>
          </a:prstGeom>
          <a:noFill/>
          <a:ln w="57150">
            <a:solidFill>
              <a:schemeClr val="tx1"/>
            </a:solidFill>
            <a:round/>
            <a:headEnd/>
            <a:tailEnd type="triangle" w="med" len="med"/>
          </a:ln>
        </p:spPr>
        <p:txBody>
          <a:bodyPr wrap="none" anchor="ctr"/>
          <a:lstStyle/>
          <a:p>
            <a:pPr>
              <a:defRPr/>
            </a:pPr>
            <a:endParaRPr lang="es-ES">
              <a:latin typeface="+mn-lt"/>
            </a:endParaRPr>
          </a:p>
        </p:txBody>
      </p:sp>
      <p:sp>
        <p:nvSpPr>
          <p:cNvPr id="14345" name="Text Box 9">
            <a:extLst>
              <a:ext uri="{FF2B5EF4-FFF2-40B4-BE49-F238E27FC236}">
                <a16:creationId xmlns:a16="http://schemas.microsoft.com/office/drawing/2014/main" id="{4335304C-141D-3514-11E6-E618C207064F}"/>
              </a:ext>
            </a:extLst>
          </p:cNvPr>
          <p:cNvSpPr txBox="1">
            <a:spLocks noChangeArrowheads="1"/>
          </p:cNvSpPr>
          <p:nvPr/>
        </p:nvSpPr>
        <p:spPr bwMode="auto">
          <a:xfrm>
            <a:off x="2998788" y="4027488"/>
            <a:ext cx="779462" cy="396875"/>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_tradnl" altLang="es-ES" sz="2000" b="1" dirty="0">
                <a:latin typeface="+mn-lt"/>
              </a:rPr>
              <a:t>3 </a:t>
            </a:r>
            <a:r>
              <a:rPr lang="es-ES_tradnl" altLang="es-ES" sz="2000" b="1" dirty="0" err="1">
                <a:latin typeface="+mn-lt"/>
              </a:rPr>
              <a:t>Na</a:t>
            </a:r>
            <a:r>
              <a:rPr lang="es-ES_tradnl" altLang="es-ES" sz="2000" b="1" baseline="30000" dirty="0">
                <a:latin typeface="+mn-lt"/>
              </a:rPr>
              <a:t>+</a:t>
            </a:r>
            <a:endParaRPr lang="es-ES_tradnl" altLang="es-ES" sz="1600" b="1" dirty="0">
              <a:latin typeface="+mn-lt"/>
            </a:endParaRPr>
          </a:p>
        </p:txBody>
      </p:sp>
      <p:sp>
        <p:nvSpPr>
          <p:cNvPr id="14346" name="Text Box 10">
            <a:extLst>
              <a:ext uri="{FF2B5EF4-FFF2-40B4-BE49-F238E27FC236}">
                <a16:creationId xmlns:a16="http://schemas.microsoft.com/office/drawing/2014/main" id="{943EF5F1-FEA3-38E6-B8D3-01954C8F6309}"/>
              </a:ext>
            </a:extLst>
          </p:cNvPr>
          <p:cNvSpPr txBox="1">
            <a:spLocks noChangeArrowheads="1"/>
          </p:cNvSpPr>
          <p:nvPr/>
        </p:nvSpPr>
        <p:spPr bwMode="auto">
          <a:xfrm>
            <a:off x="4711700" y="3954463"/>
            <a:ext cx="598488" cy="40005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_tradnl" altLang="es-ES" sz="2000" b="1" dirty="0">
                <a:latin typeface="+mn-lt"/>
              </a:rPr>
              <a:t>2 K</a:t>
            </a:r>
            <a:r>
              <a:rPr lang="es-ES_tradnl" altLang="es-ES" sz="2000" b="1" baseline="30000" dirty="0">
                <a:latin typeface="+mn-lt"/>
              </a:rPr>
              <a:t>+</a:t>
            </a:r>
            <a:endParaRPr lang="es-ES_tradnl" altLang="es-ES" sz="2400" dirty="0">
              <a:latin typeface="+mn-lt"/>
            </a:endParaRPr>
          </a:p>
        </p:txBody>
      </p:sp>
      <p:sp>
        <p:nvSpPr>
          <p:cNvPr id="14351" name="Line 15">
            <a:extLst>
              <a:ext uri="{FF2B5EF4-FFF2-40B4-BE49-F238E27FC236}">
                <a16:creationId xmlns:a16="http://schemas.microsoft.com/office/drawing/2014/main" id="{1EFB1D65-0C85-1388-C5AC-224621A63F28}"/>
              </a:ext>
            </a:extLst>
          </p:cNvPr>
          <p:cNvSpPr>
            <a:spLocks noChangeShapeType="1"/>
          </p:cNvSpPr>
          <p:nvPr/>
        </p:nvSpPr>
        <p:spPr bwMode="auto">
          <a:xfrm>
            <a:off x="1563688" y="3205163"/>
            <a:ext cx="963612" cy="1371600"/>
          </a:xfrm>
          <a:prstGeom prst="line">
            <a:avLst/>
          </a:prstGeom>
          <a:noFill/>
          <a:ln w="76200">
            <a:solidFill>
              <a:srgbClr val="00B050"/>
            </a:solidFill>
            <a:round/>
            <a:headEnd/>
            <a:tailEnd type="triangle" w="med" len="med"/>
          </a:ln>
        </p:spPr>
        <p:txBody>
          <a:bodyPr wrap="none" anchor="ctr"/>
          <a:lstStyle/>
          <a:p>
            <a:pPr>
              <a:defRPr/>
            </a:pPr>
            <a:endParaRPr lang="es-ES">
              <a:latin typeface="+mn-lt"/>
            </a:endParaRPr>
          </a:p>
        </p:txBody>
      </p:sp>
      <p:sp>
        <p:nvSpPr>
          <p:cNvPr id="14352" name="Text Box 16">
            <a:extLst>
              <a:ext uri="{FF2B5EF4-FFF2-40B4-BE49-F238E27FC236}">
                <a16:creationId xmlns:a16="http://schemas.microsoft.com/office/drawing/2014/main" id="{9E04AD9B-BB5C-9469-E9BF-40C2899EEAE2}"/>
              </a:ext>
            </a:extLst>
          </p:cNvPr>
          <p:cNvSpPr txBox="1">
            <a:spLocks noChangeArrowheads="1"/>
          </p:cNvSpPr>
          <p:nvPr/>
        </p:nvSpPr>
        <p:spPr bwMode="auto">
          <a:xfrm>
            <a:off x="1195388" y="3302000"/>
            <a:ext cx="566737" cy="10160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_tradnl" altLang="es-ES" sz="6000" b="1" dirty="0">
                <a:solidFill>
                  <a:srgbClr val="00B050"/>
                </a:solidFill>
                <a:latin typeface="+mn-lt"/>
              </a:rPr>
              <a:t>+</a:t>
            </a:r>
            <a:endParaRPr lang="es-ES_tradnl" altLang="es-ES" sz="6000" dirty="0">
              <a:solidFill>
                <a:srgbClr val="00B050"/>
              </a:solidFill>
              <a:latin typeface="+mn-lt"/>
            </a:endParaRPr>
          </a:p>
        </p:txBody>
      </p:sp>
      <p:sp>
        <p:nvSpPr>
          <p:cNvPr id="14360" name="Line 24">
            <a:extLst>
              <a:ext uri="{FF2B5EF4-FFF2-40B4-BE49-F238E27FC236}">
                <a16:creationId xmlns:a16="http://schemas.microsoft.com/office/drawing/2014/main" id="{F774E5C1-689D-03B4-087C-A031F1E98A0B}"/>
              </a:ext>
            </a:extLst>
          </p:cNvPr>
          <p:cNvSpPr>
            <a:spLocks noChangeShapeType="1"/>
          </p:cNvSpPr>
          <p:nvPr/>
        </p:nvSpPr>
        <p:spPr bwMode="auto">
          <a:xfrm flipH="1">
            <a:off x="5795963" y="3128963"/>
            <a:ext cx="461962" cy="1524000"/>
          </a:xfrm>
          <a:prstGeom prst="line">
            <a:avLst/>
          </a:prstGeom>
          <a:noFill/>
          <a:ln w="76200">
            <a:solidFill>
              <a:srgbClr val="FF0000"/>
            </a:solidFill>
            <a:round/>
            <a:headEnd/>
            <a:tailEnd type="triangle" w="med" len="med"/>
          </a:ln>
        </p:spPr>
        <p:txBody>
          <a:bodyPr wrap="none" anchor="ctr"/>
          <a:lstStyle/>
          <a:p>
            <a:pPr>
              <a:defRPr/>
            </a:pPr>
            <a:endParaRPr lang="es-ES">
              <a:latin typeface="+mn-lt"/>
            </a:endParaRPr>
          </a:p>
        </p:txBody>
      </p:sp>
      <p:sp>
        <p:nvSpPr>
          <p:cNvPr id="14361" name="Text Box 25">
            <a:extLst>
              <a:ext uri="{FF2B5EF4-FFF2-40B4-BE49-F238E27FC236}">
                <a16:creationId xmlns:a16="http://schemas.microsoft.com/office/drawing/2014/main" id="{AD20B1E1-13E6-58F3-79B0-173FED2914B7}"/>
              </a:ext>
            </a:extLst>
          </p:cNvPr>
          <p:cNvSpPr txBox="1">
            <a:spLocks noChangeArrowheads="1"/>
          </p:cNvSpPr>
          <p:nvPr/>
        </p:nvSpPr>
        <p:spPr bwMode="auto">
          <a:xfrm>
            <a:off x="6108700" y="3344863"/>
            <a:ext cx="420688" cy="10160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_tradnl" altLang="es-ES" sz="6000" b="1" dirty="0">
                <a:solidFill>
                  <a:srgbClr val="FF0000"/>
                </a:solidFill>
                <a:latin typeface="+mn-lt"/>
              </a:rPr>
              <a:t>-</a:t>
            </a:r>
            <a:endParaRPr lang="es-ES_tradnl" altLang="es-ES" sz="6000" dirty="0">
              <a:solidFill>
                <a:srgbClr val="FF0000"/>
              </a:solidFill>
              <a:latin typeface="+mn-lt"/>
            </a:endParaRPr>
          </a:p>
        </p:txBody>
      </p:sp>
      <p:sp>
        <p:nvSpPr>
          <p:cNvPr id="14364" name="Text Box 28">
            <a:extLst>
              <a:ext uri="{FF2B5EF4-FFF2-40B4-BE49-F238E27FC236}">
                <a16:creationId xmlns:a16="http://schemas.microsoft.com/office/drawing/2014/main" id="{C36AB45A-991C-F2E2-B48E-0DDF326CBCD7}"/>
              </a:ext>
            </a:extLst>
          </p:cNvPr>
          <p:cNvSpPr txBox="1">
            <a:spLocks noChangeArrowheads="1"/>
          </p:cNvSpPr>
          <p:nvPr/>
        </p:nvSpPr>
        <p:spPr bwMode="auto">
          <a:xfrm>
            <a:off x="3468688" y="5838825"/>
            <a:ext cx="977900" cy="4572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_tradnl" altLang="es-ES" sz="2400">
                <a:latin typeface="+mn-lt"/>
              </a:rPr>
              <a:t>Célula</a:t>
            </a:r>
          </a:p>
        </p:txBody>
      </p:sp>
      <p:sp>
        <p:nvSpPr>
          <p:cNvPr id="14365" name="Text Box 29">
            <a:extLst>
              <a:ext uri="{FF2B5EF4-FFF2-40B4-BE49-F238E27FC236}">
                <a16:creationId xmlns:a16="http://schemas.microsoft.com/office/drawing/2014/main" id="{7E626894-5BB6-C96E-56E6-12B241E18B1A}"/>
              </a:ext>
            </a:extLst>
          </p:cNvPr>
          <p:cNvSpPr txBox="1">
            <a:spLocks noChangeArrowheads="1"/>
          </p:cNvSpPr>
          <p:nvPr/>
        </p:nvSpPr>
        <p:spPr bwMode="auto">
          <a:xfrm>
            <a:off x="5711825" y="4922838"/>
            <a:ext cx="1155700" cy="581025"/>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_tradnl" altLang="es-ES" sz="1600" b="1" dirty="0">
                <a:latin typeface="+mn-lt"/>
              </a:rPr>
              <a:t>Membrana</a:t>
            </a:r>
          </a:p>
          <a:p>
            <a:pPr>
              <a:defRPr/>
            </a:pPr>
            <a:r>
              <a:rPr lang="es-ES_tradnl" altLang="es-ES" sz="1600" b="1" dirty="0">
                <a:latin typeface="+mn-lt"/>
              </a:rPr>
              <a:t>celular</a:t>
            </a:r>
          </a:p>
        </p:txBody>
      </p:sp>
      <p:sp>
        <p:nvSpPr>
          <p:cNvPr id="33" name="Rectangle 2">
            <a:extLst>
              <a:ext uri="{FF2B5EF4-FFF2-40B4-BE49-F238E27FC236}">
                <a16:creationId xmlns:a16="http://schemas.microsoft.com/office/drawing/2014/main" id="{C3180428-4E0C-2CA3-0AD1-1378E46BE90E}"/>
              </a:ext>
            </a:extLst>
          </p:cNvPr>
          <p:cNvSpPr txBox="1">
            <a:spLocks noChangeArrowheads="1"/>
          </p:cNvSpPr>
          <p:nvPr/>
        </p:nvSpPr>
        <p:spPr bwMode="auto">
          <a:xfrm>
            <a:off x="642938" y="11113"/>
            <a:ext cx="8839200" cy="1282700"/>
          </a:xfrm>
          <a:prstGeom prst="rect">
            <a:avLst/>
          </a:prstGeom>
          <a:noFill/>
          <a:ln>
            <a:noFill/>
          </a:ln>
        </p:spPr>
        <p:txBody>
          <a:bodyPr anchor="b"/>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defRPr/>
            </a:pPr>
            <a:r>
              <a:rPr lang="es-ES_tradnl" altLang="es-ES" sz="3200" b="1" dirty="0">
                <a:solidFill>
                  <a:srgbClr val="FF0000"/>
                </a:solidFill>
                <a:latin typeface="+mn-lt"/>
              </a:rPr>
              <a:t>Homeostasis del K: Distribución transcelular</a:t>
            </a:r>
            <a:br>
              <a:rPr lang="es-ES_tradnl" altLang="es-ES" sz="3200" b="1" dirty="0">
                <a:solidFill>
                  <a:srgbClr val="FF0000"/>
                </a:solidFill>
                <a:latin typeface="+mn-lt"/>
              </a:rPr>
            </a:br>
            <a:endParaRPr lang="es-ES" altLang="es-ES" sz="3200" b="1" dirty="0">
              <a:solidFill>
                <a:srgbClr val="FF0000"/>
              </a:solidFill>
              <a:latin typeface="+mn-lt"/>
            </a:endParaRPr>
          </a:p>
        </p:txBody>
      </p:sp>
      <p:sp>
        <p:nvSpPr>
          <p:cNvPr id="34" name="Text Box 6">
            <a:extLst>
              <a:ext uri="{FF2B5EF4-FFF2-40B4-BE49-F238E27FC236}">
                <a16:creationId xmlns:a16="http://schemas.microsoft.com/office/drawing/2014/main" id="{65C21420-9D2C-A3E6-C595-1EF5CE5DB4B7}"/>
              </a:ext>
            </a:extLst>
          </p:cNvPr>
          <p:cNvSpPr txBox="1">
            <a:spLocks noChangeArrowheads="1"/>
          </p:cNvSpPr>
          <p:nvPr/>
        </p:nvSpPr>
        <p:spPr bwMode="auto">
          <a:xfrm>
            <a:off x="82550" y="950913"/>
            <a:ext cx="3444875" cy="2432050"/>
          </a:xfrm>
          <a:prstGeom prst="rect">
            <a:avLst/>
          </a:prstGeom>
          <a:gradFill rotWithShape="0">
            <a:gsLst>
              <a:gs pos="0">
                <a:schemeClr val="accent2">
                  <a:gamma/>
                  <a:tint val="69804"/>
                  <a:invGamma/>
                </a:schemeClr>
              </a:gs>
              <a:gs pos="100000">
                <a:schemeClr val="accent2"/>
              </a:gs>
            </a:gsLst>
            <a:lin ang="0" scaled="1"/>
          </a:gradFill>
          <a:ln w="9525">
            <a:noFill/>
            <a:miter lim="800000"/>
            <a:headEnd/>
            <a:tailEnd/>
          </a:ln>
          <a:effectLst/>
        </p:spPr>
        <p:txBody>
          <a:bodyPr>
            <a:spAutoFit/>
          </a:bodyPr>
          <a:lstStyle/>
          <a:p>
            <a:pPr algn="ctr" eaLnBrk="1" hangingPunct="1">
              <a:defRPr/>
            </a:pPr>
            <a:r>
              <a:rPr lang="es-ES_tradnl" sz="2400" b="1" dirty="0">
                <a:latin typeface="+mn-lt"/>
              </a:rPr>
              <a:t>Favorecen la entrada de K en la célula</a:t>
            </a:r>
          </a:p>
          <a:p>
            <a:pPr eaLnBrk="1" hangingPunct="1">
              <a:defRPr/>
            </a:pPr>
            <a:r>
              <a:rPr lang="es-ES_tradnl" sz="2400" b="1" dirty="0">
                <a:latin typeface="+mn-lt"/>
                <a:cs typeface="Arial" pitchFamily="34" charset="0"/>
              </a:rPr>
              <a:t>• </a:t>
            </a:r>
            <a:r>
              <a:rPr lang="es-ES_tradnl" sz="2000" b="1" dirty="0">
                <a:latin typeface="+mn-lt"/>
                <a:cs typeface="Arial" pitchFamily="34" charset="0"/>
              </a:rPr>
              <a:t>Hiperpotasemia</a:t>
            </a:r>
            <a:endParaRPr lang="es-ES_tradnl" sz="2000" b="1" dirty="0">
              <a:latin typeface="+mn-lt"/>
            </a:endParaRPr>
          </a:p>
          <a:p>
            <a:pPr eaLnBrk="1" hangingPunct="1">
              <a:defRPr/>
            </a:pPr>
            <a:r>
              <a:rPr lang="es-ES_tradnl" sz="2000" b="1" dirty="0">
                <a:latin typeface="+mn-lt"/>
                <a:cs typeface="Arial" pitchFamily="34" charset="0"/>
              </a:rPr>
              <a:t>• Alcalosis metabólica</a:t>
            </a:r>
          </a:p>
          <a:p>
            <a:pPr eaLnBrk="1" hangingPunct="1">
              <a:defRPr/>
            </a:pPr>
            <a:r>
              <a:rPr lang="es-ES_tradnl" sz="2000" b="1" dirty="0">
                <a:latin typeface="+mn-lt"/>
                <a:cs typeface="Arial" pitchFamily="34" charset="0"/>
              </a:rPr>
              <a:t>• Insulina</a:t>
            </a:r>
          </a:p>
          <a:p>
            <a:pPr eaLnBrk="1" hangingPunct="1">
              <a:defRPr/>
            </a:pPr>
            <a:r>
              <a:rPr lang="es-ES_tradnl" sz="2000" b="1" dirty="0">
                <a:latin typeface="+mn-lt"/>
                <a:cs typeface="Arial" pitchFamily="34" charset="0"/>
              </a:rPr>
              <a:t>• Estimulación β2 </a:t>
            </a:r>
          </a:p>
          <a:p>
            <a:pPr eaLnBrk="1" hangingPunct="1">
              <a:defRPr/>
            </a:pPr>
            <a:r>
              <a:rPr lang="es-ES_tradnl" sz="2000" b="1" dirty="0">
                <a:latin typeface="+mn-lt"/>
                <a:cs typeface="Arial" pitchFamily="34" charset="0"/>
              </a:rPr>
              <a:t>• Aldosterona</a:t>
            </a:r>
          </a:p>
        </p:txBody>
      </p:sp>
      <p:sp>
        <p:nvSpPr>
          <p:cNvPr id="11281" name="Text Box 14">
            <a:extLst>
              <a:ext uri="{FF2B5EF4-FFF2-40B4-BE49-F238E27FC236}">
                <a16:creationId xmlns:a16="http://schemas.microsoft.com/office/drawing/2014/main" id="{2BC36A0A-4491-F8D8-A68C-C1E43B40852F}"/>
              </a:ext>
            </a:extLst>
          </p:cNvPr>
          <p:cNvSpPr txBox="1">
            <a:spLocks noChangeArrowheads="1"/>
          </p:cNvSpPr>
          <p:nvPr/>
        </p:nvSpPr>
        <p:spPr bwMode="auto">
          <a:xfrm>
            <a:off x="3135313" y="5410200"/>
            <a:ext cx="180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sz="2400">
                <a:solidFill>
                  <a:srgbClr val="FF0000"/>
                </a:solidFill>
                <a:latin typeface="Arial Black" panose="020B0A04020102020204" pitchFamily="34" charset="0"/>
              </a:rPr>
              <a:t>150 mEq/l</a:t>
            </a:r>
            <a:endParaRPr lang="es-ES" altLang="es-ES" sz="2400">
              <a:solidFill>
                <a:srgbClr val="FF0000"/>
              </a:solidFill>
              <a:latin typeface="Arial Black" panose="020B0A04020102020204" pitchFamily="34" charset="0"/>
            </a:endParaRPr>
          </a:p>
        </p:txBody>
      </p:sp>
      <p:sp>
        <p:nvSpPr>
          <p:cNvPr id="11282" name="Text Box 13">
            <a:extLst>
              <a:ext uri="{FF2B5EF4-FFF2-40B4-BE49-F238E27FC236}">
                <a16:creationId xmlns:a16="http://schemas.microsoft.com/office/drawing/2014/main" id="{39C4CB82-FCE6-61AB-96B8-C38AF3193E2F}"/>
              </a:ext>
            </a:extLst>
          </p:cNvPr>
          <p:cNvSpPr txBox="1">
            <a:spLocks noChangeArrowheads="1"/>
          </p:cNvSpPr>
          <p:nvPr/>
        </p:nvSpPr>
        <p:spPr bwMode="auto">
          <a:xfrm>
            <a:off x="3111500" y="4826000"/>
            <a:ext cx="22891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s-ES_tradnl" altLang="es-ES" sz="3600">
                <a:latin typeface="Arial" panose="020B0604020202020204" pitchFamily="34" charset="0"/>
              </a:rPr>
              <a:t>K</a:t>
            </a:r>
            <a:r>
              <a:rPr lang="es-ES_tradnl" altLang="es-ES" sz="3600" baseline="-25000">
                <a:latin typeface="Arial" panose="020B0604020202020204" pitchFamily="34" charset="0"/>
              </a:rPr>
              <a:t>intracelular</a:t>
            </a:r>
            <a:endParaRPr lang="es-ES" altLang="es-ES" sz="3600">
              <a:latin typeface="Arial" panose="020B0604020202020204" pitchFamily="34" charset="0"/>
            </a:endParaRPr>
          </a:p>
        </p:txBody>
      </p:sp>
      <p:sp>
        <p:nvSpPr>
          <p:cNvPr id="38" name="Text Box 5">
            <a:extLst>
              <a:ext uri="{FF2B5EF4-FFF2-40B4-BE49-F238E27FC236}">
                <a16:creationId xmlns:a16="http://schemas.microsoft.com/office/drawing/2014/main" id="{0DB29E0C-64A8-E6C6-9743-281828A8274B}"/>
              </a:ext>
            </a:extLst>
          </p:cNvPr>
          <p:cNvSpPr txBox="1">
            <a:spLocks noChangeArrowheads="1"/>
          </p:cNvSpPr>
          <p:nvPr/>
        </p:nvSpPr>
        <p:spPr bwMode="auto">
          <a:xfrm>
            <a:off x="4699000" y="947738"/>
            <a:ext cx="3905250" cy="2430462"/>
          </a:xfrm>
          <a:prstGeom prst="rect">
            <a:avLst/>
          </a:prstGeom>
          <a:gradFill rotWithShape="0">
            <a:gsLst>
              <a:gs pos="0">
                <a:schemeClr val="accent2"/>
              </a:gs>
              <a:gs pos="100000">
                <a:schemeClr val="accent2">
                  <a:gamma/>
                  <a:tint val="52157"/>
                  <a:invGamma/>
                </a:schemeClr>
              </a:gs>
            </a:gsLst>
            <a:lin ang="0" scaled="1"/>
          </a:gradFill>
          <a:ln w="9525">
            <a:noFill/>
            <a:miter lim="800000"/>
            <a:headEnd/>
            <a:tailEnd/>
          </a:ln>
          <a:effectLst/>
        </p:spPr>
        <p:txBody>
          <a:bodyPr>
            <a:spAutoFit/>
          </a:bodyPr>
          <a:lstStyle/>
          <a:p>
            <a:pPr algn="ctr" eaLnBrk="1" hangingPunct="1">
              <a:defRPr/>
            </a:pPr>
            <a:r>
              <a:rPr lang="es-ES_tradnl" sz="2400" b="1" dirty="0"/>
              <a:t>Favorecen la salida de K en la célula</a:t>
            </a:r>
          </a:p>
          <a:p>
            <a:pPr eaLnBrk="1" hangingPunct="1">
              <a:defRPr/>
            </a:pPr>
            <a:r>
              <a:rPr lang="es-ES_tradnl" sz="2400" b="1" dirty="0">
                <a:latin typeface="+mn-lt"/>
                <a:cs typeface="Arial" pitchFamily="34" charset="0"/>
              </a:rPr>
              <a:t>• </a:t>
            </a:r>
            <a:r>
              <a:rPr lang="es-ES_tradnl" sz="2000" b="1" dirty="0">
                <a:latin typeface="+mn-lt"/>
                <a:cs typeface="Arial" pitchFamily="34" charset="0"/>
              </a:rPr>
              <a:t>Hipopotasemia</a:t>
            </a:r>
            <a:endParaRPr lang="es-ES_tradnl" sz="2000" b="1" dirty="0">
              <a:latin typeface="+mn-lt"/>
            </a:endParaRPr>
          </a:p>
          <a:p>
            <a:pPr eaLnBrk="1" hangingPunct="1">
              <a:defRPr/>
            </a:pPr>
            <a:r>
              <a:rPr lang="es-ES_tradnl" sz="2000" b="1" dirty="0">
                <a:cs typeface="Arial" pitchFamily="34" charset="0"/>
              </a:rPr>
              <a:t>• Acidosis metabólica</a:t>
            </a:r>
          </a:p>
          <a:p>
            <a:pPr eaLnBrk="1" hangingPunct="1">
              <a:defRPr/>
            </a:pPr>
            <a:r>
              <a:rPr lang="es-ES_tradnl" sz="2000" b="1" dirty="0">
                <a:cs typeface="Arial" pitchFamily="34" charset="0"/>
              </a:rPr>
              <a:t>• Hiperosmolaridad</a:t>
            </a:r>
          </a:p>
          <a:p>
            <a:pPr eaLnBrk="1" hangingPunct="1">
              <a:defRPr/>
            </a:pPr>
            <a:r>
              <a:rPr lang="es-ES_tradnl" sz="2000" b="1" dirty="0">
                <a:cs typeface="Arial" pitchFamily="34" charset="0"/>
              </a:rPr>
              <a:t>• Bloqueo β2</a:t>
            </a:r>
          </a:p>
          <a:p>
            <a:pPr eaLnBrk="1" hangingPunct="1">
              <a:defRPr/>
            </a:pPr>
            <a:endParaRPr lang="es-ES" sz="2000" b="1" dirty="0"/>
          </a:p>
        </p:txBody>
      </p:sp>
      <p:sp>
        <p:nvSpPr>
          <p:cNvPr id="14347" name="Text Box 11">
            <a:extLst>
              <a:ext uri="{FF2B5EF4-FFF2-40B4-BE49-F238E27FC236}">
                <a16:creationId xmlns:a16="http://schemas.microsoft.com/office/drawing/2014/main" id="{FCBD20E0-E5D8-47A5-999D-FDF80B3A59A7}"/>
              </a:ext>
            </a:extLst>
          </p:cNvPr>
          <p:cNvSpPr txBox="1">
            <a:spLocks noChangeArrowheads="1"/>
          </p:cNvSpPr>
          <p:nvPr/>
        </p:nvSpPr>
        <p:spPr bwMode="auto">
          <a:xfrm>
            <a:off x="3360738" y="4294188"/>
            <a:ext cx="1943100" cy="461962"/>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 altLang="es-ES" sz="2000" b="1" dirty="0" err="1">
                <a:latin typeface="+mn-lt"/>
              </a:rPr>
              <a:t>Na</a:t>
            </a:r>
            <a:r>
              <a:rPr lang="es-ES" altLang="es-ES" sz="2000" b="1" dirty="0">
                <a:latin typeface="+mn-lt"/>
              </a:rPr>
              <a:t>+/ K+-ATPasa</a:t>
            </a:r>
            <a:r>
              <a:rPr lang="es-ES" altLang="es-ES" sz="2400" dirty="0">
                <a:latin typeface="+mn-lt"/>
              </a:rPr>
              <a:t> </a:t>
            </a:r>
            <a:endParaRPr lang="es-ES_tradnl" altLang="es-ES" sz="2400" dirty="0">
              <a:latin typeface="+mn-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Oval 4">
            <a:extLst>
              <a:ext uri="{FF2B5EF4-FFF2-40B4-BE49-F238E27FC236}">
                <a16:creationId xmlns:a16="http://schemas.microsoft.com/office/drawing/2014/main" id="{92AB5202-2375-D829-3077-49E2D50B179C}"/>
              </a:ext>
            </a:extLst>
          </p:cNvPr>
          <p:cNvSpPr>
            <a:spLocks noChangeArrowheads="1"/>
          </p:cNvSpPr>
          <p:nvPr/>
        </p:nvSpPr>
        <p:spPr bwMode="auto">
          <a:xfrm>
            <a:off x="3903663" y="3743325"/>
            <a:ext cx="3124200" cy="2971800"/>
          </a:xfrm>
          <a:prstGeom prst="ellipse">
            <a:avLst/>
          </a:prstGeom>
          <a:solidFill>
            <a:srgbClr val="CCFFFF"/>
          </a:solidFill>
          <a:ln w="127000">
            <a:solidFill>
              <a:srgbClr val="0000FF"/>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defRPr/>
            </a:pPr>
            <a:endParaRPr lang="es-ES" altLang="es-ES" sz="2400">
              <a:latin typeface="+mn-lt"/>
            </a:endParaRPr>
          </a:p>
        </p:txBody>
      </p:sp>
      <p:sp>
        <p:nvSpPr>
          <p:cNvPr id="14341" name="Oval 5">
            <a:extLst>
              <a:ext uri="{FF2B5EF4-FFF2-40B4-BE49-F238E27FC236}">
                <a16:creationId xmlns:a16="http://schemas.microsoft.com/office/drawing/2014/main" id="{D2716519-7FE3-F142-9E0A-8F214E3EFFAC}"/>
              </a:ext>
            </a:extLst>
          </p:cNvPr>
          <p:cNvSpPr>
            <a:spLocks noChangeArrowheads="1"/>
          </p:cNvSpPr>
          <p:nvPr/>
        </p:nvSpPr>
        <p:spPr bwMode="auto">
          <a:xfrm>
            <a:off x="3979863" y="4048125"/>
            <a:ext cx="762000" cy="685800"/>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14342" name="AutoShape 6">
            <a:extLst>
              <a:ext uri="{FF2B5EF4-FFF2-40B4-BE49-F238E27FC236}">
                <a16:creationId xmlns:a16="http://schemas.microsoft.com/office/drawing/2014/main" id="{47CB9B0D-9128-C56A-973F-C1991B9105EE}"/>
              </a:ext>
            </a:extLst>
          </p:cNvPr>
          <p:cNvSpPr>
            <a:spLocks noChangeArrowheads="1"/>
          </p:cNvSpPr>
          <p:nvPr/>
        </p:nvSpPr>
        <p:spPr bwMode="auto">
          <a:xfrm>
            <a:off x="4056063" y="4124325"/>
            <a:ext cx="595312" cy="381000"/>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tx2"/>
          </a:solidFill>
          <a:ln w="9525">
            <a:solidFill>
              <a:schemeClr val="tx1"/>
            </a:solidFill>
            <a:miter lim="800000"/>
            <a:headEnd/>
            <a:tailEnd/>
          </a:ln>
        </p:spPr>
        <p:txBody>
          <a:bodyPr wrap="none" anchor="ctr"/>
          <a:lstStyle/>
          <a:p>
            <a:pPr>
              <a:defRPr/>
            </a:pPr>
            <a:endParaRPr lang="es-ES">
              <a:latin typeface="+mn-lt"/>
            </a:endParaRPr>
          </a:p>
        </p:txBody>
      </p:sp>
      <p:sp>
        <p:nvSpPr>
          <p:cNvPr id="14343" name="Line 7">
            <a:extLst>
              <a:ext uri="{FF2B5EF4-FFF2-40B4-BE49-F238E27FC236}">
                <a16:creationId xmlns:a16="http://schemas.microsoft.com/office/drawing/2014/main" id="{7665FB03-0FBD-E3C5-D49D-1EB0C6E5F1F6}"/>
              </a:ext>
            </a:extLst>
          </p:cNvPr>
          <p:cNvSpPr>
            <a:spLocks noChangeShapeType="1"/>
          </p:cNvSpPr>
          <p:nvPr/>
        </p:nvSpPr>
        <p:spPr bwMode="auto">
          <a:xfrm flipH="1" flipV="1">
            <a:off x="3370263" y="4276725"/>
            <a:ext cx="1066800" cy="838200"/>
          </a:xfrm>
          <a:prstGeom prst="line">
            <a:avLst/>
          </a:prstGeom>
          <a:noFill/>
          <a:ln w="57150">
            <a:solidFill>
              <a:schemeClr val="tx1"/>
            </a:solidFill>
            <a:round/>
            <a:headEnd/>
            <a:tailEnd type="triangle" w="med" len="med"/>
          </a:ln>
        </p:spPr>
        <p:txBody>
          <a:bodyPr wrap="none" anchor="ctr"/>
          <a:lstStyle/>
          <a:p>
            <a:pPr>
              <a:defRPr/>
            </a:pPr>
            <a:endParaRPr lang="es-ES">
              <a:latin typeface="+mn-lt"/>
            </a:endParaRPr>
          </a:p>
        </p:txBody>
      </p:sp>
      <p:sp>
        <p:nvSpPr>
          <p:cNvPr id="14344" name="Line 8">
            <a:extLst>
              <a:ext uri="{FF2B5EF4-FFF2-40B4-BE49-F238E27FC236}">
                <a16:creationId xmlns:a16="http://schemas.microsoft.com/office/drawing/2014/main" id="{38AEE020-21CB-ED37-DECD-0C14E276DC49}"/>
              </a:ext>
            </a:extLst>
          </p:cNvPr>
          <p:cNvSpPr>
            <a:spLocks noChangeShapeType="1"/>
          </p:cNvSpPr>
          <p:nvPr/>
        </p:nvSpPr>
        <p:spPr bwMode="auto">
          <a:xfrm rot="10800000" flipH="1" flipV="1">
            <a:off x="4208463" y="3590925"/>
            <a:ext cx="1066800" cy="838200"/>
          </a:xfrm>
          <a:prstGeom prst="line">
            <a:avLst/>
          </a:prstGeom>
          <a:noFill/>
          <a:ln w="57150">
            <a:solidFill>
              <a:schemeClr val="tx1"/>
            </a:solidFill>
            <a:round/>
            <a:headEnd/>
            <a:tailEnd type="triangle" w="med" len="med"/>
          </a:ln>
        </p:spPr>
        <p:txBody>
          <a:bodyPr wrap="none" anchor="ctr"/>
          <a:lstStyle/>
          <a:p>
            <a:pPr>
              <a:defRPr/>
            </a:pPr>
            <a:endParaRPr lang="es-ES">
              <a:latin typeface="+mn-lt"/>
            </a:endParaRPr>
          </a:p>
        </p:txBody>
      </p:sp>
      <p:sp>
        <p:nvSpPr>
          <p:cNvPr id="14345" name="Text Box 9">
            <a:extLst>
              <a:ext uri="{FF2B5EF4-FFF2-40B4-BE49-F238E27FC236}">
                <a16:creationId xmlns:a16="http://schemas.microsoft.com/office/drawing/2014/main" id="{FC58373D-8CD5-7C42-83C2-FFDDB4C7533A}"/>
              </a:ext>
            </a:extLst>
          </p:cNvPr>
          <p:cNvSpPr txBox="1">
            <a:spLocks noChangeArrowheads="1"/>
          </p:cNvSpPr>
          <p:nvPr/>
        </p:nvSpPr>
        <p:spPr bwMode="auto">
          <a:xfrm>
            <a:off x="2913063" y="3895725"/>
            <a:ext cx="779462" cy="396875"/>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_tradnl" altLang="es-ES" sz="2000" b="1">
                <a:latin typeface="+mn-lt"/>
              </a:rPr>
              <a:t>3 Na</a:t>
            </a:r>
            <a:r>
              <a:rPr lang="es-ES_tradnl" altLang="es-ES" sz="2000" b="1" baseline="30000">
                <a:latin typeface="+mn-lt"/>
              </a:rPr>
              <a:t>+</a:t>
            </a:r>
            <a:endParaRPr lang="es-ES_tradnl" altLang="es-ES" sz="1600" b="1">
              <a:latin typeface="+mn-lt"/>
            </a:endParaRPr>
          </a:p>
        </p:txBody>
      </p:sp>
      <p:sp>
        <p:nvSpPr>
          <p:cNvPr id="14346" name="Text Box 10">
            <a:extLst>
              <a:ext uri="{FF2B5EF4-FFF2-40B4-BE49-F238E27FC236}">
                <a16:creationId xmlns:a16="http://schemas.microsoft.com/office/drawing/2014/main" id="{AB562196-CD1C-3047-5AEA-6751A1E47E6A}"/>
              </a:ext>
            </a:extLst>
          </p:cNvPr>
          <p:cNvSpPr txBox="1">
            <a:spLocks noChangeArrowheads="1"/>
          </p:cNvSpPr>
          <p:nvPr/>
        </p:nvSpPr>
        <p:spPr bwMode="auto">
          <a:xfrm>
            <a:off x="5259388" y="4138613"/>
            <a:ext cx="596900" cy="40005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_tradnl" altLang="es-ES" sz="2000" b="1">
                <a:latin typeface="+mn-lt"/>
              </a:rPr>
              <a:t>2 K</a:t>
            </a:r>
            <a:r>
              <a:rPr lang="es-ES_tradnl" altLang="es-ES" sz="2000" b="1" baseline="30000">
                <a:latin typeface="+mn-lt"/>
              </a:rPr>
              <a:t>+</a:t>
            </a:r>
            <a:endParaRPr lang="es-ES_tradnl" altLang="es-ES" sz="2400">
              <a:latin typeface="+mn-lt"/>
            </a:endParaRPr>
          </a:p>
        </p:txBody>
      </p:sp>
      <p:sp>
        <p:nvSpPr>
          <p:cNvPr id="14347" name="Text Box 11">
            <a:extLst>
              <a:ext uri="{FF2B5EF4-FFF2-40B4-BE49-F238E27FC236}">
                <a16:creationId xmlns:a16="http://schemas.microsoft.com/office/drawing/2014/main" id="{F6229A42-2E4E-8F97-5220-A405DB71EF8F}"/>
              </a:ext>
            </a:extLst>
          </p:cNvPr>
          <p:cNvSpPr txBox="1">
            <a:spLocks noChangeArrowheads="1"/>
          </p:cNvSpPr>
          <p:nvPr/>
        </p:nvSpPr>
        <p:spPr bwMode="auto">
          <a:xfrm>
            <a:off x="4284663" y="4505325"/>
            <a:ext cx="1941512" cy="460375"/>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 altLang="es-ES" sz="2000" b="1">
                <a:latin typeface="+mn-lt"/>
              </a:rPr>
              <a:t>Na+/ K+-ATPasa</a:t>
            </a:r>
            <a:r>
              <a:rPr lang="es-ES" altLang="es-ES" sz="2400">
                <a:latin typeface="+mn-lt"/>
              </a:rPr>
              <a:t> </a:t>
            </a:r>
            <a:endParaRPr lang="es-ES_tradnl" altLang="es-ES" sz="2400">
              <a:latin typeface="+mn-lt"/>
            </a:endParaRPr>
          </a:p>
        </p:txBody>
      </p:sp>
      <p:sp>
        <p:nvSpPr>
          <p:cNvPr id="14348" name="Text Box 12">
            <a:extLst>
              <a:ext uri="{FF2B5EF4-FFF2-40B4-BE49-F238E27FC236}">
                <a16:creationId xmlns:a16="http://schemas.microsoft.com/office/drawing/2014/main" id="{A0C00459-91A4-9F5F-AEB5-6E520480FA40}"/>
              </a:ext>
            </a:extLst>
          </p:cNvPr>
          <p:cNvSpPr txBox="1">
            <a:spLocks noChangeArrowheads="1"/>
          </p:cNvSpPr>
          <p:nvPr/>
        </p:nvSpPr>
        <p:spPr bwMode="auto">
          <a:xfrm>
            <a:off x="131763" y="2349500"/>
            <a:ext cx="1884362" cy="1016000"/>
          </a:xfrm>
          <a:prstGeom prst="rect">
            <a:avLst/>
          </a:prstGeom>
          <a:solidFill>
            <a:srgbClr val="DDDDDD"/>
          </a:solidFill>
          <a:ln w="9525">
            <a:solidFill>
              <a:schemeClr val="tx1"/>
            </a:solidFill>
            <a:miter lim="800000"/>
            <a:headEnd/>
            <a:tailEnd/>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defRPr/>
            </a:pPr>
            <a:r>
              <a:rPr lang="es-ES_tradnl" altLang="es-ES" sz="2000" b="1">
                <a:latin typeface="+mn-lt"/>
              </a:rPr>
              <a:t>Concentración</a:t>
            </a:r>
          </a:p>
          <a:p>
            <a:pPr algn="ctr">
              <a:defRPr/>
            </a:pPr>
            <a:r>
              <a:rPr lang="es-ES_tradnl" altLang="es-ES" sz="2000" b="1">
                <a:latin typeface="+mn-lt"/>
              </a:rPr>
              <a:t>extracelular de </a:t>
            </a:r>
          </a:p>
          <a:p>
            <a:pPr algn="ctr">
              <a:defRPr/>
            </a:pPr>
            <a:r>
              <a:rPr lang="es-ES_tradnl" altLang="es-ES" sz="2000" b="1">
                <a:latin typeface="+mn-lt"/>
              </a:rPr>
              <a:t>K</a:t>
            </a:r>
            <a:r>
              <a:rPr lang="es-ES_tradnl" altLang="es-ES" sz="2000" b="1" baseline="30000">
                <a:latin typeface="+mn-lt"/>
              </a:rPr>
              <a:t>+ </a:t>
            </a:r>
            <a:endParaRPr lang="es-ES_tradnl" altLang="es-ES" sz="2400">
              <a:latin typeface="+mn-lt"/>
            </a:endParaRPr>
          </a:p>
        </p:txBody>
      </p:sp>
      <p:sp>
        <p:nvSpPr>
          <p:cNvPr id="14364" name="Text Box 28">
            <a:extLst>
              <a:ext uri="{FF2B5EF4-FFF2-40B4-BE49-F238E27FC236}">
                <a16:creationId xmlns:a16="http://schemas.microsoft.com/office/drawing/2014/main" id="{9B3CEE49-EDAC-5EFE-3DE3-1459B785BE4C}"/>
              </a:ext>
            </a:extLst>
          </p:cNvPr>
          <p:cNvSpPr txBox="1">
            <a:spLocks noChangeArrowheads="1"/>
          </p:cNvSpPr>
          <p:nvPr/>
        </p:nvSpPr>
        <p:spPr bwMode="auto">
          <a:xfrm>
            <a:off x="4802188" y="5994400"/>
            <a:ext cx="977900" cy="4572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_tradnl" altLang="es-ES" sz="2400">
                <a:latin typeface="+mn-lt"/>
              </a:rPr>
              <a:t>Célula</a:t>
            </a:r>
          </a:p>
        </p:txBody>
      </p:sp>
      <p:sp>
        <p:nvSpPr>
          <p:cNvPr id="14365" name="Text Box 29">
            <a:extLst>
              <a:ext uri="{FF2B5EF4-FFF2-40B4-BE49-F238E27FC236}">
                <a16:creationId xmlns:a16="http://schemas.microsoft.com/office/drawing/2014/main" id="{2720C6E2-7BEC-EED5-CBD2-4906E380AF13}"/>
              </a:ext>
            </a:extLst>
          </p:cNvPr>
          <p:cNvSpPr txBox="1">
            <a:spLocks noChangeArrowheads="1"/>
          </p:cNvSpPr>
          <p:nvPr/>
        </p:nvSpPr>
        <p:spPr bwMode="auto">
          <a:xfrm>
            <a:off x="7045325" y="5078413"/>
            <a:ext cx="1155700" cy="581025"/>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_tradnl" altLang="es-ES" sz="1600" b="1" dirty="0">
                <a:latin typeface="+mn-lt"/>
              </a:rPr>
              <a:t>Membrana</a:t>
            </a:r>
          </a:p>
          <a:p>
            <a:pPr>
              <a:defRPr/>
            </a:pPr>
            <a:r>
              <a:rPr lang="es-ES_tradnl" altLang="es-ES" sz="1600" b="1" dirty="0">
                <a:latin typeface="+mn-lt"/>
              </a:rPr>
              <a:t>celular</a:t>
            </a:r>
          </a:p>
        </p:txBody>
      </p:sp>
      <p:sp>
        <p:nvSpPr>
          <p:cNvPr id="33" name="Rectangle 2">
            <a:extLst>
              <a:ext uri="{FF2B5EF4-FFF2-40B4-BE49-F238E27FC236}">
                <a16:creationId xmlns:a16="http://schemas.microsoft.com/office/drawing/2014/main" id="{029D0053-DFF4-133F-BC8C-3BEF976E7180}"/>
              </a:ext>
            </a:extLst>
          </p:cNvPr>
          <p:cNvSpPr txBox="1">
            <a:spLocks noChangeArrowheads="1"/>
          </p:cNvSpPr>
          <p:nvPr/>
        </p:nvSpPr>
        <p:spPr bwMode="auto">
          <a:xfrm>
            <a:off x="642938" y="11113"/>
            <a:ext cx="8839200" cy="1282700"/>
          </a:xfrm>
          <a:prstGeom prst="rect">
            <a:avLst/>
          </a:prstGeom>
          <a:noFill/>
          <a:ln>
            <a:noFill/>
          </a:ln>
        </p:spPr>
        <p:txBody>
          <a:bodyPr anchor="b"/>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defRPr/>
            </a:pPr>
            <a:r>
              <a:rPr lang="es-ES_tradnl" altLang="es-ES" sz="3200" b="1" dirty="0">
                <a:solidFill>
                  <a:srgbClr val="FF0000"/>
                </a:solidFill>
                <a:latin typeface="+mn-lt"/>
              </a:rPr>
              <a:t>Homeostasis del K: Entrada de K a la célula</a:t>
            </a:r>
            <a:br>
              <a:rPr lang="es-ES_tradnl" altLang="es-ES" sz="3200" b="1" dirty="0">
                <a:solidFill>
                  <a:srgbClr val="FF0000"/>
                </a:solidFill>
                <a:latin typeface="+mn-lt"/>
              </a:rPr>
            </a:br>
            <a:endParaRPr lang="es-ES" altLang="es-ES" sz="3200" b="1" dirty="0">
              <a:solidFill>
                <a:srgbClr val="FF0000"/>
              </a:solidFill>
              <a:latin typeface="+mn-lt"/>
            </a:endParaRPr>
          </a:p>
        </p:txBody>
      </p:sp>
      <p:sp>
        <p:nvSpPr>
          <p:cNvPr id="13326" name="Text Box 14">
            <a:extLst>
              <a:ext uri="{FF2B5EF4-FFF2-40B4-BE49-F238E27FC236}">
                <a16:creationId xmlns:a16="http://schemas.microsoft.com/office/drawing/2014/main" id="{E7C4AA3E-44FA-7A83-BEFE-A4D2CC6FE98C}"/>
              </a:ext>
            </a:extLst>
          </p:cNvPr>
          <p:cNvSpPr txBox="1">
            <a:spLocks noChangeArrowheads="1"/>
          </p:cNvSpPr>
          <p:nvPr/>
        </p:nvSpPr>
        <p:spPr bwMode="auto">
          <a:xfrm>
            <a:off x="4468813" y="5565775"/>
            <a:ext cx="180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sz="2400">
                <a:solidFill>
                  <a:srgbClr val="FF0000"/>
                </a:solidFill>
                <a:latin typeface="Arial Black" panose="020B0A04020102020204" pitchFamily="34" charset="0"/>
              </a:rPr>
              <a:t>150 mEq/l</a:t>
            </a:r>
            <a:endParaRPr lang="es-ES" altLang="es-ES" sz="2400">
              <a:solidFill>
                <a:srgbClr val="FF0000"/>
              </a:solidFill>
              <a:latin typeface="Arial Black" panose="020B0A04020102020204" pitchFamily="34" charset="0"/>
            </a:endParaRPr>
          </a:p>
        </p:txBody>
      </p:sp>
      <p:sp>
        <p:nvSpPr>
          <p:cNvPr id="13327" name="Text Box 13">
            <a:extLst>
              <a:ext uri="{FF2B5EF4-FFF2-40B4-BE49-F238E27FC236}">
                <a16:creationId xmlns:a16="http://schemas.microsoft.com/office/drawing/2014/main" id="{FD35C703-78D1-76F2-B310-66DB3EA22BB0}"/>
              </a:ext>
            </a:extLst>
          </p:cNvPr>
          <p:cNvSpPr txBox="1">
            <a:spLocks noChangeArrowheads="1"/>
          </p:cNvSpPr>
          <p:nvPr/>
        </p:nvSpPr>
        <p:spPr bwMode="auto">
          <a:xfrm>
            <a:off x="4445000" y="4979988"/>
            <a:ext cx="22891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s-ES_tradnl" altLang="es-ES" sz="3600">
                <a:latin typeface="Arial" panose="020B0604020202020204" pitchFamily="34" charset="0"/>
              </a:rPr>
              <a:t>K</a:t>
            </a:r>
            <a:r>
              <a:rPr lang="es-ES_tradnl" altLang="es-ES" sz="3600" baseline="-25000">
                <a:latin typeface="Arial" panose="020B0604020202020204" pitchFamily="34" charset="0"/>
              </a:rPr>
              <a:t>intracelular</a:t>
            </a:r>
            <a:endParaRPr lang="es-ES" altLang="es-ES" sz="3600">
              <a:latin typeface="Arial" panose="020B0604020202020204" pitchFamily="34" charset="0"/>
            </a:endParaRPr>
          </a:p>
        </p:txBody>
      </p:sp>
      <p:sp>
        <p:nvSpPr>
          <p:cNvPr id="13328" name="Rectangle 3">
            <a:extLst>
              <a:ext uri="{FF2B5EF4-FFF2-40B4-BE49-F238E27FC236}">
                <a16:creationId xmlns:a16="http://schemas.microsoft.com/office/drawing/2014/main" id="{2A0BBEE5-DE8D-106A-5DB2-E1CC4CB256DE}"/>
              </a:ext>
            </a:extLst>
          </p:cNvPr>
          <p:cNvSpPr txBox="1">
            <a:spLocks noChangeArrowheads="1"/>
          </p:cNvSpPr>
          <p:nvPr/>
        </p:nvSpPr>
        <p:spPr bwMode="auto">
          <a:xfrm>
            <a:off x="34925" y="931863"/>
            <a:ext cx="3614738" cy="1104900"/>
          </a:xfrm>
          <a:prstGeom prst="rect">
            <a:avLst/>
          </a:prstGeom>
          <a:solidFill>
            <a:schemeClr val="bg1"/>
          </a:solidFill>
          <a:ln w="9525">
            <a:solidFill>
              <a:srgbClr val="000000"/>
            </a:solidFill>
            <a:miter lim="800000"/>
            <a:headEnd/>
            <a:tailEnd/>
          </a:ln>
        </p:spPr>
        <p:txBody>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s-ES" altLang="es-ES" sz="2400" b="1">
                <a:solidFill>
                  <a:srgbClr val="FF0000"/>
                </a:solidFill>
              </a:rPr>
              <a:t>INSULINA: </a:t>
            </a:r>
            <a:r>
              <a:rPr lang="es-ES" altLang="es-ES" sz="2000" b="1"/>
              <a:t>Aumenta  la entrada de K en célula muscular esquelética y hepática.</a:t>
            </a:r>
          </a:p>
          <a:p>
            <a:pPr>
              <a:lnSpc>
                <a:spcPct val="100000"/>
              </a:lnSpc>
              <a:buFont typeface="Wingdings" panose="05000000000000000000" pitchFamily="2" charset="2"/>
              <a:buNone/>
            </a:pPr>
            <a:endParaRPr lang="es-ES" altLang="es-ES" sz="2800" b="1"/>
          </a:p>
        </p:txBody>
      </p:sp>
      <p:sp>
        <p:nvSpPr>
          <p:cNvPr id="13329" name="CuadroTexto 41">
            <a:extLst>
              <a:ext uri="{FF2B5EF4-FFF2-40B4-BE49-F238E27FC236}">
                <a16:creationId xmlns:a16="http://schemas.microsoft.com/office/drawing/2014/main" id="{4A984522-E857-1D1B-2E3D-8EDC343CBD97}"/>
              </a:ext>
            </a:extLst>
          </p:cNvPr>
          <p:cNvSpPr txBox="1">
            <a:spLocks noChangeArrowheads="1"/>
          </p:cNvSpPr>
          <p:nvPr/>
        </p:nvSpPr>
        <p:spPr bwMode="auto">
          <a:xfrm>
            <a:off x="3794125" y="938213"/>
            <a:ext cx="5170488" cy="1385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_tradnl" altLang="es-ES" sz="2000" b="1"/>
              <a:t>El estímulo  </a:t>
            </a:r>
            <a:r>
              <a:rPr lang="es-ES_tradnl" altLang="es-ES" sz="2400" b="1">
                <a:solidFill>
                  <a:srgbClr val="FF0000"/>
                </a:solidFill>
              </a:rPr>
              <a:t>ADRENÉRGICO BETA-2 </a:t>
            </a:r>
            <a:r>
              <a:rPr lang="es-ES_tradnl" altLang="es-ES" sz="2000" b="1"/>
              <a:t>por salbutamol activa la adenilciclasa y aumenta el AMPc intracelular-&gt; estimula la bomba Na-K ATPasa y facilita la captación intracelular de K.</a:t>
            </a:r>
          </a:p>
        </p:txBody>
      </p:sp>
      <p:grpSp>
        <p:nvGrpSpPr>
          <p:cNvPr id="13330" name="Group 5">
            <a:extLst>
              <a:ext uri="{FF2B5EF4-FFF2-40B4-BE49-F238E27FC236}">
                <a16:creationId xmlns:a16="http://schemas.microsoft.com/office/drawing/2014/main" id="{37CA1546-F811-B1B0-7362-567EB72A7FB4}"/>
              </a:ext>
            </a:extLst>
          </p:cNvPr>
          <p:cNvGrpSpPr>
            <a:grpSpLocks/>
          </p:cNvGrpSpPr>
          <p:nvPr/>
        </p:nvGrpSpPr>
        <p:grpSpPr bwMode="auto">
          <a:xfrm>
            <a:off x="5113338" y="3813175"/>
            <a:ext cx="2030412" cy="792163"/>
            <a:chOff x="4481" y="2341"/>
            <a:chExt cx="1279" cy="499"/>
          </a:xfrm>
        </p:grpSpPr>
        <p:sp>
          <p:nvSpPr>
            <p:cNvPr id="13337" name="Line 6">
              <a:extLst>
                <a:ext uri="{FF2B5EF4-FFF2-40B4-BE49-F238E27FC236}">
                  <a16:creationId xmlns:a16="http://schemas.microsoft.com/office/drawing/2014/main" id="{1D96EF1C-C71B-60FF-A6CC-7219903025DF}"/>
                </a:ext>
              </a:extLst>
            </p:cNvPr>
            <p:cNvSpPr>
              <a:spLocks noChangeShapeType="1"/>
            </p:cNvSpPr>
            <p:nvPr/>
          </p:nvSpPr>
          <p:spPr bwMode="auto">
            <a:xfrm flipH="1">
              <a:off x="4921" y="2568"/>
              <a:ext cx="181" cy="272"/>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13338" name="Text Box 7">
              <a:extLst>
                <a:ext uri="{FF2B5EF4-FFF2-40B4-BE49-F238E27FC236}">
                  <a16:creationId xmlns:a16="http://schemas.microsoft.com/office/drawing/2014/main" id="{2ADC29AD-684C-E17D-2AE3-E9E1776AF76D}"/>
                </a:ext>
              </a:extLst>
            </p:cNvPr>
            <p:cNvSpPr txBox="1">
              <a:spLocks noChangeArrowheads="1"/>
            </p:cNvSpPr>
            <p:nvPr/>
          </p:nvSpPr>
          <p:spPr bwMode="auto">
            <a:xfrm>
              <a:off x="4481" y="2341"/>
              <a:ext cx="1279" cy="212"/>
            </a:xfrm>
            <a:prstGeom prst="rect">
              <a:avLst/>
            </a:prstGeom>
            <a:solidFill>
              <a:schemeClr val="bg1"/>
            </a:solidFill>
            <a:ln>
              <a:noFill/>
            </a:ln>
            <a:extLs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1600" b="1">
                  <a:solidFill>
                    <a:srgbClr val="FF0000"/>
                  </a:solidFill>
                  <a:latin typeface="Arial Black" panose="020B0A04020102020204" pitchFamily="34" charset="0"/>
                </a:rPr>
                <a:t>ADENILCICLASA</a:t>
              </a:r>
            </a:p>
          </p:txBody>
        </p:sp>
      </p:grpSp>
      <p:sp>
        <p:nvSpPr>
          <p:cNvPr id="46" name="Line 24">
            <a:extLst>
              <a:ext uri="{FF2B5EF4-FFF2-40B4-BE49-F238E27FC236}">
                <a16:creationId xmlns:a16="http://schemas.microsoft.com/office/drawing/2014/main" id="{212E8A18-ACCB-C0B4-2E01-0414CC365A83}"/>
              </a:ext>
            </a:extLst>
          </p:cNvPr>
          <p:cNvSpPr>
            <a:spLocks noChangeShapeType="1"/>
          </p:cNvSpPr>
          <p:nvPr/>
        </p:nvSpPr>
        <p:spPr bwMode="auto">
          <a:xfrm flipH="1">
            <a:off x="4846638" y="2370138"/>
            <a:ext cx="461962" cy="1524000"/>
          </a:xfrm>
          <a:prstGeom prst="line">
            <a:avLst/>
          </a:prstGeom>
          <a:noFill/>
          <a:ln w="76200">
            <a:solidFill>
              <a:srgbClr val="00B050"/>
            </a:solidFill>
            <a:round/>
            <a:headEnd/>
            <a:tailEnd type="triangle" w="med" len="med"/>
          </a:ln>
        </p:spPr>
        <p:txBody>
          <a:bodyPr wrap="none" anchor="ctr"/>
          <a:lstStyle/>
          <a:p>
            <a:pPr>
              <a:defRPr/>
            </a:pPr>
            <a:endParaRPr lang="es-ES">
              <a:latin typeface="+mn-lt"/>
            </a:endParaRPr>
          </a:p>
        </p:txBody>
      </p:sp>
      <p:sp>
        <p:nvSpPr>
          <p:cNvPr id="48" name="Line 24">
            <a:extLst>
              <a:ext uri="{FF2B5EF4-FFF2-40B4-BE49-F238E27FC236}">
                <a16:creationId xmlns:a16="http://schemas.microsoft.com/office/drawing/2014/main" id="{CD8A906B-1302-6668-A319-42B80B9D77BC}"/>
              </a:ext>
            </a:extLst>
          </p:cNvPr>
          <p:cNvSpPr>
            <a:spLocks noChangeShapeType="1"/>
          </p:cNvSpPr>
          <p:nvPr/>
        </p:nvSpPr>
        <p:spPr bwMode="auto">
          <a:xfrm>
            <a:off x="2922588" y="2101850"/>
            <a:ext cx="790575" cy="1658938"/>
          </a:xfrm>
          <a:prstGeom prst="line">
            <a:avLst/>
          </a:prstGeom>
          <a:noFill/>
          <a:ln w="76200">
            <a:solidFill>
              <a:srgbClr val="00B050"/>
            </a:solidFill>
            <a:round/>
            <a:headEnd/>
            <a:tailEnd type="triangle" w="med" len="med"/>
          </a:ln>
        </p:spPr>
        <p:txBody>
          <a:bodyPr wrap="none" anchor="ctr"/>
          <a:lstStyle/>
          <a:p>
            <a:pPr>
              <a:defRPr/>
            </a:pPr>
            <a:endParaRPr lang="es-ES">
              <a:latin typeface="+mn-lt"/>
            </a:endParaRPr>
          </a:p>
        </p:txBody>
      </p:sp>
      <p:sp>
        <p:nvSpPr>
          <p:cNvPr id="50" name="Line 24">
            <a:extLst>
              <a:ext uri="{FF2B5EF4-FFF2-40B4-BE49-F238E27FC236}">
                <a16:creationId xmlns:a16="http://schemas.microsoft.com/office/drawing/2014/main" id="{AA430D7B-FC65-CFCE-F5EF-605A03EFDB9F}"/>
              </a:ext>
            </a:extLst>
          </p:cNvPr>
          <p:cNvSpPr>
            <a:spLocks noChangeShapeType="1"/>
          </p:cNvSpPr>
          <p:nvPr/>
        </p:nvSpPr>
        <p:spPr bwMode="auto">
          <a:xfrm rot="17888827" flipH="1">
            <a:off x="2356644" y="3178969"/>
            <a:ext cx="461962" cy="1524000"/>
          </a:xfrm>
          <a:prstGeom prst="line">
            <a:avLst/>
          </a:prstGeom>
          <a:noFill/>
          <a:ln w="76200">
            <a:solidFill>
              <a:srgbClr val="00B050"/>
            </a:solidFill>
            <a:round/>
            <a:headEnd/>
            <a:tailEnd type="triangle" w="med" len="med"/>
          </a:ln>
        </p:spPr>
        <p:txBody>
          <a:bodyPr wrap="none" anchor="ctr"/>
          <a:lstStyle/>
          <a:p>
            <a:pPr>
              <a:defRPr/>
            </a:pPr>
            <a:endParaRPr lang="es-ES">
              <a:latin typeface="+mn-lt"/>
            </a:endParaRPr>
          </a:p>
        </p:txBody>
      </p:sp>
      <p:sp>
        <p:nvSpPr>
          <p:cNvPr id="52" name="Text Box 16">
            <a:extLst>
              <a:ext uri="{FF2B5EF4-FFF2-40B4-BE49-F238E27FC236}">
                <a16:creationId xmlns:a16="http://schemas.microsoft.com/office/drawing/2014/main" id="{3DCA7FBE-8D9B-50D8-F608-B2DEC4799210}"/>
              </a:ext>
            </a:extLst>
          </p:cNvPr>
          <p:cNvSpPr txBox="1">
            <a:spLocks noChangeArrowheads="1"/>
          </p:cNvSpPr>
          <p:nvPr/>
        </p:nvSpPr>
        <p:spPr bwMode="auto">
          <a:xfrm>
            <a:off x="2165350" y="3665538"/>
            <a:ext cx="566738" cy="10160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_tradnl" altLang="es-ES" sz="6000" b="1" dirty="0">
                <a:solidFill>
                  <a:srgbClr val="00B050"/>
                </a:solidFill>
                <a:latin typeface="+mn-lt"/>
              </a:rPr>
              <a:t>+</a:t>
            </a:r>
            <a:endParaRPr lang="es-ES_tradnl" altLang="es-ES" sz="6000" dirty="0">
              <a:solidFill>
                <a:srgbClr val="00B050"/>
              </a:solidFill>
              <a:latin typeface="+mn-lt"/>
            </a:endParaRPr>
          </a:p>
        </p:txBody>
      </p:sp>
      <p:sp>
        <p:nvSpPr>
          <p:cNvPr id="53" name="Text Box 16">
            <a:extLst>
              <a:ext uri="{FF2B5EF4-FFF2-40B4-BE49-F238E27FC236}">
                <a16:creationId xmlns:a16="http://schemas.microsoft.com/office/drawing/2014/main" id="{A24AAA58-3596-2A9C-FBC9-9051A9856C8C}"/>
              </a:ext>
            </a:extLst>
          </p:cNvPr>
          <p:cNvSpPr txBox="1">
            <a:spLocks noChangeArrowheads="1"/>
          </p:cNvSpPr>
          <p:nvPr/>
        </p:nvSpPr>
        <p:spPr bwMode="auto">
          <a:xfrm>
            <a:off x="2901950" y="2649538"/>
            <a:ext cx="568325" cy="10160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_tradnl" altLang="es-ES" sz="6000" b="1" dirty="0">
                <a:solidFill>
                  <a:srgbClr val="00B050"/>
                </a:solidFill>
                <a:latin typeface="+mn-lt"/>
              </a:rPr>
              <a:t>+</a:t>
            </a:r>
            <a:endParaRPr lang="es-ES_tradnl" altLang="es-ES" sz="6000" dirty="0">
              <a:solidFill>
                <a:srgbClr val="00B050"/>
              </a:solidFill>
              <a:latin typeface="+mn-lt"/>
            </a:endParaRPr>
          </a:p>
        </p:txBody>
      </p:sp>
      <p:sp>
        <p:nvSpPr>
          <p:cNvPr id="54" name="Text Box 16">
            <a:extLst>
              <a:ext uri="{FF2B5EF4-FFF2-40B4-BE49-F238E27FC236}">
                <a16:creationId xmlns:a16="http://schemas.microsoft.com/office/drawing/2014/main" id="{6962FA58-1EA6-54CA-BBF8-5B6C2A3EEB92}"/>
              </a:ext>
            </a:extLst>
          </p:cNvPr>
          <p:cNvSpPr txBox="1">
            <a:spLocks noChangeArrowheads="1"/>
          </p:cNvSpPr>
          <p:nvPr/>
        </p:nvSpPr>
        <p:spPr bwMode="auto">
          <a:xfrm>
            <a:off x="4481513" y="2514600"/>
            <a:ext cx="568325" cy="10160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_tradnl" altLang="es-ES" sz="6000" b="1" dirty="0">
                <a:solidFill>
                  <a:srgbClr val="00B050"/>
                </a:solidFill>
                <a:latin typeface="+mn-lt"/>
              </a:rPr>
              <a:t>+</a:t>
            </a:r>
            <a:endParaRPr lang="es-ES_tradnl" altLang="es-ES" sz="6000" dirty="0">
              <a:solidFill>
                <a:srgbClr val="00B050"/>
              </a:solidFill>
              <a:latin typeface="+mn-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CD63EC3A-B08A-D9A1-B8E5-53491849852C}"/>
              </a:ext>
            </a:extLst>
          </p:cNvPr>
          <p:cNvSpPr>
            <a:spLocks noGrp="1" noChangeArrowheads="1"/>
          </p:cNvSpPr>
          <p:nvPr>
            <p:ph type="title" idx="4294967295"/>
          </p:nvPr>
        </p:nvSpPr>
        <p:spPr>
          <a:xfrm>
            <a:off x="971550" y="376238"/>
            <a:ext cx="6805613" cy="776287"/>
          </a:xfrm>
        </p:spPr>
        <p:txBody>
          <a:bodyPr anchor="b"/>
          <a:lstStyle/>
          <a:p>
            <a:pPr>
              <a:defRPr/>
            </a:pPr>
            <a:r>
              <a:rPr lang="es-ES_tradnl" altLang="es-ES" sz="3200" b="1" dirty="0">
                <a:solidFill>
                  <a:srgbClr val="FF0000"/>
                </a:solidFill>
                <a:latin typeface="+mn-lt"/>
              </a:rPr>
              <a:t>Efecto </a:t>
            </a:r>
            <a:r>
              <a:rPr lang="es-ES_tradnl" altLang="es-ES" sz="3200" b="1" dirty="0" err="1">
                <a:solidFill>
                  <a:srgbClr val="FF0000"/>
                </a:solidFill>
                <a:latin typeface="+mn-lt"/>
              </a:rPr>
              <a:t>hipokalemiante</a:t>
            </a:r>
            <a:r>
              <a:rPr lang="es-ES_tradnl" altLang="es-ES" sz="3200" b="1" dirty="0">
                <a:solidFill>
                  <a:srgbClr val="FF0000"/>
                </a:solidFill>
                <a:latin typeface="+mn-lt"/>
              </a:rPr>
              <a:t> de la alcalosis</a:t>
            </a:r>
            <a:endParaRPr lang="es-ES" altLang="es-ES" sz="3200" b="1" dirty="0">
              <a:solidFill>
                <a:srgbClr val="FF0000"/>
              </a:solidFill>
              <a:latin typeface="+mn-lt"/>
            </a:endParaRPr>
          </a:p>
        </p:txBody>
      </p:sp>
      <p:sp>
        <p:nvSpPr>
          <p:cNvPr id="15363" name="Rectangle 3">
            <a:extLst>
              <a:ext uri="{FF2B5EF4-FFF2-40B4-BE49-F238E27FC236}">
                <a16:creationId xmlns:a16="http://schemas.microsoft.com/office/drawing/2014/main" id="{A6CD5D02-8FAB-FE29-68FA-550D6DB5DAAC}"/>
              </a:ext>
            </a:extLst>
          </p:cNvPr>
          <p:cNvSpPr>
            <a:spLocks noGrp="1" noChangeArrowheads="1"/>
          </p:cNvSpPr>
          <p:nvPr>
            <p:ph type="body" sz="half" idx="4294967295"/>
          </p:nvPr>
        </p:nvSpPr>
        <p:spPr>
          <a:xfrm>
            <a:off x="395288" y="1412875"/>
            <a:ext cx="7993062" cy="1511300"/>
          </a:xfrm>
        </p:spPr>
        <p:txBody>
          <a:bodyPr/>
          <a:lstStyle/>
          <a:p>
            <a:r>
              <a:rPr lang="es-ES_tradnl" altLang="es-ES" sz="2800" b="1"/>
              <a:t> </a:t>
            </a:r>
            <a:r>
              <a:rPr lang="es-ES_tradnl" altLang="es-ES" sz="2800"/>
              <a:t>E</a:t>
            </a:r>
            <a:r>
              <a:rPr lang="es-ES" altLang="es-ES" sz="2800"/>
              <a:t>l aumento del bicarbonato sérico promueve la entrada de K a las células, incluso cuando el pH no está en límites alcalóticos. </a:t>
            </a:r>
          </a:p>
          <a:p>
            <a:endParaRPr lang="es-ES" altLang="es-ES" sz="2800"/>
          </a:p>
          <a:p>
            <a:endParaRPr lang="es-ES" altLang="es-ES" sz="3600" b="1"/>
          </a:p>
        </p:txBody>
      </p:sp>
      <p:sp>
        <p:nvSpPr>
          <p:cNvPr id="18436" name="Rectangle 10">
            <a:extLst>
              <a:ext uri="{FF2B5EF4-FFF2-40B4-BE49-F238E27FC236}">
                <a16:creationId xmlns:a16="http://schemas.microsoft.com/office/drawing/2014/main" id="{89939072-F422-2856-2C10-12365688EB4A}"/>
              </a:ext>
            </a:extLst>
          </p:cNvPr>
          <p:cNvSpPr>
            <a:spLocks noChangeArrowheads="1"/>
          </p:cNvSpPr>
          <p:nvPr/>
        </p:nvSpPr>
        <p:spPr bwMode="auto">
          <a:xfrm>
            <a:off x="1547813" y="4581525"/>
            <a:ext cx="1943100" cy="1728788"/>
          </a:xfrm>
          <a:prstGeom prst="rect">
            <a:avLst/>
          </a:prstGeom>
          <a:solidFill>
            <a:srgbClr val="FFCC00"/>
          </a:solidFill>
          <a:ln w="38100" algn="ctr">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ES" sz="2400" b="1">
                <a:latin typeface="+mn-lt"/>
              </a:rPr>
              <a:t> H</a:t>
            </a:r>
            <a:r>
              <a:rPr lang="es-ES" altLang="es-ES" sz="2400" b="1" baseline="30000">
                <a:latin typeface="+mn-lt"/>
              </a:rPr>
              <a:t>+</a:t>
            </a:r>
            <a:endParaRPr lang="es-ES" altLang="es-ES" sz="2400" b="1">
              <a:latin typeface="+mn-lt"/>
            </a:endParaRPr>
          </a:p>
        </p:txBody>
      </p:sp>
      <p:sp>
        <p:nvSpPr>
          <p:cNvPr id="18437" name="Line 11">
            <a:extLst>
              <a:ext uri="{FF2B5EF4-FFF2-40B4-BE49-F238E27FC236}">
                <a16:creationId xmlns:a16="http://schemas.microsoft.com/office/drawing/2014/main" id="{34E35248-0DC2-8D2A-8E3F-AD778EEC006D}"/>
              </a:ext>
            </a:extLst>
          </p:cNvPr>
          <p:cNvSpPr>
            <a:spLocks noChangeShapeType="1"/>
          </p:cNvSpPr>
          <p:nvPr/>
        </p:nvSpPr>
        <p:spPr bwMode="auto">
          <a:xfrm>
            <a:off x="3132138" y="5948363"/>
            <a:ext cx="863600" cy="0"/>
          </a:xfrm>
          <a:prstGeom prst="line">
            <a:avLst/>
          </a:prstGeom>
          <a:noFill/>
          <a:ln w="57150">
            <a:solidFill>
              <a:schemeClr val="tx1"/>
            </a:solidFill>
            <a:round/>
            <a:headEnd/>
            <a:tailEnd type="triangle" w="med" len="med"/>
          </a:ln>
        </p:spPr>
        <p:txBody>
          <a:bodyPr/>
          <a:lstStyle/>
          <a:p>
            <a:pPr>
              <a:defRPr/>
            </a:pPr>
            <a:endParaRPr lang="es-ES">
              <a:latin typeface="+mn-lt"/>
            </a:endParaRPr>
          </a:p>
        </p:txBody>
      </p:sp>
      <p:sp>
        <p:nvSpPr>
          <p:cNvPr id="18438" name="Line 12">
            <a:extLst>
              <a:ext uri="{FF2B5EF4-FFF2-40B4-BE49-F238E27FC236}">
                <a16:creationId xmlns:a16="http://schemas.microsoft.com/office/drawing/2014/main" id="{8BFD7EE6-D1CB-1930-A3E7-4AB955A1ADD4}"/>
              </a:ext>
            </a:extLst>
          </p:cNvPr>
          <p:cNvSpPr>
            <a:spLocks noChangeShapeType="1"/>
          </p:cNvSpPr>
          <p:nvPr/>
        </p:nvSpPr>
        <p:spPr bwMode="auto">
          <a:xfrm>
            <a:off x="3132138" y="5516563"/>
            <a:ext cx="863600" cy="0"/>
          </a:xfrm>
          <a:prstGeom prst="line">
            <a:avLst/>
          </a:prstGeom>
          <a:noFill/>
          <a:ln w="57150">
            <a:solidFill>
              <a:schemeClr val="tx1"/>
            </a:solidFill>
            <a:round/>
            <a:headEnd/>
            <a:tailEnd type="triangle" w="med" len="med"/>
          </a:ln>
        </p:spPr>
        <p:txBody>
          <a:bodyPr/>
          <a:lstStyle/>
          <a:p>
            <a:pPr>
              <a:defRPr/>
            </a:pPr>
            <a:endParaRPr lang="es-ES">
              <a:latin typeface="+mn-lt"/>
            </a:endParaRPr>
          </a:p>
        </p:txBody>
      </p:sp>
      <p:sp>
        <p:nvSpPr>
          <p:cNvPr id="18439" name="Line 13">
            <a:extLst>
              <a:ext uri="{FF2B5EF4-FFF2-40B4-BE49-F238E27FC236}">
                <a16:creationId xmlns:a16="http://schemas.microsoft.com/office/drawing/2014/main" id="{CAD818E4-CD98-7863-29A6-0057CCC6E964}"/>
              </a:ext>
            </a:extLst>
          </p:cNvPr>
          <p:cNvSpPr>
            <a:spLocks noChangeShapeType="1"/>
          </p:cNvSpPr>
          <p:nvPr/>
        </p:nvSpPr>
        <p:spPr bwMode="auto">
          <a:xfrm flipH="1">
            <a:off x="3132138" y="5013325"/>
            <a:ext cx="1439862" cy="0"/>
          </a:xfrm>
          <a:prstGeom prst="line">
            <a:avLst/>
          </a:prstGeom>
          <a:noFill/>
          <a:ln w="76200">
            <a:solidFill>
              <a:schemeClr val="tx1"/>
            </a:solidFill>
            <a:round/>
            <a:headEnd/>
            <a:tailEnd type="triangle" w="med" len="med"/>
          </a:ln>
        </p:spPr>
        <p:txBody>
          <a:bodyPr/>
          <a:lstStyle/>
          <a:p>
            <a:pPr>
              <a:defRPr/>
            </a:pPr>
            <a:endParaRPr lang="es-ES">
              <a:latin typeface="+mn-lt"/>
            </a:endParaRPr>
          </a:p>
        </p:txBody>
      </p:sp>
      <p:sp>
        <p:nvSpPr>
          <p:cNvPr id="18440" name="Text Box 14">
            <a:extLst>
              <a:ext uri="{FF2B5EF4-FFF2-40B4-BE49-F238E27FC236}">
                <a16:creationId xmlns:a16="http://schemas.microsoft.com/office/drawing/2014/main" id="{5900F22C-79CD-8F2D-2885-6E6171048068}"/>
              </a:ext>
            </a:extLst>
          </p:cNvPr>
          <p:cNvSpPr txBox="1">
            <a:spLocks noChangeArrowheads="1"/>
          </p:cNvSpPr>
          <p:nvPr/>
        </p:nvSpPr>
        <p:spPr bwMode="auto">
          <a:xfrm>
            <a:off x="4779963" y="4797425"/>
            <a:ext cx="455612" cy="461963"/>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ES" sz="2400" b="1">
                <a:latin typeface="+mn-lt"/>
              </a:rPr>
              <a:t>K</a:t>
            </a:r>
            <a:r>
              <a:rPr lang="es-ES" altLang="es-ES" sz="2400" b="1" baseline="30000">
                <a:latin typeface="+mn-lt"/>
              </a:rPr>
              <a:t>+</a:t>
            </a:r>
          </a:p>
        </p:txBody>
      </p:sp>
      <p:sp>
        <p:nvSpPr>
          <p:cNvPr id="18441" name="Text Box 15">
            <a:extLst>
              <a:ext uri="{FF2B5EF4-FFF2-40B4-BE49-F238E27FC236}">
                <a16:creationId xmlns:a16="http://schemas.microsoft.com/office/drawing/2014/main" id="{3D3ABA0F-A532-518D-61CC-BB6C30B32A55}"/>
              </a:ext>
            </a:extLst>
          </p:cNvPr>
          <p:cNvSpPr txBox="1">
            <a:spLocks noChangeArrowheads="1"/>
          </p:cNvSpPr>
          <p:nvPr/>
        </p:nvSpPr>
        <p:spPr bwMode="auto">
          <a:xfrm>
            <a:off x="2212975" y="5684838"/>
            <a:ext cx="623888" cy="461962"/>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ES" sz="2400" b="1">
                <a:latin typeface="+mn-lt"/>
              </a:rPr>
              <a:t>Na</a:t>
            </a:r>
            <a:r>
              <a:rPr lang="es-ES" altLang="es-ES" sz="2000" b="1" baseline="30000">
                <a:latin typeface="+mn-lt"/>
              </a:rPr>
              <a:t>+</a:t>
            </a:r>
          </a:p>
        </p:txBody>
      </p:sp>
      <p:sp>
        <p:nvSpPr>
          <p:cNvPr id="18442" name="Text Box 16">
            <a:extLst>
              <a:ext uri="{FF2B5EF4-FFF2-40B4-BE49-F238E27FC236}">
                <a16:creationId xmlns:a16="http://schemas.microsoft.com/office/drawing/2014/main" id="{45ECDE8F-12CB-54E7-949C-8EA136C2E2B2}"/>
              </a:ext>
            </a:extLst>
          </p:cNvPr>
          <p:cNvSpPr txBox="1">
            <a:spLocks noChangeArrowheads="1"/>
          </p:cNvSpPr>
          <p:nvPr/>
        </p:nvSpPr>
        <p:spPr bwMode="auto">
          <a:xfrm>
            <a:off x="1960563" y="4076700"/>
            <a:ext cx="841375" cy="40005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ES" sz="2000" b="1">
                <a:solidFill>
                  <a:srgbClr val="990000"/>
                </a:solidFill>
                <a:latin typeface="+mn-lt"/>
              </a:rPr>
              <a:t>Célula</a:t>
            </a:r>
          </a:p>
        </p:txBody>
      </p:sp>
      <p:sp>
        <p:nvSpPr>
          <p:cNvPr id="18443" name="Text Box 17">
            <a:extLst>
              <a:ext uri="{FF2B5EF4-FFF2-40B4-BE49-F238E27FC236}">
                <a16:creationId xmlns:a16="http://schemas.microsoft.com/office/drawing/2014/main" id="{150CB9CC-CAF2-F1F8-B7F2-D2CA14A9CE42}"/>
              </a:ext>
            </a:extLst>
          </p:cNvPr>
          <p:cNvSpPr txBox="1">
            <a:spLocks noChangeArrowheads="1"/>
          </p:cNvSpPr>
          <p:nvPr/>
        </p:nvSpPr>
        <p:spPr bwMode="auto">
          <a:xfrm>
            <a:off x="4211638" y="4221163"/>
            <a:ext cx="2290762" cy="40005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 altLang="es-ES" sz="2000" b="1">
                <a:solidFill>
                  <a:srgbClr val="990000"/>
                </a:solidFill>
                <a:latin typeface="+mn-lt"/>
              </a:rPr>
              <a:t>Líquido extracelular</a:t>
            </a:r>
          </a:p>
        </p:txBody>
      </p:sp>
      <p:sp>
        <p:nvSpPr>
          <p:cNvPr id="18444" name="Text Box 18">
            <a:extLst>
              <a:ext uri="{FF2B5EF4-FFF2-40B4-BE49-F238E27FC236}">
                <a16:creationId xmlns:a16="http://schemas.microsoft.com/office/drawing/2014/main" id="{3A63F431-8931-5E64-DDE3-3542A7F0A489}"/>
              </a:ext>
            </a:extLst>
          </p:cNvPr>
          <p:cNvSpPr txBox="1">
            <a:spLocks noChangeArrowheads="1"/>
          </p:cNvSpPr>
          <p:nvPr/>
        </p:nvSpPr>
        <p:spPr bwMode="auto">
          <a:xfrm>
            <a:off x="4117975" y="5229225"/>
            <a:ext cx="481013" cy="461963"/>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s-ES" altLang="es-ES" sz="2400" b="1">
                <a:latin typeface="+mn-lt"/>
              </a:rPr>
              <a:t>H</a:t>
            </a:r>
            <a:r>
              <a:rPr lang="es-ES" altLang="es-ES" sz="2400" b="1" baseline="30000">
                <a:latin typeface="+mn-lt"/>
              </a:rPr>
              <a:t>+</a:t>
            </a:r>
          </a:p>
        </p:txBody>
      </p:sp>
      <p:sp>
        <p:nvSpPr>
          <p:cNvPr id="18445" name="Rectangle 22">
            <a:extLst>
              <a:ext uri="{FF2B5EF4-FFF2-40B4-BE49-F238E27FC236}">
                <a16:creationId xmlns:a16="http://schemas.microsoft.com/office/drawing/2014/main" id="{A99F3E9B-7D8E-0A05-5DEA-20BDAF0CD0D1}"/>
              </a:ext>
            </a:extLst>
          </p:cNvPr>
          <p:cNvSpPr>
            <a:spLocks noChangeArrowheads="1"/>
          </p:cNvSpPr>
          <p:nvPr/>
        </p:nvSpPr>
        <p:spPr bwMode="auto">
          <a:xfrm>
            <a:off x="5643563" y="5732463"/>
            <a:ext cx="2763837" cy="423862"/>
          </a:xfrm>
          <a:prstGeom prst="rect">
            <a:avLst/>
          </a:prstGeom>
          <a:solidFill>
            <a:srgbClr val="FFCC66"/>
          </a:solidFill>
          <a:ln>
            <a:noFill/>
          </a:ln>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90000"/>
              </a:lnSpc>
              <a:defRPr/>
            </a:pPr>
            <a:r>
              <a:rPr lang="en-GB" altLang="es-ES" sz="2400">
                <a:latin typeface="+mn-lt"/>
              </a:rPr>
              <a:t>H</a:t>
            </a:r>
            <a:r>
              <a:rPr lang="en-GB" altLang="es-ES" sz="2400" baseline="30000">
                <a:latin typeface="+mn-lt"/>
              </a:rPr>
              <a:t>+</a:t>
            </a:r>
            <a:r>
              <a:rPr lang="en-GB" altLang="es-ES" sz="2400">
                <a:latin typeface="+mn-lt"/>
              </a:rPr>
              <a:t> + HCO</a:t>
            </a:r>
            <a:r>
              <a:rPr lang="en-GB" altLang="es-ES" sz="2400" baseline="-25000">
                <a:latin typeface="+mn-lt"/>
              </a:rPr>
              <a:t>3</a:t>
            </a:r>
            <a:r>
              <a:rPr lang="en-GB" altLang="es-ES" sz="2400" baseline="30000">
                <a:latin typeface="+mn-lt"/>
              </a:rPr>
              <a:t>-</a:t>
            </a:r>
            <a:r>
              <a:rPr lang="en-GB" altLang="es-ES" sz="2400">
                <a:latin typeface="+mn-lt"/>
              </a:rPr>
              <a:t> </a:t>
            </a:r>
            <a:r>
              <a:rPr lang="es-ES_tradnl" altLang="es-ES" sz="2400">
                <a:latin typeface="+mn-lt"/>
                <a:sym typeface="Symbol" panose="05050102010706020507" pitchFamily="18" charset="2"/>
              </a:rPr>
              <a:t></a:t>
            </a:r>
            <a:r>
              <a:rPr lang="en-GB" altLang="es-ES" sz="2400">
                <a:latin typeface="+mn-lt"/>
              </a:rPr>
              <a:t> H</a:t>
            </a:r>
            <a:r>
              <a:rPr lang="en-GB" altLang="es-ES" sz="2400" baseline="-25000">
                <a:latin typeface="+mn-lt"/>
                <a:sym typeface="Symbol" panose="05050102010706020507" pitchFamily="18" charset="2"/>
              </a:rPr>
              <a:t>2</a:t>
            </a:r>
            <a:r>
              <a:rPr lang="en-GB" altLang="es-ES" sz="2400">
                <a:latin typeface="+mn-lt"/>
                <a:sym typeface="Symbol" panose="05050102010706020507" pitchFamily="18" charset="2"/>
              </a:rPr>
              <a:t>CO</a:t>
            </a:r>
            <a:r>
              <a:rPr lang="en-GB" altLang="es-ES" sz="2400" baseline="-25000">
                <a:latin typeface="+mn-lt"/>
                <a:sym typeface="Symbol" panose="05050102010706020507" pitchFamily="18" charset="2"/>
              </a:rPr>
              <a:t>3 </a:t>
            </a:r>
          </a:p>
        </p:txBody>
      </p:sp>
      <p:sp>
        <p:nvSpPr>
          <p:cNvPr id="18446" name="Line 23">
            <a:extLst>
              <a:ext uri="{FF2B5EF4-FFF2-40B4-BE49-F238E27FC236}">
                <a16:creationId xmlns:a16="http://schemas.microsoft.com/office/drawing/2014/main" id="{C09FBC48-6E46-D383-3D5A-39EBB32A5B72}"/>
              </a:ext>
            </a:extLst>
          </p:cNvPr>
          <p:cNvSpPr>
            <a:spLocks noChangeShapeType="1"/>
          </p:cNvSpPr>
          <p:nvPr/>
        </p:nvSpPr>
        <p:spPr bwMode="auto">
          <a:xfrm>
            <a:off x="4643438" y="5518150"/>
            <a:ext cx="576262" cy="144463"/>
          </a:xfrm>
          <a:prstGeom prst="line">
            <a:avLst/>
          </a:prstGeom>
          <a:noFill/>
          <a:ln w="76200">
            <a:solidFill>
              <a:schemeClr val="tx1"/>
            </a:solidFill>
            <a:round/>
            <a:headEnd/>
            <a:tailEnd type="triangle" w="med" len="med"/>
          </a:ln>
        </p:spPr>
        <p:txBody>
          <a:bodyPr/>
          <a:lstStyle/>
          <a:p>
            <a:pPr>
              <a:defRPr/>
            </a:pPr>
            <a:endParaRPr lang="es-ES">
              <a:latin typeface="+mn-lt"/>
            </a:endParaRPr>
          </a:p>
        </p:txBody>
      </p:sp>
      <p:sp>
        <p:nvSpPr>
          <p:cNvPr id="18447" name="Text Box 24">
            <a:extLst>
              <a:ext uri="{FF2B5EF4-FFF2-40B4-BE49-F238E27FC236}">
                <a16:creationId xmlns:a16="http://schemas.microsoft.com/office/drawing/2014/main" id="{89CE51EB-274F-B4F1-CCB1-CFE88880FC09}"/>
              </a:ext>
            </a:extLst>
          </p:cNvPr>
          <p:cNvSpPr txBox="1">
            <a:spLocks noChangeArrowheads="1"/>
          </p:cNvSpPr>
          <p:nvPr/>
        </p:nvSpPr>
        <p:spPr bwMode="auto">
          <a:xfrm>
            <a:off x="5508625" y="4725988"/>
            <a:ext cx="1044575" cy="366712"/>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defRPr/>
            </a:pPr>
            <a:r>
              <a:rPr lang="en-GB" altLang="es-ES" b="1">
                <a:latin typeface="+mn-lt"/>
              </a:rPr>
              <a:t>HCO</a:t>
            </a:r>
            <a:r>
              <a:rPr lang="en-GB" altLang="es-ES" b="1" baseline="-25000">
                <a:latin typeface="+mn-lt"/>
              </a:rPr>
              <a:t>3</a:t>
            </a:r>
            <a:r>
              <a:rPr lang="en-GB" altLang="es-ES" b="1" baseline="30000">
                <a:latin typeface="+mn-lt"/>
              </a:rPr>
              <a:t>-</a:t>
            </a:r>
            <a:endParaRPr lang="es-ES" altLang="es-ES" b="1" baseline="30000">
              <a:latin typeface="+mn-lt"/>
            </a:endParaRPr>
          </a:p>
        </p:txBody>
      </p:sp>
      <p:sp>
        <p:nvSpPr>
          <p:cNvPr id="18448" name="Text Box 25">
            <a:extLst>
              <a:ext uri="{FF2B5EF4-FFF2-40B4-BE49-F238E27FC236}">
                <a16:creationId xmlns:a16="http://schemas.microsoft.com/office/drawing/2014/main" id="{63433940-8240-6CF6-2610-EE976846D7DC}"/>
              </a:ext>
            </a:extLst>
          </p:cNvPr>
          <p:cNvSpPr txBox="1">
            <a:spLocks noChangeArrowheads="1"/>
          </p:cNvSpPr>
          <p:nvPr/>
        </p:nvSpPr>
        <p:spPr bwMode="auto">
          <a:xfrm>
            <a:off x="6732588" y="4797425"/>
            <a:ext cx="1044575" cy="366713"/>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defRPr/>
            </a:pPr>
            <a:r>
              <a:rPr lang="en-GB" altLang="es-ES" b="1">
                <a:latin typeface="+mn-lt"/>
              </a:rPr>
              <a:t>HCO</a:t>
            </a:r>
            <a:r>
              <a:rPr lang="en-GB" altLang="es-ES" b="1" baseline="-25000">
                <a:latin typeface="+mn-lt"/>
              </a:rPr>
              <a:t>3</a:t>
            </a:r>
            <a:r>
              <a:rPr lang="en-GB" altLang="es-ES" b="1" baseline="30000">
                <a:latin typeface="+mn-lt"/>
              </a:rPr>
              <a:t>-</a:t>
            </a:r>
            <a:endParaRPr lang="es-ES" altLang="es-ES" b="1" baseline="30000">
              <a:latin typeface="+mn-lt"/>
            </a:endParaRPr>
          </a:p>
        </p:txBody>
      </p:sp>
      <p:sp>
        <p:nvSpPr>
          <p:cNvPr id="18449" name="Text Box 26">
            <a:extLst>
              <a:ext uri="{FF2B5EF4-FFF2-40B4-BE49-F238E27FC236}">
                <a16:creationId xmlns:a16="http://schemas.microsoft.com/office/drawing/2014/main" id="{C4C1B418-4CB3-6DA0-845A-19254F505137}"/>
              </a:ext>
            </a:extLst>
          </p:cNvPr>
          <p:cNvSpPr txBox="1">
            <a:spLocks noChangeArrowheads="1"/>
          </p:cNvSpPr>
          <p:nvPr/>
        </p:nvSpPr>
        <p:spPr bwMode="auto">
          <a:xfrm>
            <a:off x="5940425" y="5157788"/>
            <a:ext cx="1044575" cy="366712"/>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defRPr/>
            </a:pPr>
            <a:r>
              <a:rPr lang="en-GB" altLang="es-ES" b="1">
                <a:latin typeface="+mn-lt"/>
              </a:rPr>
              <a:t>HCO</a:t>
            </a:r>
            <a:r>
              <a:rPr lang="en-GB" altLang="es-ES" b="1" baseline="-25000">
                <a:latin typeface="+mn-lt"/>
              </a:rPr>
              <a:t>3</a:t>
            </a:r>
            <a:r>
              <a:rPr lang="en-GB" altLang="es-ES" b="1" baseline="30000">
                <a:latin typeface="+mn-lt"/>
              </a:rPr>
              <a:t>-</a:t>
            </a:r>
            <a:endParaRPr lang="es-ES" altLang="es-ES" b="1" baseline="30000">
              <a:latin typeface="+mn-lt"/>
            </a:endParaRPr>
          </a:p>
        </p:txBody>
      </p:sp>
      <p:sp>
        <p:nvSpPr>
          <p:cNvPr id="18450" name="Text Box 27">
            <a:extLst>
              <a:ext uri="{FF2B5EF4-FFF2-40B4-BE49-F238E27FC236}">
                <a16:creationId xmlns:a16="http://schemas.microsoft.com/office/drawing/2014/main" id="{D1B15BA4-B19B-434C-E5BA-DB3870353725}"/>
              </a:ext>
            </a:extLst>
          </p:cNvPr>
          <p:cNvSpPr txBox="1">
            <a:spLocks noChangeArrowheads="1"/>
          </p:cNvSpPr>
          <p:nvPr/>
        </p:nvSpPr>
        <p:spPr bwMode="auto">
          <a:xfrm>
            <a:off x="6948488" y="5373688"/>
            <a:ext cx="1044575" cy="366712"/>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defRPr/>
            </a:pPr>
            <a:r>
              <a:rPr lang="en-GB" altLang="es-ES" b="1">
                <a:latin typeface="+mn-lt"/>
              </a:rPr>
              <a:t>HCO</a:t>
            </a:r>
            <a:r>
              <a:rPr lang="en-GB" altLang="es-ES" b="1" baseline="-25000">
                <a:latin typeface="+mn-lt"/>
              </a:rPr>
              <a:t>3</a:t>
            </a:r>
            <a:r>
              <a:rPr lang="en-GB" altLang="es-ES" b="1" baseline="30000">
                <a:latin typeface="+mn-lt"/>
              </a:rPr>
              <a:t>-</a:t>
            </a:r>
            <a:endParaRPr lang="es-ES" altLang="es-ES" b="1" baseline="30000">
              <a:latin typeface="+mn-lt"/>
            </a:endParaRPr>
          </a:p>
        </p:txBody>
      </p:sp>
      <p:sp>
        <p:nvSpPr>
          <p:cNvPr id="18451" name="19 CuadroTexto">
            <a:extLst>
              <a:ext uri="{FF2B5EF4-FFF2-40B4-BE49-F238E27FC236}">
                <a16:creationId xmlns:a16="http://schemas.microsoft.com/office/drawing/2014/main" id="{DCC9F231-F993-D814-702A-2E9D7B36D2FC}"/>
              </a:ext>
            </a:extLst>
          </p:cNvPr>
          <p:cNvSpPr txBox="1">
            <a:spLocks noChangeArrowheads="1"/>
          </p:cNvSpPr>
          <p:nvPr/>
        </p:nvSpPr>
        <p:spPr bwMode="auto">
          <a:xfrm>
            <a:off x="215900" y="2859088"/>
            <a:ext cx="8712200" cy="830262"/>
          </a:xfrm>
          <a:prstGeom prst="rect">
            <a:avLst/>
          </a:prstGeom>
          <a:solidFill>
            <a:schemeClr val="bg1"/>
          </a:solidFill>
          <a:ln w="28575">
            <a:solidFill>
              <a:srgbClr val="0033CC"/>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 typeface="Wingdings" panose="05000000000000000000" pitchFamily="2" charset="2"/>
              <a:buChar char="F"/>
              <a:defRPr/>
            </a:pPr>
            <a:r>
              <a:rPr lang="es-ES" altLang="es-ES" sz="2400" b="1" dirty="0">
                <a:solidFill>
                  <a:srgbClr val="002060"/>
                </a:solidFill>
                <a:latin typeface="+mn-lt"/>
              </a:rPr>
              <a:t>Esta acción es el principio del tratamiento de la hiperpotasemia con bicarbonato</a:t>
            </a:r>
            <a:r>
              <a:rPr lang="es-ES" altLang="es-ES" sz="2400" b="1" dirty="0">
                <a:latin typeface="+mn-lt"/>
              </a:rPr>
              <a:t>.</a:t>
            </a:r>
            <a:endParaRPr lang="es-ES" altLang="es-ES" sz="2400" b="1" dirty="0">
              <a:solidFill>
                <a:srgbClr val="002060"/>
              </a:solidFill>
              <a:latin typeface="+mn-lt"/>
            </a:endParaRP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Oval 4">
            <a:extLst>
              <a:ext uri="{FF2B5EF4-FFF2-40B4-BE49-F238E27FC236}">
                <a16:creationId xmlns:a16="http://schemas.microsoft.com/office/drawing/2014/main" id="{6F1C9924-6171-FAD0-77BB-EAB0513B49C1}"/>
              </a:ext>
            </a:extLst>
          </p:cNvPr>
          <p:cNvSpPr>
            <a:spLocks noChangeArrowheads="1"/>
          </p:cNvSpPr>
          <p:nvPr/>
        </p:nvSpPr>
        <p:spPr bwMode="auto">
          <a:xfrm>
            <a:off x="504825" y="3759200"/>
            <a:ext cx="3124200" cy="2971800"/>
          </a:xfrm>
          <a:prstGeom prst="ellipse">
            <a:avLst/>
          </a:prstGeom>
          <a:solidFill>
            <a:srgbClr val="CCFFFF"/>
          </a:solidFill>
          <a:ln w="127000">
            <a:solidFill>
              <a:srgbClr val="0000FF"/>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defRPr/>
            </a:pPr>
            <a:endParaRPr lang="es-ES" altLang="es-ES" sz="2400">
              <a:latin typeface="+mn-lt"/>
            </a:endParaRPr>
          </a:p>
        </p:txBody>
      </p:sp>
      <p:sp>
        <p:nvSpPr>
          <p:cNvPr id="14341" name="Oval 5">
            <a:extLst>
              <a:ext uri="{FF2B5EF4-FFF2-40B4-BE49-F238E27FC236}">
                <a16:creationId xmlns:a16="http://schemas.microsoft.com/office/drawing/2014/main" id="{05EC0EC4-BD10-E611-B701-A9420879BBAE}"/>
              </a:ext>
            </a:extLst>
          </p:cNvPr>
          <p:cNvSpPr>
            <a:spLocks noChangeArrowheads="1"/>
          </p:cNvSpPr>
          <p:nvPr/>
        </p:nvSpPr>
        <p:spPr bwMode="auto">
          <a:xfrm>
            <a:off x="581025" y="4064000"/>
            <a:ext cx="762000" cy="685800"/>
          </a:xfrm>
          <a:prstGeom prst="ellipse">
            <a:avLst/>
          </a:prstGeom>
          <a:solidFill>
            <a:srgbClr val="FFFF00"/>
          </a:solidFill>
          <a:ln w="9525">
            <a:solidFill>
              <a:schemeClr val="tx1"/>
            </a:solidFill>
            <a:round/>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14342" name="AutoShape 6">
            <a:extLst>
              <a:ext uri="{FF2B5EF4-FFF2-40B4-BE49-F238E27FC236}">
                <a16:creationId xmlns:a16="http://schemas.microsoft.com/office/drawing/2014/main" id="{DD065DDE-328B-07EB-A6F6-29DB43495D43}"/>
              </a:ext>
            </a:extLst>
          </p:cNvPr>
          <p:cNvSpPr>
            <a:spLocks noChangeArrowheads="1"/>
          </p:cNvSpPr>
          <p:nvPr/>
        </p:nvSpPr>
        <p:spPr bwMode="auto">
          <a:xfrm>
            <a:off x="657225" y="4140200"/>
            <a:ext cx="595313" cy="381000"/>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tx2"/>
          </a:solidFill>
          <a:ln w="9525">
            <a:solidFill>
              <a:schemeClr val="tx1"/>
            </a:solidFill>
            <a:miter lim="800000"/>
            <a:headEnd/>
            <a:tailEnd/>
          </a:ln>
        </p:spPr>
        <p:txBody>
          <a:bodyPr wrap="none" anchor="ctr"/>
          <a:lstStyle/>
          <a:p>
            <a:pPr>
              <a:defRPr/>
            </a:pPr>
            <a:endParaRPr lang="es-ES">
              <a:latin typeface="+mn-lt"/>
            </a:endParaRPr>
          </a:p>
        </p:txBody>
      </p:sp>
      <p:sp>
        <p:nvSpPr>
          <p:cNvPr id="14343" name="Line 7">
            <a:extLst>
              <a:ext uri="{FF2B5EF4-FFF2-40B4-BE49-F238E27FC236}">
                <a16:creationId xmlns:a16="http://schemas.microsoft.com/office/drawing/2014/main" id="{17CDC906-67F2-F8C0-78A9-B13E82955E25}"/>
              </a:ext>
            </a:extLst>
          </p:cNvPr>
          <p:cNvSpPr>
            <a:spLocks noChangeShapeType="1"/>
          </p:cNvSpPr>
          <p:nvPr/>
        </p:nvSpPr>
        <p:spPr bwMode="auto">
          <a:xfrm flipH="1" flipV="1">
            <a:off x="-28575" y="4292600"/>
            <a:ext cx="1066800" cy="838200"/>
          </a:xfrm>
          <a:prstGeom prst="line">
            <a:avLst/>
          </a:prstGeom>
          <a:noFill/>
          <a:ln w="57150">
            <a:solidFill>
              <a:schemeClr val="tx1"/>
            </a:solidFill>
            <a:round/>
            <a:headEnd/>
            <a:tailEnd type="triangle" w="med" len="med"/>
          </a:ln>
        </p:spPr>
        <p:txBody>
          <a:bodyPr wrap="none" anchor="ctr"/>
          <a:lstStyle/>
          <a:p>
            <a:pPr>
              <a:defRPr/>
            </a:pPr>
            <a:endParaRPr lang="es-ES">
              <a:latin typeface="+mn-lt"/>
            </a:endParaRPr>
          </a:p>
        </p:txBody>
      </p:sp>
      <p:sp>
        <p:nvSpPr>
          <p:cNvPr id="14344" name="Line 8">
            <a:extLst>
              <a:ext uri="{FF2B5EF4-FFF2-40B4-BE49-F238E27FC236}">
                <a16:creationId xmlns:a16="http://schemas.microsoft.com/office/drawing/2014/main" id="{ABE0B439-77FF-90AE-8DE9-92E74245A022}"/>
              </a:ext>
            </a:extLst>
          </p:cNvPr>
          <p:cNvSpPr>
            <a:spLocks noChangeShapeType="1"/>
          </p:cNvSpPr>
          <p:nvPr/>
        </p:nvSpPr>
        <p:spPr bwMode="auto">
          <a:xfrm rot="10800000" flipH="1" flipV="1">
            <a:off x="809625" y="3606800"/>
            <a:ext cx="1066800" cy="838200"/>
          </a:xfrm>
          <a:prstGeom prst="line">
            <a:avLst/>
          </a:prstGeom>
          <a:noFill/>
          <a:ln w="57150">
            <a:solidFill>
              <a:schemeClr val="tx1"/>
            </a:solidFill>
            <a:round/>
            <a:headEnd/>
            <a:tailEnd type="triangle" w="med" len="med"/>
          </a:ln>
        </p:spPr>
        <p:txBody>
          <a:bodyPr wrap="none" anchor="ctr"/>
          <a:lstStyle/>
          <a:p>
            <a:pPr>
              <a:defRPr/>
            </a:pPr>
            <a:endParaRPr lang="es-ES">
              <a:latin typeface="+mn-lt"/>
            </a:endParaRPr>
          </a:p>
        </p:txBody>
      </p:sp>
      <p:sp>
        <p:nvSpPr>
          <p:cNvPr id="14345" name="Text Box 9">
            <a:extLst>
              <a:ext uri="{FF2B5EF4-FFF2-40B4-BE49-F238E27FC236}">
                <a16:creationId xmlns:a16="http://schemas.microsoft.com/office/drawing/2014/main" id="{DFA7B83D-FAEB-FAEE-4DCF-10BC91DA5AC8}"/>
              </a:ext>
            </a:extLst>
          </p:cNvPr>
          <p:cNvSpPr txBox="1">
            <a:spLocks noChangeArrowheads="1"/>
          </p:cNvSpPr>
          <p:nvPr/>
        </p:nvSpPr>
        <p:spPr bwMode="auto">
          <a:xfrm>
            <a:off x="-34925" y="3827463"/>
            <a:ext cx="779463" cy="396875"/>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_tradnl" altLang="es-ES" sz="2000" b="1" dirty="0">
                <a:latin typeface="+mn-lt"/>
              </a:rPr>
              <a:t>3 </a:t>
            </a:r>
            <a:r>
              <a:rPr lang="es-ES_tradnl" altLang="es-ES" sz="2000" b="1" dirty="0" err="1">
                <a:latin typeface="+mn-lt"/>
              </a:rPr>
              <a:t>Na</a:t>
            </a:r>
            <a:r>
              <a:rPr lang="es-ES_tradnl" altLang="es-ES" sz="2000" b="1" baseline="30000" dirty="0">
                <a:latin typeface="+mn-lt"/>
              </a:rPr>
              <a:t>+</a:t>
            </a:r>
            <a:endParaRPr lang="es-ES_tradnl" altLang="es-ES" sz="1600" b="1" dirty="0">
              <a:latin typeface="+mn-lt"/>
            </a:endParaRPr>
          </a:p>
        </p:txBody>
      </p:sp>
      <p:sp>
        <p:nvSpPr>
          <p:cNvPr id="14346" name="Text Box 10">
            <a:extLst>
              <a:ext uri="{FF2B5EF4-FFF2-40B4-BE49-F238E27FC236}">
                <a16:creationId xmlns:a16="http://schemas.microsoft.com/office/drawing/2014/main" id="{A8C1CE15-E062-AAC4-CD8D-F50FA14D7497}"/>
              </a:ext>
            </a:extLst>
          </p:cNvPr>
          <p:cNvSpPr txBox="1">
            <a:spLocks noChangeArrowheads="1"/>
          </p:cNvSpPr>
          <p:nvPr/>
        </p:nvSpPr>
        <p:spPr bwMode="auto">
          <a:xfrm>
            <a:off x="1860550" y="4154488"/>
            <a:ext cx="598488" cy="40005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_tradnl" altLang="es-ES" sz="2000" b="1">
                <a:latin typeface="+mn-lt"/>
              </a:rPr>
              <a:t>2 K</a:t>
            </a:r>
            <a:r>
              <a:rPr lang="es-ES_tradnl" altLang="es-ES" sz="2000" b="1" baseline="30000">
                <a:latin typeface="+mn-lt"/>
              </a:rPr>
              <a:t>+</a:t>
            </a:r>
            <a:endParaRPr lang="es-ES_tradnl" altLang="es-ES" sz="2400">
              <a:latin typeface="+mn-lt"/>
            </a:endParaRPr>
          </a:p>
        </p:txBody>
      </p:sp>
      <p:sp>
        <p:nvSpPr>
          <p:cNvPr id="14347" name="Text Box 11">
            <a:extLst>
              <a:ext uri="{FF2B5EF4-FFF2-40B4-BE49-F238E27FC236}">
                <a16:creationId xmlns:a16="http://schemas.microsoft.com/office/drawing/2014/main" id="{6145BE20-8916-E7A8-0751-E52C6479CADD}"/>
              </a:ext>
            </a:extLst>
          </p:cNvPr>
          <p:cNvSpPr txBox="1">
            <a:spLocks noChangeArrowheads="1"/>
          </p:cNvSpPr>
          <p:nvPr/>
        </p:nvSpPr>
        <p:spPr bwMode="auto">
          <a:xfrm>
            <a:off x="885825" y="4521200"/>
            <a:ext cx="1941513" cy="461963"/>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 altLang="es-ES" sz="2000" b="1">
                <a:latin typeface="+mn-lt"/>
              </a:rPr>
              <a:t>Na+/ K+-ATPasa</a:t>
            </a:r>
            <a:r>
              <a:rPr lang="es-ES" altLang="es-ES" sz="2400">
                <a:latin typeface="+mn-lt"/>
              </a:rPr>
              <a:t> </a:t>
            </a:r>
            <a:endParaRPr lang="es-ES_tradnl" altLang="es-ES" sz="2400">
              <a:latin typeface="+mn-lt"/>
            </a:endParaRPr>
          </a:p>
        </p:txBody>
      </p:sp>
      <p:sp>
        <p:nvSpPr>
          <p:cNvPr id="14360" name="Line 24">
            <a:extLst>
              <a:ext uri="{FF2B5EF4-FFF2-40B4-BE49-F238E27FC236}">
                <a16:creationId xmlns:a16="http://schemas.microsoft.com/office/drawing/2014/main" id="{77C8733D-FAAC-65FD-7E8E-5C8B1831F9E9}"/>
              </a:ext>
            </a:extLst>
          </p:cNvPr>
          <p:cNvSpPr>
            <a:spLocks noChangeShapeType="1"/>
          </p:cNvSpPr>
          <p:nvPr/>
        </p:nvSpPr>
        <p:spPr bwMode="auto">
          <a:xfrm flipH="1">
            <a:off x="2701925" y="2249488"/>
            <a:ext cx="6350" cy="1546225"/>
          </a:xfrm>
          <a:prstGeom prst="line">
            <a:avLst/>
          </a:prstGeom>
          <a:noFill/>
          <a:ln w="57150">
            <a:solidFill>
              <a:srgbClr val="FF0000"/>
            </a:solidFill>
            <a:round/>
            <a:headEnd/>
            <a:tailEnd type="triangle" w="med" len="med"/>
          </a:ln>
        </p:spPr>
        <p:txBody>
          <a:bodyPr wrap="none" anchor="ctr"/>
          <a:lstStyle/>
          <a:p>
            <a:pPr>
              <a:defRPr/>
            </a:pPr>
            <a:endParaRPr lang="es-ES">
              <a:latin typeface="+mn-lt"/>
            </a:endParaRPr>
          </a:p>
        </p:txBody>
      </p:sp>
      <p:sp>
        <p:nvSpPr>
          <p:cNvPr id="14364" name="Text Box 28">
            <a:extLst>
              <a:ext uri="{FF2B5EF4-FFF2-40B4-BE49-F238E27FC236}">
                <a16:creationId xmlns:a16="http://schemas.microsoft.com/office/drawing/2014/main" id="{EBFB54DA-6139-B2FF-67C3-884EB889CDB7}"/>
              </a:ext>
            </a:extLst>
          </p:cNvPr>
          <p:cNvSpPr txBox="1">
            <a:spLocks noChangeArrowheads="1"/>
          </p:cNvSpPr>
          <p:nvPr/>
        </p:nvSpPr>
        <p:spPr bwMode="auto">
          <a:xfrm>
            <a:off x="1403350" y="6010275"/>
            <a:ext cx="977900" cy="4572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_tradnl" altLang="es-ES" sz="2400">
                <a:latin typeface="+mn-lt"/>
              </a:rPr>
              <a:t>Célula</a:t>
            </a:r>
          </a:p>
        </p:txBody>
      </p:sp>
      <p:sp>
        <p:nvSpPr>
          <p:cNvPr id="14366" name="Marcador de pie de página 3">
            <a:extLst>
              <a:ext uri="{FF2B5EF4-FFF2-40B4-BE49-F238E27FC236}">
                <a16:creationId xmlns:a16="http://schemas.microsoft.com/office/drawing/2014/main" id="{C2A56360-9CB6-A6F3-A4EE-F546A82FB3C2}"/>
              </a:ext>
            </a:extLst>
          </p:cNvPr>
          <p:cNvSpPr>
            <a:spLocks noGrp="1" noChangeArrowheads="1"/>
          </p:cNvSpPr>
          <p:nvPr>
            <p:ph type="ftr" sz="quarter" idx="11"/>
          </p:nvPr>
        </p:nvSpPr>
        <p:spPr bwMode="auto">
          <a:xfrm>
            <a:off x="3821113" y="6421438"/>
            <a:ext cx="2895600" cy="365125"/>
          </a:xfrm>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s-ES" altLang="es-ES" sz="1200" dirty="0">
                <a:solidFill>
                  <a:srgbClr val="000000"/>
                </a:solidFill>
                <a:latin typeface="+mn-lt"/>
              </a:rPr>
              <a:t>Grupo Universidad de la S.E.N.</a:t>
            </a:r>
          </a:p>
        </p:txBody>
      </p:sp>
      <p:pic>
        <p:nvPicPr>
          <p:cNvPr id="17421" name="Picture 12" descr="S.E.N. Nefrología (@SENefrologia) | Twitter">
            <a:extLst>
              <a:ext uri="{FF2B5EF4-FFF2-40B4-BE49-F238E27FC236}">
                <a16:creationId xmlns:a16="http://schemas.microsoft.com/office/drawing/2014/main" id="{C8D837C3-7818-2428-7EEC-120F181554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63" y="185738"/>
            <a:ext cx="679450" cy="68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Rectangle 2">
            <a:extLst>
              <a:ext uri="{FF2B5EF4-FFF2-40B4-BE49-F238E27FC236}">
                <a16:creationId xmlns:a16="http://schemas.microsoft.com/office/drawing/2014/main" id="{FA49B85F-4E12-36CD-75F4-CDE93A75344E}"/>
              </a:ext>
            </a:extLst>
          </p:cNvPr>
          <p:cNvSpPr txBox="1">
            <a:spLocks noChangeArrowheads="1"/>
          </p:cNvSpPr>
          <p:nvPr/>
        </p:nvSpPr>
        <p:spPr bwMode="auto">
          <a:xfrm>
            <a:off x="642938" y="11113"/>
            <a:ext cx="8839200" cy="1282700"/>
          </a:xfrm>
          <a:prstGeom prst="rect">
            <a:avLst/>
          </a:prstGeom>
          <a:noFill/>
          <a:ln>
            <a:noFill/>
          </a:ln>
        </p:spPr>
        <p:txBody>
          <a:bodyPr anchor="b"/>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defRPr/>
            </a:pPr>
            <a:r>
              <a:rPr lang="es-ES_tradnl" altLang="es-ES" sz="3200" b="1" dirty="0">
                <a:solidFill>
                  <a:srgbClr val="FF0000"/>
                </a:solidFill>
                <a:latin typeface="+mn-lt"/>
              </a:rPr>
              <a:t>Homeostasis del K: Salida de K de la célula</a:t>
            </a:r>
            <a:br>
              <a:rPr lang="es-ES_tradnl" altLang="es-ES" sz="3200" b="1" dirty="0">
                <a:solidFill>
                  <a:srgbClr val="FF0000"/>
                </a:solidFill>
                <a:latin typeface="+mn-lt"/>
              </a:rPr>
            </a:br>
            <a:endParaRPr lang="es-ES" altLang="es-ES" sz="3200" b="1" dirty="0">
              <a:solidFill>
                <a:srgbClr val="FF0000"/>
              </a:solidFill>
              <a:latin typeface="+mn-lt"/>
            </a:endParaRPr>
          </a:p>
        </p:txBody>
      </p:sp>
      <p:sp>
        <p:nvSpPr>
          <p:cNvPr id="17423" name="Text Box 14">
            <a:extLst>
              <a:ext uri="{FF2B5EF4-FFF2-40B4-BE49-F238E27FC236}">
                <a16:creationId xmlns:a16="http://schemas.microsoft.com/office/drawing/2014/main" id="{1CA66FBF-C9ED-D103-AEB6-C6A639233F77}"/>
              </a:ext>
            </a:extLst>
          </p:cNvPr>
          <p:cNvSpPr txBox="1">
            <a:spLocks noChangeArrowheads="1"/>
          </p:cNvSpPr>
          <p:nvPr/>
        </p:nvSpPr>
        <p:spPr bwMode="auto">
          <a:xfrm>
            <a:off x="1069975" y="5581650"/>
            <a:ext cx="1809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_tradnl" altLang="es-ES" sz="2400">
                <a:solidFill>
                  <a:srgbClr val="FF0000"/>
                </a:solidFill>
                <a:latin typeface="Arial Black" panose="020B0A04020102020204" pitchFamily="34" charset="0"/>
              </a:rPr>
              <a:t>150 mEq/l</a:t>
            </a:r>
            <a:endParaRPr lang="es-ES" altLang="es-ES" sz="2400">
              <a:solidFill>
                <a:srgbClr val="FF0000"/>
              </a:solidFill>
              <a:latin typeface="Arial Black" panose="020B0A04020102020204" pitchFamily="34" charset="0"/>
            </a:endParaRPr>
          </a:p>
        </p:txBody>
      </p:sp>
      <p:sp>
        <p:nvSpPr>
          <p:cNvPr id="17424" name="Text Box 13">
            <a:extLst>
              <a:ext uri="{FF2B5EF4-FFF2-40B4-BE49-F238E27FC236}">
                <a16:creationId xmlns:a16="http://schemas.microsoft.com/office/drawing/2014/main" id="{276E38FC-95B3-5619-3329-3E0C83BACF28}"/>
              </a:ext>
            </a:extLst>
          </p:cNvPr>
          <p:cNvSpPr txBox="1">
            <a:spLocks noChangeArrowheads="1"/>
          </p:cNvSpPr>
          <p:nvPr/>
        </p:nvSpPr>
        <p:spPr bwMode="auto">
          <a:xfrm>
            <a:off x="1046163" y="4995863"/>
            <a:ext cx="22891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s-ES_tradnl" altLang="es-ES" sz="3600">
                <a:latin typeface="Arial" panose="020B0604020202020204" pitchFamily="34" charset="0"/>
              </a:rPr>
              <a:t>K</a:t>
            </a:r>
            <a:r>
              <a:rPr lang="es-ES_tradnl" altLang="es-ES" sz="3600" baseline="-25000">
                <a:latin typeface="Arial" panose="020B0604020202020204" pitchFamily="34" charset="0"/>
              </a:rPr>
              <a:t>intracelular</a:t>
            </a:r>
            <a:endParaRPr lang="es-ES" altLang="es-ES" sz="3600">
              <a:latin typeface="Arial" panose="020B0604020202020204" pitchFamily="34" charset="0"/>
            </a:endParaRPr>
          </a:p>
        </p:txBody>
      </p:sp>
      <p:sp>
        <p:nvSpPr>
          <p:cNvPr id="17425" name="Rectangle 3">
            <a:extLst>
              <a:ext uri="{FF2B5EF4-FFF2-40B4-BE49-F238E27FC236}">
                <a16:creationId xmlns:a16="http://schemas.microsoft.com/office/drawing/2014/main" id="{7C887812-06D4-29F5-6772-AD3AE3FAF169}"/>
              </a:ext>
            </a:extLst>
          </p:cNvPr>
          <p:cNvSpPr txBox="1">
            <a:spLocks noChangeArrowheads="1"/>
          </p:cNvSpPr>
          <p:nvPr/>
        </p:nvSpPr>
        <p:spPr bwMode="auto">
          <a:xfrm>
            <a:off x="5308600" y="2060575"/>
            <a:ext cx="3614738" cy="1416050"/>
          </a:xfrm>
          <a:prstGeom prst="rect">
            <a:avLst/>
          </a:prstGeom>
          <a:solidFill>
            <a:schemeClr val="bg1"/>
          </a:solidFill>
          <a:ln w="9525">
            <a:solidFill>
              <a:srgbClr val="000000"/>
            </a:solidFill>
            <a:miter lim="800000"/>
            <a:headEnd/>
            <a:tailEnd/>
          </a:ln>
        </p:spPr>
        <p:txBody>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s-ES" altLang="es-ES" sz="2400" b="1">
                <a:solidFill>
                  <a:srgbClr val="FF0000"/>
                </a:solidFill>
              </a:rPr>
              <a:t>HIPEROSMOLALIDAD (glucosa/manitol): </a:t>
            </a:r>
            <a:r>
              <a:rPr lang="es-ES" altLang="es-ES" sz="2000" b="1"/>
              <a:t>Induce la salida de agua al espacio EC y el arrastre de K</a:t>
            </a:r>
            <a:endParaRPr lang="es-ES" altLang="es-ES" sz="2800" b="1"/>
          </a:p>
        </p:txBody>
      </p:sp>
      <p:sp>
        <p:nvSpPr>
          <p:cNvPr id="17426" name="CuadroTexto 41">
            <a:extLst>
              <a:ext uri="{FF2B5EF4-FFF2-40B4-BE49-F238E27FC236}">
                <a16:creationId xmlns:a16="http://schemas.microsoft.com/office/drawing/2014/main" id="{967D7136-832C-0A80-19AB-638AB5634FE2}"/>
              </a:ext>
            </a:extLst>
          </p:cNvPr>
          <p:cNvSpPr txBox="1">
            <a:spLocks noChangeArrowheads="1"/>
          </p:cNvSpPr>
          <p:nvPr/>
        </p:nvSpPr>
        <p:spPr bwMode="auto">
          <a:xfrm>
            <a:off x="58738" y="914400"/>
            <a:ext cx="5170487" cy="13858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s-ES_tradnl" altLang="es-ES" sz="2000" b="1"/>
              <a:t>La inhibición  </a:t>
            </a:r>
            <a:r>
              <a:rPr lang="es-ES_tradnl" altLang="es-ES" sz="2400" b="1">
                <a:solidFill>
                  <a:srgbClr val="FF0000"/>
                </a:solidFill>
              </a:rPr>
              <a:t>ADRENÉRGICA BETA-2 </a:t>
            </a:r>
            <a:r>
              <a:rPr lang="es-ES_tradnl" altLang="es-ES" sz="2000" b="1"/>
              <a:t>por fármacos inhibe la adenilciclasa -&gt; estimula la inhibe la Na-K ATPasa y disminuye la captación intracelular de K.</a:t>
            </a:r>
          </a:p>
        </p:txBody>
      </p:sp>
      <p:grpSp>
        <p:nvGrpSpPr>
          <p:cNvPr id="17427" name="Group 5">
            <a:extLst>
              <a:ext uri="{FF2B5EF4-FFF2-40B4-BE49-F238E27FC236}">
                <a16:creationId xmlns:a16="http://schemas.microsoft.com/office/drawing/2014/main" id="{3E3CB559-D3FB-BEA7-A296-51C1BBFBBB7E}"/>
              </a:ext>
            </a:extLst>
          </p:cNvPr>
          <p:cNvGrpSpPr>
            <a:grpSpLocks/>
          </p:cNvGrpSpPr>
          <p:nvPr/>
        </p:nvGrpSpPr>
        <p:grpSpPr bwMode="auto">
          <a:xfrm>
            <a:off x="1716088" y="3829050"/>
            <a:ext cx="2030412" cy="792163"/>
            <a:chOff x="4481" y="2341"/>
            <a:chExt cx="1279" cy="499"/>
          </a:xfrm>
        </p:grpSpPr>
        <p:sp>
          <p:nvSpPr>
            <p:cNvPr id="17449" name="Line 6">
              <a:extLst>
                <a:ext uri="{FF2B5EF4-FFF2-40B4-BE49-F238E27FC236}">
                  <a16:creationId xmlns:a16="http://schemas.microsoft.com/office/drawing/2014/main" id="{11B6217E-1688-085A-5E94-43ADA48FE76C}"/>
                </a:ext>
              </a:extLst>
            </p:cNvPr>
            <p:cNvSpPr>
              <a:spLocks noChangeShapeType="1"/>
            </p:cNvSpPr>
            <p:nvPr/>
          </p:nvSpPr>
          <p:spPr bwMode="auto">
            <a:xfrm flipH="1">
              <a:off x="4921" y="2568"/>
              <a:ext cx="181" cy="272"/>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17450" name="Text Box 7">
              <a:extLst>
                <a:ext uri="{FF2B5EF4-FFF2-40B4-BE49-F238E27FC236}">
                  <a16:creationId xmlns:a16="http://schemas.microsoft.com/office/drawing/2014/main" id="{5FD33AC3-E49D-77E2-E994-8471938FDED4}"/>
                </a:ext>
              </a:extLst>
            </p:cNvPr>
            <p:cNvSpPr txBox="1">
              <a:spLocks noChangeArrowheads="1"/>
            </p:cNvSpPr>
            <p:nvPr/>
          </p:nvSpPr>
          <p:spPr bwMode="auto">
            <a:xfrm>
              <a:off x="4481" y="2341"/>
              <a:ext cx="1279" cy="212"/>
            </a:xfrm>
            <a:prstGeom prst="rect">
              <a:avLst/>
            </a:prstGeom>
            <a:solidFill>
              <a:schemeClr val="bg1"/>
            </a:solidFill>
            <a:ln>
              <a:noFill/>
            </a:ln>
            <a:extLs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1600" b="1">
                  <a:solidFill>
                    <a:srgbClr val="FF0000"/>
                  </a:solidFill>
                  <a:latin typeface="Arial Black" panose="020B0A04020102020204" pitchFamily="34" charset="0"/>
                </a:rPr>
                <a:t>ADENILCICLASA</a:t>
              </a:r>
            </a:p>
          </p:txBody>
        </p:sp>
      </p:grpSp>
      <p:cxnSp>
        <p:nvCxnSpPr>
          <p:cNvPr id="3" name="Conector recto 2">
            <a:extLst>
              <a:ext uri="{FF2B5EF4-FFF2-40B4-BE49-F238E27FC236}">
                <a16:creationId xmlns:a16="http://schemas.microsoft.com/office/drawing/2014/main" id="{DFB9220F-BE43-18F4-498B-FE0BEA4A24DF}"/>
              </a:ext>
            </a:extLst>
          </p:cNvPr>
          <p:cNvCxnSpPr/>
          <p:nvPr/>
        </p:nvCxnSpPr>
        <p:spPr>
          <a:xfrm>
            <a:off x="1876425" y="3381375"/>
            <a:ext cx="1601788" cy="1139825"/>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8" name="Conector recto 37">
            <a:extLst>
              <a:ext uri="{FF2B5EF4-FFF2-40B4-BE49-F238E27FC236}">
                <a16:creationId xmlns:a16="http://schemas.microsoft.com/office/drawing/2014/main" id="{1F88B872-029C-7B5F-C5E3-B2C5475BEE7A}"/>
              </a:ext>
            </a:extLst>
          </p:cNvPr>
          <p:cNvCxnSpPr>
            <a:cxnSpLocks/>
          </p:cNvCxnSpPr>
          <p:nvPr/>
        </p:nvCxnSpPr>
        <p:spPr>
          <a:xfrm flipH="1">
            <a:off x="2152650" y="3409950"/>
            <a:ext cx="1171575" cy="91440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sp>
        <p:nvSpPr>
          <p:cNvPr id="39" name="Text Box 25">
            <a:extLst>
              <a:ext uri="{FF2B5EF4-FFF2-40B4-BE49-F238E27FC236}">
                <a16:creationId xmlns:a16="http://schemas.microsoft.com/office/drawing/2014/main" id="{172BED2D-B820-B480-447C-67935E119FC5}"/>
              </a:ext>
            </a:extLst>
          </p:cNvPr>
          <p:cNvSpPr txBox="1">
            <a:spLocks noChangeArrowheads="1"/>
          </p:cNvSpPr>
          <p:nvPr/>
        </p:nvSpPr>
        <p:spPr bwMode="auto">
          <a:xfrm>
            <a:off x="2730500" y="2447925"/>
            <a:ext cx="420688" cy="10160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defRPr/>
            </a:pPr>
            <a:r>
              <a:rPr lang="es-ES_tradnl" altLang="es-ES" sz="6000" b="1" dirty="0">
                <a:solidFill>
                  <a:srgbClr val="FF0000"/>
                </a:solidFill>
                <a:latin typeface="+mn-lt"/>
              </a:rPr>
              <a:t>-</a:t>
            </a:r>
            <a:endParaRPr lang="es-ES_tradnl" altLang="es-ES" sz="6000" dirty="0">
              <a:solidFill>
                <a:srgbClr val="FF0000"/>
              </a:solidFill>
              <a:latin typeface="+mn-lt"/>
            </a:endParaRPr>
          </a:p>
        </p:txBody>
      </p:sp>
      <p:sp>
        <p:nvSpPr>
          <p:cNvPr id="17431" name="Text Box 11">
            <a:extLst>
              <a:ext uri="{FF2B5EF4-FFF2-40B4-BE49-F238E27FC236}">
                <a16:creationId xmlns:a16="http://schemas.microsoft.com/office/drawing/2014/main" id="{4DEFACFD-0990-C063-66AE-27B4D877D519}"/>
              </a:ext>
            </a:extLst>
          </p:cNvPr>
          <p:cNvSpPr txBox="1">
            <a:spLocks noChangeArrowheads="1"/>
          </p:cNvSpPr>
          <p:nvPr/>
        </p:nvSpPr>
        <p:spPr bwMode="auto">
          <a:xfrm>
            <a:off x="4772025" y="3584575"/>
            <a:ext cx="405765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lvl="1">
              <a:lnSpc>
                <a:spcPct val="80000"/>
              </a:lnSpc>
              <a:spcBef>
                <a:spcPct val="20000"/>
              </a:spcBef>
              <a:buClr>
                <a:schemeClr val="accent2"/>
              </a:buClr>
              <a:buFont typeface="Wingdings" panose="05000000000000000000" pitchFamily="2" charset="2"/>
              <a:buChar char="§"/>
            </a:pPr>
            <a:r>
              <a:rPr kumimoji="1" lang="es-ES_tradnl" altLang="es-ES" sz="1600" b="1">
                <a:solidFill>
                  <a:srgbClr val="333399"/>
                </a:solidFill>
                <a:latin typeface="Arial" panose="020B0604020202020204" pitchFamily="34" charset="0"/>
              </a:rPr>
              <a:t> Por cada ↑</a:t>
            </a:r>
            <a:r>
              <a:rPr kumimoji="1" lang="es-ES" altLang="es-ES" sz="1600" b="1">
                <a:solidFill>
                  <a:srgbClr val="333399"/>
                </a:solidFill>
                <a:latin typeface="Arial" panose="020B0604020202020204" pitchFamily="34" charset="0"/>
              </a:rPr>
              <a:t>10 mosm/Kg de la Osmp efectiva </a:t>
            </a:r>
            <a:r>
              <a:rPr kumimoji="1" lang="es-ES" altLang="es-ES" sz="1600" b="1">
                <a:solidFill>
                  <a:srgbClr val="333399"/>
                </a:solidFill>
                <a:latin typeface="Arial" panose="020B0604020202020204" pitchFamily="34" charset="0"/>
                <a:sym typeface="Symbol" panose="05050102010706020507" pitchFamily="18" charset="2"/>
              </a:rPr>
              <a:t></a:t>
            </a:r>
            <a:r>
              <a:rPr kumimoji="1" lang="es-ES_tradnl" altLang="es-ES" sz="1600" b="1">
                <a:solidFill>
                  <a:srgbClr val="333399"/>
                </a:solidFill>
                <a:latin typeface="Arial" panose="020B0604020202020204" pitchFamily="34" charset="0"/>
                <a:sym typeface="Symbol" panose="05050102010706020507" pitchFamily="18" charset="2"/>
              </a:rPr>
              <a:t> K 0.4-0.8 mMol/L.</a:t>
            </a:r>
            <a:endParaRPr kumimoji="1" lang="es-ES" altLang="es-ES" sz="1600" b="1">
              <a:solidFill>
                <a:srgbClr val="333399"/>
              </a:solidFill>
              <a:latin typeface="Arial" panose="020B0604020202020204" pitchFamily="34" charset="0"/>
              <a:sym typeface="Symbol" panose="05050102010706020507" pitchFamily="18" charset="2"/>
            </a:endParaRPr>
          </a:p>
          <a:p>
            <a:pPr eaLnBrk="1" hangingPunct="1"/>
            <a:endParaRPr lang="es-ES" altLang="es-ES" sz="900" b="1">
              <a:solidFill>
                <a:srgbClr val="333399"/>
              </a:solidFill>
              <a:latin typeface="Arial" panose="020B0604020202020204" pitchFamily="34" charset="0"/>
            </a:endParaRPr>
          </a:p>
        </p:txBody>
      </p:sp>
      <p:grpSp>
        <p:nvGrpSpPr>
          <p:cNvPr id="17432" name="Grupo 5">
            <a:extLst>
              <a:ext uri="{FF2B5EF4-FFF2-40B4-BE49-F238E27FC236}">
                <a16:creationId xmlns:a16="http://schemas.microsoft.com/office/drawing/2014/main" id="{4F2E3D65-61C2-A934-7C08-CB9EAC5FCF96}"/>
              </a:ext>
            </a:extLst>
          </p:cNvPr>
          <p:cNvGrpSpPr>
            <a:grpSpLocks/>
          </p:cNvGrpSpPr>
          <p:nvPr/>
        </p:nvGrpSpPr>
        <p:grpSpPr bwMode="auto">
          <a:xfrm>
            <a:off x="3132138" y="4264025"/>
            <a:ext cx="5835650" cy="2112963"/>
            <a:chOff x="1979613" y="4581525"/>
            <a:chExt cx="5835650" cy="2112963"/>
          </a:xfrm>
        </p:grpSpPr>
        <p:sp>
          <p:nvSpPr>
            <p:cNvPr id="17433" name="Line 5">
              <a:extLst>
                <a:ext uri="{FF2B5EF4-FFF2-40B4-BE49-F238E27FC236}">
                  <a16:creationId xmlns:a16="http://schemas.microsoft.com/office/drawing/2014/main" id="{1E209171-1CEF-D3EA-3D92-B6E503AEE237}"/>
                </a:ext>
              </a:extLst>
            </p:cNvPr>
            <p:cNvSpPr>
              <a:spLocks noChangeShapeType="1"/>
            </p:cNvSpPr>
            <p:nvPr/>
          </p:nvSpPr>
          <p:spPr bwMode="auto">
            <a:xfrm>
              <a:off x="2700338" y="6237288"/>
              <a:ext cx="863600"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17434" name="Line 6">
              <a:extLst>
                <a:ext uri="{FF2B5EF4-FFF2-40B4-BE49-F238E27FC236}">
                  <a16:creationId xmlns:a16="http://schemas.microsoft.com/office/drawing/2014/main" id="{398C6903-1212-2495-DCAD-1B376878AD52}"/>
                </a:ext>
              </a:extLst>
            </p:cNvPr>
            <p:cNvSpPr>
              <a:spLocks noChangeShapeType="1"/>
            </p:cNvSpPr>
            <p:nvPr/>
          </p:nvSpPr>
          <p:spPr bwMode="auto">
            <a:xfrm>
              <a:off x="2700338" y="5302250"/>
              <a:ext cx="863600"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17435" name="Text Box 12">
              <a:extLst>
                <a:ext uri="{FF2B5EF4-FFF2-40B4-BE49-F238E27FC236}">
                  <a16:creationId xmlns:a16="http://schemas.microsoft.com/office/drawing/2014/main" id="{1A1E2C59-63D8-9924-DF67-F1035393048F}"/>
                </a:ext>
              </a:extLst>
            </p:cNvPr>
            <p:cNvSpPr txBox="1">
              <a:spLocks noChangeArrowheads="1"/>
            </p:cNvSpPr>
            <p:nvPr/>
          </p:nvSpPr>
          <p:spPr bwMode="auto">
            <a:xfrm>
              <a:off x="5219700" y="4581525"/>
              <a:ext cx="25955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2000" b="1">
                  <a:solidFill>
                    <a:srgbClr val="990000"/>
                  </a:solidFill>
                  <a:latin typeface="Arial" panose="020B0604020202020204" pitchFamily="34" charset="0"/>
                </a:rPr>
                <a:t>Líquido extracelular</a:t>
              </a:r>
            </a:p>
          </p:txBody>
        </p:sp>
        <p:sp>
          <p:nvSpPr>
            <p:cNvPr id="17436" name="Text Box 14">
              <a:extLst>
                <a:ext uri="{FF2B5EF4-FFF2-40B4-BE49-F238E27FC236}">
                  <a16:creationId xmlns:a16="http://schemas.microsoft.com/office/drawing/2014/main" id="{E3B36431-F78C-E5E7-09D3-2730FAC3D6BB}"/>
                </a:ext>
              </a:extLst>
            </p:cNvPr>
            <p:cNvSpPr txBox="1">
              <a:spLocks noChangeArrowheads="1"/>
            </p:cNvSpPr>
            <p:nvPr/>
          </p:nvSpPr>
          <p:spPr bwMode="auto">
            <a:xfrm>
              <a:off x="6300788" y="5518150"/>
              <a:ext cx="1295400" cy="495300"/>
            </a:xfrm>
            <a:prstGeom prst="rect">
              <a:avLst/>
            </a:prstGeom>
            <a:noFill/>
            <a:ln w="381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 altLang="es-ES" sz="2400" b="1">
                  <a:latin typeface="Arial" panose="020B0604020202020204" pitchFamily="34" charset="0"/>
                  <a:cs typeface="Arial" panose="020B0604020202020204" pitchFamily="34" charset="0"/>
                  <a:sym typeface="Symbol" panose="05050102010706020507" pitchFamily="18" charset="2"/>
                </a:rPr>
                <a:t></a:t>
              </a:r>
              <a:r>
                <a:rPr lang="es-ES" altLang="es-ES" sz="2400" b="1">
                  <a:latin typeface="Arial" panose="020B0604020202020204" pitchFamily="34" charset="0"/>
                </a:rPr>
                <a:t>Glu</a:t>
              </a:r>
            </a:p>
          </p:txBody>
        </p:sp>
        <p:sp>
          <p:nvSpPr>
            <p:cNvPr id="17437" name="Text Box 16">
              <a:extLst>
                <a:ext uri="{FF2B5EF4-FFF2-40B4-BE49-F238E27FC236}">
                  <a16:creationId xmlns:a16="http://schemas.microsoft.com/office/drawing/2014/main" id="{E3822454-00EC-E0F1-46D2-56F1D10DFA12}"/>
                </a:ext>
              </a:extLst>
            </p:cNvPr>
            <p:cNvSpPr txBox="1">
              <a:spLocks noChangeArrowheads="1"/>
            </p:cNvSpPr>
            <p:nvPr/>
          </p:nvSpPr>
          <p:spPr bwMode="auto">
            <a:xfrm>
              <a:off x="4932363" y="6237288"/>
              <a:ext cx="582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 altLang="es-ES" sz="2400" b="1">
                  <a:latin typeface="Arial" panose="020B0604020202020204" pitchFamily="34" charset="0"/>
                </a:rPr>
                <a:t>K+</a:t>
              </a:r>
            </a:p>
          </p:txBody>
        </p:sp>
        <p:grpSp>
          <p:nvGrpSpPr>
            <p:cNvPr id="17438" name="Group 19">
              <a:extLst>
                <a:ext uri="{FF2B5EF4-FFF2-40B4-BE49-F238E27FC236}">
                  <a16:creationId xmlns:a16="http://schemas.microsoft.com/office/drawing/2014/main" id="{2EF3C644-422A-5A12-073D-DC7CE49D6390}"/>
                </a:ext>
              </a:extLst>
            </p:cNvPr>
            <p:cNvGrpSpPr>
              <a:grpSpLocks/>
            </p:cNvGrpSpPr>
            <p:nvPr/>
          </p:nvGrpSpPr>
          <p:grpSpPr bwMode="auto">
            <a:xfrm>
              <a:off x="1979613" y="5518150"/>
              <a:ext cx="2232025" cy="558800"/>
              <a:chOff x="1565" y="3385"/>
              <a:chExt cx="1406" cy="352"/>
            </a:xfrm>
          </p:grpSpPr>
          <p:sp>
            <p:nvSpPr>
              <p:cNvPr id="17445" name="AutoShape 17">
                <a:extLst>
                  <a:ext uri="{FF2B5EF4-FFF2-40B4-BE49-F238E27FC236}">
                    <a16:creationId xmlns:a16="http://schemas.microsoft.com/office/drawing/2014/main" id="{7D74FA67-F715-CAFF-2018-981B5F07D394}"/>
                  </a:ext>
                </a:extLst>
              </p:cNvPr>
              <p:cNvSpPr>
                <a:spLocks noChangeArrowheads="1"/>
              </p:cNvSpPr>
              <p:nvPr/>
            </p:nvSpPr>
            <p:spPr bwMode="auto">
              <a:xfrm>
                <a:off x="1565" y="3385"/>
                <a:ext cx="1406" cy="352"/>
              </a:xfrm>
              <a:prstGeom prst="chevron">
                <a:avLst>
                  <a:gd name="adj" fmla="val 99858"/>
                </a:avLst>
              </a:prstGeom>
              <a:solidFill>
                <a:srgbClr val="3333CC"/>
              </a:solidFill>
              <a:ln w="28575" algn="ctr">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s-ES" altLang="es-ES" sz="3600">
                  <a:latin typeface="Arial" panose="020B0604020202020204" pitchFamily="34" charset="0"/>
                </a:endParaRPr>
              </a:p>
            </p:txBody>
          </p:sp>
          <p:sp>
            <p:nvSpPr>
              <p:cNvPr id="17446" name="AutoShape 13">
                <a:extLst>
                  <a:ext uri="{FF2B5EF4-FFF2-40B4-BE49-F238E27FC236}">
                    <a16:creationId xmlns:a16="http://schemas.microsoft.com/office/drawing/2014/main" id="{48D760E5-E8B5-28C1-59F4-D30D7853EF07}"/>
                  </a:ext>
                </a:extLst>
              </p:cNvPr>
              <p:cNvSpPr>
                <a:spLocks noChangeArrowheads="1"/>
              </p:cNvSpPr>
              <p:nvPr/>
            </p:nvSpPr>
            <p:spPr bwMode="auto">
              <a:xfrm>
                <a:off x="1837" y="3430"/>
                <a:ext cx="403" cy="288"/>
              </a:xfrm>
              <a:prstGeom prst="chevron">
                <a:avLst>
                  <a:gd name="adj" fmla="val 349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 altLang="es-ES" sz="2400" b="1">
                    <a:latin typeface="Arial" panose="020B0604020202020204" pitchFamily="34" charset="0"/>
                  </a:rPr>
                  <a:t>K+</a:t>
                </a:r>
              </a:p>
            </p:txBody>
          </p:sp>
          <p:sp>
            <p:nvSpPr>
              <p:cNvPr id="17447" name="Text Box 8">
                <a:extLst>
                  <a:ext uri="{FF2B5EF4-FFF2-40B4-BE49-F238E27FC236}">
                    <a16:creationId xmlns:a16="http://schemas.microsoft.com/office/drawing/2014/main" id="{7E090BD4-91A9-C3F9-FBC5-3801F24A9B2C}"/>
                  </a:ext>
                </a:extLst>
              </p:cNvPr>
              <p:cNvSpPr txBox="1">
                <a:spLocks noChangeArrowheads="1"/>
              </p:cNvSpPr>
              <p:nvPr/>
            </p:nvSpPr>
            <p:spPr bwMode="auto">
              <a:xfrm>
                <a:off x="2200" y="3430"/>
                <a:ext cx="36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 altLang="es-ES" sz="2400" b="1">
                    <a:latin typeface="Arial" panose="020B0604020202020204" pitchFamily="34" charset="0"/>
                  </a:rPr>
                  <a:t>K+</a:t>
                </a:r>
              </a:p>
            </p:txBody>
          </p:sp>
          <p:sp>
            <p:nvSpPr>
              <p:cNvPr id="17448" name="Text Box 15">
                <a:extLst>
                  <a:ext uri="{FF2B5EF4-FFF2-40B4-BE49-F238E27FC236}">
                    <a16:creationId xmlns:a16="http://schemas.microsoft.com/office/drawing/2014/main" id="{F3EC8430-09B7-EB84-157E-3728A8583A80}"/>
                  </a:ext>
                </a:extLst>
              </p:cNvPr>
              <p:cNvSpPr txBox="1">
                <a:spLocks noChangeArrowheads="1"/>
              </p:cNvSpPr>
              <p:nvPr/>
            </p:nvSpPr>
            <p:spPr bwMode="auto">
              <a:xfrm>
                <a:off x="2472" y="3430"/>
                <a:ext cx="36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 altLang="es-ES" sz="2400" b="1">
                    <a:latin typeface="Arial" panose="020B0604020202020204" pitchFamily="34" charset="0"/>
                  </a:rPr>
                  <a:t>K+</a:t>
                </a:r>
              </a:p>
            </p:txBody>
          </p:sp>
        </p:grpSp>
        <p:sp>
          <p:nvSpPr>
            <p:cNvPr id="17439" name="Text Box 18">
              <a:extLst>
                <a:ext uri="{FF2B5EF4-FFF2-40B4-BE49-F238E27FC236}">
                  <a16:creationId xmlns:a16="http://schemas.microsoft.com/office/drawing/2014/main" id="{A732F799-28FC-5811-C744-63A95C476C15}"/>
                </a:ext>
              </a:extLst>
            </p:cNvPr>
            <p:cNvSpPr txBox="1">
              <a:spLocks noChangeArrowheads="1"/>
            </p:cNvSpPr>
            <p:nvPr/>
          </p:nvSpPr>
          <p:spPr bwMode="auto">
            <a:xfrm>
              <a:off x="4932363" y="5086350"/>
              <a:ext cx="582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 altLang="es-ES" sz="2400" b="1">
                  <a:latin typeface="Arial" panose="020B0604020202020204" pitchFamily="34" charset="0"/>
                </a:rPr>
                <a:t>K+</a:t>
              </a:r>
            </a:p>
          </p:txBody>
        </p:sp>
        <p:grpSp>
          <p:nvGrpSpPr>
            <p:cNvPr id="17440" name="Group 19">
              <a:extLst>
                <a:ext uri="{FF2B5EF4-FFF2-40B4-BE49-F238E27FC236}">
                  <a16:creationId xmlns:a16="http://schemas.microsoft.com/office/drawing/2014/main" id="{AE89168E-B94B-DB38-39F0-C7F1586D974F}"/>
                </a:ext>
              </a:extLst>
            </p:cNvPr>
            <p:cNvGrpSpPr>
              <a:grpSpLocks/>
            </p:cNvGrpSpPr>
            <p:nvPr/>
          </p:nvGrpSpPr>
          <p:grpSpPr bwMode="auto">
            <a:xfrm>
              <a:off x="3924300" y="5532438"/>
              <a:ext cx="2232025" cy="558800"/>
              <a:chOff x="1565" y="3385"/>
              <a:chExt cx="1406" cy="352"/>
            </a:xfrm>
          </p:grpSpPr>
          <p:sp>
            <p:nvSpPr>
              <p:cNvPr id="17441" name="AutoShape 17">
                <a:extLst>
                  <a:ext uri="{FF2B5EF4-FFF2-40B4-BE49-F238E27FC236}">
                    <a16:creationId xmlns:a16="http://schemas.microsoft.com/office/drawing/2014/main" id="{BDCE64B3-7351-CA24-C082-4453E3ED3730}"/>
                  </a:ext>
                </a:extLst>
              </p:cNvPr>
              <p:cNvSpPr>
                <a:spLocks noChangeArrowheads="1"/>
              </p:cNvSpPr>
              <p:nvPr/>
            </p:nvSpPr>
            <p:spPr bwMode="auto">
              <a:xfrm>
                <a:off x="1565" y="3385"/>
                <a:ext cx="1406" cy="352"/>
              </a:xfrm>
              <a:prstGeom prst="chevron">
                <a:avLst>
                  <a:gd name="adj" fmla="val 99858"/>
                </a:avLst>
              </a:prstGeom>
              <a:solidFill>
                <a:srgbClr val="3333CC"/>
              </a:solidFill>
              <a:ln w="28575" algn="ctr">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s-ES" altLang="es-ES" sz="3600">
                  <a:latin typeface="Arial" panose="020B0604020202020204" pitchFamily="34" charset="0"/>
                </a:endParaRPr>
              </a:p>
            </p:txBody>
          </p:sp>
          <p:sp>
            <p:nvSpPr>
              <p:cNvPr id="17442" name="AutoShape 13">
                <a:extLst>
                  <a:ext uri="{FF2B5EF4-FFF2-40B4-BE49-F238E27FC236}">
                    <a16:creationId xmlns:a16="http://schemas.microsoft.com/office/drawing/2014/main" id="{820FEC60-E055-D2BF-7822-97C72BEF30D8}"/>
                  </a:ext>
                </a:extLst>
              </p:cNvPr>
              <p:cNvSpPr>
                <a:spLocks noChangeArrowheads="1"/>
              </p:cNvSpPr>
              <p:nvPr/>
            </p:nvSpPr>
            <p:spPr bwMode="auto">
              <a:xfrm>
                <a:off x="1837" y="3430"/>
                <a:ext cx="403" cy="288"/>
              </a:xfrm>
              <a:prstGeom prst="chevron">
                <a:avLst>
                  <a:gd name="adj" fmla="val 349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 altLang="es-ES" sz="2400" b="1">
                    <a:latin typeface="Arial" panose="020B0604020202020204" pitchFamily="34" charset="0"/>
                  </a:rPr>
                  <a:t>K+</a:t>
                </a:r>
              </a:p>
            </p:txBody>
          </p:sp>
          <p:sp>
            <p:nvSpPr>
              <p:cNvPr id="17443" name="Text Box 8">
                <a:extLst>
                  <a:ext uri="{FF2B5EF4-FFF2-40B4-BE49-F238E27FC236}">
                    <a16:creationId xmlns:a16="http://schemas.microsoft.com/office/drawing/2014/main" id="{44236EA5-C207-C8E6-AC08-360B475EAB10}"/>
                  </a:ext>
                </a:extLst>
              </p:cNvPr>
              <p:cNvSpPr txBox="1">
                <a:spLocks noChangeArrowheads="1"/>
              </p:cNvSpPr>
              <p:nvPr/>
            </p:nvSpPr>
            <p:spPr bwMode="auto">
              <a:xfrm>
                <a:off x="2200" y="3430"/>
                <a:ext cx="36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 altLang="es-ES" sz="2400" b="1">
                    <a:latin typeface="Arial" panose="020B0604020202020204" pitchFamily="34" charset="0"/>
                  </a:rPr>
                  <a:t>K+</a:t>
                </a:r>
              </a:p>
            </p:txBody>
          </p:sp>
          <p:sp>
            <p:nvSpPr>
              <p:cNvPr id="17444" name="Text Box 15">
                <a:extLst>
                  <a:ext uri="{FF2B5EF4-FFF2-40B4-BE49-F238E27FC236}">
                    <a16:creationId xmlns:a16="http://schemas.microsoft.com/office/drawing/2014/main" id="{C9F181AB-F9D4-7EB1-E6B0-48BEA6B3AA0E}"/>
                  </a:ext>
                </a:extLst>
              </p:cNvPr>
              <p:cNvSpPr txBox="1">
                <a:spLocks noChangeArrowheads="1"/>
              </p:cNvSpPr>
              <p:nvPr/>
            </p:nvSpPr>
            <p:spPr bwMode="auto">
              <a:xfrm>
                <a:off x="2472" y="3430"/>
                <a:ext cx="36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 altLang="es-ES" sz="2400" b="1">
                    <a:latin typeface="Arial" panose="020B0604020202020204" pitchFamily="34" charset="0"/>
                  </a:rPr>
                  <a:t>K+</a:t>
                </a:r>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BACE0619-FECC-8E61-D618-8CA154B077EB}"/>
              </a:ext>
            </a:extLst>
          </p:cNvPr>
          <p:cNvSpPr>
            <a:spLocks noGrp="1" noChangeArrowheads="1"/>
          </p:cNvSpPr>
          <p:nvPr>
            <p:ph type="title" idx="4294967295"/>
          </p:nvPr>
        </p:nvSpPr>
        <p:spPr>
          <a:xfrm>
            <a:off x="250825" y="377825"/>
            <a:ext cx="8837613" cy="1325563"/>
          </a:xfrm>
        </p:spPr>
        <p:txBody>
          <a:bodyPr anchor="b"/>
          <a:lstStyle/>
          <a:p>
            <a:pPr>
              <a:defRPr/>
            </a:pPr>
            <a:r>
              <a:rPr lang="es-ES_tradnl" altLang="es-ES" sz="3200" b="1" dirty="0">
                <a:solidFill>
                  <a:srgbClr val="FF0000"/>
                </a:solidFill>
                <a:latin typeface="+mn-lt"/>
              </a:rPr>
              <a:t>Efecto de la acidosis sobre la concentración plasmática de K</a:t>
            </a:r>
            <a:endParaRPr lang="es-ES" altLang="es-ES" sz="3200" b="1" dirty="0">
              <a:solidFill>
                <a:srgbClr val="FF0000"/>
              </a:solidFill>
              <a:latin typeface="+mn-lt"/>
            </a:endParaRPr>
          </a:p>
        </p:txBody>
      </p:sp>
      <p:sp>
        <p:nvSpPr>
          <p:cNvPr id="19459" name="Rectangle 3">
            <a:extLst>
              <a:ext uri="{FF2B5EF4-FFF2-40B4-BE49-F238E27FC236}">
                <a16:creationId xmlns:a16="http://schemas.microsoft.com/office/drawing/2014/main" id="{977A5705-0559-8CA3-F293-305C8BE470CA}"/>
              </a:ext>
            </a:extLst>
          </p:cNvPr>
          <p:cNvSpPr>
            <a:spLocks noGrp="1" noChangeArrowheads="1"/>
          </p:cNvSpPr>
          <p:nvPr>
            <p:ph type="body" idx="4294967295"/>
          </p:nvPr>
        </p:nvSpPr>
        <p:spPr>
          <a:xfrm>
            <a:off x="457200" y="1981200"/>
            <a:ext cx="8229600" cy="2511425"/>
          </a:xfrm>
        </p:spPr>
        <p:txBody>
          <a:bodyPr/>
          <a:lstStyle/>
          <a:p>
            <a:pPr>
              <a:buFont typeface="Wingdings" panose="05000000000000000000" pitchFamily="2" charset="2"/>
              <a:buChar char="§"/>
            </a:pPr>
            <a:r>
              <a:rPr lang="es-ES_tradnl" altLang="es-ES" sz="2800"/>
              <a:t> El 60% o más del exceso de H</a:t>
            </a:r>
            <a:r>
              <a:rPr lang="es-ES_tradnl" altLang="es-ES" sz="2800" baseline="30000"/>
              <a:t>+</a:t>
            </a:r>
            <a:r>
              <a:rPr lang="es-ES_tradnl" altLang="es-ES" sz="2800"/>
              <a:t> se amortigua en el interior de las célula</a:t>
            </a:r>
            <a:r>
              <a:rPr lang="es-ES" altLang="es-ES" sz="2800"/>
              <a:t>s. La neutralidad eléctrica se mantiene a base de la salida de K y Na celular al LEC.</a:t>
            </a:r>
          </a:p>
          <a:p>
            <a:endParaRPr lang="es-ES" altLang="es-ES"/>
          </a:p>
        </p:txBody>
      </p:sp>
      <p:sp>
        <p:nvSpPr>
          <p:cNvPr id="19460" name="Rectangle 4">
            <a:extLst>
              <a:ext uri="{FF2B5EF4-FFF2-40B4-BE49-F238E27FC236}">
                <a16:creationId xmlns:a16="http://schemas.microsoft.com/office/drawing/2014/main" id="{F1FB7516-2BFD-1237-3BF9-96EC19CC0B04}"/>
              </a:ext>
            </a:extLst>
          </p:cNvPr>
          <p:cNvSpPr>
            <a:spLocks noChangeArrowheads="1"/>
          </p:cNvSpPr>
          <p:nvPr/>
        </p:nvSpPr>
        <p:spPr bwMode="auto">
          <a:xfrm>
            <a:off x="1116013" y="4724400"/>
            <a:ext cx="1943100" cy="1728788"/>
          </a:xfrm>
          <a:prstGeom prst="rect">
            <a:avLst/>
          </a:prstGeom>
          <a:solidFill>
            <a:srgbClr val="FFCC00"/>
          </a:solidFill>
          <a:ln w="38100" algn="ctr">
            <a:solidFill>
              <a:schemeClr val="tx1"/>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 altLang="es-ES" sz="2400" b="1">
                <a:latin typeface="Arial" panose="020B0604020202020204" pitchFamily="34" charset="0"/>
              </a:rPr>
              <a:t>K</a:t>
            </a:r>
            <a:r>
              <a:rPr lang="es-ES" altLang="es-ES" sz="2400" b="1" baseline="30000">
                <a:latin typeface="Arial" panose="020B0604020202020204" pitchFamily="34" charset="0"/>
              </a:rPr>
              <a:t>+</a:t>
            </a:r>
            <a:endParaRPr lang="es-ES" altLang="es-ES" sz="2400" b="1">
              <a:latin typeface="Arial" panose="020B0604020202020204" pitchFamily="34" charset="0"/>
            </a:endParaRPr>
          </a:p>
        </p:txBody>
      </p:sp>
      <p:sp>
        <p:nvSpPr>
          <p:cNvPr id="19461" name="Line 5">
            <a:extLst>
              <a:ext uri="{FF2B5EF4-FFF2-40B4-BE49-F238E27FC236}">
                <a16:creationId xmlns:a16="http://schemas.microsoft.com/office/drawing/2014/main" id="{7483315D-A435-8FB8-450F-49236F28DFE5}"/>
              </a:ext>
            </a:extLst>
          </p:cNvPr>
          <p:cNvSpPr>
            <a:spLocks noChangeShapeType="1"/>
          </p:cNvSpPr>
          <p:nvPr/>
        </p:nvSpPr>
        <p:spPr bwMode="auto">
          <a:xfrm>
            <a:off x="2771775" y="6092825"/>
            <a:ext cx="863600"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19462" name="Line 6">
            <a:extLst>
              <a:ext uri="{FF2B5EF4-FFF2-40B4-BE49-F238E27FC236}">
                <a16:creationId xmlns:a16="http://schemas.microsoft.com/office/drawing/2014/main" id="{F09BEA4A-545F-1861-F0F1-9B16ED335CB3}"/>
              </a:ext>
            </a:extLst>
          </p:cNvPr>
          <p:cNvSpPr>
            <a:spLocks noChangeShapeType="1"/>
          </p:cNvSpPr>
          <p:nvPr/>
        </p:nvSpPr>
        <p:spPr bwMode="auto">
          <a:xfrm>
            <a:off x="2771775" y="5661025"/>
            <a:ext cx="863600" cy="0"/>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19463" name="Line 7">
            <a:extLst>
              <a:ext uri="{FF2B5EF4-FFF2-40B4-BE49-F238E27FC236}">
                <a16:creationId xmlns:a16="http://schemas.microsoft.com/office/drawing/2014/main" id="{28BA2996-F51A-63D7-54E7-A052BA326D9B}"/>
              </a:ext>
            </a:extLst>
          </p:cNvPr>
          <p:cNvSpPr>
            <a:spLocks noChangeShapeType="1"/>
          </p:cNvSpPr>
          <p:nvPr/>
        </p:nvSpPr>
        <p:spPr bwMode="auto">
          <a:xfrm flipH="1">
            <a:off x="2771775" y="5157788"/>
            <a:ext cx="1439863"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ES"/>
          </a:p>
        </p:txBody>
      </p:sp>
      <p:sp>
        <p:nvSpPr>
          <p:cNvPr id="19464" name="Text Box 8">
            <a:extLst>
              <a:ext uri="{FF2B5EF4-FFF2-40B4-BE49-F238E27FC236}">
                <a16:creationId xmlns:a16="http://schemas.microsoft.com/office/drawing/2014/main" id="{BDD74ABF-760E-8A72-AB3C-909C2BABFD99}"/>
              </a:ext>
            </a:extLst>
          </p:cNvPr>
          <p:cNvSpPr txBox="1">
            <a:spLocks noChangeArrowheads="1"/>
          </p:cNvSpPr>
          <p:nvPr/>
        </p:nvSpPr>
        <p:spPr bwMode="auto">
          <a:xfrm>
            <a:off x="4356100" y="4941888"/>
            <a:ext cx="582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 altLang="es-ES" sz="2400" b="1">
                <a:latin typeface="Arial" panose="020B0604020202020204" pitchFamily="34" charset="0"/>
              </a:rPr>
              <a:t>H+</a:t>
            </a:r>
          </a:p>
        </p:txBody>
      </p:sp>
      <p:sp>
        <p:nvSpPr>
          <p:cNvPr id="19465" name="Text Box 9">
            <a:extLst>
              <a:ext uri="{FF2B5EF4-FFF2-40B4-BE49-F238E27FC236}">
                <a16:creationId xmlns:a16="http://schemas.microsoft.com/office/drawing/2014/main" id="{2F864A46-F363-F7E5-26FC-D764A633FB05}"/>
              </a:ext>
            </a:extLst>
          </p:cNvPr>
          <p:cNvSpPr txBox="1">
            <a:spLocks noChangeArrowheads="1"/>
          </p:cNvSpPr>
          <p:nvPr/>
        </p:nvSpPr>
        <p:spPr bwMode="auto">
          <a:xfrm>
            <a:off x="1803400" y="5829300"/>
            <a:ext cx="7223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 altLang="es-ES" sz="2400" b="1">
                <a:latin typeface="Arial" panose="020B0604020202020204" pitchFamily="34" charset="0"/>
              </a:rPr>
              <a:t>Na</a:t>
            </a:r>
            <a:r>
              <a:rPr lang="es-ES" altLang="es-ES" sz="2000" b="1">
                <a:latin typeface="Arial" panose="020B0604020202020204" pitchFamily="34" charset="0"/>
              </a:rPr>
              <a:t>+</a:t>
            </a:r>
          </a:p>
        </p:txBody>
      </p:sp>
      <p:sp>
        <p:nvSpPr>
          <p:cNvPr id="19466" name="Text Box 10">
            <a:extLst>
              <a:ext uri="{FF2B5EF4-FFF2-40B4-BE49-F238E27FC236}">
                <a16:creationId xmlns:a16="http://schemas.microsoft.com/office/drawing/2014/main" id="{9C2438D2-2732-26DB-6D16-1410DC764ADD}"/>
              </a:ext>
            </a:extLst>
          </p:cNvPr>
          <p:cNvSpPr txBox="1">
            <a:spLocks noChangeArrowheads="1"/>
          </p:cNvSpPr>
          <p:nvPr/>
        </p:nvSpPr>
        <p:spPr bwMode="auto">
          <a:xfrm>
            <a:off x="366713" y="3789363"/>
            <a:ext cx="8194675"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lvl="1" algn="ctr">
              <a:lnSpc>
                <a:spcPct val="80000"/>
              </a:lnSpc>
              <a:spcBef>
                <a:spcPct val="20000"/>
              </a:spcBef>
              <a:buClr>
                <a:schemeClr val="accent2"/>
              </a:buClr>
              <a:buFontTx/>
              <a:buChar char="•"/>
            </a:pPr>
            <a:r>
              <a:rPr kumimoji="1" lang="es-ES_tradnl" altLang="es-ES" sz="1600" b="1">
                <a:solidFill>
                  <a:srgbClr val="333399"/>
                </a:solidFill>
                <a:latin typeface="Arial" panose="020B0604020202020204" pitchFamily="34" charset="0"/>
              </a:rPr>
              <a:t> Por cada 0.1 U que </a:t>
            </a:r>
            <a:r>
              <a:rPr kumimoji="1" lang="es-ES_tradnl" altLang="es-ES" sz="1600" b="1">
                <a:solidFill>
                  <a:srgbClr val="333399"/>
                </a:solidFill>
                <a:latin typeface="Arial" panose="020B0604020202020204" pitchFamily="34" charset="0"/>
                <a:sym typeface="Symbol" panose="05050102010706020507" pitchFamily="18" charset="2"/>
              </a:rPr>
              <a:t> el pH, el K debe cambiar en sentido inverso 0.6 mMol/L.</a:t>
            </a:r>
            <a:endParaRPr kumimoji="1" lang="es-ES" altLang="es-ES" sz="1600" b="1">
              <a:solidFill>
                <a:srgbClr val="333399"/>
              </a:solidFill>
              <a:latin typeface="Arial" panose="020B0604020202020204" pitchFamily="34" charset="0"/>
              <a:sym typeface="Symbol" panose="05050102010706020507" pitchFamily="18" charset="2"/>
            </a:endParaRPr>
          </a:p>
          <a:p>
            <a:pPr algn="ctr" eaLnBrk="1" hangingPunct="1"/>
            <a:endParaRPr lang="es-ES" altLang="es-ES" sz="900" b="1">
              <a:solidFill>
                <a:srgbClr val="333399"/>
              </a:solidFill>
              <a:latin typeface="Arial" panose="020B0604020202020204" pitchFamily="34" charset="0"/>
            </a:endParaRPr>
          </a:p>
        </p:txBody>
      </p:sp>
      <p:sp>
        <p:nvSpPr>
          <p:cNvPr id="19467" name="Text Box 11">
            <a:extLst>
              <a:ext uri="{FF2B5EF4-FFF2-40B4-BE49-F238E27FC236}">
                <a16:creationId xmlns:a16="http://schemas.microsoft.com/office/drawing/2014/main" id="{FA933ADC-EDD7-05FB-7662-08CF04389C7C}"/>
              </a:ext>
            </a:extLst>
          </p:cNvPr>
          <p:cNvSpPr txBox="1">
            <a:spLocks noChangeArrowheads="1"/>
          </p:cNvSpPr>
          <p:nvPr/>
        </p:nvSpPr>
        <p:spPr bwMode="auto">
          <a:xfrm>
            <a:off x="1547813" y="4221163"/>
            <a:ext cx="946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 altLang="es-ES" sz="2000" b="1">
                <a:solidFill>
                  <a:srgbClr val="990000"/>
                </a:solidFill>
                <a:latin typeface="Arial" panose="020B0604020202020204" pitchFamily="34" charset="0"/>
              </a:rPr>
              <a:t>Célula</a:t>
            </a:r>
          </a:p>
        </p:txBody>
      </p:sp>
      <p:sp>
        <p:nvSpPr>
          <p:cNvPr id="19468" name="Text Box 12">
            <a:extLst>
              <a:ext uri="{FF2B5EF4-FFF2-40B4-BE49-F238E27FC236}">
                <a16:creationId xmlns:a16="http://schemas.microsoft.com/office/drawing/2014/main" id="{08785D8D-2C60-4894-8DAE-81AE30D22837}"/>
              </a:ext>
            </a:extLst>
          </p:cNvPr>
          <p:cNvSpPr txBox="1">
            <a:spLocks noChangeArrowheads="1"/>
          </p:cNvSpPr>
          <p:nvPr/>
        </p:nvSpPr>
        <p:spPr bwMode="auto">
          <a:xfrm>
            <a:off x="3851275" y="4365625"/>
            <a:ext cx="25955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2000" b="1">
                <a:solidFill>
                  <a:srgbClr val="990000"/>
                </a:solidFill>
                <a:latin typeface="Arial" panose="020B0604020202020204" pitchFamily="34" charset="0"/>
              </a:rPr>
              <a:t>Líquido extracelular</a:t>
            </a:r>
          </a:p>
        </p:txBody>
      </p:sp>
      <p:sp>
        <p:nvSpPr>
          <p:cNvPr id="19469" name="Text Box 13">
            <a:extLst>
              <a:ext uri="{FF2B5EF4-FFF2-40B4-BE49-F238E27FC236}">
                <a16:creationId xmlns:a16="http://schemas.microsoft.com/office/drawing/2014/main" id="{B4F68677-CF43-C42A-75BA-7FB4000A13B3}"/>
              </a:ext>
            </a:extLst>
          </p:cNvPr>
          <p:cNvSpPr txBox="1">
            <a:spLocks noChangeArrowheads="1"/>
          </p:cNvSpPr>
          <p:nvPr/>
        </p:nvSpPr>
        <p:spPr bwMode="auto">
          <a:xfrm>
            <a:off x="4859338" y="4797425"/>
            <a:ext cx="582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 altLang="es-ES" sz="2400" b="1">
                <a:latin typeface="Arial" panose="020B0604020202020204" pitchFamily="34" charset="0"/>
              </a:rPr>
              <a:t>H+</a:t>
            </a:r>
          </a:p>
        </p:txBody>
      </p:sp>
      <p:sp>
        <p:nvSpPr>
          <p:cNvPr id="19470" name="Text Box 14">
            <a:extLst>
              <a:ext uri="{FF2B5EF4-FFF2-40B4-BE49-F238E27FC236}">
                <a16:creationId xmlns:a16="http://schemas.microsoft.com/office/drawing/2014/main" id="{C6523D34-236F-817F-0A9C-FD89914E7680}"/>
              </a:ext>
            </a:extLst>
          </p:cNvPr>
          <p:cNvSpPr txBox="1">
            <a:spLocks noChangeArrowheads="1"/>
          </p:cNvSpPr>
          <p:nvPr/>
        </p:nvSpPr>
        <p:spPr bwMode="auto">
          <a:xfrm>
            <a:off x="5364163" y="5013325"/>
            <a:ext cx="582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 altLang="es-ES" sz="2400" b="1">
                <a:latin typeface="Arial" panose="020B0604020202020204" pitchFamily="34" charset="0"/>
              </a:rPr>
              <a:t>H+</a:t>
            </a:r>
          </a:p>
        </p:txBody>
      </p:sp>
      <p:sp>
        <p:nvSpPr>
          <p:cNvPr id="19471" name="Text Box 15">
            <a:extLst>
              <a:ext uri="{FF2B5EF4-FFF2-40B4-BE49-F238E27FC236}">
                <a16:creationId xmlns:a16="http://schemas.microsoft.com/office/drawing/2014/main" id="{562BA073-C437-F5FD-EAD9-BB7F2F7FB4C0}"/>
              </a:ext>
            </a:extLst>
          </p:cNvPr>
          <p:cNvSpPr txBox="1">
            <a:spLocks noChangeArrowheads="1"/>
          </p:cNvSpPr>
          <p:nvPr/>
        </p:nvSpPr>
        <p:spPr bwMode="auto">
          <a:xfrm>
            <a:off x="4284663" y="5516563"/>
            <a:ext cx="582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 altLang="es-ES" sz="2400" b="1">
                <a:latin typeface="Arial" panose="020B0604020202020204" pitchFamily="34" charset="0"/>
              </a:rPr>
              <a:t>H+</a:t>
            </a:r>
          </a:p>
        </p:txBody>
      </p:sp>
      <p:sp>
        <p:nvSpPr>
          <p:cNvPr id="19472" name="Text Box 16">
            <a:extLst>
              <a:ext uri="{FF2B5EF4-FFF2-40B4-BE49-F238E27FC236}">
                <a16:creationId xmlns:a16="http://schemas.microsoft.com/office/drawing/2014/main" id="{B3597599-FA16-7457-ED9D-A3D53EADAC2C}"/>
              </a:ext>
            </a:extLst>
          </p:cNvPr>
          <p:cNvSpPr txBox="1">
            <a:spLocks noChangeArrowheads="1"/>
          </p:cNvSpPr>
          <p:nvPr/>
        </p:nvSpPr>
        <p:spPr bwMode="auto">
          <a:xfrm>
            <a:off x="5003800" y="5589588"/>
            <a:ext cx="582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lgn="ctr">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 altLang="es-ES" sz="2400" b="1">
                <a:latin typeface="Arial" panose="020B0604020202020204" pitchFamily="34" charset="0"/>
              </a:rPr>
              <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ext Box 6">
            <a:extLst>
              <a:ext uri="{FF2B5EF4-FFF2-40B4-BE49-F238E27FC236}">
                <a16:creationId xmlns:a16="http://schemas.microsoft.com/office/drawing/2014/main" id="{9A2CCD52-15A4-EE39-7944-C4BF096A5A03}"/>
              </a:ext>
            </a:extLst>
          </p:cNvPr>
          <p:cNvSpPr txBox="1">
            <a:spLocks noChangeArrowheads="1"/>
          </p:cNvSpPr>
          <p:nvPr/>
        </p:nvSpPr>
        <p:spPr bwMode="auto">
          <a:xfrm>
            <a:off x="250825" y="3357563"/>
            <a:ext cx="4241800" cy="3170237"/>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buFontTx/>
              <a:buChar char="•"/>
              <a:defRPr/>
            </a:pPr>
            <a:r>
              <a:rPr lang="es-ES" altLang="es-ES" sz="2000" dirty="0">
                <a:latin typeface="+mn-lt"/>
              </a:rPr>
              <a:t> </a:t>
            </a:r>
            <a:r>
              <a:rPr lang="es-ES" altLang="es-ES" sz="2000" b="1" dirty="0">
                <a:latin typeface="+mn-lt"/>
              </a:rPr>
              <a:t>La mayoría del K filtrado se </a:t>
            </a:r>
          </a:p>
          <a:p>
            <a:pPr eaLnBrk="1" hangingPunct="1">
              <a:defRPr/>
            </a:pPr>
            <a:r>
              <a:rPr lang="es-ES" altLang="es-ES" sz="2000" b="1" dirty="0">
                <a:latin typeface="+mn-lt"/>
              </a:rPr>
              <a:t>reabsorbe.</a:t>
            </a:r>
          </a:p>
          <a:p>
            <a:pPr eaLnBrk="1" hangingPunct="1">
              <a:defRPr/>
            </a:pPr>
            <a:endParaRPr lang="es-ES" altLang="es-ES" sz="2000" b="1" dirty="0">
              <a:latin typeface="+mn-lt"/>
            </a:endParaRPr>
          </a:p>
          <a:p>
            <a:pPr eaLnBrk="1" hangingPunct="1">
              <a:buFontTx/>
              <a:buChar char="•"/>
              <a:defRPr/>
            </a:pPr>
            <a:r>
              <a:rPr lang="es-ES" altLang="es-ES" sz="2000" b="1" dirty="0">
                <a:latin typeface="+mn-lt"/>
              </a:rPr>
              <a:t> El túbulo distal modifica</a:t>
            </a:r>
          </a:p>
          <a:p>
            <a:pPr eaLnBrk="1" hangingPunct="1">
              <a:defRPr/>
            </a:pPr>
            <a:r>
              <a:rPr lang="es-ES" altLang="es-ES" sz="2000" b="1" dirty="0">
                <a:latin typeface="+mn-lt"/>
              </a:rPr>
              <a:t>la eliminación urinaria de K:</a:t>
            </a:r>
          </a:p>
          <a:p>
            <a:pPr eaLnBrk="1" hangingPunct="1">
              <a:defRPr/>
            </a:pPr>
            <a:r>
              <a:rPr lang="es-ES" altLang="es-ES" sz="2000" b="1" dirty="0">
                <a:latin typeface="+mn-lt"/>
              </a:rPr>
              <a:t>	- Flujo tubular distal</a:t>
            </a:r>
          </a:p>
          <a:p>
            <a:pPr eaLnBrk="1" hangingPunct="1">
              <a:defRPr/>
            </a:pPr>
            <a:r>
              <a:rPr lang="es-ES" altLang="es-ES" sz="2000" b="1" dirty="0">
                <a:latin typeface="+mn-lt"/>
              </a:rPr>
              <a:t>	- Aporte de </a:t>
            </a:r>
            <a:r>
              <a:rPr lang="es-ES" altLang="es-ES" sz="2000" b="1" dirty="0" err="1">
                <a:latin typeface="+mn-lt"/>
              </a:rPr>
              <a:t>Na</a:t>
            </a:r>
            <a:endParaRPr lang="es-ES" altLang="es-ES" sz="2000" b="1" dirty="0">
              <a:latin typeface="+mn-lt"/>
            </a:endParaRPr>
          </a:p>
          <a:p>
            <a:pPr eaLnBrk="1" hangingPunct="1">
              <a:defRPr/>
            </a:pPr>
            <a:r>
              <a:rPr lang="es-ES" altLang="es-ES" sz="2000" b="1" dirty="0">
                <a:latin typeface="+mn-lt"/>
              </a:rPr>
              <a:t>	- Aldosterona</a:t>
            </a:r>
          </a:p>
          <a:p>
            <a:pPr eaLnBrk="1" hangingPunct="1">
              <a:defRPr/>
            </a:pPr>
            <a:r>
              <a:rPr lang="es-ES" altLang="es-ES" sz="2000" b="1" dirty="0">
                <a:latin typeface="+mn-lt"/>
              </a:rPr>
              <a:t>	- Excreción aniones</a:t>
            </a:r>
          </a:p>
          <a:p>
            <a:pPr eaLnBrk="1" hangingPunct="1">
              <a:defRPr/>
            </a:pPr>
            <a:endParaRPr lang="es-ES" altLang="es-ES" sz="2000" b="1" dirty="0">
              <a:latin typeface="+mn-lt"/>
            </a:endParaRPr>
          </a:p>
        </p:txBody>
      </p:sp>
      <p:sp>
        <p:nvSpPr>
          <p:cNvPr id="32772" name="Freeform 7">
            <a:extLst>
              <a:ext uri="{FF2B5EF4-FFF2-40B4-BE49-F238E27FC236}">
                <a16:creationId xmlns:a16="http://schemas.microsoft.com/office/drawing/2014/main" id="{B74A8126-DD70-A5FF-E815-49B1217D3A00}"/>
              </a:ext>
            </a:extLst>
          </p:cNvPr>
          <p:cNvSpPr>
            <a:spLocks/>
          </p:cNvSpPr>
          <p:nvPr/>
        </p:nvSpPr>
        <p:spPr bwMode="auto">
          <a:xfrm>
            <a:off x="3862388" y="1236663"/>
            <a:ext cx="1185862" cy="1328737"/>
          </a:xfrm>
          <a:custGeom>
            <a:avLst/>
            <a:gdLst>
              <a:gd name="T0" fmla="*/ 2147483646 w 747"/>
              <a:gd name="T1" fmla="*/ 2147483646 h 837"/>
              <a:gd name="T2" fmla="*/ 2147483646 w 747"/>
              <a:gd name="T3" fmla="*/ 2147483646 h 837"/>
              <a:gd name="T4" fmla="*/ 2147483646 w 747"/>
              <a:gd name="T5" fmla="*/ 2147483646 h 837"/>
              <a:gd name="T6" fmla="*/ 2147483646 w 747"/>
              <a:gd name="T7" fmla="*/ 2147483646 h 837"/>
              <a:gd name="T8" fmla="*/ 2147483646 w 747"/>
              <a:gd name="T9" fmla="*/ 2147483646 h 837"/>
              <a:gd name="T10" fmla="*/ 2147483646 w 747"/>
              <a:gd name="T11" fmla="*/ 2147483646 h 837"/>
              <a:gd name="T12" fmla="*/ 2147483646 w 747"/>
              <a:gd name="T13" fmla="*/ 2147483646 h 837"/>
              <a:gd name="T14" fmla="*/ 2147483646 w 747"/>
              <a:gd name="T15" fmla="*/ 2147483646 h 837"/>
              <a:gd name="T16" fmla="*/ 2147483646 w 747"/>
              <a:gd name="T17" fmla="*/ 2147483646 h 837"/>
              <a:gd name="T18" fmla="*/ 2147483646 w 747"/>
              <a:gd name="T19" fmla="*/ 2147483646 h 837"/>
              <a:gd name="T20" fmla="*/ 2147483646 w 747"/>
              <a:gd name="T21" fmla="*/ 2147483646 h 837"/>
              <a:gd name="T22" fmla="*/ 2147483646 w 747"/>
              <a:gd name="T23" fmla="*/ 2147483646 h 837"/>
              <a:gd name="T24" fmla="*/ 2147483646 w 747"/>
              <a:gd name="T25" fmla="*/ 2147483646 h 837"/>
              <a:gd name="T26" fmla="*/ 2147483646 w 747"/>
              <a:gd name="T27" fmla="*/ 2147483646 h 837"/>
              <a:gd name="T28" fmla="*/ 2147483646 w 747"/>
              <a:gd name="T29" fmla="*/ 2147483646 h 837"/>
              <a:gd name="T30" fmla="*/ 2147483646 w 747"/>
              <a:gd name="T31" fmla="*/ 2147483646 h 837"/>
              <a:gd name="T32" fmla="*/ 2147483646 w 747"/>
              <a:gd name="T33" fmla="*/ 2147483646 h 837"/>
              <a:gd name="T34" fmla="*/ 2147483646 w 747"/>
              <a:gd name="T35" fmla="*/ 2147483646 h 837"/>
              <a:gd name="T36" fmla="*/ 2147483646 w 747"/>
              <a:gd name="T37" fmla="*/ 2147483646 h 837"/>
              <a:gd name="T38" fmla="*/ 2147483646 w 747"/>
              <a:gd name="T39" fmla="*/ 2147483646 h 837"/>
              <a:gd name="T40" fmla="*/ 2147483646 w 747"/>
              <a:gd name="T41" fmla="*/ 2147483646 h 837"/>
              <a:gd name="T42" fmla="*/ 2147483646 w 747"/>
              <a:gd name="T43" fmla="*/ 2147483646 h 837"/>
              <a:gd name="T44" fmla="*/ 2147483646 w 747"/>
              <a:gd name="T45" fmla="*/ 2147483646 h 837"/>
              <a:gd name="T46" fmla="*/ 2147483646 w 747"/>
              <a:gd name="T47" fmla="*/ 2147483646 h 837"/>
              <a:gd name="T48" fmla="*/ 2147483646 w 747"/>
              <a:gd name="T49" fmla="*/ 2147483646 h 837"/>
              <a:gd name="T50" fmla="*/ 2147483646 w 747"/>
              <a:gd name="T51" fmla="*/ 2147483646 h 837"/>
              <a:gd name="T52" fmla="*/ 2147483646 w 747"/>
              <a:gd name="T53" fmla="*/ 2147483646 h 837"/>
              <a:gd name="T54" fmla="*/ 2147483646 w 747"/>
              <a:gd name="T55" fmla="*/ 2147483646 h 837"/>
              <a:gd name="T56" fmla="*/ 2147483646 w 747"/>
              <a:gd name="T57" fmla="*/ 2147483646 h 837"/>
              <a:gd name="T58" fmla="*/ 2147483646 w 747"/>
              <a:gd name="T59" fmla="*/ 2147483646 h 837"/>
              <a:gd name="T60" fmla="*/ 2147483646 w 747"/>
              <a:gd name="T61" fmla="*/ 2147483646 h 837"/>
              <a:gd name="T62" fmla="*/ 2147483646 w 747"/>
              <a:gd name="T63" fmla="*/ 2147483646 h 837"/>
              <a:gd name="T64" fmla="*/ 2147483646 w 747"/>
              <a:gd name="T65" fmla="*/ 2147483646 h 837"/>
              <a:gd name="T66" fmla="*/ 2147483646 w 747"/>
              <a:gd name="T67" fmla="*/ 2147483646 h 837"/>
              <a:gd name="T68" fmla="*/ 2147483646 w 747"/>
              <a:gd name="T69" fmla="*/ 2147483646 h 837"/>
              <a:gd name="T70" fmla="*/ 2147483646 w 747"/>
              <a:gd name="T71" fmla="*/ 2147483646 h 837"/>
              <a:gd name="T72" fmla="*/ 2147483646 w 747"/>
              <a:gd name="T73" fmla="*/ 2147483646 h 837"/>
              <a:gd name="T74" fmla="*/ 2147483646 w 747"/>
              <a:gd name="T75" fmla="*/ 2147483646 h 837"/>
              <a:gd name="T76" fmla="*/ 2147483646 w 747"/>
              <a:gd name="T77" fmla="*/ 2147483646 h 837"/>
              <a:gd name="T78" fmla="*/ 2147483646 w 747"/>
              <a:gd name="T79" fmla="*/ 2147483646 h 837"/>
              <a:gd name="T80" fmla="*/ 2147483646 w 747"/>
              <a:gd name="T81" fmla="*/ 2147483646 h 837"/>
              <a:gd name="T82" fmla="*/ 2147483646 w 747"/>
              <a:gd name="T83" fmla="*/ 2147483646 h 837"/>
              <a:gd name="T84" fmla="*/ 2147483646 w 747"/>
              <a:gd name="T85" fmla="*/ 2147483646 h 837"/>
              <a:gd name="T86" fmla="*/ 2147483646 w 747"/>
              <a:gd name="T87" fmla="*/ 2147483646 h 837"/>
              <a:gd name="T88" fmla="*/ 2147483646 w 747"/>
              <a:gd name="T89" fmla="*/ 2147483646 h 837"/>
              <a:gd name="T90" fmla="*/ 0 w 747"/>
              <a:gd name="T91" fmla="*/ 2147483646 h 837"/>
              <a:gd name="T92" fmla="*/ 2147483646 w 747"/>
              <a:gd name="T93" fmla="*/ 2147483646 h 837"/>
              <a:gd name="T94" fmla="*/ 2147483646 w 747"/>
              <a:gd name="T95" fmla="*/ 2147483646 h 837"/>
              <a:gd name="T96" fmla="*/ 2147483646 w 747"/>
              <a:gd name="T97" fmla="*/ 2147483646 h 837"/>
              <a:gd name="T98" fmla="*/ 2147483646 w 747"/>
              <a:gd name="T99" fmla="*/ 2147483646 h 837"/>
              <a:gd name="T100" fmla="*/ 2147483646 w 747"/>
              <a:gd name="T101" fmla="*/ 2147483646 h 837"/>
              <a:gd name="T102" fmla="*/ 2147483646 w 747"/>
              <a:gd name="T103" fmla="*/ 0 h 837"/>
              <a:gd name="T104" fmla="*/ 2147483646 w 747"/>
              <a:gd name="T105" fmla="*/ 2147483646 h 837"/>
              <a:gd name="T106" fmla="*/ 2147483646 w 747"/>
              <a:gd name="T107" fmla="*/ 2147483646 h 837"/>
              <a:gd name="T108" fmla="*/ 2147483646 w 747"/>
              <a:gd name="T109" fmla="*/ 2147483646 h 837"/>
              <a:gd name="T110" fmla="*/ 2147483646 w 747"/>
              <a:gd name="T111" fmla="*/ 2147483646 h 837"/>
              <a:gd name="T112" fmla="*/ 2147483646 w 747"/>
              <a:gd name="T113" fmla="*/ 2147483646 h 837"/>
              <a:gd name="T114" fmla="*/ 2147483646 w 747"/>
              <a:gd name="T115" fmla="*/ 2147483646 h 837"/>
              <a:gd name="T116" fmla="*/ 2147483646 w 747"/>
              <a:gd name="T117" fmla="*/ 2147483646 h 837"/>
              <a:gd name="T118" fmla="*/ 2147483646 w 747"/>
              <a:gd name="T119" fmla="*/ 2147483646 h 837"/>
              <a:gd name="T120" fmla="*/ 2147483646 w 747"/>
              <a:gd name="T121" fmla="*/ 2147483646 h 837"/>
              <a:gd name="T122" fmla="*/ 2147483646 w 747"/>
              <a:gd name="T123" fmla="*/ 2147483646 h 83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47"/>
              <a:gd name="T187" fmla="*/ 0 h 837"/>
              <a:gd name="T188" fmla="*/ 747 w 747"/>
              <a:gd name="T189" fmla="*/ 837 h 83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47" h="837">
                <a:moveTo>
                  <a:pt x="747" y="419"/>
                </a:moveTo>
                <a:lnTo>
                  <a:pt x="747" y="440"/>
                </a:lnTo>
                <a:lnTo>
                  <a:pt x="746" y="461"/>
                </a:lnTo>
                <a:lnTo>
                  <a:pt x="743" y="482"/>
                </a:lnTo>
                <a:lnTo>
                  <a:pt x="740" y="502"/>
                </a:lnTo>
                <a:lnTo>
                  <a:pt x="735" y="523"/>
                </a:lnTo>
                <a:lnTo>
                  <a:pt x="729" y="542"/>
                </a:lnTo>
                <a:lnTo>
                  <a:pt x="723" y="562"/>
                </a:lnTo>
                <a:lnTo>
                  <a:pt x="716" y="581"/>
                </a:lnTo>
                <a:lnTo>
                  <a:pt x="707" y="599"/>
                </a:lnTo>
                <a:lnTo>
                  <a:pt x="698" y="617"/>
                </a:lnTo>
                <a:lnTo>
                  <a:pt x="689" y="635"/>
                </a:lnTo>
                <a:lnTo>
                  <a:pt x="677" y="652"/>
                </a:lnTo>
                <a:lnTo>
                  <a:pt x="666" y="668"/>
                </a:lnTo>
                <a:lnTo>
                  <a:pt x="654" y="683"/>
                </a:lnTo>
                <a:lnTo>
                  <a:pt x="641" y="698"/>
                </a:lnTo>
                <a:lnTo>
                  <a:pt x="627" y="713"/>
                </a:lnTo>
                <a:lnTo>
                  <a:pt x="614" y="727"/>
                </a:lnTo>
                <a:lnTo>
                  <a:pt x="599" y="741"/>
                </a:lnTo>
                <a:lnTo>
                  <a:pt x="582" y="753"/>
                </a:lnTo>
                <a:lnTo>
                  <a:pt x="567" y="765"/>
                </a:lnTo>
                <a:lnTo>
                  <a:pt x="551" y="777"/>
                </a:lnTo>
                <a:lnTo>
                  <a:pt x="532" y="786"/>
                </a:lnTo>
                <a:lnTo>
                  <a:pt x="514" y="795"/>
                </a:lnTo>
                <a:lnTo>
                  <a:pt x="496" y="804"/>
                </a:lnTo>
                <a:lnTo>
                  <a:pt x="478" y="811"/>
                </a:lnTo>
                <a:lnTo>
                  <a:pt x="459" y="817"/>
                </a:lnTo>
                <a:lnTo>
                  <a:pt x="439" y="823"/>
                </a:lnTo>
                <a:lnTo>
                  <a:pt x="420" y="828"/>
                </a:lnTo>
                <a:lnTo>
                  <a:pt x="400" y="832"/>
                </a:lnTo>
                <a:lnTo>
                  <a:pt x="379" y="835"/>
                </a:lnTo>
                <a:lnTo>
                  <a:pt x="360" y="837"/>
                </a:lnTo>
                <a:lnTo>
                  <a:pt x="339" y="837"/>
                </a:lnTo>
                <a:lnTo>
                  <a:pt x="313" y="837"/>
                </a:lnTo>
                <a:lnTo>
                  <a:pt x="287" y="834"/>
                </a:lnTo>
                <a:lnTo>
                  <a:pt x="263" y="829"/>
                </a:lnTo>
                <a:lnTo>
                  <a:pt x="239" y="825"/>
                </a:lnTo>
                <a:lnTo>
                  <a:pt x="217" y="817"/>
                </a:lnTo>
                <a:lnTo>
                  <a:pt x="194" y="810"/>
                </a:lnTo>
                <a:lnTo>
                  <a:pt x="172" y="801"/>
                </a:lnTo>
                <a:lnTo>
                  <a:pt x="151" y="790"/>
                </a:lnTo>
                <a:lnTo>
                  <a:pt x="130" y="778"/>
                </a:lnTo>
                <a:lnTo>
                  <a:pt x="109" y="765"/>
                </a:lnTo>
                <a:lnTo>
                  <a:pt x="91" y="751"/>
                </a:lnTo>
                <a:lnTo>
                  <a:pt x="71" y="736"/>
                </a:lnTo>
                <a:lnTo>
                  <a:pt x="54" y="720"/>
                </a:lnTo>
                <a:lnTo>
                  <a:pt x="38" y="701"/>
                </a:lnTo>
                <a:lnTo>
                  <a:pt x="21" y="683"/>
                </a:lnTo>
                <a:lnTo>
                  <a:pt x="8" y="664"/>
                </a:lnTo>
                <a:lnTo>
                  <a:pt x="107" y="592"/>
                </a:lnTo>
                <a:lnTo>
                  <a:pt x="118" y="605"/>
                </a:lnTo>
                <a:lnTo>
                  <a:pt x="128" y="619"/>
                </a:lnTo>
                <a:lnTo>
                  <a:pt x="140" y="631"/>
                </a:lnTo>
                <a:lnTo>
                  <a:pt x="152" y="643"/>
                </a:lnTo>
                <a:lnTo>
                  <a:pt x="166" y="653"/>
                </a:lnTo>
                <a:lnTo>
                  <a:pt x="179" y="664"/>
                </a:lnTo>
                <a:lnTo>
                  <a:pt x="193" y="673"/>
                </a:lnTo>
                <a:lnTo>
                  <a:pt x="208" y="680"/>
                </a:lnTo>
                <a:lnTo>
                  <a:pt x="223" y="688"/>
                </a:lnTo>
                <a:lnTo>
                  <a:pt x="238" y="695"/>
                </a:lnTo>
                <a:lnTo>
                  <a:pt x="254" y="700"/>
                </a:lnTo>
                <a:lnTo>
                  <a:pt x="271" y="706"/>
                </a:lnTo>
                <a:lnTo>
                  <a:pt x="287" y="709"/>
                </a:lnTo>
                <a:lnTo>
                  <a:pt x="305" y="712"/>
                </a:lnTo>
                <a:lnTo>
                  <a:pt x="322" y="713"/>
                </a:lnTo>
                <a:lnTo>
                  <a:pt x="340" y="713"/>
                </a:lnTo>
                <a:lnTo>
                  <a:pt x="355" y="713"/>
                </a:lnTo>
                <a:lnTo>
                  <a:pt x="369" y="712"/>
                </a:lnTo>
                <a:lnTo>
                  <a:pt x="384" y="710"/>
                </a:lnTo>
                <a:lnTo>
                  <a:pt x="397" y="707"/>
                </a:lnTo>
                <a:lnTo>
                  <a:pt x="412" y="704"/>
                </a:lnTo>
                <a:lnTo>
                  <a:pt x="426" y="701"/>
                </a:lnTo>
                <a:lnTo>
                  <a:pt x="438" y="695"/>
                </a:lnTo>
                <a:lnTo>
                  <a:pt x="451" y="691"/>
                </a:lnTo>
                <a:lnTo>
                  <a:pt x="477" y="679"/>
                </a:lnTo>
                <a:lnTo>
                  <a:pt x="501" y="664"/>
                </a:lnTo>
                <a:lnTo>
                  <a:pt x="522" y="647"/>
                </a:lnTo>
                <a:lnTo>
                  <a:pt x="543" y="628"/>
                </a:lnTo>
                <a:lnTo>
                  <a:pt x="561" y="607"/>
                </a:lnTo>
                <a:lnTo>
                  <a:pt x="578" y="584"/>
                </a:lnTo>
                <a:lnTo>
                  <a:pt x="593" y="560"/>
                </a:lnTo>
                <a:lnTo>
                  <a:pt x="605" y="535"/>
                </a:lnTo>
                <a:lnTo>
                  <a:pt x="611" y="521"/>
                </a:lnTo>
                <a:lnTo>
                  <a:pt x="615" y="508"/>
                </a:lnTo>
                <a:lnTo>
                  <a:pt x="618" y="494"/>
                </a:lnTo>
                <a:lnTo>
                  <a:pt x="621" y="479"/>
                </a:lnTo>
                <a:lnTo>
                  <a:pt x="624" y="466"/>
                </a:lnTo>
                <a:lnTo>
                  <a:pt x="626" y="451"/>
                </a:lnTo>
                <a:lnTo>
                  <a:pt x="627" y="436"/>
                </a:lnTo>
                <a:lnTo>
                  <a:pt x="627" y="420"/>
                </a:lnTo>
                <a:lnTo>
                  <a:pt x="627" y="405"/>
                </a:lnTo>
                <a:lnTo>
                  <a:pt x="626" y="390"/>
                </a:lnTo>
                <a:lnTo>
                  <a:pt x="624" y="375"/>
                </a:lnTo>
                <a:lnTo>
                  <a:pt x="621" y="362"/>
                </a:lnTo>
                <a:lnTo>
                  <a:pt x="618" y="347"/>
                </a:lnTo>
                <a:lnTo>
                  <a:pt x="615" y="333"/>
                </a:lnTo>
                <a:lnTo>
                  <a:pt x="611" y="320"/>
                </a:lnTo>
                <a:lnTo>
                  <a:pt x="605" y="306"/>
                </a:lnTo>
                <a:lnTo>
                  <a:pt x="593" y="281"/>
                </a:lnTo>
                <a:lnTo>
                  <a:pt x="578" y="257"/>
                </a:lnTo>
                <a:lnTo>
                  <a:pt x="561" y="234"/>
                </a:lnTo>
                <a:lnTo>
                  <a:pt x="543" y="213"/>
                </a:lnTo>
                <a:lnTo>
                  <a:pt x="522" y="194"/>
                </a:lnTo>
                <a:lnTo>
                  <a:pt x="501" y="177"/>
                </a:lnTo>
                <a:lnTo>
                  <a:pt x="477" y="162"/>
                </a:lnTo>
                <a:lnTo>
                  <a:pt x="451" y="150"/>
                </a:lnTo>
                <a:lnTo>
                  <a:pt x="438" y="144"/>
                </a:lnTo>
                <a:lnTo>
                  <a:pt x="426" y="140"/>
                </a:lnTo>
                <a:lnTo>
                  <a:pt x="412" y="137"/>
                </a:lnTo>
                <a:lnTo>
                  <a:pt x="397" y="132"/>
                </a:lnTo>
                <a:lnTo>
                  <a:pt x="384" y="131"/>
                </a:lnTo>
                <a:lnTo>
                  <a:pt x="369" y="129"/>
                </a:lnTo>
                <a:lnTo>
                  <a:pt x="355" y="127"/>
                </a:lnTo>
                <a:lnTo>
                  <a:pt x="340" y="126"/>
                </a:lnTo>
                <a:lnTo>
                  <a:pt x="322" y="127"/>
                </a:lnTo>
                <a:lnTo>
                  <a:pt x="304" y="129"/>
                </a:lnTo>
                <a:lnTo>
                  <a:pt x="286" y="132"/>
                </a:lnTo>
                <a:lnTo>
                  <a:pt x="269" y="137"/>
                </a:lnTo>
                <a:lnTo>
                  <a:pt x="251" y="141"/>
                </a:lnTo>
                <a:lnTo>
                  <a:pt x="235" y="147"/>
                </a:lnTo>
                <a:lnTo>
                  <a:pt x="220" y="155"/>
                </a:lnTo>
                <a:lnTo>
                  <a:pt x="205" y="162"/>
                </a:lnTo>
                <a:lnTo>
                  <a:pt x="190" y="171"/>
                </a:lnTo>
                <a:lnTo>
                  <a:pt x="175" y="180"/>
                </a:lnTo>
                <a:lnTo>
                  <a:pt x="161" y="191"/>
                </a:lnTo>
                <a:lnTo>
                  <a:pt x="148" y="203"/>
                </a:lnTo>
                <a:lnTo>
                  <a:pt x="136" y="215"/>
                </a:lnTo>
                <a:lnTo>
                  <a:pt x="124" y="228"/>
                </a:lnTo>
                <a:lnTo>
                  <a:pt x="113" y="242"/>
                </a:lnTo>
                <a:lnTo>
                  <a:pt x="103" y="255"/>
                </a:lnTo>
                <a:lnTo>
                  <a:pt x="0" y="182"/>
                </a:lnTo>
                <a:lnTo>
                  <a:pt x="15" y="162"/>
                </a:lnTo>
                <a:lnTo>
                  <a:pt x="30" y="143"/>
                </a:lnTo>
                <a:lnTo>
                  <a:pt x="47" y="124"/>
                </a:lnTo>
                <a:lnTo>
                  <a:pt x="65" y="106"/>
                </a:lnTo>
                <a:lnTo>
                  <a:pt x="85" y="91"/>
                </a:lnTo>
                <a:lnTo>
                  <a:pt x="104" y="76"/>
                </a:lnTo>
                <a:lnTo>
                  <a:pt x="124" y="63"/>
                </a:lnTo>
                <a:lnTo>
                  <a:pt x="145" y="49"/>
                </a:lnTo>
                <a:lnTo>
                  <a:pt x="167" y="39"/>
                </a:lnTo>
                <a:lnTo>
                  <a:pt x="190" y="28"/>
                </a:lnTo>
                <a:lnTo>
                  <a:pt x="214" y="19"/>
                </a:lnTo>
                <a:lnTo>
                  <a:pt x="236" y="13"/>
                </a:lnTo>
                <a:lnTo>
                  <a:pt x="262" y="7"/>
                </a:lnTo>
                <a:lnTo>
                  <a:pt x="286" y="3"/>
                </a:lnTo>
                <a:lnTo>
                  <a:pt x="312" y="1"/>
                </a:lnTo>
                <a:lnTo>
                  <a:pt x="339" y="0"/>
                </a:lnTo>
                <a:lnTo>
                  <a:pt x="360" y="0"/>
                </a:lnTo>
                <a:lnTo>
                  <a:pt x="379" y="3"/>
                </a:lnTo>
                <a:lnTo>
                  <a:pt x="400" y="4"/>
                </a:lnTo>
                <a:lnTo>
                  <a:pt x="420" y="9"/>
                </a:lnTo>
                <a:lnTo>
                  <a:pt x="439" y="13"/>
                </a:lnTo>
                <a:lnTo>
                  <a:pt x="459" y="19"/>
                </a:lnTo>
                <a:lnTo>
                  <a:pt x="478" y="25"/>
                </a:lnTo>
                <a:lnTo>
                  <a:pt x="496" y="33"/>
                </a:lnTo>
                <a:lnTo>
                  <a:pt x="514" y="42"/>
                </a:lnTo>
                <a:lnTo>
                  <a:pt x="532" y="51"/>
                </a:lnTo>
                <a:lnTo>
                  <a:pt x="551" y="61"/>
                </a:lnTo>
                <a:lnTo>
                  <a:pt x="567" y="72"/>
                </a:lnTo>
                <a:lnTo>
                  <a:pt x="582" y="84"/>
                </a:lnTo>
                <a:lnTo>
                  <a:pt x="599" y="96"/>
                </a:lnTo>
                <a:lnTo>
                  <a:pt x="614" y="109"/>
                </a:lnTo>
                <a:lnTo>
                  <a:pt x="627" y="123"/>
                </a:lnTo>
                <a:lnTo>
                  <a:pt x="641" y="138"/>
                </a:lnTo>
                <a:lnTo>
                  <a:pt x="654" y="153"/>
                </a:lnTo>
                <a:lnTo>
                  <a:pt x="666" y="168"/>
                </a:lnTo>
                <a:lnTo>
                  <a:pt x="677" y="185"/>
                </a:lnTo>
                <a:lnTo>
                  <a:pt x="689" y="203"/>
                </a:lnTo>
                <a:lnTo>
                  <a:pt x="698" y="219"/>
                </a:lnTo>
                <a:lnTo>
                  <a:pt x="707" y="237"/>
                </a:lnTo>
                <a:lnTo>
                  <a:pt x="716" y="257"/>
                </a:lnTo>
                <a:lnTo>
                  <a:pt x="723" y="275"/>
                </a:lnTo>
                <a:lnTo>
                  <a:pt x="729" y="294"/>
                </a:lnTo>
                <a:lnTo>
                  <a:pt x="735" y="314"/>
                </a:lnTo>
                <a:lnTo>
                  <a:pt x="740" y="335"/>
                </a:lnTo>
                <a:lnTo>
                  <a:pt x="743" y="354"/>
                </a:lnTo>
                <a:lnTo>
                  <a:pt x="746" y="375"/>
                </a:lnTo>
                <a:lnTo>
                  <a:pt x="747" y="396"/>
                </a:lnTo>
                <a:lnTo>
                  <a:pt x="747" y="419"/>
                </a:lnTo>
                <a:close/>
              </a:path>
            </a:pathLst>
          </a:custGeom>
          <a:solidFill>
            <a:srgbClr val="AAAAAA"/>
          </a:solidFill>
          <a:ln>
            <a:noFill/>
          </a:ln>
        </p:spPr>
        <p:txBody>
          <a:bodyPr/>
          <a:lstStyle/>
          <a:p>
            <a:pPr>
              <a:defRPr/>
            </a:pPr>
            <a:endParaRPr lang="es-ES">
              <a:latin typeface="+mn-lt"/>
            </a:endParaRPr>
          </a:p>
        </p:txBody>
      </p:sp>
      <p:sp>
        <p:nvSpPr>
          <p:cNvPr id="32773" name="Freeform 8">
            <a:extLst>
              <a:ext uri="{FF2B5EF4-FFF2-40B4-BE49-F238E27FC236}">
                <a16:creationId xmlns:a16="http://schemas.microsoft.com/office/drawing/2014/main" id="{1A3DBF44-46AD-0B3B-5912-48C5BDAA3620}"/>
              </a:ext>
            </a:extLst>
          </p:cNvPr>
          <p:cNvSpPr>
            <a:spLocks/>
          </p:cNvSpPr>
          <p:nvPr/>
        </p:nvSpPr>
        <p:spPr bwMode="auto">
          <a:xfrm>
            <a:off x="3862388" y="1236663"/>
            <a:ext cx="1185862" cy="1328737"/>
          </a:xfrm>
          <a:custGeom>
            <a:avLst/>
            <a:gdLst>
              <a:gd name="T0" fmla="*/ 2147483646 w 747"/>
              <a:gd name="T1" fmla="*/ 2147483646 h 837"/>
              <a:gd name="T2" fmla="*/ 2147483646 w 747"/>
              <a:gd name="T3" fmla="*/ 2147483646 h 837"/>
              <a:gd name="T4" fmla="*/ 2147483646 w 747"/>
              <a:gd name="T5" fmla="*/ 2147483646 h 837"/>
              <a:gd name="T6" fmla="*/ 2147483646 w 747"/>
              <a:gd name="T7" fmla="*/ 2147483646 h 837"/>
              <a:gd name="T8" fmla="*/ 2147483646 w 747"/>
              <a:gd name="T9" fmla="*/ 2147483646 h 837"/>
              <a:gd name="T10" fmla="*/ 2147483646 w 747"/>
              <a:gd name="T11" fmla="*/ 2147483646 h 837"/>
              <a:gd name="T12" fmla="*/ 2147483646 w 747"/>
              <a:gd name="T13" fmla="*/ 2147483646 h 837"/>
              <a:gd name="T14" fmla="*/ 2147483646 w 747"/>
              <a:gd name="T15" fmla="*/ 2147483646 h 837"/>
              <a:gd name="T16" fmla="*/ 2147483646 w 747"/>
              <a:gd name="T17" fmla="*/ 2147483646 h 837"/>
              <a:gd name="T18" fmla="*/ 2147483646 w 747"/>
              <a:gd name="T19" fmla="*/ 2147483646 h 837"/>
              <a:gd name="T20" fmla="*/ 2147483646 w 747"/>
              <a:gd name="T21" fmla="*/ 2147483646 h 837"/>
              <a:gd name="T22" fmla="*/ 2147483646 w 747"/>
              <a:gd name="T23" fmla="*/ 2147483646 h 837"/>
              <a:gd name="T24" fmla="*/ 2147483646 w 747"/>
              <a:gd name="T25" fmla="*/ 2147483646 h 837"/>
              <a:gd name="T26" fmla="*/ 2147483646 w 747"/>
              <a:gd name="T27" fmla="*/ 2147483646 h 837"/>
              <a:gd name="T28" fmla="*/ 2147483646 w 747"/>
              <a:gd name="T29" fmla="*/ 2147483646 h 837"/>
              <a:gd name="T30" fmla="*/ 2147483646 w 747"/>
              <a:gd name="T31" fmla="*/ 2147483646 h 837"/>
              <a:gd name="T32" fmla="*/ 2147483646 w 747"/>
              <a:gd name="T33" fmla="*/ 2147483646 h 837"/>
              <a:gd name="T34" fmla="*/ 2147483646 w 747"/>
              <a:gd name="T35" fmla="*/ 2147483646 h 837"/>
              <a:gd name="T36" fmla="*/ 2147483646 w 747"/>
              <a:gd name="T37" fmla="*/ 2147483646 h 837"/>
              <a:gd name="T38" fmla="*/ 2147483646 w 747"/>
              <a:gd name="T39" fmla="*/ 2147483646 h 837"/>
              <a:gd name="T40" fmla="*/ 2147483646 w 747"/>
              <a:gd name="T41" fmla="*/ 2147483646 h 837"/>
              <a:gd name="T42" fmla="*/ 2147483646 w 747"/>
              <a:gd name="T43" fmla="*/ 2147483646 h 837"/>
              <a:gd name="T44" fmla="*/ 2147483646 w 747"/>
              <a:gd name="T45" fmla="*/ 2147483646 h 837"/>
              <a:gd name="T46" fmla="*/ 2147483646 w 747"/>
              <a:gd name="T47" fmla="*/ 2147483646 h 837"/>
              <a:gd name="T48" fmla="*/ 2147483646 w 747"/>
              <a:gd name="T49" fmla="*/ 2147483646 h 837"/>
              <a:gd name="T50" fmla="*/ 2147483646 w 747"/>
              <a:gd name="T51" fmla="*/ 2147483646 h 837"/>
              <a:gd name="T52" fmla="*/ 2147483646 w 747"/>
              <a:gd name="T53" fmla="*/ 2147483646 h 837"/>
              <a:gd name="T54" fmla="*/ 2147483646 w 747"/>
              <a:gd name="T55" fmla="*/ 2147483646 h 837"/>
              <a:gd name="T56" fmla="*/ 2147483646 w 747"/>
              <a:gd name="T57" fmla="*/ 2147483646 h 837"/>
              <a:gd name="T58" fmla="*/ 2147483646 w 747"/>
              <a:gd name="T59" fmla="*/ 2147483646 h 837"/>
              <a:gd name="T60" fmla="*/ 2147483646 w 747"/>
              <a:gd name="T61" fmla="*/ 2147483646 h 837"/>
              <a:gd name="T62" fmla="*/ 2147483646 w 747"/>
              <a:gd name="T63" fmla="*/ 2147483646 h 837"/>
              <a:gd name="T64" fmla="*/ 2147483646 w 747"/>
              <a:gd name="T65" fmla="*/ 2147483646 h 837"/>
              <a:gd name="T66" fmla="*/ 2147483646 w 747"/>
              <a:gd name="T67" fmla="*/ 2147483646 h 837"/>
              <a:gd name="T68" fmla="*/ 2147483646 w 747"/>
              <a:gd name="T69" fmla="*/ 2147483646 h 837"/>
              <a:gd name="T70" fmla="*/ 2147483646 w 747"/>
              <a:gd name="T71" fmla="*/ 2147483646 h 837"/>
              <a:gd name="T72" fmla="*/ 2147483646 w 747"/>
              <a:gd name="T73" fmla="*/ 2147483646 h 837"/>
              <a:gd name="T74" fmla="*/ 2147483646 w 747"/>
              <a:gd name="T75" fmla="*/ 2147483646 h 837"/>
              <a:gd name="T76" fmla="*/ 2147483646 w 747"/>
              <a:gd name="T77" fmla="*/ 2147483646 h 837"/>
              <a:gd name="T78" fmla="*/ 2147483646 w 747"/>
              <a:gd name="T79" fmla="*/ 2147483646 h 837"/>
              <a:gd name="T80" fmla="*/ 2147483646 w 747"/>
              <a:gd name="T81" fmla="*/ 2147483646 h 837"/>
              <a:gd name="T82" fmla="*/ 2147483646 w 747"/>
              <a:gd name="T83" fmla="*/ 2147483646 h 837"/>
              <a:gd name="T84" fmla="*/ 2147483646 w 747"/>
              <a:gd name="T85" fmla="*/ 2147483646 h 837"/>
              <a:gd name="T86" fmla="*/ 2147483646 w 747"/>
              <a:gd name="T87" fmla="*/ 2147483646 h 837"/>
              <a:gd name="T88" fmla="*/ 2147483646 w 747"/>
              <a:gd name="T89" fmla="*/ 2147483646 h 837"/>
              <a:gd name="T90" fmla="*/ 0 w 747"/>
              <a:gd name="T91" fmla="*/ 2147483646 h 837"/>
              <a:gd name="T92" fmla="*/ 2147483646 w 747"/>
              <a:gd name="T93" fmla="*/ 2147483646 h 837"/>
              <a:gd name="T94" fmla="*/ 2147483646 w 747"/>
              <a:gd name="T95" fmla="*/ 2147483646 h 837"/>
              <a:gd name="T96" fmla="*/ 2147483646 w 747"/>
              <a:gd name="T97" fmla="*/ 2147483646 h 837"/>
              <a:gd name="T98" fmla="*/ 2147483646 w 747"/>
              <a:gd name="T99" fmla="*/ 2147483646 h 837"/>
              <a:gd name="T100" fmla="*/ 2147483646 w 747"/>
              <a:gd name="T101" fmla="*/ 2147483646 h 837"/>
              <a:gd name="T102" fmla="*/ 2147483646 w 747"/>
              <a:gd name="T103" fmla="*/ 0 h 837"/>
              <a:gd name="T104" fmla="*/ 2147483646 w 747"/>
              <a:gd name="T105" fmla="*/ 2147483646 h 837"/>
              <a:gd name="T106" fmla="*/ 2147483646 w 747"/>
              <a:gd name="T107" fmla="*/ 2147483646 h 837"/>
              <a:gd name="T108" fmla="*/ 2147483646 w 747"/>
              <a:gd name="T109" fmla="*/ 2147483646 h 837"/>
              <a:gd name="T110" fmla="*/ 2147483646 w 747"/>
              <a:gd name="T111" fmla="*/ 2147483646 h 837"/>
              <a:gd name="T112" fmla="*/ 2147483646 w 747"/>
              <a:gd name="T113" fmla="*/ 2147483646 h 837"/>
              <a:gd name="T114" fmla="*/ 2147483646 w 747"/>
              <a:gd name="T115" fmla="*/ 2147483646 h 837"/>
              <a:gd name="T116" fmla="*/ 2147483646 w 747"/>
              <a:gd name="T117" fmla="*/ 2147483646 h 837"/>
              <a:gd name="T118" fmla="*/ 2147483646 w 747"/>
              <a:gd name="T119" fmla="*/ 2147483646 h 837"/>
              <a:gd name="T120" fmla="*/ 2147483646 w 747"/>
              <a:gd name="T121" fmla="*/ 2147483646 h 837"/>
              <a:gd name="T122" fmla="*/ 2147483646 w 747"/>
              <a:gd name="T123" fmla="*/ 2147483646 h 83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47"/>
              <a:gd name="T187" fmla="*/ 0 h 837"/>
              <a:gd name="T188" fmla="*/ 747 w 747"/>
              <a:gd name="T189" fmla="*/ 837 h 83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47" h="837">
                <a:moveTo>
                  <a:pt x="747" y="419"/>
                </a:moveTo>
                <a:lnTo>
                  <a:pt x="747" y="440"/>
                </a:lnTo>
                <a:lnTo>
                  <a:pt x="746" y="461"/>
                </a:lnTo>
                <a:lnTo>
                  <a:pt x="743" y="482"/>
                </a:lnTo>
                <a:lnTo>
                  <a:pt x="740" y="502"/>
                </a:lnTo>
                <a:lnTo>
                  <a:pt x="735" y="523"/>
                </a:lnTo>
                <a:lnTo>
                  <a:pt x="729" y="542"/>
                </a:lnTo>
                <a:lnTo>
                  <a:pt x="723" y="562"/>
                </a:lnTo>
                <a:lnTo>
                  <a:pt x="716" y="581"/>
                </a:lnTo>
                <a:lnTo>
                  <a:pt x="707" y="599"/>
                </a:lnTo>
                <a:lnTo>
                  <a:pt x="698" y="617"/>
                </a:lnTo>
                <a:lnTo>
                  <a:pt x="689" y="635"/>
                </a:lnTo>
                <a:lnTo>
                  <a:pt x="677" y="652"/>
                </a:lnTo>
                <a:lnTo>
                  <a:pt x="666" y="668"/>
                </a:lnTo>
                <a:lnTo>
                  <a:pt x="654" y="683"/>
                </a:lnTo>
                <a:lnTo>
                  <a:pt x="641" y="698"/>
                </a:lnTo>
                <a:lnTo>
                  <a:pt x="627" y="713"/>
                </a:lnTo>
                <a:lnTo>
                  <a:pt x="614" y="727"/>
                </a:lnTo>
                <a:lnTo>
                  <a:pt x="599" y="741"/>
                </a:lnTo>
                <a:lnTo>
                  <a:pt x="582" y="753"/>
                </a:lnTo>
                <a:lnTo>
                  <a:pt x="567" y="765"/>
                </a:lnTo>
                <a:lnTo>
                  <a:pt x="551" y="777"/>
                </a:lnTo>
                <a:lnTo>
                  <a:pt x="532" y="786"/>
                </a:lnTo>
                <a:lnTo>
                  <a:pt x="514" y="795"/>
                </a:lnTo>
                <a:lnTo>
                  <a:pt x="496" y="804"/>
                </a:lnTo>
                <a:lnTo>
                  <a:pt x="478" y="811"/>
                </a:lnTo>
                <a:lnTo>
                  <a:pt x="459" y="817"/>
                </a:lnTo>
                <a:lnTo>
                  <a:pt x="439" y="823"/>
                </a:lnTo>
                <a:lnTo>
                  <a:pt x="420" y="828"/>
                </a:lnTo>
                <a:lnTo>
                  <a:pt x="400" y="832"/>
                </a:lnTo>
                <a:lnTo>
                  <a:pt x="379" y="835"/>
                </a:lnTo>
                <a:lnTo>
                  <a:pt x="360" y="837"/>
                </a:lnTo>
                <a:lnTo>
                  <a:pt x="339" y="837"/>
                </a:lnTo>
                <a:lnTo>
                  <a:pt x="313" y="837"/>
                </a:lnTo>
                <a:lnTo>
                  <a:pt x="287" y="834"/>
                </a:lnTo>
                <a:lnTo>
                  <a:pt x="263" y="829"/>
                </a:lnTo>
                <a:lnTo>
                  <a:pt x="239" y="825"/>
                </a:lnTo>
                <a:lnTo>
                  <a:pt x="217" y="817"/>
                </a:lnTo>
                <a:lnTo>
                  <a:pt x="194" y="810"/>
                </a:lnTo>
                <a:lnTo>
                  <a:pt x="172" y="801"/>
                </a:lnTo>
                <a:lnTo>
                  <a:pt x="151" y="790"/>
                </a:lnTo>
                <a:lnTo>
                  <a:pt x="130" y="778"/>
                </a:lnTo>
                <a:lnTo>
                  <a:pt x="109" y="765"/>
                </a:lnTo>
                <a:lnTo>
                  <a:pt x="91" y="751"/>
                </a:lnTo>
                <a:lnTo>
                  <a:pt x="71" y="736"/>
                </a:lnTo>
                <a:lnTo>
                  <a:pt x="54" y="720"/>
                </a:lnTo>
                <a:lnTo>
                  <a:pt x="38" y="701"/>
                </a:lnTo>
                <a:lnTo>
                  <a:pt x="21" y="683"/>
                </a:lnTo>
                <a:lnTo>
                  <a:pt x="8" y="664"/>
                </a:lnTo>
                <a:lnTo>
                  <a:pt x="107" y="592"/>
                </a:lnTo>
                <a:lnTo>
                  <a:pt x="118" y="605"/>
                </a:lnTo>
                <a:lnTo>
                  <a:pt x="128" y="619"/>
                </a:lnTo>
                <a:lnTo>
                  <a:pt x="140" y="631"/>
                </a:lnTo>
                <a:lnTo>
                  <a:pt x="152" y="643"/>
                </a:lnTo>
                <a:lnTo>
                  <a:pt x="166" y="653"/>
                </a:lnTo>
                <a:lnTo>
                  <a:pt x="179" y="664"/>
                </a:lnTo>
                <a:lnTo>
                  <a:pt x="193" y="673"/>
                </a:lnTo>
                <a:lnTo>
                  <a:pt x="208" y="680"/>
                </a:lnTo>
                <a:lnTo>
                  <a:pt x="223" y="688"/>
                </a:lnTo>
                <a:lnTo>
                  <a:pt x="238" y="695"/>
                </a:lnTo>
                <a:lnTo>
                  <a:pt x="254" y="700"/>
                </a:lnTo>
                <a:lnTo>
                  <a:pt x="271" y="706"/>
                </a:lnTo>
                <a:lnTo>
                  <a:pt x="287" y="709"/>
                </a:lnTo>
                <a:lnTo>
                  <a:pt x="305" y="712"/>
                </a:lnTo>
                <a:lnTo>
                  <a:pt x="322" y="713"/>
                </a:lnTo>
                <a:lnTo>
                  <a:pt x="340" y="713"/>
                </a:lnTo>
                <a:lnTo>
                  <a:pt x="355" y="713"/>
                </a:lnTo>
                <a:lnTo>
                  <a:pt x="369" y="712"/>
                </a:lnTo>
                <a:lnTo>
                  <a:pt x="384" y="710"/>
                </a:lnTo>
                <a:lnTo>
                  <a:pt x="397" y="707"/>
                </a:lnTo>
                <a:lnTo>
                  <a:pt x="412" y="704"/>
                </a:lnTo>
                <a:lnTo>
                  <a:pt x="426" y="701"/>
                </a:lnTo>
                <a:lnTo>
                  <a:pt x="438" y="695"/>
                </a:lnTo>
                <a:lnTo>
                  <a:pt x="451" y="691"/>
                </a:lnTo>
                <a:lnTo>
                  <a:pt x="477" y="679"/>
                </a:lnTo>
                <a:lnTo>
                  <a:pt x="501" y="664"/>
                </a:lnTo>
                <a:lnTo>
                  <a:pt x="522" y="647"/>
                </a:lnTo>
                <a:lnTo>
                  <a:pt x="543" y="628"/>
                </a:lnTo>
                <a:lnTo>
                  <a:pt x="561" y="607"/>
                </a:lnTo>
                <a:lnTo>
                  <a:pt x="578" y="584"/>
                </a:lnTo>
                <a:lnTo>
                  <a:pt x="593" y="560"/>
                </a:lnTo>
                <a:lnTo>
                  <a:pt x="605" y="535"/>
                </a:lnTo>
                <a:lnTo>
                  <a:pt x="611" y="521"/>
                </a:lnTo>
                <a:lnTo>
                  <a:pt x="615" y="508"/>
                </a:lnTo>
                <a:lnTo>
                  <a:pt x="618" y="494"/>
                </a:lnTo>
                <a:lnTo>
                  <a:pt x="621" y="479"/>
                </a:lnTo>
                <a:lnTo>
                  <a:pt x="624" y="466"/>
                </a:lnTo>
                <a:lnTo>
                  <a:pt x="626" y="451"/>
                </a:lnTo>
                <a:lnTo>
                  <a:pt x="627" y="436"/>
                </a:lnTo>
                <a:lnTo>
                  <a:pt x="627" y="420"/>
                </a:lnTo>
                <a:lnTo>
                  <a:pt x="627" y="405"/>
                </a:lnTo>
                <a:lnTo>
                  <a:pt x="626" y="390"/>
                </a:lnTo>
                <a:lnTo>
                  <a:pt x="624" y="375"/>
                </a:lnTo>
                <a:lnTo>
                  <a:pt x="621" y="362"/>
                </a:lnTo>
                <a:lnTo>
                  <a:pt x="618" y="347"/>
                </a:lnTo>
                <a:lnTo>
                  <a:pt x="615" y="333"/>
                </a:lnTo>
                <a:lnTo>
                  <a:pt x="611" y="320"/>
                </a:lnTo>
                <a:lnTo>
                  <a:pt x="605" y="306"/>
                </a:lnTo>
                <a:lnTo>
                  <a:pt x="593" y="281"/>
                </a:lnTo>
                <a:lnTo>
                  <a:pt x="578" y="257"/>
                </a:lnTo>
                <a:lnTo>
                  <a:pt x="561" y="234"/>
                </a:lnTo>
                <a:lnTo>
                  <a:pt x="543" y="213"/>
                </a:lnTo>
                <a:lnTo>
                  <a:pt x="522" y="194"/>
                </a:lnTo>
                <a:lnTo>
                  <a:pt x="501" y="177"/>
                </a:lnTo>
                <a:lnTo>
                  <a:pt x="477" y="162"/>
                </a:lnTo>
                <a:lnTo>
                  <a:pt x="451" y="150"/>
                </a:lnTo>
                <a:lnTo>
                  <a:pt x="438" y="144"/>
                </a:lnTo>
                <a:lnTo>
                  <a:pt x="426" y="140"/>
                </a:lnTo>
                <a:lnTo>
                  <a:pt x="412" y="137"/>
                </a:lnTo>
                <a:lnTo>
                  <a:pt x="397" y="132"/>
                </a:lnTo>
                <a:lnTo>
                  <a:pt x="384" y="131"/>
                </a:lnTo>
                <a:lnTo>
                  <a:pt x="369" y="129"/>
                </a:lnTo>
                <a:lnTo>
                  <a:pt x="355" y="127"/>
                </a:lnTo>
                <a:lnTo>
                  <a:pt x="340" y="126"/>
                </a:lnTo>
                <a:lnTo>
                  <a:pt x="322" y="127"/>
                </a:lnTo>
                <a:lnTo>
                  <a:pt x="304" y="129"/>
                </a:lnTo>
                <a:lnTo>
                  <a:pt x="286" y="132"/>
                </a:lnTo>
                <a:lnTo>
                  <a:pt x="269" y="137"/>
                </a:lnTo>
                <a:lnTo>
                  <a:pt x="251" y="141"/>
                </a:lnTo>
                <a:lnTo>
                  <a:pt x="235" y="147"/>
                </a:lnTo>
                <a:lnTo>
                  <a:pt x="220" y="155"/>
                </a:lnTo>
                <a:lnTo>
                  <a:pt x="205" y="162"/>
                </a:lnTo>
                <a:lnTo>
                  <a:pt x="190" y="171"/>
                </a:lnTo>
                <a:lnTo>
                  <a:pt x="175" y="180"/>
                </a:lnTo>
                <a:lnTo>
                  <a:pt x="161" y="191"/>
                </a:lnTo>
                <a:lnTo>
                  <a:pt x="148" y="203"/>
                </a:lnTo>
                <a:lnTo>
                  <a:pt x="136" y="215"/>
                </a:lnTo>
                <a:lnTo>
                  <a:pt x="124" y="228"/>
                </a:lnTo>
                <a:lnTo>
                  <a:pt x="113" y="242"/>
                </a:lnTo>
                <a:lnTo>
                  <a:pt x="103" y="255"/>
                </a:lnTo>
                <a:lnTo>
                  <a:pt x="0" y="182"/>
                </a:lnTo>
                <a:lnTo>
                  <a:pt x="15" y="162"/>
                </a:lnTo>
                <a:lnTo>
                  <a:pt x="30" y="143"/>
                </a:lnTo>
                <a:lnTo>
                  <a:pt x="47" y="124"/>
                </a:lnTo>
                <a:lnTo>
                  <a:pt x="65" y="106"/>
                </a:lnTo>
                <a:lnTo>
                  <a:pt x="85" y="91"/>
                </a:lnTo>
                <a:lnTo>
                  <a:pt x="104" y="76"/>
                </a:lnTo>
                <a:lnTo>
                  <a:pt x="124" y="63"/>
                </a:lnTo>
                <a:lnTo>
                  <a:pt x="145" y="49"/>
                </a:lnTo>
                <a:lnTo>
                  <a:pt x="167" y="39"/>
                </a:lnTo>
                <a:lnTo>
                  <a:pt x="190" y="28"/>
                </a:lnTo>
                <a:lnTo>
                  <a:pt x="214" y="19"/>
                </a:lnTo>
                <a:lnTo>
                  <a:pt x="236" y="13"/>
                </a:lnTo>
                <a:lnTo>
                  <a:pt x="262" y="7"/>
                </a:lnTo>
                <a:lnTo>
                  <a:pt x="286" y="3"/>
                </a:lnTo>
                <a:lnTo>
                  <a:pt x="312" y="1"/>
                </a:lnTo>
                <a:lnTo>
                  <a:pt x="339" y="0"/>
                </a:lnTo>
                <a:lnTo>
                  <a:pt x="360" y="0"/>
                </a:lnTo>
                <a:lnTo>
                  <a:pt x="379" y="3"/>
                </a:lnTo>
                <a:lnTo>
                  <a:pt x="400" y="4"/>
                </a:lnTo>
                <a:lnTo>
                  <a:pt x="420" y="9"/>
                </a:lnTo>
                <a:lnTo>
                  <a:pt x="439" y="13"/>
                </a:lnTo>
                <a:lnTo>
                  <a:pt x="459" y="19"/>
                </a:lnTo>
                <a:lnTo>
                  <a:pt x="478" y="25"/>
                </a:lnTo>
                <a:lnTo>
                  <a:pt x="496" y="33"/>
                </a:lnTo>
                <a:lnTo>
                  <a:pt x="514" y="42"/>
                </a:lnTo>
                <a:lnTo>
                  <a:pt x="532" y="51"/>
                </a:lnTo>
                <a:lnTo>
                  <a:pt x="551" y="61"/>
                </a:lnTo>
                <a:lnTo>
                  <a:pt x="567" y="72"/>
                </a:lnTo>
                <a:lnTo>
                  <a:pt x="582" y="84"/>
                </a:lnTo>
                <a:lnTo>
                  <a:pt x="599" y="96"/>
                </a:lnTo>
                <a:lnTo>
                  <a:pt x="614" y="109"/>
                </a:lnTo>
                <a:lnTo>
                  <a:pt x="627" y="123"/>
                </a:lnTo>
                <a:lnTo>
                  <a:pt x="641" y="138"/>
                </a:lnTo>
                <a:lnTo>
                  <a:pt x="654" y="153"/>
                </a:lnTo>
                <a:lnTo>
                  <a:pt x="666" y="168"/>
                </a:lnTo>
                <a:lnTo>
                  <a:pt x="677" y="185"/>
                </a:lnTo>
                <a:lnTo>
                  <a:pt x="689" y="203"/>
                </a:lnTo>
                <a:lnTo>
                  <a:pt x="698" y="219"/>
                </a:lnTo>
                <a:lnTo>
                  <a:pt x="707" y="237"/>
                </a:lnTo>
                <a:lnTo>
                  <a:pt x="716" y="257"/>
                </a:lnTo>
                <a:lnTo>
                  <a:pt x="723" y="275"/>
                </a:lnTo>
                <a:lnTo>
                  <a:pt x="729" y="294"/>
                </a:lnTo>
                <a:lnTo>
                  <a:pt x="735" y="314"/>
                </a:lnTo>
                <a:lnTo>
                  <a:pt x="740" y="335"/>
                </a:lnTo>
                <a:lnTo>
                  <a:pt x="743" y="354"/>
                </a:lnTo>
                <a:lnTo>
                  <a:pt x="746" y="375"/>
                </a:lnTo>
                <a:lnTo>
                  <a:pt x="747" y="396"/>
                </a:lnTo>
                <a:lnTo>
                  <a:pt x="747" y="419"/>
                </a:lnTo>
              </a:path>
            </a:pathLst>
          </a:custGeom>
          <a:noFill/>
          <a:ln w="26988">
            <a:solidFill>
              <a:srgbClr val="AAAAAA"/>
            </a:solidFill>
            <a:prstDash val="solid"/>
            <a:round/>
            <a:headEnd/>
            <a:tailEnd/>
          </a:ln>
        </p:spPr>
        <p:txBody>
          <a:bodyPr/>
          <a:lstStyle/>
          <a:p>
            <a:pPr>
              <a:defRPr/>
            </a:pPr>
            <a:endParaRPr lang="es-ES">
              <a:latin typeface="+mn-lt"/>
            </a:endParaRPr>
          </a:p>
        </p:txBody>
      </p:sp>
      <p:sp>
        <p:nvSpPr>
          <p:cNvPr id="32774" name="Oval 9">
            <a:extLst>
              <a:ext uri="{FF2B5EF4-FFF2-40B4-BE49-F238E27FC236}">
                <a16:creationId xmlns:a16="http://schemas.microsoft.com/office/drawing/2014/main" id="{C1FADEA4-DEED-F812-0229-86FD4EFF71AA}"/>
              </a:ext>
            </a:extLst>
          </p:cNvPr>
          <p:cNvSpPr>
            <a:spLocks noChangeArrowheads="1"/>
          </p:cNvSpPr>
          <p:nvPr/>
        </p:nvSpPr>
        <p:spPr bwMode="auto">
          <a:xfrm>
            <a:off x="3962400" y="1468438"/>
            <a:ext cx="869950" cy="857250"/>
          </a:xfrm>
          <a:prstGeom prst="ellipse">
            <a:avLst/>
          </a:prstGeom>
          <a:solidFill>
            <a:srgbClr val="FFB871"/>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775" name="Oval 10">
            <a:extLst>
              <a:ext uri="{FF2B5EF4-FFF2-40B4-BE49-F238E27FC236}">
                <a16:creationId xmlns:a16="http://schemas.microsoft.com/office/drawing/2014/main" id="{D973A716-14F6-7FFB-1357-B5B262A29CB4}"/>
              </a:ext>
            </a:extLst>
          </p:cNvPr>
          <p:cNvSpPr>
            <a:spLocks noChangeArrowheads="1"/>
          </p:cNvSpPr>
          <p:nvPr/>
        </p:nvSpPr>
        <p:spPr bwMode="auto">
          <a:xfrm>
            <a:off x="3968750" y="1474788"/>
            <a:ext cx="857250" cy="844550"/>
          </a:xfrm>
          <a:prstGeom prst="ellipse">
            <a:avLst/>
          </a:prstGeom>
          <a:noFill/>
          <a:ln w="12700">
            <a:solidFill>
              <a:srgbClr val="FF551C"/>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776" name="Oval 11">
            <a:extLst>
              <a:ext uri="{FF2B5EF4-FFF2-40B4-BE49-F238E27FC236}">
                <a16:creationId xmlns:a16="http://schemas.microsoft.com/office/drawing/2014/main" id="{69F4EA50-66FF-5F3D-0078-A5A265388F78}"/>
              </a:ext>
            </a:extLst>
          </p:cNvPr>
          <p:cNvSpPr>
            <a:spLocks noChangeArrowheads="1"/>
          </p:cNvSpPr>
          <p:nvPr/>
        </p:nvSpPr>
        <p:spPr bwMode="auto">
          <a:xfrm>
            <a:off x="4125913" y="1630363"/>
            <a:ext cx="542925" cy="542925"/>
          </a:xfrm>
          <a:prstGeom prst="ellipse">
            <a:avLst/>
          </a:prstGeom>
          <a:solidFill>
            <a:srgbClr val="FFFFFF"/>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777" name="Oval 12">
            <a:extLst>
              <a:ext uri="{FF2B5EF4-FFF2-40B4-BE49-F238E27FC236}">
                <a16:creationId xmlns:a16="http://schemas.microsoft.com/office/drawing/2014/main" id="{B6F0AE12-79B2-124E-F3C4-6EF7158FC7A1}"/>
              </a:ext>
            </a:extLst>
          </p:cNvPr>
          <p:cNvSpPr>
            <a:spLocks noChangeArrowheads="1"/>
          </p:cNvSpPr>
          <p:nvPr/>
        </p:nvSpPr>
        <p:spPr bwMode="auto">
          <a:xfrm>
            <a:off x="4132263" y="1636713"/>
            <a:ext cx="530225" cy="530225"/>
          </a:xfrm>
          <a:prstGeom prst="ellipse">
            <a:avLst/>
          </a:prstGeom>
          <a:noFill/>
          <a:ln w="12700">
            <a:solidFill>
              <a:srgbClr val="FF551C"/>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778" name="Freeform 13">
            <a:extLst>
              <a:ext uri="{FF2B5EF4-FFF2-40B4-BE49-F238E27FC236}">
                <a16:creationId xmlns:a16="http://schemas.microsoft.com/office/drawing/2014/main" id="{E1F3B622-E4CE-9429-B97E-0F3525625DAC}"/>
              </a:ext>
            </a:extLst>
          </p:cNvPr>
          <p:cNvSpPr>
            <a:spLocks/>
          </p:cNvSpPr>
          <p:nvPr/>
        </p:nvSpPr>
        <p:spPr bwMode="auto">
          <a:xfrm>
            <a:off x="4111625" y="1606550"/>
            <a:ext cx="341313" cy="357188"/>
          </a:xfrm>
          <a:custGeom>
            <a:avLst/>
            <a:gdLst>
              <a:gd name="T0" fmla="*/ 0 w 215"/>
              <a:gd name="T1" fmla="*/ 2147483646 h 225"/>
              <a:gd name="T2" fmla="*/ 2147483646 w 215"/>
              <a:gd name="T3" fmla="*/ 0 h 225"/>
              <a:gd name="T4" fmla="*/ 2147483646 w 215"/>
              <a:gd name="T5" fmla="*/ 2147483646 h 225"/>
              <a:gd name="T6" fmla="*/ 2147483646 w 215"/>
              <a:gd name="T7" fmla="*/ 2147483646 h 225"/>
              <a:gd name="T8" fmla="*/ 0 w 215"/>
              <a:gd name="T9" fmla="*/ 2147483646 h 225"/>
              <a:gd name="T10" fmla="*/ 0 60000 65536"/>
              <a:gd name="T11" fmla="*/ 0 60000 65536"/>
              <a:gd name="T12" fmla="*/ 0 60000 65536"/>
              <a:gd name="T13" fmla="*/ 0 60000 65536"/>
              <a:gd name="T14" fmla="*/ 0 60000 65536"/>
              <a:gd name="T15" fmla="*/ 0 w 215"/>
              <a:gd name="T16" fmla="*/ 0 h 225"/>
              <a:gd name="T17" fmla="*/ 215 w 215"/>
              <a:gd name="T18" fmla="*/ 225 h 225"/>
            </a:gdLst>
            <a:ahLst/>
            <a:cxnLst>
              <a:cxn ang="T10">
                <a:pos x="T0" y="T1"/>
              </a:cxn>
              <a:cxn ang="T11">
                <a:pos x="T2" y="T3"/>
              </a:cxn>
              <a:cxn ang="T12">
                <a:pos x="T4" y="T5"/>
              </a:cxn>
              <a:cxn ang="T13">
                <a:pos x="T6" y="T7"/>
              </a:cxn>
              <a:cxn ang="T14">
                <a:pos x="T8" y="T9"/>
              </a:cxn>
            </a:cxnLst>
            <a:rect l="T15" t="T16" r="T17" b="T18"/>
            <a:pathLst>
              <a:path w="215" h="225">
                <a:moveTo>
                  <a:pt x="0" y="195"/>
                </a:moveTo>
                <a:lnTo>
                  <a:pt x="195" y="0"/>
                </a:lnTo>
                <a:lnTo>
                  <a:pt x="215" y="9"/>
                </a:lnTo>
                <a:lnTo>
                  <a:pt x="3" y="225"/>
                </a:lnTo>
                <a:lnTo>
                  <a:pt x="0" y="195"/>
                </a:lnTo>
                <a:close/>
              </a:path>
            </a:pathLst>
          </a:custGeom>
          <a:solidFill>
            <a:srgbClr val="FFB871"/>
          </a:solidFill>
          <a:ln>
            <a:noFill/>
          </a:ln>
        </p:spPr>
        <p:txBody>
          <a:bodyPr/>
          <a:lstStyle/>
          <a:p>
            <a:pPr>
              <a:defRPr/>
            </a:pPr>
            <a:endParaRPr lang="es-ES">
              <a:latin typeface="+mn-lt"/>
            </a:endParaRPr>
          </a:p>
        </p:txBody>
      </p:sp>
      <p:sp>
        <p:nvSpPr>
          <p:cNvPr id="32779" name="Line 14">
            <a:extLst>
              <a:ext uri="{FF2B5EF4-FFF2-40B4-BE49-F238E27FC236}">
                <a16:creationId xmlns:a16="http://schemas.microsoft.com/office/drawing/2014/main" id="{F6821388-53F4-3FF8-CC1B-EE65B60C9ACD}"/>
              </a:ext>
            </a:extLst>
          </p:cNvPr>
          <p:cNvSpPr>
            <a:spLocks noChangeShapeType="1"/>
          </p:cNvSpPr>
          <p:nvPr/>
        </p:nvSpPr>
        <p:spPr bwMode="auto">
          <a:xfrm flipV="1">
            <a:off x="4125913" y="1625600"/>
            <a:ext cx="280987" cy="277813"/>
          </a:xfrm>
          <a:prstGeom prst="line">
            <a:avLst/>
          </a:prstGeom>
          <a:noFill/>
          <a:ln w="12700">
            <a:solidFill>
              <a:srgbClr val="FF6A38"/>
            </a:solidFill>
            <a:round/>
            <a:headEnd/>
            <a:tailEnd/>
          </a:ln>
        </p:spPr>
        <p:txBody>
          <a:bodyPr/>
          <a:lstStyle/>
          <a:p>
            <a:pPr>
              <a:defRPr/>
            </a:pPr>
            <a:endParaRPr lang="es-ES">
              <a:latin typeface="+mn-lt"/>
            </a:endParaRPr>
          </a:p>
        </p:txBody>
      </p:sp>
      <p:sp>
        <p:nvSpPr>
          <p:cNvPr id="32780" name="Line 15">
            <a:extLst>
              <a:ext uri="{FF2B5EF4-FFF2-40B4-BE49-F238E27FC236}">
                <a16:creationId xmlns:a16="http://schemas.microsoft.com/office/drawing/2014/main" id="{6DB5DC85-2972-9982-7746-953AE3995C4E}"/>
              </a:ext>
            </a:extLst>
          </p:cNvPr>
          <p:cNvSpPr>
            <a:spLocks noChangeShapeType="1"/>
          </p:cNvSpPr>
          <p:nvPr/>
        </p:nvSpPr>
        <p:spPr bwMode="auto">
          <a:xfrm flipV="1">
            <a:off x="4125913" y="1630363"/>
            <a:ext cx="323850" cy="319087"/>
          </a:xfrm>
          <a:prstGeom prst="line">
            <a:avLst/>
          </a:prstGeom>
          <a:noFill/>
          <a:ln w="12700">
            <a:solidFill>
              <a:srgbClr val="FF6A38"/>
            </a:solidFill>
            <a:round/>
            <a:headEnd/>
            <a:tailEnd/>
          </a:ln>
        </p:spPr>
        <p:txBody>
          <a:bodyPr/>
          <a:lstStyle/>
          <a:p>
            <a:pPr>
              <a:defRPr/>
            </a:pPr>
            <a:endParaRPr lang="es-ES">
              <a:latin typeface="+mn-lt"/>
            </a:endParaRPr>
          </a:p>
        </p:txBody>
      </p:sp>
      <p:sp>
        <p:nvSpPr>
          <p:cNvPr id="32781" name="Freeform 16">
            <a:extLst>
              <a:ext uri="{FF2B5EF4-FFF2-40B4-BE49-F238E27FC236}">
                <a16:creationId xmlns:a16="http://schemas.microsoft.com/office/drawing/2014/main" id="{8C681598-060F-AA6B-A8C2-93202EB85697}"/>
              </a:ext>
            </a:extLst>
          </p:cNvPr>
          <p:cNvSpPr>
            <a:spLocks/>
          </p:cNvSpPr>
          <p:nvPr/>
        </p:nvSpPr>
        <p:spPr bwMode="auto">
          <a:xfrm>
            <a:off x="4183063" y="1682750"/>
            <a:ext cx="433387" cy="455613"/>
          </a:xfrm>
          <a:custGeom>
            <a:avLst/>
            <a:gdLst>
              <a:gd name="T0" fmla="*/ 0 w 273"/>
              <a:gd name="T1" fmla="*/ 2147483646 h 287"/>
              <a:gd name="T2" fmla="*/ 2147483646 w 273"/>
              <a:gd name="T3" fmla="*/ 0 h 287"/>
              <a:gd name="T4" fmla="*/ 2147483646 w 273"/>
              <a:gd name="T5" fmla="*/ 2147483646 h 287"/>
              <a:gd name="T6" fmla="*/ 0 w 273"/>
              <a:gd name="T7" fmla="*/ 2147483646 h 287"/>
              <a:gd name="T8" fmla="*/ 0 w 273"/>
              <a:gd name="T9" fmla="*/ 2147483646 h 287"/>
              <a:gd name="T10" fmla="*/ 0 60000 65536"/>
              <a:gd name="T11" fmla="*/ 0 60000 65536"/>
              <a:gd name="T12" fmla="*/ 0 60000 65536"/>
              <a:gd name="T13" fmla="*/ 0 60000 65536"/>
              <a:gd name="T14" fmla="*/ 0 60000 65536"/>
              <a:gd name="T15" fmla="*/ 0 w 273"/>
              <a:gd name="T16" fmla="*/ 0 h 287"/>
              <a:gd name="T17" fmla="*/ 273 w 273"/>
              <a:gd name="T18" fmla="*/ 287 h 287"/>
            </a:gdLst>
            <a:ahLst/>
            <a:cxnLst>
              <a:cxn ang="T10">
                <a:pos x="T0" y="T1"/>
              </a:cxn>
              <a:cxn ang="T11">
                <a:pos x="T2" y="T3"/>
              </a:cxn>
              <a:cxn ang="T12">
                <a:pos x="T4" y="T5"/>
              </a:cxn>
              <a:cxn ang="T13">
                <a:pos x="T6" y="T7"/>
              </a:cxn>
              <a:cxn ang="T14">
                <a:pos x="T8" y="T9"/>
              </a:cxn>
            </a:cxnLst>
            <a:rect l="T15" t="T16" r="T17" b="T18"/>
            <a:pathLst>
              <a:path w="273" h="287">
                <a:moveTo>
                  <a:pt x="0" y="251"/>
                </a:moveTo>
                <a:lnTo>
                  <a:pt x="251" y="0"/>
                </a:lnTo>
                <a:lnTo>
                  <a:pt x="273" y="7"/>
                </a:lnTo>
                <a:lnTo>
                  <a:pt x="0" y="287"/>
                </a:lnTo>
                <a:lnTo>
                  <a:pt x="0" y="251"/>
                </a:lnTo>
                <a:close/>
              </a:path>
            </a:pathLst>
          </a:custGeom>
          <a:solidFill>
            <a:srgbClr val="FFB871"/>
          </a:solidFill>
          <a:ln>
            <a:noFill/>
          </a:ln>
        </p:spPr>
        <p:txBody>
          <a:bodyPr/>
          <a:lstStyle/>
          <a:p>
            <a:pPr>
              <a:defRPr/>
            </a:pPr>
            <a:endParaRPr lang="es-ES">
              <a:latin typeface="+mn-lt"/>
            </a:endParaRPr>
          </a:p>
        </p:txBody>
      </p:sp>
      <p:sp>
        <p:nvSpPr>
          <p:cNvPr id="32782" name="Freeform 17">
            <a:extLst>
              <a:ext uri="{FF2B5EF4-FFF2-40B4-BE49-F238E27FC236}">
                <a16:creationId xmlns:a16="http://schemas.microsoft.com/office/drawing/2014/main" id="{45A9896B-9297-9734-3450-85EA4234A53C}"/>
              </a:ext>
            </a:extLst>
          </p:cNvPr>
          <p:cNvSpPr>
            <a:spLocks/>
          </p:cNvSpPr>
          <p:nvPr/>
        </p:nvSpPr>
        <p:spPr bwMode="auto">
          <a:xfrm>
            <a:off x="4332288" y="1839913"/>
            <a:ext cx="379412" cy="400050"/>
          </a:xfrm>
          <a:custGeom>
            <a:avLst/>
            <a:gdLst>
              <a:gd name="T0" fmla="*/ 0 w 239"/>
              <a:gd name="T1" fmla="*/ 2147483646 h 252"/>
              <a:gd name="T2" fmla="*/ 2147483646 w 239"/>
              <a:gd name="T3" fmla="*/ 0 h 252"/>
              <a:gd name="T4" fmla="*/ 2147483646 w 239"/>
              <a:gd name="T5" fmla="*/ 2147483646 h 252"/>
              <a:gd name="T6" fmla="*/ 2147483646 w 239"/>
              <a:gd name="T7" fmla="*/ 2147483646 h 252"/>
              <a:gd name="T8" fmla="*/ 0 w 239"/>
              <a:gd name="T9" fmla="*/ 2147483646 h 252"/>
              <a:gd name="T10" fmla="*/ 0 60000 65536"/>
              <a:gd name="T11" fmla="*/ 0 60000 65536"/>
              <a:gd name="T12" fmla="*/ 0 60000 65536"/>
              <a:gd name="T13" fmla="*/ 0 60000 65536"/>
              <a:gd name="T14" fmla="*/ 0 60000 65536"/>
              <a:gd name="T15" fmla="*/ 0 w 239"/>
              <a:gd name="T16" fmla="*/ 0 h 252"/>
              <a:gd name="T17" fmla="*/ 239 w 239"/>
              <a:gd name="T18" fmla="*/ 252 h 252"/>
            </a:gdLst>
            <a:ahLst/>
            <a:cxnLst>
              <a:cxn ang="T10">
                <a:pos x="T0" y="T1"/>
              </a:cxn>
              <a:cxn ang="T11">
                <a:pos x="T2" y="T3"/>
              </a:cxn>
              <a:cxn ang="T12">
                <a:pos x="T4" y="T5"/>
              </a:cxn>
              <a:cxn ang="T13">
                <a:pos x="T6" y="T7"/>
              </a:cxn>
              <a:cxn ang="T14">
                <a:pos x="T8" y="T9"/>
              </a:cxn>
            </a:cxnLst>
            <a:rect l="T15" t="T16" r="T17" b="T18"/>
            <a:pathLst>
              <a:path w="239" h="252">
                <a:moveTo>
                  <a:pt x="0" y="218"/>
                </a:moveTo>
                <a:lnTo>
                  <a:pt x="218" y="0"/>
                </a:lnTo>
                <a:lnTo>
                  <a:pt x="239" y="9"/>
                </a:lnTo>
                <a:lnTo>
                  <a:pt x="2" y="252"/>
                </a:lnTo>
                <a:lnTo>
                  <a:pt x="0" y="218"/>
                </a:lnTo>
                <a:close/>
              </a:path>
            </a:pathLst>
          </a:custGeom>
          <a:solidFill>
            <a:srgbClr val="FFB871"/>
          </a:solidFill>
          <a:ln>
            <a:noFill/>
          </a:ln>
        </p:spPr>
        <p:txBody>
          <a:bodyPr/>
          <a:lstStyle/>
          <a:p>
            <a:pPr>
              <a:defRPr/>
            </a:pPr>
            <a:endParaRPr lang="es-ES">
              <a:latin typeface="+mn-lt"/>
            </a:endParaRPr>
          </a:p>
        </p:txBody>
      </p:sp>
      <p:sp>
        <p:nvSpPr>
          <p:cNvPr id="32783" name="Line 18">
            <a:extLst>
              <a:ext uri="{FF2B5EF4-FFF2-40B4-BE49-F238E27FC236}">
                <a16:creationId xmlns:a16="http://schemas.microsoft.com/office/drawing/2014/main" id="{CC76FF55-17B8-3D98-87BB-4FA73D587B92}"/>
              </a:ext>
            </a:extLst>
          </p:cNvPr>
          <p:cNvSpPr>
            <a:spLocks noChangeShapeType="1"/>
          </p:cNvSpPr>
          <p:nvPr/>
        </p:nvSpPr>
        <p:spPr bwMode="auto">
          <a:xfrm flipV="1">
            <a:off x="4183063" y="1682750"/>
            <a:ext cx="393700" cy="393700"/>
          </a:xfrm>
          <a:prstGeom prst="line">
            <a:avLst/>
          </a:prstGeom>
          <a:noFill/>
          <a:ln w="12700">
            <a:solidFill>
              <a:srgbClr val="FF6A38"/>
            </a:solidFill>
            <a:round/>
            <a:headEnd/>
            <a:tailEnd/>
          </a:ln>
        </p:spPr>
        <p:txBody>
          <a:bodyPr/>
          <a:lstStyle/>
          <a:p>
            <a:pPr>
              <a:defRPr/>
            </a:pPr>
            <a:endParaRPr lang="es-ES">
              <a:latin typeface="+mn-lt"/>
            </a:endParaRPr>
          </a:p>
        </p:txBody>
      </p:sp>
      <p:sp>
        <p:nvSpPr>
          <p:cNvPr id="32784" name="Line 19">
            <a:extLst>
              <a:ext uri="{FF2B5EF4-FFF2-40B4-BE49-F238E27FC236}">
                <a16:creationId xmlns:a16="http://schemas.microsoft.com/office/drawing/2014/main" id="{8F4DB45A-C723-6D98-7DB6-B9973E5D63B1}"/>
              </a:ext>
            </a:extLst>
          </p:cNvPr>
          <p:cNvSpPr>
            <a:spLocks noChangeShapeType="1"/>
          </p:cNvSpPr>
          <p:nvPr/>
        </p:nvSpPr>
        <p:spPr bwMode="auto">
          <a:xfrm flipV="1">
            <a:off x="4392613" y="1901825"/>
            <a:ext cx="279400" cy="276225"/>
          </a:xfrm>
          <a:prstGeom prst="line">
            <a:avLst/>
          </a:prstGeom>
          <a:noFill/>
          <a:ln w="12700">
            <a:solidFill>
              <a:srgbClr val="FF6A38"/>
            </a:solidFill>
            <a:round/>
            <a:headEnd/>
            <a:tailEnd/>
          </a:ln>
        </p:spPr>
        <p:txBody>
          <a:bodyPr/>
          <a:lstStyle/>
          <a:p>
            <a:pPr>
              <a:defRPr/>
            </a:pPr>
            <a:endParaRPr lang="es-ES">
              <a:latin typeface="+mn-lt"/>
            </a:endParaRPr>
          </a:p>
        </p:txBody>
      </p:sp>
      <p:sp>
        <p:nvSpPr>
          <p:cNvPr id="32785" name="Line 20">
            <a:extLst>
              <a:ext uri="{FF2B5EF4-FFF2-40B4-BE49-F238E27FC236}">
                <a16:creationId xmlns:a16="http://schemas.microsoft.com/office/drawing/2014/main" id="{C7F7284F-997F-FFD4-F196-AD8DB414C365}"/>
              </a:ext>
            </a:extLst>
          </p:cNvPr>
          <p:cNvSpPr>
            <a:spLocks noChangeShapeType="1"/>
          </p:cNvSpPr>
          <p:nvPr/>
        </p:nvSpPr>
        <p:spPr bwMode="auto">
          <a:xfrm flipV="1">
            <a:off x="4211638" y="1711325"/>
            <a:ext cx="393700" cy="393700"/>
          </a:xfrm>
          <a:prstGeom prst="line">
            <a:avLst/>
          </a:prstGeom>
          <a:noFill/>
          <a:ln w="12700">
            <a:solidFill>
              <a:srgbClr val="FF6A38"/>
            </a:solidFill>
            <a:round/>
            <a:headEnd/>
            <a:tailEnd/>
          </a:ln>
        </p:spPr>
        <p:txBody>
          <a:bodyPr/>
          <a:lstStyle/>
          <a:p>
            <a:pPr>
              <a:defRPr/>
            </a:pPr>
            <a:endParaRPr lang="es-ES">
              <a:latin typeface="+mn-lt"/>
            </a:endParaRPr>
          </a:p>
        </p:txBody>
      </p:sp>
      <p:sp>
        <p:nvSpPr>
          <p:cNvPr id="32786" name="Line 21">
            <a:extLst>
              <a:ext uri="{FF2B5EF4-FFF2-40B4-BE49-F238E27FC236}">
                <a16:creationId xmlns:a16="http://schemas.microsoft.com/office/drawing/2014/main" id="{3F91D345-34A9-6DE4-904D-58079C108E4C}"/>
              </a:ext>
            </a:extLst>
          </p:cNvPr>
          <p:cNvSpPr>
            <a:spLocks noChangeShapeType="1"/>
          </p:cNvSpPr>
          <p:nvPr/>
        </p:nvSpPr>
        <p:spPr bwMode="auto">
          <a:xfrm flipV="1">
            <a:off x="4340225" y="1841500"/>
            <a:ext cx="336550" cy="331788"/>
          </a:xfrm>
          <a:prstGeom prst="line">
            <a:avLst/>
          </a:prstGeom>
          <a:noFill/>
          <a:ln w="12700">
            <a:solidFill>
              <a:srgbClr val="FF6A38"/>
            </a:solidFill>
            <a:round/>
            <a:headEnd/>
            <a:tailEnd/>
          </a:ln>
        </p:spPr>
        <p:txBody>
          <a:bodyPr/>
          <a:lstStyle/>
          <a:p>
            <a:pPr>
              <a:defRPr/>
            </a:pPr>
            <a:endParaRPr lang="es-ES">
              <a:latin typeface="+mn-lt"/>
            </a:endParaRPr>
          </a:p>
        </p:txBody>
      </p:sp>
      <p:sp>
        <p:nvSpPr>
          <p:cNvPr id="32787" name="Rectangle 22">
            <a:extLst>
              <a:ext uri="{FF2B5EF4-FFF2-40B4-BE49-F238E27FC236}">
                <a16:creationId xmlns:a16="http://schemas.microsoft.com/office/drawing/2014/main" id="{93CE4E4C-DC71-429B-377B-35AD63757FC3}"/>
              </a:ext>
            </a:extLst>
          </p:cNvPr>
          <p:cNvSpPr>
            <a:spLocks noChangeArrowheads="1"/>
          </p:cNvSpPr>
          <p:nvPr/>
        </p:nvSpPr>
        <p:spPr bwMode="auto">
          <a:xfrm>
            <a:off x="3636963" y="2185988"/>
            <a:ext cx="157162" cy="638175"/>
          </a:xfrm>
          <a:prstGeom prst="rect">
            <a:avLst/>
          </a:prstGeom>
          <a:solidFill>
            <a:srgbClr val="FFB871"/>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788" name="Line 23">
            <a:extLst>
              <a:ext uri="{FF2B5EF4-FFF2-40B4-BE49-F238E27FC236}">
                <a16:creationId xmlns:a16="http://schemas.microsoft.com/office/drawing/2014/main" id="{AF3095F9-5D07-2152-6ABA-3F2B81B4845A}"/>
              </a:ext>
            </a:extLst>
          </p:cNvPr>
          <p:cNvSpPr>
            <a:spLocks noChangeShapeType="1"/>
          </p:cNvSpPr>
          <p:nvPr/>
        </p:nvSpPr>
        <p:spPr bwMode="auto">
          <a:xfrm flipV="1">
            <a:off x="3636963" y="2182813"/>
            <a:ext cx="1587" cy="641350"/>
          </a:xfrm>
          <a:prstGeom prst="line">
            <a:avLst/>
          </a:prstGeom>
          <a:noFill/>
          <a:ln w="12700">
            <a:solidFill>
              <a:srgbClr val="FF551C"/>
            </a:solidFill>
            <a:round/>
            <a:headEnd/>
            <a:tailEnd/>
          </a:ln>
        </p:spPr>
        <p:txBody>
          <a:bodyPr/>
          <a:lstStyle/>
          <a:p>
            <a:pPr>
              <a:defRPr/>
            </a:pPr>
            <a:endParaRPr lang="es-ES">
              <a:latin typeface="+mn-lt"/>
            </a:endParaRPr>
          </a:p>
        </p:txBody>
      </p:sp>
      <p:sp>
        <p:nvSpPr>
          <p:cNvPr id="32789" name="Line 24">
            <a:extLst>
              <a:ext uri="{FF2B5EF4-FFF2-40B4-BE49-F238E27FC236}">
                <a16:creationId xmlns:a16="http://schemas.microsoft.com/office/drawing/2014/main" id="{A2E48791-5835-17B4-0831-3B8C8040B3ED}"/>
              </a:ext>
            </a:extLst>
          </p:cNvPr>
          <p:cNvSpPr>
            <a:spLocks noChangeShapeType="1"/>
          </p:cNvSpPr>
          <p:nvPr/>
        </p:nvSpPr>
        <p:spPr bwMode="auto">
          <a:xfrm flipV="1">
            <a:off x="3794125" y="2182813"/>
            <a:ext cx="1588" cy="641350"/>
          </a:xfrm>
          <a:prstGeom prst="line">
            <a:avLst/>
          </a:prstGeom>
          <a:noFill/>
          <a:ln w="12700">
            <a:solidFill>
              <a:srgbClr val="FF551C"/>
            </a:solidFill>
            <a:round/>
            <a:headEnd/>
            <a:tailEnd/>
          </a:ln>
        </p:spPr>
        <p:txBody>
          <a:bodyPr/>
          <a:lstStyle/>
          <a:p>
            <a:pPr>
              <a:defRPr/>
            </a:pPr>
            <a:endParaRPr lang="es-ES">
              <a:latin typeface="+mn-lt"/>
            </a:endParaRPr>
          </a:p>
        </p:txBody>
      </p:sp>
      <p:sp>
        <p:nvSpPr>
          <p:cNvPr id="32790" name="Freeform 25">
            <a:extLst>
              <a:ext uri="{FF2B5EF4-FFF2-40B4-BE49-F238E27FC236}">
                <a16:creationId xmlns:a16="http://schemas.microsoft.com/office/drawing/2014/main" id="{1133161D-281B-2276-4E62-E76DBFC20E3A}"/>
              </a:ext>
            </a:extLst>
          </p:cNvPr>
          <p:cNvSpPr>
            <a:spLocks/>
          </p:cNvSpPr>
          <p:nvPr/>
        </p:nvSpPr>
        <p:spPr bwMode="auto">
          <a:xfrm>
            <a:off x="3636963" y="1901825"/>
            <a:ext cx="290512" cy="284163"/>
          </a:xfrm>
          <a:custGeom>
            <a:avLst/>
            <a:gdLst>
              <a:gd name="T0" fmla="*/ 2147483646 w 183"/>
              <a:gd name="T1" fmla="*/ 0 h 179"/>
              <a:gd name="T2" fmla="*/ 2147483646 w 183"/>
              <a:gd name="T3" fmla="*/ 2147483646 h 179"/>
              <a:gd name="T4" fmla="*/ 2147483646 w 183"/>
              <a:gd name="T5" fmla="*/ 2147483646 h 179"/>
              <a:gd name="T6" fmla="*/ 2147483646 w 183"/>
              <a:gd name="T7" fmla="*/ 2147483646 h 179"/>
              <a:gd name="T8" fmla="*/ 2147483646 w 183"/>
              <a:gd name="T9" fmla="*/ 2147483646 h 179"/>
              <a:gd name="T10" fmla="*/ 2147483646 w 183"/>
              <a:gd name="T11" fmla="*/ 2147483646 h 179"/>
              <a:gd name="T12" fmla="*/ 2147483646 w 183"/>
              <a:gd name="T13" fmla="*/ 2147483646 h 179"/>
              <a:gd name="T14" fmla="*/ 2147483646 w 183"/>
              <a:gd name="T15" fmla="*/ 2147483646 h 179"/>
              <a:gd name="T16" fmla="*/ 2147483646 w 183"/>
              <a:gd name="T17" fmla="*/ 2147483646 h 179"/>
              <a:gd name="T18" fmla="*/ 2147483646 w 183"/>
              <a:gd name="T19" fmla="*/ 2147483646 h 179"/>
              <a:gd name="T20" fmla="*/ 2147483646 w 183"/>
              <a:gd name="T21" fmla="*/ 2147483646 h 179"/>
              <a:gd name="T22" fmla="*/ 2147483646 w 183"/>
              <a:gd name="T23" fmla="*/ 2147483646 h 179"/>
              <a:gd name="T24" fmla="*/ 2147483646 w 183"/>
              <a:gd name="T25" fmla="*/ 2147483646 h 179"/>
              <a:gd name="T26" fmla="*/ 2147483646 w 183"/>
              <a:gd name="T27" fmla="*/ 2147483646 h 179"/>
              <a:gd name="T28" fmla="*/ 0 w 183"/>
              <a:gd name="T29" fmla="*/ 2147483646 h 179"/>
              <a:gd name="T30" fmla="*/ 0 w 183"/>
              <a:gd name="T31" fmla="*/ 2147483646 h 179"/>
              <a:gd name="T32" fmla="*/ 2147483646 w 183"/>
              <a:gd name="T33" fmla="*/ 2147483646 h 179"/>
              <a:gd name="T34" fmla="*/ 2147483646 w 183"/>
              <a:gd name="T35" fmla="*/ 2147483646 h 179"/>
              <a:gd name="T36" fmla="*/ 2147483646 w 183"/>
              <a:gd name="T37" fmla="*/ 2147483646 h 179"/>
              <a:gd name="T38" fmla="*/ 2147483646 w 183"/>
              <a:gd name="T39" fmla="*/ 2147483646 h 179"/>
              <a:gd name="T40" fmla="*/ 2147483646 w 183"/>
              <a:gd name="T41" fmla="*/ 2147483646 h 179"/>
              <a:gd name="T42" fmla="*/ 2147483646 w 183"/>
              <a:gd name="T43" fmla="*/ 2147483646 h 179"/>
              <a:gd name="T44" fmla="*/ 2147483646 w 183"/>
              <a:gd name="T45" fmla="*/ 2147483646 h 179"/>
              <a:gd name="T46" fmla="*/ 2147483646 w 183"/>
              <a:gd name="T47" fmla="*/ 2147483646 h 179"/>
              <a:gd name="T48" fmla="*/ 2147483646 w 183"/>
              <a:gd name="T49" fmla="*/ 2147483646 h 179"/>
              <a:gd name="T50" fmla="*/ 2147483646 w 183"/>
              <a:gd name="T51" fmla="*/ 2147483646 h 179"/>
              <a:gd name="T52" fmla="*/ 2147483646 w 183"/>
              <a:gd name="T53" fmla="*/ 2147483646 h 179"/>
              <a:gd name="T54" fmla="*/ 2147483646 w 183"/>
              <a:gd name="T55" fmla="*/ 2147483646 h 179"/>
              <a:gd name="T56" fmla="*/ 2147483646 w 183"/>
              <a:gd name="T57" fmla="*/ 2147483646 h 179"/>
              <a:gd name="T58" fmla="*/ 2147483646 w 183"/>
              <a:gd name="T59" fmla="*/ 0 h 17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83"/>
              <a:gd name="T91" fmla="*/ 0 h 179"/>
              <a:gd name="T92" fmla="*/ 183 w 183"/>
              <a:gd name="T93" fmla="*/ 179 h 179"/>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83" h="179">
                <a:moveTo>
                  <a:pt x="183" y="0"/>
                </a:moveTo>
                <a:lnTo>
                  <a:pt x="165" y="1"/>
                </a:lnTo>
                <a:lnTo>
                  <a:pt x="148" y="5"/>
                </a:lnTo>
                <a:lnTo>
                  <a:pt x="132" y="9"/>
                </a:lnTo>
                <a:lnTo>
                  <a:pt x="115" y="15"/>
                </a:lnTo>
                <a:lnTo>
                  <a:pt x="100" y="23"/>
                </a:lnTo>
                <a:lnTo>
                  <a:pt x="85" y="32"/>
                </a:lnTo>
                <a:lnTo>
                  <a:pt x="72" y="42"/>
                </a:lnTo>
                <a:lnTo>
                  <a:pt x="58" y="54"/>
                </a:lnTo>
                <a:lnTo>
                  <a:pt x="36" y="80"/>
                </a:lnTo>
                <a:lnTo>
                  <a:pt x="18" y="110"/>
                </a:lnTo>
                <a:lnTo>
                  <a:pt x="12" y="126"/>
                </a:lnTo>
                <a:lnTo>
                  <a:pt x="6" y="143"/>
                </a:lnTo>
                <a:lnTo>
                  <a:pt x="3" y="161"/>
                </a:lnTo>
                <a:lnTo>
                  <a:pt x="0" y="179"/>
                </a:lnTo>
                <a:lnTo>
                  <a:pt x="100" y="179"/>
                </a:lnTo>
                <a:lnTo>
                  <a:pt x="103" y="164"/>
                </a:lnTo>
                <a:lnTo>
                  <a:pt x="109" y="149"/>
                </a:lnTo>
                <a:lnTo>
                  <a:pt x="117" y="135"/>
                </a:lnTo>
                <a:lnTo>
                  <a:pt x="127" y="123"/>
                </a:lnTo>
                <a:lnTo>
                  <a:pt x="139" y="114"/>
                </a:lnTo>
                <a:lnTo>
                  <a:pt x="153" y="107"/>
                </a:lnTo>
                <a:lnTo>
                  <a:pt x="168" y="102"/>
                </a:lnTo>
                <a:lnTo>
                  <a:pt x="183" y="101"/>
                </a:lnTo>
                <a:lnTo>
                  <a:pt x="183" y="0"/>
                </a:lnTo>
                <a:close/>
              </a:path>
            </a:pathLst>
          </a:custGeom>
          <a:solidFill>
            <a:srgbClr val="FFB871"/>
          </a:solidFill>
          <a:ln>
            <a:noFill/>
          </a:ln>
        </p:spPr>
        <p:txBody>
          <a:bodyPr/>
          <a:lstStyle/>
          <a:p>
            <a:pPr>
              <a:defRPr/>
            </a:pPr>
            <a:endParaRPr lang="es-ES">
              <a:latin typeface="+mn-lt"/>
            </a:endParaRPr>
          </a:p>
        </p:txBody>
      </p:sp>
      <p:sp>
        <p:nvSpPr>
          <p:cNvPr id="32791" name="Freeform 26">
            <a:extLst>
              <a:ext uri="{FF2B5EF4-FFF2-40B4-BE49-F238E27FC236}">
                <a16:creationId xmlns:a16="http://schemas.microsoft.com/office/drawing/2014/main" id="{4C67C82D-7AA7-9924-254E-B2582F1B15EB}"/>
              </a:ext>
            </a:extLst>
          </p:cNvPr>
          <p:cNvSpPr>
            <a:spLocks/>
          </p:cNvSpPr>
          <p:nvPr/>
        </p:nvSpPr>
        <p:spPr bwMode="auto">
          <a:xfrm>
            <a:off x="3636963" y="1897063"/>
            <a:ext cx="292100" cy="288925"/>
          </a:xfrm>
          <a:custGeom>
            <a:avLst/>
            <a:gdLst>
              <a:gd name="T0" fmla="*/ 0 w 184"/>
              <a:gd name="T1" fmla="*/ 2147483646 h 182"/>
              <a:gd name="T2" fmla="*/ 0 w 184"/>
              <a:gd name="T3" fmla="*/ 2147483646 h 182"/>
              <a:gd name="T4" fmla="*/ 2147483646 w 184"/>
              <a:gd name="T5" fmla="*/ 2147483646 h 182"/>
              <a:gd name="T6" fmla="*/ 2147483646 w 184"/>
              <a:gd name="T7" fmla="*/ 2147483646 h 182"/>
              <a:gd name="T8" fmla="*/ 2147483646 w 184"/>
              <a:gd name="T9" fmla="*/ 2147483646 h 182"/>
              <a:gd name="T10" fmla="*/ 2147483646 w 184"/>
              <a:gd name="T11" fmla="*/ 2147483646 h 182"/>
              <a:gd name="T12" fmla="*/ 2147483646 w 184"/>
              <a:gd name="T13" fmla="*/ 2147483646 h 182"/>
              <a:gd name="T14" fmla="*/ 2147483646 w 184"/>
              <a:gd name="T15" fmla="*/ 2147483646 h 182"/>
              <a:gd name="T16" fmla="*/ 2147483646 w 184"/>
              <a:gd name="T17" fmla="*/ 2147483646 h 182"/>
              <a:gd name="T18" fmla="*/ 2147483646 w 184"/>
              <a:gd name="T19" fmla="*/ 2147483646 h 182"/>
              <a:gd name="T20" fmla="*/ 2147483646 w 184"/>
              <a:gd name="T21" fmla="*/ 2147483646 h 182"/>
              <a:gd name="T22" fmla="*/ 2147483646 w 184"/>
              <a:gd name="T23" fmla="*/ 2147483646 h 182"/>
              <a:gd name="T24" fmla="*/ 2147483646 w 184"/>
              <a:gd name="T25" fmla="*/ 2147483646 h 182"/>
              <a:gd name="T26" fmla="*/ 2147483646 w 184"/>
              <a:gd name="T27" fmla="*/ 2147483646 h 182"/>
              <a:gd name="T28" fmla="*/ 2147483646 w 184"/>
              <a:gd name="T29" fmla="*/ 2147483646 h 182"/>
              <a:gd name="T30" fmla="*/ 2147483646 w 184"/>
              <a:gd name="T31" fmla="*/ 2147483646 h 182"/>
              <a:gd name="T32" fmla="*/ 2147483646 w 184"/>
              <a:gd name="T33" fmla="*/ 0 h 1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84"/>
              <a:gd name="T52" fmla="*/ 0 h 182"/>
              <a:gd name="T53" fmla="*/ 184 w 184"/>
              <a:gd name="T54" fmla="*/ 182 h 18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84" h="182">
                <a:moveTo>
                  <a:pt x="0" y="182"/>
                </a:moveTo>
                <a:lnTo>
                  <a:pt x="0" y="179"/>
                </a:lnTo>
                <a:lnTo>
                  <a:pt x="1" y="174"/>
                </a:lnTo>
                <a:lnTo>
                  <a:pt x="3" y="165"/>
                </a:lnTo>
                <a:lnTo>
                  <a:pt x="6" y="153"/>
                </a:lnTo>
                <a:lnTo>
                  <a:pt x="9" y="140"/>
                </a:lnTo>
                <a:lnTo>
                  <a:pt x="15" y="125"/>
                </a:lnTo>
                <a:lnTo>
                  <a:pt x="21" y="108"/>
                </a:lnTo>
                <a:lnTo>
                  <a:pt x="30" y="92"/>
                </a:lnTo>
                <a:lnTo>
                  <a:pt x="40" y="74"/>
                </a:lnTo>
                <a:lnTo>
                  <a:pt x="54" y="57"/>
                </a:lnTo>
                <a:lnTo>
                  <a:pt x="69" y="42"/>
                </a:lnTo>
                <a:lnTo>
                  <a:pt x="85" y="29"/>
                </a:lnTo>
                <a:lnTo>
                  <a:pt x="106" y="17"/>
                </a:lnTo>
                <a:lnTo>
                  <a:pt x="129" y="9"/>
                </a:lnTo>
                <a:lnTo>
                  <a:pt x="156" y="3"/>
                </a:lnTo>
                <a:lnTo>
                  <a:pt x="184" y="0"/>
                </a:lnTo>
              </a:path>
            </a:pathLst>
          </a:custGeom>
          <a:noFill/>
          <a:ln w="12700">
            <a:solidFill>
              <a:srgbClr val="FF551C"/>
            </a:solidFill>
            <a:prstDash val="solid"/>
            <a:round/>
            <a:headEnd/>
            <a:tailEnd/>
          </a:ln>
        </p:spPr>
        <p:txBody>
          <a:bodyPr/>
          <a:lstStyle/>
          <a:p>
            <a:pPr>
              <a:defRPr/>
            </a:pPr>
            <a:endParaRPr lang="es-ES">
              <a:latin typeface="+mn-lt"/>
            </a:endParaRPr>
          </a:p>
        </p:txBody>
      </p:sp>
      <p:sp>
        <p:nvSpPr>
          <p:cNvPr id="32792" name="Freeform 27">
            <a:extLst>
              <a:ext uri="{FF2B5EF4-FFF2-40B4-BE49-F238E27FC236}">
                <a16:creationId xmlns:a16="http://schemas.microsoft.com/office/drawing/2014/main" id="{07A226AC-8BF6-459D-73A4-FB8A14CD5A34}"/>
              </a:ext>
            </a:extLst>
          </p:cNvPr>
          <p:cNvSpPr>
            <a:spLocks/>
          </p:cNvSpPr>
          <p:nvPr/>
        </p:nvSpPr>
        <p:spPr bwMode="auto">
          <a:xfrm>
            <a:off x="3794125" y="2057400"/>
            <a:ext cx="133350" cy="125413"/>
          </a:xfrm>
          <a:custGeom>
            <a:avLst/>
            <a:gdLst>
              <a:gd name="T0" fmla="*/ 0 w 84"/>
              <a:gd name="T1" fmla="*/ 2147483646 h 79"/>
              <a:gd name="T2" fmla="*/ 0 w 84"/>
              <a:gd name="T3" fmla="*/ 2147483646 h 79"/>
              <a:gd name="T4" fmla="*/ 2147483646 w 84"/>
              <a:gd name="T5" fmla="*/ 2147483646 h 79"/>
              <a:gd name="T6" fmla="*/ 2147483646 w 84"/>
              <a:gd name="T7" fmla="*/ 2147483646 h 79"/>
              <a:gd name="T8" fmla="*/ 2147483646 w 84"/>
              <a:gd name="T9" fmla="*/ 2147483646 h 79"/>
              <a:gd name="T10" fmla="*/ 2147483646 w 84"/>
              <a:gd name="T11" fmla="*/ 2147483646 h 79"/>
              <a:gd name="T12" fmla="*/ 2147483646 w 84"/>
              <a:gd name="T13" fmla="*/ 2147483646 h 79"/>
              <a:gd name="T14" fmla="*/ 2147483646 w 84"/>
              <a:gd name="T15" fmla="*/ 2147483646 h 79"/>
              <a:gd name="T16" fmla="*/ 2147483646 w 84"/>
              <a:gd name="T17" fmla="*/ 2147483646 h 79"/>
              <a:gd name="T18" fmla="*/ 2147483646 w 84"/>
              <a:gd name="T19" fmla="*/ 2147483646 h 79"/>
              <a:gd name="T20" fmla="*/ 2147483646 w 84"/>
              <a:gd name="T21" fmla="*/ 2147483646 h 79"/>
              <a:gd name="T22" fmla="*/ 2147483646 w 84"/>
              <a:gd name="T23" fmla="*/ 2147483646 h 79"/>
              <a:gd name="T24" fmla="*/ 2147483646 w 84"/>
              <a:gd name="T25" fmla="*/ 2147483646 h 79"/>
              <a:gd name="T26" fmla="*/ 2147483646 w 84"/>
              <a:gd name="T27" fmla="*/ 2147483646 h 79"/>
              <a:gd name="T28" fmla="*/ 2147483646 w 84"/>
              <a:gd name="T29" fmla="*/ 0 h 7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4"/>
              <a:gd name="T46" fmla="*/ 0 h 79"/>
              <a:gd name="T47" fmla="*/ 84 w 84"/>
              <a:gd name="T48" fmla="*/ 79 h 7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4" h="79">
                <a:moveTo>
                  <a:pt x="0" y="79"/>
                </a:moveTo>
                <a:lnTo>
                  <a:pt x="0" y="79"/>
                </a:lnTo>
                <a:lnTo>
                  <a:pt x="1" y="76"/>
                </a:lnTo>
                <a:lnTo>
                  <a:pt x="1" y="72"/>
                </a:lnTo>
                <a:lnTo>
                  <a:pt x="1" y="67"/>
                </a:lnTo>
                <a:lnTo>
                  <a:pt x="4" y="54"/>
                </a:lnTo>
                <a:lnTo>
                  <a:pt x="10" y="40"/>
                </a:lnTo>
                <a:lnTo>
                  <a:pt x="15" y="33"/>
                </a:lnTo>
                <a:lnTo>
                  <a:pt x="21" y="25"/>
                </a:lnTo>
                <a:lnTo>
                  <a:pt x="28" y="18"/>
                </a:lnTo>
                <a:lnTo>
                  <a:pt x="36" y="12"/>
                </a:lnTo>
                <a:lnTo>
                  <a:pt x="45" y="7"/>
                </a:lnTo>
                <a:lnTo>
                  <a:pt x="57" y="3"/>
                </a:lnTo>
                <a:lnTo>
                  <a:pt x="70" y="1"/>
                </a:lnTo>
                <a:lnTo>
                  <a:pt x="84" y="0"/>
                </a:lnTo>
              </a:path>
            </a:pathLst>
          </a:custGeom>
          <a:noFill/>
          <a:ln w="12700">
            <a:solidFill>
              <a:srgbClr val="FF551C"/>
            </a:solidFill>
            <a:prstDash val="solid"/>
            <a:round/>
            <a:headEnd/>
            <a:tailEnd/>
          </a:ln>
        </p:spPr>
        <p:txBody>
          <a:bodyPr/>
          <a:lstStyle/>
          <a:p>
            <a:pPr>
              <a:defRPr/>
            </a:pPr>
            <a:endParaRPr lang="es-ES">
              <a:latin typeface="+mn-lt"/>
            </a:endParaRPr>
          </a:p>
        </p:txBody>
      </p:sp>
      <p:sp>
        <p:nvSpPr>
          <p:cNvPr id="32793" name="Rectangle 28">
            <a:extLst>
              <a:ext uri="{FF2B5EF4-FFF2-40B4-BE49-F238E27FC236}">
                <a16:creationId xmlns:a16="http://schemas.microsoft.com/office/drawing/2014/main" id="{D0CEC883-4893-2576-1CE2-77079C7852F3}"/>
              </a:ext>
            </a:extLst>
          </p:cNvPr>
          <p:cNvSpPr>
            <a:spLocks noChangeArrowheads="1"/>
          </p:cNvSpPr>
          <p:nvPr/>
        </p:nvSpPr>
        <p:spPr bwMode="auto">
          <a:xfrm>
            <a:off x="3917950" y="1898650"/>
            <a:ext cx="90488" cy="158750"/>
          </a:xfrm>
          <a:prstGeom prst="rect">
            <a:avLst/>
          </a:prstGeom>
          <a:solidFill>
            <a:srgbClr val="FFB871"/>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794" name="Line 29">
            <a:extLst>
              <a:ext uri="{FF2B5EF4-FFF2-40B4-BE49-F238E27FC236}">
                <a16:creationId xmlns:a16="http://schemas.microsoft.com/office/drawing/2014/main" id="{B1A252C8-C66A-C7E8-3C76-ECAF266E9EE1}"/>
              </a:ext>
            </a:extLst>
          </p:cNvPr>
          <p:cNvSpPr>
            <a:spLocks noChangeShapeType="1"/>
          </p:cNvSpPr>
          <p:nvPr/>
        </p:nvSpPr>
        <p:spPr bwMode="auto">
          <a:xfrm>
            <a:off x="3917950" y="2057400"/>
            <a:ext cx="90488" cy="1588"/>
          </a:xfrm>
          <a:prstGeom prst="line">
            <a:avLst/>
          </a:prstGeom>
          <a:noFill/>
          <a:ln w="12700">
            <a:solidFill>
              <a:srgbClr val="FF551C"/>
            </a:solidFill>
            <a:round/>
            <a:headEnd/>
            <a:tailEnd/>
          </a:ln>
        </p:spPr>
        <p:txBody>
          <a:bodyPr/>
          <a:lstStyle/>
          <a:p>
            <a:pPr>
              <a:defRPr/>
            </a:pPr>
            <a:endParaRPr lang="es-ES">
              <a:latin typeface="+mn-lt"/>
            </a:endParaRPr>
          </a:p>
        </p:txBody>
      </p:sp>
      <p:sp>
        <p:nvSpPr>
          <p:cNvPr id="32795" name="Line 30">
            <a:extLst>
              <a:ext uri="{FF2B5EF4-FFF2-40B4-BE49-F238E27FC236}">
                <a16:creationId xmlns:a16="http://schemas.microsoft.com/office/drawing/2014/main" id="{985899AF-F6E6-A24C-0EBA-747AA08F40E4}"/>
              </a:ext>
            </a:extLst>
          </p:cNvPr>
          <p:cNvSpPr>
            <a:spLocks noChangeShapeType="1"/>
          </p:cNvSpPr>
          <p:nvPr/>
        </p:nvSpPr>
        <p:spPr bwMode="auto">
          <a:xfrm>
            <a:off x="3917950" y="1898650"/>
            <a:ext cx="90488" cy="1588"/>
          </a:xfrm>
          <a:prstGeom prst="line">
            <a:avLst/>
          </a:prstGeom>
          <a:noFill/>
          <a:ln w="12700">
            <a:solidFill>
              <a:srgbClr val="FF551C"/>
            </a:solidFill>
            <a:round/>
            <a:headEnd/>
            <a:tailEnd/>
          </a:ln>
        </p:spPr>
        <p:txBody>
          <a:bodyPr/>
          <a:lstStyle/>
          <a:p>
            <a:pPr>
              <a:defRPr/>
            </a:pPr>
            <a:endParaRPr lang="es-ES">
              <a:latin typeface="+mn-lt"/>
            </a:endParaRPr>
          </a:p>
        </p:txBody>
      </p:sp>
      <p:sp>
        <p:nvSpPr>
          <p:cNvPr id="32796" name="Freeform 31">
            <a:extLst>
              <a:ext uri="{FF2B5EF4-FFF2-40B4-BE49-F238E27FC236}">
                <a16:creationId xmlns:a16="http://schemas.microsoft.com/office/drawing/2014/main" id="{04124D0B-0E13-AFE4-F7D1-759B27625913}"/>
              </a:ext>
            </a:extLst>
          </p:cNvPr>
          <p:cNvSpPr>
            <a:spLocks/>
          </p:cNvSpPr>
          <p:nvPr/>
        </p:nvSpPr>
        <p:spPr bwMode="auto">
          <a:xfrm>
            <a:off x="3636963" y="1603375"/>
            <a:ext cx="290512" cy="284163"/>
          </a:xfrm>
          <a:custGeom>
            <a:avLst/>
            <a:gdLst>
              <a:gd name="T0" fmla="*/ 2147483646 w 183"/>
              <a:gd name="T1" fmla="*/ 2147483646 h 179"/>
              <a:gd name="T2" fmla="*/ 2147483646 w 183"/>
              <a:gd name="T3" fmla="*/ 2147483646 h 179"/>
              <a:gd name="T4" fmla="*/ 2147483646 w 183"/>
              <a:gd name="T5" fmla="*/ 2147483646 h 179"/>
              <a:gd name="T6" fmla="*/ 2147483646 w 183"/>
              <a:gd name="T7" fmla="*/ 2147483646 h 179"/>
              <a:gd name="T8" fmla="*/ 2147483646 w 183"/>
              <a:gd name="T9" fmla="*/ 2147483646 h 179"/>
              <a:gd name="T10" fmla="*/ 2147483646 w 183"/>
              <a:gd name="T11" fmla="*/ 2147483646 h 179"/>
              <a:gd name="T12" fmla="*/ 2147483646 w 183"/>
              <a:gd name="T13" fmla="*/ 2147483646 h 179"/>
              <a:gd name="T14" fmla="*/ 2147483646 w 183"/>
              <a:gd name="T15" fmla="*/ 2147483646 h 179"/>
              <a:gd name="T16" fmla="*/ 2147483646 w 183"/>
              <a:gd name="T17" fmla="*/ 2147483646 h 179"/>
              <a:gd name="T18" fmla="*/ 2147483646 w 183"/>
              <a:gd name="T19" fmla="*/ 2147483646 h 179"/>
              <a:gd name="T20" fmla="*/ 2147483646 w 183"/>
              <a:gd name="T21" fmla="*/ 2147483646 h 179"/>
              <a:gd name="T22" fmla="*/ 2147483646 w 183"/>
              <a:gd name="T23" fmla="*/ 2147483646 h 179"/>
              <a:gd name="T24" fmla="*/ 2147483646 w 183"/>
              <a:gd name="T25" fmla="*/ 2147483646 h 179"/>
              <a:gd name="T26" fmla="*/ 2147483646 w 183"/>
              <a:gd name="T27" fmla="*/ 2147483646 h 179"/>
              <a:gd name="T28" fmla="*/ 0 w 183"/>
              <a:gd name="T29" fmla="*/ 0 h 179"/>
              <a:gd name="T30" fmla="*/ 0 w 183"/>
              <a:gd name="T31" fmla="*/ 0 h 179"/>
              <a:gd name="T32" fmla="*/ 2147483646 w 183"/>
              <a:gd name="T33" fmla="*/ 0 h 179"/>
              <a:gd name="T34" fmla="*/ 2147483646 w 183"/>
              <a:gd name="T35" fmla="*/ 0 h 179"/>
              <a:gd name="T36" fmla="*/ 2147483646 w 183"/>
              <a:gd name="T37" fmla="*/ 2147483646 h 179"/>
              <a:gd name="T38" fmla="*/ 2147483646 w 183"/>
              <a:gd name="T39" fmla="*/ 2147483646 h 179"/>
              <a:gd name="T40" fmla="*/ 2147483646 w 183"/>
              <a:gd name="T41" fmla="*/ 2147483646 h 179"/>
              <a:gd name="T42" fmla="*/ 2147483646 w 183"/>
              <a:gd name="T43" fmla="*/ 2147483646 h 179"/>
              <a:gd name="T44" fmla="*/ 2147483646 w 183"/>
              <a:gd name="T45" fmla="*/ 2147483646 h 179"/>
              <a:gd name="T46" fmla="*/ 2147483646 w 183"/>
              <a:gd name="T47" fmla="*/ 2147483646 h 179"/>
              <a:gd name="T48" fmla="*/ 2147483646 w 183"/>
              <a:gd name="T49" fmla="*/ 2147483646 h 179"/>
              <a:gd name="T50" fmla="*/ 2147483646 w 183"/>
              <a:gd name="T51" fmla="*/ 2147483646 h 179"/>
              <a:gd name="T52" fmla="*/ 2147483646 w 183"/>
              <a:gd name="T53" fmla="*/ 2147483646 h 179"/>
              <a:gd name="T54" fmla="*/ 2147483646 w 183"/>
              <a:gd name="T55" fmla="*/ 2147483646 h 179"/>
              <a:gd name="T56" fmla="*/ 2147483646 w 183"/>
              <a:gd name="T57" fmla="*/ 2147483646 h 179"/>
              <a:gd name="T58" fmla="*/ 2147483646 w 183"/>
              <a:gd name="T59" fmla="*/ 2147483646 h 17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83"/>
              <a:gd name="T91" fmla="*/ 0 h 179"/>
              <a:gd name="T92" fmla="*/ 183 w 183"/>
              <a:gd name="T93" fmla="*/ 179 h 179"/>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83" h="179">
                <a:moveTo>
                  <a:pt x="183" y="179"/>
                </a:moveTo>
                <a:lnTo>
                  <a:pt x="165" y="177"/>
                </a:lnTo>
                <a:lnTo>
                  <a:pt x="148" y="174"/>
                </a:lnTo>
                <a:lnTo>
                  <a:pt x="132" y="170"/>
                </a:lnTo>
                <a:lnTo>
                  <a:pt x="115" y="164"/>
                </a:lnTo>
                <a:lnTo>
                  <a:pt x="99" y="156"/>
                </a:lnTo>
                <a:lnTo>
                  <a:pt x="85" y="147"/>
                </a:lnTo>
                <a:lnTo>
                  <a:pt x="70" y="138"/>
                </a:lnTo>
                <a:lnTo>
                  <a:pt x="58" y="126"/>
                </a:lnTo>
                <a:lnTo>
                  <a:pt x="36" y="99"/>
                </a:lnTo>
                <a:lnTo>
                  <a:pt x="18" y="69"/>
                </a:lnTo>
                <a:lnTo>
                  <a:pt x="12" y="53"/>
                </a:lnTo>
                <a:lnTo>
                  <a:pt x="6" y="36"/>
                </a:lnTo>
                <a:lnTo>
                  <a:pt x="1" y="18"/>
                </a:lnTo>
                <a:lnTo>
                  <a:pt x="0" y="0"/>
                </a:lnTo>
                <a:lnTo>
                  <a:pt x="100" y="0"/>
                </a:lnTo>
                <a:lnTo>
                  <a:pt x="103" y="17"/>
                </a:lnTo>
                <a:lnTo>
                  <a:pt x="108" y="32"/>
                </a:lnTo>
                <a:lnTo>
                  <a:pt x="117" y="44"/>
                </a:lnTo>
                <a:lnTo>
                  <a:pt x="127" y="56"/>
                </a:lnTo>
                <a:lnTo>
                  <a:pt x="139" y="65"/>
                </a:lnTo>
                <a:lnTo>
                  <a:pt x="153" y="72"/>
                </a:lnTo>
                <a:lnTo>
                  <a:pt x="168" y="77"/>
                </a:lnTo>
                <a:lnTo>
                  <a:pt x="183" y="78"/>
                </a:lnTo>
                <a:lnTo>
                  <a:pt x="183" y="179"/>
                </a:lnTo>
                <a:close/>
              </a:path>
            </a:pathLst>
          </a:custGeom>
          <a:solidFill>
            <a:srgbClr val="FFB871"/>
          </a:solidFill>
          <a:ln>
            <a:noFill/>
          </a:ln>
        </p:spPr>
        <p:txBody>
          <a:bodyPr/>
          <a:lstStyle/>
          <a:p>
            <a:pPr>
              <a:defRPr/>
            </a:pPr>
            <a:endParaRPr lang="es-ES">
              <a:latin typeface="+mn-lt"/>
            </a:endParaRPr>
          </a:p>
        </p:txBody>
      </p:sp>
      <p:sp>
        <p:nvSpPr>
          <p:cNvPr id="32797" name="Freeform 32">
            <a:extLst>
              <a:ext uri="{FF2B5EF4-FFF2-40B4-BE49-F238E27FC236}">
                <a16:creationId xmlns:a16="http://schemas.microsoft.com/office/drawing/2014/main" id="{19C96FE9-3CB6-E0F3-02D1-3E14A92EF6D9}"/>
              </a:ext>
            </a:extLst>
          </p:cNvPr>
          <p:cNvSpPr>
            <a:spLocks/>
          </p:cNvSpPr>
          <p:nvPr/>
        </p:nvSpPr>
        <p:spPr bwMode="auto">
          <a:xfrm>
            <a:off x="3636963" y="1606550"/>
            <a:ext cx="292100" cy="285750"/>
          </a:xfrm>
          <a:custGeom>
            <a:avLst/>
            <a:gdLst>
              <a:gd name="T0" fmla="*/ 0 w 184"/>
              <a:gd name="T1" fmla="*/ 0 h 180"/>
              <a:gd name="T2" fmla="*/ 0 w 184"/>
              <a:gd name="T3" fmla="*/ 2147483646 h 180"/>
              <a:gd name="T4" fmla="*/ 0 w 184"/>
              <a:gd name="T5" fmla="*/ 2147483646 h 180"/>
              <a:gd name="T6" fmla="*/ 2147483646 w 184"/>
              <a:gd name="T7" fmla="*/ 2147483646 h 180"/>
              <a:gd name="T8" fmla="*/ 2147483646 w 184"/>
              <a:gd name="T9" fmla="*/ 2147483646 h 180"/>
              <a:gd name="T10" fmla="*/ 2147483646 w 184"/>
              <a:gd name="T11" fmla="*/ 2147483646 h 180"/>
              <a:gd name="T12" fmla="*/ 2147483646 w 184"/>
              <a:gd name="T13" fmla="*/ 2147483646 h 180"/>
              <a:gd name="T14" fmla="*/ 2147483646 w 184"/>
              <a:gd name="T15" fmla="*/ 2147483646 h 180"/>
              <a:gd name="T16" fmla="*/ 2147483646 w 184"/>
              <a:gd name="T17" fmla="*/ 2147483646 h 180"/>
              <a:gd name="T18" fmla="*/ 2147483646 w 184"/>
              <a:gd name="T19" fmla="*/ 2147483646 h 180"/>
              <a:gd name="T20" fmla="*/ 2147483646 w 184"/>
              <a:gd name="T21" fmla="*/ 2147483646 h 180"/>
              <a:gd name="T22" fmla="*/ 2147483646 w 184"/>
              <a:gd name="T23" fmla="*/ 2147483646 h 180"/>
              <a:gd name="T24" fmla="*/ 2147483646 w 184"/>
              <a:gd name="T25" fmla="*/ 2147483646 h 180"/>
              <a:gd name="T26" fmla="*/ 2147483646 w 184"/>
              <a:gd name="T27" fmla="*/ 2147483646 h 180"/>
              <a:gd name="T28" fmla="*/ 2147483646 w 184"/>
              <a:gd name="T29" fmla="*/ 2147483646 h 180"/>
              <a:gd name="T30" fmla="*/ 2147483646 w 184"/>
              <a:gd name="T31" fmla="*/ 2147483646 h 180"/>
              <a:gd name="T32" fmla="*/ 2147483646 w 184"/>
              <a:gd name="T33" fmla="*/ 2147483646 h 1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84"/>
              <a:gd name="T52" fmla="*/ 0 h 180"/>
              <a:gd name="T53" fmla="*/ 184 w 184"/>
              <a:gd name="T54" fmla="*/ 180 h 18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84" h="180">
                <a:moveTo>
                  <a:pt x="0" y="0"/>
                </a:moveTo>
                <a:lnTo>
                  <a:pt x="0" y="1"/>
                </a:lnTo>
                <a:lnTo>
                  <a:pt x="0" y="7"/>
                </a:lnTo>
                <a:lnTo>
                  <a:pt x="3" y="16"/>
                </a:lnTo>
                <a:lnTo>
                  <a:pt x="4" y="28"/>
                </a:lnTo>
                <a:lnTo>
                  <a:pt x="9" y="42"/>
                </a:lnTo>
                <a:lnTo>
                  <a:pt x="15" y="57"/>
                </a:lnTo>
                <a:lnTo>
                  <a:pt x="21" y="73"/>
                </a:lnTo>
                <a:lnTo>
                  <a:pt x="30" y="90"/>
                </a:lnTo>
                <a:lnTo>
                  <a:pt x="40" y="106"/>
                </a:lnTo>
                <a:lnTo>
                  <a:pt x="54" y="123"/>
                </a:lnTo>
                <a:lnTo>
                  <a:pt x="69" y="138"/>
                </a:lnTo>
                <a:lnTo>
                  <a:pt x="85" y="151"/>
                </a:lnTo>
                <a:lnTo>
                  <a:pt x="106" y="163"/>
                </a:lnTo>
                <a:lnTo>
                  <a:pt x="129" y="172"/>
                </a:lnTo>
                <a:lnTo>
                  <a:pt x="156" y="178"/>
                </a:lnTo>
                <a:lnTo>
                  <a:pt x="184" y="180"/>
                </a:lnTo>
              </a:path>
            </a:pathLst>
          </a:custGeom>
          <a:noFill/>
          <a:ln w="12700">
            <a:solidFill>
              <a:srgbClr val="FF551C"/>
            </a:solidFill>
            <a:prstDash val="solid"/>
            <a:round/>
            <a:headEnd/>
            <a:tailEnd/>
          </a:ln>
        </p:spPr>
        <p:txBody>
          <a:bodyPr/>
          <a:lstStyle/>
          <a:p>
            <a:pPr>
              <a:defRPr/>
            </a:pPr>
            <a:endParaRPr lang="es-ES">
              <a:latin typeface="+mn-lt"/>
            </a:endParaRPr>
          </a:p>
        </p:txBody>
      </p:sp>
      <p:sp>
        <p:nvSpPr>
          <p:cNvPr id="32798" name="Freeform 33">
            <a:extLst>
              <a:ext uri="{FF2B5EF4-FFF2-40B4-BE49-F238E27FC236}">
                <a16:creationId xmlns:a16="http://schemas.microsoft.com/office/drawing/2014/main" id="{2844792F-B841-89F2-2D89-449B752F1D73}"/>
              </a:ext>
            </a:extLst>
          </p:cNvPr>
          <p:cNvSpPr>
            <a:spLocks/>
          </p:cNvSpPr>
          <p:nvPr/>
        </p:nvSpPr>
        <p:spPr bwMode="auto">
          <a:xfrm>
            <a:off x="3794125" y="1606550"/>
            <a:ext cx="133350" cy="125413"/>
          </a:xfrm>
          <a:custGeom>
            <a:avLst/>
            <a:gdLst>
              <a:gd name="T0" fmla="*/ 0 w 84"/>
              <a:gd name="T1" fmla="*/ 0 h 79"/>
              <a:gd name="T2" fmla="*/ 0 w 84"/>
              <a:gd name="T3" fmla="*/ 2147483646 h 79"/>
              <a:gd name="T4" fmla="*/ 0 w 84"/>
              <a:gd name="T5" fmla="*/ 2147483646 h 79"/>
              <a:gd name="T6" fmla="*/ 2147483646 w 84"/>
              <a:gd name="T7" fmla="*/ 2147483646 h 79"/>
              <a:gd name="T8" fmla="*/ 2147483646 w 84"/>
              <a:gd name="T9" fmla="*/ 2147483646 h 79"/>
              <a:gd name="T10" fmla="*/ 2147483646 w 84"/>
              <a:gd name="T11" fmla="*/ 2147483646 h 79"/>
              <a:gd name="T12" fmla="*/ 2147483646 w 84"/>
              <a:gd name="T13" fmla="*/ 2147483646 h 79"/>
              <a:gd name="T14" fmla="*/ 2147483646 w 84"/>
              <a:gd name="T15" fmla="*/ 2147483646 h 79"/>
              <a:gd name="T16" fmla="*/ 2147483646 w 84"/>
              <a:gd name="T17" fmla="*/ 2147483646 h 79"/>
              <a:gd name="T18" fmla="*/ 2147483646 w 84"/>
              <a:gd name="T19" fmla="*/ 2147483646 h 79"/>
              <a:gd name="T20" fmla="*/ 2147483646 w 84"/>
              <a:gd name="T21" fmla="*/ 2147483646 h 79"/>
              <a:gd name="T22" fmla="*/ 2147483646 w 84"/>
              <a:gd name="T23" fmla="*/ 2147483646 h 79"/>
              <a:gd name="T24" fmla="*/ 2147483646 w 84"/>
              <a:gd name="T25" fmla="*/ 2147483646 h 79"/>
              <a:gd name="T26" fmla="*/ 2147483646 w 84"/>
              <a:gd name="T27" fmla="*/ 2147483646 h 79"/>
              <a:gd name="T28" fmla="*/ 2147483646 w 84"/>
              <a:gd name="T29" fmla="*/ 2147483646 h 7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4"/>
              <a:gd name="T46" fmla="*/ 0 h 79"/>
              <a:gd name="T47" fmla="*/ 84 w 84"/>
              <a:gd name="T48" fmla="*/ 79 h 7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4" h="79">
                <a:moveTo>
                  <a:pt x="0" y="0"/>
                </a:moveTo>
                <a:lnTo>
                  <a:pt x="0" y="1"/>
                </a:lnTo>
                <a:lnTo>
                  <a:pt x="0" y="3"/>
                </a:lnTo>
                <a:lnTo>
                  <a:pt x="1" y="7"/>
                </a:lnTo>
                <a:lnTo>
                  <a:pt x="1" y="12"/>
                </a:lnTo>
                <a:lnTo>
                  <a:pt x="4" y="25"/>
                </a:lnTo>
                <a:lnTo>
                  <a:pt x="10" y="40"/>
                </a:lnTo>
                <a:lnTo>
                  <a:pt x="15" y="48"/>
                </a:lnTo>
                <a:lnTo>
                  <a:pt x="21" y="55"/>
                </a:lnTo>
                <a:lnTo>
                  <a:pt x="28" y="61"/>
                </a:lnTo>
                <a:lnTo>
                  <a:pt x="36" y="67"/>
                </a:lnTo>
                <a:lnTo>
                  <a:pt x="45" y="72"/>
                </a:lnTo>
                <a:lnTo>
                  <a:pt x="57" y="76"/>
                </a:lnTo>
                <a:lnTo>
                  <a:pt x="69" y="79"/>
                </a:lnTo>
                <a:lnTo>
                  <a:pt x="84" y="79"/>
                </a:lnTo>
              </a:path>
            </a:pathLst>
          </a:custGeom>
          <a:noFill/>
          <a:ln w="12700">
            <a:solidFill>
              <a:srgbClr val="FF551C"/>
            </a:solidFill>
            <a:prstDash val="solid"/>
            <a:round/>
            <a:headEnd/>
            <a:tailEnd/>
          </a:ln>
        </p:spPr>
        <p:txBody>
          <a:bodyPr/>
          <a:lstStyle/>
          <a:p>
            <a:pPr>
              <a:defRPr/>
            </a:pPr>
            <a:endParaRPr lang="es-ES">
              <a:latin typeface="+mn-lt"/>
            </a:endParaRPr>
          </a:p>
        </p:txBody>
      </p:sp>
      <p:sp>
        <p:nvSpPr>
          <p:cNvPr id="32799" name="Rectangle 34">
            <a:extLst>
              <a:ext uri="{FF2B5EF4-FFF2-40B4-BE49-F238E27FC236}">
                <a16:creationId xmlns:a16="http://schemas.microsoft.com/office/drawing/2014/main" id="{922388B4-C2C3-8051-6278-E647A1E09E14}"/>
              </a:ext>
            </a:extLst>
          </p:cNvPr>
          <p:cNvSpPr>
            <a:spLocks noChangeArrowheads="1"/>
          </p:cNvSpPr>
          <p:nvPr/>
        </p:nvSpPr>
        <p:spPr bwMode="auto">
          <a:xfrm>
            <a:off x="3914775" y="1735138"/>
            <a:ext cx="92075" cy="157162"/>
          </a:xfrm>
          <a:prstGeom prst="rect">
            <a:avLst/>
          </a:prstGeom>
          <a:solidFill>
            <a:srgbClr val="FFB871"/>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00" name="Line 35">
            <a:extLst>
              <a:ext uri="{FF2B5EF4-FFF2-40B4-BE49-F238E27FC236}">
                <a16:creationId xmlns:a16="http://schemas.microsoft.com/office/drawing/2014/main" id="{57FE1E91-6A1E-83AA-120B-45E23C5000C3}"/>
              </a:ext>
            </a:extLst>
          </p:cNvPr>
          <p:cNvSpPr>
            <a:spLocks noChangeShapeType="1"/>
          </p:cNvSpPr>
          <p:nvPr/>
        </p:nvSpPr>
        <p:spPr bwMode="auto">
          <a:xfrm>
            <a:off x="3914775" y="1892300"/>
            <a:ext cx="92075" cy="1588"/>
          </a:xfrm>
          <a:prstGeom prst="line">
            <a:avLst/>
          </a:prstGeom>
          <a:noFill/>
          <a:ln w="12700">
            <a:solidFill>
              <a:srgbClr val="FF551C"/>
            </a:solidFill>
            <a:round/>
            <a:headEnd/>
            <a:tailEnd/>
          </a:ln>
        </p:spPr>
        <p:txBody>
          <a:bodyPr/>
          <a:lstStyle/>
          <a:p>
            <a:pPr>
              <a:defRPr/>
            </a:pPr>
            <a:endParaRPr lang="es-ES">
              <a:latin typeface="+mn-lt"/>
            </a:endParaRPr>
          </a:p>
        </p:txBody>
      </p:sp>
      <p:sp>
        <p:nvSpPr>
          <p:cNvPr id="32801" name="Line 36">
            <a:extLst>
              <a:ext uri="{FF2B5EF4-FFF2-40B4-BE49-F238E27FC236}">
                <a16:creationId xmlns:a16="http://schemas.microsoft.com/office/drawing/2014/main" id="{0B1A3067-55AB-DD41-EF27-1833385B1BC0}"/>
              </a:ext>
            </a:extLst>
          </p:cNvPr>
          <p:cNvSpPr>
            <a:spLocks noChangeShapeType="1"/>
          </p:cNvSpPr>
          <p:nvPr/>
        </p:nvSpPr>
        <p:spPr bwMode="auto">
          <a:xfrm>
            <a:off x="3914775" y="1731963"/>
            <a:ext cx="92075" cy="1587"/>
          </a:xfrm>
          <a:prstGeom prst="line">
            <a:avLst/>
          </a:prstGeom>
          <a:noFill/>
          <a:ln w="12700">
            <a:solidFill>
              <a:srgbClr val="FF551C"/>
            </a:solidFill>
            <a:round/>
            <a:headEnd/>
            <a:tailEnd/>
          </a:ln>
        </p:spPr>
        <p:txBody>
          <a:bodyPr/>
          <a:lstStyle/>
          <a:p>
            <a:pPr>
              <a:defRPr/>
            </a:pPr>
            <a:endParaRPr lang="es-ES">
              <a:latin typeface="+mn-lt"/>
            </a:endParaRPr>
          </a:p>
        </p:txBody>
      </p:sp>
      <p:sp>
        <p:nvSpPr>
          <p:cNvPr id="32802" name="Rectangle 37">
            <a:extLst>
              <a:ext uri="{FF2B5EF4-FFF2-40B4-BE49-F238E27FC236}">
                <a16:creationId xmlns:a16="http://schemas.microsoft.com/office/drawing/2014/main" id="{11B3C01C-67F0-EB21-D936-A78F06F9795D}"/>
              </a:ext>
            </a:extLst>
          </p:cNvPr>
          <p:cNvSpPr>
            <a:spLocks noChangeArrowheads="1"/>
          </p:cNvSpPr>
          <p:nvPr/>
        </p:nvSpPr>
        <p:spPr bwMode="auto">
          <a:xfrm>
            <a:off x="3636963" y="971550"/>
            <a:ext cx="157162" cy="639763"/>
          </a:xfrm>
          <a:prstGeom prst="rect">
            <a:avLst/>
          </a:prstGeom>
          <a:solidFill>
            <a:srgbClr val="FFB871"/>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03" name="Line 38">
            <a:extLst>
              <a:ext uri="{FF2B5EF4-FFF2-40B4-BE49-F238E27FC236}">
                <a16:creationId xmlns:a16="http://schemas.microsoft.com/office/drawing/2014/main" id="{0FFBEAF5-77CE-DA1E-492F-8426AC0F0D20}"/>
              </a:ext>
            </a:extLst>
          </p:cNvPr>
          <p:cNvSpPr>
            <a:spLocks noChangeShapeType="1"/>
          </p:cNvSpPr>
          <p:nvPr/>
        </p:nvSpPr>
        <p:spPr bwMode="auto">
          <a:xfrm>
            <a:off x="3636963" y="971550"/>
            <a:ext cx="1587" cy="641350"/>
          </a:xfrm>
          <a:prstGeom prst="line">
            <a:avLst/>
          </a:prstGeom>
          <a:noFill/>
          <a:ln w="12700">
            <a:solidFill>
              <a:srgbClr val="FF551C"/>
            </a:solidFill>
            <a:round/>
            <a:headEnd/>
            <a:tailEnd/>
          </a:ln>
        </p:spPr>
        <p:txBody>
          <a:bodyPr/>
          <a:lstStyle/>
          <a:p>
            <a:pPr>
              <a:defRPr/>
            </a:pPr>
            <a:endParaRPr lang="es-ES">
              <a:latin typeface="+mn-lt"/>
            </a:endParaRPr>
          </a:p>
        </p:txBody>
      </p:sp>
      <p:sp>
        <p:nvSpPr>
          <p:cNvPr id="32804" name="Line 39">
            <a:extLst>
              <a:ext uri="{FF2B5EF4-FFF2-40B4-BE49-F238E27FC236}">
                <a16:creationId xmlns:a16="http://schemas.microsoft.com/office/drawing/2014/main" id="{1FEAE82D-F788-6344-C021-FE39DC64FC87}"/>
              </a:ext>
            </a:extLst>
          </p:cNvPr>
          <p:cNvSpPr>
            <a:spLocks noChangeShapeType="1"/>
          </p:cNvSpPr>
          <p:nvPr/>
        </p:nvSpPr>
        <p:spPr bwMode="auto">
          <a:xfrm>
            <a:off x="3794125" y="971550"/>
            <a:ext cx="1588" cy="641350"/>
          </a:xfrm>
          <a:prstGeom prst="line">
            <a:avLst/>
          </a:prstGeom>
          <a:noFill/>
          <a:ln w="12700">
            <a:solidFill>
              <a:srgbClr val="FF551C"/>
            </a:solidFill>
            <a:round/>
            <a:headEnd/>
            <a:tailEnd/>
          </a:ln>
        </p:spPr>
        <p:txBody>
          <a:bodyPr/>
          <a:lstStyle/>
          <a:p>
            <a:pPr>
              <a:defRPr/>
            </a:pPr>
            <a:endParaRPr lang="es-ES">
              <a:latin typeface="+mn-lt"/>
            </a:endParaRPr>
          </a:p>
        </p:txBody>
      </p:sp>
      <p:sp>
        <p:nvSpPr>
          <p:cNvPr id="32805" name="Rectangle 40">
            <a:extLst>
              <a:ext uri="{FF2B5EF4-FFF2-40B4-BE49-F238E27FC236}">
                <a16:creationId xmlns:a16="http://schemas.microsoft.com/office/drawing/2014/main" id="{F6E69EC2-0CF4-A426-8A3C-B999E850162B}"/>
              </a:ext>
            </a:extLst>
          </p:cNvPr>
          <p:cNvSpPr>
            <a:spLocks noChangeArrowheads="1"/>
          </p:cNvSpPr>
          <p:nvPr/>
        </p:nvSpPr>
        <p:spPr bwMode="auto">
          <a:xfrm>
            <a:off x="5048250" y="1739900"/>
            <a:ext cx="909638" cy="303213"/>
          </a:xfrm>
          <a:prstGeom prst="rect">
            <a:avLst/>
          </a:prstGeom>
          <a:solidFill>
            <a:srgbClr val="AAAAAA"/>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06" name="Rectangle 41">
            <a:extLst>
              <a:ext uri="{FF2B5EF4-FFF2-40B4-BE49-F238E27FC236}">
                <a16:creationId xmlns:a16="http://schemas.microsoft.com/office/drawing/2014/main" id="{C5EBD6B8-084F-38E7-0805-61A8807CE47A}"/>
              </a:ext>
            </a:extLst>
          </p:cNvPr>
          <p:cNvSpPr>
            <a:spLocks noChangeArrowheads="1"/>
          </p:cNvSpPr>
          <p:nvPr/>
        </p:nvSpPr>
        <p:spPr bwMode="auto">
          <a:xfrm>
            <a:off x="5060950" y="1752600"/>
            <a:ext cx="884238" cy="277813"/>
          </a:xfrm>
          <a:prstGeom prst="rect">
            <a:avLst/>
          </a:prstGeom>
          <a:noFill/>
          <a:ln w="26988">
            <a:solidFill>
              <a:srgbClr val="AAAAAA"/>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07" name="Rectangle 42">
            <a:extLst>
              <a:ext uri="{FF2B5EF4-FFF2-40B4-BE49-F238E27FC236}">
                <a16:creationId xmlns:a16="http://schemas.microsoft.com/office/drawing/2014/main" id="{087508DC-07B5-1756-EDD5-B0F19A207843}"/>
              </a:ext>
            </a:extLst>
          </p:cNvPr>
          <p:cNvSpPr>
            <a:spLocks noChangeArrowheads="1"/>
          </p:cNvSpPr>
          <p:nvPr/>
        </p:nvSpPr>
        <p:spPr bwMode="auto">
          <a:xfrm>
            <a:off x="5957888" y="1739900"/>
            <a:ext cx="303212" cy="1633538"/>
          </a:xfrm>
          <a:prstGeom prst="rect">
            <a:avLst/>
          </a:prstGeom>
          <a:solidFill>
            <a:srgbClr val="AAAAAA"/>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08" name="Rectangle 43">
            <a:extLst>
              <a:ext uri="{FF2B5EF4-FFF2-40B4-BE49-F238E27FC236}">
                <a16:creationId xmlns:a16="http://schemas.microsoft.com/office/drawing/2014/main" id="{9293AFA6-62A8-5030-1CE8-39DC5C8CCEE1}"/>
              </a:ext>
            </a:extLst>
          </p:cNvPr>
          <p:cNvSpPr>
            <a:spLocks noChangeArrowheads="1"/>
          </p:cNvSpPr>
          <p:nvPr/>
        </p:nvSpPr>
        <p:spPr bwMode="auto">
          <a:xfrm>
            <a:off x="5970588" y="1752600"/>
            <a:ext cx="277812" cy="1608138"/>
          </a:xfrm>
          <a:prstGeom prst="rect">
            <a:avLst/>
          </a:prstGeom>
          <a:noFill/>
          <a:ln w="26988">
            <a:solidFill>
              <a:srgbClr val="AAAAAA"/>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09" name="Rectangle 44">
            <a:extLst>
              <a:ext uri="{FF2B5EF4-FFF2-40B4-BE49-F238E27FC236}">
                <a16:creationId xmlns:a16="http://schemas.microsoft.com/office/drawing/2014/main" id="{C4CF1229-83B1-33E1-FB43-EEDB529EF0D1}"/>
              </a:ext>
            </a:extLst>
          </p:cNvPr>
          <p:cNvSpPr>
            <a:spLocks noChangeArrowheads="1"/>
          </p:cNvSpPr>
          <p:nvPr/>
        </p:nvSpPr>
        <p:spPr bwMode="auto">
          <a:xfrm>
            <a:off x="6042025" y="3381375"/>
            <a:ext cx="128588" cy="3186113"/>
          </a:xfrm>
          <a:prstGeom prst="rect">
            <a:avLst/>
          </a:prstGeom>
          <a:solidFill>
            <a:srgbClr val="AAAAAA"/>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32810" name="Rectangle 45">
            <a:extLst>
              <a:ext uri="{FF2B5EF4-FFF2-40B4-BE49-F238E27FC236}">
                <a16:creationId xmlns:a16="http://schemas.microsoft.com/office/drawing/2014/main" id="{208A4876-8E50-0B85-EEE6-6B71810BCB4C}"/>
              </a:ext>
            </a:extLst>
          </p:cNvPr>
          <p:cNvSpPr>
            <a:spLocks noChangeArrowheads="1"/>
          </p:cNvSpPr>
          <p:nvPr/>
        </p:nvSpPr>
        <p:spPr bwMode="auto">
          <a:xfrm>
            <a:off x="6054725" y="3394075"/>
            <a:ext cx="103188" cy="3160713"/>
          </a:xfrm>
          <a:prstGeom prst="rect">
            <a:avLst/>
          </a:prstGeom>
          <a:noFill/>
          <a:ln w="26988">
            <a:solidFill>
              <a:srgbClr val="AAAAAA"/>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32811" name="Rectangle 46">
            <a:extLst>
              <a:ext uri="{FF2B5EF4-FFF2-40B4-BE49-F238E27FC236}">
                <a16:creationId xmlns:a16="http://schemas.microsoft.com/office/drawing/2014/main" id="{BDB514AA-0A4F-D338-4A4D-82E8B667DE35}"/>
              </a:ext>
            </a:extLst>
          </p:cNvPr>
          <p:cNvSpPr>
            <a:spLocks noChangeArrowheads="1"/>
          </p:cNvSpPr>
          <p:nvPr/>
        </p:nvSpPr>
        <p:spPr bwMode="auto">
          <a:xfrm>
            <a:off x="6042025" y="6443663"/>
            <a:ext cx="376238" cy="125412"/>
          </a:xfrm>
          <a:prstGeom prst="rect">
            <a:avLst/>
          </a:prstGeom>
          <a:solidFill>
            <a:srgbClr val="AAAAAA"/>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32812" name="Rectangle 47">
            <a:extLst>
              <a:ext uri="{FF2B5EF4-FFF2-40B4-BE49-F238E27FC236}">
                <a16:creationId xmlns:a16="http://schemas.microsoft.com/office/drawing/2014/main" id="{D458CD8B-AD83-C151-F20E-FFCDD4E8C8BD}"/>
              </a:ext>
            </a:extLst>
          </p:cNvPr>
          <p:cNvSpPr>
            <a:spLocks noChangeArrowheads="1"/>
          </p:cNvSpPr>
          <p:nvPr/>
        </p:nvSpPr>
        <p:spPr bwMode="auto">
          <a:xfrm>
            <a:off x="6054725" y="6456363"/>
            <a:ext cx="350838" cy="100012"/>
          </a:xfrm>
          <a:prstGeom prst="rect">
            <a:avLst/>
          </a:prstGeom>
          <a:noFill/>
          <a:ln w="26988">
            <a:solidFill>
              <a:srgbClr val="AAAAAA"/>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32813" name="Rectangle 48">
            <a:extLst>
              <a:ext uri="{FF2B5EF4-FFF2-40B4-BE49-F238E27FC236}">
                <a16:creationId xmlns:a16="http://schemas.microsoft.com/office/drawing/2014/main" id="{5C0D3830-46F7-E2D5-89AA-DA6BB978038F}"/>
              </a:ext>
            </a:extLst>
          </p:cNvPr>
          <p:cNvSpPr>
            <a:spLocks noChangeArrowheads="1"/>
          </p:cNvSpPr>
          <p:nvPr/>
        </p:nvSpPr>
        <p:spPr bwMode="auto">
          <a:xfrm>
            <a:off x="6413500" y="5033963"/>
            <a:ext cx="130175" cy="1533525"/>
          </a:xfrm>
          <a:prstGeom prst="rect">
            <a:avLst/>
          </a:prstGeom>
          <a:solidFill>
            <a:srgbClr val="AAAAAA"/>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32814" name="Rectangle 49">
            <a:extLst>
              <a:ext uri="{FF2B5EF4-FFF2-40B4-BE49-F238E27FC236}">
                <a16:creationId xmlns:a16="http://schemas.microsoft.com/office/drawing/2014/main" id="{AF630A17-3614-6F54-3A90-6C30C0793F4A}"/>
              </a:ext>
            </a:extLst>
          </p:cNvPr>
          <p:cNvSpPr>
            <a:spLocks noChangeArrowheads="1"/>
          </p:cNvSpPr>
          <p:nvPr/>
        </p:nvSpPr>
        <p:spPr bwMode="auto">
          <a:xfrm>
            <a:off x="6426200" y="5046663"/>
            <a:ext cx="104775" cy="1508125"/>
          </a:xfrm>
          <a:prstGeom prst="rect">
            <a:avLst/>
          </a:prstGeom>
          <a:noFill/>
          <a:ln w="26988">
            <a:solidFill>
              <a:srgbClr val="AAAAAA"/>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32815" name="Rectangle 50">
            <a:extLst>
              <a:ext uri="{FF2B5EF4-FFF2-40B4-BE49-F238E27FC236}">
                <a16:creationId xmlns:a16="http://schemas.microsoft.com/office/drawing/2014/main" id="{F68414A1-3294-43D0-C8B6-5FE06A51139F}"/>
              </a:ext>
            </a:extLst>
          </p:cNvPr>
          <p:cNvSpPr>
            <a:spLocks noChangeArrowheads="1"/>
          </p:cNvSpPr>
          <p:nvPr/>
        </p:nvSpPr>
        <p:spPr bwMode="auto">
          <a:xfrm>
            <a:off x="6321425" y="1739900"/>
            <a:ext cx="303213" cy="3305175"/>
          </a:xfrm>
          <a:prstGeom prst="rect">
            <a:avLst/>
          </a:prstGeom>
          <a:solidFill>
            <a:srgbClr val="AAAAAA"/>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16" name="Rectangle 51">
            <a:extLst>
              <a:ext uri="{FF2B5EF4-FFF2-40B4-BE49-F238E27FC236}">
                <a16:creationId xmlns:a16="http://schemas.microsoft.com/office/drawing/2014/main" id="{B2611ACA-0328-1869-2139-BB40CCD30128}"/>
              </a:ext>
            </a:extLst>
          </p:cNvPr>
          <p:cNvSpPr>
            <a:spLocks noChangeArrowheads="1"/>
          </p:cNvSpPr>
          <p:nvPr/>
        </p:nvSpPr>
        <p:spPr bwMode="auto">
          <a:xfrm>
            <a:off x="6334125" y="1752600"/>
            <a:ext cx="277813" cy="3279775"/>
          </a:xfrm>
          <a:prstGeom prst="rect">
            <a:avLst/>
          </a:prstGeom>
          <a:noFill/>
          <a:ln w="26988">
            <a:solidFill>
              <a:srgbClr val="AAAAAA"/>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17" name="Rectangle 52">
            <a:extLst>
              <a:ext uri="{FF2B5EF4-FFF2-40B4-BE49-F238E27FC236}">
                <a16:creationId xmlns:a16="http://schemas.microsoft.com/office/drawing/2014/main" id="{E85A9867-D76E-B8EA-7B79-26B13E0D9F83}"/>
              </a:ext>
            </a:extLst>
          </p:cNvPr>
          <p:cNvSpPr>
            <a:spLocks noChangeArrowheads="1"/>
          </p:cNvSpPr>
          <p:nvPr/>
        </p:nvSpPr>
        <p:spPr bwMode="auto">
          <a:xfrm>
            <a:off x="6621463" y="1736725"/>
            <a:ext cx="1328737" cy="303213"/>
          </a:xfrm>
          <a:prstGeom prst="rect">
            <a:avLst/>
          </a:prstGeom>
          <a:solidFill>
            <a:srgbClr val="AAAAAA"/>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18" name="Rectangle 53">
            <a:extLst>
              <a:ext uri="{FF2B5EF4-FFF2-40B4-BE49-F238E27FC236}">
                <a16:creationId xmlns:a16="http://schemas.microsoft.com/office/drawing/2014/main" id="{C05874B6-807F-E0B4-E6D6-7EA5C2481A0F}"/>
              </a:ext>
            </a:extLst>
          </p:cNvPr>
          <p:cNvSpPr>
            <a:spLocks noChangeArrowheads="1"/>
          </p:cNvSpPr>
          <p:nvPr/>
        </p:nvSpPr>
        <p:spPr bwMode="auto">
          <a:xfrm>
            <a:off x="6634163" y="1749425"/>
            <a:ext cx="1303337" cy="277813"/>
          </a:xfrm>
          <a:prstGeom prst="rect">
            <a:avLst/>
          </a:prstGeom>
          <a:noFill/>
          <a:ln w="26988">
            <a:solidFill>
              <a:srgbClr val="AAAAAA"/>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19" name="AutoShape 54">
            <a:extLst>
              <a:ext uri="{FF2B5EF4-FFF2-40B4-BE49-F238E27FC236}">
                <a16:creationId xmlns:a16="http://schemas.microsoft.com/office/drawing/2014/main" id="{493BF67B-480D-6709-B305-28EBA16C96FF}"/>
              </a:ext>
            </a:extLst>
          </p:cNvPr>
          <p:cNvSpPr>
            <a:spLocks noChangeArrowheads="1"/>
          </p:cNvSpPr>
          <p:nvPr/>
        </p:nvSpPr>
        <p:spPr bwMode="auto">
          <a:xfrm>
            <a:off x="4533900" y="1803400"/>
            <a:ext cx="774700" cy="152400"/>
          </a:xfrm>
          <a:prstGeom prst="rightArrow">
            <a:avLst>
              <a:gd name="adj1" fmla="val 50000"/>
              <a:gd name="adj2" fmla="val 127083"/>
            </a:avLst>
          </a:prstGeom>
          <a:solidFill>
            <a:srgbClr val="FF0000"/>
          </a:solidFill>
          <a:ln w="9525">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20" name="AutoShape 55">
            <a:extLst>
              <a:ext uri="{FF2B5EF4-FFF2-40B4-BE49-F238E27FC236}">
                <a16:creationId xmlns:a16="http://schemas.microsoft.com/office/drawing/2014/main" id="{1B290FBF-6567-E4F1-4CAE-52553C31A352}"/>
              </a:ext>
            </a:extLst>
          </p:cNvPr>
          <p:cNvSpPr>
            <a:spLocks noChangeArrowheads="1"/>
          </p:cNvSpPr>
          <p:nvPr/>
        </p:nvSpPr>
        <p:spPr bwMode="auto">
          <a:xfrm>
            <a:off x="6362700" y="3429000"/>
            <a:ext cx="177800" cy="990600"/>
          </a:xfrm>
          <a:prstGeom prst="upArrow">
            <a:avLst>
              <a:gd name="adj1" fmla="val 50000"/>
              <a:gd name="adj2" fmla="val 139286"/>
            </a:avLst>
          </a:prstGeom>
          <a:solidFill>
            <a:srgbClr val="FF0000"/>
          </a:solidFill>
          <a:ln w="9525">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21" name="AutoShape 56">
            <a:extLst>
              <a:ext uri="{FF2B5EF4-FFF2-40B4-BE49-F238E27FC236}">
                <a16:creationId xmlns:a16="http://schemas.microsoft.com/office/drawing/2014/main" id="{F1445562-9994-2197-E999-608E1A891788}"/>
              </a:ext>
            </a:extLst>
          </p:cNvPr>
          <p:cNvSpPr>
            <a:spLocks noChangeArrowheads="1"/>
          </p:cNvSpPr>
          <p:nvPr/>
        </p:nvSpPr>
        <p:spPr bwMode="auto">
          <a:xfrm>
            <a:off x="6794500" y="1778000"/>
            <a:ext cx="698500" cy="165100"/>
          </a:xfrm>
          <a:prstGeom prst="rightArrow">
            <a:avLst>
              <a:gd name="adj1" fmla="val 50000"/>
              <a:gd name="adj2" fmla="val 105769"/>
            </a:avLst>
          </a:prstGeom>
          <a:solidFill>
            <a:srgbClr val="FF0000"/>
          </a:solidFill>
          <a:ln w="9525">
            <a:solidFill>
              <a:srgbClr val="000000"/>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22" name="Rectangle 57">
            <a:extLst>
              <a:ext uri="{FF2B5EF4-FFF2-40B4-BE49-F238E27FC236}">
                <a16:creationId xmlns:a16="http://schemas.microsoft.com/office/drawing/2014/main" id="{82300515-A068-B3F1-3AD2-4E695AAD7D3A}"/>
              </a:ext>
            </a:extLst>
          </p:cNvPr>
          <p:cNvSpPr>
            <a:spLocks noChangeArrowheads="1"/>
          </p:cNvSpPr>
          <p:nvPr/>
        </p:nvSpPr>
        <p:spPr bwMode="auto">
          <a:xfrm>
            <a:off x="7761288" y="1771650"/>
            <a:ext cx="303212" cy="3305175"/>
          </a:xfrm>
          <a:prstGeom prst="rect">
            <a:avLst/>
          </a:prstGeom>
          <a:solidFill>
            <a:srgbClr val="AAAAAA"/>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a:latin typeface="+mn-lt"/>
            </a:endParaRPr>
          </a:p>
        </p:txBody>
      </p:sp>
      <p:sp>
        <p:nvSpPr>
          <p:cNvPr id="32823" name="Line 58">
            <a:extLst>
              <a:ext uri="{FF2B5EF4-FFF2-40B4-BE49-F238E27FC236}">
                <a16:creationId xmlns:a16="http://schemas.microsoft.com/office/drawing/2014/main" id="{B3A9B329-CD52-BB16-9F88-93763DFF3D93}"/>
              </a:ext>
            </a:extLst>
          </p:cNvPr>
          <p:cNvSpPr>
            <a:spLocks noChangeShapeType="1"/>
          </p:cNvSpPr>
          <p:nvPr/>
        </p:nvSpPr>
        <p:spPr bwMode="auto">
          <a:xfrm flipH="1">
            <a:off x="7545388" y="1771650"/>
            <a:ext cx="288925" cy="4797425"/>
          </a:xfrm>
          <a:prstGeom prst="line">
            <a:avLst/>
          </a:prstGeom>
          <a:noFill/>
          <a:ln w="120650">
            <a:solidFill>
              <a:srgbClr val="B2B2B2"/>
            </a:solidFill>
            <a:round/>
            <a:headEnd/>
            <a:tailEnd/>
          </a:ln>
        </p:spPr>
        <p:txBody>
          <a:bodyPr/>
          <a:lstStyle/>
          <a:p>
            <a:pPr>
              <a:defRPr/>
            </a:pPr>
            <a:endParaRPr lang="es-ES">
              <a:latin typeface="+mn-lt"/>
            </a:endParaRPr>
          </a:p>
        </p:txBody>
      </p:sp>
      <p:sp>
        <p:nvSpPr>
          <p:cNvPr id="32824" name="Line 59">
            <a:extLst>
              <a:ext uri="{FF2B5EF4-FFF2-40B4-BE49-F238E27FC236}">
                <a16:creationId xmlns:a16="http://schemas.microsoft.com/office/drawing/2014/main" id="{096E59A5-D561-2BC0-8801-A023DB6B9813}"/>
              </a:ext>
            </a:extLst>
          </p:cNvPr>
          <p:cNvSpPr>
            <a:spLocks noChangeShapeType="1"/>
          </p:cNvSpPr>
          <p:nvPr/>
        </p:nvSpPr>
        <p:spPr bwMode="auto">
          <a:xfrm flipH="1">
            <a:off x="7689850" y="1987550"/>
            <a:ext cx="360363" cy="4581525"/>
          </a:xfrm>
          <a:prstGeom prst="line">
            <a:avLst/>
          </a:prstGeom>
          <a:noFill/>
          <a:ln w="120650">
            <a:solidFill>
              <a:srgbClr val="B2B2B2"/>
            </a:solidFill>
            <a:round/>
            <a:headEnd/>
            <a:tailEnd/>
          </a:ln>
        </p:spPr>
        <p:txBody>
          <a:bodyPr/>
          <a:lstStyle/>
          <a:p>
            <a:pPr>
              <a:defRPr/>
            </a:pPr>
            <a:endParaRPr lang="es-ES">
              <a:latin typeface="+mn-lt"/>
            </a:endParaRPr>
          </a:p>
        </p:txBody>
      </p:sp>
      <p:sp>
        <p:nvSpPr>
          <p:cNvPr id="32825" name="Line 60">
            <a:extLst>
              <a:ext uri="{FF2B5EF4-FFF2-40B4-BE49-F238E27FC236}">
                <a16:creationId xmlns:a16="http://schemas.microsoft.com/office/drawing/2014/main" id="{65609FDD-E6F1-F1A1-FD7D-EEAA0E6A596E}"/>
              </a:ext>
            </a:extLst>
          </p:cNvPr>
          <p:cNvSpPr>
            <a:spLocks noChangeShapeType="1"/>
          </p:cNvSpPr>
          <p:nvPr/>
        </p:nvSpPr>
        <p:spPr bwMode="auto">
          <a:xfrm flipH="1">
            <a:off x="7618413" y="1771650"/>
            <a:ext cx="360362" cy="4797425"/>
          </a:xfrm>
          <a:prstGeom prst="line">
            <a:avLst/>
          </a:prstGeom>
          <a:noFill/>
          <a:ln w="120650">
            <a:solidFill>
              <a:srgbClr val="B2B2B2"/>
            </a:solidFill>
            <a:round/>
            <a:headEnd/>
            <a:tailEnd/>
          </a:ln>
        </p:spPr>
        <p:txBody>
          <a:bodyPr/>
          <a:lstStyle/>
          <a:p>
            <a:pPr>
              <a:defRPr/>
            </a:pPr>
            <a:endParaRPr lang="es-ES">
              <a:latin typeface="+mn-lt"/>
            </a:endParaRPr>
          </a:p>
        </p:txBody>
      </p:sp>
      <p:sp>
        <p:nvSpPr>
          <p:cNvPr id="32826" name="Line 61">
            <a:extLst>
              <a:ext uri="{FF2B5EF4-FFF2-40B4-BE49-F238E27FC236}">
                <a16:creationId xmlns:a16="http://schemas.microsoft.com/office/drawing/2014/main" id="{F4A2CAFF-1241-2D5B-8268-C313C7F27B63}"/>
              </a:ext>
            </a:extLst>
          </p:cNvPr>
          <p:cNvSpPr>
            <a:spLocks noChangeShapeType="1"/>
          </p:cNvSpPr>
          <p:nvPr/>
        </p:nvSpPr>
        <p:spPr bwMode="auto">
          <a:xfrm>
            <a:off x="8050213" y="1771650"/>
            <a:ext cx="287337" cy="4797425"/>
          </a:xfrm>
          <a:prstGeom prst="line">
            <a:avLst/>
          </a:prstGeom>
          <a:noFill/>
          <a:ln w="120650">
            <a:solidFill>
              <a:srgbClr val="B2B2B2"/>
            </a:solidFill>
            <a:round/>
            <a:headEnd/>
            <a:tailEnd/>
          </a:ln>
        </p:spPr>
        <p:txBody>
          <a:bodyPr/>
          <a:lstStyle/>
          <a:p>
            <a:pPr>
              <a:defRPr/>
            </a:pPr>
            <a:endParaRPr lang="es-ES">
              <a:latin typeface="+mn-lt"/>
            </a:endParaRPr>
          </a:p>
        </p:txBody>
      </p:sp>
      <p:sp>
        <p:nvSpPr>
          <p:cNvPr id="32827" name="Rectangle 62">
            <a:extLst>
              <a:ext uri="{FF2B5EF4-FFF2-40B4-BE49-F238E27FC236}">
                <a16:creationId xmlns:a16="http://schemas.microsoft.com/office/drawing/2014/main" id="{39FE4848-27E9-5424-4F2C-D2CACC3A44D2}"/>
              </a:ext>
            </a:extLst>
          </p:cNvPr>
          <p:cNvSpPr>
            <a:spLocks noChangeArrowheads="1"/>
          </p:cNvSpPr>
          <p:nvPr/>
        </p:nvSpPr>
        <p:spPr bwMode="auto">
          <a:xfrm>
            <a:off x="7834313" y="2924175"/>
            <a:ext cx="358775" cy="3644900"/>
          </a:xfrm>
          <a:prstGeom prst="rect">
            <a:avLst/>
          </a:prstGeom>
          <a:solidFill>
            <a:srgbClr val="B2B2B2"/>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32828" name="Rectangle 63">
            <a:extLst>
              <a:ext uri="{FF2B5EF4-FFF2-40B4-BE49-F238E27FC236}">
                <a16:creationId xmlns:a16="http://schemas.microsoft.com/office/drawing/2014/main" id="{0897500E-02DD-572A-7D5F-67E80DE9FC80}"/>
              </a:ext>
            </a:extLst>
          </p:cNvPr>
          <p:cNvSpPr>
            <a:spLocks noChangeArrowheads="1"/>
          </p:cNvSpPr>
          <p:nvPr/>
        </p:nvSpPr>
        <p:spPr bwMode="auto">
          <a:xfrm>
            <a:off x="7689850" y="3263900"/>
            <a:ext cx="303213" cy="3305175"/>
          </a:xfrm>
          <a:prstGeom prst="rect">
            <a:avLst/>
          </a:prstGeom>
          <a:solidFill>
            <a:srgbClr val="B2B2B2"/>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32829" name="Line 64">
            <a:extLst>
              <a:ext uri="{FF2B5EF4-FFF2-40B4-BE49-F238E27FC236}">
                <a16:creationId xmlns:a16="http://schemas.microsoft.com/office/drawing/2014/main" id="{19DA8A67-4FDD-7492-6857-5FFABC9261F1}"/>
              </a:ext>
            </a:extLst>
          </p:cNvPr>
          <p:cNvSpPr>
            <a:spLocks noChangeShapeType="1"/>
          </p:cNvSpPr>
          <p:nvPr/>
        </p:nvSpPr>
        <p:spPr bwMode="auto">
          <a:xfrm>
            <a:off x="7740650" y="1916113"/>
            <a:ext cx="503238" cy="4652962"/>
          </a:xfrm>
          <a:prstGeom prst="line">
            <a:avLst/>
          </a:prstGeom>
          <a:noFill/>
          <a:ln w="120650">
            <a:solidFill>
              <a:srgbClr val="B2B2B2"/>
            </a:solidFill>
            <a:round/>
            <a:headEnd/>
            <a:tailEnd/>
          </a:ln>
        </p:spPr>
        <p:txBody>
          <a:bodyPr/>
          <a:lstStyle/>
          <a:p>
            <a:pPr>
              <a:defRPr/>
            </a:pPr>
            <a:endParaRPr lang="es-ES">
              <a:latin typeface="+mn-lt"/>
            </a:endParaRPr>
          </a:p>
        </p:txBody>
      </p:sp>
      <p:sp>
        <p:nvSpPr>
          <p:cNvPr id="32830" name="Rectangle 65">
            <a:extLst>
              <a:ext uri="{FF2B5EF4-FFF2-40B4-BE49-F238E27FC236}">
                <a16:creationId xmlns:a16="http://schemas.microsoft.com/office/drawing/2014/main" id="{40F9497A-C5C4-5D6E-F8E6-A001F1D447D9}"/>
              </a:ext>
            </a:extLst>
          </p:cNvPr>
          <p:cNvSpPr>
            <a:spLocks noChangeArrowheads="1"/>
          </p:cNvSpPr>
          <p:nvPr/>
        </p:nvSpPr>
        <p:spPr bwMode="auto">
          <a:xfrm rot="-173349">
            <a:off x="7740650" y="3860800"/>
            <a:ext cx="503238" cy="2708275"/>
          </a:xfrm>
          <a:prstGeom prst="rect">
            <a:avLst/>
          </a:prstGeom>
          <a:solidFill>
            <a:srgbClr val="B2B2B2"/>
          </a:solidFill>
          <a:ln w="76200" algn="ctr">
            <a:solidFill>
              <a:srgbClr val="B2B2B2"/>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s-ES" altLang="es-ES" sz="3600">
              <a:latin typeface="+mn-lt"/>
            </a:endParaRPr>
          </a:p>
        </p:txBody>
      </p:sp>
      <p:sp>
        <p:nvSpPr>
          <p:cNvPr id="32831" name="Text Box 66">
            <a:extLst>
              <a:ext uri="{FF2B5EF4-FFF2-40B4-BE49-F238E27FC236}">
                <a16:creationId xmlns:a16="http://schemas.microsoft.com/office/drawing/2014/main" id="{4B0BC93F-7601-7882-F764-979F0689A8D8}"/>
              </a:ext>
            </a:extLst>
          </p:cNvPr>
          <p:cNvSpPr txBox="1">
            <a:spLocks noChangeArrowheads="1"/>
          </p:cNvSpPr>
          <p:nvPr/>
        </p:nvSpPr>
        <p:spPr bwMode="auto">
          <a:xfrm>
            <a:off x="2484438" y="1122363"/>
            <a:ext cx="1030287" cy="646112"/>
          </a:xfrm>
          <a:prstGeom prst="rect">
            <a:avLst/>
          </a:prstGeom>
          <a:solidFill>
            <a:schemeClr val="bg1"/>
          </a:solid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b="1">
                <a:latin typeface="+mn-lt"/>
              </a:rPr>
              <a:t>Arteriola</a:t>
            </a:r>
          </a:p>
          <a:p>
            <a:pPr eaLnBrk="1" hangingPunct="1">
              <a:defRPr/>
            </a:pPr>
            <a:r>
              <a:rPr lang="es-ES_tradnl" altLang="es-ES" b="1">
                <a:latin typeface="+mn-lt"/>
              </a:rPr>
              <a:t>aferente</a:t>
            </a:r>
            <a:endParaRPr lang="es-ES" altLang="es-ES" b="1">
              <a:latin typeface="+mn-lt"/>
            </a:endParaRPr>
          </a:p>
        </p:txBody>
      </p:sp>
      <p:sp>
        <p:nvSpPr>
          <p:cNvPr id="32832" name="Text Box 67">
            <a:extLst>
              <a:ext uri="{FF2B5EF4-FFF2-40B4-BE49-F238E27FC236}">
                <a16:creationId xmlns:a16="http://schemas.microsoft.com/office/drawing/2014/main" id="{B1EC2274-1AB0-FBA3-FB07-906CDA2A613E}"/>
              </a:ext>
            </a:extLst>
          </p:cNvPr>
          <p:cNvSpPr txBox="1">
            <a:spLocks noChangeArrowheads="1"/>
          </p:cNvSpPr>
          <p:nvPr/>
        </p:nvSpPr>
        <p:spPr bwMode="auto">
          <a:xfrm>
            <a:off x="2576513" y="2492375"/>
            <a:ext cx="1030287" cy="646113"/>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b="1">
                <a:latin typeface="+mn-lt"/>
              </a:rPr>
              <a:t>Arteriola</a:t>
            </a:r>
          </a:p>
          <a:p>
            <a:pPr eaLnBrk="1" hangingPunct="1">
              <a:defRPr/>
            </a:pPr>
            <a:r>
              <a:rPr lang="es-ES_tradnl" altLang="es-ES" b="1">
                <a:latin typeface="+mn-lt"/>
              </a:rPr>
              <a:t>eferente</a:t>
            </a:r>
            <a:endParaRPr lang="es-ES" altLang="es-ES" b="1">
              <a:latin typeface="+mn-lt"/>
            </a:endParaRPr>
          </a:p>
        </p:txBody>
      </p:sp>
      <p:sp>
        <p:nvSpPr>
          <p:cNvPr id="32833" name="Text Box 68">
            <a:extLst>
              <a:ext uri="{FF2B5EF4-FFF2-40B4-BE49-F238E27FC236}">
                <a16:creationId xmlns:a16="http://schemas.microsoft.com/office/drawing/2014/main" id="{C7EBA70F-39E3-F51F-22D7-D5161E235F2E}"/>
              </a:ext>
            </a:extLst>
          </p:cNvPr>
          <p:cNvSpPr txBox="1">
            <a:spLocks noChangeArrowheads="1"/>
          </p:cNvSpPr>
          <p:nvPr/>
        </p:nvSpPr>
        <p:spPr bwMode="auto">
          <a:xfrm>
            <a:off x="3817938" y="846138"/>
            <a:ext cx="1200150" cy="36988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b="1" dirty="0">
                <a:latin typeface="+mn-lt"/>
              </a:rPr>
              <a:t>Glomérulo</a:t>
            </a:r>
            <a:endParaRPr lang="es-ES" altLang="es-ES" b="1" dirty="0">
              <a:latin typeface="+mn-lt"/>
            </a:endParaRPr>
          </a:p>
        </p:txBody>
      </p:sp>
      <p:sp>
        <p:nvSpPr>
          <p:cNvPr id="32834" name="Text Box 69">
            <a:extLst>
              <a:ext uri="{FF2B5EF4-FFF2-40B4-BE49-F238E27FC236}">
                <a16:creationId xmlns:a16="http://schemas.microsoft.com/office/drawing/2014/main" id="{7CEF4FBE-3501-EF46-6EFB-579DAEA37C58}"/>
              </a:ext>
            </a:extLst>
          </p:cNvPr>
          <p:cNvSpPr txBox="1">
            <a:spLocks noChangeArrowheads="1"/>
          </p:cNvSpPr>
          <p:nvPr/>
        </p:nvSpPr>
        <p:spPr bwMode="auto">
          <a:xfrm>
            <a:off x="4014788" y="2611438"/>
            <a:ext cx="1347787" cy="647700"/>
          </a:xfrm>
          <a:prstGeom prst="rect">
            <a:avLst/>
          </a:prstGeom>
          <a:solidFill>
            <a:schemeClr val="bg1"/>
          </a:solid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b="1" dirty="0">
                <a:latin typeface="+mn-lt"/>
              </a:rPr>
              <a:t>Cápsula </a:t>
            </a:r>
          </a:p>
          <a:p>
            <a:pPr eaLnBrk="1" hangingPunct="1">
              <a:defRPr/>
            </a:pPr>
            <a:r>
              <a:rPr lang="es-ES_tradnl" altLang="es-ES" b="1" dirty="0">
                <a:latin typeface="+mn-lt"/>
              </a:rPr>
              <a:t>De Bowman</a:t>
            </a:r>
            <a:endParaRPr lang="es-ES" altLang="es-ES" b="1" dirty="0">
              <a:latin typeface="+mn-lt"/>
            </a:endParaRPr>
          </a:p>
        </p:txBody>
      </p:sp>
      <p:sp>
        <p:nvSpPr>
          <p:cNvPr id="32835" name="Text Box 70">
            <a:extLst>
              <a:ext uri="{FF2B5EF4-FFF2-40B4-BE49-F238E27FC236}">
                <a16:creationId xmlns:a16="http://schemas.microsoft.com/office/drawing/2014/main" id="{73A25C26-7B88-C864-F7FF-434C2D4A0BFE}"/>
              </a:ext>
            </a:extLst>
          </p:cNvPr>
          <p:cNvSpPr txBox="1">
            <a:spLocks noChangeArrowheads="1"/>
          </p:cNvSpPr>
          <p:nvPr/>
        </p:nvSpPr>
        <p:spPr bwMode="auto">
          <a:xfrm>
            <a:off x="5313363" y="1339850"/>
            <a:ext cx="1730375" cy="369888"/>
          </a:xfrm>
          <a:prstGeom prst="rect">
            <a:avLst/>
          </a:prstGeom>
          <a:solidFill>
            <a:schemeClr val="bg1"/>
          </a:solid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b="1">
                <a:latin typeface="+mn-lt"/>
              </a:rPr>
              <a:t>Túbulo proximal</a:t>
            </a:r>
            <a:endParaRPr lang="es-ES" altLang="es-ES" b="1">
              <a:latin typeface="+mn-lt"/>
            </a:endParaRPr>
          </a:p>
        </p:txBody>
      </p:sp>
      <p:sp>
        <p:nvSpPr>
          <p:cNvPr id="32836" name="Text Box 71">
            <a:extLst>
              <a:ext uri="{FF2B5EF4-FFF2-40B4-BE49-F238E27FC236}">
                <a16:creationId xmlns:a16="http://schemas.microsoft.com/office/drawing/2014/main" id="{320F9257-23F4-E26B-B836-BCBB2E41134D}"/>
              </a:ext>
            </a:extLst>
          </p:cNvPr>
          <p:cNvSpPr txBox="1">
            <a:spLocks noChangeArrowheads="1"/>
          </p:cNvSpPr>
          <p:nvPr/>
        </p:nvSpPr>
        <p:spPr bwMode="auto">
          <a:xfrm>
            <a:off x="4737100" y="4148138"/>
            <a:ext cx="1430338" cy="369887"/>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b="1">
                <a:latin typeface="+mn-lt"/>
              </a:rPr>
              <a:t>Asa de Henle</a:t>
            </a:r>
            <a:endParaRPr lang="es-ES" altLang="es-ES" b="1">
              <a:latin typeface="+mn-lt"/>
            </a:endParaRPr>
          </a:p>
        </p:txBody>
      </p:sp>
      <p:sp>
        <p:nvSpPr>
          <p:cNvPr id="32837" name="Text Box 72">
            <a:extLst>
              <a:ext uri="{FF2B5EF4-FFF2-40B4-BE49-F238E27FC236}">
                <a16:creationId xmlns:a16="http://schemas.microsoft.com/office/drawing/2014/main" id="{B6D65573-FD08-267D-E853-610E9BF86FCE}"/>
              </a:ext>
            </a:extLst>
          </p:cNvPr>
          <p:cNvSpPr txBox="1">
            <a:spLocks noChangeArrowheads="1"/>
          </p:cNvSpPr>
          <p:nvPr/>
        </p:nvSpPr>
        <p:spPr bwMode="auto">
          <a:xfrm>
            <a:off x="7042150" y="1339850"/>
            <a:ext cx="1404938" cy="369888"/>
          </a:xfrm>
          <a:prstGeom prst="rect">
            <a:avLst/>
          </a:prstGeom>
          <a:solidFill>
            <a:schemeClr val="bg1"/>
          </a:solid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b="1">
                <a:latin typeface="+mn-lt"/>
              </a:rPr>
              <a:t>Túbulo distal</a:t>
            </a:r>
            <a:endParaRPr lang="es-ES" altLang="es-ES" b="1">
              <a:latin typeface="+mn-lt"/>
            </a:endParaRPr>
          </a:p>
        </p:txBody>
      </p:sp>
      <p:sp>
        <p:nvSpPr>
          <p:cNvPr id="32838" name="Text Box 73">
            <a:extLst>
              <a:ext uri="{FF2B5EF4-FFF2-40B4-BE49-F238E27FC236}">
                <a16:creationId xmlns:a16="http://schemas.microsoft.com/office/drawing/2014/main" id="{33AA55B0-817A-B57F-4A00-1F3C88376476}"/>
              </a:ext>
            </a:extLst>
          </p:cNvPr>
          <p:cNvSpPr txBox="1">
            <a:spLocks noChangeArrowheads="1"/>
          </p:cNvSpPr>
          <p:nvPr/>
        </p:nvSpPr>
        <p:spPr bwMode="auto">
          <a:xfrm>
            <a:off x="6753225" y="4364038"/>
            <a:ext cx="1033463" cy="646112"/>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b="1">
                <a:latin typeface="+mn-lt"/>
              </a:rPr>
              <a:t>Túbulo</a:t>
            </a:r>
          </a:p>
          <a:p>
            <a:pPr eaLnBrk="1" hangingPunct="1">
              <a:defRPr/>
            </a:pPr>
            <a:r>
              <a:rPr lang="es-ES_tradnl" altLang="es-ES" b="1">
                <a:latin typeface="+mn-lt"/>
              </a:rPr>
              <a:t> Colector</a:t>
            </a:r>
            <a:endParaRPr lang="es-ES" altLang="es-ES" b="1">
              <a:latin typeface="+mn-lt"/>
            </a:endParaRPr>
          </a:p>
        </p:txBody>
      </p:sp>
      <p:sp>
        <p:nvSpPr>
          <p:cNvPr id="32839" name="Text Box 74">
            <a:extLst>
              <a:ext uri="{FF2B5EF4-FFF2-40B4-BE49-F238E27FC236}">
                <a16:creationId xmlns:a16="http://schemas.microsoft.com/office/drawing/2014/main" id="{0AD2BAA5-F753-FC29-90D4-D371BFF27FB7}"/>
              </a:ext>
            </a:extLst>
          </p:cNvPr>
          <p:cNvSpPr txBox="1">
            <a:spLocks noChangeArrowheads="1"/>
          </p:cNvSpPr>
          <p:nvPr/>
        </p:nvSpPr>
        <p:spPr bwMode="auto">
          <a:xfrm>
            <a:off x="1800225" y="1725613"/>
            <a:ext cx="500063" cy="523875"/>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2800" b="1">
                <a:solidFill>
                  <a:srgbClr val="0033CC"/>
                </a:solidFill>
                <a:latin typeface="+mn-lt"/>
              </a:rPr>
              <a:t>K</a:t>
            </a:r>
            <a:r>
              <a:rPr lang="es-ES_tradnl" altLang="es-ES" sz="2800" b="1" baseline="30000">
                <a:solidFill>
                  <a:srgbClr val="0033CC"/>
                </a:solidFill>
                <a:latin typeface="+mn-lt"/>
              </a:rPr>
              <a:t>+</a:t>
            </a:r>
            <a:endParaRPr lang="es-ES" altLang="es-ES" sz="2800" b="1">
              <a:solidFill>
                <a:srgbClr val="0033CC"/>
              </a:solidFill>
              <a:latin typeface="+mn-lt"/>
            </a:endParaRPr>
          </a:p>
        </p:txBody>
      </p:sp>
      <p:sp>
        <p:nvSpPr>
          <p:cNvPr id="32840" name="Text Box 75">
            <a:extLst>
              <a:ext uri="{FF2B5EF4-FFF2-40B4-BE49-F238E27FC236}">
                <a16:creationId xmlns:a16="http://schemas.microsoft.com/office/drawing/2014/main" id="{1BB3476B-B571-7FD7-6A26-EB20627650C7}"/>
              </a:ext>
            </a:extLst>
          </p:cNvPr>
          <p:cNvSpPr txBox="1">
            <a:spLocks noChangeArrowheads="1"/>
          </p:cNvSpPr>
          <p:nvPr/>
        </p:nvSpPr>
        <p:spPr bwMode="auto">
          <a:xfrm>
            <a:off x="2470150" y="1724025"/>
            <a:ext cx="993775" cy="523875"/>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2800" b="1">
                <a:solidFill>
                  <a:srgbClr val="0033CC"/>
                </a:solidFill>
                <a:latin typeface="+mn-lt"/>
              </a:rPr>
              <a:t>100%</a:t>
            </a:r>
            <a:endParaRPr lang="es-ES" altLang="es-ES" sz="2800" b="1">
              <a:solidFill>
                <a:srgbClr val="0033CC"/>
              </a:solidFill>
              <a:latin typeface="+mn-lt"/>
            </a:endParaRPr>
          </a:p>
        </p:txBody>
      </p:sp>
      <p:sp>
        <p:nvSpPr>
          <p:cNvPr id="32841" name="Text Box 76">
            <a:extLst>
              <a:ext uri="{FF2B5EF4-FFF2-40B4-BE49-F238E27FC236}">
                <a16:creationId xmlns:a16="http://schemas.microsoft.com/office/drawing/2014/main" id="{616A5BBE-2DBA-3F90-4786-CDDE022BA831}"/>
              </a:ext>
            </a:extLst>
          </p:cNvPr>
          <p:cNvSpPr txBox="1">
            <a:spLocks noChangeArrowheads="1"/>
          </p:cNvSpPr>
          <p:nvPr/>
        </p:nvSpPr>
        <p:spPr bwMode="auto">
          <a:xfrm>
            <a:off x="5219700" y="2060575"/>
            <a:ext cx="1008063" cy="52387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2800" b="1" dirty="0">
                <a:solidFill>
                  <a:srgbClr val="0033CC"/>
                </a:solidFill>
                <a:latin typeface="+mn-lt"/>
              </a:rPr>
              <a:t>90%</a:t>
            </a:r>
            <a:endParaRPr lang="es-ES" altLang="es-ES" sz="2800" b="1" dirty="0">
              <a:solidFill>
                <a:srgbClr val="0033CC"/>
              </a:solidFill>
              <a:latin typeface="+mn-lt"/>
            </a:endParaRPr>
          </a:p>
        </p:txBody>
      </p:sp>
      <p:sp>
        <p:nvSpPr>
          <p:cNvPr id="32842" name="Text Box 78">
            <a:extLst>
              <a:ext uri="{FF2B5EF4-FFF2-40B4-BE49-F238E27FC236}">
                <a16:creationId xmlns:a16="http://schemas.microsoft.com/office/drawing/2014/main" id="{BC3E5840-931E-BA61-A955-CB3D09D6FD37}"/>
              </a:ext>
            </a:extLst>
          </p:cNvPr>
          <p:cNvSpPr txBox="1">
            <a:spLocks noChangeArrowheads="1"/>
          </p:cNvSpPr>
          <p:nvPr/>
        </p:nvSpPr>
        <p:spPr bwMode="auto">
          <a:xfrm>
            <a:off x="6877050" y="2636838"/>
            <a:ext cx="942975" cy="523875"/>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_tradnl" altLang="es-ES" sz="2800" b="1" dirty="0">
                <a:solidFill>
                  <a:srgbClr val="0033CC"/>
                </a:solidFill>
                <a:latin typeface="+mn-lt"/>
              </a:rPr>
              <a:t>10%</a:t>
            </a:r>
            <a:endParaRPr lang="es-ES" altLang="es-ES" sz="2800" b="1" dirty="0">
              <a:solidFill>
                <a:srgbClr val="0033CC"/>
              </a:solidFill>
              <a:latin typeface="+mn-lt"/>
            </a:endParaRPr>
          </a:p>
        </p:txBody>
      </p:sp>
      <p:sp>
        <p:nvSpPr>
          <p:cNvPr id="77" name="Rectangle 2">
            <a:extLst>
              <a:ext uri="{FF2B5EF4-FFF2-40B4-BE49-F238E27FC236}">
                <a16:creationId xmlns:a16="http://schemas.microsoft.com/office/drawing/2014/main" id="{81901011-EF08-2893-F299-011873FA92C6}"/>
              </a:ext>
            </a:extLst>
          </p:cNvPr>
          <p:cNvSpPr txBox="1">
            <a:spLocks noChangeArrowheads="1"/>
          </p:cNvSpPr>
          <p:nvPr/>
        </p:nvSpPr>
        <p:spPr bwMode="auto">
          <a:xfrm>
            <a:off x="1104900" y="28575"/>
            <a:ext cx="8229600" cy="1282700"/>
          </a:xfrm>
          <a:prstGeom prst="rect">
            <a:avLst/>
          </a:prstGeom>
          <a:noFill/>
          <a:ln>
            <a:noFill/>
          </a:ln>
        </p:spPr>
        <p:txBody>
          <a:bodyPr anchor="b"/>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defRPr/>
            </a:pPr>
            <a:r>
              <a:rPr lang="es-ES_tradnl" altLang="es-ES" sz="3600" b="1" dirty="0">
                <a:solidFill>
                  <a:srgbClr val="FF0000"/>
                </a:solidFill>
                <a:latin typeface="+mn-lt"/>
              </a:rPr>
              <a:t>Homeostasis del K: Manejo renal</a:t>
            </a:r>
            <a:br>
              <a:rPr lang="es-ES_tradnl" altLang="es-ES" sz="3600" b="1" dirty="0">
                <a:solidFill>
                  <a:srgbClr val="FF0000"/>
                </a:solidFill>
                <a:latin typeface="+mn-lt"/>
              </a:rPr>
            </a:br>
            <a:endParaRPr lang="es-ES" altLang="es-ES" sz="3600" b="1" dirty="0">
              <a:solidFill>
                <a:srgbClr val="FF0000"/>
              </a:solidFill>
              <a:latin typeface="+mn-lt"/>
            </a:endParaRPr>
          </a:p>
        </p:txBody>
      </p:sp>
      <p:sp>
        <p:nvSpPr>
          <p:cNvPr id="78" name="Text Box 8">
            <a:extLst>
              <a:ext uri="{FF2B5EF4-FFF2-40B4-BE49-F238E27FC236}">
                <a16:creationId xmlns:a16="http://schemas.microsoft.com/office/drawing/2014/main" id="{D85F0E7A-1A45-D658-15D5-2A5D4B52A41F}"/>
              </a:ext>
            </a:extLst>
          </p:cNvPr>
          <p:cNvSpPr txBox="1">
            <a:spLocks noChangeArrowheads="1"/>
          </p:cNvSpPr>
          <p:nvPr/>
        </p:nvSpPr>
        <p:spPr bwMode="auto">
          <a:xfrm>
            <a:off x="6858000" y="5445125"/>
            <a:ext cx="2276475" cy="1200150"/>
          </a:xfrm>
          <a:prstGeom prst="rect">
            <a:avLst/>
          </a:prstGeom>
          <a:solidFill>
            <a:schemeClr val="bg1"/>
          </a:solidFill>
          <a:ln w="9525">
            <a:solidFill>
              <a:srgbClr val="3333CC"/>
            </a:solidFill>
            <a:miter lim="800000"/>
            <a:headEnd/>
            <a:tailEnd/>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es-ES" altLang="es-ES" sz="2400" b="1" dirty="0">
                <a:solidFill>
                  <a:srgbClr val="3333CC"/>
                </a:solidFill>
                <a:latin typeface="+mn-lt"/>
              </a:rPr>
              <a:t>Eliminación de K: &lt; 20 a </a:t>
            </a:r>
          </a:p>
          <a:p>
            <a:pPr eaLnBrk="1" hangingPunct="1">
              <a:defRPr/>
            </a:pPr>
            <a:r>
              <a:rPr lang="es-ES" altLang="es-ES" sz="2400" b="1" dirty="0">
                <a:solidFill>
                  <a:srgbClr val="3333CC"/>
                </a:solidFill>
                <a:latin typeface="+mn-lt"/>
              </a:rPr>
              <a:t>&gt; 150 mEq/día</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0.6|8.8|10"/>
</p:tagLst>
</file>

<file path=ppt/tags/tag2.xml><?xml version="1.0" encoding="utf-8"?>
<p:tagLst xmlns:a="http://schemas.openxmlformats.org/drawingml/2006/main" xmlns:r="http://schemas.openxmlformats.org/officeDocument/2006/relationships" xmlns:p="http://schemas.openxmlformats.org/presentationml/2006/main">
  <p:tag name="TIMING" val="|38.1|4.2"/>
</p:tagLst>
</file>

<file path=ppt/tags/tag3.xml><?xml version="1.0" encoding="utf-8"?>
<p:tagLst xmlns:a="http://schemas.openxmlformats.org/drawingml/2006/main" xmlns:r="http://schemas.openxmlformats.org/officeDocument/2006/relationships" xmlns:p="http://schemas.openxmlformats.org/presentationml/2006/main">
  <p:tag name="TIMING" val="|19.9|5.3|6"/>
</p:tagLst>
</file>

<file path=ppt/tags/tag4.xml><?xml version="1.0" encoding="utf-8"?>
<p:tagLst xmlns:a="http://schemas.openxmlformats.org/drawingml/2006/main" xmlns:r="http://schemas.openxmlformats.org/officeDocument/2006/relationships" xmlns:p="http://schemas.openxmlformats.org/presentationml/2006/main">
  <p:tag name="TIMING" val="|26.8|4.4|11.6"/>
</p:tagLst>
</file>

<file path=ppt/tags/tag5.xml><?xml version="1.0" encoding="utf-8"?>
<p:tagLst xmlns:a="http://schemas.openxmlformats.org/drawingml/2006/main" xmlns:r="http://schemas.openxmlformats.org/officeDocument/2006/relationships" xmlns:p="http://schemas.openxmlformats.org/presentationml/2006/main">
  <p:tag name="TIMING" val="|21.5|34"/>
</p:tagLst>
</file>

<file path=ppt/tags/tag6.xml><?xml version="1.0" encoding="utf-8"?>
<p:tagLst xmlns:a="http://schemas.openxmlformats.org/drawingml/2006/main" xmlns:r="http://schemas.openxmlformats.org/officeDocument/2006/relationships" xmlns:p="http://schemas.openxmlformats.org/presentationml/2006/main">
  <p:tag name="TIMING" val="|7.2|5.9|5.6"/>
</p:tagLst>
</file>

<file path=ppt/tags/tag7.xml><?xml version="1.0" encoding="utf-8"?>
<p:tagLst xmlns:a="http://schemas.openxmlformats.org/drawingml/2006/main" xmlns:r="http://schemas.openxmlformats.org/officeDocument/2006/relationships" xmlns:p="http://schemas.openxmlformats.org/presentationml/2006/main">
  <p:tag name="TIMING" val="|20.6|8.8|10"/>
</p:tagLst>
</file>

<file path=ppt/tags/tag8.xml><?xml version="1.0" encoding="utf-8"?>
<p:tagLst xmlns:a="http://schemas.openxmlformats.org/drawingml/2006/main" xmlns:r="http://schemas.openxmlformats.org/officeDocument/2006/relationships" xmlns:p="http://schemas.openxmlformats.org/presentationml/2006/main">
  <p:tag name="TIMING" val="|9.8"/>
</p:tagLst>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pel">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23245</TotalTime>
  <Words>5617</Words>
  <Application>Microsoft Office PowerPoint</Application>
  <PresentationFormat>Presentación en pantalla (4:3)</PresentationFormat>
  <Paragraphs>781</Paragraphs>
  <Slides>33</Slides>
  <Notes>31</Notes>
  <HiddenSlides>0</HiddenSlides>
  <MMClips>0</MMClips>
  <ScaleCrop>false</ScaleCrop>
  <HeadingPairs>
    <vt:vector size="8" baseType="variant">
      <vt:variant>
        <vt:lpstr>Fuentes usadas</vt:lpstr>
      </vt:variant>
      <vt:variant>
        <vt:i4>11</vt:i4>
      </vt:variant>
      <vt:variant>
        <vt:lpstr>Tema</vt:lpstr>
      </vt:variant>
      <vt:variant>
        <vt:i4>3</vt:i4>
      </vt:variant>
      <vt:variant>
        <vt:lpstr>Servidores OLE incrustados</vt:lpstr>
      </vt:variant>
      <vt:variant>
        <vt:i4>1</vt:i4>
      </vt:variant>
      <vt:variant>
        <vt:lpstr>Títulos de diapositiva</vt:lpstr>
      </vt:variant>
      <vt:variant>
        <vt:i4>33</vt:i4>
      </vt:variant>
    </vt:vector>
  </HeadingPairs>
  <TitlesOfParts>
    <vt:vector size="48" baseType="lpstr">
      <vt:lpstr>Calibri</vt:lpstr>
      <vt:lpstr>Arial</vt:lpstr>
      <vt:lpstr>Calibri Light</vt:lpstr>
      <vt:lpstr>Yu Mincho Demibold</vt:lpstr>
      <vt:lpstr>Arial Black</vt:lpstr>
      <vt:lpstr>Wingdings</vt:lpstr>
      <vt:lpstr>Symbol</vt:lpstr>
      <vt:lpstr>Monotype Sorts</vt:lpstr>
      <vt:lpstr>Times New Roman</vt:lpstr>
      <vt:lpstr>Lucida Sans Unicode</vt:lpstr>
      <vt:lpstr>Tahoma</vt:lpstr>
      <vt:lpstr>Tema de Office</vt:lpstr>
      <vt:lpstr>1_Tema de Office</vt:lpstr>
      <vt:lpstr>2_Tema de Office</vt:lpstr>
      <vt:lpstr>Plantilla de Microsoft Office PowerPoint 2007</vt:lpstr>
      <vt:lpstr>Presentación de PowerPoint</vt:lpstr>
      <vt:lpstr>INDICE</vt:lpstr>
      <vt:lpstr>Homeostasis del K: Factores reguladores </vt:lpstr>
      <vt:lpstr>Presentación de PowerPoint</vt:lpstr>
      <vt:lpstr>Presentación de PowerPoint</vt:lpstr>
      <vt:lpstr>Efecto hipokalemiante de la alcalosis</vt:lpstr>
      <vt:lpstr>Presentación de PowerPoint</vt:lpstr>
      <vt:lpstr>Efecto de la acidosis sobre la concentración plasmática de K</vt:lpstr>
      <vt:lpstr>Presentación de PowerPoint</vt:lpstr>
      <vt:lpstr>Presentación de PowerPoint</vt:lpstr>
      <vt:lpstr>Presentación de PowerPoint</vt:lpstr>
      <vt:lpstr>Presentación de PowerPoint</vt:lpstr>
      <vt:lpstr>Presentación de PowerPoint</vt:lpstr>
      <vt:lpstr>HIPERPOTASEMIA  Definición</vt:lpstr>
      <vt:lpstr>Epidemiología </vt:lpstr>
      <vt:lpstr>Fisiopatología</vt:lpstr>
      <vt:lpstr>Diagnóstico</vt:lpstr>
      <vt:lpstr>Gradiente transtubular de potasio (TTKG)</vt:lpstr>
      <vt:lpstr>Presentación de PowerPoint</vt:lpstr>
      <vt:lpstr>Presentación de PowerPoint</vt:lpstr>
      <vt:lpstr>Clínica</vt:lpstr>
      <vt:lpstr>Presentación de PowerPoint</vt:lpstr>
      <vt:lpstr>Tratamiento</vt:lpstr>
      <vt:lpstr>Tratamiento de la hiperpotasemia crónica</vt:lpstr>
      <vt:lpstr>HIPOPOTASEMIA  Definición</vt:lpstr>
      <vt:lpstr>Fisiopatología</vt:lpstr>
      <vt:lpstr>Etiología</vt:lpstr>
      <vt:lpstr>Diagnóstico</vt:lpstr>
      <vt:lpstr>Pérdidas corporales de potasio </vt:lpstr>
      <vt:lpstr>Presentación de PowerPoint</vt:lpstr>
      <vt:lpstr>Clínica</vt:lpstr>
      <vt:lpstr>Tratamiento</vt:lpstr>
      <vt:lpstr>Mensajes clave</vt:lpstr>
    </vt:vector>
  </TitlesOfParts>
  <Company>Consejeria de Sanidad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dialisis14</dc:creator>
  <cp:lastModifiedBy>victor lorenzo sellares</cp:lastModifiedBy>
  <cp:revision>515</cp:revision>
  <dcterms:created xsi:type="dcterms:W3CDTF">2006-10-10T11:12:50Z</dcterms:created>
  <dcterms:modified xsi:type="dcterms:W3CDTF">2022-10-20T07:47:30Z</dcterms:modified>
</cp:coreProperties>
</file>