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37"/>
  </p:notesMasterIdLst>
  <p:sldIdLst>
    <p:sldId id="297" r:id="rId3"/>
    <p:sldId id="258" r:id="rId4"/>
    <p:sldId id="256" r:id="rId5"/>
    <p:sldId id="260" r:id="rId6"/>
    <p:sldId id="259" r:id="rId7"/>
    <p:sldId id="261" r:id="rId8"/>
    <p:sldId id="262" r:id="rId9"/>
    <p:sldId id="263" r:id="rId10"/>
    <p:sldId id="268" r:id="rId11"/>
    <p:sldId id="264" r:id="rId12"/>
    <p:sldId id="269" r:id="rId13"/>
    <p:sldId id="270" r:id="rId14"/>
    <p:sldId id="265" r:id="rId15"/>
    <p:sldId id="286" r:id="rId16"/>
    <p:sldId id="271" r:id="rId17"/>
    <p:sldId id="272" r:id="rId18"/>
    <p:sldId id="273" r:id="rId19"/>
    <p:sldId id="266" r:id="rId20"/>
    <p:sldId id="287" r:id="rId21"/>
    <p:sldId id="274" r:id="rId22"/>
    <p:sldId id="288" r:id="rId23"/>
    <p:sldId id="275" r:id="rId24"/>
    <p:sldId id="267" r:id="rId25"/>
    <p:sldId id="276" r:id="rId26"/>
    <p:sldId id="281" r:id="rId27"/>
    <p:sldId id="277" r:id="rId28"/>
    <p:sldId id="289" r:id="rId29"/>
    <p:sldId id="282" r:id="rId30"/>
    <p:sldId id="283" r:id="rId31"/>
    <p:sldId id="284" r:id="rId32"/>
    <p:sldId id="291" r:id="rId33"/>
    <p:sldId id="292" r:id="rId34"/>
    <p:sldId id="285" r:id="rId35"/>
    <p:sldId id="293" r:id="rId3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4E4F0CC3-A345-41B2-A96F-52932CFF67AD}">
          <p14:sldIdLst>
            <p14:sldId id="297"/>
            <p14:sldId id="258"/>
            <p14:sldId id="256"/>
            <p14:sldId id="260"/>
            <p14:sldId id="259"/>
          </p14:sldIdLst>
        </p14:section>
        <p14:section name="Sección sin título" id="{E93128A8-58A2-4778-851E-4BBD4031FE50}">
          <p14:sldIdLst>
            <p14:sldId id="261"/>
            <p14:sldId id="262"/>
            <p14:sldId id="263"/>
            <p14:sldId id="268"/>
            <p14:sldId id="264"/>
            <p14:sldId id="269"/>
            <p14:sldId id="270"/>
            <p14:sldId id="265"/>
            <p14:sldId id="286"/>
            <p14:sldId id="271"/>
            <p14:sldId id="272"/>
            <p14:sldId id="273"/>
            <p14:sldId id="266"/>
            <p14:sldId id="287"/>
            <p14:sldId id="274"/>
            <p14:sldId id="288"/>
            <p14:sldId id="275"/>
            <p14:sldId id="267"/>
            <p14:sldId id="276"/>
            <p14:sldId id="281"/>
            <p14:sldId id="277"/>
            <p14:sldId id="289"/>
            <p14:sldId id="282"/>
            <p14:sldId id="283"/>
            <p14:sldId id="284"/>
            <p14:sldId id="291"/>
            <p14:sldId id="292"/>
            <p14:sldId id="285"/>
            <p14:sldId id="293"/>
          </p14:sldIdLst>
        </p14:section>
      </p14:sectionLst>
    </p:ex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99" autoAdjust="0"/>
    <p:restoredTop sz="95065" autoAdjust="0"/>
  </p:normalViewPr>
  <p:slideViewPr>
    <p:cSldViewPr snapToGrid="0" snapToObjects="1" showGuides="1">
      <p:cViewPr varScale="1">
        <p:scale>
          <a:sx n="105" d="100"/>
          <a:sy n="105" d="100"/>
        </p:scale>
        <p:origin x="144" y="96"/>
      </p:cViewPr>
      <p:guideLst>
        <p:guide orient="horz" pos="2205"/>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1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lorenzo sellares" userId="cca9b460c6724927" providerId="LiveId" clId="{5ECC819E-4E54-4A6A-8160-CE26E794EEAC}"/>
    <pc:docChg chg="modSld">
      <pc:chgData name="victor lorenzo sellares" userId="cca9b460c6724927" providerId="LiveId" clId="{5ECC819E-4E54-4A6A-8160-CE26E794EEAC}" dt="2022-04-05T17:06:14.710" v="368" actId="207"/>
      <pc:docMkLst>
        <pc:docMk/>
      </pc:docMkLst>
      <pc:sldChg chg="addSp modSp mod">
        <pc:chgData name="victor lorenzo sellares" userId="cca9b460c6724927" providerId="LiveId" clId="{5ECC819E-4E54-4A6A-8160-CE26E794EEAC}" dt="2022-04-05T17:06:14.710" v="368" actId="207"/>
        <pc:sldMkLst>
          <pc:docMk/>
          <pc:sldMk cId="0" sldId="297"/>
        </pc:sldMkLst>
        <pc:spChg chg="add mod">
          <ac:chgData name="victor lorenzo sellares" userId="cca9b460c6724927" providerId="LiveId" clId="{5ECC819E-4E54-4A6A-8160-CE26E794EEAC}" dt="2022-04-05T17:06:14.710" v="368" actId="207"/>
          <ac:spMkLst>
            <pc:docMk/>
            <pc:sldMk cId="0" sldId="297"/>
            <ac:spMk id="2" creationId="{D3BCA2F3-B888-4F4E-B4F4-3D48FABC994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6B918-7D11-6442-8995-C95D01C022F4}" type="datetimeFigureOut">
              <a:rPr lang="en-US" smtClean="0"/>
              <a:t>4/5/2022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AFD53-FAFA-3A48-9F96-332A23D3A1A6}" type="slidenum">
              <a:rPr lang="en-US" smtClean="0"/>
              <a:t>‹Nº›</a:t>
            </a:fld>
            <a:endParaRPr lang="en-US"/>
          </a:p>
        </p:txBody>
      </p:sp>
    </p:spTree>
    <p:extLst>
      <p:ext uri="{BB962C8B-B14F-4D97-AF65-F5344CB8AC3E}">
        <p14:creationId xmlns:p14="http://schemas.microsoft.com/office/powerpoint/2010/main" val="2377784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C82AFD53-FAFA-3A48-9F96-332A23D3A1A6}" type="slidenum">
              <a:rPr lang="en-US" smtClean="0"/>
              <a:t>1</a:t>
            </a:fld>
            <a:endParaRPr lang="en-US"/>
          </a:p>
        </p:txBody>
      </p:sp>
    </p:spTree>
    <p:extLst>
      <p:ext uri="{BB962C8B-B14F-4D97-AF65-F5344CB8AC3E}">
        <p14:creationId xmlns:p14="http://schemas.microsoft.com/office/powerpoint/2010/main" val="3914126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2000" noProof="0" dirty="0"/>
              <a:t>-La concentración normal  de calcio (Ca) total  en suero es de </a:t>
            </a:r>
            <a:r>
              <a:rPr lang="es-ES" sz="2000" b="0" i="0" u="none" strike="noStrike" kern="1200" dirty="0">
                <a:solidFill>
                  <a:schemeClr val="tx1"/>
                </a:solidFill>
                <a:effectLst/>
                <a:latin typeface="+mn-lt"/>
                <a:ea typeface="+mn-ea"/>
                <a:cs typeface="+mn-cs"/>
              </a:rPr>
              <a:t>8.5 a 10.2 mg/</a:t>
            </a:r>
            <a:r>
              <a:rPr lang="es-ES" sz="2000" b="0" i="0" u="none" strike="noStrike" kern="1200" dirty="0" err="1">
                <a:solidFill>
                  <a:schemeClr val="tx1"/>
                </a:solidFill>
                <a:effectLst/>
                <a:latin typeface="+mn-lt"/>
                <a:ea typeface="+mn-ea"/>
                <a:cs typeface="+mn-cs"/>
              </a:rPr>
              <a:t>dL</a:t>
            </a:r>
            <a:r>
              <a:rPr lang="es-ES" sz="2000" b="0" i="0" u="none" strike="noStrike" kern="1200" dirty="0">
                <a:solidFill>
                  <a:schemeClr val="tx1"/>
                </a:solidFill>
                <a:effectLst/>
                <a:latin typeface="+mn-lt"/>
                <a:ea typeface="+mn-ea"/>
                <a:cs typeface="+mn-cs"/>
              </a:rPr>
              <a:t>. Aproximadamente 50% del </a:t>
            </a:r>
            <a:r>
              <a:rPr lang="es-ES" sz="2000" b="1" i="0" u="none" strike="noStrike" kern="1200" dirty="0">
                <a:solidFill>
                  <a:schemeClr val="tx1"/>
                </a:solidFill>
                <a:effectLst/>
                <a:latin typeface="+mn-lt"/>
                <a:ea typeface="+mn-ea"/>
                <a:cs typeface="+mn-cs"/>
              </a:rPr>
              <a:t>Ca</a:t>
            </a:r>
            <a:r>
              <a:rPr lang="es-ES" sz="2000" b="0" i="0" u="none" strike="noStrike" kern="1200" dirty="0">
                <a:solidFill>
                  <a:schemeClr val="tx1"/>
                </a:solidFill>
                <a:effectLst/>
                <a:latin typeface="+mn-lt"/>
                <a:ea typeface="+mn-ea"/>
                <a:cs typeface="+mn-cs"/>
              </a:rPr>
              <a:t> sérico total está unido a proteínas(albúmina principalmente), 10% está unido a otros elementos (citrato, fosfato, bicarbonato.. ) y 40% en forma ionizada.</a:t>
            </a:r>
          </a:p>
          <a:p>
            <a:endParaRPr lang="es-ES" sz="2000" b="0" i="0" u="none" strike="noStrike" kern="1200" dirty="0">
              <a:solidFill>
                <a:schemeClr val="tx1"/>
              </a:solidFill>
              <a:effectLst/>
              <a:latin typeface="+mn-lt"/>
              <a:ea typeface="+mn-ea"/>
              <a:cs typeface="+mn-cs"/>
            </a:endParaRPr>
          </a:p>
          <a:p>
            <a:r>
              <a:rPr lang="es-ES" sz="2000" b="0" i="0" u="none" strike="noStrike" kern="1200" dirty="0">
                <a:solidFill>
                  <a:schemeClr val="tx1"/>
                </a:solidFill>
                <a:effectLst/>
                <a:latin typeface="+mn-lt"/>
                <a:ea typeface="+mn-ea"/>
                <a:cs typeface="+mn-cs"/>
              </a:rPr>
              <a:t>-La mayor parte del Calcio (99%)  se encuentra en el hueso. La cantidad de calcio en el espacio extracelular depende del balance entre la entrada y salida de Ca. El Ca entra por absorción intestinal que en parte pasiva y en parte es estimulada por la acción del  </a:t>
            </a:r>
            <a:r>
              <a:rPr lang="es-ES" sz="2000" b="0" i="0" u="none" strike="noStrike" kern="1200" dirty="0" err="1">
                <a:solidFill>
                  <a:schemeClr val="tx1"/>
                </a:solidFill>
                <a:effectLst/>
                <a:latin typeface="+mn-lt"/>
                <a:ea typeface="+mn-ea"/>
                <a:cs typeface="+mn-cs"/>
              </a:rPr>
              <a:t>calcitriol</a:t>
            </a:r>
            <a:r>
              <a:rPr lang="es-ES" sz="2000" b="0" i="0" u="none" strike="noStrike" kern="1200" dirty="0">
                <a:solidFill>
                  <a:schemeClr val="tx1"/>
                </a:solidFill>
                <a:effectLst/>
                <a:latin typeface="+mn-lt"/>
                <a:ea typeface="+mn-ea"/>
                <a:cs typeface="+mn-cs"/>
              </a:rPr>
              <a:t> (1,25(OH2D3). El Ca también entra en el espacio extracelular procedente del hueso. La salida de Ca es a través de la filtración renal. La PTH estimula la salida de Ca desde el hueso y disminuye la perdida ranal aumentando la reabsorción tubular de Ca. </a:t>
            </a:r>
          </a:p>
          <a:p>
            <a:endParaRPr lang="es-ES_tradnl" noProof="0" dirty="0"/>
          </a:p>
        </p:txBody>
      </p:sp>
      <p:sp>
        <p:nvSpPr>
          <p:cNvPr id="4" name="Marcador de número de diapositiva 3"/>
          <p:cNvSpPr>
            <a:spLocks noGrp="1"/>
          </p:cNvSpPr>
          <p:nvPr>
            <p:ph type="sldNum" sz="quarter" idx="5"/>
          </p:nvPr>
        </p:nvSpPr>
        <p:spPr/>
        <p:txBody>
          <a:bodyPr/>
          <a:lstStyle/>
          <a:p>
            <a:fld id="{C82AFD53-FAFA-3A48-9F96-332A23D3A1A6}" type="slidenum">
              <a:rPr lang="en-US" smtClean="0"/>
              <a:t>10</a:t>
            </a:fld>
            <a:endParaRPr lang="en-US"/>
          </a:p>
        </p:txBody>
      </p:sp>
    </p:spTree>
    <p:extLst>
      <p:ext uri="{BB962C8B-B14F-4D97-AF65-F5344CB8AC3E}">
        <p14:creationId xmlns:p14="http://schemas.microsoft.com/office/powerpoint/2010/main" val="4079021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9155" name="2 Marcador de notas"/>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s-ES_tradnl" noProof="0" dirty="0"/>
              <a:t>La Hipercalcemia ocurre esencialmente por que </a:t>
            </a:r>
          </a:p>
          <a:p>
            <a:r>
              <a:rPr lang="es-ES_tradnl" noProof="0" dirty="0"/>
              <a:t>-aumenta la absorción intestinal</a:t>
            </a:r>
          </a:p>
          <a:p>
            <a:r>
              <a:rPr lang="es-ES_tradnl" noProof="0" dirty="0"/>
              <a:t>-aumenta la salida de Ca del hueso </a:t>
            </a:r>
          </a:p>
          <a:p>
            <a:r>
              <a:rPr lang="es-ES_tradnl" noProof="0" dirty="0"/>
              <a:t>-Disminuye la excreción renal de Ca que casi siempre se debe a exceso de PTH</a:t>
            </a:r>
          </a:p>
          <a:p>
            <a:endParaRPr lang="es-ES_tradnl" noProof="0" dirty="0"/>
          </a:p>
          <a:p>
            <a:r>
              <a:rPr lang="es-ES_tradnl" noProof="0" dirty="0"/>
              <a:t>La primera aproximación es identificar si el calcio viene del </a:t>
            </a:r>
            <a:r>
              <a:rPr lang="es-ES_tradnl" noProof="0" dirty="0" err="1"/>
              <a:t>Hiueso</a:t>
            </a:r>
            <a:r>
              <a:rPr lang="es-ES_tradnl" noProof="0" dirty="0"/>
              <a:t> o del Intestino</a:t>
            </a:r>
          </a:p>
          <a:p>
            <a:r>
              <a:rPr lang="es-ES_tradnl" noProof="0" dirty="0"/>
              <a:t>La diapositiva resume las causas de hipocalcemia y como diagnosticarla  </a:t>
            </a:r>
          </a:p>
          <a:p>
            <a:r>
              <a:rPr lang="es-ES_tradnl" noProof="0" dirty="0"/>
              <a:t>  1.Aumento de </a:t>
            </a:r>
            <a:r>
              <a:rPr lang="es-ES_tradnl" u="sng" noProof="0" dirty="0"/>
              <a:t>resorción ósea</a:t>
            </a:r>
            <a:r>
              <a:rPr lang="es-ES_tradnl" noProof="0" dirty="0"/>
              <a:t>:</a:t>
            </a:r>
          </a:p>
          <a:p>
            <a:r>
              <a:rPr lang="es-ES_tradnl" noProof="0" dirty="0"/>
              <a:t>	-Aumento de </a:t>
            </a:r>
            <a:r>
              <a:rPr lang="es-ES_tradnl" u="sng" noProof="0" dirty="0"/>
              <a:t>PTH</a:t>
            </a:r>
            <a:r>
              <a:rPr lang="es-ES_tradnl" noProof="0" dirty="0"/>
              <a:t> (Hiperparatiroidismo primario, litio, catecolaminas , </a:t>
            </a:r>
            <a:r>
              <a:rPr lang="es-ES_tradnl" noProof="0" dirty="0" err="1"/>
              <a:t>trsplante</a:t>
            </a:r>
            <a:r>
              <a:rPr lang="es-ES_tradnl" noProof="0" dirty="0"/>
              <a:t> renal ) </a:t>
            </a:r>
          </a:p>
          <a:p>
            <a:r>
              <a:rPr lang="es-ES_tradnl" noProof="0" dirty="0"/>
              <a:t>	- Exceso de </a:t>
            </a:r>
            <a:r>
              <a:rPr lang="es-ES_tradnl" u="sng" noProof="0" dirty="0"/>
              <a:t>Hormonas Tiroideas</a:t>
            </a:r>
          </a:p>
          <a:p>
            <a:r>
              <a:rPr lang="es-ES_tradnl" noProof="0" dirty="0"/>
              <a:t>	- Enfermedad neoplásica: </a:t>
            </a:r>
          </a:p>
          <a:p>
            <a:r>
              <a:rPr lang="es-ES_tradnl" noProof="0" dirty="0"/>
              <a:t>		producción de </a:t>
            </a:r>
            <a:r>
              <a:rPr lang="es-ES_tradnl" noProof="0" dirty="0" err="1"/>
              <a:t>PTHrP</a:t>
            </a:r>
            <a:r>
              <a:rPr lang="es-ES_tradnl" noProof="0" dirty="0"/>
              <a:t> (análogo de PTH),  </a:t>
            </a:r>
          </a:p>
          <a:p>
            <a:r>
              <a:rPr lang="es-ES_tradnl" noProof="0" dirty="0"/>
              <a:t>		metástasis en el hueso que producen </a:t>
            </a:r>
            <a:r>
              <a:rPr lang="es-ES_tradnl" noProof="0" dirty="0" err="1"/>
              <a:t>osteolisis</a:t>
            </a:r>
            <a:r>
              <a:rPr lang="es-ES_tradnl" noProof="0" dirty="0"/>
              <a:t>, Mieloma (</a:t>
            </a:r>
            <a:r>
              <a:rPr lang="es-ES_tradnl" u="sng" noProof="0" dirty="0" err="1"/>
              <a:t>Rx</a:t>
            </a:r>
            <a:r>
              <a:rPr lang="es-ES_tradnl" noProof="0" dirty="0"/>
              <a:t>)(</a:t>
            </a:r>
            <a:r>
              <a:rPr lang="es-ES_tradnl" u="sng" noProof="0" dirty="0" err="1"/>
              <a:t>Proteinograma</a:t>
            </a:r>
            <a:r>
              <a:rPr lang="es-ES_tradnl" noProof="0" dirty="0"/>
              <a:t>)</a:t>
            </a:r>
          </a:p>
          <a:p>
            <a:r>
              <a:rPr lang="es-ES_tradnl" noProof="0" dirty="0"/>
              <a:t>		mediadores inflamatorios (</a:t>
            </a:r>
            <a:r>
              <a:rPr lang="es-ES_tradnl" noProof="0" dirty="0" err="1"/>
              <a:t>citokinas</a:t>
            </a:r>
            <a:r>
              <a:rPr lang="es-ES_tradnl" noProof="0" dirty="0"/>
              <a:t>)</a:t>
            </a:r>
          </a:p>
          <a:p>
            <a:r>
              <a:rPr lang="es-ES_tradnl" noProof="0" dirty="0"/>
              <a:t>	-</a:t>
            </a:r>
            <a:r>
              <a:rPr lang="es-ES_tradnl" noProof="0" dirty="0" err="1"/>
              <a:t>Inmobilizacion</a:t>
            </a:r>
            <a:endParaRPr lang="es-ES_tradnl" noProof="0" dirty="0"/>
          </a:p>
          <a:p>
            <a:r>
              <a:rPr lang="es-ES_tradnl" noProof="0" dirty="0"/>
              <a:t>	-Exceso de </a:t>
            </a:r>
            <a:r>
              <a:rPr lang="es-ES_tradnl" noProof="0" dirty="0" err="1"/>
              <a:t>vIt</a:t>
            </a:r>
            <a:r>
              <a:rPr lang="es-ES_tradnl" noProof="0" dirty="0"/>
              <a:t> A</a:t>
            </a:r>
          </a:p>
          <a:p>
            <a:r>
              <a:rPr lang="es-ES_tradnl" noProof="0" dirty="0"/>
              <a:t>    2. Aumento de la absorción intestinal de Ca</a:t>
            </a:r>
          </a:p>
          <a:p>
            <a:r>
              <a:rPr lang="es-ES_tradnl" noProof="0" dirty="0"/>
              <a:t>	-Exceso de </a:t>
            </a:r>
            <a:r>
              <a:rPr lang="es-ES_tradnl" u="sng" noProof="0" dirty="0" err="1"/>
              <a:t>Vit</a:t>
            </a:r>
            <a:r>
              <a:rPr lang="es-ES_tradnl" u="sng" noProof="0" dirty="0"/>
              <a:t> D </a:t>
            </a:r>
            <a:r>
              <a:rPr lang="es-ES_tradnl" u="none" noProof="0" dirty="0"/>
              <a:t>(a)administración oral, b) producción  endógena en granulomas: TBC,  </a:t>
            </a:r>
            <a:r>
              <a:rPr lang="es-ES_tradnl" u="none" noProof="0" dirty="0" err="1"/>
              <a:t>Sarcoidosis</a:t>
            </a:r>
            <a:r>
              <a:rPr lang="es-ES_tradnl" u="none" noProof="0" dirty="0"/>
              <a:t>)</a:t>
            </a:r>
          </a:p>
          <a:p>
            <a:r>
              <a:rPr lang="es-ES_tradnl" u="none" noProof="0" dirty="0"/>
              <a:t>	- Síndrome de leche y alcalinos (exceso de ingesta de leche y bicarbonato)</a:t>
            </a:r>
          </a:p>
          <a:p>
            <a:endParaRPr lang="es-ES_tradnl" u="sng" noProof="0" dirty="0"/>
          </a:p>
          <a:p>
            <a:endParaRPr lang="es-ES_tradnl" u="sng" noProof="0" dirty="0"/>
          </a:p>
          <a:p>
            <a:pPr eaLnBrk="1" hangingPunct="1">
              <a:spcBef>
                <a:spcPct val="0"/>
              </a:spcBef>
            </a:pPr>
            <a:endParaRPr lang="en-US" dirty="0">
              <a:latin typeface="Calibri" charset="0"/>
            </a:endParaRPr>
          </a:p>
        </p:txBody>
      </p:sp>
      <p:sp>
        <p:nvSpPr>
          <p:cNvPr id="49156"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fld id="{DA24B2CB-247B-4344-831C-F41B333BD053}" type="slidenum">
              <a:rPr lang="en-US" sz="1200">
                <a:solidFill>
                  <a:prstClr val="black"/>
                </a:solidFill>
              </a:rPr>
              <a:pPr eaLnBrk="1" hangingPunct="1"/>
              <a:t>11</a:t>
            </a:fld>
            <a:endParaRPr lang="en-US" sz="1200">
              <a:solidFill>
                <a:prstClr val="black"/>
              </a:solidFill>
            </a:endParaRPr>
          </a:p>
        </p:txBody>
      </p:sp>
    </p:spTree>
    <p:extLst>
      <p:ext uri="{BB962C8B-B14F-4D97-AF65-F5344CB8AC3E}">
        <p14:creationId xmlns:p14="http://schemas.microsoft.com/office/powerpoint/2010/main" val="2060488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0179" name="2 Marcador de notas"/>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s-ES_tradnl" noProof="0" dirty="0">
                <a:latin typeface="Calibri" charset="0"/>
              </a:rPr>
              <a:t>La diapositiva resume los síntomas de la Hipercalcemia :</a:t>
            </a:r>
          </a:p>
          <a:p>
            <a:pPr eaLnBrk="1" hangingPunct="1">
              <a:spcBef>
                <a:spcPct val="0"/>
              </a:spcBef>
            </a:pPr>
            <a:endParaRPr lang="es-ES_tradnl" noProof="0" dirty="0">
              <a:latin typeface="Calibri" charset="0"/>
            </a:endParaRPr>
          </a:p>
          <a:p>
            <a:pPr eaLnBrk="1" hangingPunct="1">
              <a:spcBef>
                <a:spcPct val="0"/>
              </a:spcBef>
            </a:pPr>
            <a:r>
              <a:rPr lang="es-ES_tradnl" noProof="0" dirty="0">
                <a:latin typeface="Calibri" charset="0"/>
              </a:rPr>
              <a:t>-Acortamiento del Q-T. </a:t>
            </a:r>
          </a:p>
          <a:p>
            <a:pPr eaLnBrk="1" hangingPunct="1">
              <a:spcBef>
                <a:spcPct val="0"/>
              </a:spcBef>
            </a:pPr>
            <a:r>
              <a:rPr lang="es-ES_tradnl" noProof="0" dirty="0">
                <a:latin typeface="Calibri" charset="0"/>
              </a:rPr>
              <a:t>-Con calcio alto hay tendencia a hipertensión por mayor reactividad a la acción de catecolaminas. </a:t>
            </a:r>
          </a:p>
          <a:p>
            <a:pPr eaLnBrk="1" hangingPunct="1">
              <a:spcBef>
                <a:spcPct val="0"/>
              </a:spcBef>
            </a:pPr>
            <a:r>
              <a:rPr lang="es-ES_tradnl" noProof="0" dirty="0">
                <a:latin typeface="Calibri" charset="0"/>
              </a:rPr>
              <a:t>-Se produce perdida renal de </a:t>
            </a:r>
            <a:r>
              <a:rPr lang="es-ES_tradnl" noProof="0" dirty="0" err="1">
                <a:latin typeface="Calibri" charset="0"/>
              </a:rPr>
              <a:t>Na</a:t>
            </a:r>
            <a:r>
              <a:rPr lang="es-ES_tradnl" noProof="0" dirty="0">
                <a:latin typeface="Calibri" charset="0"/>
              </a:rPr>
              <a:t> y de agua, es decir depleción de volumen. (Esto </a:t>
            </a:r>
            <a:r>
              <a:rPr lang="es-ES_tradnl" noProof="0" dirty="0" err="1">
                <a:latin typeface="Calibri" charset="0"/>
              </a:rPr>
              <a:t>quere</a:t>
            </a:r>
            <a:r>
              <a:rPr lang="es-ES_tradnl" noProof="0" dirty="0">
                <a:latin typeface="Calibri" charset="0"/>
              </a:rPr>
              <a:t> decir que para que el </a:t>
            </a:r>
            <a:r>
              <a:rPr lang="es-ES_tradnl" noProof="0" dirty="0" err="1">
                <a:latin typeface="Calibri" charset="0"/>
              </a:rPr>
              <a:t>riñon</a:t>
            </a:r>
            <a:r>
              <a:rPr lang="es-ES_tradnl" noProof="0" dirty="0">
                <a:latin typeface="Calibri" charset="0"/>
              </a:rPr>
              <a:t> pueda excretar exceso de </a:t>
            </a:r>
            <a:r>
              <a:rPr lang="es-ES_tradnl" noProof="0" dirty="0" err="1">
                <a:latin typeface="Calibri" charset="0"/>
              </a:rPr>
              <a:t>ca</a:t>
            </a:r>
            <a:r>
              <a:rPr lang="es-ES_tradnl" noProof="0" dirty="0">
                <a:latin typeface="Calibri" charset="0"/>
              </a:rPr>
              <a:t> hay que reponer volumen extracelular)</a:t>
            </a:r>
          </a:p>
          <a:p>
            <a:pPr marL="171450" indent="-171450" eaLnBrk="1" hangingPunct="1">
              <a:spcBef>
                <a:spcPct val="0"/>
              </a:spcBef>
              <a:buFontTx/>
              <a:buChar char="-"/>
            </a:pPr>
            <a:r>
              <a:rPr lang="es-ES_tradnl" noProof="0" dirty="0">
                <a:latin typeface="Calibri" charset="0"/>
              </a:rPr>
              <a:t>Síntomas digestivos , el estreñimiento es </a:t>
            </a:r>
            <a:r>
              <a:rPr lang="es-ES_tradnl" noProof="0" dirty="0" err="1">
                <a:latin typeface="Calibri" charset="0"/>
              </a:rPr>
              <a:t>frequente</a:t>
            </a:r>
            <a:r>
              <a:rPr lang="es-ES_tradnl" noProof="0" dirty="0">
                <a:latin typeface="Calibri" charset="0"/>
              </a:rPr>
              <a:t> .</a:t>
            </a:r>
          </a:p>
          <a:p>
            <a:pPr marL="171450" indent="-171450" eaLnBrk="1" hangingPunct="1">
              <a:spcBef>
                <a:spcPct val="0"/>
              </a:spcBef>
              <a:buFontTx/>
              <a:buChar char="-"/>
            </a:pPr>
            <a:r>
              <a:rPr lang="es-ES_tradnl" noProof="0" dirty="0">
                <a:latin typeface="Calibri" charset="0"/>
              </a:rPr>
              <a:t>Síntomas neurológicos: </a:t>
            </a:r>
            <a:r>
              <a:rPr lang="es-ES" sz="1200" b="0" i="0" u="none" strike="noStrike" kern="1200" dirty="0">
                <a:solidFill>
                  <a:schemeClr val="tx1"/>
                </a:solidFill>
                <a:effectLst/>
                <a:latin typeface="+mn-lt"/>
                <a:ea typeface="+mn-ea"/>
                <a:cs typeface="+mn-cs"/>
              </a:rPr>
              <a:t>Confusión, letargia. También puede causar depresión</a:t>
            </a:r>
            <a:endParaRPr lang="es-ES_tradnl" noProof="0" dirty="0">
              <a:latin typeface="Calibri" charset="0"/>
            </a:endParaRPr>
          </a:p>
        </p:txBody>
      </p:sp>
      <p:sp>
        <p:nvSpPr>
          <p:cNvPr id="50180"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fld id="{362A70BD-7FAE-B642-92C6-CBA496AAAA2F}" type="slidenum">
              <a:rPr lang="en-US" sz="1200">
                <a:solidFill>
                  <a:prstClr val="black"/>
                </a:solidFill>
              </a:rPr>
              <a:pPr eaLnBrk="1" hangingPunct="1"/>
              <a:t>12</a:t>
            </a:fld>
            <a:endParaRPr lang="en-US" sz="1200">
              <a:solidFill>
                <a:prstClr val="black"/>
              </a:solidFill>
            </a:endParaRPr>
          </a:p>
        </p:txBody>
      </p:sp>
    </p:spTree>
    <p:extLst>
      <p:ext uri="{BB962C8B-B14F-4D97-AF65-F5344CB8AC3E}">
        <p14:creationId xmlns:p14="http://schemas.microsoft.com/office/powerpoint/2010/main" val="314692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noProof="0" dirty="0"/>
              <a:t>El tratamiento de la </a:t>
            </a:r>
            <a:r>
              <a:rPr lang="es-ES_tradnl" noProof="0" dirty="0" err="1"/>
              <a:t>hypercalcemia</a:t>
            </a:r>
            <a:r>
              <a:rPr lang="es-ES_tradnl" noProof="0" dirty="0"/>
              <a:t> consiste en disminuir la entrada de Ca al espacio extracelular (intestino o hueso) y aumentar su salida (renal)</a:t>
            </a:r>
          </a:p>
        </p:txBody>
      </p:sp>
      <p:sp>
        <p:nvSpPr>
          <p:cNvPr id="4" name="Marcador de número de diapositiva 3"/>
          <p:cNvSpPr>
            <a:spLocks noGrp="1"/>
          </p:cNvSpPr>
          <p:nvPr>
            <p:ph type="sldNum" sz="quarter" idx="5"/>
          </p:nvPr>
        </p:nvSpPr>
        <p:spPr/>
        <p:txBody>
          <a:bodyPr/>
          <a:lstStyle/>
          <a:p>
            <a:fld id="{C82AFD53-FAFA-3A48-9F96-332A23D3A1A6}" type="slidenum">
              <a:rPr lang="en-US" smtClean="0"/>
              <a:t>13</a:t>
            </a:fld>
            <a:endParaRPr lang="en-US"/>
          </a:p>
        </p:txBody>
      </p:sp>
    </p:spTree>
    <p:extLst>
      <p:ext uri="{BB962C8B-B14F-4D97-AF65-F5344CB8AC3E}">
        <p14:creationId xmlns:p14="http://schemas.microsoft.com/office/powerpoint/2010/main" val="2988707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noProof="0" dirty="0"/>
              <a:t>El tratamiento de la  hipercalcemia consiste en aumentar la excreción renal de Ca y  disminuir la salida de Ca del hueso o en el caso que haya evidencia de aumento de </a:t>
            </a:r>
            <a:r>
              <a:rPr lang="es-ES_tradnl" noProof="0" dirty="0" err="1"/>
              <a:t>calcitrol</a:t>
            </a:r>
            <a:r>
              <a:rPr lang="es-ES_tradnl" noProof="0" dirty="0"/>
              <a:t> hay que  disminuir la absorción intestinal de Ca.</a:t>
            </a:r>
          </a:p>
          <a:p>
            <a:endParaRPr lang="es-ES_tradnl" noProof="0" dirty="0"/>
          </a:p>
          <a:p>
            <a:r>
              <a:rPr lang="es-ES_tradnl" noProof="0" dirty="0"/>
              <a:t>Para aumentar la excreción renal de calcio hay que  asegurarse de que el filtrado glomerular es adecuado y para ello hay que administrar suero salino para reponer volumen extracelular y entonces se administra furosemida para disminuir la reabsorción tubular de Ca. Si no hay función renal, hay que recurrir a la diálisis.</a:t>
            </a:r>
          </a:p>
          <a:p>
            <a:endParaRPr lang="es-ES_tradnl" noProof="0" dirty="0"/>
          </a:p>
          <a:p>
            <a:pPr eaLnBrk="1" fontAlgn="base" hangingPunct="1">
              <a:spcBef>
                <a:spcPct val="0"/>
              </a:spcBef>
              <a:spcAft>
                <a:spcPct val="0"/>
              </a:spcAft>
            </a:pPr>
            <a:r>
              <a:rPr lang="es-ES" sz="1200" dirty="0">
                <a:solidFill>
                  <a:srgbClr val="000000"/>
                </a:solidFill>
                <a:latin typeface="Arial" charset="0"/>
                <a:sym typeface="Symbol" charset="0"/>
              </a:rPr>
              <a:t>Para evitar la salida de Ca del hueso se usan </a:t>
            </a:r>
            <a:r>
              <a:rPr lang="es-ES" sz="1200" dirty="0" err="1">
                <a:solidFill>
                  <a:srgbClr val="000000"/>
                </a:solidFill>
                <a:latin typeface="Arial" charset="0"/>
              </a:rPr>
              <a:t>bifosfonatos</a:t>
            </a:r>
            <a:r>
              <a:rPr lang="es-ES" sz="1200" dirty="0">
                <a:solidFill>
                  <a:srgbClr val="000000"/>
                </a:solidFill>
                <a:latin typeface="Arial" charset="0"/>
              </a:rPr>
              <a:t> para acción prolongada. La Calcitonina tiene acción rápida y corta.  </a:t>
            </a:r>
            <a:r>
              <a:rPr lang="es-ES" sz="1200" dirty="0" err="1">
                <a:solidFill>
                  <a:srgbClr val="000000"/>
                </a:solidFill>
                <a:latin typeface="Arial" charset="0"/>
              </a:rPr>
              <a:t>Denosumab</a:t>
            </a:r>
            <a:r>
              <a:rPr lang="es-ES" sz="1200" dirty="0">
                <a:solidFill>
                  <a:srgbClr val="000000"/>
                </a:solidFill>
                <a:latin typeface="Arial" charset="0"/>
              </a:rPr>
              <a:t> es efectivo en los casos de Enfermedad  neoplásica</a:t>
            </a:r>
          </a:p>
          <a:p>
            <a:pPr eaLnBrk="1" fontAlgn="base" hangingPunct="1">
              <a:spcBef>
                <a:spcPct val="0"/>
              </a:spcBef>
              <a:spcAft>
                <a:spcPct val="0"/>
              </a:spcAft>
            </a:pPr>
            <a:endParaRPr lang="es-ES" sz="1200" dirty="0">
              <a:solidFill>
                <a:srgbClr val="000000"/>
              </a:solidFill>
              <a:latin typeface="Arial" charset="0"/>
            </a:endParaRPr>
          </a:p>
          <a:p>
            <a:pPr eaLnBrk="1" fontAlgn="base" hangingPunct="1">
              <a:spcBef>
                <a:spcPct val="0"/>
              </a:spcBef>
              <a:spcAft>
                <a:spcPct val="0"/>
              </a:spcAft>
            </a:pPr>
            <a:r>
              <a:rPr lang="es-ES" sz="1200" dirty="0">
                <a:solidFill>
                  <a:srgbClr val="000000"/>
                </a:solidFill>
                <a:latin typeface="Arial" charset="0"/>
              </a:rPr>
              <a:t>Si existe exceso de vitamina D se puede disminuir la absorción intestinal de </a:t>
            </a:r>
            <a:r>
              <a:rPr lang="es-ES" sz="1200">
                <a:solidFill>
                  <a:srgbClr val="000000"/>
                </a:solidFill>
                <a:latin typeface="Arial" charset="0"/>
              </a:rPr>
              <a:t>Ca con  </a:t>
            </a:r>
            <a:r>
              <a:rPr lang="es-ES" sz="1200" dirty="0">
                <a:solidFill>
                  <a:srgbClr val="000000"/>
                </a:solidFill>
                <a:latin typeface="Arial" charset="0"/>
              </a:rPr>
              <a:t>los glucocorticoides. </a:t>
            </a:r>
            <a:endParaRPr lang="es-ES_tradnl" noProof="0" dirty="0"/>
          </a:p>
        </p:txBody>
      </p:sp>
      <p:sp>
        <p:nvSpPr>
          <p:cNvPr id="4" name="Marcador de número de diapositiva 3"/>
          <p:cNvSpPr>
            <a:spLocks noGrp="1"/>
          </p:cNvSpPr>
          <p:nvPr>
            <p:ph type="sldNum" sz="quarter" idx="5"/>
          </p:nvPr>
        </p:nvSpPr>
        <p:spPr/>
        <p:txBody>
          <a:bodyPr/>
          <a:lstStyle/>
          <a:p>
            <a:fld id="{C82AFD53-FAFA-3A48-9F96-332A23D3A1A6}" type="slidenum">
              <a:rPr lang="en-US" smtClean="0"/>
              <a:t>14</a:t>
            </a:fld>
            <a:endParaRPr lang="en-US"/>
          </a:p>
        </p:txBody>
      </p:sp>
    </p:spTree>
    <p:extLst>
      <p:ext uri="{BB962C8B-B14F-4D97-AF65-F5344CB8AC3E}">
        <p14:creationId xmlns:p14="http://schemas.microsoft.com/office/powerpoint/2010/main" val="3281852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a:latin typeface="Calibri" charset="0"/>
              </a:rPr>
              <a:t>El </a:t>
            </a:r>
            <a:r>
              <a:rPr lang="en-US" dirty="0" err="1">
                <a:latin typeface="Calibri" charset="0"/>
              </a:rPr>
              <a:t>tratamiento</a:t>
            </a:r>
            <a:r>
              <a:rPr lang="en-US" dirty="0">
                <a:latin typeface="Calibri" charset="0"/>
              </a:rPr>
              <a:t> de la hypercalcemia </a:t>
            </a:r>
            <a:r>
              <a:rPr lang="en-US" dirty="0" err="1">
                <a:latin typeface="Calibri" charset="0"/>
              </a:rPr>
              <a:t>consiste</a:t>
            </a:r>
            <a:r>
              <a:rPr lang="en-US" dirty="0">
                <a:latin typeface="Calibri" charset="0"/>
              </a:rPr>
              <a:t> </a:t>
            </a:r>
            <a:r>
              <a:rPr lang="en-US" dirty="0" err="1">
                <a:latin typeface="Calibri" charset="0"/>
              </a:rPr>
              <a:t>en</a:t>
            </a:r>
            <a:r>
              <a:rPr lang="en-US" dirty="0">
                <a:latin typeface="Calibri" charset="0"/>
              </a:rPr>
              <a:t> </a:t>
            </a:r>
            <a:r>
              <a:rPr lang="en-US" dirty="0" err="1">
                <a:latin typeface="Calibri" charset="0"/>
              </a:rPr>
              <a:t>disminuir</a:t>
            </a:r>
            <a:r>
              <a:rPr lang="en-US">
                <a:latin typeface="Calibri" charset="0"/>
              </a:rPr>
              <a:t> </a:t>
            </a:r>
            <a:endParaRPr lang="en-US" dirty="0">
              <a:latin typeface="Calibri" charset="0"/>
            </a:endParaRPr>
          </a:p>
        </p:txBody>
      </p:sp>
      <p:sp>
        <p:nvSpPr>
          <p:cNvPr id="51204"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fld id="{CF628599-5E71-374A-B78E-B2888C04C80A}" type="slidenum">
              <a:rPr lang="en-US" sz="1200">
                <a:solidFill>
                  <a:srgbClr val="000000"/>
                </a:solidFill>
              </a:rPr>
              <a:pPr eaLnBrk="1" hangingPunct="1"/>
              <a:t>15</a:t>
            </a:fld>
            <a:endParaRPr lang="en-US" sz="1200">
              <a:solidFill>
                <a:srgbClr val="000000"/>
              </a:solidFill>
            </a:endParaRPr>
          </a:p>
        </p:txBody>
      </p:sp>
    </p:spTree>
    <p:extLst>
      <p:ext uri="{BB962C8B-B14F-4D97-AF65-F5344CB8AC3E}">
        <p14:creationId xmlns:p14="http://schemas.microsoft.com/office/powerpoint/2010/main" val="1540680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2227" name="2 Marcador de notas"/>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s-ES_tradnl" noProof="0" dirty="0">
                <a:latin typeface="Calibri" charset="0"/>
              </a:rPr>
              <a:t>Para diagnosticar hipocalcemia propongo el siguiente esquema:</a:t>
            </a:r>
          </a:p>
          <a:p>
            <a:pPr eaLnBrk="1" hangingPunct="1">
              <a:spcBef>
                <a:spcPct val="0"/>
              </a:spcBef>
            </a:pPr>
            <a:endParaRPr lang="es-ES_tradnl" noProof="0" dirty="0">
              <a:latin typeface="Calibri" charset="0"/>
            </a:endParaRPr>
          </a:p>
          <a:p>
            <a:pPr eaLnBrk="1" hangingPunct="1">
              <a:spcBef>
                <a:spcPct val="0"/>
              </a:spcBef>
            </a:pPr>
            <a:r>
              <a:rPr lang="es-ES_tradnl" noProof="0" dirty="0">
                <a:latin typeface="Calibri" charset="0"/>
              </a:rPr>
              <a:t>1-Descartar una marcada disminución de Magnesio que interfiere con la producción de PTH y con la acción </a:t>
            </a:r>
            <a:r>
              <a:rPr lang="es-ES_tradnl" noProof="0" dirty="0" err="1">
                <a:latin typeface="Calibri" charset="0"/>
              </a:rPr>
              <a:t>calcémica</a:t>
            </a:r>
            <a:r>
              <a:rPr lang="es-ES_tradnl" noProof="0" dirty="0">
                <a:latin typeface="Calibri" charset="0"/>
              </a:rPr>
              <a:t> de la PTH.</a:t>
            </a:r>
          </a:p>
          <a:p>
            <a:pPr eaLnBrk="1" hangingPunct="1">
              <a:spcBef>
                <a:spcPct val="0"/>
              </a:spcBef>
            </a:pPr>
            <a:r>
              <a:rPr lang="es-ES_tradnl" noProof="0" dirty="0">
                <a:latin typeface="Calibri" charset="0"/>
              </a:rPr>
              <a:t>2-El siguiente paso es medir la concentración de PTH que puede ser baja lo cual indica hipoparatiroidismo  pero también puede indicar hipoparatiroidismo si teniendo  un calcio bajo no se detecta un aumento de PTH ya que las paratiroides han de producir más PTH en presencia de hipocalcemia. </a:t>
            </a:r>
          </a:p>
          <a:p>
            <a:pPr eaLnBrk="1" hangingPunct="1">
              <a:spcBef>
                <a:spcPct val="0"/>
              </a:spcBef>
            </a:pPr>
            <a:r>
              <a:rPr lang="es-ES_tradnl" noProof="0" dirty="0">
                <a:latin typeface="Calibri" charset="0"/>
              </a:rPr>
              <a:t>3-Si la PTH es elevada  hay que determinar los niveles de fosfato (P) sérico. En el caso de que el P sea bajo podría existir deficiencia de </a:t>
            </a:r>
            <a:r>
              <a:rPr lang="es-ES_tradnl" noProof="0" dirty="0" err="1">
                <a:latin typeface="Calibri" charset="0"/>
              </a:rPr>
              <a:t>Vit</a:t>
            </a:r>
            <a:r>
              <a:rPr lang="es-ES_tradnl" noProof="0" dirty="0">
                <a:latin typeface="Calibri" charset="0"/>
              </a:rPr>
              <a:t> D que causa de  disminución de la absorción intestinal de P y Ca. También puede existir un hueso que incorpora gran cantidad de calcio “hueso hambriento” que se observa cuando hay descenso rápido de del remodelado </a:t>
            </a:r>
            <a:r>
              <a:rPr lang="es-ES_tradnl" noProof="0" dirty="0" err="1">
                <a:latin typeface="Calibri" charset="0"/>
              </a:rPr>
              <a:t>oseo</a:t>
            </a:r>
            <a:r>
              <a:rPr lang="es-ES_tradnl" noProof="0" dirty="0">
                <a:latin typeface="Calibri" charset="0"/>
              </a:rPr>
              <a:t> por ejemplo cuando hay descenso rápido de la PTH. En las pancreatitis puede ocurrir deposición de Ca y P  junto con lípidos en tejido pancreático pero también existen evidencia de que disminuye la producción de PTH y es posible que esta ultima sea la causa fundamental de la hipocalcemia. Si el P es alto podría existir </a:t>
            </a:r>
            <a:r>
              <a:rPr lang="es-ES_tradnl" noProof="0" dirty="0" err="1">
                <a:latin typeface="Calibri" charset="0"/>
              </a:rPr>
              <a:t>pseudohipoparatiroidismo</a:t>
            </a:r>
            <a:r>
              <a:rPr lang="es-ES_tradnl" noProof="0" dirty="0">
                <a:latin typeface="Calibri" charset="0"/>
              </a:rPr>
              <a:t> que es un defecto genético de la proteína G ligada al receptor de la PTH. Una de las causas más frecuentes de hipocalcemia es la insuficiencia renal crónica que es causada por una resistencia del hueso a la acción de la PTH y el alto P es en parte responsable de que exista resistencia esquelética a la acción del PTH. Una </a:t>
            </a:r>
            <a:r>
              <a:rPr lang="es-ES_tradnl" noProof="0" dirty="0" err="1">
                <a:latin typeface="Calibri" charset="0"/>
              </a:rPr>
              <a:t>alimentacion</a:t>
            </a:r>
            <a:r>
              <a:rPr lang="es-ES_tradnl" noProof="0" dirty="0">
                <a:latin typeface="Calibri" charset="0"/>
              </a:rPr>
              <a:t> parenteral con poco mucho P puede producir una reducción el los niveles de Ca.</a:t>
            </a:r>
          </a:p>
        </p:txBody>
      </p:sp>
      <p:sp>
        <p:nvSpPr>
          <p:cNvPr id="52228"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fld id="{DF597AF9-F9D6-1240-BFCD-F72A032F529D}" type="slidenum">
              <a:rPr lang="en-US" sz="1200"/>
              <a:pPr eaLnBrk="1" hangingPunct="1"/>
              <a:t>16</a:t>
            </a:fld>
            <a:endParaRPr lang="en-US" sz="1200"/>
          </a:p>
        </p:txBody>
      </p:sp>
    </p:spTree>
    <p:extLst>
      <p:ext uri="{BB962C8B-B14F-4D97-AF65-F5344CB8AC3E}">
        <p14:creationId xmlns:p14="http://schemas.microsoft.com/office/powerpoint/2010/main" val="2008277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3251" name="2 Marcador de notas"/>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sz="1200" b="1" i="0" u="none" strike="noStrike" kern="1200" dirty="0">
              <a:solidFill>
                <a:schemeClr val="tx1"/>
              </a:solidFill>
              <a:effectLst/>
              <a:latin typeface="+mn-lt"/>
              <a:ea typeface="+mn-ea"/>
              <a:cs typeface="+mn-cs"/>
            </a:endParaRPr>
          </a:p>
          <a:p>
            <a:pPr eaLnBrk="1" hangingPunct="1">
              <a:spcBef>
                <a:spcPct val="0"/>
              </a:spcBef>
            </a:pPr>
            <a:r>
              <a:rPr lang="es-ES" sz="1200" b="1" i="0" u="none" strike="noStrike" kern="1200" dirty="0">
                <a:solidFill>
                  <a:schemeClr val="tx1"/>
                </a:solidFill>
                <a:effectLst/>
                <a:latin typeface="+mn-lt"/>
                <a:ea typeface="+mn-ea"/>
                <a:cs typeface="+mn-cs"/>
              </a:rPr>
              <a:t>síntomas neurológicos</a:t>
            </a:r>
            <a:r>
              <a:rPr lang="es-ES" sz="1200" b="0" i="0" u="none" strike="noStrike" kern="1200" dirty="0">
                <a:solidFill>
                  <a:schemeClr val="tx1"/>
                </a:solidFill>
                <a:effectLst/>
                <a:latin typeface="+mn-lt"/>
                <a:ea typeface="+mn-ea"/>
                <a:cs typeface="+mn-cs"/>
              </a:rPr>
              <a:t> que pueden </a:t>
            </a:r>
            <a:r>
              <a:rPr lang="es-ES" sz="1200" b="0" i="0" u="none" strike="noStrike" kern="1200" dirty="0" err="1">
                <a:solidFill>
                  <a:schemeClr val="tx1"/>
                </a:solidFill>
                <a:effectLst/>
                <a:latin typeface="+mn-lt"/>
                <a:ea typeface="+mn-ea"/>
                <a:cs typeface="+mn-cs"/>
              </a:rPr>
              <a:t>llevgar</a:t>
            </a:r>
            <a:r>
              <a:rPr lang="es-ES" sz="1200" b="0" i="0" u="none" strike="noStrike" kern="1200" dirty="0">
                <a:solidFill>
                  <a:schemeClr val="tx1"/>
                </a:solidFill>
                <a:effectLst/>
                <a:latin typeface="+mn-lt"/>
                <a:ea typeface="+mn-ea"/>
                <a:cs typeface="+mn-cs"/>
              </a:rPr>
              <a:t> a convulsiones o psíquicos, como confusión, falta de memoria, delirio, depresión y alucinaciones.</a:t>
            </a:r>
            <a:endParaRPr lang="en-US" dirty="0">
              <a:latin typeface="Calibri" charset="0"/>
            </a:endParaRPr>
          </a:p>
        </p:txBody>
      </p:sp>
      <p:sp>
        <p:nvSpPr>
          <p:cNvPr id="53252"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fld id="{7177B398-6F3A-BF4A-84DF-A3DF8E4A01B9}" type="slidenum">
              <a:rPr lang="en-US" sz="1200"/>
              <a:pPr eaLnBrk="1" hangingPunct="1"/>
              <a:t>17</a:t>
            </a:fld>
            <a:endParaRPr lang="en-US" sz="1200"/>
          </a:p>
        </p:txBody>
      </p:sp>
    </p:spTree>
    <p:extLst>
      <p:ext uri="{BB962C8B-B14F-4D97-AF65-F5344CB8AC3E}">
        <p14:creationId xmlns:p14="http://schemas.microsoft.com/office/powerpoint/2010/main" val="1111445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noProof="0" dirty="0"/>
              <a:t>La concentración de P sérico ( valores normales f</a:t>
            </a:r>
            <a:r>
              <a:rPr lang="es-ES" sz="1200" b="0" i="0" u="none" strike="noStrike" kern="1200" dirty="0" err="1">
                <a:solidFill>
                  <a:schemeClr val="tx1"/>
                </a:solidFill>
                <a:effectLst/>
                <a:latin typeface="+mn-lt"/>
                <a:ea typeface="+mn-ea"/>
                <a:cs typeface="+mn-cs"/>
              </a:rPr>
              <a:t>osfato</a:t>
            </a:r>
            <a:r>
              <a:rPr lang="es-ES" sz="1200" b="0" i="0" u="none" strike="noStrike" kern="1200" dirty="0">
                <a:solidFill>
                  <a:schemeClr val="tx1"/>
                </a:solidFill>
                <a:effectLst/>
                <a:latin typeface="+mn-lt"/>
                <a:ea typeface="+mn-ea"/>
                <a:cs typeface="+mn-cs"/>
              </a:rPr>
              <a:t> sérico (P) son de 3 a 4,5 mg/dl (0,75-1,45 </a:t>
            </a:r>
            <a:r>
              <a:rPr lang="es-ES" sz="1200" b="0" i="0" u="none" strike="noStrike" kern="1200" dirty="0" err="1">
                <a:solidFill>
                  <a:schemeClr val="tx1"/>
                </a:solidFill>
                <a:effectLst/>
                <a:latin typeface="+mn-lt"/>
                <a:ea typeface="+mn-ea"/>
                <a:cs typeface="+mn-cs"/>
              </a:rPr>
              <a:t>mmol</a:t>
            </a:r>
            <a:r>
              <a:rPr lang="es-ES" sz="1200" b="0" i="0" u="none" strike="noStrike" kern="1200" dirty="0">
                <a:solidFill>
                  <a:schemeClr val="tx1"/>
                </a:solidFill>
                <a:effectLst/>
                <a:latin typeface="+mn-lt"/>
                <a:ea typeface="+mn-ea"/>
                <a:cs typeface="+mn-cs"/>
              </a:rPr>
              <a:t>/l) en niños los valores normales legan hasta 5-6 mg/dl depende de la edad .</a:t>
            </a:r>
            <a:r>
              <a:rPr lang="es-ES_tradnl" noProof="0" dirty="0"/>
              <a:t> La concentración de P en el suero refleja el contenido de P extracelular que es el resultado del balance de absorción intestinal de P , intercambio  </a:t>
            </a:r>
            <a:r>
              <a:rPr lang="es-ES_tradnl" noProof="0" dirty="0" err="1"/>
              <a:t>cpn</a:t>
            </a:r>
            <a:r>
              <a:rPr lang="es-ES_tradnl" noProof="0" dirty="0"/>
              <a:t> hueso y células y excreción renal de P </a:t>
            </a:r>
          </a:p>
          <a:p>
            <a:endParaRPr lang="es-ES_tradnl" noProof="0" dirty="0"/>
          </a:p>
          <a:p>
            <a:r>
              <a:rPr lang="es-ES_tradnl" noProof="0" dirty="0"/>
              <a:t>Las causas de </a:t>
            </a:r>
            <a:r>
              <a:rPr lang="es-ES_tradnl" noProof="0" dirty="0" err="1"/>
              <a:t>hipofosfatemia</a:t>
            </a:r>
            <a:r>
              <a:rPr lang="es-ES_tradnl" noProof="0" dirty="0"/>
              <a:t> se pueden esencialmente: </a:t>
            </a:r>
          </a:p>
          <a:p>
            <a:r>
              <a:rPr lang="es-ES_tradnl" noProof="0" dirty="0"/>
              <a:t>-disminución de absorción intestinal de P (falta de vitamina D)</a:t>
            </a:r>
          </a:p>
          <a:p>
            <a:r>
              <a:rPr lang="es-ES_tradnl" noProof="0" dirty="0"/>
              <a:t>-desplazamiento de P al hueso o espacio intracelular (aumento del pH)</a:t>
            </a:r>
          </a:p>
          <a:p>
            <a:r>
              <a:rPr lang="es-ES_tradnl" noProof="0" dirty="0"/>
              <a:t>-excesiva excreción renal de P (que es estimulada </a:t>
            </a:r>
            <a:r>
              <a:rPr lang="es-ES_tradnl" noProof="0" dirty="0" err="1"/>
              <a:t>oor</a:t>
            </a:r>
            <a:r>
              <a:rPr lang="es-ES_tradnl" noProof="0" dirty="0"/>
              <a:t> FGF23 y por PTH)</a:t>
            </a:r>
          </a:p>
          <a:p>
            <a:endParaRPr lang="es-ES_tradnl" noProof="0" dirty="0"/>
          </a:p>
          <a:p>
            <a:r>
              <a:rPr lang="es-ES_tradnl" noProof="0" dirty="0"/>
              <a:t> </a:t>
            </a:r>
          </a:p>
        </p:txBody>
      </p:sp>
      <p:sp>
        <p:nvSpPr>
          <p:cNvPr id="4" name="Marcador de número de diapositiva 3"/>
          <p:cNvSpPr>
            <a:spLocks noGrp="1"/>
          </p:cNvSpPr>
          <p:nvPr>
            <p:ph type="sldNum" sz="quarter" idx="5"/>
          </p:nvPr>
        </p:nvSpPr>
        <p:spPr/>
        <p:txBody>
          <a:bodyPr/>
          <a:lstStyle/>
          <a:p>
            <a:fld id="{C82AFD53-FAFA-3A48-9F96-332A23D3A1A6}" type="slidenum">
              <a:rPr lang="en-US" smtClean="0"/>
              <a:t>18</a:t>
            </a:fld>
            <a:endParaRPr lang="en-US"/>
          </a:p>
        </p:txBody>
      </p:sp>
    </p:spTree>
    <p:extLst>
      <p:ext uri="{BB962C8B-B14F-4D97-AF65-F5344CB8AC3E}">
        <p14:creationId xmlns:p14="http://schemas.microsoft.com/office/powerpoint/2010/main" val="3032426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Marcador de imagen de diapositiva"/>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0418" name="2 Marcador de notas"/>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50000"/>
              </a:spcBef>
            </a:pPr>
            <a:r>
              <a:rPr lang="es-ES_tradnl" noProof="0" dirty="0">
                <a:latin typeface="Calibri" charset="0"/>
              </a:rPr>
              <a:t>Las causas específicas de </a:t>
            </a:r>
            <a:r>
              <a:rPr lang="es-ES_tradnl" noProof="0" dirty="0" err="1">
                <a:latin typeface="Calibri" charset="0"/>
              </a:rPr>
              <a:t>hipofosfatemia</a:t>
            </a:r>
            <a:r>
              <a:rPr lang="es-ES_tradnl" noProof="0" dirty="0">
                <a:latin typeface="Calibri" charset="0"/>
              </a:rPr>
              <a:t> son :</a:t>
            </a:r>
          </a:p>
          <a:p>
            <a:pPr eaLnBrk="1" hangingPunct="1">
              <a:spcBef>
                <a:spcPct val="50000"/>
              </a:spcBef>
            </a:pPr>
            <a:endParaRPr lang="es-ES_tradnl" noProof="0" dirty="0">
              <a:latin typeface="Calibri" charset="0"/>
              <a:sym typeface="Symbol" charset="0"/>
            </a:endParaRPr>
          </a:p>
          <a:p>
            <a:pPr eaLnBrk="1" hangingPunct="1">
              <a:spcBef>
                <a:spcPct val="50000"/>
              </a:spcBef>
            </a:pPr>
            <a:r>
              <a:rPr lang="es-ES" dirty="0">
                <a:latin typeface="Arial" charset="0"/>
                <a:sym typeface="Symbol" charset="0"/>
              </a:rPr>
              <a:t>1.Reducción del la </a:t>
            </a:r>
            <a:r>
              <a:rPr lang="es-ES_tradnl" dirty="0">
                <a:latin typeface="Arial" charset="0"/>
                <a:sym typeface="Symbol" charset="0"/>
              </a:rPr>
              <a:t>absorción Intestinal de P que puede ser secundario a estados de malabsorción , falta de </a:t>
            </a:r>
            <a:r>
              <a:rPr lang="es-ES_tradnl" dirty="0" err="1">
                <a:latin typeface="Arial" charset="0"/>
                <a:sym typeface="Symbol" charset="0"/>
              </a:rPr>
              <a:t>Vt</a:t>
            </a:r>
            <a:r>
              <a:rPr lang="es-ES_tradnl" dirty="0">
                <a:latin typeface="Arial" charset="0"/>
                <a:sym typeface="Symbol" charset="0"/>
              </a:rPr>
              <a:t> D que es responsable de estimular la absorción intestinal de P . </a:t>
            </a:r>
            <a:r>
              <a:rPr lang="es-ES_tradnl" dirty="0" err="1">
                <a:latin typeface="Arial" charset="0"/>
                <a:sym typeface="Symbol" charset="0"/>
              </a:rPr>
              <a:t>Tambien</a:t>
            </a:r>
            <a:r>
              <a:rPr lang="es-ES_tradnl" dirty="0">
                <a:latin typeface="Arial" charset="0"/>
                <a:sym typeface="Symbol" charset="0"/>
              </a:rPr>
              <a:t> puede reducirse la absorción intestinal de P por la administración de </a:t>
            </a:r>
            <a:r>
              <a:rPr lang="es-ES_tradnl" dirty="0" err="1">
                <a:latin typeface="Arial" charset="0"/>
                <a:sym typeface="Symbol" charset="0"/>
              </a:rPr>
              <a:t>quelantes</a:t>
            </a:r>
            <a:r>
              <a:rPr lang="es-ES_tradnl" dirty="0">
                <a:latin typeface="Arial" charset="0"/>
                <a:sym typeface="Symbol" charset="0"/>
              </a:rPr>
              <a:t> de P que se dan en  pacientes en diálisis y solo ocasionalmente producen </a:t>
            </a:r>
            <a:r>
              <a:rPr lang="es-ES_tradnl" dirty="0" err="1">
                <a:latin typeface="Arial" charset="0"/>
                <a:sym typeface="Symbol" charset="0"/>
              </a:rPr>
              <a:t>hipofosfatemia</a:t>
            </a:r>
            <a:r>
              <a:rPr lang="es-ES_tradnl" dirty="0">
                <a:latin typeface="Arial" charset="0"/>
                <a:sym typeface="Symbol" charset="0"/>
              </a:rPr>
              <a:t>.  </a:t>
            </a:r>
          </a:p>
          <a:p>
            <a:pPr eaLnBrk="1" hangingPunct="1">
              <a:spcBef>
                <a:spcPct val="50000"/>
              </a:spcBef>
            </a:pPr>
            <a:endParaRPr lang="es-ES_tradnl" noProof="0" dirty="0">
              <a:latin typeface="Arial" charset="0"/>
              <a:sym typeface="Symbol" charset="0"/>
            </a:endParaRPr>
          </a:p>
          <a:p>
            <a:pPr eaLnBrk="1" hangingPunct="1">
              <a:spcBef>
                <a:spcPct val="50000"/>
              </a:spcBef>
            </a:pPr>
            <a:r>
              <a:rPr lang="es-ES_tradnl" noProof="0" dirty="0">
                <a:latin typeface="Arial" charset="0"/>
                <a:sym typeface="Symbol" charset="0"/>
              </a:rPr>
              <a:t>2. Puede </a:t>
            </a:r>
            <a:r>
              <a:rPr lang="es-ES_tradnl" noProof="0" dirty="0" err="1">
                <a:latin typeface="Arial" charset="0"/>
                <a:sym typeface="Symbol" charset="0"/>
              </a:rPr>
              <a:t>qhe</a:t>
            </a:r>
            <a:r>
              <a:rPr lang="es-ES_tradnl" noProof="0" dirty="0">
                <a:latin typeface="Arial" charset="0"/>
                <a:sym typeface="Symbol" charset="0"/>
              </a:rPr>
              <a:t> existe una disminución de la concentración de P en suero porque se haya desplazado al espacio intracelular. Esto puede ocurrir en la alcalosis respiratoria. La entrada de glucosa en la célula después de administrar insulina se acompaña de un movimiento de P al interior de la célula y puede producir </a:t>
            </a:r>
            <a:r>
              <a:rPr lang="es-ES_tradnl" noProof="0" dirty="0" err="1">
                <a:latin typeface="Arial" charset="0"/>
                <a:sym typeface="Symbol" charset="0"/>
              </a:rPr>
              <a:t>hipofosfatemia</a:t>
            </a:r>
            <a:r>
              <a:rPr lang="es-ES_tradnl" noProof="0" dirty="0">
                <a:latin typeface="Arial" charset="0"/>
                <a:sym typeface="Symbol" charset="0"/>
              </a:rPr>
              <a:t> en pacientes previamente desnutridos con poca reserva de P . Algo parecido puede ocurrir con la </a:t>
            </a:r>
            <a:r>
              <a:rPr lang="es-ES_tradnl" noProof="0" dirty="0" err="1">
                <a:latin typeface="Arial" charset="0"/>
                <a:sym typeface="Symbol" charset="0"/>
              </a:rPr>
              <a:t>hiperalimentacion</a:t>
            </a:r>
            <a:r>
              <a:rPr lang="es-ES_tradnl" noProof="0" dirty="0">
                <a:latin typeface="Arial" charset="0"/>
                <a:sym typeface="Symbol" charset="0"/>
              </a:rPr>
              <a:t>. La acción de las catecolaminas hace entrar P en la célula. El </a:t>
            </a:r>
            <a:r>
              <a:rPr lang="es-ES_tradnl" noProof="0" dirty="0" err="1">
                <a:latin typeface="Arial" charset="0"/>
                <a:sym typeface="Symbol" charset="0"/>
              </a:rPr>
              <a:t>desenso</a:t>
            </a:r>
            <a:r>
              <a:rPr lang="es-ES_tradnl" noProof="0" dirty="0">
                <a:latin typeface="Arial" charset="0"/>
                <a:sym typeface="Symbol" charset="0"/>
              </a:rPr>
              <a:t> rápido del remodelado óseo hace que el P se incorpore al hueso. (al igual  que el calcio).</a:t>
            </a:r>
          </a:p>
          <a:p>
            <a:pPr eaLnBrk="1" hangingPunct="1">
              <a:spcBef>
                <a:spcPct val="50000"/>
              </a:spcBef>
            </a:pPr>
            <a:endParaRPr lang="es-ES_tradnl" noProof="0" dirty="0">
              <a:latin typeface="Arial" charset="0"/>
              <a:sym typeface="Symbol" charset="0"/>
            </a:endParaRPr>
          </a:p>
          <a:p>
            <a:pPr eaLnBrk="1" hangingPunct="1">
              <a:spcBef>
                <a:spcPct val="50000"/>
              </a:spcBef>
            </a:pPr>
            <a:r>
              <a:rPr lang="es-ES_tradnl" noProof="0" dirty="0">
                <a:latin typeface="Arial" charset="0"/>
                <a:sym typeface="Symbol" charset="0"/>
              </a:rPr>
              <a:t>3 Tanto la PTH como el FGF23 reducen la reabsorción tubular de P. La perdida excesiva de P en orina ocurre si existe aumento excesivo de PTH (hiperparatiroidismo primario) o de FGF23 (en el raquitismo </a:t>
            </a:r>
            <a:r>
              <a:rPr lang="es-ES_tradnl" noProof="0" dirty="0" err="1">
                <a:latin typeface="Arial" charset="0"/>
                <a:sym typeface="Symbol" charset="0"/>
              </a:rPr>
              <a:t>hipofosfatemico</a:t>
            </a:r>
            <a:r>
              <a:rPr lang="es-ES_tradnl" noProof="0" dirty="0">
                <a:latin typeface="Arial" charset="0"/>
                <a:sym typeface="Symbol" charset="0"/>
              </a:rPr>
              <a:t> XLH y en </a:t>
            </a:r>
            <a:r>
              <a:rPr lang="es-ES_tradnl" noProof="0" dirty="0" err="1">
                <a:latin typeface="Arial" charset="0"/>
                <a:sym typeface="Symbol" charset="0"/>
              </a:rPr>
              <a:t>hipofosfatemia</a:t>
            </a:r>
            <a:r>
              <a:rPr lang="es-ES_tradnl" noProof="0" dirty="0">
                <a:latin typeface="Arial" charset="0"/>
                <a:sym typeface="Symbol" charset="0"/>
              </a:rPr>
              <a:t>  oncogénica también llamada </a:t>
            </a:r>
            <a:r>
              <a:rPr lang="es-ES_tradnl" noProof="0" dirty="0" err="1">
                <a:latin typeface="Arial" charset="0"/>
                <a:sym typeface="Symbol" charset="0"/>
              </a:rPr>
              <a:t>osteomalcia</a:t>
            </a:r>
            <a:r>
              <a:rPr lang="es-ES_tradnl" noProof="0" dirty="0">
                <a:latin typeface="Arial" charset="0"/>
                <a:sym typeface="Symbol" charset="0"/>
              </a:rPr>
              <a:t> oncogénica  que se observa en algunos tumores óseos de origen </a:t>
            </a:r>
            <a:r>
              <a:rPr lang="es-ES_tradnl" noProof="0" dirty="0" err="1">
                <a:latin typeface="Arial" charset="0"/>
                <a:sym typeface="Symbol" charset="0"/>
              </a:rPr>
              <a:t>mesenquimatosos</a:t>
            </a:r>
            <a:r>
              <a:rPr lang="es-ES_tradnl" noProof="0" dirty="0">
                <a:latin typeface="Arial" charset="0"/>
                <a:sym typeface="Symbol" charset="0"/>
              </a:rPr>
              <a:t> cuyas células producen exceso de FGF23).  Existe defectos genéticos de la reabsorción tubular de P que puede ser  aislado, acompañados de </a:t>
            </a:r>
            <a:r>
              <a:rPr lang="es-ES_tradnl" noProof="0" dirty="0" err="1">
                <a:latin typeface="Arial" charset="0"/>
                <a:sym typeface="Symbol" charset="0"/>
              </a:rPr>
              <a:t>hipercalciuria</a:t>
            </a:r>
            <a:r>
              <a:rPr lang="es-ES_tradnl" noProof="0" dirty="0">
                <a:latin typeface="Arial" charset="0"/>
                <a:sym typeface="Symbol" charset="0"/>
              </a:rPr>
              <a:t> y también formando parte del síndrome de </a:t>
            </a:r>
            <a:r>
              <a:rPr lang="es-ES_tradnl" noProof="0" dirty="0" err="1">
                <a:latin typeface="Arial" charset="0"/>
                <a:sym typeface="Symbol" charset="0"/>
              </a:rPr>
              <a:t>Fanconi</a:t>
            </a:r>
            <a:r>
              <a:rPr lang="es-ES_tradnl" noProof="0" dirty="0">
                <a:latin typeface="Arial" charset="0"/>
                <a:sym typeface="Symbol" charset="0"/>
              </a:rPr>
              <a:t> (defecto de reabsorción en el túbulo proximal de glucosa , bicarbonato, aminoácidos…)</a:t>
            </a:r>
          </a:p>
          <a:p>
            <a:pPr eaLnBrk="1" hangingPunct="1">
              <a:spcBef>
                <a:spcPct val="50000"/>
              </a:spcBef>
            </a:pPr>
            <a:endParaRPr lang="es-ES_tradnl" noProof="0" dirty="0">
              <a:latin typeface="Arial" charset="0"/>
              <a:sym typeface="Symbol" charset="0"/>
            </a:endParaRPr>
          </a:p>
          <a:p>
            <a:pPr eaLnBrk="1" hangingPunct="1">
              <a:spcBef>
                <a:spcPct val="50000"/>
              </a:spcBef>
            </a:pPr>
            <a:r>
              <a:rPr lang="es-ES_tradnl" noProof="0" dirty="0">
                <a:latin typeface="Arial" charset="0"/>
                <a:sym typeface="Symbol" charset="0"/>
              </a:rPr>
              <a:t>4 </a:t>
            </a:r>
            <a:r>
              <a:rPr lang="es-ES_tradnl" noProof="0" dirty="0" err="1">
                <a:latin typeface="Arial" charset="0"/>
                <a:sym typeface="Symbol" charset="0"/>
              </a:rPr>
              <a:t>Hipofosfatemia</a:t>
            </a:r>
            <a:r>
              <a:rPr lang="es-ES_tradnl" noProof="0" dirty="0">
                <a:latin typeface="Arial" charset="0"/>
                <a:sym typeface="Symbol" charset="0"/>
              </a:rPr>
              <a:t> ocurre con mas frecuencia en alcoholismo, y </a:t>
            </a:r>
            <a:r>
              <a:rPr lang="es-ES_tradnl" noProof="0" dirty="0" err="1">
                <a:latin typeface="Arial" charset="0"/>
                <a:sym typeface="Symbol" charset="0"/>
              </a:rPr>
              <a:t>transplantados</a:t>
            </a:r>
            <a:r>
              <a:rPr lang="es-ES_tradnl" noProof="0" dirty="0">
                <a:latin typeface="Arial" charset="0"/>
                <a:sym typeface="Symbol" charset="0"/>
              </a:rPr>
              <a:t> renales que con frecuencia tienen perdida renal de P.</a:t>
            </a:r>
            <a:endParaRPr lang="es-ES_tradnl" noProof="0" dirty="0">
              <a:latin typeface="Calibri" charset="0"/>
            </a:endParaRPr>
          </a:p>
        </p:txBody>
      </p:sp>
      <p:sp>
        <p:nvSpPr>
          <p:cNvPr id="60419"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fld id="{14BB69FE-0E75-2F4F-9E2E-5C812D65CF1F}" type="slidenum">
              <a:rPr lang="en-US" sz="1200"/>
              <a:pPr eaLnBrk="1" hangingPunct="1"/>
              <a:t>20</a:t>
            </a:fld>
            <a:endParaRPr lang="en-US" sz="1200"/>
          </a:p>
        </p:txBody>
      </p:sp>
    </p:spTree>
    <p:extLst>
      <p:ext uri="{BB962C8B-B14F-4D97-AF65-F5344CB8AC3E}">
        <p14:creationId xmlns:p14="http://schemas.microsoft.com/office/powerpoint/2010/main" val="171671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a:t>
            </a:r>
            <a:r>
              <a:rPr lang="es-ES" dirty="0" err="1"/>
              <a:t>decrease</a:t>
            </a:r>
            <a:r>
              <a:rPr lang="es-ES" dirty="0"/>
              <a:t> in </a:t>
            </a:r>
            <a:r>
              <a:rPr lang="es-ES" dirty="0" err="1"/>
              <a:t>calcium</a:t>
            </a:r>
            <a:r>
              <a:rPr lang="es-ES" dirty="0"/>
              <a:t> </a:t>
            </a:r>
            <a:r>
              <a:rPr lang="es-ES" dirty="0" err="1"/>
              <a:t>concentration</a:t>
            </a:r>
            <a:r>
              <a:rPr lang="es-ES" dirty="0"/>
              <a:t> </a:t>
            </a:r>
            <a:r>
              <a:rPr lang="es-ES" dirty="0" err="1"/>
              <a:t>stimulates</a:t>
            </a:r>
            <a:r>
              <a:rPr lang="es-ES" dirty="0"/>
              <a:t> PTH </a:t>
            </a:r>
            <a:r>
              <a:rPr lang="es-ES" dirty="0" err="1"/>
              <a:t>production</a:t>
            </a:r>
            <a:r>
              <a:rPr lang="es-ES" dirty="0"/>
              <a:t> and </a:t>
            </a:r>
            <a:r>
              <a:rPr lang="es-ES" dirty="0" err="1"/>
              <a:t>secretion</a:t>
            </a:r>
            <a:r>
              <a:rPr lang="es-ES" dirty="0"/>
              <a:t>. </a:t>
            </a:r>
            <a:r>
              <a:rPr lang="es-ES" dirty="0" err="1"/>
              <a:t>The</a:t>
            </a:r>
            <a:r>
              <a:rPr lang="es-ES" dirty="0"/>
              <a:t> </a:t>
            </a:r>
            <a:r>
              <a:rPr lang="es-ES" dirty="0" err="1"/>
              <a:t>parathyroid</a:t>
            </a:r>
            <a:r>
              <a:rPr lang="es-ES" dirty="0"/>
              <a:t> </a:t>
            </a:r>
            <a:r>
              <a:rPr lang="es-ES" dirty="0" err="1"/>
              <a:t>cell</a:t>
            </a:r>
            <a:r>
              <a:rPr lang="es-ES" dirty="0"/>
              <a:t> </a:t>
            </a:r>
            <a:r>
              <a:rPr lang="es-ES" dirty="0" err="1"/>
              <a:t>contains</a:t>
            </a:r>
            <a:r>
              <a:rPr lang="es-ES" dirty="0"/>
              <a:t> </a:t>
            </a:r>
            <a:r>
              <a:rPr lang="es-ES" dirty="0" err="1"/>
              <a:t>calcium</a:t>
            </a:r>
            <a:r>
              <a:rPr lang="es-ES" dirty="0"/>
              <a:t> </a:t>
            </a:r>
            <a:r>
              <a:rPr lang="es-ES" dirty="0" err="1"/>
              <a:t>sensors</a:t>
            </a:r>
            <a:r>
              <a:rPr lang="es-ES" dirty="0"/>
              <a:t> in </a:t>
            </a:r>
            <a:r>
              <a:rPr lang="es-ES" dirty="0" err="1"/>
              <a:t>the</a:t>
            </a:r>
            <a:r>
              <a:rPr lang="es-ES" dirty="0"/>
              <a:t> </a:t>
            </a:r>
            <a:r>
              <a:rPr lang="es-ES" dirty="0" err="1"/>
              <a:t>membrane</a:t>
            </a:r>
            <a:r>
              <a:rPr lang="es-ES" dirty="0"/>
              <a:t> </a:t>
            </a:r>
            <a:r>
              <a:rPr lang="es-ES" dirty="0" err="1"/>
              <a:t>that</a:t>
            </a:r>
            <a:r>
              <a:rPr lang="es-ES" dirty="0"/>
              <a:t> "</a:t>
            </a:r>
            <a:r>
              <a:rPr lang="es-ES" dirty="0" err="1"/>
              <a:t>measures</a:t>
            </a:r>
            <a:r>
              <a:rPr lang="es-ES" dirty="0"/>
              <a:t>" </a:t>
            </a:r>
            <a:r>
              <a:rPr lang="es-ES" dirty="0" err="1"/>
              <a:t>the</a:t>
            </a:r>
            <a:r>
              <a:rPr lang="es-ES" dirty="0"/>
              <a:t> </a:t>
            </a:r>
            <a:r>
              <a:rPr lang="es-ES" dirty="0" err="1"/>
              <a:t>extracellular</a:t>
            </a:r>
            <a:r>
              <a:rPr lang="es-ES" dirty="0"/>
              <a:t> </a:t>
            </a:r>
            <a:r>
              <a:rPr lang="es-ES" dirty="0" err="1"/>
              <a:t>concentration</a:t>
            </a:r>
            <a:r>
              <a:rPr lang="es-ES" dirty="0"/>
              <a:t> of </a:t>
            </a:r>
            <a:r>
              <a:rPr lang="es-ES" dirty="0" err="1"/>
              <a:t>ionic</a:t>
            </a:r>
            <a:r>
              <a:rPr lang="es-ES" dirty="0"/>
              <a:t> </a:t>
            </a:r>
            <a:r>
              <a:rPr lang="es-ES" dirty="0" err="1"/>
              <a:t>calcium</a:t>
            </a:r>
            <a:r>
              <a:rPr lang="es-ES_tradnl" noProof="0" dirty="0"/>
              <a:t>. </a:t>
            </a:r>
            <a:r>
              <a:rPr lang="en-US" sz="1200" b="0" i="0" u="none" strike="noStrike" kern="1200" noProof="0" dirty="0">
                <a:solidFill>
                  <a:schemeClr val="tx1"/>
                </a:solidFill>
                <a:effectLst/>
                <a:latin typeface="+mn-lt"/>
                <a:ea typeface="+mn-ea"/>
                <a:cs typeface="+mn-cs"/>
              </a:rPr>
              <a:t>PTH acts on bone to increase the exit of calcium, but the calcium release from bone is also accompanied by the release of phosphate. The PTH acts also in kidneys increasing the tubular reabsorption of calcium so the calcium released by bone is kept in the extracellular space. The PTH produces phosphaturia so the phosphate released by bone does not build up in the extracellular space. This may not be sufficient to bring the calcium up to normal, therefore the elevated PTH </a:t>
            </a:r>
            <a:r>
              <a:rPr lang="en-US" sz="1200" b="0" i="0" u="none" strike="noStrike" kern="1200" noProof="0" dirty="0" err="1">
                <a:solidFill>
                  <a:schemeClr val="tx1"/>
                </a:solidFill>
                <a:effectLst/>
                <a:latin typeface="+mn-lt"/>
                <a:ea typeface="+mn-ea"/>
                <a:cs typeface="+mn-cs"/>
              </a:rPr>
              <a:t>stimulatesrenal</a:t>
            </a:r>
            <a:r>
              <a:rPr lang="en-US" sz="1200" b="0" i="0" u="none" strike="noStrike" kern="1200" noProof="0" dirty="0">
                <a:solidFill>
                  <a:schemeClr val="tx1"/>
                </a:solidFill>
                <a:effectLst/>
                <a:latin typeface="+mn-lt"/>
                <a:ea typeface="+mn-ea"/>
                <a:cs typeface="+mn-cs"/>
              </a:rPr>
              <a:t> production of 1,25(OH)2D3 which in turn stimulates intestinal calcium absorption. This regulatory system appears to be adequate to control serum calcium, however 1,25(OH)2D3 not only increase gut absorption of calcium but also the absorption of phosphate. It does not seem logical that a synchronized hormonal response to correct hypocalcemia had to be concluded with an excess of phosphate. FGF23 modulates the production of 1,25(OH)2D3 and the accumulation phosphate. Both high phosphate and 1,25(OH)2D3 stimulate the production of FGF23 which feeds back on the production of1,25(OH)2D3 and induces phosphaturia. Thus the presence of FGF23 enables the system to restore the serum calcium without the trouble of phosphate accumulation</a:t>
            </a:r>
          </a:p>
          <a:p>
            <a:endParaRPr lang="en-US" sz="1200" b="0" i="0" u="none" strike="noStrike" kern="1200" noProof="0" dirty="0">
              <a:solidFill>
                <a:schemeClr val="tx1"/>
              </a:solidFill>
              <a:effectLst/>
              <a:latin typeface="+mn-lt"/>
              <a:ea typeface="+mn-ea"/>
              <a:cs typeface="+mn-cs"/>
            </a:endParaRPr>
          </a:p>
          <a:p>
            <a:r>
              <a:rPr lang="es-ES" dirty="0"/>
              <a:t>Una disminución en la concentración de calcio estimula la producción y secreción de PTH. La célula paratiroidea contiene sensores de calcio en la membrana que "miden" la concentración extracelular de calcio iónico. La PTH actúa sobre el hueso para aumentar la salida de calcio, que también va acompañada de la liberación de fosfato. La PTH actúa también en los riñones aumentando la reabsorción tubular de calcio por lo que el calcio liberado por el hueso se mantiene en el espacio extracelular. Esto puede no ser suficiente para normalizar el calcio, por lo tanto, la PTH elevada estimula la producción renal de 1,25 (OH) 2D3 que a su vez estimula la absorción intestinal de calcio. </a:t>
            </a:r>
            <a:endParaRPr lang="en-US" noProof="0" dirty="0"/>
          </a:p>
        </p:txBody>
      </p:sp>
      <p:sp>
        <p:nvSpPr>
          <p:cNvPr id="4" name="Marcador de número de diapositiva 3"/>
          <p:cNvSpPr>
            <a:spLocks noGrp="1"/>
          </p:cNvSpPr>
          <p:nvPr>
            <p:ph type="sldNum" sz="quarter" idx="5"/>
          </p:nvPr>
        </p:nvSpPr>
        <p:spPr/>
        <p:txBody>
          <a:bodyPr/>
          <a:lstStyle/>
          <a:p>
            <a:fld id="{C82AFD53-FAFA-3A48-9F96-332A23D3A1A6}" type="slidenum">
              <a:rPr lang="en-US" smtClean="0"/>
              <a:t>2</a:t>
            </a:fld>
            <a:endParaRPr lang="en-US"/>
          </a:p>
        </p:txBody>
      </p:sp>
    </p:spTree>
    <p:extLst>
      <p:ext uri="{BB962C8B-B14F-4D97-AF65-F5344CB8AC3E}">
        <p14:creationId xmlns:p14="http://schemas.microsoft.com/office/powerpoint/2010/main" val="2551694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La diapositive resume la expression </a:t>
            </a:r>
            <a:r>
              <a:rPr lang="en-US" dirty="0" err="1"/>
              <a:t>clínica</a:t>
            </a:r>
            <a:r>
              <a:rPr lang="en-US" dirty="0"/>
              <a:t> de la </a:t>
            </a:r>
            <a:r>
              <a:rPr lang="en-US" dirty="0" err="1"/>
              <a:t>hipofosfatemia</a:t>
            </a:r>
            <a:r>
              <a:rPr lang="en-US" dirty="0"/>
              <a:t> que </a:t>
            </a:r>
            <a:r>
              <a:rPr lang="es-ES" sz="1200" b="0" i="0" u="none" strike="noStrike" kern="1200" dirty="0">
                <a:solidFill>
                  <a:schemeClr val="tx1"/>
                </a:solidFill>
                <a:effectLst/>
                <a:latin typeface="+mn-lt"/>
                <a:ea typeface="+mn-ea"/>
                <a:cs typeface="+mn-cs"/>
              </a:rPr>
              <a:t>se producen por el descenso del 2-3 </a:t>
            </a:r>
            <a:r>
              <a:rPr lang="es-ES" sz="1200" b="0" i="0" u="none" strike="noStrike" kern="1200" dirty="0" err="1">
                <a:solidFill>
                  <a:schemeClr val="tx1"/>
                </a:solidFill>
                <a:effectLst/>
                <a:latin typeface="+mn-lt"/>
                <a:ea typeface="+mn-ea"/>
                <a:cs typeface="+mn-cs"/>
              </a:rPr>
              <a:t>difosfoglicerato</a:t>
            </a:r>
            <a:r>
              <a:rPr lang="es-ES" sz="1200" b="0" i="0" u="none" strike="noStrike" kern="1200" dirty="0">
                <a:solidFill>
                  <a:schemeClr val="tx1"/>
                </a:solidFill>
                <a:effectLst/>
                <a:latin typeface="+mn-lt"/>
                <a:ea typeface="+mn-ea"/>
                <a:cs typeface="+mn-cs"/>
              </a:rPr>
              <a:t> (2,3-DPG) del eritrocito y la reducción del </a:t>
            </a:r>
            <a:r>
              <a:rPr lang="es-ES" sz="1200" b="0" i="0" u="none" strike="noStrike" kern="1200" dirty="0" err="1">
                <a:solidFill>
                  <a:schemeClr val="tx1"/>
                </a:solidFill>
                <a:effectLst/>
                <a:latin typeface="+mn-lt"/>
                <a:ea typeface="+mn-ea"/>
                <a:cs typeface="+mn-cs"/>
              </a:rPr>
              <a:t>adenosintrifosfato</a:t>
            </a:r>
            <a:r>
              <a:rPr lang="es-ES" sz="1200" b="0" i="0" u="none" strike="noStrike" kern="1200" dirty="0">
                <a:solidFill>
                  <a:schemeClr val="tx1"/>
                </a:solidFill>
                <a:effectLst/>
                <a:latin typeface="+mn-lt"/>
                <a:ea typeface="+mn-ea"/>
                <a:cs typeface="+mn-cs"/>
              </a:rPr>
              <a:t> (ATP) intracelular necesario para el funcionamiento de la célula</a:t>
            </a:r>
            <a:endParaRPr lang="en-US" dirty="0"/>
          </a:p>
          <a:p>
            <a:r>
              <a:rPr lang="en-US" dirty="0"/>
              <a:t>- </a:t>
            </a:r>
            <a:r>
              <a:rPr lang="en-US" dirty="0" err="1"/>
              <a:t>Debilidad</a:t>
            </a:r>
            <a:r>
              <a:rPr lang="en-US" dirty="0"/>
              <a:t> muscular y </a:t>
            </a:r>
            <a:r>
              <a:rPr lang="es-ES_tradnl" dirty="0">
                <a:latin typeface="Arial" charset="0"/>
              </a:rPr>
              <a:t>defecto de </a:t>
            </a:r>
            <a:r>
              <a:rPr lang="es-ES_tradnl" dirty="0" err="1">
                <a:latin typeface="Arial" charset="0"/>
              </a:rPr>
              <a:t>contracccion</a:t>
            </a:r>
            <a:r>
              <a:rPr lang="es-ES_tradnl" dirty="0">
                <a:latin typeface="Arial" charset="0"/>
              </a:rPr>
              <a:t> muscular puede dar lugar a Insuficiencia respiratoria y </a:t>
            </a:r>
            <a:r>
              <a:rPr lang="es-ES" sz="1200" b="0" i="0" u="none" strike="noStrike" kern="1200" dirty="0">
                <a:solidFill>
                  <a:schemeClr val="tx1"/>
                </a:solidFill>
                <a:effectLst/>
                <a:latin typeface="+mn-lt"/>
                <a:ea typeface="+mn-ea"/>
                <a:cs typeface="+mn-cs"/>
              </a:rPr>
              <a:t>dificultar la </a:t>
            </a:r>
            <a:r>
              <a:rPr lang="es-ES" sz="1200" b="0" i="0" u="none" strike="noStrike" kern="1200" dirty="0" err="1">
                <a:solidFill>
                  <a:schemeClr val="tx1"/>
                </a:solidFill>
                <a:effectLst/>
                <a:latin typeface="+mn-lt"/>
                <a:ea typeface="+mn-ea"/>
                <a:cs typeface="+mn-cs"/>
              </a:rPr>
              <a:t>extubación</a:t>
            </a:r>
            <a:r>
              <a:rPr lang="es-ES" sz="1200" b="0" i="0" u="none" strike="noStrike" kern="1200" dirty="0">
                <a:solidFill>
                  <a:schemeClr val="tx1"/>
                </a:solidFill>
                <a:effectLst/>
                <a:latin typeface="+mn-lt"/>
                <a:ea typeface="+mn-ea"/>
                <a:cs typeface="+mn-cs"/>
              </a:rPr>
              <a:t> en pacientes de UCI </a:t>
            </a:r>
          </a:p>
          <a:p>
            <a:r>
              <a:rPr lang="es-ES" sz="1200" b="0" i="0" u="none" strike="noStrike" kern="1200" dirty="0">
                <a:solidFill>
                  <a:schemeClr val="tx1"/>
                </a:solidFill>
                <a:effectLst/>
                <a:latin typeface="+mn-lt"/>
                <a:ea typeface="+mn-ea"/>
                <a:cs typeface="+mn-cs"/>
              </a:rPr>
              <a:t>-</a:t>
            </a:r>
            <a:r>
              <a:rPr lang="es-ES" sz="1200" b="0" i="0" u="none" strike="noStrike" kern="1200" dirty="0" err="1">
                <a:solidFill>
                  <a:schemeClr val="tx1"/>
                </a:solidFill>
                <a:effectLst/>
                <a:latin typeface="+mn-lt"/>
                <a:ea typeface="+mn-ea"/>
                <a:cs typeface="+mn-cs"/>
              </a:rPr>
              <a:t>Rabdomiolisis</a:t>
            </a:r>
            <a:r>
              <a:rPr lang="es-ES" sz="1200" b="0" i="0" u="none" strike="noStrike" kern="1200" dirty="0">
                <a:solidFill>
                  <a:schemeClr val="tx1"/>
                </a:solidFill>
                <a:effectLst/>
                <a:latin typeface="+mn-lt"/>
                <a:ea typeface="+mn-ea"/>
                <a:cs typeface="+mn-cs"/>
              </a:rPr>
              <a:t> por falta de ATP </a:t>
            </a:r>
          </a:p>
          <a:p>
            <a:pPr eaLnBrk="1" hangingPunct="1"/>
            <a:r>
              <a:rPr lang="es-ES" sz="1200" b="0" i="0" u="none" strike="noStrike" kern="1200" dirty="0">
                <a:solidFill>
                  <a:schemeClr val="tx1"/>
                </a:solidFill>
                <a:effectLst/>
                <a:latin typeface="+mn-lt"/>
                <a:ea typeface="+mn-ea"/>
                <a:cs typeface="+mn-cs"/>
              </a:rPr>
              <a:t>-</a:t>
            </a:r>
            <a:r>
              <a:rPr lang="es-ES_tradnl" dirty="0">
                <a:latin typeface="Arial" charset="0"/>
              </a:rPr>
              <a:t>Alteración función eritrocito, hemólisis</a:t>
            </a:r>
          </a:p>
          <a:p>
            <a:pPr eaLnBrk="1" hangingPunct="1"/>
            <a:r>
              <a:rPr lang="es-ES_tradnl" dirty="0">
                <a:latin typeface="Arial" charset="0"/>
              </a:rPr>
              <a:t>-Osteomalacia en adultos y raquitismo en niños </a:t>
            </a:r>
          </a:p>
          <a:p>
            <a:pPr eaLnBrk="1" hangingPunct="1"/>
            <a:r>
              <a:rPr lang="es-ES_tradnl" dirty="0">
                <a:latin typeface="Arial" charset="0"/>
              </a:rPr>
              <a:t>-Afectación SNC:   </a:t>
            </a:r>
            <a:r>
              <a:rPr lang="en-US" dirty="0">
                <a:latin typeface="Arial" charset="0"/>
                <a:cs typeface="Arial" charset="0"/>
              </a:rPr>
              <a:t>Confusion,  </a:t>
            </a:r>
            <a:r>
              <a:rPr lang="en-US" dirty="0" err="1">
                <a:latin typeface="Arial" charset="0"/>
                <a:cs typeface="Arial" charset="0"/>
              </a:rPr>
              <a:t>convulsiones</a:t>
            </a:r>
            <a:r>
              <a:rPr lang="en-US" dirty="0">
                <a:latin typeface="Arial" charset="0"/>
                <a:cs typeface="Arial" charset="0"/>
              </a:rPr>
              <a:t> </a:t>
            </a:r>
            <a:endParaRPr lang="es-ES" dirty="0">
              <a:latin typeface="Arial" charset="0"/>
              <a:cs typeface="Arial" charset="0"/>
            </a:endParaRPr>
          </a:p>
          <a:p>
            <a:endParaRPr lang="en-US" dirty="0"/>
          </a:p>
        </p:txBody>
      </p:sp>
      <p:sp>
        <p:nvSpPr>
          <p:cNvPr id="4" name="Marcador de número de diapositiva 3"/>
          <p:cNvSpPr>
            <a:spLocks noGrp="1"/>
          </p:cNvSpPr>
          <p:nvPr>
            <p:ph type="sldNum" sz="quarter" idx="5"/>
          </p:nvPr>
        </p:nvSpPr>
        <p:spPr/>
        <p:txBody>
          <a:bodyPr/>
          <a:lstStyle/>
          <a:p>
            <a:fld id="{C82AFD53-FAFA-3A48-9F96-332A23D3A1A6}" type="slidenum">
              <a:rPr lang="en-US" smtClean="0"/>
              <a:t>21</a:t>
            </a:fld>
            <a:endParaRPr lang="en-US"/>
          </a:p>
        </p:txBody>
      </p:sp>
    </p:spTree>
    <p:extLst>
      <p:ext uri="{BB962C8B-B14F-4D97-AF65-F5344CB8AC3E}">
        <p14:creationId xmlns:p14="http://schemas.microsoft.com/office/powerpoint/2010/main" val="3398156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Marcador de imagen de diapositiva"/>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2466" name="2 Marcador de notas"/>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fontAlgn="base" hangingPunct="1">
              <a:spcBef>
                <a:spcPct val="0"/>
              </a:spcBef>
              <a:spcAft>
                <a:spcPct val="0"/>
              </a:spcAft>
            </a:pPr>
            <a:r>
              <a:rPr lang="es-ES_tradnl" sz="1200" dirty="0">
                <a:solidFill>
                  <a:srgbClr val="000000"/>
                </a:solidFill>
                <a:latin typeface="Arial" charset="0"/>
              </a:rPr>
              <a:t>Prevenir </a:t>
            </a:r>
            <a:r>
              <a:rPr lang="es-ES_tradnl" sz="1200" dirty="0" err="1">
                <a:solidFill>
                  <a:srgbClr val="000000"/>
                </a:solidFill>
                <a:latin typeface="Arial" charset="0"/>
              </a:rPr>
              <a:t>hipofosfatemia</a:t>
            </a:r>
            <a:r>
              <a:rPr lang="es-ES_tradnl" sz="1200" dirty="0">
                <a:solidFill>
                  <a:srgbClr val="000000"/>
                </a:solidFill>
                <a:latin typeface="Arial" charset="0"/>
              </a:rPr>
              <a:t> en pacientes que vayan a recibir nutrición parenteral (</a:t>
            </a:r>
            <a:r>
              <a:rPr lang="es-ES" sz="1200" b="0" i="0" u="none" strike="noStrike" kern="1200" dirty="0">
                <a:solidFill>
                  <a:schemeClr val="tx1"/>
                </a:solidFill>
                <a:effectLst/>
                <a:latin typeface="+mn-lt"/>
                <a:ea typeface="+mn-ea"/>
                <a:cs typeface="+mn-cs"/>
              </a:rPr>
              <a:t>300 mg de fosfato por cada 1.000 Kcal)</a:t>
            </a:r>
            <a:r>
              <a:rPr lang="es-ES_tradnl" sz="1200" dirty="0">
                <a:solidFill>
                  <a:srgbClr val="000000"/>
                </a:solidFill>
                <a:latin typeface="Arial" charset="0"/>
              </a:rPr>
              <a:t>, monitorizar los niveles de P en alcohólicos  y en aquellos con </a:t>
            </a:r>
            <a:r>
              <a:rPr lang="es-ES_tradnl" sz="1200" dirty="0" err="1">
                <a:solidFill>
                  <a:srgbClr val="000000"/>
                </a:solidFill>
                <a:latin typeface="Arial" charset="0"/>
              </a:rPr>
              <a:t>cetoacidosis</a:t>
            </a:r>
            <a:r>
              <a:rPr lang="es-ES_tradnl" sz="1200" dirty="0">
                <a:solidFill>
                  <a:srgbClr val="000000"/>
                </a:solidFill>
                <a:latin typeface="Arial" charset="0"/>
              </a:rPr>
              <a:t> diabética.</a:t>
            </a:r>
          </a:p>
          <a:p>
            <a:pPr eaLnBrk="1" fontAlgn="base" hangingPunct="1">
              <a:spcBef>
                <a:spcPct val="0"/>
              </a:spcBef>
              <a:spcAft>
                <a:spcPct val="0"/>
              </a:spcAft>
            </a:pPr>
            <a:r>
              <a:rPr lang="es-ES_tradnl" sz="1200" dirty="0">
                <a:solidFill>
                  <a:srgbClr val="000000"/>
                </a:solidFill>
                <a:latin typeface="Arial" charset="0"/>
              </a:rPr>
              <a:t> La dosis inicial debe ser 3 gramos/</a:t>
            </a:r>
            <a:r>
              <a:rPr lang="es-ES_tradnl" sz="1200" dirty="0" err="1">
                <a:solidFill>
                  <a:srgbClr val="000000"/>
                </a:solidFill>
                <a:latin typeface="Arial" charset="0"/>
              </a:rPr>
              <a:t>dia</a:t>
            </a:r>
            <a:r>
              <a:rPr lang="es-ES_tradnl" sz="1200" dirty="0">
                <a:solidFill>
                  <a:srgbClr val="000000"/>
                </a:solidFill>
                <a:latin typeface="Arial" charset="0"/>
              </a:rPr>
              <a:t> </a:t>
            </a:r>
            <a:r>
              <a:rPr lang="es-ES" sz="1200" b="0" i="0" u="none" strike="noStrike" kern="1200" dirty="0">
                <a:solidFill>
                  <a:schemeClr val="tx1"/>
                </a:solidFill>
                <a:effectLst/>
                <a:latin typeface="+mn-lt"/>
                <a:ea typeface="+mn-ea"/>
                <a:cs typeface="+mn-cs"/>
              </a:rPr>
              <a:t>repartido en 3-4 dosis.</a:t>
            </a:r>
          </a:p>
          <a:p>
            <a:r>
              <a:rPr lang="es-ES" sz="1200" b="0" i="0" u="none" strike="noStrike" kern="1200" dirty="0">
                <a:solidFill>
                  <a:schemeClr val="tx1"/>
                </a:solidFill>
                <a:effectLst/>
                <a:latin typeface="+mn-lt"/>
                <a:ea typeface="+mn-ea"/>
                <a:cs typeface="+mn-cs"/>
              </a:rPr>
              <a:t>Si la </a:t>
            </a:r>
            <a:r>
              <a:rPr lang="es-ES" sz="1200" b="0" i="0" u="none" strike="noStrike" kern="1200" dirty="0" err="1">
                <a:solidFill>
                  <a:schemeClr val="tx1"/>
                </a:solidFill>
                <a:effectLst/>
                <a:latin typeface="+mn-lt"/>
                <a:ea typeface="+mn-ea"/>
                <a:cs typeface="+mn-cs"/>
              </a:rPr>
              <a:t>hipofosforemia</a:t>
            </a:r>
            <a:r>
              <a:rPr lang="es-ES" sz="1200" b="0" i="0" u="none" strike="noStrike" kern="1200" dirty="0">
                <a:solidFill>
                  <a:schemeClr val="tx1"/>
                </a:solidFill>
                <a:effectLst/>
                <a:latin typeface="+mn-lt"/>
                <a:ea typeface="+mn-ea"/>
                <a:cs typeface="+mn-cs"/>
              </a:rPr>
              <a:t> es severa  (&lt;1.5 mg y síntomas)¡os de precisa aporte intravenoso, Se puede comenzar con fosfato </a:t>
            </a:r>
            <a:r>
              <a:rPr lang="es-ES" sz="1200" b="0" i="0" u="none" strike="noStrike" kern="1200" dirty="0" err="1">
                <a:solidFill>
                  <a:schemeClr val="tx1"/>
                </a:solidFill>
                <a:effectLst/>
                <a:latin typeface="+mn-lt"/>
                <a:ea typeface="+mn-ea"/>
                <a:cs typeface="+mn-cs"/>
              </a:rPr>
              <a:t>monosódico</a:t>
            </a:r>
            <a:r>
              <a:rPr lang="es-ES" sz="1200" b="0" i="0" u="none" strike="noStrike" kern="1200" dirty="0">
                <a:solidFill>
                  <a:schemeClr val="tx1"/>
                </a:solidFill>
                <a:effectLst/>
                <a:latin typeface="+mn-lt"/>
                <a:ea typeface="+mn-ea"/>
                <a:cs typeface="+mn-cs"/>
              </a:rPr>
              <a:t> o </a:t>
            </a:r>
            <a:r>
              <a:rPr lang="es-ES" sz="1200" b="0" i="0" u="none" strike="noStrike" kern="1200" dirty="0" err="1">
                <a:solidFill>
                  <a:schemeClr val="tx1"/>
                </a:solidFill>
                <a:effectLst/>
                <a:latin typeface="+mn-lt"/>
                <a:ea typeface="+mn-ea"/>
                <a:cs typeface="+mn-cs"/>
              </a:rPr>
              <a:t>monopotásico</a:t>
            </a:r>
            <a:r>
              <a:rPr lang="es-ES" sz="1200" b="0" i="0" u="none" strike="noStrike" kern="1200" dirty="0">
                <a:solidFill>
                  <a:schemeClr val="tx1"/>
                </a:solidFill>
                <a:effectLst/>
                <a:latin typeface="+mn-lt"/>
                <a:ea typeface="+mn-ea"/>
                <a:cs typeface="+mn-cs"/>
              </a:rPr>
              <a:t> a dosis de 2,5-5 mg/kg en 500 ml de suero </a:t>
            </a:r>
            <a:r>
              <a:rPr lang="es-ES" sz="1200" b="0" i="0" u="none" strike="noStrike" kern="1200" dirty="0" err="1">
                <a:solidFill>
                  <a:schemeClr val="tx1"/>
                </a:solidFill>
                <a:effectLst/>
                <a:latin typeface="+mn-lt"/>
                <a:ea typeface="+mn-ea"/>
                <a:cs typeface="+mn-cs"/>
              </a:rPr>
              <a:t>hiposalino</a:t>
            </a:r>
            <a:r>
              <a:rPr lang="es-ES" sz="1200" b="0" i="0" u="none" strike="noStrike" kern="1200" dirty="0">
                <a:solidFill>
                  <a:schemeClr val="tx1"/>
                </a:solidFill>
                <a:effectLst/>
                <a:latin typeface="+mn-lt"/>
                <a:ea typeface="+mn-ea"/>
                <a:cs typeface="+mn-cs"/>
              </a:rPr>
              <a:t> 0,45% durante 6 horas, monitorizar el P y repetir si es necesario hasta que </a:t>
            </a:r>
            <a:r>
              <a:rPr lang="es-ES" sz="1200" b="0" i="0" u="none" strike="noStrike" kern="1200" dirty="0" err="1">
                <a:solidFill>
                  <a:schemeClr val="tx1"/>
                </a:solidFill>
                <a:effectLst/>
                <a:latin typeface="+mn-lt"/>
                <a:ea typeface="+mn-ea"/>
                <a:cs typeface="+mn-cs"/>
              </a:rPr>
              <a:t>llege</a:t>
            </a:r>
            <a:r>
              <a:rPr lang="es-ES" sz="1200" b="0" i="0" u="none" strike="noStrike" kern="1200" dirty="0">
                <a:solidFill>
                  <a:schemeClr val="tx1"/>
                </a:solidFill>
                <a:effectLst/>
                <a:latin typeface="+mn-lt"/>
                <a:ea typeface="+mn-ea"/>
                <a:cs typeface="+mn-cs"/>
              </a:rPr>
              <a:t> a 1,5 mg/dl.. Es absolutamente necesario monitorizar el P plasmático para evitar la </a:t>
            </a:r>
            <a:r>
              <a:rPr lang="es-ES" sz="1200" b="0" i="0" u="none" strike="noStrike" kern="1200" dirty="0" err="1">
                <a:solidFill>
                  <a:schemeClr val="tx1"/>
                </a:solidFill>
                <a:effectLst/>
                <a:latin typeface="+mn-lt"/>
                <a:ea typeface="+mn-ea"/>
                <a:cs typeface="+mn-cs"/>
              </a:rPr>
              <a:t>hiperfosfatemia</a:t>
            </a:r>
            <a:r>
              <a:rPr lang="es-ES" sz="1200" b="0" i="0" u="none" strike="noStrike" kern="1200" dirty="0">
                <a:solidFill>
                  <a:schemeClr val="tx1"/>
                </a:solidFill>
                <a:effectLst/>
                <a:latin typeface="+mn-lt"/>
                <a:ea typeface="+mn-ea"/>
                <a:cs typeface="+mn-cs"/>
              </a:rPr>
              <a:t> que puede causar hipocalcemia. Si hay perdida renal de P utilizar suplementos de P, CTR, </a:t>
            </a:r>
            <a:r>
              <a:rPr lang="es-ES" sz="1200" b="0" i="0" u="none" strike="noStrike" kern="1200" dirty="0" err="1">
                <a:solidFill>
                  <a:schemeClr val="tx1"/>
                </a:solidFill>
                <a:effectLst/>
                <a:latin typeface="+mn-lt"/>
                <a:ea typeface="+mn-ea"/>
                <a:cs typeface="+mn-cs"/>
              </a:rPr>
              <a:t>cinacalcet</a:t>
            </a:r>
            <a:r>
              <a:rPr lang="es-ES" sz="1200" b="0" i="0" u="none" strike="noStrike" kern="1200" dirty="0">
                <a:solidFill>
                  <a:schemeClr val="tx1"/>
                </a:solidFill>
                <a:effectLst/>
                <a:latin typeface="+mn-lt"/>
                <a:ea typeface="+mn-ea"/>
                <a:cs typeface="+mn-cs"/>
              </a:rPr>
              <a:t> y el </a:t>
            </a:r>
            <a:r>
              <a:rPr lang="es-ES" sz="1200" b="0" i="0" u="none" strike="noStrike" kern="1200" dirty="0" err="1">
                <a:solidFill>
                  <a:schemeClr val="tx1"/>
                </a:solidFill>
                <a:effectLst/>
                <a:latin typeface="+mn-lt"/>
                <a:ea typeface="+mn-ea"/>
                <a:cs typeface="+mn-cs"/>
              </a:rPr>
              <a:t>dipiridamol</a:t>
            </a:r>
            <a:r>
              <a:rPr lang="es-ES" sz="1200" b="0" i="0" u="none" strike="noStrike" kern="1200" dirty="0">
                <a:solidFill>
                  <a:schemeClr val="tx1"/>
                </a:solidFill>
                <a:effectLst/>
                <a:latin typeface="+mn-lt"/>
                <a:ea typeface="+mn-ea"/>
                <a:cs typeface="+mn-cs"/>
              </a:rPr>
              <a:t> que se ha mostrado útil al aumentar la reabsorción de P.</a:t>
            </a:r>
          </a:p>
          <a:p>
            <a:r>
              <a:rPr lang="es-ES" sz="1200" b="0" i="0" u="none" strike="noStrike" kern="1200" dirty="0">
                <a:solidFill>
                  <a:schemeClr val="tx1"/>
                </a:solidFill>
                <a:effectLst/>
                <a:latin typeface="+mn-lt"/>
                <a:ea typeface="+mn-ea"/>
                <a:cs typeface="+mn-cs"/>
              </a:rPr>
              <a:t>En pacientes que reciben diálisis y tienen </a:t>
            </a:r>
            <a:r>
              <a:rPr lang="es-ES" sz="1200" b="0" i="0" u="none" strike="noStrike" kern="1200" dirty="0" err="1">
                <a:solidFill>
                  <a:schemeClr val="tx1"/>
                </a:solidFill>
                <a:effectLst/>
                <a:latin typeface="+mn-lt"/>
                <a:ea typeface="+mn-ea"/>
                <a:cs typeface="+mn-cs"/>
              </a:rPr>
              <a:t>hipofosfatemia</a:t>
            </a:r>
            <a:r>
              <a:rPr lang="es-ES" sz="1200" b="0" i="0" u="none" strike="noStrike" kern="1200" dirty="0">
                <a:solidFill>
                  <a:schemeClr val="tx1"/>
                </a:solidFill>
                <a:effectLst/>
                <a:latin typeface="+mn-lt"/>
                <a:ea typeface="+mn-ea"/>
                <a:cs typeface="+mn-cs"/>
              </a:rPr>
              <a:t>, suprimir </a:t>
            </a:r>
            <a:r>
              <a:rPr lang="es-ES" sz="1200" b="0" i="0" u="none" strike="noStrike" kern="1200" dirty="0" err="1">
                <a:solidFill>
                  <a:schemeClr val="tx1"/>
                </a:solidFill>
                <a:effectLst/>
                <a:latin typeface="+mn-lt"/>
                <a:ea typeface="+mn-ea"/>
                <a:cs typeface="+mn-cs"/>
              </a:rPr>
              <a:t>quelantes</a:t>
            </a:r>
            <a:r>
              <a:rPr lang="es-ES" sz="1200" b="0" i="0" u="none" strike="noStrike" kern="1200" dirty="0">
                <a:solidFill>
                  <a:schemeClr val="tx1"/>
                </a:solidFill>
                <a:effectLst/>
                <a:latin typeface="+mn-lt"/>
                <a:ea typeface="+mn-ea"/>
                <a:cs typeface="+mn-cs"/>
              </a:rPr>
              <a:t>, nutrir si están malnutridos  y considerar aumentar  el P en el liquido de diálisis  .</a:t>
            </a:r>
            <a:endParaRPr lang="en-US" dirty="0">
              <a:latin typeface="Calibri" charset="0"/>
            </a:endParaRPr>
          </a:p>
        </p:txBody>
      </p:sp>
      <p:sp>
        <p:nvSpPr>
          <p:cNvPr id="62467"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fld id="{86A23B23-01DD-174E-A571-1A51AF1A84F1}" type="slidenum">
              <a:rPr lang="en-US" sz="1200">
                <a:solidFill>
                  <a:prstClr val="black"/>
                </a:solidFill>
              </a:rPr>
              <a:pPr eaLnBrk="1" hangingPunct="1"/>
              <a:t>22</a:t>
            </a:fld>
            <a:endParaRPr lang="en-US" sz="1200">
              <a:solidFill>
                <a:prstClr val="black"/>
              </a:solidFill>
            </a:endParaRPr>
          </a:p>
        </p:txBody>
      </p:sp>
    </p:spTree>
    <p:extLst>
      <p:ext uri="{BB962C8B-B14F-4D97-AF65-F5344CB8AC3E}">
        <p14:creationId xmlns:p14="http://schemas.microsoft.com/office/powerpoint/2010/main" val="1314357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noProof="0" dirty="0"/>
              <a:t>El esquema representa los mecanismos de producción de </a:t>
            </a:r>
            <a:r>
              <a:rPr lang="es-ES_tradnl" noProof="0" dirty="0" err="1"/>
              <a:t>hiperfosfatemia</a:t>
            </a:r>
            <a:r>
              <a:rPr lang="es-ES_tradnl" noProof="0" dirty="0"/>
              <a:t>. </a:t>
            </a:r>
          </a:p>
        </p:txBody>
      </p:sp>
      <p:sp>
        <p:nvSpPr>
          <p:cNvPr id="4" name="Marcador de número de diapositiva 3"/>
          <p:cNvSpPr>
            <a:spLocks noGrp="1"/>
          </p:cNvSpPr>
          <p:nvPr>
            <p:ph type="sldNum" sz="quarter" idx="5"/>
          </p:nvPr>
        </p:nvSpPr>
        <p:spPr/>
        <p:txBody>
          <a:bodyPr/>
          <a:lstStyle/>
          <a:p>
            <a:fld id="{C82AFD53-FAFA-3A48-9F96-332A23D3A1A6}" type="slidenum">
              <a:rPr lang="en-US" smtClean="0"/>
              <a:t>23</a:t>
            </a:fld>
            <a:endParaRPr lang="en-US"/>
          </a:p>
        </p:txBody>
      </p:sp>
    </p:spTree>
    <p:extLst>
      <p:ext uri="{BB962C8B-B14F-4D97-AF65-F5344CB8AC3E}">
        <p14:creationId xmlns:p14="http://schemas.microsoft.com/office/powerpoint/2010/main" val="1031030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1 Marcador de imagen de diapositiva"/>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6562" name="2 Marcador de notas"/>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_tradnl" sz="1200" dirty="0">
                <a:latin typeface="Arial" charset="0"/>
              </a:rPr>
              <a:t>HIPERFOSFATEMIA-CAUSAS</a:t>
            </a:r>
            <a:endParaRPr lang="es-ES" sz="1200" dirty="0">
              <a:latin typeface="Arial" charset="0"/>
            </a:endParaRPr>
          </a:p>
          <a:p>
            <a:pPr eaLnBrk="1" hangingPunct="1">
              <a:spcBef>
                <a:spcPct val="0"/>
              </a:spcBef>
            </a:pPr>
            <a:endParaRPr lang="es-ES" sz="1200" b="0" i="0" u="none" strike="noStrike" kern="1200" dirty="0">
              <a:solidFill>
                <a:schemeClr val="tx1"/>
              </a:solidFill>
              <a:effectLst/>
              <a:latin typeface="+mn-lt"/>
              <a:ea typeface="+mn-ea"/>
              <a:cs typeface="+mn-cs"/>
            </a:endParaRPr>
          </a:p>
          <a:p>
            <a:pPr eaLnBrk="1" hangingPunct="1">
              <a:spcBef>
                <a:spcPct val="0"/>
              </a:spcBef>
            </a:pPr>
            <a:endParaRPr lang="es-ES" sz="1200" b="0" i="0" u="none" strike="noStrike" kern="1200" dirty="0">
              <a:solidFill>
                <a:schemeClr val="tx1"/>
              </a:solidFill>
              <a:effectLst/>
              <a:latin typeface="+mn-lt"/>
              <a:ea typeface="+mn-ea"/>
              <a:cs typeface="+mn-cs"/>
            </a:endParaRPr>
          </a:p>
          <a:p>
            <a:pPr eaLnBrk="1" hangingPunct="1">
              <a:spcBef>
                <a:spcPct val="0"/>
              </a:spcBef>
            </a:pPr>
            <a:r>
              <a:rPr lang="es-ES_tradnl" sz="1200" b="0" i="0" u="none" strike="noStrike" kern="1200" noProof="0" dirty="0">
                <a:solidFill>
                  <a:schemeClr val="tx1"/>
                </a:solidFill>
                <a:effectLst/>
                <a:latin typeface="+mn-lt"/>
                <a:ea typeface="+mn-ea"/>
                <a:cs typeface="+mn-cs"/>
              </a:rPr>
              <a:t>Existe una </a:t>
            </a:r>
            <a:r>
              <a:rPr lang="es-ES_tradnl" sz="1200" b="0" i="0" u="none" strike="noStrike" kern="1200" noProof="0" dirty="0" err="1">
                <a:solidFill>
                  <a:schemeClr val="tx1"/>
                </a:solidFill>
                <a:effectLst/>
                <a:latin typeface="+mn-lt"/>
                <a:ea typeface="+mn-ea"/>
                <a:cs typeface="+mn-cs"/>
              </a:rPr>
              <a:t>pseudohiperfosfatemia</a:t>
            </a:r>
            <a:r>
              <a:rPr lang="es-ES_tradnl" sz="1200" b="0" i="0" u="none" strike="noStrike" kern="1200" noProof="0" dirty="0">
                <a:solidFill>
                  <a:schemeClr val="tx1"/>
                </a:solidFill>
                <a:effectLst/>
                <a:latin typeface="+mn-lt"/>
                <a:ea typeface="+mn-ea"/>
                <a:cs typeface="+mn-cs"/>
              </a:rPr>
              <a:t> debida a la hemólisis y salida del P  intracelular que se produce en la muestra tras la extracción. </a:t>
            </a:r>
            <a:r>
              <a:rPr lang="es-ES_tradnl" sz="1200" b="0" i="0" u="none" strike="noStrike" kern="1200" noProof="0" dirty="0" err="1">
                <a:solidFill>
                  <a:schemeClr val="tx1"/>
                </a:solidFill>
                <a:effectLst/>
                <a:latin typeface="+mn-lt"/>
                <a:ea typeface="+mn-ea"/>
                <a:cs typeface="+mn-cs"/>
              </a:rPr>
              <a:t>Tambien</a:t>
            </a:r>
            <a:r>
              <a:rPr lang="es-ES_tradnl" sz="1200" b="0" i="0" u="none" strike="noStrike" kern="1200" noProof="0" dirty="0">
                <a:solidFill>
                  <a:schemeClr val="tx1"/>
                </a:solidFill>
                <a:effectLst/>
                <a:latin typeface="+mn-lt"/>
                <a:ea typeface="+mn-ea"/>
                <a:cs typeface="+mn-cs"/>
              </a:rPr>
              <a:t> pude deber se  a </a:t>
            </a:r>
            <a:r>
              <a:rPr lang="es-ES_tradnl" sz="1200" b="0" i="0" u="none" strike="noStrike" kern="1200" noProof="0" dirty="0" err="1">
                <a:solidFill>
                  <a:schemeClr val="tx1"/>
                </a:solidFill>
                <a:effectLst/>
                <a:latin typeface="+mn-lt"/>
                <a:ea typeface="+mn-ea"/>
                <a:cs typeface="+mn-cs"/>
              </a:rPr>
              <a:t>hiperlipemia</a:t>
            </a:r>
            <a:r>
              <a:rPr lang="es-ES_tradnl" sz="1200" b="0" i="0" u="none" strike="noStrike" kern="1200" noProof="0" dirty="0">
                <a:solidFill>
                  <a:schemeClr val="tx1"/>
                </a:solidFill>
                <a:effectLst/>
                <a:latin typeface="+mn-lt"/>
                <a:ea typeface="+mn-ea"/>
                <a:cs typeface="+mn-cs"/>
              </a:rPr>
              <a:t>, l </a:t>
            </a:r>
            <a:r>
              <a:rPr lang="es-ES_tradnl" sz="1200" b="0" i="0" u="none" strike="noStrike" kern="1200" noProof="0" dirty="0" err="1">
                <a:solidFill>
                  <a:schemeClr val="tx1"/>
                </a:solidFill>
                <a:effectLst/>
                <a:latin typeface="+mn-lt"/>
                <a:ea typeface="+mn-ea"/>
                <a:cs typeface="+mn-cs"/>
              </a:rPr>
              <a:t>paraproteinemia</a:t>
            </a:r>
            <a:r>
              <a:rPr lang="es-ES_tradnl" sz="1200" b="0" i="0" u="none" strike="noStrike" kern="1200" noProof="0" dirty="0">
                <a:solidFill>
                  <a:schemeClr val="tx1"/>
                </a:solidFill>
                <a:effectLst/>
                <a:latin typeface="+mn-lt"/>
                <a:ea typeface="+mn-ea"/>
                <a:cs typeface="+mn-cs"/>
              </a:rPr>
              <a:t>, la </a:t>
            </a:r>
            <a:r>
              <a:rPr lang="es-ES_tradnl" sz="1200" b="0" i="0" u="none" strike="noStrike" kern="1200" noProof="0" dirty="0" err="1">
                <a:solidFill>
                  <a:schemeClr val="tx1"/>
                </a:solidFill>
                <a:effectLst/>
                <a:latin typeface="+mn-lt"/>
                <a:ea typeface="+mn-ea"/>
                <a:cs typeface="+mn-cs"/>
              </a:rPr>
              <a:t>anfotericina</a:t>
            </a:r>
            <a:r>
              <a:rPr lang="es-ES_tradnl" sz="1200" b="0" i="0" u="none" strike="noStrike" kern="1200" noProof="0" dirty="0">
                <a:solidFill>
                  <a:schemeClr val="tx1"/>
                </a:solidFill>
                <a:effectLst/>
                <a:latin typeface="+mn-lt"/>
                <a:ea typeface="+mn-ea"/>
                <a:cs typeface="+mn-cs"/>
              </a:rPr>
              <a:t> B </a:t>
            </a:r>
            <a:r>
              <a:rPr lang="es-ES_tradnl" sz="1200" b="0" i="0" u="none" strike="noStrike" kern="1200" noProof="0" dirty="0" err="1">
                <a:solidFill>
                  <a:schemeClr val="tx1"/>
                </a:solidFill>
                <a:effectLst/>
                <a:latin typeface="+mn-lt"/>
                <a:ea typeface="+mn-ea"/>
                <a:cs typeface="+mn-cs"/>
              </a:rPr>
              <a:t>liposomal</a:t>
            </a:r>
            <a:r>
              <a:rPr lang="es-ES_tradnl" sz="1200" b="0" i="0" u="none" strike="noStrike" kern="1200" noProof="0" dirty="0">
                <a:solidFill>
                  <a:schemeClr val="tx1"/>
                </a:solidFill>
                <a:effectLst/>
                <a:latin typeface="+mn-lt"/>
                <a:ea typeface="+mn-ea"/>
                <a:cs typeface="+mn-cs"/>
              </a:rPr>
              <a:t> y la </a:t>
            </a:r>
            <a:r>
              <a:rPr lang="es-ES_tradnl" sz="1200" b="0" i="0" u="none" strike="noStrike" kern="1200" noProof="0" dirty="0" err="1">
                <a:solidFill>
                  <a:schemeClr val="tx1"/>
                </a:solidFill>
                <a:effectLst/>
                <a:latin typeface="+mn-lt"/>
                <a:ea typeface="+mn-ea"/>
                <a:cs typeface="+mn-cs"/>
              </a:rPr>
              <a:t>hiperbilirrubinemia</a:t>
            </a:r>
            <a:r>
              <a:rPr lang="es-ES_tradnl" sz="1200" b="0" i="0" u="none" strike="noStrike" kern="1200" noProof="0" dirty="0">
                <a:solidFill>
                  <a:schemeClr val="tx1"/>
                </a:solidFill>
                <a:effectLst/>
                <a:latin typeface="+mn-lt"/>
                <a:ea typeface="+mn-ea"/>
                <a:cs typeface="+mn-cs"/>
              </a:rPr>
              <a:t>  que pueden interferir con la medición del P y medirse valores falsamente elevados.</a:t>
            </a:r>
          </a:p>
          <a:p>
            <a:pPr eaLnBrk="1" hangingPunct="1">
              <a:spcBef>
                <a:spcPct val="0"/>
              </a:spcBef>
            </a:pPr>
            <a:endParaRPr lang="es-ES_tradnl" sz="1200" b="0" i="0" u="none" strike="noStrike" kern="1200" noProof="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-Existen casos de </a:t>
            </a:r>
            <a:r>
              <a:rPr lang="es-ES_tradnl" sz="1200" kern="1200" dirty="0" err="1">
                <a:solidFill>
                  <a:schemeClr val="tx1"/>
                </a:solidFill>
                <a:effectLst/>
                <a:latin typeface="+mn-lt"/>
                <a:ea typeface="+mn-ea"/>
                <a:cs typeface="+mn-cs"/>
              </a:rPr>
              <a:t>hiperfosfatemia</a:t>
            </a:r>
            <a:r>
              <a:rPr lang="es-ES_tradnl" sz="1200" kern="1200" dirty="0">
                <a:solidFill>
                  <a:schemeClr val="tx1"/>
                </a:solidFill>
                <a:effectLst/>
                <a:latin typeface="+mn-lt"/>
                <a:ea typeface="+mn-ea"/>
                <a:cs typeface="+mn-cs"/>
              </a:rPr>
              <a:t> inducida por enemas con P y los niveles de P se elevan más si  existe enfermedad renal previa, depleción de volumen, o ulceraciones de la mucosa digestiva y obstrucción o íleo intestinal. </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 administración de vitamina D o sus metabolitos pueden originar la </a:t>
            </a:r>
            <a:r>
              <a:rPr lang="es-ES_tradnl" sz="1200" kern="1200" dirty="0" err="1">
                <a:solidFill>
                  <a:schemeClr val="tx1"/>
                </a:solidFill>
                <a:effectLst/>
                <a:latin typeface="+mn-lt"/>
                <a:ea typeface="+mn-ea"/>
                <a:cs typeface="+mn-cs"/>
              </a:rPr>
              <a:t>hiperfosfatemia.aumentando</a:t>
            </a:r>
            <a:r>
              <a:rPr lang="es-ES_tradnl" sz="1200" kern="1200" dirty="0">
                <a:solidFill>
                  <a:schemeClr val="tx1"/>
                </a:solidFill>
                <a:effectLst/>
                <a:latin typeface="+mn-lt"/>
                <a:ea typeface="+mn-ea"/>
                <a:cs typeface="+mn-cs"/>
              </a:rPr>
              <a:t> la absorción intestinal de P .</a:t>
            </a:r>
            <a:endParaRPr lang="es-ES" sz="1200" kern="1200" dirty="0">
              <a:solidFill>
                <a:schemeClr val="tx1"/>
              </a:solidFill>
              <a:effectLst/>
              <a:latin typeface="+mn-lt"/>
              <a:ea typeface="+mn-ea"/>
              <a:cs typeface="+mn-cs"/>
            </a:endParaRPr>
          </a:p>
          <a:p>
            <a:pPr marL="171450" indent="-171450">
              <a:buFontTx/>
              <a:buChar char="-"/>
            </a:pPr>
            <a:r>
              <a:rPr lang="es-ES_tradnl" sz="1200" kern="1200" dirty="0">
                <a:solidFill>
                  <a:schemeClr val="tx1"/>
                </a:solidFill>
                <a:effectLst/>
                <a:latin typeface="+mn-lt"/>
                <a:ea typeface="+mn-ea"/>
                <a:cs typeface="+mn-cs"/>
              </a:rPr>
              <a:t>La salida de P del espacio intracelular al extracelular causado por la acidosis metabólica puede causar </a:t>
            </a:r>
            <a:r>
              <a:rPr lang="es-ES_tradnl" sz="1200" kern="1200" dirty="0" err="1">
                <a:solidFill>
                  <a:schemeClr val="tx1"/>
                </a:solidFill>
                <a:effectLst/>
                <a:latin typeface="+mn-lt"/>
                <a:ea typeface="+mn-ea"/>
                <a:cs typeface="+mn-cs"/>
              </a:rPr>
              <a:t>hiperfosfatemia</a:t>
            </a:r>
            <a:r>
              <a:rPr lang="es-ES_tradnl" sz="1200" kern="1200" dirty="0">
                <a:solidFill>
                  <a:schemeClr val="tx1"/>
                </a:solidFill>
                <a:effectLst/>
                <a:latin typeface="+mn-lt"/>
                <a:ea typeface="+mn-ea"/>
                <a:cs typeface="+mn-cs"/>
              </a:rPr>
              <a:t>. Un efecto similar es producido cuando existe lisis de células tumorales (</a:t>
            </a:r>
            <a:r>
              <a:rPr lang="es-ES_tradnl" sz="1200" kern="1200" dirty="0" err="1">
                <a:solidFill>
                  <a:schemeClr val="tx1"/>
                </a:solidFill>
                <a:effectLst/>
                <a:latin typeface="+mn-lt"/>
                <a:ea typeface="+mn-ea"/>
                <a:cs typeface="+mn-cs"/>
              </a:rPr>
              <a:t>sindrome</a:t>
            </a:r>
            <a:r>
              <a:rPr lang="es-ES_tradnl" sz="1200" kern="1200" dirty="0">
                <a:solidFill>
                  <a:schemeClr val="tx1"/>
                </a:solidFill>
                <a:effectLst/>
                <a:latin typeface="+mn-lt"/>
                <a:ea typeface="+mn-ea"/>
                <a:cs typeface="+mn-cs"/>
              </a:rPr>
              <a:t> de lisis tumoral)  destrucción celular por otras causas (</a:t>
            </a:r>
            <a:r>
              <a:rPr lang="es-ES_tradnl" sz="1200" kern="1200" dirty="0" err="1">
                <a:solidFill>
                  <a:schemeClr val="tx1"/>
                </a:solidFill>
                <a:effectLst/>
                <a:latin typeface="+mn-lt"/>
                <a:ea typeface="+mn-ea"/>
                <a:cs typeface="+mn-cs"/>
              </a:rPr>
              <a:t>rabdomiolisis</a:t>
            </a:r>
            <a:r>
              <a:rPr lang="es-ES_tradnl" sz="1200" kern="1200" dirty="0">
                <a:solidFill>
                  <a:schemeClr val="tx1"/>
                </a:solidFill>
                <a:effectLst/>
                <a:latin typeface="+mn-lt"/>
                <a:ea typeface="+mn-ea"/>
                <a:cs typeface="+mn-cs"/>
              </a:rPr>
              <a:t>)</a:t>
            </a:r>
          </a:p>
          <a:p>
            <a:pPr marL="171450" indent="-171450">
              <a:buFontTx/>
              <a:buChar char="-"/>
            </a:pPr>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 </a:t>
            </a:r>
            <a:r>
              <a:rPr lang="es-ES_tradnl" sz="1200" kern="1200" dirty="0" err="1">
                <a:solidFill>
                  <a:schemeClr val="tx1"/>
                </a:solidFill>
                <a:effectLst/>
                <a:latin typeface="+mn-lt"/>
                <a:ea typeface="+mn-ea"/>
                <a:cs typeface="+mn-cs"/>
              </a:rPr>
              <a:t>disminucion</a:t>
            </a:r>
            <a:r>
              <a:rPr lang="es-ES_tradnl" sz="1200" kern="1200" dirty="0">
                <a:solidFill>
                  <a:schemeClr val="tx1"/>
                </a:solidFill>
                <a:effectLst/>
                <a:latin typeface="+mn-lt"/>
                <a:ea typeface="+mn-ea"/>
                <a:cs typeface="+mn-cs"/>
              </a:rPr>
              <a:t> de la eliminación renal de P es  una causa </a:t>
            </a:r>
            <a:r>
              <a:rPr lang="es-ES_tradnl" sz="1200" kern="1200" dirty="0" err="1">
                <a:solidFill>
                  <a:schemeClr val="tx1"/>
                </a:solidFill>
                <a:effectLst/>
                <a:latin typeface="+mn-lt"/>
                <a:ea typeface="+mn-ea"/>
                <a:cs typeface="+mn-cs"/>
              </a:rPr>
              <a:t>fequente</a:t>
            </a:r>
            <a:r>
              <a:rPr lang="es-ES_tradnl" sz="1200" kern="1200" dirty="0">
                <a:solidFill>
                  <a:schemeClr val="tx1"/>
                </a:solidFill>
                <a:effectLst/>
                <a:latin typeface="+mn-lt"/>
                <a:ea typeface="+mn-ea"/>
                <a:cs typeface="+mn-cs"/>
              </a:rPr>
              <a:t> de </a:t>
            </a:r>
            <a:r>
              <a:rPr lang="es-ES_tradnl" sz="1200" kern="1200" dirty="0" err="1">
                <a:solidFill>
                  <a:schemeClr val="tx1"/>
                </a:solidFill>
                <a:effectLst/>
                <a:latin typeface="+mn-lt"/>
                <a:ea typeface="+mn-ea"/>
                <a:cs typeface="+mn-cs"/>
              </a:rPr>
              <a:t>hiperfosfatemia</a:t>
            </a:r>
            <a:r>
              <a:rPr lang="es-ES_tradnl" sz="1200" kern="1200" dirty="0">
                <a:solidFill>
                  <a:schemeClr val="tx1"/>
                </a:solidFill>
                <a:effectLst/>
                <a:latin typeface="+mn-lt"/>
                <a:ea typeface="+mn-ea"/>
                <a:cs typeface="+mn-cs"/>
              </a:rPr>
              <a:t> que se se suele observar cuando el FG desciende por debajo de 20 ml/min, ya que con filtrados algo mas elevados la disminución de la filtración de P se compensa con una disminución de la reabsorción tubular de P (que es estimulada por PTH y FGF23. Pueden existir defectos primarios de la excreción de P como el </a:t>
            </a:r>
            <a:r>
              <a:rPr lang="es-ES_tradnl" sz="1200" kern="1200" dirty="0" err="1">
                <a:solidFill>
                  <a:schemeClr val="tx1"/>
                </a:solidFill>
                <a:effectLst/>
                <a:latin typeface="+mn-lt"/>
                <a:ea typeface="+mn-ea"/>
                <a:cs typeface="+mn-cs"/>
              </a:rPr>
              <a:t>pseudohipoparatiroidismo</a:t>
            </a:r>
            <a:r>
              <a:rPr lang="es-ES_tradnl" sz="1200" kern="1200" dirty="0">
                <a:solidFill>
                  <a:schemeClr val="tx1"/>
                </a:solidFill>
                <a:effectLst/>
                <a:latin typeface="+mn-lt"/>
                <a:ea typeface="+mn-ea"/>
                <a:cs typeface="+mn-cs"/>
              </a:rPr>
              <a:t>, donde</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hay resistencia a la acción de la PTH, o en la calcinosis tumoral familiar. Esta última se debe a un defecto genético en la </a:t>
            </a:r>
            <a:r>
              <a:rPr lang="es-ES_tradnl" sz="1200" kern="1200" dirty="0" err="1">
                <a:solidFill>
                  <a:schemeClr val="tx1"/>
                </a:solidFill>
                <a:effectLst/>
                <a:latin typeface="+mn-lt"/>
                <a:ea typeface="+mn-ea"/>
                <a:cs typeface="+mn-cs"/>
              </a:rPr>
              <a:t>produccion</a:t>
            </a:r>
            <a:r>
              <a:rPr lang="es-ES_tradnl" sz="1200" kern="1200" dirty="0">
                <a:solidFill>
                  <a:schemeClr val="tx1"/>
                </a:solidFill>
                <a:effectLst/>
                <a:latin typeface="+mn-lt"/>
                <a:ea typeface="+mn-ea"/>
                <a:cs typeface="+mn-cs"/>
              </a:rPr>
              <a:t> de FGF23 con herencia autosómica recesiva.</a:t>
            </a:r>
          </a:p>
          <a:p>
            <a:pPr eaLnBrk="1" hangingPunct="1">
              <a:spcBef>
                <a:spcPct val="50000"/>
              </a:spcBef>
            </a:pPr>
            <a:r>
              <a:rPr lang="es-ES" sz="1200" dirty="0">
                <a:latin typeface="Arial" charset="0"/>
              </a:rPr>
              <a:t>En </a:t>
            </a:r>
            <a:r>
              <a:rPr lang="es-ES" sz="1200" dirty="0" err="1">
                <a:latin typeface="Arial" charset="0"/>
              </a:rPr>
              <a:t>diálysis</a:t>
            </a:r>
            <a:r>
              <a:rPr lang="es-ES" sz="1200" dirty="0">
                <a:latin typeface="Arial" charset="0"/>
              </a:rPr>
              <a:t> puede existir </a:t>
            </a:r>
            <a:r>
              <a:rPr lang="es-ES" sz="1200" dirty="0" err="1">
                <a:latin typeface="Arial" charset="0"/>
              </a:rPr>
              <a:t>hiperfosfatemia</a:t>
            </a:r>
            <a:r>
              <a:rPr lang="es-ES" sz="1200" dirty="0">
                <a:latin typeface="Arial" charset="0"/>
              </a:rPr>
              <a:t> severa por: 1-No tomar </a:t>
            </a:r>
            <a:r>
              <a:rPr lang="es-ES" sz="1200" dirty="0" err="1">
                <a:latin typeface="Arial" charset="0"/>
              </a:rPr>
              <a:t>quelantes</a:t>
            </a:r>
            <a:r>
              <a:rPr lang="es-ES" sz="1200" dirty="0">
                <a:latin typeface="Arial" charset="0"/>
              </a:rPr>
              <a:t>, 2-alta ingesta de P, 3-administarcion de dosis elevadas de </a:t>
            </a:r>
            <a:r>
              <a:rPr lang="es-ES" sz="1200" dirty="0" err="1">
                <a:latin typeface="Arial" charset="0"/>
              </a:rPr>
              <a:t>Vit</a:t>
            </a:r>
            <a:r>
              <a:rPr lang="es-ES" sz="1200" dirty="0">
                <a:latin typeface="Arial" charset="0"/>
              </a:rPr>
              <a:t> D, 4-</a:t>
            </a:r>
            <a:r>
              <a:rPr lang="es-ES" sz="1200" dirty="0">
                <a:latin typeface="Arial" charset="0"/>
                <a:sym typeface="Symbol" charset="0"/>
              </a:rPr>
              <a:t> </a:t>
            </a:r>
            <a:r>
              <a:rPr lang="es-ES" sz="1200" dirty="0">
                <a:latin typeface="Arial" charset="0"/>
              </a:rPr>
              <a:t>PTH muy elevada que aumenta la salida </a:t>
            </a:r>
            <a:r>
              <a:rPr lang="es-ES" sz="1200" dirty="0" err="1">
                <a:latin typeface="Arial" charset="0"/>
              </a:rPr>
              <a:t>dd</a:t>
            </a:r>
            <a:r>
              <a:rPr lang="es-ES" sz="1200" dirty="0">
                <a:latin typeface="Arial" charset="0"/>
              </a:rPr>
              <a:t> P el hueso , 5-insuficiente dosis de </a:t>
            </a:r>
            <a:r>
              <a:rPr lang="es-ES" sz="1200" dirty="0" err="1">
                <a:latin typeface="Arial" charset="0"/>
              </a:rPr>
              <a:t>dialysis</a:t>
            </a:r>
            <a:r>
              <a:rPr lang="es-ES" sz="1200" dirty="0">
                <a:latin typeface="Arial" charset="0"/>
              </a:rPr>
              <a:t>.  </a:t>
            </a:r>
          </a:p>
          <a:p>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pPr marL="171450" indent="-171450">
              <a:buFontTx/>
              <a:buChar char="-"/>
            </a:pPr>
            <a:endParaRPr lang="es-ES_tradnl" sz="1200" kern="1200" dirty="0">
              <a:solidFill>
                <a:schemeClr val="tx1"/>
              </a:solidFill>
              <a:effectLst/>
              <a:latin typeface="+mn-lt"/>
              <a:ea typeface="+mn-ea"/>
              <a:cs typeface="+mn-cs"/>
            </a:endParaRPr>
          </a:p>
          <a:p>
            <a:pPr marL="171450" indent="-171450">
              <a:buFontTx/>
              <a:buChar char="-"/>
            </a:pPr>
            <a:endParaRPr lang="es-ES_tradnl" sz="1200" kern="1200" dirty="0">
              <a:solidFill>
                <a:schemeClr val="tx1"/>
              </a:solidFill>
              <a:effectLst/>
              <a:latin typeface="+mn-lt"/>
              <a:ea typeface="+mn-ea"/>
              <a:cs typeface="+mn-cs"/>
            </a:endParaRPr>
          </a:p>
          <a:p>
            <a:pPr marL="171450" indent="-171450">
              <a:buFontTx/>
              <a:buChar char="-"/>
            </a:pPr>
            <a:endParaRPr lang="es-ES_tradnl" sz="1200" kern="1200" dirty="0">
              <a:solidFill>
                <a:schemeClr val="tx1"/>
              </a:solidFill>
              <a:effectLst/>
              <a:latin typeface="+mn-lt"/>
              <a:ea typeface="+mn-ea"/>
              <a:cs typeface="+mn-cs"/>
            </a:endParaRPr>
          </a:p>
          <a:p>
            <a:pPr marL="171450" indent="-171450">
              <a:buFontTx/>
              <a:buChar char="-"/>
            </a:pPr>
            <a:endParaRPr lang="es-ES_tradnl" sz="1200" kern="1200" dirty="0">
              <a:solidFill>
                <a:schemeClr val="tx1"/>
              </a:solidFill>
              <a:effectLst/>
              <a:latin typeface="+mn-lt"/>
              <a:ea typeface="+mn-ea"/>
              <a:cs typeface="+mn-cs"/>
            </a:endParaRPr>
          </a:p>
          <a:p>
            <a:pPr marL="171450" indent="-171450">
              <a:buFontTx/>
              <a:buChar char="-"/>
            </a:pPr>
            <a:endParaRPr lang="es-ES_tradnl" sz="1200" kern="1200" dirty="0">
              <a:solidFill>
                <a:schemeClr val="tx1"/>
              </a:solidFill>
              <a:effectLst/>
              <a:latin typeface="+mn-lt"/>
              <a:ea typeface="+mn-ea"/>
              <a:cs typeface="+mn-cs"/>
            </a:endParaRPr>
          </a:p>
          <a:p>
            <a:pPr marL="171450" indent="-171450">
              <a:buFontTx/>
              <a:buChar char="-"/>
            </a:pPr>
            <a:endParaRPr lang="es-ES_tradnl" sz="1200" kern="1200" dirty="0">
              <a:solidFill>
                <a:schemeClr val="tx1"/>
              </a:solidFill>
              <a:effectLst/>
              <a:latin typeface="+mn-lt"/>
              <a:ea typeface="+mn-ea"/>
              <a:cs typeface="+mn-cs"/>
            </a:endParaRPr>
          </a:p>
          <a:p>
            <a:pPr marL="171450" indent="-171450">
              <a:buFontTx/>
              <a:buChar char="-"/>
            </a:pPr>
            <a:endParaRPr lang="es-ES" sz="1200" kern="1200" dirty="0">
              <a:solidFill>
                <a:schemeClr val="tx1"/>
              </a:solidFill>
              <a:effectLst/>
              <a:latin typeface="+mn-lt"/>
              <a:ea typeface="+mn-ea"/>
              <a:cs typeface="+mn-cs"/>
            </a:endParaRPr>
          </a:p>
          <a:p>
            <a:pPr eaLnBrk="1" hangingPunct="1">
              <a:spcBef>
                <a:spcPct val="0"/>
              </a:spcBef>
            </a:pPr>
            <a:r>
              <a:rPr lang="es-ES_tradnl" sz="1200" b="0" i="0" u="none" strike="noStrike" kern="1200" noProof="0" dirty="0">
                <a:solidFill>
                  <a:schemeClr val="tx1"/>
                </a:solidFill>
                <a:effectLst/>
                <a:latin typeface="+mn-lt"/>
                <a:ea typeface="+mn-ea"/>
                <a:cs typeface="+mn-cs"/>
              </a:rPr>
              <a:t> </a:t>
            </a:r>
            <a:endParaRPr lang="es-ES_tradnl" noProof="0" dirty="0">
              <a:latin typeface="Calibri" charset="0"/>
            </a:endParaRPr>
          </a:p>
        </p:txBody>
      </p:sp>
      <p:sp>
        <p:nvSpPr>
          <p:cNvPr id="66563"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fld id="{8049262B-EB0C-7B4D-BED7-A91A74A6EC00}" type="slidenum">
              <a:rPr lang="en-US" sz="1200"/>
              <a:pPr eaLnBrk="1" hangingPunct="1"/>
              <a:t>24</a:t>
            </a:fld>
            <a:endParaRPr lang="en-US" sz="1200"/>
          </a:p>
        </p:txBody>
      </p:sp>
    </p:spTree>
    <p:extLst>
      <p:ext uri="{BB962C8B-B14F-4D97-AF65-F5344CB8AC3E}">
        <p14:creationId xmlns:p14="http://schemas.microsoft.com/office/powerpoint/2010/main" val="1029276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noProof="0" dirty="0"/>
              <a:t>Esquema de defectos </a:t>
            </a:r>
            <a:r>
              <a:rPr lang="es-ES_tradnl" noProof="0" dirty="0" err="1"/>
              <a:t>geneticos</a:t>
            </a:r>
            <a:r>
              <a:rPr lang="es-ES_tradnl" noProof="0" dirty="0"/>
              <a:t> que producen alteraciones en los niveles de FGF23.</a:t>
            </a:r>
          </a:p>
          <a:p>
            <a:r>
              <a:rPr lang="es-ES_tradnl" noProof="0" dirty="0"/>
              <a:t>El raquitismo </a:t>
            </a:r>
            <a:r>
              <a:rPr lang="es-ES_tradnl" noProof="0" dirty="0" err="1"/>
              <a:t>hipofosfatemico</a:t>
            </a:r>
            <a:r>
              <a:rPr lang="es-ES_tradnl" noProof="0" dirty="0"/>
              <a:t> es debido a un exceso de FGF23 porque hay un defecto del gen  PHEX causando disminución de proteólisis del la </a:t>
            </a:r>
            <a:r>
              <a:rPr lang="es-ES_tradnl" noProof="0" dirty="0" err="1"/>
              <a:t>molecula</a:t>
            </a:r>
            <a:r>
              <a:rPr lang="es-ES_tradnl" noProof="0" dirty="0"/>
              <a:t> FGF23. La calcinosis tumoral es un defecto del gen GALNT3 con defecto </a:t>
            </a:r>
            <a:r>
              <a:rPr lang="es-ES_tradnl" noProof="0" dirty="0" err="1"/>
              <a:t>glicoxilacion</a:t>
            </a:r>
            <a:r>
              <a:rPr lang="es-ES_tradnl" noProof="0" dirty="0"/>
              <a:t>  de FGF23 que hace que sea fácilmente fragmentada. </a:t>
            </a:r>
          </a:p>
        </p:txBody>
      </p:sp>
      <p:sp>
        <p:nvSpPr>
          <p:cNvPr id="4" name="Marcador de número de diapositiva 3"/>
          <p:cNvSpPr>
            <a:spLocks noGrp="1"/>
          </p:cNvSpPr>
          <p:nvPr>
            <p:ph type="sldNum" sz="quarter" idx="5"/>
          </p:nvPr>
        </p:nvSpPr>
        <p:spPr/>
        <p:txBody>
          <a:bodyPr/>
          <a:lstStyle/>
          <a:p>
            <a:fld id="{C82AFD53-FAFA-3A48-9F96-332A23D3A1A6}" type="slidenum">
              <a:rPr lang="en-US" smtClean="0"/>
              <a:t>25</a:t>
            </a:fld>
            <a:endParaRPr lang="en-US"/>
          </a:p>
        </p:txBody>
      </p:sp>
    </p:spTree>
    <p:extLst>
      <p:ext uri="{BB962C8B-B14F-4D97-AF65-F5344CB8AC3E}">
        <p14:creationId xmlns:p14="http://schemas.microsoft.com/office/powerpoint/2010/main" val="369391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 Marcador de imagen de diapositiva"/>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8610" name="2 Marcador de notas"/>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s-ES" sz="1200" kern="1200" dirty="0">
                <a:solidFill>
                  <a:schemeClr val="tx1"/>
                </a:solidFill>
                <a:effectLst/>
                <a:latin typeface="+mn-lt"/>
                <a:ea typeface="+mn-ea"/>
                <a:cs typeface="+mn-cs"/>
              </a:rPr>
              <a:t>Un aumento rápido del P produce precipitación de sales de fosfato cálcico e hipocalcemia,. La tetania puede ocurrir si el calcio </a:t>
            </a:r>
            <a:r>
              <a:rPr lang="es-ES" sz="1200" kern="1200" dirty="0" err="1">
                <a:solidFill>
                  <a:schemeClr val="tx1"/>
                </a:solidFill>
                <a:effectLst/>
                <a:latin typeface="+mn-lt"/>
                <a:ea typeface="+mn-ea"/>
                <a:cs typeface="+mn-cs"/>
              </a:rPr>
              <a:t>ionico</a:t>
            </a:r>
            <a:r>
              <a:rPr lang="es-ES" sz="1200" kern="1200" dirty="0">
                <a:solidFill>
                  <a:schemeClr val="tx1"/>
                </a:solidFill>
                <a:effectLst/>
                <a:latin typeface="+mn-lt"/>
                <a:ea typeface="+mn-ea"/>
                <a:cs typeface="+mn-cs"/>
              </a:rPr>
              <a:t> esta descendido. </a:t>
            </a:r>
          </a:p>
          <a:p>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Un aumento mantenido  del P produce hiperparatiroidismo secundario y </a:t>
            </a:r>
            <a:r>
              <a:rPr lang="es-ES" sz="1200" kern="1200" dirty="0" err="1">
                <a:solidFill>
                  <a:schemeClr val="tx1"/>
                </a:solidFill>
                <a:effectLst/>
                <a:latin typeface="+mn-lt"/>
                <a:ea typeface="+mn-ea"/>
                <a:cs typeface="+mn-cs"/>
              </a:rPr>
              <a:t>osteodistrofia</a:t>
            </a:r>
            <a:r>
              <a:rPr lang="es-ES" sz="1200" kern="1200" dirty="0">
                <a:solidFill>
                  <a:schemeClr val="tx1"/>
                </a:solidFill>
                <a:effectLst/>
                <a:latin typeface="+mn-lt"/>
                <a:ea typeface="+mn-ea"/>
                <a:cs typeface="+mn-cs"/>
              </a:rPr>
              <a:t> renal y que sea asocia a calcificaciones de las arterias de pequeño y mediano calibre, y  tejidos blandos (piel, córnea, </a:t>
            </a:r>
            <a:r>
              <a:rPr lang="es-ES" sz="1200" kern="1200" dirty="0" err="1">
                <a:solidFill>
                  <a:schemeClr val="tx1"/>
                </a:solidFill>
                <a:effectLst/>
                <a:latin typeface="+mn-lt"/>
                <a:ea typeface="+mn-ea"/>
                <a:cs typeface="+mn-cs"/>
              </a:rPr>
              <a:t>periarticulares</a:t>
            </a:r>
            <a:r>
              <a:rPr lang="es-E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El aumento del P causa aumento de FGF23  y ambos se asocian a  incremento de mortalidad.</a:t>
            </a:r>
          </a:p>
          <a:p>
            <a:pPr eaLnBrk="1" hangingPunct="1">
              <a:spcBef>
                <a:spcPct val="0"/>
              </a:spcBef>
            </a:pPr>
            <a:endParaRPr lang="en-US" dirty="0">
              <a:latin typeface="Calibri" charset="0"/>
            </a:endParaRPr>
          </a:p>
        </p:txBody>
      </p:sp>
      <p:sp>
        <p:nvSpPr>
          <p:cNvPr id="68611"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fld id="{41183EDD-FBCF-744E-B9ED-CFAD0F085665}" type="slidenum">
              <a:rPr lang="en-US" sz="1200"/>
              <a:pPr eaLnBrk="1" hangingPunct="1"/>
              <a:t>26</a:t>
            </a:fld>
            <a:endParaRPr lang="en-US" sz="1200"/>
          </a:p>
        </p:txBody>
      </p:sp>
    </p:spTree>
    <p:extLst>
      <p:ext uri="{BB962C8B-B14F-4D97-AF65-F5344CB8AC3E}">
        <p14:creationId xmlns:p14="http://schemas.microsoft.com/office/powerpoint/2010/main" val="1064400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Prevención en cuanto a la administración de enemas y en el síndrome de lisis tumoral.</a:t>
            </a:r>
          </a:p>
          <a:p>
            <a:r>
              <a:rPr lang="es-ES" sz="1200" kern="1200" dirty="0">
                <a:solidFill>
                  <a:schemeClr val="tx1"/>
                </a:solidFill>
                <a:effectLst/>
                <a:latin typeface="+mn-lt"/>
                <a:ea typeface="+mn-ea"/>
                <a:cs typeface="+mn-cs"/>
              </a:rPr>
              <a:t>En el tratamiento de la </a:t>
            </a:r>
            <a:r>
              <a:rPr lang="es-ES" sz="1200" kern="1200" dirty="0" err="1">
                <a:solidFill>
                  <a:schemeClr val="tx1"/>
                </a:solidFill>
                <a:effectLst/>
                <a:latin typeface="+mn-lt"/>
                <a:ea typeface="+mn-ea"/>
                <a:cs typeface="+mn-cs"/>
              </a:rPr>
              <a:t>hiperfosfatemia</a:t>
            </a:r>
            <a:r>
              <a:rPr lang="es-ES" sz="1200" kern="1200" dirty="0">
                <a:solidFill>
                  <a:schemeClr val="tx1"/>
                </a:solidFill>
                <a:effectLst/>
                <a:latin typeface="+mn-lt"/>
                <a:ea typeface="+mn-ea"/>
                <a:cs typeface="+mn-cs"/>
              </a:rPr>
              <a:t> aguda debe intentarse aumentar la eliminación renal de P mediante la expansión de volumen o con hemodiálisis si hay una elevación severa de P asociada a  insuficiencia renal.</a:t>
            </a:r>
          </a:p>
          <a:p>
            <a:r>
              <a:rPr lang="es-ES" sz="1200" kern="1200" dirty="0">
                <a:solidFill>
                  <a:schemeClr val="tx1"/>
                </a:solidFill>
                <a:effectLst/>
                <a:latin typeface="+mn-lt"/>
                <a:ea typeface="+mn-ea"/>
                <a:cs typeface="+mn-cs"/>
              </a:rPr>
              <a:t>El tratamiento crónico que es necesario en los pacientes con enfermedad renal crónica avanzada y en diálisis, requiere tanto una restricción del</a:t>
            </a:r>
          </a:p>
          <a:p>
            <a:r>
              <a:rPr lang="es-ES" sz="1200" kern="1200" dirty="0">
                <a:solidFill>
                  <a:schemeClr val="tx1"/>
                </a:solidFill>
                <a:effectLst/>
                <a:latin typeface="+mn-lt"/>
                <a:ea typeface="+mn-ea"/>
                <a:cs typeface="+mn-cs"/>
              </a:rPr>
              <a:t>aporte de la dieta,  el uso de </a:t>
            </a:r>
            <a:r>
              <a:rPr lang="es-ES" sz="1200" kern="1200" dirty="0" err="1">
                <a:solidFill>
                  <a:schemeClr val="tx1"/>
                </a:solidFill>
                <a:effectLst/>
                <a:latin typeface="+mn-lt"/>
                <a:ea typeface="+mn-ea"/>
                <a:cs typeface="+mn-cs"/>
              </a:rPr>
              <a:t>quelantes</a:t>
            </a:r>
            <a:r>
              <a:rPr lang="es-ES" sz="1200" kern="1200" dirty="0">
                <a:solidFill>
                  <a:schemeClr val="tx1"/>
                </a:solidFill>
                <a:effectLst/>
                <a:latin typeface="+mn-lt"/>
                <a:ea typeface="+mn-ea"/>
                <a:cs typeface="+mn-cs"/>
              </a:rPr>
              <a:t> de P y una diálisis adecuada.</a:t>
            </a:r>
          </a:p>
          <a:p>
            <a:endParaRPr lang="en-US" dirty="0"/>
          </a:p>
        </p:txBody>
      </p:sp>
      <p:sp>
        <p:nvSpPr>
          <p:cNvPr id="4" name="Marcador de número de diapositiva 3"/>
          <p:cNvSpPr>
            <a:spLocks noGrp="1"/>
          </p:cNvSpPr>
          <p:nvPr>
            <p:ph type="sldNum" sz="quarter" idx="5"/>
          </p:nvPr>
        </p:nvSpPr>
        <p:spPr/>
        <p:txBody>
          <a:bodyPr/>
          <a:lstStyle/>
          <a:p>
            <a:fld id="{C82AFD53-FAFA-3A48-9F96-332A23D3A1A6}" type="slidenum">
              <a:rPr lang="en-US" smtClean="0"/>
              <a:t>27</a:t>
            </a:fld>
            <a:endParaRPr lang="en-US"/>
          </a:p>
        </p:txBody>
      </p:sp>
    </p:spTree>
    <p:extLst>
      <p:ext uri="{BB962C8B-B14F-4D97-AF65-F5344CB8AC3E}">
        <p14:creationId xmlns:p14="http://schemas.microsoft.com/office/powerpoint/2010/main" val="3615189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r>
              <a:rPr lang="es-ES" dirty="0"/>
              <a:t>En el adulto normal, el magnesio corporal total es aproximadamente 24 g en comparación con 1000 g de calcio. No se conoce ninguna hormona que regule la concentración de magnesio. El magnesio extracelular es aproximadamente 60% ionizado, 30% unido a proteínas y 10% en forma de sales. Magnesio sérico normal (</a:t>
            </a:r>
            <a:r>
              <a:rPr lang="es-ES" dirty="0" err="1"/>
              <a:t>sMg</a:t>
            </a:r>
            <a:r>
              <a:rPr lang="es-ES" dirty="0"/>
              <a:t>) varía de 1.8 a 2.6 mg / dl –</a:t>
            </a:r>
          </a:p>
          <a:p>
            <a:r>
              <a:rPr lang="es-ES" dirty="0"/>
              <a:t>El magnesio es cofactor de más de 300 enzimáticos reacciones . El radio de magnesio hidratado es 16 veces más grande que el calcio hidratado quizás explicando la dificultad del magnesio para pasar a través de canales biológicos estrechos fácilmente atravesado por el calcio. </a:t>
            </a:r>
          </a:p>
          <a:p>
            <a:r>
              <a:rPr lang="es-ES" dirty="0"/>
              <a:t>- Finalmente, magnesio es un conocido inhibidor de la calcificación de tejido blando, incluida la </a:t>
            </a:r>
            <a:r>
              <a:rPr lang="es-ES" dirty="0" err="1"/>
              <a:t>vasculatura</a:t>
            </a:r>
            <a:r>
              <a:rPr lang="es-ES" dirty="0"/>
              <a:t>.</a:t>
            </a:r>
            <a:endParaRPr lang="en-US" sz="1200" kern="1200" noProof="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5"/>
          </p:nvPr>
        </p:nvSpPr>
        <p:spPr/>
        <p:txBody>
          <a:bodyPr/>
          <a:lstStyle/>
          <a:p>
            <a:fld id="{C82AFD53-FAFA-3A48-9F96-332A23D3A1A6}" type="slidenum">
              <a:rPr lang="en-US" smtClean="0"/>
              <a:t>28</a:t>
            </a:fld>
            <a:endParaRPr lang="en-US"/>
          </a:p>
        </p:txBody>
      </p:sp>
    </p:spTree>
    <p:extLst>
      <p:ext uri="{BB962C8B-B14F-4D97-AF65-F5344CB8AC3E}">
        <p14:creationId xmlns:p14="http://schemas.microsoft.com/office/powerpoint/2010/main" val="1158975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r>
              <a:rPr lang="es-ES" dirty="0"/>
              <a:t>El balance de magnesio está determinado por la ingesta  y absorción, movimiento de Mg entre hueso, espacio intracelular y el espacio extracelular y la excreción renal de Mg  </a:t>
            </a:r>
          </a:p>
          <a:p>
            <a:endParaRPr lang="es-ES" dirty="0"/>
          </a:p>
          <a:p>
            <a:r>
              <a:rPr lang="es-ES" dirty="0"/>
              <a:t>La mayor parte del magnesio ingerido se absorbe en el intestino delgado. a través de una vía </a:t>
            </a:r>
            <a:r>
              <a:rPr lang="es-ES" dirty="0" err="1"/>
              <a:t>paracelular</a:t>
            </a:r>
            <a:r>
              <a:rPr lang="es-ES" dirty="0"/>
              <a:t> de forma pasiva. Activo, La absorción </a:t>
            </a:r>
            <a:r>
              <a:rPr lang="es-ES" dirty="0" err="1"/>
              <a:t>transcelular</a:t>
            </a:r>
            <a:r>
              <a:rPr lang="es-ES" dirty="0"/>
              <a:t> activa de Mg  ocurre en el colon a través de el canal de magnesio TRPM6. La absorción </a:t>
            </a:r>
            <a:r>
              <a:rPr lang="es-ES" dirty="0" err="1"/>
              <a:t>paracelular</a:t>
            </a:r>
            <a:r>
              <a:rPr lang="es-ES" dirty="0"/>
              <a:t> aumenta con 1,25D, posiblemente mediante la regulación de las </a:t>
            </a:r>
            <a:r>
              <a:rPr lang="es-ES" dirty="0" err="1"/>
              <a:t>claudinas</a:t>
            </a:r>
            <a:r>
              <a:rPr lang="es-ES" dirty="0"/>
              <a:t> 2 y 12 . </a:t>
            </a:r>
            <a:r>
              <a:rPr lang="en-US" sz="1200" kern="1200" noProof="0" dirty="0">
                <a:solidFill>
                  <a:schemeClr val="tx1"/>
                </a:solidFill>
                <a:effectLst/>
                <a:latin typeface="+mn-lt"/>
                <a:ea typeface="+mn-ea"/>
                <a:cs typeface="+mn-cs"/>
              </a:rPr>
              <a:t> </a:t>
            </a:r>
          </a:p>
          <a:p>
            <a:endParaRPr lang="en-US" sz="1200" kern="1200" noProof="0" dirty="0">
              <a:solidFill>
                <a:schemeClr val="tx1"/>
              </a:solidFill>
              <a:effectLst/>
              <a:latin typeface="+mn-lt"/>
              <a:ea typeface="+mn-ea"/>
              <a:cs typeface="+mn-cs"/>
            </a:endParaRPr>
          </a:p>
          <a:p>
            <a:r>
              <a:rPr lang="es-ES" dirty="0"/>
              <a:t>En el </a:t>
            </a:r>
            <a:r>
              <a:rPr lang="es-ES" dirty="0" err="1"/>
              <a:t>riñon</a:t>
            </a:r>
            <a:r>
              <a:rPr lang="es-ES" dirty="0"/>
              <a:t> se filtran diariamente 2400 mg de magnesio y se reabsorbe el 90-95%. En el túbulo proximal se reabsorbe el 10-25% de Mg , mucho menos que lo que se reabsorbe de Ca  (60 a 70%). Esta diferencia puede ser debida al gran  radio  del magnesio hidratado. En el la rama ascendente del as de Henle se reabsorbe un 70% del magnesio, por </a:t>
            </a:r>
            <a:r>
              <a:rPr lang="es-ES" dirty="0" err="1"/>
              <a:t>via</a:t>
            </a:r>
            <a:r>
              <a:rPr lang="es-ES" dirty="0"/>
              <a:t> </a:t>
            </a:r>
            <a:r>
              <a:rPr lang="es-ES" dirty="0" err="1"/>
              <a:t>paracelular</a:t>
            </a:r>
            <a:r>
              <a:rPr lang="es-ES" dirty="0"/>
              <a:t> (</a:t>
            </a:r>
            <a:r>
              <a:rPr lang="es-ES" dirty="0" err="1"/>
              <a:t>claudinas</a:t>
            </a:r>
            <a:r>
              <a:rPr lang="es-ES" dirty="0"/>
              <a:t> 16 y 19 ) impulsado por gradiente </a:t>
            </a:r>
            <a:r>
              <a:rPr lang="es-ES" dirty="0" err="1"/>
              <a:t>transepitelial</a:t>
            </a:r>
            <a:r>
              <a:rPr lang="es-ES" dirty="0"/>
              <a:t>. Activación de </a:t>
            </a:r>
            <a:r>
              <a:rPr lang="es-ES" dirty="0" err="1"/>
              <a:t>CaSR</a:t>
            </a:r>
            <a:r>
              <a:rPr lang="es-ES" dirty="0"/>
              <a:t> por hipercalcemia y quizás </a:t>
            </a:r>
            <a:r>
              <a:rPr lang="es-ES" dirty="0" err="1"/>
              <a:t>hipermagnesemia</a:t>
            </a:r>
            <a:r>
              <a:rPr lang="es-ES" dirty="0"/>
              <a:t> modifica el gradiente </a:t>
            </a:r>
            <a:r>
              <a:rPr lang="es-ES" dirty="0" err="1"/>
              <a:t>transepitelial</a:t>
            </a:r>
            <a:r>
              <a:rPr lang="es-ES" dirty="0"/>
              <a:t> e incrementa la excreción de calcio y magnesio (2). Diez porciento de la reabsorción de magnesio se produce a través de un activo proceso </a:t>
            </a:r>
            <a:r>
              <a:rPr lang="es-ES" dirty="0" err="1"/>
              <a:t>transcelular</a:t>
            </a:r>
            <a:r>
              <a:rPr lang="es-ES" dirty="0"/>
              <a:t> en el DCT a través del apical canal epitelial, TRPM6. El factor de </a:t>
            </a:r>
            <a:r>
              <a:rPr lang="es-ES" dirty="0" err="1"/>
              <a:t>crecimientoEpidérmico</a:t>
            </a:r>
            <a:r>
              <a:rPr lang="es-ES" dirty="0"/>
              <a:t> regula la actividad de TRPM6, mientras que La expresión de TRPM6 es modificada por estrógenos y  la concentración de Mg. </a:t>
            </a:r>
            <a:r>
              <a:rPr lang="es-ES" sz="1200" kern="1200" dirty="0">
                <a:solidFill>
                  <a:schemeClr val="tx1"/>
                </a:solidFill>
                <a:effectLst/>
                <a:latin typeface="+mn-lt"/>
                <a:ea typeface="+mn-ea"/>
                <a:cs typeface="+mn-cs"/>
              </a:rPr>
              <a:t>La expansión de volumen, los diuréticos de asa y </a:t>
            </a:r>
            <a:r>
              <a:rPr lang="es-ES" sz="1200" kern="1200" dirty="0" err="1">
                <a:solidFill>
                  <a:schemeClr val="tx1"/>
                </a:solidFill>
                <a:effectLst/>
                <a:latin typeface="+mn-lt"/>
                <a:ea typeface="+mn-ea"/>
                <a:cs typeface="+mn-cs"/>
              </a:rPr>
              <a:t>tiazidas</a:t>
            </a:r>
            <a:r>
              <a:rPr lang="es-ES" sz="1200" kern="1200" dirty="0">
                <a:solidFill>
                  <a:schemeClr val="tx1"/>
                </a:solidFill>
                <a:effectLst/>
                <a:latin typeface="+mn-lt"/>
                <a:ea typeface="+mn-ea"/>
                <a:cs typeface="+mn-cs"/>
              </a:rPr>
              <a:t>, la diuresis salina y de agua y la</a:t>
            </a:r>
          </a:p>
          <a:p>
            <a:r>
              <a:rPr lang="es-ES" sz="1200" kern="1200" dirty="0">
                <a:solidFill>
                  <a:schemeClr val="tx1"/>
                </a:solidFill>
                <a:effectLst/>
                <a:latin typeface="+mn-lt"/>
                <a:ea typeface="+mn-ea"/>
                <a:cs typeface="+mn-cs"/>
              </a:rPr>
              <a:t>aldosterona disminuyen la reabsorción tubular de Mg.</a:t>
            </a:r>
          </a:p>
          <a:p>
            <a:endParaRPr lang="es-ES" dirty="0"/>
          </a:p>
          <a:p>
            <a:r>
              <a:rPr lang="es-ES" dirty="0"/>
              <a:t>Muchas preguntas siguen sin respuesta con respecto a magnesio en ERC. Los niveles bajos de 1,25D pueden disminuir la absorción intestinal de magnesio en pacientes  con  ERC. Los niveles de Mg no esta aumentados en la ERC</a:t>
            </a:r>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_tradnl" dirty="0"/>
              <a:t>La concentración sérica de magnesio no refleja  muy bien el nivel de magnesio corporal total. Sólo el 1% del magnesio corporal total está presente en liquido  extracelular y solo el 0.3% del magnesio corporal total es se encuentra en el suero, por lo que las concentraciones de magnesio en suero no son buenos predictores del magnesio corporal total. Se puede realizar la </a:t>
            </a:r>
          </a:p>
          <a:p>
            <a:r>
              <a:rPr lang="es-ES_tradnl" dirty="0"/>
              <a:t>prueba de retención de magnesio: ”test de de carga de Mg" para identificar deficiencia de  Mg con niveles normales de Mg en suero . Cambios en concentración y excreción de magnesio después de una carga oral de magnesio refleja la absorción intestinal de magnesio. El magnesio retenido se queda  en el hueso. El porcentaje de Mg </a:t>
            </a:r>
            <a:r>
              <a:rPr lang="es-ES_tradnl" sz="1200" kern="1200" noProof="0" dirty="0">
                <a:solidFill>
                  <a:schemeClr val="tx1"/>
                </a:solidFill>
                <a:effectLst/>
                <a:latin typeface="+mn-lt"/>
                <a:ea typeface="+mn-ea"/>
                <a:cs typeface="+mn-cs"/>
              </a:rPr>
              <a:t>retenido esta aumentado en casos de deficiencia de Mg. Una excreción urinaria de Mg del 60-70 % de la carga de  Mg  sugiere que no existe depleción de Mg</a:t>
            </a:r>
            <a:endParaRPr lang="es-ES_tradnl" dirty="0"/>
          </a:p>
        </p:txBody>
      </p:sp>
      <p:sp>
        <p:nvSpPr>
          <p:cNvPr id="4" name="Marcador de número de diapositiva 3"/>
          <p:cNvSpPr>
            <a:spLocks noGrp="1"/>
          </p:cNvSpPr>
          <p:nvPr>
            <p:ph type="sldNum" sz="quarter" idx="5"/>
          </p:nvPr>
        </p:nvSpPr>
        <p:spPr/>
        <p:txBody>
          <a:bodyPr/>
          <a:lstStyle/>
          <a:p>
            <a:fld id="{C82AFD53-FAFA-3A48-9F96-332A23D3A1A6}" type="slidenum">
              <a:rPr lang="en-US" smtClean="0"/>
              <a:t>29</a:t>
            </a:fld>
            <a:endParaRPr lang="en-US"/>
          </a:p>
        </p:txBody>
      </p:sp>
    </p:spTree>
    <p:extLst>
      <p:ext uri="{BB962C8B-B14F-4D97-AF65-F5344CB8AC3E}">
        <p14:creationId xmlns:p14="http://schemas.microsoft.com/office/powerpoint/2010/main" val="4282742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1 Marcador de imagen de diapositiva"/>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09570" name="2 Marcador de notas"/>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noProof="0" dirty="0">
                <a:solidFill>
                  <a:schemeClr val="tx1"/>
                </a:solidFill>
                <a:effectLst/>
                <a:latin typeface="+mn-lt"/>
                <a:ea typeface="+mn-ea"/>
                <a:cs typeface="+mn-cs"/>
              </a:rPr>
              <a:t>La </a:t>
            </a:r>
            <a:r>
              <a:rPr lang="es-ES_tradnl" sz="1200" kern="1200" noProof="0" dirty="0" err="1">
                <a:solidFill>
                  <a:schemeClr val="tx1"/>
                </a:solidFill>
                <a:effectLst/>
                <a:latin typeface="+mn-lt"/>
                <a:ea typeface="+mn-ea"/>
                <a:cs typeface="+mn-cs"/>
              </a:rPr>
              <a:t>Hipomagnesemia</a:t>
            </a:r>
            <a:r>
              <a:rPr lang="es-ES_tradnl" sz="1200" kern="1200" noProof="0" dirty="0">
                <a:solidFill>
                  <a:schemeClr val="tx1"/>
                </a:solidFill>
                <a:effectLst/>
                <a:latin typeface="+mn-lt"/>
                <a:ea typeface="+mn-ea"/>
                <a:cs typeface="+mn-cs"/>
              </a:rPr>
              <a:t> (hipo Mg) se define por una concentración de Mg </a:t>
            </a:r>
            <a:r>
              <a:rPr lang="es-ES_tradnl" sz="1200" kern="1200" noProof="0" dirty="0" err="1">
                <a:solidFill>
                  <a:schemeClr val="tx1"/>
                </a:solidFill>
                <a:effectLst/>
                <a:latin typeface="+mn-lt"/>
                <a:ea typeface="+mn-ea"/>
                <a:cs typeface="+mn-cs"/>
              </a:rPr>
              <a:t>serico</a:t>
            </a:r>
            <a:r>
              <a:rPr lang="es-ES_tradnl" sz="1200" kern="1200" noProof="0" dirty="0">
                <a:solidFill>
                  <a:schemeClr val="tx1"/>
                </a:solidFill>
                <a:effectLst/>
                <a:latin typeface="+mn-lt"/>
                <a:ea typeface="+mn-ea"/>
                <a:cs typeface="+mn-cs"/>
              </a:rPr>
              <a:t> &lt;</a:t>
            </a:r>
            <a:r>
              <a:rPr lang="es-ES_tradnl" noProof="0" dirty="0"/>
              <a:t>0.61 </a:t>
            </a:r>
            <a:r>
              <a:rPr lang="es-ES_tradnl" noProof="0" dirty="0" err="1"/>
              <a:t>mmol</a:t>
            </a:r>
            <a:r>
              <a:rPr lang="es-ES_tradnl" noProof="0" dirty="0"/>
              <a:t>/L (1.5 mg/</a:t>
            </a:r>
            <a:r>
              <a:rPr lang="es-ES_tradnl" noProof="0" dirty="0" err="1"/>
              <a:t>dL</a:t>
            </a:r>
            <a:r>
              <a:rPr lang="es-ES_tradnl" noProof="0" dirty="0"/>
              <a:t>) que se acompaña de una disminución de la excreción renal de Mg ( Mg en orina 24 h &lt;10 mg y </a:t>
            </a:r>
            <a:r>
              <a:rPr lang="es-ES_tradnl" noProof="0" dirty="0" err="1"/>
              <a:t>Fraccion</a:t>
            </a:r>
            <a:r>
              <a:rPr lang="es-ES_tradnl" noProof="0" dirty="0"/>
              <a:t> de excreción &lt;2% ) a no ser que la causa de hipo Mg sea por una perdida renal excesiva de Mg . Si en presencia de hipo Mg la </a:t>
            </a:r>
            <a:r>
              <a:rPr lang="es-ES_tradnl" sz="1200" kern="1200" dirty="0">
                <a:solidFill>
                  <a:schemeClr val="tx1"/>
                </a:solidFill>
                <a:effectLst/>
                <a:latin typeface="+mn-lt"/>
                <a:ea typeface="+mn-ea"/>
                <a:cs typeface="+mn-cs"/>
              </a:rPr>
              <a:t>la </a:t>
            </a:r>
            <a:r>
              <a:rPr lang="es-ES_tradnl" sz="1200" kern="1200" dirty="0" err="1">
                <a:solidFill>
                  <a:schemeClr val="tx1"/>
                </a:solidFill>
                <a:effectLst/>
                <a:latin typeface="+mn-lt"/>
                <a:ea typeface="+mn-ea"/>
                <a:cs typeface="+mn-cs"/>
              </a:rPr>
              <a:t>magnesiuria</a:t>
            </a:r>
            <a:r>
              <a:rPr lang="es-ES_tradnl" sz="1200" kern="1200" dirty="0">
                <a:solidFill>
                  <a:schemeClr val="tx1"/>
                </a:solidFill>
                <a:effectLst/>
                <a:latin typeface="+mn-lt"/>
                <a:ea typeface="+mn-ea"/>
                <a:cs typeface="+mn-cs"/>
              </a:rPr>
              <a:t> es de 10 a 30 mg/día o la fracción excretada de Mg es mayor al 2% indica que la </a:t>
            </a:r>
            <a:r>
              <a:rPr lang="es-ES_tradnl" sz="1200" kern="1200" dirty="0" err="1">
                <a:solidFill>
                  <a:schemeClr val="tx1"/>
                </a:solidFill>
                <a:effectLst/>
                <a:latin typeface="+mn-lt"/>
                <a:ea typeface="+mn-ea"/>
                <a:cs typeface="+mn-cs"/>
              </a:rPr>
              <a:t>hipomagnesemia</a:t>
            </a:r>
            <a:r>
              <a:rPr lang="es-ES_tradnl" sz="1200" kern="1200" dirty="0">
                <a:solidFill>
                  <a:schemeClr val="tx1"/>
                </a:solidFill>
                <a:effectLst/>
                <a:latin typeface="+mn-lt"/>
                <a:ea typeface="+mn-ea"/>
                <a:cs typeface="+mn-cs"/>
              </a:rPr>
              <a:t> se debe a pérdidas renales.</a:t>
            </a:r>
            <a:endParaRPr lang="es-ES" sz="1200" kern="1200" dirty="0">
              <a:solidFill>
                <a:schemeClr val="tx1"/>
              </a:solidFill>
              <a:effectLst/>
              <a:latin typeface="+mn-lt"/>
              <a:ea typeface="+mn-ea"/>
              <a:cs typeface="+mn-cs"/>
            </a:endParaRPr>
          </a:p>
          <a:p>
            <a:r>
              <a:rPr lang="es-ES_tradnl" noProof="0" dirty="0"/>
              <a:t>La incidencia de hipo Mg en pacientes hospitalizados es alta (11-60%)</a:t>
            </a:r>
          </a:p>
          <a:p>
            <a:endParaRPr lang="es-ES_tradnl" sz="1200" kern="1200" noProof="0" dirty="0">
              <a:solidFill>
                <a:schemeClr val="tx1"/>
              </a:solidFill>
              <a:effectLst/>
              <a:latin typeface="+mn-lt"/>
              <a:ea typeface="+mn-ea"/>
              <a:cs typeface="+mn-cs"/>
            </a:endParaRPr>
          </a:p>
          <a:p>
            <a:r>
              <a:rPr lang="es-ES_tradnl" sz="1200" kern="1200" noProof="0" dirty="0">
                <a:solidFill>
                  <a:schemeClr val="tx1"/>
                </a:solidFill>
                <a:effectLst/>
                <a:latin typeface="+mn-lt"/>
                <a:ea typeface="+mn-ea"/>
                <a:cs typeface="+mn-cs"/>
              </a:rPr>
              <a:t>Causas:</a:t>
            </a:r>
          </a:p>
          <a:p>
            <a:r>
              <a:rPr lang="es-ES_tradnl" sz="1200" kern="1200" noProof="0" dirty="0">
                <a:solidFill>
                  <a:schemeClr val="tx1"/>
                </a:solidFill>
                <a:effectLst/>
                <a:latin typeface="+mn-lt"/>
                <a:ea typeface="+mn-ea"/>
                <a:cs typeface="+mn-cs"/>
              </a:rPr>
              <a:t>--Falta de aporte o disminución de absorción intestinal.</a:t>
            </a:r>
          </a:p>
          <a:p>
            <a:r>
              <a:rPr lang="es-ES_tradnl" sz="1200" kern="1200" noProof="0" dirty="0">
                <a:solidFill>
                  <a:schemeClr val="tx1"/>
                </a:solidFill>
                <a:effectLst/>
                <a:latin typeface="+mn-lt"/>
                <a:ea typeface="+mn-ea"/>
                <a:cs typeface="+mn-cs"/>
              </a:rPr>
              <a:t>--Movimiento al espacio intracelular.</a:t>
            </a:r>
          </a:p>
          <a:p>
            <a:r>
              <a:rPr lang="es-ES_tradnl" sz="1200" kern="1200" noProof="0" dirty="0">
                <a:solidFill>
                  <a:schemeClr val="tx1"/>
                </a:solidFill>
                <a:effectLst/>
                <a:latin typeface="+mn-lt"/>
                <a:ea typeface="+mn-ea"/>
                <a:cs typeface="+mn-cs"/>
              </a:rPr>
              <a:t>--Aumento de perdidas</a:t>
            </a:r>
          </a:p>
          <a:p>
            <a:r>
              <a:rPr lang="es-ES_tradnl" sz="1200" kern="1200" noProof="0" dirty="0">
                <a:solidFill>
                  <a:schemeClr val="tx1"/>
                </a:solidFill>
                <a:effectLst/>
                <a:latin typeface="+mn-lt"/>
                <a:ea typeface="+mn-ea"/>
                <a:cs typeface="+mn-cs"/>
              </a:rPr>
              <a:t>	-Digestivas: diarrea, resección </a:t>
            </a:r>
          </a:p>
          <a:p>
            <a:r>
              <a:rPr lang="es-ES_tradnl" sz="1200" kern="1200" noProof="0" dirty="0">
                <a:solidFill>
                  <a:schemeClr val="tx1"/>
                </a:solidFill>
                <a:effectLst/>
                <a:latin typeface="+mn-lt"/>
                <a:ea typeface="+mn-ea"/>
                <a:cs typeface="+mn-cs"/>
              </a:rPr>
              <a:t>	-Renales: </a:t>
            </a:r>
            <a:r>
              <a:rPr lang="es-ES_tradnl" sz="1200" kern="1200" noProof="0" dirty="0" err="1">
                <a:solidFill>
                  <a:schemeClr val="tx1"/>
                </a:solidFill>
                <a:effectLst/>
                <a:latin typeface="+mn-lt"/>
                <a:ea typeface="+mn-ea"/>
                <a:cs typeface="+mn-cs"/>
              </a:rPr>
              <a:t>Diureticos</a:t>
            </a:r>
            <a:r>
              <a:rPr lang="es-ES_tradnl" sz="1200" kern="1200" noProof="0" dirty="0">
                <a:solidFill>
                  <a:schemeClr val="tx1"/>
                </a:solidFill>
                <a:effectLst/>
                <a:latin typeface="+mn-lt"/>
                <a:ea typeface="+mn-ea"/>
                <a:cs typeface="+mn-cs"/>
              </a:rPr>
              <a:t> , </a:t>
            </a:r>
            <a:r>
              <a:rPr lang="es-ES_tradnl" sz="1200" kern="1200" noProof="0" dirty="0" err="1">
                <a:solidFill>
                  <a:schemeClr val="tx1"/>
                </a:solidFill>
                <a:effectLst/>
                <a:latin typeface="+mn-lt"/>
                <a:ea typeface="+mn-ea"/>
                <a:cs typeface="+mn-cs"/>
              </a:rPr>
              <a:t>nefrotoxicos</a:t>
            </a:r>
            <a:r>
              <a:rPr lang="es-ES_tradnl" sz="1200" kern="1200" noProof="0" dirty="0">
                <a:solidFill>
                  <a:schemeClr val="tx1"/>
                </a:solidFill>
                <a:effectLst/>
                <a:latin typeface="+mn-lt"/>
                <a:ea typeface="+mn-ea"/>
                <a:cs typeface="+mn-cs"/>
              </a:rPr>
              <a:t>, 	enfermedades hereditarias, 	hipercalcemia </a:t>
            </a:r>
          </a:p>
          <a:p>
            <a:r>
              <a:rPr lang="es-ES_tradnl" sz="1200" kern="1200" noProof="0" dirty="0">
                <a:solidFill>
                  <a:schemeClr val="tx1"/>
                </a:solidFill>
                <a:effectLst/>
                <a:latin typeface="+mn-lt"/>
                <a:ea typeface="+mn-ea"/>
                <a:cs typeface="+mn-cs"/>
              </a:rPr>
              <a:t> </a:t>
            </a:r>
          </a:p>
          <a:p>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 eliminación urinaria de Ca orienta sobre la causa se </a:t>
            </a:r>
            <a:r>
              <a:rPr lang="es-ES_tradnl" sz="1200" kern="1200" dirty="0" err="1">
                <a:solidFill>
                  <a:schemeClr val="tx1"/>
                </a:solidFill>
                <a:effectLst/>
                <a:latin typeface="+mn-lt"/>
                <a:ea typeface="+mn-ea"/>
                <a:cs typeface="+mn-cs"/>
              </a:rPr>
              <a:t>hipomagnesemia</a:t>
            </a:r>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(1) Si hay </a:t>
            </a:r>
            <a:r>
              <a:rPr lang="es-ES_tradnl" sz="1200" kern="1200" dirty="0" err="1">
                <a:solidFill>
                  <a:schemeClr val="tx1"/>
                </a:solidFill>
                <a:effectLst/>
                <a:latin typeface="+mn-lt"/>
                <a:ea typeface="+mn-ea"/>
                <a:cs typeface="+mn-cs"/>
              </a:rPr>
              <a:t>hipercalciuria</a:t>
            </a:r>
            <a:r>
              <a:rPr lang="es-ES_tradnl" sz="1200" kern="1200" dirty="0">
                <a:solidFill>
                  <a:schemeClr val="tx1"/>
                </a:solidFill>
                <a:effectLst/>
                <a:latin typeface="+mn-lt"/>
                <a:ea typeface="+mn-ea"/>
                <a:cs typeface="+mn-cs"/>
              </a:rPr>
              <a:t> sugiere un defecto en el asa de Henle por diuréticos de asa,</a:t>
            </a:r>
            <a:r>
              <a:rPr lang="es-ES"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nefrotóxicos</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Bartter</a:t>
            </a:r>
            <a:r>
              <a:rPr lang="es-ES_tradnl" sz="1200" kern="1200" dirty="0">
                <a:solidFill>
                  <a:schemeClr val="tx1"/>
                </a:solidFill>
                <a:effectLst/>
                <a:latin typeface="+mn-lt"/>
                <a:ea typeface="+mn-ea"/>
                <a:cs typeface="+mn-cs"/>
              </a:rPr>
              <a:t> o </a:t>
            </a:r>
            <a:r>
              <a:rPr lang="es-ES" sz="1200" b="0" i="0" u="none" strike="noStrike" kern="1200" dirty="0" err="1">
                <a:solidFill>
                  <a:schemeClr val="tx1"/>
                </a:solidFill>
                <a:effectLst/>
                <a:latin typeface="+mn-lt"/>
                <a:ea typeface="+mn-ea"/>
                <a:cs typeface="+mn-cs"/>
              </a:rPr>
              <a:t>Hypomagnesemia</a:t>
            </a:r>
            <a:r>
              <a:rPr lang="es-ES" sz="1200" b="0" i="0" u="none" strike="noStrike" kern="1200" dirty="0">
                <a:solidFill>
                  <a:schemeClr val="tx1"/>
                </a:solidFill>
                <a:effectLst/>
                <a:latin typeface="+mn-lt"/>
                <a:ea typeface="+mn-ea"/>
                <a:cs typeface="+mn-cs"/>
              </a:rPr>
              <a:t> Familiar primaria con </a:t>
            </a:r>
            <a:r>
              <a:rPr lang="es-ES" sz="1200" b="0" i="0" u="none" strike="noStrike" kern="1200" dirty="0" err="1">
                <a:solidFill>
                  <a:schemeClr val="tx1"/>
                </a:solidFill>
                <a:effectLst/>
                <a:latin typeface="+mn-lt"/>
                <a:ea typeface="+mn-ea"/>
                <a:cs typeface="+mn-cs"/>
              </a:rPr>
              <a:t>hipercalciuria</a:t>
            </a:r>
            <a:r>
              <a:rPr lang="es-ES" sz="1200" b="0" i="0" u="none" strike="noStrike" kern="1200" dirty="0">
                <a:solidFill>
                  <a:schemeClr val="tx1"/>
                </a:solidFill>
                <a:effectLst/>
                <a:latin typeface="+mn-lt"/>
                <a:ea typeface="+mn-ea"/>
                <a:cs typeface="+mn-cs"/>
              </a:rPr>
              <a:t> and </a:t>
            </a:r>
            <a:r>
              <a:rPr lang="es-ES" sz="1200" b="0" i="0" u="none" strike="noStrike" kern="1200" dirty="0" err="1">
                <a:solidFill>
                  <a:schemeClr val="tx1"/>
                </a:solidFill>
                <a:effectLst/>
                <a:latin typeface="+mn-lt"/>
                <a:ea typeface="+mn-ea"/>
                <a:cs typeface="+mn-cs"/>
              </a:rPr>
              <a:t>nefrocalcinosis</a:t>
            </a:r>
            <a:r>
              <a:rPr lang="es-ES" sz="1200" b="0" i="0" u="none" strike="noStrike"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FHHN)</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(2) Si hay </a:t>
            </a:r>
            <a:r>
              <a:rPr lang="es-ES_tradnl" sz="1200" kern="1200" dirty="0" err="1">
                <a:solidFill>
                  <a:schemeClr val="tx1"/>
                </a:solidFill>
                <a:effectLst/>
                <a:latin typeface="+mn-lt"/>
                <a:ea typeface="+mn-ea"/>
                <a:cs typeface="+mn-cs"/>
              </a:rPr>
              <a:t>hipocalciuria</a:t>
            </a:r>
            <a:r>
              <a:rPr lang="es-ES_tradnl" sz="1200" kern="1200" dirty="0">
                <a:solidFill>
                  <a:schemeClr val="tx1"/>
                </a:solidFill>
                <a:effectLst/>
                <a:latin typeface="+mn-lt"/>
                <a:ea typeface="+mn-ea"/>
                <a:cs typeface="+mn-cs"/>
              </a:rPr>
              <a:t>, el defecto suele ser del túbulo distal y debido a </a:t>
            </a:r>
            <a:r>
              <a:rPr lang="es-ES_tradnl" sz="1200" kern="1200" dirty="0" err="1">
                <a:solidFill>
                  <a:schemeClr val="tx1"/>
                </a:solidFill>
                <a:effectLst/>
                <a:latin typeface="+mn-lt"/>
                <a:ea typeface="+mn-ea"/>
                <a:cs typeface="+mn-cs"/>
              </a:rPr>
              <a:t>tiazidas</a:t>
            </a:r>
            <a:r>
              <a:rPr lang="es-ES_tradnl" sz="1200" kern="1200" dirty="0">
                <a:solidFill>
                  <a:schemeClr val="tx1"/>
                </a:solidFill>
                <a:effectLst/>
                <a:latin typeface="+mn-lt"/>
                <a:ea typeface="+mn-ea"/>
                <a:cs typeface="+mn-cs"/>
              </a:rPr>
              <a:t>, síndrome de </a:t>
            </a:r>
            <a:r>
              <a:rPr lang="es-ES_tradnl" sz="1200" kern="1200" dirty="0" err="1">
                <a:solidFill>
                  <a:schemeClr val="tx1"/>
                </a:solidFill>
                <a:effectLst/>
                <a:latin typeface="+mn-lt"/>
                <a:ea typeface="+mn-ea"/>
                <a:cs typeface="+mn-cs"/>
              </a:rPr>
              <a:t>Gitelman</a:t>
            </a:r>
            <a:r>
              <a:rPr lang="es-ES_tradnl" sz="1200" kern="1200" dirty="0">
                <a:solidFill>
                  <a:schemeClr val="tx1"/>
                </a:solidFill>
                <a:effectLst/>
                <a:latin typeface="+mn-lt"/>
                <a:ea typeface="+mn-ea"/>
                <a:cs typeface="+mn-cs"/>
              </a:rPr>
              <a:t> o mutación de </a:t>
            </a:r>
            <a:r>
              <a:rPr lang="es-ES_tradnl" sz="1200" kern="1200" dirty="0" err="1">
                <a:solidFill>
                  <a:schemeClr val="tx1"/>
                </a:solidFill>
                <a:effectLst/>
                <a:latin typeface="+mn-lt"/>
                <a:ea typeface="+mn-ea"/>
                <a:cs typeface="+mn-cs"/>
              </a:rPr>
              <a:t>NaKATPasa</a:t>
            </a:r>
            <a:r>
              <a:rPr lang="es-ES_tradnl" sz="1200"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(3) Si la eliminación de calcio es normal puede ser  una pérdida aislada de Mg por mutación o inhibición de EFG (</a:t>
            </a:r>
            <a:r>
              <a:rPr lang="es-ES_tradnl" sz="1200" kern="1200" dirty="0" err="1">
                <a:solidFill>
                  <a:schemeClr val="tx1"/>
                </a:solidFill>
                <a:effectLst/>
                <a:latin typeface="+mn-lt"/>
                <a:ea typeface="+mn-ea"/>
                <a:cs typeface="+mn-cs"/>
              </a:rPr>
              <a:t>cetuximab</a:t>
            </a:r>
            <a:r>
              <a:rPr lang="es-ES_tradnl" sz="1200" kern="1200" dirty="0">
                <a:solidFill>
                  <a:schemeClr val="tx1"/>
                </a:solidFill>
                <a:effectLst/>
                <a:latin typeface="+mn-lt"/>
                <a:ea typeface="+mn-ea"/>
                <a:cs typeface="+mn-cs"/>
              </a:rPr>
              <a:t>) o mutaciones de TRPM6.</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pPr eaLnBrk="1" hangingPunct="1">
              <a:spcBef>
                <a:spcPct val="0"/>
              </a:spcBef>
            </a:pPr>
            <a:endParaRPr lang="en-US" dirty="0">
              <a:latin typeface="Calibri" charset="0"/>
            </a:endParaRPr>
          </a:p>
        </p:txBody>
      </p:sp>
      <p:sp>
        <p:nvSpPr>
          <p:cNvPr id="109571"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fld id="{AE486E09-0032-CA4A-969F-033F310E9DD5}" type="slidenum">
              <a:rPr lang="en-US" sz="1200"/>
              <a:pPr eaLnBrk="1" hangingPunct="1"/>
              <a:t>30</a:t>
            </a:fld>
            <a:endParaRPr lang="en-US" sz="1200"/>
          </a:p>
        </p:txBody>
      </p:sp>
    </p:spTree>
    <p:extLst>
      <p:ext uri="{BB962C8B-B14F-4D97-AF65-F5344CB8AC3E}">
        <p14:creationId xmlns:p14="http://schemas.microsoft.com/office/powerpoint/2010/main" val="200370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Este sistema regulador parece ser adecuado para controlar el calcio sérico; sin embargo, la 1,25 (OH) 2D3 no solo aumenta la absorción intestinal de calcio sino también la absorción de fosfato. La PTH produce fosfaturia, por lo que el fosfato liberado por el hueso no se acumula en el espacio extracelular. </a:t>
            </a:r>
            <a:endParaRPr lang="en-US" dirty="0"/>
          </a:p>
        </p:txBody>
      </p:sp>
      <p:sp>
        <p:nvSpPr>
          <p:cNvPr id="4" name="Marcador de número de diapositiva 3"/>
          <p:cNvSpPr>
            <a:spLocks noGrp="1"/>
          </p:cNvSpPr>
          <p:nvPr>
            <p:ph type="sldNum" sz="quarter" idx="5"/>
          </p:nvPr>
        </p:nvSpPr>
        <p:spPr/>
        <p:txBody>
          <a:bodyPr/>
          <a:lstStyle/>
          <a:p>
            <a:fld id="{C82AFD53-FAFA-3A48-9F96-332A23D3A1A6}" type="slidenum">
              <a:rPr lang="en-US" smtClean="0"/>
              <a:t>3</a:t>
            </a:fld>
            <a:endParaRPr lang="en-US"/>
          </a:p>
        </p:txBody>
      </p:sp>
    </p:spTree>
    <p:extLst>
      <p:ext uri="{BB962C8B-B14F-4D97-AF65-F5344CB8AC3E}">
        <p14:creationId xmlns:p14="http://schemas.microsoft.com/office/powerpoint/2010/main" val="337578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La </a:t>
            </a:r>
            <a:r>
              <a:rPr lang="es-ES_tradnl" sz="1200" kern="1200" dirty="0" err="1">
                <a:solidFill>
                  <a:schemeClr val="tx1"/>
                </a:solidFill>
                <a:effectLst/>
                <a:latin typeface="+mn-lt"/>
                <a:ea typeface="+mn-ea"/>
                <a:cs typeface="+mn-cs"/>
              </a:rPr>
              <a:t>diaposistiva</a:t>
            </a:r>
            <a:r>
              <a:rPr lang="es-ES_tradnl" sz="1200" kern="1200" dirty="0">
                <a:solidFill>
                  <a:schemeClr val="tx1"/>
                </a:solidFill>
                <a:effectLst/>
                <a:latin typeface="+mn-lt"/>
                <a:ea typeface="+mn-ea"/>
                <a:cs typeface="+mn-cs"/>
              </a:rPr>
              <a:t> resume los síntomas derivaos de la hipo Mg </a:t>
            </a:r>
          </a:p>
          <a:p>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 hipocalcemia está producida porque la hipo Mg severa interfiere con la secreción y  la acción </a:t>
            </a:r>
            <a:r>
              <a:rPr lang="es-ES_tradnl" sz="1200" kern="1200" dirty="0" err="1">
                <a:solidFill>
                  <a:schemeClr val="tx1"/>
                </a:solidFill>
                <a:effectLst/>
                <a:latin typeface="+mn-lt"/>
                <a:ea typeface="+mn-ea"/>
                <a:cs typeface="+mn-cs"/>
              </a:rPr>
              <a:t>calcemica</a:t>
            </a:r>
            <a:r>
              <a:rPr lang="es-ES_tradnl" sz="1200" kern="1200" dirty="0">
                <a:solidFill>
                  <a:schemeClr val="tx1"/>
                </a:solidFill>
                <a:effectLst/>
                <a:latin typeface="+mn-lt"/>
                <a:ea typeface="+mn-ea"/>
                <a:cs typeface="+mn-cs"/>
              </a:rPr>
              <a:t> de la PTH, además existe niveles bajos de 1,25 vitamina D . </a:t>
            </a:r>
            <a:endParaRPr lang="es-ES"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Se sabe que si existe depleción de Mg la administración de K no corrige la </a:t>
            </a:r>
            <a:r>
              <a:rPr lang="es-ES_tradnl" sz="1200" kern="1200" dirty="0" err="1">
                <a:solidFill>
                  <a:schemeClr val="tx1"/>
                </a:solidFill>
                <a:effectLst/>
                <a:latin typeface="+mn-lt"/>
                <a:ea typeface="+mn-ea"/>
                <a:cs typeface="+mn-cs"/>
              </a:rPr>
              <a:t>hipopotasemia</a:t>
            </a:r>
            <a:r>
              <a:rPr lang="es-ES_tradnl" sz="1200" kern="1200" dirty="0">
                <a:solidFill>
                  <a:schemeClr val="tx1"/>
                </a:solidFill>
                <a:effectLst/>
                <a:latin typeface="+mn-lt"/>
                <a:ea typeface="+mn-ea"/>
                <a:cs typeface="+mn-cs"/>
              </a:rPr>
              <a:t> hasta que se reponga el Mg y se cree que es porque está bloqueado el canal</a:t>
            </a:r>
            <a:r>
              <a:rPr lang="es-ES" sz="1200"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ROMK.</a:t>
            </a:r>
          </a:p>
          <a:p>
            <a:endParaRPr lang="en-US" dirty="0"/>
          </a:p>
        </p:txBody>
      </p:sp>
      <p:sp>
        <p:nvSpPr>
          <p:cNvPr id="4" name="Marcador de número de diapositiva 3"/>
          <p:cNvSpPr>
            <a:spLocks noGrp="1"/>
          </p:cNvSpPr>
          <p:nvPr>
            <p:ph type="sldNum" sz="quarter" idx="5"/>
          </p:nvPr>
        </p:nvSpPr>
        <p:spPr/>
        <p:txBody>
          <a:bodyPr/>
          <a:lstStyle/>
          <a:p>
            <a:fld id="{C82AFD53-FAFA-3A48-9F96-332A23D3A1A6}" type="slidenum">
              <a:rPr lang="en-US" smtClean="0"/>
              <a:t>31</a:t>
            </a:fld>
            <a:endParaRPr lang="en-US"/>
          </a:p>
        </p:txBody>
      </p:sp>
    </p:spTree>
    <p:extLst>
      <p:ext uri="{BB962C8B-B14F-4D97-AF65-F5344CB8AC3E}">
        <p14:creationId xmlns:p14="http://schemas.microsoft.com/office/powerpoint/2010/main" val="737935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C82AFD53-FAFA-3A48-9F96-332A23D3A1A6}" type="slidenum">
              <a:rPr lang="en-US" smtClean="0"/>
              <a:t>32</a:t>
            </a:fld>
            <a:endParaRPr lang="en-US"/>
          </a:p>
        </p:txBody>
      </p:sp>
    </p:spTree>
    <p:extLst>
      <p:ext uri="{BB962C8B-B14F-4D97-AF65-F5344CB8AC3E}">
        <p14:creationId xmlns:p14="http://schemas.microsoft.com/office/powerpoint/2010/main" val="2893339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1 Marcador de imagen de diapositiva"/>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09570" name="2 Marcador de notas"/>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s-ES_tradnl" sz="1200" kern="1200" dirty="0">
                <a:solidFill>
                  <a:schemeClr val="tx1"/>
                </a:solidFill>
                <a:effectLst/>
                <a:latin typeface="+mn-lt"/>
                <a:ea typeface="+mn-ea"/>
                <a:cs typeface="+mn-cs"/>
              </a:rPr>
              <a:t>La </a:t>
            </a:r>
            <a:r>
              <a:rPr lang="es-ES_tradnl" sz="1200" kern="1200" dirty="0" err="1">
                <a:solidFill>
                  <a:schemeClr val="tx1"/>
                </a:solidFill>
                <a:effectLst/>
                <a:latin typeface="+mn-lt"/>
                <a:ea typeface="+mn-ea"/>
                <a:cs typeface="+mn-cs"/>
              </a:rPr>
              <a:t>hipermagnesemia</a:t>
            </a:r>
            <a:r>
              <a:rPr lang="es-ES_tradnl" sz="1200" kern="1200" dirty="0">
                <a:solidFill>
                  <a:schemeClr val="tx1"/>
                </a:solidFill>
                <a:effectLst/>
                <a:latin typeface="+mn-lt"/>
                <a:ea typeface="+mn-ea"/>
                <a:cs typeface="+mn-cs"/>
              </a:rPr>
              <a:t> ocurre en dos situaciones: cuando hay una disminución del Filtrado glomerular (FG) o si existe un gran aporte de Mg.</a:t>
            </a:r>
          </a:p>
          <a:p>
            <a:pPr eaLnBrk="1" hangingPunct="1">
              <a:spcBef>
                <a:spcPct val="0"/>
              </a:spcBef>
            </a:pPr>
            <a:r>
              <a:rPr lang="es-ES_tradnl" sz="1200" kern="1200" dirty="0">
                <a:solidFill>
                  <a:schemeClr val="tx1"/>
                </a:solidFill>
                <a:effectLst/>
                <a:latin typeface="+mn-lt"/>
                <a:ea typeface="+mn-ea"/>
                <a:cs typeface="+mn-cs"/>
              </a:rPr>
              <a:t>Las manifestaciones clínicas son mas graves si la </a:t>
            </a:r>
            <a:r>
              <a:rPr lang="es-ES_tradnl" sz="1200" kern="1200" dirty="0" err="1">
                <a:solidFill>
                  <a:schemeClr val="tx1"/>
                </a:solidFill>
                <a:effectLst/>
                <a:latin typeface="+mn-lt"/>
                <a:ea typeface="+mn-ea"/>
                <a:cs typeface="+mn-cs"/>
              </a:rPr>
              <a:t>hiper</a:t>
            </a:r>
            <a:r>
              <a:rPr lang="es-ES_tradnl" sz="1200" kern="1200" dirty="0">
                <a:solidFill>
                  <a:schemeClr val="tx1"/>
                </a:solidFill>
                <a:effectLst/>
                <a:latin typeface="+mn-lt"/>
                <a:ea typeface="+mn-ea"/>
                <a:cs typeface="+mn-cs"/>
              </a:rPr>
              <a:t> Mg se desarrolla de forma aguda. </a:t>
            </a:r>
          </a:p>
          <a:p>
            <a:pPr eaLnBrk="1" hangingPunct="1">
              <a:spcBef>
                <a:spcPct val="0"/>
              </a:spcBef>
            </a:pPr>
            <a:r>
              <a:rPr lang="es-ES_tradnl" sz="1200" kern="1200" dirty="0">
                <a:solidFill>
                  <a:schemeClr val="tx1"/>
                </a:solidFill>
                <a:effectLst/>
                <a:latin typeface="+mn-lt"/>
                <a:ea typeface="+mn-ea"/>
                <a:cs typeface="+mn-cs"/>
              </a:rPr>
              <a:t>Se resumen las manifestaciones clínicas de la </a:t>
            </a:r>
            <a:r>
              <a:rPr lang="es-ES_tradnl" sz="1200" kern="1200" dirty="0" err="1">
                <a:solidFill>
                  <a:schemeClr val="tx1"/>
                </a:solidFill>
                <a:effectLst/>
                <a:latin typeface="+mn-lt"/>
                <a:ea typeface="+mn-ea"/>
                <a:cs typeface="+mn-cs"/>
              </a:rPr>
              <a:t>hiper</a:t>
            </a:r>
            <a:r>
              <a:rPr lang="es-ES_tradnl" sz="1200" kern="1200" dirty="0">
                <a:solidFill>
                  <a:schemeClr val="tx1"/>
                </a:solidFill>
                <a:effectLst/>
                <a:latin typeface="+mn-lt"/>
                <a:ea typeface="+mn-ea"/>
                <a:cs typeface="+mn-cs"/>
              </a:rPr>
              <a:t> Mg de acuerdo a los niveles de Mg </a:t>
            </a:r>
          </a:p>
          <a:p>
            <a:pPr eaLnBrk="1" hangingPunct="1">
              <a:spcBef>
                <a:spcPct val="0"/>
              </a:spcBef>
            </a:pPr>
            <a:r>
              <a:rPr lang="es-ES_tradnl" sz="1200" kern="1200" dirty="0">
                <a:solidFill>
                  <a:schemeClr val="tx1"/>
                </a:solidFill>
                <a:effectLst/>
                <a:latin typeface="+mn-lt"/>
                <a:ea typeface="+mn-ea"/>
                <a:cs typeface="+mn-cs"/>
              </a:rPr>
              <a:t> </a:t>
            </a:r>
          </a:p>
          <a:p>
            <a:pPr eaLnBrk="1" hangingPunct="1">
              <a:spcBef>
                <a:spcPct val="0"/>
              </a:spcBef>
            </a:pPr>
            <a:endParaRPr lang="es-ES_tradnl" sz="1200" kern="1200" dirty="0">
              <a:solidFill>
                <a:schemeClr val="tx1"/>
              </a:solidFill>
              <a:effectLst/>
              <a:latin typeface="+mn-lt"/>
              <a:ea typeface="+mn-ea"/>
              <a:cs typeface="+mn-cs"/>
            </a:endParaRPr>
          </a:p>
          <a:p>
            <a:pPr eaLnBrk="1" hangingPunct="1">
              <a:spcBef>
                <a:spcPct val="0"/>
              </a:spcBef>
            </a:pPr>
            <a:endParaRPr lang="en-US" dirty="0">
              <a:latin typeface="Calibri" charset="0"/>
            </a:endParaRPr>
          </a:p>
        </p:txBody>
      </p:sp>
      <p:sp>
        <p:nvSpPr>
          <p:cNvPr id="109571"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fld id="{AE486E09-0032-CA4A-969F-033F310E9DD5}" type="slidenum">
              <a:rPr lang="en-US" sz="1200"/>
              <a:pPr eaLnBrk="1" hangingPunct="1"/>
              <a:t>33</a:t>
            </a:fld>
            <a:endParaRPr lang="en-US" sz="1200"/>
          </a:p>
        </p:txBody>
      </p:sp>
    </p:spTree>
    <p:extLst>
      <p:ext uri="{BB962C8B-B14F-4D97-AF65-F5344CB8AC3E}">
        <p14:creationId xmlns:p14="http://schemas.microsoft.com/office/powerpoint/2010/main" val="1786113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C82AFD53-FAFA-3A48-9F96-332A23D3A1A6}" type="slidenum">
              <a:rPr lang="en-US" smtClean="0"/>
              <a:t>34</a:t>
            </a:fld>
            <a:endParaRPr lang="en-US"/>
          </a:p>
        </p:txBody>
      </p:sp>
    </p:spTree>
    <p:extLst>
      <p:ext uri="{BB962C8B-B14F-4D97-AF65-F5344CB8AC3E}">
        <p14:creationId xmlns:p14="http://schemas.microsoft.com/office/powerpoint/2010/main" val="274670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No parece lógico que una respuesta hormonal sincronizada para corregir la hipocalcemia deba concluirse con un exceso de fosfato. </a:t>
            </a:r>
            <a:endParaRPr lang="en-US" dirty="0"/>
          </a:p>
        </p:txBody>
      </p:sp>
      <p:sp>
        <p:nvSpPr>
          <p:cNvPr id="4" name="Marcador de número de diapositiva 3"/>
          <p:cNvSpPr>
            <a:spLocks noGrp="1"/>
          </p:cNvSpPr>
          <p:nvPr>
            <p:ph type="sldNum" sz="quarter" idx="5"/>
          </p:nvPr>
        </p:nvSpPr>
        <p:spPr/>
        <p:txBody>
          <a:bodyPr/>
          <a:lstStyle/>
          <a:p>
            <a:fld id="{C82AFD53-FAFA-3A48-9F96-332A23D3A1A6}" type="slidenum">
              <a:rPr lang="en-US" smtClean="0"/>
              <a:t>4</a:t>
            </a:fld>
            <a:endParaRPr lang="en-US"/>
          </a:p>
        </p:txBody>
      </p:sp>
    </p:spTree>
    <p:extLst>
      <p:ext uri="{BB962C8B-B14F-4D97-AF65-F5344CB8AC3E}">
        <p14:creationId xmlns:p14="http://schemas.microsoft.com/office/powerpoint/2010/main" val="42529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FGF23 que se produce en el hueso modula la producción de 1,25 (OH) 2D3 y la acumulación de fosfato. Tanto el fosfato alto como la 1,25 (OH) 2D3 estimulan la producción de FGF23</a:t>
            </a:r>
            <a:endParaRPr lang="en-US" dirty="0"/>
          </a:p>
        </p:txBody>
      </p:sp>
      <p:sp>
        <p:nvSpPr>
          <p:cNvPr id="4" name="Marcador de número de diapositiva 3"/>
          <p:cNvSpPr>
            <a:spLocks noGrp="1"/>
          </p:cNvSpPr>
          <p:nvPr>
            <p:ph type="sldNum" sz="quarter" idx="5"/>
          </p:nvPr>
        </p:nvSpPr>
        <p:spPr/>
        <p:txBody>
          <a:bodyPr/>
          <a:lstStyle/>
          <a:p>
            <a:fld id="{C82AFD53-FAFA-3A48-9F96-332A23D3A1A6}" type="slidenum">
              <a:rPr lang="en-US" smtClean="0"/>
              <a:t>5</a:t>
            </a:fld>
            <a:endParaRPr lang="en-US"/>
          </a:p>
        </p:txBody>
      </p:sp>
    </p:spTree>
    <p:extLst>
      <p:ext uri="{BB962C8B-B14F-4D97-AF65-F5344CB8AC3E}">
        <p14:creationId xmlns:p14="http://schemas.microsoft.com/office/powerpoint/2010/main" val="2811788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que retroalimenta la producción de 1,25 (OH) 2D3 e induce fosfaturia. Por lo tanto, la presencia de FGF23 permite al sistema restaurar el calcio sérico sin el problema de la acumulación de fosfato</a:t>
            </a:r>
            <a:endParaRPr lang="en-US" dirty="0"/>
          </a:p>
        </p:txBody>
      </p:sp>
      <p:sp>
        <p:nvSpPr>
          <p:cNvPr id="4" name="Marcador de número de diapositiva 3"/>
          <p:cNvSpPr>
            <a:spLocks noGrp="1"/>
          </p:cNvSpPr>
          <p:nvPr>
            <p:ph type="sldNum" sz="quarter" idx="5"/>
          </p:nvPr>
        </p:nvSpPr>
        <p:spPr/>
        <p:txBody>
          <a:bodyPr/>
          <a:lstStyle/>
          <a:p>
            <a:fld id="{C82AFD53-FAFA-3A48-9F96-332A23D3A1A6}" type="slidenum">
              <a:rPr lang="en-US" smtClean="0"/>
              <a:t>6</a:t>
            </a:fld>
            <a:endParaRPr lang="en-US"/>
          </a:p>
        </p:txBody>
      </p:sp>
    </p:spTree>
    <p:extLst>
      <p:ext uri="{BB962C8B-B14F-4D97-AF65-F5344CB8AC3E}">
        <p14:creationId xmlns:p14="http://schemas.microsoft.com/office/powerpoint/2010/main" val="1155652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noProof="0" dirty="0"/>
              <a:t>El FGF23 produce inhibición de la producción de PTH y reducción de los niveles de 1,25(OH)2D3 (</a:t>
            </a:r>
            <a:r>
              <a:rPr lang="es-ES_tradnl" noProof="0" dirty="0" err="1"/>
              <a:t>calcitriol</a:t>
            </a:r>
            <a:r>
              <a:rPr lang="es-ES_tradnl" noProof="0" dirty="0"/>
              <a:t>)</a:t>
            </a:r>
          </a:p>
          <a:p>
            <a:r>
              <a:rPr lang="es-ES_tradnl" noProof="0" dirty="0"/>
              <a:t>de Seria absurdo que una </a:t>
            </a:r>
            <a:r>
              <a:rPr lang="es-ES_tradnl" noProof="0" dirty="0" err="1"/>
              <a:t>hiperfosfatemia</a:t>
            </a:r>
            <a:r>
              <a:rPr lang="es-ES_tradnl" noProof="0" dirty="0"/>
              <a:t> mantenida con la consiguiente estimulación de la producción de FGF23 </a:t>
            </a:r>
            <a:r>
              <a:rPr lang="es-ES_tradnl" noProof="0" dirty="0" err="1"/>
              <a:t>mentenga</a:t>
            </a:r>
            <a:r>
              <a:rPr lang="es-ES_tradnl" noProof="0" dirty="0"/>
              <a:t>  disminuidos los niveles  de PTH y </a:t>
            </a:r>
            <a:r>
              <a:rPr lang="es-ES_tradnl" noProof="0" dirty="0" err="1"/>
              <a:t>calcitriol</a:t>
            </a:r>
            <a:r>
              <a:rPr lang="es-ES_tradnl" noProof="0" dirty="0"/>
              <a:t> porque ello daría lugar a una </a:t>
            </a:r>
            <a:r>
              <a:rPr lang="es-ES_tradnl" noProof="0" dirty="0" err="1"/>
              <a:t>hipocalcema</a:t>
            </a:r>
            <a:r>
              <a:rPr lang="es-ES_tradnl" noProof="0" dirty="0"/>
              <a:t> persistente. </a:t>
            </a:r>
          </a:p>
        </p:txBody>
      </p:sp>
      <p:sp>
        <p:nvSpPr>
          <p:cNvPr id="4" name="Marcador de número de diapositiva 3"/>
          <p:cNvSpPr>
            <a:spLocks noGrp="1"/>
          </p:cNvSpPr>
          <p:nvPr>
            <p:ph type="sldNum" sz="quarter" idx="5"/>
          </p:nvPr>
        </p:nvSpPr>
        <p:spPr/>
        <p:txBody>
          <a:bodyPr/>
          <a:lstStyle/>
          <a:p>
            <a:fld id="{C82AFD53-FAFA-3A48-9F96-332A23D3A1A6}" type="slidenum">
              <a:rPr lang="en-US" smtClean="0"/>
              <a:t>7</a:t>
            </a:fld>
            <a:endParaRPr lang="en-US"/>
          </a:p>
        </p:txBody>
      </p:sp>
    </p:spTree>
    <p:extLst>
      <p:ext uri="{BB962C8B-B14F-4D97-AF65-F5344CB8AC3E}">
        <p14:creationId xmlns:p14="http://schemas.microsoft.com/office/powerpoint/2010/main" val="2072292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noProof="0" dirty="0"/>
              <a:t>Sin embargo esto no ocurre porque la producción de FGF23 se reduce cuando descienden la concentración de calcio. </a:t>
            </a:r>
            <a:endParaRPr lang="en-US" dirty="0"/>
          </a:p>
        </p:txBody>
      </p:sp>
      <p:sp>
        <p:nvSpPr>
          <p:cNvPr id="4" name="Marcador de número de diapositiva 3"/>
          <p:cNvSpPr>
            <a:spLocks noGrp="1"/>
          </p:cNvSpPr>
          <p:nvPr>
            <p:ph type="sldNum" sz="quarter" idx="5"/>
          </p:nvPr>
        </p:nvSpPr>
        <p:spPr/>
        <p:txBody>
          <a:bodyPr/>
          <a:lstStyle/>
          <a:p>
            <a:fld id="{C82AFD53-FAFA-3A48-9F96-332A23D3A1A6}" type="slidenum">
              <a:rPr lang="en-US" smtClean="0"/>
              <a:t>8</a:t>
            </a:fld>
            <a:endParaRPr lang="en-US"/>
          </a:p>
        </p:txBody>
      </p:sp>
    </p:spTree>
    <p:extLst>
      <p:ext uri="{BB962C8B-B14F-4D97-AF65-F5344CB8AC3E}">
        <p14:creationId xmlns:p14="http://schemas.microsoft.com/office/powerpoint/2010/main" val="486512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9395" name="2 Marcador de notas"/>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s-ES_tradnl" noProof="0" dirty="0">
                <a:latin typeface="Calibri" charset="0"/>
              </a:rPr>
              <a:t>El fosforo, </a:t>
            </a:r>
            <a:r>
              <a:rPr lang="es-ES_tradnl" noProof="0" dirty="0" err="1">
                <a:latin typeface="Calibri" charset="0"/>
              </a:rPr>
              <a:t>calcitriol</a:t>
            </a:r>
            <a:r>
              <a:rPr lang="es-ES_tradnl" noProof="0" dirty="0">
                <a:latin typeface="Calibri" charset="0"/>
              </a:rPr>
              <a:t> y PTH estimulan la producción de FGF23, el hueso libera FGF23 que actúa en su receptor especifico, el FGFR que necesita la presencie de la molécula </a:t>
            </a:r>
            <a:r>
              <a:rPr lang="es-ES_tradnl" noProof="0" dirty="0" err="1">
                <a:latin typeface="Calibri" charset="0"/>
              </a:rPr>
              <a:t>Klotho</a:t>
            </a:r>
            <a:r>
              <a:rPr lang="es-ES_tradnl" noProof="0" dirty="0">
                <a:latin typeface="Calibri" charset="0"/>
              </a:rPr>
              <a:t> para optimizar la unión del FGF23 con su receptor.  La acción de FGF23 en el túbulo proximal es : </a:t>
            </a:r>
          </a:p>
          <a:p>
            <a:pPr marL="0" marR="0" lvl="0" indent="0" algn="l" defTabSz="914400" rtl="0" eaLnBrk="1" fontAlgn="auto" latinLnBrk="0" hangingPunct="1">
              <a:lnSpc>
                <a:spcPct val="100000"/>
              </a:lnSpc>
              <a:spcBef>
                <a:spcPct val="0"/>
              </a:spcBef>
              <a:spcAft>
                <a:spcPts val="0"/>
              </a:spcAft>
              <a:buClrTx/>
              <a:buSzTx/>
              <a:buFontTx/>
              <a:buNone/>
              <a:tabLst/>
              <a:defRPr/>
            </a:pPr>
            <a:r>
              <a:rPr lang="es-ES_tradnl" noProof="0" dirty="0">
                <a:latin typeface="Calibri" charset="0"/>
              </a:rPr>
              <a:t>1-reduce la presencia del transportador de P  (</a:t>
            </a:r>
            <a:r>
              <a:rPr lang="es-ES" dirty="0">
                <a:solidFill>
                  <a:srgbClr val="000000"/>
                </a:solidFill>
                <a:latin typeface="Arial" charset="0"/>
                <a:ea typeface="ＭＳ Ｐゴシック" charset="0"/>
              </a:rPr>
              <a:t>NPT2a,c) en la membrana de la célula disminuyendo la reabsorción tubular de P. </a:t>
            </a:r>
          </a:p>
          <a:p>
            <a:pPr marL="0" marR="0" lvl="0" indent="0" algn="l" defTabSz="914400" rtl="0" eaLnBrk="1" fontAlgn="auto" latinLnBrk="0" hangingPunct="1">
              <a:lnSpc>
                <a:spcPct val="100000"/>
              </a:lnSpc>
              <a:spcBef>
                <a:spcPct val="0"/>
              </a:spcBef>
              <a:spcAft>
                <a:spcPts val="0"/>
              </a:spcAft>
              <a:buClrTx/>
              <a:buSzTx/>
              <a:buFontTx/>
              <a:buNone/>
              <a:tabLst/>
              <a:defRPr/>
            </a:pPr>
            <a:r>
              <a:rPr lang="es-ES" dirty="0">
                <a:solidFill>
                  <a:srgbClr val="000000"/>
                </a:solidFill>
                <a:latin typeface="Arial" charset="0"/>
                <a:ea typeface="ＭＳ Ｐゴシック" charset="0"/>
              </a:rPr>
              <a:t>2-Disminuye la </a:t>
            </a:r>
            <a:r>
              <a:rPr lang="es-ES_tradnl" sz="1200" dirty="0">
                <a:solidFill>
                  <a:srgbClr val="000000"/>
                </a:solidFill>
                <a:latin typeface="Arial" charset="0"/>
                <a:cs typeface="Times New Roman" charset="0"/>
              </a:rPr>
              <a:t>1</a:t>
            </a:r>
            <a:r>
              <a:rPr lang="el-GR" sz="1200" dirty="0">
                <a:solidFill>
                  <a:srgbClr val="000000"/>
                </a:solidFill>
                <a:latin typeface="Arial" charset="0"/>
                <a:cs typeface="Times New Roman" charset="0"/>
              </a:rPr>
              <a:t>α</a:t>
            </a:r>
            <a:r>
              <a:rPr lang="es-ES" sz="1200" dirty="0">
                <a:solidFill>
                  <a:srgbClr val="000000"/>
                </a:solidFill>
                <a:latin typeface="Arial" charset="0"/>
                <a:cs typeface="Times New Roman" charset="0"/>
              </a:rPr>
              <a:t>(OH)asa </a:t>
            </a:r>
            <a:r>
              <a:rPr lang="es-ES" sz="1200" dirty="0" err="1">
                <a:solidFill>
                  <a:srgbClr val="000000"/>
                </a:solidFill>
                <a:latin typeface="Arial" charset="0"/>
                <a:cs typeface="Times New Roman" charset="0"/>
              </a:rPr>
              <a:t>mRNA</a:t>
            </a:r>
            <a:r>
              <a:rPr lang="es-ES" sz="1200" dirty="0">
                <a:solidFill>
                  <a:srgbClr val="000000"/>
                </a:solidFill>
                <a:latin typeface="Arial" charset="0"/>
                <a:cs typeface="Times New Roman" charset="0"/>
              </a:rPr>
              <a:t>  lo cual reduce la </a:t>
            </a:r>
            <a:r>
              <a:rPr lang="es-ES" sz="1200" dirty="0" err="1">
                <a:solidFill>
                  <a:srgbClr val="000000"/>
                </a:solidFill>
                <a:latin typeface="Arial" charset="0"/>
                <a:cs typeface="Times New Roman" charset="0"/>
              </a:rPr>
              <a:t>produccion</a:t>
            </a:r>
            <a:r>
              <a:rPr lang="es-ES" sz="1200" dirty="0">
                <a:solidFill>
                  <a:srgbClr val="000000"/>
                </a:solidFill>
                <a:latin typeface="Arial" charset="0"/>
                <a:cs typeface="Times New Roman" charset="0"/>
              </a:rPr>
              <a:t> de  </a:t>
            </a:r>
            <a:r>
              <a:rPr lang="es-ES_tradnl" sz="1200" dirty="0">
                <a:solidFill>
                  <a:srgbClr val="000000"/>
                </a:solidFill>
                <a:latin typeface="Arial" charset="0"/>
                <a:cs typeface="Times New Roman" charset="0"/>
              </a:rPr>
              <a:t>1</a:t>
            </a:r>
            <a:r>
              <a:rPr lang="es-ES" sz="1200" dirty="0">
                <a:solidFill>
                  <a:srgbClr val="000000"/>
                </a:solidFill>
                <a:latin typeface="Arial" charset="0"/>
                <a:cs typeface="Times New Roman" charset="0"/>
              </a:rPr>
              <a:t>-25 (OH)2D3 (</a:t>
            </a:r>
            <a:r>
              <a:rPr lang="es-ES" sz="1200" dirty="0" err="1">
                <a:solidFill>
                  <a:srgbClr val="000000"/>
                </a:solidFill>
                <a:latin typeface="Arial" charset="0"/>
                <a:cs typeface="Times New Roman" charset="0"/>
              </a:rPr>
              <a:t>Calcitriol</a:t>
            </a:r>
            <a:r>
              <a:rPr lang="es-ES" sz="1200" dirty="0">
                <a:solidFill>
                  <a:srgbClr val="000000"/>
                </a:solidFill>
                <a:latin typeface="Arial" charset="0"/>
                <a:cs typeface="Times New Roman" charset="0"/>
              </a:rPr>
              <a:t>). </a:t>
            </a:r>
            <a:r>
              <a:rPr lang="es-ES" sz="1200" dirty="0" err="1">
                <a:solidFill>
                  <a:srgbClr val="000000"/>
                </a:solidFill>
                <a:latin typeface="Arial" charset="0"/>
                <a:cs typeface="Times New Roman" charset="0"/>
              </a:rPr>
              <a:t>Ademas</a:t>
            </a:r>
            <a:r>
              <a:rPr lang="es-ES" sz="1200" dirty="0">
                <a:solidFill>
                  <a:srgbClr val="000000"/>
                </a:solidFill>
                <a:latin typeface="Arial" charset="0"/>
                <a:cs typeface="Times New Roman" charset="0"/>
              </a:rPr>
              <a:t> </a:t>
            </a:r>
            <a:r>
              <a:rPr lang="es-ES" sz="1200" b="0" i="0" u="none" strike="noStrike" kern="1200" dirty="0">
                <a:solidFill>
                  <a:schemeClr val="tx1"/>
                </a:solidFill>
                <a:effectLst/>
                <a:latin typeface="+mn-lt"/>
                <a:ea typeface="+mn-ea"/>
                <a:cs typeface="+mn-cs"/>
              </a:rPr>
              <a:t> también aumenta la degradación de 1,25(OH) 2D3 mediante el estímulo de la enzima 24-hidroxilasa</a:t>
            </a:r>
            <a:endParaRPr lang="es-ES_tradnl" noProof="0" dirty="0">
              <a:latin typeface="Calibri" charset="0"/>
            </a:endParaRPr>
          </a:p>
        </p:txBody>
      </p:sp>
      <p:sp>
        <p:nvSpPr>
          <p:cNvPr id="59396"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fld id="{B1740C27-482A-4E4C-B25F-DA63F49665F4}" type="slidenum">
              <a:rPr lang="en-US" sz="1200">
                <a:solidFill>
                  <a:prstClr val="black"/>
                </a:solidFill>
              </a:rPr>
              <a:pPr eaLnBrk="1" hangingPunct="1"/>
              <a:t>9</a:t>
            </a:fld>
            <a:endParaRPr lang="en-US" sz="1200">
              <a:solidFill>
                <a:prstClr val="black"/>
              </a:solidFill>
            </a:endParaRPr>
          </a:p>
        </p:txBody>
      </p:sp>
    </p:spTree>
    <p:extLst>
      <p:ext uri="{BB962C8B-B14F-4D97-AF65-F5344CB8AC3E}">
        <p14:creationId xmlns:p14="http://schemas.microsoft.com/office/powerpoint/2010/main" val="189711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384C0B-6083-AC40-B344-DE2AACE8726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2A51DB38-1737-C44A-AF96-80307752C3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0B59FFCF-BFCF-CA43-9A8C-913AA814EC87}"/>
              </a:ext>
            </a:extLst>
          </p:cNvPr>
          <p:cNvSpPr>
            <a:spLocks noGrp="1"/>
          </p:cNvSpPr>
          <p:nvPr>
            <p:ph type="dt" sz="half" idx="10"/>
          </p:nvPr>
        </p:nvSpPr>
        <p:spPr/>
        <p:txBody>
          <a:bodyPr/>
          <a:lstStyle/>
          <a:p>
            <a:fld id="{B433274B-8D98-495C-AB24-565B18FB0933}" type="datetime1">
              <a:rPr lang="es-ES" smtClean="0"/>
              <a:t>05/04/2022</a:t>
            </a:fld>
            <a:endParaRPr lang="en-US"/>
          </a:p>
        </p:txBody>
      </p:sp>
      <p:sp>
        <p:nvSpPr>
          <p:cNvPr id="5" name="Marcador de pie de página 4">
            <a:extLst>
              <a:ext uri="{FF2B5EF4-FFF2-40B4-BE49-F238E27FC236}">
                <a16:creationId xmlns:a16="http://schemas.microsoft.com/office/drawing/2014/main" id="{F5E1C124-FC9C-8A42-BED1-9F95922816FD}"/>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FB67ADB5-E81C-6A44-B716-EA0C2F98F561}"/>
              </a:ext>
            </a:extLst>
          </p:cNvPr>
          <p:cNvSpPr>
            <a:spLocks noGrp="1"/>
          </p:cNvSpPr>
          <p:nvPr>
            <p:ph type="sldNum" sz="quarter" idx="12"/>
          </p:nvPr>
        </p:nvSpPr>
        <p:spPr/>
        <p:txBody>
          <a:bodyPr/>
          <a:lstStyle/>
          <a:p>
            <a:fld id="{419208EC-CE1A-CB46-B4AF-ADCAA3486656}" type="slidenum">
              <a:rPr lang="en-US" smtClean="0"/>
              <a:t>‹Nº›</a:t>
            </a:fld>
            <a:endParaRPr lang="en-US"/>
          </a:p>
        </p:txBody>
      </p:sp>
    </p:spTree>
    <p:extLst>
      <p:ext uri="{BB962C8B-B14F-4D97-AF65-F5344CB8AC3E}">
        <p14:creationId xmlns:p14="http://schemas.microsoft.com/office/powerpoint/2010/main" val="182666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34795-1937-A446-9EE3-96EA563255F8}"/>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DF366016-8DB8-3B4B-945F-1E8C2B4739C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4282108B-B40E-8F46-8789-48CFCDDAF16C}"/>
              </a:ext>
            </a:extLst>
          </p:cNvPr>
          <p:cNvSpPr>
            <a:spLocks noGrp="1"/>
          </p:cNvSpPr>
          <p:nvPr>
            <p:ph type="dt" sz="half" idx="10"/>
          </p:nvPr>
        </p:nvSpPr>
        <p:spPr/>
        <p:txBody>
          <a:bodyPr/>
          <a:lstStyle/>
          <a:p>
            <a:fld id="{8634F54F-C86D-4F6B-9FC1-63933E21E20A}" type="datetime1">
              <a:rPr lang="es-ES" smtClean="0"/>
              <a:t>05/04/2022</a:t>
            </a:fld>
            <a:endParaRPr lang="en-US"/>
          </a:p>
        </p:txBody>
      </p:sp>
      <p:sp>
        <p:nvSpPr>
          <p:cNvPr id="5" name="Marcador de pie de página 4">
            <a:extLst>
              <a:ext uri="{FF2B5EF4-FFF2-40B4-BE49-F238E27FC236}">
                <a16:creationId xmlns:a16="http://schemas.microsoft.com/office/drawing/2014/main" id="{37047756-A82A-F542-9B3C-2181CCB2A3E4}"/>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F73FF1F-129B-0A45-93AA-1993A440DCE6}"/>
              </a:ext>
            </a:extLst>
          </p:cNvPr>
          <p:cNvSpPr>
            <a:spLocks noGrp="1"/>
          </p:cNvSpPr>
          <p:nvPr>
            <p:ph type="sldNum" sz="quarter" idx="12"/>
          </p:nvPr>
        </p:nvSpPr>
        <p:spPr/>
        <p:txBody>
          <a:bodyPr/>
          <a:lstStyle/>
          <a:p>
            <a:fld id="{419208EC-CE1A-CB46-B4AF-ADCAA3486656}" type="slidenum">
              <a:rPr lang="en-US" smtClean="0"/>
              <a:t>‹Nº›</a:t>
            </a:fld>
            <a:endParaRPr lang="en-US"/>
          </a:p>
        </p:txBody>
      </p:sp>
    </p:spTree>
    <p:extLst>
      <p:ext uri="{BB962C8B-B14F-4D97-AF65-F5344CB8AC3E}">
        <p14:creationId xmlns:p14="http://schemas.microsoft.com/office/powerpoint/2010/main" val="4163426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D4AAAA1-E5FE-5641-BC72-22F32F12290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84D0E12D-23CE-5F46-A14C-28822480B12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E2B49F0B-27DD-7246-98F8-7428EBBEFA6A}"/>
              </a:ext>
            </a:extLst>
          </p:cNvPr>
          <p:cNvSpPr>
            <a:spLocks noGrp="1"/>
          </p:cNvSpPr>
          <p:nvPr>
            <p:ph type="dt" sz="half" idx="10"/>
          </p:nvPr>
        </p:nvSpPr>
        <p:spPr/>
        <p:txBody>
          <a:bodyPr/>
          <a:lstStyle/>
          <a:p>
            <a:fld id="{6F533BE3-E823-4627-BF16-3FF2BE82D8D5}" type="datetime1">
              <a:rPr lang="es-ES" smtClean="0"/>
              <a:t>05/04/2022</a:t>
            </a:fld>
            <a:endParaRPr lang="en-US"/>
          </a:p>
        </p:txBody>
      </p:sp>
      <p:sp>
        <p:nvSpPr>
          <p:cNvPr id="5" name="Marcador de pie de página 4">
            <a:extLst>
              <a:ext uri="{FF2B5EF4-FFF2-40B4-BE49-F238E27FC236}">
                <a16:creationId xmlns:a16="http://schemas.microsoft.com/office/drawing/2014/main" id="{D929AC60-2D5E-EB4D-AFCF-C3B35FCC1251}"/>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152485B4-5952-ED40-9E69-168BC1DD22DA}"/>
              </a:ext>
            </a:extLst>
          </p:cNvPr>
          <p:cNvSpPr>
            <a:spLocks noGrp="1"/>
          </p:cNvSpPr>
          <p:nvPr>
            <p:ph type="sldNum" sz="quarter" idx="12"/>
          </p:nvPr>
        </p:nvSpPr>
        <p:spPr/>
        <p:txBody>
          <a:bodyPr/>
          <a:lstStyle/>
          <a:p>
            <a:fld id="{419208EC-CE1A-CB46-B4AF-ADCAA3486656}" type="slidenum">
              <a:rPr lang="en-US" smtClean="0"/>
              <a:t>‹Nº›</a:t>
            </a:fld>
            <a:endParaRPr lang="en-US"/>
          </a:p>
        </p:txBody>
      </p:sp>
    </p:spTree>
    <p:extLst>
      <p:ext uri="{BB962C8B-B14F-4D97-AF65-F5344CB8AC3E}">
        <p14:creationId xmlns:p14="http://schemas.microsoft.com/office/powerpoint/2010/main" val="425351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pic>
        <p:nvPicPr>
          <p:cNvPr id="2" name="Imagen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331858"/>
            <a:ext cx="10062745" cy="5261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Imagen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56259" y="6642555"/>
            <a:ext cx="1935741" cy="203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CuadroTexto 3"/>
          <p:cNvSpPr txBox="1">
            <a:spLocks noChangeArrowheads="1"/>
          </p:cNvSpPr>
          <p:nvPr userDrawn="1"/>
        </p:nvSpPr>
        <p:spPr bwMode="auto">
          <a:xfrm>
            <a:off x="10234758" y="6486071"/>
            <a:ext cx="1031335" cy="142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9349" tIns="9674" rIns="19349" bIns="9674">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defTabSz="21590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defTabSz="21590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defTabSz="21590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defTabSz="21590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defRPr/>
            </a:pPr>
            <a:r>
              <a:rPr lang="es-ES" sz="800" b="1">
                <a:solidFill>
                  <a:srgbClr val="4472C4"/>
                </a:solidFill>
              </a:rPr>
              <a:t>Con la colaboración de:</a:t>
            </a:r>
          </a:p>
        </p:txBody>
      </p:sp>
    </p:spTree>
    <p:extLst>
      <p:ext uri="{BB962C8B-B14F-4D97-AF65-F5344CB8AC3E}">
        <p14:creationId xmlns:p14="http://schemas.microsoft.com/office/powerpoint/2010/main" val="215428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endParaRPr lang="en-US"/>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US"/>
          </a:p>
        </p:txBody>
      </p:sp>
      <p:sp>
        <p:nvSpPr>
          <p:cNvPr id="4" name="Marcador de fecha 3"/>
          <p:cNvSpPr>
            <a:spLocks noGrp="1"/>
          </p:cNvSpPr>
          <p:nvPr>
            <p:ph type="dt" sz="half" idx="10"/>
          </p:nvPr>
        </p:nvSpPr>
        <p:spPr/>
        <p:txBody>
          <a:bodyPr/>
          <a:lstStyle/>
          <a:p>
            <a:fld id="{67687F1A-7F37-4462-8FA9-D5177177D83D}" type="datetime1">
              <a:rPr lang="es-ES" smtClean="0"/>
              <a:t>05/04/2022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EA2AA7D-DA8D-7240-986B-CDF7179707C4}" type="slidenum">
              <a:rPr lang="en-US" smtClean="0"/>
              <a:t>‹Nº›</a:t>
            </a:fld>
            <a:endParaRPr lang="en-US"/>
          </a:p>
        </p:txBody>
      </p:sp>
    </p:spTree>
    <p:extLst>
      <p:ext uri="{BB962C8B-B14F-4D97-AF65-F5344CB8AC3E}">
        <p14:creationId xmlns:p14="http://schemas.microsoft.com/office/powerpoint/2010/main" val="598812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3"/>
          <p:cNvSpPr>
            <a:spLocks noGrp="1"/>
          </p:cNvSpPr>
          <p:nvPr>
            <p:ph type="dt" sz="half" idx="10"/>
          </p:nvPr>
        </p:nvSpPr>
        <p:spPr/>
        <p:txBody>
          <a:bodyPr/>
          <a:lstStyle/>
          <a:p>
            <a:fld id="{00F0FAF2-364E-4F13-92C2-6CAF2F226BB5}" type="datetime1">
              <a:rPr lang="es-ES" smtClean="0"/>
              <a:t>05/04/2022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EA2AA7D-DA8D-7240-986B-CDF7179707C4}" type="slidenum">
              <a:rPr lang="en-US" smtClean="0"/>
              <a:t>‹Nº›</a:t>
            </a:fld>
            <a:endParaRPr lang="en-US"/>
          </a:p>
        </p:txBody>
      </p:sp>
    </p:spTree>
    <p:extLst>
      <p:ext uri="{BB962C8B-B14F-4D97-AF65-F5344CB8AC3E}">
        <p14:creationId xmlns:p14="http://schemas.microsoft.com/office/powerpoint/2010/main" val="3093899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a:t>Clic para editar título</a:t>
            </a:r>
            <a:endParaRPr lang="en-U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D36FAC01-3A58-48E1-92B9-03D66E7BC5C3}" type="datetime1">
              <a:rPr lang="es-ES" smtClean="0"/>
              <a:t>05/04/2022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EA2AA7D-DA8D-7240-986B-CDF7179707C4}" type="slidenum">
              <a:rPr lang="en-US" smtClean="0"/>
              <a:t>‹Nº›</a:t>
            </a:fld>
            <a:endParaRPr lang="en-US"/>
          </a:p>
        </p:txBody>
      </p:sp>
    </p:spTree>
    <p:extLst>
      <p:ext uri="{BB962C8B-B14F-4D97-AF65-F5344CB8AC3E}">
        <p14:creationId xmlns:p14="http://schemas.microsoft.com/office/powerpoint/2010/main" val="2083932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Marcador de fecha 4"/>
          <p:cNvSpPr>
            <a:spLocks noGrp="1"/>
          </p:cNvSpPr>
          <p:nvPr>
            <p:ph type="dt" sz="half" idx="10"/>
          </p:nvPr>
        </p:nvSpPr>
        <p:spPr/>
        <p:txBody>
          <a:bodyPr/>
          <a:lstStyle/>
          <a:p>
            <a:fld id="{25379498-5638-411C-95D2-DE23A1AE91A0}" type="datetime1">
              <a:rPr lang="es-ES" smtClean="0"/>
              <a:t>05/04/2022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EA2AA7D-DA8D-7240-986B-CDF7179707C4}" type="slidenum">
              <a:rPr lang="en-US" smtClean="0"/>
              <a:t>‹Nº›</a:t>
            </a:fld>
            <a:endParaRPr lang="en-US"/>
          </a:p>
        </p:txBody>
      </p:sp>
    </p:spTree>
    <p:extLst>
      <p:ext uri="{BB962C8B-B14F-4D97-AF65-F5344CB8AC3E}">
        <p14:creationId xmlns:p14="http://schemas.microsoft.com/office/powerpoint/2010/main" val="2199224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n-US"/>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7" name="Marcador de fecha 6"/>
          <p:cNvSpPr>
            <a:spLocks noGrp="1"/>
          </p:cNvSpPr>
          <p:nvPr>
            <p:ph type="dt" sz="half" idx="10"/>
          </p:nvPr>
        </p:nvSpPr>
        <p:spPr/>
        <p:txBody>
          <a:bodyPr/>
          <a:lstStyle/>
          <a:p>
            <a:fld id="{8CABF915-64EF-4AF3-87F9-120A20570471}" type="datetime1">
              <a:rPr lang="es-ES" smtClean="0"/>
              <a:t>05/04/2022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AEA2AA7D-DA8D-7240-986B-CDF7179707C4}" type="slidenum">
              <a:rPr lang="en-US" smtClean="0"/>
              <a:t>‹Nº›</a:t>
            </a:fld>
            <a:endParaRPr lang="en-US"/>
          </a:p>
        </p:txBody>
      </p:sp>
    </p:spTree>
    <p:extLst>
      <p:ext uri="{BB962C8B-B14F-4D97-AF65-F5344CB8AC3E}">
        <p14:creationId xmlns:p14="http://schemas.microsoft.com/office/powerpoint/2010/main" val="1622931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fecha 2"/>
          <p:cNvSpPr>
            <a:spLocks noGrp="1"/>
          </p:cNvSpPr>
          <p:nvPr>
            <p:ph type="dt" sz="half" idx="10"/>
          </p:nvPr>
        </p:nvSpPr>
        <p:spPr/>
        <p:txBody>
          <a:bodyPr/>
          <a:lstStyle/>
          <a:p>
            <a:fld id="{5A93A7A5-A234-443E-AE9F-BC375DF236ED}" type="datetime1">
              <a:rPr lang="es-ES" smtClean="0"/>
              <a:t>05/04/2022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AEA2AA7D-DA8D-7240-986B-CDF7179707C4}" type="slidenum">
              <a:rPr lang="en-US" smtClean="0"/>
              <a:t>‹Nº›</a:t>
            </a:fld>
            <a:endParaRPr lang="en-US"/>
          </a:p>
        </p:txBody>
      </p:sp>
    </p:spTree>
    <p:extLst>
      <p:ext uri="{BB962C8B-B14F-4D97-AF65-F5344CB8AC3E}">
        <p14:creationId xmlns:p14="http://schemas.microsoft.com/office/powerpoint/2010/main" val="3053675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6A1F2AD-3BC6-4F7D-B2D2-57AF30226394}" type="datetime1">
              <a:rPr lang="es-ES" smtClean="0"/>
              <a:t>05/04/2022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AEA2AA7D-DA8D-7240-986B-CDF7179707C4}" type="slidenum">
              <a:rPr lang="en-US" smtClean="0"/>
              <a:t>‹Nº›</a:t>
            </a:fld>
            <a:endParaRPr lang="en-US"/>
          </a:p>
        </p:txBody>
      </p:sp>
    </p:spTree>
    <p:extLst>
      <p:ext uri="{BB962C8B-B14F-4D97-AF65-F5344CB8AC3E}">
        <p14:creationId xmlns:p14="http://schemas.microsoft.com/office/powerpoint/2010/main" val="392746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FEFC1C-0871-1E4B-BC87-6BBE8C50518D}"/>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4FADE095-6F11-0D42-8C4B-CCB06139BAC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3DE2F58E-6611-B54B-993B-05A82307A637}"/>
              </a:ext>
            </a:extLst>
          </p:cNvPr>
          <p:cNvSpPr>
            <a:spLocks noGrp="1"/>
          </p:cNvSpPr>
          <p:nvPr>
            <p:ph type="dt" sz="half" idx="10"/>
          </p:nvPr>
        </p:nvSpPr>
        <p:spPr/>
        <p:txBody>
          <a:bodyPr/>
          <a:lstStyle/>
          <a:p>
            <a:fld id="{0CB64ACC-ED89-4F60-808D-102C144F0C93}" type="datetime1">
              <a:rPr lang="es-ES" smtClean="0"/>
              <a:t>05/04/2022</a:t>
            </a:fld>
            <a:endParaRPr lang="en-US"/>
          </a:p>
        </p:txBody>
      </p:sp>
      <p:sp>
        <p:nvSpPr>
          <p:cNvPr id="5" name="Marcador de pie de página 4">
            <a:extLst>
              <a:ext uri="{FF2B5EF4-FFF2-40B4-BE49-F238E27FC236}">
                <a16:creationId xmlns:a16="http://schemas.microsoft.com/office/drawing/2014/main" id="{E68F3221-F7E9-7E4E-BBF6-0FBB53BFF356}"/>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D36F85C9-24E0-534C-8CB8-862B47EB5CEA}"/>
              </a:ext>
            </a:extLst>
          </p:cNvPr>
          <p:cNvSpPr>
            <a:spLocks noGrp="1"/>
          </p:cNvSpPr>
          <p:nvPr>
            <p:ph type="sldNum" sz="quarter" idx="12"/>
          </p:nvPr>
        </p:nvSpPr>
        <p:spPr/>
        <p:txBody>
          <a:bodyPr/>
          <a:lstStyle/>
          <a:p>
            <a:fld id="{419208EC-CE1A-CB46-B4AF-ADCAA3486656}" type="slidenum">
              <a:rPr lang="en-US" smtClean="0"/>
              <a:t>‹Nº›</a:t>
            </a:fld>
            <a:endParaRPr lang="en-US"/>
          </a:p>
        </p:txBody>
      </p:sp>
    </p:spTree>
    <p:extLst>
      <p:ext uri="{BB962C8B-B14F-4D97-AF65-F5344CB8AC3E}">
        <p14:creationId xmlns:p14="http://schemas.microsoft.com/office/powerpoint/2010/main" val="553504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a:t>Clic para editar título</a:t>
            </a:r>
            <a:endParaRPr lang="en-US"/>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16BB143-09D5-4A79-B053-36A74792D882}" type="datetime1">
              <a:rPr lang="es-ES" smtClean="0"/>
              <a:t>05/04/2022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EA2AA7D-DA8D-7240-986B-CDF7179707C4}" type="slidenum">
              <a:rPr lang="en-US" smtClean="0"/>
              <a:t>‹Nº›</a:t>
            </a:fld>
            <a:endParaRPr lang="en-US"/>
          </a:p>
        </p:txBody>
      </p:sp>
    </p:spTree>
    <p:extLst>
      <p:ext uri="{BB962C8B-B14F-4D97-AF65-F5344CB8AC3E}">
        <p14:creationId xmlns:p14="http://schemas.microsoft.com/office/powerpoint/2010/main" val="87458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a:t>Clic para editar título</a:t>
            </a:r>
            <a:endParaRPr lang="en-US"/>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A58D3C81-111E-4660-A0DF-521053011DA1}" type="datetime1">
              <a:rPr lang="es-ES" smtClean="0"/>
              <a:t>05/04/2022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EA2AA7D-DA8D-7240-986B-CDF7179707C4}" type="slidenum">
              <a:rPr lang="en-US" smtClean="0"/>
              <a:t>‹Nº›</a:t>
            </a:fld>
            <a:endParaRPr lang="en-US"/>
          </a:p>
        </p:txBody>
      </p:sp>
    </p:spTree>
    <p:extLst>
      <p:ext uri="{BB962C8B-B14F-4D97-AF65-F5344CB8AC3E}">
        <p14:creationId xmlns:p14="http://schemas.microsoft.com/office/powerpoint/2010/main" val="895413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3"/>
          <p:cNvSpPr>
            <a:spLocks noGrp="1"/>
          </p:cNvSpPr>
          <p:nvPr>
            <p:ph type="dt" sz="half" idx="10"/>
          </p:nvPr>
        </p:nvSpPr>
        <p:spPr/>
        <p:txBody>
          <a:bodyPr/>
          <a:lstStyle/>
          <a:p>
            <a:fld id="{7F81FCB7-3340-49E7-A55A-DCE46282E6C1}" type="datetime1">
              <a:rPr lang="es-ES" smtClean="0"/>
              <a:t>05/04/2022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EA2AA7D-DA8D-7240-986B-CDF7179707C4}" type="slidenum">
              <a:rPr lang="en-US" smtClean="0"/>
              <a:t>‹Nº›</a:t>
            </a:fld>
            <a:endParaRPr lang="en-US"/>
          </a:p>
        </p:txBody>
      </p:sp>
    </p:spTree>
    <p:extLst>
      <p:ext uri="{BB962C8B-B14F-4D97-AF65-F5344CB8AC3E}">
        <p14:creationId xmlns:p14="http://schemas.microsoft.com/office/powerpoint/2010/main" val="3695558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a:t>Clic para editar título</a:t>
            </a:r>
            <a:endParaRPr lang="en-U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3"/>
          <p:cNvSpPr>
            <a:spLocks noGrp="1"/>
          </p:cNvSpPr>
          <p:nvPr>
            <p:ph type="dt" sz="half" idx="10"/>
          </p:nvPr>
        </p:nvSpPr>
        <p:spPr/>
        <p:txBody>
          <a:bodyPr/>
          <a:lstStyle/>
          <a:p>
            <a:fld id="{F4DB6481-E8C4-4735-91B9-388AD7B025DD}" type="datetime1">
              <a:rPr lang="es-ES" smtClean="0"/>
              <a:t>05/04/2022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EA2AA7D-DA8D-7240-986B-CDF7179707C4}" type="slidenum">
              <a:rPr lang="en-US" smtClean="0"/>
              <a:t>‹Nº›</a:t>
            </a:fld>
            <a:endParaRPr lang="en-US"/>
          </a:p>
        </p:txBody>
      </p:sp>
    </p:spTree>
    <p:extLst>
      <p:ext uri="{BB962C8B-B14F-4D97-AF65-F5344CB8AC3E}">
        <p14:creationId xmlns:p14="http://schemas.microsoft.com/office/powerpoint/2010/main" val="305549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ECA1A-DC92-7945-BA9E-09FE6411D5E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0B7E30C9-4DDA-6A4D-9815-CE93EDD744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38D84EF-7DD6-9F4C-81D2-F12209CEAD9D}"/>
              </a:ext>
            </a:extLst>
          </p:cNvPr>
          <p:cNvSpPr>
            <a:spLocks noGrp="1"/>
          </p:cNvSpPr>
          <p:nvPr>
            <p:ph type="dt" sz="half" idx="10"/>
          </p:nvPr>
        </p:nvSpPr>
        <p:spPr/>
        <p:txBody>
          <a:bodyPr/>
          <a:lstStyle/>
          <a:p>
            <a:fld id="{71409089-7629-4D25-97BE-CBC5E7DB9B1C}" type="datetime1">
              <a:rPr lang="es-ES" smtClean="0"/>
              <a:t>05/04/2022</a:t>
            </a:fld>
            <a:endParaRPr lang="en-US"/>
          </a:p>
        </p:txBody>
      </p:sp>
      <p:sp>
        <p:nvSpPr>
          <p:cNvPr id="5" name="Marcador de pie de página 4">
            <a:extLst>
              <a:ext uri="{FF2B5EF4-FFF2-40B4-BE49-F238E27FC236}">
                <a16:creationId xmlns:a16="http://schemas.microsoft.com/office/drawing/2014/main" id="{0161FA19-A0F0-3540-8360-C3F0AFEB6A17}"/>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E1690B70-9FEA-B640-95EA-910D7E4F2F35}"/>
              </a:ext>
            </a:extLst>
          </p:cNvPr>
          <p:cNvSpPr>
            <a:spLocks noGrp="1"/>
          </p:cNvSpPr>
          <p:nvPr>
            <p:ph type="sldNum" sz="quarter" idx="12"/>
          </p:nvPr>
        </p:nvSpPr>
        <p:spPr/>
        <p:txBody>
          <a:bodyPr/>
          <a:lstStyle/>
          <a:p>
            <a:fld id="{419208EC-CE1A-CB46-B4AF-ADCAA3486656}" type="slidenum">
              <a:rPr lang="en-US" smtClean="0"/>
              <a:t>‹Nº›</a:t>
            </a:fld>
            <a:endParaRPr lang="en-US"/>
          </a:p>
        </p:txBody>
      </p:sp>
    </p:spTree>
    <p:extLst>
      <p:ext uri="{BB962C8B-B14F-4D97-AF65-F5344CB8AC3E}">
        <p14:creationId xmlns:p14="http://schemas.microsoft.com/office/powerpoint/2010/main" val="422897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339FB-656B-1545-8F8A-04C9650A12B4}"/>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5DD8C388-EC25-DA44-A29C-0232812BC60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09586B37-1F25-4745-8D76-52D3748A3C3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A5E2447A-02F1-5747-9A8F-6F8243D52D65}"/>
              </a:ext>
            </a:extLst>
          </p:cNvPr>
          <p:cNvSpPr>
            <a:spLocks noGrp="1"/>
          </p:cNvSpPr>
          <p:nvPr>
            <p:ph type="dt" sz="half" idx="10"/>
          </p:nvPr>
        </p:nvSpPr>
        <p:spPr/>
        <p:txBody>
          <a:bodyPr/>
          <a:lstStyle/>
          <a:p>
            <a:fld id="{6AFFD458-9DCE-4B0E-B31A-23BBC7963962}" type="datetime1">
              <a:rPr lang="es-ES" smtClean="0"/>
              <a:t>05/04/2022</a:t>
            </a:fld>
            <a:endParaRPr lang="en-US"/>
          </a:p>
        </p:txBody>
      </p:sp>
      <p:sp>
        <p:nvSpPr>
          <p:cNvPr id="6" name="Marcador de pie de página 5">
            <a:extLst>
              <a:ext uri="{FF2B5EF4-FFF2-40B4-BE49-F238E27FC236}">
                <a16:creationId xmlns:a16="http://schemas.microsoft.com/office/drawing/2014/main" id="{CBF1704D-E665-9A45-B22C-90D9B4010E25}"/>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A59451AB-F61E-9246-B36D-5C1263B57BD6}"/>
              </a:ext>
            </a:extLst>
          </p:cNvPr>
          <p:cNvSpPr>
            <a:spLocks noGrp="1"/>
          </p:cNvSpPr>
          <p:nvPr>
            <p:ph type="sldNum" sz="quarter" idx="12"/>
          </p:nvPr>
        </p:nvSpPr>
        <p:spPr/>
        <p:txBody>
          <a:bodyPr/>
          <a:lstStyle/>
          <a:p>
            <a:fld id="{419208EC-CE1A-CB46-B4AF-ADCAA3486656}" type="slidenum">
              <a:rPr lang="en-US" smtClean="0"/>
              <a:t>‹Nº›</a:t>
            </a:fld>
            <a:endParaRPr lang="en-US"/>
          </a:p>
        </p:txBody>
      </p:sp>
    </p:spTree>
    <p:extLst>
      <p:ext uri="{BB962C8B-B14F-4D97-AF65-F5344CB8AC3E}">
        <p14:creationId xmlns:p14="http://schemas.microsoft.com/office/powerpoint/2010/main" val="2334431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634D25-0F57-E546-946D-3B8A9714E34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42668B8F-15F9-2F4F-8989-C375766159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7E320EA-5459-0449-B16C-064D6C5D0DC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8B969E4E-1FC8-874E-B8B3-BFC23441BF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715B17-4F62-B742-A00E-1C2571D0CAD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C4064105-C6D3-244C-8438-00C204C86FD9}"/>
              </a:ext>
            </a:extLst>
          </p:cNvPr>
          <p:cNvSpPr>
            <a:spLocks noGrp="1"/>
          </p:cNvSpPr>
          <p:nvPr>
            <p:ph type="dt" sz="half" idx="10"/>
          </p:nvPr>
        </p:nvSpPr>
        <p:spPr/>
        <p:txBody>
          <a:bodyPr/>
          <a:lstStyle/>
          <a:p>
            <a:fld id="{D13F9625-8034-45DD-8C73-4EF15138C369}" type="datetime1">
              <a:rPr lang="es-ES" smtClean="0"/>
              <a:t>05/04/2022</a:t>
            </a:fld>
            <a:endParaRPr lang="en-US"/>
          </a:p>
        </p:txBody>
      </p:sp>
      <p:sp>
        <p:nvSpPr>
          <p:cNvPr id="8" name="Marcador de pie de página 7">
            <a:extLst>
              <a:ext uri="{FF2B5EF4-FFF2-40B4-BE49-F238E27FC236}">
                <a16:creationId xmlns:a16="http://schemas.microsoft.com/office/drawing/2014/main" id="{A537A611-0877-9348-9860-09B986CB8C44}"/>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65E68F5D-A789-CD46-B8F2-ABB9D72F38C7}"/>
              </a:ext>
            </a:extLst>
          </p:cNvPr>
          <p:cNvSpPr>
            <a:spLocks noGrp="1"/>
          </p:cNvSpPr>
          <p:nvPr>
            <p:ph type="sldNum" sz="quarter" idx="12"/>
          </p:nvPr>
        </p:nvSpPr>
        <p:spPr/>
        <p:txBody>
          <a:bodyPr/>
          <a:lstStyle/>
          <a:p>
            <a:fld id="{419208EC-CE1A-CB46-B4AF-ADCAA3486656}" type="slidenum">
              <a:rPr lang="en-US" smtClean="0"/>
              <a:t>‹Nº›</a:t>
            </a:fld>
            <a:endParaRPr lang="en-US"/>
          </a:p>
        </p:txBody>
      </p:sp>
    </p:spTree>
    <p:extLst>
      <p:ext uri="{BB962C8B-B14F-4D97-AF65-F5344CB8AC3E}">
        <p14:creationId xmlns:p14="http://schemas.microsoft.com/office/powerpoint/2010/main" val="2191493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8896C-7254-AD49-A106-71766A766850}"/>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8175E08F-98FC-F14E-81A8-F1F5FEAC3B14}"/>
              </a:ext>
            </a:extLst>
          </p:cNvPr>
          <p:cNvSpPr>
            <a:spLocks noGrp="1"/>
          </p:cNvSpPr>
          <p:nvPr>
            <p:ph type="dt" sz="half" idx="10"/>
          </p:nvPr>
        </p:nvSpPr>
        <p:spPr/>
        <p:txBody>
          <a:bodyPr/>
          <a:lstStyle/>
          <a:p>
            <a:fld id="{BC529FF3-B865-4776-82CC-26A188AC808E}" type="datetime1">
              <a:rPr lang="es-ES" smtClean="0"/>
              <a:t>05/04/2022</a:t>
            </a:fld>
            <a:endParaRPr lang="en-US"/>
          </a:p>
        </p:txBody>
      </p:sp>
      <p:sp>
        <p:nvSpPr>
          <p:cNvPr id="4" name="Marcador de pie de página 3">
            <a:extLst>
              <a:ext uri="{FF2B5EF4-FFF2-40B4-BE49-F238E27FC236}">
                <a16:creationId xmlns:a16="http://schemas.microsoft.com/office/drawing/2014/main" id="{72B60289-8328-9B43-98A9-F0C1DB72A4D6}"/>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15DA11B8-05F5-DE4C-A90A-10413E962284}"/>
              </a:ext>
            </a:extLst>
          </p:cNvPr>
          <p:cNvSpPr>
            <a:spLocks noGrp="1"/>
          </p:cNvSpPr>
          <p:nvPr>
            <p:ph type="sldNum" sz="quarter" idx="12"/>
          </p:nvPr>
        </p:nvSpPr>
        <p:spPr/>
        <p:txBody>
          <a:bodyPr/>
          <a:lstStyle/>
          <a:p>
            <a:fld id="{419208EC-CE1A-CB46-B4AF-ADCAA3486656}" type="slidenum">
              <a:rPr lang="en-US" smtClean="0"/>
              <a:t>‹Nº›</a:t>
            </a:fld>
            <a:endParaRPr lang="en-US"/>
          </a:p>
        </p:txBody>
      </p:sp>
    </p:spTree>
    <p:extLst>
      <p:ext uri="{BB962C8B-B14F-4D97-AF65-F5344CB8AC3E}">
        <p14:creationId xmlns:p14="http://schemas.microsoft.com/office/powerpoint/2010/main" val="93276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B450A0E-F070-E140-B631-EB26AD1BAEC6}"/>
              </a:ext>
            </a:extLst>
          </p:cNvPr>
          <p:cNvSpPr>
            <a:spLocks noGrp="1"/>
          </p:cNvSpPr>
          <p:nvPr>
            <p:ph type="dt" sz="half" idx="10"/>
          </p:nvPr>
        </p:nvSpPr>
        <p:spPr/>
        <p:txBody>
          <a:bodyPr/>
          <a:lstStyle/>
          <a:p>
            <a:fld id="{1427E5E2-B4C0-4FBD-BB7F-E5D92684B02E}" type="datetime1">
              <a:rPr lang="es-ES" smtClean="0"/>
              <a:t>05/04/2022</a:t>
            </a:fld>
            <a:endParaRPr lang="en-US"/>
          </a:p>
        </p:txBody>
      </p:sp>
      <p:sp>
        <p:nvSpPr>
          <p:cNvPr id="3" name="Marcador de pie de página 2">
            <a:extLst>
              <a:ext uri="{FF2B5EF4-FFF2-40B4-BE49-F238E27FC236}">
                <a16:creationId xmlns:a16="http://schemas.microsoft.com/office/drawing/2014/main" id="{55CB31D7-39CC-9E46-981A-8B1FBB841F8C}"/>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9C2A884C-6B92-C046-BF25-7CFB9A85469E}"/>
              </a:ext>
            </a:extLst>
          </p:cNvPr>
          <p:cNvSpPr>
            <a:spLocks noGrp="1"/>
          </p:cNvSpPr>
          <p:nvPr>
            <p:ph type="sldNum" sz="quarter" idx="12"/>
          </p:nvPr>
        </p:nvSpPr>
        <p:spPr/>
        <p:txBody>
          <a:bodyPr/>
          <a:lstStyle/>
          <a:p>
            <a:fld id="{419208EC-CE1A-CB46-B4AF-ADCAA3486656}" type="slidenum">
              <a:rPr lang="en-US" smtClean="0"/>
              <a:t>‹Nº›</a:t>
            </a:fld>
            <a:endParaRPr lang="en-US"/>
          </a:p>
        </p:txBody>
      </p:sp>
    </p:spTree>
    <p:extLst>
      <p:ext uri="{BB962C8B-B14F-4D97-AF65-F5344CB8AC3E}">
        <p14:creationId xmlns:p14="http://schemas.microsoft.com/office/powerpoint/2010/main" val="3275783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E4E3D6-D3CB-4B43-8A16-6EE9879CDF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214CDC8E-228B-2F47-9F93-6BA63FBA92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B569DEDD-B189-B34B-8F57-B765224D6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825022-E04C-824E-BCEA-76E2BEC9D937}"/>
              </a:ext>
            </a:extLst>
          </p:cNvPr>
          <p:cNvSpPr>
            <a:spLocks noGrp="1"/>
          </p:cNvSpPr>
          <p:nvPr>
            <p:ph type="dt" sz="half" idx="10"/>
          </p:nvPr>
        </p:nvSpPr>
        <p:spPr/>
        <p:txBody>
          <a:bodyPr/>
          <a:lstStyle/>
          <a:p>
            <a:fld id="{B48C6F24-8A7C-47C3-8E66-D3769220582B}" type="datetime1">
              <a:rPr lang="es-ES" smtClean="0"/>
              <a:t>05/04/2022</a:t>
            </a:fld>
            <a:endParaRPr lang="en-US"/>
          </a:p>
        </p:txBody>
      </p:sp>
      <p:sp>
        <p:nvSpPr>
          <p:cNvPr id="6" name="Marcador de pie de página 5">
            <a:extLst>
              <a:ext uri="{FF2B5EF4-FFF2-40B4-BE49-F238E27FC236}">
                <a16:creationId xmlns:a16="http://schemas.microsoft.com/office/drawing/2014/main" id="{E4B66190-9929-E045-9568-A6A93D5D9A9C}"/>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ABA71F80-EFA8-9F4D-8C26-3596CA13EA4E}"/>
              </a:ext>
            </a:extLst>
          </p:cNvPr>
          <p:cNvSpPr>
            <a:spLocks noGrp="1"/>
          </p:cNvSpPr>
          <p:nvPr>
            <p:ph type="sldNum" sz="quarter" idx="12"/>
          </p:nvPr>
        </p:nvSpPr>
        <p:spPr/>
        <p:txBody>
          <a:bodyPr/>
          <a:lstStyle/>
          <a:p>
            <a:fld id="{419208EC-CE1A-CB46-B4AF-ADCAA3486656}" type="slidenum">
              <a:rPr lang="en-US" smtClean="0"/>
              <a:t>‹Nº›</a:t>
            </a:fld>
            <a:endParaRPr lang="en-US"/>
          </a:p>
        </p:txBody>
      </p:sp>
    </p:spTree>
    <p:extLst>
      <p:ext uri="{BB962C8B-B14F-4D97-AF65-F5344CB8AC3E}">
        <p14:creationId xmlns:p14="http://schemas.microsoft.com/office/powerpoint/2010/main" val="212070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EAD46-89FB-1046-B7ED-1223C5C758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94FE695C-7584-4343-B143-D7580E74E5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FC433DC1-2AF6-AE49-A709-2533AFD7EA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A783799-1E91-0E4B-93DB-9F3F728C8844}"/>
              </a:ext>
            </a:extLst>
          </p:cNvPr>
          <p:cNvSpPr>
            <a:spLocks noGrp="1"/>
          </p:cNvSpPr>
          <p:nvPr>
            <p:ph type="dt" sz="half" idx="10"/>
          </p:nvPr>
        </p:nvSpPr>
        <p:spPr/>
        <p:txBody>
          <a:bodyPr/>
          <a:lstStyle/>
          <a:p>
            <a:fld id="{E6C976DA-83D1-4E09-9AB6-A2F70F6215D9}" type="datetime1">
              <a:rPr lang="es-ES" smtClean="0"/>
              <a:t>05/04/2022</a:t>
            </a:fld>
            <a:endParaRPr lang="en-US"/>
          </a:p>
        </p:txBody>
      </p:sp>
      <p:sp>
        <p:nvSpPr>
          <p:cNvPr id="6" name="Marcador de pie de página 5">
            <a:extLst>
              <a:ext uri="{FF2B5EF4-FFF2-40B4-BE49-F238E27FC236}">
                <a16:creationId xmlns:a16="http://schemas.microsoft.com/office/drawing/2014/main" id="{54FC7B63-0C83-144F-8FA0-003E0C076BF1}"/>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CD7BF73C-A457-A145-A112-514714E890A2}"/>
              </a:ext>
            </a:extLst>
          </p:cNvPr>
          <p:cNvSpPr>
            <a:spLocks noGrp="1"/>
          </p:cNvSpPr>
          <p:nvPr>
            <p:ph type="sldNum" sz="quarter" idx="12"/>
          </p:nvPr>
        </p:nvSpPr>
        <p:spPr/>
        <p:txBody>
          <a:bodyPr/>
          <a:lstStyle/>
          <a:p>
            <a:fld id="{419208EC-CE1A-CB46-B4AF-ADCAA3486656}" type="slidenum">
              <a:rPr lang="en-US" smtClean="0"/>
              <a:t>‹Nº›</a:t>
            </a:fld>
            <a:endParaRPr lang="en-US"/>
          </a:p>
        </p:txBody>
      </p:sp>
    </p:spTree>
    <p:extLst>
      <p:ext uri="{BB962C8B-B14F-4D97-AF65-F5344CB8AC3E}">
        <p14:creationId xmlns:p14="http://schemas.microsoft.com/office/powerpoint/2010/main" val="711376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2F2793-26CF-4342-9F42-DECDA23DB9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08B8540F-67B0-7D4F-AECC-C7DA1D94B6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F5C5C336-A3DB-1C4E-BEDD-543DEA80A3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E308E-2636-47D2-8354-AC8568A3F532}" type="datetime1">
              <a:rPr lang="es-ES" smtClean="0"/>
              <a:t>05/04/2022</a:t>
            </a:fld>
            <a:endParaRPr lang="en-US"/>
          </a:p>
        </p:txBody>
      </p:sp>
      <p:sp>
        <p:nvSpPr>
          <p:cNvPr id="5" name="Marcador de pie de página 4">
            <a:extLst>
              <a:ext uri="{FF2B5EF4-FFF2-40B4-BE49-F238E27FC236}">
                <a16:creationId xmlns:a16="http://schemas.microsoft.com/office/drawing/2014/main" id="{18EC0D81-9BB5-F94B-ACEA-BA6DE9F0F5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1FAA6646-9343-0640-8490-70F5972491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208EC-CE1A-CB46-B4AF-ADCAA3486656}" type="slidenum">
              <a:rPr lang="en-US" smtClean="0"/>
              <a:t>‹Nº›</a:t>
            </a:fld>
            <a:endParaRPr lang="en-US"/>
          </a:p>
        </p:txBody>
      </p:sp>
    </p:spTree>
    <p:extLst>
      <p:ext uri="{BB962C8B-B14F-4D97-AF65-F5344CB8AC3E}">
        <p14:creationId xmlns:p14="http://schemas.microsoft.com/office/powerpoint/2010/main" val="309890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a:t>Clic para editar título</a:t>
            </a:r>
            <a:endParaRPr lang="en-US"/>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575D8-A6D6-4CC9-8D7F-FB9E5FAEE29C}" type="datetime1">
              <a:rPr lang="es-ES" smtClean="0"/>
              <a:t>05/04/2022</a:t>
            </a:fld>
            <a:endParaRPr lang="en-US"/>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2AA7D-DA8D-7240-986B-CDF7179707C4}" type="slidenum">
              <a:rPr lang="en-US" smtClean="0"/>
              <a:t>‹Nº›</a:t>
            </a:fld>
            <a:endParaRPr lang="en-US"/>
          </a:p>
        </p:txBody>
      </p:sp>
    </p:spTree>
    <p:extLst>
      <p:ext uri="{BB962C8B-B14F-4D97-AF65-F5344CB8AC3E}">
        <p14:creationId xmlns:p14="http://schemas.microsoft.com/office/powerpoint/2010/main" val="1240344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6BAC39F9-1A76-49C4-AB6C-1F72CFF3C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0439" y="115888"/>
            <a:ext cx="1476375"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descr="C:\Users\victor\OneDrive\NEFROLOGIA AL DIA\DOMINIO\Dossier\Icono NAD.jpg">
            <a:extLst>
              <a:ext uri="{FF2B5EF4-FFF2-40B4-BE49-F238E27FC236}">
                <a16:creationId xmlns:a16="http://schemas.microsoft.com/office/drawing/2014/main" id="{90A1E8ED-8FE1-48D3-9385-BF7BAD0531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063" y="312738"/>
            <a:ext cx="187166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8 Rectángulo">
            <a:extLst>
              <a:ext uri="{FF2B5EF4-FFF2-40B4-BE49-F238E27FC236}">
                <a16:creationId xmlns:a16="http://schemas.microsoft.com/office/drawing/2014/main" id="{70A8FC30-DC08-46F5-B324-26148637EE73}"/>
              </a:ext>
            </a:extLst>
          </p:cNvPr>
          <p:cNvSpPr>
            <a:spLocks noChangeArrowheads="1"/>
          </p:cNvSpPr>
          <p:nvPr/>
        </p:nvSpPr>
        <p:spPr bwMode="auto">
          <a:xfrm>
            <a:off x="4008438" y="193676"/>
            <a:ext cx="45720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sz="2200" b="1">
                <a:solidFill>
                  <a:srgbClr val="0000FF"/>
                </a:solidFill>
              </a:rPr>
              <a:t>Universidad de la SEN para Docencia de Grado</a:t>
            </a:r>
          </a:p>
          <a:p>
            <a:pPr algn="ctr" eaLnBrk="1" hangingPunct="1">
              <a:spcBef>
                <a:spcPct val="0"/>
              </a:spcBef>
              <a:buFontTx/>
              <a:buNone/>
            </a:pPr>
            <a:r>
              <a:rPr lang="es-ES" altLang="es-ES" sz="1600" b="1">
                <a:solidFill>
                  <a:srgbClr val="0000FF"/>
                </a:solidFill>
              </a:rPr>
              <a:t>Coordinador Prof Gabriel de Arriba</a:t>
            </a:r>
          </a:p>
        </p:txBody>
      </p:sp>
      <p:cxnSp>
        <p:nvCxnSpPr>
          <p:cNvPr id="11" name="10 Conector recto">
            <a:extLst>
              <a:ext uri="{FF2B5EF4-FFF2-40B4-BE49-F238E27FC236}">
                <a16:creationId xmlns:a16="http://schemas.microsoft.com/office/drawing/2014/main" id="{A2E10C24-D547-4C3A-B3DF-D18B1FB5EF58}"/>
              </a:ext>
            </a:extLst>
          </p:cNvPr>
          <p:cNvCxnSpPr/>
          <p:nvPr/>
        </p:nvCxnSpPr>
        <p:spPr>
          <a:xfrm>
            <a:off x="1776413" y="1444625"/>
            <a:ext cx="8280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151" name="309 CuadroTexto">
            <a:extLst>
              <a:ext uri="{FF2B5EF4-FFF2-40B4-BE49-F238E27FC236}">
                <a16:creationId xmlns:a16="http://schemas.microsoft.com/office/drawing/2014/main" id="{8AC5D79D-3118-447B-A215-9ACECC8F934B}"/>
              </a:ext>
            </a:extLst>
          </p:cNvPr>
          <p:cNvSpPr txBox="1">
            <a:spLocks noChangeArrowheads="1"/>
          </p:cNvSpPr>
          <p:nvPr/>
        </p:nvSpPr>
        <p:spPr bwMode="auto">
          <a:xfrm>
            <a:off x="1629988" y="2000458"/>
            <a:ext cx="9328900" cy="70788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s-ES" altLang="es-ES" sz="4000" b="1">
                <a:latin typeface="Calibri" panose="020F0502020204030204" pitchFamily="34" charset="0"/>
                <a:cs typeface="Calibri" panose="020F0502020204030204" pitchFamily="34" charset="0"/>
              </a:rPr>
              <a:t>CALCIO, FÓSFORO “FOSFATO” Y MAGNESIO</a:t>
            </a:r>
            <a:endParaRPr lang="es-ES" altLang="es-ES" sz="1200" b="1">
              <a:solidFill>
                <a:srgbClr val="000000"/>
              </a:solidFill>
            </a:endParaRPr>
          </a:p>
        </p:txBody>
      </p:sp>
      <p:sp>
        <p:nvSpPr>
          <p:cNvPr id="6152" name="CuadroTexto 7">
            <a:extLst>
              <a:ext uri="{FF2B5EF4-FFF2-40B4-BE49-F238E27FC236}">
                <a16:creationId xmlns:a16="http://schemas.microsoft.com/office/drawing/2014/main" id="{8E6C9A7F-7468-4DB2-9290-E840AC3FEA20}"/>
              </a:ext>
            </a:extLst>
          </p:cNvPr>
          <p:cNvSpPr txBox="1">
            <a:spLocks noChangeArrowheads="1"/>
          </p:cNvSpPr>
          <p:nvPr/>
        </p:nvSpPr>
        <p:spPr bwMode="auto">
          <a:xfrm>
            <a:off x="1703389" y="949326"/>
            <a:ext cx="322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400" u="sng">
                <a:solidFill>
                  <a:srgbClr val="0000FF"/>
                </a:solidFill>
                <a:latin typeface="Arial" panose="020B0604020202020204" pitchFamily="34" charset="0"/>
              </a:rPr>
              <a:t>  http://www.nefrologiaaldia.org</a:t>
            </a:r>
          </a:p>
        </p:txBody>
      </p:sp>
      <p:sp>
        <p:nvSpPr>
          <p:cNvPr id="10" name="object 2">
            <a:extLst>
              <a:ext uri="{FF2B5EF4-FFF2-40B4-BE49-F238E27FC236}">
                <a16:creationId xmlns:a16="http://schemas.microsoft.com/office/drawing/2014/main" id="{C91D230F-B486-48AA-BD3E-CDD7685593AC}"/>
              </a:ext>
            </a:extLst>
          </p:cNvPr>
          <p:cNvSpPr txBox="1"/>
          <p:nvPr/>
        </p:nvSpPr>
        <p:spPr>
          <a:xfrm>
            <a:off x="1782681" y="3124200"/>
            <a:ext cx="6797758" cy="887422"/>
          </a:xfrm>
          <a:prstGeom prst="rect">
            <a:avLst/>
          </a:prstGeom>
        </p:spPr>
        <p:txBody>
          <a:bodyPr wrap="square" lIns="0" tIns="1270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100"/>
              </a:spcBef>
            </a:pPr>
            <a:r>
              <a:rPr lang="es-ES" altLang="es-ES" sz="2800" dirty="0">
                <a:cs typeface="Calibri" panose="020F0502020204030204" pitchFamily="34" charset="0"/>
              </a:rPr>
              <a:t>PONENTE: Dr. Mariano </a:t>
            </a:r>
            <a:r>
              <a:rPr lang="es-ES" altLang="es-ES" sz="2800">
                <a:cs typeface="Calibri" panose="020F0502020204030204" pitchFamily="34" charset="0"/>
              </a:rPr>
              <a:t>Rodríguez Portillo  </a:t>
            </a:r>
          </a:p>
          <a:p>
            <a:pPr>
              <a:spcBef>
                <a:spcPts val="100"/>
              </a:spcBef>
            </a:pPr>
            <a:r>
              <a:rPr lang="es-ES" altLang="es-ES" sz="2800">
                <a:cs typeface="Calibri" panose="020F0502020204030204" pitchFamily="34" charset="0"/>
              </a:rPr>
              <a:t>HOSPITAL</a:t>
            </a:r>
            <a:r>
              <a:rPr lang="es-ES" altLang="es-ES" sz="2800" dirty="0">
                <a:cs typeface="Calibri" panose="020F0502020204030204" pitchFamily="34" charset="0"/>
              </a:rPr>
              <a:t>: Reina Sofía  UNIVERSIDAD: Córdoba</a:t>
            </a:r>
          </a:p>
        </p:txBody>
      </p:sp>
      <p:sp>
        <p:nvSpPr>
          <p:cNvPr id="12" name="Marcador de número de diapositiva 3">
            <a:extLst>
              <a:ext uri="{FF2B5EF4-FFF2-40B4-BE49-F238E27FC236}">
                <a16:creationId xmlns:a16="http://schemas.microsoft.com/office/drawing/2014/main" id="{E0F9141A-4FA2-42FA-9EB9-A83DCB2EA24D}"/>
              </a:ext>
            </a:extLst>
          </p:cNvPr>
          <p:cNvSpPr>
            <a:spLocks noGrp="1"/>
          </p:cNvSpPr>
          <p:nvPr>
            <p:ph type="sldNum" sz="quarter" idx="12"/>
          </p:nvPr>
        </p:nvSpPr>
        <p:spPr>
          <a:xfrm>
            <a:off x="8610600" y="6356350"/>
            <a:ext cx="2743200" cy="365125"/>
          </a:xfrm>
        </p:spPr>
        <p:txBody>
          <a:bodyPr/>
          <a:lstStyle/>
          <a:p>
            <a:fld id="{419208EC-CE1A-CB46-B4AF-ADCAA3486656}" type="slidenum">
              <a:rPr lang="en-US" smtClean="0"/>
              <a:t>1</a:t>
            </a:fld>
            <a:endParaRPr lang="en-US"/>
          </a:p>
        </p:txBody>
      </p:sp>
      <p:sp>
        <p:nvSpPr>
          <p:cNvPr id="2" name="CuadroTexto 1">
            <a:extLst>
              <a:ext uri="{FF2B5EF4-FFF2-40B4-BE49-F238E27FC236}">
                <a16:creationId xmlns:a16="http://schemas.microsoft.com/office/drawing/2014/main" id="{D3BCA2F3-B888-4F4E-B4F4-3D48FABC9944}"/>
              </a:ext>
            </a:extLst>
          </p:cNvPr>
          <p:cNvSpPr txBox="1"/>
          <p:nvPr/>
        </p:nvSpPr>
        <p:spPr>
          <a:xfrm>
            <a:off x="1703389" y="4782312"/>
            <a:ext cx="8025827" cy="1323439"/>
          </a:xfrm>
          <a:prstGeom prst="rect">
            <a:avLst/>
          </a:prstGeom>
          <a:solidFill>
            <a:schemeClr val="bg1">
              <a:lumMod val="85000"/>
            </a:schemeClr>
          </a:solidFill>
        </p:spPr>
        <p:txBody>
          <a:bodyPr wrap="square" rtlCol="0">
            <a:spAutoFit/>
          </a:bodyPr>
          <a:lstStyle/>
          <a:p>
            <a:r>
              <a:rPr lang="es-ES" sz="2000"/>
              <a:t>En este capítulo se analiza inicialmente el rol de las hormonas calciotropas en la regulación del metabolismo mineral. A continuación, se describen las alteraciones del Calcio, Fósforo y Magnesio: aspectos clínicos, diagnósticos y terapéuticos.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D6707B-2A8D-AD41-BD74-5BA2D49AFE9B}"/>
              </a:ext>
            </a:extLst>
          </p:cNvPr>
          <p:cNvPicPr>
            <a:picLocks noChangeAspect="1"/>
          </p:cNvPicPr>
          <p:nvPr/>
        </p:nvPicPr>
        <p:blipFill>
          <a:blip r:embed="rId3"/>
          <a:stretch>
            <a:fillRect/>
          </a:stretch>
        </p:blipFill>
        <p:spPr>
          <a:xfrm>
            <a:off x="1711377" y="0"/>
            <a:ext cx="7858292" cy="6145587"/>
          </a:xfrm>
          <a:prstGeom prst="rect">
            <a:avLst/>
          </a:prstGeom>
        </p:spPr>
      </p:pic>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419208EC-CE1A-CB46-B4AF-ADCAA3486656}" type="slidenum">
              <a:rPr lang="en-US" smtClean="0"/>
              <a:t>10</a:t>
            </a:fld>
            <a:endParaRPr lang="en-US"/>
          </a:p>
        </p:txBody>
      </p:sp>
    </p:spTree>
    <p:extLst>
      <p:ext uri="{BB962C8B-B14F-4D97-AF65-F5344CB8AC3E}">
        <p14:creationId xmlns:p14="http://schemas.microsoft.com/office/powerpoint/2010/main" val="1560238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12"/>
          <p:cNvSpPr>
            <a:spLocks noChangeArrowheads="1"/>
          </p:cNvSpPr>
          <p:nvPr/>
        </p:nvSpPr>
        <p:spPr bwMode="auto">
          <a:xfrm>
            <a:off x="2179638" y="838200"/>
            <a:ext cx="43497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u="sng" dirty="0">
                <a:solidFill>
                  <a:srgbClr val="000000"/>
                </a:solidFill>
                <a:latin typeface="Arial" charset="0"/>
                <a:ea typeface="ＭＳ Ｐゴシック" charset="0"/>
              </a:rPr>
              <a:t>DIAGNOSTICO DE HIPERCALCEMA</a:t>
            </a:r>
            <a:r>
              <a:rPr lang="es-ES" sz="2000" dirty="0">
                <a:solidFill>
                  <a:srgbClr val="000000"/>
                </a:solidFill>
                <a:latin typeface="Arial" charset="0"/>
                <a:ea typeface="ＭＳ Ｐゴシック" charset="0"/>
              </a:rPr>
              <a:t> </a:t>
            </a:r>
            <a:endParaRPr lang="es-ES" sz="2400" dirty="0">
              <a:solidFill>
                <a:srgbClr val="000000"/>
              </a:solidFill>
              <a:latin typeface="Times New Roman" charset="0"/>
              <a:ea typeface="ＭＳ Ｐゴシック" charset="0"/>
            </a:endParaRPr>
          </a:p>
        </p:txBody>
      </p:sp>
      <p:sp>
        <p:nvSpPr>
          <p:cNvPr id="18435" name="Rectangle 15"/>
          <p:cNvSpPr>
            <a:spLocks noChangeArrowheads="1"/>
          </p:cNvSpPr>
          <p:nvPr/>
        </p:nvSpPr>
        <p:spPr bwMode="auto">
          <a:xfrm>
            <a:off x="2179639" y="1127126"/>
            <a:ext cx="167994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dirty="0">
                <a:solidFill>
                  <a:srgbClr val="000000"/>
                </a:solidFill>
                <a:latin typeface="Arial" charset="0"/>
                <a:ea typeface="ＭＳ Ｐゴシック" charset="0"/>
              </a:rPr>
              <a:t>1-Aumento de </a:t>
            </a:r>
            <a:endParaRPr lang="es-ES" sz="2400" dirty="0">
              <a:solidFill>
                <a:srgbClr val="000000"/>
              </a:solidFill>
              <a:latin typeface="Times New Roman" charset="0"/>
              <a:ea typeface="ＭＳ Ｐゴシック" charset="0"/>
            </a:endParaRPr>
          </a:p>
        </p:txBody>
      </p:sp>
      <p:sp>
        <p:nvSpPr>
          <p:cNvPr id="18436" name="Rectangle 16"/>
          <p:cNvSpPr>
            <a:spLocks noChangeArrowheads="1"/>
          </p:cNvSpPr>
          <p:nvPr/>
        </p:nvSpPr>
        <p:spPr bwMode="auto">
          <a:xfrm>
            <a:off x="3843339" y="1117601"/>
            <a:ext cx="212397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b="1" dirty="0">
                <a:solidFill>
                  <a:srgbClr val="000000"/>
                </a:solidFill>
                <a:latin typeface="Arial" charset="0"/>
                <a:ea typeface="ＭＳ Ｐゴシック" charset="0"/>
              </a:rPr>
              <a:t>reabsorción </a:t>
            </a:r>
            <a:r>
              <a:rPr lang="es-ES" sz="2000" b="1" dirty="0" err="1">
                <a:solidFill>
                  <a:srgbClr val="000000"/>
                </a:solidFill>
                <a:latin typeface="Arial" charset="0"/>
                <a:ea typeface="ＭＳ Ｐゴシック" charset="0"/>
              </a:rPr>
              <a:t>osea</a:t>
            </a:r>
            <a:endParaRPr lang="es-ES" sz="2400" dirty="0">
              <a:solidFill>
                <a:srgbClr val="000000"/>
              </a:solidFill>
              <a:latin typeface="Times New Roman" charset="0"/>
              <a:ea typeface="ＭＳ Ｐゴシック" charset="0"/>
            </a:endParaRPr>
          </a:p>
        </p:txBody>
      </p:sp>
      <p:sp>
        <p:nvSpPr>
          <p:cNvPr id="18437" name="Rectangle 17"/>
          <p:cNvSpPr>
            <a:spLocks noChangeArrowheads="1"/>
          </p:cNvSpPr>
          <p:nvPr/>
        </p:nvSpPr>
        <p:spPr bwMode="auto">
          <a:xfrm>
            <a:off x="2179639" y="1419226"/>
            <a:ext cx="167994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a:solidFill>
                  <a:srgbClr val="000000"/>
                </a:solidFill>
                <a:latin typeface="Arial" charset="0"/>
                <a:ea typeface="ＭＳ Ｐゴシック" charset="0"/>
              </a:rPr>
              <a:t>2-Aumento de </a:t>
            </a:r>
            <a:endParaRPr lang="es-ES" sz="2400">
              <a:solidFill>
                <a:srgbClr val="000000"/>
              </a:solidFill>
              <a:latin typeface="Times New Roman" charset="0"/>
              <a:ea typeface="ＭＳ Ｐゴシック" charset="0"/>
            </a:endParaRPr>
          </a:p>
        </p:txBody>
      </p:sp>
      <p:sp>
        <p:nvSpPr>
          <p:cNvPr id="18438" name="Rectangle 18"/>
          <p:cNvSpPr>
            <a:spLocks noChangeArrowheads="1"/>
          </p:cNvSpPr>
          <p:nvPr/>
        </p:nvSpPr>
        <p:spPr bwMode="auto">
          <a:xfrm>
            <a:off x="3843338" y="1411289"/>
            <a:ext cx="242053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b="1">
                <a:solidFill>
                  <a:srgbClr val="000000"/>
                </a:solidFill>
                <a:latin typeface="Arial" charset="0"/>
                <a:ea typeface="ＭＳ Ｐゴシック" charset="0"/>
              </a:rPr>
              <a:t>absorción intestinal</a:t>
            </a:r>
            <a:endParaRPr lang="es-ES" sz="2400">
              <a:solidFill>
                <a:srgbClr val="000000"/>
              </a:solidFill>
              <a:latin typeface="Times New Roman" charset="0"/>
              <a:ea typeface="ＭＳ Ｐゴシック" charset="0"/>
            </a:endParaRPr>
          </a:p>
        </p:txBody>
      </p:sp>
      <p:sp>
        <p:nvSpPr>
          <p:cNvPr id="18439" name="Rectangle 19"/>
          <p:cNvSpPr>
            <a:spLocks noChangeArrowheads="1"/>
          </p:cNvSpPr>
          <p:nvPr/>
        </p:nvSpPr>
        <p:spPr bwMode="auto">
          <a:xfrm>
            <a:off x="6242050" y="1419226"/>
            <a:ext cx="108363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a:solidFill>
                  <a:srgbClr val="000000"/>
                </a:solidFill>
                <a:latin typeface="Arial" charset="0"/>
                <a:ea typeface="ＭＳ Ｐゴシック" charset="0"/>
              </a:rPr>
              <a:t> de calcio</a:t>
            </a:r>
            <a:endParaRPr lang="es-ES" sz="2400">
              <a:solidFill>
                <a:srgbClr val="000000"/>
              </a:solidFill>
              <a:latin typeface="Times New Roman" charset="0"/>
              <a:ea typeface="ＭＳ Ｐゴシック" charset="0"/>
            </a:endParaRPr>
          </a:p>
        </p:txBody>
      </p:sp>
      <p:sp>
        <p:nvSpPr>
          <p:cNvPr id="18440" name="Rectangle 20"/>
          <p:cNvSpPr>
            <a:spLocks noChangeArrowheads="1"/>
          </p:cNvSpPr>
          <p:nvPr/>
        </p:nvSpPr>
        <p:spPr bwMode="auto">
          <a:xfrm>
            <a:off x="2179638" y="1716088"/>
            <a:ext cx="44005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a:solidFill>
                  <a:srgbClr val="000000"/>
                </a:solidFill>
                <a:latin typeface="Arial" charset="0"/>
                <a:ea typeface="ＭＳ Ｐゴシック" charset="0"/>
              </a:rPr>
              <a:t>3-Mutación del sensor de calcio y otras</a:t>
            </a:r>
            <a:endParaRPr lang="es-ES" sz="2400">
              <a:solidFill>
                <a:srgbClr val="000000"/>
              </a:solidFill>
              <a:latin typeface="Times New Roman" charset="0"/>
              <a:ea typeface="ＭＳ Ｐゴシック" charset="0"/>
            </a:endParaRPr>
          </a:p>
        </p:txBody>
      </p:sp>
      <p:sp>
        <p:nvSpPr>
          <p:cNvPr id="18441" name="Rectangle 21"/>
          <p:cNvSpPr>
            <a:spLocks noChangeArrowheads="1"/>
          </p:cNvSpPr>
          <p:nvPr/>
        </p:nvSpPr>
        <p:spPr bwMode="auto">
          <a:xfrm>
            <a:off x="2179639" y="2297114"/>
            <a:ext cx="167994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dirty="0">
                <a:solidFill>
                  <a:srgbClr val="000000"/>
                </a:solidFill>
                <a:latin typeface="Arial" charset="0"/>
                <a:ea typeface="ＭＳ Ｐゴシック" charset="0"/>
              </a:rPr>
              <a:t>1-Aumento de </a:t>
            </a:r>
            <a:endParaRPr lang="es-ES" sz="2400" dirty="0">
              <a:solidFill>
                <a:srgbClr val="000000"/>
              </a:solidFill>
              <a:latin typeface="Times New Roman" charset="0"/>
              <a:ea typeface="ＭＳ Ｐゴシック" charset="0"/>
            </a:endParaRPr>
          </a:p>
        </p:txBody>
      </p:sp>
      <p:sp>
        <p:nvSpPr>
          <p:cNvPr id="18442" name="Rectangle 22"/>
          <p:cNvSpPr>
            <a:spLocks noChangeArrowheads="1"/>
          </p:cNvSpPr>
          <p:nvPr/>
        </p:nvSpPr>
        <p:spPr bwMode="auto">
          <a:xfrm>
            <a:off x="3843339" y="2297114"/>
            <a:ext cx="196688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dirty="0">
                <a:solidFill>
                  <a:srgbClr val="000000"/>
                </a:solidFill>
                <a:latin typeface="Arial" charset="0"/>
                <a:ea typeface="ＭＳ Ｐゴシック" charset="0"/>
              </a:rPr>
              <a:t>reabsorción </a:t>
            </a:r>
            <a:r>
              <a:rPr lang="es-ES" sz="2000" dirty="0" err="1">
                <a:solidFill>
                  <a:srgbClr val="000000"/>
                </a:solidFill>
                <a:latin typeface="Arial" charset="0"/>
                <a:ea typeface="ＭＳ Ｐゴシック" charset="0"/>
              </a:rPr>
              <a:t>osea</a:t>
            </a:r>
            <a:endParaRPr lang="es-ES" sz="2400" dirty="0">
              <a:solidFill>
                <a:srgbClr val="000000"/>
              </a:solidFill>
              <a:latin typeface="Times New Roman" charset="0"/>
              <a:ea typeface="ＭＳ Ｐゴシック" charset="0"/>
            </a:endParaRPr>
          </a:p>
        </p:txBody>
      </p:sp>
      <p:sp>
        <p:nvSpPr>
          <p:cNvPr id="18443" name="Rectangle 23"/>
          <p:cNvSpPr>
            <a:spLocks noChangeArrowheads="1"/>
          </p:cNvSpPr>
          <p:nvPr/>
        </p:nvSpPr>
        <p:spPr bwMode="auto">
          <a:xfrm>
            <a:off x="3843339" y="2549525"/>
            <a:ext cx="1944687" cy="1905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18444" name="Rectangle 24"/>
          <p:cNvSpPr>
            <a:spLocks noChangeArrowheads="1"/>
          </p:cNvSpPr>
          <p:nvPr/>
        </p:nvSpPr>
        <p:spPr bwMode="auto">
          <a:xfrm>
            <a:off x="2630488" y="2589214"/>
            <a:ext cx="8496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a:solidFill>
                  <a:srgbClr val="000000"/>
                </a:solidFill>
                <a:latin typeface="Arial" charset="0"/>
                <a:ea typeface="ＭＳ Ｐゴシック" charset="0"/>
              </a:rPr>
              <a:t>-</a:t>
            </a:r>
            <a:endParaRPr lang="es-ES" sz="2400">
              <a:solidFill>
                <a:srgbClr val="000000"/>
              </a:solidFill>
              <a:latin typeface="Times New Roman" charset="0"/>
              <a:ea typeface="ＭＳ Ｐゴシック" charset="0"/>
            </a:endParaRPr>
          </a:p>
        </p:txBody>
      </p:sp>
      <p:sp>
        <p:nvSpPr>
          <p:cNvPr id="18445" name="Rectangle 25"/>
          <p:cNvSpPr>
            <a:spLocks noChangeArrowheads="1"/>
          </p:cNvSpPr>
          <p:nvPr/>
        </p:nvSpPr>
        <p:spPr bwMode="auto">
          <a:xfrm>
            <a:off x="2716214" y="2589214"/>
            <a:ext cx="58509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dirty="0">
                <a:solidFill>
                  <a:srgbClr val="0000FF"/>
                </a:solidFill>
                <a:latin typeface="Arial" charset="0"/>
                <a:ea typeface="ＭＳ Ｐゴシック" charset="0"/>
              </a:rPr>
              <a:t>PTH </a:t>
            </a:r>
            <a:endParaRPr lang="es-ES" sz="2400" dirty="0">
              <a:solidFill>
                <a:srgbClr val="000000"/>
              </a:solidFill>
              <a:latin typeface="Times New Roman" charset="0"/>
              <a:ea typeface="ＭＳ Ｐゴシック" charset="0"/>
            </a:endParaRPr>
          </a:p>
        </p:txBody>
      </p:sp>
      <p:sp>
        <p:nvSpPr>
          <p:cNvPr id="18446" name="Rectangle 26"/>
          <p:cNvSpPr>
            <a:spLocks noChangeArrowheads="1"/>
          </p:cNvSpPr>
          <p:nvPr/>
        </p:nvSpPr>
        <p:spPr bwMode="auto">
          <a:xfrm>
            <a:off x="3295651" y="2589213"/>
            <a:ext cx="540226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dirty="0">
                <a:solidFill>
                  <a:srgbClr val="000000"/>
                </a:solidFill>
                <a:latin typeface="Arial" charset="0"/>
                <a:ea typeface="ＭＳ Ｐゴシック" charset="0"/>
              </a:rPr>
              <a:t>(primario, litio, catecolaminas, </a:t>
            </a:r>
            <a:r>
              <a:rPr lang="es-ES" sz="2000" dirty="0" err="1">
                <a:solidFill>
                  <a:srgbClr val="000000"/>
                </a:solidFill>
                <a:latin typeface="Arial" charset="0"/>
                <a:ea typeface="ＭＳ Ｐゴシック" charset="0"/>
              </a:rPr>
              <a:t>transplante</a:t>
            </a:r>
            <a:r>
              <a:rPr lang="es-ES" sz="2000" dirty="0">
                <a:solidFill>
                  <a:srgbClr val="000000"/>
                </a:solidFill>
                <a:latin typeface="Arial" charset="0"/>
                <a:ea typeface="ＭＳ Ｐゴシック" charset="0"/>
              </a:rPr>
              <a:t> renal)</a:t>
            </a:r>
            <a:endParaRPr lang="es-ES" sz="2400" dirty="0">
              <a:solidFill>
                <a:srgbClr val="000000"/>
              </a:solidFill>
              <a:latin typeface="Times New Roman" charset="0"/>
              <a:ea typeface="ＭＳ Ｐゴシック" charset="0"/>
            </a:endParaRPr>
          </a:p>
        </p:txBody>
      </p:sp>
      <p:sp>
        <p:nvSpPr>
          <p:cNvPr id="18447" name="Rectangle 27"/>
          <p:cNvSpPr>
            <a:spLocks noChangeArrowheads="1"/>
          </p:cNvSpPr>
          <p:nvPr/>
        </p:nvSpPr>
        <p:spPr bwMode="auto">
          <a:xfrm>
            <a:off x="2627313" y="2882901"/>
            <a:ext cx="8496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a:solidFill>
                  <a:srgbClr val="000000"/>
                </a:solidFill>
                <a:latin typeface="Arial" charset="0"/>
                <a:ea typeface="ＭＳ Ｐゴシック" charset="0"/>
              </a:rPr>
              <a:t>-</a:t>
            </a:r>
            <a:endParaRPr lang="es-ES" sz="2400">
              <a:solidFill>
                <a:srgbClr val="000000"/>
              </a:solidFill>
              <a:latin typeface="Times New Roman" charset="0"/>
              <a:ea typeface="ＭＳ Ｐゴシック" charset="0"/>
            </a:endParaRPr>
          </a:p>
        </p:txBody>
      </p:sp>
      <p:sp>
        <p:nvSpPr>
          <p:cNvPr id="18448" name="Rectangle 28"/>
          <p:cNvSpPr>
            <a:spLocks noChangeArrowheads="1"/>
          </p:cNvSpPr>
          <p:nvPr/>
        </p:nvSpPr>
        <p:spPr bwMode="auto">
          <a:xfrm>
            <a:off x="2713038" y="2882901"/>
            <a:ext cx="222336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a:solidFill>
                  <a:srgbClr val="0000FF"/>
                </a:solidFill>
                <a:latin typeface="Arial" charset="0"/>
                <a:ea typeface="ＭＳ Ｐゴシック" charset="0"/>
              </a:rPr>
              <a:t>Hormonas tiroideas</a:t>
            </a:r>
            <a:endParaRPr lang="es-ES" sz="2400">
              <a:solidFill>
                <a:srgbClr val="000000"/>
              </a:solidFill>
              <a:latin typeface="Times New Roman" charset="0"/>
              <a:ea typeface="ＭＳ Ｐゴシック" charset="0"/>
            </a:endParaRPr>
          </a:p>
        </p:txBody>
      </p:sp>
      <p:sp>
        <p:nvSpPr>
          <p:cNvPr id="18449" name="Rectangle 29"/>
          <p:cNvSpPr>
            <a:spLocks noChangeArrowheads="1"/>
          </p:cNvSpPr>
          <p:nvPr/>
        </p:nvSpPr>
        <p:spPr bwMode="auto">
          <a:xfrm>
            <a:off x="2630489" y="3175000"/>
            <a:ext cx="678338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dirty="0">
                <a:solidFill>
                  <a:srgbClr val="000000"/>
                </a:solidFill>
                <a:latin typeface="Arial" charset="0"/>
                <a:ea typeface="ＭＳ Ｐゴシック" charset="0"/>
              </a:rPr>
              <a:t>-Asociado a </a:t>
            </a:r>
            <a:r>
              <a:rPr lang="es-ES" sz="2000" dirty="0" err="1">
                <a:solidFill>
                  <a:srgbClr val="000000"/>
                </a:solidFill>
                <a:latin typeface="Arial" charset="0"/>
                <a:ea typeface="ＭＳ Ｐゴシック" charset="0"/>
              </a:rPr>
              <a:t>Enf</a:t>
            </a:r>
            <a:r>
              <a:rPr lang="es-ES" sz="2000" dirty="0">
                <a:solidFill>
                  <a:srgbClr val="000000"/>
                </a:solidFill>
                <a:latin typeface="Arial" charset="0"/>
                <a:ea typeface="ＭＳ Ｐゴシック" charset="0"/>
              </a:rPr>
              <a:t> Maligna (</a:t>
            </a:r>
            <a:r>
              <a:rPr lang="es-ES" sz="2000" dirty="0" err="1">
                <a:solidFill>
                  <a:srgbClr val="000000"/>
                </a:solidFill>
                <a:latin typeface="Arial" charset="0"/>
                <a:ea typeface="ＭＳ Ｐゴシック" charset="0"/>
              </a:rPr>
              <a:t>PTHrP</a:t>
            </a:r>
            <a:r>
              <a:rPr lang="es-ES" sz="2000" dirty="0">
                <a:solidFill>
                  <a:srgbClr val="000000"/>
                </a:solidFill>
                <a:latin typeface="Arial" charset="0"/>
                <a:ea typeface="ＭＳ Ｐゴシック" charset="0"/>
              </a:rPr>
              <a:t>, </a:t>
            </a:r>
            <a:r>
              <a:rPr lang="es-ES" sz="2000" dirty="0" err="1">
                <a:solidFill>
                  <a:srgbClr val="000000"/>
                </a:solidFill>
                <a:latin typeface="Arial" charset="0"/>
                <a:ea typeface="ＭＳ Ｐゴシック" charset="0"/>
              </a:rPr>
              <a:t>met</a:t>
            </a:r>
            <a:r>
              <a:rPr lang="es-ES" sz="2000" dirty="0">
                <a:solidFill>
                  <a:srgbClr val="000000"/>
                </a:solidFill>
                <a:latin typeface="Arial" charset="0"/>
                <a:ea typeface="ＭＳ Ｐゴシック" charset="0"/>
              </a:rPr>
              <a:t>. </a:t>
            </a:r>
            <a:r>
              <a:rPr lang="es-ES" sz="2000" dirty="0" err="1">
                <a:solidFill>
                  <a:srgbClr val="000000"/>
                </a:solidFill>
                <a:latin typeface="Arial" charset="0"/>
                <a:ea typeface="ＭＳ Ｐゴシック" charset="0"/>
              </a:rPr>
              <a:t>Osteolítica</a:t>
            </a:r>
            <a:r>
              <a:rPr lang="es-ES" sz="2000" dirty="0">
                <a:solidFill>
                  <a:srgbClr val="000000"/>
                </a:solidFill>
                <a:latin typeface="Arial" charset="0"/>
                <a:ea typeface="ＭＳ Ｐゴシック" charset="0"/>
              </a:rPr>
              <a:t>, </a:t>
            </a:r>
            <a:r>
              <a:rPr lang="es-ES" sz="2000" dirty="0" err="1">
                <a:solidFill>
                  <a:srgbClr val="000000"/>
                </a:solidFill>
                <a:latin typeface="Arial" charset="0"/>
                <a:ea typeface="ＭＳ Ｐゴシック" charset="0"/>
              </a:rPr>
              <a:t>citocinas</a:t>
            </a:r>
            <a:r>
              <a:rPr lang="es-ES" sz="2000" dirty="0">
                <a:solidFill>
                  <a:srgbClr val="000000"/>
                </a:solidFill>
                <a:latin typeface="Arial" charset="0"/>
                <a:ea typeface="ＭＳ Ｐゴシック" charset="0"/>
              </a:rPr>
              <a:t>)</a:t>
            </a:r>
            <a:endParaRPr lang="es-ES" sz="2400" dirty="0">
              <a:solidFill>
                <a:srgbClr val="000000"/>
              </a:solidFill>
              <a:latin typeface="Times New Roman" charset="0"/>
              <a:ea typeface="ＭＳ Ｐゴシック" charset="0"/>
            </a:endParaRPr>
          </a:p>
        </p:txBody>
      </p:sp>
      <p:sp>
        <p:nvSpPr>
          <p:cNvPr id="18450" name="Rectangle 30"/>
          <p:cNvSpPr>
            <a:spLocks noChangeArrowheads="1"/>
          </p:cNvSpPr>
          <p:nvPr/>
        </p:nvSpPr>
        <p:spPr bwMode="auto">
          <a:xfrm>
            <a:off x="2627314" y="3463926"/>
            <a:ext cx="169758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a:solidFill>
                  <a:srgbClr val="000000"/>
                </a:solidFill>
                <a:latin typeface="Arial" charset="0"/>
                <a:ea typeface="ＭＳ Ｐゴシック" charset="0"/>
              </a:rPr>
              <a:t>-Inmovilización</a:t>
            </a:r>
            <a:endParaRPr lang="es-ES" sz="2400">
              <a:solidFill>
                <a:srgbClr val="000000"/>
              </a:solidFill>
              <a:latin typeface="Times New Roman" charset="0"/>
              <a:ea typeface="ＭＳ Ｐゴシック" charset="0"/>
            </a:endParaRPr>
          </a:p>
        </p:txBody>
      </p:sp>
      <p:sp>
        <p:nvSpPr>
          <p:cNvPr id="18451" name="Rectangle 31"/>
          <p:cNvSpPr>
            <a:spLocks noChangeArrowheads="1"/>
          </p:cNvSpPr>
          <p:nvPr/>
        </p:nvSpPr>
        <p:spPr bwMode="auto">
          <a:xfrm>
            <a:off x="2627314" y="3757614"/>
            <a:ext cx="171591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a:solidFill>
                  <a:srgbClr val="000000"/>
                </a:solidFill>
                <a:latin typeface="Arial" charset="0"/>
                <a:ea typeface="ＭＳ Ｐゴシック" charset="0"/>
              </a:rPr>
              <a:t>-Vitamina A .....</a:t>
            </a:r>
            <a:endParaRPr lang="es-ES" sz="2400">
              <a:solidFill>
                <a:srgbClr val="000000"/>
              </a:solidFill>
              <a:latin typeface="Times New Roman" charset="0"/>
              <a:ea typeface="ＭＳ Ｐゴシック" charset="0"/>
            </a:endParaRPr>
          </a:p>
        </p:txBody>
      </p:sp>
      <p:sp>
        <p:nvSpPr>
          <p:cNvPr id="18452" name="Rectangle 32"/>
          <p:cNvSpPr>
            <a:spLocks noChangeArrowheads="1"/>
          </p:cNvSpPr>
          <p:nvPr/>
        </p:nvSpPr>
        <p:spPr bwMode="auto">
          <a:xfrm>
            <a:off x="2179639" y="4049714"/>
            <a:ext cx="167994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a:solidFill>
                  <a:srgbClr val="000000"/>
                </a:solidFill>
                <a:latin typeface="Arial" charset="0"/>
                <a:ea typeface="ＭＳ Ｐゴシック" charset="0"/>
              </a:rPr>
              <a:t>2-Aumento de </a:t>
            </a:r>
            <a:endParaRPr lang="es-ES" sz="2400">
              <a:solidFill>
                <a:srgbClr val="000000"/>
              </a:solidFill>
              <a:latin typeface="Times New Roman" charset="0"/>
              <a:ea typeface="ＭＳ Ｐゴシック" charset="0"/>
            </a:endParaRPr>
          </a:p>
        </p:txBody>
      </p:sp>
      <p:sp>
        <p:nvSpPr>
          <p:cNvPr id="18453" name="Rectangle 33"/>
          <p:cNvSpPr>
            <a:spLocks noChangeArrowheads="1"/>
          </p:cNvSpPr>
          <p:nvPr/>
        </p:nvSpPr>
        <p:spPr bwMode="auto">
          <a:xfrm>
            <a:off x="3843338" y="4049714"/>
            <a:ext cx="219611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a:solidFill>
                  <a:srgbClr val="000000"/>
                </a:solidFill>
                <a:latin typeface="Arial" charset="0"/>
                <a:ea typeface="ＭＳ Ｐゴシック" charset="0"/>
              </a:rPr>
              <a:t>absorción intestinal</a:t>
            </a:r>
            <a:endParaRPr lang="es-ES" sz="2400">
              <a:solidFill>
                <a:srgbClr val="000000"/>
              </a:solidFill>
              <a:latin typeface="Times New Roman" charset="0"/>
              <a:ea typeface="ＭＳ Ｐゴシック" charset="0"/>
            </a:endParaRPr>
          </a:p>
        </p:txBody>
      </p:sp>
      <p:sp>
        <p:nvSpPr>
          <p:cNvPr id="18454" name="Rectangle 34"/>
          <p:cNvSpPr>
            <a:spLocks noChangeArrowheads="1"/>
          </p:cNvSpPr>
          <p:nvPr/>
        </p:nvSpPr>
        <p:spPr bwMode="auto">
          <a:xfrm>
            <a:off x="6016625" y="4049714"/>
            <a:ext cx="108363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a:solidFill>
                  <a:srgbClr val="000000"/>
                </a:solidFill>
                <a:latin typeface="Arial" charset="0"/>
                <a:ea typeface="ＭＳ Ｐゴシック" charset="0"/>
              </a:rPr>
              <a:t> de calcio</a:t>
            </a:r>
            <a:endParaRPr lang="es-ES" sz="2400">
              <a:solidFill>
                <a:srgbClr val="000000"/>
              </a:solidFill>
              <a:latin typeface="Times New Roman" charset="0"/>
              <a:ea typeface="ＭＳ Ｐゴシック" charset="0"/>
            </a:endParaRPr>
          </a:p>
        </p:txBody>
      </p:sp>
      <p:sp>
        <p:nvSpPr>
          <p:cNvPr id="18455" name="Rectangle 35"/>
          <p:cNvSpPr>
            <a:spLocks noChangeArrowheads="1"/>
          </p:cNvSpPr>
          <p:nvPr/>
        </p:nvSpPr>
        <p:spPr bwMode="auto">
          <a:xfrm>
            <a:off x="3843338" y="4302125"/>
            <a:ext cx="2170112" cy="1905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18456" name="Rectangle 36"/>
          <p:cNvSpPr>
            <a:spLocks noChangeArrowheads="1"/>
          </p:cNvSpPr>
          <p:nvPr/>
        </p:nvSpPr>
        <p:spPr bwMode="auto">
          <a:xfrm>
            <a:off x="2627313" y="4341814"/>
            <a:ext cx="135293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a:solidFill>
                  <a:srgbClr val="000000"/>
                </a:solidFill>
                <a:latin typeface="Arial" charset="0"/>
                <a:ea typeface="ＭＳ Ｐゴシック" charset="0"/>
              </a:rPr>
              <a:t>-Exceso de </a:t>
            </a:r>
            <a:endParaRPr lang="es-ES" sz="2400">
              <a:solidFill>
                <a:srgbClr val="000000"/>
              </a:solidFill>
              <a:latin typeface="Times New Roman" charset="0"/>
              <a:ea typeface="ＭＳ Ｐゴシック" charset="0"/>
            </a:endParaRPr>
          </a:p>
        </p:txBody>
      </p:sp>
      <p:sp>
        <p:nvSpPr>
          <p:cNvPr id="18457" name="Rectangle 37"/>
          <p:cNvSpPr>
            <a:spLocks noChangeArrowheads="1"/>
          </p:cNvSpPr>
          <p:nvPr/>
        </p:nvSpPr>
        <p:spPr bwMode="auto">
          <a:xfrm>
            <a:off x="3968751" y="4341813"/>
            <a:ext cx="55086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a:solidFill>
                  <a:srgbClr val="0000FF"/>
                </a:solidFill>
                <a:latin typeface="Arial" charset="0"/>
                <a:ea typeface="ＭＳ Ｐゴシック" charset="0"/>
              </a:rPr>
              <a:t>Vit D</a:t>
            </a:r>
            <a:endParaRPr lang="es-ES" sz="2400">
              <a:solidFill>
                <a:srgbClr val="000000"/>
              </a:solidFill>
              <a:latin typeface="Times New Roman" charset="0"/>
              <a:ea typeface="ＭＳ Ｐゴシック" charset="0"/>
            </a:endParaRPr>
          </a:p>
        </p:txBody>
      </p:sp>
      <p:sp>
        <p:nvSpPr>
          <p:cNvPr id="18458" name="Rectangle 38"/>
          <p:cNvSpPr>
            <a:spLocks noChangeArrowheads="1"/>
          </p:cNvSpPr>
          <p:nvPr/>
        </p:nvSpPr>
        <p:spPr bwMode="auto">
          <a:xfrm>
            <a:off x="3525839" y="4633913"/>
            <a:ext cx="9747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a:solidFill>
                  <a:srgbClr val="000000"/>
                </a:solidFill>
                <a:latin typeface="Arial" charset="0"/>
                <a:ea typeface="ＭＳ Ｐゴシック" charset="0"/>
              </a:rPr>
              <a:t>exogeno</a:t>
            </a:r>
            <a:endParaRPr lang="es-ES" sz="2400">
              <a:solidFill>
                <a:srgbClr val="000000"/>
              </a:solidFill>
              <a:latin typeface="Times New Roman" charset="0"/>
              <a:ea typeface="ＭＳ Ｐゴシック" charset="0"/>
            </a:endParaRPr>
          </a:p>
        </p:txBody>
      </p:sp>
      <p:sp>
        <p:nvSpPr>
          <p:cNvPr id="18459" name="Rectangle 39"/>
          <p:cNvSpPr>
            <a:spLocks noChangeArrowheads="1"/>
          </p:cNvSpPr>
          <p:nvPr/>
        </p:nvSpPr>
        <p:spPr bwMode="auto">
          <a:xfrm>
            <a:off x="3529013" y="4927600"/>
            <a:ext cx="453231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a:solidFill>
                  <a:srgbClr val="000000"/>
                </a:solidFill>
                <a:latin typeface="Arial" charset="0"/>
                <a:ea typeface="ＭＳ Ｐゴシック" charset="0"/>
              </a:rPr>
              <a:t>endogeno(granuloma: TBC,Sarcoidosis)</a:t>
            </a:r>
            <a:endParaRPr lang="es-ES" sz="2400">
              <a:solidFill>
                <a:srgbClr val="000000"/>
              </a:solidFill>
              <a:latin typeface="Times New Roman" charset="0"/>
              <a:ea typeface="ＭＳ Ｐゴシック" charset="0"/>
            </a:endParaRPr>
          </a:p>
        </p:txBody>
      </p:sp>
      <p:sp>
        <p:nvSpPr>
          <p:cNvPr id="18460" name="Rectangle 40"/>
          <p:cNvSpPr>
            <a:spLocks noChangeArrowheads="1"/>
          </p:cNvSpPr>
          <p:nvPr/>
        </p:nvSpPr>
        <p:spPr bwMode="auto">
          <a:xfrm>
            <a:off x="2627313" y="5216525"/>
            <a:ext cx="3276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s-ES" sz="2000">
                <a:solidFill>
                  <a:srgbClr val="000000"/>
                </a:solidFill>
                <a:latin typeface="Arial" charset="0"/>
                <a:ea typeface="ＭＳ Ｐゴシック" charset="0"/>
              </a:rPr>
              <a:t>-Sindrome de leche-alcalinos</a:t>
            </a:r>
            <a:endParaRPr lang="es-ES" sz="2400">
              <a:solidFill>
                <a:srgbClr val="000000"/>
              </a:solidFill>
              <a:latin typeface="Times New Roman" charset="0"/>
              <a:ea typeface="ＭＳ Ｐゴシック" charset="0"/>
            </a:endParaRPr>
          </a:p>
        </p:txBody>
      </p:sp>
      <p:sp>
        <p:nvSpPr>
          <p:cNvPr id="18461" name="Text Box 10"/>
          <p:cNvSpPr txBox="1">
            <a:spLocks noChangeArrowheads="1"/>
          </p:cNvSpPr>
          <p:nvPr/>
        </p:nvSpPr>
        <p:spPr bwMode="auto">
          <a:xfrm>
            <a:off x="6370638" y="3343276"/>
            <a:ext cx="2209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fontAlgn="base">
              <a:spcBef>
                <a:spcPct val="50000"/>
              </a:spcBef>
              <a:spcAft>
                <a:spcPct val="0"/>
              </a:spcAft>
            </a:pPr>
            <a:r>
              <a:rPr lang="en-US" sz="2000" dirty="0">
                <a:solidFill>
                  <a:srgbClr val="3333CC"/>
                </a:solidFill>
                <a:latin typeface="Arial" charset="0"/>
              </a:rPr>
              <a:t>(</a:t>
            </a:r>
            <a:r>
              <a:rPr lang="en-US" sz="2000" dirty="0" err="1">
                <a:solidFill>
                  <a:srgbClr val="3333CC"/>
                </a:solidFill>
                <a:latin typeface="Arial" charset="0"/>
              </a:rPr>
              <a:t>proteinograma</a:t>
            </a:r>
            <a:r>
              <a:rPr lang="en-US" sz="2000" dirty="0">
                <a:solidFill>
                  <a:srgbClr val="3333CC"/>
                </a:solidFill>
                <a:latin typeface="Arial" charset="0"/>
              </a:rPr>
              <a:t>)</a:t>
            </a:r>
          </a:p>
        </p:txBody>
      </p:sp>
      <p:sp>
        <p:nvSpPr>
          <p:cNvPr id="2" name="Marcador de pie de página 1"/>
          <p:cNvSpPr>
            <a:spLocks noGrp="1"/>
          </p:cNvSpPr>
          <p:nvPr>
            <p:ph type="ftr" sz="quarter" idx="11"/>
          </p:nvPr>
        </p:nvSpPr>
        <p:spPr/>
        <p:txBody>
          <a:bodyPr/>
          <a:lstStyle/>
          <a:p>
            <a:endParaRPr lang="en-US"/>
          </a:p>
        </p:txBody>
      </p:sp>
      <p:sp>
        <p:nvSpPr>
          <p:cNvPr id="3" name="Marcador de número de diapositiva 2"/>
          <p:cNvSpPr>
            <a:spLocks noGrp="1"/>
          </p:cNvSpPr>
          <p:nvPr>
            <p:ph type="sldNum" sz="quarter" idx="12"/>
          </p:nvPr>
        </p:nvSpPr>
        <p:spPr/>
        <p:txBody>
          <a:bodyPr/>
          <a:lstStyle/>
          <a:p>
            <a:fld id="{419208EC-CE1A-CB46-B4AF-ADCAA3486656}" type="slidenum">
              <a:rPr lang="en-US" smtClean="0"/>
              <a:t>11</a:t>
            </a:fld>
            <a:endParaRPr lang="en-US"/>
          </a:p>
        </p:txBody>
      </p:sp>
    </p:spTree>
    <p:extLst>
      <p:ext uri="{BB962C8B-B14F-4D97-AF65-F5344CB8AC3E}">
        <p14:creationId xmlns:p14="http://schemas.microsoft.com/office/powerpoint/2010/main" val="4131620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2050"/>
          <p:cNvSpPr txBox="1">
            <a:spLocks noChangeArrowheads="1"/>
          </p:cNvSpPr>
          <p:nvPr/>
        </p:nvSpPr>
        <p:spPr bwMode="auto">
          <a:xfrm>
            <a:off x="3668821" y="1113755"/>
            <a:ext cx="42402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fontAlgn="base" hangingPunct="1">
              <a:spcBef>
                <a:spcPct val="0"/>
              </a:spcBef>
              <a:spcAft>
                <a:spcPct val="0"/>
              </a:spcAft>
            </a:pPr>
            <a:r>
              <a:rPr lang="es-ES" sz="2000" b="1" dirty="0">
                <a:solidFill>
                  <a:srgbClr val="000000"/>
                </a:solidFill>
                <a:latin typeface="Arial" charset="0"/>
              </a:rPr>
              <a:t>CLINICA DE LA HIPERCALCEMIA</a:t>
            </a:r>
          </a:p>
        </p:txBody>
      </p:sp>
      <p:sp>
        <p:nvSpPr>
          <p:cNvPr id="19459" name="Text Box 2051"/>
          <p:cNvSpPr txBox="1">
            <a:spLocks noChangeArrowheads="1"/>
          </p:cNvSpPr>
          <p:nvPr/>
        </p:nvSpPr>
        <p:spPr bwMode="auto">
          <a:xfrm>
            <a:off x="2312987" y="2655381"/>
            <a:ext cx="6416675"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fontAlgn="base" hangingPunct="1">
              <a:spcBef>
                <a:spcPct val="0"/>
              </a:spcBef>
              <a:spcAft>
                <a:spcPct val="0"/>
              </a:spcAft>
            </a:pPr>
            <a:r>
              <a:rPr lang="es-ES" sz="2000" dirty="0">
                <a:solidFill>
                  <a:srgbClr val="000000"/>
                </a:solidFill>
                <a:latin typeface="Arial" charset="0"/>
              </a:rPr>
              <a:t>-Cardiovascular: acortamiento Q-T, Hipertensión</a:t>
            </a:r>
          </a:p>
          <a:p>
            <a:pPr eaLnBrk="1" fontAlgn="base" hangingPunct="1">
              <a:spcBef>
                <a:spcPct val="0"/>
              </a:spcBef>
              <a:spcAft>
                <a:spcPct val="0"/>
              </a:spcAft>
            </a:pPr>
            <a:endParaRPr lang="es-ES" sz="2000" dirty="0">
              <a:solidFill>
                <a:srgbClr val="000000"/>
              </a:solidFill>
              <a:latin typeface="Arial" charset="0"/>
            </a:endParaRPr>
          </a:p>
          <a:p>
            <a:pPr eaLnBrk="1" fontAlgn="base" hangingPunct="1">
              <a:spcBef>
                <a:spcPct val="0"/>
              </a:spcBef>
              <a:spcAft>
                <a:spcPct val="0"/>
              </a:spcAft>
            </a:pPr>
            <a:r>
              <a:rPr lang="es-ES" sz="2000" dirty="0">
                <a:solidFill>
                  <a:srgbClr val="000000"/>
                </a:solidFill>
                <a:latin typeface="Arial" charset="0"/>
              </a:rPr>
              <a:t>-Riñón: </a:t>
            </a:r>
            <a:r>
              <a:rPr lang="es-ES" sz="2000" dirty="0" err="1">
                <a:solidFill>
                  <a:srgbClr val="000000"/>
                </a:solidFill>
                <a:latin typeface="Arial" charset="0"/>
              </a:rPr>
              <a:t>deplección</a:t>
            </a:r>
            <a:r>
              <a:rPr lang="es-ES" sz="2000" dirty="0">
                <a:solidFill>
                  <a:srgbClr val="000000"/>
                </a:solidFill>
                <a:latin typeface="Arial" charset="0"/>
              </a:rPr>
              <a:t> de volumen (pierden H</a:t>
            </a:r>
            <a:r>
              <a:rPr lang="es-ES" sz="2000" baseline="-25000" dirty="0">
                <a:solidFill>
                  <a:srgbClr val="000000"/>
                </a:solidFill>
                <a:latin typeface="Arial" charset="0"/>
              </a:rPr>
              <a:t>2</a:t>
            </a:r>
            <a:r>
              <a:rPr lang="es-ES" sz="2000" dirty="0">
                <a:solidFill>
                  <a:srgbClr val="000000"/>
                </a:solidFill>
                <a:latin typeface="Arial" charset="0"/>
              </a:rPr>
              <a:t>O y </a:t>
            </a:r>
            <a:r>
              <a:rPr lang="es-ES" sz="2000" dirty="0" err="1">
                <a:solidFill>
                  <a:srgbClr val="000000"/>
                </a:solidFill>
                <a:latin typeface="Arial" charset="0"/>
              </a:rPr>
              <a:t>Na</a:t>
            </a:r>
            <a:r>
              <a:rPr lang="es-ES" sz="2000" dirty="0">
                <a:solidFill>
                  <a:srgbClr val="000000"/>
                </a:solidFill>
                <a:latin typeface="Arial" charset="0"/>
              </a:rPr>
              <a:t>)</a:t>
            </a:r>
          </a:p>
          <a:p>
            <a:pPr eaLnBrk="1" fontAlgn="base" hangingPunct="1">
              <a:spcBef>
                <a:spcPct val="0"/>
              </a:spcBef>
              <a:spcAft>
                <a:spcPct val="0"/>
              </a:spcAft>
            </a:pPr>
            <a:endParaRPr lang="es-ES" sz="2000" dirty="0">
              <a:solidFill>
                <a:srgbClr val="000000"/>
              </a:solidFill>
              <a:latin typeface="Arial" charset="0"/>
            </a:endParaRPr>
          </a:p>
          <a:p>
            <a:pPr eaLnBrk="1" fontAlgn="base" hangingPunct="1">
              <a:spcBef>
                <a:spcPct val="0"/>
              </a:spcBef>
              <a:spcAft>
                <a:spcPct val="0"/>
              </a:spcAft>
            </a:pPr>
            <a:r>
              <a:rPr lang="es-ES" sz="2000" dirty="0">
                <a:solidFill>
                  <a:srgbClr val="000000"/>
                </a:solidFill>
                <a:latin typeface="Arial" charset="0"/>
              </a:rPr>
              <a:t>-Digestivo </a:t>
            </a:r>
          </a:p>
          <a:p>
            <a:pPr eaLnBrk="1" fontAlgn="base" hangingPunct="1">
              <a:spcBef>
                <a:spcPct val="0"/>
              </a:spcBef>
              <a:spcAft>
                <a:spcPct val="0"/>
              </a:spcAft>
            </a:pPr>
            <a:endParaRPr lang="es-ES" sz="2000" dirty="0">
              <a:solidFill>
                <a:srgbClr val="000000"/>
              </a:solidFill>
              <a:latin typeface="Arial" charset="0"/>
            </a:endParaRPr>
          </a:p>
          <a:p>
            <a:pPr eaLnBrk="1" fontAlgn="base" hangingPunct="1">
              <a:spcBef>
                <a:spcPct val="0"/>
              </a:spcBef>
              <a:spcAft>
                <a:spcPct val="0"/>
              </a:spcAft>
            </a:pPr>
            <a:r>
              <a:rPr lang="es-ES" sz="2000" dirty="0">
                <a:solidFill>
                  <a:srgbClr val="000000"/>
                </a:solidFill>
                <a:latin typeface="Arial" charset="0"/>
              </a:rPr>
              <a:t>-Sistema nervioso </a:t>
            </a:r>
          </a:p>
        </p:txBody>
      </p:sp>
      <p:sp>
        <p:nvSpPr>
          <p:cNvPr id="2" name="Marcador de pie de página 1"/>
          <p:cNvSpPr>
            <a:spLocks noGrp="1"/>
          </p:cNvSpPr>
          <p:nvPr>
            <p:ph type="ftr" sz="quarter" idx="11"/>
          </p:nvPr>
        </p:nvSpPr>
        <p:spPr/>
        <p:txBody>
          <a:bodyPr/>
          <a:lstStyle/>
          <a:p>
            <a:endParaRPr lang="en-US"/>
          </a:p>
        </p:txBody>
      </p:sp>
      <p:sp>
        <p:nvSpPr>
          <p:cNvPr id="3" name="Marcador de número de diapositiva 2"/>
          <p:cNvSpPr>
            <a:spLocks noGrp="1"/>
          </p:cNvSpPr>
          <p:nvPr>
            <p:ph type="sldNum" sz="quarter" idx="12"/>
          </p:nvPr>
        </p:nvSpPr>
        <p:spPr/>
        <p:txBody>
          <a:bodyPr/>
          <a:lstStyle/>
          <a:p>
            <a:fld id="{419208EC-CE1A-CB46-B4AF-ADCAA3486656}" type="slidenum">
              <a:rPr lang="en-US" smtClean="0"/>
              <a:t>12</a:t>
            </a:fld>
            <a:endParaRPr lang="en-US"/>
          </a:p>
        </p:txBody>
      </p:sp>
    </p:spTree>
    <p:extLst>
      <p:ext uri="{BB962C8B-B14F-4D97-AF65-F5344CB8AC3E}">
        <p14:creationId xmlns:p14="http://schemas.microsoft.com/office/powerpoint/2010/main" val="3600083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47EEA60-F2F7-6E45-8E61-A8A7B66EF331}"/>
              </a:ext>
            </a:extLst>
          </p:cNvPr>
          <p:cNvPicPr>
            <a:picLocks noChangeAspect="1"/>
          </p:cNvPicPr>
          <p:nvPr/>
        </p:nvPicPr>
        <p:blipFill>
          <a:blip r:embed="rId3"/>
          <a:stretch>
            <a:fillRect/>
          </a:stretch>
        </p:blipFill>
        <p:spPr>
          <a:xfrm>
            <a:off x="1413163" y="313464"/>
            <a:ext cx="7935789" cy="6101052"/>
          </a:xfrm>
          <a:prstGeom prst="rect">
            <a:avLst/>
          </a:prstGeom>
        </p:spPr>
      </p:pic>
      <p:sp>
        <p:nvSpPr>
          <p:cNvPr id="2" name="Marcador de pie de página 1"/>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419208EC-CE1A-CB46-B4AF-ADCAA3486656}" type="slidenum">
              <a:rPr lang="en-US" smtClean="0"/>
              <a:t>13</a:t>
            </a:fld>
            <a:endParaRPr lang="en-US"/>
          </a:p>
        </p:txBody>
      </p:sp>
    </p:spTree>
    <p:extLst>
      <p:ext uri="{BB962C8B-B14F-4D97-AF65-F5344CB8AC3E}">
        <p14:creationId xmlns:p14="http://schemas.microsoft.com/office/powerpoint/2010/main" val="2330597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52">
            <a:extLst>
              <a:ext uri="{FF2B5EF4-FFF2-40B4-BE49-F238E27FC236}">
                <a16:creationId xmlns:a16="http://schemas.microsoft.com/office/drawing/2014/main" id="{83249904-D9D2-7748-BD0B-5A4899010820}"/>
              </a:ext>
            </a:extLst>
          </p:cNvPr>
          <p:cNvSpPr>
            <a:spLocks noChangeArrowheads="1"/>
          </p:cNvSpPr>
          <p:nvPr/>
        </p:nvSpPr>
        <p:spPr bwMode="auto">
          <a:xfrm>
            <a:off x="3165704" y="796290"/>
            <a:ext cx="50593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s-ES" sz="2000" b="1" dirty="0">
                <a:solidFill>
                  <a:srgbClr val="000000"/>
                </a:solidFill>
                <a:latin typeface="Arial" charset="0"/>
                <a:ea typeface="ＭＳ Ｐゴシック" charset="0"/>
              </a:rPr>
              <a:t>TRATAMIENTO DE LA HIPERCALCEMIA</a:t>
            </a:r>
          </a:p>
        </p:txBody>
      </p:sp>
      <p:sp>
        <p:nvSpPr>
          <p:cNvPr id="3" name="Text Box 2054">
            <a:extLst>
              <a:ext uri="{FF2B5EF4-FFF2-40B4-BE49-F238E27FC236}">
                <a16:creationId xmlns:a16="http://schemas.microsoft.com/office/drawing/2014/main" id="{DD7CE5AA-80E1-E04D-8B25-FB2D8F3B142C}"/>
              </a:ext>
            </a:extLst>
          </p:cNvPr>
          <p:cNvSpPr txBox="1">
            <a:spLocks noChangeArrowheads="1"/>
          </p:cNvSpPr>
          <p:nvPr/>
        </p:nvSpPr>
        <p:spPr bwMode="auto">
          <a:xfrm>
            <a:off x="1884236" y="2154366"/>
            <a:ext cx="3048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fontAlgn="base" hangingPunct="1">
              <a:spcBef>
                <a:spcPct val="50000"/>
              </a:spcBef>
              <a:spcAft>
                <a:spcPct val="0"/>
              </a:spcAft>
            </a:pPr>
            <a:r>
              <a:rPr lang="es-ES" sz="2000">
                <a:solidFill>
                  <a:srgbClr val="000000"/>
                </a:solidFill>
                <a:latin typeface="Arial" charset="0"/>
                <a:sym typeface="Symbol" charset="0"/>
              </a:rPr>
              <a:t> Excreción renal  Ca</a:t>
            </a:r>
            <a:endParaRPr lang="es-ES" sz="2000">
              <a:solidFill>
                <a:srgbClr val="000000"/>
              </a:solidFill>
              <a:latin typeface="Arial" charset="0"/>
            </a:endParaRPr>
          </a:p>
        </p:txBody>
      </p:sp>
      <p:sp>
        <p:nvSpPr>
          <p:cNvPr id="4" name="Line 2055">
            <a:extLst>
              <a:ext uri="{FF2B5EF4-FFF2-40B4-BE49-F238E27FC236}">
                <a16:creationId xmlns:a16="http://schemas.microsoft.com/office/drawing/2014/main" id="{1D1FA34C-5332-6242-A7B3-C3BD933ABF73}"/>
              </a:ext>
            </a:extLst>
          </p:cNvPr>
          <p:cNvSpPr>
            <a:spLocks noChangeShapeType="1"/>
          </p:cNvSpPr>
          <p:nvPr/>
        </p:nvSpPr>
        <p:spPr bwMode="auto">
          <a:xfrm flipV="1">
            <a:off x="4817936" y="2040065"/>
            <a:ext cx="38100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5" name="Rectangle 2056">
            <a:extLst>
              <a:ext uri="{FF2B5EF4-FFF2-40B4-BE49-F238E27FC236}">
                <a16:creationId xmlns:a16="http://schemas.microsoft.com/office/drawing/2014/main" id="{184B2140-3657-054C-9152-82C6A9EA504D}"/>
              </a:ext>
            </a:extLst>
          </p:cNvPr>
          <p:cNvSpPr>
            <a:spLocks noChangeArrowheads="1"/>
          </p:cNvSpPr>
          <p:nvPr/>
        </p:nvSpPr>
        <p:spPr bwMode="auto">
          <a:xfrm>
            <a:off x="5275136" y="1901953"/>
            <a:ext cx="691686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s-ES" sz="2000" dirty="0">
                <a:solidFill>
                  <a:srgbClr val="000000"/>
                </a:solidFill>
                <a:latin typeface="Arial" charset="0"/>
                <a:ea typeface="ＭＳ Ｐゴシック" charset="0"/>
                <a:sym typeface="Symbol" charset="0"/>
              </a:rPr>
              <a:t> Filtrado Ca (</a:t>
            </a:r>
            <a:r>
              <a:rPr lang="es-ES" sz="2000" dirty="0">
                <a:solidFill>
                  <a:srgbClr val="000000"/>
                </a:solidFill>
                <a:latin typeface="Arial" charset="0"/>
                <a:ea typeface="ＭＳ Ｐゴシック" charset="0"/>
              </a:rPr>
              <a:t>Reponer VOLUMEN extracelular .) </a:t>
            </a:r>
          </a:p>
        </p:txBody>
      </p:sp>
      <p:sp>
        <p:nvSpPr>
          <p:cNvPr id="6" name="Text Box 2058">
            <a:extLst>
              <a:ext uri="{FF2B5EF4-FFF2-40B4-BE49-F238E27FC236}">
                <a16:creationId xmlns:a16="http://schemas.microsoft.com/office/drawing/2014/main" id="{607429D8-1996-A949-9FE1-514E2B152D11}"/>
              </a:ext>
            </a:extLst>
          </p:cNvPr>
          <p:cNvSpPr txBox="1">
            <a:spLocks noChangeArrowheads="1"/>
          </p:cNvSpPr>
          <p:nvPr/>
        </p:nvSpPr>
        <p:spPr bwMode="auto">
          <a:xfrm>
            <a:off x="5273548" y="2206753"/>
            <a:ext cx="53213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fontAlgn="base" hangingPunct="1">
              <a:spcBef>
                <a:spcPct val="50000"/>
              </a:spcBef>
              <a:spcAft>
                <a:spcPct val="0"/>
              </a:spcAft>
            </a:pPr>
            <a:r>
              <a:rPr lang="es-ES" sz="2000">
                <a:solidFill>
                  <a:srgbClr val="000000"/>
                </a:solidFill>
                <a:latin typeface="Arial" charset="0"/>
                <a:sym typeface="Symbol" charset="0"/>
              </a:rPr>
              <a:t> reabsorción tubular  Ca ( FUROSEMIDA)</a:t>
            </a:r>
            <a:endParaRPr lang="es-ES" sz="2000">
              <a:solidFill>
                <a:srgbClr val="000000"/>
              </a:solidFill>
              <a:latin typeface="Arial" charset="0"/>
            </a:endParaRPr>
          </a:p>
        </p:txBody>
      </p:sp>
      <p:sp>
        <p:nvSpPr>
          <p:cNvPr id="7" name="Line 2059">
            <a:extLst>
              <a:ext uri="{FF2B5EF4-FFF2-40B4-BE49-F238E27FC236}">
                <a16:creationId xmlns:a16="http://schemas.microsoft.com/office/drawing/2014/main" id="{477F92BC-008E-4F4E-9EF6-539F95CBF173}"/>
              </a:ext>
            </a:extLst>
          </p:cNvPr>
          <p:cNvSpPr>
            <a:spLocks noChangeShapeType="1"/>
          </p:cNvSpPr>
          <p:nvPr/>
        </p:nvSpPr>
        <p:spPr bwMode="auto">
          <a:xfrm>
            <a:off x="4803648" y="2309940"/>
            <a:ext cx="533400" cy="76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8" name="Line 2060">
            <a:extLst>
              <a:ext uri="{FF2B5EF4-FFF2-40B4-BE49-F238E27FC236}">
                <a16:creationId xmlns:a16="http://schemas.microsoft.com/office/drawing/2014/main" id="{3A1ACC37-6B94-254C-87DC-C58CA52EF8F2}"/>
              </a:ext>
            </a:extLst>
          </p:cNvPr>
          <p:cNvSpPr>
            <a:spLocks noChangeShapeType="1"/>
          </p:cNvSpPr>
          <p:nvPr/>
        </p:nvSpPr>
        <p:spPr bwMode="auto">
          <a:xfrm>
            <a:off x="4803648" y="2386140"/>
            <a:ext cx="38100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9" name="Text Box 2061">
            <a:extLst>
              <a:ext uri="{FF2B5EF4-FFF2-40B4-BE49-F238E27FC236}">
                <a16:creationId xmlns:a16="http://schemas.microsoft.com/office/drawing/2014/main" id="{F28F439B-6E70-534B-9637-7E7E61AE1674}"/>
              </a:ext>
            </a:extLst>
          </p:cNvPr>
          <p:cNvSpPr txBox="1">
            <a:spLocks noChangeArrowheads="1"/>
          </p:cNvSpPr>
          <p:nvPr/>
        </p:nvSpPr>
        <p:spPr bwMode="auto">
          <a:xfrm>
            <a:off x="5337048" y="2508378"/>
            <a:ext cx="9921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fontAlgn="base" hangingPunct="1">
              <a:spcBef>
                <a:spcPct val="0"/>
              </a:spcBef>
              <a:spcAft>
                <a:spcPct val="0"/>
              </a:spcAft>
            </a:pPr>
            <a:r>
              <a:rPr lang="es-ES" sz="2000">
                <a:solidFill>
                  <a:srgbClr val="000000"/>
                </a:solidFill>
                <a:latin typeface="Arial" charset="0"/>
              </a:rPr>
              <a:t>Diálisis</a:t>
            </a:r>
          </a:p>
        </p:txBody>
      </p:sp>
      <p:sp>
        <p:nvSpPr>
          <p:cNvPr id="10" name="Text Box 2062">
            <a:extLst>
              <a:ext uri="{FF2B5EF4-FFF2-40B4-BE49-F238E27FC236}">
                <a16:creationId xmlns:a16="http://schemas.microsoft.com/office/drawing/2014/main" id="{41BBCCD6-3BC1-3E48-A36E-283A10D79E16}"/>
              </a:ext>
            </a:extLst>
          </p:cNvPr>
          <p:cNvSpPr txBox="1">
            <a:spLocks noChangeArrowheads="1"/>
          </p:cNvSpPr>
          <p:nvPr/>
        </p:nvSpPr>
        <p:spPr bwMode="auto">
          <a:xfrm>
            <a:off x="1589755" y="3008440"/>
            <a:ext cx="36369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fontAlgn="base" hangingPunct="1">
              <a:spcBef>
                <a:spcPct val="50000"/>
              </a:spcBef>
              <a:spcAft>
                <a:spcPct val="0"/>
              </a:spcAft>
            </a:pPr>
            <a:r>
              <a:rPr lang="es-ES" sz="2000" dirty="0">
                <a:solidFill>
                  <a:srgbClr val="000000"/>
                </a:solidFill>
                <a:latin typeface="Arial" charset="0"/>
                <a:sym typeface="Symbol" charset="0"/>
              </a:rPr>
              <a:t> Salida de Ca del hueso:</a:t>
            </a:r>
            <a:endParaRPr lang="es-ES" sz="2000" dirty="0">
              <a:solidFill>
                <a:srgbClr val="000000"/>
              </a:solidFill>
              <a:latin typeface="Arial" charset="0"/>
            </a:endParaRPr>
          </a:p>
        </p:txBody>
      </p:sp>
      <p:sp>
        <p:nvSpPr>
          <p:cNvPr id="11" name="Text Box 2063">
            <a:extLst>
              <a:ext uri="{FF2B5EF4-FFF2-40B4-BE49-F238E27FC236}">
                <a16:creationId xmlns:a16="http://schemas.microsoft.com/office/drawing/2014/main" id="{6817E8E0-B48A-8F46-960D-BEABD5D1C544}"/>
              </a:ext>
            </a:extLst>
          </p:cNvPr>
          <p:cNvSpPr txBox="1">
            <a:spLocks noChangeArrowheads="1"/>
          </p:cNvSpPr>
          <p:nvPr/>
        </p:nvSpPr>
        <p:spPr bwMode="auto">
          <a:xfrm>
            <a:off x="4606579" y="3027489"/>
            <a:ext cx="386561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fontAlgn="base" hangingPunct="1">
              <a:spcBef>
                <a:spcPct val="0"/>
              </a:spcBef>
              <a:spcAft>
                <a:spcPct val="0"/>
              </a:spcAft>
            </a:pPr>
            <a:r>
              <a:rPr lang="es-ES" sz="2000" dirty="0">
                <a:solidFill>
                  <a:srgbClr val="000000"/>
                </a:solidFill>
                <a:latin typeface="Arial" charset="0"/>
              </a:rPr>
              <a:t>BIFOSFONATOS, Calcitonina,,, </a:t>
            </a:r>
          </a:p>
          <a:p>
            <a:pPr eaLnBrk="1" fontAlgn="base" hangingPunct="1">
              <a:spcBef>
                <a:spcPct val="0"/>
              </a:spcBef>
              <a:spcAft>
                <a:spcPct val="0"/>
              </a:spcAft>
            </a:pPr>
            <a:r>
              <a:rPr lang="es-ES" sz="2000" dirty="0" err="1">
                <a:solidFill>
                  <a:srgbClr val="000000"/>
                </a:solidFill>
                <a:latin typeface="Arial" charset="0"/>
              </a:rPr>
              <a:t>Denosumab</a:t>
            </a:r>
            <a:r>
              <a:rPr lang="es-ES" sz="2000" dirty="0">
                <a:solidFill>
                  <a:srgbClr val="000000"/>
                </a:solidFill>
                <a:latin typeface="Arial" charset="0"/>
              </a:rPr>
              <a:t> (</a:t>
            </a:r>
            <a:r>
              <a:rPr lang="es-ES" sz="2000" dirty="0" err="1">
                <a:solidFill>
                  <a:srgbClr val="000000"/>
                </a:solidFill>
                <a:latin typeface="Arial" charset="0"/>
              </a:rPr>
              <a:t>Enf</a:t>
            </a:r>
            <a:r>
              <a:rPr lang="es-ES" sz="2000" dirty="0">
                <a:solidFill>
                  <a:srgbClr val="000000"/>
                </a:solidFill>
                <a:latin typeface="Arial" charset="0"/>
              </a:rPr>
              <a:t> Maligna)</a:t>
            </a:r>
          </a:p>
        </p:txBody>
      </p:sp>
      <p:sp>
        <p:nvSpPr>
          <p:cNvPr id="12" name="Text Box 2064">
            <a:extLst>
              <a:ext uri="{FF2B5EF4-FFF2-40B4-BE49-F238E27FC236}">
                <a16:creationId xmlns:a16="http://schemas.microsoft.com/office/drawing/2014/main" id="{AAE668E4-650F-AD43-8C21-068D92BEEAE3}"/>
              </a:ext>
            </a:extLst>
          </p:cNvPr>
          <p:cNvSpPr txBox="1">
            <a:spLocks noChangeArrowheads="1"/>
          </p:cNvSpPr>
          <p:nvPr/>
        </p:nvSpPr>
        <p:spPr bwMode="auto">
          <a:xfrm>
            <a:off x="1777780" y="3806952"/>
            <a:ext cx="349735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fontAlgn="base" hangingPunct="1">
              <a:spcBef>
                <a:spcPct val="50000"/>
              </a:spcBef>
              <a:spcAft>
                <a:spcPct val="0"/>
              </a:spcAft>
            </a:pPr>
            <a:r>
              <a:rPr lang="es-ES" sz="2000" dirty="0">
                <a:solidFill>
                  <a:srgbClr val="000000"/>
                </a:solidFill>
                <a:latin typeface="Arial" charset="0"/>
                <a:sym typeface="Symbol" charset="0"/>
              </a:rPr>
              <a:t> </a:t>
            </a:r>
            <a:r>
              <a:rPr lang="es-ES" sz="2000" dirty="0" err="1">
                <a:solidFill>
                  <a:srgbClr val="000000"/>
                </a:solidFill>
                <a:latin typeface="Arial" charset="0"/>
                <a:sym typeface="Symbol" charset="0"/>
              </a:rPr>
              <a:t>Absorc</a:t>
            </a:r>
            <a:r>
              <a:rPr lang="es-ES" sz="2000" dirty="0">
                <a:solidFill>
                  <a:srgbClr val="000000"/>
                </a:solidFill>
                <a:latin typeface="Arial" charset="0"/>
                <a:sym typeface="Symbol" charset="0"/>
              </a:rPr>
              <a:t>. Intestinal de Ca</a:t>
            </a:r>
            <a:r>
              <a:rPr lang="es-ES_tradnl" sz="2000" dirty="0">
                <a:solidFill>
                  <a:srgbClr val="000000"/>
                </a:solidFill>
                <a:latin typeface="Arial" charset="0"/>
                <a:sym typeface="Symbol" charset="0"/>
              </a:rPr>
              <a:t>:</a:t>
            </a:r>
            <a:r>
              <a:rPr lang="es-ES" sz="2000" dirty="0">
                <a:solidFill>
                  <a:srgbClr val="000000"/>
                </a:solidFill>
                <a:latin typeface="Arial" charset="0"/>
                <a:sym typeface="Symbol" charset="0"/>
              </a:rPr>
              <a:t> </a:t>
            </a:r>
            <a:endParaRPr lang="es-ES" sz="2000" dirty="0">
              <a:solidFill>
                <a:srgbClr val="000000"/>
              </a:solidFill>
              <a:latin typeface="Arial" charset="0"/>
            </a:endParaRPr>
          </a:p>
        </p:txBody>
      </p:sp>
      <p:sp>
        <p:nvSpPr>
          <p:cNvPr id="13" name="Text Box 2065">
            <a:extLst>
              <a:ext uri="{FF2B5EF4-FFF2-40B4-BE49-F238E27FC236}">
                <a16:creationId xmlns:a16="http://schemas.microsoft.com/office/drawing/2014/main" id="{1E9CF7C8-005A-E64C-90DA-37B1ACFEC382}"/>
              </a:ext>
            </a:extLst>
          </p:cNvPr>
          <p:cNvSpPr txBox="1">
            <a:spLocks noChangeArrowheads="1"/>
          </p:cNvSpPr>
          <p:nvPr/>
        </p:nvSpPr>
        <p:spPr bwMode="auto">
          <a:xfrm>
            <a:off x="5095749" y="3827591"/>
            <a:ext cx="625863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fontAlgn="base" hangingPunct="1">
              <a:spcBef>
                <a:spcPct val="0"/>
              </a:spcBef>
              <a:spcAft>
                <a:spcPct val="0"/>
              </a:spcAft>
            </a:pPr>
            <a:r>
              <a:rPr lang="es-ES" sz="2000" dirty="0">
                <a:solidFill>
                  <a:srgbClr val="000000"/>
                </a:solidFill>
                <a:latin typeface="Arial" charset="0"/>
              </a:rPr>
              <a:t>GLUCOCORTICOIDES (efectivo si existe  </a:t>
            </a:r>
            <a:r>
              <a:rPr lang="es-ES" sz="2000" dirty="0">
                <a:solidFill>
                  <a:srgbClr val="000000"/>
                </a:solidFill>
                <a:latin typeface="Arial" charset="0"/>
                <a:sym typeface="Symbol" charset="0"/>
              </a:rPr>
              <a:t></a:t>
            </a:r>
            <a:r>
              <a:rPr lang="es-ES" sz="2000" dirty="0">
                <a:solidFill>
                  <a:srgbClr val="000000"/>
                </a:solidFill>
                <a:latin typeface="Arial" charset="0"/>
              </a:rPr>
              <a:t>1,25 D3 )</a:t>
            </a:r>
          </a:p>
        </p:txBody>
      </p:sp>
      <p:sp>
        <p:nvSpPr>
          <p:cNvPr id="14" name="Marcador de pie de página 13"/>
          <p:cNvSpPr>
            <a:spLocks noGrp="1"/>
          </p:cNvSpPr>
          <p:nvPr>
            <p:ph type="ftr" sz="quarter" idx="11"/>
          </p:nvPr>
        </p:nvSpPr>
        <p:spPr/>
        <p:txBody>
          <a:bodyPr/>
          <a:lstStyle/>
          <a:p>
            <a:endParaRPr lang="en-US"/>
          </a:p>
        </p:txBody>
      </p:sp>
      <p:sp>
        <p:nvSpPr>
          <p:cNvPr id="15" name="Marcador de número de diapositiva 14"/>
          <p:cNvSpPr>
            <a:spLocks noGrp="1"/>
          </p:cNvSpPr>
          <p:nvPr>
            <p:ph type="sldNum" sz="quarter" idx="12"/>
          </p:nvPr>
        </p:nvSpPr>
        <p:spPr/>
        <p:txBody>
          <a:bodyPr/>
          <a:lstStyle/>
          <a:p>
            <a:fld id="{419208EC-CE1A-CB46-B4AF-ADCAA3486656}" type="slidenum">
              <a:rPr lang="en-US" smtClean="0"/>
              <a:t>14</a:t>
            </a:fld>
            <a:endParaRPr lang="en-US"/>
          </a:p>
        </p:txBody>
      </p:sp>
    </p:spTree>
    <p:extLst>
      <p:ext uri="{BB962C8B-B14F-4D97-AF65-F5344CB8AC3E}">
        <p14:creationId xmlns:p14="http://schemas.microsoft.com/office/powerpoint/2010/main" val="2831016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648200" y="2590800"/>
            <a:ext cx="3200400" cy="1828800"/>
          </a:xfrm>
          <a:prstGeom prst="rect">
            <a:avLst/>
          </a:prstGeom>
          <a:solidFill>
            <a:srgbClr val="EAEAEA"/>
          </a:solidFill>
          <a:ln w="9525">
            <a:solidFill>
              <a:schemeClr val="tx1"/>
            </a:solidFill>
            <a:miter lim="800000"/>
            <a:headEnd/>
            <a:tailEnd/>
          </a:ln>
        </p:spPr>
        <p:txBody>
          <a:bodyPr wrap="none" anchor="ctr"/>
          <a:lstStyle/>
          <a:p>
            <a:endParaRPr lang="en-US">
              <a:solidFill>
                <a:srgbClr val="000000"/>
              </a:solidFill>
            </a:endParaRPr>
          </a:p>
        </p:txBody>
      </p:sp>
      <p:grpSp>
        <p:nvGrpSpPr>
          <p:cNvPr id="20483" name="Group 3"/>
          <p:cNvGrpSpPr>
            <a:grpSpLocks/>
          </p:cNvGrpSpPr>
          <p:nvPr/>
        </p:nvGrpSpPr>
        <p:grpSpPr bwMode="auto">
          <a:xfrm rot="-1756252">
            <a:off x="8509846" y="1209319"/>
            <a:ext cx="838200" cy="1866900"/>
            <a:chOff x="3168" y="2160"/>
            <a:chExt cx="840" cy="1848"/>
          </a:xfrm>
        </p:grpSpPr>
        <p:grpSp>
          <p:nvGrpSpPr>
            <p:cNvPr id="20504" name="Group 4" descr="Confeti grande"/>
            <p:cNvGrpSpPr>
              <a:grpSpLocks/>
            </p:cNvGrpSpPr>
            <p:nvPr/>
          </p:nvGrpSpPr>
          <p:grpSpPr bwMode="auto">
            <a:xfrm>
              <a:off x="3360" y="2400"/>
              <a:ext cx="384" cy="1329"/>
              <a:chOff x="1419" y="1806"/>
              <a:chExt cx="1714" cy="2097"/>
            </a:xfrm>
          </p:grpSpPr>
          <p:sp>
            <p:nvSpPr>
              <p:cNvPr id="20511" name="Oval 5"/>
              <p:cNvSpPr>
                <a:spLocks noChangeArrowheads="1"/>
              </p:cNvSpPr>
              <p:nvPr/>
            </p:nvSpPr>
            <p:spPr bwMode="auto">
              <a:xfrm>
                <a:off x="1419" y="3156"/>
                <a:ext cx="1714" cy="747"/>
              </a:xfrm>
              <a:prstGeom prst="ellipse">
                <a:avLst/>
              </a:prstGeom>
              <a:solidFill>
                <a:schemeClr val="bg2"/>
              </a:solidFill>
              <a:ln w="12700">
                <a:solidFill>
                  <a:schemeClr val="bg2"/>
                </a:solidFill>
                <a:round/>
                <a:headEnd/>
                <a:tailEnd/>
              </a:ln>
            </p:spPr>
            <p:txBody>
              <a:bodyPr/>
              <a:lstStyle/>
              <a:p>
                <a:endParaRPr lang="en-US">
                  <a:solidFill>
                    <a:srgbClr val="000000"/>
                  </a:solidFill>
                </a:endParaRPr>
              </a:p>
            </p:txBody>
          </p:sp>
          <p:sp>
            <p:nvSpPr>
              <p:cNvPr id="20512" name="Freeform 6"/>
              <p:cNvSpPr>
                <a:spLocks/>
              </p:cNvSpPr>
              <p:nvPr/>
            </p:nvSpPr>
            <p:spPr bwMode="auto">
              <a:xfrm>
                <a:off x="1419" y="1977"/>
                <a:ext cx="858" cy="1535"/>
              </a:xfrm>
              <a:custGeom>
                <a:avLst/>
                <a:gdLst>
                  <a:gd name="T0" fmla="*/ 97 w 858"/>
                  <a:gd name="T1" fmla="*/ 0 h 1535"/>
                  <a:gd name="T2" fmla="*/ 121 w 858"/>
                  <a:gd name="T3" fmla="*/ 210 h 1535"/>
                  <a:gd name="T4" fmla="*/ 128 w 858"/>
                  <a:gd name="T5" fmla="*/ 329 h 1535"/>
                  <a:gd name="T6" fmla="*/ 136 w 858"/>
                  <a:gd name="T7" fmla="*/ 459 h 1535"/>
                  <a:gd name="T8" fmla="*/ 144 w 858"/>
                  <a:gd name="T9" fmla="*/ 582 h 1535"/>
                  <a:gd name="T10" fmla="*/ 145 w 858"/>
                  <a:gd name="T11" fmla="*/ 708 h 1535"/>
                  <a:gd name="T12" fmla="*/ 140 w 858"/>
                  <a:gd name="T13" fmla="*/ 801 h 1535"/>
                  <a:gd name="T14" fmla="*/ 129 w 858"/>
                  <a:gd name="T15" fmla="*/ 919 h 1535"/>
                  <a:gd name="T16" fmla="*/ 108 w 858"/>
                  <a:gd name="T17" fmla="*/ 1067 h 1535"/>
                  <a:gd name="T18" fmla="*/ 81 w 858"/>
                  <a:gd name="T19" fmla="*/ 1214 h 1535"/>
                  <a:gd name="T20" fmla="*/ 43 w 858"/>
                  <a:gd name="T21" fmla="*/ 1362 h 1535"/>
                  <a:gd name="T22" fmla="*/ 0 w 858"/>
                  <a:gd name="T23" fmla="*/ 1535 h 1535"/>
                  <a:gd name="T24" fmla="*/ 858 w 858"/>
                  <a:gd name="T25" fmla="*/ 1535 h 1535"/>
                  <a:gd name="T26" fmla="*/ 858 w 858"/>
                  <a:gd name="T27" fmla="*/ 0 h 1535"/>
                  <a:gd name="T28" fmla="*/ 97 w 858"/>
                  <a:gd name="T29" fmla="*/ 0 h 15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58"/>
                  <a:gd name="T46" fmla="*/ 0 h 1535"/>
                  <a:gd name="T47" fmla="*/ 858 w 858"/>
                  <a:gd name="T48" fmla="*/ 1535 h 15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58" h="1535">
                    <a:moveTo>
                      <a:pt x="97" y="0"/>
                    </a:moveTo>
                    <a:lnTo>
                      <a:pt x="121" y="210"/>
                    </a:lnTo>
                    <a:lnTo>
                      <a:pt x="128" y="329"/>
                    </a:lnTo>
                    <a:lnTo>
                      <a:pt x="136" y="459"/>
                    </a:lnTo>
                    <a:lnTo>
                      <a:pt x="144" y="582"/>
                    </a:lnTo>
                    <a:lnTo>
                      <a:pt x="145" y="708"/>
                    </a:lnTo>
                    <a:lnTo>
                      <a:pt x="140" y="801"/>
                    </a:lnTo>
                    <a:lnTo>
                      <a:pt x="129" y="919"/>
                    </a:lnTo>
                    <a:lnTo>
                      <a:pt x="108" y="1067"/>
                    </a:lnTo>
                    <a:lnTo>
                      <a:pt x="81" y="1214"/>
                    </a:lnTo>
                    <a:lnTo>
                      <a:pt x="43" y="1362"/>
                    </a:lnTo>
                    <a:lnTo>
                      <a:pt x="0" y="1535"/>
                    </a:lnTo>
                    <a:lnTo>
                      <a:pt x="858" y="1535"/>
                    </a:lnTo>
                    <a:lnTo>
                      <a:pt x="858" y="0"/>
                    </a:lnTo>
                    <a:lnTo>
                      <a:pt x="97" y="0"/>
                    </a:lnTo>
                    <a:close/>
                  </a:path>
                </a:pathLst>
              </a:custGeom>
              <a:solidFill>
                <a:schemeClr val="bg2"/>
              </a:solidFill>
              <a:ln w="12700">
                <a:solidFill>
                  <a:schemeClr val="bg2"/>
                </a:solidFill>
                <a:prstDash val="solid"/>
                <a:round/>
                <a:headEnd/>
                <a:tailEnd/>
              </a:ln>
            </p:spPr>
            <p:txBody>
              <a:bodyPr/>
              <a:lstStyle/>
              <a:p>
                <a:endParaRPr lang="en-US"/>
              </a:p>
            </p:txBody>
          </p:sp>
          <p:sp>
            <p:nvSpPr>
              <p:cNvPr id="20513" name="Freeform 7"/>
              <p:cNvSpPr>
                <a:spLocks/>
              </p:cNvSpPr>
              <p:nvPr/>
            </p:nvSpPr>
            <p:spPr bwMode="auto">
              <a:xfrm>
                <a:off x="2269" y="1977"/>
                <a:ext cx="858" cy="1535"/>
              </a:xfrm>
              <a:custGeom>
                <a:avLst/>
                <a:gdLst>
                  <a:gd name="T0" fmla="*/ 760 w 858"/>
                  <a:gd name="T1" fmla="*/ 0 h 1535"/>
                  <a:gd name="T2" fmla="*/ 736 w 858"/>
                  <a:gd name="T3" fmla="*/ 210 h 1535"/>
                  <a:gd name="T4" fmla="*/ 729 w 858"/>
                  <a:gd name="T5" fmla="*/ 329 h 1535"/>
                  <a:gd name="T6" fmla="*/ 721 w 858"/>
                  <a:gd name="T7" fmla="*/ 459 h 1535"/>
                  <a:gd name="T8" fmla="*/ 713 w 858"/>
                  <a:gd name="T9" fmla="*/ 582 h 1535"/>
                  <a:gd name="T10" fmla="*/ 712 w 858"/>
                  <a:gd name="T11" fmla="*/ 708 h 1535"/>
                  <a:gd name="T12" fmla="*/ 717 w 858"/>
                  <a:gd name="T13" fmla="*/ 801 h 1535"/>
                  <a:gd name="T14" fmla="*/ 728 w 858"/>
                  <a:gd name="T15" fmla="*/ 919 h 1535"/>
                  <a:gd name="T16" fmla="*/ 750 w 858"/>
                  <a:gd name="T17" fmla="*/ 1067 h 1535"/>
                  <a:gd name="T18" fmla="*/ 777 w 858"/>
                  <a:gd name="T19" fmla="*/ 1214 h 1535"/>
                  <a:gd name="T20" fmla="*/ 814 w 858"/>
                  <a:gd name="T21" fmla="*/ 1362 h 1535"/>
                  <a:gd name="T22" fmla="*/ 858 w 858"/>
                  <a:gd name="T23" fmla="*/ 1535 h 1535"/>
                  <a:gd name="T24" fmla="*/ 0 w 858"/>
                  <a:gd name="T25" fmla="*/ 1535 h 1535"/>
                  <a:gd name="T26" fmla="*/ 0 w 858"/>
                  <a:gd name="T27" fmla="*/ 0 h 1535"/>
                  <a:gd name="T28" fmla="*/ 760 w 858"/>
                  <a:gd name="T29" fmla="*/ 0 h 15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58"/>
                  <a:gd name="T46" fmla="*/ 0 h 1535"/>
                  <a:gd name="T47" fmla="*/ 858 w 858"/>
                  <a:gd name="T48" fmla="*/ 1535 h 15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58" h="1535">
                    <a:moveTo>
                      <a:pt x="760" y="0"/>
                    </a:moveTo>
                    <a:lnTo>
                      <a:pt x="736" y="210"/>
                    </a:lnTo>
                    <a:lnTo>
                      <a:pt x="729" y="329"/>
                    </a:lnTo>
                    <a:lnTo>
                      <a:pt x="721" y="459"/>
                    </a:lnTo>
                    <a:lnTo>
                      <a:pt x="713" y="582"/>
                    </a:lnTo>
                    <a:lnTo>
                      <a:pt x="712" y="708"/>
                    </a:lnTo>
                    <a:lnTo>
                      <a:pt x="717" y="801"/>
                    </a:lnTo>
                    <a:lnTo>
                      <a:pt x="728" y="919"/>
                    </a:lnTo>
                    <a:lnTo>
                      <a:pt x="750" y="1067"/>
                    </a:lnTo>
                    <a:lnTo>
                      <a:pt x="777" y="1214"/>
                    </a:lnTo>
                    <a:lnTo>
                      <a:pt x="814" y="1362"/>
                    </a:lnTo>
                    <a:lnTo>
                      <a:pt x="858" y="1535"/>
                    </a:lnTo>
                    <a:lnTo>
                      <a:pt x="0" y="1535"/>
                    </a:lnTo>
                    <a:lnTo>
                      <a:pt x="0" y="0"/>
                    </a:lnTo>
                    <a:lnTo>
                      <a:pt x="760" y="0"/>
                    </a:lnTo>
                    <a:close/>
                  </a:path>
                </a:pathLst>
              </a:custGeom>
              <a:solidFill>
                <a:schemeClr val="bg2"/>
              </a:solidFill>
              <a:ln w="12700">
                <a:solidFill>
                  <a:schemeClr val="bg2"/>
                </a:solidFill>
                <a:prstDash val="solid"/>
                <a:round/>
                <a:headEnd/>
                <a:tailEnd/>
              </a:ln>
            </p:spPr>
            <p:txBody>
              <a:bodyPr/>
              <a:lstStyle/>
              <a:p>
                <a:endParaRPr lang="en-US"/>
              </a:p>
            </p:txBody>
          </p:sp>
          <p:sp>
            <p:nvSpPr>
              <p:cNvPr id="20514" name="Freeform 8"/>
              <p:cNvSpPr>
                <a:spLocks/>
              </p:cNvSpPr>
              <p:nvPr/>
            </p:nvSpPr>
            <p:spPr bwMode="auto">
              <a:xfrm>
                <a:off x="1423" y="3496"/>
                <a:ext cx="1701" cy="36"/>
              </a:xfrm>
              <a:custGeom>
                <a:avLst/>
                <a:gdLst>
                  <a:gd name="T0" fmla="*/ 8 w 1701"/>
                  <a:gd name="T1" fmla="*/ 0 h 36"/>
                  <a:gd name="T2" fmla="*/ 0 w 1701"/>
                  <a:gd name="T3" fmla="*/ 36 h 36"/>
                  <a:gd name="T4" fmla="*/ 1701 w 1701"/>
                  <a:gd name="T5" fmla="*/ 36 h 36"/>
                  <a:gd name="T6" fmla="*/ 1697 w 1701"/>
                  <a:gd name="T7" fmla="*/ 0 h 36"/>
                  <a:gd name="T8" fmla="*/ 8 w 1701"/>
                  <a:gd name="T9" fmla="*/ 0 h 36"/>
                  <a:gd name="T10" fmla="*/ 0 60000 65536"/>
                  <a:gd name="T11" fmla="*/ 0 60000 65536"/>
                  <a:gd name="T12" fmla="*/ 0 60000 65536"/>
                  <a:gd name="T13" fmla="*/ 0 60000 65536"/>
                  <a:gd name="T14" fmla="*/ 0 60000 65536"/>
                  <a:gd name="T15" fmla="*/ 0 w 1701"/>
                  <a:gd name="T16" fmla="*/ 0 h 36"/>
                  <a:gd name="T17" fmla="*/ 1701 w 1701"/>
                  <a:gd name="T18" fmla="*/ 36 h 36"/>
                </a:gdLst>
                <a:ahLst/>
                <a:cxnLst>
                  <a:cxn ang="T10">
                    <a:pos x="T0" y="T1"/>
                  </a:cxn>
                  <a:cxn ang="T11">
                    <a:pos x="T2" y="T3"/>
                  </a:cxn>
                  <a:cxn ang="T12">
                    <a:pos x="T4" y="T5"/>
                  </a:cxn>
                  <a:cxn ang="T13">
                    <a:pos x="T6" y="T7"/>
                  </a:cxn>
                  <a:cxn ang="T14">
                    <a:pos x="T8" y="T9"/>
                  </a:cxn>
                </a:cxnLst>
                <a:rect l="T15" t="T16" r="T17" b="T18"/>
                <a:pathLst>
                  <a:path w="1701" h="36">
                    <a:moveTo>
                      <a:pt x="8" y="0"/>
                    </a:moveTo>
                    <a:lnTo>
                      <a:pt x="0" y="36"/>
                    </a:lnTo>
                    <a:lnTo>
                      <a:pt x="1701" y="36"/>
                    </a:lnTo>
                    <a:lnTo>
                      <a:pt x="1697" y="0"/>
                    </a:lnTo>
                    <a:lnTo>
                      <a:pt x="8" y="0"/>
                    </a:lnTo>
                    <a:close/>
                  </a:path>
                </a:pathLst>
              </a:custGeom>
              <a:solidFill>
                <a:schemeClr val="bg2"/>
              </a:solidFill>
              <a:ln w="9525">
                <a:solidFill>
                  <a:schemeClr val="bg2"/>
                </a:solidFill>
                <a:round/>
                <a:headEnd/>
                <a:tailEnd/>
              </a:ln>
            </p:spPr>
            <p:txBody>
              <a:bodyPr/>
              <a:lstStyle/>
              <a:p>
                <a:endParaRPr lang="en-US"/>
              </a:p>
            </p:txBody>
          </p:sp>
          <p:sp>
            <p:nvSpPr>
              <p:cNvPr id="20515" name="Rectangle 9"/>
              <p:cNvSpPr>
                <a:spLocks noChangeArrowheads="1"/>
              </p:cNvSpPr>
              <p:nvPr/>
            </p:nvSpPr>
            <p:spPr bwMode="auto">
              <a:xfrm>
                <a:off x="2178" y="1926"/>
                <a:ext cx="189" cy="1648"/>
              </a:xfrm>
              <a:prstGeom prst="rect">
                <a:avLst/>
              </a:prstGeom>
              <a:solidFill>
                <a:schemeClr val="bg2"/>
              </a:solidFill>
              <a:ln w="9525">
                <a:solidFill>
                  <a:schemeClr val="bg2"/>
                </a:solidFill>
                <a:miter lim="800000"/>
                <a:headEnd/>
                <a:tailEnd/>
              </a:ln>
            </p:spPr>
            <p:txBody>
              <a:bodyPr/>
              <a:lstStyle/>
              <a:p>
                <a:endParaRPr lang="en-US">
                  <a:solidFill>
                    <a:srgbClr val="000000"/>
                  </a:solidFill>
                </a:endParaRPr>
              </a:p>
            </p:txBody>
          </p:sp>
          <p:sp>
            <p:nvSpPr>
              <p:cNvPr id="20516" name="Freeform 10"/>
              <p:cNvSpPr>
                <a:spLocks/>
              </p:cNvSpPr>
              <p:nvPr/>
            </p:nvSpPr>
            <p:spPr bwMode="auto">
              <a:xfrm>
                <a:off x="1515" y="2036"/>
                <a:ext cx="300" cy="1731"/>
              </a:xfrm>
              <a:custGeom>
                <a:avLst/>
                <a:gdLst>
                  <a:gd name="T0" fmla="*/ 92 w 300"/>
                  <a:gd name="T1" fmla="*/ 0 h 1731"/>
                  <a:gd name="T2" fmla="*/ 126 w 300"/>
                  <a:gd name="T3" fmla="*/ 253 h 1731"/>
                  <a:gd name="T4" fmla="*/ 133 w 300"/>
                  <a:gd name="T5" fmla="*/ 376 h 1731"/>
                  <a:gd name="T6" fmla="*/ 141 w 300"/>
                  <a:gd name="T7" fmla="*/ 511 h 1731"/>
                  <a:gd name="T8" fmla="*/ 150 w 300"/>
                  <a:gd name="T9" fmla="*/ 642 h 1731"/>
                  <a:gd name="T10" fmla="*/ 152 w 300"/>
                  <a:gd name="T11" fmla="*/ 774 h 1731"/>
                  <a:gd name="T12" fmla="*/ 146 w 300"/>
                  <a:gd name="T13" fmla="*/ 871 h 1731"/>
                  <a:gd name="T14" fmla="*/ 134 w 300"/>
                  <a:gd name="T15" fmla="*/ 993 h 1731"/>
                  <a:gd name="T16" fmla="*/ 113 w 300"/>
                  <a:gd name="T17" fmla="*/ 1148 h 1731"/>
                  <a:gd name="T18" fmla="*/ 84 w 300"/>
                  <a:gd name="T19" fmla="*/ 1302 h 1731"/>
                  <a:gd name="T20" fmla="*/ 44 w 300"/>
                  <a:gd name="T21" fmla="*/ 1457 h 1731"/>
                  <a:gd name="T22" fmla="*/ 0 w 300"/>
                  <a:gd name="T23" fmla="*/ 1637 h 1731"/>
                  <a:gd name="T24" fmla="*/ 35 w 300"/>
                  <a:gd name="T25" fmla="*/ 1668 h 1731"/>
                  <a:gd name="T26" fmla="*/ 84 w 300"/>
                  <a:gd name="T27" fmla="*/ 1697 h 1731"/>
                  <a:gd name="T28" fmla="*/ 145 w 300"/>
                  <a:gd name="T29" fmla="*/ 1731 h 1731"/>
                  <a:gd name="T30" fmla="*/ 161 w 300"/>
                  <a:gd name="T31" fmla="*/ 1482 h 1731"/>
                  <a:gd name="T32" fmla="*/ 181 w 300"/>
                  <a:gd name="T33" fmla="*/ 1173 h 1731"/>
                  <a:gd name="T34" fmla="*/ 193 w 300"/>
                  <a:gd name="T35" fmla="*/ 992 h 1731"/>
                  <a:gd name="T36" fmla="*/ 202 w 300"/>
                  <a:gd name="T37" fmla="*/ 869 h 1731"/>
                  <a:gd name="T38" fmla="*/ 218 w 300"/>
                  <a:gd name="T39" fmla="*/ 650 h 1731"/>
                  <a:gd name="T40" fmla="*/ 247 w 300"/>
                  <a:gd name="T41" fmla="*/ 375 h 1731"/>
                  <a:gd name="T42" fmla="*/ 300 w 300"/>
                  <a:gd name="T43" fmla="*/ 25 h 1731"/>
                  <a:gd name="T44" fmla="*/ 92 w 300"/>
                  <a:gd name="T45" fmla="*/ 0 h 17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0"/>
                  <a:gd name="T70" fmla="*/ 0 h 1731"/>
                  <a:gd name="T71" fmla="*/ 300 w 300"/>
                  <a:gd name="T72" fmla="*/ 1731 h 17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0" h="1731">
                    <a:moveTo>
                      <a:pt x="92" y="0"/>
                    </a:moveTo>
                    <a:lnTo>
                      <a:pt x="126" y="253"/>
                    </a:lnTo>
                    <a:lnTo>
                      <a:pt x="133" y="376"/>
                    </a:lnTo>
                    <a:lnTo>
                      <a:pt x="141" y="511"/>
                    </a:lnTo>
                    <a:lnTo>
                      <a:pt x="150" y="642"/>
                    </a:lnTo>
                    <a:lnTo>
                      <a:pt x="152" y="774"/>
                    </a:lnTo>
                    <a:lnTo>
                      <a:pt x="146" y="871"/>
                    </a:lnTo>
                    <a:lnTo>
                      <a:pt x="134" y="993"/>
                    </a:lnTo>
                    <a:lnTo>
                      <a:pt x="113" y="1148"/>
                    </a:lnTo>
                    <a:lnTo>
                      <a:pt x="84" y="1302"/>
                    </a:lnTo>
                    <a:lnTo>
                      <a:pt x="44" y="1457"/>
                    </a:lnTo>
                    <a:lnTo>
                      <a:pt x="0" y="1637"/>
                    </a:lnTo>
                    <a:lnTo>
                      <a:pt x="35" y="1668"/>
                    </a:lnTo>
                    <a:lnTo>
                      <a:pt x="84" y="1697"/>
                    </a:lnTo>
                    <a:lnTo>
                      <a:pt x="145" y="1731"/>
                    </a:lnTo>
                    <a:lnTo>
                      <a:pt x="161" y="1482"/>
                    </a:lnTo>
                    <a:lnTo>
                      <a:pt x="181" y="1173"/>
                    </a:lnTo>
                    <a:lnTo>
                      <a:pt x="193" y="992"/>
                    </a:lnTo>
                    <a:lnTo>
                      <a:pt x="202" y="869"/>
                    </a:lnTo>
                    <a:lnTo>
                      <a:pt x="218" y="650"/>
                    </a:lnTo>
                    <a:lnTo>
                      <a:pt x="247" y="375"/>
                    </a:lnTo>
                    <a:lnTo>
                      <a:pt x="300" y="25"/>
                    </a:lnTo>
                    <a:lnTo>
                      <a:pt x="92" y="0"/>
                    </a:lnTo>
                    <a:close/>
                  </a:path>
                </a:pathLst>
              </a:custGeom>
              <a:solidFill>
                <a:schemeClr val="bg2"/>
              </a:solidFill>
              <a:ln w="9525">
                <a:solidFill>
                  <a:schemeClr val="bg2"/>
                </a:solidFill>
                <a:round/>
                <a:headEnd/>
                <a:tailEnd/>
              </a:ln>
            </p:spPr>
            <p:txBody>
              <a:bodyPr/>
              <a:lstStyle/>
              <a:p>
                <a:endParaRPr lang="en-US"/>
              </a:p>
            </p:txBody>
          </p:sp>
          <p:sp>
            <p:nvSpPr>
              <p:cNvPr id="20517" name="Oval 11"/>
              <p:cNvSpPr>
                <a:spLocks noChangeArrowheads="1"/>
              </p:cNvSpPr>
              <p:nvPr/>
            </p:nvSpPr>
            <p:spPr bwMode="auto">
              <a:xfrm>
                <a:off x="1516" y="1806"/>
                <a:ext cx="1525" cy="344"/>
              </a:xfrm>
              <a:prstGeom prst="ellipse">
                <a:avLst/>
              </a:prstGeom>
              <a:solidFill>
                <a:schemeClr val="bg2"/>
              </a:solidFill>
              <a:ln w="12700">
                <a:solidFill>
                  <a:schemeClr val="bg2"/>
                </a:solidFill>
                <a:round/>
                <a:headEnd/>
                <a:tailEnd/>
              </a:ln>
            </p:spPr>
            <p:txBody>
              <a:bodyPr/>
              <a:lstStyle/>
              <a:p>
                <a:endParaRPr lang="en-US">
                  <a:solidFill>
                    <a:srgbClr val="000000"/>
                  </a:solidFill>
                </a:endParaRPr>
              </a:p>
            </p:txBody>
          </p:sp>
        </p:grpSp>
        <p:grpSp>
          <p:nvGrpSpPr>
            <p:cNvPr id="20505" name="Group 12" descr="Confeti grande"/>
            <p:cNvGrpSpPr>
              <a:grpSpLocks/>
            </p:cNvGrpSpPr>
            <p:nvPr/>
          </p:nvGrpSpPr>
          <p:grpSpPr bwMode="auto">
            <a:xfrm rot="-7028412">
              <a:off x="3336" y="2040"/>
              <a:ext cx="552" cy="792"/>
              <a:chOff x="1379" y="506"/>
              <a:chExt cx="2331" cy="3049"/>
            </a:xfrm>
          </p:grpSpPr>
          <p:sp>
            <p:nvSpPr>
              <p:cNvPr id="20509" name="Freeform 13"/>
              <p:cNvSpPr>
                <a:spLocks/>
              </p:cNvSpPr>
              <p:nvPr/>
            </p:nvSpPr>
            <p:spPr bwMode="auto">
              <a:xfrm>
                <a:off x="1379" y="660"/>
                <a:ext cx="1899" cy="2895"/>
              </a:xfrm>
              <a:custGeom>
                <a:avLst/>
                <a:gdLst>
                  <a:gd name="T0" fmla="*/ 1494 w 1899"/>
                  <a:gd name="T1" fmla="*/ 1560 h 2895"/>
                  <a:gd name="T2" fmla="*/ 1274 w 1899"/>
                  <a:gd name="T3" fmla="*/ 1394 h 2895"/>
                  <a:gd name="T4" fmla="*/ 1141 w 1899"/>
                  <a:gd name="T5" fmla="*/ 1250 h 2895"/>
                  <a:gd name="T6" fmla="*/ 1049 w 1899"/>
                  <a:gd name="T7" fmla="*/ 1050 h 2895"/>
                  <a:gd name="T8" fmla="*/ 1007 w 1899"/>
                  <a:gd name="T9" fmla="*/ 873 h 2895"/>
                  <a:gd name="T10" fmla="*/ 1010 w 1899"/>
                  <a:gd name="T11" fmla="*/ 717 h 2895"/>
                  <a:gd name="T12" fmla="*/ 1060 w 1899"/>
                  <a:gd name="T13" fmla="*/ 523 h 2895"/>
                  <a:gd name="T14" fmla="*/ 1156 w 1899"/>
                  <a:gd name="T15" fmla="*/ 351 h 2895"/>
                  <a:gd name="T16" fmla="*/ 1295 w 1899"/>
                  <a:gd name="T17" fmla="*/ 199 h 2895"/>
                  <a:gd name="T18" fmla="*/ 1422 w 1899"/>
                  <a:gd name="T19" fmla="*/ 113 h 2895"/>
                  <a:gd name="T20" fmla="*/ 1561 w 1899"/>
                  <a:gd name="T21" fmla="*/ 61 h 2895"/>
                  <a:gd name="T22" fmla="*/ 1690 w 1899"/>
                  <a:gd name="T23" fmla="*/ 46 h 2895"/>
                  <a:gd name="T24" fmla="*/ 1899 w 1899"/>
                  <a:gd name="T25" fmla="*/ 55 h 2895"/>
                  <a:gd name="T26" fmla="*/ 1710 w 1899"/>
                  <a:gd name="T27" fmla="*/ 16 h 2895"/>
                  <a:gd name="T28" fmla="*/ 1533 w 1899"/>
                  <a:gd name="T29" fmla="*/ 0 h 2895"/>
                  <a:gd name="T30" fmla="*/ 1378 w 1899"/>
                  <a:gd name="T31" fmla="*/ 5 h 2895"/>
                  <a:gd name="T32" fmla="*/ 1212 w 1899"/>
                  <a:gd name="T33" fmla="*/ 28 h 2895"/>
                  <a:gd name="T34" fmla="*/ 1014 w 1899"/>
                  <a:gd name="T35" fmla="*/ 79 h 2895"/>
                  <a:gd name="T36" fmla="*/ 835 w 1899"/>
                  <a:gd name="T37" fmla="*/ 155 h 2895"/>
                  <a:gd name="T38" fmla="*/ 657 w 1899"/>
                  <a:gd name="T39" fmla="*/ 257 h 2895"/>
                  <a:gd name="T40" fmla="*/ 526 w 1899"/>
                  <a:gd name="T41" fmla="*/ 362 h 2895"/>
                  <a:gd name="T42" fmla="*/ 397 w 1899"/>
                  <a:gd name="T43" fmla="*/ 484 h 2895"/>
                  <a:gd name="T44" fmla="*/ 294 w 1899"/>
                  <a:gd name="T45" fmla="*/ 612 h 2895"/>
                  <a:gd name="T46" fmla="*/ 199 w 1899"/>
                  <a:gd name="T47" fmla="*/ 750 h 2895"/>
                  <a:gd name="T48" fmla="*/ 125 w 1899"/>
                  <a:gd name="T49" fmla="*/ 902 h 2895"/>
                  <a:gd name="T50" fmla="*/ 64 w 1899"/>
                  <a:gd name="T51" fmla="*/ 1072 h 2895"/>
                  <a:gd name="T52" fmla="*/ 22 w 1899"/>
                  <a:gd name="T53" fmla="*/ 1244 h 2895"/>
                  <a:gd name="T54" fmla="*/ 3 w 1899"/>
                  <a:gd name="T55" fmla="*/ 1427 h 2895"/>
                  <a:gd name="T56" fmla="*/ 3 w 1899"/>
                  <a:gd name="T57" fmla="*/ 1597 h 2895"/>
                  <a:gd name="T58" fmla="*/ 31 w 1899"/>
                  <a:gd name="T59" fmla="*/ 1801 h 2895"/>
                  <a:gd name="T60" fmla="*/ 77 w 1899"/>
                  <a:gd name="T61" fmla="*/ 1978 h 2895"/>
                  <a:gd name="T62" fmla="*/ 142 w 1899"/>
                  <a:gd name="T63" fmla="*/ 2128 h 2895"/>
                  <a:gd name="T64" fmla="*/ 221 w 1899"/>
                  <a:gd name="T65" fmla="*/ 2283 h 2895"/>
                  <a:gd name="T66" fmla="*/ 330 w 1899"/>
                  <a:gd name="T67" fmla="*/ 2433 h 2895"/>
                  <a:gd name="T68" fmla="*/ 441 w 1899"/>
                  <a:gd name="T69" fmla="*/ 2561 h 2895"/>
                  <a:gd name="T70" fmla="*/ 554 w 1899"/>
                  <a:gd name="T71" fmla="*/ 2664 h 2895"/>
                  <a:gd name="T72" fmla="*/ 691 w 1899"/>
                  <a:gd name="T73" fmla="*/ 2762 h 2895"/>
                  <a:gd name="T74" fmla="*/ 807 w 1899"/>
                  <a:gd name="T75" fmla="*/ 2825 h 2895"/>
                  <a:gd name="T76" fmla="*/ 918 w 1899"/>
                  <a:gd name="T77" fmla="*/ 2864 h 2895"/>
                  <a:gd name="T78" fmla="*/ 1064 w 1899"/>
                  <a:gd name="T79" fmla="*/ 2892 h 2895"/>
                  <a:gd name="T80" fmla="*/ 1189 w 1899"/>
                  <a:gd name="T81" fmla="*/ 2892 h 2895"/>
                  <a:gd name="T82" fmla="*/ 1347 w 1899"/>
                  <a:gd name="T83" fmla="*/ 2862 h 2895"/>
                  <a:gd name="T84" fmla="*/ 1474 w 1899"/>
                  <a:gd name="T85" fmla="*/ 2801 h 2895"/>
                  <a:gd name="T86" fmla="*/ 1590 w 1899"/>
                  <a:gd name="T87" fmla="*/ 2718 h 2895"/>
                  <a:gd name="T88" fmla="*/ 1690 w 1899"/>
                  <a:gd name="T89" fmla="*/ 2609 h 2895"/>
                  <a:gd name="T90" fmla="*/ 1766 w 1899"/>
                  <a:gd name="T91" fmla="*/ 2479 h 2895"/>
                  <a:gd name="T92" fmla="*/ 1810 w 1899"/>
                  <a:gd name="T93" fmla="*/ 2326 h 2895"/>
                  <a:gd name="T94" fmla="*/ 1823 w 1899"/>
                  <a:gd name="T95" fmla="*/ 2163 h 2895"/>
                  <a:gd name="T96" fmla="*/ 1794 w 1899"/>
                  <a:gd name="T97" fmla="*/ 1991 h 2895"/>
                  <a:gd name="T98" fmla="*/ 1727 w 1899"/>
                  <a:gd name="T99" fmla="*/ 1841 h 2895"/>
                  <a:gd name="T100" fmla="*/ 1627 w 1899"/>
                  <a:gd name="T101" fmla="*/ 1699 h 28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9"/>
                  <a:gd name="T154" fmla="*/ 0 h 2895"/>
                  <a:gd name="T155" fmla="*/ 1899 w 1899"/>
                  <a:gd name="T156" fmla="*/ 2895 h 28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solidFill>
                <a:schemeClr val="bg2"/>
              </a:solidFill>
              <a:ln w="25400">
                <a:solidFill>
                  <a:schemeClr val="bg2"/>
                </a:solidFill>
                <a:prstDash val="solid"/>
                <a:round/>
                <a:headEnd/>
                <a:tailEnd/>
              </a:ln>
            </p:spPr>
            <p:txBody>
              <a:bodyPr/>
              <a:lstStyle/>
              <a:p>
                <a:endParaRPr lang="en-US"/>
              </a:p>
            </p:txBody>
          </p:sp>
          <p:sp>
            <p:nvSpPr>
              <p:cNvPr id="20510" name="Freeform 14"/>
              <p:cNvSpPr>
                <a:spLocks/>
              </p:cNvSpPr>
              <p:nvPr/>
            </p:nvSpPr>
            <p:spPr bwMode="auto">
              <a:xfrm rot="13072547" flipV="1">
                <a:off x="1554" y="506"/>
                <a:ext cx="2156" cy="2640"/>
              </a:xfrm>
              <a:custGeom>
                <a:avLst/>
                <a:gdLst>
                  <a:gd name="T0" fmla="*/ 593 w 1899"/>
                  <a:gd name="T1" fmla="*/ 1012 h 2895"/>
                  <a:gd name="T2" fmla="*/ 915 w 1899"/>
                  <a:gd name="T3" fmla="*/ 1138 h 2895"/>
                  <a:gd name="T4" fmla="*/ 1110 w 1899"/>
                  <a:gd name="T5" fmla="*/ 1248 h 2895"/>
                  <a:gd name="T6" fmla="*/ 1244 w 1899"/>
                  <a:gd name="T7" fmla="*/ 1399 h 2895"/>
                  <a:gd name="T8" fmla="*/ 1306 w 1899"/>
                  <a:gd name="T9" fmla="*/ 1534 h 2895"/>
                  <a:gd name="T10" fmla="*/ 1301 w 1899"/>
                  <a:gd name="T11" fmla="*/ 1651 h 2895"/>
                  <a:gd name="T12" fmla="*/ 1228 w 1899"/>
                  <a:gd name="T13" fmla="*/ 1798 h 2895"/>
                  <a:gd name="T14" fmla="*/ 1088 w 1899"/>
                  <a:gd name="T15" fmla="*/ 1930 h 2895"/>
                  <a:gd name="T16" fmla="*/ 884 w 1899"/>
                  <a:gd name="T17" fmla="*/ 2045 h 2895"/>
                  <a:gd name="T18" fmla="*/ 698 w 1899"/>
                  <a:gd name="T19" fmla="*/ 2110 h 2895"/>
                  <a:gd name="T20" fmla="*/ 495 w 1899"/>
                  <a:gd name="T21" fmla="*/ 2148 h 2895"/>
                  <a:gd name="T22" fmla="*/ 305 w 1899"/>
                  <a:gd name="T23" fmla="*/ 2160 h 2895"/>
                  <a:gd name="T24" fmla="*/ 0 w 1899"/>
                  <a:gd name="T25" fmla="*/ 2154 h 2895"/>
                  <a:gd name="T26" fmla="*/ 277 w 1899"/>
                  <a:gd name="T27" fmla="*/ 2183 h 2895"/>
                  <a:gd name="T28" fmla="*/ 536 w 1899"/>
                  <a:gd name="T29" fmla="*/ 2195 h 2895"/>
                  <a:gd name="T30" fmla="*/ 763 w 1899"/>
                  <a:gd name="T31" fmla="*/ 2191 h 2895"/>
                  <a:gd name="T32" fmla="*/ 1006 w 1899"/>
                  <a:gd name="T33" fmla="*/ 2174 h 2895"/>
                  <a:gd name="T34" fmla="*/ 1295 w 1899"/>
                  <a:gd name="T35" fmla="*/ 2136 h 2895"/>
                  <a:gd name="T36" fmla="*/ 1557 w 1899"/>
                  <a:gd name="T37" fmla="*/ 2078 h 2895"/>
                  <a:gd name="T38" fmla="*/ 1818 w 1899"/>
                  <a:gd name="T39" fmla="*/ 2001 h 2895"/>
                  <a:gd name="T40" fmla="*/ 2010 w 1899"/>
                  <a:gd name="T41" fmla="*/ 1921 h 2895"/>
                  <a:gd name="T42" fmla="*/ 2198 w 1899"/>
                  <a:gd name="T43" fmla="*/ 1828 h 2895"/>
                  <a:gd name="T44" fmla="*/ 2349 w 1899"/>
                  <a:gd name="T45" fmla="*/ 1732 h 2895"/>
                  <a:gd name="T46" fmla="*/ 2488 w 1899"/>
                  <a:gd name="T47" fmla="*/ 1627 h 2895"/>
                  <a:gd name="T48" fmla="*/ 2597 w 1899"/>
                  <a:gd name="T49" fmla="*/ 1511 h 2895"/>
                  <a:gd name="T50" fmla="*/ 2685 w 1899"/>
                  <a:gd name="T51" fmla="*/ 1382 h 2895"/>
                  <a:gd name="T52" fmla="*/ 2746 w 1899"/>
                  <a:gd name="T53" fmla="*/ 1252 h 2895"/>
                  <a:gd name="T54" fmla="*/ 2775 w 1899"/>
                  <a:gd name="T55" fmla="*/ 1113 h 2895"/>
                  <a:gd name="T56" fmla="*/ 2775 w 1899"/>
                  <a:gd name="T57" fmla="*/ 985 h 2895"/>
                  <a:gd name="T58" fmla="*/ 2734 w 1899"/>
                  <a:gd name="T59" fmla="*/ 830 h 2895"/>
                  <a:gd name="T60" fmla="*/ 2667 w 1899"/>
                  <a:gd name="T61" fmla="*/ 695 h 2895"/>
                  <a:gd name="T62" fmla="*/ 2572 w 1899"/>
                  <a:gd name="T63" fmla="*/ 581 h 2895"/>
                  <a:gd name="T64" fmla="*/ 2456 w 1899"/>
                  <a:gd name="T65" fmla="*/ 464 h 2895"/>
                  <a:gd name="T66" fmla="*/ 2296 w 1899"/>
                  <a:gd name="T67" fmla="*/ 350 h 2895"/>
                  <a:gd name="T68" fmla="*/ 2133 w 1899"/>
                  <a:gd name="T69" fmla="*/ 254 h 2895"/>
                  <a:gd name="T70" fmla="*/ 1969 w 1899"/>
                  <a:gd name="T71" fmla="*/ 175 h 2895"/>
                  <a:gd name="T72" fmla="*/ 1768 w 1899"/>
                  <a:gd name="T73" fmla="*/ 100 h 2895"/>
                  <a:gd name="T74" fmla="*/ 1599 w 1899"/>
                  <a:gd name="T75" fmla="*/ 53 h 2895"/>
                  <a:gd name="T76" fmla="*/ 1436 w 1899"/>
                  <a:gd name="T77" fmla="*/ 24 h 2895"/>
                  <a:gd name="T78" fmla="*/ 1222 w 1899"/>
                  <a:gd name="T79" fmla="*/ 3 h 2895"/>
                  <a:gd name="T80" fmla="*/ 1039 w 1899"/>
                  <a:gd name="T81" fmla="*/ 3 h 2895"/>
                  <a:gd name="T82" fmla="*/ 808 w 1899"/>
                  <a:gd name="T83" fmla="*/ 25 h 2895"/>
                  <a:gd name="T84" fmla="*/ 622 w 1899"/>
                  <a:gd name="T85" fmla="*/ 71 h 2895"/>
                  <a:gd name="T86" fmla="*/ 453 w 1899"/>
                  <a:gd name="T87" fmla="*/ 134 h 2895"/>
                  <a:gd name="T88" fmla="*/ 305 w 1899"/>
                  <a:gd name="T89" fmla="*/ 217 h 2895"/>
                  <a:gd name="T90" fmla="*/ 194 w 1899"/>
                  <a:gd name="T91" fmla="*/ 316 h 2895"/>
                  <a:gd name="T92" fmla="*/ 131 w 1899"/>
                  <a:gd name="T93" fmla="*/ 431 h 2895"/>
                  <a:gd name="T94" fmla="*/ 111 w 1899"/>
                  <a:gd name="T95" fmla="*/ 555 h 2895"/>
                  <a:gd name="T96" fmla="*/ 153 w 1899"/>
                  <a:gd name="T97" fmla="*/ 685 h 2895"/>
                  <a:gd name="T98" fmla="*/ 251 w 1899"/>
                  <a:gd name="T99" fmla="*/ 799 h 2895"/>
                  <a:gd name="T100" fmla="*/ 399 w 1899"/>
                  <a:gd name="T101" fmla="*/ 907 h 28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9"/>
                  <a:gd name="T154" fmla="*/ 0 h 2895"/>
                  <a:gd name="T155" fmla="*/ 1899 w 1899"/>
                  <a:gd name="T156" fmla="*/ 2895 h 28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solidFill>
                <a:schemeClr val="bg2"/>
              </a:solidFill>
              <a:ln w="25400">
                <a:solidFill>
                  <a:schemeClr val="bg2"/>
                </a:solidFill>
                <a:prstDash val="solid"/>
                <a:round/>
                <a:headEnd/>
                <a:tailEnd/>
              </a:ln>
            </p:spPr>
            <p:txBody>
              <a:bodyPr/>
              <a:lstStyle/>
              <a:p>
                <a:endParaRPr lang="en-US"/>
              </a:p>
            </p:txBody>
          </p:sp>
        </p:grpSp>
        <p:grpSp>
          <p:nvGrpSpPr>
            <p:cNvPr id="20506" name="Group 15" descr="Confeti grande"/>
            <p:cNvGrpSpPr>
              <a:grpSpLocks/>
            </p:cNvGrpSpPr>
            <p:nvPr/>
          </p:nvGrpSpPr>
          <p:grpSpPr bwMode="auto">
            <a:xfrm rot="7028412" flipV="1">
              <a:off x="3288" y="3336"/>
              <a:ext cx="552" cy="792"/>
              <a:chOff x="1379" y="506"/>
              <a:chExt cx="2331" cy="3049"/>
            </a:xfrm>
          </p:grpSpPr>
          <p:sp>
            <p:nvSpPr>
              <p:cNvPr id="20507" name="Freeform 16"/>
              <p:cNvSpPr>
                <a:spLocks/>
              </p:cNvSpPr>
              <p:nvPr/>
            </p:nvSpPr>
            <p:spPr bwMode="auto">
              <a:xfrm>
                <a:off x="1379" y="660"/>
                <a:ext cx="1899" cy="2895"/>
              </a:xfrm>
              <a:custGeom>
                <a:avLst/>
                <a:gdLst>
                  <a:gd name="T0" fmla="*/ 1494 w 1899"/>
                  <a:gd name="T1" fmla="*/ 1560 h 2895"/>
                  <a:gd name="T2" fmla="*/ 1274 w 1899"/>
                  <a:gd name="T3" fmla="*/ 1394 h 2895"/>
                  <a:gd name="T4" fmla="*/ 1141 w 1899"/>
                  <a:gd name="T5" fmla="*/ 1250 h 2895"/>
                  <a:gd name="T6" fmla="*/ 1049 w 1899"/>
                  <a:gd name="T7" fmla="*/ 1050 h 2895"/>
                  <a:gd name="T8" fmla="*/ 1007 w 1899"/>
                  <a:gd name="T9" fmla="*/ 873 h 2895"/>
                  <a:gd name="T10" fmla="*/ 1010 w 1899"/>
                  <a:gd name="T11" fmla="*/ 717 h 2895"/>
                  <a:gd name="T12" fmla="*/ 1060 w 1899"/>
                  <a:gd name="T13" fmla="*/ 523 h 2895"/>
                  <a:gd name="T14" fmla="*/ 1156 w 1899"/>
                  <a:gd name="T15" fmla="*/ 351 h 2895"/>
                  <a:gd name="T16" fmla="*/ 1295 w 1899"/>
                  <a:gd name="T17" fmla="*/ 199 h 2895"/>
                  <a:gd name="T18" fmla="*/ 1422 w 1899"/>
                  <a:gd name="T19" fmla="*/ 113 h 2895"/>
                  <a:gd name="T20" fmla="*/ 1561 w 1899"/>
                  <a:gd name="T21" fmla="*/ 61 h 2895"/>
                  <a:gd name="T22" fmla="*/ 1690 w 1899"/>
                  <a:gd name="T23" fmla="*/ 46 h 2895"/>
                  <a:gd name="T24" fmla="*/ 1899 w 1899"/>
                  <a:gd name="T25" fmla="*/ 55 h 2895"/>
                  <a:gd name="T26" fmla="*/ 1710 w 1899"/>
                  <a:gd name="T27" fmla="*/ 16 h 2895"/>
                  <a:gd name="T28" fmla="*/ 1533 w 1899"/>
                  <a:gd name="T29" fmla="*/ 0 h 2895"/>
                  <a:gd name="T30" fmla="*/ 1378 w 1899"/>
                  <a:gd name="T31" fmla="*/ 5 h 2895"/>
                  <a:gd name="T32" fmla="*/ 1212 w 1899"/>
                  <a:gd name="T33" fmla="*/ 28 h 2895"/>
                  <a:gd name="T34" fmla="*/ 1014 w 1899"/>
                  <a:gd name="T35" fmla="*/ 79 h 2895"/>
                  <a:gd name="T36" fmla="*/ 835 w 1899"/>
                  <a:gd name="T37" fmla="*/ 155 h 2895"/>
                  <a:gd name="T38" fmla="*/ 657 w 1899"/>
                  <a:gd name="T39" fmla="*/ 257 h 2895"/>
                  <a:gd name="T40" fmla="*/ 526 w 1899"/>
                  <a:gd name="T41" fmla="*/ 362 h 2895"/>
                  <a:gd name="T42" fmla="*/ 397 w 1899"/>
                  <a:gd name="T43" fmla="*/ 484 h 2895"/>
                  <a:gd name="T44" fmla="*/ 294 w 1899"/>
                  <a:gd name="T45" fmla="*/ 612 h 2895"/>
                  <a:gd name="T46" fmla="*/ 199 w 1899"/>
                  <a:gd name="T47" fmla="*/ 750 h 2895"/>
                  <a:gd name="T48" fmla="*/ 125 w 1899"/>
                  <a:gd name="T49" fmla="*/ 902 h 2895"/>
                  <a:gd name="T50" fmla="*/ 64 w 1899"/>
                  <a:gd name="T51" fmla="*/ 1072 h 2895"/>
                  <a:gd name="T52" fmla="*/ 22 w 1899"/>
                  <a:gd name="T53" fmla="*/ 1244 h 2895"/>
                  <a:gd name="T54" fmla="*/ 3 w 1899"/>
                  <a:gd name="T55" fmla="*/ 1427 h 2895"/>
                  <a:gd name="T56" fmla="*/ 3 w 1899"/>
                  <a:gd name="T57" fmla="*/ 1597 h 2895"/>
                  <a:gd name="T58" fmla="*/ 31 w 1899"/>
                  <a:gd name="T59" fmla="*/ 1801 h 2895"/>
                  <a:gd name="T60" fmla="*/ 77 w 1899"/>
                  <a:gd name="T61" fmla="*/ 1978 h 2895"/>
                  <a:gd name="T62" fmla="*/ 142 w 1899"/>
                  <a:gd name="T63" fmla="*/ 2128 h 2895"/>
                  <a:gd name="T64" fmla="*/ 221 w 1899"/>
                  <a:gd name="T65" fmla="*/ 2283 h 2895"/>
                  <a:gd name="T66" fmla="*/ 330 w 1899"/>
                  <a:gd name="T67" fmla="*/ 2433 h 2895"/>
                  <a:gd name="T68" fmla="*/ 441 w 1899"/>
                  <a:gd name="T69" fmla="*/ 2561 h 2895"/>
                  <a:gd name="T70" fmla="*/ 554 w 1899"/>
                  <a:gd name="T71" fmla="*/ 2664 h 2895"/>
                  <a:gd name="T72" fmla="*/ 691 w 1899"/>
                  <a:gd name="T73" fmla="*/ 2762 h 2895"/>
                  <a:gd name="T74" fmla="*/ 807 w 1899"/>
                  <a:gd name="T75" fmla="*/ 2825 h 2895"/>
                  <a:gd name="T76" fmla="*/ 918 w 1899"/>
                  <a:gd name="T77" fmla="*/ 2864 h 2895"/>
                  <a:gd name="T78" fmla="*/ 1064 w 1899"/>
                  <a:gd name="T79" fmla="*/ 2892 h 2895"/>
                  <a:gd name="T80" fmla="*/ 1189 w 1899"/>
                  <a:gd name="T81" fmla="*/ 2892 h 2895"/>
                  <a:gd name="T82" fmla="*/ 1347 w 1899"/>
                  <a:gd name="T83" fmla="*/ 2862 h 2895"/>
                  <a:gd name="T84" fmla="*/ 1474 w 1899"/>
                  <a:gd name="T85" fmla="*/ 2801 h 2895"/>
                  <a:gd name="T86" fmla="*/ 1590 w 1899"/>
                  <a:gd name="T87" fmla="*/ 2718 h 2895"/>
                  <a:gd name="T88" fmla="*/ 1690 w 1899"/>
                  <a:gd name="T89" fmla="*/ 2609 h 2895"/>
                  <a:gd name="T90" fmla="*/ 1766 w 1899"/>
                  <a:gd name="T91" fmla="*/ 2479 h 2895"/>
                  <a:gd name="T92" fmla="*/ 1810 w 1899"/>
                  <a:gd name="T93" fmla="*/ 2326 h 2895"/>
                  <a:gd name="T94" fmla="*/ 1823 w 1899"/>
                  <a:gd name="T95" fmla="*/ 2163 h 2895"/>
                  <a:gd name="T96" fmla="*/ 1794 w 1899"/>
                  <a:gd name="T97" fmla="*/ 1991 h 2895"/>
                  <a:gd name="T98" fmla="*/ 1727 w 1899"/>
                  <a:gd name="T99" fmla="*/ 1841 h 2895"/>
                  <a:gd name="T100" fmla="*/ 1627 w 1899"/>
                  <a:gd name="T101" fmla="*/ 1699 h 28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9"/>
                  <a:gd name="T154" fmla="*/ 0 h 2895"/>
                  <a:gd name="T155" fmla="*/ 1899 w 1899"/>
                  <a:gd name="T156" fmla="*/ 2895 h 28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solidFill>
                <a:schemeClr val="bg2"/>
              </a:solidFill>
              <a:ln w="25400">
                <a:solidFill>
                  <a:schemeClr val="bg2"/>
                </a:solidFill>
                <a:prstDash val="solid"/>
                <a:round/>
                <a:headEnd/>
                <a:tailEnd/>
              </a:ln>
            </p:spPr>
            <p:txBody>
              <a:bodyPr/>
              <a:lstStyle/>
              <a:p>
                <a:endParaRPr lang="en-US"/>
              </a:p>
            </p:txBody>
          </p:sp>
          <p:sp>
            <p:nvSpPr>
              <p:cNvPr id="20508" name="Freeform 17"/>
              <p:cNvSpPr>
                <a:spLocks/>
              </p:cNvSpPr>
              <p:nvPr/>
            </p:nvSpPr>
            <p:spPr bwMode="auto">
              <a:xfrm rot="13072547" flipV="1">
                <a:off x="1554" y="506"/>
                <a:ext cx="2156" cy="2640"/>
              </a:xfrm>
              <a:custGeom>
                <a:avLst/>
                <a:gdLst>
                  <a:gd name="T0" fmla="*/ 593 w 1899"/>
                  <a:gd name="T1" fmla="*/ 1012 h 2895"/>
                  <a:gd name="T2" fmla="*/ 915 w 1899"/>
                  <a:gd name="T3" fmla="*/ 1138 h 2895"/>
                  <a:gd name="T4" fmla="*/ 1110 w 1899"/>
                  <a:gd name="T5" fmla="*/ 1248 h 2895"/>
                  <a:gd name="T6" fmla="*/ 1244 w 1899"/>
                  <a:gd name="T7" fmla="*/ 1399 h 2895"/>
                  <a:gd name="T8" fmla="*/ 1306 w 1899"/>
                  <a:gd name="T9" fmla="*/ 1534 h 2895"/>
                  <a:gd name="T10" fmla="*/ 1301 w 1899"/>
                  <a:gd name="T11" fmla="*/ 1651 h 2895"/>
                  <a:gd name="T12" fmla="*/ 1228 w 1899"/>
                  <a:gd name="T13" fmla="*/ 1798 h 2895"/>
                  <a:gd name="T14" fmla="*/ 1088 w 1899"/>
                  <a:gd name="T15" fmla="*/ 1930 h 2895"/>
                  <a:gd name="T16" fmla="*/ 884 w 1899"/>
                  <a:gd name="T17" fmla="*/ 2045 h 2895"/>
                  <a:gd name="T18" fmla="*/ 698 w 1899"/>
                  <a:gd name="T19" fmla="*/ 2110 h 2895"/>
                  <a:gd name="T20" fmla="*/ 495 w 1899"/>
                  <a:gd name="T21" fmla="*/ 2148 h 2895"/>
                  <a:gd name="T22" fmla="*/ 305 w 1899"/>
                  <a:gd name="T23" fmla="*/ 2160 h 2895"/>
                  <a:gd name="T24" fmla="*/ 0 w 1899"/>
                  <a:gd name="T25" fmla="*/ 2154 h 2895"/>
                  <a:gd name="T26" fmla="*/ 277 w 1899"/>
                  <a:gd name="T27" fmla="*/ 2183 h 2895"/>
                  <a:gd name="T28" fmla="*/ 536 w 1899"/>
                  <a:gd name="T29" fmla="*/ 2195 h 2895"/>
                  <a:gd name="T30" fmla="*/ 763 w 1899"/>
                  <a:gd name="T31" fmla="*/ 2191 h 2895"/>
                  <a:gd name="T32" fmla="*/ 1006 w 1899"/>
                  <a:gd name="T33" fmla="*/ 2174 h 2895"/>
                  <a:gd name="T34" fmla="*/ 1295 w 1899"/>
                  <a:gd name="T35" fmla="*/ 2136 h 2895"/>
                  <a:gd name="T36" fmla="*/ 1557 w 1899"/>
                  <a:gd name="T37" fmla="*/ 2078 h 2895"/>
                  <a:gd name="T38" fmla="*/ 1818 w 1899"/>
                  <a:gd name="T39" fmla="*/ 2001 h 2895"/>
                  <a:gd name="T40" fmla="*/ 2010 w 1899"/>
                  <a:gd name="T41" fmla="*/ 1921 h 2895"/>
                  <a:gd name="T42" fmla="*/ 2198 w 1899"/>
                  <a:gd name="T43" fmla="*/ 1828 h 2895"/>
                  <a:gd name="T44" fmla="*/ 2349 w 1899"/>
                  <a:gd name="T45" fmla="*/ 1732 h 2895"/>
                  <a:gd name="T46" fmla="*/ 2488 w 1899"/>
                  <a:gd name="T47" fmla="*/ 1627 h 2895"/>
                  <a:gd name="T48" fmla="*/ 2597 w 1899"/>
                  <a:gd name="T49" fmla="*/ 1511 h 2895"/>
                  <a:gd name="T50" fmla="*/ 2685 w 1899"/>
                  <a:gd name="T51" fmla="*/ 1382 h 2895"/>
                  <a:gd name="T52" fmla="*/ 2746 w 1899"/>
                  <a:gd name="T53" fmla="*/ 1252 h 2895"/>
                  <a:gd name="T54" fmla="*/ 2775 w 1899"/>
                  <a:gd name="T55" fmla="*/ 1113 h 2895"/>
                  <a:gd name="T56" fmla="*/ 2775 w 1899"/>
                  <a:gd name="T57" fmla="*/ 985 h 2895"/>
                  <a:gd name="T58" fmla="*/ 2734 w 1899"/>
                  <a:gd name="T59" fmla="*/ 830 h 2895"/>
                  <a:gd name="T60" fmla="*/ 2667 w 1899"/>
                  <a:gd name="T61" fmla="*/ 695 h 2895"/>
                  <a:gd name="T62" fmla="*/ 2572 w 1899"/>
                  <a:gd name="T63" fmla="*/ 581 h 2895"/>
                  <a:gd name="T64" fmla="*/ 2456 w 1899"/>
                  <a:gd name="T65" fmla="*/ 464 h 2895"/>
                  <a:gd name="T66" fmla="*/ 2296 w 1899"/>
                  <a:gd name="T67" fmla="*/ 350 h 2895"/>
                  <a:gd name="T68" fmla="*/ 2133 w 1899"/>
                  <a:gd name="T69" fmla="*/ 254 h 2895"/>
                  <a:gd name="T70" fmla="*/ 1969 w 1899"/>
                  <a:gd name="T71" fmla="*/ 175 h 2895"/>
                  <a:gd name="T72" fmla="*/ 1768 w 1899"/>
                  <a:gd name="T73" fmla="*/ 100 h 2895"/>
                  <a:gd name="T74" fmla="*/ 1599 w 1899"/>
                  <a:gd name="T75" fmla="*/ 53 h 2895"/>
                  <a:gd name="T76" fmla="*/ 1436 w 1899"/>
                  <a:gd name="T77" fmla="*/ 24 h 2895"/>
                  <a:gd name="T78" fmla="*/ 1222 w 1899"/>
                  <a:gd name="T79" fmla="*/ 3 h 2895"/>
                  <a:gd name="T80" fmla="*/ 1039 w 1899"/>
                  <a:gd name="T81" fmla="*/ 3 h 2895"/>
                  <a:gd name="T82" fmla="*/ 808 w 1899"/>
                  <a:gd name="T83" fmla="*/ 25 h 2895"/>
                  <a:gd name="T84" fmla="*/ 622 w 1899"/>
                  <a:gd name="T85" fmla="*/ 71 h 2895"/>
                  <a:gd name="T86" fmla="*/ 453 w 1899"/>
                  <a:gd name="T87" fmla="*/ 134 h 2895"/>
                  <a:gd name="T88" fmla="*/ 305 w 1899"/>
                  <a:gd name="T89" fmla="*/ 217 h 2895"/>
                  <a:gd name="T90" fmla="*/ 194 w 1899"/>
                  <a:gd name="T91" fmla="*/ 316 h 2895"/>
                  <a:gd name="T92" fmla="*/ 131 w 1899"/>
                  <a:gd name="T93" fmla="*/ 431 h 2895"/>
                  <a:gd name="T94" fmla="*/ 111 w 1899"/>
                  <a:gd name="T95" fmla="*/ 555 h 2895"/>
                  <a:gd name="T96" fmla="*/ 153 w 1899"/>
                  <a:gd name="T97" fmla="*/ 685 h 2895"/>
                  <a:gd name="T98" fmla="*/ 251 w 1899"/>
                  <a:gd name="T99" fmla="*/ 799 h 2895"/>
                  <a:gd name="T100" fmla="*/ 399 w 1899"/>
                  <a:gd name="T101" fmla="*/ 907 h 28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9"/>
                  <a:gd name="T154" fmla="*/ 0 h 2895"/>
                  <a:gd name="T155" fmla="*/ 1899 w 1899"/>
                  <a:gd name="T156" fmla="*/ 2895 h 28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solidFill>
                <a:schemeClr val="bg2"/>
              </a:solidFill>
              <a:ln w="25400">
                <a:solidFill>
                  <a:schemeClr val="bg2"/>
                </a:solidFill>
                <a:prstDash val="solid"/>
                <a:round/>
                <a:headEnd/>
                <a:tailEnd/>
              </a:ln>
            </p:spPr>
            <p:txBody>
              <a:bodyPr/>
              <a:lstStyle/>
              <a:p>
                <a:endParaRPr lang="en-US"/>
              </a:p>
            </p:txBody>
          </p:sp>
        </p:grpSp>
      </p:grpSp>
      <p:grpSp>
        <p:nvGrpSpPr>
          <p:cNvPr id="20484" name="Group 21"/>
          <p:cNvGrpSpPr>
            <a:grpSpLocks/>
          </p:cNvGrpSpPr>
          <p:nvPr/>
        </p:nvGrpSpPr>
        <p:grpSpPr bwMode="auto">
          <a:xfrm rot="-3591626">
            <a:off x="1897063" y="1912937"/>
            <a:ext cx="2895601" cy="898525"/>
            <a:chOff x="1296" y="432"/>
            <a:chExt cx="3458" cy="1958"/>
          </a:xfrm>
          <a:solidFill>
            <a:srgbClr val="FFC75E"/>
          </a:solidFill>
        </p:grpSpPr>
        <p:sp>
          <p:nvSpPr>
            <p:cNvPr id="20502" name="Freeform 22"/>
            <p:cNvSpPr>
              <a:spLocks/>
            </p:cNvSpPr>
            <p:nvPr/>
          </p:nvSpPr>
          <p:spPr bwMode="auto">
            <a:xfrm>
              <a:off x="2174" y="891"/>
              <a:ext cx="2580" cy="1499"/>
            </a:xfrm>
            <a:custGeom>
              <a:avLst/>
              <a:gdLst>
                <a:gd name="T0" fmla="*/ 2580 w 2580"/>
                <a:gd name="T1" fmla="*/ 1499 h 1499"/>
                <a:gd name="T2" fmla="*/ 1974 w 2580"/>
                <a:gd name="T3" fmla="*/ 1494 h 1499"/>
                <a:gd name="T4" fmla="*/ 1800 w 2580"/>
                <a:gd name="T5" fmla="*/ 1461 h 1499"/>
                <a:gd name="T6" fmla="*/ 1639 w 2580"/>
                <a:gd name="T7" fmla="*/ 1404 h 1499"/>
                <a:gd name="T8" fmla="*/ 1485 w 2580"/>
                <a:gd name="T9" fmla="*/ 1318 h 1499"/>
                <a:gd name="T10" fmla="*/ 1371 w 2580"/>
                <a:gd name="T11" fmla="*/ 1217 h 1499"/>
                <a:gd name="T12" fmla="*/ 1277 w 2580"/>
                <a:gd name="T13" fmla="*/ 1076 h 1499"/>
                <a:gd name="T14" fmla="*/ 1231 w 2580"/>
                <a:gd name="T15" fmla="*/ 964 h 1499"/>
                <a:gd name="T16" fmla="*/ 1160 w 2580"/>
                <a:gd name="T17" fmla="*/ 887 h 1499"/>
                <a:gd name="T18" fmla="*/ 1057 w 2580"/>
                <a:gd name="T19" fmla="*/ 833 h 1499"/>
                <a:gd name="T20" fmla="*/ 945 w 2580"/>
                <a:gd name="T21" fmla="*/ 826 h 1499"/>
                <a:gd name="T22" fmla="*/ 857 w 2580"/>
                <a:gd name="T23" fmla="*/ 848 h 1499"/>
                <a:gd name="T24" fmla="*/ 829 w 2580"/>
                <a:gd name="T25" fmla="*/ 1013 h 1499"/>
                <a:gd name="T26" fmla="*/ 400 w 2580"/>
                <a:gd name="T27" fmla="*/ 0 h 1499"/>
                <a:gd name="T28" fmla="*/ 534 w 2580"/>
                <a:gd name="T29" fmla="*/ 94 h 1499"/>
                <a:gd name="T30" fmla="*/ 628 w 2580"/>
                <a:gd name="T31" fmla="*/ 57 h 1499"/>
                <a:gd name="T32" fmla="*/ 752 w 2580"/>
                <a:gd name="T33" fmla="*/ 28 h 1499"/>
                <a:gd name="T34" fmla="*/ 873 w 2580"/>
                <a:gd name="T35" fmla="*/ 11 h 1499"/>
                <a:gd name="T36" fmla="*/ 1029 w 2580"/>
                <a:gd name="T37" fmla="*/ 13 h 1499"/>
                <a:gd name="T38" fmla="*/ 1193 w 2580"/>
                <a:gd name="T39" fmla="*/ 41 h 1499"/>
                <a:gd name="T40" fmla="*/ 1327 w 2580"/>
                <a:gd name="T41" fmla="*/ 83 h 1499"/>
                <a:gd name="T42" fmla="*/ 1440 w 2580"/>
                <a:gd name="T43" fmla="*/ 133 h 1499"/>
                <a:gd name="T44" fmla="*/ 1563 w 2580"/>
                <a:gd name="T45" fmla="*/ 204 h 1499"/>
                <a:gd name="T46" fmla="*/ 1661 w 2580"/>
                <a:gd name="T47" fmla="*/ 281 h 1499"/>
                <a:gd name="T48" fmla="*/ 1754 w 2580"/>
                <a:gd name="T49" fmla="*/ 369 h 1499"/>
                <a:gd name="T50" fmla="*/ 1828 w 2580"/>
                <a:gd name="T51" fmla="*/ 457 h 1499"/>
                <a:gd name="T52" fmla="*/ 1888 w 2580"/>
                <a:gd name="T53" fmla="*/ 520 h 1499"/>
                <a:gd name="T54" fmla="*/ 1936 w 2580"/>
                <a:gd name="T55" fmla="*/ 558 h 1499"/>
                <a:gd name="T56" fmla="*/ 2004 w 2580"/>
                <a:gd name="T57" fmla="*/ 600 h 1499"/>
                <a:gd name="T58" fmla="*/ 2064 w 2580"/>
                <a:gd name="T59" fmla="*/ 628 h 1499"/>
                <a:gd name="T60" fmla="*/ 2156 w 2580"/>
                <a:gd name="T61" fmla="*/ 657 h 1499"/>
                <a:gd name="T62" fmla="*/ 2239 w 2580"/>
                <a:gd name="T63" fmla="*/ 672 h 14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80"/>
                <a:gd name="T97" fmla="*/ 0 h 1499"/>
                <a:gd name="T98" fmla="*/ 2580 w 2580"/>
                <a:gd name="T99" fmla="*/ 1499 h 14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80" h="1499">
                  <a:moveTo>
                    <a:pt x="2580" y="668"/>
                  </a:moveTo>
                  <a:lnTo>
                    <a:pt x="2580" y="1499"/>
                  </a:lnTo>
                  <a:lnTo>
                    <a:pt x="2042" y="1499"/>
                  </a:lnTo>
                  <a:lnTo>
                    <a:pt x="1974" y="1494"/>
                  </a:lnTo>
                  <a:lnTo>
                    <a:pt x="1905" y="1483"/>
                  </a:lnTo>
                  <a:lnTo>
                    <a:pt x="1800" y="1461"/>
                  </a:lnTo>
                  <a:lnTo>
                    <a:pt x="1716" y="1433"/>
                  </a:lnTo>
                  <a:lnTo>
                    <a:pt x="1639" y="1404"/>
                  </a:lnTo>
                  <a:lnTo>
                    <a:pt x="1551" y="1360"/>
                  </a:lnTo>
                  <a:lnTo>
                    <a:pt x="1485" y="1318"/>
                  </a:lnTo>
                  <a:lnTo>
                    <a:pt x="1429" y="1274"/>
                  </a:lnTo>
                  <a:lnTo>
                    <a:pt x="1371" y="1217"/>
                  </a:lnTo>
                  <a:lnTo>
                    <a:pt x="1314" y="1151"/>
                  </a:lnTo>
                  <a:lnTo>
                    <a:pt x="1277" y="1076"/>
                  </a:lnTo>
                  <a:lnTo>
                    <a:pt x="1259" y="1030"/>
                  </a:lnTo>
                  <a:lnTo>
                    <a:pt x="1231" y="964"/>
                  </a:lnTo>
                  <a:lnTo>
                    <a:pt x="1195" y="920"/>
                  </a:lnTo>
                  <a:lnTo>
                    <a:pt x="1160" y="887"/>
                  </a:lnTo>
                  <a:lnTo>
                    <a:pt x="1118" y="859"/>
                  </a:lnTo>
                  <a:lnTo>
                    <a:pt x="1057" y="833"/>
                  </a:lnTo>
                  <a:lnTo>
                    <a:pt x="995" y="826"/>
                  </a:lnTo>
                  <a:lnTo>
                    <a:pt x="945" y="826"/>
                  </a:lnTo>
                  <a:lnTo>
                    <a:pt x="901" y="833"/>
                  </a:lnTo>
                  <a:lnTo>
                    <a:pt x="857" y="848"/>
                  </a:lnTo>
                  <a:lnTo>
                    <a:pt x="774" y="887"/>
                  </a:lnTo>
                  <a:lnTo>
                    <a:pt x="829" y="1013"/>
                  </a:lnTo>
                  <a:lnTo>
                    <a:pt x="0" y="771"/>
                  </a:lnTo>
                  <a:lnTo>
                    <a:pt x="400" y="0"/>
                  </a:lnTo>
                  <a:lnTo>
                    <a:pt x="451" y="129"/>
                  </a:lnTo>
                  <a:lnTo>
                    <a:pt x="534" y="94"/>
                  </a:lnTo>
                  <a:lnTo>
                    <a:pt x="584" y="74"/>
                  </a:lnTo>
                  <a:lnTo>
                    <a:pt x="628" y="57"/>
                  </a:lnTo>
                  <a:lnTo>
                    <a:pt x="686" y="44"/>
                  </a:lnTo>
                  <a:lnTo>
                    <a:pt x="752" y="28"/>
                  </a:lnTo>
                  <a:lnTo>
                    <a:pt x="802" y="19"/>
                  </a:lnTo>
                  <a:lnTo>
                    <a:pt x="873" y="11"/>
                  </a:lnTo>
                  <a:lnTo>
                    <a:pt x="952" y="11"/>
                  </a:lnTo>
                  <a:lnTo>
                    <a:pt x="1029" y="13"/>
                  </a:lnTo>
                  <a:lnTo>
                    <a:pt x="1118" y="28"/>
                  </a:lnTo>
                  <a:lnTo>
                    <a:pt x="1193" y="41"/>
                  </a:lnTo>
                  <a:lnTo>
                    <a:pt x="1253" y="57"/>
                  </a:lnTo>
                  <a:lnTo>
                    <a:pt x="1327" y="83"/>
                  </a:lnTo>
                  <a:lnTo>
                    <a:pt x="1385" y="107"/>
                  </a:lnTo>
                  <a:lnTo>
                    <a:pt x="1440" y="133"/>
                  </a:lnTo>
                  <a:lnTo>
                    <a:pt x="1507" y="171"/>
                  </a:lnTo>
                  <a:lnTo>
                    <a:pt x="1563" y="204"/>
                  </a:lnTo>
                  <a:lnTo>
                    <a:pt x="1618" y="244"/>
                  </a:lnTo>
                  <a:lnTo>
                    <a:pt x="1661" y="281"/>
                  </a:lnTo>
                  <a:lnTo>
                    <a:pt x="1707" y="320"/>
                  </a:lnTo>
                  <a:lnTo>
                    <a:pt x="1754" y="369"/>
                  </a:lnTo>
                  <a:lnTo>
                    <a:pt x="1789" y="404"/>
                  </a:lnTo>
                  <a:lnTo>
                    <a:pt x="1828" y="457"/>
                  </a:lnTo>
                  <a:lnTo>
                    <a:pt x="1855" y="487"/>
                  </a:lnTo>
                  <a:lnTo>
                    <a:pt x="1888" y="520"/>
                  </a:lnTo>
                  <a:lnTo>
                    <a:pt x="1910" y="540"/>
                  </a:lnTo>
                  <a:lnTo>
                    <a:pt x="1936" y="558"/>
                  </a:lnTo>
                  <a:lnTo>
                    <a:pt x="1971" y="580"/>
                  </a:lnTo>
                  <a:lnTo>
                    <a:pt x="2004" y="600"/>
                  </a:lnTo>
                  <a:lnTo>
                    <a:pt x="2035" y="613"/>
                  </a:lnTo>
                  <a:lnTo>
                    <a:pt x="2064" y="628"/>
                  </a:lnTo>
                  <a:lnTo>
                    <a:pt x="2108" y="644"/>
                  </a:lnTo>
                  <a:lnTo>
                    <a:pt x="2156" y="657"/>
                  </a:lnTo>
                  <a:lnTo>
                    <a:pt x="2200" y="666"/>
                  </a:lnTo>
                  <a:lnTo>
                    <a:pt x="2239" y="672"/>
                  </a:lnTo>
                  <a:lnTo>
                    <a:pt x="2580" y="6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503" name="Freeform 23"/>
            <p:cNvSpPr>
              <a:spLocks/>
            </p:cNvSpPr>
            <p:nvPr/>
          </p:nvSpPr>
          <p:spPr bwMode="auto">
            <a:xfrm>
              <a:off x="1296" y="432"/>
              <a:ext cx="2580" cy="1499"/>
            </a:xfrm>
            <a:custGeom>
              <a:avLst/>
              <a:gdLst>
                <a:gd name="T0" fmla="*/ 0 w 2580"/>
                <a:gd name="T1" fmla="*/ 0 h 1499"/>
                <a:gd name="T2" fmla="*/ 606 w 2580"/>
                <a:gd name="T3" fmla="*/ 6 h 1499"/>
                <a:gd name="T4" fmla="*/ 780 w 2580"/>
                <a:gd name="T5" fmla="*/ 39 h 1499"/>
                <a:gd name="T6" fmla="*/ 941 w 2580"/>
                <a:gd name="T7" fmla="*/ 96 h 1499"/>
                <a:gd name="T8" fmla="*/ 1096 w 2580"/>
                <a:gd name="T9" fmla="*/ 182 h 1499"/>
                <a:gd name="T10" fmla="*/ 1209 w 2580"/>
                <a:gd name="T11" fmla="*/ 283 h 1499"/>
                <a:gd name="T12" fmla="*/ 1303 w 2580"/>
                <a:gd name="T13" fmla="*/ 424 h 1499"/>
                <a:gd name="T14" fmla="*/ 1349 w 2580"/>
                <a:gd name="T15" fmla="*/ 536 h 1499"/>
                <a:gd name="T16" fmla="*/ 1420 w 2580"/>
                <a:gd name="T17" fmla="*/ 613 h 1499"/>
                <a:gd name="T18" fmla="*/ 1523 w 2580"/>
                <a:gd name="T19" fmla="*/ 666 h 1499"/>
                <a:gd name="T20" fmla="*/ 1635 w 2580"/>
                <a:gd name="T21" fmla="*/ 674 h 1499"/>
                <a:gd name="T22" fmla="*/ 1723 w 2580"/>
                <a:gd name="T23" fmla="*/ 652 h 1499"/>
                <a:gd name="T24" fmla="*/ 1750 w 2580"/>
                <a:gd name="T25" fmla="*/ 487 h 1499"/>
                <a:gd name="T26" fmla="*/ 2180 w 2580"/>
                <a:gd name="T27" fmla="*/ 1499 h 1499"/>
                <a:gd name="T28" fmla="*/ 2046 w 2580"/>
                <a:gd name="T29" fmla="*/ 1406 h 1499"/>
                <a:gd name="T30" fmla="*/ 1952 w 2580"/>
                <a:gd name="T31" fmla="*/ 1443 h 1499"/>
                <a:gd name="T32" fmla="*/ 1827 w 2580"/>
                <a:gd name="T33" fmla="*/ 1472 h 1499"/>
                <a:gd name="T34" fmla="*/ 1706 w 2580"/>
                <a:gd name="T35" fmla="*/ 1488 h 1499"/>
                <a:gd name="T36" fmla="*/ 1550 w 2580"/>
                <a:gd name="T37" fmla="*/ 1487 h 1499"/>
                <a:gd name="T38" fmla="*/ 1387 w 2580"/>
                <a:gd name="T39" fmla="*/ 1459 h 1499"/>
                <a:gd name="T40" fmla="*/ 1253 w 2580"/>
                <a:gd name="T41" fmla="*/ 1417 h 1499"/>
                <a:gd name="T42" fmla="*/ 1140 w 2580"/>
                <a:gd name="T43" fmla="*/ 1367 h 1499"/>
                <a:gd name="T44" fmla="*/ 1017 w 2580"/>
                <a:gd name="T45" fmla="*/ 1296 h 1499"/>
                <a:gd name="T46" fmla="*/ 919 w 2580"/>
                <a:gd name="T47" fmla="*/ 1219 h 1499"/>
                <a:gd name="T48" fmla="*/ 826 w 2580"/>
                <a:gd name="T49" fmla="*/ 1131 h 1499"/>
                <a:gd name="T50" fmla="*/ 753 w 2580"/>
                <a:gd name="T51" fmla="*/ 1043 h 1499"/>
                <a:gd name="T52" fmla="*/ 692 w 2580"/>
                <a:gd name="T53" fmla="*/ 980 h 1499"/>
                <a:gd name="T54" fmla="*/ 644 w 2580"/>
                <a:gd name="T55" fmla="*/ 942 h 1499"/>
                <a:gd name="T56" fmla="*/ 576 w 2580"/>
                <a:gd name="T57" fmla="*/ 899 h 1499"/>
                <a:gd name="T58" fmla="*/ 516 w 2580"/>
                <a:gd name="T59" fmla="*/ 872 h 1499"/>
                <a:gd name="T60" fmla="*/ 424 w 2580"/>
                <a:gd name="T61" fmla="*/ 843 h 1499"/>
                <a:gd name="T62" fmla="*/ 342 w 2580"/>
                <a:gd name="T63" fmla="*/ 828 h 14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80"/>
                <a:gd name="T97" fmla="*/ 0 h 1499"/>
                <a:gd name="T98" fmla="*/ 2580 w 2580"/>
                <a:gd name="T99" fmla="*/ 1499 h 14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80" h="1499">
                  <a:moveTo>
                    <a:pt x="0" y="832"/>
                  </a:moveTo>
                  <a:lnTo>
                    <a:pt x="0" y="0"/>
                  </a:lnTo>
                  <a:lnTo>
                    <a:pt x="538" y="0"/>
                  </a:lnTo>
                  <a:lnTo>
                    <a:pt x="606" y="6"/>
                  </a:lnTo>
                  <a:lnTo>
                    <a:pt x="676" y="17"/>
                  </a:lnTo>
                  <a:lnTo>
                    <a:pt x="780" y="39"/>
                  </a:lnTo>
                  <a:lnTo>
                    <a:pt x="864" y="66"/>
                  </a:lnTo>
                  <a:lnTo>
                    <a:pt x="941" y="96"/>
                  </a:lnTo>
                  <a:lnTo>
                    <a:pt x="1030" y="140"/>
                  </a:lnTo>
                  <a:lnTo>
                    <a:pt x="1096" y="182"/>
                  </a:lnTo>
                  <a:lnTo>
                    <a:pt x="1151" y="226"/>
                  </a:lnTo>
                  <a:lnTo>
                    <a:pt x="1209" y="283"/>
                  </a:lnTo>
                  <a:lnTo>
                    <a:pt x="1266" y="349"/>
                  </a:lnTo>
                  <a:lnTo>
                    <a:pt x="1303" y="424"/>
                  </a:lnTo>
                  <a:lnTo>
                    <a:pt x="1321" y="470"/>
                  </a:lnTo>
                  <a:lnTo>
                    <a:pt x="1349" y="536"/>
                  </a:lnTo>
                  <a:lnTo>
                    <a:pt x="1385" y="580"/>
                  </a:lnTo>
                  <a:lnTo>
                    <a:pt x="1420" y="613"/>
                  </a:lnTo>
                  <a:lnTo>
                    <a:pt x="1462" y="641"/>
                  </a:lnTo>
                  <a:lnTo>
                    <a:pt x="1523" y="666"/>
                  </a:lnTo>
                  <a:lnTo>
                    <a:pt x="1585" y="674"/>
                  </a:lnTo>
                  <a:lnTo>
                    <a:pt x="1635" y="674"/>
                  </a:lnTo>
                  <a:lnTo>
                    <a:pt x="1679" y="666"/>
                  </a:lnTo>
                  <a:lnTo>
                    <a:pt x="1723" y="652"/>
                  </a:lnTo>
                  <a:lnTo>
                    <a:pt x="1805" y="613"/>
                  </a:lnTo>
                  <a:lnTo>
                    <a:pt x="1750" y="487"/>
                  </a:lnTo>
                  <a:lnTo>
                    <a:pt x="2580" y="729"/>
                  </a:lnTo>
                  <a:lnTo>
                    <a:pt x="2180" y="1499"/>
                  </a:lnTo>
                  <a:lnTo>
                    <a:pt x="2128" y="1371"/>
                  </a:lnTo>
                  <a:lnTo>
                    <a:pt x="2046" y="1406"/>
                  </a:lnTo>
                  <a:lnTo>
                    <a:pt x="1996" y="1426"/>
                  </a:lnTo>
                  <a:lnTo>
                    <a:pt x="1952" y="1443"/>
                  </a:lnTo>
                  <a:lnTo>
                    <a:pt x="1893" y="1455"/>
                  </a:lnTo>
                  <a:lnTo>
                    <a:pt x="1827" y="1472"/>
                  </a:lnTo>
                  <a:lnTo>
                    <a:pt x="1778" y="1481"/>
                  </a:lnTo>
                  <a:lnTo>
                    <a:pt x="1706" y="1488"/>
                  </a:lnTo>
                  <a:lnTo>
                    <a:pt x="1628" y="1488"/>
                  </a:lnTo>
                  <a:lnTo>
                    <a:pt x="1550" y="1487"/>
                  </a:lnTo>
                  <a:lnTo>
                    <a:pt x="1462" y="1472"/>
                  </a:lnTo>
                  <a:lnTo>
                    <a:pt x="1387" y="1459"/>
                  </a:lnTo>
                  <a:lnTo>
                    <a:pt x="1327" y="1443"/>
                  </a:lnTo>
                  <a:lnTo>
                    <a:pt x="1253" y="1417"/>
                  </a:lnTo>
                  <a:lnTo>
                    <a:pt x="1195" y="1393"/>
                  </a:lnTo>
                  <a:lnTo>
                    <a:pt x="1140" y="1367"/>
                  </a:lnTo>
                  <a:lnTo>
                    <a:pt x="1074" y="1329"/>
                  </a:lnTo>
                  <a:lnTo>
                    <a:pt x="1017" y="1296"/>
                  </a:lnTo>
                  <a:lnTo>
                    <a:pt x="962" y="1255"/>
                  </a:lnTo>
                  <a:lnTo>
                    <a:pt x="919" y="1219"/>
                  </a:lnTo>
                  <a:lnTo>
                    <a:pt x="874" y="1180"/>
                  </a:lnTo>
                  <a:lnTo>
                    <a:pt x="826" y="1131"/>
                  </a:lnTo>
                  <a:lnTo>
                    <a:pt x="791" y="1096"/>
                  </a:lnTo>
                  <a:lnTo>
                    <a:pt x="753" y="1043"/>
                  </a:lnTo>
                  <a:lnTo>
                    <a:pt x="725" y="1013"/>
                  </a:lnTo>
                  <a:lnTo>
                    <a:pt x="692" y="980"/>
                  </a:lnTo>
                  <a:lnTo>
                    <a:pt x="670" y="960"/>
                  </a:lnTo>
                  <a:lnTo>
                    <a:pt x="644" y="942"/>
                  </a:lnTo>
                  <a:lnTo>
                    <a:pt x="609" y="920"/>
                  </a:lnTo>
                  <a:lnTo>
                    <a:pt x="576" y="899"/>
                  </a:lnTo>
                  <a:lnTo>
                    <a:pt x="545" y="887"/>
                  </a:lnTo>
                  <a:lnTo>
                    <a:pt x="516" y="872"/>
                  </a:lnTo>
                  <a:lnTo>
                    <a:pt x="472" y="855"/>
                  </a:lnTo>
                  <a:lnTo>
                    <a:pt x="424" y="843"/>
                  </a:lnTo>
                  <a:lnTo>
                    <a:pt x="380" y="833"/>
                  </a:lnTo>
                  <a:lnTo>
                    <a:pt x="342" y="828"/>
                  </a:lnTo>
                  <a:lnTo>
                    <a:pt x="0" y="8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20485" name="AutoShape 27"/>
          <p:cNvSpPr>
            <a:spLocks noChangeArrowheads="1"/>
          </p:cNvSpPr>
          <p:nvPr/>
        </p:nvSpPr>
        <p:spPr bwMode="auto">
          <a:xfrm rot="5032551">
            <a:off x="4286250" y="1971675"/>
            <a:ext cx="1295400" cy="990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75E"/>
          </a:solidFill>
          <a:ln w="9525">
            <a:solidFill>
              <a:schemeClr val="tx1"/>
            </a:solidFill>
            <a:miter lim="800000"/>
            <a:headEnd/>
            <a:tailEnd/>
          </a:ln>
        </p:spPr>
        <p:txBody>
          <a:bodyPr wrap="none" anchor="ctr"/>
          <a:lstStyle/>
          <a:p>
            <a:endParaRPr lang="en-US"/>
          </a:p>
        </p:txBody>
      </p:sp>
      <p:sp>
        <p:nvSpPr>
          <p:cNvPr id="20486" name="AutoShape 28"/>
          <p:cNvSpPr>
            <a:spLocks noChangeArrowheads="1"/>
          </p:cNvSpPr>
          <p:nvPr/>
        </p:nvSpPr>
        <p:spPr bwMode="auto">
          <a:xfrm rot="16567449" flipH="1">
            <a:off x="6792094" y="1747541"/>
            <a:ext cx="1307963" cy="132914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2"/>
          </a:solidFill>
          <a:ln w="9525">
            <a:solidFill>
              <a:schemeClr val="tx1"/>
            </a:solidFill>
            <a:miter lim="800000"/>
            <a:headEnd/>
            <a:tailEnd/>
          </a:ln>
        </p:spPr>
        <p:txBody>
          <a:bodyPr wrap="none" anchor="ctr"/>
          <a:lstStyle/>
          <a:p>
            <a:endParaRPr lang="en-US"/>
          </a:p>
        </p:txBody>
      </p:sp>
      <p:sp>
        <p:nvSpPr>
          <p:cNvPr id="20487" name="Text Box 30"/>
          <p:cNvSpPr txBox="1">
            <a:spLocks noChangeArrowheads="1"/>
          </p:cNvSpPr>
          <p:nvPr/>
        </p:nvSpPr>
        <p:spPr bwMode="auto">
          <a:xfrm>
            <a:off x="5638800" y="3124201"/>
            <a:ext cx="15240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spcBef>
                <a:spcPct val="50000"/>
              </a:spcBef>
            </a:pPr>
            <a:r>
              <a:rPr lang="es-ES_tradnl" sz="4000" dirty="0">
                <a:solidFill>
                  <a:srgbClr val="000000"/>
                </a:solidFill>
                <a:latin typeface="Arial" charset="0"/>
              </a:rPr>
              <a:t>↓Ca</a:t>
            </a:r>
            <a:endParaRPr lang="es-ES" sz="4000" dirty="0">
              <a:solidFill>
                <a:srgbClr val="000000"/>
              </a:solidFill>
              <a:latin typeface="Arial" charset="0"/>
            </a:endParaRPr>
          </a:p>
        </p:txBody>
      </p:sp>
      <p:sp>
        <p:nvSpPr>
          <p:cNvPr id="20488" name="Text Box 36"/>
          <p:cNvSpPr txBox="1">
            <a:spLocks noChangeArrowheads="1"/>
          </p:cNvSpPr>
          <p:nvPr/>
        </p:nvSpPr>
        <p:spPr bwMode="auto">
          <a:xfrm>
            <a:off x="2209800" y="304801"/>
            <a:ext cx="32766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spcBef>
                <a:spcPct val="50000"/>
              </a:spcBef>
            </a:pPr>
            <a:r>
              <a:rPr lang="es-ES_tradnl" sz="2800" dirty="0">
                <a:solidFill>
                  <a:srgbClr val="000000"/>
                </a:solidFill>
                <a:latin typeface="Arial" charset="0"/>
              </a:rPr>
              <a:t>CAUSAS Hipo Ca</a:t>
            </a:r>
            <a:endParaRPr lang="es-ES" sz="2800" dirty="0">
              <a:solidFill>
                <a:srgbClr val="000000"/>
              </a:solidFill>
              <a:latin typeface="Arial" charset="0"/>
            </a:endParaRPr>
          </a:p>
        </p:txBody>
      </p:sp>
      <p:grpSp>
        <p:nvGrpSpPr>
          <p:cNvPr id="20493" name="Group 18"/>
          <p:cNvGrpSpPr>
            <a:grpSpLocks/>
          </p:cNvGrpSpPr>
          <p:nvPr/>
        </p:nvGrpSpPr>
        <p:grpSpPr bwMode="auto">
          <a:xfrm rot="20621869">
            <a:off x="5683432" y="4968625"/>
            <a:ext cx="1143530" cy="1428994"/>
            <a:chOff x="1379" y="506"/>
            <a:chExt cx="2331" cy="3049"/>
          </a:xfrm>
        </p:grpSpPr>
        <p:sp>
          <p:nvSpPr>
            <p:cNvPr id="20500" name="Freeform 19"/>
            <p:cNvSpPr>
              <a:spLocks/>
            </p:cNvSpPr>
            <p:nvPr/>
          </p:nvSpPr>
          <p:spPr bwMode="auto">
            <a:xfrm>
              <a:off x="1379" y="660"/>
              <a:ext cx="1899" cy="2895"/>
            </a:xfrm>
            <a:custGeom>
              <a:avLst/>
              <a:gdLst>
                <a:gd name="T0" fmla="*/ 1494 w 1899"/>
                <a:gd name="T1" fmla="*/ 1560 h 2895"/>
                <a:gd name="T2" fmla="*/ 1274 w 1899"/>
                <a:gd name="T3" fmla="*/ 1394 h 2895"/>
                <a:gd name="T4" fmla="*/ 1141 w 1899"/>
                <a:gd name="T5" fmla="*/ 1250 h 2895"/>
                <a:gd name="T6" fmla="*/ 1049 w 1899"/>
                <a:gd name="T7" fmla="*/ 1050 h 2895"/>
                <a:gd name="T8" fmla="*/ 1007 w 1899"/>
                <a:gd name="T9" fmla="*/ 873 h 2895"/>
                <a:gd name="T10" fmla="*/ 1010 w 1899"/>
                <a:gd name="T11" fmla="*/ 717 h 2895"/>
                <a:gd name="T12" fmla="*/ 1060 w 1899"/>
                <a:gd name="T13" fmla="*/ 523 h 2895"/>
                <a:gd name="T14" fmla="*/ 1156 w 1899"/>
                <a:gd name="T15" fmla="*/ 351 h 2895"/>
                <a:gd name="T16" fmla="*/ 1295 w 1899"/>
                <a:gd name="T17" fmla="*/ 199 h 2895"/>
                <a:gd name="T18" fmla="*/ 1422 w 1899"/>
                <a:gd name="T19" fmla="*/ 113 h 2895"/>
                <a:gd name="T20" fmla="*/ 1561 w 1899"/>
                <a:gd name="T21" fmla="*/ 61 h 2895"/>
                <a:gd name="T22" fmla="*/ 1690 w 1899"/>
                <a:gd name="T23" fmla="*/ 46 h 2895"/>
                <a:gd name="T24" fmla="*/ 1899 w 1899"/>
                <a:gd name="T25" fmla="*/ 55 h 2895"/>
                <a:gd name="T26" fmla="*/ 1710 w 1899"/>
                <a:gd name="T27" fmla="*/ 16 h 2895"/>
                <a:gd name="T28" fmla="*/ 1533 w 1899"/>
                <a:gd name="T29" fmla="*/ 0 h 2895"/>
                <a:gd name="T30" fmla="*/ 1378 w 1899"/>
                <a:gd name="T31" fmla="*/ 5 h 2895"/>
                <a:gd name="T32" fmla="*/ 1212 w 1899"/>
                <a:gd name="T33" fmla="*/ 28 h 2895"/>
                <a:gd name="T34" fmla="*/ 1014 w 1899"/>
                <a:gd name="T35" fmla="*/ 79 h 2895"/>
                <a:gd name="T36" fmla="*/ 835 w 1899"/>
                <a:gd name="T37" fmla="*/ 155 h 2895"/>
                <a:gd name="T38" fmla="*/ 657 w 1899"/>
                <a:gd name="T39" fmla="*/ 257 h 2895"/>
                <a:gd name="T40" fmla="*/ 526 w 1899"/>
                <a:gd name="T41" fmla="*/ 362 h 2895"/>
                <a:gd name="T42" fmla="*/ 397 w 1899"/>
                <a:gd name="T43" fmla="*/ 484 h 2895"/>
                <a:gd name="T44" fmla="*/ 294 w 1899"/>
                <a:gd name="T45" fmla="*/ 612 h 2895"/>
                <a:gd name="T46" fmla="*/ 199 w 1899"/>
                <a:gd name="T47" fmla="*/ 750 h 2895"/>
                <a:gd name="T48" fmla="*/ 125 w 1899"/>
                <a:gd name="T49" fmla="*/ 902 h 2895"/>
                <a:gd name="T50" fmla="*/ 64 w 1899"/>
                <a:gd name="T51" fmla="*/ 1072 h 2895"/>
                <a:gd name="T52" fmla="*/ 22 w 1899"/>
                <a:gd name="T53" fmla="*/ 1244 h 2895"/>
                <a:gd name="T54" fmla="*/ 3 w 1899"/>
                <a:gd name="T55" fmla="*/ 1427 h 2895"/>
                <a:gd name="T56" fmla="*/ 3 w 1899"/>
                <a:gd name="T57" fmla="*/ 1597 h 2895"/>
                <a:gd name="T58" fmla="*/ 31 w 1899"/>
                <a:gd name="T59" fmla="*/ 1801 h 2895"/>
                <a:gd name="T60" fmla="*/ 77 w 1899"/>
                <a:gd name="T61" fmla="*/ 1978 h 2895"/>
                <a:gd name="T62" fmla="*/ 142 w 1899"/>
                <a:gd name="T63" fmla="*/ 2128 h 2895"/>
                <a:gd name="T64" fmla="*/ 221 w 1899"/>
                <a:gd name="T65" fmla="*/ 2283 h 2895"/>
                <a:gd name="T66" fmla="*/ 330 w 1899"/>
                <a:gd name="T67" fmla="*/ 2433 h 2895"/>
                <a:gd name="T68" fmla="*/ 441 w 1899"/>
                <a:gd name="T69" fmla="*/ 2561 h 2895"/>
                <a:gd name="T70" fmla="*/ 554 w 1899"/>
                <a:gd name="T71" fmla="*/ 2664 h 2895"/>
                <a:gd name="T72" fmla="*/ 691 w 1899"/>
                <a:gd name="T73" fmla="*/ 2762 h 2895"/>
                <a:gd name="T74" fmla="*/ 807 w 1899"/>
                <a:gd name="T75" fmla="*/ 2825 h 2895"/>
                <a:gd name="T76" fmla="*/ 918 w 1899"/>
                <a:gd name="T77" fmla="*/ 2864 h 2895"/>
                <a:gd name="T78" fmla="*/ 1064 w 1899"/>
                <a:gd name="T79" fmla="*/ 2892 h 2895"/>
                <a:gd name="T80" fmla="*/ 1189 w 1899"/>
                <a:gd name="T81" fmla="*/ 2892 h 2895"/>
                <a:gd name="T82" fmla="*/ 1347 w 1899"/>
                <a:gd name="T83" fmla="*/ 2862 h 2895"/>
                <a:gd name="T84" fmla="*/ 1474 w 1899"/>
                <a:gd name="T85" fmla="*/ 2801 h 2895"/>
                <a:gd name="T86" fmla="*/ 1590 w 1899"/>
                <a:gd name="T87" fmla="*/ 2718 h 2895"/>
                <a:gd name="T88" fmla="*/ 1690 w 1899"/>
                <a:gd name="T89" fmla="*/ 2609 h 2895"/>
                <a:gd name="T90" fmla="*/ 1766 w 1899"/>
                <a:gd name="T91" fmla="*/ 2479 h 2895"/>
                <a:gd name="T92" fmla="*/ 1810 w 1899"/>
                <a:gd name="T93" fmla="*/ 2326 h 2895"/>
                <a:gd name="T94" fmla="*/ 1823 w 1899"/>
                <a:gd name="T95" fmla="*/ 2163 h 2895"/>
                <a:gd name="T96" fmla="*/ 1794 w 1899"/>
                <a:gd name="T97" fmla="*/ 1991 h 2895"/>
                <a:gd name="T98" fmla="*/ 1727 w 1899"/>
                <a:gd name="T99" fmla="*/ 1841 h 2895"/>
                <a:gd name="T100" fmla="*/ 1627 w 1899"/>
                <a:gd name="T101" fmla="*/ 1699 h 28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9"/>
                <a:gd name="T154" fmla="*/ 0 h 2895"/>
                <a:gd name="T155" fmla="*/ 1899 w 1899"/>
                <a:gd name="T156" fmla="*/ 2895 h 28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solidFill>
              <a:srgbClr val="A50021"/>
            </a:solidFill>
            <a:ln w="25400">
              <a:solidFill>
                <a:srgbClr val="A50021"/>
              </a:solidFill>
              <a:prstDash val="solid"/>
              <a:round/>
              <a:headEnd/>
              <a:tailEnd/>
            </a:ln>
          </p:spPr>
          <p:txBody>
            <a:bodyPr/>
            <a:lstStyle/>
            <a:p>
              <a:endParaRPr lang="en-US"/>
            </a:p>
          </p:txBody>
        </p:sp>
        <p:sp>
          <p:nvSpPr>
            <p:cNvPr id="20501" name="Freeform 20"/>
            <p:cNvSpPr>
              <a:spLocks/>
            </p:cNvSpPr>
            <p:nvPr/>
          </p:nvSpPr>
          <p:spPr bwMode="auto">
            <a:xfrm rot="13072547" flipV="1">
              <a:off x="1554" y="506"/>
              <a:ext cx="2156" cy="2640"/>
            </a:xfrm>
            <a:custGeom>
              <a:avLst/>
              <a:gdLst>
                <a:gd name="T0" fmla="*/ 593 w 1899"/>
                <a:gd name="T1" fmla="*/ 1012 h 2895"/>
                <a:gd name="T2" fmla="*/ 915 w 1899"/>
                <a:gd name="T3" fmla="*/ 1138 h 2895"/>
                <a:gd name="T4" fmla="*/ 1110 w 1899"/>
                <a:gd name="T5" fmla="*/ 1248 h 2895"/>
                <a:gd name="T6" fmla="*/ 1244 w 1899"/>
                <a:gd name="T7" fmla="*/ 1399 h 2895"/>
                <a:gd name="T8" fmla="*/ 1306 w 1899"/>
                <a:gd name="T9" fmla="*/ 1534 h 2895"/>
                <a:gd name="T10" fmla="*/ 1301 w 1899"/>
                <a:gd name="T11" fmla="*/ 1651 h 2895"/>
                <a:gd name="T12" fmla="*/ 1228 w 1899"/>
                <a:gd name="T13" fmla="*/ 1798 h 2895"/>
                <a:gd name="T14" fmla="*/ 1088 w 1899"/>
                <a:gd name="T15" fmla="*/ 1930 h 2895"/>
                <a:gd name="T16" fmla="*/ 884 w 1899"/>
                <a:gd name="T17" fmla="*/ 2045 h 2895"/>
                <a:gd name="T18" fmla="*/ 698 w 1899"/>
                <a:gd name="T19" fmla="*/ 2110 h 2895"/>
                <a:gd name="T20" fmla="*/ 495 w 1899"/>
                <a:gd name="T21" fmla="*/ 2148 h 2895"/>
                <a:gd name="T22" fmla="*/ 305 w 1899"/>
                <a:gd name="T23" fmla="*/ 2160 h 2895"/>
                <a:gd name="T24" fmla="*/ 0 w 1899"/>
                <a:gd name="T25" fmla="*/ 2154 h 2895"/>
                <a:gd name="T26" fmla="*/ 277 w 1899"/>
                <a:gd name="T27" fmla="*/ 2183 h 2895"/>
                <a:gd name="T28" fmla="*/ 536 w 1899"/>
                <a:gd name="T29" fmla="*/ 2195 h 2895"/>
                <a:gd name="T30" fmla="*/ 763 w 1899"/>
                <a:gd name="T31" fmla="*/ 2191 h 2895"/>
                <a:gd name="T32" fmla="*/ 1006 w 1899"/>
                <a:gd name="T33" fmla="*/ 2174 h 2895"/>
                <a:gd name="T34" fmla="*/ 1295 w 1899"/>
                <a:gd name="T35" fmla="*/ 2136 h 2895"/>
                <a:gd name="T36" fmla="*/ 1557 w 1899"/>
                <a:gd name="T37" fmla="*/ 2078 h 2895"/>
                <a:gd name="T38" fmla="*/ 1818 w 1899"/>
                <a:gd name="T39" fmla="*/ 2001 h 2895"/>
                <a:gd name="T40" fmla="*/ 2010 w 1899"/>
                <a:gd name="T41" fmla="*/ 1921 h 2895"/>
                <a:gd name="T42" fmla="*/ 2198 w 1899"/>
                <a:gd name="T43" fmla="*/ 1828 h 2895"/>
                <a:gd name="T44" fmla="*/ 2349 w 1899"/>
                <a:gd name="T45" fmla="*/ 1732 h 2895"/>
                <a:gd name="T46" fmla="*/ 2488 w 1899"/>
                <a:gd name="T47" fmla="*/ 1627 h 2895"/>
                <a:gd name="T48" fmla="*/ 2597 w 1899"/>
                <a:gd name="T49" fmla="*/ 1511 h 2895"/>
                <a:gd name="T50" fmla="*/ 2685 w 1899"/>
                <a:gd name="T51" fmla="*/ 1382 h 2895"/>
                <a:gd name="T52" fmla="*/ 2746 w 1899"/>
                <a:gd name="T53" fmla="*/ 1252 h 2895"/>
                <a:gd name="T54" fmla="*/ 2775 w 1899"/>
                <a:gd name="T55" fmla="*/ 1113 h 2895"/>
                <a:gd name="T56" fmla="*/ 2775 w 1899"/>
                <a:gd name="T57" fmla="*/ 985 h 2895"/>
                <a:gd name="T58" fmla="*/ 2734 w 1899"/>
                <a:gd name="T59" fmla="*/ 830 h 2895"/>
                <a:gd name="T60" fmla="*/ 2667 w 1899"/>
                <a:gd name="T61" fmla="*/ 695 h 2895"/>
                <a:gd name="T62" fmla="*/ 2572 w 1899"/>
                <a:gd name="T63" fmla="*/ 581 h 2895"/>
                <a:gd name="T64" fmla="*/ 2456 w 1899"/>
                <a:gd name="T65" fmla="*/ 464 h 2895"/>
                <a:gd name="T66" fmla="*/ 2296 w 1899"/>
                <a:gd name="T67" fmla="*/ 350 h 2895"/>
                <a:gd name="T68" fmla="*/ 2133 w 1899"/>
                <a:gd name="T69" fmla="*/ 254 h 2895"/>
                <a:gd name="T70" fmla="*/ 1969 w 1899"/>
                <a:gd name="T71" fmla="*/ 175 h 2895"/>
                <a:gd name="T72" fmla="*/ 1768 w 1899"/>
                <a:gd name="T73" fmla="*/ 100 h 2895"/>
                <a:gd name="T74" fmla="*/ 1599 w 1899"/>
                <a:gd name="T75" fmla="*/ 53 h 2895"/>
                <a:gd name="T76" fmla="*/ 1436 w 1899"/>
                <a:gd name="T77" fmla="*/ 24 h 2895"/>
                <a:gd name="T78" fmla="*/ 1222 w 1899"/>
                <a:gd name="T79" fmla="*/ 3 h 2895"/>
                <a:gd name="T80" fmla="*/ 1039 w 1899"/>
                <a:gd name="T81" fmla="*/ 3 h 2895"/>
                <a:gd name="T82" fmla="*/ 808 w 1899"/>
                <a:gd name="T83" fmla="*/ 25 h 2895"/>
                <a:gd name="T84" fmla="*/ 622 w 1899"/>
                <a:gd name="T85" fmla="*/ 71 h 2895"/>
                <a:gd name="T86" fmla="*/ 453 w 1899"/>
                <a:gd name="T87" fmla="*/ 134 h 2895"/>
                <a:gd name="T88" fmla="*/ 305 w 1899"/>
                <a:gd name="T89" fmla="*/ 217 h 2895"/>
                <a:gd name="T90" fmla="*/ 194 w 1899"/>
                <a:gd name="T91" fmla="*/ 316 h 2895"/>
                <a:gd name="T92" fmla="*/ 131 w 1899"/>
                <a:gd name="T93" fmla="*/ 431 h 2895"/>
                <a:gd name="T94" fmla="*/ 111 w 1899"/>
                <a:gd name="T95" fmla="*/ 555 h 2895"/>
                <a:gd name="T96" fmla="*/ 153 w 1899"/>
                <a:gd name="T97" fmla="*/ 685 h 2895"/>
                <a:gd name="T98" fmla="*/ 251 w 1899"/>
                <a:gd name="T99" fmla="*/ 799 h 2895"/>
                <a:gd name="T100" fmla="*/ 399 w 1899"/>
                <a:gd name="T101" fmla="*/ 907 h 28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9"/>
                <a:gd name="T154" fmla="*/ 0 h 2895"/>
                <a:gd name="T155" fmla="*/ 1899 w 1899"/>
                <a:gd name="T156" fmla="*/ 2895 h 28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solidFill>
              <a:srgbClr val="A50021"/>
            </a:solidFill>
            <a:ln w="25400">
              <a:solidFill>
                <a:srgbClr val="A50021"/>
              </a:solidFill>
              <a:prstDash val="solid"/>
              <a:round/>
              <a:headEnd/>
              <a:tailEnd/>
            </a:ln>
          </p:spPr>
          <p:txBody>
            <a:bodyPr/>
            <a:lstStyle/>
            <a:p>
              <a:endParaRPr lang="en-US"/>
            </a:p>
          </p:txBody>
        </p:sp>
      </p:grpSp>
      <p:sp>
        <p:nvSpPr>
          <p:cNvPr id="20494" name="AutoShape 29"/>
          <p:cNvSpPr>
            <a:spLocks noChangeArrowheads="1"/>
          </p:cNvSpPr>
          <p:nvPr/>
        </p:nvSpPr>
        <p:spPr bwMode="auto">
          <a:xfrm>
            <a:off x="5937626" y="3962400"/>
            <a:ext cx="777900" cy="990600"/>
          </a:xfrm>
          <a:prstGeom prst="downArrow">
            <a:avLst>
              <a:gd name="adj1" fmla="val 50000"/>
              <a:gd name="adj2" fmla="val 36111"/>
            </a:avLst>
          </a:prstGeom>
          <a:solidFill>
            <a:srgbClr val="CC0000"/>
          </a:solidFill>
          <a:ln w="9525">
            <a:solidFill>
              <a:schemeClr val="tx1"/>
            </a:solidFill>
            <a:miter lim="800000"/>
            <a:headEnd/>
            <a:tailEnd/>
          </a:ln>
        </p:spPr>
        <p:txBody>
          <a:bodyPr wrap="none" anchor="ctr"/>
          <a:lstStyle/>
          <a:p>
            <a:endParaRPr lang="en-US">
              <a:solidFill>
                <a:srgbClr val="000000"/>
              </a:solidFill>
            </a:endParaRPr>
          </a:p>
        </p:txBody>
      </p:sp>
      <p:sp>
        <p:nvSpPr>
          <p:cNvPr id="20495" name="Line 31"/>
          <p:cNvSpPr>
            <a:spLocks noChangeShapeType="1"/>
          </p:cNvSpPr>
          <p:nvPr/>
        </p:nvSpPr>
        <p:spPr bwMode="auto">
          <a:xfrm>
            <a:off x="7004536" y="1371600"/>
            <a:ext cx="609663" cy="1447800"/>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496" name="Line 32"/>
          <p:cNvSpPr>
            <a:spLocks noChangeShapeType="1"/>
          </p:cNvSpPr>
          <p:nvPr/>
        </p:nvSpPr>
        <p:spPr bwMode="auto">
          <a:xfrm>
            <a:off x="6394873" y="1752600"/>
            <a:ext cx="1524156" cy="685800"/>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497" name="Line 33"/>
          <p:cNvSpPr>
            <a:spLocks noChangeShapeType="1"/>
          </p:cNvSpPr>
          <p:nvPr/>
        </p:nvSpPr>
        <p:spPr bwMode="auto">
          <a:xfrm rot="5216522">
            <a:off x="4794540" y="1295327"/>
            <a:ext cx="609600" cy="1447949"/>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498" name="Line 34"/>
          <p:cNvSpPr>
            <a:spLocks noChangeShapeType="1"/>
          </p:cNvSpPr>
          <p:nvPr/>
        </p:nvSpPr>
        <p:spPr bwMode="auto">
          <a:xfrm rot="5217979">
            <a:off x="4184924" y="1676365"/>
            <a:ext cx="1524000" cy="685870"/>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499" name="Text Box 35"/>
          <p:cNvSpPr txBox="1">
            <a:spLocks noChangeArrowheads="1"/>
          </p:cNvSpPr>
          <p:nvPr/>
        </p:nvSpPr>
        <p:spPr bwMode="auto">
          <a:xfrm>
            <a:off x="2279651" y="4953001"/>
            <a:ext cx="2895897"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spcBef>
                <a:spcPct val="50000"/>
              </a:spcBef>
            </a:pPr>
            <a:endParaRPr lang="en-US" sz="2800">
              <a:solidFill>
                <a:srgbClr val="FFFFFF"/>
              </a:solidFill>
              <a:latin typeface="Arial" charset="0"/>
            </a:endParaRPr>
          </a:p>
        </p:txBody>
      </p:sp>
      <p:sp>
        <p:nvSpPr>
          <p:cNvPr id="20491" name="34 Rectángulo"/>
          <p:cNvSpPr>
            <a:spLocks noChangeArrowheads="1"/>
          </p:cNvSpPr>
          <p:nvPr/>
        </p:nvSpPr>
        <p:spPr bwMode="auto">
          <a:xfrm>
            <a:off x="3389048" y="2420108"/>
            <a:ext cx="97108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s-ES_tradnl" sz="2400" b="1" dirty="0">
                <a:solidFill>
                  <a:srgbClr val="000000"/>
                </a:solidFill>
                <a:latin typeface="Arial" charset="0"/>
                <a:sym typeface="Symbol" charset="0"/>
              </a:rPr>
              <a:t>↓CTR</a:t>
            </a:r>
            <a:endParaRPr lang="en-US" sz="2400" dirty="0">
              <a:solidFill>
                <a:srgbClr val="000000"/>
              </a:solidFill>
            </a:endParaRPr>
          </a:p>
        </p:txBody>
      </p:sp>
      <p:sp>
        <p:nvSpPr>
          <p:cNvPr id="20492" name="35 Rectángulo"/>
          <p:cNvSpPr>
            <a:spLocks noChangeArrowheads="1"/>
          </p:cNvSpPr>
          <p:nvPr/>
        </p:nvSpPr>
        <p:spPr bwMode="auto">
          <a:xfrm>
            <a:off x="7938211" y="2452419"/>
            <a:ext cx="9541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r>
              <a:rPr lang="es-ES_tradnl" sz="2400" b="1" dirty="0">
                <a:solidFill>
                  <a:srgbClr val="000000"/>
                </a:solidFill>
                <a:latin typeface="Arial" charset="0"/>
                <a:sym typeface="Symbol" charset="0"/>
              </a:rPr>
              <a:t>↓PTH</a:t>
            </a:r>
            <a:endParaRPr lang="es-ES_tradnl" sz="2400" b="1" dirty="0">
              <a:solidFill>
                <a:srgbClr val="000000"/>
              </a:solidFill>
              <a:latin typeface="Arial" charset="0"/>
            </a:endParaRPr>
          </a:p>
        </p:txBody>
      </p:sp>
      <p:sp>
        <p:nvSpPr>
          <p:cNvPr id="39" name="35 Rectángulo"/>
          <p:cNvSpPr>
            <a:spLocks noChangeArrowheads="1"/>
          </p:cNvSpPr>
          <p:nvPr/>
        </p:nvSpPr>
        <p:spPr bwMode="auto">
          <a:xfrm>
            <a:off x="6789279" y="4586026"/>
            <a:ext cx="9541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r>
              <a:rPr lang="es-ES_tradnl" sz="2400" b="1" dirty="0">
                <a:solidFill>
                  <a:srgbClr val="000000"/>
                </a:solidFill>
                <a:latin typeface="Arial" charset="0"/>
                <a:sym typeface="Symbol" charset="0"/>
              </a:rPr>
              <a:t>↓PTH</a:t>
            </a:r>
            <a:endParaRPr lang="es-ES_tradnl" sz="2400" b="1" dirty="0">
              <a:solidFill>
                <a:srgbClr val="000000"/>
              </a:solidFill>
              <a:latin typeface="Arial" charset="0"/>
            </a:endParaRPr>
          </a:p>
        </p:txBody>
      </p:sp>
      <p:sp>
        <p:nvSpPr>
          <p:cNvPr id="2" name="Marcador de pie de página 1"/>
          <p:cNvSpPr>
            <a:spLocks noGrp="1"/>
          </p:cNvSpPr>
          <p:nvPr>
            <p:ph type="ftr" sz="quarter" idx="11"/>
          </p:nvPr>
        </p:nvSpPr>
        <p:spPr/>
        <p:txBody>
          <a:bodyPr/>
          <a:lstStyle/>
          <a:p>
            <a:endParaRPr lang="en-US"/>
          </a:p>
        </p:txBody>
      </p:sp>
      <p:sp>
        <p:nvSpPr>
          <p:cNvPr id="3" name="Marcador de número de diapositiva 2"/>
          <p:cNvSpPr>
            <a:spLocks noGrp="1"/>
          </p:cNvSpPr>
          <p:nvPr>
            <p:ph type="sldNum" sz="quarter" idx="12"/>
          </p:nvPr>
        </p:nvSpPr>
        <p:spPr/>
        <p:txBody>
          <a:bodyPr/>
          <a:lstStyle/>
          <a:p>
            <a:fld id="{419208EC-CE1A-CB46-B4AF-ADCAA3486656}" type="slidenum">
              <a:rPr lang="en-US" smtClean="0"/>
              <a:t>15</a:t>
            </a:fld>
            <a:endParaRPr lang="en-US"/>
          </a:p>
        </p:txBody>
      </p:sp>
    </p:spTree>
    <p:extLst>
      <p:ext uri="{BB962C8B-B14F-4D97-AF65-F5344CB8AC3E}">
        <p14:creationId xmlns:p14="http://schemas.microsoft.com/office/powerpoint/2010/main" val="519386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Agrupar 3"/>
          <p:cNvGrpSpPr/>
          <p:nvPr/>
        </p:nvGrpSpPr>
        <p:grpSpPr>
          <a:xfrm>
            <a:off x="1643064" y="762000"/>
            <a:ext cx="4359275" cy="3048000"/>
            <a:chOff x="119063" y="762000"/>
            <a:chExt cx="4359275" cy="3048000"/>
          </a:xfrm>
        </p:grpSpPr>
        <p:sp>
          <p:nvSpPr>
            <p:cNvPr id="21507" name="Text Box 3"/>
            <p:cNvSpPr txBox="1">
              <a:spLocks noChangeArrowheads="1"/>
            </p:cNvSpPr>
            <p:nvPr/>
          </p:nvSpPr>
          <p:spPr bwMode="auto">
            <a:xfrm>
              <a:off x="2886075" y="990600"/>
              <a:ext cx="15922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r>
                <a:rPr lang="es-ES_tradnl" sz="2400" dirty="0">
                  <a:latin typeface="Arial" charset="0"/>
                </a:rPr>
                <a:t>Magnesio</a:t>
              </a:r>
              <a:r>
                <a:rPr lang="es-ES_tradnl" sz="2400" b="1" dirty="0">
                  <a:latin typeface="Arial" charset="0"/>
                </a:rPr>
                <a:t> </a:t>
              </a:r>
            </a:p>
          </p:txBody>
        </p:sp>
        <p:grpSp>
          <p:nvGrpSpPr>
            <p:cNvPr id="21508" name="Group 4"/>
            <p:cNvGrpSpPr>
              <a:grpSpLocks/>
            </p:cNvGrpSpPr>
            <p:nvPr/>
          </p:nvGrpSpPr>
          <p:grpSpPr bwMode="auto">
            <a:xfrm>
              <a:off x="1285875" y="1828800"/>
              <a:ext cx="692150" cy="457200"/>
              <a:chOff x="854" y="1321"/>
              <a:chExt cx="436" cy="288"/>
            </a:xfrm>
          </p:grpSpPr>
          <p:sp>
            <p:nvSpPr>
              <p:cNvPr id="21543" name="Text Box 5"/>
              <p:cNvSpPr txBox="1">
                <a:spLocks noChangeArrowheads="1"/>
              </p:cNvSpPr>
              <p:nvPr/>
            </p:nvSpPr>
            <p:spPr bwMode="auto">
              <a:xfrm>
                <a:off x="854" y="1321"/>
                <a:ext cx="43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r>
                  <a:rPr lang="es-ES_tradnl" sz="2400">
                    <a:latin typeface="Arial" charset="0"/>
                  </a:rPr>
                  <a:t> Mg</a:t>
                </a:r>
              </a:p>
            </p:txBody>
          </p:sp>
          <p:sp>
            <p:nvSpPr>
              <p:cNvPr id="21544" name="Line 6"/>
              <p:cNvSpPr>
                <a:spLocks noChangeShapeType="1"/>
              </p:cNvSpPr>
              <p:nvPr/>
            </p:nvSpPr>
            <p:spPr bwMode="auto">
              <a:xfrm>
                <a:off x="912" y="1344"/>
                <a:ext cx="0" cy="19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1510" name="Text Box 8"/>
            <p:cNvSpPr txBox="1">
              <a:spLocks noChangeArrowheads="1"/>
            </p:cNvSpPr>
            <p:nvPr/>
          </p:nvSpPr>
          <p:spPr bwMode="auto">
            <a:xfrm>
              <a:off x="152400" y="2924175"/>
              <a:ext cx="3276600" cy="79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lnSpc>
                  <a:spcPct val="70000"/>
                </a:lnSpc>
                <a:spcBef>
                  <a:spcPct val="50000"/>
                </a:spcBef>
              </a:pPr>
              <a:r>
                <a:rPr lang="es-ES_tradnl" sz="2400">
                  <a:latin typeface="Arial" charset="0"/>
                </a:rPr>
                <a:t>Disminución de PTH</a:t>
              </a:r>
            </a:p>
            <a:p>
              <a:pPr>
                <a:lnSpc>
                  <a:spcPct val="70000"/>
                </a:lnSpc>
                <a:spcBef>
                  <a:spcPct val="50000"/>
                </a:spcBef>
              </a:pPr>
              <a:r>
                <a:rPr lang="es-ES_tradnl" sz="2400">
                  <a:latin typeface="Arial" charset="0"/>
                </a:rPr>
                <a:t>Resistencia a la PTH</a:t>
              </a:r>
            </a:p>
          </p:txBody>
        </p:sp>
        <p:sp>
          <p:nvSpPr>
            <p:cNvPr id="21522" name="Line 21"/>
            <p:cNvSpPr>
              <a:spLocks noChangeShapeType="1"/>
            </p:cNvSpPr>
            <p:nvPr/>
          </p:nvSpPr>
          <p:spPr bwMode="auto">
            <a:xfrm>
              <a:off x="3648075" y="762000"/>
              <a:ext cx="0" cy="304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1523" name="Rectangle 22"/>
            <p:cNvSpPr>
              <a:spLocks noChangeArrowheads="1"/>
            </p:cNvSpPr>
            <p:nvPr/>
          </p:nvSpPr>
          <p:spPr bwMode="auto">
            <a:xfrm>
              <a:off x="981075" y="1676400"/>
              <a:ext cx="1295400" cy="762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1524" name="Rectangle 23"/>
            <p:cNvSpPr>
              <a:spLocks noChangeArrowheads="1"/>
            </p:cNvSpPr>
            <p:nvPr/>
          </p:nvSpPr>
          <p:spPr bwMode="auto">
            <a:xfrm>
              <a:off x="119063" y="2819400"/>
              <a:ext cx="3224212" cy="990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1525" name="Line 24"/>
            <p:cNvSpPr>
              <a:spLocks noChangeShapeType="1"/>
            </p:cNvSpPr>
            <p:nvPr/>
          </p:nvSpPr>
          <p:spPr bwMode="auto">
            <a:xfrm flipH="1">
              <a:off x="2352675" y="1295400"/>
              <a:ext cx="381000" cy="304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1529" name="Line 32"/>
            <p:cNvSpPr>
              <a:spLocks noChangeShapeType="1"/>
            </p:cNvSpPr>
            <p:nvPr/>
          </p:nvSpPr>
          <p:spPr bwMode="auto">
            <a:xfrm>
              <a:off x="1590675" y="2514600"/>
              <a:ext cx="0" cy="2286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6" name="Agrupar 5"/>
          <p:cNvGrpSpPr/>
          <p:nvPr/>
        </p:nvGrpSpPr>
        <p:grpSpPr>
          <a:xfrm>
            <a:off x="4681537" y="3733801"/>
            <a:ext cx="6029325" cy="2286000"/>
            <a:chOff x="3114675" y="3733800"/>
            <a:chExt cx="6029325" cy="2286000"/>
          </a:xfrm>
        </p:grpSpPr>
        <p:sp>
          <p:nvSpPr>
            <p:cNvPr id="21515" name="Line 13"/>
            <p:cNvSpPr>
              <a:spLocks noChangeShapeType="1"/>
            </p:cNvSpPr>
            <p:nvPr/>
          </p:nvSpPr>
          <p:spPr bwMode="auto">
            <a:xfrm flipH="1">
              <a:off x="4867274" y="3765550"/>
              <a:ext cx="1685925" cy="501649"/>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516" name="Line 14"/>
            <p:cNvSpPr>
              <a:spLocks noChangeShapeType="1"/>
            </p:cNvSpPr>
            <p:nvPr/>
          </p:nvSpPr>
          <p:spPr bwMode="auto">
            <a:xfrm>
              <a:off x="6848475" y="3733800"/>
              <a:ext cx="314325" cy="409575"/>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517" name="Line 16"/>
            <p:cNvSpPr>
              <a:spLocks noChangeShapeType="1"/>
            </p:cNvSpPr>
            <p:nvPr/>
          </p:nvSpPr>
          <p:spPr bwMode="auto">
            <a:xfrm>
              <a:off x="4418105" y="4220882"/>
              <a:ext cx="0" cy="276225"/>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1518" name="Text Box 17"/>
            <p:cNvSpPr txBox="1">
              <a:spLocks noChangeArrowheads="1"/>
            </p:cNvSpPr>
            <p:nvPr/>
          </p:nvSpPr>
          <p:spPr bwMode="auto">
            <a:xfrm>
              <a:off x="4419600" y="4114800"/>
              <a:ext cx="387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r>
                <a:rPr lang="es-ES_tradnl" sz="2400">
                  <a:latin typeface="Arial" charset="0"/>
                </a:rPr>
                <a:t>P</a:t>
              </a:r>
            </a:p>
          </p:txBody>
        </p:sp>
        <p:sp>
          <p:nvSpPr>
            <p:cNvPr id="21519" name="Text Box 18"/>
            <p:cNvSpPr txBox="1">
              <a:spLocks noChangeArrowheads="1"/>
            </p:cNvSpPr>
            <p:nvPr/>
          </p:nvSpPr>
          <p:spPr bwMode="auto">
            <a:xfrm>
              <a:off x="7146925" y="4183063"/>
              <a:ext cx="387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r>
                <a:rPr lang="es-ES_tradnl" sz="2400">
                  <a:latin typeface="Arial" charset="0"/>
                </a:rPr>
                <a:t>P</a:t>
              </a:r>
            </a:p>
          </p:txBody>
        </p:sp>
        <p:sp>
          <p:nvSpPr>
            <p:cNvPr id="21520" name="Text Box 19"/>
            <p:cNvSpPr txBox="1">
              <a:spLocks noChangeArrowheads="1"/>
            </p:cNvSpPr>
            <p:nvPr/>
          </p:nvSpPr>
          <p:spPr bwMode="auto">
            <a:xfrm>
              <a:off x="3114675" y="4752975"/>
              <a:ext cx="2752725" cy="12149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lnSpc>
                  <a:spcPct val="70000"/>
                </a:lnSpc>
                <a:spcBef>
                  <a:spcPct val="50000"/>
                </a:spcBef>
              </a:pPr>
              <a:r>
                <a:rPr lang="es-ES_tradnl" sz="2400" dirty="0">
                  <a:latin typeface="Arial" charset="0"/>
                </a:rPr>
                <a:t>Deficiencia </a:t>
              </a:r>
              <a:r>
                <a:rPr lang="es-ES_tradnl" sz="2400" dirty="0" err="1">
                  <a:latin typeface="Arial" charset="0"/>
                </a:rPr>
                <a:t>Vit</a:t>
              </a:r>
              <a:r>
                <a:rPr lang="es-ES_tradnl" sz="2400" dirty="0">
                  <a:latin typeface="Arial" charset="0"/>
                </a:rPr>
                <a:t> D</a:t>
              </a:r>
            </a:p>
            <a:p>
              <a:pPr>
                <a:lnSpc>
                  <a:spcPct val="70000"/>
                </a:lnSpc>
                <a:spcBef>
                  <a:spcPct val="50000"/>
                </a:spcBef>
              </a:pPr>
              <a:r>
                <a:rPr lang="es-ES_tradnl" sz="2400" dirty="0" err="1">
                  <a:latin typeface="Arial" charset="0"/>
                </a:rPr>
                <a:t>Hungry</a:t>
              </a:r>
              <a:r>
                <a:rPr lang="es-ES_tradnl" sz="2400" dirty="0">
                  <a:latin typeface="Arial" charset="0"/>
                </a:rPr>
                <a:t> </a:t>
              </a:r>
              <a:r>
                <a:rPr lang="es-ES_tradnl" sz="2400" dirty="0" err="1">
                  <a:latin typeface="Arial" charset="0"/>
                </a:rPr>
                <a:t>bone</a:t>
              </a:r>
              <a:endParaRPr lang="es-ES_tradnl" sz="2400" dirty="0">
                <a:latin typeface="Arial" charset="0"/>
              </a:endParaRPr>
            </a:p>
            <a:p>
              <a:pPr>
                <a:lnSpc>
                  <a:spcPct val="60000"/>
                </a:lnSpc>
                <a:spcBef>
                  <a:spcPct val="50000"/>
                </a:spcBef>
              </a:pPr>
              <a:r>
                <a:rPr lang="es-ES_tradnl" sz="2400" dirty="0">
                  <a:latin typeface="Arial" charset="0"/>
                </a:rPr>
                <a:t>Pancreatitis</a:t>
              </a:r>
            </a:p>
          </p:txBody>
        </p:sp>
        <p:sp>
          <p:nvSpPr>
            <p:cNvPr id="21521" name="Text Box 20"/>
            <p:cNvSpPr txBox="1">
              <a:spLocks noChangeArrowheads="1"/>
            </p:cNvSpPr>
            <p:nvPr/>
          </p:nvSpPr>
          <p:spPr bwMode="auto">
            <a:xfrm>
              <a:off x="5553075" y="4752975"/>
              <a:ext cx="3590925" cy="1242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lnSpc>
                  <a:spcPct val="70000"/>
                </a:lnSpc>
                <a:spcBef>
                  <a:spcPct val="50000"/>
                </a:spcBef>
              </a:pPr>
              <a:r>
                <a:rPr lang="es-ES_tradnl" sz="2400" dirty="0" err="1">
                  <a:latin typeface="Arial" charset="0"/>
                </a:rPr>
                <a:t>Psdeudohiporatiroidismo</a:t>
              </a:r>
              <a:endParaRPr lang="es-ES_tradnl" sz="2400" dirty="0">
                <a:latin typeface="Arial" charset="0"/>
              </a:endParaRPr>
            </a:p>
            <a:p>
              <a:pPr>
                <a:lnSpc>
                  <a:spcPct val="70000"/>
                </a:lnSpc>
                <a:spcBef>
                  <a:spcPct val="50000"/>
                </a:spcBef>
              </a:pPr>
              <a:r>
                <a:rPr lang="es-ES_tradnl" sz="2400" u="sng" dirty="0" err="1">
                  <a:latin typeface="Arial" charset="0"/>
                </a:rPr>
                <a:t>Insuf</a:t>
              </a:r>
              <a:r>
                <a:rPr lang="es-ES_tradnl" sz="2400" u="sng" dirty="0">
                  <a:latin typeface="Arial" charset="0"/>
                </a:rPr>
                <a:t> renal </a:t>
              </a:r>
              <a:r>
                <a:rPr lang="es-ES_tradnl" sz="2400" u="sng" dirty="0" err="1">
                  <a:latin typeface="Arial" charset="0"/>
                </a:rPr>
                <a:t>cronica</a:t>
              </a:r>
              <a:endParaRPr lang="es-ES_tradnl" sz="2400" u="sng" dirty="0">
                <a:latin typeface="Arial" charset="0"/>
              </a:endParaRPr>
            </a:p>
            <a:p>
              <a:pPr>
                <a:lnSpc>
                  <a:spcPct val="70000"/>
                </a:lnSpc>
                <a:spcBef>
                  <a:spcPct val="50000"/>
                </a:spcBef>
              </a:pPr>
              <a:r>
                <a:rPr lang="es-ES_tradnl" sz="2400" dirty="0">
                  <a:latin typeface="Arial" charset="0"/>
                </a:rPr>
                <a:t>Alimentación parenteral</a:t>
              </a:r>
            </a:p>
          </p:txBody>
        </p:sp>
        <p:sp>
          <p:nvSpPr>
            <p:cNvPr id="21531" name="Line 34"/>
            <p:cNvSpPr>
              <a:spLocks noChangeShapeType="1"/>
            </p:cNvSpPr>
            <p:nvPr/>
          </p:nvSpPr>
          <p:spPr bwMode="auto">
            <a:xfrm flipV="1">
              <a:off x="7153275" y="4267200"/>
              <a:ext cx="0" cy="276225"/>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1532" name="Rectangle 35"/>
            <p:cNvSpPr>
              <a:spLocks noChangeArrowheads="1"/>
            </p:cNvSpPr>
            <p:nvPr/>
          </p:nvSpPr>
          <p:spPr bwMode="auto">
            <a:xfrm>
              <a:off x="3114675" y="4648200"/>
              <a:ext cx="2359025" cy="128428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1533" name="Rectangle 36"/>
            <p:cNvSpPr>
              <a:spLocks noChangeArrowheads="1"/>
            </p:cNvSpPr>
            <p:nvPr/>
          </p:nvSpPr>
          <p:spPr bwMode="auto">
            <a:xfrm>
              <a:off x="5553075" y="4648200"/>
              <a:ext cx="3529013" cy="1371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8" name="Agrupar 7"/>
          <p:cNvGrpSpPr/>
          <p:nvPr/>
        </p:nvGrpSpPr>
        <p:grpSpPr>
          <a:xfrm>
            <a:off x="4953000" y="1295400"/>
            <a:ext cx="3886200" cy="2590800"/>
            <a:chOff x="3429000" y="1295400"/>
            <a:chExt cx="3886200" cy="2590800"/>
          </a:xfrm>
        </p:grpSpPr>
        <p:grpSp>
          <p:nvGrpSpPr>
            <p:cNvPr id="7" name="Agrupar 6"/>
            <p:cNvGrpSpPr/>
            <p:nvPr/>
          </p:nvGrpSpPr>
          <p:grpSpPr>
            <a:xfrm>
              <a:off x="3429000" y="1295400"/>
              <a:ext cx="3886200" cy="2566988"/>
              <a:chOff x="3429000" y="1295400"/>
              <a:chExt cx="3886200" cy="2566988"/>
            </a:xfrm>
          </p:grpSpPr>
          <p:sp>
            <p:nvSpPr>
              <p:cNvPr id="21526" name="Line 25"/>
              <p:cNvSpPr>
                <a:spLocks noChangeShapeType="1"/>
              </p:cNvSpPr>
              <p:nvPr/>
            </p:nvSpPr>
            <p:spPr bwMode="auto">
              <a:xfrm>
                <a:off x="4410075" y="1295400"/>
                <a:ext cx="381000" cy="2286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5" name="Agrupar 4"/>
              <p:cNvGrpSpPr/>
              <p:nvPr/>
            </p:nvGrpSpPr>
            <p:grpSpPr>
              <a:xfrm>
                <a:off x="3429000" y="1576388"/>
                <a:ext cx="3886200" cy="2286000"/>
                <a:chOff x="3419475" y="1600200"/>
                <a:chExt cx="3886200" cy="2286000"/>
              </a:xfrm>
            </p:grpSpPr>
            <p:sp>
              <p:nvSpPr>
                <p:cNvPr id="21509" name="Text Box 7"/>
                <p:cNvSpPr txBox="1">
                  <a:spLocks noChangeArrowheads="1"/>
                </p:cNvSpPr>
                <p:nvPr/>
              </p:nvSpPr>
              <p:spPr bwMode="auto">
                <a:xfrm>
                  <a:off x="4867275" y="1600200"/>
                  <a:ext cx="17097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r>
                    <a:rPr lang="es-ES_tradnl" sz="2400">
                      <a:latin typeface="Arial" charset="0"/>
                    </a:rPr>
                    <a:t>Mg normal </a:t>
                  </a:r>
                </a:p>
              </p:txBody>
            </p:sp>
            <p:sp>
              <p:nvSpPr>
                <p:cNvPr id="21511" name="Text Box 9"/>
                <p:cNvSpPr txBox="1">
                  <a:spLocks noChangeArrowheads="1"/>
                </p:cNvSpPr>
                <p:nvPr/>
              </p:nvSpPr>
              <p:spPr bwMode="auto">
                <a:xfrm>
                  <a:off x="6248400" y="3227388"/>
                  <a:ext cx="877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r>
                    <a:rPr lang="es-ES_tradnl" sz="2400">
                      <a:latin typeface="Arial" charset="0"/>
                    </a:rPr>
                    <a:t>PTH </a:t>
                  </a:r>
                </a:p>
              </p:txBody>
            </p:sp>
            <p:sp>
              <p:nvSpPr>
                <p:cNvPr id="21512" name="Line 10"/>
                <p:cNvSpPr>
                  <a:spLocks noChangeShapeType="1"/>
                </p:cNvSpPr>
                <p:nvPr/>
              </p:nvSpPr>
              <p:spPr bwMode="auto">
                <a:xfrm flipV="1">
                  <a:off x="7086600" y="3324225"/>
                  <a:ext cx="0" cy="2286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1513" name="Line 11"/>
                <p:cNvSpPr>
                  <a:spLocks noChangeShapeType="1"/>
                </p:cNvSpPr>
                <p:nvPr/>
              </p:nvSpPr>
              <p:spPr bwMode="auto">
                <a:xfrm flipH="1">
                  <a:off x="5019675" y="2209800"/>
                  <a:ext cx="304800" cy="5334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1514" name="Line 12"/>
                <p:cNvSpPr>
                  <a:spLocks noChangeShapeType="1"/>
                </p:cNvSpPr>
                <p:nvPr/>
              </p:nvSpPr>
              <p:spPr bwMode="auto">
                <a:xfrm>
                  <a:off x="5781675" y="2209800"/>
                  <a:ext cx="762000" cy="6096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1527" name="Rectangle 26"/>
                <p:cNvSpPr>
                  <a:spLocks noChangeArrowheads="1"/>
                </p:cNvSpPr>
                <p:nvPr/>
              </p:nvSpPr>
              <p:spPr bwMode="auto">
                <a:xfrm>
                  <a:off x="4867275" y="1600200"/>
                  <a:ext cx="1676400" cy="457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21528" name="Group 27"/>
                <p:cNvGrpSpPr>
                  <a:grpSpLocks/>
                </p:cNvGrpSpPr>
                <p:nvPr/>
              </p:nvGrpSpPr>
              <p:grpSpPr bwMode="auto">
                <a:xfrm>
                  <a:off x="3495675" y="2819400"/>
                  <a:ext cx="2590800" cy="609600"/>
                  <a:chOff x="2160" y="1968"/>
                  <a:chExt cx="1632" cy="384"/>
                </a:xfrm>
              </p:grpSpPr>
              <p:sp>
                <p:nvSpPr>
                  <p:cNvPr id="21539" name="Text Box 28"/>
                  <p:cNvSpPr txBox="1">
                    <a:spLocks noChangeArrowheads="1"/>
                  </p:cNvSpPr>
                  <p:nvPr/>
                </p:nvSpPr>
                <p:spPr bwMode="auto">
                  <a:xfrm>
                    <a:off x="2160" y="2016"/>
                    <a:ext cx="163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spcBef>
                        <a:spcPct val="50000"/>
                      </a:spcBef>
                    </a:pPr>
                    <a:r>
                      <a:rPr lang="es-ES_tradnl" sz="2400">
                        <a:latin typeface="Arial" charset="0"/>
                      </a:rPr>
                      <a:t>PTH normal o  </a:t>
                    </a:r>
                  </a:p>
                </p:txBody>
              </p:sp>
              <p:grpSp>
                <p:nvGrpSpPr>
                  <p:cNvPr id="21540" name="Group 29"/>
                  <p:cNvGrpSpPr>
                    <a:grpSpLocks/>
                  </p:cNvGrpSpPr>
                  <p:nvPr/>
                </p:nvGrpSpPr>
                <p:grpSpPr bwMode="auto">
                  <a:xfrm>
                    <a:off x="2208" y="1968"/>
                    <a:ext cx="1392" cy="384"/>
                    <a:chOff x="2208" y="1968"/>
                    <a:chExt cx="1392" cy="384"/>
                  </a:xfrm>
                </p:grpSpPr>
                <p:sp>
                  <p:nvSpPr>
                    <p:cNvPr id="21541" name="Line 30"/>
                    <p:cNvSpPr>
                      <a:spLocks noChangeShapeType="1"/>
                    </p:cNvSpPr>
                    <p:nvPr/>
                  </p:nvSpPr>
                  <p:spPr bwMode="auto">
                    <a:xfrm>
                      <a:off x="3504" y="2064"/>
                      <a:ext cx="0" cy="192"/>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1542" name="Rectangle 31"/>
                    <p:cNvSpPr>
                      <a:spLocks noChangeArrowheads="1"/>
                    </p:cNvSpPr>
                    <p:nvPr/>
                  </p:nvSpPr>
                  <p:spPr bwMode="auto">
                    <a:xfrm>
                      <a:off x="2208" y="1968"/>
                      <a:ext cx="1392" cy="38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sp>
              <p:nvSpPr>
                <p:cNvPr id="21530" name="Rectangle 33"/>
                <p:cNvSpPr>
                  <a:spLocks noChangeArrowheads="1"/>
                </p:cNvSpPr>
                <p:nvPr/>
              </p:nvSpPr>
              <p:spPr bwMode="auto">
                <a:xfrm>
                  <a:off x="6162675" y="3200400"/>
                  <a:ext cx="1143000" cy="533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1534" name="Text Box 37"/>
                <p:cNvSpPr txBox="1">
                  <a:spLocks noChangeArrowheads="1"/>
                </p:cNvSpPr>
                <p:nvPr/>
              </p:nvSpPr>
              <p:spPr bwMode="auto">
                <a:xfrm>
                  <a:off x="3419475" y="3429000"/>
                  <a:ext cx="2743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spcBef>
                      <a:spcPct val="50000"/>
                    </a:spcBef>
                  </a:pPr>
                  <a:r>
                    <a:rPr lang="en-US" sz="2400">
                      <a:latin typeface="Arial" charset="0"/>
                    </a:rPr>
                    <a:t>Hipoparatiroidismo</a:t>
                  </a:r>
                  <a:endParaRPr lang="en-US" sz="2400"/>
                </a:p>
              </p:txBody>
            </p:sp>
          </p:grpSp>
        </p:grpSp>
        <p:sp>
          <p:nvSpPr>
            <p:cNvPr id="21535" name="Rectangle 38"/>
            <p:cNvSpPr>
              <a:spLocks noChangeArrowheads="1"/>
            </p:cNvSpPr>
            <p:nvPr/>
          </p:nvSpPr>
          <p:spPr bwMode="auto">
            <a:xfrm>
              <a:off x="3495675" y="3505200"/>
              <a:ext cx="2514600" cy="381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3" name="Agrupar 2"/>
          <p:cNvGrpSpPr/>
          <p:nvPr/>
        </p:nvGrpSpPr>
        <p:grpSpPr>
          <a:xfrm>
            <a:off x="3193900" y="304800"/>
            <a:ext cx="7034153" cy="4040832"/>
            <a:chOff x="1669899" y="304800"/>
            <a:chExt cx="7034153" cy="4040832"/>
          </a:xfrm>
        </p:grpSpPr>
        <p:sp>
          <p:nvSpPr>
            <p:cNvPr id="21506" name="Text Box 2"/>
            <p:cNvSpPr txBox="1">
              <a:spLocks noChangeArrowheads="1"/>
            </p:cNvSpPr>
            <p:nvPr/>
          </p:nvSpPr>
          <p:spPr bwMode="auto">
            <a:xfrm>
              <a:off x="1669899" y="304800"/>
              <a:ext cx="571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spcBef>
                  <a:spcPct val="50000"/>
                </a:spcBef>
              </a:pPr>
              <a:r>
                <a:rPr lang="es-ES_tradnl" sz="2400" b="1" dirty="0">
                  <a:latin typeface="Arial" charset="0"/>
                </a:rPr>
                <a:t>Diagnóstico de Hipocalcemia</a:t>
              </a:r>
              <a:endParaRPr lang="es-ES_tradnl" sz="2000" dirty="0">
                <a:latin typeface="Arial" charset="0"/>
              </a:endParaRPr>
            </a:p>
          </p:txBody>
        </p:sp>
        <p:sp>
          <p:nvSpPr>
            <p:cNvPr id="21536" name="Text Box 39"/>
            <p:cNvSpPr txBox="1">
              <a:spLocks noChangeArrowheads="1"/>
            </p:cNvSpPr>
            <p:nvPr/>
          </p:nvSpPr>
          <p:spPr bwMode="auto">
            <a:xfrm>
              <a:off x="8034652" y="1600200"/>
              <a:ext cx="6335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r>
                <a:rPr lang="en-US" sz="2400" b="1" dirty="0">
                  <a:solidFill>
                    <a:srgbClr val="FF0000"/>
                  </a:solidFill>
                </a:rPr>
                <a:t>Mg</a:t>
              </a:r>
            </a:p>
          </p:txBody>
        </p:sp>
        <p:sp>
          <p:nvSpPr>
            <p:cNvPr id="21537" name="Text Box 40"/>
            <p:cNvSpPr txBox="1">
              <a:spLocks noChangeArrowheads="1"/>
            </p:cNvSpPr>
            <p:nvPr/>
          </p:nvSpPr>
          <p:spPr bwMode="auto">
            <a:xfrm>
              <a:off x="7886701" y="2924175"/>
              <a:ext cx="81735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r>
                <a:rPr lang="en-US" sz="2400" b="1" dirty="0">
                  <a:solidFill>
                    <a:srgbClr val="FF0000"/>
                  </a:solidFill>
                </a:rPr>
                <a:t>PTH</a:t>
              </a:r>
            </a:p>
          </p:txBody>
        </p:sp>
        <p:sp>
          <p:nvSpPr>
            <p:cNvPr id="21538" name="Text Box 41"/>
            <p:cNvSpPr txBox="1">
              <a:spLocks noChangeArrowheads="1"/>
            </p:cNvSpPr>
            <p:nvPr/>
          </p:nvSpPr>
          <p:spPr bwMode="auto">
            <a:xfrm>
              <a:off x="8166100" y="3883967"/>
              <a:ext cx="37221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r>
                <a:rPr lang="en-US" sz="2400" b="1" dirty="0">
                  <a:solidFill>
                    <a:srgbClr val="FF0000"/>
                  </a:solidFill>
                </a:rPr>
                <a:t>P</a:t>
              </a:r>
            </a:p>
          </p:txBody>
        </p:sp>
      </p:grpSp>
      <p:sp>
        <p:nvSpPr>
          <p:cNvPr id="2" name="Marcador de pie de página 1"/>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419208EC-CE1A-CB46-B4AF-ADCAA3486656}" type="slidenum">
              <a:rPr lang="en-US" smtClean="0"/>
              <a:t>16</a:t>
            </a:fld>
            <a:endParaRPr lang="en-US"/>
          </a:p>
        </p:txBody>
      </p:sp>
    </p:spTree>
    <p:extLst>
      <p:ext uri="{BB962C8B-B14F-4D97-AF65-F5344CB8AC3E}">
        <p14:creationId xmlns:p14="http://schemas.microsoft.com/office/powerpoint/2010/main" val="87095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215048" y="1024427"/>
            <a:ext cx="644593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r>
              <a:rPr lang="es-ES" b="1" dirty="0">
                <a:latin typeface="Arial" charset="0"/>
              </a:rPr>
              <a:t>CLINICA DE LA HIP</a:t>
            </a:r>
            <a:r>
              <a:rPr lang="es-ES_tradnl" b="1" dirty="0">
                <a:latin typeface="Arial" charset="0"/>
              </a:rPr>
              <a:t>O</a:t>
            </a:r>
            <a:r>
              <a:rPr lang="es-ES" b="1" dirty="0">
                <a:latin typeface="Arial" charset="0"/>
              </a:rPr>
              <a:t>CALCEMIA</a:t>
            </a:r>
          </a:p>
        </p:txBody>
      </p:sp>
      <p:sp>
        <p:nvSpPr>
          <p:cNvPr id="22531" name="Text Box 3"/>
          <p:cNvSpPr txBox="1">
            <a:spLocks noChangeArrowheads="1"/>
          </p:cNvSpPr>
          <p:nvPr/>
        </p:nvSpPr>
        <p:spPr bwMode="auto">
          <a:xfrm>
            <a:off x="976801" y="2274838"/>
            <a:ext cx="10238398" cy="3539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r>
              <a:rPr lang="es-ES" dirty="0">
                <a:latin typeface="Arial" charset="0"/>
              </a:rPr>
              <a:t>-Hormigueo, </a:t>
            </a:r>
            <a:r>
              <a:rPr lang="es-ES_tradnl" dirty="0">
                <a:latin typeface="Arial" charset="0"/>
              </a:rPr>
              <a:t>Tetania. </a:t>
            </a:r>
          </a:p>
          <a:p>
            <a:pPr eaLnBrk="1" hangingPunct="1"/>
            <a:endParaRPr lang="es-ES_tradnl" dirty="0">
              <a:latin typeface="Arial" charset="0"/>
            </a:endParaRPr>
          </a:p>
          <a:p>
            <a:pPr eaLnBrk="1" hangingPunct="1"/>
            <a:r>
              <a:rPr lang="es-ES_tradnl" dirty="0">
                <a:latin typeface="Arial" charset="0"/>
              </a:rPr>
              <a:t>-Síntomas </a:t>
            </a:r>
            <a:r>
              <a:rPr lang="es-ES" dirty="0">
                <a:latin typeface="Arial" charset="0"/>
              </a:rPr>
              <a:t>Neurológicos (convulsiones)  y psíquicos (confusión)</a:t>
            </a:r>
          </a:p>
          <a:p>
            <a:pPr eaLnBrk="1" hangingPunct="1"/>
            <a:endParaRPr lang="es-ES" dirty="0">
              <a:latin typeface="Arial" charset="0"/>
            </a:endParaRPr>
          </a:p>
          <a:p>
            <a:pPr eaLnBrk="1" hangingPunct="1"/>
            <a:r>
              <a:rPr lang="es-ES" dirty="0">
                <a:latin typeface="Arial" charset="0"/>
              </a:rPr>
              <a:t>-Cardiovascular: </a:t>
            </a:r>
            <a:r>
              <a:rPr lang="es-ES_tradnl" dirty="0">
                <a:latin typeface="Arial" charset="0"/>
              </a:rPr>
              <a:t>alargamiento </a:t>
            </a:r>
            <a:r>
              <a:rPr lang="es-ES" dirty="0">
                <a:latin typeface="Arial" charset="0"/>
              </a:rPr>
              <a:t>Q-T, </a:t>
            </a:r>
            <a:r>
              <a:rPr lang="es-ES_tradnl" dirty="0">
                <a:latin typeface="Arial" charset="0"/>
              </a:rPr>
              <a:t>cambios onda T, arritmias. Insuficiencia Cardiaca</a:t>
            </a:r>
            <a:endParaRPr lang="es-ES" dirty="0">
              <a:latin typeface="Arial" charset="0"/>
            </a:endParaRPr>
          </a:p>
        </p:txBody>
      </p:sp>
      <p:sp>
        <p:nvSpPr>
          <p:cNvPr id="2" name="Marcador de pie de página 1"/>
          <p:cNvSpPr>
            <a:spLocks noGrp="1"/>
          </p:cNvSpPr>
          <p:nvPr>
            <p:ph type="ftr" sz="quarter" idx="11"/>
          </p:nvPr>
        </p:nvSpPr>
        <p:spPr/>
        <p:txBody>
          <a:bodyPr/>
          <a:lstStyle/>
          <a:p>
            <a:endParaRPr lang="en-US"/>
          </a:p>
        </p:txBody>
      </p:sp>
      <p:sp>
        <p:nvSpPr>
          <p:cNvPr id="3" name="Marcador de número de diapositiva 2"/>
          <p:cNvSpPr>
            <a:spLocks noGrp="1"/>
          </p:cNvSpPr>
          <p:nvPr>
            <p:ph type="sldNum" sz="quarter" idx="12"/>
          </p:nvPr>
        </p:nvSpPr>
        <p:spPr/>
        <p:txBody>
          <a:bodyPr/>
          <a:lstStyle/>
          <a:p>
            <a:fld id="{419208EC-CE1A-CB46-B4AF-ADCAA3486656}" type="slidenum">
              <a:rPr lang="en-US" smtClean="0"/>
              <a:t>17</a:t>
            </a:fld>
            <a:endParaRPr lang="en-US"/>
          </a:p>
        </p:txBody>
      </p:sp>
    </p:spTree>
    <p:extLst>
      <p:ext uri="{BB962C8B-B14F-4D97-AF65-F5344CB8AC3E}">
        <p14:creationId xmlns:p14="http://schemas.microsoft.com/office/powerpoint/2010/main" val="2897034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4D3DD12-0779-784B-9FAC-2AFD9B775877}"/>
              </a:ext>
            </a:extLst>
          </p:cNvPr>
          <p:cNvPicPr>
            <a:picLocks noChangeAspect="1"/>
          </p:cNvPicPr>
          <p:nvPr/>
        </p:nvPicPr>
        <p:blipFill>
          <a:blip r:embed="rId3"/>
          <a:stretch>
            <a:fillRect/>
          </a:stretch>
        </p:blipFill>
        <p:spPr>
          <a:xfrm>
            <a:off x="1462443" y="0"/>
            <a:ext cx="8690550" cy="6431322"/>
          </a:xfrm>
          <a:prstGeom prst="rect">
            <a:avLst/>
          </a:prstGeom>
        </p:spPr>
      </p:pic>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419208EC-CE1A-CB46-B4AF-ADCAA3486656}" type="slidenum">
              <a:rPr lang="en-US" smtClean="0"/>
              <a:t>18</a:t>
            </a:fld>
            <a:endParaRPr lang="en-US"/>
          </a:p>
        </p:txBody>
      </p:sp>
    </p:spTree>
    <p:extLst>
      <p:ext uri="{BB962C8B-B14F-4D97-AF65-F5344CB8AC3E}">
        <p14:creationId xmlns:p14="http://schemas.microsoft.com/office/powerpoint/2010/main" val="3616813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10BB080-985D-724E-AD53-6B5179E9B082}"/>
              </a:ext>
            </a:extLst>
          </p:cNvPr>
          <p:cNvSpPr>
            <a:spLocks noChangeArrowheads="1"/>
          </p:cNvSpPr>
          <p:nvPr/>
        </p:nvSpPr>
        <p:spPr bwMode="auto">
          <a:xfrm>
            <a:off x="2127739" y="1173540"/>
            <a:ext cx="771371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s-ES" sz="3200" b="1" dirty="0">
                <a:latin typeface="Arial" charset="0"/>
              </a:rPr>
              <a:t>TRATAMIENTO DE LA HIPOCALCEMIA</a:t>
            </a:r>
          </a:p>
        </p:txBody>
      </p:sp>
      <p:sp>
        <p:nvSpPr>
          <p:cNvPr id="3" name="Text Box 16">
            <a:extLst>
              <a:ext uri="{FF2B5EF4-FFF2-40B4-BE49-F238E27FC236}">
                <a16:creationId xmlns:a16="http://schemas.microsoft.com/office/drawing/2014/main" id="{309785F2-4958-EB40-9077-B5AD0E3D02E4}"/>
              </a:ext>
            </a:extLst>
          </p:cNvPr>
          <p:cNvSpPr txBox="1">
            <a:spLocks noChangeArrowheads="1"/>
          </p:cNvSpPr>
          <p:nvPr/>
        </p:nvSpPr>
        <p:spPr bwMode="auto">
          <a:xfrm>
            <a:off x="1312985" y="1859340"/>
            <a:ext cx="10621107" cy="3539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r>
              <a:rPr lang="es-ES_tradnl" dirty="0">
                <a:latin typeface="Arial" charset="0"/>
              </a:rPr>
              <a:t>- Hipocalcemia sintomática: Administrar Ca (90 mg IV y mantener infusión de  1-2 mg/kg/h) hasta que desaparezcan los síntomas y recupere concentraciones de Ca sérico.</a:t>
            </a:r>
          </a:p>
          <a:p>
            <a:pPr eaLnBrk="1" hangingPunct="1"/>
            <a:r>
              <a:rPr lang="es-ES_tradnl" dirty="0">
                <a:latin typeface="Arial" charset="0"/>
              </a:rPr>
              <a:t>- Administrar Mg si existe  </a:t>
            </a:r>
            <a:r>
              <a:rPr lang="es-ES_tradnl" dirty="0" err="1">
                <a:latin typeface="Arial" charset="0"/>
              </a:rPr>
              <a:t>hipomagnesemia</a:t>
            </a:r>
            <a:r>
              <a:rPr lang="es-ES_tradnl" dirty="0">
                <a:latin typeface="Arial" charset="0"/>
              </a:rPr>
              <a:t> </a:t>
            </a:r>
          </a:p>
          <a:p>
            <a:pPr eaLnBrk="1" hangingPunct="1"/>
            <a:endParaRPr lang="es-ES_tradnl" dirty="0">
              <a:latin typeface="Arial" charset="0"/>
            </a:endParaRPr>
          </a:p>
          <a:p>
            <a:pPr eaLnBrk="1" hangingPunct="1"/>
            <a:r>
              <a:rPr lang="es-ES_tradnl" dirty="0">
                <a:latin typeface="Arial" charset="0"/>
              </a:rPr>
              <a:t>- </a:t>
            </a:r>
            <a:r>
              <a:rPr lang="es-ES_tradnl" dirty="0" err="1">
                <a:latin typeface="Arial" charset="0"/>
              </a:rPr>
              <a:t>Tto</a:t>
            </a:r>
            <a:r>
              <a:rPr lang="es-ES_tradnl" dirty="0">
                <a:latin typeface="Arial" charset="0"/>
              </a:rPr>
              <a:t> crónico: Ca oral y  </a:t>
            </a:r>
            <a:r>
              <a:rPr lang="es-ES_tradnl" dirty="0" err="1">
                <a:latin typeface="Arial" charset="0"/>
              </a:rPr>
              <a:t>Vit</a:t>
            </a:r>
            <a:r>
              <a:rPr lang="es-ES_tradnl" dirty="0">
                <a:latin typeface="Arial" charset="0"/>
              </a:rPr>
              <a:t> D</a:t>
            </a:r>
            <a:endParaRPr lang="es-ES" dirty="0">
              <a:latin typeface="Arial" charset="0"/>
            </a:endParaRPr>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419208EC-CE1A-CB46-B4AF-ADCAA3486656}" type="slidenum">
              <a:rPr lang="en-US" smtClean="0"/>
              <a:t>19</a:t>
            </a:fld>
            <a:endParaRPr lang="en-US"/>
          </a:p>
        </p:txBody>
      </p:sp>
    </p:spTree>
    <p:extLst>
      <p:ext uri="{BB962C8B-B14F-4D97-AF65-F5344CB8AC3E}">
        <p14:creationId xmlns:p14="http://schemas.microsoft.com/office/powerpoint/2010/main" val="3082045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B927494-7879-4C46-9F95-EA1F498F436D}"/>
              </a:ext>
            </a:extLst>
          </p:cNvPr>
          <p:cNvPicPr>
            <a:picLocks noChangeAspect="1"/>
          </p:cNvPicPr>
          <p:nvPr/>
        </p:nvPicPr>
        <p:blipFill>
          <a:blip r:embed="rId3"/>
          <a:stretch>
            <a:fillRect/>
          </a:stretch>
        </p:blipFill>
        <p:spPr>
          <a:xfrm>
            <a:off x="1345182" y="0"/>
            <a:ext cx="9501635" cy="6858000"/>
          </a:xfrm>
          <a:prstGeom prst="rect">
            <a:avLst/>
          </a:prstGeom>
        </p:spPr>
      </p:pic>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419208EC-CE1A-CB46-B4AF-ADCAA3486656}" type="slidenum">
              <a:rPr lang="en-US" smtClean="0"/>
              <a:t>2</a:t>
            </a:fld>
            <a:endParaRPr lang="en-US"/>
          </a:p>
        </p:txBody>
      </p:sp>
    </p:spTree>
    <p:extLst>
      <p:ext uri="{BB962C8B-B14F-4D97-AF65-F5344CB8AC3E}">
        <p14:creationId xmlns:p14="http://schemas.microsoft.com/office/powerpoint/2010/main" val="2613533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1178580" y="476375"/>
            <a:ext cx="692763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spcBef>
                <a:spcPct val="50000"/>
              </a:spcBef>
            </a:pPr>
            <a:r>
              <a:rPr lang="es-ES_tradnl" b="1" dirty="0">
                <a:latin typeface="Arial" charset="0"/>
              </a:rPr>
              <a:t>HIPOFOSFATEMIA-CAUSAS </a:t>
            </a:r>
            <a:endParaRPr lang="es-ES" b="1" dirty="0">
              <a:latin typeface="Arial" charset="0"/>
            </a:endParaRPr>
          </a:p>
        </p:txBody>
      </p:sp>
      <p:sp>
        <p:nvSpPr>
          <p:cNvPr id="59394" name="Text Box 4"/>
          <p:cNvSpPr txBox="1">
            <a:spLocks noChangeArrowheads="1"/>
          </p:cNvSpPr>
          <p:nvPr/>
        </p:nvSpPr>
        <p:spPr bwMode="auto">
          <a:xfrm>
            <a:off x="597877" y="1365740"/>
            <a:ext cx="10996245" cy="477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spcBef>
                <a:spcPct val="50000"/>
              </a:spcBef>
            </a:pPr>
            <a:r>
              <a:rPr lang="es-ES_tradnl" dirty="0">
                <a:latin typeface="Arial" charset="0"/>
                <a:sym typeface="Symbol" charset="0"/>
              </a:rPr>
              <a:t>-</a:t>
            </a:r>
            <a:r>
              <a:rPr lang="es-ES" dirty="0">
                <a:latin typeface="Arial" charset="0"/>
                <a:sym typeface="Symbol" charset="0"/>
              </a:rPr>
              <a:t> Reducción del la </a:t>
            </a:r>
            <a:r>
              <a:rPr lang="es-ES_tradnl" dirty="0">
                <a:latin typeface="Arial" charset="0"/>
                <a:sym typeface="Symbol" charset="0"/>
              </a:rPr>
              <a:t>absorción Intestinal: Malabsorción, </a:t>
            </a:r>
            <a:r>
              <a:rPr lang="es-ES" dirty="0">
                <a:latin typeface="Arial" charset="0"/>
                <a:sym typeface="Symbol" charset="0"/>
              </a:rPr>
              <a:t></a:t>
            </a:r>
            <a:r>
              <a:rPr lang="es-ES_tradnl" dirty="0">
                <a:latin typeface="Arial" charset="0"/>
                <a:sym typeface="Symbol" charset="0"/>
              </a:rPr>
              <a:t>Vit D, quelantes.</a:t>
            </a:r>
          </a:p>
          <a:p>
            <a:pPr eaLnBrk="1" hangingPunct="1">
              <a:spcBef>
                <a:spcPct val="50000"/>
              </a:spcBef>
            </a:pPr>
            <a:r>
              <a:rPr lang="es-ES_tradnl" dirty="0">
                <a:latin typeface="Arial" charset="0"/>
                <a:sym typeface="Symbol" charset="0"/>
              </a:rPr>
              <a:t>-Desplazamiento del espacio extra a intracelular : </a:t>
            </a:r>
            <a:r>
              <a:rPr lang="es-ES_tradnl" dirty="0" err="1">
                <a:latin typeface="Arial" charset="0"/>
                <a:sym typeface="Symbol" charset="0"/>
              </a:rPr>
              <a:t>Alkalosis</a:t>
            </a:r>
            <a:r>
              <a:rPr lang="es-ES_tradnl" dirty="0">
                <a:latin typeface="Arial" charset="0"/>
                <a:sym typeface="Symbol" charset="0"/>
              </a:rPr>
              <a:t> </a:t>
            </a:r>
            <a:r>
              <a:rPr lang="es-ES_tradnl" dirty="0" err="1">
                <a:latin typeface="Arial" charset="0"/>
                <a:sym typeface="Symbol" charset="0"/>
              </a:rPr>
              <a:t>resp</a:t>
            </a:r>
            <a:r>
              <a:rPr lang="es-ES_tradnl" dirty="0">
                <a:latin typeface="Arial" charset="0"/>
                <a:sym typeface="Symbol" charset="0"/>
              </a:rPr>
              <a:t>., Insulina-diabetes , </a:t>
            </a:r>
            <a:r>
              <a:rPr lang="es-ES_tradnl" dirty="0" err="1">
                <a:latin typeface="Arial" charset="0"/>
                <a:sym typeface="Symbol" charset="0"/>
              </a:rPr>
              <a:t>Hiperalimentación</a:t>
            </a:r>
            <a:r>
              <a:rPr lang="es-ES_tradnl" dirty="0">
                <a:latin typeface="Arial" charset="0"/>
                <a:sym typeface="Symbol" charset="0"/>
              </a:rPr>
              <a:t>, catecolaminas….. </a:t>
            </a:r>
            <a:r>
              <a:rPr lang="es-ES_tradnl" dirty="0" err="1">
                <a:latin typeface="Arial" charset="0"/>
                <a:sym typeface="Symbol" charset="0"/>
              </a:rPr>
              <a:t>hungry</a:t>
            </a:r>
            <a:r>
              <a:rPr lang="es-ES_tradnl" dirty="0">
                <a:latin typeface="Arial" charset="0"/>
                <a:sym typeface="Symbol" charset="0"/>
              </a:rPr>
              <a:t> </a:t>
            </a:r>
            <a:r>
              <a:rPr lang="es-ES_tradnl" dirty="0" err="1">
                <a:latin typeface="Arial" charset="0"/>
                <a:sym typeface="Symbol" charset="0"/>
              </a:rPr>
              <a:t>bone</a:t>
            </a:r>
            <a:r>
              <a:rPr lang="es-ES_tradnl" dirty="0">
                <a:latin typeface="Arial" charset="0"/>
                <a:sym typeface="Symbol" charset="0"/>
              </a:rPr>
              <a:t>, </a:t>
            </a:r>
          </a:p>
          <a:p>
            <a:pPr eaLnBrk="1" hangingPunct="1">
              <a:spcBef>
                <a:spcPct val="50000"/>
              </a:spcBef>
            </a:pPr>
            <a:r>
              <a:rPr lang="es-ES_tradnl" dirty="0">
                <a:latin typeface="Arial" charset="0"/>
                <a:sym typeface="Symbol" charset="0"/>
              </a:rPr>
              <a:t>-Perdida renal: PTH, </a:t>
            </a:r>
            <a:r>
              <a:rPr lang="es-ES_tradnl" dirty="0" err="1">
                <a:latin typeface="Arial" charset="0"/>
                <a:sym typeface="Symbol" charset="0"/>
              </a:rPr>
              <a:t>hipofosfatemia</a:t>
            </a:r>
            <a:r>
              <a:rPr lang="es-ES_tradnl" dirty="0">
                <a:latin typeface="Arial" charset="0"/>
                <a:sym typeface="Symbol" charset="0"/>
              </a:rPr>
              <a:t> oncogénica (FGF23). Defecto tubular.  </a:t>
            </a:r>
          </a:p>
          <a:p>
            <a:pPr eaLnBrk="1" hangingPunct="1">
              <a:spcBef>
                <a:spcPct val="50000"/>
              </a:spcBef>
            </a:pPr>
            <a:r>
              <a:rPr lang="es-ES_tradnl" dirty="0">
                <a:latin typeface="Arial" charset="0"/>
                <a:sym typeface="Symbol" charset="0"/>
              </a:rPr>
              <a:t>-Otros: Alcoholismo, Trasplante renal.</a:t>
            </a:r>
            <a:endParaRPr lang="es-ES_tradnl" dirty="0">
              <a:latin typeface="Arial" charset="0"/>
            </a:endParaRPr>
          </a:p>
        </p:txBody>
      </p:sp>
      <p:sp>
        <p:nvSpPr>
          <p:cNvPr id="2" name="Marcador de pie de página 1"/>
          <p:cNvSpPr>
            <a:spLocks noGrp="1"/>
          </p:cNvSpPr>
          <p:nvPr>
            <p:ph type="ftr" sz="quarter" idx="11"/>
          </p:nvPr>
        </p:nvSpPr>
        <p:spPr/>
        <p:txBody>
          <a:bodyPr/>
          <a:lstStyle/>
          <a:p>
            <a:endParaRPr lang="en-US"/>
          </a:p>
        </p:txBody>
      </p:sp>
      <p:sp>
        <p:nvSpPr>
          <p:cNvPr id="3" name="Marcador de número de diapositiva 2"/>
          <p:cNvSpPr>
            <a:spLocks noGrp="1"/>
          </p:cNvSpPr>
          <p:nvPr>
            <p:ph type="sldNum" sz="quarter" idx="12"/>
          </p:nvPr>
        </p:nvSpPr>
        <p:spPr/>
        <p:txBody>
          <a:bodyPr/>
          <a:lstStyle/>
          <a:p>
            <a:fld id="{419208EC-CE1A-CB46-B4AF-ADCAA3486656}" type="slidenum">
              <a:rPr lang="en-US" smtClean="0"/>
              <a:t>20</a:t>
            </a:fld>
            <a:endParaRPr lang="en-US"/>
          </a:p>
        </p:txBody>
      </p:sp>
    </p:spTree>
    <p:extLst>
      <p:ext uri="{BB962C8B-B14F-4D97-AF65-F5344CB8AC3E}">
        <p14:creationId xmlns:p14="http://schemas.microsoft.com/office/powerpoint/2010/main" val="3114883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58148A5F-C75C-8546-A62E-BF3075531F85}"/>
              </a:ext>
            </a:extLst>
          </p:cNvPr>
          <p:cNvSpPr>
            <a:spLocks noChangeArrowheads="1"/>
          </p:cNvSpPr>
          <p:nvPr/>
        </p:nvSpPr>
        <p:spPr bwMode="auto">
          <a:xfrm>
            <a:off x="3009395" y="626782"/>
            <a:ext cx="571483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s-ES_tradnl" sz="3200" b="1" dirty="0">
                <a:latin typeface="Arial" charset="0"/>
              </a:rPr>
              <a:t>HIPOFOSFATEMIA-</a:t>
            </a:r>
            <a:r>
              <a:rPr lang="es-ES_tradnl" sz="3200" b="1" dirty="0">
                <a:latin typeface="Arial" charset="0"/>
                <a:sym typeface="Symbol" charset="0"/>
              </a:rPr>
              <a:t> CLINICA</a:t>
            </a:r>
            <a:endParaRPr lang="es-ES" sz="3200" b="1" dirty="0">
              <a:latin typeface="Arial" charset="0"/>
              <a:sym typeface="Symbol" charset="0"/>
            </a:endParaRPr>
          </a:p>
        </p:txBody>
      </p:sp>
      <p:sp>
        <p:nvSpPr>
          <p:cNvPr id="3" name="Text Box 6">
            <a:extLst>
              <a:ext uri="{FF2B5EF4-FFF2-40B4-BE49-F238E27FC236}">
                <a16:creationId xmlns:a16="http://schemas.microsoft.com/office/drawing/2014/main" id="{80D5F1EC-D713-1444-9830-3DA487411BA7}"/>
              </a:ext>
            </a:extLst>
          </p:cNvPr>
          <p:cNvSpPr txBox="1">
            <a:spLocks noChangeArrowheads="1"/>
          </p:cNvSpPr>
          <p:nvPr/>
        </p:nvSpPr>
        <p:spPr bwMode="auto">
          <a:xfrm>
            <a:off x="1371783" y="1734080"/>
            <a:ext cx="9700681"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r>
              <a:rPr lang="es-ES_tradnl" dirty="0">
                <a:latin typeface="Arial" charset="0"/>
              </a:rPr>
              <a:t>- Alteraciones musculares: debilidad, Insuficiencia Respiratoria. </a:t>
            </a:r>
          </a:p>
          <a:p>
            <a:pPr eaLnBrk="1" hangingPunct="1"/>
            <a:r>
              <a:rPr lang="es-ES_tradnl" dirty="0">
                <a:latin typeface="Arial" charset="0"/>
              </a:rPr>
              <a:t>- </a:t>
            </a:r>
            <a:r>
              <a:rPr lang="es-ES_tradnl" dirty="0" err="1">
                <a:latin typeface="Arial" charset="0"/>
              </a:rPr>
              <a:t>Rabdomiolisis</a:t>
            </a:r>
            <a:endParaRPr lang="es-ES_tradnl" dirty="0">
              <a:latin typeface="Arial" charset="0"/>
            </a:endParaRPr>
          </a:p>
          <a:p>
            <a:pPr eaLnBrk="1" hangingPunct="1"/>
            <a:r>
              <a:rPr lang="es-ES_tradnl" dirty="0">
                <a:latin typeface="Arial" charset="0"/>
              </a:rPr>
              <a:t>- Alteración función eritrocito, hemólisis  y leucos</a:t>
            </a:r>
          </a:p>
          <a:p>
            <a:pPr eaLnBrk="1" hangingPunct="1"/>
            <a:r>
              <a:rPr lang="es-ES_tradnl" dirty="0">
                <a:latin typeface="Arial" charset="0"/>
              </a:rPr>
              <a:t>- Osteomalacia en adultos y raquitismo en niños </a:t>
            </a:r>
          </a:p>
          <a:p>
            <a:pPr eaLnBrk="1" hangingPunct="1"/>
            <a:r>
              <a:rPr lang="es-ES_tradnl" dirty="0">
                <a:latin typeface="Arial" charset="0"/>
              </a:rPr>
              <a:t>- Afectación SNC:   </a:t>
            </a:r>
            <a:r>
              <a:rPr lang="en-US" dirty="0">
                <a:latin typeface="Arial" charset="0"/>
                <a:cs typeface="Arial" charset="0"/>
              </a:rPr>
              <a:t>Confusion,  </a:t>
            </a:r>
            <a:r>
              <a:rPr lang="en-US" dirty="0" err="1">
                <a:latin typeface="Arial" charset="0"/>
                <a:cs typeface="Arial" charset="0"/>
              </a:rPr>
              <a:t>convulsiones</a:t>
            </a:r>
            <a:r>
              <a:rPr lang="en-US" dirty="0">
                <a:latin typeface="Arial" charset="0"/>
                <a:cs typeface="Arial" charset="0"/>
              </a:rPr>
              <a:t> </a:t>
            </a:r>
            <a:endParaRPr lang="es-ES" dirty="0">
              <a:latin typeface="Arial" charset="0"/>
              <a:cs typeface="Arial" charset="0"/>
            </a:endParaRPr>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419208EC-CE1A-CB46-B4AF-ADCAA3486656}" type="slidenum">
              <a:rPr lang="en-US" smtClean="0"/>
              <a:t>21</a:t>
            </a:fld>
            <a:endParaRPr lang="en-US"/>
          </a:p>
        </p:txBody>
      </p:sp>
    </p:spTree>
    <p:extLst>
      <p:ext uri="{BB962C8B-B14F-4D97-AF65-F5344CB8AC3E}">
        <p14:creationId xmlns:p14="http://schemas.microsoft.com/office/powerpoint/2010/main" val="3003821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Text Box 2"/>
          <p:cNvSpPr txBox="1">
            <a:spLocks noChangeArrowheads="1"/>
          </p:cNvSpPr>
          <p:nvPr/>
        </p:nvSpPr>
        <p:spPr bwMode="auto">
          <a:xfrm>
            <a:off x="2286000" y="838200"/>
            <a:ext cx="6629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fontAlgn="base" hangingPunct="1">
              <a:spcBef>
                <a:spcPct val="50000"/>
              </a:spcBef>
              <a:spcAft>
                <a:spcPct val="0"/>
              </a:spcAft>
            </a:pPr>
            <a:r>
              <a:rPr lang="es-ES_tradnl" sz="2400" b="1">
                <a:solidFill>
                  <a:srgbClr val="000000"/>
                </a:solidFill>
                <a:latin typeface="Arial" charset="0"/>
              </a:rPr>
              <a:t>HIPOFOSFATEMIA-TRATAMIENTO </a:t>
            </a:r>
            <a:endParaRPr lang="es-ES" sz="2400" b="1">
              <a:solidFill>
                <a:srgbClr val="000000"/>
              </a:solidFill>
              <a:latin typeface="Arial" charset="0"/>
            </a:endParaRPr>
          </a:p>
        </p:txBody>
      </p:sp>
      <p:sp>
        <p:nvSpPr>
          <p:cNvPr id="61442" name="Text Box 6"/>
          <p:cNvSpPr txBox="1">
            <a:spLocks noChangeArrowheads="1"/>
          </p:cNvSpPr>
          <p:nvPr/>
        </p:nvSpPr>
        <p:spPr bwMode="auto">
          <a:xfrm>
            <a:off x="2057401" y="1600201"/>
            <a:ext cx="7975260" cy="4154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fontAlgn="base" hangingPunct="1">
              <a:spcBef>
                <a:spcPct val="0"/>
              </a:spcBef>
              <a:spcAft>
                <a:spcPct val="0"/>
              </a:spcAft>
            </a:pPr>
            <a:r>
              <a:rPr lang="es-ES_tradnl" sz="2400" dirty="0">
                <a:solidFill>
                  <a:srgbClr val="000000"/>
                </a:solidFill>
                <a:latin typeface="Arial" charset="0"/>
              </a:rPr>
              <a:t>Anticiparse a la hipofosfatemia en pacientes ingresados :</a:t>
            </a:r>
          </a:p>
          <a:p>
            <a:pPr eaLnBrk="1" fontAlgn="base" hangingPunct="1">
              <a:spcBef>
                <a:spcPct val="0"/>
              </a:spcBef>
              <a:spcAft>
                <a:spcPct val="0"/>
              </a:spcAft>
            </a:pPr>
            <a:r>
              <a:rPr lang="es-ES_tradnl" sz="2400" dirty="0">
                <a:solidFill>
                  <a:srgbClr val="000000"/>
                </a:solidFill>
                <a:latin typeface="Arial" charset="0"/>
              </a:rPr>
              <a:t>	-Nutrición parenteral</a:t>
            </a:r>
          </a:p>
          <a:p>
            <a:pPr eaLnBrk="1" fontAlgn="base" hangingPunct="1">
              <a:spcBef>
                <a:spcPct val="0"/>
              </a:spcBef>
              <a:spcAft>
                <a:spcPct val="0"/>
              </a:spcAft>
            </a:pPr>
            <a:r>
              <a:rPr lang="es-ES_tradnl" sz="2400" dirty="0">
                <a:solidFill>
                  <a:srgbClr val="000000"/>
                </a:solidFill>
                <a:latin typeface="Arial" charset="0"/>
              </a:rPr>
              <a:t>	-</a:t>
            </a:r>
            <a:r>
              <a:rPr lang="es-ES_tradnl" sz="2400" dirty="0" err="1">
                <a:solidFill>
                  <a:srgbClr val="000000"/>
                </a:solidFill>
                <a:latin typeface="Arial" charset="0"/>
              </a:rPr>
              <a:t>Alcoholicos</a:t>
            </a:r>
            <a:r>
              <a:rPr lang="es-ES_tradnl" sz="2400" dirty="0">
                <a:solidFill>
                  <a:srgbClr val="000000"/>
                </a:solidFill>
                <a:latin typeface="Arial" charset="0"/>
              </a:rPr>
              <a:t> (</a:t>
            </a:r>
            <a:r>
              <a:rPr lang="es-ES_tradnl" sz="2400" dirty="0">
                <a:solidFill>
                  <a:srgbClr val="000000"/>
                </a:solidFill>
                <a:latin typeface="Arial" charset="0"/>
                <a:sym typeface="Symbol" charset="0"/>
              </a:rPr>
              <a:t>P, K, Mg)</a:t>
            </a:r>
          </a:p>
          <a:p>
            <a:pPr eaLnBrk="1" fontAlgn="base" hangingPunct="1">
              <a:spcBef>
                <a:spcPct val="0"/>
              </a:spcBef>
              <a:spcAft>
                <a:spcPct val="0"/>
              </a:spcAft>
            </a:pPr>
            <a:r>
              <a:rPr lang="es-ES_tradnl" sz="2400" dirty="0">
                <a:solidFill>
                  <a:srgbClr val="000000"/>
                </a:solidFill>
                <a:latin typeface="Arial" charset="0"/>
                <a:sym typeface="Symbol" charset="0"/>
              </a:rPr>
              <a:t>	-</a:t>
            </a:r>
            <a:r>
              <a:rPr lang="es-ES_tradnl" sz="2400" dirty="0" err="1">
                <a:solidFill>
                  <a:srgbClr val="000000"/>
                </a:solidFill>
                <a:latin typeface="Arial" charset="0"/>
                <a:sym typeface="Symbol" charset="0"/>
              </a:rPr>
              <a:t>Cetoacidosis</a:t>
            </a:r>
            <a:r>
              <a:rPr lang="es-ES_tradnl" sz="2400" dirty="0">
                <a:solidFill>
                  <a:srgbClr val="000000"/>
                </a:solidFill>
                <a:latin typeface="Arial" charset="0"/>
                <a:sym typeface="Symbol" charset="0"/>
              </a:rPr>
              <a:t> diabética</a:t>
            </a:r>
            <a:endParaRPr lang="es-ES_tradnl" sz="2400" dirty="0">
              <a:solidFill>
                <a:srgbClr val="000000"/>
              </a:solidFill>
              <a:latin typeface="Arial" charset="0"/>
            </a:endParaRPr>
          </a:p>
          <a:p>
            <a:pPr eaLnBrk="1" fontAlgn="base" hangingPunct="1">
              <a:spcBef>
                <a:spcPct val="0"/>
              </a:spcBef>
              <a:spcAft>
                <a:spcPct val="0"/>
              </a:spcAft>
            </a:pPr>
            <a:r>
              <a:rPr lang="es-ES_tradnl" sz="2400" dirty="0">
                <a:solidFill>
                  <a:srgbClr val="000000"/>
                </a:solidFill>
                <a:latin typeface="Arial" charset="0"/>
              </a:rPr>
              <a:t>		</a:t>
            </a:r>
          </a:p>
          <a:p>
            <a:pPr eaLnBrk="1" fontAlgn="base" hangingPunct="1">
              <a:spcBef>
                <a:spcPct val="0"/>
              </a:spcBef>
              <a:spcAft>
                <a:spcPct val="0"/>
              </a:spcAft>
            </a:pPr>
            <a:r>
              <a:rPr lang="es-ES_tradnl" sz="2400" dirty="0">
                <a:solidFill>
                  <a:srgbClr val="000000"/>
                </a:solidFill>
                <a:latin typeface="Arial" charset="0"/>
              </a:rPr>
              <a:t>Fósforo oral 3 g/</a:t>
            </a:r>
            <a:r>
              <a:rPr lang="es-ES_tradnl" sz="2400" dirty="0" err="1">
                <a:solidFill>
                  <a:srgbClr val="000000"/>
                </a:solidFill>
                <a:latin typeface="Arial" charset="0"/>
              </a:rPr>
              <a:t>dia</a:t>
            </a:r>
            <a:r>
              <a:rPr lang="es-ES_tradnl" sz="2400" dirty="0">
                <a:solidFill>
                  <a:srgbClr val="000000"/>
                </a:solidFill>
                <a:latin typeface="Arial" charset="0"/>
              </a:rPr>
              <a:t>.</a:t>
            </a:r>
          </a:p>
          <a:p>
            <a:pPr eaLnBrk="1" fontAlgn="base" hangingPunct="1">
              <a:spcBef>
                <a:spcPct val="0"/>
              </a:spcBef>
              <a:spcAft>
                <a:spcPct val="0"/>
              </a:spcAft>
            </a:pPr>
            <a:endParaRPr lang="es-ES_tradnl" sz="2400" dirty="0">
              <a:solidFill>
                <a:srgbClr val="000000"/>
              </a:solidFill>
              <a:latin typeface="Arial" charset="0"/>
            </a:endParaRPr>
          </a:p>
          <a:p>
            <a:pPr eaLnBrk="1" fontAlgn="base" hangingPunct="1">
              <a:spcBef>
                <a:spcPct val="0"/>
              </a:spcBef>
              <a:spcAft>
                <a:spcPct val="0"/>
              </a:spcAft>
            </a:pPr>
            <a:r>
              <a:rPr lang="es-ES_tradnl" sz="2400" dirty="0">
                <a:solidFill>
                  <a:srgbClr val="000000"/>
                </a:solidFill>
                <a:latin typeface="Arial" charset="0"/>
              </a:rPr>
              <a:t>Fósforo IV (2,5-5 mg/kg en 0,5 L </a:t>
            </a:r>
            <a:r>
              <a:rPr lang="es-ES_tradnl" sz="2400" dirty="0" err="1">
                <a:solidFill>
                  <a:srgbClr val="000000"/>
                </a:solidFill>
                <a:latin typeface="Arial" charset="0"/>
              </a:rPr>
              <a:t>hiposalino</a:t>
            </a:r>
            <a:r>
              <a:rPr lang="es-ES_tradnl" sz="2400" dirty="0">
                <a:solidFill>
                  <a:srgbClr val="000000"/>
                </a:solidFill>
                <a:latin typeface="Arial" charset="0"/>
              </a:rPr>
              <a:t> /6h)  </a:t>
            </a:r>
          </a:p>
          <a:p>
            <a:pPr eaLnBrk="1" fontAlgn="base" hangingPunct="1">
              <a:spcBef>
                <a:spcPct val="0"/>
              </a:spcBef>
              <a:spcAft>
                <a:spcPct val="0"/>
              </a:spcAft>
            </a:pPr>
            <a:r>
              <a:rPr lang="es-ES_tradnl" sz="2400" dirty="0">
                <a:solidFill>
                  <a:srgbClr val="000000"/>
                </a:solidFill>
                <a:latin typeface="Arial" charset="0"/>
              </a:rPr>
              <a:t>(monitorizar P y parar si llega a 1.5 mg /ml)</a:t>
            </a:r>
          </a:p>
          <a:p>
            <a:pPr eaLnBrk="1" fontAlgn="base" hangingPunct="1">
              <a:spcBef>
                <a:spcPct val="0"/>
              </a:spcBef>
              <a:spcAft>
                <a:spcPct val="0"/>
              </a:spcAft>
            </a:pPr>
            <a:endParaRPr lang="es-ES_tradnl" sz="2400" dirty="0">
              <a:solidFill>
                <a:srgbClr val="000000"/>
              </a:solidFill>
              <a:latin typeface="Arial" charset="0"/>
            </a:endParaRPr>
          </a:p>
          <a:p>
            <a:pPr eaLnBrk="1" fontAlgn="base" hangingPunct="1">
              <a:spcBef>
                <a:spcPct val="0"/>
              </a:spcBef>
              <a:spcAft>
                <a:spcPct val="0"/>
              </a:spcAft>
            </a:pPr>
            <a:r>
              <a:rPr lang="es-ES_tradnl" sz="2400" dirty="0">
                <a:solidFill>
                  <a:srgbClr val="000000"/>
                </a:solidFill>
                <a:latin typeface="Arial" charset="0"/>
              </a:rPr>
              <a:t>Si está en diálisis  considerar aumentar P en dializado </a:t>
            </a:r>
            <a:endParaRPr lang="es-ES" sz="2400" dirty="0">
              <a:solidFill>
                <a:srgbClr val="000000"/>
              </a:solidFill>
              <a:latin typeface="Arial" charset="0"/>
            </a:endParaRPr>
          </a:p>
        </p:txBody>
      </p:sp>
      <p:sp>
        <p:nvSpPr>
          <p:cNvPr id="2" name="Marcador de pie de página 1"/>
          <p:cNvSpPr>
            <a:spLocks noGrp="1"/>
          </p:cNvSpPr>
          <p:nvPr>
            <p:ph type="ftr" sz="quarter" idx="11"/>
          </p:nvPr>
        </p:nvSpPr>
        <p:spPr/>
        <p:txBody>
          <a:bodyPr/>
          <a:lstStyle/>
          <a:p>
            <a:endParaRPr lang="en-US"/>
          </a:p>
        </p:txBody>
      </p:sp>
      <p:sp>
        <p:nvSpPr>
          <p:cNvPr id="3" name="Marcador de número de diapositiva 2"/>
          <p:cNvSpPr>
            <a:spLocks noGrp="1"/>
          </p:cNvSpPr>
          <p:nvPr>
            <p:ph type="sldNum" sz="quarter" idx="12"/>
          </p:nvPr>
        </p:nvSpPr>
        <p:spPr/>
        <p:txBody>
          <a:bodyPr/>
          <a:lstStyle/>
          <a:p>
            <a:fld id="{419208EC-CE1A-CB46-B4AF-ADCAA3486656}" type="slidenum">
              <a:rPr lang="en-US" smtClean="0"/>
              <a:t>22</a:t>
            </a:fld>
            <a:endParaRPr lang="en-US"/>
          </a:p>
        </p:txBody>
      </p:sp>
    </p:spTree>
    <p:extLst>
      <p:ext uri="{BB962C8B-B14F-4D97-AF65-F5344CB8AC3E}">
        <p14:creationId xmlns:p14="http://schemas.microsoft.com/office/powerpoint/2010/main" val="2803987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542DB10-B487-B146-AA97-49B55C51D2F9}"/>
              </a:ext>
            </a:extLst>
          </p:cNvPr>
          <p:cNvPicPr>
            <a:picLocks noChangeAspect="1"/>
          </p:cNvPicPr>
          <p:nvPr/>
        </p:nvPicPr>
        <p:blipFill>
          <a:blip r:embed="rId3"/>
          <a:stretch>
            <a:fillRect/>
          </a:stretch>
        </p:blipFill>
        <p:spPr>
          <a:xfrm>
            <a:off x="1485018" y="0"/>
            <a:ext cx="9221963" cy="6858000"/>
          </a:xfrm>
          <a:prstGeom prst="rect">
            <a:avLst/>
          </a:prstGeom>
        </p:spPr>
      </p:pic>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419208EC-CE1A-CB46-B4AF-ADCAA3486656}" type="slidenum">
              <a:rPr lang="en-US" smtClean="0"/>
              <a:t>23</a:t>
            </a:fld>
            <a:endParaRPr lang="en-US"/>
          </a:p>
        </p:txBody>
      </p:sp>
    </p:spTree>
    <p:extLst>
      <p:ext uri="{BB962C8B-B14F-4D97-AF65-F5344CB8AC3E}">
        <p14:creationId xmlns:p14="http://schemas.microsoft.com/office/powerpoint/2010/main" val="918322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7" name="Text Box 2"/>
          <p:cNvSpPr txBox="1">
            <a:spLocks noChangeArrowheads="1"/>
          </p:cNvSpPr>
          <p:nvPr/>
        </p:nvSpPr>
        <p:spPr bwMode="auto">
          <a:xfrm>
            <a:off x="2133600" y="381000"/>
            <a:ext cx="5105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spcBef>
                <a:spcPct val="50000"/>
              </a:spcBef>
            </a:pPr>
            <a:r>
              <a:rPr lang="es-ES_tradnl" sz="2400" dirty="0">
                <a:latin typeface="Arial" charset="0"/>
              </a:rPr>
              <a:t>HIPERFOSFATEMIA-CAUSAS</a:t>
            </a:r>
            <a:endParaRPr lang="es-ES" sz="2400" dirty="0">
              <a:latin typeface="Arial" charset="0"/>
            </a:endParaRPr>
          </a:p>
        </p:txBody>
      </p:sp>
      <p:sp>
        <p:nvSpPr>
          <p:cNvPr id="65538" name="Text Box 3"/>
          <p:cNvSpPr txBox="1">
            <a:spLocks noChangeArrowheads="1"/>
          </p:cNvSpPr>
          <p:nvPr/>
        </p:nvSpPr>
        <p:spPr bwMode="auto">
          <a:xfrm>
            <a:off x="2209800" y="1752600"/>
            <a:ext cx="2286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r>
              <a:rPr lang="es-ES" sz="2400">
                <a:latin typeface="Arial" charset="0"/>
                <a:sym typeface="Symbol" charset="0"/>
              </a:rPr>
              <a:t> Aporte de P</a:t>
            </a:r>
            <a:endParaRPr lang="es-ES" sz="2400">
              <a:latin typeface="Arial" charset="0"/>
            </a:endParaRPr>
          </a:p>
        </p:txBody>
      </p:sp>
      <p:sp>
        <p:nvSpPr>
          <p:cNvPr id="65539" name="Line 4"/>
          <p:cNvSpPr>
            <a:spLocks noChangeShapeType="1"/>
          </p:cNvSpPr>
          <p:nvPr/>
        </p:nvSpPr>
        <p:spPr bwMode="auto">
          <a:xfrm flipV="1">
            <a:off x="4343400" y="1600200"/>
            <a:ext cx="457200" cy="304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40" name="Text Box 5"/>
          <p:cNvSpPr txBox="1">
            <a:spLocks noChangeArrowheads="1"/>
          </p:cNvSpPr>
          <p:nvPr/>
        </p:nvSpPr>
        <p:spPr bwMode="auto">
          <a:xfrm>
            <a:off x="4876800" y="1371600"/>
            <a:ext cx="152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r>
              <a:rPr lang="es-ES" sz="2400">
                <a:latin typeface="Arial" charset="0"/>
              </a:rPr>
              <a:t>Exógeno:</a:t>
            </a:r>
          </a:p>
        </p:txBody>
      </p:sp>
      <p:sp>
        <p:nvSpPr>
          <p:cNvPr id="65541" name="Line 6"/>
          <p:cNvSpPr>
            <a:spLocks noChangeShapeType="1"/>
          </p:cNvSpPr>
          <p:nvPr/>
        </p:nvSpPr>
        <p:spPr bwMode="auto">
          <a:xfrm>
            <a:off x="4343400" y="2057400"/>
            <a:ext cx="381000" cy="152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42" name="Rectangle 7"/>
          <p:cNvSpPr>
            <a:spLocks noChangeArrowheads="1"/>
          </p:cNvSpPr>
          <p:nvPr/>
        </p:nvSpPr>
        <p:spPr bwMode="auto">
          <a:xfrm>
            <a:off x="6400800" y="1066800"/>
            <a:ext cx="42989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s-ES" sz="2400">
                <a:latin typeface="Arial" charset="0"/>
                <a:sym typeface="Symbol" charset="0"/>
              </a:rPr>
              <a:t>ingesta, Vit D, enemas con P</a:t>
            </a:r>
          </a:p>
        </p:txBody>
      </p:sp>
      <p:sp>
        <p:nvSpPr>
          <p:cNvPr id="65543" name="Line 8"/>
          <p:cNvSpPr>
            <a:spLocks noChangeShapeType="1"/>
          </p:cNvSpPr>
          <p:nvPr/>
        </p:nvSpPr>
        <p:spPr bwMode="auto">
          <a:xfrm flipV="1">
            <a:off x="6248400" y="1447800"/>
            <a:ext cx="304800" cy="152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44" name="Line 9"/>
          <p:cNvSpPr>
            <a:spLocks noChangeShapeType="1"/>
          </p:cNvSpPr>
          <p:nvPr/>
        </p:nvSpPr>
        <p:spPr bwMode="auto">
          <a:xfrm>
            <a:off x="6324600" y="1676400"/>
            <a:ext cx="228600" cy="76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45" name="Text Box 10"/>
          <p:cNvSpPr txBox="1">
            <a:spLocks noChangeArrowheads="1"/>
          </p:cNvSpPr>
          <p:nvPr/>
        </p:nvSpPr>
        <p:spPr bwMode="auto">
          <a:xfrm>
            <a:off x="6629401" y="1522413"/>
            <a:ext cx="404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r>
              <a:rPr lang="es-ES" sz="2400">
                <a:latin typeface="Arial" charset="0"/>
              </a:rPr>
              <a:t>iv</a:t>
            </a:r>
          </a:p>
        </p:txBody>
      </p:sp>
      <p:sp>
        <p:nvSpPr>
          <p:cNvPr id="65546" name="Text Box 11"/>
          <p:cNvSpPr txBox="1">
            <a:spLocks noChangeArrowheads="1"/>
          </p:cNvSpPr>
          <p:nvPr/>
        </p:nvSpPr>
        <p:spPr bwMode="auto">
          <a:xfrm>
            <a:off x="4860925" y="1944688"/>
            <a:ext cx="15763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r>
              <a:rPr lang="es-ES" sz="2400">
                <a:latin typeface="Arial" charset="0"/>
              </a:rPr>
              <a:t>Endógeno</a:t>
            </a:r>
          </a:p>
        </p:txBody>
      </p:sp>
      <p:sp>
        <p:nvSpPr>
          <p:cNvPr id="65547" name="Line 12"/>
          <p:cNvSpPr>
            <a:spLocks noChangeShapeType="1"/>
          </p:cNvSpPr>
          <p:nvPr/>
        </p:nvSpPr>
        <p:spPr bwMode="auto">
          <a:xfrm flipV="1">
            <a:off x="6354416" y="2209800"/>
            <a:ext cx="3810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48" name="Text Box 14"/>
          <p:cNvSpPr txBox="1">
            <a:spLocks noChangeArrowheads="1"/>
          </p:cNvSpPr>
          <p:nvPr/>
        </p:nvSpPr>
        <p:spPr bwMode="auto">
          <a:xfrm>
            <a:off x="6705600" y="1981200"/>
            <a:ext cx="42672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r>
              <a:rPr lang="es-ES" sz="2400">
                <a:latin typeface="Arial" charset="0"/>
              </a:rPr>
              <a:t>Destrucción celular: </a:t>
            </a:r>
          </a:p>
          <a:p>
            <a:pPr eaLnBrk="1" hangingPunct="1"/>
            <a:r>
              <a:rPr lang="es-ES" sz="2400">
                <a:latin typeface="Arial" charset="0"/>
              </a:rPr>
              <a:t>	Rabdomiolisis</a:t>
            </a:r>
          </a:p>
          <a:p>
            <a:pPr eaLnBrk="1" hangingPunct="1"/>
            <a:r>
              <a:rPr lang="es-ES" sz="2400">
                <a:latin typeface="Arial" charset="0"/>
              </a:rPr>
              <a:t>	S. Lisis tumoral</a:t>
            </a:r>
          </a:p>
          <a:p>
            <a:pPr eaLnBrk="1" hangingPunct="1"/>
            <a:r>
              <a:rPr lang="es-ES" sz="2400">
                <a:latin typeface="Arial" charset="0"/>
              </a:rPr>
              <a:t>Acidosis metabólica</a:t>
            </a:r>
          </a:p>
        </p:txBody>
      </p:sp>
      <p:sp>
        <p:nvSpPr>
          <p:cNvPr id="65549" name="Text Box 15"/>
          <p:cNvSpPr txBox="1">
            <a:spLocks noChangeArrowheads="1"/>
          </p:cNvSpPr>
          <p:nvPr/>
        </p:nvSpPr>
        <p:spPr bwMode="auto">
          <a:xfrm>
            <a:off x="2270125" y="725488"/>
            <a:ext cx="37290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r>
              <a:rPr lang="es-ES" sz="2400">
                <a:latin typeface="Arial" charset="0"/>
              </a:rPr>
              <a:t>(descartar pseudohiper-P)</a:t>
            </a:r>
          </a:p>
        </p:txBody>
      </p:sp>
      <p:sp>
        <p:nvSpPr>
          <p:cNvPr id="65550" name="Rectangle 16"/>
          <p:cNvSpPr>
            <a:spLocks noChangeArrowheads="1"/>
          </p:cNvSpPr>
          <p:nvPr/>
        </p:nvSpPr>
        <p:spPr bwMode="auto">
          <a:xfrm>
            <a:off x="2133600" y="1752600"/>
            <a:ext cx="2057400" cy="533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5551" name="Text Box 18"/>
          <p:cNvSpPr txBox="1">
            <a:spLocks noChangeArrowheads="1"/>
          </p:cNvSpPr>
          <p:nvPr/>
        </p:nvSpPr>
        <p:spPr bwMode="auto">
          <a:xfrm>
            <a:off x="1981200" y="4267200"/>
            <a:ext cx="3048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spcBef>
                <a:spcPct val="50000"/>
              </a:spcBef>
            </a:pPr>
            <a:r>
              <a:rPr lang="es-ES" sz="2400">
                <a:latin typeface="Arial" charset="0"/>
                <a:sym typeface="Symbol" charset="0"/>
              </a:rPr>
              <a:t> Excreción renal</a:t>
            </a:r>
            <a:endParaRPr lang="es-ES" sz="2400">
              <a:latin typeface="Arial" charset="0"/>
            </a:endParaRPr>
          </a:p>
        </p:txBody>
      </p:sp>
      <p:sp>
        <p:nvSpPr>
          <p:cNvPr id="65552" name="Line 20"/>
          <p:cNvSpPr>
            <a:spLocks noChangeShapeType="1"/>
          </p:cNvSpPr>
          <p:nvPr/>
        </p:nvSpPr>
        <p:spPr bwMode="auto">
          <a:xfrm flipV="1">
            <a:off x="4572000" y="4191000"/>
            <a:ext cx="533400" cy="304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53" name="Text Box 21"/>
          <p:cNvSpPr txBox="1">
            <a:spLocks noChangeArrowheads="1"/>
          </p:cNvSpPr>
          <p:nvPr/>
        </p:nvSpPr>
        <p:spPr bwMode="auto">
          <a:xfrm>
            <a:off x="5257800" y="3962400"/>
            <a:ext cx="3962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spcBef>
                <a:spcPct val="50000"/>
              </a:spcBef>
            </a:pPr>
            <a:r>
              <a:rPr lang="es-ES" sz="2400">
                <a:latin typeface="Arial" charset="0"/>
                <a:sym typeface="Symbol" charset="0"/>
              </a:rPr>
              <a:t> Filtrado (&lt;25 ml/min)</a:t>
            </a:r>
            <a:endParaRPr lang="es-ES" sz="2400">
              <a:latin typeface="Arial" charset="0"/>
            </a:endParaRPr>
          </a:p>
        </p:txBody>
      </p:sp>
      <p:sp>
        <p:nvSpPr>
          <p:cNvPr id="65554" name="Line 22"/>
          <p:cNvSpPr>
            <a:spLocks noChangeShapeType="1"/>
          </p:cNvSpPr>
          <p:nvPr/>
        </p:nvSpPr>
        <p:spPr bwMode="auto">
          <a:xfrm>
            <a:off x="4572000" y="4572000"/>
            <a:ext cx="53340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55" name="Text Box 23"/>
          <p:cNvSpPr txBox="1">
            <a:spLocks noChangeArrowheads="1"/>
          </p:cNvSpPr>
          <p:nvPr/>
        </p:nvSpPr>
        <p:spPr bwMode="auto">
          <a:xfrm>
            <a:off x="5087888" y="4495801"/>
            <a:ext cx="56348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buFont typeface="Symbol" charset="0"/>
              <a:buChar char="­"/>
            </a:pPr>
            <a:r>
              <a:rPr lang="es-ES" sz="2400" dirty="0">
                <a:latin typeface="Arial" charset="0"/>
                <a:sym typeface="Symbol" charset="0"/>
              </a:rPr>
              <a:t>Reabsorción tubular (PTH)(FGF23) </a:t>
            </a:r>
          </a:p>
        </p:txBody>
      </p:sp>
      <p:sp>
        <p:nvSpPr>
          <p:cNvPr id="65556" name="Rectangle 25"/>
          <p:cNvSpPr>
            <a:spLocks noChangeArrowheads="1"/>
          </p:cNvSpPr>
          <p:nvPr/>
        </p:nvSpPr>
        <p:spPr bwMode="auto">
          <a:xfrm>
            <a:off x="1905000" y="4191000"/>
            <a:ext cx="2514600" cy="609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5557" name="Text Box 26"/>
          <p:cNvSpPr txBox="1">
            <a:spLocks noChangeArrowheads="1"/>
          </p:cNvSpPr>
          <p:nvPr/>
        </p:nvSpPr>
        <p:spPr bwMode="auto">
          <a:xfrm>
            <a:off x="1752600" y="5410201"/>
            <a:ext cx="86106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spcBef>
                <a:spcPct val="50000"/>
              </a:spcBef>
            </a:pPr>
            <a:r>
              <a:rPr lang="es-ES" sz="2400" dirty="0">
                <a:latin typeface="Arial" charset="0"/>
              </a:rPr>
              <a:t>En </a:t>
            </a:r>
            <a:r>
              <a:rPr lang="es-ES" sz="2400" dirty="0" err="1">
                <a:latin typeface="Arial" charset="0"/>
              </a:rPr>
              <a:t>diálysis</a:t>
            </a:r>
            <a:r>
              <a:rPr lang="es-ES" sz="2400" dirty="0">
                <a:latin typeface="Arial" charset="0"/>
              </a:rPr>
              <a:t> puede existir </a:t>
            </a:r>
            <a:r>
              <a:rPr lang="es-ES" sz="2400" dirty="0" err="1">
                <a:latin typeface="Arial" charset="0"/>
              </a:rPr>
              <a:t>hiperfosfatemia</a:t>
            </a:r>
            <a:r>
              <a:rPr lang="es-ES" sz="2400" dirty="0">
                <a:latin typeface="Arial" charset="0"/>
              </a:rPr>
              <a:t> severa por: 1-No tomar </a:t>
            </a:r>
            <a:r>
              <a:rPr lang="es-ES" sz="2400" dirty="0" err="1">
                <a:latin typeface="Arial" charset="0"/>
              </a:rPr>
              <a:t>quelantes</a:t>
            </a:r>
            <a:r>
              <a:rPr lang="es-ES" sz="2400" dirty="0">
                <a:latin typeface="Arial" charset="0"/>
              </a:rPr>
              <a:t>, 2-alta ingesta de P, 3-Vit D, 4-</a:t>
            </a:r>
            <a:r>
              <a:rPr lang="es-ES" sz="2400" dirty="0">
                <a:latin typeface="Arial" charset="0"/>
                <a:sym typeface="Symbol" charset="0"/>
              </a:rPr>
              <a:t> </a:t>
            </a:r>
            <a:r>
              <a:rPr lang="es-ES" sz="2400" dirty="0">
                <a:latin typeface="Arial" charset="0"/>
              </a:rPr>
              <a:t>PTH, 5-poca </a:t>
            </a:r>
            <a:r>
              <a:rPr lang="es-ES" sz="2400" dirty="0" err="1">
                <a:latin typeface="Arial" charset="0"/>
              </a:rPr>
              <a:t>dialysis</a:t>
            </a:r>
            <a:r>
              <a:rPr lang="es-ES" sz="2400" dirty="0">
                <a:latin typeface="Arial" charset="0"/>
              </a:rPr>
              <a:t>.  </a:t>
            </a:r>
          </a:p>
        </p:txBody>
      </p:sp>
      <p:sp>
        <p:nvSpPr>
          <p:cNvPr id="2" name="Marcador de pie de página 1"/>
          <p:cNvSpPr>
            <a:spLocks noGrp="1"/>
          </p:cNvSpPr>
          <p:nvPr>
            <p:ph type="ftr" sz="quarter" idx="11"/>
          </p:nvPr>
        </p:nvSpPr>
        <p:spPr/>
        <p:txBody>
          <a:bodyPr/>
          <a:lstStyle/>
          <a:p>
            <a:endParaRPr lang="en-US"/>
          </a:p>
        </p:txBody>
      </p:sp>
      <p:sp>
        <p:nvSpPr>
          <p:cNvPr id="3" name="Marcador de número de diapositiva 2"/>
          <p:cNvSpPr>
            <a:spLocks noGrp="1"/>
          </p:cNvSpPr>
          <p:nvPr>
            <p:ph type="sldNum" sz="quarter" idx="12"/>
          </p:nvPr>
        </p:nvSpPr>
        <p:spPr/>
        <p:txBody>
          <a:bodyPr/>
          <a:lstStyle/>
          <a:p>
            <a:fld id="{419208EC-CE1A-CB46-B4AF-ADCAA3486656}" type="slidenum">
              <a:rPr lang="en-US" smtClean="0"/>
              <a:t>24</a:t>
            </a:fld>
            <a:endParaRPr lang="en-US"/>
          </a:p>
        </p:txBody>
      </p:sp>
    </p:spTree>
    <p:extLst>
      <p:ext uri="{BB962C8B-B14F-4D97-AF65-F5344CB8AC3E}">
        <p14:creationId xmlns:p14="http://schemas.microsoft.com/office/powerpoint/2010/main" val="1292776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32913" y="6965950"/>
            <a:ext cx="8997950" cy="4678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uadroTexto 4"/>
          <p:cNvSpPr txBox="1"/>
          <p:nvPr/>
        </p:nvSpPr>
        <p:spPr>
          <a:xfrm>
            <a:off x="2298423" y="4352565"/>
            <a:ext cx="184666" cy="369332"/>
          </a:xfrm>
          <a:prstGeom prst="rect">
            <a:avLst/>
          </a:prstGeom>
          <a:noFill/>
        </p:spPr>
        <p:txBody>
          <a:bodyPr wrap="none" rtlCol="0">
            <a:spAutoFit/>
          </a:bodyPr>
          <a:lstStyle/>
          <a:p>
            <a:endParaRPr lang="en-US" dirty="0"/>
          </a:p>
        </p:txBody>
      </p:sp>
      <p:pic>
        <p:nvPicPr>
          <p:cNvPr id="6"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85313" y="7118350"/>
            <a:ext cx="8997950" cy="4678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1880" y="1105708"/>
            <a:ext cx="7048132" cy="42058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ángulo 7"/>
          <p:cNvSpPr/>
          <p:nvPr/>
        </p:nvSpPr>
        <p:spPr>
          <a:xfrm>
            <a:off x="2571686" y="4213965"/>
            <a:ext cx="1972474" cy="70385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ángulo 8"/>
          <p:cNvSpPr/>
          <p:nvPr/>
        </p:nvSpPr>
        <p:spPr>
          <a:xfrm>
            <a:off x="2690534" y="3436003"/>
            <a:ext cx="1580363" cy="70385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uadroTexto 9"/>
          <p:cNvSpPr txBox="1"/>
          <p:nvPr/>
        </p:nvSpPr>
        <p:spPr>
          <a:xfrm>
            <a:off x="4869019" y="3436003"/>
            <a:ext cx="3233809" cy="338554"/>
          </a:xfrm>
          <a:prstGeom prst="rect">
            <a:avLst/>
          </a:prstGeom>
          <a:noFill/>
        </p:spPr>
        <p:txBody>
          <a:bodyPr wrap="square" rtlCol="0">
            <a:spAutoFit/>
          </a:bodyPr>
          <a:lstStyle/>
          <a:p>
            <a:r>
              <a:rPr lang="en-US" sz="1600" dirty="0">
                <a:latin typeface="Arial"/>
                <a:cs typeface="Arial"/>
              </a:rPr>
              <a:t>CALCINOSIS TUMORAL</a:t>
            </a:r>
          </a:p>
        </p:txBody>
      </p:sp>
      <p:sp>
        <p:nvSpPr>
          <p:cNvPr id="11" name="CuadroTexto 10"/>
          <p:cNvSpPr txBox="1"/>
          <p:nvPr/>
        </p:nvSpPr>
        <p:spPr>
          <a:xfrm>
            <a:off x="7371349" y="4060178"/>
            <a:ext cx="2717077" cy="830997"/>
          </a:xfrm>
          <a:prstGeom prst="rect">
            <a:avLst/>
          </a:prstGeom>
          <a:noFill/>
        </p:spPr>
        <p:txBody>
          <a:bodyPr wrap="square" rtlCol="0">
            <a:spAutoFit/>
          </a:bodyPr>
          <a:lstStyle/>
          <a:p>
            <a:r>
              <a:rPr lang="en-US" sz="1600" dirty="0">
                <a:latin typeface="Arial"/>
                <a:cs typeface="Arial"/>
              </a:rPr>
              <a:t>RAQUITISMO HIPOFOSFATEMICO LIGADO  X </a:t>
            </a:r>
          </a:p>
        </p:txBody>
      </p:sp>
      <p:sp>
        <p:nvSpPr>
          <p:cNvPr id="2" name="CuadroTexto 1">
            <a:extLst>
              <a:ext uri="{FF2B5EF4-FFF2-40B4-BE49-F238E27FC236}">
                <a16:creationId xmlns:a16="http://schemas.microsoft.com/office/drawing/2014/main" id="{8CE9EA83-1513-724B-8E78-842A8FF96DFB}"/>
              </a:ext>
            </a:extLst>
          </p:cNvPr>
          <p:cNvSpPr txBox="1"/>
          <p:nvPr/>
        </p:nvSpPr>
        <p:spPr>
          <a:xfrm>
            <a:off x="3265387" y="450755"/>
            <a:ext cx="4468403" cy="369332"/>
          </a:xfrm>
          <a:prstGeom prst="rect">
            <a:avLst/>
          </a:prstGeom>
          <a:noFill/>
        </p:spPr>
        <p:txBody>
          <a:bodyPr wrap="none" rtlCol="0">
            <a:spAutoFit/>
          </a:bodyPr>
          <a:lstStyle/>
          <a:p>
            <a:r>
              <a:rPr lang="en-US" dirty="0"/>
              <a:t>ALTERACIONES EN LA PRODUCCION DE FGF23</a:t>
            </a:r>
          </a:p>
        </p:txBody>
      </p:sp>
      <p:sp>
        <p:nvSpPr>
          <p:cNvPr id="12" name="CuadroTexto 11">
            <a:extLst>
              <a:ext uri="{FF2B5EF4-FFF2-40B4-BE49-F238E27FC236}">
                <a16:creationId xmlns:a16="http://schemas.microsoft.com/office/drawing/2014/main" id="{0DF80C12-F497-B243-AE6A-F47ED382F3E1}"/>
              </a:ext>
            </a:extLst>
          </p:cNvPr>
          <p:cNvSpPr txBox="1"/>
          <p:nvPr/>
        </p:nvSpPr>
        <p:spPr>
          <a:xfrm>
            <a:off x="4820651" y="3630541"/>
            <a:ext cx="2436436" cy="369332"/>
          </a:xfrm>
          <a:prstGeom prst="rect">
            <a:avLst/>
          </a:prstGeom>
          <a:noFill/>
        </p:spPr>
        <p:txBody>
          <a:bodyPr wrap="none" rtlCol="0">
            <a:spAutoFit/>
          </a:bodyPr>
          <a:lstStyle/>
          <a:p>
            <a:r>
              <a:rPr lang="en-US" u="sng" dirty="0" err="1"/>
              <a:t>Disminución</a:t>
            </a:r>
            <a:r>
              <a:rPr lang="en-US" u="sng" dirty="0"/>
              <a:t> de FGFF23 </a:t>
            </a:r>
          </a:p>
        </p:txBody>
      </p:sp>
      <p:sp>
        <p:nvSpPr>
          <p:cNvPr id="13" name="CuadroTexto 12">
            <a:extLst>
              <a:ext uri="{FF2B5EF4-FFF2-40B4-BE49-F238E27FC236}">
                <a16:creationId xmlns:a16="http://schemas.microsoft.com/office/drawing/2014/main" id="{4309F673-2CB4-C640-9D3F-42774122350F}"/>
              </a:ext>
            </a:extLst>
          </p:cNvPr>
          <p:cNvSpPr txBox="1"/>
          <p:nvPr/>
        </p:nvSpPr>
        <p:spPr>
          <a:xfrm>
            <a:off x="7309137" y="4721897"/>
            <a:ext cx="2089033" cy="369332"/>
          </a:xfrm>
          <a:prstGeom prst="rect">
            <a:avLst/>
          </a:prstGeom>
          <a:noFill/>
        </p:spPr>
        <p:txBody>
          <a:bodyPr wrap="none" rtlCol="0">
            <a:spAutoFit/>
          </a:bodyPr>
          <a:lstStyle/>
          <a:p>
            <a:r>
              <a:rPr lang="en-US" u="sng" dirty="0" err="1"/>
              <a:t>Aumento</a:t>
            </a:r>
            <a:r>
              <a:rPr lang="en-US" u="sng" dirty="0"/>
              <a:t> de FGF23 </a:t>
            </a:r>
          </a:p>
        </p:txBody>
      </p:sp>
      <p:sp>
        <p:nvSpPr>
          <p:cNvPr id="14" name="Marcador de pie de página 13"/>
          <p:cNvSpPr>
            <a:spLocks noGrp="1"/>
          </p:cNvSpPr>
          <p:nvPr>
            <p:ph type="ftr" sz="quarter" idx="11"/>
          </p:nvPr>
        </p:nvSpPr>
        <p:spPr/>
        <p:txBody>
          <a:bodyPr/>
          <a:lstStyle/>
          <a:p>
            <a:endParaRPr lang="en-US"/>
          </a:p>
        </p:txBody>
      </p:sp>
      <p:sp>
        <p:nvSpPr>
          <p:cNvPr id="15" name="Marcador de número de diapositiva 14"/>
          <p:cNvSpPr>
            <a:spLocks noGrp="1"/>
          </p:cNvSpPr>
          <p:nvPr>
            <p:ph type="sldNum" sz="quarter" idx="12"/>
          </p:nvPr>
        </p:nvSpPr>
        <p:spPr/>
        <p:txBody>
          <a:bodyPr/>
          <a:lstStyle/>
          <a:p>
            <a:fld id="{419208EC-CE1A-CB46-B4AF-ADCAA3486656}" type="slidenum">
              <a:rPr lang="en-US" smtClean="0"/>
              <a:t>25</a:t>
            </a:fld>
            <a:endParaRPr lang="en-US"/>
          </a:p>
        </p:txBody>
      </p:sp>
    </p:spTree>
    <p:extLst>
      <p:ext uri="{BB962C8B-B14F-4D97-AF65-F5344CB8AC3E}">
        <p14:creationId xmlns:p14="http://schemas.microsoft.com/office/powerpoint/2010/main" val="2104916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5" name="Text Box 2"/>
          <p:cNvSpPr txBox="1">
            <a:spLocks noChangeArrowheads="1"/>
          </p:cNvSpPr>
          <p:nvPr/>
        </p:nvSpPr>
        <p:spPr bwMode="auto">
          <a:xfrm>
            <a:off x="2552700" y="799405"/>
            <a:ext cx="733107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spcBef>
                <a:spcPct val="50000"/>
              </a:spcBef>
            </a:pPr>
            <a:r>
              <a:rPr lang="es-ES_tradnl" dirty="0">
                <a:latin typeface="Arial" charset="0"/>
              </a:rPr>
              <a:t>HIPERFOSFATEMIA-CLINICA</a:t>
            </a:r>
            <a:endParaRPr lang="es-ES" dirty="0">
              <a:latin typeface="Arial" charset="0"/>
            </a:endParaRPr>
          </a:p>
        </p:txBody>
      </p:sp>
      <p:sp>
        <p:nvSpPr>
          <p:cNvPr id="67586" name="Text Box 25"/>
          <p:cNvSpPr txBox="1">
            <a:spLocks noChangeArrowheads="1"/>
          </p:cNvSpPr>
          <p:nvPr/>
        </p:nvSpPr>
        <p:spPr bwMode="auto">
          <a:xfrm>
            <a:off x="1731578" y="1963013"/>
            <a:ext cx="7331075"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r>
              <a:rPr lang="es-ES" dirty="0">
                <a:latin typeface="Arial" charset="0"/>
                <a:sym typeface="Symbol" charset="0"/>
              </a:rPr>
              <a:t>- Hiperparatiroidismo severo</a:t>
            </a:r>
          </a:p>
          <a:p>
            <a:pPr eaLnBrk="1" hangingPunct="1"/>
            <a:r>
              <a:rPr lang="es-ES" dirty="0">
                <a:latin typeface="Arial" charset="0"/>
                <a:sym typeface="Symbol" charset="0"/>
              </a:rPr>
              <a:t>- Calcificaciones vasculares y </a:t>
            </a:r>
            <a:r>
              <a:rPr lang="es-ES" dirty="0" err="1">
                <a:latin typeface="Arial" charset="0"/>
                <a:sym typeface="Symbol" charset="0"/>
              </a:rPr>
              <a:t>calcificaciónes</a:t>
            </a:r>
            <a:r>
              <a:rPr lang="es-ES" dirty="0">
                <a:latin typeface="Arial" charset="0"/>
                <a:sym typeface="Symbol" charset="0"/>
              </a:rPr>
              <a:t> de otros tejidos blandos.</a:t>
            </a:r>
          </a:p>
          <a:p>
            <a:pPr eaLnBrk="1" hangingPunct="1"/>
            <a:r>
              <a:rPr lang="es-ES" dirty="0">
                <a:latin typeface="Arial" charset="0"/>
                <a:sym typeface="Symbol" charset="0"/>
              </a:rPr>
              <a:t>- FGF23</a:t>
            </a:r>
          </a:p>
          <a:p>
            <a:pPr eaLnBrk="1" hangingPunct="1"/>
            <a:r>
              <a:rPr lang="es-ES" dirty="0">
                <a:latin typeface="Arial" charset="0"/>
                <a:sym typeface="Symbol" charset="0"/>
              </a:rPr>
              <a:t>- Mortalidad </a:t>
            </a:r>
            <a:endParaRPr lang="es-ES" dirty="0">
              <a:latin typeface="Arial" charset="0"/>
            </a:endParaRPr>
          </a:p>
        </p:txBody>
      </p:sp>
      <p:sp>
        <p:nvSpPr>
          <p:cNvPr id="3" name="Marcador de número de diapositiva 2"/>
          <p:cNvSpPr>
            <a:spLocks noGrp="1"/>
          </p:cNvSpPr>
          <p:nvPr>
            <p:ph type="sldNum" sz="quarter" idx="12"/>
          </p:nvPr>
        </p:nvSpPr>
        <p:spPr/>
        <p:txBody>
          <a:bodyPr/>
          <a:lstStyle/>
          <a:p>
            <a:fld id="{419208EC-CE1A-CB46-B4AF-ADCAA3486656}" type="slidenum">
              <a:rPr lang="en-US" smtClean="0"/>
              <a:t>26</a:t>
            </a:fld>
            <a:endParaRPr lang="en-US"/>
          </a:p>
        </p:txBody>
      </p:sp>
    </p:spTree>
    <p:extLst>
      <p:ext uri="{BB962C8B-B14F-4D97-AF65-F5344CB8AC3E}">
        <p14:creationId xmlns:p14="http://schemas.microsoft.com/office/powerpoint/2010/main" val="3402571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1">
            <a:extLst>
              <a:ext uri="{FF2B5EF4-FFF2-40B4-BE49-F238E27FC236}">
                <a16:creationId xmlns:a16="http://schemas.microsoft.com/office/drawing/2014/main" id="{3D44B333-5160-4F4E-B28D-DA5399DCE33C}"/>
              </a:ext>
            </a:extLst>
          </p:cNvPr>
          <p:cNvSpPr txBox="1">
            <a:spLocks noChangeArrowheads="1"/>
          </p:cNvSpPr>
          <p:nvPr/>
        </p:nvSpPr>
        <p:spPr bwMode="auto">
          <a:xfrm>
            <a:off x="2164773" y="837006"/>
            <a:ext cx="786245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spcBef>
                <a:spcPct val="50000"/>
              </a:spcBef>
            </a:pPr>
            <a:r>
              <a:rPr lang="es-ES_tradnl" dirty="0">
                <a:latin typeface="Arial" charset="0"/>
              </a:rPr>
              <a:t>HIPERFOSFATEMIA-TRATAMIENTO</a:t>
            </a:r>
            <a:endParaRPr lang="es-ES" dirty="0">
              <a:latin typeface="Arial" charset="0"/>
            </a:endParaRPr>
          </a:p>
        </p:txBody>
      </p:sp>
      <p:sp>
        <p:nvSpPr>
          <p:cNvPr id="3" name="Text Box 33">
            <a:extLst>
              <a:ext uri="{FF2B5EF4-FFF2-40B4-BE49-F238E27FC236}">
                <a16:creationId xmlns:a16="http://schemas.microsoft.com/office/drawing/2014/main" id="{4ADD7DCC-E580-8F48-B4A5-D18EFF239985}"/>
              </a:ext>
            </a:extLst>
          </p:cNvPr>
          <p:cNvSpPr txBox="1">
            <a:spLocks noChangeArrowheads="1"/>
          </p:cNvSpPr>
          <p:nvPr/>
        </p:nvSpPr>
        <p:spPr bwMode="auto">
          <a:xfrm>
            <a:off x="1734206" y="2305588"/>
            <a:ext cx="8639503"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charset="0"/>
                <a:ea typeface="ＭＳ Ｐゴシック" charset="0"/>
                <a:cs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spcBef>
                <a:spcPct val="50000"/>
              </a:spcBef>
            </a:pPr>
            <a:r>
              <a:rPr lang="es-ES_tradnl" dirty="0">
                <a:latin typeface="Arial" charset="0"/>
              </a:rPr>
              <a:t>- Prevención  de </a:t>
            </a:r>
            <a:r>
              <a:rPr lang="es-ES_tradnl" dirty="0" err="1">
                <a:latin typeface="Arial" charset="0"/>
              </a:rPr>
              <a:t>hiperfosfatemia</a:t>
            </a:r>
            <a:r>
              <a:rPr lang="es-ES_tradnl" dirty="0">
                <a:latin typeface="Arial" charset="0"/>
              </a:rPr>
              <a:t> en lisis tumoral</a:t>
            </a:r>
          </a:p>
          <a:p>
            <a:pPr eaLnBrk="1" hangingPunct="1">
              <a:spcBef>
                <a:spcPct val="50000"/>
              </a:spcBef>
            </a:pPr>
            <a:r>
              <a:rPr lang="es-ES_tradnl" dirty="0">
                <a:latin typeface="Arial" charset="0"/>
                <a:sym typeface="Symbol" charset="0"/>
              </a:rPr>
              <a:t>- ingesta, quelantes, incrementar diálisis...  </a:t>
            </a:r>
            <a:r>
              <a:rPr lang="es-ES_tradnl" dirty="0" err="1">
                <a:latin typeface="Arial" charset="0"/>
                <a:sym typeface="Symbol" charset="0"/>
              </a:rPr>
              <a:t>Calcimimeticos</a:t>
            </a:r>
            <a:r>
              <a:rPr lang="es-ES_tradnl" dirty="0">
                <a:latin typeface="Arial" charset="0"/>
                <a:sym typeface="Symbol" charset="0"/>
              </a:rPr>
              <a:t>  y PTX  en casos extremos </a:t>
            </a:r>
            <a:endParaRPr lang="es-ES_tradnl" dirty="0">
              <a:latin typeface="Arial" charset="0"/>
            </a:endParaRPr>
          </a:p>
          <a:p>
            <a:pPr eaLnBrk="1" hangingPunct="1">
              <a:spcBef>
                <a:spcPct val="50000"/>
              </a:spcBef>
            </a:pPr>
            <a:endParaRPr lang="es-ES" sz="2400" dirty="0">
              <a:latin typeface="Arial" charset="0"/>
            </a:endParaRPr>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419208EC-CE1A-CB46-B4AF-ADCAA3486656}" type="slidenum">
              <a:rPr lang="en-US" smtClean="0"/>
              <a:t>27</a:t>
            </a:fld>
            <a:endParaRPr lang="en-US"/>
          </a:p>
        </p:txBody>
      </p:sp>
    </p:spTree>
    <p:extLst>
      <p:ext uri="{BB962C8B-B14F-4D97-AF65-F5344CB8AC3E}">
        <p14:creationId xmlns:p14="http://schemas.microsoft.com/office/powerpoint/2010/main" val="359785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3454400" y="1029430"/>
            <a:ext cx="4094347" cy="2932970"/>
          </a:xfrm>
          <a:prstGeom prst="rect">
            <a:avLst/>
          </a:prstGeom>
        </p:spPr>
      </p:pic>
      <p:sp>
        <p:nvSpPr>
          <p:cNvPr id="3" name="CuadroTexto 2"/>
          <p:cNvSpPr txBox="1"/>
          <p:nvPr/>
        </p:nvSpPr>
        <p:spPr>
          <a:xfrm>
            <a:off x="4435758" y="234844"/>
            <a:ext cx="1867647" cy="461665"/>
          </a:xfrm>
          <a:prstGeom prst="rect">
            <a:avLst/>
          </a:prstGeom>
          <a:noFill/>
        </p:spPr>
        <p:txBody>
          <a:bodyPr wrap="square" rtlCol="0">
            <a:spAutoFit/>
          </a:bodyPr>
          <a:lstStyle/>
          <a:p>
            <a:r>
              <a:rPr lang="en-US" sz="2400" b="1" dirty="0">
                <a:latin typeface="Arial"/>
                <a:cs typeface="Arial"/>
              </a:rPr>
              <a:t>MAGNESIO</a:t>
            </a:r>
          </a:p>
        </p:txBody>
      </p:sp>
      <p:sp>
        <p:nvSpPr>
          <p:cNvPr id="4" name="CuadroTexto 3"/>
          <p:cNvSpPr txBox="1"/>
          <p:nvPr/>
        </p:nvSpPr>
        <p:spPr>
          <a:xfrm>
            <a:off x="2335051" y="4628241"/>
            <a:ext cx="7936709" cy="1569660"/>
          </a:xfrm>
          <a:prstGeom prst="rect">
            <a:avLst/>
          </a:prstGeom>
          <a:noFill/>
        </p:spPr>
        <p:txBody>
          <a:bodyPr wrap="square" rtlCol="0">
            <a:spAutoFit/>
          </a:bodyPr>
          <a:lstStyle/>
          <a:p>
            <a:r>
              <a:rPr lang="en-US" sz="2400" dirty="0" err="1"/>
              <a:t>Tenemos</a:t>
            </a:r>
            <a:r>
              <a:rPr lang="en-US" sz="2400" dirty="0"/>
              <a:t> 24 g de Mg (</a:t>
            </a:r>
            <a:r>
              <a:rPr lang="en-US" sz="2400" dirty="0" err="1"/>
              <a:t>vs</a:t>
            </a:r>
            <a:r>
              <a:rPr lang="en-US" sz="2400" dirty="0"/>
              <a:t> 1000g de Ca)</a:t>
            </a:r>
          </a:p>
          <a:p>
            <a:r>
              <a:rPr lang="en-US" sz="2400" dirty="0"/>
              <a:t> </a:t>
            </a:r>
            <a:r>
              <a:rPr lang="en-US" sz="2400" dirty="0" err="1"/>
              <a:t>Concentracion</a:t>
            </a:r>
            <a:r>
              <a:rPr lang="en-US" sz="2400" dirty="0"/>
              <a:t> </a:t>
            </a:r>
            <a:r>
              <a:rPr lang="en-US" sz="2400" dirty="0" err="1"/>
              <a:t>normlal</a:t>
            </a:r>
            <a:r>
              <a:rPr lang="en-US" sz="2400" dirty="0"/>
              <a:t> Mg: 1.8-2.6 mg/dl (30% es  ion)</a:t>
            </a:r>
          </a:p>
          <a:p>
            <a:endParaRPr lang="en-US" sz="2400" dirty="0"/>
          </a:p>
          <a:p>
            <a:r>
              <a:rPr lang="en-US" sz="2400" dirty="0"/>
              <a:t>NO SE CONOCE HORMONA REGULADORA DE MAGNESIO</a:t>
            </a:r>
          </a:p>
        </p:txBody>
      </p:sp>
    </p:spTree>
    <p:extLst>
      <p:ext uri="{BB962C8B-B14F-4D97-AF65-F5344CB8AC3E}">
        <p14:creationId xmlns:p14="http://schemas.microsoft.com/office/powerpoint/2010/main" val="1170920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67E8C68-2DB3-E448-9324-6EECD732C61B}"/>
              </a:ext>
            </a:extLst>
          </p:cNvPr>
          <p:cNvPicPr>
            <a:picLocks noChangeAspect="1"/>
          </p:cNvPicPr>
          <p:nvPr/>
        </p:nvPicPr>
        <p:blipFill>
          <a:blip r:embed="rId3"/>
          <a:stretch>
            <a:fillRect/>
          </a:stretch>
        </p:blipFill>
        <p:spPr>
          <a:xfrm>
            <a:off x="2419350" y="717550"/>
            <a:ext cx="7353300" cy="5422900"/>
          </a:xfrm>
          <a:prstGeom prst="rect">
            <a:avLst/>
          </a:prstGeom>
        </p:spPr>
      </p:pic>
    </p:spTree>
    <p:extLst>
      <p:ext uri="{BB962C8B-B14F-4D97-AF65-F5344CB8AC3E}">
        <p14:creationId xmlns:p14="http://schemas.microsoft.com/office/powerpoint/2010/main" val="1370049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94D41BB-A245-5B4C-8340-B5025E1BABA3}"/>
              </a:ext>
            </a:extLst>
          </p:cNvPr>
          <p:cNvPicPr>
            <a:picLocks noChangeAspect="1"/>
          </p:cNvPicPr>
          <p:nvPr/>
        </p:nvPicPr>
        <p:blipFill>
          <a:blip r:embed="rId3"/>
          <a:stretch>
            <a:fillRect/>
          </a:stretch>
        </p:blipFill>
        <p:spPr>
          <a:xfrm>
            <a:off x="1427913" y="0"/>
            <a:ext cx="9336173" cy="6858000"/>
          </a:xfrm>
          <a:prstGeom prst="rect">
            <a:avLst/>
          </a:prstGeom>
        </p:spPr>
      </p:pic>
      <p:sp>
        <p:nvSpPr>
          <p:cNvPr id="2" name="Marcador de pie de página 1"/>
          <p:cNvSpPr>
            <a:spLocks noGrp="1"/>
          </p:cNvSpPr>
          <p:nvPr>
            <p:ph type="ftr" sz="quarter" idx="11"/>
          </p:nvPr>
        </p:nvSpPr>
        <p:spPr/>
        <p:txBody>
          <a:bodyPr/>
          <a:lstStyle/>
          <a:p>
            <a:endParaRPr lang="en-US"/>
          </a:p>
        </p:txBody>
      </p:sp>
      <p:sp>
        <p:nvSpPr>
          <p:cNvPr id="3" name="Marcador de número de diapositiva 2"/>
          <p:cNvSpPr>
            <a:spLocks noGrp="1"/>
          </p:cNvSpPr>
          <p:nvPr>
            <p:ph type="sldNum" sz="quarter" idx="12"/>
          </p:nvPr>
        </p:nvSpPr>
        <p:spPr/>
        <p:txBody>
          <a:bodyPr/>
          <a:lstStyle/>
          <a:p>
            <a:fld id="{419208EC-CE1A-CB46-B4AF-ADCAA3486656}" type="slidenum">
              <a:rPr lang="en-US" smtClean="0"/>
              <a:t>3</a:t>
            </a:fld>
            <a:endParaRPr lang="en-US"/>
          </a:p>
        </p:txBody>
      </p:sp>
    </p:spTree>
    <p:extLst>
      <p:ext uri="{BB962C8B-B14F-4D97-AF65-F5344CB8AC3E}">
        <p14:creationId xmlns:p14="http://schemas.microsoft.com/office/powerpoint/2010/main" val="2302271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68552" y="250337"/>
            <a:ext cx="2614818" cy="461665"/>
          </a:xfrm>
          <a:prstGeom prst="rect">
            <a:avLst/>
          </a:prstGeom>
        </p:spPr>
        <p:txBody>
          <a:bodyPr wrap="none">
            <a:spAutoFit/>
          </a:bodyPr>
          <a:lstStyle/>
          <a:p>
            <a:r>
              <a:rPr lang="en-US" sz="2400" b="1" dirty="0" err="1"/>
              <a:t>Hipomagnesaemia</a:t>
            </a:r>
            <a:r>
              <a:rPr lang="en-US" dirty="0"/>
              <a:t> </a:t>
            </a:r>
          </a:p>
        </p:txBody>
      </p:sp>
      <p:sp>
        <p:nvSpPr>
          <p:cNvPr id="3" name="Rectángulo 2"/>
          <p:cNvSpPr/>
          <p:nvPr/>
        </p:nvSpPr>
        <p:spPr>
          <a:xfrm>
            <a:off x="4649544" y="321502"/>
            <a:ext cx="5221276" cy="369332"/>
          </a:xfrm>
          <a:prstGeom prst="rect">
            <a:avLst/>
          </a:prstGeom>
        </p:spPr>
        <p:txBody>
          <a:bodyPr wrap="none">
            <a:spAutoFit/>
          </a:bodyPr>
          <a:lstStyle/>
          <a:p>
            <a:r>
              <a:rPr lang="en-US" dirty="0"/>
              <a:t>&lt;0.61 </a:t>
            </a:r>
            <a:r>
              <a:rPr lang="en-US" dirty="0" err="1"/>
              <a:t>mmol</a:t>
            </a:r>
            <a:r>
              <a:rPr lang="en-US" dirty="0"/>
              <a:t>/L (1.5 mg/</a:t>
            </a:r>
            <a:r>
              <a:rPr lang="en-US" dirty="0" err="1"/>
              <a:t>dL</a:t>
            </a:r>
            <a:r>
              <a:rPr lang="en-US" dirty="0"/>
              <a:t>)  (24 Urine Mg &lt; &lt;100 mg) </a:t>
            </a:r>
          </a:p>
        </p:txBody>
      </p:sp>
      <p:sp>
        <p:nvSpPr>
          <p:cNvPr id="4" name="Rectángulo 3"/>
          <p:cNvSpPr/>
          <p:nvPr/>
        </p:nvSpPr>
        <p:spPr>
          <a:xfrm>
            <a:off x="1355834" y="1051783"/>
            <a:ext cx="10143915" cy="5262979"/>
          </a:xfrm>
          <a:prstGeom prst="rect">
            <a:avLst/>
          </a:prstGeom>
        </p:spPr>
        <p:txBody>
          <a:bodyPr wrap="square">
            <a:spAutoFit/>
          </a:bodyPr>
          <a:lstStyle/>
          <a:p>
            <a:r>
              <a:rPr lang="en-US" sz="2000" b="1" dirty="0"/>
              <a:t>- </a:t>
            </a:r>
            <a:r>
              <a:rPr lang="es-ES_tradnl" sz="2000" b="1" dirty="0"/>
              <a:t>Falta de aporte o  disminución de absorción intestinal :</a:t>
            </a:r>
            <a:r>
              <a:rPr lang="es-ES_tradnl" sz="2000" dirty="0"/>
              <a:t>  alcohólicos . Falta de ingesta, alimentación parenteral. Malabsorción intestinal (</a:t>
            </a:r>
            <a:r>
              <a:rPr lang="es-ES_tradnl" sz="2000" dirty="0" err="1"/>
              <a:t>Enf</a:t>
            </a:r>
            <a:r>
              <a:rPr lang="es-ES_tradnl" sz="2000" dirty="0"/>
              <a:t> Celiaca)n </a:t>
            </a:r>
            <a:r>
              <a:rPr lang="es-ES_tradnl" sz="2000" dirty="0" err="1"/>
              <a:t>resccion</a:t>
            </a:r>
            <a:r>
              <a:rPr lang="es-ES_tradnl" sz="2000" dirty="0"/>
              <a:t> intestinal . </a:t>
            </a:r>
          </a:p>
          <a:p>
            <a:r>
              <a:rPr lang="es-ES_tradnl" sz="2000" dirty="0"/>
              <a:t>- Defecto de absorción de Mg: </a:t>
            </a:r>
            <a:r>
              <a:rPr lang="es-ES_tradnl" sz="2000" dirty="0" err="1"/>
              <a:t>hipomagnesemia</a:t>
            </a:r>
            <a:r>
              <a:rPr lang="es-ES_tradnl" sz="2000" dirty="0"/>
              <a:t> intestinal primaria., por mutaciones en el gen TRPM6 ligada a X o autosómica recesiva y también afecta a la reabsorción tubular  de Mg </a:t>
            </a:r>
          </a:p>
          <a:p>
            <a:r>
              <a:rPr lang="es-ES_tradnl" sz="2000" dirty="0"/>
              <a:t> - </a:t>
            </a:r>
            <a:r>
              <a:rPr lang="es-ES_tradnl" sz="2000" b="1" dirty="0"/>
              <a:t>Movimiento al espacio </a:t>
            </a:r>
            <a:r>
              <a:rPr lang="es-ES_tradnl" sz="2000" b="1" dirty="0" err="1"/>
              <a:t>intracelualr</a:t>
            </a:r>
            <a:r>
              <a:rPr lang="es-ES_tradnl" sz="2000" b="1" dirty="0"/>
              <a:t> : </a:t>
            </a:r>
            <a:r>
              <a:rPr lang="es-ES_tradnl" sz="2000" dirty="0"/>
              <a:t>post </a:t>
            </a:r>
            <a:r>
              <a:rPr lang="es-ES_tradnl" sz="2000" dirty="0" err="1"/>
              <a:t>paratiroidectomia</a:t>
            </a:r>
            <a:r>
              <a:rPr lang="es-ES_tradnl" sz="2000" dirty="0"/>
              <a:t>,  </a:t>
            </a:r>
            <a:r>
              <a:rPr lang="es-ES_tradnl" sz="2000" dirty="0" err="1"/>
              <a:t>nutricion</a:t>
            </a:r>
            <a:r>
              <a:rPr lang="es-ES_tradnl" sz="2000" dirty="0"/>
              <a:t> parenteral.</a:t>
            </a:r>
          </a:p>
          <a:p>
            <a:r>
              <a:rPr lang="es-ES_tradnl" sz="2000" b="1" dirty="0"/>
              <a:t>- Aumento de perdidas </a:t>
            </a:r>
          </a:p>
          <a:p>
            <a:r>
              <a:rPr lang="es-ES_tradnl" sz="2000" b="1" dirty="0"/>
              <a:t>	-</a:t>
            </a:r>
            <a:r>
              <a:rPr lang="es-ES_tradnl" sz="2000" b="1" dirty="0" err="1"/>
              <a:t>Gastrintestinal</a:t>
            </a:r>
            <a:r>
              <a:rPr lang="es-ES_tradnl" sz="2000" b="1" dirty="0"/>
              <a:t> : </a:t>
            </a:r>
            <a:r>
              <a:rPr lang="es-ES_tradnl" sz="2000" dirty="0"/>
              <a:t>diarreas, esteatorrea, resección intestinal</a:t>
            </a:r>
          </a:p>
          <a:p>
            <a:r>
              <a:rPr lang="es-ES_tradnl" sz="2000" dirty="0"/>
              <a:t>	- </a:t>
            </a:r>
            <a:r>
              <a:rPr lang="es-ES_tradnl" sz="2000" b="1" dirty="0" err="1"/>
              <a:t>Riñon</a:t>
            </a:r>
            <a:r>
              <a:rPr lang="es-ES_tradnl" sz="2000" dirty="0"/>
              <a:t>.  -Defectos tubulares  hereditarios . (S de </a:t>
            </a:r>
            <a:r>
              <a:rPr lang="es-ES_tradnl" sz="2000" dirty="0" err="1"/>
              <a:t>Bartter</a:t>
            </a:r>
            <a:r>
              <a:rPr lang="es-ES_tradnl" sz="2000" dirty="0"/>
              <a:t>  tipo 3 (</a:t>
            </a:r>
            <a:r>
              <a:rPr lang="es-ES_tradnl" sz="2000" dirty="0" err="1"/>
              <a:t>lateracion</a:t>
            </a:r>
            <a:r>
              <a:rPr lang="es-ES_tradnl" sz="2000" dirty="0"/>
              <a:t> del canal de 	Cl), mutaciones de  </a:t>
            </a:r>
            <a:r>
              <a:rPr lang="es-ES_tradnl" sz="2000" dirty="0" err="1"/>
              <a:t>caludinas</a:t>
            </a:r>
            <a:r>
              <a:rPr lang="es-ES_tradnl" sz="2000" dirty="0"/>
              <a:t> CLDN 19 y 16.Sindrome de </a:t>
            </a:r>
            <a:r>
              <a:rPr lang="es-ES_tradnl" sz="2000" dirty="0" err="1"/>
              <a:t>Gitelman</a:t>
            </a:r>
            <a:r>
              <a:rPr lang="es-ES_tradnl" sz="2000" dirty="0"/>
              <a:t>  (</a:t>
            </a:r>
            <a:r>
              <a:rPr lang="es-ES_tradnl" sz="2000" dirty="0" err="1"/>
              <a:t>mutacion</a:t>
            </a:r>
            <a:r>
              <a:rPr lang="es-ES_tradnl" sz="2000" dirty="0"/>
              <a:t> de 	</a:t>
            </a:r>
            <a:r>
              <a:rPr lang="es-ES_tradnl" sz="2000" dirty="0" err="1"/>
              <a:t>cotrasponrtador</a:t>
            </a:r>
            <a:r>
              <a:rPr lang="es-ES_tradnl" sz="2000" dirty="0"/>
              <a:t> </a:t>
            </a:r>
            <a:r>
              <a:rPr lang="es-ES_tradnl" sz="2000" dirty="0" err="1"/>
              <a:t>Na</a:t>
            </a:r>
            <a:r>
              <a:rPr lang="es-ES_tradnl" sz="2000" dirty="0"/>
              <a:t> y Cl  y del canal del </a:t>
            </a:r>
            <a:r>
              <a:rPr lang="es-ES_tradnl" sz="2000" dirty="0" err="1"/>
              <a:t>ClK</a:t>
            </a:r>
            <a:r>
              <a:rPr lang="es-ES_tradnl" sz="2000" dirty="0"/>
              <a:t> en túbulo distal 	</a:t>
            </a:r>
          </a:p>
          <a:p>
            <a:r>
              <a:rPr lang="es-ES_tradnl" sz="2000" dirty="0"/>
              <a:t>	-Hipercalcemia  (estimula el </a:t>
            </a:r>
            <a:r>
              <a:rPr lang="es-ES_tradnl" sz="2000" dirty="0" err="1"/>
              <a:t>CaSR</a:t>
            </a:r>
            <a:r>
              <a:rPr lang="es-ES_tradnl" sz="2000" dirty="0"/>
              <a:t> que inhibe reabsorción de Mg  </a:t>
            </a:r>
          </a:p>
          <a:p>
            <a:r>
              <a:rPr lang="es-ES_tradnl" sz="2000" dirty="0"/>
              <a:t>	-</a:t>
            </a:r>
            <a:r>
              <a:rPr lang="es-ES_tradnl" sz="2000" dirty="0" err="1"/>
              <a:t>Diureticos</a:t>
            </a:r>
            <a:r>
              <a:rPr lang="es-ES_tradnl" sz="2000" dirty="0"/>
              <a:t> (excepto los ahorradores de K )</a:t>
            </a:r>
          </a:p>
          <a:p>
            <a:r>
              <a:rPr lang="es-ES_tradnl" sz="2000" dirty="0"/>
              <a:t>	-</a:t>
            </a:r>
            <a:r>
              <a:rPr lang="es-ES_tradnl" sz="2000" dirty="0" err="1"/>
              <a:t>Nefrotoxicos</a:t>
            </a:r>
            <a:r>
              <a:rPr lang="es-ES_tradnl" sz="2000" dirty="0"/>
              <a:t>: inhibidores de factor de crecimiento epidérmico (</a:t>
            </a:r>
            <a:r>
              <a:rPr lang="es-ES_tradnl" sz="2000" dirty="0" err="1"/>
              <a:t>cetuximab</a:t>
            </a:r>
            <a:r>
              <a:rPr lang="es-ES_tradnl" sz="2000" dirty="0"/>
              <a:t> y 	</a:t>
            </a:r>
            <a:r>
              <a:rPr lang="es-ES_tradnl" sz="2000" dirty="0" err="1"/>
              <a:t>panitumumab</a:t>
            </a:r>
            <a:r>
              <a:rPr lang="es-ES_tradnl" sz="2000" dirty="0"/>
              <a:t>),	</a:t>
            </a:r>
            <a:r>
              <a:rPr lang="es-ES_tradnl" sz="2000" dirty="0" err="1"/>
              <a:t>aminooglycosides</a:t>
            </a:r>
            <a:r>
              <a:rPr lang="es-ES_tradnl" sz="2000" dirty="0"/>
              <a:t>, </a:t>
            </a:r>
            <a:r>
              <a:rPr lang="es-ES_tradnl" sz="2000" dirty="0" err="1"/>
              <a:t>cisplatin</a:t>
            </a:r>
            <a:r>
              <a:rPr lang="es-ES_tradnl" sz="2000" dirty="0"/>
              <a:t>,, </a:t>
            </a:r>
            <a:r>
              <a:rPr lang="es-ES_tradnl" sz="2000" dirty="0" err="1"/>
              <a:t>amphotericin</a:t>
            </a:r>
            <a:r>
              <a:rPr lang="es-ES_tradnl" sz="2000" dirty="0"/>
              <a:t> B and  </a:t>
            </a:r>
            <a:r>
              <a:rPr lang="es-ES_tradnl" sz="2000" dirty="0" err="1"/>
              <a:t>cyclosporine</a:t>
            </a:r>
            <a:r>
              <a:rPr lang="es-ES_tradnl" sz="2000" dirty="0"/>
              <a:t> A. , 	inhibidores de la bomba 	de protones (inhibición de TRPM6/7 )	</a:t>
            </a:r>
            <a:r>
              <a:rPr lang="es-ES_tradnl" dirty="0"/>
              <a:t>	-	</a:t>
            </a:r>
          </a:p>
          <a:p>
            <a:endParaRPr lang="en-US" dirty="0"/>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19208EC-CE1A-CB46-B4AF-ADCAA3486656}" type="slidenum">
              <a:rPr lang="en-US" smtClean="0"/>
              <a:t>30</a:t>
            </a:fld>
            <a:endParaRPr lang="en-US"/>
          </a:p>
        </p:txBody>
      </p:sp>
    </p:spTree>
    <p:extLst>
      <p:ext uri="{BB962C8B-B14F-4D97-AF65-F5344CB8AC3E}">
        <p14:creationId xmlns:p14="http://schemas.microsoft.com/office/powerpoint/2010/main" val="3066781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8877F5C-44D8-9B41-AB43-71F024E19898}"/>
              </a:ext>
            </a:extLst>
          </p:cNvPr>
          <p:cNvSpPr txBox="1"/>
          <p:nvPr/>
        </p:nvSpPr>
        <p:spPr>
          <a:xfrm>
            <a:off x="5002924" y="575120"/>
            <a:ext cx="1507144" cy="584775"/>
          </a:xfrm>
          <a:prstGeom prst="rect">
            <a:avLst/>
          </a:prstGeom>
          <a:noFill/>
        </p:spPr>
        <p:txBody>
          <a:bodyPr wrap="none" rtlCol="0">
            <a:spAutoFit/>
          </a:bodyPr>
          <a:lstStyle/>
          <a:p>
            <a:r>
              <a:rPr lang="en-US" sz="3200" dirty="0"/>
              <a:t>CLINICA</a:t>
            </a:r>
          </a:p>
        </p:txBody>
      </p:sp>
      <p:sp>
        <p:nvSpPr>
          <p:cNvPr id="3" name="CuadroTexto 2">
            <a:extLst>
              <a:ext uri="{FF2B5EF4-FFF2-40B4-BE49-F238E27FC236}">
                <a16:creationId xmlns:a16="http://schemas.microsoft.com/office/drawing/2014/main" id="{51145420-97BD-604D-B8A8-33171C79ABB6}"/>
              </a:ext>
            </a:extLst>
          </p:cNvPr>
          <p:cNvSpPr txBox="1"/>
          <p:nvPr/>
        </p:nvSpPr>
        <p:spPr>
          <a:xfrm>
            <a:off x="1570891" y="1874728"/>
            <a:ext cx="9050217" cy="3108543"/>
          </a:xfrm>
          <a:prstGeom prst="rect">
            <a:avLst/>
          </a:prstGeom>
          <a:noFill/>
        </p:spPr>
        <p:txBody>
          <a:bodyPr wrap="square" rtlCol="0">
            <a:spAutoFit/>
          </a:bodyPr>
          <a:lstStyle/>
          <a:p>
            <a:r>
              <a:rPr lang="es-ES_tradnl" sz="2800" dirty="0"/>
              <a:t>- Alteraciones </a:t>
            </a:r>
            <a:r>
              <a:rPr lang="es-ES_tradnl" sz="2800" u="sng" dirty="0"/>
              <a:t>metabólicas</a:t>
            </a:r>
            <a:r>
              <a:rPr lang="es-ES_tradnl" sz="2800" dirty="0"/>
              <a:t>: hipocalcemia e </a:t>
            </a:r>
            <a:r>
              <a:rPr lang="es-ES_tradnl" sz="2800" dirty="0" err="1"/>
              <a:t>hipopotasemia</a:t>
            </a:r>
            <a:endParaRPr lang="es-ES_tradnl" sz="2800" dirty="0"/>
          </a:p>
          <a:p>
            <a:r>
              <a:rPr lang="es-ES_tradnl" sz="2800" dirty="0"/>
              <a:t>- </a:t>
            </a:r>
            <a:r>
              <a:rPr lang="es-ES_tradnl" sz="2800" u="sng" dirty="0"/>
              <a:t>Neuromuscular</a:t>
            </a:r>
            <a:r>
              <a:rPr lang="es-ES_tradnl" sz="2800" dirty="0"/>
              <a:t>: debilidad muscular.  </a:t>
            </a:r>
            <a:r>
              <a:rPr lang="es-ES_tradnl" sz="2800" dirty="0" err="1"/>
              <a:t>Fasciculaciones</a:t>
            </a:r>
            <a:r>
              <a:rPr lang="es-ES_tradnl" sz="2800" dirty="0"/>
              <a:t>.  Signo de Trousseau </a:t>
            </a:r>
          </a:p>
          <a:p>
            <a:r>
              <a:rPr lang="es-ES_tradnl" sz="2800" dirty="0"/>
              <a:t>– </a:t>
            </a:r>
            <a:r>
              <a:rPr lang="es-ES_tradnl" sz="2800" u="sng" dirty="0"/>
              <a:t>Sistema nervioso central </a:t>
            </a:r>
            <a:r>
              <a:rPr lang="es-ES_tradnl" sz="2800" dirty="0"/>
              <a:t>:  Nistagmo vertical . Convulsiones. Depresión. </a:t>
            </a:r>
          </a:p>
          <a:p>
            <a:r>
              <a:rPr lang="es-ES_tradnl" sz="2800" dirty="0"/>
              <a:t>- Afectación </a:t>
            </a:r>
            <a:r>
              <a:rPr lang="es-ES_tradnl" sz="2800" u="sng" dirty="0"/>
              <a:t>cardiaca</a:t>
            </a:r>
            <a:r>
              <a:rPr lang="es-ES_tradnl" sz="2800" dirty="0"/>
              <a:t>: Arritmias , extrasístoles , fibrilación auricular. Favorece la </a:t>
            </a:r>
            <a:r>
              <a:rPr lang="es-ES_tradnl" sz="2800" dirty="0" err="1"/>
              <a:t>cardiotoxicidad</a:t>
            </a:r>
            <a:r>
              <a:rPr lang="es-ES_tradnl" sz="2800" dirty="0"/>
              <a:t> de la digoxina</a:t>
            </a:r>
            <a:r>
              <a:rPr lang="es-ES" sz="2800" dirty="0"/>
              <a:t> </a:t>
            </a:r>
            <a:endParaRPr lang="en-US" sz="2800" dirty="0"/>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419208EC-CE1A-CB46-B4AF-ADCAA3486656}" type="slidenum">
              <a:rPr lang="en-US" smtClean="0"/>
              <a:t>31</a:t>
            </a:fld>
            <a:endParaRPr lang="en-US"/>
          </a:p>
        </p:txBody>
      </p:sp>
    </p:spTree>
    <p:extLst>
      <p:ext uri="{BB962C8B-B14F-4D97-AF65-F5344CB8AC3E}">
        <p14:creationId xmlns:p14="http://schemas.microsoft.com/office/powerpoint/2010/main" val="733025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3D7F684-9714-DD40-96D1-555D76C0DF14}"/>
              </a:ext>
            </a:extLst>
          </p:cNvPr>
          <p:cNvSpPr txBox="1"/>
          <p:nvPr/>
        </p:nvSpPr>
        <p:spPr>
          <a:xfrm>
            <a:off x="2532589" y="728448"/>
            <a:ext cx="5562805" cy="523220"/>
          </a:xfrm>
          <a:prstGeom prst="rect">
            <a:avLst/>
          </a:prstGeom>
          <a:noFill/>
        </p:spPr>
        <p:txBody>
          <a:bodyPr wrap="none" rtlCol="0">
            <a:spAutoFit/>
          </a:bodyPr>
          <a:lstStyle/>
          <a:p>
            <a:r>
              <a:rPr lang="en-US" sz="2800" b="1" dirty="0" err="1"/>
              <a:t>Tratamiento</a:t>
            </a:r>
            <a:r>
              <a:rPr lang="en-US" sz="2800" b="1" dirty="0"/>
              <a:t> de la </a:t>
            </a:r>
            <a:r>
              <a:rPr lang="en-US" sz="2800" b="1" dirty="0" err="1"/>
              <a:t>Hipomagnesemia</a:t>
            </a:r>
            <a:r>
              <a:rPr lang="en-US" sz="2800" b="1" dirty="0"/>
              <a:t> </a:t>
            </a:r>
          </a:p>
        </p:txBody>
      </p:sp>
      <p:sp>
        <p:nvSpPr>
          <p:cNvPr id="3" name="CuadroTexto 2">
            <a:extLst>
              <a:ext uri="{FF2B5EF4-FFF2-40B4-BE49-F238E27FC236}">
                <a16:creationId xmlns:a16="http://schemas.microsoft.com/office/drawing/2014/main" id="{F48D709B-4588-CC48-9277-F2511D522E18}"/>
              </a:ext>
            </a:extLst>
          </p:cNvPr>
          <p:cNvSpPr txBox="1"/>
          <p:nvPr/>
        </p:nvSpPr>
        <p:spPr>
          <a:xfrm>
            <a:off x="1040525" y="1664677"/>
            <a:ext cx="10200290" cy="3970318"/>
          </a:xfrm>
          <a:prstGeom prst="rect">
            <a:avLst/>
          </a:prstGeom>
          <a:noFill/>
        </p:spPr>
        <p:txBody>
          <a:bodyPr wrap="square" rtlCol="0">
            <a:spAutoFit/>
          </a:bodyPr>
          <a:lstStyle/>
          <a:p>
            <a:r>
              <a:rPr lang="es-ES_tradnl" sz="2800" u="sng" dirty="0" err="1"/>
              <a:t>Prevencion</a:t>
            </a:r>
            <a:r>
              <a:rPr lang="es-ES_tradnl" sz="2800" dirty="0"/>
              <a:t>: aporte ingesta oral de Mg de 420 mg en hombres y 320 mg en mujeres sobre todo </a:t>
            </a:r>
            <a:r>
              <a:rPr lang="es-ES_tradnl" sz="2800" dirty="0" err="1"/>
              <a:t>sis</a:t>
            </a:r>
            <a:r>
              <a:rPr lang="es-ES_tradnl" sz="2800" dirty="0"/>
              <a:t> hay predisposición a hipo Mg. Añadir 10 </a:t>
            </a:r>
            <a:r>
              <a:rPr lang="es-ES_tradnl" sz="2800" dirty="0" err="1"/>
              <a:t>mEq</a:t>
            </a:r>
            <a:r>
              <a:rPr lang="es-ES_tradnl" sz="2800" dirty="0"/>
              <a:t>/L de Mg a la nutrición parenteral </a:t>
            </a:r>
          </a:p>
          <a:p>
            <a:r>
              <a:rPr lang="es-ES_tradnl" sz="2800" u="sng" dirty="0" err="1"/>
              <a:t>Hipomagnesemia</a:t>
            </a:r>
            <a:r>
              <a:rPr lang="es-ES_tradnl" sz="2800" u="sng" dirty="0"/>
              <a:t> sin síntomas</a:t>
            </a:r>
            <a:r>
              <a:rPr lang="es-ES_tradnl" sz="2800" dirty="0"/>
              <a:t>:  suplemento de Mg oral &lt;300mg al </a:t>
            </a:r>
            <a:r>
              <a:rPr lang="es-ES_tradnl" sz="2800" dirty="0" err="1"/>
              <a:t>dia</a:t>
            </a:r>
            <a:r>
              <a:rPr lang="es-ES_tradnl" sz="2800" dirty="0"/>
              <a:t>. Usar diuréticos ahorradores de K.</a:t>
            </a:r>
          </a:p>
          <a:p>
            <a:r>
              <a:rPr lang="en-US" sz="2800" u="sng" dirty="0" err="1"/>
              <a:t>Hipomagnesemia</a:t>
            </a:r>
            <a:r>
              <a:rPr lang="en-US" sz="2800" u="sng" dirty="0"/>
              <a:t> con </a:t>
            </a:r>
            <a:r>
              <a:rPr lang="en-US" sz="2800" u="sng" dirty="0" err="1"/>
              <a:t>sintomas</a:t>
            </a:r>
            <a:r>
              <a:rPr lang="en-US" sz="2800" u="sng" dirty="0"/>
              <a:t> (</a:t>
            </a:r>
            <a:r>
              <a:rPr lang="en-US" sz="2800" u="sng" dirty="0" err="1"/>
              <a:t>arrimias</a:t>
            </a:r>
            <a:r>
              <a:rPr lang="en-US" sz="2800" u="sng" dirty="0"/>
              <a:t> o </a:t>
            </a:r>
            <a:r>
              <a:rPr lang="en-US" sz="2800" u="sng" dirty="0" err="1"/>
              <a:t>convulsiones</a:t>
            </a:r>
            <a:r>
              <a:rPr lang="en-US" sz="2800" u="sng" dirty="0"/>
              <a:t>)</a:t>
            </a:r>
            <a:r>
              <a:rPr lang="en-US" sz="2800" dirty="0"/>
              <a:t>:  Mg I.V</a:t>
            </a:r>
            <a:r>
              <a:rPr lang="en-US" sz="2800" u="sng" dirty="0"/>
              <a:t>. </a:t>
            </a:r>
            <a:r>
              <a:rPr lang="en-US" sz="2800" dirty="0" err="1"/>
              <a:t>sulfato</a:t>
            </a:r>
            <a:r>
              <a:rPr lang="en-US" sz="2800" dirty="0"/>
              <a:t> de Mg </a:t>
            </a:r>
            <a:r>
              <a:rPr lang="en-US" sz="2800" u="sng" dirty="0"/>
              <a:t>(</a:t>
            </a:r>
            <a:r>
              <a:rPr lang="es-ES_tradnl" sz="2800" dirty="0"/>
              <a:t>8 a 16 </a:t>
            </a:r>
            <a:r>
              <a:rPr lang="es-ES_tradnl" sz="2800" dirty="0" err="1"/>
              <a:t>mEq</a:t>
            </a:r>
            <a:r>
              <a:rPr lang="es-ES_tradnl" sz="2800" dirty="0"/>
              <a:t> en 3-5 minutos y mantener de 0,16-1,62 </a:t>
            </a:r>
            <a:r>
              <a:rPr lang="es-ES_tradnl" sz="2800" dirty="0" err="1"/>
              <a:t>mEq</a:t>
            </a:r>
            <a:r>
              <a:rPr lang="es-ES_tradnl" sz="2800" dirty="0"/>
              <a:t> de Mg /min</a:t>
            </a:r>
            <a:r>
              <a:rPr lang="es-ES" sz="2800" dirty="0"/>
              <a:t> (</a:t>
            </a:r>
            <a:r>
              <a:rPr lang="es-ES_tradnl" sz="2800" dirty="0"/>
              <a:t>20 minutos). </a:t>
            </a:r>
            <a:r>
              <a:rPr lang="es-ES_tradnl" sz="2800" dirty="0" err="1"/>
              <a:t>Despues</a:t>
            </a:r>
            <a:r>
              <a:rPr lang="es-ES_tradnl" sz="2800" dirty="0"/>
              <a:t> enlentecer ( 50 </a:t>
            </a:r>
            <a:r>
              <a:rPr lang="es-ES_tradnl" sz="2800" dirty="0" err="1"/>
              <a:t>mEq</a:t>
            </a:r>
            <a:r>
              <a:rPr lang="es-ES_tradnl" sz="2800" dirty="0"/>
              <a:t>/</a:t>
            </a:r>
            <a:r>
              <a:rPr lang="es-ES_tradnl" sz="2800" dirty="0" err="1"/>
              <a:t>dia</a:t>
            </a:r>
            <a:r>
              <a:rPr lang="es-ES_tradnl" sz="2800" dirty="0"/>
              <a:t>)  y monitorizar niveles de Mg </a:t>
            </a:r>
            <a:endParaRPr lang="en-US" sz="2800" u="sng" dirty="0"/>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419208EC-CE1A-CB46-B4AF-ADCAA3486656}" type="slidenum">
              <a:rPr lang="en-US" smtClean="0"/>
              <a:t>32</a:t>
            </a:fld>
            <a:endParaRPr lang="en-US"/>
          </a:p>
        </p:txBody>
      </p:sp>
    </p:spTree>
    <p:extLst>
      <p:ext uri="{BB962C8B-B14F-4D97-AF65-F5344CB8AC3E}">
        <p14:creationId xmlns:p14="http://schemas.microsoft.com/office/powerpoint/2010/main" val="1143892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96288" y="281103"/>
            <a:ext cx="4887877" cy="523220"/>
          </a:xfrm>
          <a:prstGeom prst="rect">
            <a:avLst/>
          </a:prstGeom>
        </p:spPr>
        <p:txBody>
          <a:bodyPr wrap="none">
            <a:spAutoFit/>
          </a:bodyPr>
          <a:lstStyle/>
          <a:p>
            <a:r>
              <a:rPr lang="en-US" dirty="0"/>
              <a:t> </a:t>
            </a:r>
            <a:r>
              <a:rPr lang="en-US" sz="2800" b="1" dirty="0" err="1"/>
              <a:t>Hipermagnesemia</a:t>
            </a:r>
            <a:r>
              <a:rPr lang="en-US" sz="2800" b="1" dirty="0"/>
              <a:t> (</a:t>
            </a:r>
            <a:r>
              <a:rPr lang="en-US" sz="2800" b="1" dirty="0" err="1"/>
              <a:t>Hiper</a:t>
            </a:r>
            <a:r>
              <a:rPr lang="en-US" sz="2800" b="1" dirty="0"/>
              <a:t> Mg) </a:t>
            </a:r>
          </a:p>
        </p:txBody>
      </p:sp>
      <p:sp>
        <p:nvSpPr>
          <p:cNvPr id="3" name="Rectángulo 2"/>
          <p:cNvSpPr/>
          <p:nvPr/>
        </p:nvSpPr>
        <p:spPr>
          <a:xfrm>
            <a:off x="1423839" y="791719"/>
            <a:ext cx="8788624" cy="954107"/>
          </a:xfrm>
          <a:prstGeom prst="rect">
            <a:avLst/>
          </a:prstGeom>
        </p:spPr>
        <p:txBody>
          <a:bodyPr wrap="none">
            <a:spAutoFit/>
          </a:bodyPr>
          <a:lstStyle/>
          <a:p>
            <a:r>
              <a:rPr lang="en-US" sz="2800" dirty="0"/>
              <a:t>- </a:t>
            </a:r>
            <a:r>
              <a:rPr lang="es-ES_tradnl" sz="2800" dirty="0"/>
              <a:t>Insuficiencia renal avanzada </a:t>
            </a:r>
          </a:p>
          <a:p>
            <a:r>
              <a:rPr lang="es-ES_tradnl" sz="2800" dirty="0"/>
              <a:t>- Exceso aporte de Mg (</a:t>
            </a:r>
            <a:r>
              <a:rPr lang="es-ES_tradnl" sz="2800" dirty="0" err="1"/>
              <a:t>antiacidos</a:t>
            </a:r>
            <a:r>
              <a:rPr lang="es-ES_tradnl" sz="2800" dirty="0"/>
              <a:t>) a veces </a:t>
            </a:r>
            <a:r>
              <a:rPr lang="es-ES_tradnl" sz="2800" dirty="0" err="1"/>
              <a:t>i.v</a:t>
            </a:r>
            <a:r>
              <a:rPr lang="es-ES_tradnl" sz="2800" dirty="0"/>
              <a:t>. en eclampsia</a:t>
            </a:r>
          </a:p>
        </p:txBody>
      </p:sp>
      <p:sp>
        <p:nvSpPr>
          <p:cNvPr id="5" name="Rectángulo 4"/>
          <p:cNvSpPr/>
          <p:nvPr/>
        </p:nvSpPr>
        <p:spPr>
          <a:xfrm>
            <a:off x="1423839" y="2088976"/>
            <a:ext cx="6482872" cy="523220"/>
          </a:xfrm>
          <a:prstGeom prst="rect">
            <a:avLst/>
          </a:prstGeom>
        </p:spPr>
        <p:txBody>
          <a:bodyPr wrap="square">
            <a:spAutoFit/>
          </a:bodyPr>
          <a:lstStyle/>
          <a:p>
            <a:r>
              <a:rPr lang="en-US" sz="2800" b="1" dirty="0" err="1"/>
              <a:t>Manifestaciones</a:t>
            </a:r>
            <a:r>
              <a:rPr lang="en-US" sz="2800" b="1" dirty="0"/>
              <a:t> </a:t>
            </a:r>
            <a:r>
              <a:rPr lang="en-US" sz="2800" b="1" dirty="0" err="1"/>
              <a:t>clinicas</a:t>
            </a:r>
            <a:endParaRPr lang="en-US" sz="2800" b="1" dirty="0"/>
          </a:p>
        </p:txBody>
      </p:sp>
      <p:sp>
        <p:nvSpPr>
          <p:cNvPr id="4" name="CuadroTexto 3">
            <a:extLst>
              <a:ext uri="{FF2B5EF4-FFF2-40B4-BE49-F238E27FC236}">
                <a16:creationId xmlns:a16="http://schemas.microsoft.com/office/drawing/2014/main" id="{4C0C5B54-F57F-2849-9954-E482EADA70DE}"/>
              </a:ext>
            </a:extLst>
          </p:cNvPr>
          <p:cNvSpPr txBox="1"/>
          <p:nvPr/>
        </p:nvSpPr>
        <p:spPr>
          <a:xfrm>
            <a:off x="1423839" y="2612196"/>
            <a:ext cx="9281799" cy="3416320"/>
          </a:xfrm>
          <a:prstGeom prst="rect">
            <a:avLst/>
          </a:prstGeom>
          <a:noFill/>
        </p:spPr>
        <p:txBody>
          <a:bodyPr wrap="square" rtlCol="0">
            <a:spAutoFit/>
          </a:bodyPr>
          <a:lstStyle/>
          <a:p>
            <a:r>
              <a:rPr lang="en-US" sz="2400" dirty="0"/>
              <a:t>Más  grave </a:t>
            </a:r>
            <a:r>
              <a:rPr lang="en-US" sz="2400" dirty="0" err="1"/>
              <a:t>si</a:t>
            </a:r>
            <a:r>
              <a:rPr lang="en-US" sz="2400" dirty="0"/>
              <a:t>  la </a:t>
            </a:r>
            <a:r>
              <a:rPr lang="en-US" sz="2400" dirty="0" err="1"/>
              <a:t>Hiper</a:t>
            </a:r>
            <a:r>
              <a:rPr lang="en-US" sz="2400" dirty="0"/>
              <a:t> Mg es </a:t>
            </a:r>
            <a:r>
              <a:rPr lang="en-US" sz="2400" dirty="0" err="1"/>
              <a:t>aguda</a:t>
            </a:r>
            <a:endParaRPr lang="en-US" sz="2400" dirty="0"/>
          </a:p>
          <a:p>
            <a:endParaRPr lang="en-US" sz="2400" dirty="0"/>
          </a:p>
          <a:p>
            <a:r>
              <a:rPr lang="en-US" sz="2400" dirty="0"/>
              <a:t>Mg (5-7  mg/dl) : Nausea, </a:t>
            </a:r>
            <a:r>
              <a:rPr lang="en-US" sz="2400" dirty="0" err="1"/>
              <a:t>cefalea</a:t>
            </a:r>
            <a:r>
              <a:rPr lang="en-US" sz="2400" dirty="0"/>
              <a:t> , </a:t>
            </a:r>
            <a:r>
              <a:rPr lang="en-US" sz="2400" dirty="0" err="1"/>
              <a:t>letargia</a:t>
            </a:r>
            <a:r>
              <a:rPr lang="en-US" sz="2400" dirty="0"/>
              <a:t> y </a:t>
            </a:r>
            <a:r>
              <a:rPr lang="es-ES_tradnl" sz="2400" dirty="0"/>
              <a:t>disminución de reflejos tendinosos</a:t>
            </a:r>
          </a:p>
          <a:p>
            <a:r>
              <a:rPr lang="es-ES_tradnl" sz="2400" dirty="0"/>
              <a:t>Mg (7-12  mg/dl):</a:t>
            </a:r>
            <a:r>
              <a:rPr lang="es-ES" sz="2400" dirty="0"/>
              <a:t> </a:t>
            </a:r>
            <a:r>
              <a:rPr lang="en-US" sz="2400" dirty="0"/>
              <a:t> </a:t>
            </a:r>
            <a:r>
              <a:rPr lang="es-ES_tradnl" sz="2400" dirty="0"/>
              <a:t>Somnolencia, hipocalcemia, ausencia de reflejos, hipotensión y cambios electrocardiográficos  Q-T alargado , alteraciones de Onda T </a:t>
            </a:r>
            <a:endParaRPr lang="es-ES" sz="2400" dirty="0"/>
          </a:p>
          <a:p>
            <a:r>
              <a:rPr lang="en-US" sz="2400" dirty="0"/>
              <a:t>Mg (&gt;12 mg/dl):  </a:t>
            </a:r>
            <a:r>
              <a:rPr lang="es-ES_tradnl" sz="2400" dirty="0"/>
              <a:t>Parálisis muscular que conduce a cuadriplejia, apnea, bloqueo y puede que se produzca parada cardiaca.</a:t>
            </a:r>
            <a:endParaRPr lang="es-ES" sz="2400" dirty="0"/>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419208EC-CE1A-CB46-B4AF-ADCAA3486656}" type="slidenum">
              <a:rPr lang="en-US" smtClean="0"/>
              <a:t>33</a:t>
            </a:fld>
            <a:endParaRPr lang="en-US"/>
          </a:p>
        </p:txBody>
      </p:sp>
    </p:spTree>
    <p:extLst>
      <p:ext uri="{BB962C8B-B14F-4D97-AF65-F5344CB8AC3E}">
        <p14:creationId xmlns:p14="http://schemas.microsoft.com/office/powerpoint/2010/main" val="2678644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3D7F684-9714-DD40-96D1-555D76C0DF14}"/>
              </a:ext>
            </a:extLst>
          </p:cNvPr>
          <p:cNvSpPr txBox="1"/>
          <p:nvPr/>
        </p:nvSpPr>
        <p:spPr>
          <a:xfrm>
            <a:off x="1570892" y="726831"/>
            <a:ext cx="5598071" cy="523220"/>
          </a:xfrm>
          <a:prstGeom prst="rect">
            <a:avLst/>
          </a:prstGeom>
          <a:noFill/>
        </p:spPr>
        <p:txBody>
          <a:bodyPr wrap="none" rtlCol="0">
            <a:spAutoFit/>
          </a:bodyPr>
          <a:lstStyle/>
          <a:p>
            <a:r>
              <a:rPr lang="en-US" sz="2800" b="1" dirty="0" err="1"/>
              <a:t>Tratamiento</a:t>
            </a:r>
            <a:r>
              <a:rPr lang="en-US" sz="2800" b="1" dirty="0"/>
              <a:t> de la </a:t>
            </a:r>
            <a:r>
              <a:rPr lang="en-US" sz="2800" b="1" dirty="0" err="1"/>
              <a:t>Hipermagnesemia</a:t>
            </a:r>
            <a:endParaRPr lang="en-US" sz="2800" b="1" dirty="0"/>
          </a:p>
        </p:txBody>
      </p:sp>
      <p:sp>
        <p:nvSpPr>
          <p:cNvPr id="3" name="CuadroTexto 2">
            <a:extLst>
              <a:ext uri="{FF2B5EF4-FFF2-40B4-BE49-F238E27FC236}">
                <a16:creationId xmlns:a16="http://schemas.microsoft.com/office/drawing/2014/main" id="{F48D709B-4588-CC48-9277-F2511D522E18}"/>
              </a:ext>
            </a:extLst>
          </p:cNvPr>
          <p:cNvSpPr txBox="1"/>
          <p:nvPr/>
        </p:nvSpPr>
        <p:spPr>
          <a:xfrm>
            <a:off x="1292772" y="1554318"/>
            <a:ext cx="9375229" cy="4401205"/>
          </a:xfrm>
          <a:prstGeom prst="rect">
            <a:avLst/>
          </a:prstGeom>
          <a:noFill/>
        </p:spPr>
        <p:txBody>
          <a:bodyPr wrap="square" rtlCol="0">
            <a:spAutoFit/>
          </a:bodyPr>
          <a:lstStyle/>
          <a:p>
            <a:r>
              <a:rPr lang="es-ES_tradnl" sz="2800" u="sng" dirty="0" err="1"/>
              <a:t>Prevencion</a:t>
            </a:r>
            <a:r>
              <a:rPr lang="es-ES_tradnl" sz="2800" dirty="0"/>
              <a:t>: los pacientes con ERC no deberían recibir suplementos de Mg o bien, recibir una monitorización estrecha.</a:t>
            </a:r>
          </a:p>
          <a:p>
            <a:r>
              <a:rPr lang="es-ES_tradnl" sz="2800" u="sng" dirty="0" err="1"/>
              <a:t>Hipermagnesemia</a:t>
            </a:r>
            <a:r>
              <a:rPr lang="es-ES_tradnl" sz="2800" u="sng" dirty="0"/>
              <a:t> sin síntomas</a:t>
            </a:r>
            <a:r>
              <a:rPr lang="es-ES_tradnl" sz="2800" dirty="0"/>
              <a:t>:  suspender suplemento de Mg</a:t>
            </a:r>
          </a:p>
          <a:p>
            <a:r>
              <a:rPr lang="es-ES_tradnl" sz="2800" u="sng" dirty="0" err="1"/>
              <a:t>Hipermagnesemia</a:t>
            </a:r>
            <a:r>
              <a:rPr lang="es-ES_tradnl" sz="2800" u="sng" dirty="0"/>
              <a:t> con </a:t>
            </a:r>
            <a:r>
              <a:rPr lang="es-ES_tradnl" sz="2800" u="sng" dirty="0" err="1"/>
              <a:t>sintomas</a:t>
            </a:r>
            <a:r>
              <a:rPr lang="es-ES_tradnl" sz="2800" dirty="0"/>
              <a:t>: antagonizar el efecto del alto Mg mediante la administración de Ca </a:t>
            </a:r>
            <a:r>
              <a:rPr lang="es-ES_tradnl" sz="2800" dirty="0" err="1"/>
              <a:t>i.v</a:t>
            </a:r>
            <a:r>
              <a:rPr lang="es-ES_tradnl" sz="2800" dirty="0"/>
              <a:t>. (cloruro cálcico  o </a:t>
            </a:r>
            <a:r>
              <a:rPr lang="es-ES_tradnl" sz="2800" dirty="0" err="1"/>
              <a:t>gluconato</a:t>
            </a:r>
            <a:r>
              <a:rPr lang="es-ES_tradnl" sz="2800" dirty="0"/>
              <a:t> cálcico)  y aumentar la excreción renal de Mg con salino y furosemida. Si tiene enfermedad renal avanzado pueden necesitar diálisis </a:t>
            </a:r>
          </a:p>
          <a:p>
            <a:endParaRPr lang="en-US" sz="2800" u="sng" dirty="0"/>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419208EC-CE1A-CB46-B4AF-ADCAA3486656}" type="slidenum">
              <a:rPr lang="en-US" smtClean="0"/>
              <a:t>34</a:t>
            </a:fld>
            <a:endParaRPr lang="en-US"/>
          </a:p>
        </p:txBody>
      </p:sp>
    </p:spTree>
    <p:extLst>
      <p:ext uri="{BB962C8B-B14F-4D97-AF65-F5344CB8AC3E}">
        <p14:creationId xmlns:p14="http://schemas.microsoft.com/office/powerpoint/2010/main" val="108506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28BD2B1-0763-244E-B5E3-0542ABDE1B71}"/>
              </a:ext>
            </a:extLst>
          </p:cNvPr>
          <p:cNvPicPr>
            <a:picLocks noChangeAspect="1"/>
          </p:cNvPicPr>
          <p:nvPr/>
        </p:nvPicPr>
        <p:blipFill>
          <a:blip r:embed="rId3"/>
          <a:stretch>
            <a:fillRect/>
          </a:stretch>
        </p:blipFill>
        <p:spPr>
          <a:xfrm>
            <a:off x="1484731" y="0"/>
            <a:ext cx="9222537" cy="6858000"/>
          </a:xfrm>
          <a:prstGeom prst="rect">
            <a:avLst/>
          </a:prstGeom>
        </p:spPr>
      </p:pic>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419208EC-CE1A-CB46-B4AF-ADCAA3486656}" type="slidenum">
              <a:rPr lang="en-US" smtClean="0"/>
              <a:t>4</a:t>
            </a:fld>
            <a:endParaRPr lang="en-US"/>
          </a:p>
        </p:txBody>
      </p:sp>
    </p:spTree>
    <p:extLst>
      <p:ext uri="{BB962C8B-B14F-4D97-AF65-F5344CB8AC3E}">
        <p14:creationId xmlns:p14="http://schemas.microsoft.com/office/powerpoint/2010/main" val="1309333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E5BE5B6-FB82-6746-823C-F0423B7A2CF6}"/>
              </a:ext>
            </a:extLst>
          </p:cNvPr>
          <p:cNvPicPr>
            <a:picLocks noChangeAspect="1"/>
          </p:cNvPicPr>
          <p:nvPr/>
        </p:nvPicPr>
        <p:blipFill>
          <a:blip r:embed="rId3"/>
          <a:stretch>
            <a:fillRect/>
          </a:stretch>
        </p:blipFill>
        <p:spPr>
          <a:xfrm>
            <a:off x="1449578" y="0"/>
            <a:ext cx="9292843" cy="6858000"/>
          </a:xfrm>
          <a:prstGeom prst="rect">
            <a:avLst/>
          </a:prstGeom>
        </p:spPr>
      </p:pic>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419208EC-CE1A-CB46-B4AF-ADCAA3486656}" type="slidenum">
              <a:rPr lang="en-US" smtClean="0"/>
              <a:t>5</a:t>
            </a:fld>
            <a:endParaRPr lang="en-US"/>
          </a:p>
        </p:txBody>
      </p:sp>
    </p:spTree>
    <p:extLst>
      <p:ext uri="{BB962C8B-B14F-4D97-AF65-F5344CB8AC3E}">
        <p14:creationId xmlns:p14="http://schemas.microsoft.com/office/powerpoint/2010/main" val="145830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FD6BC86-D94B-5B46-8215-E7B3ABC0A0B0}"/>
              </a:ext>
            </a:extLst>
          </p:cNvPr>
          <p:cNvPicPr>
            <a:picLocks noChangeAspect="1"/>
          </p:cNvPicPr>
          <p:nvPr/>
        </p:nvPicPr>
        <p:blipFill>
          <a:blip r:embed="rId3"/>
          <a:stretch>
            <a:fillRect/>
          </a:stretch>
        </p:blipFill>
        <p:spPr>
          <a:xfrm>
            <a:off x="1463247" y="0"/>
            <a:ext cx="9265506" cy="6858000"/>
          </a:xfrm>
          <a:prstGeom prst="rect">
            <a:avLst/>
          </a:prstGeom>
        </p:spPr>
      </p:pic>
      <p:sp>
        <p:nvSpPr>
          <p:cNvPr id="8" name="Título 7">
            <a:extLst>
              <a:ext uri="{FF2B5EF4-FFF2-40B4-BE49-F238E27FC236}">
                <a16:creationId xmlns:a16="http://schemas.microsoft.com/office/drawing/2014/main" id="{5C163F52-F1AC-4AAB-8609-A26E23521EEF}"/>
              </a:ext>
            </a:extLst>
          </p:cNvPr>
          <p:cNvSpPr>
            <a:spLocks noGrp="1"/>
          </p:cNvSpPr>
          <p:nvPr>
            <p:ph type="title"/>
          </p:nvPr>
        </p:nvSpPr>
        <p:spPr/>
        <p:txBody>
          <a:bodyPr/>
          <a:lstStyle/>
          <a:p>
            <a:endParaRPr lang="es-ES"/>
          </a:p>
        </p:txBody>
      </p:sp>
      <p:sp>
        <p:nvSpPr>
          <p:cNvPr id="9" name="Marcador de posición de imagen 8">
            <a:extLst>
              <a:ext uri="{FF2B5EF4-FFF2-40B4-BE49-F238E27FC236}">
                <a16:creationId xmlns:a16="http://schemas.microsoft.com/office/drawing/2014/main" id="{BD6443A0-0B3B-4806-AEBE-E0BFFD15ACD6}"/>
              </a:ext>
            </a:extLst>
          </p:cNvPr>
          <p:cNvSpPr>
            <a:spLocks noGrp="1"/>
          </p:cNvSpPr>
          <p:nvPr>
            <p:ph type="pic" idx="1"/>
          </p:nvPr>
        </p:nvSpPr>
        <p:spPr/>
      </p:sp>
      <p:sp>
        <p:nvSpPr>
          <p:cNvPr id="10" name="Marcador de texto 9">
            <a:extLst>
              <a:ext uri="{FF2B5EF4-FFF2-40B4-BE49-F238E27FC236}">
                <a16:creationId xmlns:a16="http://schemas.microsoft.com/office/drawing/2014/main" id="{F014611C-F7EF-4F86-831C-B9313FA9AF55}"/>
              </a:ext>
            </a:extLst>
          </p:cNvPr>
          <p:cNvSpPr>
            <a:spLocks noGrp="1"/>
          </p:cNvSpPr>
          <p:nvPr>
            <p:ph type="body" sz="half" idx="2"/>
          </p:nvPr>
        </p:nvSpPr>
        <p:spPr/>
        <p:txBody>
          <a:bodyPr/>
          <a:lstStyle/>
          <a:p>
            <a:endParaRPr lang="es-ES"/>
          </a:p>
        </p:txBody>
      </p:sp>
      <p:sp>
        <p:nvSpPr>
          <p:cNvPr id="4" name="Marcador de número de diapositiva 3"/>
          <p:cNvSpPr>
            <a:spLocks noGrp="1"/>
          </p:cNvSpPr>
          <p:nvPr>
            <p:ph type="sldNum" sz="quarter" idx="12"/>
          </p:nvPr>
        </p:nvSpPr>
        <p:spPr/>
        <p:txBody>
          <a:bodyPr/>
          <a:lstStyle/>
          <a:p>
            <a:fld id="{419208EC-CE1A-CB46-B4AF-ADCAA3486656}" type="slidenum">
              <a:rPr lang="en-US" smtClean="0"/>
              <a:t>6</a:t>
            </a:fld>
            <a:endParaRPr lang="en-US"/>
          </a:p>
        </p:txBody>
      </p:sp>
    </p:spTree>
    <p:extLst>
      <p:ext uri="{BB962C8B-B14F-4D97-AF65-F5344CB8AC3E}">
        <p14:creationId xmlns:p14="http://schemas.microsoft.com/office/powerpoint/2010/main" val="2367103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1728AA8-55BA-3346-B62F-4E7333669F4C}"/>
              </a:ext>
            </a:extLst>
          </p:cNvPr>
          <p:cNvPicPr>
            <a:picLocks noChangeAspect="1"/>
          </p:cNvPicPr>
          <p:nvPr/>
        </p:nvPicPr>
        <p:blipFill>
          <a:blip r:embed="rId3"/>
          <a:stretch>
            <a:fillRect/>
          </a:stretch>
        </p:blipFill>
        <p:spPr>
          <a:xfrm>
            <a:off x="784480" y="0"/>
            <a:ext cx="10440570" cy="6720253"/>
          </a:xfrm>
          <a:prstGeom prst="rect">
            <a:avLst/>
          </a:prstGeom>
        </p:spPr>
      </p:pic>
      <p:sp>
        <p:nvSpPr>
          <p:cNvPr id="3" name="Marcador de pie de página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31247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7D82143-1706-4941-B7D5-822E341CDB1F}"/>
              </a:ext>
            </a:extLst>
          </p:cNvPr>
          <p:cNvPicPr>
            <a:picLocks noChangeAspect="1"/>
          </p:cNvPicPr>
          <p:nvPr/>
        </p:nvPicPr>
        <p:blipFill>
          <a:blip r:embed="rId3"/>
          <a:stretch>
            <a:fillRect/>
          </a:stretch>
        </p:blipFill>
        <p:spPr>
          <a:xfrm>
            <a:off x="1325615" y="0"/>
            <a:ext cx="9540769" cy="6858000"/>
          </a:xfrm>
          <a:prstGeom prst="rect">
            <a:avLst/>
          </a:prstGeom>
        </p:spPr>
      </p:pic>
      <p:sp>
        <p:nvSpPr>
          <p:cNvPr id="3" name="CuadroTexto 2">
            <a:extLst>
              <a:ext uri="{FF2B5EF4-FFF2-40B4-BE49-F238E27FC236}">
                <a16:creationId xmlns:a16="http://schemas.microsoft.com/office/drawing/2014/main" id="{DB7E5AD9-4625-6645-AD9F-D5DDE47AE31E}"/>
              </a:ext>
            </a:extLst>
          </p:cNvPr>
          <p:cNvSpPr txBox="1"/>
          <p:nvPr/>
        </p:nvSpPr>
        <p:spPr>
          <a:xfrm>
            <a:off x="1325615" y="5820241"/>
            <a:ext cx="10008131" cy="646331"/>
          </a:xfrm>
          <a:prstGeom prst="rect">
            <a:avLst/>
          </a:prstGeom>
          <a:noFill/>
        </p:spPr>
        <p:txBody>
          <a:bodyPr wrap="square" rtlCol="0">
            <a:spAutoFit/>
          </a:bodyPr>
          <a:lstStyle/>
          <a:p>
            <a:r>
              <a:rPr lang="en-US" sz="3600" dirty="0"/>
              <a:t>La </a:t>
            </a:r>
            <a:r>
              <a:rPr lang="en-US" sz="3600" dirty="0" err="1"/>
              <a:t>hipocalcemia</a:t>
            </a:r>
            <a:r>
              <a:rPr lang="en-US" sz="3600" dirty="0"/>
              <a:t> reduce la </a:t>
            </a:r>
            <a:r>
              <a:rPr lang="en-US" sz="3600" dirty="0" err="1"/>
              <a:t>produccion</a:t>
            </a:r>
            <a:r>
              <a:rPr lang="en-US" sz="3600" dirty="0"/>
              <a:t> de FGF23</a:t>
            </a:r>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419208EC-CE1A-CB46-B4AF-ADCAA3486656}" type="slidenum">
              <a:rPr lang="en-US" smtClean="0"/>
              <a:t>8</a:t>
            </a:fld>
            <a:endParaRPr lang="en-US"/>
          </a:p>
        </p:txBody>
      </p:sp>
    </p:spTree>
    <p:extLst>
      <p:ext uri="{BB962C8B-B14F-4D97-AF65-F5344CB8AC3E}">
        <p14:creationId xmlns:p14="http://schemas.microsoft.com/office/powerpoint/2010/main" val="4187409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Freeform 2"/>
          <p:cNvSpPr>
            <a:spLocks/>
          </p:cNvSpPr>
          <p:nvPr/>
        </p:nvSpPr>
        <p:spPr bwMode="auto">
          <a:xfrm>
            <a:off x="3216275" y="1628775"/>
            <a:ext cx="3436938" cy="2006600"/>
          </a:xfrm>
          <a:custGeom>
            <a:avLst/>
            <a:gdLst>
              <a:gd name="T0" fmla="*/ 2147483647 w 2165"/>
              <a:gd name="T1" fmla="*/ 2147483647 h 1264"/>
              <a:gd name="T2" fmla="*/ 2147483647 w 2165"/>
              <a:gd name="T3" fmla="*/ 2147483647 h 1264"/>
              <a:gd name="T4" fmla="*/ 2147483647 w 2165"/>
              <a:gd name="T5" fmla="*/ 2147483647 h 1264"/>
              <a:gd name="T6" fmla="*/ 2147483647 w 2165"/>
              <a:gd name="T7" fmla="*/ 2147483647 h 1264"/>
              <a:gd name="T8" fmla="*/ 2147483647 w 2165"/>
              <a:gd name="T9" fmla="*/ 2147483647 h 1264"/>
              <a:gd name="T10" fmla="*/ 2147483647 w 2165"/>
              <a:gd name="T11" fmla="*/ 2147483647 h 1264"/>
              <a:gd name="T12" fmla="*/ 2147483647 w 2165"/>
              <a:gd name="T13" fmla="*/ 2147483647 h 1264"/>
              <a:gd name="T14" fmla="*/ 2147483647 w 2165"/>
              <a:gd name="T15" fmla="*/ 2147483647 h 1264"/>
              <a:gd name="T16" fmla="*/ 2147483647 w 2165"/>
              <a:gd name="T17" fmla="*/ 2147483647 h 1264"/>
              <a:gd name="T18" fmla="*/ 2147483647 w 2165"/>
              <a:gd name="T19" fmla="*/ 2147483647 h 1264"/>
              <a:gd name="T20" fmla="*/ 2147483647 w 2165"/>
              <a:gd name="T21" fmla="*/ 2147483647 h 1264"/>
              <a:gd name="T22" fmla="*/ 2147483647 w 2165"/>
              <a:gd name="T23" fmla="*/ 2147483647 h 1264"/>
              <a:gd name="T24" fmla="*/ 2147483647 w 2165"/>
              <a:gd name="T25" fmla="*/ 2147483647 h 1264"/>
              <a:gd name="T26" fmla="*/ 2147483647 w 2165"/>
              <a:gd name="T27" fmla="*/ 2147483647 h 1264"/>
              <a:gd name="T28" fmla="*/ 2147483647 w 2165"/>
              <a:gd name="T29" fmla="*/ 2147483647 h 1264"/>
              <a:gd name="T30" fmla="*/ 2147483647 w 2165"/>
              <a:gd name="T31" fmla="*/ 2147483647 h 1264"/>
              <a:gd name="T32" fmla="*/ 2147483647 w 2165"/>
              <a:gd name="T33" fmla="*/ 2147483647 h 1264"/>
              <a:gd name="T34" fmla="*/ 2147483647 w 2165"/>
              <a:gd name="T35" fmla="*/ 2147483647 h 1264"/>
              <a:gd name="T36" fmla="*/ 2147483647 w 2165"/>
              <a:gd name="T37" fmla="*/ 2147483647 h 1264"/>
              <a:gd name="T38" fmla="*/ 2147483647 w 2165"/>
              <a:gd name="T39" fmla="*/ 2147483647 h 1264"/>
              <a:gd name="T40" fmla="*/ 2147483647 w 2165"/>
              <a:gd name="T41" fmla="*/ 2147483647 h 1264"/>
              <a:gd name="T42" fmla="*/ 2147483647 w 2165"/>
              <a:gd name="T43" fmla="*/ 2147483647 h 1264"/>
              <a:gd name="T44" fmla="*/ 2147483647 w 2165"/>
              <a:gd name="T45" fmla="*/ 2147483647 h 1264"/>
              <a:gd name="T46" fmla="*/ 2147483647 w 2165"/>
              <a:gd name="T47" fmla="*/ 2147483647 h 1264"/>
              <a:gd name="T48" fmla="*/ 2147483647 w 2165"/>
              <a:gd name="T49" fmla="*/ 2147483647 h 1264"/>
              <a:gd name="T50" fmla="*/ 2147483647 w 2165"/>
              <a:gd name="T51" fmla="*/ 2147483647 h 1264"/>
              <a:gd name="T52" fmla="*/ 2147483647 w 2165"/>
              <a:gd name="T53" fmla="*/ 2147483647 h 1264"/>
              <a:gd name="T54" fmla="*/ 2147483647 w 2165"/>
              <a:gd name="T55" fmla="*/ 2147483647 h 1264"/>
              <a:gd name="T56" fmla="*/ 2147483647 w 2165"/>
              <a:gd name="T57" fmla="*/ 2147483647 h 1264"/>
              <a:gd name="T58" fmla="*/ 2147483647 w 2165"/>
              <a:gd name="T59" fmla="*/ 2147483647 h 1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5"/>
              <a:gd name="T91" fmla="*/ 0 h 1264"/>
              <a:gd name="T92" fmla="*/ 2165 w 2165"/>
              <a:gd name="T93" fmla="*/ 1264 h 1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5" h="1264">
                <a:moveTo>
                  <a:pt x="1955" y="72"/>
                </a:moveTo>
                <a:cubicBezTo>
                  <a:pt x="1904" y="67"/>
                  <a:pt x="1751" y="50"/>
                  <a:pt x="1651" y="49"/>
                </a:cubicBezTo>
                <a:cubicBezTo>
                  <a:pt x="1580" y="83"/>
                  <a:pt x="1434" y="53"/>
                  <a:pt x="1355" y="60"/>
                </a:cubicBezTo>
                <a:cubicBezTo>
                  <a:pt x="988" y="39"/>
                  <a:pt x="680" y="54"/>
                  <a:pt x="283" y="49"/>
                </a:cubicBezTo>
                <a:cubicBezTo>
                  <a:pt x="182" y="0"/>
                  <a:pt x="252" y="24"/>
                  <a:pt x="67" y="37"/>
                </a:cubicBezTo>
                <a:cubicBezTo>
                  <a:pt x="62" y="49"/>
                  <a:pt x="52" y="57"/>
                  <a:pt x="51" y="72"/>
                </a:cubicBezTo>
                <a:cubicBezTo>
                  <a:pt x="48" y="122"/>
                  <a:pt x="42" y="185"/>
                  <a:pt x="67" y="221"/>
                </a:cubicBezTo>
                <a:cubicBezTo>
                  <a:pt x="111" y="284"/>
                  <a:pt x="247" y="275"/>
                  <a:pt x="283" y="278"/>
                </a:cubicBezTo>
                <a:cubicBezTo>
                  <a:pt x="299" y="285"/>
                  <a:pt x="315" y="294"/>
                  <a:pt x="331" y="301"/>
                </a:cubicBezTo>
                <a:cubicBezTo>
                  <a:pt x="340" y="305"/>
                  <a:pt x="316" y="322"/>
                  <a:pt x="307" y="324"/>
                </a:cubicBezTo>
                <a:cubicBezTo>
                  <a:pt x="265" y="334"/>
                  <a:pt x="222" y="331"/>
                  <a:pt x="179" y="335"/>
                </a:cubicBezTo>
                <a:cubicBezTo>
                  <a:pt x="139" y="350"/>
                  <a:pt x="102" y="348"/>
                  <a:pt x="67" y="381"/>
                </a:cubicBezTo>
                <a:cubicBezTo>
                  <a:pt x="21" y="578"/>
                  <a:pt x="170" y="533"/>
                  <a:pt x="259" y="542"/>
                </a:cubicBezTo>
                <a:cubicBezTo>
                  <a:pt x="297" y="563"/>
                  <a:pt x="311" y="593"/>
                  <a:pt x="347" y="611"/>
                </a:cubicBezTo>
                <a:cubicBezTo>
                  <a:pt x="375" y="731"/>
                  <a:pt x="213" y="699"/>
                  <a:pt x="179" y="702"/>
                </a:cubicBezTo>
                <a:cubicBezTo>
                  <a:pt x="150" y="717"/>
                  <a:pt x="120" y="722"/>
                  <a:pt x="91" y="737"/>
                </a:cubicBezTo>
                <a:cubicBezTo>
                  <a:pt x="0" y="933"/>
                  <a:pt x="289" y="871"/>
                  <a:pt x="331" y="874"/>
                </a:cubicBezTo>
                <a:cubicBezTo>
                  <a:pt x="339" y="881"/>
                  <a:pt x="351" y="884"/>
                  <a:pt x="355" y="897"/>
                </a:cubicBezTo>
                <a:cubicBezTo>
                  <a:pt x="358" y="909"/>
                  <a:pt x="351" y="920"/>
                  <a:pt x="347" y="932"/>
                </a:cubicBezTo>
                <a:cubicBezTo>
                  <a:pt x="327" y="989"/>
                  <a:pt x="292" y="980"/>
                  <a:pt x="251" y="989"/>
                </a:cubicBezTo>
                <a:cubicBezTo>
                  <a:pt x="243" y="993"/>
                  <a:pt x="235" y="995"/>
                  <a:pt x="227" y="1000"/>
                </a:cubicBezTo>
                <a:cubicBezTo>
                  <a:pt x="218" y="1006"/>
                  <a:pt x="212" y="1018"/>
                  <a:pt x="203" y="1023"/>
                </a:cubicBezTo>
                <a:cubicBezTo>
                  <a:pt x="167" y="1045"/>
                  <a:pt x="132" y="1049"/>
                  <a:pt x="99" y="1081"/>
                </a:cubicBezTo>
                <a:cubicBezTo>
                  <a:pt x="79" y="1124"/>
                  <a:pt x="93" y="1148"/>
                  <a:pt x="131" y="1149"/>
                </a:cubicBezTo>
                <a:cubicBezTo>
                  <a:pt x="262" y="1157"/>
                  <a:pt x="392" y="1157"/>
                  <a:pt x="523" y="1161"/>
                </a:cubicBezTo>
                <a:cubicBezTo>
                  <a:pt x="954" y="1264"/>
                  <a:pt x="1835" y="1149"/>
                  <a:pt x="1835" y="1149"/>
                </a:cubicBezTo>
                <a:cubicBezTo>
                  <a:pt x="1866" y="1138"/>
                  <a:pt x="1893" y="1118"/>
                  <a:pt x="1923" y="1103"/>
                </a:cubicBezTo>
                <a:cubicBezTo>
                  <a:pt x="1972" y="1033"/>
                  <a:pt x="1966" y="1020"/>
                  <a:pt x="1987" y="932"/>
                </a:cubicBezTo>
                <a:cubicBezTo>
                  <a:pt x="1979" y="42"/>
                  <a:pt x="2165" y="79"/>
                  <a:pt x="1811" y="49"/>
                </a:cubicBezTo>
                <a:cubicBezTo>
                  <a:pt x="1800" y="42"/>
                  <a:pt x="1806" y="38"/>
                  <a:pt x="1806" y="38"/>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28675" name="Freeform 3"/>
          <p:cNvSpPr>
            <a:spLocks/>
          </p:cNvSpPr>
          <p:nvPr/>
        </p:nvSpPr>
        <p:spPr bwMode="auto">
          <a:xfrm>
            <a:off x="3359150" y="3500438"/>
            <a:ext cx="3436938" cy="2089150"/>
          </a:xfrm>
          <a:custGeom>
            <a:avLst/>
            <a:gdLst>
              <a:gd name="T0" fmla="*/ 2147483647 w 2165"/>
              <a:gd name="T1" fmla="*/ 2147483647 h 1316"/>
              <a:gd name="T2" fmla="*/ 2147483647 w 2165"/>
              <a:gd name="T3" fmla="*/ 2147483647 h 1316"/>
              <a:gd name="T4" fmla="*/ 2147483647 w 2165"/>
              <a:gd name="T5" fmla="*/ 2147483647 h 1316"/>
              <a:gd name="T6" fmla="*/ 2147483647 w 2165"/>
              <a:gd name="T7" fmla="*/ 2147483647 h 1316"/>
              <a:gd name="T8" fmla="*/ 2147483647 w 2165"/>
              <a:gd name="T9" fmla="*/ 2147483647 h 1316"/>
              <a:gd name="T10" fmla="*/ 2147483647 w 2165"/>
              <a:gd name="T11" fmla="*/ 2147483647 h 1316"/>
              <a:gd name="T12" fmla="*/ 2147483647 w 2165"/>
              <a:gd name="T13" fmla="*/ 2147483647 h 1316"/>
              <a:gd name="T14" fmla="*/ 2147483647 w 2165"/>
              <a:gd name="T15" fmla="*/ 2147483647 h 1316"/>
              <a:gd name="T16" fmla="*/ 2147483647 w 2165"/>
              <a:gd name="T17" fmla="*/ 2147483647 h 1316"/>
              <a:gd name="T18" fmla="*/ 2147483647 w 2165"/>
              <a:gd name="T19" fmla="*/ 2147483647 h 1316"/>
              <a:gd name="T20" fmla="*/ 2147483647 w 2165"/>
              <a:gd name="T21" fmla="*/ 2147483647 h 1316"/>
              <a:gd name="T22" fmla="*/ 2147483647 w 2165"/>
              <a:gd name="T23" fmla="*/ 2147483647 h 1316"/>
              <a:gd name="T24" fmla="*/ 2147483647 w 2165"/>
              <a:gd name="T25" fmla="*/ 2147483647 h 1316"/>
              <a:gd name="T26" fmla="*/ 2147483647 w 2165"/>
              <a:gd name="T27" fmla="*/ 2147483647 h 1316"/>
              <a:gd name="T28" fmla="*/ 2147483647 w 2165"/>
              <a:gd name="T29" fmla="*/ 2147483647 h 1316"/>
              <a:gd name="T30" fmla="*/ 2147483647 w 2165"/>
              <a:gd name="T31" fmla="*/ 2147483647 h 1316"/>
              <a:gd name="T32" fmla="*/ 2147483647 w 2165"/>
              <a:gd name="T33" fmla="*/ 2147483647 h 1316"/>
              <a:gd name="T34" fmla="*/ 2147483647 w 2165"/>
              <a:gd name="T35" fmla="*/ 2147483647 h 1316"/>
              <a:gd name="T36" fmla="*/ 2147483647 w 2165"/>
              <a:gd name="T37" fmla="*/ 2147483647 h 1316"/>
              <a:gd name="T38" fmla="*/ 2147483647 w 2165"/>
              <a:gd name="T39" fmla="*/ 2147483647 h 1316"/>
              <a:gd name="T40" fmla="*/ 2147483647 w 2165"/>
              <a:gd name="T41" fmla="*/ 2147483647 h 1316"/>
              <a:gd name="T42" fmla="*/ 2147483647 w 2165"/>
              <a:gd name="T43" fmla="*/ 2147483647 h 1316"/>
              <a:gd name="T44" fmla="*/ 2147483647 w 2165"/>
              <a:gd name="T45" fmla="*/ 2147483647 h 1316"/>
              <a:gd name="T46" fmla="*/ 2147483647 w 2165"/>
              <a:gd name="T47" fmla="*/ 2147483647 h 1316"/>
              <a:gd name="T48" fmla="*/ 2147483647 w 2165"/>
              <a:gd name="T49" fmla="*/ 2147483647 h 1316"/>
              <a:gd name="T50" fmla="*/ 2147483647 w 2165"/>
              <a:gd name="T51" fmla="*/ 2147483647 h 1316"/>
              <a:gd name="T52" fmla="*/ 2147483647 w 2165"/>
              <a:gd name="T53" fmla="*/ 2147483647 h 1316"/>
              <a:gd name="T54" fmla="*/ 2147483647 w 2165"/>
              <a:gd name="T55" fmla="*/ 2147483647 h 1316"/>
              <a:gd name="T56" fmla="*/ 2147483647 w 2165"/>
              <a:gd name="T57" fmla="*/ 2147483647 h 13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5"/>
              <a:gd name="T88" fmla="*/ 0 h 1316"/>
              <a:gd name="T89" fmla="*/ 2165 w 2165"/>
              <a:gd name="T90" fmla="*/ 1316 h 13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5" h="1316">
                <a:moveTo>
                  <a:pt x="1955" y="75"/>
                </a:moveTo>
                <a:cubicBezTo>
                  <a:pt x="1904" y="70"/>
                  <a:pt x="1751" y="52"/>
                  <a:pt x="1651" y="51"/>
                </a:cubicBezTo>
                <a:cubicBezTo>
                  <a:pt x="1580" y="87"/>
                  <a:pt x="1434" y="55"/>
                  <a:pt x="1355" y="63"/>
                </a:cubicBezTo>
                <a:cubicBezTo>
                  <a:pt x="988" y="40"/>
                  <a:pt x="680" y="57"/>
                  <a:pt x="283" y="51"/>
                </a:cubicBezTo>
                <a:cubicBezTo>
                  <a:pt x="182" y="0"/>
                  <a:pt x="252" y="25"/>
                  <a:pt x="67" y="39"/>
                </a:cubicBezTo>
                <a:cubicBezTo>
                  <a:pt x="62" y="51"/>
                  <a:pt x="52" y="60"/>
                  <a:pt x="51" y="75"/>
                </a:cubicBezTo>
                <a:cubicBezTo>
                  <a:pt x="48" y="127"/>
                  <a:pt x="42" y="192"/>
                  <a:pt x="67" y="230"/>
                </a:cubicBezTo>
                <a:cubicBezTo>
                  <a:pt x="111" y="295"/>
                  <a:pt x="247" y="286"/>
                  <a:pt x="283" y="289"/>
                </a:cubicBezTo>
                <a:cubicBezTo>
                  <a:pt x="299" y="297"/>
                  <a:pt x="315" y="306"/>
                  <a:pt x="331" y="313"/>
                </a:cubicBezTo>
                <a:cubicBezTo>
                  <a:pt x="340" y="318"/>
                  <a:pt x="316" y="336"/>
                  <a:pt x="307" y="337"/>
                </a:cubicBezTo>
                <a:cubicBezTo>
                  <a:pt x="265" y="348"/>
                  <a:pt x="222" y="345"/>
                  <a:pt x="179" y="349"/>
                </a:cubicBezTo>
                <a:cubicBezTo>
                  <a:pt x="139" y="364"/>
                  <a:pt x="102" y="363"/>
                  <a:pt x="67" y="397"/>
                </a:cubicBezTo>
                <a:cubicBezTo>
                  <a:pt x="21" y="601"/>
                  <a:pt x="170" y="555"/>
                  <a:pt x="259" y="564"/>
                </a:cubicBezTo>
                <a:cubicBezTo>
                  <a:pt x="297" y="586"/>
                  <a:pt x="311" y="618"/>
                  <a:pt x="347" y="636"/>
                </a:cubicBezTo>
                <a:cubicBezTo>
                  <a:pt x="375" y="761"/>
                  <a:pt x="213" y="728"/>
                  <a:pt x="179" y="731"/>
                </a:cubicBezTo>
                <a:cubicBezTo>
                  <a:pt x="150" y="746"/>
                  <a:pt x="120" y="752"/>
                  <a:pt x="91" y="767"/>
                </a:cubicBezTo>
                <a:cubicBezTo>
                  <a:pt x="0" y="971"/>
                  <a:pt x="289" y="907"/>
                  <a:pt x="331" y="910"/>
                </a:cubicBezTo>
                <a:cubicBezTo>
                  <a:pt x="339" y="918"/>
                  <a:pt x="351" y="921"/>
                  <a:pt x="355" y="934"/>
                </a:cubicBezTo>
                <a:cubicBezTo>
                  <a:pt x="358" y="946"/>
                  <a:pt x="351" y="958"/>
                  <a:pt x="347" y="970"/>
                </a:cubicBezTo>
                <a:cubicBezTo>
                  <a:pt x="327" y="1030"/>
                  <a:pt x="292" y="1021"/>
                  <a:pt x="251" y="1030"/>
                </a:cubicBezTo>
                <a:cubicBezTo>
                  <a:pt x="243" y="1034"/>
                  <a:pt x="235" y="1035"/>
                  <a:pt x="227" y="1041"/>
                </a:cubicBezTo>
                <a:cubicBezTo>
                  <a:pt x="218" y="1047"/>
                  <a:pt x="212" y="1059"/>
                  <a:pt x="203" y="1065"/>
                </a:cubicBezTo>
                <a:cubicBezTo>
                  <a:pt x="167" y="1088"/>
                  <a:pt x="132" y="1092"/>
                  <a:pt x="99" y="1125"/>
                </a:cubicBezTo>
                <a:cubicBezTo>
                  <a:pt x="79" y="1170"/>
                  <a:pt x="93" y="1195"/>
                  <a:pt x="131" y="1197"/>
                </a:cubicBezTo>
                <a:cubicBezTo>
                  <a:pt x="262" y="1204"/>
                  <a:pt x="392" y="1204"/>
                  <a:pt x="523" y="1209"/>
                </a:cubicBezTo>
                <a:cubicBezTo>
                  <a:pt x="954" y="1316"/>
                  <a:pt x="1835" y="1197"/>
                  <a:pt x="1835" y="1197"/>
                </a:cubicBezTo>
                <a:cubicBezTo>
                  <a:pt x="1866" y="1185"/>
                  <a:pt x="1893" y="1164"/>
                  <a:pt x="1923" y="1149"/>
                </a:cubicBezTo>
                <a:cubicBezTo>
                  <a:pt x="1972" y="1076"/>
                  <a:pt x="1966" y="1062"/>
                  <a:pt x="1987" y="970"/>
                </a:cubicBezTo>
                <a:cubicBezTo>
                  <a:pt x="1979" y="43"/>
                  <a:pt x="2165" y="82"/>
                  <a:pt x="1811" y="51"/>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28676" name="Freeform 4"/>
          <p:cNvSpPr>
            <a:spLocks/>
          </p:cNvSpPr>
          <p:nvPr/>
        </p:nvSpPr>
        <p:spPr bwMode="auto">
          <a:xfrm>
            <a:off x="8485189" y="1844675"/>
            <a:ext cx="1182687" cy="3411538"/>
          </a:xfrm>
          <a:custGeom>
            <a:avLst/>
            <a:gdLst>
              <a:gd name="T0" fmla="*/ 2147483647 w 745"/>
              <a:gd name="T1" fmla="*/ 2147483647 h 2149"/>
              <a:gd name="T2" fmla="*/ 2147483647 w 745"/>
              <a:gd name="T3" fmla="*/ 2147483647 h 2149"/>
              <a:gd name="T4" fmla="*/ 2147483647 w 745"/>
              <a:gd name="T5" fmla="*/ 2147483647 h 2149"/>
              <a:gd name="T6" fmla="*/ 2147483647 w 745"/>
              <a:gd name="T7" fmla="*/ 2147483647 h 2149"/>
              <a:gd name="T8" fmla="*/ 2147483647 w 745"/>
              <a:gd name="T9" fmla="*/ 2147483647 h 2149"/>
              <a:gd name="T10" fmla="*/ 0 w 745"/>
              <a:gd name="T11" fmla="*/ 2147483647 h 2149"/>
              <a:gd name="T12" fmla="*/ 2147483647 w 745"/>
              <a:gd name="T13" fmla="*/ 2147483647 h 2149"/>
              <a:gd name="T14" fmla="*/ 2147483647 w 745"/>
              <a:gd name="T15" fmla="*/ 2147483647 h 2149"/>
              <a:gd name="T16" fmla="*/ 2147483647 w 745"/>
              <a:gd name="T17" fmla="*/ 2147483647 h 2149"/>
              <a:gd name="T18" fmla="*/ 2147483647 w 745"/>
              <a:gd name="T19" fmla="*/ 2147483647 h 2149"/>
              <a:gd name="T20" fmla="*/ 2147483647 w 745"/>
              <a:gd name="T21" fmla="*/ 2147483647 h 2149"/>
              <a:gd name="T22" fmla="*/ 2147483647 w 745"/>
              <a:gd name="T23" fmla="*/ 2147483647 h 2149"/>
              <a:gd name="T24" fmla="*/ 2147483647 w 745"/>
              <a:gd name="T25" fmla="*/ 2147483647 h 2149"/>
              <a:gd name="T26" fmla="*/ 2147483647 w 745"/>
              <a:gd name="T27" fmla="*/ 2147483647 h 2149"/>
              <a:gd name="T28" fmla="*/ 2147483647 w 745"/>
              <a:gd name="T29" fmla="*/ 2147483647 h 2149"/>
              <a:gd name="T30" fmla="*/ 2147483647 w 745"/>
              <a:gd name="T31" fmla="*/ 2147483647 h 2149"/>
              <a:gd name="T32" fmla="*/ 2147483647 w 745"/>
              <a:gd name="T33" fmla="*/ 2147483647 h 2149"/>
              <a:gd name="T34" fmla="*/ 2147483647 w 745"/>
              <a:gd name="T35" fmla="*/ 2147483647 h 2149"/>
              <a:gd name="T36" fmla="*/ 2147483647 w 745"/>
              <a:gd name="T37" fmla="*/ 2147483647 h 21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5"/>
              <a:gd name="T58" fmla="*/ 0 h 2149"/>
              <a:gd name="T59" fmla="*/ 745 w 745"/>
              <a:gd name="T60" fmla="*/ 2149 h 21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5" h="2149">
                <a:moveTo>
                  <a:pt x="136" y="1746"/>
                </a:moveTo>
                <a:cubicBezTo>
                  <a:pt x="181" y="1670"/>
                  <a:pt x="249" y="1511"/>
                  <a:pt x="272" y="1383"/>
                </a:cubicBezTo>
                <a:cubicBezTo>
                  <a:pt x="295" y="1255"/>
                  <a:pt x="287" y="1134"/>
                  <a:pt x="272" y="975"/>
                </a:cubicBezTo>
                <a:cubicBezTo>
                  <a:pt x="257" y="816"/>
                  <a:pt x="212" y="544"/>
                  <a:pt x="182" y="431"/>
                </a:cubicBezTo>
                <a:cubicBezTo>
                  <a:pt x="152" y="318"/>
                  <a:pt x="121" y="340"/>
                  <a:pt x="91" y="295"/>
                </a:cubicBezTo>
                <a:cubicBezTo>
                  <a:pt x="61" y="250"/>
                  <a:pt x="0" y="204"/>
                  <a:pt x="0" y="159"/>
                </a:cubicBezTo>
                <a:cubicBezTo>
                  <a:pt x="0" y="114"/>
                  <a:pt x="30" y="46"/>
                  <a:pt x="91" y="23"/>
                </a:cubicBezTo>
                <a:cubicBezTo>
                  <a:pt x="152" y="0"/>
                  <a:pt x="265" y="0"/>
                  <a:pt x="363" y="23"/>
                </a:cubicBezTo>
                <a:cubicBezTo>
                  <a:pt x="461" y="46"/>
                  <a:pt x="620" y="99"/>
                  <a:pt x="681" y="159"/>
                </a:cubicBezTo>
                <a:cubicBezTo>
                  <a:pt x="742" y="219"/>
                  <a:pt x="745" y="312"/>
                  <a:pt x="726" y="385"/>
                </a:cubicBezTo>
                <a:cubicBezTo>
                  <a:pt x="707" y="458"/>
                  <a:pt x="597" y="515"/>
                  <a:pt x="567" y="598"/>
                </a:cubicBezTo>
                <a:cubicBezTo>
                  <a:pt x="537" y="681"/>
                  <a:pt x="549" y="753"/>
                  <a:pt x="545" y="884"/>
                </a:cubicBezTo>
                <a:cubicBezTo>
                  <a:pt x="541" y="1015"/>
                  <a:pt x="538" y="1247"/>
                  <a:pt x="545" y="1383"/>
                </a:cubicBezTo>
                <a:cubicBezTo>
                  <a:pt x="552" y="1519"/>
                  <a:pt x="567" y="1610"/>
                  <a:pt x="590" y="1701"/>
                </a:cubicBezTo>
                <a:cubicBezTo>
                  <a:pt x="613" y="1792"/>
                  <a:pt x="704" y="1860"/>
                  <a:pt x="681" y="1928"/>
                </a:cubicBezTo>
                <a:cubicBezTo>
                  <a:pt x="658" y="1996"/>
                  <a:pt x="537" y="2079"/>
                  <a:pt x="454" y="2109"/>
                </a:cubicBezTo>
                <a:cubicBezTo>
                  <a:pt x="371" y="2139"/>
                  <a:pt x="246" y="2149"/>
                  <a:pt x="182" y="2109"/>
                </a:cubicBezTo>
                <a:cubicBezTo>
                  <a:pt x="118" y="2069"/>
                  <a:pt x="79" y="1930"/>
                  <a:pt x="71" y="1870"/>
                </a:cubicBezTo>
                <a:cubicBezTo>
                  <a:pt x="63" y="1810"/>
                  <a:pt x="123" y="1772"/>
                  <a:pt x="136" y="1746"/>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n-US" sz="3200">
              <a:solidFill>
                <a:srgbClr val="000000"/>
              </a:solidFill>
              <a:latin typeface="Times New Roman" charset="0"/>
              <a:ea typeface="ＭＳ Ｐゴシック" charset="0"/>
            </a:endParaRPr>
          </a:p>
        </p:txBody>
      </p:sp>
      <p:grpSp>
        <p:nvGrpSpPr>
          <p:cNvPr id="28677" name="Group 5"/>
          <p:cNvGrpSpPr>
            <a:grpSpLocks/>
          </p:cNvGrpSpPr>
          <p:nvPr/>
        </p:nvGrpSpPr>
        <p:grpSpPr bwMode="auto">
          <a:xfrm>
            <a:off x="3292480" y="2184400"/>
            <a:ext cx="792165" cy="287338"/>
            <a:chOff x="884" y="3521"/>
            <a:chExt cx="499" cy="181"/>
          </a:xfrm>
        </p:grpSpPr>
        <p:sp>
          <p:nvSpPr>
            <p:cNvPr id="28711" name="Oval 6"/>
            <p:cNvSpPr>
              <a:spLocks noChangeArrowheads="1"/>
            </p:cNvSpPr>
            <p:nvPr/>
          </p:nvSpPr>
          <p:spPr bwMode="auto">
            <a:xfrm>
              <a:off x="884" y="3521"/>
              <a:ext cx="91" cy="181"/>
            </a:xfrm>
            <a:prstGeom prst="ellipse">
              <a:avLst/>
            </a:prstGeom>
            <a:solidFill>
              <a:schemeClr val="bg1"/>
            </a:solidFill>
            <a:ln w="38100">
              <a:solidFill>
                <a:srgbClr val="FF0000"/>
              </a:solidFill>
              <a:round/>
              <a:headEnd/>
              <a:tailEnd/>
            </a:ln>
          </p:spPr>
          <p:txBody>
            <a:bodyPr wrap="none" anchor="ct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28712" name="Line 7"/>
            <p:cNvSpPr>
              <a:spLocks noChangeShapeType="1"/>
            </p:cNvSpPr>
            <p:nvPr/>
          </p:nvSpPr>
          <p:spPr bwMode="auto">
            <a:xfrm>
              <a:off x="930" y="3521"/>
              <a:ext cx="408"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28713" name="Line 8"/>
            <p:cNvSpPr>
              <a:spLocks noChangeShapeType="1"/>
            </p:cNvSpPr>
            <p:nvPr/>
          </p:nvSpPr>
          <p:spPr bwMode="auto">
            <a:xfrm>
              <a:off x="930" y="3702"/>
              <a:ext cx="408"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28714" name="Oval 9"/>
            <p:cNvSpPr>
              <a:spLocks noChangeArrowheads="1"/>
            </p:cNvSpPr>
            <p:nvPr/>
          </p:nvSpPr>
          <p:spPr bwMode="auto">
            <a:xfrm>
              <a:off x="1292" y="3521"/>
              <a:ext cx="91" cy="181"/>
            </a:xfrm>
            <a:prstGeom prst="ellipse">
              <a:avLst/>
            </a:prstGeom>
            <a:solidFill>
              <a:schemeClr val="bg1"/>
            </a:solidFill>
            <a:ln w="38100">
              <a:solidFill>
                <a:srgbClr val="FF0000"/>
              </a:solidFill>
              <a:round/>
              <a:headEnd/>
              <a:tailEnd/>
            </a:ln>
          </p:spPr>
          <p:txBody>
            <a:bodyPr wrap="none" anchor="ctr"/>
            <a:lstStyle/>
            <a:p>
              <a:pPr fontAlgn="base">
                <a:spcBef>
                  <a:spcPct val="0"/>
                </a:spcBef>
                <a:spcAft>
                  <a:spcPct val="0"/>
                </a:spcAft>
              </a:pPr>
              <a:endParaRPr lang="en-US" sz="3200">
                <a:solidFill>
                  <a:srgbClr val="000000"/>
                </a:solidFill>
                <a:latin typeface="Times New Roman" charset="0"/>
                <a:ea typeface="ＭＳ Ｐゴシック" charset="0"/>
              </a:endParaRPr>
            </a:p>
          </p:txBody>
        </p:sp>
      </p:grpSp>
      <p:sp>
        <p:nvSpPr>
          <p:cNvPr id="28678" name="Line 10"/>
          <p:cNvSpPr>
            <a:spLocks noChangeShapeType="1"/>
          </p:cNvSpPr>
          <p:nvPr/>
        </p:nvSpPr>
        <p:spPr bwMode="auto">
          <a:xfrm>
            <a:off x="3003550" y="2328863"/>
            <a:ext cx="1296988" cy="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28679" name="Text Box 11"/>
          <p:cNvSpPr txBox="1">
            <a:spLocks noChangeArrowheads="1"/>
          </p:cNvSpPr>
          <p:nvPr/>
        </p:nvSpPr>
        <p:spPr bwMode="auto">
          <a:xfrm>
            <a:off x="2495550" y="2205038"/>
            <a:ext cx="5032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fontAlgn="base" hangingPunct="1">
              <a:spcBef>
                <a:spcPct val="50000"/>
              </a:spcBef>
              <a:spcAft>
                <a:spcPct val="0"/>
              </a:spcAft>
            </a:pPr>
            <a:r>
              <a:rPr lang="es-ES" sz="1800">
                <a:solidFill>
                  <a:srgbClr val="000000"/>
                </a:solidFill>
                <a:latin typeface="Arial" charset="0"/>
              </a:rPr>
              <a:t>P</a:t>
            </a:r>
            <a:endParaRPr lang="es-ES_tradnl" sz="1800">
              <a:solidFill>
                <a:srgbClr val="000000"/>
              </a:solidFill>
              <a:latin typeface="Arial" charset="0"/>
            </a:endParaRPr>
          </a:p>
        </p:txBody>
      </p:sp>
      <p:sp>
        <p:nvSpPr>
          <p:cNvPr id="28680" name="Text Box 12"/>
          <p:cNvSpPr txBox="1">
            <a:spLocks noChangeArrowheads="1"/>
          </p:cNvSpPr>
          <p:nvPr/>
        </p:nvSpPr>
        <p:spPr bwMode="auto">
          <a:xfrm>
            <a:off x="2241551" y="901401"/>
            <a:ext cx="238125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fontAlgn="base" hangingPunct="1">
              <a:spcBef>
                <a:spcPct val="50000"/>
              </a:spcBef>
              <a:spcAft>
                <a:spcPct val="0"/>
              </a:spcAft>
            </a:pPr>
            <a:r>
              <a:rPr lang="es-ES" sz="1800" dirty="0">
                <a:solidFill>
                  <a:srgbClr val="000000"/>
                </a:solidFill>
                <a:latin typeface="Arial" charset="0"/>
              </a:rPr>
              <a:t>TUBULO PROXIMAL</a:t>
            </a:r>
            <a:endParaRPr lang="es-ES_tradnl" sz="1800" dirty="0">
              <a:solidFill>
                <a:srgbClr val="000000"/>
              </a:solidFill>
              <a:latin typeface="Arial" charset="0"/>
            </a:endParaRPr>
          </a:p>
        </p:txBody>
      </p:sp>
      <p:sp>
        <p:nvSpPr>
          <p:cNvPr id="28681" name="Text Box 13"/>
          <p:cNvSpPr txBox="1">
            <a:spLocks noChangeArrowheads="1"/>
          </p:cNvSpPr>
          <p:nvPr/>
        </p:nvSpPr>
        <p:spPr bwMode="auto">
          <a:xfrm>
            <a:off x="561180" y="2420938"/>
            <a:ext cx="157797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lgn="ctr" eaLnBrk="1" fontAlgn="base" hangingPunct="1">
              <a:spcBef>
                <a:spcPct val="50000"/>
              </a:spcBef>
              <a:spcAft>
                <a:spcPct val="0"/>
              </a:spcAft>
            </a:pPr>
            <a:r>
              <a:rPr lang="es-ES" sz="1800" dirty="0">
                <a:solidFill>
                  <a:srgbClr val="000000"/>
                </a:solidFill>
                <a:latin typeface="Arial" charset="0"/>
              </a:rPr>
              <a:t>LUZ TUBULAR</a:t>
            </a:r>
          </a:p>
        </p:txBody>
      </p:sp>
      <p:sp>
        <p:nvSpPr>
          <p:cNvPr id="28682" name="AutoShape 14"/>
          <p:cNvSpPr>
            <a:spLocks noChangeArrowheads="1"/>
          </p:cNvSpPr>
          <p:nvPr/>
        </p:nvSpPr>
        <p:spPr bwMode="auto">
          <a:xfrm>
            <a:off x="6373814" y="3984626"/>
            <a:ext cx="433387" cy="360363"/>
          </a:xfrm>
          <a:prstGeom prst="flowChartOnlineStorage">
            <a:avLst/>
          </a:prstGeom>
          <a:solidFill>
            <a:schemeClr val="folHlink"/>
          </a:solidFill>
          <a:ln w="9525">
            <a:solidFill>
              <a:schemeClr val="folHlink"/>
            </a:solidFill>
            <a:miter lim="800000"/>
            <a:headEnd/>
            <a:tailEnd/>
          </a:ln>
        </p:spPr>
        <p:txBody>
          <a:bodyPr wrap="none" anchor="ct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28683" name="Text Box 15"/>
          <p:cNvSpPr txBox="1">
            <a:spLocks noChangeArrowheads="1"/>
          </p:cNvSpPr>
          <p:nvPr/>
        </p:nvSpPr>
        <p:spPr bwMode="auto">
          <a:xfrm>
            <a:off x="5664200" y="3573464"/>
            <a:ext cx="863600" cy="376237"/>
          </a:xfrm>
          <a:prstGeom prst="rect">
            <a:avLst/>
          </a:prstGeom>
          <a:solidFill>
            <a:schemeClr val="bg1"/>
          </a:solidFill>
          <a:ln w="9525">
            <a:solidFill>
              <a:schemeClr val="tx1"/>
            </a:solidFill>
            <a:miter lim="800000"/>
            <a:headEnd/>
            <a:tailEnd/>
          </a:ln>
        </p:spPr>
        <p:txBody>
          <a:bodyPr>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fontAlgn="base" hangingPunct="1">
              <a:spcBef>
                <a:spcPct val="50000"/>
              </a:spcBef>
              <a:spcAft>
                <a:spcPct val="0"/>
              </a:spcAft>
            </a:pPr>
            <a:r>
              <a:rPr lang="es-ES" sz="1800">
                <a:solidFill>
                  <a:srgbClr val="000000"/>
                </a:solidFill>
                <a:latin typeface="Arial" charset="0"/>
              </a:rPr>
              <a:t>FGFR </a:t>
            </a:r>
            <a:endParaRPr lang="es-ES_tradnl" sz="1800">
              <a:solidFill>
                <a:srgbClr val="000000"/>
              </a:solidFill>
              <a:latin typeface="Arial" charset="0"/>
            </a:endParaRPr>
          </a:p>
        </p:txBody>
      </p:sp>
      <p:sp>
        <p:nvSpPr>
          <p:cNvPr id="28684" name="Oval 16"/>
          <p:cNvSpPr>
            <a:spLocks noChangeArrowheads="1"/>
          </p:cNvSpPr>
          <p:nvPr/>
        </p:nvSpPr>
        <p:spPr bwMode="auto">
          <a:xfrm>
            <a:off x="6835776" y="3919538"/>
            <a:ext cx="358775" cy="431800"/>
          </a:xfrm>
          <a:prstGeom prst="ellipse">
            <a:avLst/>
          </a:prstGeom>
          <a:solidFill>
            <a:schemeClr val="folHlink"/>
          </a:solidFill>
          <a:ln w="9525">
            <a:solidFill>
              <a:schemeClr val="tx1"/>
            </a:solidFill>
            <a:round/>
            <a:headEnd/>
            <a:tailEnd/>
          </a:ln>
        </p:spPr>
        <p:txBody>
          <a:bodyPr wrap="none" anchor="ct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28685" name="Text Box 17"/>
          <p:cNvSpPr txBox="1">
            <a:spLocks noChangeArrowheads="1"/>
          </p:cNvSpPr>
          <p:nvPr/>
        </p:nvSpPr>
        <p:spPr bwMode="auto">
          <a:xfrm>
            <a:off x="6672263" y="3500439"/>
            <a:ext cx="100806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fontAlgn="base" hangingPunct="1">
              <a:spcBef>
                <a:spcPct val="50000"/>
              </a:spcBef>
              <a:spcAft>
                <a:spcPct val="0"/>
              </a:spcAft>
            </a:pPr>
            <a:r>
              <a:rPr lang="es-ES" sz="2000">
                <a:solidFill>
                  <a:srgbClr val="000000"/>
                </a:solidFill>
                <a:latin typeface="Arial" charset="0"/>
              </a:rPr>
              <a:t>FGF23</a:t>
            </a:r>
            <a:endParaRPr lang="es-ES_tradnl" sz="2000">
              <a:solidFill>
                <a:srgbClr val="000000"/>
              </a:solidFill>
              <a:latin typeface="Arial" charset="0"/>
            </a:endParaRPr>
          </a:p>
        </p:txBody>
      </p:sp>
      <p:sp>
        <p:nvSpPr>
          <p:cNvPr id="28686" name="Line 18"/>
          <p:cNvSpPr>
            <a:spLocks noChangeShapeType="1"/>
          </p:cNvSpPr>
          <p:nvPr/>
        </p:nvSpPr>
        <p:spPr bwMode="auto">
          <a:xfrm flipH="1">
            <a:off x="7662864" y="3741738"/>
            <a:ext cx="1296987"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28687" name="Text Box 19"/>
          <p:cNvSpPr txBox="1">
            <a:spLocks noChangeArrowheads="1"/>
          </p:cNvSpPr>
          <p:nvPr/>
        </p:nvSpPr>
        <p:spPr bwMode="auto">
          <a:xfrm>
            <a:off x="2566989" y="3860801"/>
            <a:ext cx="50323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fontAlgn="base" hangingPunct="1">
              <a:spcBef>
                <a:spcPct val="50000"/>
              </a:spcBef>
              <a:spcAft>
                <a:spcPct val="0"/>
              </a:spcAft>
            </a:pPr>
            <a:r>
              <a:rPr lang="es-ES" sz="1800">
                <a:solidFill>
                  <a:srgbClr val="000000"/>
                </a:solidFill>
                <a:latin typeface="Arial" charset="0"/>
              </a:rPr>
              <a:t>P</a:t>
            </a:r>
            <a:endParaRPr lang="es-ES_tradnl" sz="1800">
              <a:solidFill>
                <a:srgbClr val="000000"/>
              </a:solidFill>
              <a:latin typeface="Arial" charset="0"/>
            </a:endParaRPr>
          </a:p>
        </p:txBody>
      </p:sp>
      <p:sp>
        <p:nvSpPr>
          <p:cNvPr id="28688" name="Line 20"/>
          <p:cNvSpPr>
            <a:spLocks noChangeShapeType="1"/>
          </p:cNvSpPr>
          <p:nvPr/>
        </p:nvSpPr>
        <p:spPr bwMode="auto">
          <a:xfrm>
            <a:off x="2927350" y="4005263"/>
            <a:ext cx="431800" cy="144462"/>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28689" name="Line 21"/>
          <p:cNvSpPr>
            <a:spLocks noChangeShapeType="1"/>
          </p:cNvSpPr>
          <p:nvPr/>
        </p:nvSpPr>
        <p:spPr bwMode="auto">
          <a:xfrm flipH="1">
            <a:off x="2782888" y="4149726"/>
            <a:ext cx="576262" cy="792163"/>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3200">
              <a:solidFill>
                <a:srgbClr val="000000"/>
              </a:solidFill>
              <a:latin typeface="Times New Roman" charset="0"/>
              <a:ea typeface="ＭＳ Ｐゴシック" charset="0"/>
            </a:endParaRPr>
          </a:p>
        </p:txBody>
      </p:sp>
      <p:grpSp>
        <p:nvGrpSpPr>
          <p:cNvPr id="28690" name="Group 22"/>
          <p:cNvGrpSpPr>
            <a:grpSpLocks/>
          </p:cNvGrpSpPr>
          <p:nvPr/>
        </p:nvGrpSpPr>
        <p:grpSpPr bwMode="auto">
          <a:xfrm>
            <a:off x="3432180" y="4076700"/>
            <a:ext cx="792165" cy="287338"/>
            <a:chOff x="884" y="3521"/>
            <a:chExt cx="499" cy="181"/>
          </a:xfrm>
        </p:grpSpPr>
        <p:sp>
          <p:nvSpPr>
            <p:cNvPr id="28707" name="Oval 23"/>
            <p:cNvSpPr>
              <a:spLocks noChangeArrowheads="1"/>
            </p:cNvSpPr>
            <p:nvPr/>
          </p:nvSpPr>
          <p:spPr bwMode="auto">
            <a:xfrm>
              <a:off x="884" y="3521"/>
              <a:ext cx="91" cy="181"/>
            </a:xfrm>
            <a:prstGeom prst="ellipse">
              <a:avLst/>
            </a:prstGeom>
            <a:solidFill>
              <a:schemeClr val="bg1"/>
            </a:solidFill>
            <a:ln w="3175">
              <a:solidFill>
                <a:srgbClr val="FF0000"/>
              </a:solidFill>
              <a:round/>
              <a:headEnd/>
              <a:tailEnd/>
            </a:ln>
          </p:spPr>
          <p:txBody>
            <a:bodyPr wrap="none" anchor="ct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28708" name="Line 24"/>
            <p:cNvSpPr>
              <a:spLocks noChangeShapeType="1"/>
            </p:cNvSpPr>
            <p:nvPr/>
          </p:nvSpPr>
          <p:spPr bwMode="auto">
            <a:xfrm>
              <a:off x="930" y="3521"/>
              <a:ext cx="408" cy="0"/>
            </a:xfrm>
            <a:prstGeom prst="line">
              <a:avLst/>
            </a:prstGeom>
            <a:noFill/>
            <a:ln w="317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28709" name="Line 25"/>
            <p:cNvSpPr>
              <a:spLocks noChangeShapeType="1"/>
            </p:cNvSpPr>
            <p:nvPr/>
          </p:nvSpPr>
          <p:spPr bwMode="auto">
            <a:xfrm>
              <a:off x="930" y="3702"/>
              <a:ext cx="408" cy="0"/>
            </a:xfrm>
            <a:prstGeom prst="line">
              <a:avLst/>
            </a:prstGeom>
            <a:noFill/>
            <a:ln w="317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28710" name="Oval 26"/>
            <p:cNvSpPr>
              <a:spLocks noChangeArrowheads="1"/>
            </p:cNvSpPr>
            <p:nvPr/>
          </p:nvSpPr>
          <p:spPr bwMode="auto">
            <a:xfrm>
              <a:off x="1292" y="3521"/>
              <a:ext cx="91" cy="181"/>
            </a:xfrm>
            <a:prstGeom prst="ellipse">
              <a:avLst/>
            </a:prstGeom>
            <a:solidFill>
              <a:schemeClr val="bg1"/>
            </a:solidFill>
            <a:ln w="3175">
              <a:solidFill>
                <a:srgbClr val="FF0000"/>
              </a:solidFill>
              <a:round/>
              <a:headEnd/>
              <a:tailEnd/>
            </a:ln>
          </p:spPr>
          <p:txBody>
            <a:bodyPr wrap="none" anchor="ctr"/>
            <a:lstStyle/>
            <a:p>
              <a:pPr fontAlgn="base">
                <a:spcBef>
                  <a:spcPct val="0"/>
                </a:spcBef>
                <a:spcAft>
                  <a:spcPct val="0"/>
                </a:spcAft>
              </a:pPr>
              <a:endParaRPr lang="en-US" sz="3200">
                <a:solidFill>
                  <a:srgbClr val="000000"/>
                </a:solidFill>
                <a:latin typeface="Times New Roman" charset="0"/>
                <a:ea typeface="ＭＳ Ｐゴシック" charset="0"/>
              </a:endParaRPr>
            </a:p>
          </p:txBody>
        </p:sp>
      </p:grpSp>
      <p:sp>
        <p:nvSpPr>
          <p:cNvPr id="28691" name="Line 27"/>
          <p:cNvSpPr>
            <a:spLocks noChangeShapeType="1"/>
          </p:cNvSpPr>
          <p:nvPr/>
        </p:nvSpPr>
        <p:spPr bwMode="auto">
          <a:xfrm>
            <a:off x="3359151" y="3789363"/>
            <a:ext cx="792163" cy="792162"/>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28692" name="Line 28"/>
          <p:cNvSpPr>
            <a:spLocks noChangeShapeType="1"/>
          </p:cNvSpPr>
          <p:nvPr/>
        </p:nvSpPr>
        <p:spPr bwMode="auto">
          <a:xfrm flipH="1">
            <a:off x="3575051" y="3789363"/>
            <a:ext cx="504825" cy="792162"/>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28693" name="Line 29"/>
          <p:cNvSpPr>
            <a:spLocks noChangeShapeType="1"/>
          </p:cNvSpPr>
          <p:nvPr/>
        </p:nvSpPr>
        <p:spPr bwMode="auto">
          <a:xfrm flipH="1">
            <a:off x="4943475" y="4149725"/>
            <a:ext cx="1296988"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28694" name="Text Box 30"/>
          <p:cNvSpPr txBox="1">
            <a:spLocks noChangeArrowheads="1"/>
          </p:cNvSpPr>
          <p:nvPr/>
        </p:nvSpPr>
        <p:spPr bwMode="auto">
          <a:xfrm>
            <a:off x="3887788" y="4797426"/>
            <a:ext cx="220821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fontAlgn="base" hangingPunct="1">
              <a:spcBef>
                <a:spcPct val="0"/>
              </a:spcBef>
              <a:spcAft>
                <a:spcPct val="0"/>
              </a:spcAft>
            </a:pPr>
            <a:r>
              <a:rPr lang="es-ES_tradnl" sz="1800" dirty="0">
                <a:solidFill>
                  <a:srgbClr val="000000"/>
                </a:solidFill>
                <a:latin typeface="Arial" charset="0"/>
                <a:cs typeface="Times New Roman" charset="0"/>
              </a:rPr>
              <a:t>↓1</a:t>
            </a:r>
            <a:r>
              <a:rPr lang="el-GR" sz="1800" dirty="0">
                <a:solidFill>
                  <a:srgbClr val="000000"/>
                </a:solidFill>
                <a:latin typeface="Arial" charset="0"/>
                <a:cs typeface="Times New Roman" charset="0"/>
              </a:rPr>
              <a:t>α</a:t>
            </a:r>
            <a:r>
              <a:rPr lang="es-ES" sz="1800" dirty="0">
                <a:solidFill>
                  <a:srgbClr val="000000"/>
                </a:solidFill>
                <a:latin typeface="Arial" charset="0"/>
                <a:cs typeface="Times New Roman" charset="0"/>
              </a:rPr>
              <a:t>(OH)asa </a:t>
            </a:r>
            <a:r>
              <a:rPr lang="es-ES" sz="1800" dirty="0" err="1">
                <a:solidFill>
                  <a:srgbClr val="000000"/>
                </a:solidFill>
                <a:latin typeface="Arial" charset="0"/>
                <a:cs typeface="Times New Roman" charset="0"/>
              </a:rPr>
              <a:t>mRNA</a:t>
            </a:r>
            <a:r>
              <a:rPr lang="es-ES" sz="1800" dirty="0">
                <a:solidFill>
                  <a:srgbClr val="000000"/>
                </a:solidFill>
                <a:latin typeface="Arial" charset="0"/>
                <a:cs typeface="Times New Roman" charset="0"/>
              </a:rPr>
              <a:t> </a:t>
            </a:r>
            <a:endParaRPr lang="el-GR" sz="1800" dirty="0">
              <a:solidFill>
                <a:srgbClr val="000000"/>
              </a:solidFill>
              <a:latin typeface="Arial" charset="0"/>
              <a:cs typeface="Times New Roman" charset="0"/>
            </a:endParaRPr>
          </a:p>
        </p:txBody>
      </p:sp>
      <p:sp>
        <p:nvSpPr>
          <p:cNvPr id="28695" name="Line 31"/>
          <p:cNvSpPr>
            <a:spLocks noChangeShapeType="1"/>
          </p:cNvSpPr>
          <p:nvPr/>
        </p:nvSpPr>
        <p:spPr bwMode="auto">
          <a:xfrm flipH="1">
            <a:off x="5232400" y="4292601"/>
            <a:ext cx="1079500" cy="576263"/>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28696" name="Line 32"/>
          <p:cNvSpPr>
            <a:spLocks noChangeShapeType="1"/>
          </p:cNvSpPr>
          <p:nvPr/>
        </p:nvSpPr>
        <p:spPr bwMode="auto">
          <a:xfrm>
            <a:off x="6096001" y="5013325"/>
            <a:ext cx="720725"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28697" name="Rectangle 33"/>
          <p:cNvSpPr>
            <a:spLocks noChangeArrowheads="1"/>
          </p:cNvSpPr>
          <p:nvPr/>
        </p:nvSpPr>
        <p:spPr bwMode="auto">
          <a:xfrm>
            <a:off x="3792538" y="2420938"/>
            <a:ext cx="1073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s-ES">
                <a:solidFill>
                  <a:srgbClr val="000000"/>
                </a:solidFill>
                <a:latin typeface="Arial" charset="0"/>
                <a:ea typeface="ＭＳ Ｐゴシック" charset="0"/>
              </a:rPr>
              <a:t>NPT2a,c</a:t>
            </a:r>
            <a:endParaRPr lang="es-ES_tradnl">
              <a:solidFill>
                <a:srgbClr val="000000"/>
              </a:solidFill>
              <a:latin typeface="Arial" charset="0"/>
              <a:ea typeface="ＭＳ Ｐゴシック" charset="0"/>
            </a:endParaRPr>
          </a:p>
        </p:txBody>
      </p:sp>
      <p:sp>
        <p:nvSpPr>
          <p:cNvPr id="28698" name="Rectangle 34"/>
          <p:cNvSpPr>
            <a:spLocks noChangeArrowheads="1"/>
          </p:cNvSpPr>
          <p:nvPr/>
        </p:nvSpPr>
        <p:spPr bwMode="auto">
          <a:xfrm>
            <a:off x="3792538" y="3716338"/>
            <a:ext cx="1073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s-ES">
                <a:solidFill>
                  <a:srgbClr val="000000"/>
                </a:solidFill>
                <a:latin typeface="Arial" charset="0"/>
                <a:ea typeface="ＭＳ Ｐゴシック" charset="0"/>
              </a:rPr>
              <a:t>NPT2a,c</a:t>
            </a:r>
            <a:endParaRPr lang="es-ES_tradnl">
              <a:solidFill>
                <a:srgbClr val="000000"/>
              </a:solidFill>
              <a:latin typeface="Arial" charset="0"/>
              <a:ea typeface="ＭＳ Ｐゴシック" charset="0"/>
            </a:endParaRPr>
          </a:p>
        </p:txBody>
      </p:sp>
      <p:sp>
        <p:nvSpPr>
          <p:cNvPr id="28699" name="Text Box 35"/>
          <p:cNvSpPr txBox="1">
            <a:spLocks noChangeArrowheads="1"/>
          </p:cNvSpPr>
          <p:nvPr/>
        </p:nvSpPr>
        <p:spPr bwMode="auto">
          <a:xfrm>
            <a:off x="6761474" y="4825477"/>
            <a:ext cx="14943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fontAlgn="base" hangingPunct="1">
              <a:spcBef>
                <a:spcPct val="0"/>
              </a:spcBef>
              <a:spcAft>
                <a:spcPct val="0"/>
              </a:spcAft>
            </a:pPr>
            <a:r>
              <a:rPr lang="es-ES_tradnl" sz="1800" b="1" dirty="0">
                <a:solidFill>
                  <a:srgbClr val="000000"/>
                </a:solidFill>
                <a:latin typeface="Arial" charset="0"/>
                <a:cs typeface="Times New Roman" charset="0"/>
              </a:rPr>
              <a:t>↓1</a:t>
            </a:r>
            <a:r>
              <a:rPr lang="el-GR" sz="1800" b="1" dirty="0">
                <a:solidFill>
                  <a:srgbClr val="000000"/>
                </a:solidFill>
                <a:latin typeface="Arial" charset="0"/>
                <a:cs typeface="Times New Roman" charset="0"/>
              </a:rPr>
              <a:t>α</a:t>
            </a:r>
            <a:r>
              <a:rPr lang="es-ES" sz="1800" b="1" dirty="0">
                <a:solidFill>
                  <a:srgbClr val="000000"/>
                </a:solidFill>
                <a:latin typeface="Arial" charset="0"/>
                <a:cs typeface="Times New Roman" charset="0"/>
              </a:rPr>
              <a:t>(OH)2D3</a:t>
            </a:r>
            <a:endParaRPr lang="el-GR" sz="1800" b="1" dirty="0">
              <a:solidFill>
                <a:srgbClr val="000000"/>
              </a:solidFill>
              <a:latin typeface="Arial" charset="0"/>
              <a:cs typeface="Times New Roman" charset="0"/>
            </a:endParaRPr>
          </a:p>
        </p:txBody>
      </p:sp>
      <p:sp>
        <p:nvSpPr>
          <p:cNvPr id="28700" name="Text Box 36"/>
          <p:cNvSpPr txBox="1">
            <a:spLocks noChangeArrowheads="1"/>
          </p:cNvSpPr>
          <p:nvPr/>
        </p:nvSpPr>
        <p:spPr bwMode="auto">
          <a:xfrm>
            <a:off x="7347381" y="6007295"/>
            <a:ext cx="85566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fontAlgn="base" hangingPunct="1">
              <a:spcBef>
                <a:spcPct val="50000"/>
              </a:spcBef>
              <a:spcAft>
                <a:spcPct val="0"/>
              </a:spcAft>
            </a:pPr>
            <a:r>
              <a:rPr lang="es-ES" sz="2400" b="1">
                <a:solidFill>
                  <a:srgbClr val="000000"/>
                </a:solidFill>
                <a:cs typeface="Times New Roman" charset="0"/>
              </a:rPr>
              <a:t>↓</a:t>
            </a:r>
            <a:r>
              <a:rPr lang="es-ES" sz="2400" b="1">
                <a:solidFill>
                  <a:srgbClr val="000000"/>
                </a:solidFill>
                <a:latin typeface="Arial" charset="0"/>
              </a:rPr>
              <a:t>P</a:t>
            </a:r>
            <a:endParaRPr lang="es-ES_tradnl" sz="2400" b="1">
              <a:solidFill>
                <a:srgbClr val="000000"/>
              </a:solidFill>
              <a:latin typeface="Arial" charset="0"/>
            </a:endParaRPr>
          </a:p>
        </p:txBody>
      </p:sp>
      <p:sp>
        <p:nvSpPr>
          <p:cNvPr id="28701" name="Freeform 37"/>
          <p:cNvSpPr>
            <a:spLocks/>
          </p:cNvSpPr>
          <p:nvPr/>
        </p:nvSpPr>
        <p:spPr bwMode="auto">
          <a:xfrm>
            <a:off x="6375401" y="4195764"/>
            <a:ext cx="430213" cy="584775"/>
          </a:xfrm>
          <a:custGeom>
            <a:avLst/>
            <a:gdLst>
              <a:gd name="T0" fmla="*/ 2147483647 w 271"/>
              <a:gd name="T1" fmla="*/ 2147483647 h 100"/>
              <a:gd name="T2" fmla="*/ 2147483647 w 271"/>
              <a:gd name="T3" fmla="*/ 2147483647 h 100"/>
              <a:gd name="T4" fmla="*/ 2147483647 w 271"/>
              <a:gd name="T5" fmla="*/ 0 h 100"/>
              <a:gd name="T6" fmla="*/ 2147483647 w 271"/>
              <a:gd name="T7" fmla="*/ 0 h 100"/>
              <a:gd name="T8" fmla="*/ 2147483647 w 271"/>
              <a:gd name="T9" fmla="*/ 2147483647 h 100"/>
              <a:gd name="T10" fmla="*/ 2147483647 w 271"/>
              <a:gd name="T11" fmla="*/ 2147483647 h 100"/>
              <a:gd name="T12" fmla="*/ 0 w 271"/>
              <a:gd name="T13" fmla="*/ 2147483647 h 100"/>
              <a:gd name="T14" fmla="*/ 2147483647 w 271"/>
              <a:gd name="T15" fmla="*/ 2147483647 h 100"/>
              <a:gd name="T16" fmla="*/ 2147483647 w 271"/>
              <a:gd name="T17" fmla="*/ 2147483647 h 100"/>
              <a:gd name="T18" fmla="*/ 2147483647 w 271"/>
              <a:gd name="T19" fmla="*/ 2147483647 h 100"/>
              <a:gd name="T20" fmla="*/ 2147483647 w 271"/>
              <a:gd name="T21" fmla="*/ 2147483647 h 100"/>
              <a:gd name="T22" fmla="*/ 2147483647 w 271"/>
              <a:gd name="T23" fmla="*/ 2147483647 h 100"/>
              <a:gd name="T24" fmla="*/ 2147483647 w 271"/>
              <a:gd name="T25" fmla="*/ 2147483647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1"/>
              <a:gd name="T40" fmla="*/ 0 h 100"/>
              <a:gd name="T41" fmla="*/ 271 w 271"/>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1" h="100">
                <a:moveTo>
                  <a:pt x="267" y="87"/>
                </a:moveTo>
                <a:lnTo>
                  <a:pt x="231" y="45"/>
                </a:lnTo>
                <a:lnTo>
                  <a:pt x="222" y="0"/>
                </a:lnTo>
                <a:lnTo>
                  <a:pt x="159" y="0"/>
                </a:lnTo>
                <a:lnTo>
                  <a:pt x="91" y="2"/>
                </a:lnTo>
                <a:lnTo>
                  <a:pt x="46" y="2"/>
                </a:lnTo>
                <a:lnTo>
                  <a:pt x="0" y="2"/>
                </a:lnTo>
                <a:lnTo>
                  <a:pt x="2" y="34"/>
                </a:lnTo>
                <a:lnTo>
                  <a:pt x="17" y="67"/>
                </a:lnTo>
                <a:lnTo>
                  <a:pt x="35" y="94"/>
                </a:lnTo>
                <a:lnTo>
                  <a:pt x="104" y="100"/>
                </a:lnTo>
                <a:lnTo>
                  <a:pt x="181" y="99"/>
                </a:lnTo>
                <a:lnTo>
                  <a:pt x="271" y="96"/>
                </a:lnTo>
              </a:path>
            </a:pathLst>
          </a:custGeom>
          <a:solidFill>
            <a:srgbClr val="FF0000"/>
          </a:solidFill>
          <a:ln w="9525" cap="flat" cmpd="sng">
            <a:solidFill>
              <a:schemeClr val="tx1"/>
            </a:solidFill>
            <a:prstDash val="solid"/>
            <a:round/>
            <a:headEnd/>
            <a:tailEnd/>
          </a:ln>
        </p:spPr>
        <p:txBody>
          <a:bodyPr>
            <a:spAutoFit/>
          </a:bodyP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28702" name="Rectangle 38"/>
          <p:cNvSpPr>
            <a:spLocks noChangeArrowheads="1"/>
          </p:cNvSpPr>
          <p:nvPr/>
        </p:nvSpPr>
        <p:spPr bwMode="auto">
          <a:xfrm>
            <a:off x="6530975" y="4376738"/>
            <a:ext cx="9334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s-ES" sz="1400" b="1">
                <a:solidFill>
                  <a:srgbClr val="FF0000"/>
                </a:solidFill>
                <a:latin typeface="Arial" charset="0"/>
                <a:ea typeface="ＭＳ Ｐゴシック" charset="0"/>
              </a:rPr>
              <a:t>KLOTHO</a:t>
            </a:r>
          </a:p>
        </p:txBody>
      </p:sp>
      <p:sp>
        <p:nvSpPr>
          <p:cNvPr id="28703" name="Text Box 39"/>
          <p:cNvSpPr txBox="1">
            <a:spLocks noChangeArrowheads="1"/>
          </p:cNvSpPr>
          <p:nvPr/>
        </p:nvSpPr>
        <p:spPr bwMode="auto">
          <a:xfrm>
            <a:off x="6816725" y="1484313"/>
            <a:ext cx="148470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fontAlgn="base" hangingPunct="1">
              <a:spcBef>
                <a:spcPct val="0"/>
              </a:spcBef>
              <a:spcAft>
                <a:spcPct val="0"/>
              </a:spcAft>
            </a:pPr>
            <a:r>
              <a:rPr lang="es-ES_tradnl" sz="1800" dirty="0">
                <a:solidFill>
                  <a:srgbClr val="000000"/>
                </a:solidFill>
                <a:latin typeface="Arial" charset="0"/>
                <a:cs typeface="Times New Roman" charset="0"/>
              </a:rPr>
              <a:t>↑1</a:t>
            </a:r>
            <a:r>
              <a:rPr lang="el-GR" sz="1800" dirty="0">
                <a:solidFill>
                  <a:srgbClr val="000000"/>
                </a:solidFill>
                <a:latin typeface="Arial" charset="0"/>
                <a:cs typeface="Times New Roman" charset="0"/>
              </a:rPr>
              <a:t>α</a:t>
            </a:r>
            <a:r>
              <a:rPr lang="es-ES" sz="1800" dirty="0">
                <a:solidFill>
                  <a:srgbClr val="000000"/>
                </a:solidFill>
                <a:latin typeface="Arial" charset="0"/>
                <a:cs typeface="Times New Roman" charset="0"/>
              </a:rPr>
              <a:t>(OH)2D3</a:t>
            </a:r>
            <a:endParaRPr lang="el-GR" sz="1800" dirty="0">
              <a:solidFill>
                <a:srgbClr val="000000"/>
              </a:solidFill>
              <a:latin typeface="Arial" charset="0"/>
              <a:cs typeface="Times New Roman" charset="0"/>
            </a:endParaRPr>
          </a:p>
        </p:txBody>
      </p:sp>
      <p:sp>
        <p:nvSpPr>
          <p:cNvPr id="28704" name="Text Box 40"/>
          <p:cNvSpPr txBox="1">
            <a:spLocks noChangeArrowheads="1"/>
          </p:cNvSpPr>
          <p:nvPr/>
        </p:nvSpPr>
        <p:spPr bwMode="auto">
          <a:xfrm>
            <a:off x="7464425" y="1844676"/>
            <a:ext cx="5032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fontAlgn="base" hangingPunct="1">
              <a:spcBef>
                <a:spcPct val="50000"/>
              </a:spcBef>
              <a:spcAft>
                <a:spcPct val="0"/>
              </a:spcAft>
            </a:pPr>
            <a:r>
              <a:rPr lang="es-ES" sz="1800" dirty="0">
                <a:solidFill>
                  <a:srgbClr val="000000"/>
                </a:solidFill>
                <a:latin typeface="Arial" charset="0"/>
                <a:cs typeface="Arial" charset="0"/>
              </a:rPr>
              <a:t>↑</a:t>
            </a:r>
            <a:r>
              <a:rPr lang="es-ES" sz="1800" dirty="0">
                <a:solidFill>
                  <a:srgbClr val="000000"/>
                </a:solidFill>
                <a:latin typeface="Arial" charset="0"/>
              </a:rPr>
              <a:t>P</a:t>
            </a:r>
            <a:endParaRPr lang="es-ES_tradnl" sz="1800" dirty="0">
              <a:solidFill>
                <a:srgbClr val="000000"/>
              </a:solidFill>
              <a:latin typeface="Arial" charset="0"/>
            </a:endParaRPr>
          </a:p>
        </p:txBody>
      </p:sp>
      <p:sp>
        <p:nvSpPr>
          <p:cNvPr id="28705" name="Line 41"/>
          <p:cNvSpPr>
            <a:spLocks noChangeShapeType="1"/>
          </p:cNvSpPr>
          <p:nvPr/>
        </p:nvSpPr>
        <p:spPr bwMode="auto">
          <a:xfrm>
            <a:off x="7967664" y="2133601"/>
            <a:ext cx="649287" cy="574675"/>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spAutoFit/>
          </a:bodyP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28706" name="Line 42"/>
          <p:cNvSpPr>
            <a:spLocks noChangeShapeType="1"/>
          </p:cNvSpPr>
          <p:nvPr/>
        </p:nvSpPr>
        <p:spPr bwMode="auto">
          <a:xfrm>
            <a:off x="7967663" y="1844676"/>
            <a:ext cx="576262" cy="576263"/>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spAutoFit/>
          </a:bodyPr>
          <a:lstStyle/>
          <a:p>
            <a:pPr fontAlgn="base">
              <a:spcBef>
                <a:spcPct val="0"/>
              </a:spcBef>
              <a:spcAft>
                <a:spcPct val="0"/>
              </a:spcAft>
            </a:pPr>
            <a:endParaRPr lang="en-US" sz="3200">
              <a:solidFill>
                <a:srgbClr val="000000"/>
              </a:solidFill>
              <a:latin typeface="Times New Roman" charset="0"/>
              <a:ea typeface="ＭＳ Ｐゴシック" charset="0"/>
            </a:endParaRPr>
          </a:p>
        </p:txBody>
      </p:sp>
      <p:sp>
        <p:nvSpPr>
          <p:cNvPr id="43" name="Rectangle 33"/>
          <p:cNvSpPr>
            <a:spLocks noChangeArrowheads="1"/>
          </p:cNvSpPr>
          <p:nvPr/>
        </p:nvSpPr>
        <p:spPr bwMode="auto">
          <a:xfrm>
            <a:off x="5231905" y="260649"/>
            <a:ext cx="1368425" cy="576263"/>
          </a:xfrm>
          <a:prstGeom prst="rect">
            <a:avLst/>
          </a:prstGeom>
          <a:solidFill>
            <a:schemeClr val="bg1"/>
          </a:solidFill>
          <a:ln w="38100">
            <a:solidFill>
              <a:schemeClr val="tx1"/>
            </a:solidFill>
            <a:miter lim="800000"/>
            <a:headEnd/>
            <a:tailEnd/>
          </a:ln>
        </p:spPr>
        <p:txBody>
          <a:bodyPr wrap="none" anchor="ctr"/>
          <a:lstStyle/>
          <a:p>
            <a:pPr algn="ctr" fontAlgn="base">
              <a:spcBef>
                <a:spcPct val="0"/>
              </a:spcBef>
              <a:spcAft>
                <a:spcPct val="0"/>
              </a:spcAft>
            </a:pPr>
            <a:r>
              <a:rPr lang="es-ES_tradnl" sz="2800" b="1" dirty="0">
                <a:solidFill>
                  <a:srgbClr val="000000"/>
                </a:solidFill>
                <a:latin typeface="Arial" charset="0"/>
                <a:ea typeface="ＭＳ Ｐゴシック" charset="0"/>
                <a:sym typeface="Symbol" charset="0"/>
              </a:rPr>
              <a:t>FGF 23</a:t>
            </a:r>
          </a:p>
        </p:txBody>
      </p:sp>
      <p:sp>
        <p:nvSpPr>
          <p:cNvPr id="44" name="Text Box 39"/>
          <p:cNvSpPr txBox="1">
            <a:spLocks noChangeArrowheads="1"/>
          </p:cNvSpPr>
          <p:nvPr/>
        </p:nvSpPr>
        <p:spPr bwMode="auto">
          <a:xfrm>
            <a:off x="7320137" y="1052736"/>
            <a:ext cx="7617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fontAlgn="base" hangingPunct="1">
              <a:spcBef>
                <a:spcPct val="0"/>
              </a:spcBef>
              <a:spcAft>
                <a:spcPct val="0"/>
              </a:spcAft>
            </a:pPr>
            <a:r>
              <a:rPr lang="es-ES_tradnl" sz="1800" dirty="0">
                <a:solidFill>
                  <a:srgbClr val="000000"/>
                </a:solidFill>
                <a:latin typeface="Arial" charset="0"/>
                <a:cs typeface="Times New Roman" charset="0"/>
              </a:rPr>
              <a:t>↑PTH</a:t>
            </a:r>
            <a:endParaRPr lang="el-GR" sz="1800" dirty="0">
              <a:solidFill>
                <a:srgbClr val="000000"/>
              </a:solidFill>
              <a:latin typeface="Arial" charset="0"/>
              <a:cs typeface="Times New Roman" charset="0"/>
            </a:endParaRPr>
          </a:p>
        </p:txBody>
      </p:sp>
      <p:sp>
        <p:nvSpPr>
          <p:cNvPr id="47" name="Text Box 40">
            <a:extLst>
              <a:ext uri="{FF2B5EF4-FFF2-40B4-BE49-F238E27FC236}">
                <a16:creationId xmlns:a16="http://schemas.microsoft.com/office/drawing/2014/main" id="{BAA8C734-9E8B-1348-88F4-119B86120401}"/>
              </a:ext>
            </a:extLst>
          </p:cNvPr>
          <p:cNvSpPr txBox="1">
            <a:spLocks noChangeArrowheads="1"/>
          </p:cNvSpPr>
          <p:nvPr/>
        </p:nvSpPr>
        <p:spPr bwMode="auto">
          <a:xfrm>
            <a:off x="6653213" y="5449860"/>
            <a:ext cx="211998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charset="0"/>
                <a:ea typeface="ＭＳ Ｐゴシック" charset="0"/>
              </a:defRPr>
            </a:lvl1pPr>
            <a:lvl2pPr marL="742950" indent="-285750" eaLnBrk="0" hangingPunct="0">
              <a:defRPr sz="3200">
                <a:solidFill>
                  <a:schemeClr val="tx1"/>
                </a:solidFill>
                <a:latin typeface="Times New Roman" charset="0"/>
                <a:ea typeface="ＭＳ Ｐゴシック" charset="0"/>
              </a:defRPr>
            </a:lvl2pPr>
            <a:lvl3pPr marL="1143000" indent="-228600" eaLnBrk="0" hangingPunct="0">
              <a:defRPr sz="3200">
                <a:solidFill>
                  <a:schemeClr val="tx1"/>
                </a:solidFill>
                <a:latin typeface="Times New Roman" charset="0"/>
                <a:ea typeface="ＭＳ Ｐゴシック" charset="0"/>
              </a:defRPr>
            </a:lvl3pPr>
            <a:lvl4pPr marL="1600200" indent="-228600" eaLnBrk="0" hangingPunct="0">
              <a:defRPr sz="3200">
                <a:solidFill>
                  <a:schemeClr val="tx1"/>
                </a:solidFill>
                <a:latin typeface="Times New Roman" charset="0"/>
                <a:ea typeface="ＭＳ Ｐゴシック" charset="0"/>
              </a:defRPr>
            </a:lvl4pPr>
            <a:lvl5pPr marL="2057400" indent="-228600" eaLnBrk="0" hangingPunct="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fontAlgn="base" hangingPunct="1">
              <a:spcBef>
                <a:spcPct val="50000"/>
              </a:spcBef>
              <a:spcAft>
                <a:spcPct val="0"/>
              </a:spcAft>
            </a:pPr>
            <a:r>
              <a:rPr lang="es-ES" sz="1800" dirty="0">
                <a:solidFill>
                  <a:srgbClr val="000000"/>
                </a:solidFill>
                <a:latin typeface="Arial" charset="0"/>
                <a:cs typeface="Arial" charset="0"/>
              </a:rPr>
              <a:t>↑</a:t>
            </a:r>
            <a:r>
              <a:rPr lang="es-ES" sz="1800" dirty="0">
                <a:solidFill>
                  <a:srgbClr val="000000"/>
                </a:solidFill>
                <a:latin typeface="Arial" charset="0"/>
              </a:rPr>
              <a:t> 24 (OH)asa</a:t>
            </a:r>
            <a:endParaRPr lang="es-ES_tradnl" sz="1800" dirty="0">
              <a:solidFill>
                <a:srgbClr val="000000"/>
              </a:solidFill>
              <a:latin typeface="Arial" charset="0"/>
            </a:endParaRPr>
          </a:p>
        </p:txBody>
      </p:sp>
      <p:cxnSp>
        <p:nvCxnSpPr>
          <p:cNvPr id="5" name="Conector recto de flecha 4">
            <a:extLst>
              <a:ext uri="{FF2B5EF4-FFF2-40B4-BE49-F238E27FC236}">
                <a16:creationId xmlns:a16="http://schemas.microsoft.com/office/drawing/2014/main" id="{53FC73FC-D0B7-7447-BACF-84287C35C1BA}"/>
              </a:ext>
            </a:extLst>
          </p:cNvPr>
          <p:cNvCxnSpPr/>
          <p:nvPr/>
        </p:nvCxnSpPr>
        <p:spPr>
          <a:xfrm flipV="1">
            <a:off x="7559076" y="5073041"/>
            <a:ext cx="0" cy="39579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2" name="Marcador de pie de página 1"/>
          <p:cNvSpPr>
            <a:spLocks noGrp="1"/>
          </p:cNvSpPr>
          <p:nvPr>
            <p:ph type="ftr" sz="quarter" idx="11"/>
          </p:nvPr>
        </p:nvSpPr>
        <p:spPr/>
        <p:txBody>
          <a:bodyPr/>
          <a:lstStyle/>
          <a:p>
            <a:endParaRPr lang="en-US"/>
          </a:p>
        </p:txBody>
      </p:sp>
      <p:sp>
        <p:nvSpPr>
          <p:cNvPr id="3" name="Marcador de número de diapositiva 2"/>
          <p:cNvSpPr>
            <a:spLocks noGrp="1"/>
          </p:cNvSpPr>
          <p:nvPr>
            <p:ph type="sldNum" sz="quarter" idx="12"/>
          </p:nvPr>
        </p:nvSpPr>
        <p:spPr/>
        <p:txBody>
          <a:bodyPr/>
          <a:lstStyle/>
          <a:p>
            <a:fld id="{419208EC-CE1A-CB46-B4AF-ADCAA3486656}" type="slidenum">
              <a:rPr lang="en-US" smtClean="0"/>
              <a:t>9</a:t>
            </a:fld>
            <a:endParaRPr lang="en-US"/>
          </a:p>
        </p:txBody>
      </p:sp>
    </p:spTree>
    <p:extLst>
      <p:ext uri="{BB962C8B-B14F-4D97-AF65-F5344CB8AC3E}">
        <p14:creationId xmlns:p14="http://schemas.microsoft.com/office/powerpoint/2010/main" val="352451447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5355</Words>
  <Application>Microsoft Office PowerPoint</Application>
  <PresentationFormat>Panorámica</PresentationFormat>
  <Paragraphs>427</Paragraphs>
  <Slides>34</Slides>
  <Notes>33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34</vt:i4>
      </vt:variant>
    </vt:vector>
  </HeadingPairs>
  <TitlesOfParts>
    <vt:vector size="41" baseType="lpstr">
      <vt:lpstr>Arial</vt:lpstr>
      <vt:lpstr>Calibri</vt:lpstr>
      <vt:lpstr>Calibri Light</vt:lpstr>
      <vt:lpstr>Symbol</vt:lpstr>
      <vt:lpstr>Times New Roman</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Mariano Rodriguez Portillo</dc:creator>
  <cp:lastModifiedBy>victor lorenzo sellares</cp:lastModifiedBy>
  <cp:revision>8</cp:revision>
  <dcterms:created xsi:type="dcterms:W3CDTF">2021-09-19T15:04:24Z</dcterms:created>
  <dcterms:modified xsi:type="dcterms:W3CDTF">2022-04-05T17:06:27Z</dcterms:modified>
</cp:coreProperties>
</file>