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6"/>
  </p:notesMasterIdLst>
  <p:sldIdLst>
    <p:sldId id="281" r:id="rId3"/>
    <p:sldId id="506" r:id="rId4"/>
    <p:sldId id="1114" r:id="rId5"/>
    <p:sldId id="473" r:id="rId6"/>
    <p:sldId id="475" r:id="rId7"/>
    <p:sldId id="347" r:id="rId8"/>
    <p:sldId id="476" r:id="rId9"/>
    <p:sldId id="477" r:id="rId10"/>
    <p:sldId id="480" r:id="rId11"/>
    <p:sldId id="485" r:id="rId12"/>
    <p:sldId id="503" r:id="rId13"/>
    <p:sldId id="291" r:id="rId14"/>
    <p:sldId id="501" r:id="rId15"/>
    <p:sldId id="268" r:id="rId16"/>
    <p:sldId id="479" r:id="rId17"/>
    <p:sldId id="486" r:id="rId18"/>
    <p:sldId id="487" r:id="rId19"/>
    <p:sldId id="492" r:id="rId20"/>
    <p:sldId id="489" r:id="rId21"/>
    <p:sldId id="502" r:id="rId22"/>
    <p:sldId id="490" r:id="rId23"/>
    <p:sldId id="491" r:id="rId24"/>
    <p:sldId id="493" r:id="rId25"/>
    <p:sldId id="494" r:id="rId26"/>
    <p:sldId id="495" r:id="rId27"/>
    <p:sldId id="496" r:id="rId28"/>
    <p:sldId id="497" r:id="rId29"/>
    <p:sldId id="499" r:id="rId30"/>
    <p:sldId id="498" r:id="rId31"/>
    <p:sldId id="500" r:id="rId32"/>
    <p:sldId id="481" r:id="rId33"/>
    <p:sldId id="484" r:id="rId34"/>
    <p:sldId id="356" r:id="rId35"/>
  </p:sldIdLst>
  <p:sldSz cx="9144000" cy="6858000" type="screen4x3"/>
  <p:notesSz cx="7099300" cy="10234613"/>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C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611002-A32D-4A25-94E7-3DA2CD6A1885}" v="15" dt="2022-05-31T14:40:58.8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5" autoAdjust="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BD611002-A32D-4A25-94E7-3DA2CD6A1885}"/>
    <pc:docChg chg="custSel addSld delSld modSld modMainMaster">
      <pc:chgData name="victor lorenzo sellares" userId="cca9b460c6724927" providerId="LiveId" clId="{BD611002-A32D-4A25-94E7-3DA2CD6A1885}" dt="2022-05-31T14:40:58.822" v="549" actId="478"/>
      <pc:docMkLst>
        <pc:docMk/>
      </pc:docMkLst>
      <pc:sldChg chg="addSp delSp modSp mod">
        <pc:chgData name="victor lorenzo sellares" userId="cca9b460c6724927" providerId="LiveId" clId="{BD611002-A32D-4A25-94E7-3DA2CD6A1885}" dt="2022-05-31T14:40:58.822" v="549" actId="478"/>
        <pc:sldMkLst>
          <pc:docMk/>
          <pc:sldMk cId="0" sldId="281"/>
        </pc:sldMkLst>
        <pc:spChg chg="add del mod">
          <ac:chgData name="victor lorenzo sellares" userId="cca9b460c6724927" providerId="LiveId" clId="{BD611002-A32D-4A25-94E7-3DA2CD6A1885}" dt="2022-05-31T14:40:58.822" v="549" actId="478"/>
          <ac:spMkLst>
            <pc:docMk/>
            <pc:sldMk cId="0" sldId="281"/>
            <ac:spMk id="3" creationId="{0928030A-28E5-813F-3880-B6020A13832D}"/>
          </ac:spMkLst>
        </pc:spChg>
        <pc:spChg chg="add mod">
          <ac:chgData name="victor lorenzo sellares" userId="cca9b460c6724927" providerId="LiveId" clId="{BD611002-A32D-4A25-94E7-3DA2CD6A1885}" dt="2022-05-31T14:23:19.296" v="13" actId="14100"/>
          <ac:spMkLst>
            <pc:docMk/>
            <pc:sldMk cId="0" sldId="281"/>
            <ac:spMk id="9" creationId="{CBBD3A71-D27D-C390-FEE4-A22F9A043610}"/>
          </ac:spMkLst>
        </pc:spChg>
        <pc:spChg chg="add mod">
          <ac:chgData name="victor lorenzo sellares" userId="cca9b460c6724927" providerId="LiveId" clId="{BD611002-A32D-4A25-94E7-3DA2CD6A1885}" dt="2022-05-31T14:40:48.884" v="547" actId="1076"/>
          <ac:spMkLst>
            <pc:docMk/>
            <pc:sldMk cId="0" sldId="281"/>
            <ac:spMk id="11" creationId="{51D07C09-B45C-0316-E5C6-63309CD08473}"/>
          </ac:spMkLst>
        </pc:spChg>
        <pc:spChg chg="add del mod">
          <ac:chgData name="victor lorenzo sellares" userId="cca9b460c6724927" providerId="LiveId" clId="{BD611002-A32D-4A25-94E7-3DA2CD6A1885}" dt="2022-05-31T14:36:29.998" v="223" actId="478"/>
          <ac:spMkLst>
            <pc:docMk/>
            <pc:sldMk cId="0" sldId="281"/>
            <ac:spMk id="12" creationId="{476ACF9D-E8FE-F402-7437-588E8CF5A1CE}"/>
          </ac:spMkLst>
        </pc:spChg>
        <pc:spChg chg="add del mod">
          <ac:chgData name="victor lorenzo sellares" userId="cca9b460c6724927" providerId="LiveId" clId="{BD611002-A32D-4A25-94E7-3DA2CD6A1885}" dt="2022-05-31T14:36:29.998" v="223" actId="478"/>
          <ac:spMkLst>
            <pc:docMk/>
            <pc:sldMk cId="0" sldId="281"/>
            <ac:spMk id="13" creationId="{91D7AA4F-4725-B846-6EA7-20E948D098C8}"/>
          </ac:spMkLst>
        </pc:spChg>
        <pc:spChg chg="add del mod">
          <ac:chgData name="victor lorenzo sellares" userId="cca9b460c6724927" providerId="LiveId" clId="{BD611002-A32D-4A25-94E7-3DA2CD6A1885}" dt="2022-05-31T14:37:13.174" v="226" actId="478"/>
          <ac:spMkLst>
            <pc:docMk/>
            <pc:sldMk cId="0" sldId="281"/>
            <ac:spMk id="15" creationId="{68737583-ADBA-343A-EB4C-4E17F08F6C1C}"/>
          </ac:spMkLst>
        </pc:spChg>
        <pc:spChg chg="add del mod">
          <ac:chgData name="victor lorenzo sellares" userId="cca9b460c6724927" providerId="LiveId" clId="{BD611002-A32D-4A25-94E7-3DA2CD6A1885}" dt="2022-05-31T14:37:13.174" v="226" actId="478"/>
          <ac:spMkLst>
            <pc:docMk/>
            <pc:sldMk cId="0" sldId="281"/>
            <ac:spMk id="16" creationId="{53BC283B-C880-08FA-D85A-3E3673C07680}"/>
          </ac:spMkLst>
        </pc:spChg>
        <pc:spChg chg="mod">
          <ac:chgData name="victor lorenzo sellares" userId="cca9b460c6724927" providerId="LiveId" clId="{BD611002-A32D-4A25-94E7-3DA2CD6A1885}" dt="2022-05-31T14:24:29.434" v="23"/>
          <ac:spMkLst>
            <pc:docMk/>
            <pc:sldMk cId="0" sldId="281"/>
            <ac:spMk id="312" creationId="{00000000-0000-0000-0000-000000000000}"/>
          </ac:spMkLst>
        </pc:spChg>
        <pc:spChg chg="mod">
          <ac:chgData name="victor lorenzo sellares" userId="cca9b460c6724927" providerId="LiveId" clId="{BD611002-A32D-4A25-94E7-3DA2CD6A1885}" dt="2022-05-31T14:27:11.740" v="38" actId="20577"/>
          <ac:spMkLst>
            <pc:docMk/>
            <pc:sldMk cId="0" sldId="281"/>
            <ac:spMk id="4098" creationId="{00000000-0000-0000-0000-000000000000}"/>
          </ac:spMkLst>
        </pc:spChg>
        <pc:spChg chg="mod">
          <ac:chgData name="victor lorenzo sellares" userId="cca9b460c6724927" providerId="LiveId" clId="{BD611002-A32D-4A25-94E7-3DA2CD6A1885}" dt="2022-05-31T14:24:10.466" v="21" actId="1076"/>
          <ac:spMkLst>
            <pc:docMk/>
            <pc:sldMk cId="0" sldId="281"/>
            <ac:spMk id="4099" creationId="{00000000-0000-0000-0000-000000000000}"/>
          </ac:spMkLst>
        </pc:spChg>
        <pc:picChg chg="add mod">
          <ac:chgData name="victor lorenzo sellares" userId="cca9b460c6724927" providerId="LiveId" clId="{BD611002-A32D-4A25-94E7-3DA2CD6A1885}" dt="2022-05-31T14:23:16.606" v="12" actId="1076"/>
          <ac:picMkLst>
            <pc:docMk/>
            <pc:sldMk cId="0" sldId="281"/>
            <ac:picMk id="7" creationId="{2ACAB302-72F6-55C4-B200-3836721F6F42}"/>
          </ac:picMkLst>
        </pc:picChg>
        <pc:picChg chg="add mod">
          <ac:chgData name="victor lorenzo sellares" userId="cca9b460c6724927" providerId="LiveId" clId="{BD611002-A32D-4A25-94E7-3DA2CD6A1885}" dt="2022-05-31T14:23:23.636" v="15" actId="14100"/>
          <ac:picMkLst>
            <pc:docMk/>
            <pc:sldMk cId="0" sldId="281"/>
            <ac:picMk id="8" creationId="{DBC7271B-8D9D-975D-AFED-E117B7BA3C20}"/>
          </ac:picMkLst>
        </pc:picChg>
        <pc:picChg chg="del">
          <ac:chgData name="victor lorenzo sellares" userId="cca9b460c6724927" providerId="LiveId" clId="{BD611002-A32D-4A25-94E7-3DA2CD6A1885}" dt="2022-05-31T14:22:52.650" v="2" actId="478"/>
          <ac:picMkLst>
            <pc:docMk/>
            <pc:sldMk cId="0" sldId="281"/>
            <ac:picMk id="4102" creationId="{00000000-0000-0000-0000-000000000000}"/>
          </ac:picMkLst>
        </pc:picChg>
        <pc:cxnChg chg="add mod">
          <ac:chgData name="victor lorenzo sellares" userId="cca9b460c6724927" providerId="LiveId" clId="{BD611002-A32D-4A25-94E7-3DA2CD6A1885}" dt="2022-05-31T14:23:30.143" v="18" actId="14100"/>
          <ac:cxnSpMkLst>
            <pc:docMk/>
            <pc:sldMk cId="0" sldId="281"/>
            <ac:cxnSpMk id="10" creationId="{617E3BB2-3DD6-4B5D-5F35-46EE088DFECA}"/>
          </ac:cxnSpMkLst>
        </pc:cxnChg>
      </pc:sldChg>
      <pc:sldChg chg="setBg">
        <pc:chgData name="victor lorenzo sellares" userId="cca9b460c6724927" providerId="LiveId" clId="{BD611002-A32D-4A25-94E7-3DA2CD6A1885}" dt="2022-05-31T14:36:04.745" v="220"/>
        <pc:sldMkLst>
          <pc:docMk/>
          <pc:sldMk cId="0" sldId="356"/>
        </pc:sldMkLst>
      </pc:sldChg>
      <pc:sldChg chg="modSp">
        <pc:chgData name="victor lorenzo sellares" userId="cca9b460c6724927" providerId="LiveId" clId="{BD611002-A32D-4A25-94E7-3DA2CD6A1885}" dt="2022-05-31T14:24:29.434" v="23"/>
        <pc:sldMkLst>
          <pc:docMk/>
          <pc:sldMk cId="0" sldId="473"/>
        </pc:sldMkLst>
        <pc:spChg chg="mod">
          <ac:chgData name="victor lorenzo sellares" userId="cca9b460c6724927" providerId="LiveId" clId="{BD611002-A32D-4A25-94E7-3DA2CD6A1885}" dt="2022-05-31T14:24:29.434" v="23"/>
          <ac:spMkLst>
            <pc:docMk/>
            <pc:sldMk cId="0" sldId="473"/>
            <ac:spMk id="4" creationId="{00000000-0000-0000-0000-000000000000}"/>
          </ac:spMkLst>
        </pc:spChg>
      </pc:sldChg>
      <pc:sldChg chg="modSp">
        <pc:chgData name="victor lorenzo sellares" userId="cca9b460c6724927" providerId="LiveId" clId="{BD611002-A32D-4A25-94E7-3DA2CD6A1885}" dt="2022-05-31T14:24:29.434" v="23"/>
        <pc:sldMkLst>
          <pc:docMk/>
          <pc:sldMk cId="0" sldId="475"/>
        </pc:sldMkLst>
        <pc:spChg chg="mod">
          <ac:chgData name="victor lorenzo sellares" userId="cca9b460c6724927" providerId="LiveId" clId="{BD611002-A32D-4A25-94E7-3DA2CD6A1885}" dt="2022-05-31T14:24:29.434" v="23"/>
          <ac:spMkLst>
            <pc:docMk/>
            <pc:sldMk cId="0" sldId="475"/>
            <ac:spMk id="4" creationId="{00000000-0000-0000-0000-000000000000}"/>
          </ac:spMkLst>
        </pc:spChg>
      </pc:sldChg>
      <pc:sldChg chg="modSp">
        <pc:chgData name="victor lorenzo sellares" userId="cca9b460c6724927" providerId="LiveId" clId="{BD611002-A32D-4A25-94E7-3DA2CD6A1885}" dt="2022-05-31T14:24:29.434" v="23"/>
        <pc:sldMkLst>
          <pc:docMk/>
          <pc:sldMk cId="0" sldId="476"/>
        </pc:sldMkLst>
        <pc:spChg chg="mod">
          <ac:chgData name="victor lorenzo sellares" userId="cca9b460c6724927" providerId="LiveId" clId="{BD611002-A32D-4A25-94E7-3DA2CD6A1885}" dt="2022-05-31T14:24:29.434" v="23"/>
          <ac:spMkLst>
            <pc:docMk/>
            <pc:sldMk cId="0" sldId="476"/>
            <ac:spMk id="4" creationId="{00000000-0000-0000-0000-000000000000}"/>
          </ac:spMkLst>
        </pc:spChg>
      </pc:sldChg>
      <pc:sldChg chg="modSp">
        <pc:chgData name="victor lorenzo sellares" userId="cca9b460c6724927" providerId="LiveId" clId="{BD611002-A32D-4A25-94E7-3DA2CD6A1885}" dt="2022-05-31T14:24:29.434" v="23"/>
        <pc:sldMkLst>
          <pc:docMk/>
          <pc:sldMk cId="0" sldId="477"/>
        </pc:sldMkLst>
        <pc:spChg chg="mod">
          <ac:chgData name="victor lorenzo sellares" userId="cca9b460c6724927" providerId="LiveId" clId="{BD611002-A32D-4A25-94E7-3DA2CD6A1885}" dt="2022-05-31T14:24:29.434" v="23"/>
          <ac:spMkLst>
            <pc:docMk/>
            <pc:sldMk cId="0" sldId="477"/>
            <ac:spMk id="4" creationId="{00000000-0000-0000-0000-000000000000}"/>
          </ac:spMkLst>
        </pc:spChg>
      </pc:sldChg>
      <pc:sldChg chg="modSp">
        <pc:chgData name="victor lorenzo sellares" userId="cca9b460c6724927" providerId="LiveId" clId="{BD611002-A32D-4A25-94E7-3DA2CD6A1885}" dt="2022-05-31T14:24:29.434" v="23"/>
        <pc:sldMkLst>
          <pc:docMk/>
          <pc:sldMk cId="0" sldId="479"/>
        </pc:sldMkLst>
        <pc:spChg chg="mod">
          <ac:chgData name="victor lorenzo sellares" userId="cca9b460c6724927" providerId="LiveId" clId="{BD611002-A32D-4A25-94E7-3DA2CD6A1885}" dt="2022-05-31T14:24:29.434" v="23"/>
          <ac:spMkLst>
            <pc:docMk/>
            <pc:sldMk cId="0" sldId="479"/>
            <ac:spMk id="4" creationId="{00000000-0000-0000-0000-000000000000}"/>
          </ac:spMkLst>
        </pc:spChg>
      </pc:sldChg>
      <pc:sldChg chg="modSp">
        <pc:chgData name="victor lorenzo sellares" userId="cca9b460c6724927" providerId="LiveId" clId="{BD611002-A32D-4A25-94E7-3DA2CD6A1885}" dt="2022-05-31T14:24:29.434" v="23"/>
        <pc:sldMkLst>
          <pc:docMk/>
          <pc:sldMk cId="0" sldId="480"/>
        </pc:sldMkLst>
        <pc:spChg chg="mod">
          <ac:chgData name="victor lorenzo sellares" userId="cca9b460c6724927" providerId="LiveId" clId="{BD611002-A32D-4A25-94E7-3DA2CD6A1885}" dt="2022-05-31T14:24:29.434" v="23"/>
          <ac:spMkLst>
            <pc:docMk/>
            <pc:sldMk cId="0" sldId="480"/>
            <ac:spMk id="4" creationId="{00000000-0000-0000-0000-000000000000}"/>
          </ac:spMkLst>
        </pc:spChg>
      </pc:sldChg>
      <pc:sldChg chg="modSp">
        <pc:chgData name="victor lorenzo sellares" userId="cca9b460c6724927" providerId="LiveId" clId="{BD611002-A32D-4A25-94E7-3DA2CD6A1885}" dt="2022-05-31T14:24:29.434" v="23"/>
        <pc:sldMkLst>
          <pc:docMk/>
          <pc:sldMk cId="0" sldId="481"/>
        </pc:sldMkLst>
        <pc:spChg chg="mod">
          <ac:chgData name="victor lorenzo sellares" userId="cca9b460c6724927" providerId="LiveId" clId="{BD611002-A32D-4A25-94E7-3DA2CD6A1885}" dt="2022-05-31T14:24:29.434" v="23"/>
          <ac:spMkLst>
            <pc:docMk/>
            <pc:sldMk cId="0" sldId="481"/>
            <ac:spMk id="4" creationId="{00000000-0000-0000-0000-000000000000}"/>
          </ac:spMkLst>
        </pc:spChg>
      </pc:sldChg>
      <pc:sldChg chg="del">
        <pc:chgData name="victor lorenzo sellares" userId="cca9b460c6724927" providerId="LiveId" clId="{BD611002-A32D-4A25-94E7-3DA2CD6A1885}" dt="2022-05-31T14:26:07.652" v="29" actId="2696"/>
        <pc:sldMkLst>
          <pc:docMk/>
          <pc:sldMk cId="0" sldId="483"/>
        </pc:sldMkLst>
      </pc:sldChg>
      <pc:sldChg chg="modSp setBg">
        <pc:chgData name="victor lorenzo sellares" userId="cca9b460c6724927" providerId="LiveId" clId="{BD611002-A32D-4A25-94E7-3DA2CD6A1885}" dt="2022-05-31T14:35:47.194" v="218"/>
        <pc:sldMkLst>
          <pc:docMk/>
          <pc:sldMk cId="0" sldId="484"/>
        </pc:sldMkLst>
        <pc:spChg chg="mod">
          <ac:chgData name="victor lorenzo sellares" userId="cca9b460c6724927" providerId="LiveId" clId="{BD611002-A32D-4A25-94E7-3DA2CD6A1885}" dt="2022-05-31T14:34:43.443" v="216" actId="14100"/>
          <ac:spMkLst>
            <pc:docMk/>
            <pc:sldMk cId="0" sldId="484"/>
            <ac:spMk id="44035" creationId="{00000000-0000-0000-0000-000000000000}"/>
          </ac:spMkLst>
        </pc:spChg>
      </pc:sldChg>
      <pc:sldChg chg="addSp delSp modSp mod">
        <pc:chgData name="victor lorenzo sellares" userId="cca9b460c6724927" providerId="LiveId" clId="{BD611002-A32D-4A25-94E7-3DA2CD6A1885}" dt="2022-05-31T14:32:43.050" v="185" actId="21"/>
        <pc:sldMkLst>
          <pc:docMk/>
          <pc:sldMk cId="0" sldId="485"/>
        </pc:sldMkLst>
        <pc:spChg chg="mod">
          <ac:chgData name="victor lorenzo sellares" userId="cca9b460c6724927" providerId="LiveId" clId="{BD611002-A32D-4A25-94E7-3DA2CD6A1885}" dt="2022-05-31T14:24:29.434" v="23"/>
          <ac:spMkLst>
            <pc:docMk/>
            <pc:sldMk cId="0" sldId="485"/>
            <ac:spMk id="4" creationId="{00000000-0000-0000-0000-000000000000}"/>
          </ac:spMkLst>
        </pc:spChg>
        <pc:spChg chg="add del mod">
          <ac:chgData name="victor lorenzo sellares" userId="cca9b460c6724927" providerId="LiveId" clId="{BD611002-A32D-4A25-94E7-3DA2CD6A1885}" dt="2022-05-31T14:32:43.050" v="185" actId="21"/>
          <ac:spMkLst>
            <pc:docMk/>
            <pc:sldMk cId="0" sldId="485"/>
            <ac:spMk id="7" creationId="{1E3F1EAF-BD64-5190-96C8-76B7FF90D1B9}"/>
          </ac:spMkLst>
        </pc:spChg>
      </pc:sldChg>
      <pc:sldChg chg="modSp">
        <pc:chgData name="victor lorenzo sellares" userId="cca9b460c6724927" providerId="LiveId" clId="{BD611002-A32D-4A25-94E7-3DA2CD6A1885}" dt="2022-05-31T14:24:29.434" v="23"/>
        <pc:sldMkLst>
          <pc:docMk/>
          <pc:sldMk cId="0" sldId="486"/>
        </pc:sldMkLst>
        <pc:spChg chg="mod">
          <ac:chgData name="victor lorenzo sellares" userId="cca9b460c6724927" providerId="LiveId" clId="{BD611002-A32D-4A25-94E7-3DA2CD6A1885}" dt="2022-05-31T14:24:29.434" v="23"/>
          <ac:spMkLst>
            <pc:docMk/>
            <pc:sldMk cId="0" sldId="486"/>
            <ac:spMk id="4" creationId="{00000000-0000-0000-0000-000000000000}"/>
          </ac:spMkLst>
        </pc:spChg>
      </pc:sldChg>
      <pc:sldChg chg="modSp">
        <pc:chgData name="victor lorenzo sellares" userId="cca9b460c6724927" providerId="LiveId" clId="{BD611002-A32D-4A25-94E7-3DA2CD6A1885}" dt="2022-05-31T14:24:29.434" v="23"/>
        <pc:sldMkLst>
          <pc:docMk/>
          <pc:sldMk cId="0" sldId="487"/>
        </pc:sldMkLst>
        <pc:spChg chg="mod">
          <ac:chgData name="victor lorenzo sellares" userId="cca9b460c6724927" providerId="LiveId" clId="{BD611002-A32D-4A25-94E7-3DA2CD6A1885}" dt="2022-05-31T14:24:29.434" v="23"/>
          <ac:spMkLst>
            <pc:docMk/>
            <pc:sldMk cId="0" sldId="487"/>
            <ac:spMk id="4" creationId="{00000000-0000-0000-0000-000000000000}"/>
          </ac:spMkLst>
        </pc:spChg>
      </pc:sldChg>
      <pc:sldChg chg="modSp">
        <pc:chgData name="victor lorenzo sellares" userId="cca9b460c6724927" providerId="LiveId" clId="{BD611002-A32D-4A25-94E7-3DA2CD6A1885}" dt="2022-05-31T14:24:29.434" v="23"/>
        <pc:sldMkLst>
          <pc:docMk/>
          <pc:sldMk cId="0" sldId="489"/>
        </pc:sldMkLst>
        <pc:spChg chg="mod">
          <ac:chgData name="victor lorenzo sellares" userId="cca9b460c6724927" providerId="LiveId" clId="{BD611002-A32D-4A25-94E7-3DA2CD6A1885}" dt="2022-05-31T14:24:29.434" v="23"/>
          <ac:spMkLst>
            <pc:docMk/>
            <pc:sldMk cId="0" sldId="489"/>
            <ac:spMk id="4" creationId="{00000000-0000-0000-0000-000000000000}"/>
          </ac:spMkLst>
        </pc:spChg>
      </pc:sldChg>
      <pc:sldChg chg="modSp">
        <pc:chgData name="victor lorenzo sellares" userId="cca9b460c6724927" providerId="LiveId" clId="{BD611002-A32D-4A25-94E7-3DA2CD6A1885}" dt="2022-05-31T14:24:29.434" v="23"/>
        <pc:sldMkLst>
          <pc:docMk/>
          <pc:sldMk cId="0" sldId="490"/>
        </pc:sldMkLst>
        <pc:spChg chg="mod">
          <ac:chgData name="victor lorenzo sellares" userId="cca9b460c6724927" providerId="LiveId" clId="{BD611002-A32D-4A25-94E7-3DA2CD6A1885}" dt="2022-05-31T14:24:29.434" v="23"/>
          <ac:spMkLst>
            <pc:docMk/>
            <pc:sldMk cId="0" sldId="490"/>
            <ac:spMk id="4" creationId="{00000000-0000-0000-0000-000000000000}"/>
          </ac:spMkLst>
        </pc:spChg>
      </pc:sldChg>
      <pc:sldChg chg="modSp">
        <pc:chgData name="victor lorenzo sellares" userId="cca9b460c6724927" providerId="LiveId" clId="{BD611002-A32D-4A25-94E7-3DA2CD6A1885}" dt="2022-05-31T14:24:29.434" v="23"/>
        <pc:sldMkLst>
          <pc:docMk/>
          <pc:sldMk cId="0" sldId="491"/>
        </pc:sldMkLst>
        <pc:spChg chg="mod">
          <ac:chgData name="victor lorenzo sellares" userId="cca9b460c6724927" providerId="LiveId" clId="{BD611002-A32D-4A25-94E7-3DA2CD6A1885}" dt="2022-05-31T14:24:29.434" v="23"/>
          <ac:spMkLst>
            <pc:docMk/>
            <pc:sldMk cId="0" sldId="491"/>
            <ac:spMk id="4" creationId="{00000000-0000-0000-0000-000000000000}"/>
          </ac:spMkLst>
        </pc:spChg>
      </pc:sldChg>
      <pc:sldChg chg="modSp">
        <pc:chgData name="victor lorenzo sellares" userId="cca9b460c6724927" providerId="LiveId" clId="{BD611002-A32D-4A25-94E7-3DA2CD6A1885}" dt="2022-05-31T14:24:29.434" v="23"/>
        <pc:sldMkLst>
          <pc:docMk/>
          <pc:sldMk cId="0" sldId="492"/>
        </pc:sldMkLst>
        <pc:spChg chg="mod">
          <ac:chgData name="victor lorenzo sellares" userId="cca9b460c6724927" providerId="LiveId" clId="{BD611002-A32D-4A25-94E7-3DA2CD6A1885}" dt="2022-05-31T14:24:29.434" v="23"/>
          <ac:spMkLst>
            <pc:docMk/>
            <pc:sldMk cId="0" sldId="492"/>
            <ac:spMk id="4" creationId="{00000000-0000-0000-0000-000000000000}"/>
          </ac:spMkLst>
        </pc:spChg>
      </pc:sldChg>
      <pc:sldChg chg="modSp">
        <pc:chgData name="victor lorenzo sellares" userId="cca9b460c6724927" providerId="LiveId" clId="{BD611002-A32D-4A25-94E7-3DA2CD6A1885}" dt="2022-05-31T14:24:29.434" v="23"/>
        <pc:sldMkLst>
          <pc:docMk/>
          <pc:sldMk cId="0" sldId="493"/>
        </pc:sldMkLst>
        <pc:spChg chg="mod">
          <ac:chgData name="victor lorenzo sellares" userId="cca9b460c6724927" providerId="LiveId" clId="{BD611002-A32D-4A25-94E7-3DA2CD6A1885}" dt="2022-05-31T14:24:29.434" v="23"/>
          <ac:spMkLst>
            <pc:docMk/>
            <pc:sldMk cId="0" sldId="493"/>
            <ac:spMk id="4" creationId="{00000000-0000-0000-0000-000000000000}"/>
          </ac:spMkLst>
        </pc:spChg>
      </pc:sldChg>
      <pc:sldChg chg="modSp">
        <pc:chgData name="victor lorenzo sellares" userId="cca9b460c6724927" providerId="LiveId" clId="{BD611002-A32D-4A25-94E7-3DA2CD6A1885}" dt="2022-05-31T14:24:29.434" v="23"/>
        <pc:sldMkLst>
          <pc:docMk/>
          <pc:sldMk cId="0" sldId="494"/>
        </pc:sldMkLst>
        <pc:spChg chg="mod">
          <ac:chgData name="victor lorenzo sellares" userId="cca9b460c6724927" providerId="LiveId" clId="{BD611002-A32D-4A25-94E7-3DA2CD6A1885}" dt="2022-05-31T14:24:29.434" v="23"/>
          <ac:spMkLst>
            <pc:docMk/>
            <pc:sldMk cId="0" sldId="494"/>
            <ac:spMk id="4" creationId="{00000000-0000-0000-0000-000000000000}"/>
          </ac:spMkLst>
        </pc:spChg>
      </pc:sldChg>
      <pc:sldChg chg="modSp">
        <pc:chgData name="victor lorenzo sellares" userId="cca9b460c6724927" providerId="LiveId" clId="{BD611002-A32D-4A25-94E7-3DA2CD6A1885}" dt="2022-05-31T14:24:29.434" v="23"/>
        <pc:sldMkLst>
          <pc:docMk/>
          <pc:sldMk cId="0" sldId="495"/>
        </pc:sldMkLst>
        <pc:spChg chg="mod">
          <ac:chgData name="victor lorenzo sellares" userId="cca9b460c6724927" providerId="LiveId" clId="{BD611002-A32D-4A25-94E7-3DA2CD6A1885}" dt="2022-05-31T14:24:29.434" v="23"/>
          <ac:spMkLst>
            <pc:docMk/>
            <pc:sldMk cId="0" sldId="495"/>
            <ac:spMk id="4" creationId="{00000000-0000-0000-0000-000000000000}"/>
          </ac:spMkLst>
        </pc:spChg>
      </pc:sldChg>
      <pc:sldChg chg="modSp">
        <pc:chgData name="victor lorenzo sellares" userId="cca9b460c6724927" providerId="LiveId" clId="{BD611002-A32D-4A25-94E7-3DA2CD6A1885}" dt="2022-05-31T14:24:29.434" v="23"/>
        <pc:sldMkLst>
          <pc:docMk/>
          <pc:sldMk cId="0" sldId="496"/>
        </pc:sldMkLst>
        <pc:spChg chg="mod">
          <ac:chgData name="victor lorenzo sellares" userId="cca9b460c6724927" providerId="LiveId" clId="{BD611002-A32D-4A25-94E7-3DA2CD6A1885}" dt="2022-05-31T14:24:29.434" v="23"/>
          <ac:spMkLst>
            <pc:docMk/>
            <pc:sldMk cId="0" sldId="496"/>
            <ac:spMk id="4" creationId="{00000000-0000-0000-0000-000000000000}"/>
          </ac:spMkLst>
        </pc:spChg>
      </pc:sldChg>
      <pc:sldChg chg="modSp">
        <pc:chgData name="victor lorenzo sellares" userId="cca9b460c6724927" providerId="LiveId" clId="{BD611002-A32D-4A25-94E7-3DA2CD6A1885}" dt="2022-05-31T14:24:29.434" v="23"/>
        <pc:sldMkLst>
          <pc:docMk/>
          <pc:sldMk cId="0" sldId="497"/>
        </pc:sldMkLst>
        <pc:spChg chg="mod">
          <ac:chgData name="victor lorenzo sellares" userId="cca9b460c6724927" providerId="LiveId" clId="{BD611002-A32D-4A25-94E7-3DA2CD6A1885}" dt="2022-05-31T14:24:29.434" v="23"/>
          <ac:spMkLst>
            <pc:docMk/>
            <pc:sldMk cId="0" sldId="497"/>
            <ac:spMk id="4" creationId="{00000000-0000-0000-0000-000000000000}"/>
          </ac:spMkLst>
        </pc:spChg>
      </pc:sldChg>
      <pc:sldChg chg="modSp">
        <pc:chgData name="victor lorenzo sellares" userId="cca9b460c6724927" providerId="LiveId" clId="{BD611002-A32D-4A25-94E7-3DA2CD6A1885}" dt="2022-05-31T14:24:29.434" v="23"/>
        <pc:sldMkLst>
          <pc:docMk/>
          <pc:sldMk cId="0" sldId="498"/>
        </pc:sldMkLst>
        <pc:spChg chg="mod">
          <ac:chgData name="victor lorenzo sellares" userId="cca9b460c6724927" providerId="LiveId" clId="{BD611002-A32D-4A25-94E7-3DA2CD6A1885}" dt="2022-05-31T14:24:29.434" v="23"/>
          <ac:spMkLst>
            <pc:docMk/>
            <pc:sldMk cId="0" sldId="498"/>
            <ac:spMk id="4" creationId="{00000000-0000-0000-0000-000000000000}"/>
          </ac:spMkLst>
        </pc:spChg>
      </pc:sldChg>
      <pc:sldChg chg="modSp">
        <pc:chgData name="victor lorenzo sellares" userId="cca9b460c6724927" providerId="LiveId" clId="{BD611002-A32D-4A25-94E7-3DA2CD6A1885}" dt="2022-05-31T14:24:29.434" v="23"/>
        <pc:sldMkLst>
          <pc:docMk/>
          <pc:sldMk cId="0" sldId="499"/>
        </pc:sldMkLst>
        <pc:spChg chg="mod">
          <ac:chgData name="victor lorenzo sellares" userId="cca9b460c6724927" providerId="LiveId" clId="{BD611002-A32D-4A25-94E7-3DA2CD6A1885}" dt="2022-05-31T14:24:29.434" v="23"/>
          <ac:spMkLst>
            <pc:docMk/>
            <pc:sldMk cId="0" sldId="499"/>
            <ac:spMk id="4" creationId="{00000000-0000-0000-0000-000000000000}"/>
          </ac:spMkLst>
        </pc:spChg>
      </pc:sldChg>
      <pc:sldChg chg="modSp">
        <pc:chgData name="victor lorenzo sellares" userId="cca9b460c6724927" providerId="LiveId" clId="{BD611002-A32D-4A25-94E7-3DA2CD6A1885}" dt="2022-05-31T14:24:29.434" v="23"/>
        <pc:sldMkLst>
          <pc:docMk/>
          <pc:sldMk cId="0" sldId="500"/>
        </pc:sldMkLst>
        <pc:spChg chg="mod">
          <ac:chgData name="victor lorenzo sellares" userId="cca9b460c6724927" providerId="LiveId" clId="{BD611002-A32D-4A25-94E7-3DA2CD6A1885}" dt="2022-05-31T14:24:29.434" v="23"/>
          <ac:spMkLst>
            <pc:docMk/>
            <pc:sldMk cId="0" sldId="500"/>
            <ac:spMk id="4" creationId="{00000000-0000-0000-0000-000000000000}"/>
          </ac:spMkLst>
        </pc:spChg>
      </pc:sldChg>
      <pc:sldChg chg="modSp">
        <pc:chgData name="victor lorenzo sellares" userId="cca9b460c6724927" providerId="LiveId" clId="{BD611002-A32D-4A25-94E7-3DA2CD6A1885}" dt="2022-05-31T14:24:29.434" v="23"/>
        <pc:sldMkLst>
          <pc:docMk/>
          <pc:sldMk cId="0" sldId="501"/>
        </pc:sldMkLst>
        <pc:spChg chg="mod">
          <ac:chgData name="victor lorenzo sellares" userId="cca9b460c6724927" providerId="LiveId" clId="{BD611002-A32D-4A25-94E7-3DA2CD6A1885}" dt="2022-05-31T14:24:29.434" v="23"/>
          <ac:spMkLst>
            <pc:docMk/>
            <pc:sldMk cId="0" sldId="501"/>
            <ac:spMk id="4" creationId="{00000000-0000-0000-0000-000000000000}"/>
          </ac:spMkLst>
        </pc:spChg>
      </pc:sldChg>
      <pc:sldChg chg="modSp">
        <pc:chgData name="victor lorenzo sellares" userId="cca9b460c6724927" providerId="LiveId" clId="{BD611002-A32D-4A25-94E7-3DA2CD6A1885}" dt="2022-05-31T14:24:29.434" v="23"/>
        <pc:sldMkLst>
          <pc:docMk/>
          <pc:sldMk cId="0" sldId="502"/>
        </pc:sldMkLst>
        <pc:spChg chg="mod">
          <ac:chgData name="victor lorenzo sellares" userId="cca9b460c6724927" providerId="LiveId" clId="{BD611002-A32D-4A25-94E7-3DA2CD6A1885}" dt="2022-05-31T14:24:29.434" v="23"/>
          <ac:spMkLst>
            <pc:docMk/>
            <pc:sldMk cId="0" sldId="502"/>
            <ac:spMk id="4" creationId="{00000000-0000-0000-0000-000000000000}"/>
          </ac:spMkLst>
        </pc:spChg>
      </pc:sldChg>
      <pc:sldChg chg="addSp modSp mod">
        <pc:chgData name="victor lorenzo sellares" userId="cca9b460c6724927" providerId="LiveId" clId="{BD611002-A32D-4A25-94E7-3DA2CD6A1885}" dt="2022-05-31T14:33:16.468" v="215" actId="14100"/>
        <pc:sldMkLst>
          <pc:docMk/>
          <pc:sldMk cId="0" sldId="503"/>
        </pc:sldMkLst>
        <pc:spChg chg="mod">
          <ac:chgData name="victor lorenzo sellares" userId="cca9b460c6724927" providerId="LiveId" clId="{BD611002-A32D-4A25-94E7-3DA2CD6A1885}" dt="2022-05-31T14:24:29.434" v="23"/>
          <ac:spMkLst>
            <pc:docMk/>
            <pc:sldMk cId="0" sldId="503"/>
            <ac:spMk id="4" creationId="{00000000-0000-0000-0000-000000000000}"/>
          </ac:spMkLst>
        </pc:spChg>
        <pc:spChg chg="add mod">
          <ac:chgData name="victor lorenzo sellares" userId="cca9b460c6724927" providerId="LiveId" clId="{BD611002-A32D-4A25-94E7-3DA2CD6A1885}" dt="2022-05-31T14:33:16.468" v="215" actId="14100"/>
          <ac:spMkLst>
            <pc:docMk/>
            <pc:sldMk cId="0" sldId="503"/>
            <ac:spMk id="7" creationId="{EA59950D-EC23-947B-3F3E-95C6560B44A6}"/>
          </ac:spMkLst>
        </pc:spChg>
      </pc:sldChg>
      <pc:sldChg chg="del">
        <pc:chgData name="victor lorenzo sellares" userId="cca9b460c6724927" providerId="LiveId" clId="{BD611002-A32D-4A25-94E7-3DA2CD6A1885}" dt="2022-05-31T14:22:31.172" v="0" actId="2696"/>
        <pc:sldMkLst>
          <pc:docMk/>
          <pc:sldMk cId="4250210050" sldId="504"/>
        </pc:sldMkLst>
      </pc:sldChg>
      <pc:sldChg chg="del">
        <pc:chgData name="victor lorenzo sellares" userId="cca9b460c6724927" providerId="LiveId" clId="{BD611002-A32D-4A25-94E7-3DA2CD6A1885}" dt="2022-05-31T14:37:00.376" v="224" actId="2696"/>
        <pc:sldMkLst>
          <pc:docMk/>
          <pc:sldMk cId="567130587" sldId="1113"/>
        </pc:sldMkLst>
      </pc:sldChg>
      <pc:sldChg chg="addSp modSp new">
        <pc:chgData name="victor lorenzo sellares" userId="cca9b460c6724927" providerId="LiveId" clId="{BD611002-A32D-4A25-94E7-3DA2CD6A1885}" dt="2022-05-31T14:26:03.332" v="28"/>
        <pc:sldMkLst>
          <pc:docMk/>
          <pc:sldMk cId="3957675340" sldId="1114"/>
        </pc:sldMkLst>
        <pc:spChg chg="add mod">
          <ac:chgData name="victor lorenzo sellares" userId="cca9b460c6724927" providerId="LiveId" clId="{BD611002-A32D-4A25-94E7-3DA2CD6A1885}" dt="2022-05-31T14:26:03.332" v="28"/>
          <ac:spMkLst>
            <pc:docMk/>
            <pc:sldMk cId="3957675340" sldId="1114"/>
            <ac:spMk id="4" creationId="{9B172B2E-64EB-8E45-FC1D-24891A80D5B4}"/>
          </ac:spMkLst>
        </pc:spChg>
        <pc:spChg chg="add mod">
          <ac:chgData name="victor lorenzo sellares" userId="cca9b460c6724927" providerId="LiveId" clId="{BD611002-A32D-4A25-94E7-3DA2CD6A1885}" dt="2022-05-31T14:26:03.332" v="28"/>
          <ac:spMkLst>
            <pc:docMk/>
            <pc:sldMk cId="3957675340" sldId="1114"/>
            <ac:spMk id="5" creationId="{0570658C-D7E1-8CD9-D9AE-D7DFE7CFA172}"/>
          </ac:spMkLst>
        </pc:spChg>
      </pc:sldChg>
      <pc:sldMasterChg chg="modSp modSldLayout">
        <pc:chgData name="victor lorenzo sellares" userId="cca9b460c6724927" providerId="LiveId" clId="{BD611002-A32D-4A25-94E7-3DA2CD6A1885}" dt="2022-05-31T14:24:29.434" v="23"/>
        <pc:sldMasterMkLst>
          <pc:docMk/>
          <pc:sldMasterMk cId="0" sldId="2147483648"/>
        </pc:sldMasterMkLst>
        <pc:spChg chg="mod">
          <ac:chgData name="victor lorenzo sellares" userId="cca9b460c6724927" providerId="LiveId" clId="{BD611002-A32D-4A25-94E7-3DA2CD6A1885}" dt="2022-05-31T14:24:29.434" v="23"/>
          <ac:spMkLst>
            <pc:docMk/>
            <pc:sldMasterMk cId="0" sldId="2147483648"/>
            <ac:spMk id="5" creationId="{00000000-0000-0000-0000-000000000000}"/>
          </ac:spMkLst>
        </pc:spChg>
        <pc:sldLayoutChg chg="modSp">
          <pc:chgData name="victor lorenzo sellares" userId="cca9b460c6724927" providerId="LiveId" clId="{BD611002-A32D-4A25-94E7-3DA2CD6A1885}" dt="2022-05-31T14:24:29.434" v="23"/>
          <pc:sldLayoutMkLst>
            <pc:docMk/>
            <pc:sldMasterMk cId="0" sldId="2147483648"/>
            <pc:sldLayoutMk cId="70520700" sldId="2147483661"/>
          </pc:sldLayoutMkLst>
          <pc:spChg chg="mod">
            <ac:chgData name="victor lorenzo sellares" userId="cca9b460c6724927" providerId="LiveId" clId="{BD611002-A32D-4A25-94E7-3DA2CD6A1885}" dt="2022-05-31T14:24:29.434" v="23"/>
            <ac:spMkLst>
              <pc:docMk/>
              <pc:sldMasterMk cId="0" sldId="2147483648"/>
              <pc:sldLayoutMk cId="70520700" sldId="2147483661"/>
              <ac:spMk id="5"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3767290234" sldId="2147483662"/>
          </pc:sldLayoutMkLst>
          <pc:spChg chg="mod">
            <ac:chgData name="victor lorenzo sellares" userId="cca9b460c6724927" providerId="LiveId" clId="{BD611002-A32D-4A25-94E7-3DA2CD6A1885}" dt="2022-05-31T14:24:29.434" v="23"/>
            <ac:spMkLst>
              <pc:docMk/>
              <pc:sldMasterMk cId="0" sldId="2147483648"/>
              <pc:sldLayoutMk cId="3767290234" sldId="2147483662"/>
              <ac:spMk id="5"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466994216" sldId="2147483663"/>
          </pc:sldLayoutMkLst>
          <pc:spChg chg="mod">
            <ac:chgData name="victor lorenzo sellares" userId="cca9b460c6724927" providerId="LiveId" clId="{BD611002-A32D-4A25-94E7-3DA2CD6A1885}" dt="2022-05-31T14:24:29.434" v="23"/>
            <ac:spMkLst>
              <pc:docMk/>
              <pc:sldMasterMk cId="0" sldId="2147483648"/>
              <pc:sldLayoutMk cId="466994216" sldId="2147483663"/>
              <ac:spMk id="5"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4199658809" sldId="2147483664"/>
          </pc:sldLayoutMkLst>
          <pc:spChg chg="mod">
            <ac:chgData name="victor lorenzo sellares" userId="cca9b460c6724927" providerId="LiveId" clId="{BD611002-A32D-4A25-94E7-3DA2CD6A1885}" dt="2022-05-31T14:24:29.434" v="23"/>
            <ac:spMkLst>
              <pc:docMk/>
              <pc:sldMasterMk cId="0" sldId="2147483648"/>
              <pc:sldLayoutMk cId="4199658809" sldId="2147483664"/>
              <ac:spMk id="6"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798808687" sldId="2147483665"/>
          </pc:sldLayoutMkLst>
          <pc:spChg chg="mod">
            <ac:chgData name="victor lorenzo sellares" userId="cca9b460c6724927" providerId="LiveId" clId="{BD611002-A32D-4A25-94E7-3DA2CD6A1885}" dt="2022-05-31T14:24:29.434" v="23"/>
            <ac:spMkLst>
              <pc:docMk/>
              <pc:sldMasterMk cId="0" sldId="2147483648"/>
              <pc:sldLayoutMk cId="798808687" sldId="2147483665"/>
              <ac:spMk id="8"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3391846461" sldId="2147483666"/>
          </pc:sldLayoutMkLst>
          <pc:spChg chg="mod">
            <ac:chgData name="victor lorenzo sellares" userId="cca9b460c6724927" providerId="LiveId" clId="{BD611002-A32D-4A25-94E7-3DA2CD6A1885}" dt="2022-05-31T14:24:29.434" v="23"/>
            <ac:spMkLst>
              <pc:docMk/>
              <pc:sldMasterMk cId="0" sldId="2147483648"/>
              <pc:sldLayoutMk cId="3391846461" sldId="2147483666"/>
              <ac:spMk id="4"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281754541" sldId="2147483667"/>
          </pc:sldLayoutMkLst>
          <pc:spChg chg="mod">
            <ac:chgData name="victor lorenzo sellares" userId="cca9b460c6724927" providerId="LiveId" clId="{BD611002-A32D-4A25-94E7-3DA2CD6A1885}" dt="2022-05-31T14:24:29.434" v="23"/>
            <ac:spMkLst>
              <pc:docMk/>
              <pc:sldMasterMk cId="0" sldId="2147483648"/>
              <pc:sldLayoutMk cId="281754541" sldId="2147483667"/>
              <ac:spMk id="3"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1318470349" sldId="2147483668"/>
          </pc:sldLayoutMkLst>
          <pc:spChg chg="mod">
            <ac:chgData name="victor lorenzo sellares" userId="cca9b460c6724927" providerId="LiveId" clId="{BD611002-A32D-4A25-94E7-3DA2CD6A1885}" dt="2022-05-31T14:24:29.434" v="23"/>
            <ac:spMkLst>
              <pc:docMk/>
              <pc:sldMasterMk cId="0" sldId="2147483648"/>
              <pc:sldLayoutMk cId="1318470349" sldId="2147483668"/>
              <ac:spMk id="6"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3547410705" sldId="2147483669"/>
          </pc:sldLayoutMkLst>
          <pc:spChg chg="mod">
            <ac:chgData name="victor lorenzo sellares" userId="cca9b460c6724927" providerId="LiveId" clId="{BD611002-A32D-4A25-94E7-3DA2CD6A1885}" dt="2022-05-31T14:24:29.434" v="23"/>
            <ac:spMkLst>
              <pc:docMk/>
              <pc:sldMasterMk cId="0" sldId="2147483648"/>
              <pc:sldLayoutMk cId="3547410705" sldId="2147483669"/>
              <ac:spMk id="6"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1612840521" sldId="2147483670"/>
          </pc:sldLayoutMkLst>
          <pc:spChg chg="mod">
            <ac:chgData name="victor lorenzo sellares" userId="cca9b460c6724927" providerId="LiveId" clId="{BD611002-A32D-4A25-94E7-3DA2CD6A1885}" dt="2022-05-31T14:24:29.434" v="23"/>
            <ac:spMkLst>
              <pc:docMk/>
              <pc:sldMasterMk cId="0" sldId="2147483648"/>
              <pc:sldLayoutMk cId="1612840521" sldId="2147483670"/>
              <ac:spMk id="5" creationId="{00000000-0000-0000-0000-000000000000}"/>
            </ac:spMkLst>
          </pc:spChg>
        </pc:sldLayoutChg>
        <pc:sldLayoutChg chg="modSp">
          <pc:chgData name="victor lorenzo sellares" userId="cca9b460c6724927" providerId="LiveId" clId="{BD611002-A32D-4A25-94E7-3DA2CD6A1885}" dt="2022-05-31T14:24:29.434" v="23"/>
          <pc:sldLayoutMkLst>
            <pc:docMk/>
            <pc:sldMasterMk cId="0" sldId="2147483648"/>
            <pc:sldLayoutMk cId="514533781" sldId="2147483671"/>
          </pc:sldLayoutMkLst>
          <pc:spChg chg="mod">
            <ac:chgData name="victor lorenzo sellares" userId="cca9b460c6724927" providerId="LiveId" clId="{BD611002-A32D-4A25-94E7-3DA2CD6A1885}" dt="2022-05-31T14:24:29.434" v="23"/>
            <ac:spMkLst>
              <pc:docMk/>
              <pc:sldMasterMk cId="0" sldId="2147483648"/>
              <pc:sldLayoutMk cId="514533781" sldId="2147483671"/>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1AE627D0-0681-42F9-AAF5-1646319187A4}" type="datetimeFigureOut">
              <a:rPr lang="es-ES"/>
              <a:pPr>
                <a:defRPr/>
              </a:pPr>
              <a:t>31/05/2022</a:t>
            </a:fld>
            <a:endParaRPr lang="es-ES" dirty="0"/>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s-ES" noProof="0" dirty="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fld id="{4A68AB4C-F330-4FB7-943B-211F5978C8F2}"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E5977F-8C27-4529-8372-393F6FBA9FEB}" type="slidenum">
              <a:rPr lang="es-ES" altLang="es-ES" sz="1300"/>
              <a:pPr>
                <a:spcBef>
                  <a:spcPct val="0"/>
                </a:spcBef>
              </a:pPr>
              <a:t>1</a:t>
            </a:fld>
            <a:endParaRPr lang="es-ES" altLang="es-ES" sz="1300"/>
          </a:p>
        </p:txBody>
      </p:sp>
      <p:sp>
        <p:nvSpPr>
          <p:cNvPr id="5123" name="Rectangle 2"/>
          <p:cNvSpPr>
            <a:spLocks noGrp="1" noRot="1" noChangeAspect="1" noChangeArrowheads="1" noTextEdit="1"/>
          </p:cNvSpPr>
          <p:nvPr>
            <p:ph type="sldImg"/>
          </p:nvPr>
        </p:nvSpPr>
        <p:spPr bwMode="auto">
          <a:xfrm>
            <a:off x="1168400" y="900113"/>
            <a:ext cx="47593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a:t>Presentamos el tema de las Generalidades en las enfermedades renales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A68AB4C-F330-4FB7-943B-211F5978C8F2}" type="slidenum">
              <a:rPr lang="es-ES" altLang="es-ES" smtClean="0"/>
              <a:pPr/>
              <a:t>25</a:t>
            </a:fld>
            <a:endParaRPr lang="es-ES" altLang="es-ES"/>
          </a:p>
        </p:txBody>
      </p:sp>
    </p:spTree>
    <p:extLst>
      <p:ext uri="{BB962C8B-B14F-4D97-AF65-F5344CB8AC3E}">
        <p14:creationId xmlns:p14="http://schemas.microsoft.com/office/powerpoint/2010/main" val="346631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1999BE3-BF8D-450B-9EF3-095E0E5A17C7}" type="slidenum">
              <a:rPr lang="es-ES_tradnl" altLang="es-ES">
                <a:solidFill>
                  <a:srgbClr val="000000"/>
                </a:solidFill>
                <a:latin typeface="Arial" panose="020B0604020202020204" pitchFamily="34" charset="0"/>
              </a:rPr>
              <a:pPr/>
              <a:t>33</a:t>
            </a:fld>
            <a:endParaRPr lang="es-ES_tradnl" altLang="es-ES">
              <a:solidFill>
                <a:srgbClr val="000000"/>
              </a:solidFill>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glomérulo es una estructura de la que forman parte varios tipos celulares.</a:t>
            </a:r>
          </a:p>
        </p:txBody>
      </p:sp>
      <p:sp>
        <p:nvSpPr>
          <p:cNvPr id="81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441D76-EBEA-4B81-BFB2-0FD01CD4349C}" type="slidenum">
              <a:rPr lang="es-ES" altLang="es-ES"/>
              <a:pPr/>
              <a:t>4</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glomérulo es una estructura de la que forman parte varios tipos celulares.</a:t>
            </a:r>
          </a:p>
        </p:txBody>
      </p:sp>
      <p:sp>
        <p:nvSpPr>
          <p:cNvPr id="102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B2AC68-BE2F-46C9-8A92-6F4403AA6C7D}" type="slidenum">
              <a:rPr lang="es-ES" altLang="es-ES"/>
              <a:pPr/>
              <a:t>5</a:t>
            </a:fld>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glomérulo es una estructura de la que forman parte varios tipos celulares.</a:t>
            </a:r>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36F2CB-A4F4-4DFC-A152-2A8A0D5487C0}" type="slidenum">
              <a:rPr lang="es-ES" altLang="es-ES"/>
              <a:pPr/>
              <a:t>7</a:t>
            </a:fld>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En el Baltimore Longitudinal Study, un importante estudio longitudinal en el que algunos sujetos fueron observados durante más de 30 años, se vio que aunque el filtrado glomerular disminuyó una media de 0,75 ml/min/año, 92 de los 254 sujetos del estudio no sufrieron reducción en el aclaramiento de creatinina, e incluso algunos aumentaron sus valores</a:t>
            </a:r>
          </a:p>
        </p:txBody>
      </p:sp>
      <p:sp>
        <p:nvSpPr>
          <p:cNvPr id="163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9BF619-EFD0-403A-9310-9593509FB32B}" type="slidenum">
              <a:rPr lang="es-ES" altLang="es-ES"/>
              <a:pPr/>
              <a:t>8</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En el Baltimore Longitudinal Study, un importante estudio longitudinal en el que algunos sujetos fueron observados durante más de 30 años, se vio que aunque el filtrado glomerular disminuyó una media de 0,75 ml/min/año, 92 de los 254 sujetos del estudio no sufrieron reducción en el aclaramiento de creatinina, e incluso algunos aumentaron sus valores</a:t>
            </a:r>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A8F9E5-9022-4ECA-BD4D-DF1CBF0D3FAF}" type="slidenum">
              <a:rPr lang="es-ES" altLang="es-ES"/>
              <a:pPr/>
              <a:t>9</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Una de las ventajas de la formula HUGE es que no varia la prevalencia con el sexo, sino que es igual en hombres y mujeres (las cuales tienen habitualmente FG mas bajos).</a:t>
            </a:r>
          </a:p>
        </p:txBody>
      </p:sp>
      <p:sp>
        <p:nvSpPr>
          <p:cNvPr id="22532"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40313D5-FBD7-46D1-B3B4-680B6658FFDF}" type="slidenum">
              <a:rPr lang="es-ES" altLang="es-ES"/>
              <a:pPr/>
              <a:t>12</a:t>
            </a:fld>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glomérulo es una estructura de la que forman parte varios tipos celulares.</a:t>
            </a:r>
          </a:p>
        </p:txBody>
      </p:sp>
      <p:sp>
        <p:nvSpPr>
          <p:cNvPr id="2662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6F1558-03CC-4945-A8D4-A8EEBEBC783E}" type="slidenum">
              <a:rPr lang="es-ES" altLang="es-ES"/>
              <a:pPr/>
              <a:t>15</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D214CD9E-934A-460D-B956-CE600ACC459E}" type="datetime1">
              <a:rPr lang="es-ES"/>
              <a:pPr>
                <a:defRPr/>
              </a:pPr>
              <a:t>31/05/2022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A36028CE-3480-4A93-B8C3-0CD671CACB2D}" type="slidenum">
              <a:rPr lang="es-ES" altLang="es-ES"/>
              <a:pPr/>
              <a:t>‹Nº›</a:t>
            </a:fld>
            <a:endParaRPr lang="es-ES" altLang="es-ES"/>
          </a:p>
        </p:txBody>
      </p:sp>
    </p:spTree>
    <p:extLst>
      <p:ext uri="{BB962C8B-B14F-4D97-AF65-F5344CB8AC3E}">
        <p14:creationId xmlns:p14="http://schemas.microsoft.com/office/powerpoint/2010/main" val="7052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C8145402-BAAF-49DF-B917-9D0192029A30}" type="datetime1">
              <a:rPr lang="es-ES"/>
              <a:pPr>
                <a:defRPr/>
              </a:pPr>
              <a:t>31/05/2022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D5D7E294-910C-40A6-9129-4109EBD47DF4}" type="slidenum">
              <a:rPr lang="es-ES" altLang="es-ES"/>
              <a:pPr/>
              <a:t>‹Nº›</a:t>
            </a:fld>
            <a:endParaRPr lang="es-ES" altLang="es-ES"/>
          </a:p>
        </p:txBody>
      </p:sp>
    </p:spTree>
    <p:extLst>
      <p:ext uri="{BB962C8B-B14F-4D97-AF65-F5344CB8AC3E}">
        <p14:creationId xmlns:p14="http://schemas.microsoft.com/office/powerpoint/2010/main" val="161284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1F0134BB-5479-4DB8-8861-901D4787EBC4}" type="datetime1">
              <a:rPr lang="es-ES"/>
              <a:pPr>
                <a:defRPr/>
              </a:pPr>
              <a:t>31/05/2022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4886BB06-F965-4930-9D24-9154E14AAE1E}" type="slidenum">
              <a:rPr lang="es-ES" altLang="es-ES"/>
              <a:pPr/>
              <a:t>‹Nº›</a:t>
            </a:fld>
            <a:endParaRPr lang="es-ES" altLang="es-ES"/>
          </a:p>
        </p:txBody>
      </p:sp>
    </p:spTree>
    <p:extLst>
      <p:ext uri="{BB962C8B-B14F-4D97-AF65-F5344CB8AC3E}">
        <p14:creationId xmlns:p14="http://schemas.microsoft.com/office/powerpoint/2010/main" val="51453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6" name="Rectangle 6"/>
          <p:cNvSpPr>
            <a:spLocks noGrp="1" noChangeArrowheads="1"/>
          </p:cNvSpPr>
          <p:nvPr>
            <p:ph type="sldNum" sz="quarter" idx="12"/>
          </p:nvPr>
        </p:nvSpPr>
        <p:spPr>
          <a:ln/>
        </p:spPr>
        <p:txBody>
          <a:bodyPr/>
          <a:lstStyle>
            <a:lvl1pPr>
              <a:defRPr/>
            </a:lvl1pPr>
          </a:lstStyle>
          <a:p>
            <a:fld id="{CB99A1C6-818F-47E7-BC7E-171CA9BE3047}" type="slidenum">
              <a:rPr lang="es-ES_tradnl" altLang="en-US"/>
              <a:pPr/>
              <a:t>‹Nº›</a:t>
            </a:fld>
            <a:endParaRPr lang="es-ES_tradnl" altLang="en-US"/>
          </a:p>
        </p:txBody>
      </p:sp>
    </p:spTree>
    <p:extLst>
      <p:ext uri="{BB962C8B-B14F-4D97-AF65-F5344CB8AC3E}">
        <p14:creationId xmlns:p14="http://schemas.microsoft.com/office/powerpoint/2010/main" val="24515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6" name="Rectangle 6"/>
          <p:cNvSpPr>
            <a:spLocks noGrp="1" noChangeArrowheads="1"/>
          </p:cNvSpPr>
          <p:nvPr>
            <p:ph type="sldNum" sz="quarter" idx="12"/>
          </p:nvPr>
        </p:nvSpPr>
        <p:spPr>
          <a:ln/>
        </p:spPr>
        <p:txBody>
          <a:bodyPr/>
          <a:lstStyle>
            <a:lvl1pPr>
              <a:defRPr/>
            </a:lvl1pPr>
          </a:lstStyle>
          <a:p>
            <a:fld id="{0705FB76-A613-4C84-A285-71AA1CF41AE9}" type="slidenum">
              <a:rPr lang="es-ES_tradnl" altLang="en-US"/>
              <a:pPr/>
              <a:t>‹Nº›</a:t>
            </a:fld>
            <a:endParaRPr lang="es-ES_tradnl" altLang="en-US"/>
          </a:p>
        </p:txBody>
      </p:sp>
    </p:spTree>
    <p:extLst>
      <p:ext uri="{BB962C8B-B14F-4D97-AF65-F5344CB8AC3E}">
        <p14:creationId xmlns:p14="http://schemas.microsoft.com/office/powerpoint/2010/main" val="231643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6" name="Rectangle 6"/>
          <p:cNvSpPr>
            <a:spLocks noGrp="1" noChangeArrowheads="1"/>
          </p:cNvSpPr>
          <p:nvPr>
            <p:ph type="sldNum" sz="quarter" idx="12"/>
          </p:nvPr>
        </p:nvSpPr>
        <p:spPr>
          <a:ln/>
        </p:spPr>
        <p:txBody>
          <a:bodyPr/>
          <a:lstStyle>
            <a:lvl1pPr>
              <a:defRPr/>
            </a:lvl1pPr>
          </a:lstStyle>
          <a:p>
            <a:fld id="{5239C4B4-F3BB-4FC4-9082-181813F71062}" type="slidenum">
              <a:rPr lang="es-ES_tradnl" altLang="en-US"/>
              <a:pPr/>
              <a:t>‹Nº›</a:t>
            </a:fld>
            <a:endParaRPr lang="es-ES_tradnl" altLang="en-US"/>
          </a:p>
        </p:txBody>
      </p:sp>
    </p:spTree>
    <p:extLst>
      <p:ext uri="{BB962C8B-B14F-4D97-AF65-F5344CB8AC3E}">
        <p14:creationId xmlns:p14="http://schemas.microsoft.com/office/powerpoint/2010/main" val="361054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7" name="Rectangle 6"/>
          <p:cNvSpPr>
            <a:spLocks noGrp="1" noChangeArrowheads="1"/>
          </p:cNvSpPr>
          <p:nvPr>
            <p:ph type="sldNum" sz="quarter" idx="12"/>
          </p:nvPr>
        </p:nvSpPr>
        <p:spPr>
          <a:ln/>
        </p:spPr>
        <p:txBody>
          <a:bodyPr/>
          <a:lstStyle>
            <a:lvl1pPr>
              <a:defRPr/>
            </a:lvl1pPr>
          </a:lstStyle>
          <a:p>
            <a:fld id="{26A11523-2898-470A-AFA5-81C544C3C2E7}" type="slidenum">
              <a:rPr lang="es-ES_tradnl" altLang="en-US"/>
              <a:pPr/>
              <a:t>‹Nº›</a:t>
            </a:fld>
            <a:endParaRPr lang="es-ES_tradnl" altLang="en-US"/>
          </a:p>
        </p:txBody>
      </p:sp>
    </p:spTree>
    <p:extLst>
      <p:ext uri="{BB962C8B-B14F-4D97-AF65-F5344CB8AC3E}">
        <p14:creationId xmlns:p14="http://schemas.microsoft.com/office/powerpoint/2010/main" val="3230546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9" name="Rectangle 6"/>
          <p:cNvSpPr>
            <a:spLocks noGrp="1" noChangeArrowheads="1"/>
          </p:cNvSpPr>
          <p:nvPr>
            <p:ph type="sldNum" sz="quarter" idx="12"/>
          </p:nvPr>
        </p:nvSpPr>
        <p:spPr>
          <a:ln/>
        </p:spPr>
        <p:txBody>
          <a:bodyPr/>
          <a:lstStyle>
            <a:lvl1pPr>
              <a:defRPr/>
            </a:lvl1pPr>
          </a:lstStyle>
          <a:p>
            <a:fld id="{E63716F0-6893-401D-8597-62146CEFF336}" type="slidenum">
              <a:rPr lang="es-ES_tradnl" altLang="en-US"/>
              <a:pPr/>
              <a:t>‹Nº›</a:t>
            </a:fld>
            <a:endParaRPr lang="es-ES_tradnl" altLang="en-US"/>
          </a:p>
        </p:txBody>
      </p:sp>
    </p:spTree>
    <p:extLst>
      <p:ext uri="{BB962C8B-B14F-4D97-AF65-F5344CB8AC3E}">
        <p14:creationId xmlns:p14="http://schemas.microsoft.com/office/powerpoint/2010/main" val="1638958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5" name="Rectangle 6"/>
          <p:cNvSpPr>
            <a:spLocks noGrp="1" noChangeArrowheads="1"/>
          </p:cNvSpPr>
          <p:nvPr>
            <p:ph type="sldNum" sz="quarter" idx="12"/>
          </p:nvPr>
        </p:nvSpPr>
        <p:spPr>
          <a:ln/>
        </p:spPr>
        <p:txBody>
          <a:bodyPr/>
          <a:lstStyle>
            <a:lvl1pPr>
              <a:defRPr/>
            </a:lvl1pPr>
          </a:lstStyle>
          <a:p>
            <a:fld id="{0E835353-0831-4332-8DD4-C7AE53282FB1}" type="slidenum">
              <a:rPr lang="es-ES_tradnl" altLang="en-US"/>
              <a:pPr/>
              <a:t>‹Nº›</a:t>
            </a:fld>
            <a:endParaRPr lang="es-ES_tradnl" altLang="en-US"/>
          </a:p>
        </p:txBody>
      </p:sp>
    </p:spTree>
    <p:extLst>
      <p:ext uri="{BB962C8B-B14F-4D97-AF65-F5344CB8AC3E}">
        <p14:creationId xmlns:p14="http://schemas.microsoft.com/office/powerpoint/2010/main" val="3891863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4" name="Rectangle 6"/>
          <p:cNvSpPr>
            <a:spLocks noGrp="1" noChangeArrowheads="1"/>
          </p:cNvSpPr>
          <p:nvPr>
            <p:ph type="sldNum" sz="quarter" idx="12"/>
          </p:nvPr>
        </p:nvSpPr>
        <p:spPr>
          <a:ln/>
        </p:spPr>
        <p:txBody>
          <a:bodyPr/>
          <a:lstStyle>
            <a:lvl1pPr>
              <a:defRPr/>
            </a:lvl1pPr>
          </a:lstStyle>
          <a:p>
            <a:fld id="{56F21150-DA86-4390-9A6C-9A4A788EFE92}" type="slidenum">
              <a:rPr lang="es-ES_tradnl" altLang="en-US"/>
              <a:pPr/>
              <a:t>‹Nº›</a:t>
            </a:fld>
            <a:endParaRPr lang="es-ES_tradnl" altLang="en-US"/>
          </a:p>
        </p:txBody>
      </p:sp>
    </p:spTree>
    <p:extLst>
      <p:ext uri="{BB962C8B-B14F-4D97-AF65-F5344CB8AC3E}">
        <p14:creationId xmlns:p14="http://schemas.microsoft.com/office/powerpoint/2010/main" val="49621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7" name="Rectangle 6"/>
          <p:cNvSpPr>
            <a:spLocks noGrp="1" noChangeArrowheads="1"/>
          </p:cNvSpPr>
          <p:nvPr>
            <p:ph type="sldNum" sz="quarter" idx="12"/>
          </p:nvPr>
        </p:nvSpPr>
        <p:spPr>
          <a:ln/>
        </p:spPr>
        <p:txBody>
          <a:bodyPr/>
          <a:lstStyle>
            <a:lvl1pPr>
              <a:defRPr/>
            </a:lvl1pPr>
          </a:lstStyle>
          <a:p>
            <a:fld id="{AC6C5967-277A-4A29-967A-362C07A42C99}" type="slidenum">
              <a:rPr lang="es-ES_tradnl" altLang="en-US"/>
              <a:pPr/>
              <a:t>‹Nº›</a:t>
            </a:fld>
            <a:endParaRPr lang="es-ES_tradnl" altLang="en-US"/>
          </a:p>
        </p:txBody>
      </p:sp>
    </p:spTree>
    <p:extLst>
      <p:ext uri="{BB962C8B-B14F-4D97-AF65-F5344CB8AC3E}">
        <p14:creationId xmlns:p14="http://schemas.microsoft.com/office/powerpoint/2010/main" val="213552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C361FA0C-FC18-4BD5-B86A-6E49A176E3AC}" type="datetime1">
              <a:rPr lang="es-ES"/>
              <a:pPr>
                <a:defRPr/>
              </a:pPr>
              <a:t>31/05/2022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DC616D88-3E56-4C6B-9FE7-3E1CE9149389}" type="slidenum">
              <a:rPr lang="es-ES" altLang="es-ES"/>
              <a:pPr/>
              <a:t>‹Nº›</a:t>
            </a:fld>
            <a:endParaRPr lang="es-ES" altLang="es-ES"/>
          </a:p>
        </p:txBody>
      </p:sp>
    </p:spTree>
    <p:extLst>
      <p:ext uri="{BB962C8B-B14F-4D97-AF65-F5344CB8AC3E}">
        <p14:creationId xmlns:p14="http://schemas.microsoft.com/office/powerpoint/2010/main" val="3767290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7" name="Rectangle 6"/>
          <p:cNvSpPr>
            <a:spLocks noGrp="1" noChangeArrowheads="1"/>
          </p:cNvSpPr>
          <p:nvPr>
            <p:ph type="sldNum" sz="quarter" idx="12"/>
          </p:nvPr>
        </p:nvSpPr>
        <p:spPr>
          <a:ln/>
        </p:spPr>
        <p:txBody>
          <a:bodyPr/>
          <a:lstStyle>
            <a:lvl1pPr>
              <a:defRPr/>
            </a:lvl1pPr>
          </a:lstStyle>
          <a:p>
            <a:fld id="{CB8D62E4-E4EE-491A-98D4-C9A2DFA55053}" type="slidenum">
              <a:rPr lang="es-ES_tradnl" altLang="en-US"/>
              <a:pPr/>
              <a:t>‹Nº›</a:t>
            </a:fld>
            <a:endParaRPr lang="es-ES_tradnl" altLang="en-US"/>
          </a:p>
        </p:txBody>
      </p:sp>
    </p:spTree>
    <p:extLst>
      <p:ext uri="{BB962C8B-B14F-4D97-AF65-F5344CB8AC3E}">
        <p14:creationId xmlns:p14="http://schemas.microsoft.com/office/powerpoint/2010/main" val="288461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6" name="Rectangle 6"/>
          <p:cNvSpPr>
            <a:spLocks noGrp="1" noChangeArrowheads="1"/>
          </p:cNvSpPr>
          <p:nvPr>
            <p:ph type="sldNum" sz="quarter" idx="12"/>
          </p:nvPr>
        </p:nvSpPr>
        <p:spPr>
          <a:ln/>
        </p:spPr>
        <p:txBody>
          <a:bodyPr/>
          <a:lstStyle>
            <a:lvl1pPr>
              <a:defRPr/>
            </a:lvl1pPr>
          </a:lstStyle>
          <a:p>
            <a:fld id="{CF9BF1EB-F5AC-4D9F-AE7B-D8DEEA00D4E8}" type="slidenum">
              <a:rPr lang="es-ES_tradnl" altLang="en-US"/>
              <a:pPr/>
              <a:t>‹Nº›</a:t>
            </a:fld>
            <a:endParaRPr lang="es-ES_tradnl" altLang="en-US"/>
          </a:p>
        </p:txBody>
      </p:sp>
    </p:spTree>
    <p:extLst>
      <p:ext uri="{BB962C8B-B14F-4D97-AF65-F5344CB8AC3E}">
        <p14:creationId xmlns:p14="http://schemas.microsoft.com/office/powerpoint/2010/main" val="3052039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6" name="Rectangle 6"/>
          <p:cNvSpPr>
            <a:spLocks noGrp="1" noChangeArrowheads="1"/>
          </p:cNvSpPr>
          <p:nvPr>
            <p:ph type="sldNum" sz="quarter" idx="12"/>
          </p:nvPr>
        </p:nvSpPr>
        <p:spPr>
          <a:ln/>
        </p:spPr>
        <p:txBody>
          <a:bodyPr/>
          <a:lstStyle>
            <a:lvl1pPr>
              <a:defRPr/>
            </a:lvl1pPr>
          </a:lstStyle>
          <a:p>
            <a:fld id="{568AFC65-52F3-4580-9726-9A1A4085AEAC}" type="slidenum">
              <a:rPr lang="es-ES_tradnl" altLang="en-US"/>
              <a:pPr/>
              <a:t>‹Nº›</a:t>
            </a:fld>
            <a:endParaRPr lang="es-ES_tradnl" altLang="en-US"/>
          </a:p>
        </p:txBody>
      </p:sp>
    </p:spTree>
    <p:extLst>
      <p:ext uri="{BB962C8B-B14F-4D97-AF65-F5344CB8AC3E}">
        <p14:creationId xmlns:p14="http://schemas.microsoft.com/office/powerpoint/2010/main" val="1015745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5" name="Rectangle 6"/>
          <p:cNvSpPr>
            <a:spLocks noGrp="1" noChangeArrowheads="1"/>
          </p:cNvSpPr>
          <p:nvPr>
            <p:ph type="sldNum" sz="quarter" idx="12"/>
          </p:nvPr>
        </p:nvSpPr>
        <p:spPr>
          <a:ln/>
        </p:spPr>
        <p:txBody>
          <a:bodyPr/>
          <a:lstStyle>
            <a:lvl1pPr>
              <a:defRPr/>
            </a:lvl1pPr>
          </a:lstStyle>
          <a:p>
            <a:fld id="{3271EC0E-D21F-4182-89F6-2B54961CAB34}" type="slidenum">
              <a:rPr lang="es-ES_tradnl" altLang="en-US"/>
              <a:pPr/>
              <a:t>‹Nº›</a:t>
            </a:fld>
            <a:endParaRPr lang="es-ES_tradnl" altLang="en-US"/>
          </a:p>
        </p:txBody>
      </p:sp>
    </p:spTree>
    <p:extLst>
      <p:ext uri="{BB962C8B-B14F-4D97-AF65-F5344CB8AC3E}">
        <p14:creationId xmlns:p14="http://schemas.microsoft.com/office/powerpoint/2010/main" val="3324299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a:t>Haga clic para modificar el estilo de título del patrón</a:t>
            </a:r>
            <a:endParaRPr lang="en-US"/>
          </a:p>
        </p:txBody>
      </p:sp>
      <p:sp>
        <p:nvSpPr>
          <p:cNvPr id="3" name="Marcador de tabla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ltLang="en-US"/>
          </a:p>
        </p:txBody>
      </p:sp>
      <p:sp>
        <p:nvSpPr>
          <p:cNvPr id="6" name="Rectangle 6"/>
          <p:cNvSpPr>
            <a:spLocks noGrp="1" noChangeArrowheads="1"/>
          </p:cNvSpPr>
          <p:nvPr>
            <p:ph type="sldNum" sz="quarter" idx="12"/>
          </p:nvPr>
        </p:nvSpPr>
        <p:spPr>
          <a:ln/>
        </p:spPr>
        <p:txBody>
          <a:bodyPr/>
          <a:lstStyle>
            <a:lvl1pPr>
              <a:defRPr/>
            </a:lvl1pPr>
          </a:lstStyle>
          <a:p>
            <a:fld id="{7D8EC2DA-9ED2-457C-A881-EA5DF622BF80}" type="slidenum">
              <a:rPr lang="es-ES_tradnl" altLang="en-US"/>
              <a:pPr/>
              <a:t>‹Nº›</a:t>
            </a:fld>
            <a:endParaRPr lang="es-ES_tradnl" altLang="en-US"/>
          </a:p>
        </p:txBody>
      </p:sp>
    </p:spTree>
    <p:extLst>
      <p:ext uri="{BB962C8B-B14F-4D97-AF65-F5344CB8AC3E}">
        <p14:creationId xmlns:p14="http://schemas.microsoft.com/office/powerpoint/2010/main" val="143074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E6BB0AD-0375-47DD-AEE0-2D75EE440559}" type="datetime1">
              <a:rPr lang="es-ES"/>
              <a:pPr>
                <a:defRPr/>
              </a:pPr>
              <a:t>31/05/2022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535FD1A4-2D7B-4183-8A47-EE8941517BB8}" type="slidenum">
              <a:rPr lang="es-ES" altLang="es-ES"/>
              <a:pPr/>
              <a:t>‹Nº›</a:t>
            </a:fld>
            <a:endParaRPr lang="es-ES" altLang="es-ES"/>
          </a:p>
        </p:txBody>
      </p:sp>
    </p:spTree>
    <p:extLst>
      <p:ext uri="{BB962C8B-B14F-4D97-AF65-F5344CB8AC3E}">
        <p14:creationId xmlns:p14="http://schemas.microsoft.com/office/powerpoint/2010/main" val="46699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16D38B5C-CF98-4FEE-B426-A191C41BF5E1}" type="datetime1">
              <a:rPr lang="es-ES"/>
              <a:pPr>
                <a:defRPr/>
              </a:pPr>
              <a:t>31/05/2022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E62A63B7-679D-49D8-9FD6-B140808EC0EF}" type="slidenum">
              <a:rPr lang="es-ES" altLang="es-ES"/>
              <a:pPr/>
              <a:t>‹Nº›</a:t>
            </a:fld>
            <a:endParaRPr lang="es-ES" altLang="es-ES"/>
          </a:p>
        </p:txBody>
      </p:sp>
    </p:spTree>
    <p:extLst>
      <p:ext uri="{BB962C8B-B14F-4D97-AF65-F5344CB8AC3E}">
        <p14:creationId xmlns:p14="http://schemas.microsoft.com/office/powerpoint/2010/main" val="419965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37FD0F1F-BCEE-4B7F-9EA2-930AD5E52ABB}" type="datetime1">
              <a:rPr lang="es-ES"/>
              <a:pPr>
                <a:defRPr/>
              </a:pPr>
              <a:t>31/05/2022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759CB4A3-6A89-45F4-8073-66D4A96D6BEC}" type="slidenum">
              <a:rPr lang="es-ES" altLang="es-ES"/>
              <a:pPr/>
              <a:t>‹Nº›</a:t>
            </a:fld>
            <a:endParaRPr lang="es-ES" altLang="es-ES"/>
          </a:p>
        </p:txBody>
      </p:sp>
    </p:spTree>
    <p:extLst>
      <p:ext uri="{BB962C8B-B14F-4D97-AF65-F5344CB8AC3E}">
        <p14:creationId xmlns:p14="http://schemas.microsoft.com/office/powerpoint/2010/main" val="79880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0DE915A4-FB73-410B-8499-A50D9B5654DE}" type="datetime1">
              <a:rPr lang="es-ES"/>
              <a:pPr>
                <a:defRPr/>
              </a:pPr>
              <a:t>31/05/2022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FC431367-2E56-4F79-BC0C-1D2303016052}" type="slidenum">
              <a:rPr lang="es-ES" altLang="es-ES"/>
              <a:pPr/>
              <a:t>‹Nº›</a:t>
            </a:fld>
            <a:endParaRPr lang="es-ES" altLang="es-ES"/>
          </a:p>
        </p:txBody>
      </p:sp>
    </p:spTree>
    <p:extLst>
      <p:ext uri="{BB962C8B-B14F-4D97-AF65-F5344CB8AC3E}">
        <p14:creationId xmlns:p14="http://schemas.microsoft.com/office/powerpoint/2010/main" val="339184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CE0BE74-83A5-44A7-96BA-3C67E44BF185}" type="datetime1">
              <a:rPr lang="es-ES"/>
              <a:pPr>
                <a:defRPr/>
              </a:pPr>
              <a:t>31/05/2022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5BB7FDD4-EA0C-4E90-A261-195B0A950538}" type="slidenum">
              <a:rPr lang="es-ES" altLang="es-ES"/>
              <a:pPr/>
              <a:t>‹Nº›</a:t>
            </a:fld>
            <a:endParaRPr lang="es-ES" altLang="es-ES"/>
          </a:p>
        </p:txBody>
      </p:sp>
    </p:spTree>
    <p:extLst>
      <p:ext uri="{BB962C8B-B14F-4D97-AF65-F5344CB8AC3E}">
        <p14:creationId xmlns:p14="http://schemas.microsoft.com/office/powerpoint/2010/main" val="28175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2381838-B5C4-4CBE-82D0-80CD7BCA5268}" type="datetime1">
              <a:rPr lang="es-ES"/>
              <a:pPr>
                <a:defRPr/>
              </a:pPr>
              <a:t>31/05/2022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2EBAB6B0-BBFA-4E21-A2A2-416062903FB7}" type="slidenum">
              <a:rPr lang="es-ES" altLang="es-ES"/>
              <a:pPr/>
              <a:t>‹Nº›</a:t>
            </a:fld>
            <a:endParaRPr lang="es-ES" altLang="es-ES"/>
          </a:p>
        </p:txBody>
      </p:sp>
    </p:spTree>
    <p:extLst>
      <p:ext uri="{BB962C8B-B14F-4D97-AF65-F5344CB8AC3E}">
        <p14:creationId xmlns:p14="http://schemas.microsoft.com/office/powerpoint/2010/main" val="131847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5B6FA57-16C3-40E4-BB16-5F711FE9FF50}" type="datetime1">
              <a:rPr lang="es-ES"/>
              <a:pPr>
                <a:defRPr/>
              </a:pPr>
              <a:t>31/05/2022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AC01955B-A8DC-4042-8894-3DA576554B97}" type="slidenum">
              <a:rPr lang="es-ES" altLang="es-ES"/>
              <a:pPr/>
              <a:t>‹Nº›</a:t>
            </a:fld>
            <a:endParaRPr lang="es-ES" altLang="es-ES"/>
          </a:p>
        </p:txBody>
      </p:sp>
    </p:spTree>
    <p:extLst>
      <p:ext uri="{BB962C8B-B14F-4D97-AF65-F5344CB8AC3E}">
        <p14:creationId xmlns:p14="http://schemas.microsoft.com/office/powerpoint/2010/main" val="354741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20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CE44C3-D268-4AEA-87E2-67D10F4608D8}" type="datetime1">
              <a:rPr lang="es-ES"/>
              <a:pPr>
                <a:defRPr/>
              </a:pPr>
              <a:t>31/05/2022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B9DA457E-0311-46EC-964A-0844CACB1596}" type="slidenum">
              <a:rPr lang="es-ES" altLang="es-ES"/>
              <a:pPr/>
              <a:t>‹Nº›</a:t>
            </a:fld>
            <a:endParaRPr lang="es-ES" alt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n-US"/>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n-US"/>
              <a:t>Haga clic para modificar el estilo de texto del patrón</a:t>
            </a:r>
          </a:p>
          <a:p>
            <a:pPr lvl="1"/>
            <a:r>
              <a:rPr lang="es-ES_tradnl" altLang="en-US"/>
              <a:t>Segundo nivel</a:t>
            </a:r>
          </a:p>
          <a:p>
            <a:pPr lvl="2"/>
            <a:r>
              <a:rPr lang="es-ES_tradnl" altLang="en-US"/>
              <a:t>Tercer nivel</a:t>
            </a:r>
          </a:p>
          <a:p>
            <a:pPr lvl="3"/>
            <a:r>
              <a:rPr lang="es-ES_tradnl" altLang="en-US"/>
              <a:t>Cuarto nivel</a:t>
            </a:r>
          </a:p>
          <a:p>
            <a:pPr lvl="4"/>
            <a:r>
              <a:rPr lang="es-ES_tradnl"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_tradnl"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_tradnl"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87CBF6D-817D-45FB-9F15-E867CB0CA9EE}" type="slidenum">
              <a:rPr lang="es-ES_tradnl" altLang="en-US"/>
              <a:pPr/>
              <a:t>‹Nº›</a:t>
            </a:fld>
            <a:endParaRPr lang="es-ES_tradnl"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09"/>
          <p:cNvSpPr txBox="1">
            <a:spLocks noChangeArrowheads="1"/>
          </p:cNvSpPr>
          <p:nvPr/>
        </p:nvSpPr>
        <p:spPr bwMode="auto">
          <a:xfrm>
            <a:off x="345492" y="2458012"/>
            <a:ext cx="81470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800">
                <a:solidFill>
                  <a:schemeClr val="bg1"/>
                </a:solidFill>
              </a:rPr>
              <a:t>PONENTES:</a:t>
            </a:r>
          </a:p>
          <a:p>
            <a:pPr eaLnBrk="1" hangingPunct="1">
              <a:spcBef>
                <a:spcPct val="0"/>
              </a:spcBef>
              <a:buFontTx/>
              <a:buNone/>
            </a:pPr>
            <a:r>
              <a:rPr lang="es-ES" altLang="es-ES" sz="1800">
                <a:solidFill>
                  <a:schemeClr val="bg1"/>
                </a:solidFill>
              </a:rPr>
              <a:t>Prof. Dr. Juan Francisco Macias Nuñez</a:t>
            </a:r>
          </a:p>
          <a:p>
            <a:pPr eaLnBrk="1" hangingPunct="1">
              <a:spcBef>
                <a:spcPct val="0"/>
              </a:spcBef>
              <a:buFontTx/>
              <a:buNone/>
            </a:pPr>
            <a:r>
              <a:rPr lang="es-ES" altLang="es-ES" sz="1800">
                <a:solidFill>
                  <a:schemeClr val="bg1"/>
                </a:solidFill>
              </a:rPr>
              <a:t>Prof. Dr. Nicolás Roberto Robles Pérez-Monteoliva</a:t>
            </a:r>
          </a:p>
          <a:p>
            <a:pPr eaLnBrk="1" hangingPunct="1">
              <a:spcBef>
                <a:spcPct val="0"/>
              </a:spcBef>
              <a:buFontTx/>
              <a:buNone/>
            </a:pPr>
            <a:r>
              <a:rPr lang="es-ES" altLang="es-ES" sz="1800">
                <a:solidFill>
                  <a:schemeClr val="bg1"/>
                </a:solidFill>
              </a:rPr>
              <a:t>HOSPITAL: Universitario de Badajoz</a:t>
            </a:r>
          </a:p>
          <a:p>
            <a:pPr eaLnBrk="1" hangingPunct="1">
              <a:spcBef>
                <a:spcPct val="0"/>
              </a:spcBef>
              <a:buFontTx/>
              <a:buNone/>
            </a:pPr>
            <a:r>
              <a:rPr lang="es-ES" altLang="es-ES" sz="1800">
                <a:solidFill>
                  <a:schemeClr val="bg1"/>
                </a:solidFill>
              </a:rPr>
              <a:t>UNIVERSIDADES: Universidad de Salamanca y Universidad de Extremadura</a:t>
            </a:r>
          </a:p>
        </p:txBody>
      </p:sp>
      <p:sp>
        <p:nvSpPr>
          <p:cNvPr id="4099" name="309 CuadroTexto"/>
          <p:cNvSpPr txBox="1">
            <a:spLocks noChangeArrowheads="1"/>
          </p:cNvSpPr>
          <p:nvPr/>
        </p:nvSpPr>
        <p:spPr bwMode="auto">
          <a:xfrm>
            <a:off x="1574762" y="1613700"/>
            <a:ext cx="5662612" cy="7699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4400" b="1" dirty="0">
                <a:solidFill>
                  <a:schemeClr val="bg1"/>
                </a:solidFill>
              </a:rPr>
              <a:t>Envejecimiento y Riñón</a:t>
            </a:r>
            <a:endParaRPr lang="es-ES" altLang="es-ES" sz="2000" b="1" dirty="0">
              <a:solidFill>
                <a:schemeClr val="bg1"/>
              </a:solidFill>
            </a:endParaRPr>
          </a:p>
        </p:txBody>
      </p:sp>
      <p:sp>
        <p:nvSpPr>
          <p:cNvPr id="4100" name="310 Marcador de número de diapositiva"/>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FCC2FE-0CFE-4CBA-911E-20BE13A30E24}" type="slidenum">
              <a:rPr lang="es-ES" altLang="es-ES" sz="1200">
                <a:solidFill>
                  <a:schemeClr val="bg1"/>
                </a:solidFill>
              </a:rPr>
              <a:pPr>
                <a:spcBef>
                  <a:spcPct val="0"/>
                </a:spcBef>
                <a:buFontTx/>
                <a:buNone/>
              </a:pPr>
              <a:t>1</a:t>
            </a:fld>
            <a:endParaRPr lang="es-ES" altLang="es-ES" sz="1200">
              <a:solidFill>
                <a:schemeClr val="bg1"/>
              </a:solidFill>
            </a:endParaRPr>
          </a:p>
        </p:txBody>
      </p:sp>
      <p:sp>
        <p:nvSpPr>
          <p:cNvPr id="312" name="311 Marcador de pie de página"/>
          <p:cNvSpPr>
            <a:spLocks noGrp="1"/>
          </p:cNvSpPr>
          <p:nvPr>
            <p:ph type="ftr" sz="quarter" idx="11"/>
          </p:nvPr>
        </p:nvSpPr>
        <p:spPr/>
        <p:txBody>
          <a:bodyPr/>
          <a:lstStyle/>
          <a:p>
            <a:pPr>
              <a:defRPr/>
            </a:pPr>
            <a:endParaRPr lang="es-ES" dirty="0">
              <a:solidFill>
                <a:schemeClr val="bg1"/>
              </a:solidFill>
            </a:endParaRPr>
          </a:p>
        </p:txBody>
      </p:sp>
      <p:pic>
        <p:nvPicPr>
          <p:cNvPr id="7" name="Picture 2">
            <a:extLst>
              <a:ext uri="{FF2B5EF4-FFF2-40B4-BE49-F238E27FC236}">
                <a16:creationId xmlns:a16="http://schemas.microsoft.com/office/drawing/2014/main" id="{2ACAB302-72F6-55C4-B200-3836721F6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75" y="158228"/>
            <a:ext cx="1521716" cy="11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victor\OneDrive\NEFROLOGIA AL DIA\DOMINIO\Dossier\Icono NAD.jpg">
            <a:extLst>
              <a:ext uri="{FF2B5EF4-FFF2-40B4-BE49-F238E27FC236}">
                <a16:creationId xmlns:a16="http://schemas.microsoft.com/office/drawing/2014/main" id="{DBC7271B-8D9D-975D-AFED-E117B7BA3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02" y="404663"/>
            <a:ext cx="1960461" cy="68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a:extLst>
              <a:ext uri="{FF2B5EF4-FFF2-40B4-BE49-F238E27FC236}">
                <a16:creationId xmlns:a16="http://schemas.microsoft.com/office/drawing/2014/main" id="{CBBD3A71-D27D-C390-FEE4-A22F9A043610}"/>
              </a:ext>
            </a:extLst>
          </p:cNvPr>
          <p:cNvSpPr>
            <a:spLocks noChangeArrowheads="1"/>
          </p:cNvSpPr>
          <p:nvPr/>
        </p:nvSpPr>
        <p:spPr bwMode="auto">
          <a:xfrm>
            <a:off x="2537843" y="404664"/>
            <a:ext cx="376234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650" b="1">
                <a:solidFill>
                  <a:srgbClr val="0000FF"/>
                </a:solidFill>
              </a:rPr>
              <a:t>Grupo Universidad de la SEN para Docencia de Grado</a:t>
            </a:r>
          </a:p>
          <a:p>
            <a:pPr algn="ctr" eaLnBrk="1" hangingPunct="1">
              <a:spcBef>
                <a:spcPct val="0"/>
              </a:spcBef>
              <a:buFontTx/>
              <a:buNone/>
            </a:pPr>
            <a:r>
              <a:rPr lang="es-ES" altLang="es-ES" sz="1200" b="1">
                <a:solidFill>
                  <a:srgbClr val="0000FF"/>
                </a:solidFill>
              </a:rPr>
              <a:t>Coordinador Prof Gabriel de Arriba</a:t>
            </a:r>
          </a:p>
        </p:txBody>
      </p:sp>
      <p:cxnSp>
        <p:nvCxnSpPr>
          <p:cNvPr id="10" name="10 Conector recto">
            <a:extLst>
              <a:ext uri="{FF2B5EF4-FFF2-40B4-BE49-F238E27FC236}">
                <a16:creationId xmlns:a16="http://schemas.microsoft.com/office/drawing/2014/main" id="{617E3BB2-3DD6-4B5D-5F35-46EE088DFECA}"/>
              </a:ext>
            </a:extLst>
          </p:cNvPr>
          <p:cNvCxnSpPr>
            <a:cxnSpLocks/>
          </p:cNvCxnSpPr>
          <p:nvPr/>
        </p:nvCxnSpPr>
        <p:spPr>
          <a:xfrm>
            <a:off x="683568" y="1341239"/>
            <a:ext cx="7290323" cy="44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1D07C09-B45C-0316-E5C6-63309CD08473}"/>
              </a:ext>
            </a:extLst>
          </p:cNvPr>
          <p:cNvSpPr txBox="1"/>
          <p:nvPr/>
        </p:nvSpPr>
        <p:spPr>
          <a:xfrm>
            <a:off x="345492" y="4766782"/>
            <a:ext cx="8229600" cy="1200329"/>
          </a:xfrm>
          <a:prstGeom prst="rect">
            <a:avLst/>
          </a:prstGeom>
          <a:noFill/>
        </p:spPr>
        <p:txBody>
          <a:bodyPr wrap="square">
            <a:spAutoFit/>
          </a:bodyPr>
          <a:lstStyle/>
          <a:p>
            <a:r>
              <a:rPr lang="es-ES" i="1" spc="-8">
                <a:solidFill>
                  <a:schemeClr val="bg1"/>
                </a:solidFill>
                <a:cs typeface="Calibri"/>
              </a:rPr>
              <a:t>En este tema se revisan </a:t>
            </a:r>
            <a:r>
              <a:rPr lang="es-ES" i="1">
                <a:solidFill>
                  <a:schemeClr val="bg1"/>
                </a:solidFill>
                <a:cs typeface="Calibri"/>
              </a:rPr>
              <a:t>los cambios fisiológicos durante el envejcimiento. Se revisa el envejecimiento renal en general y de los compartimientos  renales. Si ilustran los ajustes del filtrado glomerular y de la reserva funcional renal con la edad, así como otros aspectos relacionados con el envejecimiento fisiológico</a:t>
            </a:r>
            <a:endParaRPr lang="es-E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r>
              <a:rPr lang="es-ES" altLang="es-ES" sz="3200">
                <a:solidFill>
                  <a:srgbClr val="FF0066"/>
                </a:solidFill>
              </a:rPr>
              <a:t>AJUSTE DEL F.G. A LA EDAD</a:t>
            </a:r>
          </a:p>
        </p:txBody>
      </p:sp>
      <p:sp>
        <p:nvSpPr>
          <p:cNvPr id="19459" name="Marcador de contenido 2"/>
          <p:cNvSpPr>
            <a:spLocks noGrp="1"/>
          </p:cNvSpPr>
          <p:nvPr>
            <p:ph idx="1"/>
          </p:nvPr>
        </p:nvSpPr>
        <p:spPr>
          <a:xfrm>
            <a:off x="539750" y="2319338"/>
            <a:ext cx="8229600" cy="2765425"/>
          </a:xfrm>
        </p:spPr>
        <p:txBody>
          <a:bodyPr/>
          <a:lstStyle/>
          <a:p>
            <a:pPr eaLnBrk="1" hangingPunct="1">
              <a:spcBef>
                <a:spcPct val="0"/>
              </a:spcBef>
              <a:buFontTx/>
              <a:buNone/>
            </a:pPr>
            <a:r>
              <a:rPr lang="es-ES" altLang="es-ES" sz="2400">
                <a:solidFill>
                  <a:srgbClr val="FF0000"/>
                </a:solidFill>
                <a:ea typeface="MS PGothic" panose="020B0600070205080204" pitchFamily="34" charset="-128"/>
                <a:cs typeface="Arial" panose="020B0604020202020204" pitchFamily="34" charset="0"/>
              </a:rPr>
              <a:t>FGAE  25 a 70 años </a:t>
            </a:r>
            <a:r>
              <a:rPr lang="es-ES" altLang="es-ES" sz="2400">
                <a:solidFill>
                  <a:srgbClr val="002060"/>
                </a:solidFill>
                <a:ea typeface="MS PGothic" panose="020B0600070205080204" pitchFamily="34" charset="-128"/>
                <a:cs typeface="Arial" panose="020B0604020202020204" pitchFamily="34" charset="0"/>
              </a:rPr>
              <a:t>= 120 + 20 – 0,8 x edad  en años</a:t>
            </a:r>
          </a:p>
          <a:p>
            <a:pPr eaLnBrk="1" hangingPunct="1">
              <a:spcBef>
                <a:spcPct val="0"/>
              </a:spcBef>
              <a:buFontTx/>
              <a:buNone/>
            </a:pPr>
            <a:endParaRPr lang="es-ES" altLang="es-ES" sz="2400">
              <a:solidFill>
                <a:srgbClr val="002060"/>
              </a:solidFill>
              <a:ea typeface="MS PGothic" panose="020B0600070205080204" pitchFamily="34" charset="-128"/>
              <a:cs typeface="Arial" panose="020B0604020202020204" pitchFamily="34" charset="0"/>
            </a:endParaRPr>
          </a:p>
          <a:p>
            <a:pPr eaLnBrk="1" hangingPunct="1">
              <a:spcBef>
                <a:spcPct val="0"/>
              </a:spcBef>
              <a:buFontTx/>
              <a:buNone/>
            </a:pPr>
            <a:r>
              <a:rPr lang="es-ES" altLang="es-ES" sz="2400">
                <a:solidFill>
                  <a:srgbClr val="FF0000"/>
                </a:solidFill>
                <a:ea typeface="MS PGothic" panose="020B0600070205080204" pitchFamily="34" charset="-128"/>
                <a:cs typeface="Arial" panose="020B0604020202020204" pitchFamily="34" charset="0"/>
              </a:rPr>
              <a:t>FGAE  &gt; 70 años </a:t>
            </a:r>
            <a:r>
              <a:rPr lang="es-ES" altLang="es-ES" sz="2400">
                <a:solidFill>
                  <a:srgbClr val="002060"/>
                </a:solidFill>
                <a:ea typeface="MS PGothic" panose="020B0600070205080204" pitchFamily="34" charset="-128"/>
                <a:cs typeface="Arial" panose="020B0604020202020204" pitchFamily="34" charset="0"/>
              </a:rPr>
              <a:t>=  120 + 37,5 – 1.05 x edad en años</a:t>
            </a:r>
          </a:p>
          <a:p>
            <a:pPr eaLnBrk="1" hangingPunct="1">
              <a:spcBef>
                <a:spcPct val="0"/>
              </a:spcBef>
              <a:buFontTx/>
              <a:buNone/>
            </a:pPr>
            <a:endParaRPr lang="es-ES" altLang="es-ES" sz="2400">
              <a:solidFill>
                <a:srgbClr val="002060"/>
              </a:solidFill>
              <a:ea typeface="MS PGothic" panose="020B0600070205080204" pitchFamily="34" charset="-128"/>
              <a:cs typeface="Arial" panose="020B0604020202020204" pitchFamily="34" charset="0"/>
            </a:endParaRPr>
          </a:p>
          <a:p>
            <a:pPr eaLnBrk="1" hangingPunct="1">
              <a:spcBef>
                <a:spcPct val="0"/>
              </a:spcBef>
              <a:buFontTx/>
              <a:buNone/>
            </a:pPr>
            <a:r>
              <a:rPr lang="es-ES" altLang="es-ES" sz="2400">
                <a:solidFill>
                  <a:srgbClr val="002060"/>
                </a:solidFill>
                <a:ea typeface="MS PGothic" panose="020B0600070205080204" pitchFamily="34" charset="-128"/>
                <a:cs typeface="Arial" panose="020B0604020202020204" pitchFamily="34" charset="0"/>
              </a:rPr>
              <a:t>Filtrado glomerular optimo/máximo a los 25-30 años:  120  ml/min por termino medio.</a:t>
            </a:r>
          </a:p>
          <a:p>
            <a:pPr eaLnBrk="1" hangingPunct="1">
              <a:spcBef>
                <a:spcPct val="0"/>
              </a:spcBef>
              <a:buFontTx/>
              <a:buNone/>
            </a:pPr>
            <a:r>
              <a:rPr lang="es-ES" altLang="es-ES" sz="2400">
                <a:solidFill>
                  <a:srgbClr val="002060"/>
                </a:solidFill>
                <a:ea typeface="MS PGothic" panose="020B0600070205080204" pitchFamily="34" charset="-128"/>
                <a:cs typeface="Arial" panose="020B0604020202020204" pitchFamily="34" charset="0"/>
              </a:rPr>
              <a:t>FGAE: Filtrado glomerular acorde a la edad </a:t>
            </a:r>
          </a:p>
          <a:p>
            <a:pPr eaLnBrk="1" hangingPunct="1">
              <a:spcBef>
                <a:spcPct val="0"/>
              </a:spcBef>
              <a:buFontTx/>
              <a:buNone/>
            </a:pPr>
            <a:endParaRPr lang="es-ES" altLang="es-ES" sz="2400">
              <a:solidFill>
                <a:srgbClr val="002060"/>
              </a:solidFill>
              <a:ea typeface="MS PGothic" panose="020B0600070205080204" pitchFamily="34" charset="-128"/>
              <a:cs typeface="Arial" panose="020B0604020202020204" pitchFamily="34" charset="0"/>
            </a:endParaRPr>
          </a:p>
          <a:p>
            <a:pPr eaLnBrk="1" hangingPunct="1">
              <a:spcBef>
                <a:spcPct val="0"/>
              </a:spcBef>
              <a:buFontTx/>
              <a:buNone/>
            </a:pPr>
            <a:endParaRPr lang="es-ES" altLang="es-ES" sz="2400">
              <a:solidFill>
                <a:srgbClr val="002060"/>
              </a:solidFill>
              <a:ea typeface="MS PGothic" panose="020B0600070205080204" pitchFamily="34" charset="-128"/>
              <a:cs typeface="Arial" panose="020B0604020202020204" pitchFamily="34" charset="0"/>
            </a:endParaRPr>
          </a:p>
          <a:p>
            <a:pPr eaLnBrk="1" hangingPunct="1">
              <a:spcBef>
                <a:spcPct val="0"/>
              </a:spcBef>
              <a:buFontTx/>
              <a:buNone/>
            </a:pPr>
            <a:endParaRPr lang="es-ES" altLang="es-ES" sz="2400">
              <a:solidFill>
                <a:srgbClr val="002060"/>
              </a:solidFill>
              <a:ea typeface="MS PGothic" panose="020B0600070205080204" pitchFamily="34" charset="-128"/>
              <a:cs typeface="Arial" panose="020B0604020202020204" pitchFamily="34" charset="0"/>
            </a:endParaRPr>
          </a:p>
          <a:p>
            <a:pPr eaLnBrk="1" hangingPunct="1">
              <a:spcBef>
                <a:spcPct val="0"/>
              </a:spcBef>
              <a:buFontTx/>
              <a:buNone/>
            </a:pPr>
            <a:r>
              <a:rPr lang="es-ES" altLang="es-ES" sz="2400">
                <a:solidFill>
                  <a:srgbClr val="002060"/>
                </a:solidFill>
                <a:ea typeface="MS PGothic" panose="020B0600070205080204" pitchFamily="34" charset="-128"/>
                <a:cs typeface="Arial" panose="020B0604020202020204" pitchFamily="34" charset="0"/>
              </a:rPr>
              <a:t>	</a:t>
            </a:r>
          </a:p>
        </p:txBody>
      </p:sp>
      <p:sp>
        <p:nvSpPr>
          <p:cNvPr id="4" name="Marcador de pie de página 3"/>
          <p:cNvSpPr>
            <a:spLocks noGrp="1"/>
          </p:cNvSpPr>
          <p:nvPr>
            <p:ph type="ftr" sz="quarter" idx="11"/>
          </p:nvPr>
        </p:nvSpPr>
        <p:spPr/>
        <p:txBody>
          <a:bodyPr/>
          <a:lstStyle/>
          <a:p>
            <a:pPr>
              <a:defRPr/>
            </a:pPr>
            <a:endParaRPr lang="es-ES">
              <a:solidFill>
                <a:schemeClr val="bg1"/>
              </a:solidFill>
            </a:endParaRPr>
          </a:p>
        </p:txBody>
      </p:sp>
      <p:sp>
        <p:nvSpPr>
          <p:cNvPr id="19461"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786B9B-7431-437B-B025-3B679F6144C7}" type="slidenum">
              <a:rPr lang="es-ES" altLang="es-ES" sz="1200">
                <a:solidFill>
                  <a:schemeClr val="bg1"/>
                </a:solidFill>
              </a:rPr>
              <a:pPr>
                <a:spcBef>
                  <a:spcPct val="0"/>
                </a:spcBef>
                <a:buFontTx/>
                <a:buNone/>
              </a:pPr>
              <a:t>10</a:t>
            </a:fld>
            <a:endParaRPr lang="es-ES" altLang="es-ES" sz="1200">
              <a:solidFill>
                <a:schemeClr val="bg1"/>
              </a:solidFill>
            </a:endParaRPr>
          </a:p>
        </p:txBody>
      </p:sp>
      <p:pic>
        <p:nvPicPr>
          <p:cNvPr id="19462" name="Picture 12" descr="S.E.N. Nefrología (@SENefrologia)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lstStyle/>
          <a:p>
            <a:r>
              <a:rPr lang="es-ES" altLang="es-ES" sz="3200">
                <a:solidFill>
                  <a:srgbClr val="FF0066"/>
                </a:solidFill>
              </a:rPr>
              <a:t>RESERVA FUNCIONAL </a:t>
            </a:r>
          </a:p>
        </p:txBody>
      </p:sp>
      <p:sp>
        <p:nvSpPr>
          <p:cNvPr id="4" name="Marcador de pie de página 3"/>
          <p:cNvSpPr>
            <a:spLocks noGrp="1"/>
          </p:cNvSpPr>
          <p:nvPr>
            <p:ph type="ftr" sz="quarter" idx="11"/>
          </p:nvPr>
        </p:nvSpPr>
        <p:spPr/>
        <p:txBody>
          <a:bodyPr/>
          <a:lstStyle/>
          <a:p>
            <a:pPr>
              <a:defRPr/>
            </a:pPr>
            <a:endParaRPr lang="es-ES">
              <a:solidFill>
                <a:schemeClr val="bg1"/>
              </a:solidFill>
            </a:endParaRPr>
          </a:p>
        </p:txBody>
      </p:sp>
      <p:sp>
        <p:nvSpPr>
          <p:cNvPr id="20484"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B1F5EC-C64B-42F7-AD8A-AFC80EE0A0FF}" type="slidenum">
              <a:rPr lang="es-ES" altLang="es-ES" sz="1200">
                <a:solidFill>
                  <a:schemeClr val="bg1"/>
                </a:solidFill>
              </a:rPr>
              <a:pPr>
                <a:spcBef>
                  <a:spcPct val="0"/>
                </a:spcBef>
                <a:buFontTx/>
                <a:buNone/>
              </a:pPr>
              <a:t>11</a:t>
            </a:fld>
            <a:endParaRPr lang="es-ES" altLang="es-ES" sz="1200">
              <a:solidFill>
                <a:schemeClr val="bg1"/>
              </a:solidFill>
            </a:endParaRPr>
          </a:p>
        </p:txBody>
      </p:sp>
      <p:graphicFrame>
        <p:nvGraphicFramePr>
          <p:cNvPr id="6" name="Group 3"/>
          <p:cNvGraphicFramePr>
            <a:graphicFrameLocks noGrp="1"/>
          </p:cNvGraphicFramePr>
          <p:nvPr/>
        </p:nvGraphicFramePr>
        <p:xfrm>
          <a:off x="381000" y="2205038"/>
          <a:ext cx="8305800" cy="2338386"/>
        </p:xfrm>
        <a:graphic>
          <a:graphicData uri="http://schemas.openxmlformats.org/drawingml/2006/table">
            <a:tbl>
              <a:tblPr/>
              <a:tblGrid>
                <a:gridCol w="1171575">
                  <a:extLst>
                    <a:ext uri="{9D8B030D-6E8A-4147-A177-3AD203B41FA5}">
                      <a16:colId xmlns:a16="http://schemas.microsoft.com/office/drawing/2014/main" val="20000"/>
                    </a:ext>
                  </a:extLst>
                </a:gridCol>
                <a:gridCol w="2605088">
                  <a:extLst>
                    <a:ext uri="{9D8B030D-6E8A-4147-A177-3AD203B41FA5}">
                      <a16:colId xmlns:a16="http://schemas.microsoft.com/office/drawing/2014/main" val="20001"/>
                    </a:ext>
                  </a:extLst>
                </a:gridCol>
                <a:gridCol w="3019425">
                  <a:extLst>
                    <a:ext uri="{9D8B030D-6E8A-4147-A177-3AD203B41FA5}">
                      <a16:colId xmlns:a16="http://schemas.microsoft.com/office/drawing/2014/main" val="20002"/>
                    </a:ext>
                  </a:extLst>
                </a:gridCol>
                <a:gridCol w="1509712">
                  <a:extLst>
                    <a:ext uri="{9D8B030D-6E8A-4147-A177-3AD203B41FA5}">
                      <a16:colId xmlns:a16="http://schemas.microsoft.com/office/drawing/2014/main" val="20003"/>
                    </a:ext>
                  </a:extLst>
                </a:gridCol>
              </a:tblGrid>
              <a:tr h="7794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alibri" pitchFamily="34" charset="0"/>
                          <a:cs typeface="Arial" charset="0"/>
                        </a:rPr>
                        <a:t>Sujetos</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alibri" pitchFamily="34" charset="0"/>
                          <a:cs typeface="Arial" charset="0"/>
                        </a:rPr>
                        <a:t>Aclaramiento de creatinina con cimetidina basal</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err="1">
                          <a:ln>
                            <a:noFill/>
                          </a:ln>
                          <a:solidFill>
                            <a:schemeClr val="tx1"/>
                          </a:solidFill>
                          <a:effectLst/>
                          <a:latin typeface="Calibri" pitchFamily="34" charset="0"/>
                          <a:cs typeface="Arial" charset="0"/>
                        </a:rPr>
                        <a:t>Acl</a:t>
                      </a:r>
                      <a:r>
                        <a:rPr kumimoji="0" lang="es-ES" sz="1400" b="1" i="0" u="none" strike="noStrike" cap="none" normalizeH="0" baseline="0" dirty="0">
                          <a:ln>
                            <a:noFill/>
                          </a:ln>
                          <a:solidFill>
                            <a:schemeClr val="tx1"/>
                          </a:solidFill>
                          <a:effectLst/>
                          <a:latin typeface="Calibri" pitchFamily="34" charset="0"/>
                          <a:cs typeface="Arial" charset="0"/>
                        </a:rPr>
                        <a:t>. creatinina con cimetidina  </a:t>
                      </a:r>
                      <a:r>
                        <a:rPr kumimoji="0" lang="es-ES" sz="1400" b="1" i="0" u="none" strike="noStrike" cap="none" normalizeH="0" baseline="0" dirty="0" err="1">
                          <a:ln>
                            <a:noFill/>
                          </a:ln>
                          <a:solidFill>
                            <a:schemeClr val="tx1"/>
                          </a:solidFill>
                          <a:effectLst/>
                          <a:latin typeface="Calibri" pitchFamily="34" charset="0"/>
                          <a:cs typeface="Arial" charset="0"/>
                        </a:rPr>
                        <a:t>post-sobrecarga</a:t>
                      </a:r>
                      <a:r>
                        <a:rPr kumimoji="0" lang="es-ES" sz="1400" b="1" i="0" u="none" strike="noStrike" cap="none" normalizeH="0" baseline="0" dirty="0">
                          <a:ln>
                            <a:noFill/>
                          </a:ln>
                          <a:solidFill>
                            <a:schemeClr val="tx1"/>
                          </a:solidFill>
                          <a:effectLst/>
                          <a:latin typeface="Calibri" pitchFamily="34" charset="0"/>
                          <a:cs typeface="Arial" charset="0"/>
                        </a:rPr>
                        <a:t> proteica</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alibri" pitchFamily="34" charset="0"/>
                          <a:cs typeface="Arial" charset="0"/>
                        </a:rPr>
                        <a:t>Δ  ml/min</a:t>
                      </a:r>
                      <a:endParaRPr kumimoji="0" lang="es-ES_tradnl" sz="1400" b="0" i="0" u="none" strike="noStrike" cap="none" normalizeH="0" baseline="0">
                        <a:ln>
                          <a:noFill/>
                        </a:ln>
                        <a:solidFill>
                          <a:schemeClr val="tx1"/>
                        </a:solidFill>
                        <a:effectLst/>
                        <a:latin typeface="Arial" charset="0"/>
                        <a:cs typeface="Arial" charset="0"/>
                      </a:endParaRPr>
                    </a:p>
                  </a:txBody>
                  <a:tcPr marT="45706" marB="45706"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779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Calibri" pitchFamily="34" charset="0"/>
                          <a:cs typeface="Arial" charset="0"/>
                        </a:rPr>
                        <a:t>Jóvenes sanos </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Calibri" pitchFamily="34" charset="0"/>
                          <a:cs typeface="Arial" charset="0"/>
                        </a:rPr>
                        <a:t>122.5  ±: 25 </a:t>
                      </a:r>
                      <a:r>
                        <a:rPr kumimoji="0" lang="es-ES" sz="1400" b="0" i="0" u="none" strike="noStrike" cap="none" normalizeH="0" baseline="0" dirty="0">
                          <a:ln>
                            <a:noFill/>
                          </a:ln>
                          <a:solidFill>
                            <a:schemeClr val="tx1"/>
                          </a:solidFill>
                          <a:effectLst/>
                          <a:latin typeface="Calibri" pitchFamily="34" charset="0"/>
                          <a:cs typeface="Arial" charset="0"/>
                        </a:rPr>
                        <a:t>ml/min</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Calibri" pitchFamily="34" charset="0"/>
                          <a:cs typeface="Arial" charset="0"/>
                        </a:rPr>
                        <a:t>226.0 ± 49  (p = 0.06) </a:t>
                      </a:r>
                      <a:r>
                        <a:rPr kumimoji="0" lang="es-ES" sz="1400" b="0" i="0" u="none" strike="noStrike" cap="none" normalizeH="0" baseline="0" dirty="0">
                          <a:ln>
                            <a:noFill/>
                          </a:ln>
                          <a:solidFill>
                            <a:schemeClr val="tx1"/>
                          </a:solidFill>
                          <a:effectLst/>
                          <a:latin typeface="Calibri" pitchFamily="34" charset="0"/>
                          <a:cs typeface="Arial" charset="0"/>
                        </a:rPr>
                        <a:t>ml/min</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Calibri" pitchFamily="34" charset="0"/>
                          <a:cs typeface="Arial" charset="0"/>
                        </a:rPr>
                        <a:t>+ 103.5 (+ 84%)</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1"/>
                  </a:ext>
                </a:extLst>
              </a:tr>
              <a:tr h="779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Calibri" pitchFamily="34" charset="0"/>
                          <a:cs typeface="Arial" charset="0"/>
                        </a:rPr>
                        <a:t>&gt; 65años sanos </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Calibri" pitchFamily="34" charset="0"/>
                          <a:cs typeface="Arial" charset="0"/>
                        </a:rPr>
                        <a:t>81.8, ±10  </a:t>
                      </a:r>
                      <a:r>
                        <a:rPr kumimoji="0" lang="es-ES" sz="1400" b="0" i="0" u="none" strike="noStrike" cap="none" normalizeH="0" baseline="0" dirty="0">
                          <a:ln>
                            <a:noFill/>
                          </a:ln>
                          <a:solidFill>
                            <a:schemeClr val="tx1"/>
                          </a:solidFill>
                          <a:effectLst/>
                          <a:latin typeface="Calibri" pitchFamily="34" charset="0"/>
                          <a:cs typeface="Arial" charset="0"/>
                        </a:rPr>
                        <a:t>ml/min</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Calibri" pitchFamily="34" charset="0"/>
                          <a:cs typeface="Arial" charset="0"/>
                        </a:rPr>
                        <a:t>115.9 ±39.4  (p = 0.2) </a:t>
                      </a:r>
                      <a:r>
                        <a:rPr kumimoji="0" lang="es-ES" sz="1400" b="0" i="0" u="none" strike="noStrike" cap="none" normalizeH="0" baseline="0" dirty="0">
                          <a:ln>
                            <a:noFill/>
                          </a:ln>
                          <a:solidFill>
                            <a:schemeClr val="tx1"/>
                          </a:solidFill>
                          <a:effectLst/>
                          <a:latin typeface="Calibri" pitchFamily="34" charset="0"/>
                          <a:cs typeface="Arial" charset="0"/>
                        </a:rPr>
                        <a:t>ml/min</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Calibri" pitchFamily="34" charset="0"/>
                          <a:cs typeface="Arial" charset="0"/>
                        </a:rPr>
                        <a:t>+ 34.1 (+ 42%)</a:t>
                      </a:r>
                      <a:endParaRPr kumimoji="0" lang="es-ES_tradnl" sz="1400" b="0" i="0" u="none" strike="noStrike" cap="none" normalizeH="0" baseline="0" dirty="0">
                        <a:ln>
                          <a:noFill/>
                        </a:ln>
                        <a:solidFill>
                          <a:schemeClr val="tx1"/>
                        </a:solidFill>
                        <a:effectLst/>
                        <a:latin typeface="Arial" charset="0"/>
                        <a:cs typeface="Arial" charset="0"/>
                      </a:endParaRPr>
                    </a:p>
                  </a:txBody>
                  <a:tcPr marT="45706" marB="45706"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2"/>
                  </a:ext>
                </a:extLst>
              </a:tr>
            </a:tbl>
          </a:graphicData>
        </a:graphic>
      </p:graphicFrame>
      <p:sp>
        <p:nvSpPr>
          <p:cNvPr id="7" name="CuadroTexto 6">
            <a:extLst>
              <a:ext uri="{FF2B5EF4-FFF2-40B4-BE49-F238E27FC236}">
                <a16:creationId xmlns:a16="http://schemas.microsoft.com/office/drawing/2014/main" id="{EA59950D-EC23-947B-3F3E-95C6560B44A6}"/>
              </a:ext>
            </a:extLst>
          </p:cNvPr>
          <p:cNvSpPr txBox="1"/>
          <p:nvPr/>
        </p:nvSpPr>
        <p:spPr>
          <a:xfrm>
            <a:off x="539750" y="5120448"/>
            <a:ext cx="7704658" cy="1200329"/>
          </a:xfrm>
          <a:prstGeom prst="rect">
            <a:avLst/>
          </a:prstGeom>
          <a:noFill/>
        </p:spPr>
        <p:txBody>
          <a:bodyPr wrap="square">
            <a:spAutoFit/>
          </a:bodyPr>
          <a:lstStyle/>
          <a:p>
            <a:r>
              <a:rPr lang="es-ES" i="1" spc="-8">
                <a:solidFill>
                  <a:schemeClr val="bg1"/>
                </a:solidFill>
                <a:cs typeface="Calibri"/>
              </a:rPr>
              <a:t>En este tema se revisan </a:t>
            </a:r>
            <a:r>
              <a:rPr lang="es-ES" i="1">
                <a:solidFill>
                  <a:schemeClr val="bg1"/>
                </a:solidFill>
                <a:cs typeface="Calibri"/>
              </a:rPr>
              <a:t>los cambios fisiológicos  </a:t>
            </a:r>
          </a:p>
          <a:p>
            <a:r>
              <a:rPr lang="es-ES" i="1">
                <a:solidFill>
                  <a:schemeClr val="bg1"/>
                </a:solidFill>
                <a:cs typeface="Calibri"/>
              </a:rPr>
              <a:t>Envejecimiento fisiológico general y renal. Envejecimiento de los compartimientos renales</a:t>
            </a:r>
          </a:p>
          <a:p>
            <a:r>
              <a:rPr lang="es-ES" i="1">
                <a:solidFill>
                  <a:schemeClr val="bg1"/>
                </a:solidFill>
                <a:cs typeface="Calibri"/>
              </a:rPr>
              <a:t>Ajustes del filtrado glomerular con la edad, y reserva funcional renal. </a:t>
            </a: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ES" altLang="es-ES" sz="2800">
                <a:solidFill>
                  <a:srgbClr val="FF0066"/>
                </a:solidFill>
              </a:rPr>
              <a:t>PREVALENCIA ERC POR H.U.GE-ESTUDIO HERMEX</a:t>
            </a:r>
          </a:p>
        </p:txBody>
      </p:sp>
      <p:graphicFrame>
        <p:nvGraphicFramePr>
          <p:cNvPr id="21507" name="4 Gráfico"/>
          <p:cNvGraphicFramePr>
            <a:graphicFrameLocks/>
          </p:cNvGraphicFramePr>
          <p:nvPr/>
        </p:nvGraphicFramePr>
        <p:xfrm>
          <a:off x="992188" y="1793875"/>
          <a:ext cx="7375525" cy="4165600"/>
        </p:xfrm>
        <a:graphic>
          <a:graphicData uri="http://schemas.openxmlformats.org/presentationml/2006/ole">
            <mc:AlternateContent xmlns:mc="http://schemas.openxmlformats.org/markup-compatibility/2006">
              <mc:Choice xmlns:v="urn:schemas-microsoft-com:vml" Requires="v">
                <p:oleObj name="Chart" r:id="rId3" imgW="7382896" imgH="4170025" progId="Excel.Chart.8">
                  <p:embed/>
                </p:oleObj>
              </mc:Choice>
              <mc:Fallback>
                <p:oleObj name="Chart" r:id="rId3" imgW="7382896" imgH="4170025" progId="Excel.Chart.8">
                  <p:embed/>
                  <p:pic>
                    <p:nvPicPr>
                      <p:cNvPr id="21507" name="4 Gráfic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8" y="1793875"/>
                        <a:ext cx="73755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3 CuadroTexto"/>
          <p:cNvSpPr txBox="1">
            <a:spLocks noChangeArrowheads="1"/>
          </p:cNvSpPr>
          <p:nvPr/>
        </p:nvSpPr>
        <p:spPr bwMode="auto">
          <a:xfrm>
            <a:off x="2051050" y="6021388"/>
            <a:ext cx="448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Mujeres		Hombres		Global</a:t>
            </a:r>
          </a:p>
        </p:txBody>
      </p:sp>
      <p:sp>
        <p:nvSpPr>
          <p:cNvPr id="21509" name="CuadroTexto 5"/>
          <p:cNvSpPr txBox="1">
            <a:spLocks noChangeArrowheads="1"/>
          </p:cNvSpPr>
          <p:nvPr/>
        </p:nvSpPr>
        <p:spPr bwMode="auto">
          <a:xfrm>
            <a:off x="684213" y="1160463"/>
            <a:ext cx="7704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es-ES" sz="1800">
                <a:solidFill>
                  <a:srgbClr val="002060"/>
                </a:solidFill>
              </a:rPr>
              <a:t>Puntuación HUGe = </a:t>
            </a:r>
          </a:p>
          <a:p>
            <a:pPr>
              <a:spcBef>
                <a:spcPct val="0"/>
              </a:spcBef>
              <a:buFontTx/>
              <a:buNone/>
            </a:pPr>
            <a:r>
              <a:rPr lang="pt-BR" altLang="es-ES" sz="1800" b="1">
                <a:solidFill>
                  <a:schemeClr val="bg1"/>
                </a:solidFill>
              </a:rPr>
              <a:t>2.505458 – (0.264418 x Hematocrito) + (0.118100 x Urea) [+ 1.383960 si Varón]</a:t>
            </a:r>
            <a:endParaRPr lang="pt-BR" altLang="es-ES" sz="1800">
              <a:solidFill>
                <a:srgbClr val="002060"/>
              </a:solidFill>
            </a:endParaRPr>
          </a:p>
          <a:p>
            <a:pPr algn="ctr">
              <a:spcBef>
                <a:spcPct val="0"/>
              </a:spcBef>
              <a:buFontTx/>
              <a:buNone/>
            </a:pPr>
            <a:r>
              <a:rPr lang="pt-BR" altLang="es-ES" sz="1800">
                <a:solidFill>
                  <a:srgbClr val="002060"/>
                </a:solidFill>
              </a:rPr>
              <a:t>Se considera IRC si valor &gt; 0</a:t>
            </a:r>
            <a:endParaRPr lang="es-ES" altLang="es-ES" sz="1800">
              <a:solidFill>
                <a:srgbClr val="002060"/>
              </a:solidFill>
            </a:endParaRPr>
          </a:p>
        </p:txBody>
      </p:sp>
      <p:sp>
        <p:nvSpPr>
          <p:cNvPr id="21510" name="CuadroTexto 1"/>
          <p:cNvSpPr txBox="1">
            <a:spLocks noChangeArrowheads="1"/>
          </p:cNvSpPr>
          <p:nvPr/>
        </p:nvSpPr>
        <p:spPr bwMode="auto">
          <a:xfrm>
            <a:off x="4294188" y="6451600"/>
            <a:ext cx="473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rgbClr val="00B0F0"/>
                </a:solidFill>
              </a:rPr>
              <a:t>Alvarez Gregori J et al. J. Nutr. Health Aging 2011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0" y="274638"/>
            <a:ext cx="8893175" cy="1143000"/>
          </a:xfrm>
        </p:spPr>
        <p:txBody>
          <a:bodyPr/>
          <a:lstStyle/>
          <a:p>
            <a:r>
              <a:rPr lang="es-ES" altLang="es-ES" sz="2800">
                <a:solidFill>
                  <a:srgbClr val="FF0066"/>
                </a:solidFill>
              </a:rPr>
              <a:t>PREVALENCIA DE ALBUMINURIA Y EDAD: ESTUDIO HERMEX</a:t>
            </a:r>
          </a:p>
        </p:txBody>
      </p:sp>
      <p:sp>
        <p:nvSpPr>
          <p:cNvPr id="4" name="Marcador de pie de página 3"/>
          <p:cNvSpPr>
            <a:spLocks noGrp="1"/>
          </p:cNvSpPr>
          <p:nvPr>
            <p:ph type="ftr" sz="quarter" idx="11"/>
          </p:nvPr>
        </p:nvSpPr>
        <p:spPr>
          <a:xfrm>
            <a:off x="1979613" y="6400800"/>
            <a:ext cx="2895600" cy="365125"/>
          </a:xfrm>
        </p:spPr>
        <p:txBody>
          <a:bodyPr/>
          <a:lstStyle/>
          <a:p>
            <a:pPr>
              <a:defRPr/>
            </a:pPr>
            <a:endParaRPr lang="es-ES" dirty="0">
              <a:solidFill>
                <a:srgbClr val="00B0F0"/>
              </a:solidFill>
            </a:endParaRPr>
          </a:p>
        </p:txBody>
      </p:sp>
      <p:sp>
        <p:nvSpPr>
          <p:cNvPr id="23556"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8ED621-2CBE-46B5-811D-59DED7D461A4}" type="slidenum">
              <a:rPr lang="es-ES" altLang="es-ES" sz="1200">
                <a:solidFill>
                  <a:srgbClr val="FFFFFF"/>
                </a:solidFill>
              </a:rPr>
              <a:pPr>
                <a:spcBef>
                  <a:spcPct val="0"/>
                </a:spcBef>
                <a:buFontTx/>
                <a:buNone/>
              </a:pPr>
              <a:t>13</a:t>
            </a:fld>
            <a:endParaRPr lang="es-ES" altLang="es-ES" sz="1200">
              <a:solidFill>
                <a:srgbClr val="FFFFFF"/>
              </a:solidFill>
            </a:endParaRPr>
          </a:p>
        </p:txBody>
      </p:sp>
      <p:graphicFrame>
        <p:nvGraphicFramePr>
          <p:cNvPr id="23557" name="3 Gráfico"/>
          <p:cNvGraphicFramePr>
            <a:graphicFrameLocks/>
          </p:cNvGraphicFramePr>
          <p:nvPr/>
        </p:nvGraphicFramePr>
        <p:xfrm>
          <a:off x="673100" y="1146175"/>
          <a:ext cx="8064500" cy="3775075"/>
        </p:xfrm>
        <a:graphic>
          <a:graphicData uri="http://schemas.openxmlformats.org/presentationml/2006/ole">
            <mc:AlternateContent xmlns:mc="http://schemas.openxmlformats.org/markup-compatibility/2006">
              <mc:Choice xmlns:v="urn:schemas-microsoft-com:vml" Requires="v">
                <p:oleObj name="Chart" r:id="rId2" imgW="8071804" imgH="3785944" progId="Excel.Chart.8">
                  <p:embed/>
                </p:oleObj>
              </mc:Choice>
              <mc:Fallback>
                <p:oleObj name="Chart" r:id="rId2" imgW="8071804" imgH="3785944" progId="Excel.Chart.8">
                  <p:embed/>
                  <p:pic>
                    <p:nvPicPr>
                      <p:cNvPr id="23557" name="3 Gráfic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146175"/>
                        <a:ext cx="80645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8" name="CuadroTexto 8"/>
          <p:cNvSpPr txBox="1">
            <a:spLocks noChangeArrowheads="1"/>
          </p:cNvSpPr>
          <p:nvPr/>
        </p:nvSpPr>
        <p:spPr bwMode="auto">
          <a:xfrm>
            <a:off x="7235825" y="4460875"/>
            <a:ext cx="1368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rgbClr val="002060"/>
                </a:solidFill>
              </a:rPr>
              <a:t>EDAD</a:t>
            </a:r>
          </a:p>
        </p:txBody>
      </p:sp>
      <p:sp>
        <p:nvSpPr>
          <p:cNvPr id="23559" name="CuadroTexto 10"/>
          <p:cNvSpPr txBox="1">
            <a:spLocks noChangeArrowheads="1"/>
          </p:cNvSpPr>
          <p:nvPr/>
        </p:nvSpPr>
        <p:spPr bwMode="auto">
          <a:xfrm>
            <a:off x="854075" y="5183188"/>
            <a:ext cx="76787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ES" sz="1800">
                <a:solidFill>
                  <a:srgbClr val="002060"/>
                </a:solidFill>
              </a:rPr>
              <a:t>La prevalencia de albuminuria se incrementa con la edad debido a la mayor incidencia de hipertensión arterial nocturna, el estado proinflamatorio y una podocitopatía típica del anciano, entre otras causas. </a:t>
            </a:r>
          </a:p>
        </p:txBody>
      </p:sp>
      <p:sp>
        <p:nvSpPr>
          <p:cNvPr id="23560" name="CuadroTexto 1"/>
          <p:cNvSpPr txBox="1">
            <a:spLocks noChangeArrowheads="1"/>
          </p:cNvSpPr>
          <p:nvPr/>
        </p:nvSpPr>
        <p:spPr bwMode="auto">
          <a:xfrm>
            <a:off x="4722813" y="6207125"/>
            <a:ext cx="453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s-ES" sz="1800">
                <a:solidFill>
                  <a:srgbClr val="00B0F0"/>
                </a:solidFill>
                <a:latin typeface="Palatino Linotype" panose="02040502050505030304" pitchFamily="18" charset="0"/>
                <a:ea typeface="Batang" pitchFamily="18" charset="-127"/>
              </a:rPr>
              <a:t>Robles NR et al. Intl J Urol Nephol. 2013</a:t>
            </a:r>
            <a:endParaRPr lang="es-ES" altLang="es-ES" sz="1800">
              <a:ea typeface="Batang" pitchFamily="18" charset="-12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52550"/>
            <a:ext cx="7705725"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5"/>
          <p:cNvSpPr txBox="1">
            <a:spLocks noChangeArrowheads="1"/>
          </p:cNvSpPr>
          <p:nvPr/>
        </p:nvSpPr>
        <p:spPr bwMode="auto">
          <a:xfrm>
            <a:off x="2057400" y="393700"/>
            <a:ext cx="48641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s-ES" sz="1800">
                <a:solidFill>
                  <a:srgbClr val="FF0066"/>
                </a:solidFill>
              </a:rPr>
              <a:t>EDAD Y PROGRESION DE LA INSUFICIENCIA RENAL</a:t>
            </a:r>
          </a:p>
        </p:txBody>
      </p:sp>
      <p:sp>
        <p:nvSpPr>
          <p:cNvPr id="24580" name="Text Box 6"/>
          <p:cNvSpPr txBox="1">
            <a:spLocks noChangeArrowheads="1"/>
          </p:cNvSpPr>
          <p:nvPr/>
        </p:nvSpPr>
        <p:spPr bwMode="auto">
          <a:xfrm>
            <a:off x="5127625" y="6400800"/>
            <a:ext cx="358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s-ES" sz="1800">
                <a:solidFill>
                  <a:schemeClr val="accent1"/>
                </a:solidFill>
              </a:rPr>
              <a:t>V. Lorenzo et al. Nefrologia. 2007</a:t>
            </a:r>
          </a:p>
        </p:txBody>
      </p:sp>
      <p:sp>
        <p:nvSpPr>
          <p:cNvPr id="24581" name="CuadroTexto 1"/>
          <p:cNvSpPr txBox="1">
            <a:spLocks noChangeArrowheads="1"/>
          </p:cNvSpPr>
          <p:nvPr/>
        </p:nvSpPr>
        <p:spPr bwMode="auto">
          <a:xfrm>
            <a:off x="1476375" y="844550"/>
            <a:ext cx="6551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rgbClr val="002060"/>
                </a:solidFill>
              </a:rPr>
              <a:t>La evolución de la IRC suele ser más lenta en pacientes mayores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es-ES" altLang="es-ES" sz="2400">
                <a:solidFill>
                  <a:srgbClr val="FF0066"/>
                </a:solidFill>
                <a:latin typeface="Arial" panose="020B0604020202020204" pitchFamily="34" charset="0"/>
                <a:cs typeface="Arial" panose="020B0604020202020204" pitchFamily="34" charset="0"/>
              </a:rPr>
              <a:t>HISTOPATOLOGIA DEL ENVEJECIMIENTO:</a:t>
            </a:r>
            <a:br>
              <a:rPr lang="es-ES" altLang="es-ES" sz="2400">
                <a:solidFill>
                  <a:srgbClr val="FF0066"/>
                </a:solidFill>
                <a:latin typeface="Arial" panose="020B0604020202020204" pitchFamily="34" charset="0"/>
                <a:cs typeface="Arial" panose="020B0604020202020204" pitchFamily="34" charset="0"/>
              </a:rPr>
            </a:br>
            <a:r>
              <a:rPr lang="es-ES" altLang="es-ES" sz="2400">
                <a:solidFill>
                  <a:srgbClr val="FF0066"/>
                </a:solidFill>
                <a:latin typeface="Arial" panose="020B0604020202020204" pitchFamily="34" charset="0"/>
                <a:cs typeface="Arial" panose="020B0604020202020204" pitchFamily="34" charset="0"/>
              </a:rPr>
              <a:t> VASOS RENALES</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25604"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C3742F-D708-4CE0-87DC-EC0CCB73B975}" type="slidenum">
              <a:rPr lang="es-ES" altLang="es-ES" sz="1200">
                <a:solidFill>
                  <a:schemeClr val="bg1"/>
                </a:solidFill>
              </a:rPr>
              <a:pPr>
                <a:spcBef>
                  <a:spcPct val="0"/>
                </a:spcBef>
                <a:buFontTx/>
                <a:buNone/>
              </a:pPr>
              <a:t>15</a:t>
            </a:fld>
            <a:endParaRPr lang="es-ES" altLang="es-ES" sz="1200">
              <a:solidFill>
                <a:schemeClr val="bg1"/>
              </a:solidFill>
            </a:endParaRPr>
          </a:p>
        </p:txBody>
      </p:sp>
      <p:pic>
        <p:nvPicPr>
          <p:cNvPr id="25605" name="Picture 12" descr="S.E.N. Nefrología (@SENefrologia)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Marcador de contenido 2"/>
          <p:cNvSpPr>
            <a:spLocks noGrp="1"/>
          </p:cNvSpPr>
          <p:nvPr>
            <p:ph idx="1"/>
          </p:nvPr>
        </p:nvSpPr>
        <p:spPr>
          <a:xfrm>
            <a:off x="381000" y="2060575"/>
            <a:ext cx="8229600" cy="3916363"/>
          </a:xfrm>
        </p:spPr>
        <p:txBody>
          <a:bodyPr/>
          <a:lstStyle/>
          <a:p>
            <a:pPr algn="just"/>
            <a:r>
              <a:rPr lang="es-ES" altLang="es-ES" sz="2200">
                <a:solidFill>
                  <a:srgbClr val="0070C0"/>
                </a:solidFill>
              </a:rPr>
              <a:t>Acumulación de depósitos subendoteliales de fibras hialinas y colágenas, así como engrosamiento de la íntima de </a:t>
            </a:r>
            <a:r>
              <a:rPr lang="es-ES" altLang="es-ES" sz="2200">
                <a:solidFill>
                  <a:srgbClr val="FF0000"/>
                </a:solidFill>
              </a:rPr>
              <a:t>los vasos prearteriolares</a:t>
            </a:r>
            <a:r>
              <a:rPr lang="es-ES" altLang="es-ES" sz="2200">
                <a:solidFill>
                  <a:srgbClr val="0070C0"/>
                </a:solidFill>
              </a:rPr>
              <a:t>.</a:t>
            </a:r>
          </a:p>
          <a:p>
            <a:pPr algn="just"/>
            <a:endParaRPr lang="es-ES" altLang="es-ES" sz="2200">
              <a:solidFill>
                <a:srgbClr val="0070C0"/>
              </a:solidFill>
            </a:endParaRPr>
          </a:p>
          <a:p>
            <a:pPr algn="just"/>
            <a:r>
              <a:rPr lang="es-ES" altLang="es-ES" sz="2200">
                <a:solidFill>
                  <a:srgbClr val="0070C0"/>
                </a:solidFill>
              </a:rPr>
              <a:t>Las </a:t>
            </a:r>
            <a:r>
              <a:rPr lang="es-ES" altLang="es-ES" sz="2200">
                <a:solidFill>
                  <a:srgbClr val="FF0000"/>
                </a:solidFill>
              </a:rPr>
              <a:t>arteriolas aferentes </a:t>
            </a:r>
            <a:r>
              <a:rPr lang="es-ES" altLang="es-ES" sz="2200">
                <a:solidFill>
                  <a:srgbClr val="0070C0"/>
                </a:solidFill>
              </a:rPr>
              <a:t>muestran reduplicación del tejido elástico con engrosamiento de la íntima y atrofia de la túnica media</a:t>
            </a:r>
          </a:p>
          <a:p>
            <a:pPr algn="just"/>
            <a:endParaRPr lang="es-ES" altLang="es-ES" sz="2200">
              <a:solidFill>
                <a:srgbClr val="0070C0"/>
              </a:solidFill>
            </a:endParaRPr>
          </a:p>
          <a:p>
            <a:pPr algn="just"/>
            <a:r>
              <a:rPr lang="es-ES" altLang="es-ES" sz="2200">
                <a:solidFill>
                  <a:srgbClr val="0070C0"/>
                </a:solidFill>
              </a:rPr>
              <a:t> Las </a:t>
            </a:r>
            <a:r>
              <a:rPr lang="es-ES" altLang="es-ES" sz="2200">
                <a:solidFill>
                  <a:srgbClr val="FF0000"/>
                </a:solidFill>
              </a:rPr>
              <a:t>arterias renales </a:t>
            </a:r>
            <a:r>
              <a:rPr lang="es-ES" altLang="es-ES" sz="2200">
                <a:solidFill>
                  <a:srgbClr val="0070C0"/>
                </a:solidFill>
              </a:rPr>
              <a:t>presentan placas de aterosclerosis que conducen a diversos grados de reducción de su luz.</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r>
              <a:rPr lang="es-ES" altLang="es-ES" sz="3600">
                <a:solidFill>
                  <a:srgbClr val="FF0066"/>
                </a:solidFill>
              </a:rPr>
              <a:t>CAMBIOS FISIOLOGICOS</a:t>
            </a:r>
          </a:p>
        </p:txBody>
      </p:sp>
      <p:sp>
        <p:nvSpPr>
          <p:cNvPr id="27651" name="Marcador de contenido 2"/>
          <p:cNvSpPr>
            <a:spLocks noGrp="1"/>
          </p:cNvSpPr>
          <p:nvPr>
            <p:ph idx="1"/>
          </p:nvPr>
        </p:nvSpPr>
        <p:spPr/>
        <p:txBody>
          <a:bodyPr/>
          <a:lstStyle/>
          <a:p>
            <a:pPr algn="just"/>
            <a:r>
              <a:rPr lang="es-ES" altLang="es-ES" sz="2000">
                <a:solidFill>
                  <a:srgbClr val="0070C0"/>
                </a:solidFill>
              </a:rPr>
              <a:t>Paralelamente a la caída del filtrado glomerular, se produce </a:t>
            </a:r>
            <a:r>
              <a:rPr lang="es-ES" altLang="es-ES" sz="2000">
                <a:solidFill>
                  <a:srgbClr val="FF0000"/>
                </a:solidFill>
              </a:rPr>
              <a:t>una caída del flujo plasmático renal </a:t>
            </a:r>
            <a:r>
              <a:rPr lang="es-ES" altLang="es-ES" sz="2000">
                <a:solidFill>
                  <a:srgbClr val="0070C0"/>
                </a:solidFill>
              </a:rPr>
              <a:t>efectivo, el cual pasa de ser de alrededor de 600 ml/min/1.73 m2 en jóvenes, a 300 ml/min/1.73 m2 en personas de 80 años. </a:t>
            </a:r>
          </a:p>
          <a:p>
            <a:pPr algn="just"/>
            <a:r>
              <a:rPr lang="es-ES" altLang="es-ES" sz="2000">
                <a:solidFill>
                  <a:srgbClr val="0070C0"/>
                </a:solidFill>
              </a:rPr>
              <a:t>Dado que la caída del filtrado glomerular es mayor que la del flujo renal, la </a:t>
            </a:r>
            <a:r>
              <a:rPr lang="es-ES" altLang="es-ES" sz="2000">
                <a:solidFill>
                  <a:srgbClr val="FF0000"/>
                </a:solidFill>
              </a:rPr>
              <a:t>fracción de filtración </a:t>
            </a:r>
            <a:r>
              <a:rPr lang="es-ES" altLang="es-ES" sz="2000">
                <a:solidFill>
                  <a:srgbClr val="0070C0"/>
                </a:solidFill>
              </a:rPr>
              <a:t>(filtrado glomerular/flujo plasmático efectivo renal) se reduce durante el envejecimiento.</a:t>
            </a:r>
          </a:p>
          <a:p>
            <a:pPr algn="just"/>
            <a:r>
              <a:rPr lang="es-ES" altLang="es-ES" sz="2000">
                <a:solidFill>
                  <a:srgbClr val="FF0000"/>
                </a:solidFill>
              </a:rPr>
              <a:t>Alteración del reflejo autonómico renal </a:t>
            </a:r>
            <a:r>
              <a:rPr lang="es-ES" altLang="es-ES" sz="2000">
                <a:solidFill>
                  <a:srgbClr val="0070C0"/>
                </a:solidFill>
              </a:rPr>
              <a:t>cuya función es la de proteger al parénquima renal de presiones arteriales sistémicas anormales tanto en situaciones de hipertensión como hipotensión arterial sistémicas. Es decir, el riñón se vuelve más proclive tanto al daño hipertensivo como a la aparición de fracaso renal agudo cuando hay hipotensión.</a:t>
            </a:r>
          </a:p>
          <a:p>
            <a:pPr algn="just"/>
            <a:endParaRPr lang="es-ES" altLang="es-ES" sz="2000">
              <a:solidFill>
                <a:srgbClr val="0070C0"/>
              </a:solidFill>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27653"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6354FA-16DE-4379-A6D0-C9B96BC90D60}" type="slidenum">
              <a:rPr lang="es-ES" altLang="es-ES" sz="1200">
                <a:solidFill>
                  <a:schemeClr val="bg1"/>
                </a:solidFill>
              </a:rPr>
              <a:pPr>
                <a:spcBef>
                  <a:spcPct val="0"/>
                </a:spcBef>
                <a:buFontTx/>
                <a:buNone/>
              </a:pPr>
              <a:t>16</a:t>
            </a:fld>
            <a:endParaRPr lang="es-ES" altLang="es-ES" sz="12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a:xfrm>
            <a:off x="457200" y="274638"/>
            <a:ext cx="8229600" cy="850900"/>
          </a:xfrm>
        </p:spPr>
        <p:txBody>
          <a:bodyPr/>
          <a:lstStyle/>
          <a:p>
            <a:r>
              <a:rPr lang="es-ES" altLang="es-ES" sz="3200">
                <a:solidFill>
                  <a:srgbClr val="FF0066"/>
                </a:solidFill>
              </a:rPr>
              <a:t>CAMBIOS INTERSTICIALES</a:t>
            </a:r>
          </a:p>
        </p:txBody>
      </p:sp>
      <p:sp>
        <p:nvSpPr>
          <p:cNvPr id="28675" name="Marcador de contenido 2"/>
          <p:cNvSpPr>
            <a:spLocks noGrp="1"/>
          </p:cNvSpPr>
          <p:nvPr>
            <p:ph idx="1"/>
          </p:nvPr>
        </p:nvSpPr>
        <p:spPr/>
        <p:txBody>
          <a:bodyPr/>
          <a:lstStyle/>
          <a:p>
            <a:pPr algn="just"/>
            <a:r>
              <a:rPr lang="es-ES" altLang="es-ES" sz="2400">
                <a:solidFill>
                  <a:srgbClr val="FF0000"/>
                </a:solidFill>
              </a:rPr>
              <a:t>Divertículos tubulares</a:t>
            </a:r>
            <a:r>
              <a:rPr lang="es-ES" altLang="es-ES" sz="2400">
                <a:solidFill>
                  <a:srgbClr val="0070C0"/>
                </a:solidFill>
              </a:rPr>
              <a:t>. Los divertículos son muy infrecuentes en los riñones jóvenes pero aparecen de forma progresiva conforme avanza la edad. Evolucionan a quistes renales (Baert, 1977)</a:t>
            </a:r>
          </a:p>
          <a:p>
            <a:pPr algn="just"/>
            <a:r>
              <a:rPr lang="es-ES" altLang="es-ES" sz="2400">
                <a:solidFill>
                  <a:srgbClr val="FF0000"/>
                </a:solidFill>
              </a:rPr>
              <a:t>Atrofia tubular, </a:t>
            </a:r>
            <a:r>
              <a:rPr lang="es-ES" altLang="es-ES" sz="2400">
                <a:solidFill>
                  <a:srgbClr val="0070C0"/>
                </a:solidFill>
              </a:rPr>
              <a:t>asociada a la hialinosis de los glomérulos senescentes. </a:t>
            </a:r>
          </a:p>
          <a:p>
            <a:pPr algn="just"/>
            <a:r>
              <a:rPr lang="es-ES" altLang="es-ES" sz="2400">
                <a:solidFill>
                  <a:srgbClr val="FF0000"/>
                </a:solidFill>
              </a:rPr>
              <a:t>Engrosamiento </a:t>
            </a:r>
            <a:r>
              <a:rPr lang="es-ES" altLang="es-ES" sz="2400">
                <a:solidFill>
                  <a:srgbClr val="0070C0"/>
                </a:solidFill>
              </a:rPr>
              <a:t>irregular de la </a:t>
            </a:r>
            <a:r>
              <a:rPr lang="es-ES" altLang="es-ES" sz="2400">
                <a:solidFill>
                  <a:srgbClr val="FF0000"/>
                </a:solidFill>
              </a:rPr>
              <a:t>membrana basal tubular.</a:t>
            </a:r>
          </a:p>
          <a:p>
            <a:r>
              <a:rPr lang="es-ES" altLang="es-ES" sz="2400">
                <a:solidFill>
                  <a:srgbClr val="FF0000"/>
                </a:solidFill>
              </a:rPr>
              <a:t>Fibrosis intersticial</a:t>
            </a:r>
          </a:p>
          <a:p>
            <a:r>
              <a:rPr lang="es-ES" altLang="es-ES" sz="2400">
                <a:solidFill>
                  <a:srgbClr val="FF0000"/>
                </a:solidFill>
              </a:rPr>
              <a:t>Degeneración grasa tubular</a:t>
            </a:r>
          </a:p>
          <a:p>
            <a:endParaRPr lang="es-ES" altLang="es-ES" sz="2400">
              <a:solidFill>
                <a:srgbClr val="0070C0"/>
              </a:solidFill>
            </a:endParaRPr>
          </a:p>
        </p:txBody>
      </p:sp>
      <p:sp>
        <p:nvSpPr>
          <p:cNvPr id="4" name="Marcador de pie de página 3"/>
          <p:cNvSpPr>
            <a:spLocks noGrp="1"/>
          </p:cNvSpPr>
          <p:nvPr>
            <p:ph type="ftr" sz="quarter" idx="11"/>
          </p:nvPr>
        </p:nvSpPr>
        <p:spPr/>
        <p:txBody>
          <a:bodyPr/>
          <a:lstStyle/>
          <a:p>
            <a:pPr>
              <a:defRPr/>
            </a:pPr>
            <a:endParaRPr lang="es-ES">
              <a:solidFill>
                <a:schemeClr val="bg1"/>
              </a:solidFill>
            </a:endParaRPr>
          </a:p>
        </p:txBody>
      </p:sp>
      <p:sp>
        <p:nvSpPr>
          <p:cNvPr id="28677"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B58F17-EC4B-4A53-8A36-4762EED31163}" type="slidenum">
              <a:rPr lang="es-ES" altLang="es-ES" sz="1200">
                <a:solidFill>
                  <a:schemeClr val="bg1"/>
                </a:solidFill>
              </a:rPr>
              <a:pPr>
                <a:spcBef>
                  <a:spcPct val="0"/>
                </a:spcBef>
                <a:buFontTx/>
                <a:buNone/>
              </a:pPr>
              <a:t>17</a:t>
            </a:fld>
            <a:endParaRPr lang="es-ES" altLang="es-ES" sz="12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a:xfrm>
            <a:off x="457200" y="274638"/>
            <a:ext cx="8229600" cy="850900"/>
          </a:xfrm>
        </p:spPr>
        <p:txBody>
          <a:bodyPr/>
          <a:lstStyle/>
          <a:p>
            <a:r>
              <a:rPr lang="es-ES" altLang="es-ES" sz="3200">
                <a:solidFill>
                  <a:srgbClr val="FF0066"/>
                </a:solidFill>
              </a:rPr>
              <a:t>CAMBIOS INTERSTICIALES: CONSECUENCIAS</a:t>
            </a:r>
          </a:p>
        </p:txBody>
      </p:sp>
      <p:sp>
        <p:nvSpPr>
          <p:cNvPr id="29699" name="Marcador de contenido 2"/>
          <p:cNvSpPr>
            <a:spLocks noGrp="1"/>
          </p:cNvSpPr>
          <p:nvPr>
            <p:ph idx="1"/>
          </p:nvPr>
        </p:nvSpPr>
        <p:spPr>
          <a:xfrm>
            <a:off x="611188" y="903288"/>
            <a:ext cx="3529012" cy="2838450"/>
          </a:xfrm>
        </p:spPr>
        <p:txBody>
          <a:bodyPr/>
          <a:lstStyle/>
          <a:p>
            <a:pPr algn="just"/>
            <a:r>
              <a:rPr lang="es-ES" altLang="es-ES" sz="2200">
                <a:solidFill>
                  <a:srgbClr val="0070C0"/>
                </a:solidFill>
              </a:rPr>
              <a:t>Las células tubulares del riñón anciano son frágiles y por tal motivo pueden sufrir más fácilmente ante una noxa, necrosis tubular aguda.</a:t>
            </a:r>
          </a:p>
          <a:p>
            <a:pPr algn="just"/>
            <a:endParaRPr lang="es-ES" altLang="es-ES" sz="2200">
              <a:solidFill>
                <a:srgbClr val="0070C0"/>
              </a:solidFill>
            </a:endParaRPr>
          </a:p>
          <a:p>
            <a:pPr algn="just"/>
            <a:r>
              <a:rPr lang="es-ES" altLang="es-ES" sz="2200">
                <a:solidFill>
                  <a:srgbClr val="0070C0"/>
                </a:solidFill>
              </a:rPr>
              <a:t>Asimismo, la recuperación de dicha necrosis suele ser mucho más lenta que en las células tubulares jóvenes y es más frecuente también la necesidad temporal de tratamiento renal sustitutivo.</a:t>
            </a:r>
          </a:p>
          <a:p>
            <a:pPr algn="just"/>
            <a:endParaRPr lang="es-ES" altLang="es-ES" sz="2200">
              <a:solidFill>
                <a:srgbClr val="0070C0"/>
              </a:solidFill>
            </a:endParaRPr>
          </a:p>
          <a:p>
            <a:endParaRPr lang="es-ES" altLang="es-ES" sz="2200">
              <a:solidFill>
                <a:srgbClr val="0070C0"/>
              </a:solidFill>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29701"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F8B03E-CC03-4259-AF31-DD411C3DFE2A}" type="slidenum">
              <a:rPr lang="es-ES" altLang="es-ES" sz="1200">
                <a:solidFill>
                  <a:schemeClr val="bg1"/>
                </a:solidFill>
              </a:rPr>
              <a:pPr>
                <a:spcBef>
                  <a:spcPct val="0"/>
                </a:spcBef>
                <a:buFontTx/>
                <a:buNone/>
              </a:pPr>
              <a:t>18</a:t>
            </a:fld>
            <a:endParaRPr lang="es-ES" altLang="es-ES" sz="1200">
              <a:solidFill>
                <a:schemeClr val="bg1"/>
              </a:solidFill>
            </a:endParaRPr>
          </a:p>
        </p:txBody>
      </p:sp>
      <p:pic>
        <p:nvPicPr>
          <p:cNvPr id="29702"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268413"/>
            <a:ext cx="424973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p:nvPr>
        </p:nvSpPr>
        <p:spPr>
          <a:xfrm>
            <a:off x="457200" y="274638"/>
            <a:ext cx="8229600" cy="850900"/>
          </a:xfrm>
        </p:spPr>
        <p:txBody>
          <a:bodyPr/>
          <a:lstStyle/>
          <a:p>
            <a:r>
              <a:rPr lang="es-ES" altLang="es-ES" sz="3200">
                <a:solidFill>
                  <a:srgbClr val="FF0066"/>
                </a:solidFill>
              </a:rPr>
              <a:t>MANEJO DEL SODIO Y EL AGUA</a:t>
            </a:r>
          </a:p>
        </p:txBody>
      </p:sp>
      <p:sp>
        <p:nvSpPr>
          <p:cNvPr id="30723" name="Marcador de contenido 2"/>
          <p:cNvSpPr>
            <a:spLocks noGrp="1"/>
          </p:cNvSpPr>
          <p:nvPr>
            <p:ph idx="1"/>
          </p:nvPr>
        </p:nvSpPr>
        <p:spPr>
          <a:xfrm>
            <a:off x="323850" y="1052513"/>
            <a:ext cx="8229600" cy="1944687"/>
          </a:xfrm>
        </p:spPr>
        <p:txBody>
          <a:bodyPr/>
          <a:lstStyle/>
          <a:p>
            <a:pPr algn="just">
              <a:lnSpc>
                <a:spcPct val="107000"/>
              </a:lnSpc>
              <a:spcAft>
                <a:spcPts val="800"/>
              </a:spcAft>
            </a:pPr>
            <a:r>
              <a:rPr lang="es-ES" altLang="es-ES" sz="2000">
                <a:solidFill>
                  <a:srgbClr val="0070C0"/>
                </a:solidFill>
                <a:ea typeface="Calibri" panose="020F0502020204030204" pitchFamily="34" charset="0"/>
                <a:cs typeface="Times New Roman" panose="02020603050405020304" pitchFamily="18" charset="0"/>
              </a:rPr>
              <a:t>Debido a la hipofiltración propia del envejecimiento, </a:t>
            </a:r>
            <a:r>
              <a:rPr lang="es-ES" altLang="es-ES" sz="2000">
                <a:solidFill>
                  <a:srgbClr val="FF0000"/>
                </a:solidFill>
                <a:ea typeface="Calibri" panose="020F0502020204030204" pitchFamily="34" charset="0"/>
                <a:cs typeface="Times New Roman" panose="02020603050405020304" pitchFamily="18" charset="0"/>
              </a:rPr>
              <a:t>la carga filtrada de sodio disminuye con la vejez, </a:t>
            </a:r>
            <a:r>
              <a:rPr lang="es-ES" altLang="es-ES" sz="2000">
                <a:solidFill>
                  <a:srgbClr val="0070C0"/>
                </a:solidFill>
                <a:ea typeface="Calibri" panose="020F0502020204030204" pitchFamily="34" charset="0"/>
                <a:cs typeface="Times New Roman" panose="02020603050405020304" pitchFamily="18" charset="0"/>
              </a:rPr>
              <a:t> en consecuencia, un anciano al que se le suministra una sobrecarga salina requiere más tiempo para lograr su eliminación que una persona joven. Asimismo, ante una dieta sosa el tiempo requerido para lograr un balance salino equilibrado es de 5 días en los jóvenes y de 9 días en el anciano. </a:t>
            </a:r>
          </a:p>
          <a:p>
            <a:pPr algn="just"/>
            <a:endParaRPr lang="es-ES" altLang="es-ES" sz="2000">
              <a:solidFill>
                <a:srgbClr val="0070C0"/>
              </a:solidFill>
              <a:ea typeface="Calibri" panose="020F0502020204030204" pitchFamily="34" charset="0"/>
              <a:cs typeface="Times New Roman" panose="02020603050405020304" pitchFamily="18" charset="0"/>
            </a:endParaRPr>
          </a:p>
        </p:txBody>
      </p:sp>
      <p:sp>
        <p:nvSpPr>
          <p:cNvPr id="4" name="Marcador de pie de página 3"/>
          <p:cNvSpPr>
            <a:spLocks noGrp="1"/>
          </p:cNvSpPr>
          <p:nvPr>
            <p:ph type="ftr" sz="quarter" idx="11"/>
          </p:nvPr>
        </p:nvSpPr>
        <p:spPr/>
        <p:txBody>
          <a:bodyPr/>
          <a:lstStyle/>
          <a:p>
            <a:pPr>
              <a:defRPr/>
            </a:pPr>
            <a:endParaRPr lang="es-ES"/>
          </a:p>
        </p:txBody>
      </p:sp>
      <p:sp>
        <p:nvSpPr>
          <p:cNvPr id="30725"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7FBACC-822C-4D95-8C0D-B766E834AFDC}" type="slidenum">
              <a:rPr lang="es-ES" altLang="es-ES" sz="1200">
                <a:solidFill>
                  <a:srgbClr val="FFFFFF"/>
                </a:solidFill>
              </a:rPr>
              <a:pPr>
                <a:spcBef>
                  <a:spcPct val="0"/>
                </a:spcBef>
                <a:buFontTx/>
                <a:buNone/>
              </a:pPr>
              <a:t>19</a:t>
            </a:fld>
            <a:endParaRPr lang="es-ES" altLang="es-ES" sz="1200">
              <a:solidFill>
                <a:srgbClr val="FFFFFF"/>
              </a:solidFill>
            </a:endParaRPr>
          </a:p>
        </p:txBody>
      </p:sp>
      <p:pic>
        <p:nvPicPr>
          <p:cNvPr id="30726"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357563"/>
            <a:ext cx="72358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lIns="0" tIns="12700" rIns="0" bIns="0" rtlCol="0">
            <a:spAutoFit/>
          </a:bodyPr>
          <a:lstStyle/>
          <a:p>
            <a:pPr marL="13970" algn="ctr" fontAlgn="auto">
              <a:lnSpc>
                <a:spcPct val="100000"/>
              </a:lnSpc>
              <a:spcBef>
                <a:spcPts val="100"/>
              </a:spcBef>
              <a:spcAft>
                <a:spcPts val="0"/>
              </a:spcAft>
              <a:defRPr/>
            </a:pPr>
            <a:r>
              <a:rPr b="1" spc="-5" dirty="0">
                <a:solidFill>
                  <a:schemeClr val="bg1"/>
                </a:solidFill>
                <a:latin typeface="+mn-lt"/>
              </a:rPr>
              <a:t>INDI</a:t>
            </a:r>
            <a:r>
              <a:rPr b="1" dirty="0">
                <a:solidFill>
                  <a:schemeClr val="bg1"/>
                </a:solidFill>
                <a:latin typeface="+mn-lt"/>
              </a:rPr>
              <a:t>C</a:t>
            </a:r>
            <a:r>
              <a:rPr b="1" spc="-5" dirty="0">
                <a:solidFill>
                  <a:schemeClr val="bg1"/>
                </a:solidFill>
                <a:latin typeface="+mn-lt"/>
              </a:rPr>
              <a:t>E</a:t>
            </a:r>
          </a:p>
        </p:txBody>
      </p:sp>
      <p:sp>
        <p:nvSpPr>
          <p:cNvPr id="4" name="Marcador de contenido 3"/>
          <p:cNvSpPr>
            <a:spLocks noGrp="1"/>
          </p:cNvSpPr>
          <p:nvPr>
            <p:ph idx="1"/>
          </p:nvPr>
        </p:nvSpPr>
        <p:spPr>
          <a:xfrm>
            <a:off x="495300" y="1417638"/>
            <a:ext cx="8229600" cy="4531642"/>
          </a:xfrm>
        </p:spPr>
        <p:txBody>
          <a:bodyPr/>
          <a:lstStyle/>
          <a:p>
            <a:pPr eaLnBrk="1" hangingPunct="1">
              <a:lnSpc>
                <a:spcPct val="90000"/>
              </a:lnSpc>
            </a:pPr>
            <a:r>
              <a:rPr lang="es-ES_tradnl" altLang="en-US" dirty="0">
                <a:solidFill>
                  <a:srgbClr val="002060"/>
                </a:solidFill>
              </a:rPr>
              <a:t>Envejecimiento fisiológico general</a:t>
            </a:r>
          </a:p>
          <a:p>
            <a:pPr eaLnBrk="1" hangingPunct="1">
              <a:lnSpc>
                <a:spcPct val="90000"/>
              </a:lnSpc>
            </a:pPr>
            <a:r>
              <a:rPr lang="es-ES_tradnl" altLang="en-US" dirty="0">
                <a:solidFill>
                  <a:srgbClr val="002060"/>
                </a:solidFill>
              </a:rPr>
              <a:t>Envejecimiento fisiológico renal</a:t>
            </a:r>
          </a:p>
          <a:p>
            <a:pPr lvl="1" eaLnBrk="1" hangingPunct="1">
              <a:lnSpc>
                <a:spcPct val="90000"/>
              </a:lnSpc>
            </a:pPr>
            <a:r>
              <a:rPr lang="es-ES_tradnl" altLang="en-US" dirty="0">
                <a:solidFill>
                  <a:srgbClr val="002060"/>
                </a:solidFill>
              </a:rPr>
              <a:t>Anatomía macroscópica</a:t>
            </a:r>
          </a:p>
          <a:p>
            <a:pPr lvl="1" eaLnBrk="1" hangingPunct="1">
              <a:lnSpc>
                <a:spcPct val="90000"/>
              </a:lnSpc>
            </a:pPr>
            <a:r>
              <a:rPr lang="es-ES_tradnl" altLang="en-US" dirty="0">
                <a:solidFill>
                  <a:srgbClr val="002060"/>
                </a:solidFill>
              </a:rPr>
              <a:t>Anatomía microscópica</a:t>
            </a:r>
          </a:p>
          <a:p>
            <a:pPr lvl="1" eaLnBrk="1" hangingPunct="1">
              <a:lnSpc>
                <a:spcPct val="90000"/>
              </a:lnSpc>
            </a:pPr>
            <a:r>
              <a:rPr lang="es-ES_tradnl" altLang="en-US" dirty="0">
                <a:solidFill>
                  <a:srgbClr val="002060"/>
                </a:solidFill>
              </a:rPr>
              <a:t>Glomérulos</a:t>
            </a:r>
          </a:p>
          <a:p>
            <a:pPr lvl="1" eaLnBrk="1" hangingPunct="1">
              <a:lnSpc>
                <a:spcPct val="90000"/>
              </a:lnSpc>
            </a:pPr>
            <a:r>
              <a:rPr lang="es-ES_tradnl" altLang="en-US" dirty="0">
                <a:solidFill>
                  <a:srgbClr val="002060"/>
                </a:solidFill>
              </a:rPr>
              <a:t>Túbulos</a:t>
            </a:r>
          </a:p>
          <a:p>
            <a:pPr lvl="1" eaLnBrk="1" hangingPunct="1">
              <a:lnSpc>
                <a:spcPct val="90000"/>
              </a:lnSpc>
            </a:pPr>
            <a:r>
              <a:rPr lang="es-ES_tradnl" altLang="en-US" dirty="0">
                <a:solidFill>
                  <a:srgbClr val="002060"/>
                </a:solidFill>
              </a:rPr>
              <a:t>Intersticio</a:t>
            </a:r>
          </a:p>
          <a:p>
            <a:pPr lvl="1" eaLnBrk="1" hangingPunct="1">
              <a:lnSpc>
                <a:spcPct val="90000"/>
              </a:lnSpc>
            </a:pPr>
            <a:r>
              <a:rPr lang="es-ES_tradnl" altLang="en-US" dirty="0">
                <a:solidFill>
                  <a:srgbClr val="002060"/>
                </a:solidFill>
              </a:rPr>
              <a:t>Vasos </a:t>
            </a:r>
          </a:p>
          <a:p>
            <a:pPr lvl="1" eaLnBrk="1" hangingPunct="1">
              <a:lnSpc>
                <a:spcPct val="90000"/>
              </a:lnSpc>
            </a:pPr>
            <a:r>
              <a:rPr lang="es-ES_tradnl" altLang="en-US" dirty="0">
                <a:solidFill>
                  <a:srgbClr val="002060"/>
                </a:solidFill>
              </a:rPr>
              <a:t>Consecuencias clínicas</a:t>
            </a:r>
            <a:endParaRPr lang="es-ES" altLang="en-US" dirty="0">
              <a:solidFill>
                <a:srgbClr val="002060"/>
              </a:solidFill>
            </a:endParaRPr>
          </a:p>
        </p:txBody>
      </p:sp>
      <p:pic>
        <p:nvPicPr>
          <p:cNvPr id="922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88925"/>
            <a:ext cx="7477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agen 8" descr="Imagen que contiene Interfaz de usuario gráfica&#10;&#10;Descripción generada automáticament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22250"/>
            <a:ext cx="16494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93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p:nvPr>
        </p:nvSpPr>
        <p:spPr>
          <a:xfrm>
            <a:off x="457200" y="274638"/>
            <a:ext cx="8229600" cy="850900"/>
          </a:xfrm>
        </p:spPr>
        <p:txBody>
          <a:bodyPr/>
          <a:lstStyle/>
          <a:p>
            <a:r>
              <a:rPr lang="es-ES" altLang="es-ES" sz="3200">
                <a:solidFill>
                  <a:srgbClr val="FF0066"/>
                </a:solidFill>
              </a:rPr>
              <a:t>MANEJO DEL SODIO Y EL AGUA</a:t>
            </a:r>
          </a:p>
        </p:txBody>
      </p:sp>
      <p:sp>
        <p:nvSpPr>
          <p:cNvPr id="31747" name="Marcador de contenido 2"/>
          <p:cNvSpPr>
            <a:spLocks noGrp="1"/>
          </p:cNvSpPr>
          <p:nvPr>
            <p:ph idx="1"/>
          </p:nvPr>
        </p:nvSpPr>
        <p:spPr>
          <a:xfrm>
            <a:off x="3246438" y="1052513"/>
            <a:ext cx="5430837" cy="5332412"/>
          </a:xfrm>
        </p:spPr>
        <p:txBody>
          <a:bodyPr/>
          <a:lstStyle/>
          <a:p>
            <a:pPr algn="just">
              <a:lnSpc>
                <a:spcPct val="107000"/>
              </a:lnSpc>
              <a:spcAft>
                <a:spcPts val="800"/>
              </a:spcAft>
            </a:pPr>
            <a:r>
              <a:rPr lang="es-ES" altLang="es-ES" sz="2400">
                <a:solidFill>
                  <a:srgbClr val="0070C0"/>
                </a:solidFill>
                <a:ea typeface="Calibri" panose="020F0502020204030204" pitchFamily="34" charset="0"/>
                <a:cs typeface="Times New Roman" panose="02020603050405020304" pitchFamily="18" charset="0"/>
              </a:rPr>
              <a:t>La </a:t>
            </a:r>
            <a:r>
              <a:rPr lang="es-ES" altLang="es-ES" sz="2400">
                <a:solidFill>
                  <a:srgbClr val="FF0000"/>
                </a:solidFill>
                <a:ea typeface="Calibri" panose="020F0502020204030204" pitchFamily="34" charset="0"/>
                <a:cs typeface="Times New Roman" panose="02020603050405020304" pitchFamily="18" charset="0"/>
              </a:rPr>
              <a:t>reabsorción de Na </a:t>
            </a:r>
            <a:r>
              <a:rPr lang="es-ES" altLang="es-ES" sz="2400">
                <a:solidFill>
                  <a:srgbClr val="0070C0"/>
                </a:solidFill>
                <a:ea typeface="Calibri" panose="020F0502020204030204" pitchFamily="34" charset="0"/>
                <a:cs typeface="Times New Roman" panose="02020603050405020304" pitchFamily="18" charset="0"/>
              </a:rPr>
              <a:t>está reducida en la rama gruesa ascendente del asa Henle en los viejos. La cantidad de sodio que llega a los segmentos distales aumenta, lo cual explica la elevada soduria característica del anciano incluso en situaciones de depleción. </a:t>
            </a:r>
          </a:p>
          <a:p>
            <a:pPr algn="just">
              <a:lnSpc>
                <a:spcPct val="107000"/>
              </a:lnSpc>
              <a:spcAft>
                <a:spcPts val="800"/>
              </a:spcAft>
            </a:pPr>
            <a:r>
              <a:rPr lang="es-ES" altLang="es-ES" sz="2400">
                <a:solidFill>
                  <a:srgbClr val="0070C0"/>
                </a:solidFill>
                <a:ea typeface="Calibri" panose="020F0502020204030204" pitchFamily="34" charset="0"/>
                <a:cs typeface="Times New Roman" panose="02020603050405020304" pitchFamily="18" charset="0"/>
              </a:rPr>
              <a:t>Por lo </a:t>
            </a:r>
            <a:r>
              <a:rPr lang="es-ES" altLang="es-ES" sz="2000">
                <a:solidFill>
                  <a:srgbClr val="0070C0"/>
                </a:solidFill>
                <a:ea typeface="Calibri" panose="020F0502020204030204" pitchFamily="34" charset="0"/>
                <a:cs typeface="Times New Roman" panose="02020603050405020304" pitchFamily="18" charset="0"/>
              </a:rPr>
              <a:t>mismo</a:t>
            </a:r>
            <a:r>
              <a:rPr lang="es-ES" altLang="es-ES" sz="2400">
                <a:solidFill>
                  <a:srgbClr val="0070C0"/>
                </a:solidFill>
                <a:ea typeface="Calibri" panose="020F0502020204030204" pitchFamily="34" charset="0"/>
                <a:cs typeface="Times New Roman" panose="02020603050405020304" pitchFamily="18" charset="0"/>
              </a:rPr>
              <a:t>, la tonicidad del intersticio medular disminuye (</a:t>
            </a:r>
            <a:r>
              <a:rPr lang="es-ES" altLang="es-ES" sz="2400">
                <a:solidFill>
                  <a:srgbClr val="FF0000"/>
                </a:solidFill>
                <a:ea typeface="Calibri" panose="020F0502020204030204" pitchFamily="34" charset="0"/>
                <a:cs typeface="Times New Roman" panose="02020603050405020304" pitchFamily="18" charset="0"/>
              </a:rPr>
              <a:t>hipotonicidad medular</a:t>
            </a:r>
            <a:r>
              <a:rPr lang="es-ES" altLang="es-ES" sz="2400">
                <a:solidFill>
                  <a:srgbClr val="0070C0"/>
                </a:solidFill>
                <a:ea typeface="Calibri" panose="020F0502020204030204" pitchFamily="34" charset="0"/>
                <a:cs typeface="Times New Roman" panose="02020603050405020304" pitchFamily="18" charset="0"/>
              </a:rPr>
              <a:t>) con la consiguiente incapacidad para lograr una máxima reabsorción de agua en los túbulos colectores.</a:t>
            </a:r>
          </a:p>
        </p:txBody>
      </p:sp>
      <p:sp>
        <p:nvSpPr>
          <p:cNvPr id="4" name="Marcador de pie de página 3"/>
          <p:cNvSpPr>
            <a:spLocks noGrp="1"/>
          </p:cNvSpPr>
          <p:nvPr>
            <p:ph type="ftr" sz="quarter" idx="11"/>
          </p:nvPr>
        </p:nvSpPr>
        <p:spPr/>
        <p:txBody>
          <a:bodyPr/>
          <a:lstStyle/>
          <a:p>
            <a:pPr>
              <a:defRPr/>
            </a:pPr>
            <a:endParaRPr lang="es-ES"/>
          </a:p>
        </p:txBody>
      </p:sp>
      <p:sp>
        <p:nvSpPr>
          <p:cNvPr id="31749"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5CD372-9818-40FC-92BC-66BC7EC7120E}" type="slidenum">
              <a:rPr lang="es-ES" altLang="es-ES" sz="1200">
                <a:solidFill>
                  <a:srgbClr val="FFFFFF"/>
                </a:solidFill>
              </a:rPr>
              <a:pPr>
                <a:spcBef>
                  <a:spcPct val="0"/>
                </a:spcBef>
                <a:buFontTx/>
                <a:buNone/>
              </a:pPr>
              <a:t>20</a:t>
            </a:fld>
            <a:endParaRPr lang="es-ES" altLang="es-ES" sz="1200">
              <a:solidFill>
                <a:srgbClr val="FFFFFF"/>
              </a:solidFill>
            </a:endParaRPr>
          </a:p>
        </p:txBody>
      </p:sp>
      <p:pic>
        <p:nvPicPr>
          <p:cNvPr id="31750"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052513"/>
            <a:ext cx="319087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a:xfrm>
            <a:off x="457200" y="274638"/>
            <a:ext cx="8229600" cy="850900"/>
          </a:xfrm>
        </p:spPr>
        <p:txBody>
          <a:bodyPr/>
          <a:lstStyle/>
          <a:p>
            <a:r>
              <a:rPr lang="es-ES" altLang="es-ES" sz="3200">
                <a:solidFill>
                  <a:srgbClr val="FF0066"/>
                </a:solidFill>
              </a:rPr>
              <a:t>MANEJO DEL SODIO Y EL AGUA</a:t>
            </a:r>
          </a:p>
        </p:txBody>
      </p:sp>
      <p:sp>
        <p:nvSpPr>
          <p:cNvPr id="32771" name="Marcador de contenido 2"/>
          <p:cNvSpPr>
            <a:spLocks noGrp="1"/>
          </p:cNvSpPr>
          <p:nvPr>
            <p:ph idx="1"/>
          </p:nvPr>
        </p:nvSpPr>
        <p:spPr>
          <a:xfrm>
            <a:off x="457200" y="1268760"/>
            <a:ext cx="8229600" cy="3888432"/>
          </a:xfrm>
        </p:spPr>
        <p:txBody>
          <a:bodyPr/>
          <a:lstStyle/>
          <a:p>
            <a:pPr algn="just">
              <a:lnSpc>
                <a:spcPct val="107000"/>
              </a:lnSpc>
              <a:spcAft>
                <a:spcPts val="800"/>
              </a:spcAft>
            </a:pPr>
            <a:r>
              <a:rPr lang="es-ES" altLang="es-ES" sz="2000" dirty="0">
                <a:solidFill>
                  <a:srgbClr val="0070C0"/>
                </a:solidFill>
                <a:ea typeface="Calibri" panose="020F0502020204030204" pitchFamily="34" charset="0"/>
                <a:cs typeface="Times New Roman" panose="02020603050405020304" pitchFamily="18" charset="0"/>
              </a:rPr>
              <a:t>La respuesta (reabsorción de sodio) de los túbulos colectores a la aldosterona están disminuidas (</a:t>
            </a:r>
            <a:r>
              <a:rPr lang="es-ES" altLang="es-ES" sz="2000" dirty="0">
                <a:solidFill>
                  <a:srgbClr val="FF0000"/>
                </a:solidFill>
                <a:ea typeface="Calibri" panose="020F0502020204030204" pitchFamily="34" charset="0"/>
                <a:cs typeface="Times New Roman" panose="02020603050405020304" pitchFamily="18" charset="0"/>
              </a:rPr>
              <a:t>resistencia a la aldosterona</a:t>
            </a:r>
            <a:r>
              <a:rPr lang="es-ES" altLang="es-ES" sz="2000" dirty="0">
                <a:solidFill>
                  <a:srgbClr val="0070C0"/>
                </a:solidFill>
                <a:ea typeface="Calibri" panose="020F0502020204030204" pitchFamily="34" charset="0"/>
                <a:cs typeface="Times New Roman" panose="02020603050405020304" pitchFamily="18" charset="0"/>
              </a:rPr>
              <a:t>).</a:t>
            </a:r>
          </a:p>
          <a:p>
            <a:pPr algn="just">
              <a:lnSpc>
                <a:spcPct val="107000"/>
              </a:lnSpc>
              <a:spcAft>
                <a:spcPts val="800"/>
              </a:spcAft>
            </a:pPr>
            <a:r>
              <a:rPr lang="es-ES" altLang="es-ES" sz="2000" dirty="0">
                <a:solidFill>
                  <a:srgbClr val="0070C0"/>
                </a:solidFill>
                <a:ea typeface="Calibri" panose="020F0502020204030204" pitchFamily="34" charset="0"/>
                <a:cs typeface="Times New Roman" panose="02020603050405020304" pitchFamily="18" charset="0"/>
              </a:rPr>
              <a:t>Niveles séricos y urinarios elevados de </a:t>
            </a:r>
            <a:r>
              <a:rPr lang="es-ES" altLang="es-ES" sz="2000" dirty="0" err="1">
                <a:solidFill>
                  <a:srgbClr val="FF0000"/>
                </a:solidFill>
                <a:ea typeface="Calibri" panose="020F0502020204030204" pitchFamily="34" charset="0"/>
                <a:cs typeface="Times New Roman" panose="02020603050405020304" pitchFamily="18" charset="0"/>
              </a:rPr>
              <a:t>atriopeptina</a:t>
            </a:r>
            <a:r>
              <a:rPr lang="es-ES" altLang="es-ES" sz="2000" dirty="0">
                <a:solidFill>
                  <a:srgbClr val="0070C0"/>
                </a:solidFill>
                <a:ea typeface="Calibri" panose="020F0502020204030204" pitchFamily="34" charset="0"/>
                <a:cs typeface="Times New Roman" panose="02020603050405020304" pitchFamily="18" charset="0"/>
              </a:rPr>
              <a:t> (hormona </a:t>
            </a:r>
            <a:r>
              <a:rPr lang="es-ES" altLang="es-ES" sz="2000" dirty="0" err="1">
                <a:solidFill>
                  <a:srgbClr val="0070C0"/>
                </a:solidFill>
                <a:ea typeface="Calibri" panose="020F0502020204030204" pitchFamily="34" charset="0"/>
                <a:cs typeface="Times New Roman" panose="02020603050405020304" pitchFamily="18" charset="0"/>
              </a:rPr>
              <a:t>salurética</a:t>
            </a:r>
            <a:r>
              <a:rPr lang="es-ES" altLang="es-ES" sz="2000" dirty="0">
                <a:solidFill>
                  <a:srgbClr val="0070C0"/>
                </a:solidFill>
                <a:ea typeface="Calibri" panose="020F0502020204030204" pitchFamily="34" charset="0"/>
                <a:cs typeface="Times New Roman" panose="02020603050405020304" pitchFamily="18" charset="0"/>
              </a:rPr>
              <a:t>) en este grupo etario.</a:t>
            </a:r>
          </a:p>
          <a:p>
            <a:pPr algn="just">
              <a:lnSpc>
                <a:spcPct val="107000"/>
              </a:lnSpc>
              <a:spcAft>
                <a:spcPts val="800"/>
              </a:spcAft>
            </a:pPr>
            <a:r>
              <a:rPr lang="es-ES" altLang="es-ES" sz="2000" dirty="0">
                <a:solidFill>
                  <a:srgbClr val="0070C0"/>
                </a:solidFill>
                <a:ea typeface="Calibri" panose="020F0502020204030204" pitchFamily="34" charset="0"/>
                <a:cs typeface="Times New Roman" panose="02020603050405020304" pitchFamily="18" charset="0"/>
              </a:rPr>
              <a:t>Con respecto al </a:t>
            </a:r>
            <a:r>
              <a:rPr lang="es-ES" altLang="es-ES" sz="2000" dirty="0">
                <a:solidFill>
                  <a:srgbClr val="FF0000"/>
                </a:solidFill>
                <a:ea typeface="Calibri" panose="020F0502020204030204" pitchFamily="34" charset="0"/>
                <a:cs typeface="Times New Roman" panose="02020603050405020304" pitchFamily="18" charset="0"/>
              </a:rPr>
              <a:t>agua corporal total</a:t>
            </a:r>
            <a:r>
              <a:rPr lang="es-ES" altLang="es-ES" sz="2000" dirty="0">
                <a:solidFill>
                  <a:srgbClr val="0070C0"/>
                </a:solidFill>
                <a:ea typeface="Calibri" panose="020F0502020204030204" pitchFamily="34" charset="0"/>
                <a:cs typeface="Times New Roman" panose="02020603050405020304" pitchFamily="18" charset="0"/>
              </a:rPr>
              <a:t>, disminuye lentamente con la edad, de modo que llega a significar en los ancianos tan sólo un 54% del peso corporal, probablemente porque la proporción de tejido graso aumenta en este grupo. Esta reducción del agua corporal es a expensas predominantemente del espacio intracelular, siendo el volumen acuoso mayor en hombres que en mujeres independientemente de la edad </a:t>
            </a:r>
          </a:p>
          <a:p>
            <a:pPr algn="just"/>
            <a:endParaRPr lang="es-ES" altLang="es-ES" sz="2000" dirty="0">
              <a:solidFill>
                <a:srgbClr val="0070C0"/>
              </a:solidFill>
              <a:ea typeface="Calibri" panose="020F0502020204030204" pitchFamily="34" charset="0"/>
              <a:cs typeface="Times New Roman" panose="02020603050405020304" pitchFamily="18" charset="0"/>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2773"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458217-5F40-4EB5-A28F-FDEA04BE95E7}" type="slidenum">
              <a:rPr lang="es-ES" altLang="es-ES" sz="1200">
                <a:solidFill>
                  <a:schemeClr val="bg1"/>
                </a:solidFill>
              </a:rPr>
              <a:pPr>
                <a:spcBef>
                  <a:spcPct val="0"/>
                </a:spcBef>
                <a:buFontTx/>
                <a:buNone/>
              </a:pPr>
              <a:t>21</a:t>
            </a:fld>
            <a:endParaRPr lang="es-ES" altLang="es-ES" sz="12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457200" y="274638"/>
            <a:ext cx="8229600" cy="850900"/>
          </a:xfrm>
        </p:spPr>
        <p:txBody>
          <a:bodyPr/>
          <a:lstStyle/>
          <a:p>
            <a:r>
              <a:rPr lang="es-ES" altLang="es-ES" sz="3200">
                <a:solidFill>
                  <a:srgbClr val="FF0066"/>
                </a:solidFill>
              </a:rPr>
              <a:t>CONSECUENCIAS CLINICAS</a:t>
            </a:r>
          </a:p>
        </p:txBody>
      </p:sp>
      <p:sp>
        <p:nvSpPr>
          <p:cNvPr id="33795" name="Marcador de contenido 2"/>
          <p:cNvSpPr>
            <a:spLocks noGrp="1"/>
          </p:cNvSpPr>
          <p:nvPr>
            <p:ph idx="1"/>
          </p:nvPr>
        </p:nvSpPr>
        <p:spPr>
          <a:xfrm>
            <a:off x="457200" y="1190625"/>
            <a:ext cx="8229600" cy="4686300"/>
          </a:xfrm>
        </p:spPr>
        <p:txBody>
          <a:bodyPr/>
          <a:lstStyle/>
          <a:p>
            <a:pPr algn="just">
              <a:lnSpc>
                <a:spcPct val="107000"/>
              </a:lnSpc>
              <a:spcAft>
                <a:spcPts val="800"/>
              </a:spcAft>
            </a:pPr>
            <a:r>
              <a:rPr lang="es-ES" altLang="es-ES" sz="2000">
                <a:solidFill>
                  <a:srgbClr val="0070C0"/>
                </a:solidFill>
                <a:ea typeface="Calibri" panose="020F0502020204030204" pitchFamily="34" charset="0"/>
                <a:cs typeface="Times New Roman" panose="02020603050405020304" pitchFamily="18" charset="0"/>
              </a:rPr>
              <a:t>Ante situaciones que propicien el balance negativo de sodio, el anciano es </a:t>
            </a:r>
            <a:r>
              <a:rPr lang="es-ES" altLang="es-ES" sz="2000">
                <a:solidFill>
                  <a:srgbClr val="FF0000"/>
                </a:solidFill>
                <a:ea typeface="Calibri" panose="020F0502020204030204" pitchFamily="34" charset="0"/>
                <a:cs typeface="Times New Roman" panose="02020603050405020304" pitchFamily="18" charset="0"/>
              </a:rPr>
              <a:t>más susceptible </a:t>
            </a:r>
            <a:r>
              <a:rPr lang="es-ES" altLang="es-ES" sz="2000">
                <a:solidFill>
                  <a:srgbClr val="0070C0"/>
                </a:solidFill>
                <a:ea typeface="Calibri" panose="020F0502020204030204" pitchFamily="34" charset="0"/>
                <a:cs typeface="Times New Roman" panose="02020603050405020304" pitchFamily="18" charset="0"/>
              </a:rPr>
              <a:t>de desarrollar complicaciones tales como hipovolemia, hiponatremia con liquido extracelular bajo y/o </a:t>
            </a:r>
            <a:r>
              <a:rPr lang="es-ES" altLang="es-ES" sz="2000">
                <a:solidFill>
                  <a:srgbClr val="FF0000"/>
                </a:solidFill>
                <a:ea typeface="Calibri" panose="020F0502020204030204" pitchFamily="34" charset="0"/>
                <a:cs typeface="Times New Roman" panose="02020603050405020304" pitchFamily="18" charset="0"/>
              </a:rPr>
              <a:t>insuficiencia renal aguda </a:t>
            </a:r>
            <a:r>
              <a:rPr lang="es-ES" altLang="es-ES" sz="2000">
                <a:solidFill>
                  <a:srgbClr val="0070C0"/>
                </a:solidFill>
                <a:ea typeface="Calibri" panose="020F0502020204030204" pitchFamily="34" charset="0"/>
                <a:cs typeface="Times New Roman" panose="02020603050405020304" pitchFamily="18" charset="0"/>
              </a:rPr>
              <a:t>pre-renal.</a:t>
            </a:r>
          </a:p>
          <a:p>
            <a:pPr algn="just">
              <a:lnSpc>
                <a:spcPct val="107000"/>
              </a:lnSpc>
              <a:spcAft>
                <a:spcPts val="800"/>
              </a:spcAft>
            </a:pPr>
            <a:r>
              <a:rPr lang="es-ES" altLang="es-ES" sz="2000">
                <a:solidFill>
                  <a:srgbClr val="0070C0"/>
                </a:solidFill>
                <a:ea typeface="Calibri" panose="020F0502020204030204" pitchFamily="34" charset="0"/>
                <a:cs typeface="Times New Roman" panose="02020603050405020304" pitchFamily="18" charset="0"/>
              </a:rPr>
              <a:t>La </a:t>
            </a:r>
            <a:r>
              <a:rPr lang="es-ES" altLang="es-ES" sz="2000">
                <a:solidFill>
                  <a:srgbClr val="FF0000"/>
                </a:solidFill>
                <a:ea typeface="Calibri" panose="020F0502020204030204" pitchFamily="34" charset="0"/>
                <a:cs typeface="Times New Roman" panose="02020603050405020304" pitchFamily="18" charset="0"/>
              </a:rPr>
              <a:t>excreción fraccional de sodio</a:t>
            </a:r>
            <a:r>
              <a:rPr lang="es-ES" altLang="es-ES" sz="2000">
                <a:solidFill>
                  <a:srgbClr val="0070C0"/>
                </a:solidFill>
                <a:ea typeface="Calibri" panose="020F0502020204030204" pitchFamily="34" charset="0"/>
                <a:cs typeface="Times New Roman" panose="02020603050405020304" pitchFamily="18" charset="0"/>
              </a:rPr>
              <a:t>, utilizada como índice urinario orientador en el diagnóstico diferencial del tipo de fracaso renal agudo, debe ser interpretado con precaución ya que difícilmente un anciano cursando una insuficiencia renal aguda prerrenal logre una excreción fraccional de sodio (EFNa) ≤ 0.5%. </a:t>
            </a:r>
          </a:p>
          <a:p>
            <a:pPr algn="just">
              <a:lnSpc>
                <a:spcPct val="107000"/>
              </a:lnSpc>
              <a:spcAft>
                <a:spcPts val="800"/>
              </a:spcAft>
            </a:pPr>
            <a:r>
              <a:rPr lang="es-ES" altLang="es-ES" sz="2000">
                <a:solidFill>
                  <a:srgbClr val="0070C0"/>
                </a:solidFill>
                <a:ea typeface="Calibri" panose="020F0502020204030204" pitchFamily="34" charset="0"/>
                <a:cs typeface="Times New Roman" panose="02020603050405020304" pitchFamily="18" charset="0"/>
              </a:rPr>
              <a:t>A esta insuficiencia renal aguda que por sus índices urinarios parece parenquimatosa (EFNa ≥ 1%) pero que en realidad por su fisiopatología y resolución por medio de rehidratación es de tipo pre-renal, es muy frecuente en los ancianos, denominándosela </a:t>
            </a:r>
            <a:r>
              <a:rPr lang="es-ES" altLang="es-ES" sz="2000">
                <a:solidFill>
                  <a:srgbClr val="FF0000"/>
                </a:solidFill>
                <a:ea typeface="Calibri" panose="020F0502020204030204" pitchFamily="34" charset="0"/>
                <a:cs typeface="Times New Roman" panose="02020603050405020304" pitchFamily="18" charset="0"/>
              </a:rPr>
              <a:t>síndrome intermedio</a:t>
            </a:r>
            <a:r>
              <a:rPr lang="es-ES" altLang="es-ES" sz="2000">
                <a:solidFill>
                  <a:srgbClr val="0070C0"/>
                </a:solidFill>
                <a:ea typeface="Calibri" panose="020F0502020204030204" pitchFamily="34" charset="0"/>
                <a:cs typeface="Times New Roman" panose="02020603050405020304" pitchFamily="18" charset="0"/>
              </a:rPr>
              <a:t>.</a:t>
            </a:r>
          </a:p>
          <a:p>
            <a:pPr algn="just"/>
            <a:endParaRPr lang="es-ES" altLang="es-ES" sz="2000">
              <a:solidFill>
                <a:srgbClr val="0070C0"/>
              </a:solidFill>
              <a:ea typeface="Calibri" panose="020F0502020204030204" pitchFamily="34" charset="0"/>
              <a:cs typeface="Times New Roman" panose="02020603050405020304" pitchFamily="18" charset="0"/>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3797"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3506FED-EDD4-4665-B076-A40449531E2A}" type="slidenum">
              <a:rPr lang="es-ES" altLang="es-ES" sz="1200">
                <a:solidFill>
                  <a:schemeClr val="bg1"/>
                </a:solidFill>
              </a:rPr>
              <a:pPr>
                <a:spcBef>
                  <a:spcPct val="0"/>
                </a:spcBef>
                <a:buFontTx/>
                <a:buNone/>
              </a:pPr>
              <a:t>22</a:t>
            </a:fld>
            <a:endParaRPr lang="es-ES" altLang="es-ES" sz="12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a:xfrm>
            <a:off x="457200" y="274638"/>
            <a:ext cx="8229600" cy="850900"/>
          </a:xfrm>
        </p:spPr>
        <p:txBody>
          <a:bodyPr/>
          <a:lstStyle/>
          <a:p>
            <a:r>
              <a:rPr lang="es-ES" altLang="es-ES" sz="3200">
                <a:solidFill>
                  <a:srgbClr val="FF0066"/>
                </a:solidFill>
              </a:rPr>
              <a:t>MANEJO DEL POTASIO</a:t>
            </a:r>
          </a:p>
        </p:txBody>
      </p:sp>
      <p:sp>
        <p:nvSpPr>
          <p:cNvPr id="34819" name="Marcador de contenido 2"/>
          <p:cNvSpPr>
            <a:spLocks noGrp="1"/>
          </p:cNvSpPr>
          <p:nvPr>
            <p:ph idx="1"/>
          </p:nvPr>
        </p:nvSpPr>
        <p:spPr>
          <a:xfrm>
            <a:off x="481013" y="1341438"/>
            <a:ext cx="8229600" cy="4525962"/>
          </a:xfrm>
        </p:spPr>
        <p:txBody>
          <a:bodyPr/>
          <a:lstStyle/>
          <a:p>
            <a:pPr>
              <a:lnSpc>
                <a:spcPct val="107000"/>
              </a:lnSpc>
              <a:spcAft>
                <a:spcPts val="800"/>
              </a:spcAft>
            </a:pPr>
            <a:r>
              <a:rPr lang="es-ES" altLang="es-ES" sz="1800">
                <a:solidFill>
                  <a:srgbClr val="0070C0"/>
                </a:solidFill>
                <a:ea typeface="Calibri" panose="020F0502020204030204" pitchFamily="34" charset="0"/>
                <a:cs typeface="Times New Roman" panose="02020603050405020304" pitchFamily="18" charset="0"/>
              </a:rPr>
              <a:t>El </a:t>
            </a:r>
            <a:r>
              <a:rPr lang="es-ES" altLang="es-ES" sz="1800">
                <a:solidFill>
                  <a:srgbClr val="FF0000"/>
                </a:solidFill>
                <a:ea typeface="Calibri" panose="020F0502020204030204" pitchFamily="34" charset="0"/>
                <a:cs typeface="Times New Roman" panose="02020603050405020304" pitchFamily="18" charset="0"/>
              </a:rPr>
              <a:t>contenido corporal </a:t>
            </a:r>
            <a:r>
              <a:rPr lang="es-ES" altLang="es-ES" sz="1800">
                <a:solidFill>
                  <a:srgbClr val="0070C0"/>
                </a:solidFill>
                <a:ea typeface="Calibri" panose="020F0502020204030204" pitchFamily="34" charset="0"/>
                <a:cs typeface="Times New Roman" panose="02020603050405020304" pitchFamily="18" charset="0"/>
              </a:rPr>
              <a:t>de potasio es menor en los ancianos respecto de los jóvenes. Este fenómeno se explicaría por de la sarcopenia senil (85% del potasio está en los músculos). </a:t>
            </a:r>
          </a:p>
          <a:p>
            <a:pPr>
              <a:lnSpc>
                <a:spcPct val="107000"/>
              </a:lnSpc>
              <a:spcAft>
                <a:spcPts val="800"/>
              </a:spcAft>
            </a:pPr>
            <a:r>
              <a:rPr lang="es-ES" altLang="es-ES" sz="1800">
                <a:solidFill>
                  <a:srgbClr val="0070C0"/>
                </a:solidFill>
                <a:ea typeface="Calibri" panose="020F0502020204030204" pitchFamily="34" charset="0"/>
                <a:cs typeface="Times New Roman" panose="02020603050405020304" pitchFamily="18" charset="0"/>
              </a:rPr>
              <a:t>Por otra parte, la </a:t>
            </a:r>
            <a:r>
              <a:rPr lang="es-ES" altLang="es-ES" sz="1800">
                <a:solidFill>
                  <a:srgbClr val="FF0000"/>
                </a:solidFill>
                <a:ea typeface="Calibri" panose="020F0502020204030204" pitchFamily="34" charset="0"/>
                <a:cs typeface="Times New Roman" panose="02020603050405020304" pitchFamily="18" charset="0"/>
              </a:rPr>
              <a:t>excreción renal </a:t>
            </a:r>
            <a:r>
              <a:rPr lang="es-ES" altLang="es-ES" sz="1800">
                <a:solidFill>
                  <a:srgbClr val="0070C0"/>
                </a:solidFill>
                <a:ea typeface="Calibri" panose="020F0502020204030204" pitchFamily="34" charset="0"/>
                <a:cs typeface="Times New Roman" panose="02020603050405020304" pitchFamily="18" charset="0"/>
              </a:rPr>
              <a:t>de este catión es significativamente más baja en los ancianos que en los jóvenes debido a reducción de la secreción tubular distal (resistencia a la aldosterona) en los viejos. </a:t>
            </a:r>
          </a:p>
          <a:p>
            <a:pPr algn="just">
              <a:lnSpc>
                <a:spcPct val="107000"/>
              </a:lnSpc>
              <a:spcAft>
                <a:spcPts val="800"/>
              </a:spcAft>
            </a:pPr>
            <a:r>
              <a:rPr lang="es-ES" altLang="es-ES" sz="1800">
                <a:solidFill>
                  <a:srgbClr val="0070C0"/>
                </a:solidFill>
                <a:ea typeface="Calibri" panose="020F0502020204030204" pitchFamily="34" charset="0"/>
                <a:cs typeface="Times New Roman" panose="02020603050405020304" pitchFamily="18" charset="0"/>
              </a:rPr>
              <a:t>Otro mecanismo explicativo, documentado en modelos animales, podría ser la presencia de una </a:t>
            </a:r>
            <a:r>
              <a:rPr lang="es-ES" altLang="es-ES" sz="1800">
                <a:solidFill>
                  <a:srgbClr val="FF0000"/>
                </a:solidFill>
                <a:ea typeface="Calibri" panose="020F0502020204030204" pitchFamily="34" charset="0"/>
                <a:cs typeface="Times New Roman" panose="02020603050405020304" pitchFamily="18" charset="0"/>
              </a:rPr>
              <a:t>reabsorción aumentada </a:t>
            </a:r>
            <a:r>
              <a:rPr lang="es-ES" altLang="es-ES" sz="1800">
                <a:solidFill>
                  <a:srgbClr val="0070C0"/>
                </a:solidFill>
                <a:ea typeface="Calibri" panose="020F0502020204030204" pitchFamily="34" charset="0"/>
                <a:cs typeface="Times New Roman" panose="02020603050405020304" pitchFamily="18" charset="0"/>
              </a:rPr>
              <a:t>de potasio por parte de la H+K+ATPasa de las células intercalares del túbulo colector papilar</a:t>
            </a:r>
          </a:p>
          <a:p>
            <a:pPr algn="just">
              <a:lnSpc>
                <a:spcPct val="107000"/>
              </a:lnSpc>
              <a:spcAft>
                <a:spcPts val="800"/>
              </a:spcAft>
            </a:pPr>
            <a:r>
              <a:rPr lang="es-ES" altLang="es-ES" sz="2000">
                <a:solidFill>
                  <a:srgbClr val="0070C0"/>
                </a:solidFill>
                <a:ea typeface="Calibri" panose="020F0502020204030204" pitchFamily="34" charset="0"/>
                <a:cs typeface="Times New Roman" panose="02020603050405020304" pitchFamily="18" charset="0"/>
              </a:rPr>
              <a:t>Como consecuencias las personas ancianas bajo tratamiento con fármacos tales como AINE, IECA, ARA,, betabloqueantes y/o ahorradores de potasio, son más propensas a desarrollar </a:t>
            </a:r>
            <a:r>
              <a:rPr lang="es-ES" altLang="es-ES" sz="2000">
                <a:solidFill>
                  <a:srgbClr val="FF0000"/>
                </a:solidFill>
                <a:ea typeface="Calibri" panose="020F0502020204030204" pitchFamily="34" charset="0"/>
                <a:cs typeface="Times New Roman" panose="02020603050405020304" pitchFamily="18" charset="0"/>
              </a:rPr>
              <a:t>hiperkalemia.</a:t>
            </a:r>
          </a:p>
          <a:p>
            <a:pPr algn="just">
              <a:lnSpc>
                <a:spcPct val="107000"/>
              </a:lnSpc>
              <a:spcAft>
                <a:spcPts val="800"/>
              </a:spcAft>
            </a:pPr>
            <a:endParaRPr lang="es-ES" altLang="es-ES" sz="2000">
              <a:solidFill>
                <a:srgbClr val="0070C0"/>
              </a:solidFill>
              <a:ea typeface="Calibri" panose="020F0502020204030204" pitchFamily="34" charset="0"/>
              <a:cs typeface="Times New Roman" panose="02020603050405020304" pitchFamily="18" charset="0"/>
            </a:endParaRPr>
          </a:p>
        </p:txBody>
      </p:sp>
      <p:sp>
        <p:nvSpPr>
          <p:cNvPr id="4" name="Marcador de pie de página 3"/>
          <p:cNvSpPr>
            <a:spLocks noGrp="1"/>
          </p:cNvSpPr>
          <p:nvPr>
            <p:ph type="ftr" sz="quarter" idx="11"/>
          </p:nvPr>
        </p:nvSpPr>
        <p:spPr/>
        <p:txBody>
          <a:bodyPr/>
          <a:lstStyle/>
          <a:p>
            <a:pPr>
              <a:defRPr/>
            </a:pPr>
            <a:endParaRPr lang="es-ES">
              <a:solidFill>
                <a:schemeClr val="bg1"/>
              </a:solidFill>
            </a:endParaRPr>
          </a:p>
        </p:txBody>
      </p:sp>
      <p:sp>
        <p:nvSpPr>
          <p:cNvPr id="34821"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C6FC24-9275-44F7-A121-52F29B512EB8}" type="slidenum">
              <a:rPr lang="es-ES" altLang="es-ES" sz="1200">
                <a:solidFill>
                  <a:schemeClr val="bg1"/>
                </a:solidFill>
              </a:rPr>
              <a:pPr>
                <a:spcBef>
                  <a:spcPct val="0"/>
                </a:spcBef>
                <a:buFontTx/>
                <a:buNone/>
              </a:pPr>
              <a:t>23</a:t>
            </a:fld>
            <a:endParaRPr lang="es-ES" altLang="es-ES" sz="12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r>
              <a:rPr lang="es-ES" altLang="es-ES" sz="3200">
                <a:solidFill>
                  <a:srgbClr val="FF0066"/>
                </a:solidFill>
              </a:rPr>
              <a:t>ACIDIFICACIÓN URINARIA</a:t>
            </a:r>
            <a:br>
              <a:rPr lang="es-ES" altLang="es-ES" sz="3200">
                <a:solidFill>
                  <a:srgbClr val="FF0066"/>
                </a:solidFill>
              </a:rPr>
            </a:br>
            <a:endParaRPr lang="es-ES" altLang="es-ES" sz="3200">
              <a:solidFill>
                <a:srgbClr val="FF0066"/>
              </a:solidFill>
            </a:endParaRPr>
          </a:p>
        </p:txBody>
      </p:sp>
      <p:sp>
        <p:nvSpPr>
          <p:cNvPr id="35843" name="Marcador de contenido 2"/>
          <p:cNvSpPr>
            <a:spLocks noGrp="1"/>
          </p:cNvSpPr>
          <p:nvPr>
            <p:ph idx="1"/>
          </p:nvPr>
        </p:nvSpPr>
        <p:spPr>
          <a:xfrm>
            <a:off x="179388" y="1052513"/>
            <a:ext cx="8229600" cy="4525962"/>
          </a:xfrm>
        </p:spPr>
        <p:txBody>
          <a:bodyPr/>
          <a:lstStyle/>
          <a:p>
            <a:pPr algn="just"/>
            <a:r>
              <a:rPr lang="es-ES" altLang="es-ES" sz="2200">
                <a:solidFill>
                  <a:srgbClr val="0070C0"/>
                </a:solidFill>
              </a:rPr>
              <a:t>No se han hallado diferencias en la </a:t>
            </a:r>
            <a:r>
              <a:rPr lang="es-ES" altLang="es-ES" sz="2200">
                <a:solidFill>
                  <a:srgbClr val="FF0066"/>
                </a:solidFill>
              </a:rPr>
              <a:t>capacidad de acidificación </a:t>
            </a:r>
            <a:r>
              <a:rPr lang="es-ES" altLang="es-ES" sz="2200">
                <a:solidFill>
                  <a:srgbClr val="0070C0"/>
                </a:solidFill>
              </a:rPr>
              <a:t>tubular renal (pH, acidez titulable y amonio urinarios) en respuesta a una sobrecarga ácida en las personas ancianas respecto de las jóvenes. </a:t>
            </a:r>
          </a:p>
          <a:p>
            <a:pPr algn="just"/>
            <a:endParaRPr lang="es-ES" altLang="es-ES" sz="2200">
              <a:solidFill>
                <a:srgbClr val="0070C0"/>
              </a:solidFill>
            </a:endParaRPr>
          </a:p>
          <a:p>
            <a:pPr algn="just"/>
            <a:r>
              <a:rPr lang="es-ES" altLang="es-ES" sz="2200">
                <a:solidFill>
                  <a:srgbClr val="0070C0"/>
                </a:solidFill>
              </a:rPr>
              <a:t>Sin embargo, la </a:t>
            </a:r>
            <a:r>
              <a:rPr lang="es-ES" altLang="es-ES" sz="2200">
                <a:solidFill>
                  <a:srgbClr val="FF0066"/>
                </a:solidFill>
              </a:rPr>
              <a:t>respuesta de máxima acidificación </a:t>
            </a:r>
            <a:r>
              <a:rPr lang="es-ES" altLang="es-ES" sz="2200">
                <a:solidFill>
                  <a:srgbClr val="0070C0"/>
                </a:solidFill>
              </a:rPr>
              <a:t>se alcanza más tardíamente por los ancianos: a las 4 horas de la sobrecarga ácida en jóvenes y a las 6-8 horas en ancianos.</a:t>
            </a:r>
          </a:p>
          <a:p>
            <a:pPr algn="just"/>
            <a:endParaRPr lang="es-ES" altLang="es-ES" sz="2200">
              <a:solidFill>
                <a:srgbClr val="0070C0"/>
              </a:solidFill>
            </a:endParaRPr>
          </a:p>
          <a:p>
            <a:pPr algn="just"/>
            <a:r>
              <a:rPr lang="es-ES" altLang="es-ES" sz="2200">
                <a:solidFill>
                  <a:srgbClr val="0070C0"/>
                </a:solidFill>
              </a:rPr>
              <a:t>Consecuencias clínicas:  El hallazgo de una </a:t>
            </a:r>
            <a:r>
              <a:rPr lang="es-ES" altLang="es-ES" sz="2200">
                <a:solidFill>
                  <a:srgbClr val="FF0066"/>
                </a:solidFill>
              </a:rPr>
              <a:t>acidosis tubular renal </a:t>
            </a:r>
            <a:r>
              <a:rPr lang="es-ES" altLang="es-ES" sz="2200">
                <a:solidFill>
                  <a:srgbClr val="0070C0"/>
                </a:solidFill>
              </a:rPr>
              <a:t>(acidosis tubular hiperclorémica) en un anciano no puede atribuirse meramente a los cambios fisiológicos propios de la vejez, sino considerarse un trastorno que necesita </a:t>
            </a:r>
            <a:r>
              <a:rPr lang="es-ES" altLang="es-ES" sz="2200">
                <a:solidFill>
                  <a:srgbClr val="FF0066"/>
                </a:solidFill>
              </a:rPr>
              <a:t>evaluación diagnóstica</a:t>
            </a:r>
            <a:r>
              <a:rPr lang="es-ES" altLang="es-ES" sz="2200">
                <a:solidFill>
                  <a:srgbClr val="0070C0"/>
                </a:solidFill>
              </a:rPr>
              <a:t>.</a:t>
            </a:r>
          </a:p>
          <a:p>
            <a:pPr algn="just"/>
            <a:endParaRPr lang="es-ES" altLang="es-ES" sz="2200">
              <a:solidFill>
                <a:srgbClr val="0070C0"/>
              </a:solidFill>
            </a:endParaRPr>
          </a:p>
        </p:txBody>
      </p:sp>
      <p:sp>
        <p:nvSpPr>
          <p:cNvPr id="4" name="Marcador de pie de página 3"/>
          <p:cNvSpPr>
            <a:spLocks noGrp="1"/>
          </p:cNvSpPr>
          <p:nvPr>
            <p:ph type="ftr" sz="quarter" idx="11"/>
          </p:nvPr>
        </p:nvSpPr>
        <p:spPr/>
        <p:txBody>
          <a:bodyPr/>
          <a:lstStyle/>
          <a:p>
            <a:pPr>
              <a:defRPr/>
            </a:pPr>
            <a:endParaRPr lang="es-ES">
              <a:solidFill>
                <a:schemeClr val="bg1"/>
              </a:solidFill>
            </a:endParaRPr>
          </a:p>
        </p:txBody>
      </p:sp>
      <p:sp>
        <p:nvSpPr>
          <p:cNvPr id="35845"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570B0C-2000-40E0-A82F-231BE1511870}" type="slidenum">
              <a:rPr lang="es-ES" altLang="es-ES" sz="1200">
                <a:solidFill>
                  <a:schemeClr val="bg1"/>
                </a:solidFill>
              </a:rPr>
              <a:pPr>
                <a:spcBef>
                  <a:spcPct val="0"/>
                </a:spcBef>
                <a:buFontTx/>
                <a:buNone/>
              </a:pPr>
              <a:t>24</a:t>
            </a:fld>
            <a:endParaRPr lang="es-ES" altLang="es-ES" sz="12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a:xfrm>
            <a:off x="107950" y="508000"/>
            <a:ext cx="8578850" cy="777875"/>
          </a:xfrm>
        </p:spPr>
        <p:txBody>
          <a:bodyPr/>
          <a:lstStyle/>
          <a:p>
            <a:r>
              <a:rPr lang="es-ES" altLang="es-ES" sz="2400">
                <a:solidFill>
                  <a:srgbClr val="FF0066"/>
                </a:solidFill>
              </a:rPr>
              <a:t>MANEJO DE LA UREA Y DEL ÁCIDO ÚRICO</a:t>
            </a:r>
            <a:br>
              <a:rPr lang="es-ES" altLang="es-ES" sz="2400">
                <a:solidFill>
                  <a:srgbClr val="FF0066"/>
                </a:solidFill>
              </a:rPr>
            </a:br>
            <a:br>
              <a:rPr lang="es-ES" altLang="es-ES" sz="2400">
                <a:solidFill>
                  <a:srgbClr val="FF0066"/>
                </a:solidFill>
              </a:rPr>
            </a:br>
            <a:endParaRPr lang="es-ES" altLang="es-ES" sz="2400">
              <a:solidFill>
                <a:srgbClr val="FF0066"/>
              </a:solidFill>
            </a:endParaRPr>
          </a:p>
        </p:txBody>
      </p:sp>
      <p:sp>
        <p:nvSpPr>
          <p:cNvPr id="36867" name="Marcador de contenido 2"/>
          <p:cNvSpPr>
            <a:spLocks noGrp="1"/>
          </p:cNvSpPr>
          <p:nvPr>
            <p:ph idx="1"/>
          </p:nvPr>
        </p:nvSpPr>
        <p:spPr>
          <a:xfrm>
            <a:off x="179388" y="1052513"/>
            <a:ext cx="8229600" cy="4525962"/>
          </a:xfrm>
        </p:spPr>
        <p:txBody>
          <a:bodyPr/>
          <a:lstStyle/>
          <a:p>
            <a:pPr algn="just"/>
            <a:r>
              <a:rPr lang="es-ES" altLang="es-ES" sz="2200">
                <a:solidFill>
                  <a:srgbClr val="0070C0"/>
                </a:solidFill>
              </a:rPr>
              <a:t>En ancianos sanos, la excreción fraccional de urea (EFU) basal está incrementada (EFU: 65%) en los viejos en comparación con su valor en la población joven (EFU: 50%), esto ha sido atribuido a una disminución en la reabsorción distal de urea en las personas ancianas por posible reducción en el número de canales de urea (UT2) de los túbulos colectores. </a:t>
            </a:r>
          </a:p>
          <a:p>
            <a:pPr algn="just"/>
            <a:r>
              <a:rPr lang="es-ES" altLang="es-ES" sz="2200">
                <a:solidFill>
                  <a:srgbClr val="0070C0"/>
                </a:solidFill>
              </a:rPr>
              <a:t>Se considera que este aumento en la excreción urinaria de urea explicaría la existencia en los mayores de una uremia normal a pesar de la hipofiltración asociada a la vejez, así como sería otra de las causas generadoras de la hipotonicidad medular renal del anciano.</a:t>
            </a:r>
          </a:p>
          <a:p>
            <a:pPr algn="just"/>
            <a:r>
              <a:rPr lang="es-ES" altLang="es-ES" sz="2200">
                <a:solidFill>
                  <a:srgbClr val="0070C0"/>
                </a:solidFill>
              </a:rPr>
              <a:t>Por el contrario, el manejo tubular del ácido úrico no difiere entre los distintos grupos etarios. </a:t>
            </a:r>
          </a:p>
        </p:txBody>
      </p:sp>
      <p:sp>
        <p:nvSpPr>
          <p:cNvPr id="4" name="Marcador de pie de página 3"/>
          <p:cNvSpPr>
            <a:spLocks noGrp="1"/>
          </p:cNvSpPr>
          <p:nvPr>
            <p:ph type="ftr" sz="quarter" idx="11"/>
          </p:nvPr>
        </p:nvSpPr>
        <p:spPr/>
        <p:txBody>
          <a:bodyPr/>
          <a:lstStyle/>
          <a:p>
            <a:pPr>
              <a:defRPr/>
            </a:pPr>
            <a:endParaRPr lang="es-ES">
              <a:solidFill>
                <a:schemeClr val="bg1"/>
              </a:solidFill>
            </a:endParaRPr>
          </a:p>
        </p:txBody>
      </p:sp>
      <p:sp>
        <p:nvSpPr>
          <p:cNvPr id="36869"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328149-C3D0-4F9E-AD20-671D7AF15D09}" type="slidenum">
              <a:rPr lang="es-ES" altLang="es-ES" sz="1200">
                <a:solidFill>
                  <a:schemeClr val="bg1"/>
                </a:solidFill>
              </a:rPr>
              <a:pPr>
                <a:spcBef>
                  <a:spcPct val="0"/>
                </a:spcBef>
                <a:buFontTx/>
                <a:buNone/>
              </a:pPr>
              <a:t>25</a:t>
            </a:fld>
            <a:endParaRPr lang="es-ES" altLang="es-ES" sz="12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a:xfrm>
            <a:off x="107950" y="508000"/>
            <a:ext cx="8578850" cy="777875"/>
          </a:xfrm>
        </p:spPr>
        <p:txBody>
          <a:bodyPr/>
          <a:lstStyle/>
          <a:p>
            <a:r>
              <a:rPr lang="es-ES" altLang="es-ES" sz="2400">
                <a:solidFill>
                  <a:srgbClr val="FF0066"/>
                </a:solidFill>
              </a:rPr>
              <a:t>MANEJO DE LA UREA Y DEL ÁCIDO ÚRICO: CONSECUENCIAS</a:t>
            </a:r>
            <a:br>
              <a:rPr lang="es-ES" altLang="es-ES" sz="2400">
                <a:solidFill>
                  <a:srgbClr val="FF0066"/>
                </a:solidFill>
              </a:rPr>
            </a:br>
            <a:br>
              <a:rPr lang="es-ES" altLang="es-ES" sz="2400">
                <a:solidFill>
                  <a:srgbClr val="FF0066"/>
                </a:solidFill>
              </a:rPr>
            </a:br>
            <a:endParaRPr lang="es-ES" altLang="es-ES" sz="2400">
              <a:solidFill>
                <a:srgbClr val="FF0066"/>
              </a:solidFill>
            </a:endParaRPr>
          </a:p>
        </p:txBody>
      </p:sp>
      <p:sp>
        <p:nvSpPr>
          <p:cNvPr id="37891" name="Marcador de contenido 2"/>
          <p:cNvSpPr>
            <a:spLocks noGrp="1"/>
          </p:cNvSpPr>
          <p:nvPr>
            <p:ph idx="1"/>
          </p:nvPr>
        </p:nvSpPr>
        <p:spPr>
          <a:xfrm>
            <a:off x="282575" y="1052736"/>
            <a:ext cx="8229600" cy="3240360"/>
          </a:xfrm>
        </p:spPr>
        <p:txBody>
          <a:bodyPr/>
          <a:lstStyle/>
          <a:p>
            <a:pPr algn="just"/>
            <a:r>
              <a:rPr lang="es-ES" altLang="es-ES" sz="2200" dirty="0">
                <a:solidFill>
                  <a:srgbClr val="0070C0"/>
                </a:solidFill>
              </a:rPr>
              <a:t>La </a:t>
            </a:r>
            <a:r>
              <a:rPr lang="es-ES" altLang="es-ES" sz="2200" dirty="0" err="1">
                <a:solidFill>
                  <a:srgbClr val="0070C0"/>
                </a:solidFill>
              </a:rPr>
              <a:t>nicturia</a:t>
            </a:r>
            <a:r>
              <a:rPr lang="es-ES" altLang="es-ES" sz="2200" dirty="0">
                <a:solidFill>
                  <a:srgbClr val="0070C0"/>
                </a:solidFill>
              </a:rPr>
              <a:t> y la disminución en la capacidad para la reabsorción tubular distal de agua observadas frecuentemente en los ancianos han sido atribuidas a la excesiva excreción urinaria de urea.</a:t>
            </a:r>
          </a:p>
          <a:p>
            <a:pPr algn="just"/>
            <a:endParaRPr lang="es-ES" altLang="es-ES" sz="2200" dirty="0">
              <a:solidFill>
                <a:srgbClr val="0070C0"/>
              </a:solidFill>
            </a:endParaRPr>
          </a:p>
          <a:p>
            <a:pPr algn="just"/>
            <a:r>
              <a:rPr lang="es-ES" altLang="es-ES" sz="2200" dirty="0">
                <a:solidFill>
                  <a:srgbClr val="0070C0"/>
                </a:solidFill>
              </a:rPr>
              <a:t>La EFU como índice urinario empleado para realizar el diagnóstico diferencial del tipo de insuficiencia renal aguda, debe utilizarse con precaución ya que difícilmente un anciano con una insuficiencia renal </a:t>
            </a:r>
            <a:r>
              <a:rPr lang="es-ES" altLang="es-ES" sz="2200" dirty="0" err="1">
                <a:solidFill>
                  <a:srgbClr val="0070C0"/>
                </a:solidFill>
              </a:rPr>
              <a:t>prerrenal</a:t>
            </a:r>
            <a:r>
              <a:rPr lang="es-ES" altLang="es-ES" sz="2200" dirty="0">
                <a:solidFill>
                  <a:srgbClr val="0070C0"/>
                </a:solidFill>
              </a:rPr>
              <a:t> logre una EFU ≤ 30%.</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7893"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F6C3BD-135D-44A5-898D-7AF1D03BA95A}" type="slidenum">
              <a:rPr lang="es-ES" altLang="es-ES" sz="1200">
                <a:solidFill>
                  <a:schemeClr val="bg1"/>
                </a:solidFill>
              </a:rPr>
              <a:pPr>
                <a:spcBef>
                  <a:spcPct val="0"/>
                </a:spcBef>
                <a:buFontTx/>
                <a:buNone/>
              </a:pPr>
              <a:t>26</a:t>
            </a:fld>
            <a:endParaRPr lang="es-ES" altLang="es-ES" sz="12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a:xfrm>
            <a:off x="138113" y="136525"/>
            <a:ext cx="8578850" cy="777875"/>
          </a:xfrm>
        </p:spPr>
        <p:txBody>
          <a:bodyPr/>
          <a:lstStyle/>
          <a:p>
            <a:r>
              <a:rPr lang="es-ES" altLang="es-ES" sz="2400">
                <a:solidFill>
                  <a:srgbClr val="FF0066"/>
                </a:solidFill>
              </a:rPr>
              <a:t>MANEJO DE ANIONES DIVALENTES</a:t>
            </a:r>
          </a:p>
        </p:txBody>
      </p:sp>
      <p:sp>
        <p:nvSpPr>
          <p:cNvPr id="38915" name="Marcador de contenido 2"/>
          <p:cNvSpPr>
            <a:spLocks noGrp="1"/>
          </p:cNvSpPr>
          <p:nvPr>
            <p:ph idx="1"/>
          </p:nvPr>
        </p:nvSpPr>
        <p:spPr>
          <a:xfrm>
            <a:off x="312738" y="1166813"/>
            <a:ext cx="8229600" cy="4422427"/>
          </a:xfrm>
        </p:spPr>
        <p:txBody>
          <a:bodyPr/>
          <a:lstStyle/>
          <a:p>
            <a:pPr algn="just"/>
            <a:r>
              <a:rPr lang="es-ES" altLang="es-ES" sz="2400" dirty="0">
                <a:solidFill>
                  <a:srgbClr val="0070C0"/>
                </a:solidFill>
              </a:rPr>
              <a:t>En ancianos bien nutridos y con adecuada exposición solar, no se han hallado diferencias en el manejo tubular ni del calcio, ni del fósforo, con respecto a los jóvenes en igual situación.</a:t>
            </a:r>
          </a:p>
          <a:p>
            <a:pPr algn="just"/>
            <a:endParaRPr lang="es-ES" altLang="es-ES" sz="2400" dirty="0">
              <a:solidFill>
                <a:srgbClr val="0070C0"/>
              </a:solidFill>
            </a:endParaRPr>
          </a:p>
          <a:p>
            <a:pPr algn="just"/>
            <a:r>
              <a:rPr lang="es-ES" altLang="es-ES" sz="2400" dirty="0">
                <a:solidFill>
                  <a:srgbClr val="0070C0"/>
                </a:solidFill>
              </a:rPr>
              <a:t>Tampoco se ha documentado diferencia significativa en el manejo tubular del magnesio.</a:t>
            </a:r>
          </a:p>
          <a:p>
            <a:pPr algn="just"/>
            <a:endParaRPr lang="es-ES" altLang="es-ES" sz="2400" dirty="0">
              <a:solidFill>
                <a:srgbClr val="0070C0"/>
              </a:solidFill>
            </a:endParaRPr>
          </a:p>
          <a:p>
            <a:pPr algn="just"/>
            <a:r>
              <a:rPr lang="es-ES" altLang="es-ES" sz="2400" dirty="0">
                <a:solidFill>
                  <a:srgbClr val="0070C0"/>
                </a:solidFill>
              </a:rPr>
              <a:t>El diagnóstico de un disturbio del metabolismo del calcio, fósforo y/o magnesio en un anciano no puede atribuirse al mero envejecimiento renal y su causa requiere ser evaluada y tratada.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8917"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605E81-6A12-47B5-9788-A07F08D66FF1}" type="slidenum">
              <a:rPr lang="es-ES" altLang="es-ES" sz="1200">
                <a:solidFill>
                  <a:schemeClr val="bg1"/>
                </a:solidFill>
              </a:rPr>
              <a:pPr>
                <a:spcBef>
                  <a:spcPct val="0"/>
                </a:spcBef>
                <a:buFontTx/>
                <a:buNone/>
              </a:pPr>
              <a:t>27</a:t>
            </a:fld>
            <a:endParaRPr lang="es-ES" altLang="es-ES" sz="12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p:nvPr>
        </p:nvSpPr>
        <p:spPr>
          <a:xfrm>
            <a:off x="138113" y="136525"/>
            <a:ext cx="8578850" cy="777875"/>
          </a:xfrm>
        </p:spPr>
        <p:txBody>
          <a:bodyPr/>
          <a:lstStyle/>
          <a:p>
            <a:r>
              <a:rPr lang="es-ES" altLang="es-ES" sz="2400">
                <a:solidFill>
                  <a:srgbClr val="FF0066"/>
                </a:solidFill>
              </a:rPr>
              <a:t>HIPOTONICIDAD MEDULAR</a:t>
            </a:r>
          </a:p>
        </p:txBody>
      </p:sp>
      <p:sp>
        <p:nvSpPr>
          <p:cNvPr id="3" name="Marcador de contenido 2"/>
          <p:cNvSpPr>
            <a:spLocks noGrp="1"/>
          </p:cNvSpPr>
          <p:nvPr>
            <p:ph idx="1"/>
          </p:nvPr>
        </p:nvSpPr>
        <p:spPr>
          <a:xfrm>
            <a:off x="428625" y="936625"/>
            <a:ext cx="8229600" cy="4525963"/>
          </a:xfrm>
        </p:spPr>
        <p:txBody>
          <a:bodyPr/>
          <a:lstStyle/>
          <a:p>
            <a:pPr marL="0" indent="0" algn="just">
              <a:buFont typeface="Arial" panose="020B0604020202020204" pitchFamily="34" charset="0"/>
              <a:buNone/>
              <a:defRPr/>
            </a:pPr>
            <a:r>
              <a:rPr lang="es-ES" sz="2400" dirty="0">
                <a:solidFill>
                  <a:srgbClr val="0070C0"/>
                </a:solidFill>
              </a:rPr>
              <a:t>La médula renal del anciano es hipotónica en comparación con aquella del riñón joven, fenómeno que obedece a:</a:t>
            </a:r>
          </a:p>
          <a:p>
            <a:pPr algn="just">
              <a:defRPr/>
            </a:pPr>
            <a:r>
              <a:rPr lang="es-ES" sz="2400" dirty="0">
                <a:solidFill>
                  <a:srgbClr val="0070C0"/>
                </a:solidFill>
              </a:rPr>
              <a:t>Aumento del flujo medular secundario al fenómeno de la circulación </a:t>
            </a:r>
            <a:r>
              <a:rPr lang="es-ES" sz="2400" dirty="0" err="1">
                <a:solidFill>
                  <a:srgbClr val="0070C0"/>
                </a:solidFill>
              </a:rPr>
              <a:t>aglomerular</a:t>
            </a:r>
            <a:r>
              <a:rPr lang="es-ES" sz="2400" dirty="0">
                <a:solidFill>
                  <a:srgbClr val="0070C0"/>
                </a:solidFill>
              </a:rPr>
              <a:t>. </a:t>
            </a:r>
          </a:p>
          <a:p>
            <a:pPr algn="just">
              <a:defRPr/>
            </a:pPr>
            <a:r>
              <a:rPr lang="es-ES" sz="2400" dirty="0">
                <a:solidFill>
                  <a:srgbClr val="0070C0"/>
                </a:solidFill>
              </a:rPr>
              <a:t>Menor reabsorción de sodio en el segmento grueso de la rama ascendente del asa de Henle y la menor reabsorción de urea en los túmulos colectores.</a:t>
            </a:r>
          </a:p>
          <a:p>
            <a:pPr marL="0" indent="0" algn="just">
              <a:buFont typeface="Arial" panose="020B0604020202020204" pitchFamily="34" charset="0"/>
              <a:buNone/>
              <a:defRPr/>
            </a:pPr>
            <a:r>
              <a:rPr lang="es-ES" sz="2400" dirty="0">
                <a:solidFill>
                  <a:srgbClr val="0070C0"/>
                </a:solidFill>
              </a:rPr>
              <a:t>Como consecuencia la respuesta de los túbulos colectores a la acción de la vasopresina se ve reducida y en consecuencia también lo está la capacidad para la concentración urinaria, hecho que explica además por qué los niveles séricos de vasopresina son mayores en los ancianos</a:t>
            </a:r>
          </a:p>
          <a:p>
            <a:pPr algn="just">
              <a:defRPr/>
            </a:pPr>
            <a:endParaRPr lang="es-ES" sz="2400" dirty="0">
              <a:solidFill>
                <a:srgbClr val="0070C0"/>
              </a:solidFill>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9941"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20C3FF-A8B0-4C2A-8B24-E589976A3BEE}" type="slidenum">
              <a:rPr lang="es-ES" altLang="es-ES" sz="1200">
                <a:solidFill>
                  <a:schemeClr val="bg1"/>
                </a:solidFill>
              </a:rPr>
              <a:pPr>
                <a:spcBef>
                  <a:spcPct val="0"/>
                </a:spcBef>
                <a:buFontTx/>
                <a:buNone/>
              </a:pPr>
              <a:t>28</a:t>
            </a:fld>
            <a:endParaRPr lang="es-ES" altLang="es-ES" sz="120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a:xfrm>
            <a:off x="138113" y="136525"/>
            <a:ext cx="8578850" cy="777875"/>
          </a:xfrm>
        </p:spPr>
        <p:txBody>
          <a:bodyPr/>
          <a:lstStyle/>
          <a:p>
            <a:r>
              <a:rPr lang="es-ES" altLang="es-ES" sz="2400">
                <a:solidFill>
                  <a:srgbClr val="FF0066"/>
                </a:solidFill>
              </a:rPr>
              <a:t>HIPOTONICIDAD MEDULAR</a:t>
            </a:r>
          </a:p>
        </p:txBody>
      </p:sp>
      <p:sp>
        <p:nvSpPr>
          <p:cNvPr id="40963" name="Marcador de contenido 2"/>
          <p:cNvSpPr>
            <a:spLocks noGrp="1"/>
          </p:cNvSpPr>
          <p:nvPr>
            <p:ph idx="1"/>
          </p:nvPr>
        </p:nvSpPr>
        <p:spPr>
          <a:xfrm>
            <a:off x="312738" y="927100"/>
            <a:ext cx="8229600" cy="4525963"/>
          </a:xfrm>
        </p:spPr>
        <p:txBody>
          <a:bodyPr/>
          <a:lstStyle/>
          <a:p>
            <a:pPr marL="0" indent="0" algn="just">
              <a:buFont typeface="Arial" panose="020B0604020202020204" pitchFamily="34" charset="0"/>
              <a:buNone/>
            </a:pPr>
            <a:r>
              <a:rPr lang="es-ES" altLang="es-ES" sz="2400">
                <a:solidFill>
                  <a:srgbClr val="0070C0"/>
                </a:solidFill>
              </a:rPr>
              <a:t>Dado el papel que el segmento grueso de la rama ascendente del asa de Henle posee en la generación del aclaramiento de agua libre, la disfunción senil de este segmento hace que se reduzca la capacidad de dilución urinaria.</a:t>
            </a:r>
          </a:p>
          <a:p>
            <a:pPr marL="0" indent="0" algn="just">
              <a:buFont typeface="Arial" panose="020B0604020202020204" pitchFamily="34" charset="0"/>
              <a:buNone/>
            </a:pPr>
            <a:endParaRPr lang="es-ES" altLang="es-ES" sz="2400">
              <a:solidFill>
                <a:srgbClr val="0070C0"/>
              </a:solidFill>
            </a:endParaRPr>
          </a:p>
          <a:p>
            <a:pPr marL="0" indent="0" algn="just">
              <a:buFont typeface="Arial" panose="020B0604020202020204" pitchFamily="34" charset="0"/>
              <a:buNone/>
            </a:pPr>
            <a:r>
              <a:rPr lang="es-ES" altLang="es-ES" sz="2400">
                <a:solidFill>
                  <a:srgbClr val="0070C0"/>
                </a:solidFill>
              </a:rPr>
              <a:t>La consecuencia clínica es que ante una situación de sobrecarga hídrica el anciano es muy susceptible a desarrollar hiponatremia, y ante una situación de restricción hídrica o excesiva pérdida acuosa, es muy susceptible a sufrir deshidratación e hipernatremia.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40965"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B4CA0D-ED2F-4BA1-8FF8-FC12E14BA4A9}" type="slidenum">
              <a:rPr lang="es-ES" altLang="es-ES" sz="1200">
                <a:solidFill>
                  <a:schemeClr val="bg1"/>
                </a:solidFill>
              </a:rPr>
              <a:pPr>
                <a:spcBef>
                  <a:spcPct val="0"/>
                </a:spcBef>
                <a:buFontTx/>
                <a:buNone/>
              </a:pPr>
              <a:t>29</a:t>
            </a:fld>
            <a:endParaRPr lang="es-ES" altLang="es-ES" sz="12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B0498C45-2044-247D-BB96-FF882CE97AED}"/>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4F0975BC-206C-F23A-6E08-DFA70F3B7E69}"/>
              </a:ext>
            </a:extLst>
          </p:cNvPr>
          <p:cNvSpPr>
            <a:spLocks noGrp="1"/>
          </p:cNvSpPr>
          <p:nvPr>
            <p:ph type="sldNum" sz="quarter" idx="12"/>
          </p:nvPr>
        </p:nvSpPr>
        <p:spPr/>
        <p:txBody>
          <a:bodyPr/>
          <a:lstStyle/>
          <a:p>
            <a:fld id="{5BB7FDD4-EA0C-4E90-A261-195B0A950538}" type="slidenum">
              <a:rPr lang="es-ES" altLang="es-ES" smtClean="0"/>
              <a:pPr/>
              <a:t>3</a:t>
            </a:fld>
            <a:endParaRPr lang="es-ES" altLang="es-ES"/>
          </a:p>
        </p:txBody>
      </p:sp>
      <p:sp>
        <p:nvSpPr>
          <p:cNvPr id="4" name="Rectangle 2">
            <a:extLst>
              <a:ext uri="{FF2B5EF4-FFF2-40B4-BE49-F238E27FC236}">
                <a16:creationId xmlns:a16="http://schemas.microsoft.com/office/drawing/2014/main" id="{9B172B2E-64EB-8E45-FC1D-24891A80D5B4}"/>
              </a:ext>
            </a:extLst>
          </p:cNvPr>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s-ES_tradnl" altLang="en-US" sz="4000">
                <a:solidFill>
                  <a:srgbClr val="FF0066"/>
                </a:solidFill>
              </a:rPr>
              <a:t>ENVEJECIMIENTO</a:t>
            </a:r>
            <a:br>
              <a:rPr lang="es-ES_tradnl" altLang="en-US" sz="4000">
                <a:solidFill>
                  <a:srgbClr val="FF0066"/>
                </a:solidFill>
              </a:rPr>
            </a:br>
            <a:endParaRPr lang="es-ES" altLang="en-US" sz="4000">
              <a:solidFill>
                <a:srgbClr val="FF0066"/>
              </a:solidFill>
            </a:endParaRPr>
          </a:p>
        </p:txBody>
      </p:sp>
      <p:sp>
        <p:nvSpPr>
          <p:cNvPr id="5" name="Rectangle 3">
            <a:extLst>
              <a:ext uri="{FF2B5EF4-FFF2-40B4-BE49-F238E27FC236}">
                <a16:creationId xmlns:a16="http://schemas.microsoft.com/office/drawing/2014/main" id="{0570658C-D7E1-8CD9-D9AE-D7DFE7CFA172}"/>
              </a:ext>
            </a:extLst>
          </p:cNvPr>
          <p:cNvSpPr txBox="1">
            <a:spLocks noChangeArrowheads="1"/>
          </p:cNvSpPr>
          <p:nvPr/>
        </p:nvSpPr>
        <p:spPr>
          <a:xfrm>
            <a:off x="1295400" y="1219200"/>
            <a:ext cx="7239000" cy="4724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s-ES_tradnl" altLang="en-US">
                <a:solidFill>
                  <a:srgbClr val="002060"/>
                </a:solidFill>
              </a:rPr>
              <a:t>Envejecimiento fisiológico general</a:t>
            </a:r>
          </a:p>
          <a:p>
            <a:pPr eaLnBrk="1" hangingPunct="1">
              <a:lnSpc>
                <a:spcPct val="90000"/>
              </a:lnSpc>
            </a:pPr>
            <a:r>
              <a:rPr lang="es-ES_tradnl" altLang="en-US">
                <a:solidFill>
                  <a:srgbClr val="002060"/>
                </a:solidFill>
              </a:rPr>
              <a:t>Envejecimiento fisiológico renal</a:t>
            </a:r>
          </a:p>
          <a:p>
            <a:pPr lvl="1" eaLnBrk="1" hangingPunct="1">
              <a:lnSpc>
                <a:spcPct val="90000"/>
              </a:lnSpc>
            </a:pPr>
            <a:r>
              <a:rPr lang="es-ES_tradnl" altLang="en-US">
                <a:solidFill>
                  <a:srgbClr val="002060"/>
                </a:solidFill>
              </a:rPr>
              <a:t>Anatomía macroscópica</a:t>
            </a:r>
          </a:p>
          <a:p>
            <a:pPr lvl="1" eaLnBrk="1" hangingPunct="1">
              <a:lnSpc>
                <a:spcPct val="90000"/>
              </a:lnSpc>
            </a:pPr>
            <a:r>
              <a:rPr lang="es-ES_tradnl" altLang="en-US">
                <a:solidFill>
                  <a:srgbClr val="002060"/>
                </a:solidFill>
              </a:rPr>
              <a:t>Anatomía microscópica</a:t>
            </a:r>
          </a:p>
          <a:p>
            <a:pPr lvl="1" eaLnBrk="1" hangingPunct="1">
              <a:lnSpc>
                <a:spcPct val="90000"/>
              </a:lnSpc>
            </a:pPr>
            <a:r>
              <a:rPr lang="es-ES_tradnl" altLang="en-US">
                <a:solidFill>
                  <a:srgbClr val="002060"/>
                </a:solidFill>
              </a:rPr>
              <a:t>Glomérulos</a:t>
            </a:r>
          </a:p>
          <a:p>
            <a:pPr lvl="1" eaLnBrk="1" hangingPunct="1">
              <a:lnSpc>
                <a:spcPct val="90000"/>
              </a:lnSpc>
            </a:pPr>
            <a:r>
              <a:rPr lang="es-ES_tradnl" altLang="en-US">
                <a:solidFill>
                  <a:srgbClr val="002060"/>
                </a:solidFill>
              </a:rPr>
              <a:t>Túbulos</a:t>
            </a:r>
          </a:p>
          <a:p>
            <a:pPr lvl="1" eaLnBrk="1" hangingPunct="1">
              <a:lnSpc>
                <a:spcPct val="90000"/>
              </a:lnSpc>
            </a:pPr>
            <a:r>
              <a:rPr lang="es-ES_tradnl" altLang="en-US">
                <a:solidFill>
                  <a:srgbClr val="002060"/>
                </a:solidFill>
              </a:rPr>
              <a:t>Intersticio</a:t>
            </a:r>
          </a:p>
          <a:p>
            <a:pPr lvl="1" eaLnBrk="1" hangingPunct="1">
              <a:lnSpc>
                <a:spcPct val="90000"/>
              </a:lnSpc>
            </a:pPr>
            <a:r>
              <a:rPr lang="es-ES_tradnl" altLang="en-US">
                <a:solidFill>
                  <a:srgbClr val="002060"/>
                </a:solidFill>
              </a:rPr>
              <a:t>Vasos </a:t>
            </a:r>
          </a:p>
          <a:p>
            <a:pPr lvl="1" eaLnBrk="1" hangingPunct="1">
              <a:lnSpc>
                <a:spcPct val="90000"/>
              </a:lnSpc>
            </a:pPr>
            <a:r>
              <a:rPr lang="es-ES_tradnl" altLang="en-US">
                <a:solidFill>
                  <a:srgbClr val="002060"/>
                </a:solidFill>
              </a:rPr>
              <a:t>Consecuencias clínicas</a:t>
            </a:r>
            <a:endParaRPr lang="es-ES" altLang="en-US" dirty="0">
              <a:solidFill>
                <a:srgbClr val="002060"/>
              </a:solidFill>
            </a:endParaRPr>
          </a:p>
        </p:txBody>
      </p:sp>
    </p:spTree>
    <p:extLst>
      <p:ext uri="{BB962C8B-B14F-4D97-AF65-F5344CB8AC3E}">
        <p14:creationId xmlns:p14="http://schemas.microsoft.com/office/powerpoint/2010/main" val="3957675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p:txBody>
          <a:bodyPr/>
          <a:lstStyle/>
          <a:p>
            <a:r>
              <a:rPr lang="es-ES" altLang="es-ES">
                <a:solidFill>
                  <a:srgbClr val="FF0066"/>
                </a:solidFill>
              </a:rPr>
              <a:t>ERITROPOYETINA</a:t>
            </a:r>
          </a:p>
        </p:txBody>
      </p:sp>
      <p:sp>
        <p:nvSpPr>
          <p:cNvPr id="41987" name="Marcador de contenido 2"/>
          <p:cNvSpPr>
            <a:spLocks noGrp="1"/>
          </p:cNvSpPr>
          <p:nvPr>
            <p:ph idx="1"/>
          </p:nvPr>
        </p:nvSpPr>
        <p:spPr>
          <a:xfrm>
            <a:off x="490538" y="1404938"/>
            <a:ext cx="8229600" cy="4525962"/>
          </a:xfrm>
        </p:spPr>
        <p:txBody>
          <a:bodyPr/>
          <a:lstStyle/>
          <a:p>
            <a:pPr marL="0" indent="0" algn="just">
              <a:buFont typeface="Arial" panose="020B0604020202020204" pitchFamily="34" charset="0"/>
              <a:buNone/>
            </a:pPr>
            <a:r>
              <a:rPr lang="es-ES" altLang="es-ES">
                <a:solidFill>
                  <a:srgbClr val="0070C0"/>
                </a:solidFill>
              </a:rPr>
              <a:t>Esta hormona, producida principalmente por las células intersticiales peritubulares proximales, posee valores séricos similares en ancianos y en jóvenes.</a:t>
            </a:r>
          </a:p>
          <a:p>
            <a:pPr marL="0" indent="0" algn="just">
              <a:buFont typeface="Arial" panose="020B0604020202020204" pitchFamily="34" charset="0"/>
              <a:buNone/>
            </a:pPr>
            <a:r>
              <a:rPr lang="es-ES" altLang="es-ES">
                <a:solidFill>
                  <a:srgbClr val="0070C0"/>
                </a:solidFill>
              </a:rPr>
              <a:t>Sin embargo, la anemia es mucho más frecuente en los ancianos que en el resto de la población, por tanto es estudio diagnóstico de anemia, particularmente de causa carencial, es obligada en estos casos. </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41989"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0BE313-54CE-42F3-9C8F-756C6EFA8349}" type="slidenum">
              <a:rPr lang="es-ES" altLang="es-ES" sz="1200">
                <a:solidFill>
                  <a:schemeClr val="bg1"/>
                </a:solidFill>
              </a:rPr>
              <a:pPr>
                <a:spcBef>
                  <a:spcPct val="0"/>
                </a:spcBef>
                <a:buFontTx/>
                <a:buNone/>
              </a:pPr>
              <a:t>30</a:t>
            </a:fld>
            <a:endParaRPr lang="es-ES" altLang="es-ES" sz="12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p:txBody>
          <a:bodyPr/>
          <a:lstStyle/>
          <a:p>
            <a:r>
              <a:rPr lang="es-ES" altLang="es-ES">
                <a:solidFill>
                  <a:srgbClr val="FF0066"/>
                </a:solidFill>
              </a:rPr>
              <a:t>QUISTES RENALES</a:t>
            </a:r>
            <a:endParaRPr lang="es-ES" altLang="es-ES"/>
          </a:p>
        </p:txBody>
      </p:sp>
      <p:sp>
        <p:nvSpPr>
          <p:cNvPr id="43011" name="Marcador de contenido 2"/>
          <p:cNvSpPr>
            <a:spLocks noGrp="1"/>
          </p:cNvSpPr>
          <p:nvPr>
            <p:ph idx="1"/>
          </p:nvPr>
        </p:nvSpPr>
        <p:spPr>
          <a:xfrm>
            <a:off x="457200" y="1600200"/>
            <a:ext cx="8229600" cy="3700463"/>
          </a:xfrm>
        </p:spPr>
        <p:txBody>
          <a:bodyPr/>
          <a:lstStyle/>
          <a:p>
            <a:pPr algn="just"/>
            <a:r>
              <a:rPr lang="es-ES" altLang="es-ES">
                <a:solidFill>
                  <a:srgbClr val="0070C0"/>
                </a:solidFill>
              </a:rPr>
              <a:t>Los quistes llamados benignos son más frecuentes en el anciano, se asocian con el genero masculino, la talla, la hipertensión y la albuminuria.</a:t>
            </a:r>
          </a:p>
          <a:p>
            <a:pPr algn="just"/>
            <a:r>
              <a:rPr lang="es-ES" altLang="es-ES">
                <a:solidFill>
                  <a:srgbClr val="0070C0"/>
                </a:solidFill>
              </a:rPr>
              <a:t>También son más frecuentes los quistes medulares, parapelvicos (de origen linfático) y los angiolipomas.</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43013" name="Marcador de número de diapositiva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1EAAEB-A2EA-4BF1-AF89-BF1ED909C423}" type="slidenum">
              <a:rPr lang="es-ES" altLang="es-ES" sz="1200">
                <a:solidFill>
                  <a:schemeClr val="bg1"/>
                </a:solidFill>
              </a:rPr>
              <a:pPr>
                <a:spcBef>
                  <a:spcPct val="0"/>
                </a:spcBef>
                <a:buFontTx/>
                <a:buNone/>
              </a:pPr>
              <a:t>31</a:t>
            </a:fld>
            <a:endParaRPr lang="es-ES" altLang="es-ES" sz="1200">
              <a:solidFill>
                <a:schemeClr val="bg1"/>
              </a:solidFill>
            </a:endParaRPr>
          </a:p>
        </p:txBody>
      </p:sp>
      <p:sp>
        <p:nvSpPr>
          <p:cNvPr id="43014" name="CuadroTexto 6"/>
          <p:cNvSpPr txBox="1">
            <a:spLocks noChangeArrowheads="1"/>
          </p:cNvSpPr>
          <p:nvPr/>
        </p:nvSpPr>
        <p:spPr bwMode="auto">
          <a:xfrm>
            <a:off x="2124075" y="5238750"/>
            <a:ext cx="6769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ES" sz="1800">
                <a:solidFill>
                  <a:srgbClr val="00B0F0"/>
                </a:solidFill>
                <a:latin typeface="Times-Italic"/>
              </a:rPr>
              <a:t>Denic A, Glassock RJ and Rule AD. Adv Chronic Kidney Dis</a:t>
            </a:r>
            <a:r>
              <a:rPr lang="en-US" altLang="es-ES" sz="1800">
                <a:solidFill>
                  <a:srgbClr val="00B0F0"/>
                </a:solidFill>
                <a:latin typeface="Times-Roman"/>
              </a:rPr>
              <a:t>. 2016</a:t>
            </a:r>
            <a:r>
              <a:rPr lang="en-US" altLang="es-ES" sz="1800">
                <a:solidFill>
                  <a:srgbClr val="00B0F0"/>
                </a:solidFill>
              </a:rPr>
              <a:t> </a:t>
            </a:r>
            <a:br>
              <a:rPr lang="en-US" altLang="es-ES" sz="1800">
                <a:solidFill>
                  <a:srgbClr val="00B0F0"/>
                </a:solidFill>
              </a:rPr>
            </a:br>
            <a:endParaRPr lang="es-ES" altLang="es-ES" sz="1800">
              <a:solidFill>
                <a:srgbClr val="00B0F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620713"/>
            <a:ext cx="7696200" cy="647700"/>
          </a:xfrm>
        </p:spPr>
        <p:txBody>
          <a:bodyPr/>
          <a:lstStyle/>
          <a:p>
            <a:pPr eaLnBrk="1" hangingPunct="1"/>
            <a:r>
              <a:rPr lang="es-ES_tradnl" altLang="en-US" sz="3200">
                <a:solidFill>
                  <a:srgbClr val="FF0066"/>
                </a:solidFill>
              </a:rPr>
              <a:t>OTROS CAMBIOS ESTRUCTURALES</a:t>
            </a:r>
            <a:br>
              <a:rPr lang="es-ES_tradnl" altLang="en-US" sz="3200">
                <a:solidFill>
                  <a:srgbClr val="FF0066"/>
                </a:solidFill>
              </a:rPr>
            </a:br>
            <a:endParaRPr lang="es-ES_tradnl" altLang="en-US" sz="3200">
              <a:solidFill>
                <a:srgbClr val="FF0066"/>
              </a:solidFill>
            </a:endParaRPr>
          </a:p>
        </p:txBody>
      </p:sp>
      <p:sp>
        <p:nvSpPr>
          <p:cNvPr id="44035" name="Rectangle 3"/>
          <p:cNvSpPr>
            <a:spLocks noGrp="1" noChangeArrowheads="1"/>
          </p:cNvSpPr>
          <p:nvPr>
            <p:ph type="body" idx="1"/>
          </p:nvPr>
        </p:nvSpPr>
        <p:spPr>
          <a:xfrm>
            <a:off x="611188" y="1412874"/>
            <a:ext cx="7751762" cy="3816325"/>
          </a:xfrm>
        </p:spPr>
        <p:txBody>
          <a:bodyPr/>
          <a:lstStyle/>
          <a:p>
            <a:pPr lvl="1" algn="just" eaLnBrk="1" hangingPunct="1">
              <a:buFontTx/>
              <a:buNone/>
            </a:pPr>
            <a:r>
              <a:rPr lang="es-ES_tradnl" altLang="en-US">
                <a:solidFill>
                  <a:srgbClr val="002060"/>
                </a:solidFill>
              </a:rPr>
              <a:t>A diferencia de las cicatrices del riñón pielonefrítico, las del riñón senescente son corticales, no deforman ni estiran los cálices y no tiene localización preferente.</a:t>
            </a:r>
          </a:p>
          <a:p>
            <a:pPr lvl="1" algn="just" eaLnBrk="1" hangingPunct="1">
              <a:buFontTx/>
              <a:buNone/>
            </a:pPr>
            <a:endParaRPr lang="es-ES_tradnl" altLang="en-US">
              <a:solidFill>
                <a:srgbClr val="002060"/>
              </a:solidFill>
            </a:endParaRPr>
          </a:p>
          <a:p>
            <a:pPr lvl="1" algn="just" eaLnBrk="1" hangingPunct="1">
              <a:buFontTx/>
              <a:buNone/>
            </a:pPr>
            <a:r>
              <a:rPr lang="es-ES" altLang="en-US">
                <a:solidFill>
                  <a:srgbClr val="002060"/>
                </a:solidFill>
              </a:rPr>
              <a:t>Tendencia a aumentar la grasa sinusal que, en ocasiones, puede llegar a alcanzar el 17% del peso renal</a:t>
            </a:r>
          </a:p>
          <a:p>
            <a:pPr lvl="1" algn="just" eaLnBrk="1" hangingPunct="1">
              <a:buFontTx/>
              <a:buNone/>
            </a:pPr>
            <a:endParaRPr lang="es-ES_tradnl" altLang="en-US">
              <a:solidFill>
                <a:srgbClr val="002060"/>
              </a:solidFill>
            </a:endParaRPr>
          </a:p>
          <a:p>
            <a:pPr lvl="1" algn="just" eaLnBrk="1" hangingPunct="1">
              <a:buFontTx/>
              <a:buNone/>
            </a:pPr>
            <a:endParaRPr lang="es-ES_tradnl" altLang="en-US">
              <a:solidFill>
                <a:srgbClr val="002060"/>
              </a:solidFill>
            </a:endParaRPr>
          </a:p>
          <a:p>
            <a:pPr lvl="2" algn="just" eaLnBrk="1" hangingPunct="1"/>
            <a:endParaRPr lang="es-ES_tradnl" altLang="en-US" sz="2800">
              <a:solidFill>
                <a:srgbClr val="002060"/>
              </a:solidFill>
            </a:endParaRPr>
          </a:p>
          <a:p>
            <a:pPr lvl="1" algn="just" eaLnBrk="1" hangingPunct="1"/>
            <a:endParaRPr lang="es-ES_tradnl" altLang="en-US" sz="1800">
              <a:solidFill>
                <a:srgbClr val="002060"/>
              </a:solidFill>
            </a:endParaRPr>
          </a:p>
          <a:p>
            <a:pPr lvl="1" algn="just" eaLnBrk="1" hangingPunct="1"/>
            <a:endParaRPr lang="es-ES_tradnl" altLang="en-US">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5058" name="Object 5"/>
          <p:cNvGraphicFramePr>
            <a:graphicFrameLocks noChangeAspect="1"/>
          </p:cNvGraphicFramePr>
          <p:nvPr/>
        </p:nvGraphicFramePr>
        <p:xfrm>
          <a:off x="762000" y="1524000"/>
          <a:ext cx="7543800" cy="3733800"/>
        </p:xfrm>
        <a:graphic>
          <a:graphicData uri="http://schemas.openxmlformats.org/presentationml/2006/ole">
            <mc:AlternateContent xmlns:mc="http://schemas.openxmlformats.org/markup-compatibility/2006">
              <mc:Choice xmlns:v="urn:schemas-microsoft-com:vml" Requires="v">
                <p:oleObj name="PhotoHouse" r:id="rId3" imgW="3551822" imgH="1413695" progId="CorelPhotoHouse.Documento">
                  <p:embed/>
                </p:oleObj>
              </mc:Choice>
              <mc:Fallback>
                <p:oleObj name="PhotoHouse" r:id="rId3" imgW="3551822" imgH="1413695" progId="CorelPhotoHouse.Documento">
                  <p:embed/>
                  <p:pic>
                    <p:nvPicPr>
                      <p:cNvPr id="4505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r>
              <a:rPr lang="es-ES" altLang="es-ES" sz="2400">
                <a:solidFill>
                  <a:srgbClr val="FF0066"/>
                </a:solidFill>
                <a:latin typeface="Arial" panose="020B0604020202020204" pitchFamily="34" charset="0"/>
                <a:cs typeface="Arial" panose="020B0604020202020204" pitchFamily="34" charset="0"/>
              </a:rPr>
              <a:t>PRINCIPIOS GENERALES DEL ENVEJECIMIENTO. </a:t>
            </a:r>
          </a:p>
        </p:txBody>
      </p:sp>
      <p:sp>
        <p:nvSpPr>
          <p:cNvPr id="7171" name="Marcador de contenido 2"/>
          <p:cNvSpPr>
            <a:spLocks noGrp="1"/>
          </p:cNvSpPr>
          <p:nvPr>
            <p:ph idx="1"/>
          </p:nvPr>
        </p:nvSpPr>
        <p:spPr>
          <a:xfrm>
            <a:off x="539750" y="1127125"/>
            <a:ext cx="6697663" cy="4525963"/>
          </a:xfrm>
        </p:spPr>
        <p:txBody>
          <a:bodyPr/>
          <a:lstStyle/>
          <a:p>
            <a:pPr marL="514350" indent="-514350" algn="just">
              <a:buFont typeface="Arial" panose="020B0604020202020204" pitchFamily="34" charset="0"/>
              <a:buAutoNum type="arabicParenR"/>
              <a:defRPr/>
            </a:pPr>
            <a:r>
              <a:rPr lang="es-ES" altLang="es-ES" sz="2200" dirty="0">
                <a:solidFill>
                  <a:srgbClr val="0070C0"/>
                </a:solidFill>
              </a:rPr>
              <a:t>Es un proceso asincrónico y por tanto no homogéneo: cada una de las partes del cuerpo poseen una cronología específica y diferente para el envejecimiento.</a:t>
            </a:r>
          </a:p>
          <a:p>
            <a:pPr marL="514350" indent="-514350" algn="just">
              <a:buFont typeface="Arial" panose="020B0604020202020204" pitchFamily="34" charset="0"/>
              <a:buAutoNum type="arabicParenR"/>
              <a:defRPr/>
            </a:pPr>
            <a:r>
              <a:rPr lang="es-ES" altLang="es-ES" sz="2200" dirty="0">
                <a:solidFill>
                  <a:srgbClr val="0070C0"/>
                </a:solidFill>
              </a:rPr>
              <a:t>Se trata de una disminución más o menos importante del rendimiento funcional y de la capacidad de adaptarse a situaciones adversas tanto biológicas como psíquicas, sociales o medioambientales motivadas por  el paso del tiempo.</a:t>
            </a:r>
          </a:p>
          <a:p>
            <a:pPr marL="514350" indent="-514350" algn="just">
              <a:buFont typeface="Arial" panose="020B0604020202020204" pitchFamily="34" charset="0"/>
              <a:buAutoNum type="arabicParenR"/>
              <a:defRPr/>
            </a:pPr>
            <a:r>
              <a:rPr lang="es-ES" altLang="es-ES" sz="2200" dirty="0">
                <a:solidFill>
                  <a:srgbClr val="0070C0"/>
                </a:solidFill>
              </a:rPr>
              <a:t>Envejecimiento no es superponible a enfermedad.</a:t>
            </a:r>
          </a:p>
          <a:p>
            <a:pPr marL="514350" indent="-514350" algn="just">
              <a:buFont typeface="Arial" panose="020B0604020202020204" pitchFamily="34" charset="0"/>
              <a:buAutoNum type="arabicParenR"/>
              <a:defRPr/>
            </a:pPr>
            <a:r>
              <a:rPr lang="es-ES" altLang="es-ES" sz="2200" dirty="0">
                <a:solidFill>
                  <a:srgbClr val="0070C0"/>
                </a:solidFill>
              </a:rPr>
              <a:t>No existen enfermedades propias del envejecimiento.</a:t>
            </a:r>
          </a:p>
          <a:p>
            <a:pPr algn="just">
              <a:defRPr/>
            </a:pPr>
            <a:endParaRPr lang="es-ES" altLang="es-ES" sz="2200" dirty="0">
              <a:solidFill>
                <a:srgbClr val="0070C0"/>
              </a:solidFill>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7173"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856C5B-2556-4206-9CCA-F8766F8A1148}" type="slidenum">
              <a:rPr lang="es-ES" altLang="es-ES" sz="1200">
                <a:solidFill>
                  <a:schemeClr val="bg1"/>
                </a:solidFill>
              </a:rPr>
              <a:pPr>
                <a:spcBef>
                  <a:spcPct val="0"/>
                </a:spcBef>
                <a:buFontTx/>
                <a:buNone/>
              </a:pPr>
              <a:t>4</a:t>
            </a:fld>
            <a:endParaRPr lang="es-ES" altLang="es-ES" sz="1200">
              <a:solidFill>
                <a:schemeClr val="bg1"/>
              </a:solidFill>
            </a:endParaRPr>
          </a:p>
        </p:txBody>
      </p:sp>
      <p:pic>
        <p:nvPicPr>
          <p:cNvPr id="7174" name="Picture 12" descr="S.E.N. Nefrología (@SENefrologia)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ingh%20faujha%20vie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363" y="1223963"/>
            <a:ext cx="149225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OldManinWheelch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75" y="3860800"/>
            <a:ext cx="151923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par>
                                <p:cTn id="10" presetID="10" presetClass="exit" presetSubtype="0" fill="hold" nodeType="with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r>
              <a:rPr lang="es-ES" altLang="es-ES" sz="2400">
                <a:solidFill>
                  <a:srgbClr val="FF0066"/>
                </a:solidFill>
                <a:latin typeface="Arial" panose="020B0604020202020204" pitchFamily="34" charset="0"/>
                <a:cs typeface="Arial" panose="020B0604020202020204" pitchFamily="34" charset="0"/>
              </a:rPr>
              <a:t>HISTOPATOLOGIA DEL ENVEJECIMIENTO. </a:t>
            </a:r>
          </a:p>
        </p:txBody>
      </p:sp>
      <p:sp>
        <p:nvSpPr>
          <p:cNvPr id="7171" name="Marcador de contenido 2"/>
          <p:cNvSpPr>
            <a:spLocks noGrp="1"/>
          </p:cNvSpPr>
          <p:nvPr>
            <p:ph idx="1"/>
          </p:nvPr>
        </p:nvSpPr>
        <p:spPr>
          <a:xfrm>
            <a:off x="720725" y="1166813"/>
            <a:ext cx="7669213" cy="4524375"/>
          </a:xfrm>
        </p:spPr>
        <p:txBody>
          <a:bodyPr/>
          <a:lstStyle/>
          <a:p>
            <a:pPr marL="0" indent="0" algn="just">
              <a:buFont typeface="Arial" panose="020B0604020202020204" pitchFamily="34" charset="0"/>
              <a:buNone/>
              <a:defRPr/>
            </a:pPr>
            <a:r>
              <a:rPr lang="es-ES" altLang="es-ES" sz="2400" dirty="0">
                <a:solidFill>
                  <a:srgbClr val="0070C0"/>
                </a:solidFill>
              </a:rPr>
              <a:t>Es difícil definir cuales son los cambios asociados al envejecimiento:</a:t>
            </a:r>
          </a:p>
          <a:p>
            <a:pPr marL="457200" indent="-457200" algn="just">
              <a:buFont typeface="Arial" panose="020B0604020202020204" pitchFamily="34" charset="0"/>
              <a:buAutoNum type="arabicPeriod"/>
              <a:defRPr/>
            </a:pPr>
            <a:r>
              <a:rPr lang="es-ES" altLang="es-ES" sz="2400" dirty="0">
                <a:solidFill>
                  <a:srgbClr val="0070C0"/>
                </a:solidFill>
              </a:rPr>
              <a:t>Por la presencia de factores de riesgo cardiovascular y otras enfermedades renales previa.</a:t>
            </a:r>
          </a:p>
          <a:p>
            <a:pPr marL="457200" indent="-457200" algn="just">
              <a:buFont typeface="Arial" panose="020B0604020202020204" pitchFamily="34" charset="0"/>
              <a:buAutoNum type="arabicPeriod"/>
              <a:defRPr/>
            </a:pPr>
            <a:r>
              <a:rPr lang="es-ES" altLang="es-ES" sz="2400" dirty="0">
                <a:solidFill>
                  <a:srgbClr val="0070C0"/>
                </a:solidFill>
              </a:rPr>
              <a:t>Normalmente no tenemos biopsia de los riñones con antelación suficiente a la instrucción de la enfermedad.</a:t>
            </a:r>
          </a:p>
          <a:p>
            <a:pPr marL="457200" indent="-457200" algn="just">
              <a:buFont typeface="Arial" panose="020B0604020202020204" pitchFamily="34" charset="0"/>
              <a:buAutoNum type="arabicPeriod"/>
              <a:defRPr/>
            </a:pPr>
            <a:r>
              <a:rPr lang="es-ES" altLang="es-ES" sz="2400" dirty="0">
                <a:solidFill>
                  <a:srgbClr val="0070C0"/>
                </a:solidFill>
              </a:rPr>
              <a:t> Además, a la mayor parte de los enfermos con “nefroesclerosis” o con “envejecimiento renal” no se les hace biopsia ni autopsia. </a:t>
            </a:r>
          </a:p>
          <a:p>
            <a:pPr marL="457200" indent="-457200" algn="just">
              <a:buFont typeface="Arial" panose="020B0604020202020204" pitchFamily="34" charset="0"/>
              <a:buAutoNum type="arabicPeriod"/>
              <a:defRPr/>
            </a:pPr>
            <a:r>
              <a:rPr lang="es-ES" altLang="es-ES" sz="2400" dirty="0">
                <a:solidFill>
                  <a:srgbClr val="0070C0"/>
                </a:solidFill>
              </a:rPr>
              <a:t>Hay que tener en cuenta también que gran parte los cambios del envejecimiento no son generalizadas, sino focales y segmentarias, lo cual reduce su visibilidad en las biopsias renales. </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9221"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22F5E3-D061-4530-A42E-8C7912B7332B}" type="slidenum">
              <a:rPr lang="es-ES" altLang="es-ES" sz="1200">
                <a:solidFill>
                  <a:schemeClr val="bg1"/>
                </a:solidFill>
              </a:rPr>
              <a:pPr>
                <a:spcBef>
                  <a:spcPct val="0"/>
                </a:spcBef>
                <a:buFontTx/>
                <a:buNone/>
              </a:pPr>
              <a:t>5</a:t>
            </a:fld>
            <a:endParaRPr lang="es-ES" altLang="es-ES" sz="1200">
              <a:solidFill>
                <a:schemeClr val="bg1"/>
              </a:solidFill>
            </a:endParaRPr>
          </a:p>
        </p:txBody>
      </p:sp>
      <p:pic>
        <p:nvPicPr>
          <p:cNvPr id="9222" name="Picture 12" descr="S.E.N. Nefrología (@SENefrologia)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304800"/>
            <a:ext cx="8229600" cy="1143000"/>
          </a:xfrm>
        </p:spPr>
        <p:txBody>
          <a:bodyPr/>
          <a:lstStyle/>
          <a:p>
            <a:pPr eaLnBrk="1" hangingPunct="1"/>
            <a:r>
              <a:rPr lang="en-US" altLang="en-US"/>
              <a:t> </a:t>
            </a:r>
          </a:p>
        </p:txBody>
      </p:sp>
      <p:sp>
        <p:nvSpPr>
          <p:cNvPr id="67588" name="Text Box 4"/>
          <p:cNvSpPr txBox="1">
            <a:spLocks noChangeArrowheads="1"/>
          </p:cNvSpPr>
          <p:nvPr/>
        </p:nvSpPr>
        <p:spPr bwMode="auto">
          <a:xfrm>
            <a:off x="152400" y="196850"/>
            <a:ext cx="8523288" cy="5222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en-US" altLang="en-US" sz="2800" dirty="0">
                <a:solidFill>
                  <a:srgbClr val="FF0066"/>
                </a:solidFill>
                <a:latin typeface="+mj-lt"/>
              </a:rPr>
              <a:t>EVOLUCIÓN FUNCIONAL ACORDE A LA EDAD</a:t>
            </a:r>
          </a:p>
        </p:txBody>
      </p:sp>
      <p:sp>
        <p:nvSpPr>
          <p:cNvPr id="11269" name="Text Box 10"/>
          <p:cNvSpPr txBox="1">
            <a:spLocks noChangeArrowheads="1"/>
          </p:cNvSpPr>
          <p:nvPr/>
        </p:nvSpPr>
        <p:spPr bwMode="auto">
          <a:xfrm>
            <a:off x="166688" y="3571875"/>
            <a:ext cx="13716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solidFill>
                  <a:srgbClr val="000000"/>
                </a:solidFill>
                <a:latin typeface="Times New Roman" panose="02020603050405020304" pitchFamily="18" charset="0"/>
              </a:rPr>
              <a:t>Maduración</a:t>
            </a:r>
          </a:p>
        </p:txBody>
      </p:sp>
      <p:sp>
        <p:nvSpPr>
          <p:cNvPr id="11270" name="Text Box 11"/>
          <p:cNvSpPr txBox="1">
            <a:spLocks noChangeArrowheads="1"/>
          </p:cNvSpPr>
          <p:nvPr/>
        </p:nvSpPr>
        <p:spPr bwMode="auto">
          <a:xfrm>
            <a:off x="1219200" y="5638800"/>
            <a:ext cx="6324600"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latin typeface="Times New Roman" panose="02020603050405020304" pitchFamily="18" charset="0"/>
              </a:rPr>
              <a:t>Efecto del paso del tiempo sobre los organismos</a:t>
            </a:r>
          </a:p>
        </p:txBody>
      </p:sp>
      <p:sp>
        <p:nvSpPr>
          <p:cNvPr id="11271" name="Text Box 12"/>
          <p:cNvSpPr txBox="1">
            <a:spLocks noChangeArrowheads="1"/>
          </p:cNvSpPr>
          <p:nvPr/>
        </p:nvSpPr>
        <p:spPr bwMode="auto">
          <a:xfrm>
            <a:off x="2286000" y="4495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00"/>
                </a:solidFill>
                <a:latin typeface="Comic Sans MS" panose="030F0702030302020204" pitchFamily="66" charset="0"/>
              </a:rPr>
              <a:t>Funciones Fisiológicas</a:t>
            </a:r>
            <a:endParaRPr lang="en-US" altLang="en-US" sz="2400">
              <a:solidFill>
                <a:srgbClr val="000000"/>
              </a:solidFill>
              <a:latin typeface="Times New Roman" panose="02020603050405020304" pitchFamily="18" charset="0"/>
            </a:endParaRPr>
          </a:p>
        </p:txBody>
      </p:sp>
      <p:sp>
        <p:nvSpPr>
          <p:cNvPr id="11272" name="Text Box 13"/>
          <p:cNvSpPr txBox="1">
            <a:spLocks noChangeArrowheads="1"/>
          </p:cNvSpPr>
          <p:nvPr/>
        </p:nvSpPr>
        <p:spPr bwMode="auto">
          <a:xfrm>
            <a:off x="140682" y="1112044"/>
            <a:ext cx="883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_tradnl" altLang="en-US" sz="1600" dirty="0">
                <a:solidFill>
                  <a:srgbClr val="002060"/>
                </a:solidFill>
                <a:latin typeface="Arial" panose="020B0604020202020204" pitchFamily="34" charset="0"/>
              </a:rPr>
              <a:t>No es posible definir la</a:t>
            </a:r>
            <a:r>
              <a:rPr lang="es-ES_tradnl" altLang="en-US" sz="1600" dirty="0">
                <a:solidFill>
                  <a:srgbClr val="000000"/>
                </a:solidFill>
                <a:latin typeface="Arial" panose="020B0604020202020204" pitchFamily="34" charset="0"/>
              </a:rPr>
              <a:t> </a:t>
            </a:r>
            <a:r>
              <a:rPr lang="es-ES_tradnl" altLang="en-US" sz="1600" dirty="0">
                <a:solidFill>
                  <a:srgbClr val="FF0000"/>
                </a:solidFill>
                <a:latin typeface="Arial" panose="020B0604020202020204" pitchFamily="34" charset="0"/>
              </a:rPr>
              <a:t>enfermedad </a:t>
            </a:r>
            <a:r>
              <a:rPr lang="es-ES_tradnl" altLang="en-US" sz="1600" dirty="0">
                <a:solidFill>
                  <a:srgbClr val="000000"/>
                </a:solidFill>
                <a:latin typeface="Arial" panose="020B0604020202020204" pitchFamily="34" charset="0"/>
              </a:rPr>
              <a:t>en relación al</a:t>
            </a:r>
            <a:r>
              <a:rPr lang="es-ES_tradnl" altLang="en-US" sz="1600" dirty="0">
                <a:solidFill>
                  <a:srgbClr val="FF0000"/>
                </a:solidFill>
                <a:latin typeface="Arial" panose="020B0604020202020204" pitchFamily="34" charset="0"/>
              </a:rPr>
              <a:t> </a:t>
            </a:r>
            <a:r>
              <a:rPr lang="es-ES_tradnl" altLang="en-US" sz="1600" b="1" dirty="0">
                <a:solidFill>
                  <a:srgbClr val="FF0000"/>
                </a:solidFill>
                <a:latin typeface="Arial" panose="020B0604020202020204" pitchFamily="34" charset="0"/>
              </a:rPr>
              <a:t>valor crítico en el pico de máxima capacidad funcional, </a:t>
            </a:r>
            <a:r>
              <a:rPr lang="es-ES_tradnl" altLang="en-US" sz="1600" dirty="0">
                <a:solidFill>
                  <a:srgbClr val="002060"/>
                </a:solidFill>
                <a:latin typeface="Arial" panose="020B0604020202020204" pitchFamily="34" charset="0"/>
              </a:rPr>
              <a:t>sino que hay considerar si</a:t>
            </a:r>
            <a:r>
              <a:rPr lang="es-ES_tradnl" altLang="en-US" sz="1600" b="1" dirty="0">
                <a:solidFill>
                  <a:srgbClr val="002060"/>
                </a:solidFill>
                <a:latin typeface="Arial" panose="020B0604020202020204" pitchFamily="34" charset="0"/>
              </a:rPr>
              <a:t> </a:t>
            </a:r>
            <a:r>
              <a:rPr lang="es-ES_tradnl" altLang="en-US" sz="1600" b="1" dirty="0">
                <a:solidFill>
                  <a:srgbClr val="FF0000"/>
                </a:solidFill>
                <a:latin typeface="Arial" panose="020B0604020202020204" pitchFamily="34" charset="0"/>
              </a:rPr>
              <a:t>la capacidad funcional es inferior a la esperable para la edad </a:t>
            </a:r>
            <a:r>
              <a:rPr lang="es-ES_tradnl" altLang="en-US" sz="1600" dirty="0">
                <a:solidFill>
                  <a:srgbClr val="002060"/>
                </a:solidFill>
                <a:latin typeface="Arial" panose="020B0604020202020204" pitchFamily="34" charset="0"/>
              </a:rPr>
              <a:t>que tiene el sujeto.</a:t>
            </a:r>
          </a:p>
        </p:txBody>
      </p:sp>
      <p:sp>
        <p:nvSpPr>
          <p:cNvPr id="11273" name="Text Box 14"/>
          <p:cNvSpPr txBox="1">
            <a:spLocks noChangeArrowheads="1"/>
          </p:cNvSpPr>
          <p:nvPr/>
        </p:nvSpPr>
        <p:spPr bwMode="auto">
          <a:xfrm>
            <a:off x="7126288" y="3657600"/>
            <a:ext cx="16764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solidFill>
                  <a:srgbClr val="000000"/>
                </a:solidFill>
                <a:latin typeface="Times New Roman" panose="02020603050405020304" pitchFamily="18" charset="0"/>
              </a:rPr>
              <a:t>Envejecimiento</a:t>
            </a:r>
          </a:p>
        </p:txBody>
      </p:sp>
      <p:sp>
        <p:nvSpPr>
          <p:cNvPr id="2" name="Forma libre: forma 1"/>
          <p:cNvSpPr/>
          <p:nvPr/>
        </p:nvSpPr>
        <p:spPr>
          <a:xfrm>
            <a:off x="1279525" y="2468563"/>
            <a:ext cx="6578600" cy="3252787"/>
          </a:xfrm>
          <a:custGeom>
            <a:avLst/>
            <a:gdLst>
              <a:gd name="connsiteX0" fmla="*/ 0 w 6578323"/>
              <a:gd name="connsiteY0" fmla="*/ 3017523 h 3252366"/>
              <a:gd name="connsiteX1" fmla="*/ 1534160 w 6578323"/>
              <a:gd name="connsiteY1" fmla="*/ 3 h 3252366"/>
              <a:gd name="connsiteX2" fmla="*/ 6167120 w 6578323"/>
              <a:gd name="connsiteY2" fmla="*/ 2997203 h 3252366"/>
              <a:gd name="connsiteX3" fmla="*/ 6350000 w 6578323"/>
              <a:gd name="connsiteY3" fmla="*/ 3088643 h 3252366"/>
            </a:gdLst>
            <a:ahLst/>
            <a:cxnLst>
              <a:cxn ang="0">
                <a:pos x="connsiteX0" y="connsiteY0"/>
              </a:cxn>
              <a:cxn ang="0">
                <a:pos x="connsiteX1" y="connsiteY1"/>
              </a:cxn>
              <a:cxn ang="0">
                <a:pos x="connsiteX2" y="connsiteY2"/>
              </a:cxn>
              <a:cxn ang="0">
                <a:pos x="connsiteX3" y="connsiteY3"/>
              </a:cxn>
            </a:cxnLst>
            <a:rect l="l" t="t" r="r" b="b"/>
            <a:pathLst>
              <a:path w="6578323" h="3252366">
                <a:moveTo>
                  <a:pt x="0" y="3017523"/>
                </a:moveTo>
                <a:cubicBezTo>
                  <a:pt x="253153" y="1510456"/>
                  <a:pt x="506307" y="3390"/>
                  <a:pt x="1534160" y="3"/>
                </a:cubicBezTo>
                <a:cubicBezTo>
                  <a:pt x="2562013" y="-3384"/>
                  <a:pt x="5364480" y="2482430"/>
                  <a:pt x="6167120" y="2997203"/>
                </a:cubicBezTo>
                <a:cubicBezTo>
                  <a:pt x="6969760" y="3511976"/>
                  <a:pt x="6350000" y="3088643"/>
                  <a:pt x="6350000" y="30886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Forma libre: forma 2"/>
          <p:cNvSpPr/>
          <p:nvPr/>
        </p:nvSpPr>
        <p:spPr>
          <a:xfrm>
            <a:off x="1452563" y="2535238"/>
            <a:ext cx="6497637" cy="3071812"/>
          </a:xfrm>
          <a:custGeom>
            <a:avLst/>
            <a:gdLst>
              <a:gd name="connsiteX0" fmla="*/ 0 w 6496838"/>
              <a:gd name="connsiteY0" fmla="*/ 2889587 h 3070632"/>
              <a:gd name="connsiteX1" fmla="*/ 1412240 w 6496838"/>
              <a:gd name="connsiteY1" fmla="*/ 75267 h 3070632"/>
              <a:gd name="connsiteX2" fmla="*/ 4318000 w 6496838"/>
              <a:gd name="connsiteY2" fmla="*/ 989667 h 3070632"/>
              <a:gd name="connsiteX3" fmla="*/ 6329680 w 6496838"/>
              <a:gd name="connsiteY3" fmla="*/ 2930227 h 3070632"/>
              <a:gd name="connsiteX4" fmla="*/ 6380480 w 6496838"/>
              <a:gd name="connsiteY4" fmla="*/ 2920067 h 3070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6838" h="3070632">
                <a:moveTo>
                  <a:pt x="0" y="2889587"/>
                </a:moveTo>
                <a:cubicBezTo>
                  <a:pt x="346286" y="1640753"/>
                  <a:pt x="692573" y="391920"/>
                  <a:pt x="1412240" y="75267"/>
                </a:cubicBezTo>
                <a:cubicBezTo>
                  <a:pt x="2131907" y="-241386"/>
                  <a:pt x="3498427" y="513840"/>
                  <a:pt x="4318000" y="989667"/>
                </a:cubicBezTo>
                <a:cubicBezTo>
                  <a:pt x="5137573" y="1465494"/>
                  <a:pt x="5985933" y="2608494"/>
                  <a:pt x="6329680" y="2930227"/>
                </a:cubicBezTo>
                <a:cubicBezTo>
                  <a:pt x="6673427" y="3251960"/>
                  <a:pt x="6380480" y="2920067"/>
                  <a:pt x="6380480" y="292006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 name="Forma libre: forma 3"/>
          <p:cNvSpPr/>
          <p:nvPr/>
        </p:nvSpPr>
        <p:spPr>
          <a:xfrm>
            <a:off x="1620838" y="2844800"/>
            <a:ext cx="6781800" cy="2817813"/>
          </a:xfrm>
          <a:custGeom>
            <a:avLst/>
            <a:gdLst>
              <a:gd name="connsiteX0" fmla="*/ 65156 w 6780916"/>
              <a:gd name="connsiteY0" fmla="*/ 2570481 h 2817825"/>
              <a:gd name="connsiteX1" fmla="*/ 146436 w 6780916"/>
              <a:gd name="connsiteY1" fmla="*/ 2570481 h 2817825"/>
              <a:gd name="connsiteX2" fmla="*/ 1355476 w 6780916"/>
              <a:gd name="connsiteY2" fmla="*/ 1 h 2817825"/>
              <a:gd name="connsiteX3" fmla="*/ 6780916 w 6780916"/>
              <a:gd name="connsiteY3" fmla="*/ 2580641 h 2817825"/>
            </a:gdLst>
            <a:ahLst/>
            <a:cxnLst>
              <a:cxn ang="0">
                <a:pos x="connsiteX0" y="connsiteY0"/>
              </a:cxn>
              <a:cxn ang="0">
                <a:pos x="connsiteX1" y="connsiteY1"/>
              </a:cxn>
              <a:cxn ang="0">
                <a:pos x="connsiteX2" y="connsiteY2"/>
              </a:cxn>
              <a:cxn ang="0">
                <a:pos x="connsiteX3" y="connsiteY3"/>
              </a:cxn>
            </a:cxnLst>
            <a:rect l="l" t="t" r="r" b="b"/>
            <a:pathLst>
              <a:path w="6780916" h="2817825">
                <a:moveTo>
                  <a:pt x="65156" y="2570481"/>
                </a:moveTo>
                <a:cubicBezTo>
                  <a:pt x="-1731" y="2784687"/>
                  <a:pt x="-68617" y="2998894"/>
                  <a:pt x="146436" y="2570481"/>
                </a:cubicBezTo>
                <a:cubicBezTo>
                  <a:pt x="361489" y="2142068"/>
                  <a:pt x="249729" y="-1692"/>
                  <a:pt x="1355476" y="1"/>
                </a:cubicBezTo>
                <a:cubicBezTo>
                  <a:pt x="2461223" y="1694"/>
                  <a:pt x="5885143" y="2155614"/>
                  <a:pt x="6780916" y="258064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1277" name="Picture 12" descr="S.E.N. Nefrología (@SENefrologia)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26988"/>
            <a:ext cx="6794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ES" altLang="es-ES" sz="2400">
                <a:solidFill>
                  <a:srgbClr val="FF0066"/>
                </a:solidFill>
                <a:latin typeface="Arial" panose="020B0604020202020204" pitchFamily="34" charset="0"/>
                <a:cs typeface="Arial" panose="020B0604020202020204" pitchFamily="34" charset="0"/>
              </a:rPr>
              <a:t>HISTOPATOLOGIA DEL ENVEJECIMIENTO: GLOMERULO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13316"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9A3F87-9F86-4C8D-8EEC-F015D908F554}" type="slidenum">
              <a:rPr lang="es-ES" altLang="es-ES" sz="1200">
                <a:solidFill>
                  <a:schemeClr val="bg1"/>
                </a:solidFill>
              </a:rPr>
              <a:pPr>
                <a:spcBef>
                  <a:spcPct val="0"/>
                </a:spcBef>
                <a:buFontTx/>
                <a:buNone/>
              </a:pPr>
              <a:t>7</a:t>
            </a:fld>
            <a:endParaRPr lang="es-ES" altLang="es-ES" sz="1200">
              <a:solidFill>
                <a:schemeClr val="bg1"/>
              </a:solidFill>
            </a:endParaRPr>
          </a:p>
        </p:txBody>
      </p:sp>
      <p:pic>
        <p:nvPicPr>
          <p:cNvPr id="13317" name="Picture 12" descr="S.E.N. Nefrología (@SENefrologia)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Marcador de contenido 2"/>
          <p:cNvSpPr>
            <a:spLocks noGrp="1"/>
          </p:cNvSpPr>
          <p:nvPr>
            <p:ph idx="1"/>
          </p:nvPr>
        </p:nvSpPr>
        <p:spPr>
          <a:xfrm>
            <a:off x="381000" y="1484784"/>
            <a:ext cx="8229600" cy="4134966"/>
          </a:xfrm>
        </p:spPr>
        <p:txBody>
          <a:bodyPr/>
          <a:lstStyle/>
          <a:p>
            <a:pPr algn="just"/>
            <a:r>
              <a:rPr lang="es-ES" altLang="es-ES" sz="2200" dirty="0">
                <a:solidFill>
                  <a:srgbClr val="FF0000"/>
                </a:solidFill>
              </a:rPr>
              <a:t>Obliteración glomerular </a:t>
            </a:r>
            <a:r>
              <a:rPr lang="es-ES" altLang="es-ES" sz="2200" dirty="0">
                <a:solidFill>
                  <a:srgbClr val="0070C0"/>
                </a:solidFill>
              </a:rPr>
              <a:t>secundaria a la </a:t>
            </a:r>
            <a:r>
              <a:rPr lang="es-ES" altLang="es-ES" sz="2200" dirty="0" err="1">
                <a:solidFill>
                  <a:srgbClr val="0070C0"/>
                </a:solidFill>
              </a:rPr>
              <a:t>glomeruloesclerosis</a:t>
            </a:r>
            <a:r>
              <a:rPr lang="es-ES" altLang="es-ES" sz="2200" dirty="0">
                <a:solidFill>
                  <a:srgbClr val="0070C0"/>
                </a:solidFill>
              </a:rPr>
              <a:t> que se observa particularmente en las nefronas </a:t>
            </a:r>
            <a:r>
              <a:rPr lang="es-ES" altLang="es-ES" sz="2200" dirty="0" err="1">
                <a:solidFill>
                  <a:srgbClr val="0070C0"/>
                </a:solidFill>
              </a:rPr>
              <a:t>yuxtamedulares</a:t>
            </a:r>
            <a:r>
              <a:rPr lang="es-ES" altLang="es-ES" sz="2200" dirty="0">
                <a:solidFill>
                  <a:srgbClr val="0070C0"/>
                </a:solidFill>
              </a:rPr>
              <a:t>. </a:t>
            </a:r>
          </a:p>
          <a:p>
            <a:pPr algn="just"/>
            <a:r>
              <a:rPr lang="es-ES" altLang="es-ES" sz="2200" dirty="0">
                <a:solidFill>
                  <a:srgbClr val="FF0000"/>
                </a:solidFill>
              </a:rPr>
              <a:t>Circulación </a:t>
            </a:r>
            <a:r>
              <a:rPr lang="es-ES" altLang="es-ES" sz="2200" dirty="0" err="1">
                <a:solidFill>
                  <a:srgbClr val="FF0000"/>
                </a:solidFill>
              </a:rPr>
              <a:t>aglomerular</a:t>
            </a:r>
            <a:r>
              <a:rPr lang="es-ES" altLang="es-ES" sz="2200" dirty="0">
                <a:solidFill>
                  <a:srgbClr val="0070C0"/>
                </a:solidFill>
              </a:rPr>
              <a:t>: En esta zona la esclerosis glomerular respeta las arteriolas dando lugar a la formación de un canal de conexión entre las arteriolas aferentes y eferentes.</a:t>
            </a:r>
          </a:p>
          <a:p>
            <a:pPr algn="just"/>
            <a:r>
              <a:rPr lang="es-ES" altLang="es-ES" sz="2200" dirty="0">
                <a:solidFill>
                  <a:srgbClr val="FF0000"/>
                </a:solidFill>
              </a:rPr>
              <a:t>Expansión del </a:t>
            </a:r>
            <a:r>
              <a:rPr lang="es-ES" altLang="es-ES" sz="2200" dirty="0" err="1">
                <a:solidFill>
                  <a:srgbClr val="FF0000"/>
                </a:solidFill>
              </a:rPr>
              <a:t>mesangio</a:t>
            </a:r>
            <a:r>
              <a:rPr lang="es-ES" altLang="es-ES" sz="2200" dirty="0">
                <a:solidFill>
                  <a:srgbClr val="0070C0"/>
                </a:solidFill>
              </a:rPr>
              <a:t>, que pasa de representar el 8% del volumen glomerular en los jóvenes, a cerca del 12% en las personas de 70 años. </a:t>
            </a:r>
          </a:p>
          <a:p>
            <a:pPr algn="just"/>
            <a:r>
              <a:rPr lang="es-ES" altLang="es-ES" sz="2200" dirty="0">
                <a:solidFill>
                  <a:srgbClr val="FF0000"/>
                </a:solidFill>
              </a:rPr>
              <a:t>Hipertrofia glomerular</a:t>
            </a:r>
            <a:r>
              <a:rPr lang="es-ES" altLang="es-ES" sz="2200" dirty="0">
                <a:solidFill>
                  <a:srgbClr val="0070C0"/>
                </a:solidFill>
              </a:rPr>
              <a:t>.</a:t>
            </a:r>
            <a:endParaRPr lang="es-ES" altLang="es-ES" sz="2200" dirty="0">
              <a:solidFill>
                <a:srgbClr val="FF0000"/>
              </a:solidFill>
            </a:endParaRPr>
          </a:p>
          <a:p>
            <a:pPr algn="just"/>
            <a:r>
              <a:rPr lang="es-ES" altLang="es-ES" sz="2200" dirty="0">
                <a:solidFill>
                  <a:srgbClr val="0070C0"/>
                </a:solidFill>
              </a:rPr>
              <a:t>El </a:t>
            </a:r>
            <a:r>
              <a:rPr lang="es-ES" altLang="es-ES" sz="2200" dirty="0">
                <a:solidFill>
                  <a:srgbClr val="FF0000"/>
                </a:solidFill>
              </a:rPr>
              <a:t>percentil 90 de normalidad </a:t>
            </a:r>
            <a:r>
              <a:rPr lang="es-ES" altLang="es-ES" sz="2200" dirty="0">
                <a:solidFill>
                  <a:srgbClr val="0070C0"/>
                </a:solidFill>
              </a:rPr>
              <a:t>de los glomérulos  esclerosados se ajusta al siguiente cálculo:  (Edad en años/2) -10.</a:t>
            </a:r>
          </a:p>
          <a:p>
            <a:pPr algn="just"/>
            <a:endParaRPr lang="es-ES" altLang="es-ES" sz="2200" dirty="0">
              <a:solidFill>
                <a:srgbClr val="0070C0"/>
              </a:solidFill>
            </a:endParaRPr>
          </a:p>
          <a:p>
            <a:pPr algn="just"/>
            <a:endParaRPr lang="es-ES" altLang="es-ES" sz="22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r>
              <a:rPr lang="es-ES" altLang="es-ES" sz="2400">
                <a:solidFill>
                  <a:srgbClr val="FF0066"/>
                </a:solidFill>
                <a:latin typeface="Arial" panose="020B0604020202020204" pitchFamily="34" charset="0"/>
                <a:cs typeface="Arial" panose="020B0604020202020204" pitchFamily="34" charset="0"/>
              </a:rPr>
              <a:t>CAMBIOS FISIOLOGICOS DEL ENVEJECIMIENTO: GLOMERULO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15364"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F0C146-784D-48E3-B195-85A3B640AFB9}" type="slidenum">
              <a:rPr lang="es-ES" altLang="es-ES" sz="1200">
                <a:solidFill>
                  <a:schemeClr val="bg1"/>
                </a:solidFill>
              </a:rPr>
              <a:pPr>
                <a:spcBef>
                  <a:spcPct val="0"/>
                </a:spcBef>
                <a:buFontTx/>
                <a:buNone/>
              </a:pPr>
              <a:t>8</a:t>
            </a:fld>
            <a:endParaRPr lang="es-ES" altLang="es-ES" sz="1200">
              <a:solidFill>
                <a:schemeClr val="bg1"/>
              </a:solidFill>
            </a:endParaRPr>
          </a:p>
        </p:txBody>
      </p:sp>
      <p:pic>
        <p:nvPicPr>
          <p:cNvPr id="15365" name="Picture 12" descr="S.E.N. Nefrología (@SENefrologia)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n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335088"/>
            <a:ext cx="7783512"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CuadroTexto 15"/>
          <p:cNvSpPr txBox="1">
            <a:spLocks noChangeArrowheads="1"/>
          </p:cNvSpPr>
          <p:nvPr/>
        </p:nvSpPr>
        <p:spPr bwMode="auto">
          <a:xfrm>
            <a:off x="4638675" y="597693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ES" sz="1800">
                <a:solidFill>
                  <a:srgbClr val="00B0F0"/>
                </a:solidFill>
              </a:rPr>
              <a:t>Davies DF, Shock NW. J Clin Invest 1950</a:t>
            </a:r>
            <a:endParaRPr lang="es-ES" altLang="es-ES" sz="1800">
              <a:solidFill>
                <a:srgbClr val="00B0F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r>
              <a:rPr lang="es-ES" altLang="es-ES" sz="2400">
                <a:solidFill>
                  <a:srgbClr val="FF0066"/>
                </a:solidFill>
                <a:latin typeface="Arial" panose="020B0604020202020204" pitchFamily="34" charset="0"/>
                <a:cs typeface="Arial" panose="020B0604020202020204" pitchFamily="34" charset="0"/>
              </a:rPr>
              <a:t>CAMBIOS FISIOLOGICOS DEL ENVEJECIMIENTO: GLOMERULO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17412"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A44A0A-81C8-437C-A48A-637FD3BBD81C}" type="slidenum">
              <a:rPr lang="es-ES" altLang="es-ES" sz="1200">
                <a:solidFill>
                  <a:schemeClr val="bg1"/>
                </a:solidFill>
              </a:rPr>
              <a:pPr>
                <a:spcBef>
                  <a:spcPct val="0"/>
                </a:spcBef>
                <a:buFontTx/>
                <a:buNone/>
              </a:pPr>
              <a:t>9</a:t>
            </a:fld>
            <a:endParaRPr lang="es-ES" altLang="es-ES" sz="1200">
              <a:solidFill>
                <a:schemeClr val="bg1"/>
              </a:solidFill>
            </a:endParaRPr>
          </a:p>
        </p:txBody>
      </p:sp>
      <p:pic>
        <p:nvPicPr>
          <p:cNvPr id="17413" name="Picture 12" descr="S.E.N. Nefrología (@SENefrologia)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en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1135063"/>
            <a:ext cx="746442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CuadroTexto 7"/>
          <p:cNvSpPr txBox="1">
            <a:spLocks noChangeArrowheads="1"/>
          </p:cNvSpPr>
          <p:nvPr/>
        </p:nvSpPr>
        <p:spPr bwMode="auto">
          <a:xfrm>
            <a:off x="4787900" y="5962650"/>
            <a:ext cx="3792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t>F</a:t>
            </a:r>
            <a:r>
              <a:rPr lang="es-ES" altLang="es-ES" sz="1800">
                <a:solidFill>
                  <a:srgbClr val="00B0F0"/>
                </a:solidFill>
              </a:rPr>
              <a:t>F Keller. Nephrol Dial Transplant 1987</a:t>
            </a:r>
            <a:endParaRPr lang="es-ES" altLang="es-ES" sz="1800"/>
          </a:p>
        </p:txBody>
      </p:sp>
      <p:sp>
        <p:nvSpPr>
          <p:cNvPr id="17416" name="CuadroTexto 1"/>
          <p:cNvSpPr txBox="1">
            <a:spLocks noChangeArrowheads="1"/>
          </p:cNvSpPr>
          <p:nvPr/>
        </p:nvSpPr>
        <p:spPr bwMode="auto">
          <a:xfrm>
            <a:off x="1403350" y="4868863"/>
            <a:ext cx="2741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a:solidFill>
                  <a:srgbClr val="0070C0"/>
                </a:solidFill>
              </a:rPr>
              <a:t>CCr = 130-edad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35556</TotalTime>
  <Words>2762</Words>
  <Application>Microsoft Office PowerPoint</Application>
  <PresentationFormat>Presentación en pantalla (4:3)</PresentationFormat>
  <Paragraphs>224</Paragraphs>
  <Slides>33</Slides>
  <Notes>11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2</vt:i4>
      </vt:variant>
      <vt:variant>
        <vt:lpstr>Títulos de diapositiva</vt:lpstr>
      </vt:variant>
      <vt:variant>
        <vt:i4>33</vt:i4>
      </vt:variant>
    </vt:vector>
  </HeadingPairs>
  <TitlesOfParts>
    <vt:vector size="44" baseType="lpstr">
      <vt:lpstr>Arial</vt:lpstr>
      <vt:lpstr>Calibri</vt:lpstr>
      <vt:lpstr>Comic Sans MS</vt:lpstr>
      <vt:lpstr>Palatino Linotype</vt:lpstr>
      <vt:lpstr>Times New Roman</vt:lpstr>
      <vt:lpstr>Times-Italic</vt:lpstr>
      <vt:lpstr>Times-Roman</vt:lpstr>
      <vt:lpstr>Tema de Office</vt:lpstr>
      <vt:lpstr>Diseño predeterminado</vt:lpstr>
      <vt:lpstr>Chart</vt:lpstr>
      <vt:lpstr>PhotoHouse</vt:lpstr>
      <vt:lpstr>Presentación de PowerPoint</vt:lpstr>
      <vt:lpstr>INDICE</vt:lpstr>
      <vt:lpstr>Presentación de PowerPoint</vt:lpstr>
      <vt:lpstr>PRINCIPIOS GENERALES DEL ENVEJECIMIENTO. </vt:lpstr>
      <vt:lpstr>HISTOPATOLOGIA DEL ENVEJECIMIENTO. </vt:lpstr>
      <vt:lpstr> </vt:lpstr>
      <vt:lpstr>HISTOPATOLOGIA DEL ENVEJECIMIENTO: GLOMERULO</vt:lpstr>
      <vt:lpstr>CAMBIOS FISIOLOGICOS DEL ENVEJECIMIENTO: GLOMERULO</vt:lpstr>
      <vt:lpstr>CAMBIOS FISIOLOGICOS DEL ENVEJECIMIENTO: GLOMERULO</vt:lpstr>
      <vt:lpstr>AJUSTE DEL F.G. A LA EDAD</vt:lpstr>
      <vt:lpstr>RESERVA FUNCIONAL </vt:lpstr>
      <vt:lpstr>PREVALENCIA ERC POR H.U.GE-ESTUDIO HERMEX</vt:lpstr>
      <vt:lpstr>PREVALENCIA DE ALBUMINURIA Y EDAD: ESTUDIO HERMEX</vt:lpstr>
      <vt:lpstr>Presentación de PowerPoint</vt:lpstr>
      <vt:lpstr>HISTOPATOLOGIA DEL ENVEJECIMIENTO:  VASOS RENALES</vt:lpstr>
      <vt:lpstr>CAMBIOS FISIOLOGICOS</vt:lpstr>
      <vt:lpstr>CAMBIOS INTERSTICIALES</vt:lpstr>
      <vt:lpstr>CAMBIOS INTERSTICIALES: CONSECUENCIAS</vt:lpstr>
      <vt:lpstr>MANEJO DEL SODIO Y EL AGUA</vt:lpstr>
      <vt:lpstr>MANEJO DEL SODIO Y EL AGUA</vt:lpstr>
      <vt:lpstr>MANEJO DEL SODIO Y EL AGUA</vt:lpstr>
      <vt:lpstr>CONSECUENCIAS CLINICAS</vt:lpstr>
      <vt:lpstr>MANEJO DEL POTASIO</vt:lpstr>
      <vt:lpstr>ACIDIFICACIÓN URINARIA </vt:lpstr>
      <vt:lpstr>MANEJO DE LA UREA Y DEL ÁCIDO ÚRICO  </vt:lpstr>
      <vt:lpstr>MANEJO DE LA UREA Y DEL ÁCIDO ÚRICO: CONSECUENCIAS  </vt:lpstr>
      <vt:lpstr>MANEJO DE ANIONES DIVALENTES</vt:lpstr>
      <vt:lpstr>HIPOTONICIDAD MEDULAR</vt:lpstr>
      <vt:lpstr>HIPOTONICIDAD MEDULAR</vt:lpstr>
      <vt:lpstr>ERITROPOYETINA</vt:lpstr>
      <vt:lpstr>QUISTES RENALES</vt:lpstr>
      <vt:lpstr>OTROS CAMBIOS ESTRUCTURALES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FRACASO RENAL AGUDO</dc:title>
  <dc:creator>DOC</dc:creator>
  <cp:lastModifiedBy>victor lorenzo sellares</cp:lastModifiedBy>
  <cp:revision>163</cp:revision>
  <dcterms:created xsi:type="dcterms:W3CDTF">2011-10-02T14:24:10Z</dcterms:created>
  <dcterms:modified xsi:type="dcterms:W3CDTF">2022-05-31T14:41:02Z</dcterms:modified>
</cp:coreProperties>
</file>