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7"/>
  </p:notesMasterIdLst>
  <p:sldIdLst>
    <p:sldId id="499" r:id="rId2"/>
    <p:sldId id="498" r:id="rId3"/>
    <p:sldId id="385" r:id="rId4"/>
    <p:sldId id="473" r:id="rId5"/>
    <p:sldId id="477" r:id="rId6"/>
    <p:sldId id="476" r:id="rId7"/>
    <p:sldId id="479" r:id="rId8"/>
    <p:sldId id="480" r:id="rId9"/>
    <p:sldId id="482" r:id="rId10"/>
    <p:sldId id="481" r:id="rId11"/>
    <p:sldId id="483" r:id="rId12"/>
    <p:sldId id="484" r:id="rId13"/>
    <p:sldId id="485" r:id="rId14"/>
    <p:sldId id="486" r:id="rId15"/>
    <p:sldId id="487" r:id="rId16"/>
    <p:sldId id="489" r:id="rId17"/>
    <p:sldId id="488" r:id="rId18"/>
    <p:sldId id="490" r:id="rId19"/>
    <p:sldId id="491" r:id="rId20"/>
    <p:sldId id="492" r:id="rId21"/>
    <p:sldId id="493" r:id="rId22"/>
    <p:sldId id="494" r:id="rId23"/>
    <p:sldId id="495" r:id="rId24"/>
    <p:sldId id="475" r:id="rId25"/>
    <p:sldId id="478" r:id="rId26"/>
  </p:sldIdLst>
  <p:sldSz cx="12192000" cy="6858000"/>
  <p:notesSz cx="7099300" cy="10234613"/>
  <p:defaultTextStyle>
    <a:defPPr>
      <a:defRPr lang="es-E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CFF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20" autoAdjust="0"/>
  </p:normalViewPr>
  <p:slideViewPr>
    <p:cSldViewPr>
      <p:cViewPr varScale="1">
        <p:scale>
          <a:sx n="60" d="100"/>
          <a:sy n="60" d="100"/>
        </p:scale>
        <p:origin x="342" y="7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a:extLst>
              <a:ext uri="{FF2B5EF4-FFF2-40B4-BE49-F238E27FC236}">
                <a16:creationId xmlns:a16="http://schemas.microsoft.com/office/drawing/2014/main" id="{ECAB4893-314C-4BC5-A1E6-7EA86CCDC78E}"/>
              </a:ext>
            </a:extLst>
          </p:cNvPr>
          <p:cNvSpPr>
            <a:spLocks noGrp="1"/>
          </p:cNvSpPr>
          <p:nvPr>
            <p:ph type="hdr" sz="quarter"/>
          </p:nvPr>
        </p:nvSpPr>
        <p:spPr>
          <a:xfrm>
            <a:off x="0" y="0"/>
            <a:ext cx="3076575" cy="511175"/>
          </a:xfrm>
          <a:prstGeom prst="rect">
            <a:avLst/>
          </a:prstGeom>
        </p:spPr>
        <p:txBody>
          <a:bodyPr vert="horz" lIns="99048" tIns="49524" rIns="99048" bIns="49524" rtlCol="0"/>
          <a:lstStyle>
            <a:lvl1pPr algn="l" eaLnBrk="1" fontAlgn="auto" hangingPunct="1">
              <a:spcBef>
                <a:spcPts val="0"/>
              </a:spcBef>
              <a:spcAft>
                <a:spcPts val="0"/>
              </a:spcAft>
              <a:defRPr sz="1300">
                <a:latin typeface="+mn-lt"/>
                <a:cs typeface="+mn-cs"/>
              </a:defRPr>
            </a:lvl1pPr>
          </a:lstStyle>
          <a:p>
            <a:pPr>
              <a:defRPr/>
            </a:pPr>
            <a:endParaRPr lang="es-ES"/>
          </a:p>
        </p:txBody>
      </p:sp>
      <p:sp>
        <p:nvSpPr>
          <p:cNvPr id="3" name="2 Marcador de fecha">
            <a:extLst>
              <a:ext uri="{FF2B5EF4-FFF2-40B4-BE49-F238E27FC236}">
                <a16:creationId xmlns:a16="http://schemas.microsoft.com/office/drawing/2014/main" id="{890DAB18-005B-4269-B544-E5A2B948875F}"/>
              </a:ext>
            </a:extLst>
          </p:cNvPr>
          <p:cNvSpPr>
            <a:spLocks noGrp="1"/>
          </p:cNvSpPr>
          <p:nvPr>
            <p:ph type="dt" idx="1"/>
          </p:nvPr>
        </p:nvSpPr>
        <p:spPr>
          <a:xfrm>
            <a:off x="4021138" y="0"/>
            <a:ext cx="3076575" cy="511175"/>
          </a:xfrm>
          <a:prstGeom prst="rect">
            <a:avLst/>
          </a:prstGeom>
        </p:spPr>
        <p:txBody>
          <a:bodyPr vert="horz" lIns="99048" tIns="49524" rIns="99048" bIns="49524" rtlCol="0"/>
          <a:lstStyle>
            <a:lvl1pPr algn="r" eaLnBrk="1" fontAlgn="auto" hangingPunct="1">
              <a:spcBef>
                <a:spcPts val="0"/>
              </a:spcBef>
              <a:spcAft>
                <a:spcPts val="0"/>
              </a:spcAft>
              <a:defRPr sz="1300">
                <a:latin typeface="+mn-lt"/>
                <a:cs typeface="+mn-cs"/>
              </a:defRPr>
            </a:lvl1pPr>
          </a:lstStyle>
          <a:p>
            <a:pPr>
              <a:defRPr/>
            </a:pPr>
            <a:fld id="{29071699-FF08-4947-81BB-29D93CC1EA5C}" type="datetimeFigureOut">
              <a:rPr lang="es-ES"/>
              <a:pPr>
                <a:defRPr/>
              </a:pPr>
              <a:t>01/02/2022</a:t>
            </a:fld>
            <a:endParaRPr lang="es-ES" dirty="0"/>
          </a:p>
        </p:txBody>
      </p:sp>
      <p:sp>
        <p:nvSpPr>
          <p:cNvPr id="4" name="3 Marcador de imagen de diapositiva">
            <a:extLst>
              <a:ext uri="{FF2B5EF4-FFF2-40B4-BE49-F238E27FC236}">
                <a16:creationId xmlns:a16="http://schemas.microsoft.com/office/drawing/2014/main" id="{F0C2F510-504C-4E0D-929B-18330B4BC9CA}"/>
              </a:ext>
            </a:extLst>
          </p:cNvPr>
          <p:cNvSpPr>
            <a:spLocks noGrp="1" noRot="1" noChangeAspect="1"/>
          </p:cNvSpPr>
          <p:nvPr>
            <p:ph type="sldImg" idx="2"/>
          </p:nvPr>
        </p:nvSpPr>
        <p:spPr>
          <a:xfrm>
            <a:off x="139700" y="768350"/>
            <a:ext cx="6819900" cy="3836988"/>
          </a:xfrm>
          <a:prstGeom prst="rect">
            <a:avLst/>
          </a:prstGeom>
          <a:noFill/>
          <a:ln w="12700">
            <a:solidFill>
              <a:prstClr val="black"/>
            </a:solidFill>
          </a:ln>
        </p:spPr>
        <p:txBody>
          <a:bodyPr vert="horz" lIns="99048" tIns="49524" rIns="99048" bIns="49524" rtlCol="0" anchor="ctr"/>
          <a:lstStyle/>
          <a:p>
            <a:pPr lvl="0"/>
            <a:endParaRPr lang="es-ES" noProof="0" dirty="0"/>
          </a:p>
        </p:txBody>
      </p:sp>
      <p:sp>
        <p:nvSpPr>
          <p:cNvPr id="5" name="4 Marcador de notas">
            <a:extLst>
              <a:ext uri="{FF2B5EF4-FFF2-40B4-BE49-F238E27FC236}">
                <a16:creationId xmlns:a16="http://schemas.microsoft.com/office/drawing/2014/main" id="{06081BA4-E466-4F31-B6C9-D2F682EBF730}"/>
              </a:ext>
            </a:extLst>
          </p:cNvPr>
          <p:cNvSpPr>
            <a:spLocks noGrp="1"/>
          </p:cNvSpPr>
          <p:nvPr>
            <p:ph type="body" sz="quarter" idx="3"/>
          </p:nvPr>
        </p:nvSpPr>
        <p:spPr>
          <a:xfrm>
            <a:off x="709613" y="4860925"/>
            <a:ext cx="5680075" cy="4605338"/>
          </a:xfrm>
          <a:prstGeom prst="rect">
            <a:avLst/>
          </a:prstGeom>
        </p:spPr>
        <p:txBody>
          <a:bodyPr vert="horz" lIns="99048" tIns="49524" rIns="99048" bIns="49524" rtlCol="0">
            <a:normAutofit/>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6" name="5 Marcador de pie de página">
            <a:extLst>
              <a:ext uri="{FF2B5EF4-FFF2-40B4-BE49-F238E27FC236}">
                <a16:creationId xmlns:a16="http://schemas.microsoft.com/office/drawing/2014/main" id="{8030327E-6A02-4ED9-82D5-42B5B437A7D9}"/>
              </a:ext>
            </a:extLst>
          </p:cNvPr>
          <p:cNvSpPr>
            <a:spLocks noGrp="1"/>
          </p:cNvSpPr>
          <p:nvPr>
            <p:ph type="ftr" sz="quarter" idx="4"/>
          </p:nvPr>
        </p:nvSpPr>
        <p:spPr>
          <a:xfrm>
            <a:off x="0" y="9721850"/>
            <a:ext cx="3076575" cy="511175"/>
          </a:xfrm>
          <a:prstGeom prst="rect">
            <a:avLst/>
          </a:prstGeom>
        </p:spPr>
        <p:txBody>
          <a:bodyPr vert="horz" lIns="99048" tIns="49524" rIns="99048" bIns="49524" rtlCol="0" anchor="b"/>
          <a:lstStyle>
            <a:lvl1pPr algn="l" eaLnBrk="1" fontAlgn="auto" hangingPunct="1">
              <a:spcBef>
                <a:spcPts val="0"/>
              </a:spcBef>
              <a:spcAft>
                <a:spcPts val="0"/>
              </a:spcAft>
              <a:defRPr sz="1300">
                <a:latin typeface="+mn-lt"/>
                <a:cs typeface="+mn-cs"/>
              </a:defRPr>
            </a:lvl1pPr>
          </a:lstStyle>
          <a:p>
            <a:pPr>
              <a:defRPr/>
            </a:pPr>
            <a:endParaRPr lang="es-ES"/>
          </a:p>
        </p:txBody>
      </p:sp>
      <p:sp>
        <p:nvSpPr>
          <p:cNvPr id="7" name="6 Marcador de número de diapositiva">
            <a:extLst>
              <a:ext uri="{FF2B5EF4-FFF2-40B4-BE49-F238E27FC236}">
                <a16:creationId xmlns:a16="http://schemas.microsoft.com/office/drawing/2014/main" id="{093B8321-C236-4153-B960-104CAEC1FC76}"/>
              </a:ext>
            </a:extLst>
          </p:cNvPr>
          <p:cNvSpPr>
            <a:spLocks noGrp="1"/>
          </p:cNvSpPr>
          <p:nvPr>
            <p:ph type="sldNum" sz="quarter" idx="5"/>
          </p:nvPr>
        </p:nvSpPr>
        <p:spPr>
          <a:xfrm>
            <a:off x="4021138" y="9721850"/>
            <a:ext cx="3076575" cy="511175"/>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vl1pPr>
          </a:lstStyle>
          <a:p>
            <a:pPr>
              <a:defRPr/>
            </a:pPr>
            <a:fld id="{A2C540A7-CCA8-48A8-9703-6BEEC94B3F1F}" type="slidenum">
              <a:rPr lang="es-ES" altLang="es-ES"/>
              <a:pPr>
                <a:defRPr/>
              </a:pPr>
              <a:t>‹Nº›</a:t>
            </a:fld>
            <a:endParaRPr lang="es-ES" altLang="es-E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a:t>El índice que seguiremos en la presentación es el siguiente</a:t>
            </a:r>
          </a:p>
        </p:txBody>
      </p:sp>
      <p:sp>
        <p:nvSpPr>
          <p:cNvPr id="6148"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D07DF12A-F6F8-4BD9-B596-B0984B5DBC21}" type="slidenum">
              <a:rPr lang="es-ES" altLang="es-ES" smtClean="0"/>
              <a:pPr/>
              <a:t>3</a:t>
            </a:fld>
            <a:endParaRPr lang="es-ES" altLang="es-E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a:t>Se produce una alteración en la excreción de protones en el túbulo colector cortical, por lo que se genera una situación de acidosis metabólica hiperclorémica con pH urinario superior</a:t>
            </a:r>
          </a:p>
          <a:p>
            <a:r>
              <a:rPr lang="es-ES" altLang="es-ES"/>
              <a:t>a 5,5. Además, se origina un estímulo del sistema reninaangiotensina-aldosterona, tanto por la acidosis como por contracción de volumen, que estimula la pérdida de potasio por la luz tubular, también a nivel distal, ocasionando hipopotasemia. estos pacientes presenten nefrolitiasis y nefrocalcinosis por el uso del hueso como tampón fisiológico. El origen de este trastorno suele ser primario o idiopático, aunque puede ser adquirido como en el caso del síndrome de Sjögren. Precisa de un test de acidificación de la orina para su confirmación, en el que se demuestre la incapacidad de estos pacientes para aumentar su pH urinario por encima de 5,5. El tratamiento consiste el aporte de bicarbonato y de potasio.</a:t>
            </a:r>
          </a:p>
        </p:txBody>
      </p:sp>
      <p:sp>
        <p:nvSpPr>
          <p:cNvPr id="24580"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C7D77263-3CA6-4444-935A-C3431FC55504}" type="slidenum">
              <a:rPr lang="es-ES" altLang="es-ES" smtClean="0"/>
              <a:pPr/>
              <a:t>12</a:t>
            </a:fld>
            <a:endParaRPr lang="es-ES" altLang="es-E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a:t>Se trata de una alteración en el túbulo contorneado cortical que impide la normal excreción de protones y potasio a la luz tubular, condicionando una situación de acidosis metabólica</a:t>
            </a:r>
          </a:p>
          <a:p>
            <a:r>
              <a:rPr lang="es-ES" altLang="es-ES"/>
              <a:t>y de hiperpotasemia. La hiperpotasemia inhibe la secreción de amonio, por lo que el pH en orina es ácido (inferior a 5,5). La etiología de esta tubulopatía es compleja e incluye defectos</a:t>
            </a:r>
          </a:p>
          <a:p>
            <a:r>
              <a:rPr lang="es-ES" altLang="es-ES"/>
              <a:t>en los niveles de aldosterona circulantes o alteración de las propias células tubulares. Cabe destacar la diabetes mellitus como agente causal más relevante de esta patología. El</a:t>
            </a:r>
          </a:p>
          <a:p>
            <a:r>
              <a:rPr lang="es-ES" altLang="es-ES"/>
              <a:t>tratamiento depende de la situación que condiciona la acidosis tubular, aunque en casos severos (como en los lactantes) puede requerir mineralocorticoides (siempre que no estén</a:t>
            </a:r>
          </a:p>
          <a:p>
            <a:r>
              <a:rPr lang="es-ES" altLang="es-ES"/>
              <a:t>hipertensos ni tengan sobrecarga de volumen).</a:t>
            </a:r>
          </a:p>
        </p:txBody>
      </p:sp>
      <p:sp>
        <p:nvSpPr>
          <p:cNvPr id="26628"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51B57C4-949E-46F8-B850-FF8C03E58D8F}" type="slidenum">
              <a:rPr lang="es-ES" altLang="es-ES" smtClean="0"/>
              <a:pPr/>
              <a:t>13</a:t>
            </a:fld>
            <a:endParaRPr lang="es-ES" altLang="es-E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a:t>Se trata de una tubulopatía poco frecuente que se debe a una alteración del canal epitelial de sodio sensible a amiloride. Esta modificación promueve una excesiva reabsorción</a:t>
            </a:r>
          </a:p>
          <a:p>
            <a:r>
              <a:rPr lang="es-ES" altLang="es-ES"/>
              <a:t>de sodio a nivel del túbulo colector cortical, con expansión de volumen e hipertensión arterial. Se produce una supresión del eje renina-angiotensina-aldosterona pero, secundariamente</a:t>
            </a:r>
          </a:p>
          <a:p>
            <a:r>
              <a:rPr lang="es-ES" altLang="es-ES"/>
              <a:t>a la reabsorción masiva de sodio, se contratransporta potasio y protones, por lo que el síndrome de Liddle cursa con hipopotasemia y alcalosis metabólica. Por todos estos motivos, también se denomina pseudohiperaldosteronismo. El tratamiento consiste en la reposición de potasio y el bloqueo del canal con diuréticos tipo amiloride o triamtereno.</a:t>
            </a:r>
          </a:p>
        </p:txBody>
      </p:sp>
      <p:sp>
        <p:nvSpPr>
          <p:cNvPr id="28676"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2FA24BFA-107F-4C50-B15B-5034CD2DA238}" type="slidenum">
              <a:rPr lang="es-ES" altLang="es-ES" smtClean="0"/>
              <a:pPr/>
              <a:t>14</a:t>
            </a:fld>
            <a:endParaRPr lang="es-ES" altLang="es-E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a:t>En el túbulo distal actúa un solo tipo celular aunque existen varios canales transcelulares. La fisiopatología hace que sólo pueda funcionar a la vez o la reabsorción de sodio o la de calcio por lo que en la siguiente diapositiva ponemos el canal simplificado para mejor compresión. </a:t>
            </a:r>
          </a:p>
        </p:txBody>
      </p:sp>
      <p:sp>
        <p:nvSpPr>
          <p:cNvPr id="30724"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CBA41050-BFFA-42AB-BE3A-A5A556A383B4}" type="slidenum">
              <a:rPr lang="es-ES" altLang="es-ES" smtClean="0"/>
              <a:pPr/>
              <a:t>15</a:t>
            </a:fld>
            <a:endParaRPr lang="es-ES" altLang="es-E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a:t>Es una enfermedad debida a la disfunción del canal NCCT del túbulo distal, secundaria a una alteración genética de herencia autosómica recesiva. La clínica es indistinguible de la que produce</a:t>
            </a:r>
          </a:p>
          <a:p>
            <a:r>
              <a:rPr lang="es-ES" altLang="es-ES"/>
              <a:t>la ingesta de tiazidas. En un primer momento, se ocasiona pérdida de sodio y cloro con la consiguiente activación del eje renina-angiotensina-aldosterona por hipovolemia. Esta activación</a:t>
            </a:r>
          </a:p>
          <a:p>
            <a:r>
              <a:rPr lang="es-ES" altLang="es-ES"/>
              <a:t>secundaria, tal y como ocurre en el síndrome de Bartter, conduce a una situación de alcalosis metabólica con hipopotasemia. Además, por mecanismos poco conocidos, se produce</a:t>
            </a:r>
          </a:p>
          <a:p>
            <a:r>
              <a:rPr lang="es-ES" altLang="es-ES"/>
              <a:t>hipocalciuria e hipomagnesemia. Clínicamente es menos llamativo que el síndrome de Bartter, aunque puede cursar con astenia, calambres musculares o incluso tetania. El tratamiento</a:t>
            </a:r>
          </a:p>
          <a:p>
            <a:r>
              <a:rPr lang="es-ES" altLang="es-ES"/>
              <a:t>radica en la suplementación de potasio y magnesio.</a:t>
            </a:r>
          </a:p>
        </p:txBody>
      </p:sp>
      <p:sp>
        <p:nvSpPr>
          <p:cNvPr id="32772"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0EDF3222-A246-42D2-9637-804BC1F6241F}" type="slidenum">
              <a:rPr lang="es-ES" altLang="es-ES" smtClean="0"/>
              <a:pPr/>
              <a:t>16</a:t>
            </a:fld>
            <a:endParaRPr lang="es-ES" altLang="es-E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a:t>Se produce por la alteración del canal transportador de sodio, potasio y cloro de la porción ascendente del asa de Henle. </a:t>
            </a:r>
          </a:p>
        </p:txBody>
      </p:sp>
      <p:sp>
        <p:nvSpPr>
          <p:cNvPr id="34820"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EDA1C1F1-5CBA-4C7C-AE54-44388ED48993}" type="slidenum">
              <a:rPr lang="es-ES" altLang="es-ES" smtClean="0"/>
              <a:pPr/>
              <a:t>17</a:t>
            </a:fld>
            <a:endParaRPr lang="es-ES" altLang="es-E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a:t>La excreción de sodio, potasio y cloro conduce a la oferta elevada de estos iones a nivel distal, que estimulan el sistema renina-angiotensina-aldosterona, produciendo un intercambio de sodio por potasio y una estimulación de la eliminación de protones en el túbulo contorneado cortical, ocasionando una alcalosis metabólica con hipopotasemia. A través de mecanismos poco conocidos, se produce un intercambio de sodio por calcio que conduce a hipercalciuria (no muy llamativa). Existen dos tipos de síndrome de Bartter: el neonatal y el típico.</a:t>
            </a:r>
          </a:p>
        </p:txBody>
      </p:sp>
      <p:sp>
        <p:nvSpPr>
          <p:cNvPr id="36868"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037F842B-5529-471F-8BFF-8B576F8E2C21}" type="slidenum">
              <a:rPr lang="es-ES" altLang="es-ES" smtClean="0"/>
              <a:pPr/>
              <a:t>18</a:t>
            </a:fld>
            <a:endParaRPr lang="es-ES" altLang="es-E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a:t>En el túbulo proximal se dan numerosos intercambio iónicos pero como pone en la diapositiva, el transporte de agua es libre. Existen numerosas patologías pero nos vamos a centrar en las dos primeras puesto que el resto son afectaciones concretas de algún transportador muy poco frecuentes. </a:t>
            </a:r>
          </a:p>
        </p:txBody>
      </p:sp>
      <p:sp>
        <p:nvSpPr>
          <p:cNvPr id="38916"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954A5EF1-21BC-4BC0-8AB3-902688B62365}" type="slidenum">
              <a:rPr lang="es-ES" altLang="es-ES" smtClean="0"/>
              <a:pPr/>
              <a:t>19</a:t>
            </a:fld>
            <a:endParaRPr lang="es-ES" altLang="es-E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a:t>Esta es la realidad del túbulo proximal y sus transportadores, pero en la siguiente dispositiva se ve de una manera más gráfica. </a:t>
            </a:r>
          </a:p>
        </p:txBody>
      </p:sp>
      <p:sp>
        <p:nvSpPr>
          <p:cNvPr id="40964"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3F46872B-C1AA-4436-89E8-20590B1C45CD}" type="slidenum">
              <a:rPr lang="es-ES" altLang="es-ES" smtClean="0"/>
              <a:pPr/>
              <a:t>20</a:t>
            </a:fld>
            <a:endParaRPr lang="es-ES" altLang="es-E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a:t>Vamos a dividir el túbulo proximal en dos zonas. En la primera se produce a reabsorción de bicarbonato a través de un transporte por difusión de CO2 y H2O gracias a la acción de una anhidrasa carbónica intraluminal. Ya en la célula tubular, la reacción se produce al contrario, pudiendo generarse un ion de bicarbonato que pasa al intersticio y un protón que gracias al transportador NHE1 vuelve a la luz tubular para seguir reabsorbiendo bicarbonatos. La inhibición de la anhidrasa carbónica, ya sea genética, tóxica o por el diurético acetazolamida produce </a:t>
            </a:r>
            <a:r>
              <a:rPr lang="es-ES" altLang="es-ES">
                <a:solidFill>
                  <a:srgbClr val="C00000"/>
                </a:solidFill>
              </a:rPr>
              <a:t>generan acidosis metabólica. La bicarbonaturia a nivel distal aumenta la electronegatividad, que obliga a compensar con excreción de potasio (hipopotasemia). Se produce un gap o hiato urinario negativo por aumento de cargas negativas (bicarbonato). El tratamiento es la reposición de bicarbonato.</a:t>
            </a:r>
            <a:endParaRPr lang="es-ES" altLang="es-ES"/>
          </a:p>
        </p:txBody>
      </p:sp>
      <p:sp>
        <p:nvSpPr>
          <p:cNvPr id="43012"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A7B04879-C59A-4097-A27D-846D4C39BE4F}" type="slidenum">
              <a:rPr lang="es-ES" altLang="es-ES" smtClean="0"/>
              <a:pPr/>
              <a:t>21</a:t>
            </a:fld>
            <a:endParaRPr lang="es-ES" alt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s-ES" altLang="es-ES"/>
          </a:p>
        </p:txBody>
      </p:sp>
      <p:sp>
        <p:nvSpPr>
          <p:cNvPr id="8196"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E17D7156-E24E-4F93-91B2-1B625DCE9077}" type="slidenum">
              <a:rPr lang="es-ES" altLang="es-ES" smtClean="0"/>
              <a:pPr/>
              <a:t>4</a:t>
            </a:fld>
            <a:endParaRPr lang="es-ES" altLang="es-E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a:t>A continuación existen otros canales (glucosa, fósforo, aminoácidos) que se co-trasportan con sodio para reabsorberse. La lesión de cada uno produce una lesión concreta pero la disfunción global del túbulo proximal produce un síndrome de Fanconi que se caracteriza por la suma de una acidosis tubular proximal junto con </a:t>
            </a:r>
            <a:r>
              <a:rPr lang="es-ES" altLang="es-ES">
                <a:solidFill>
                  <a:srgbClr val="C00000"/>
                </a:solidFill>
              </a:rPr>
              <a:t>hipofosfatemia, aminoaciduria, glucosuria y hiperfosfaturia. Como en todas las acidosis crónicas puede dar nefrocalcinosis y en niños, retraso de crecimiento. El tratamiento es tratar los déficitis. </a:t>
            </a:r>
            <a:endParaRPr lang="es-ES" altLang="es-ES"/>
          </a:p>
        </p:txBody>
      </p:sp>
      <p:sp>
        <p:nvSpPr>
          <p:cNvPr id="45060"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F9ABEAEE-789E-4977-B45C-24A6F1EBED75}" type="slidenum">
              <a:rPr lang="es-ES" altLang="es-ES" smtClean="0"/>
              <a:pPr/>
              <a:t>22</a:t>
            </a:fld>
            <a:endParaRPr lang="es-ES" altLang="es-E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a:t>Es importante recordar el papel de los cazaprotones para evitar que el pH en orina baje de 4 y se inactive la bomba de protones del túbulo colector cortical. Esto tiene su interés en las acidosis tubulares ya que la hiperpotasemia de la tipo IV inactiva la amoniogénesis por lo que alcanza pH en orina inferior a 5,5 (a diferencia de la tipo I). </a:t>
            </a:r>
          </a:p>
        </p:txBody>
      </p:sp>
      <p:sp>
        <p:nvSpPr>
          <p:cNvPr id="47108"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E6060C39-BED6-4A4D-BC37-C8F66901ECBC}" type="slidenum">
              <a:rPr lang="es-ES" altLang="es-ES" smtClean="0"/>
              <a:pPr/>
              <a:t>23</a:t>
            </a:fld>
            <a:endParaRPr lang="es-ES" altLang="es-E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a:t>Mejor que unas conclusiones, una tabla resumen de todo el tema! Aquí aparecen algunas patologías más, pero más por interés que porque realmente sean relevantes. </a:t>
            </a:r>
          </a:p>
        </p:txBody>
      </p:sp>
      <p:sp>
        <p:nvSpPr>
          <p:cNvPr id="49156"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52AFAF25-E7BD-4F6A-9DE2-EBC24F452A04}" type="slidenum">
              <a:rPr lang="es-ES" altLang="es-ES" smtClean="0"/>
              <a:pPr/>
              <a:t>24</a:t>
            </a:fld>
            <a:endParaRPr lang="es-ES" alt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a:t>En cada segmento del túbulo, un dato muy relevante es determinar como es el transporte de agua. Además, de cada uno describiremos las más relevantes a nivel clínico. Al final del capítulo hay una tabla resumen con todas. </a:t>
            </a:r>
          </a:p>
        </p:txBody>
      </p:sp>
      <p:sp>
        <p:nvSpPr>
          <p:cNvPr id="10244"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AE82620-6998-438D-95D5-9D15D362602E}" type="slidenum">
              <a:rPr lang="es-ES" altLang="es-ES" smtClean="0"/>
              <a:pPr/>
              <a:t>5</a:t>
            </a:fld>
            <a:endParaRPr lang="es-ES" alt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a:t>En la parte final del túbulo colector se produce la reabsorción de agua como colofón a un elevado número de movimiento de solutos que se ha llevado a cabo en todo el resto del túbulo. </a:t>
            </a:r>
          </a:p>
        </p:txBody>
      </p:sp>
      <p:sp>
        <p:nvSpPr>
          <p:cNvPr id="12292"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70DB0446-C8D2-4BB5-9CD1-251096675193}" type="slidenum">
              <a:rPr lang="es-ES" altLang="es-ES" smtClean="0"/>
              <a:pPr/>
              <a:t>6</a:t>
            </a:fld>
            <a:endParaRPr lang="es-ES" alt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a:t>El síntoma cardinal es la POLIURIA, con polidipsia. </a:t>
            </a:r>
          </a:p>
          <a:p>
            <a:r>
              <a:rPr lang="es-ES" altLang="es-ES"/>
              <a:t>El diagnóstico se efectúa con el test de la sed y si es positivo con desmopresina para confirmar el diagnóstico. </a:t>
            </a:r>
          </a:p>
          <a:p>
            <a:r>
              <a:rPr lang="es-ES" altLang="es-ES"/>
              <a:t>El tratamiento se fundamenta en evitar la poliuria disminuyendo la osmolaridad urinaria y el uso de tiazidas y la restricción de sal. No se debe limitar el acceso al agua y se pueden utilizar inhibidores de la ciclooxigenasa para reducir el volumen de diuresis.</a:t>
            </a:r>
          </a:p>
        </p:txBody>
      </p:sp>
      <p:sp>
        <p:nvSpPr>
          <p:cNvPr id="14340"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5A064C52-A026-4646-B8D3-B4D500EDA4AE}" type="slidenum">
              <a:rPr lang="es-ES" altLang="es-ES" smtClean="0"/>
              <a:pPr/>
              <a:t>7</a:t>
            </a:fld>
            <a:endParaRPr lang="es-ES" alt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a:t>El siguiente segmento del túbulo colector (la zona cortical) es un poco más compleja y presenta varios transportadores a tener en cuenta. Seguimos en un segmento IMPERMEABLE AL AGUA. </a:t>
            </a:r>
          </a:p>
        </p:txBody>
      </p:sp>
      <p:sp>
        <p:nvSpPr>
          <p:cNvPr id="16388"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D4511475-568F-4622-ABC5-F06433B574C4}" type="slidenum">
              <a:rPr lang="es-ES" altLang="es-ES" smtClean="0"/>
              <a:pPr/>
              <a:t>8</a:t>
            </a:fld>
            <a:endParaRPr lang="es-ES" alt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dirty="0"/>
              <a:t>Para simplificar, vamos a colocar solo el efecto NETO de cada célula. La hormona más importante implicada en estas dos células es la aldosterona, que tiene capacidad para estimular ambas. Empezaremos por la célula principal. </a:t>
            </a:r>
          </a:p>
          <a:p>
            <a:r>
              <a:rPr lang="es-ES" altLang="es-ES" dirty="0"/>
              <a:t>La célula principal por lo tanto reabsorbe sodio que intercambia por potasio para vencer el gradiente electronegativo que deja el primero. </a:t>
            </a:r>
          </a:p>
        </p:txBody>
      </p:sp>
      <p:sp>
        <p:nvSpPr>
          <p:cNvPr id="18436"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2C670279-F968-402F-AAE6-6E9221260C79}" type="slidenum">
              <a:rPr lang="es-ES" altLang="es-ES" smtClean="0"/>
              <a:pPr/>
              <a:t>9</a:t>
            </a:fld>
            <a:endParaRPr lang="es-ES" alt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a:t>La célula intercalada por su parte, elimina protones y genera bicarbonato. </a:t>
            </a:r>
          </a:p>
          <a:p>
            <a:r>
              <a:rPr lang="es-ES" altLang="es-ES"/>
              <a:t>Por lo tanto la acción neta de la aldosterona sobre estas células es: excreción de potasio (hipopotasemia), alcalosis metabólica y absorción de sodio. </a:t>
            </a:r>
          </a:p>
        </p:txBody>
      </p:sp>
      <p:sp>
        <p:nvSpPr>
          <p:cNvPr id="20484"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BBD235FA-B51F-4F9E-9B86-9466964EE537}" type="slidenum">
              <a:rPr lang="es-ES" altLang="es-ES" smtClean="0"/>
              <a:pPr/>
              <a:t>10</a:t>
            </a:fld>
            <a:endParaRPr lang="es-ES" altLang="es-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a:t>La célula intercalada por su parte, elimina protones y genera bicarbonato. </a:t>
            </a:r>
          </a:p>
          <a:p>
            <a:r>
              <a:rPr lang="es-ES" altLang="es-ES"/>
              <a:t>Por lo tanto la acción neta de la aldosterona sobre estas células es: excreción de potasio (hipopotasemia), alcalosis metabólica y absorción de sodio. </a:t>
            </a:r>
          </a:p>
        </p:txBody>
      </p:sp>
      <p:sp>
        <p:nvSpPr>
          <p:cNvPr id="22532"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D7B6A476-F534-49D0-BE6D-C2CBC901BC2E}" type="slidenum">
              <a:rPr lang="es-ES" altLang="es-ES" smtClean="0"/>
              <a:pPr/>
              <a:t>11</a:t>
            </a:fld>
            <a:endParaRPr lang="es-ES" alt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6"/>
            <a:ext cx="103632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a:extLst>
              <a:ext uri="{FF2B5EF4-FFF2-40B4-BE49-F238E27FC236}">
                <a16:creationId xmlns:a16="http://schemas.microsoft.com/office/drawing/2014/main" id="{1F704868-C376-4B94-9CF6-614FB8259659}"/>
              </a:ext>
            </a:extLst>
          </p:cNvPr>
          <p:cNvSpPr>
            <a:spLocks noGrp="1"/>
          </p:cNvSpPr>
          <p:nvPr>
            <p:ph type="dt" sz="half" idx="10"/>
          </p:nvPr>
        </p:nvSpPr>
        <p:spPr/>
        <p:txBody>
          <a:bodyPr/>
          <a:lstStyle>
            <a:lvl1pPr>
              <a:defRPr/>
            </a:lvl1pPr>
          </a:lstStyle>
          <a:p>
            <a:pPr>
              <a:defRPr/>
            </a:pPr>
            <a:fld id="{8D5F69BA-2A99-4687-B13C-7E1C4611D1D0}" type="datetime1">
              <a:rPr lang="es-ES" smtClean="0"/>
              <a:t>01/02/2022</a:t>
            </a:fld>
            <a:endParaRPr lang="es-ES" dirty="0"/>
          </a:p>
        </p:txBody>
      </p:sp>
      <p:sp>
        <p:nvSpPr>
          <p:cNvPr id="5" name="4 Marcador de pie de página">
            <a:extLst>
              <a:ext uri="{FF2B5EF4-FFF2-40B4-BE49-F238E27FC236}">
                <a16:creationId xmlns:a16="http://schemas.microsoft.com/office/drawing/2014/main" id="{5ED43CE3-CB70-4224-A553-82E72F6F2D27}"/>
              </a:ext>
            </a:extLst>
          </p:cNvPr>
          <p:cNvSpPr>
            <a:spLocks noGrp="1"/>
          </p:cNvSpPr>
          <p:nvPr>
            <p:ph type="ftr" sz="quarter" idx="11"/>
          </p:nvPr>
        </p:nvSpPr>
        <p:spPr/>
        <p:txBody>
          <a:bodyPr/>
          <a:lstStyle>
            <a:lvl1pPr>
              <a:defRPr/>
            </a:lvl1pPr>
          </a:lstStyle>
          <a:p>
            <a:pPr>
              <a:defRPr/>
            </a:pPr>
            <a:endParaRPr lang="es-ES"/>
          </a:p>
        </p:txBody>
      </p:sp>
      <p:sp>
        <p:nvSpPr>
          <p:cNvPr id="6" name="5 Marcador de número de diapositiva">
            <a:extLst>
              <a:ext uri="{FF2B5EF4-FFF2-40B4-BE49-F238E27FC236}">
                <a16:creationId xmlns:a16="http://schemas.microsoft.com/office/drawing/2014/main" id="{32503422-3729-4BF7-9501-17992E24DAB3}"/>
              </a:ext>
            </a:extLst>
          </p:cNvPr>
          <p:cNvSpPr>
            <a:spLocks noGrp="1"/>
          </p:cNvSpPr>
          <p:nvPr>
            <p:ph type="sldNum" sz="quarter" idx="12"/>
          </p:nvPr>
        </p:nvSpPr>
        <p:spPr/>
        <p:txBody>
          <a:bodyPr/>
          <a:lstStyle>
            <a:lvl1pPr>
              <a:defRPr/>
            </a:lvl1pPr>
          </a:lstStyle>
          <a:p>
            <a:pPr>
              <a:defRPr/>
            </a:pPr>
            <a:fld id="{9659DAE6-769D-4AA2-8387-761F2E33433C}" type="slidenum">
              <a:rPr lang="es-ES" altLang="es-ES"/>
              <a:pPr>
                <a:defRPr/>
              </a:pPr>
              <a:t>‹Nº›</a:t>
            </a:fld>
            <a:endParaRPr lang="es-ES" altLang="es-ES"/>
          </a:p>
        </p:txBody>
      </p:sp>
    </p:spTree>
    <p:extLst>
      <p:ext uri="{BB962C8B-B14F-4D97-AF65-F5344CB8AC3E}">
        <p14:creationId xmlns:p14="http://schemas.microsoft.com/office/powerpoint/2010/main" val="2192845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a:extLst>
              <a:ext uri="{FF2B5EF4-FFF2-40B4-BE49-F238E27FC236}">
                <a16:creationId xmlns:a16="http://schemas.microsoft.com/office/drawing/2014/main" id="{1F704868-C376-4B94-9CF6-614FB8259659}"/>
              </a:ext>
            </a:extLst>
          </p:cNvPr>
          <p:cNvSpPr>
            <a:spLocks noGrp="1"/>
          </p:cNvSpPr>
          <p:nvPr>
            <p:ph type="dt" sz="half" idx="10"/>
          </p:nvPr>
        </p:nvSpPr>
        <p:spPr/>
        <p:txBody>
          <a:bodyPr/>
          <a:lstStyle>
            <a:lvl1pPr>
              <a:defRPr/>
            </a:lvl1pPr>
          </a:lstStyle>
          <a:p>
            <a:pPr>
              <a:defRPr/>
            </a:pPr>
            <a:fld id="{DD0AB443-D9C4-47C0-97D3-D59FA913C305}" type="datetime1">
              <a:rPr lang="es-ES" smtClean="0"/>
              <a:t>01/02/2022</a:t>
            </a:fld>
            <a:endParaRPr lang="es-ES" dirty="0"/>
          </a:p>
        </p:txBody>
      </p:sp>
      <p:sp>
        <p:nvSpPr>
          <p:cNvPr id="5" name="4 Marcador de pie de página">
            <a:extLst>
              <a:ext uri="{FF2B5EF4-FFF2-40B4-BE49-F238E27FC236}">
                <a16:creationId xmlns:a16="http://schemas.microsoft.com/office/drawing/2014/main" id="{5ED43CE3-CB70-4224-A553-82E72F6F2D27}"/>
              </a:ext>
            </a:extLst>
          </p:cNvPr>
          <p:cNvSpPr>
            <a:spLocks noGrp="1"/>
          </p:cNvSpPr>
          <p:nvPr>
            <p:ph type="ftr" sz="quarter" idx="11"/>
          </p:nvPr>
        </p:nvSpPr>
        <p:spPr/>
        <p:txBody>
          <a:bodyPr/>
          <a:lstStyle>
            <a:lvl1pPr>
              <a:defRPr/>
            </a:lvl1pPr>
          </a:lstStyle>
          <a:p>
            <a:pPr>
              <a:defRPr/>
            </a:pPr>
            <a:endParaRPr lang="es-ES"/>
          </a:p>
        </p:txBody>
      </p:sp>
      <p:sp>
        <p:nvSpPr>
          <p:cNvPr id="6" name="5 Marcador de número de diapositiva">
            <a:extLst>
              <a:ext uri="{FF2B5EF4-FFF2-40B4-BE49-F238E27FC236}">
                <a16:creationId xmlns:a16="http://schemas.microsoft.com/office/drawing/2014/main" id="{32503422-3729-4BF7-9501-17992E24DAB3}"/>
              </a:ext>
            </a:extLst>
          </p:cNvPr>
          <p:cNvSpPr>
            <a:spLocks noGrp="1"/>
          </p:cNvSpPr>
          <p:nvPr>
            <p:ph type="sldNum" sz="quarter" idx="12"/>
          </p:nvPr>
        </p:nvSpPr>
        <p:spPr/>
        <p:txBody>
          <a:bodyPr/>
          <a:lstStyle>
            <a:lvl1pPr>
              <a:defRPr/>
            </a:lvl1pPr>
          </a:lstStyle>
          <a:p>
            <a:pPr>
              <a:defRPr/>
            </a:pPr>
            <a:fld id="{362DA7FD-7E4A-4B85-B6AE-D43D204BD718}" type="slidenum">
              <a:rPr lang="es-ES" altLang="es-ES"/>
              <a:pPr>
                <a:defRPr/>
              </a:pPr>
              <a:t>‹Nº›</a:t>
            </a:fld>
            <a:endParaRPr lang="es-ES" altLang="es-ES"/>
          </a:p>
        </p:txBody>
      </p:sp>
    </p:spTree>
    <p:extLst>
      <p:ext uri="{BB962C8B-B14F-4D97-AF65-F5344CB8AC3E}">
        <p14:creationId xmlns:p14="http://schemas.microsoft.com/office/powerpoint/2010/main" val="4056929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609600" y="274639"/>
            <a:ext cx="80264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a:extLst>
              <a:ext uri="{FF2B5EF4-FFF2-40B4-BE49-F238E27FC236}">
                <a16:creationId xmlns:a16="http://schemas.microsoft.com/office/drawing/2014/main" id="{1F704868-C376-4B94-9CF6-614FB8259659}"/>
              </a:ext>
            </a:extLst>
          </p:cNvPr>
          <p:cNvSpPr>
            <a:spLocks noGrp="1"/>
          </p:cNvSpPr>
          <p:nvPr>
            <p:ph type="dt" sz="half" idx="10"/>
          </p:nvPr>
        </p:nvSpPr>
        <p:spPr/>
        <p:txBody>
          <a:bodyPr/>
          <a:lstStyle>
            <a:lvl1pPr>
              <a:defRPr/>
            </a:lvl1pPr>
          </a:lstStyle>
          <a:p>
            <a:pPr>
              <a:defRPr/>
            </a:pPr>
            <a:fld id="{0F4BA83A-2054-4D8E-BABA-8578F83EB5D8}" type="datetime1">
              <a:rPr lang="es-ES" smtClean="0"/>
              <a:t>01/02/2022</a:t>
            </a:fld>
            <a:endParaRPr lang="es-ES" dirty="0"/>
          </a:p>
        </p:txBody>
      </p:sp>
      <p:sp>
        <p:nvSpPr>
          <p:cNvPr id="5" name="4 Marcador de pie de página">
            <a:extLst>
              <a:ext uri="{FF2B5EF4-FFF2-40B4-BE49-F238E27FC236}">
                <a16:creationId xmlns:a16="http://schemas.microsoft.com/office/drawing/2014/main" id="{5ED43CE3-CB70-4224-A553-82E72F6F2D27}"/>
              </a:ext>
            </a:extLst>
          </p:cNvPr>
          <p:cNvSpPr>
            <a:spLocks noGrp="1"/>
          </p:cNvSpPr>
          <p:nvPr>
            <p:ph type="ftr" sz="quarter" idx="11"/>
          </p:nvPr>
        </p:nvSpPr>
        <p:spPr/>
        <p:txBody>
          <a:bodyPr/>
          <a:lstStyle>
            <a:lvl1pPr>
              <a:defRPr/>
            </a:lvl1pPr>
          </a:lstStyle>
          <a:p>
            <a:pPr>
              <a:defRPr/>
            </a:pPr>
            <a:endParaRPr lang="es-ES"/>
          </a:p>
        </p:txBody>
      </p:sp>
      <p:sp>
        <p:nvSpPr>
          <p:cNvPr id="6" name="5 Marcador de número de diapositiva">
            <a:extLst>
              <a:ext uri="{FF2B5EF4-FFF2-40B4-BE49-F238E27FC236}">
                <a16:creationId xmlns:a16="http://schemas.microsoft.com/office/drawing/2014/main" id="{32503422-3729-4BF7-9501-17992E24DAB3}"/>
              </a:ext>
            </a:extLst>
          </p:cNvPr>
          <p:cNvSpPr>
            <a:spLocks noGrp="1"/>
          </p:cNvSpPr>
          <p:nvPr>
            <p:ph type="sldNum" sz="quarter" idx="12"/>
          </p:nvPr>
        </p:nvSpPr>
        <p:spPr/>
        <p:txBody>
          <a:bodyPr/>
          <a:lstStyle>
            <a:lvl1pPr>
              <a:defRPr/>
            </a:lvl1pPr>
          </a:lstStyle>
          <a:p>
            <a:pPr>
              <a:defRPr/>
            </a:pPr>
            <a:fld id="{2226DC7A-E933-410A-AC46-79973047767C}" type="slidenum">
              <a:rPr lang="es-ES" altLang="es-ES"/>
              <a:pPr>
                <a:defRPr/>
              </a:pPr>
              <a:t>‹Nº›</a:t>
            </a:fld>
            <a:endParaRPr lang="es-ES" altLang="es-ES"/>
          </a:p>
        </p:txBody>
      </p:sp>
    </p:spTree>
    <p:extLst>
      <p:ext uri="{BB962C8B-B14F-4D97-AF65-F5344CB8AC3E}">
        <p14:creationId xmlns:p14="http://schemas.microsoft.com/office/powerpoint/2010/main" val="1673902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a:extLst>
              <a:ext uri="{FF2B5EF4-FFF2-40B4-BE49-F238E27FC236}">
                <a16:creationId xmlns:a16="http://schemas.microsoft.com/office/drawing/2014/main" id="{1F704868-C376-4B94-9CF6-614FB8259659}"/>
              </a:ext>
            </a:extLst>
          </p:cNvPr>
          <p:cNvSpPr>
            <a:spLocks noGrp="1"/>
          </p:cNvSpPr>
          <p:nvPr>
            <p:ph type="dt" sz="half" idx="10"/>
          </p:nvPr>
        </p:nvSpPr>
        <p:spPr/>
        <p:txBody>
          <a:bodyPr/>
          <a:lstStyle>
            <a:lvl1pPr>
              <a:defRPr/>
            </a:lvl1pPr>
          </a:lstStyle>
          <a:p>
            <a:pPr>
              <a:defRPr/>
            </a:pPr>
            <a:fld id="{1D940D86-EC5F-4048-98CC-A73A36602828}" type="datetime1">
              <a:rPr lang="es-ES" smtClean="0"/>
              <a:t>01/02/2022</a:t>
            </a:fld>
            <a:endParaRPr lang="es-ES" dirty="0"/>
          </a:p>
        </p:txBody>
      </p:sp>
      <p:sp>
        <p:nvSpPr>
          <p:cNvPr id="5" name="4 Marcador de pie de página">
            <a:extLst>
              <a:ext uri="{FF2B5EF4-FFF2-40B4-BE49-F238E27FC236}">
                <a16:creationId xmlns:a16="http://schemas.microsoft.com/office/drawing/2014/main" id="{5ED43CE3-CB70-4224-A553-82E72F6F2D27}"/>
              </a:ext>
            </a:extLst>
          </p:cNvPr>
          <p:cNvSpPr>
            <a:spLocks noGrp="1"/>
          </p:cNvSpPr>
          <p:nvPr>
            <p:ph type="ftr" sz="quarter" idx="11"/>
          </p:nvPr>
        </p:nvSpPr>
        <p:spPr/>
        <p:txBody>
          <a:bodyPr/>
          <a:lstStyle>
            <a:lvl1pPr>
              <a:defRPr/>
            </a:lvl1pPr>
          </a:lstStyle>
          <a:p>
            <a:pPr>
              <a:defRPr/>
            </a:pPr>
            <a:endParaRPr lang="es-ES"/>
          </a:p>
        </p:txBody>
      </p:sp>
      <p:sp>
        <p:nvSpPr>
          <p:cNvPr id="6" name="5 Marcador de número de diapositiva">
            <a:extLst>
              <a:ext uri="{FF2B5EF4-FFF2-40B4-BE49-F238E27FC236}">
                <a16:creationId xmlns:a16="http://schemas.microsoft.com/office/drawing/2014/main" id="{32503422-3729-4BF7-9501-17992E24DAB3}"/>
              </a:ext>
            </a:extLst>
          </p:cNvPr>
          <p:cNvSpPr>
            <a:spLocks noGrp="1"/>
          </p:cNvSpPr>
          <p:nvPr>
            <p:ph type="sldNum" sz="quarter" idx="12"/>
          </p:nvPr>
        </p:nvSpPr>
        <p:spPr/>
        <p:txBody>
          <a:bodyPr/>
          <a:lstStyle>
            <a:lvl1pPr>
              <a:defRPr/>
            </a:lvl1pPr>
          </a:lstStyle>
          <a:p>
            <a:pPr>
              <a:defRPr/>
            </a:pPr>
            <a:fld id="{F65E79D0-4F98-463D-9853-96DDD8A0F9EA}" type="slidenum">
              <a:rPr lang="es-ES" altLang="es-ES"/>
              <a:pPr>
                <a:defRPr/>
              </a:pPr>
              <a:t>‹Nº›</a:t>
            </a:fld>
            <a:endParaRPr lang="es-ES" altLang="es-ES"/>
          </a:p>
        </p:txBody>
      </p:sp>
    </p:spTree>
    <p:extLst>
      <p:ext uri="{BB962C8B-B14F-4D97-AF65-F5344CB8AC3E}">
        <p14:creationId xmlns:p14="http://schemas.microsoft.com/office/powerpoint/2010/main" val="2137403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a:extLst>
              <a:ext uri="{FF2B5EF4-FFF2-40B4-BE49-F238E27FC236}">
                <a16:creationId xmlns:a16="http://schemas.microsoft.com/office/drawing/2014/main" id="{1F704868-C376-4B94-9CF6-614FB8259659}"/>
              </a:ext>
            </a:extLst>
          </p:cNvPr>
          <p:cNvSpPr>
            <a:spLocks noGrp="1"/>
          </p:cNvSpPr>
          <p:nvPr>
            <p:ph type="dt" sz="half" idx="10"/>
          </p:nvPr>
        </p:nvSpPr>
        <p:spPr/>
        <p:txBody>
          <a:bodyPr/>
          <a:lstStyle>
            <a:lvl1pPr>
              <a:defRPr/>
            </a:lvl1pPr>
          </a:lstStyle>
          <a:p>
            <a:pPr>
              <a:defRPr/>
            </a:pPr>
            <a:fld id="{1B44AB6E-CC75-4EF4-9B36-4498C1D41D7A}" type="datetime1">
              <a:rPr lang="es-ES" smtClean="0"/>
              <a:t>01/02/2022</a:t>
            </a:fld>
            <a:endParaRPr lang="es-ES" dirty="0"/>
          </a:p>
        </p:txBody>
      </p:sp>
      <p:sp>
        <p:nvSpPr>
          <p:cNvPr id="5" name="4 Marcador de pie de página">
            <a:extLst>
              <a:ext uri="{FF2B5EF4-FFF2-40B4-BE49-F238E27FC236}">
                <a16:creationId xmlns:a16="http://schemas.microsoft.com/office/drawing/2014/main" id="{5ED43CE3-CB70-4224-A553-82E72F6F2D27}"/>
              </a:ext>
            </a:extLst>
          </p:cNvPr>
          <p:cNvSpPr>
            <a:spLocks noGrp="1"/>
          </p:cNvSpPr>
          <p:nvPr>
            <p:ph type="ftr" sz="quarter" idx="11"/>
          </p:nvPr>
        </p:nvSpPr>
        <p:spPr/>
        <p:txBody>
          <a:bodyPr/>
          <a:lstStyle>
            <a:lvl1pPr>
              <a:defRPr/>
            </a:lvl1pPr>
          </a:lstStyle>
          <a:p>
            <a:pPr>
              <a:defRPr/>
            </a:pPr>
            <a:endParaRPr lang="es-ES"/>
          </a:p>
        </p:txBody>
      </p:sp>
      <p:sp>
        <p:nvSpPr>
          <p:cNvPr id="6" name="5 Marcador de número de diapositiva">
            <a:extLst>
              <a:ext uri="{FF2B5EF4-FFF2-40B4-BE49-F238E27FC236}">
                <a16:creationId xmlns:a16="http://schemas.microsoft.com/office/drawing/2014/main" id="{32503422-3729-4BF7-9501-17992E24DAB3}"/>
              </a:ext>
            </a:extLst>
          </p:cNvPr>
          <p:cNvSpPr>
            <a:spLocks noGrp="1"/>
          </p:cNvSpPr>
          <p:nvPr>
            <p:ph type="sldNum" sz="quarter" idx="12"/>
          </p:nvPr>
        </p:nvSpPr>
        <p:spPr/>
        <p:txBody>
          <a:bodyPr/>
          <a:lstStyle>
            <a:lvl1pPr>
              <a:defRPr/>
            </a:lvl1pPr>
          </a:lstStyle>
          <a:p>
            <a:pPr>
              <a:defRPr/>
            </a:pPr>
            <a:fld id="{69E24361-11B2-4583-BF16-38DD26DA08D4}" type="slidenum">
              <a:rPr lang="es-ES" altLang="es-ES"/>
              <a:pPr>
                <a:defRPr/>
              </a:pPr>
              <a:t>‹Nº›</a:t>
            </a:fld>
            <a:endParaRPr lang="es-ES" altLang="es-ES"/>
          </a:p>
        </p:txBody>
      </p:sp>
    </p:spTree>
    <p:extLst>
      <p:ext uri="{BB962C8B-B14F-4D97-AF65-F5344CB8AC3E}">
        <p14:creationId xmlns:p14="http://schemas.microsoft.com/office/powerpoint/2010/main" val="2566494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3 Marcador de fecha">
            <a:extLst>
              <a:ext uri="{FF2B5EF4-FFF2-40B4-BE49-F238E27FC236}">
                <a16:creationId xmlns:a16="http://schemas.microsoft.com/office/drawing/2014/main" id="{1F704868-C376-4B94-9CF6-614FB8259659}"/>
              </a:ext>
            </a:extLst>
          </p:cNvPr>
          <p:cNvSpPr>
            <a:spLocks noGrp="1"/>
          </p:cNvSpPr>
          <p:nvPr>
            <p:ph type="dt" sz="half" idx="10"/>
          </p:nvPr>
        </p:nvSpPr>
        <p:spPr/>
        <p:txBody>
          <a:bodyPr/>
          <a:lstStyle>
            <a:lvl1pPr>
              <a:defRPr/>
            </a:lvl1pPr>
          </a:lstStyle>
          <a:p>
            <a:pPr>
              <a:defRPr/>
            </a:pPr>
            <a:fld id="{335455E8-2955-439D-86D7-5E396E6C236E}" type="datetime1">
              <a:rPr lang="es-ES" smtClean="0"/>
              <a:t>01/02/2022</a:t>
            </a:fld>
            <a:endParaRPr lang="es-ES" dirty="0"/>
          </a:p>
        </p:txBody>
      </p:sp>
      <p:sp>
        <p:nvSpPr>
          <p:cNvPr id="6" name="4 Marcador de pie de página">
            <a:extLst>
              <a:ext uri="{FF2B5EF4-FFF2-40B4-BE49-F238E27FC236}">
                <a16:creationId xmlns:a16="http://schemas.microsoft.com/office/drawing/2014/main" id="{5ED43CE3-CB70-4224-A553-82E72F6F2D27}"/>
              </a:ext>
            </a:extLst>
          </p:cNvPr>
          <p:cNvSpPr>
            <a:spLocks noGrp="1"/>
          </p:cNvSpPr>
          <p:nvPr>
            <p:ph type="ftr" sz="quarter" idx="11"/>
          </p:nvPr>
        </p:nvSpPr>
        <p:spPr/>
        <p:txBody>
          <a:bodyPr/>
          <a:lstStyle>
            <a:lvl1pPr>
              <a:defRPr/>
            </a:lvl1pPr>
          </a:lstStyle>
          <a:p>
            <a:pPr>
              <a:defRPr/>
            </a:pPr>
            <a:endParaRPr lang="es-ES"/>
          </a:p>
        </p:txBody>
      </p:sp>
      <p:sp>
        <p:nvSpPr>
          <p:cNvPr id="7" name="5 Marcador de número de diapositiva">
            <a:extLst>
              <a:ext uri="{FF2B5EF4-FFF2-40B4-BE49-F238E27FC236}">
                <a16:creationId xmlns:a16="http://schemas.microsoft.com/office/drawing/2014/main" id="{32503422-3729-4BF7-9501-17992E24DAB3}"/>
              </a:ext>
            </a:extLst>
          </p:cNvPr>
          <p:cNvSpPr>
            <a:spLocks noGrp="1"/>
          </p:cNvSpPr>
          <p:nvPr>
            <p:ph type="sldNum" sz="quarter" idx="12"/>
          </p:nvPr>
        </p:nvSpPr>
        <p:spPr/>
        <p:txBody>
          <a:bodyPr/>
          <a:lstStyle>
            <a:lvl1pPr>
              <a:defRPr/>
            </a:lvl1pPr>
          </a:lstStyle>
          <a:p>
            <a:pPr>
              <a:defRPr/>
            </a:pPr>
            <a:fld id="{108973C0-EC8E-4FD6-B7BA-8E6BD25A7DA0}" type="slidenum">
              <a:rPr lang="es-ES" altLang="es-ES"/>
              <a:pPr>
                <a:defRPr/>
              </a:pPr>
              <a:t>‹Nº›</a:t>
            </a:fld>
            <a:endParaRPr lang="es-ES" altLang="es-ES"/>
          </a:p>
        </p:txBody>
      </p:sp>
    </p:spTree>
    <p:extLst>
      <p:ext uri="{BB962C8B-B14F-4D97-AF65-F5344CB8AC3E}">
        <p14:creationId xmlns:p14="http://schemas.microsoft.com/office/powerpoint/2010/main" val="1339920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3 Marcador de fecha">
            <a:extLst>
              <a:ext uri="{FF2B5EF4-FFF2-40B4-BE49-F238E27FC236}">
                <a16:creationId xmlns:a16="http://schemas.microsoft.com/office/drawing/2014/main" id="{1F704868-C376-4B94-9CF6-614FB8259659}"/>
              </a:ext>
            </a:extLst>
          </p:cNvPr>
          <p:cNvSpPr>
            <a:spLocks noGrp="1"/>
          </p:cNvSpPr>
          <p:nvPr>
            <p:ph type="dt" sz="half" idx="10"/>
          </p:nvPr>
        </p:nvSpPr>
        <p:spPr/>
        <p:txBody>
          <a:bodyPr/>
          <a:lstStyle>
            <a:lvl1pPr>
              <a:defRPr/>
            </a:lvl1pPr>
          </a:lstStyle>
          <a:p>
            <a:pPr>
              <a:defRPr/>
            </a:pPr>
            <a:fld id="{EA648B1F-46DD-4588-8DCD-CAB0938768CB}" type="datetime1">
              <a:rPr lang="es-ES" smtClean="0"/>
              <a:t>01/02/2022</a:t>
            </a:fld>
            <a:endParaRPr lang="es-ES" dirty="0"/>
          </a:p>
        </p:txBody>
      </p:sp>
      <p:sp>
        <p:nvSpPr>
          <p:cNvPr id="8" name="4 Marcador de pie de página">
            <a:extLst>
              <a:ext uri="{FF2B5EF4-FFF2-40B4-BE49-F238E27FC236}">
                <a16:creationId xmlns:a16="http://schemas.microsoft.com/office/drawing/2014/main" id="{5ED43CE3-CB70-4224-A553-82E72F6F2D27}"/>
              </a:ext>
            </a:extLst>
          </p:cNvPr>
          <p:cNvSpPr>
            <a:spLocks noGrp="1"/>
          </p:cNvSpPr>
          <p:nvPr>
            <p:ph type="ftr" sz="quarter" idx="11"/>
          </p:nvPr>
        </p:nvSpPr>
        <p:spPr/>
        <p:txBody>
          <a:bodyPr/>
          <a:lstStyle>
            <a:lvl1pPr>
              <a:defRPr/>
            </a:lvl1pPr>
          </a:lstStyle>
          <a:p>
            <a:pPr>
              <a:defRPr/>
            </a:pPr>
            <a:endParaRPr lang="es-ES"/>
          </a:p>
        </p:txBody>
      </p:sp>
      <p:sp>
        <p:nvSpPr>
          <p:cNvPr id="9" name="5 Marcador de número de diapositiva">
            <a:extLst>
              <a:ext uri="{FF2B5EF4-FFF2-40B4-BE49-F238E27FC236}">
                <a16:creationId xmlns:a16="http://schemas.microsoft.com/office/drawing/2014/main" id="{32503422-3729-4BF7-9501-17992E24DAB3}"/>
              </a:ext>
            </a:extLst>
          </p:cNvPr>
          <p:cNvSpPr>
            <a:spLocks noGrp="1"/>
          </p:cNvSpPr>
          <p:nvPr>
            <p:ph type="sldNum" sz="quarter" idx="12"/>
          </p:nvPr>
        </p:nvSpPr>
        <p:spPr/>
        <p:txBody>
          <a:bodyPr/>
          <a:lstStyle>
            <a:lvl1pPr>
              <a:defRPr/>
            </a:lvl1pPr>
          </a:lstStyle>
          <a:p>
            <a:pPr>
              <a:defRPr/>
            </a:pPr>
            <a:fld id="{E45AE288-3D2E-4BC7-8930-BA3C97C082C1}" type="slidenum">
              <a:rPr lang="es-ES" altLang="es-ES"/>
              <a:pPr>
                <a:defRPr/>
              </a:pPr>
              <a:t>‹Nº›</a:t>
            </a:fld>
            <a:endParaRPr lang="es-ES" altLang="es-ES"/>
          </a:p>
        </p:txBody>
      </p:sp>
    </p:spTree>
    <p:extLst>
      <p:ext uri="{BB962C8B-B14F-4D97-AF65-F5344CB8AC3E}">
        <p14:creationId xmlns:p14="http://schemas.microsoft.com/office/powerpoint/2010/main" val="871935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3 Marcador de fecha">
            <a:extLst>
              <a:ext uri="{FF2B5EF4-FFF2-40B4-BE49-F238E27FC236}">
                <a16:creationId xmlns:a16="http://schemas.microsoft.com/office/drawing/2014/main" id="{1F704868-C376-4B94-9CF6-614FB8259659}"/>
              </a:ext>
            </a:extLst>
          </p:cNvPr>
          <p:cNvSpPr>
            <a:spLocks noGrp="1"/>
          </p:cNvSpPr>
          <p:nvPr>
            <p:ph type="dt" sz="half" idx="10"/>
          </p:nvPr>
        </p:nvSpPr>
        <p:spPr/>
        <p:txBody>
          <a:bodyPr/>
          <a:lstStyle>
            <a:lvl1pPr>
              <a:defRPr/>
            </a:lvl1pPr>
          </a:lstStyle>
          <a:p>
            <a:pPr>
              <a:defRPr/>
            </a:pPr>
            <a:fld id="{5334CB3D-4F7E-4411-994C-D9BB0633A4F8}" type="datetime1">
              <a:rPr lang="es-ES" smtClean="0"/>
              <a:t>01/02/2022</a:t>
            </a:fld>
            <a:endParaRPr lang="es-ES" dirty="0"/>
          </a:p>
        </p:txBody>
      </p:sp>
      <p:sp>
        <p:nvSpPr>
          <p:cNvPr id="4" name="4 Marcador de pie de página">
            <a:extLst>
              <a:ext uri="{FF2B5EF4-FFF2-40B4-BE49-F238E27FC236}">
                <a16:creationId xmlns:a16="http://schemas.microsoft.com/office/drawing/2014/main" id="{5ED43CE3-CB70-4224-A553-82E72F6F2D27}"/>
              </a:ext>
            </a:extLst>
          </p:cNvPr>
          <p:cNvSpPr>
            <a:spLocks noGrp="1"/>
          </p:cNvSpPr>
          <p:nvPr>
            <p:ph type="ftr" sz="quarter" idx="11"/>
          </p:nvPr>
        </p:nvSpPr>
        <p:spPr/>
        <p:txBody>
          <a:bodyPr/>
          <a:lstStyle>
            <a:lvl1pPr>
              <a:defRPr/>
            </a:lvl1pPr>
          </a:lstStyle>
          <a:p>
            <a:pPr>
              <a:defRPr/>
            </a:pPr>
            <a:endParaRPr lang="es-ES"/>
          </a:p>
        </p:txBody>
      </p:sp>
      <p:sp>
        <p:nvSpPr>
          <p:cNvPr id="5" name="5 Marcador de número de diapositiva">
            <a:extLst>
              <a:ext uri="{FF2B5EF4-FFF2-40B4-BE49-F238E27FC236}">
                <a16:creationId xmlns:a16="http://schemas.microsoft.com/office/drawing/2014/main" id="{32503422-3729-4BF7-9501-17992E24DAB3}"/>
              </a:ext>
            </a:extLst>
          </p:cNvPr>
          <p:cNvSpPr>
            <a:spLocks noGrp="1"/>
          </p:cNvSpPr>
          <p:nvPr>
            <p:ph type="sldNum" sz="quarter" idx="12"/>
          </p:nvPr>
        </p:nvSpPr>
        <p:spPr/>
        <p:txBody>
          <a:bodyPr/>
          <a:lstStyle>
            <a:lvl1pPr>
              <a:defRPr/>
            </a:lvl1pPr>
          </a:lstStyle>
          <a:p>
            <a:pPr>
              <a:defRPr/>
            </a:pPr>
            <a:fld id="{06462EEA-B671-474F-99FB-ADCFE6D11F93}" type="slidenum">
              <a:rPr lang="es-ES" altLang="es-ES"/>
              <a:pPr>
                <a:defRPr/>
              </a:pPr>
              <a:t>‹Nº›</a:t>
            </a:fld>
            <a:endParaRPr lang="es-ES" altLang="es-ES"/>
          </a:p>
        </p:txBody>
      </p:sp>
    </p:spTree>
    <p:extLst>
      <p:ext uri="{BB962C8B-B14F-4D97-AF65-F5344CB8AC3E}">
        <p14:creationId xmlns:p14="http://schemas.microsoft.com/office/powerpoint/2010/main" val="9039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a:extLst>
              <a:ext uri="{FF2B5EF4-FFF2-40B4-BE49-F238E27FC236}">
                <a16:creationId xmlns:a16="http://schemas.microsoft.com/office/drawing/2014/main" id="{1F704868-C376-4B94-9CF6-614FB8259659}"/>
              </a:ext>
            </a:extLst>
          </p:cNvPr>
          <p:cNvSpPr>
            <a:spLocks noGrp="1"/>
          </p:cNvSpPr>
          <p:nvPr>
            <p:ph type="dt" sz="half" idx="10"/>
          </p:nvPr>
        </p:nvSpPr>
        <p:spPr/>
        <p:txBody>
          <a:bodyPr/>
          <a:lstStyle>
            <a:lvl1pPr>
              <a:defRPr/>
            </a:lvl1pPr>
          </a:lstStyle>
          <a:p>
            <a:pPr>
              <a:defRPr/>
            </a:pPr>
            <a:fld id="{93BF3D10-CEA6-4570-837C-2816C7298CC6}" type="datetime1">
              <a:rPr lang="es-ES" smtClean="0"/>
              <a:t>01/02/2022</a:t>
            </a:fld>
            <a:endParaRPr lang="es-ES" dirty="0"/>
          </a:p>
        </p:txBody>
      </p:sp>
      <p:sp>
        <p:nvSpPr>
          <p:cNvPr id="3" name="4 Marcador de pie de página">
            <a:extLst>
              <a:ext uri="{FF2B5EF4-FFF2-40B4-BE49-F238E27FC236}">
                <a16:creationId xmlns:a16="http://schemas.microsoft.com/office/drawing/2014/main" id="{5ED43CE3-CB70-4224-A553-82E72F6F2D27}"/>
              </a:ext>
            </a:extLst>
          </p:cNvPr>
          <p:cNvSpPr>
            <a:spLocks noGrp="1"/>
          </p:cNvSpPr>
          <p:nvPr>
            <p:ph type="ftr" sz="quarter" idx="11"/>
          </p:nvPr>
        </p:nvSpPr>
        <p:spPr/>
        <p:txBody>
          <a:bodyPr/>
          <a:lstStyle>
            <a:lvl1pPr>
              <a:defRPr/>
            </a:lvl1pPr>
          </a:lstStyle>
          <a:p>
            <a:pPr>
              <a:defRPr/>
            </a:pPr>
            <a:endParaRPr lang="es-ES"/>
          </a:p>
        </p:txBody>
      </p:sp>
      <p:sp>
        <p:nvSpPr>
          <p:cNvPr id="4" name="5 Marcador de número de diapositiva">
            <a:extLst>
              <a:ext uri="{FF2B5EF4-FFF2-40B4-BE49-F238E27FC236}">
                <a16:creationId xmlns:a16="http://schemas.microsoft.com/office/drawing/2014/main" id="{32503422-3729-4BF7-9501-17992E24DAB3}"/>
              </a:ext>
            </a:extLst>
          </p:cNvPr>
          <p:cNvSpPr>
            <a:spLocks noGrp="1"/>
          </p:cNvSpPr>
          <p:nvPr>
            <p:ph type="sldNum" sz="quarter" idx="12"/>
          </p:nvPr>
        </p:nvSpPr>
        <p:spPr/>
        <p:txBody>
          <a:bodyPr/>
          <a:lstStyle>
            <a:lvl1pPr>
              <a:defRPr/>
            </a:lvl1pPr>
          </a:lstStyle>
          <a:p>
            <a:pPr>
              <a:defRPr/>
            </a:pPr>
            <a:fld id="{E1402C77-29D7-49D5-91B1-C2F6C6D05E94}" type="slidenum">
              <a:rPr lang="es-ES" altLang="es-ES"/>
              <a:pPr>
                <a:defRPr/>
              </a:pPr>
              <a:t>‹Nº›</a:t>
            </a:fld>
            <a:endParaRPr lang="es-ES" altLang="es-ES"/>
          </a:p>
        </p:txBody>
      </p:sp>
    </p:spTree>
    <p:extLst>
      <p:ext uri="{BB962C8B-B14F-4D97-AF65-F5344CB8AC3E}">
        <p14:creationId xmlns:p14="http://schemas.microsoft.com/office/powerpoint/2010/main" val="1145139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3 Marcador de fecha">
            <a:extLst>
              <a:ext uri="{FF2B5EF4-FFF2-40B4-BE49-F238E27FC236}">
                <a16:creationId xmlns:a16="http://schemas.microsoft.com/office/drawing/2014/main" id="{1F704868-C376-4B94-9CF6-614FB8259659}"/>
              </a:ext>
            </a:extLst>
          </p:cNvPr>
          <p:cNvSpPr>
            <a:spLocks noGrp="1"/>
          </p:cNvSpPr>
          <p:nvPr>
            <p:ph type="dt" sz="half" idx="10"/>
          </p:nvPr>
        </p:nvSpPr>
        <p:spPr/>
        <p:txBody>
          <a:bodyPr/>
          <a:lstStyle>
            <a:lvl1pPr>
              <a:defRPr/>
            </a:lvl1pPr>
          </a:lstStyle>
          <a:p>
            <a:pPr>
              <a:defRPr/>
            </a:pPr>
            <a:fld id="{6A0D8653-6625-4537-AD07-647585D8B4E2}" type="datetime1">
              <a:rPr lang="es-ES" smtClean="0"/>
              <a:t>01/02/2022</a:t>
            </a:fld>
            <a:endParaRPr lang="es-ES" dirty="0"/>
          </a:p>
        </p:txBody>
      </p:sp>
      <p:sp>
        <p:nvSpPr>
          <p:cNvPr id="6" name="4 Marcador de pie de página">
            <a:extLst>
              <a:ext uri="{FF2B5EF4-FFF2-40B4-BE49-F238E27FC236}">
                <a16:creationId xmlns:a16="http://schemas.microsoft.com/office/drawing/2014/main" id="{5ED43CE3-CB70-4224-A553-82E72F6F2D27}"/>
              </a:ext>
            </a:extLst>
          </p:cNvPr>
          <p:cNvSpPr>
            <a:spLocks noGrp="1"/>
          </p:cNvSpPr>
          <p:nvPr>
            <p:ph type="ftr" sz="quarter" idx="11"/>
          </p:nvPr>
        </p:nvSpPr>
        <p:spPr/>
        <p:txBody>
          <a:bodyPr/>
          <a:lstStyle>
            <a:lvl1pPr>
              <a:defRPr/>
            </a:lvl1pPr>
          </a:lstStyle>
          <a:p>
            <a:pPr>
              <a:defRPr/>
            </a:pPr>
            <a:endParaRPr lang="es-ES"/>
          </a:p>
        </p:txBody>
      </p:sp>
      <p:sp>
        <p:nvSpPr>
          <p:cNvPr id="7" name="5 Marcador de número de diapositiva">
            <a:extLst>
              <a:ext uri="{FF2B5EF4-FFF2-40B4-BE49-F238E27FC236}">
                <a16:creationId xmlns:a16="http://schemas.microsoft.com/office/drawing/2014/main" id="{32503422-3729-4BF7-9501-17992E24DAB3}"/>
              </a:ext>
            </a:extLst>
          </p:cNvPr>
          <p:cNvSpPr>
            <a:spLocks noGrp="1"/>
          </p:cNvSpPr>
          <p:nvPr>
            <p:ph type="sldNum" sz="quarter" idx="12"/>
          </p:nvPr>
        </p:nvSpPr>
        <p:spPr/>
        <p:txBody>
          <a:bodyPr/>
          <a:lstStyle>
            <a:lvl1pPr>
              <a:defRPr/>
            </a:lvl1pPr>
          </a:lstStyle>
          <a:p>
            <a:pPr>
              <a:defRPr/>
            </a:pPr>
            <a:fld id="{1499E1D1-3422-4C70-911E-F3D9A9194EEA}" type="slidenum">
              <a:rPr lang="es-ES" altLang="es-ES"/>
              <a:pPr>
                <a:defRPr/>
              </a:pPr>
              <a:t>‹Nº›</a:t>
            </a:fld>
            <a:endParaRPr lang="es-ES" altLang="es-ES"/>
          </a:p>
        </p:txBody>
      </p:sp>
    </p:spTree>
    <p:extLst>
      <p:ext uri="{BB962C8B-B14F-4D97-AF65-F5344CB8AC3E}">
        <p14:creationId xmlns:p14="http://schemas.microsoft.com/office/powerpoint/2010/main" val="3216667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dirty="0"/>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3 Marcador de fecha">
            <a:extLst>
              <a:ext uri="{FF2B5EF4-FFF2-40B4-BE49-F238E27FC236}">
                <a16:creationId xmlns:a16="http://schemas.microsoft.com/office/drawing/2014/main" id="{1F704868-C376-4B94-9CF6-614FB8259659}"/>
              </a:ext>
            </a:extLst>
          </p:cNvPr>
          <p:cNvSpPr>
            <a:spLocks noGrp="1"/>
          </p:cNvSpPr>
          <p:nvPr>
            <p:ph type="dt" sz="half" idx="10"/>
          </p:nvPr>
        </p:nvSpPr>
        <p:spPr/>
        <p:txBody>
          <a:bodyPr/>
          <a:lstStyle>
            <a:lvl1pPr>
              <a:defRPr/>
            </a:lvl1pPr>
          </a:lstStyle>
          <a:p>
            <a:pPr>
              <a:defRPr/>
            </a:pPr>
            <a:fld id="{90967B06-AF92-4A36-B0D4-0605A9551619}" type="datetime1">
              <a:rPr lang="es-ES" smtClean="0"/>
              <a:t>01/02/2022</a:t>
            </a:fld>
            <a:endParaRPr lang="es-ES" dirty="0"/>
          </a:p>
        </p:txBody>
      </p:sp>
      <p:sp>
        <p:nvSpPr>
          <p:cNvPr id="6" name="4 Marcador de pie de página">
            <a:extLst>
              <a:ext uri="{FF2B5EF4-FFF2-40B4-BE49-F238E27FC236}">
                <a16:creationId xmlns:a16="http://schemas.microsoft.com/office/drawing/2014/main" id="{5ED43CE3-CB70-4224-A553-82E72F6F2D27}"/>
              </a:ext>
            </a:extLst>
          </p:cNvPr>
          <p:cNvSpPr>
            <a:spLocks noGrp="1"/>
          </p:cNvSpPr>
          <p:nvPr>
            <p:ph type="ftr" sz="quarter" idx="11"/>
          </p:nvPr>
        </p:nvSpPr>
        <p:spPr/>
        <p:txBody>
          <a:bodyPr/>
          <a:lstStyle>
            <a:lvl1pPr>
              <a:defRPr/>
            </a:lvl1pPr>
          </a:lstStyle>
          <a:p>
            <a:pPr>
              <a:defRPr/>
            </a:pPr>
            <a:endParaRPr lang="es-ES"/>
          </a:p>
        </p:txBody>
      </p:sp>
      <p:sp>
        <p:nvSpPr>
          <p:cNvPr id="7" name="5 Marcador de número de diapositiva">
            <a:extLst>
              <a:ext uri="{FF2B5EF4-FFF2-40B4-BE49-F238E27FC236}">
                <a16:creationId xmlns:a16="http://schemas.microsoft.com/office/drawing/2014/main" id="{32503422-3729-4BF7-9501-17992E24DAB3}"/>
              </a:ext>
            </a:extLst>
          </p:cNvPr>
          <p:cNvSpPr>
            <a:spLocks noGrp="1"/>
          </p:cNvSpPr>
          <p:nvPr>
            <p:ph type="sldNum" sz="quarter" idx="12"/>
          </p:nvPr>
        </p:nvSpPr>
        <p:spPr/>
        <p:txBody>
          <a:bodyPr/>
          <a:lstStyle>
            <a:lvl1pPr>
              <a:defRPr/>
            </a:lvl1pPr>
          </a:lstStyle>
          <a:p>
            <a:pPr>
              <a:defRPr/>
            </a:pPr>
            <a:fld id="{787715E6-7AD8-4E4A-BFA0-7A3B0D8A60C3}" type="slidenum">
              <a:rPr lang="es-ES" altLang="es-ES"/>
              <a:pPr>
                <a:defRPr/>
              </a:pPr>
              <a:t>‹Nº›</a:t>
            </a:fld>
            <a:endParaRPr lang="es-ES" altLang="es-ES"/>
          </a:p>
        </p:txBody>
      </p:sp>
    </p:spTree>
    <p:extLst>
      <p:ext uri="{BB962C8B-B14F-4D97-AF65-F5344CB8AC3E}">
        <p14:creationId xmlns:p14="http://schemas.microsoft.com/office/powerpoint/2010/main" val="2062894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alpha val="20000"/>
          </a:schemeClr>
        </a:solidFill>
        <a:effectLst/>
      </p:bgPr>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ES"/>
              <a:t>Haga clic para modificar el estilo de título del patrón</a:t>
            </a:r>
          </a:p>
        </p:txBody>
      </p:sp>
      <p:sp>
        <p:nvSpPr>
          <p:cNvPr id="1027" name="2 Marcador de texto"/>
          <p:cNvSpPr>
            <a:spLocks noGrp="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ES"/>
              <a:t>Haga clic para modificar el estilo de texto del patrón</a:t>
            </a:r>
          </a:p>
          <a:p>
            <a:pPr lvl="1"/>
            <a:r>
              <a:rPr lang="es-ES" altLang="es-ES"/>
              <a:t>Segundo nivel</a:t>
            </a:r>
          </a:p>
          <a:p>
            <a:pPr lvl="2"/>
            <a:r>
              <a:rPr lang="es-ES" altLang="es-ES"/>
              <a:t>Tercer nivel</a:t>
            </a:r>
          </a:p>
          <a:p>
            <a:pPr lvl="3"/>
            <a:r>
              <a:rPr lang="es-ES" altLang="es-ES"/>
              <a:t>Cuarto nivel</a:t>
            </a:r>
          </a:p>
          <a:p>
            <a:pPr lvl="4"/>
            <a:r>
              <a:rPr lang="es-ES" altLang="es-ES"/>
              <a:t>Quinto nivel</a:t>
            </a:r>
          </a:p>
        </p:txBody>
      </p:sp>
      <p:sp>
        <p:nvSpPr>
          <p:cNvPr id="4" name="3 Marcador de fecha">
            <a:extLst>
              <a:ext uri="{FF2B5EF4-FFF2-40B4-BE49-F238E27FC236}">
                <a16:creationId xmlns:a16="http://schemas.microsoft.com/office/drawing/2014/main" id="{1F704868-C376-4B94-9CF6-614FB8259659}"/>
              </a:ext>
            </a:extLst>
          </p:cNvPr>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B38D4EB1-D5A5-4B7D-A414-394CEC69C9B0}" type="datetime1">
              <a:rPr lang="es-ES" smtClean="0"/>
              <a:t>01/02/2022</a:t>
            </a:fld>
            <a:endParaRPr lang="es-ES" dirty="0"/>
          </a:p>
        </p:txBody>
      </p:sp>
      <p:sp>
        <p:nvSpPr>
          <p:cNvPr id="5" name="4 Marcador de pie de página">
            <a:extLst>
              <a:ext uri="{FF2B5EF4-FFF2-40B4-BE49-F238E27FC236}">
                <a16:creationId xmlns:a16="http://schemas.microsoft.com/office/drawing/2014/main" id="{5ED43CE3-CB70-4224-A553-82E72F6F2D27}"/>
              </a:ext>
            </a:extLst>
          </p:cNvPr>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s-ES"/>
          </a:p>
        </p:txBody>
      </p:sp>
      <p:sp>
        <p:nvSpPr>
          <p:cNvPr id="6" name="5 Marcador de número de diapositiva">
            <a:extLst>
              <a:ext uri="{FF2B5EF4-FFF2-40B4-BE49-F238E27FC236}">
                <a16:creationId xmlns:a16="http://schemas.microsoft.com/office/drawing/2014/main" id="{32503422-3729-4BF7-9501-17992E24DAB3}"/>
              </a:ext>
            </a:extLst>
          </p:cNvPr>
          <p:cNvSpPr>
            <a:spLocks noGrp="1"/>
          </p:cNvSpPr>
          <p:nvPr>
            <p:ph type="sldNum" sz="quarter" idx="4"/>
          </p:nvPr>
        </p:nvSpPr>
        <p:spPr>
          <a:xfrm>
            <a:off x="8737600" y="6356350"/>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FFFFFF"/>
                </a:solidFill>
              </a:defRPr>
            </a:lvl1pPr>
          </a:lstStyle>
          <a:p>
            <a:pPr>
              <a:defRPr/>
            </a:pPr>
            <a:fld id="{17902D11-E28E-4974-BFF1-DB4E1FF904C9}" type="slidenum">
              <a:rPr lang="es-ES" altLang="es-ES"/>
              <a:pPr>
                <a:defRPr/>
              </a:pPr>
              <a:t>‹Nº›</a:t>
            </a:fld>
            <a:endParaRPr lang="es-ES" altLang="es-E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a:extLst>
              <a:ext uri="{FF2B5EF4-FFF2-40B4-BE49-F238E27FC236}">
                <a16:creationId xmlns:a16="http://schemas.microsoft.com/office/drawing/2014/main" id="{F00C6B3A-7E0B-46C1-BF3A-41FB6A4C5C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0439" y="115888"/>
            <a:ext cx="1476375"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2" descr="C:\Users\victor\OneDrive\NEFROLOGIA AL DIA\DOMINIO\Dossier\Icono NAD.jpg">
            <a:extLst>
              <a:ext uri="{FF2B5EF4-FFF2-40B4-BE49-F238E27FC236}">
                <a16:creationId xmlns:a16="http://schemas.microsoft.com/office/drawing/2014/main" id="{82142A4E-8951-40C9-A0A3-273A0A3A2F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97063" y="312738"/>
            <a:ext cx="1871662" cy="652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0" name="8 Rectángulo">
            <a:extLst>
              <a:ext uri="{FF2B5EF4-FFF2-40B4-BE49-F238E27FC236}">
                <a16:creationId xmlns:a16="http://schemas.microsoft.com/office/drawing/2014/main" id="{C6C03623-4A8E-4ED9-B867-D75B4BE3C43E}"/>
              </a:ext>
            </a:extLst>
          </p:cNvPr>
          <p:cNvSpPr>
            <a:spLocks noChangeArrowheads="1"/>
          </p:cNvSpPr>
          <p:nvPr/>
        </p:nvSpPr>
        <p:spPr bwMode="auto">
          <a:xfrm>
            <a:off x="4008438" y="193676"/>
            <a:ext cx="4572000"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s-ES" altLang="es-ES" sz="2200" b="1">
                <a:solidFill>
                  <a:srgbClr val="0000FF"/>
                </a:solidFill>
              </a:rPr>
              <a:t>Grupo Universidad de la SEN para Docencia de Grado</a:t>
            </a:r>
          </a:p>
          <a:p>
            <a:pPr algn="ctr" eaLnBrk="1" hangingPunct="1">
              <a:spcBef>
                <a:spcPct val="0"/>
              </a:spcBef>
              <a:buFontTx/>
              <a:buNone/>
            </a:pPr>
            <a:r>
              <a:rPr lang="es-ES" altLang="es-ES" sz="1600" b="1">
                <a:solidFill>
                  <a:srgbClr val="0000FF"/>
                </a:solidFill>
              </a:rPr>
              <a:t>Coordinador Prof Gabriel de Arriba</a:t>
            </a:r>
          </a:p>
        </p:txBody>
      </p:sp>
      <p:cxnSp>
        <p:nvCxnSpPr>
          <p:cNvPr id="11" name="10 Conector recto">
            <a:extLst>
              <a:ext uri="{FF2B5EF4-FFF2-40B4-BE49-F238E27FC236}">
                <a16:creationId xmlns:a16="http://schemas.microsoft.com/office/drawing/2014/main" id="{C71941E3-4100-4CC5-A695-1B4D32734F42}"/>
              </a:ext>
            </a:extLst>
          </p:cNvPr>
          <p:cNvCxnSpPr/>
          <p:nvPr/>
        </p:nvCxnSpPr>
        <p:spPr>
          <a:xfrm>
            <a:off x="1776413" y="1444625"/>
            <a:ext cx="828040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4102" name="Text Box 309">
            <a:extLst>
              <a:ext uri="{FF2B5EF4-FFF2-40B4-BE49-F238E27FC236}">
                <a16:creationId xmlns:a16="http://schemas.microsoft.com/office/drawing/2014/main" id="{F35C101D-CEF6-489F-93C9-036AD9BD8BCB}"/>
              </a:ext>
            </a:extLst>
          </p:cNvPr>
          <p:cNvSpPr txBox="1">
            <a:spLocks noChangeArrowheads="1"/>
          </p:cNvSpPr>
          <p:nvPr/>
        </p:nvSpPr>
        <p:spPr bwMode="auto">
          <a:xfrm>
            <a:off x="2226686" y="3227556"/>
            <a:ext cx="5066259"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s-ES" sz="2000" dirty="0">
                <a:solidFill>
                  <a:schemeClr val="bg1"/>
                </a:solidFill>
              </a:rPr>
              <a:t>PONENTE: Dr. Borja Quiroga Gili</a:t>
            </a:r>
          </a:p>
          <a:p>
            <a:pPr eaLnBrk="1" hangingPunct="1">
              <a:spcBef>
                <a:spcPct val="0"/>
              </a:spcBef>
              <a:buFontTx/>
              <a:buNone/>
            </a:pPr>
            <a:r>
              <a:rPr lang="es-ES" altLang="es-ES" sz="2000" dirty="0">
                <a:solidFill>
                  <a:schemeClr val="bg1"/>
                </a:solidFill>
              </a:rPr>
              <a:t>HOSPITAL: Hospital Universitario de la Princesa</a:t>
            </a:r>
          </a:p>
          <a:p>
            <a:pPr eaLnBrk="1" hangingPunct="1">
              <a:spcBef>
                <a:spcPct val="0"/>
              </a:spcBef>
              <a:buFontTx/>
              <a:buNone/>
            </a:pPr>
            <a:r>
              <a:rPr lang="es-ES" altLang="es-ES" sz="2000" dirty="0">
                <a:solidFill>
                  <a:schemeClr val="bg1"/>
                </a:solidFill>
              </a:rPr>
              <a:t>UNIVERSIDAD: San Pablo CEU</a:t>
            </a:r>
          </a:p>
        </p:txBody>
      </p:sp>
      <p:sp>
        <p:nvSpPr>
          <p:cNvPr id="4103" name="309 CuadroTexto">
            <a:extLst>
              <a:ext uri="{FF2B5EF4-FFF2-40B4-BE49-F238E27FC236}">
                <a16:creationId xmlns:a16="http://schemas.microsoft.com/office/drawing/2014/main" id="{CAFADC1F-6145-4842-874C-07626AB451AC}"/>
              </a:ext>
            </a:extLst>
          </p:cNvPr>
          <p:cNvSpPr txBox="1">
            <a:spLocks noChangeArrowheads="1"/>
          </p:cNvSpPr>
          <p:nvPr/>
        </p:nvSpPr>
        <p:spPr bwMode="auto">
          <a:xfrm>
            <a:off x="2208213" y="2205039"/>
            <a:ext cx="3197798" cy="769441"/>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Arial" panose="020B0604020202020204" pitchFamily="34" charset="0"/>
              <a:buNone/>
            </a:pPr>
            <a:r>
              <a:rPr lang="es-ES" altLang="es-ES" sz="4400" b="1" dirty="0" err="1">
                <a:solidFill>
                  <a:srgbClr val="000000"/>
                </a:solidFill>
              </a:rPr>
              <a:t>Tubulopatías</a:t>
            </a:r>
            <a:endParaRPr lang="es-ES" altLang="es-ES" sz="2000" b="1" dirty="0">
              <a:solidFill>
                <a:srgbClr val="000000"/>
              </a:solidFill>
            </a:endParaRPr>
          </a:p>
        </p:txBody>
      </p:sp>
      <p:sp>
        <p:nvSpPr>
          <p:cNvPr id="4104" name="CuadroTexto 7">
            <a:extLst>
              <a:ext uri="{FF2B5EF4-FFF2-40B4-BE49-F238E27FC236}">
                <a16:creationId xmlns:a16="http://schemas.microsoft.com/office/drawing/2014/main" id="{499BA849-96D8-4A35-A785-A97B39538BA2}"/>
              </a:ext>
            </a:extLst>
          </p:cNvPr>
          <p:cNvSpPr txBox="1">
            <a:spLocks noChangeArrowheads="1"/>
          </p:cNvSpPr>
          <p:nvPr/>
        </p:nvSpPr>
        <p:spPr bwMode="auto">
          <a:xfrm>
            <a:off x="1703389" y="949326"/>
            <a:ext cx="32226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s-ES" sz="1400" u="sng">
                <a:solidFill>
                  <a:srgbClr val="0000FF"/>
                </a:solidFill>
                <a:latin typeface="Arial" panose="020B0604020202020204" pitchFamily="34" charset="0"/>
              </a:rPr>
              <a:t>  http://www.nefrologiaaldia.org</a:t>
            </a:r>
          </a:p>
        </p:txBody>
      </p:sp>
      <p:sp>
        <p:nvSpPr>
          <p:cNvPr id="10" name="CuadroTexto 9">
            <a:extLst>
              <a:ext uri="{FF2B5EF4-FFF2-40B4-BE49-F238E27FC236}">
                <a16:creationId xmlns:a16="http://schemas.microsoft.com/office/drawing/2014/main" id="{93CBA89C-B6A5-437E-BE93-3134544E67B5}"/>
              </a:ext>
            </a:extLst>
          </p:cNvPr>
          <p:cNvSpPr txBox="1"/>
          <p:nvPr/>
        </p:nvSpPr>
        <p:spPr>
          <a:xfrm>
            <a:off x="2002235" y="4876800"/>
            <a:ext cx="8187531" cy="1429622"/>
          </a:xfrm>
          <a:prstGeom prst="rect">
            <a:avLst/>
          </a:prstGeom>
          <a:solidFill>
            <a:schemeClr val="tx1">
              <a:lumMod val="95000"/>
            </a:schemeClr>
          </a:solidFill>
        </p:spPr>
        <p:txBody>
          <a:bodyPr wrap="square">
            <a:spAutoFit/>
          </a:bodyPr>
          <a:lstStyle/>
          <a:p>
            <a:pPr marL="12700" marR="5080">
              <a:lnSpc>
                <a:spcPct val="150000"/>
              </a:lnSpc>
              <a:spcBef>
                <a:spcPts val="105"/>
              </a:spcBef>
              <a:tabLst>
                <a:tab pos="354965" algn="l"/>
                <a:tab pos="355600" algn="l"/>
              </a:tabLst>
            </a:pPr>
            <a:r>
              <a:rPr lang="es-ES" sz="2000" i="1" spc="-10" dirty="0">
                <a:solidFill>
                  <a:schemeClr val="bg1"/>
                </a:solidFill>
                <a:latin typeface="Calibri"/>
                <a:cs typeface="Calibri"/>
              </a:rPr>
              <a:t>En este tema se revisan </a:t>
            </a:r>
            <a:r>
              <a:rPr lang="es-ES" sz="2000" i="1" dirty="0">
                <a:solidFill>
                  <a:schemeClr val="bg1"/>
                </a:solidFill>
                <a:latin typeface="Calibri"/>
                <a:cs typeface="Calibri"/>
              </a:rPr>
              <a:t>la fisiopatología de la función tubular renal y se describen las principales </a:t>
            </a:r>
            <a:r>
              <a:rPr lang="es-ES" sz="2000" i="1" dirty="0" err="1">
                <a:solidFill>
                  <a:schemeClr val="bg1"/>
                </a:solidFill>
                <a:latin typeface="Calibri"/>
                <a:cs typeface="Calibri"/>
              </a:rPr>
              <a:t>tubulopatías</a:t>
            </a:r>
            <a:r>
              <a:rPr lang="es-ES" sz="2000" i="1" dirty="0">
                <a:solidFill>
                  <a:schemeClr val="bg1"/>
                </a:solidFill>
                <a:latin typeface="Calibri"/>
                <a:cs typeface="Calibri"/>
              </a:rPr>
              <a:t> con especial énfasis en los mecanismos moleculares que las originan.</a:t>
            </a:r>
          </a:p>
        </p:txBody>
      </p:sp>
    </p:spTree>
    <p:extLst>
      <p:ext uri="{BB962C8B-B14F-4D97-AF65-F5344CB8AC3E}">
        <p14:creationId xmlns:p14="http://schemas.microsoft.com/office/powerpoint/2010/main" val="3386081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ítulo 1"/>
          <p:cNvSpPr>
            <a:spLocks noGrp="1"/>
          </p:cNvSpPr>
          <p:nvPr>
            <p:ph type="title"/>
          </p:nvPr>
        </p:nvSpPr>
        <p:spPr/>
        <p:txBody>
          <a:bodyPr/>
          <a:lstStyle/>
          <a:p>
            <a:r>
              <a:rPr lang="es-ES" altLang="es-ES" sz="3600">
                <a:solidFill>
                  <a:schemeClr val="bg1"/>
                </a:solidFill>
                <a:latin typeface="Arial" panose="020B0604020202020204" pitchFamily="34" charset="0"/>
                <a:cs typeface="Arial" panose="020B0604020202020204" pitchFamily="34" charset="0"/>
              </a:rPr>
              <a:t>TÚBULO COLECTOR (CORTICAL)</a:t>
            </a:r>
          </a:p>
        </p:txBody>
      </p:sp>
      <p:sp>
        <p:nvSpPr>
          <p:cNvPr id="116" name="2 Rectángulo">
            <a:extLst>
              <a:ext uri="{FF2B5EF4-FFF2-40B4-BE49-F238E27FC236}">
                <a16:creationId xmlns:a16="http://schemas.microsoft.com/office/drawing/2014/main" id="{CA3E839F-5149-4147-A2CC-C149BA94A632}"/>
              </a:ext>
            </a:extLst>
          </p:cNvPr>
          <p:cNvSpPr/>
          <p:nvPr/>
        </p:nvSpPr>
        <p:spPr>
          <a:xfrm>
            <a:off x="334963" y="4221163"/>
            <a:ext cx="11593512" cy="1679575"/>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17" name="59 Rectángulo">
            <a:extLst>
              <a:ext uri="{FF2B5EF4-FFF2-40B4-BE49-F238E27FC236}">
                <a16:creationId xmlns:a16="http://schemas.microsoft.com/office/drawing/2014/main" id="{2B131456-645E-4DBC-B2DC-A4C3D049B027}"/>
              </a:ext>
            </a:extLst>
          </p:cNvPr>
          <p:cNvSpPr/>
          <p:nvPr/>
        </p:nvSpPr>
        <p:spPr>
          <a:xfrm>
            <a:off x="551384" y="2614390"/>
            <a:ext cx="5082011" cy="189473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b="1" i="1" dirty="0"/>
          </a:p>
          <a:p>
            <a:pPr algn="ctr" fontAlgn="auto">
              <a:spcBef>
                <a:spcPts val="0"/>
              </a:spcBef>
              <a:spcAft>
                <a:spcPts val="0"/>
              </a:spcAft>
              <a:defRPr/>
            </a:pPr>
            <a:endParaRPr lang="es-ES" b="1" i="1" dirty="0"/>
          </a:p>
          <a:p>
            <a:pPr algn="ctr" fontAlgn="auto">
              <a:spcBef>
                <a:spcPts val="0"/>
              </a:spcBef>
              <a:spcAft>
                <a:spcPts val="0"/>
              </a:spcAft>
              <a:defRPr/>
            </a:pPr>
            <a:endParaRPr lang="es-ES" b="1" i="1" dirty="0"/>
          </a:p>
          <a:p>
            <a:pPr algn="ctr" fontAlgn="auto">
              <a:spcBef>
                <a:spcPts val="0"/>
              </a:spcBef>
              <a:spcAft>
                <a:spcPts val="0"/>
              </a:spcAft>
              <a:defRPr/>
            </a:pPr>
            <a:endParaRPr lang="es-ES" b="1" i="1" dirty="0"/>
          </a:p>
          <a:p>
            <a:pPr algn="ctr" fontAlgn="auto">
              <a:spcBef>
                <a:spcPts val="0"/>
              </a:spcBef>
              <a:spcAft>
                <a:spcPts val="0"/>
              </a:spcAft>
              <a:defRPr/>
            </a:pPr>
            <a:endParaRPr lang="es-ES" b="1" i="1" dirty="0"/>
          </a:p>
          <a:p>
            <a:pPr algn="ctr" fontAlgn="auto">
              <a:spcBef>
                <a:spcPts val="0"/>
              </a:spcBef>
              <a:spcAft>
                <a:spcPts val="0"/>
              </a:spcAft>
              <a:defRPr/>
            </a:pPr>
            <a:endParaRPr lang="es-ES" b="1" i="1" dirty="0"/>
          </a:p>
          <a:p>
            <a:pPr algn="ctr" fontAlgn="auto">
              <a:spcBef>
                <a:spcPts val="0"/>
              </a:spcBef>
              <a:spcAft>
                <a:spcPts val="0"/>
              </a:spcAft>
              <a:defRPr/>
            </a:pPr>
            <a:r>
              <a:rPr lang="es-ES" b="1" i="1" dirty="0"/>
              <a:t>CÉLULA PRINCIPAL</a:t>
            </a:r>
          </a:p>
        </p:txBody>
      </p:sp>
      <p:sp>
        <p:nvSpPr>
          <p:cNvPr id="118" name="59 Rectángulo">
            <a:extLst>
              <a:ext uri="{FF2B5EF4-FFF2-40B4-BE49-F238E27FC236}">
                <a16:creationId xmlns:a16="http://schemas.microsoft.com/office/drawing/2014/main" id="{341AC9E2-4782-4B10-8A4B-365037FF6DA2}"/>
              </a:ext>
            </a:extLst>
          </p:cNvPr>
          <p:cNvSpPr/>
          <p:nvPr/>
        </p:nvSpPr>
        <p:spPr>
          <a:xfrm>
            <a:off x="5929206" y="2600996"/>
            <a:ext cx="5653194" cy="189473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b="1" i="1" dirty="0"/>
          </a:p>
          <a:p>
            <a:pPr algn="ctr" fontAlgn="auto">
              <a:spcBef>
                <a:spcPts val="0"/>
              </a:spcBef>
              <a:spcAft>
                <a:spcPts val="0"/>
              </a:spcAft>
              <a:defRPr/>
            </a:pPr>
            <a:endParaRPr lang="es-ES" b="1" i="1" dirty="0"/>
          </a:p>
          <a:p>
            <a:pPr algn="ctr" fontAlgn="auto">
              <a:spcBef>
                <a:spcPts val="0"/>
              </a:spcBef>
              <a:spcAft>
                <a:spcPts val="0"/>
              </a:spcAft>
              <a:defRPr/>
            </a:pPr>
            <a:endParaRPr lang="es-ES" b="1" i="1" dirty="0"/>
          </a:p>
          <a:p>
            <a:pPr algn="ctr" fontAlgn="auto">
              <a:spcBef>
                <a:spcPts val="0"/>
              </a:spcBef>
              <a:spcAft>
                <a:spcPts val="0"/>
              </a:spcAft>
              <a:defRPr/>
            </a:pPr>
            <a:endParaRPr lang="es-ES" b="1" i="1" dirty="0"/>
          </a:p>
          <a:p>
            <a:pPr fontAlgn="auto">
              <a:spcBef>
                <a:spcPts val="0"/>
              </a:spcBef>
              <a:spcAft>
                <a:spcPts val="0"/>
              </a:spcAft>
              <a:defRPr/>
            </a:pPr>
            <a:endParaRPr lang="es-ES" b="1" i="1" dirty="0"/>
          </a:p>
          <a:p>
            <a:pPr fontAlgn="auto">
              <a:spcBef>
                <a:spcPts val="0"/>
              </a:spcBef>
              <a:spcAft>
                <a:spcPts val="0"/>
              </a:spcAft>
              <a:defRPr/>
            </a:pPr>
            <a:endParaRPr lang="es-ES" b="1" i="1" dirty="0"/>
          </a:p>
          <a:p>
            <a:pPr algn="r" fontAlgn="auto">
              <a:spcBef>
                <a:spcPts val="0"/>
              </a:spcBef>
              <a:spcAft>
                <a:spcPts val="0"/>
              </a:spcAft>
              <a:defRPr/>
            </a:pPr>
            <a:r>
              <a:rPr lang="es-ES" b="1" i="1" dirty="0"/>
              <a:t>CÉLULA INTERCALADA</a:t>
            </a:r>
          </a:p>
        </p:txBody>
      </p:sp>
      <p:sp>
        <p:nvSpPr>
          <p:cNvPr id="5" name="Rectángulo: esquinas diagonales redondeadas 4">
            <a:extLst>
              <a:ext uri="{FF2B5EF4-FFF2-40B4-BE49-F238E27FC236}">
                <a16:creationId xmlns:a16="http://schemas.microsoft.com/office/drawing/2014/main" id="{86711669-7B5A-4910-9C38-8674083947EF}"/>
              </a:ext>
            </a:extLst>
          </p:cNvPr>
          <p:cNvSpPr/>
          <p:nvPr/>
        </p:nvSpPr>
        <p:spPr>
          <a:xfrm>
            <a:off x="3192980" y="1249033"/>
            <a:ext cx="4954736" cy="495524"/>
          </a:xfrm>
          <a:prstGeom prst="round2DiagRec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s-ES" sz="2400" dirty="0">
                <a:solidFill>
                  <a:schemeClr val="tx1"/>
                </a:solidFill>
              </a:rPr>
              <a:t>ALDOSTERONA</a:t>
            </a:r>
          </a:p>
        </p:txBody>
      </p:sp>
      <p:sp>
        <p:nvSpPr>
          <p:cNvPr id="38" name="Flecha: hacia abajo 37">
            <a:extLst>
              <a:ext uri="{FF2B5EF4-FFF2-40B4-BE49-F238E27FC236}">
                <a16:creationId xmlns:a16="http://schemas.microsoft.com/office/drawing/2014/main" id="{75B90668-E09B-469F-A7A5-94E406D13E52}"/>
              </a:ext>
            </a:extLst>
          </p:cNvPr>
          <p:cNvSpPr/>
          <p:nvPr/>
        </p:nvSpPr>
        <p:spPr>
          <a:xfrm flipV="1">
            <a:off x="1347788" y="4581525"/>
            <a:ext cx="192087" cy="4238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9" name="Cilindro 38">
            <a:extLst>
              <a:ext uri="{FF2B5EF4-FFF2-40B4-BE49-F238E27FC236}">
                <a16:creationId xmlns:a16="http://schemas.microsoft.com/office/drawing/2014/main" id="{D63386FF-5750-4AA2-AB54-EB892EFCD654}"/>
              </a:ext>
            </a:extLst>
          </p:cNvPr>
          <p:cNvSpPr/>
          <p:nvPr/>
        </p:nvSpPr>
        <p:spPr>
          <a:xfrm>
            <a:off x="1249363" y="3413125"/>
            <a:ext cx="393700" cy="1136650"/>
          </a:xfrm>
          <a:prstGeom prst="can">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s-ES" sz="1400" b="1" dirty="0">
                <a:solidFill>
                  <a:schemeClr val="tx1"/>
                </a:solidFill>
              </a:rPr>
              <a:t>E</a:t>
            </a:r>
          </a:p>
          <a:p>
            <a:pPr algn="ctr">
              <a:defRPr/>
            </a:pPr>
            <a:r>
              <a:rPr lang="es-ES" sz="1400" b="1" dirty="0">
                <a:solidFill>
                  <a:schemeClr val="tx1"/>
                </a:solidFill>
              </a:rPr>
              <a:t>N</a:t>
            </a:r>
          </a:p>
          <a:p>
            <a:pPr algn="ctr">
              <a:defRPr/>
            </a:pPr>
            <a:r>
              <a:rPr lang="es-ES" sz="1400" b="1" dirty="0">
                <a:solidFill>
                  <a:schemeClr val="tx1"/>
                </a:solidFill>
              </a:rPr>
              <a:t>a</a:t>
            </a:r>
          </a:p>
          <a:p>
            <a:pPr algn="ctr">
              <a:defRPr/>
            </a:pPr>
            <a:r>
              <a:rPr lang="es-ES" sz="1400" b="1" dirty="0">
                <a:solidFill>
                  <a:schemeClr val="tx1"/>
                </a:solidFill>
              </a:rPr>
              <a:t>C</a:t>
            </a:r>
          </a:p>
        </p:txBody>
      </p:sp>
      <p:sp>
        <p:nvSpPr>
          <p:cNvPr id="40" name="Flecha: hacia abajo 39">
            <a:extLst>
              <a:ext uri="{FF2B5EF4-FFF2-40B4-BE49-F238E27FC236}">
                <a16:creationId xmlns:a16="http://schemas.microsoft.com/office/drawing/2014/main" id="{6D6BC13E-EE17-4C20-A606-0EC24EA8E82E}"/>
              </a:ext>
            </a:extLst>
          </p:cNvPr>
          <p:cNvSpPr/>
          <p:nvPr/>
        </p:nvSpPr>
        <p:spPr>
          <a:xfrm flipV="1">
            <a:off x="1347788" y="3054350"/>
            <a:ext cx="192087" cy="4254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9475" name="Rectángulo 40"/>
          <p:cNvSpPr>
            <a:spLocks noChangeArrowheads="1"/>
          </p:cNvSpPr>
          <p:nvPr/>
        </p:nvSpPr>
        <p:spPr bwMode="auto">
          <a:xfrm>
            <a:off x="1249363" y="2708275"/>
            <a:ext cx="487362"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Na</a:t>
            </a:r>
            <a:r>
              <a:rPr lang="es-ES" altLang="es-ES" sz="1600" b="1" baseline="30000"/>
              <a:t>+</a:t>
            </a:r>
            <a:endParaRPr lang="es-ES" altLang="es-ES" sz="1600"/>
          </a:p>
        </p:txBody>
      </p:sp>
      <p:sp>
        <p:nvSpPr>
          <p:cNvPr id="42" name="Elipse 41">
            <a:extLst>
              <a:ext uri="{FF2B5EF4-FFF2-40B4-BE49-F238E27FC236}">
                <a16:creationId xmlns:a16="http://schemas.microsoft.com/office/drawing/2014/main" id="{C712E1D2-9A2E-4896-95E7-3C3221829D57}"/>
              </a:ext>
            </a:extLst>
          </p:cNvPr>
          <p:cNvSpPr/>
          <p:nvPr/>
        </p:nvSpPr>
        <p:spPr>
          <a:xfrm>
            <a:off x="2824163" y="2216150"/>
            <a:ext cx="971550" cy="601663"/>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s-ES" sz="1400" b="1" dirty="0">
                <a:solidFill>
                  <a:schemeClr val="tx1"/>
                </a:solidFill>
              </a:rPr>
              <a:t>ATP</a:t>
            </a:r>
          </a:p>
        </p:txBody>
      </p:sp>
      <p:sp>
        <p:nvSpPr>
          <p:cNvPr id="43" name="Flecha curvada hacia abajo 26">
            <a:extLst>
              <a:ext uri="{FF2B5EF4-FFF2-40B4-BE49-F238E27FC236}">
                <a16:creationId xmlns:a16="http://schemas.microsoft.com/office/drawing/2014/main" id="{F88C097D-258F-4CF1-8FEC-F3CFABC0CC9E}"/>
              </a:ext>
            </a:extLst>
          </p:cNvPr>
          <p:cNvSpPr/>
          <p:nvPr/>
        </p:nvSpPr>
        <p:spPr>
          <a:xfrm rot="4967044" flipV="1">
            <a:off x="3554412" y="2427288"/>
            <a:ext cx="741363" cy="25558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19478" name="CuadroTexto 43"/>
          <p:cNvSpPr txBox="1">
            <a:spLocks noChangeArrowheads="1"/>
          </p:cNvSpPr>
          <p:nvPr/>
        </p:nvSpPr>
        <p:spPr bwMode="auto">
          <a:xfrm>
            <a:off x="4048125" y="2716213"/>
            <a:ext cx="45243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2K</a:t>
            </a:r>
            <a:r>
              <a:rPr lang="es-ES" altLang="es-ES" sz="1200" b="1" baseline="30000"/>
              <a:t>+</a:t>
            </a:r>
          </a:p>
        </p:txBody>
      </p:sp>
      <p:sp>
        <p:nvSpPr>
          <p:cNvPr id="45" name="Flecha curvada hacia abajo 31">
            <a:extLst>
              <a:ext uri="{FF2B5EF4-FFF2-40B4-BE49-F238E27FC236}">
                <a16:creationId xmlns:a16="http://schemas.microsoft.com/office/drawing/2014/main" id="{02CD90AA-D4C5-4BED-AE11-CAF52036F207}"/>
              </a:ext>
            </a:extLst>
          </p:cNvPr>
          <p:cNvSpPr/>
          <p:nvPr/>
        </p:nvSpPr>
        <p:spPr>
          <a:xfrm rot="17243047" flipV="1">
            <a:off x="2295526" y="2387600"/>
            <a:ext cx="779462" cy="28098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19480" name="Rectángulo 45"/>
          <p:cNvSpPr>
            <a:spLocks noChangeArrowheads="1"/>
          </p:cNvSpPr>
          <p:nvPr/>
        </p:nvSpPr>
        <p:spPr bwMode="auto">
          <a:xfrm>
            <a:off x="2025650" y="2854325"/>
            <a:ext cx="5921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3Na</a:t>
            </a:r>
            <a:r>
              <a:rPr lang="es-ES" altLang="es-ES" sz="1600" b="1" baseline="30000"/>
              <a:t>+</a:t>
            </a:r>
            <a:endParaRPr lang="es-ES" altLang="es-ES" sz="1600"/>
          </a:p>
        </p:txBody>
      </p:sp>
      <p:sp>
        <p:nvSpPr>
          <p:cNvPr id="19481" name="CuadroTexto 46"/>
          <p:cNvSpPr txBox="1">
            <a:spLocks noChangeArrowheads="1"/>
          </p:cNvSpPr>
          <p:nvPr/>
        </p:nvSpPr>
        <p:spPr bwMode="auto">
          <a:xfrm>
            <a:off x="4722813" y="3500438"/>
            <a:ext cx="363537"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K</a:t>
            </a:r>
            <a:r>
              <a:rPr lang="es-ES" altLang="es-ES" sz="1600" b="1" baseline="30000"/>
              <a:t>+</a:t>
            </a:r>
          </a:p>
        </p:txBody>
      </p:sp>
      <p:sp>
        <p:nvSpPr>
          <p:cNvPr id="19482" name="CuadroTexto 47"/>
          <p:cNvSpPr txBox="1">
            <a:spLocks noChangeArrowheads="1"/>
          </p:cNvSpPr>
          <p:nvPr/>
        </p:nvSpPr>
        <p:spPr bwMode="auto">
          <a:xfrm>
            <a:off x="4722813" y="4933950"/>
            <a:ext cx="363537"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K</a:t>
            </a:r>
            <a:r>
              <a:rPr lang="es-ES" altLang="es-ES" sz="1600" b="1" baseline="30000">
                <a:solidFill>
                  <a:schemeClr val="bg2"/>
                </a:solidFill>
              </a:rPr>
              <a:t>+</a:t>
            </a:r>
          </a:p>
        </p:txBody>
      </p:sp>
      <p:sp>
        <p:nvSpPr>
          <p:cNvPr id="49" name="Flecha: hacia abajo 48">
            <a:extLst>
              <a:ext uri="{FF2B5EF4-FFF2-40B4-BE49-F238E27FC236}">
                <a16:creationId xmlns:a16="http://schemas.microsoft.com/office/drawing/2014/main" id="{9B81BCD3-6E7C-45DB-AC71-5CD12AED9E55}"/>
              </a:ext>
            </a:extLst>
          </p:cNvPr>
          <p:cNvSpPr/>
          <p:nvPr/>
        </p:nvSpPr>
        <p:spPr>
          <a:xfrm>
            <a:off x="4776788" y="3894138"/>
            <a:ext cx="190500" cy="10525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50" name="Elipse 49">
            <a:extLst>
              <a:ext uri="{FF2B5EF4-FFF2-40B4-BE49-F238E27FC236}">
                <a16:creationId xmlns:a16="http://schemas.microsoft.com/office/drawing/2014/main" id="{00B30BD3-A1C4-4BF2-8167-ED61DA84EE44}"/>
              </a:ext>
            </a:extLst>
          </p:cNvPr>
          <p:cNvSpPr/>
          <p:nvPr/>
        </p:nvSpPr>
        <p:spPr>
          <a:xfrm>
            <a:off x="4416425" y="4127500"/>
            <a:ext cx="971550" cy="601663"/>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s-ES" sz="1400" b="1" dirty="0">
                <a:solidFill>
                  <a:schemeClr val="tx1"/>
                </a:solidFill>
              </a:rPr>
              <a:t>ROMK</a:t>
            </a:r>
          </a:p>
        </p:txBody>
      </p:sp>
      <p:sp>
        <p:nvSpPr>
          <p:cNvPr id="19485" name="CuadroTexto 50"/>
          <p:cNvSpPr txBox="1">
            <a:spLocks noChangeArrowheads="1"/>
          </p:cNvSpPr>
          <p:nvPr/>
        </p:nvSpPr>
        <p:spPr bwMode="auto">
          <a:xfrm>
            <a:off x="334963" y="5956300"/>
            <a:ext cx="120205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rgbClr val="C00000"/>
                </a:solidFill>
              </a:rPr>
              <a:t>Abreviaturas</a:t>
            </a:r>
            <a:r>
              <a:rPr lang="es-ES" altLang="es-ES" sz="1200">
                <a:solidFill>
                  <a:srgbClr val="C00000"/>
                </a:solidFill>
              </a:rPr>
              <a:t>: Na: sodio, K: potasio, HCO3-: bicarbonato, H+: protón, CO2: dióxido de carbono, H</a:t>
            </a:r>
            <a:r>
              <a:rPr lang="es-ES" altLang="es-ES" sz="1200" baseline="-25000">
                <a:solidFill>
                  <a:srgbClr val="C00000"/>
                </a:solidFill>
              </a:rPr>
              <a:t>2</a:t>
            </a:r>
            <a:r>
              <a:rPr lang="es-ES" altLang="es-ES" sz="1200">
                <a:solidFill>
                  <a:srgbClr val="C00000"/>
                </a:solidFill>
              </a:rPr>
              <a:t>O: agua, ENaC: canal de sodio sensible a amiloride, ROMK: canal epitetial de potasio.</a:t>
            </a:r>
          </a:p>
        </p:txBody>
      </p:sp>
      <p:sp>
        <p:nvSpPr>
          <p:cNvPr id="19486" name="Rectángulo 5"/>
          <p:cNvSpPr>
            <a:spLocks noChangeArrowheads="1"/>
          </p:cNvSpPr>
          <p:nvPr/>
        </p:nvSpPr>
        <p:spPr bwMode="auto">
          <a:xfrm>
            <a:off x="401638" y="5519738"/>
            <a:ext cx="15001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s-ES" altLang="es-ES" sz="1800" b="1" i="1">
                <a:solidFill>
                  <a:srgbClr val="C00000"/>
                </a:solidFill>
              </a:rPr>
              <a:t>LUZ TUBULAR</a:t>
            </a:r>
          </a:p>
        </p:txBody>
      </p:sp>
      <p:sp>
        <p:nvSpPr>
          <p:cNvPr id="73" name="Elipse 72">
            <a:extLst>
              <a:ext uri="{FF2B5EF4-FFF2-40B4-BE49-F238E27FC236}">
                <a16:creationId xmlns:a16="http://schemas.microsoft.com/office/drawing/2014/main" id="{273E0632-B6BA-4F1F-B0A3-83B81557C63C}"/>
              </a:ext>
            </a:extLst>
          </p:cNvPr>
          <p:cNvSpPr/>
          <p:nvPr/>
        </p:nvSpPr>
        <p:spPr>
          <a:xfrm>
            <a:off x="6697663" y="2339975"/>
            <a:ext cx="973137" cy="601663"/>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s-ES" sz="1400" b="1" dirty="0">
                <a:solidFill>
                  <a:schemeClr val="tx1"/>
                </a:solidFill>
              </a:rPr>
              <a:t>ATP</a:t>
            </a:r>
          </a:p>
        </p:txBody>
      </p:sp>
      <p:sp>
        <p:nvSpPr>
          <p:cNvPr id="74" name="Flecha curvada hacia abajo 26">
            <a:extLst>
              <a:ext uri="{FF2B5EF4-FFF2-40B4-BE49-F238E27FC236}">
                <a16:creationId xmlns:a16="http://schemas.microsoft.com/office/drawing/2014/main" id="{1CFFE6A9-BFFC-4730-8C79-427052BEFBC8}"/>
              </a:ext>
            </a:extLst>
          </p:cNvPr>
          <p:cNvSpPr/>
          <p:nvPr/>
        </p:nvSpPr>
        <p:spPr>
          <a:xfrm rot="4967044" flipV="1">
            <a:off x="7427912" y="2551113"/>
            <a:ext cx="741363" cy="25558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19489" name="CuadroTexto 74"/>
          <p:cNvSpPr txBox="1">
            <a:spLocks noChangeArrowheads="1"/>
          </p:cNvSpPr>
          <p:nvPr/>
        </p:nvSpPr>
        <p:spPr bwMode="auto">
          <a:xfrm>
            <a:off x="7921625" y="2840038"/>
            <a:ext cx="4524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2K</a:t>
            </a:r>
            <a:r>
              <a:rPr lang="es-ES" altLang="es-ES" sz="1200" b="1" baseline="30000"/>
              <a:t>+</a:t>
            </a:r>
          </a:p>
        </p:txBody>
      </p:sp>
      <p:sp>
        <p:nvSpPr>
          <p:cNvPr id="76" name="Flecha curvada hacia abajo 31">
            <a:extLst>
              <a:ext uri="{FF2B5EF4-FFF2-40B4-BE49-F238E27FC236}">
                <a16:creationId xmlns:a16="http://schemas.microsoft.com/office/drawing/2014/main" id="{9CF48EBB-0D38-4E00-B1C3-E0F7F2CE3813}"/>
              </a:ext>
            </a:extLst>
          </p:cNvPr>
          <p:cNvSpPr/>
          <p:nvPr/>
        </p:nvSpPr>
        <p:spPr>
          <a:xfrm rot="17243047" flipV="1">
            <a:off x="6169026" y="2511425"/>
            <a:ext cx="779462" cy="28098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19491" name="Rectángulo 76"/>
          <p:cNvSpPr>
            <a:spLocks noChangeArrowheads="1"/>
          </p:cNvSpPr>
          <p:nvPr/>
        </p:nvSpPr>
        <p:spPr bwMode="auto">
          <a:xfrm>
            <a:off x="5899150" y="2979738"/>
            <a:ext cx="59213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3Na</a:t>
            </a:r>
            <a:r>
              <a:rPr lang="es-ES" altLang="es-ES" sz="1600" b="1" baseline="30000"/>
              <a:t>+</a:t>
            </a:r>
            <a:endParaRPr lang="es-ES" altLang="es-ES" sz="1600"/>
          </a:p>
        </p:txBody>
      </p:sp>
      <p:sp>
        <p:nvSpPr>
          <p:cNvPr id="19492" name="Rectángulo 77"/>
          <p:cNvSpPr>
            <a:spLocks noChangeArrowheads="1"/>
          </p:cNvSpPr>
          <p:nvPr/>
        </p:nvSpPr>
        <p:spPr bwMode="auto">
          <a:xfrm>
            <a:off x="10606088" y="3306763"/>
            <a:ext cx="1035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CO</a:t>
            </a:r>
            <a:r>
              <a:rPr lang="es-ES" altLang="es-ES" sz="1600" b="1" baseline="-25000"/>
              <a:t>2</a:t>
            </a:r>
            <a:r>
              <a:rPr lang="es-ES" altLang="es-ES" sz="1600" b="1"/>
              <a:t> + H</a:t>
            </a:r>
            <a:r>
              <a:rPr lang="es-ES" altLang="es-ES" sz="1600" b="1" baseline="-25000"/>
              <a:t>2</a:t>
            </a:r>
            <a:r>
              <a:rPr lang="es-ES" altLang="es-ES" sz="1600" b="1"/>
              <a:t>O</a:t>
            </a:r>
            <a:endParaRPr lang="es-ES" altLang="es-ES" sz="1600"/>
          </a:p>
        </p:txBody>
      </p:sp>
      <p:sp>
        <p:nvSpPr>
          <p:cNvPr id="79" name="Flecha: a la derecha 78">
            <a:extLst>
              <a:ext uri="{FF2B5EF4-FFF2-40B4-BE49-F238E27FC236}">
                <a16:creationId xmlns:a16="http://schemas.microsoft.com/office/drawing/2014/main" id="{9A7C2567-007F-426C-914E-12356F331C61}"/>
              </a:ext>
            </a:extLst>
          </p:cNvPr>
          <p:cNvSpPr/>
          <p:nvPr/>
        </p:nvSpPr>
        <p:spPr>
          <a:xfrm rot="10800000">
            <a:off x="9367838" y="3481388"/>
            <a:ext cx="1144587" cy="1031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80" name="Flecha: a la derecha 79">
            <a:extLst>
              <a:ext uri="{FF2B5EF4-FFF2-40B4-BE49-F238E27FC236}">
                <a16:creationId xmlns:a16="http://schemas.microsoft.com/office/drawing/2014/main" id="{3276D4F6-DBA9-40FE-8465-10BA45D60CFE}"/>
              </a:ext>
            </a:extLst>
          </p:cNvPr>
          <p:cNvSpPr/>
          <p:nvPr/>
        </p:nvSpPr>
        <p:spPr>
          <a:xfrm rot="10800000" flipH="1">
            <a:off x="9477375" y="3405188"/>
            <a:ext cx="1143000" cy="10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9495" name="Rectángulo 80"/>
          <p:cNvSpPr>
            <a:spLocks noChangeArrowheads="1"/>
          </p:cNvSpPr>
          <p:nvPr/>
        </p:nvSpPr>
        <p:spPr bwMode="auto">
          <a:xfrm>
            <a:off x="8388350" y="3290888"/>
            <a:ext cx="10493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H</a:t>
            </a:r>
            <a:r>
              <a:rPr lang="es-ES" altLang="es-ES" sz="1600" b="1" baseline="30000"/>
              <a:t>+ </a:t>
            </a:r>
            <a:r>
              <a:rPr lang="es-ES" altLang="es-ES" sz="1600" b="1"/>
              <a:t>+ HCO</a:t>
            </a:r>
            <a:r>
              <a:rPr lang="es-ES" altLang="es-ES" sz="1600" b="1" baseline="-25000"/>
              <a:t>3</a:t>
            </a:r>
            <a:r>
              <a:rPr lang="es-ES" altLang="es-ES" sz="1600" b="1" baseline="30000"/>
              <a:t>-</a:t>
            </a:r>
            <a:endParaRPr lang="es-ES" altLang="es-ES" sz="1600"/>
          </a:p>
        </p:txBody>
      </p:sp>
      <p:sp>
        <p:nvSpPr>
          <p:cNvPr id="82" name="Flecha: hacia abajo 81">
            <a:extLst>
              <a:ext uri="{FF2B5EF4-FFF2-40B4-BE49-F238E27FC236}">
                <a16:creationId xmlns:a16="http://schemas.microsoft.com/office/drawing/2014/main" id="{4AD02CDB-DD4B-4ADE-8C5D-883DF925B578}"/>
              </a:ext>
            </a:extLst>
          </p:cNvPr>
          <p:cNvSpPr/>
          <p:nvPr/>
        </p:nvSpPr>
        <p:spPr>
          <a:xfrm>
            <a:off x="8466138" y="3684588"/>
            <a:ext cx="139700" cy="13779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83" name="Elipse 82">
            <a:extLst>
              <a:ext uri="{FF2B5EF4-FFF2-40B4-BE49-F238E27FC236}">
                <a16:creationId xmlns:a16="http://schemas.microsoft.com/office/drawing/2014/main" id="{0741AF77-88DC-493E-8419-FE772953C436}"/>
              </a:ext>
            </a:extLst>
          </p:cNvPr>
          <p:cNvSpPr/>
          <p:nvPr/>
        </p:nvSpPr>
        <p:spPr>
          <a:xfrm>
            <a:off x="8053388" y="4159250"/>
            <a:ext cx="971550" cy="601663"/>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s-ES" sz="1400" b="1" dirty="0">
                <a:solidFill>
                  <a:schemeClr val="tx1"/>
                </a:solidFill>
              </a:rPr>
              <a:t>ATP</a:t>
            </a:r>
          </a:p>
        </p:txBody>
      </p:sp>
      <p:sp>
        <p:nvSpPr>
          <p:cNvPr id="84" name="Elipse 83">
            <a:extLst>
              <a:ext uri="{FF2B5EF4-FFF2-40B4-BE49-F238E27FC236}">
                <a16:creationId xmlns:a16="http://schemas.microsoft.com/office/drawing/2014/main" id="{C10060BB-33A8-4F8F-A2D8-963FB6505F2C}"/>
              </a:ext>
            </a:extLst>
          </p:cNvPr>
          <p:cNvSpPr/>
          <p:nvPr/>
        </p:nvSpPr>
        <p:spPr>
          <a:xfrm>
            <a:off x="9509125" y="2339975"/>
            <a:ext cx="673100" cy="600075"/>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s-ES" sz="1400" b="1" dirty="0">
                <a:solidFill>
                  <a:schemeClr val="tx1"/>
                </a:solidFill>
              </a:rPr>
              <a:t>AE1</a:t>
            </a:r>
          </a:p>
        </p:txBody>
      </p:sp>
      <p:sp>
        <p:nvSpPr>
          <p:cNvPr id="85" name="Flecha curvada hacia abajo 31">
            <a:extLst>
              <a:ext uri="{FF2B5EF4-FFF2-40B4-BE49-F238E27FC236}">
                <a16:creationId xmlns:a16="http://schemas.microsoft.com/office/drawing/2014/main" id="{A0778E1C-B8B3-439B-9C86-9714190F617B}"/>
              </a:ext>
            </a:extLst>
          </p:cNvPr>
          <p:cNvSpPr/>
          <p:nvPr/>
        </p:nvSpPr>
        <p:spPr>
          <a:xfrm rot="17243047" flipV="1">
            <a:off x="8953500" y="2525713"/>
            <a:ext cx="779463" cy="28098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86" name="Flecha curvada hacia abajo 26">
            <a:extLst>
              <a:ext uri="{FF2B5EF4-FFF2-40B4-BE49-F238E27FC236}">
                <a16:creationId xmlns:a16="http://schemas.microsoft.com/office/drawing/2014/main" id="{DA46EECB-0F05-4600-AF95-7B11D94CF833}"/>
              </a:ext>
            </a:extLst>
          </p:cNvPr>
          <p:cNvSpPr/>
          <p:nvPr/>
        </p:nvSpPr>
        <p:spPr>
          <a:xfrm rot="4967044" flipV="1">
            <a:off x="9961562" y="2538413"/>
            <a:ext cx="741363" cy="25558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19501" name="Rectángulo 91"/>
          <p:cNvSpPr>
            <a:spLocks noChangeArrowheads="1"/>
          </p:cNvSpPr>
          <p:nvPr/>
        </p:nvSpPr>
        <p:spPr bwMode="auto">
          <a:xfrm>
            <a:off x="10396538" y="2098675"/>
            <a:ext cx="3841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Cl</a:t>
            </a:r>
            <a:r>
              <a:rPr lang="es-ES" altLang="es-ES" sz="1600" b="1" baseline="30000">
                <a:solidFill>
                  <a:schemeClr val="bg2"/>
                </a:solidFill>
              </a:rPr>
              <a:t>-</a:t>
            </a:r>
          </a:p>
        </p:txBody>
      </p:sp>
      <p:sp>
        <p:nvSpPr>
          <p:cNvPr id="19502" name="Rectángulo 94"/>
          <p:cNvSpPr>
            <a:spLocks noChangeArrowheads="1"/>
          </p:cNvSpPr>
          <p:nvPr/>
        </p:nvSpPr>
        <p:spPr bwMode="auto">
          <a:xfrm>
            <a:off x="8686800" y="2078038"/>
            <a:ext cx="67151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HCO</a:t>
            </a:r>
            <a:r>
              <a:rPr lang="es-ES" altLang="es-ES" sz="1600" b="1" baseline="-25000">
                <a:solidFill>
                  <a:schemeClr val="bg2"/>
                </a:solidFill>
              </a:rPr>
              <a:t>3</a:t>
            </a:r>
            <a:r>
              <a:rPr lang="es-ES" altLang="es-ES" sz="1600" b="1" baseline="30000">
                <a:solidFill>
                  <a:schemeClr val="bg2"/>
                </a:solidFill>
              </a:rPr>
              <a:t>-</a:t>
            </a:r>
            <a:endParaRPr lang="es-ES" altLang="es-ES" sz="1600">
              <a:solidFill>
                <a:schemeClr val="bg2"/>
              </a:solidFill>
            </a:endParaRPr>
          </a:p>
        </p:txBody>
      </p:sp>
      <p:sp>
        <p:nvSpPr>
          <p:cNvPr id="19503" name="Rectángulo 95"/>
          <p:cNvSpPr>
            <a:spLocks noChangeArrowheads="1"/>
          </p:cNvSpPr>
          <p:nvPr/>
        </p:nvSpPr>
        <p:spPr bwMode="auto">
          <a:xfrm>
            <a:off x="8366125" y="5033963"/>
            <a:ext cx="4127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H</a:t>
            </a:r>
            <a:r>
              <a:rPr lang="es-ES" altLang="es-ES" sz="1600" b="1" baseline="30000">
                <a:solidFill>
                  <a:schemeClr val="bg2"/>
                </a:solidFill>
              </a:rPr>
              <a:t>+ </a:t>
            </a:r>
            <a:endParaRPr lang="es-ES" altLang="es-ES" sz="1600">
              <a:solidFill>
                <a:schemeClr val="bg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ítulo 1"/>
          <p:cNvSpPr>
            <a:spLocks noGrp="1"/>
          </p:cNvSpPr>
          <p:nvPr>
            <p:ph type="title"/>
          </p:nvPr>
        </p:nvSpPr>
        <p:spPr/>
        <p:txBody>
          <a:bodyPr/>
          <a:lstStyle/>
          <a:p>
            <a:r>
              <a:rPr lang="es-ES" altLang="es-ES" sz="3600">
                <a:solidFill>
                  <a:schemeClr val="bg1"/>
                </a:solidFill>
                <a:latin typeface="Arial" panose="020B0604020202020204" pitchFamily="34" charset="0"/>
                <a:cs typeface="Arial" panose="020B0604020202020204" pitchFamily="34" charset="0"/>
              </a:rPr>
              <a:t>TÚBULO COLECTOR (CORTICAL)</a:t>
            </a:r>
          </a:p>
        </p:txBody>
      </p:sp>
      <p:sp>
        <p:nvSpPr>
          <p:cNvPr id="21510" name="Marcador de contenido 2"/>
          <p:cNvSpPr txBox="1">
            <a:spLocks/>
          </p:cNvSpPr>
          <p:nvPr/>
        </p:nvSpPr>
        <p:spPr bwMode="auto">
          <a:xfrm>
            <a:off x="584200" y="1557338"/>
            <a:ext cx="1962150" cy="412750"/>
          </a:xfrm>
          <a:prstGeom prst="rect">
            <a:avLst/>
          </a:prstGeom>
          <a:noFill/>
          <a:ln w="2857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pPr>
            <a:r>
              <a:rPr lang="es-ES" altLang="es-ES" sz="2400">
                <a:solidFill>
                  <a:srgbClr val="C00000"/>
                </a:solidFill>
              </a:rPr>
              <a:t>PATOLOGÍAS</a:t>
            </a:r>
          </a:p>
        </p:txBody>
      </p:sp>
      <p:sp>
        <p:nvSpPr>
          <p:cNvPr id="21511" name="Rectángulo 52"/>
          <p:cNvSpPr>
            <a:spLocks noChangeArrowheads="1"/>
          </p:cNvSpPr>
          <p:nvPr/>
        </p:nvSpPr>
        <p:spPr bwMode="auto">
          <a:xfrm>
            <a:off x="839788" y="2349500"/>
            <a:ext cx="3413125"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pPr>
            <a:r>
              <a:rPr lang="es-ES" altLang="es-ES" sz="2400" u="sng">
                <a:solidFill>
                  <a:srgbClr val="C00000"/>
                </a:solidFill>
              </a:rPr>
              <a:t>Acidosis tubular tipo I</a:t>
            </a:r>
          </a:p>
          <a:p>
            <a:pPr>
              <a:spcBef>
                <a:spcPct val="0"/>
              </a:spcBef>
            </a:pPr>
            <a:endParaRPr lang="es-ES" altLang="es-ES" sz="2400" u="sng">
              <a:solidFill>
                <a:srgbClr val="C00000"/>
              </a:solidFill>
            </a:endParaRPr>
          </a:p>
          <a:p>
            <a:pPr>
              <a:spcBef>
                <a:spcPct val="0"/>
              </a:spcBef>
            </a:pPr>
            <a:r>
              <a:rPr lang="es-ES" altLang="es-ES" sz="2400" u="sng">
                <a:solidFill>
                  <a:srgbClr val="C00000"/>
                </a:solidFill>
              </a:rPr>
              <a:t>Acidosis tubular tipo IV</a:t>
            </a:r>
          </a:p>
          <a:p>
            <a:pPr>
              <a:spcBef>
                <a:spcPct val="0"/>
              </a:spcBef>
            </a:pPr>
            <a:endParaRPr lang="es-ES" altLang="es-ES" sz="2400" u="sng">
              <a:solidFill>
                <a:srgbClr val="C00000"/>
              </a:solidFill>
            </a:endParaRPr>
          </a:p>
          <a:p>
            <a:pPr>
              <a:spcBef>
                <a:spcPct val="0"/>
              </a:spcBef>
            </a:pPr>
            <a:r>
              <a:rPr lang="es-ES" altLang="es-ES" sz="2400" u="sng">
                <a:solidFill>
                  <a:srgbClr val="C00000"/>
                </a:solidFill>
              </a:rPr>
              <a:t>Síndrome de Liddle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ítulo 1"/>
          <p:cNvSpPr>
            <a:spLocks noGrp="1"/>
          </p:cNvSpPr>
          <p:nvPr>
            <p:ph type="title"/>
          </p:nvPr>
        </p:nvSpPr>
        <p:spPr/>
        <p:txBody>
          <a:bodyPr/>
          <a:lstStyle/>
          <a:p>
            <a:r>
              <a:rPr lang="es-ES" altLang="es-ES" sz="3600">
                <a:solidFill>
                  <a:schemeClr val="bg1"/>
                </a:solidFill>
                <a:latin typeface="Arial" panose="020B0604020202020204" pitchFamily="34" charset="0"/>
                <a:cs typeface="Arial" panose="020B0604020202020204" pitchFamily="34" charset="0"/>
              </a:rPr>
              <a:t>TÚBULO COLECTOR (CORTICAL)</a:t>
            </a:r>
          </a:p>
        </p:txBody>
      </p:sp>
      <p:sp>
        <p:nvSpPr>
          <p:cNvPr id="23558" name="Marcador de contenido 2"/>
          <p:cNvSpPr txBox="1">
            <a:spLocks/>
          </p:cNvSpPr>
          <p:nvPr/>
        </p:nvSpPr>
        <p:spPr bwMode="auto">
          <a:xfrm>
            <a:off x="596900" y="1463675"/>
            <a:ext cx="3532188" cy="412750"/>
          </a:xfrm>
          <a:prstGeom prst="rect">
            <a:avLst/>
          </a:prstGeom>
          <a:noFill/>
          <a:ln w="2857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pPr>
            <a:r>
              <a:rPr lang="es-ES" altLang="es-ES" sz="2400">
                <a:solidFill>
                  <a:srgbClr val="C00000"/>
                </a:solidFill>
              </a:rPr>
              <a:t>Acidosis tubular tipo I</a:t>
            </a:r>
          </a:p>
        </p:txBody>
      </p:sp>
      <p:sp>
        <p:nvSpPr>
          <p:cNvPr id="23559" name="Rectángulo 52"/>
          <p:cNvSpPr>
            <a:spLocks noChangeArrowheads="1"/>
          </p:cNvSpPr>
          <p:nvPr/>
        </p:nvSpPr>
        <p:spPr bwMode="auto">
          <a:xfrm>
            <a:off x="1193800" y="1990725"/>
            <a:ext cx="104854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2400" i="1">
                <a:solidFill>
                  <a:srgbClr val="C00000"/>
                </a:solidFill>
              </a:rPr>
              <a:t>Alteración en la célula intercalada, impidiendo la correcta eliminación de protones.</a:t>
            </a:r>
          </a:p>
        </p:txBody>
      </p:sp>
      <p:sp>
        <p:nvSpPr>
          <p:cNvPr id="8" name="2 Rectángulo">
            <a:extLst>
              <a:ext uri="{FF2B5EF4-FFF2-40B4-BE49-F238E27FC236}">
                <a16:creationId xmlns:a16="http://schemas.microsoft.com/office/drawing/2014/main" id="{15A46C29-544B-42D4-99A9-5664108BC946}"/>
              </a:ext>
            </a:extLst>
          </p:cNvPr>
          <p:cNvSpPr/>
          <p:nvPr/>
        </p:nvSpPr>
        <p:spPr>
          <a:xfrm>
            <a:off x="300038" y="5364163"/>
            <a:ext cx="7596187" cy="992187"/>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9" name="59 Rectángulo">
            <a:extLst>
              <a:ext uri="{FF2B5EF4-FFF2-40B4-BE49-F238E27FC236}">
                <a16:creationId xmlns:a16="http://schemas.microsoft.com/office/drawing/2014/main" id="{4DFE4616-CCC4-4D6E-80B6-18958DF68C45}"/>
              </a:ext>
            </a:extLst>
          </p:cNvPr>
          <p:cNvSpPr/>
          <p:nvPr/>
        </p:nvSpPr>
        <p:spPr>
          <a:xfrm>
            <a:off x="623392" y="4335963"/>
            <a:ext cx="3234582" cy="1423257"/>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r" fontAlgn="auto">
              <a:spcBef>
                <a:spcPts val="0"/>
              </a:spcBef>
              <a:spcAft>
                <a:spcPts val="0"/>
              </a:spcAft>
              <a:defRPr/>
            </a:pPr>
            <a:endParaRPr lang="es-ES" b="1" i="1" dirty="0"/>
          </a:p>
          <a:p>
            <a:pPr algn="r" fontAlgn="auto">
              <a:spcBef>
                <a:spcPts val="0"/>
              </a:spcBef>
              <a:spcAft>
                <a:spcPts val="0"/>
              </a:spcAft>
              <a:defRPr/>
            </a:pPr>
            <a:endParaRPr lang="es-ES" b="1" i="1" dirty="0"/>
          </a:p>
          <a:p>
            <a:pPr algn="r" fontAlgn="auto">
              <a:spcBef>
                <a:spcPts val="0"/>
              </a:spcBef>
              <a:spcAft>
                <a:spcPts val="0"/>
              </a:spcAft>
              <a:defRPr/>
            </a:pPr>
            <a:endParaRPr lang="es-ES" b="1" i="1" dirty="0"/>
          </a:p>
          <a:p>
            <a:pPr algn="r" fontAlgn="auto">
              <a:spcBef>
                <a:spcPts val="0"/>
              </a:spcBef>
              <a:spcAft>
                <a:spcPts val="0"/>
              </a:spcAft>
              <a:defRPr/>
            </a:pPr>
            <a:r>
              <a:rPr lang="es-ES" b="1" i="1" dirty="0"/>
              <a:t>CÉLULA PRINCIPAL</a:t>
            </a:r>
          </a:p>
        </p:txBody>
      </p:sp>
      <p:sp>
        <p:nvSpPr>
          <p:cNvPr id="10" name="Flecha: hacia abajo 9">
            <a:extLst>
              <a:ext uri="{FF2B5EF4-FFF2-40B4-BE49-F238E27FC236}">
                <a16:creationId xmlns:a16="http://schemas.microsoft.com/office/drawing/2014/main" id="{69E1CF29-C872-4907-8E1C-A350C1F2EF1A}"/>
              </a:ext>
            </a:extLst>
          </p:cNvPr>
          <p:cNvSpPr/>
          <p:nvPr/>
        </p:nvSpPr>
        <p:spPr>
          <a:xfrm flipV="1">
            <a:off x="1052513" y="4108450"/>
            <a:ext cx="141287" cy="18081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3565" name="Rectángulo 10"/>
          <p:cNvSpPr>
            <a:spLocks noChangeArrowheads="1"/>
          </p:cNvSpPr>
          <p:nvPr/>
        </p:nvSpPr>
        <p:spPr bwMode="auto">
          <a:xfrm>
            <a:off x="911225" y="5913438"/>
            <a:ext cx="48736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Na</a:t>
            </a:r>
            <a:r>
              <a:rPr lang="es-ES" altLang="es-ES" sz="1600" b="1" baseline="30000">
                <a:solidFill>
                  <a:schemeClr val="bg2"/>
                </a:solidFill>
              </a:rPr>
              <a:t>+</a:t>
            </a:r>
            <a:endParaRPr lang="es-ES" altLang="es-ES" sz="1600">
              <a:solidFill>
                <a:schemeClr val="bg2"/>
              </a:solidFill>
            </a:endParaRPr>
          </a:p>
        </p:txBody>
      </p:sp>
      <p:sp>
        <p:nvSpPr>
          <p:cNvPr id="12" name="Flecha: hacia abajo 11">
            <a:extLst>
              <a:ext uri="{FF2B5EF4-FFF2-40B4-BE49-F238E27FC236}">
                <a16:creationId xmlns:a16="http://schemas.microsoft.com/office/drawing/2014/main" id="{C8296BE9-490B-4E41-8F8E-4291C4283988}"/>
              </a:ext>
            </a:extLst>
          </p:cNvPr>
          <p:cNvSpPr/>
          <p:nvPr/>
        </p:nvSpPr>
        <p:spPr>
          <a:xfrm>
            <a:off x="1452563" y="4129088"/>
            <a:ext cx="160337" cy="18081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3567" name="Rectángulo 12"/>
          <p:cNvSpPr>
            <a:spLocks noChangeArrowheads="1"/>
          </p:cNvSpPr>
          <p:nvPr/>
        </p:nvSpPr>
        <p:spPr bwMode="auto">
          <a:xfrm>
            <a:off x="1339850" y="5913438"/>
            <a:ext cx="3635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K</a:t>
            </a:r>
            <a:r>
              <a:rPr lang="es-ES" altLang="es-ES" sz="1600" b="1" baseline="30000">
                <a:solidFill>
                  <a:schemeClr val="bg2"/>
                </a:solidFill>
              </a:rPr>
              <a:t>+</a:t>
            </a:r>
            <a:endParaRPr lang="es-ES" altLang="es-ES" sz="1600">
              <a:solidFill>
                <a:schemeClr val="bg2"/>
              </a:solidFill>
            </a:endParaRPr>
          </a:p>
        </p:txBody>
      </p:sp>
      <p:sp>
        <p:nvSpPr>
          <p:cNvPr id="14" name="59 Rectángulo">
            <a:extLst>
              <a:ext uri="{FF2B5EF4-FFF2-40B4-BE49-F238E27FC236}">
                <a16:creationId xmlns:a16="http://schemas.microsoft.com/office/drawing/2014/main" id="{837E60E8-B7F3-4CDA-A4ED-B6F5503109B7}"/>
              </a:ext>
            </a:extLst>
          </p:cNvPr>
          <p:cNvSpPr/>
          <p:nvPr/>
        </p:nvSpPr>
        <p:spPr>
          <a:xfrm>
            <a:off x="4116653" y="4335963"/>
            <a:ext cx="3234582" cy="1423257"/>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r" fontAlgn="auto">
              <a:spcBef>
                <a:spcPts val="0"/>
              </a:spcBef>
              <a:spcAft>
                <a:spcPts val="0"/>
              </a:spcAft>
              <a:defRPr/>
            </a:pPr>
            <a:endParaRPr lang="es-ES" b="1" i="1" dirty="0"/>
          </a:p>
          <a:p>
            <a:pPr algn="r" fontAlgn="auto">
              <a:spcBef>
                <a:spcPts val="0"/>
              </a:spcBef>
              <a:spcAft>
                <a:spcPts val="0"/>
              </a:spcAft>
              <a:defRPr/>
            </a:pPr>
            <a:endParaRPr lang="es-ES" b="1" i="1" dirty="0"/>
          </a:p>
          <a:p>
            <a:pPr algn="r" fontAlgn="auto">
              <a:spcBef>
                <a:spcPts val="0"/>
              </a:spcBef>
              <a:spcAft>
                <a:spcPts val="0"/>
              </a:spcAft>
              <a:defRPr/>
            </a:pPr>
            <a:endParaRPr lang="es-ES" b="1" i="1" dirty="0"/>
          </a:p>
          <a:p>
            <a:pPr algn="r" fontAlgn="auto">
              <a:spcBef>
                <a:spcPts val="0"/>
              </a:spcBef>
              <a:spcAft>
                <a:spcPts val="0"/>
              </a:spcAft>
              <a:defRPr/>
            </a:pPr>
            <a:r>
              <a:rPr lang="es-ES" b="1" i="1" dirty="0"/>
              <a:t>CÉLULA  INTERCALADA</a:t>
            </a:r>
          </a:p>
        </p:txBody>
      </p:sp>
      <p:sp>
        <p:nvSpPr>
          <p:cNvPr id="23571" name="Rectángulo 14"/>
          <p:cNvSpPr>
            <a:spLocks noChangeArrowheads="1"/>
          </p:cNvSpPr>
          <p:nvPr/>
        </p:nvSpPr>
        <p:spPr bwMode="auto">
          <a:xfrm>
            <a:off x="6364288" y="4827588"/>
            <a:ext cx="1033462"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CO</a:t>
            </a:r>
            <a:r>
              <a:rPr lang="es-ES" altLang="es-ES" sz="1600" b="1" baseline="-25000"/>
              <a:t>2</a:t>
            </a:r>
            <a:r>
              <a:rPr lang="es-ES" altLang="es-ES" sz="1600" b="1"/>
              <a:t> + H</a:t>
            </a:r>
            <a:r>
              <a:rPr lang="es-ES" altLang="es-ES" sz="1600" b="1" baseline="-25000"/>
              <a:t>2</a:t>
            </a:r>
            <a:r>
              <a:rPr lang="es-ES" altLang="es-ES" sz="1600" b="1"/>
              <a:t>O</a:t>
            </a:r>
            <a:endParaRPr lang="es-ES" altLang="es-ES" sz="1600"/>
          </a:p>
        </p:txBody>
      </p:sp>
      <p:sp>
        <p:nvSpPr>
          <p:cNvPr id="16" name="Flecha: a la derecha 15">
            <a:extLst>
              <a:ext uri="{FF2B5EF4-FFF2-40B4-BE49-F238E27FC236}">
                <a16:creationId xmlns:a16="http://schemas.microsoft.com/office/drawing/2014/main" id="{A7E6EE3A-3B4F-4EBD-B339-9EEF759C07AA}"/>
              </a:ext>
            </a:extLst>
          </p:cNvPr>
          <p:cNvSpPr/>
          <p:nvPr/>
        </p:nvSpPr>
        <p:spPr>
          <a:xfrm rot="10800000">
            <a:off x="5126038" y="5002213"/>
            <a:ext cx="1144587" cy="1031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7" name="Flecha: a la derecha 16">
            <a:extLst>
              <a:ext uri="{FF2B5EF4-FFF2-40B4-BE49-F238E27FC236}">
                <a16:creationId xmlns:a16="http://schemas.microsoft.com/office/drawing/2014/main" id="{A652637E-BC49-4DE8-9EE9-C0871C0185B2}"/>
              </a:ext>
            </a:extLst>
          </p:cNvPr>
          <p:cNvSpPr/>
          <p:nvPr/>
        </p:nvSpPr>
        <p:spPr>
          <a:xfrm rot="10800000" flipH="1">
            <a:off x="5233988" y="4926013"/>
            <a:ext cx="1144587" cy="10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3574" name="Rectángulo 17"/>
          <p:cNvSpPr>
            <a:spLocks noChangeArrowheads="1"/>
          </p:cNvSpPr>
          <p:nvPr/>
        </p:nvSpPr>
        <p:spPr bwMode="auto">
          <a:xfrm>
            <a:off x="4146550" y="4811713"/>
            <a:ext cx="10477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H</a:t>
            </a:r>
            <a:r>
              <a:rPr lang="es-ES" altLang="es-ES" sz="1600" b="1" baseline="30000"/>
              <a:t>+ </a:t>
            </a:r>
            <a:r>
              <a:rPr lang="es-ES" altLang="es-ES" sz="1600" b="1"/>
              <a:t>+ HCO</a:t>
            </a:r>
            <a:r>
              <a:rPr lang="es-ES" altLang="es-ES" sz="1600" b="1" baseline="-25000"/>
              <a:t>3</a:t>
            </a:r>
            <a:r>
              <a:rPr lang="es-ES" altLang="es-ES" sz="1600" b="1" baseline="30000"/>
              <a:t>-</a:t>
            </a:r>
            <a:endParaRPr lang="es-ES" altLang="es-ES" sz="1600"/>
          </a:p>
        </p:txBody>
      </p:sp>
      <p:sp>
        <p:nvSpPr>
          <p:cNvPr id="19" name="Flecha: hacia abajo 18">
            <a:extLst>
              <a:ext uri="{FF2B5EF4-FFF2-40B4-BE49-F238E27FC236}">
                <a16:creationId xmlns:a16="http://schemas.microsoft.com/office/drawing/2014/main" id="{0F8BAF96-2199-4DEF-8DBE-150708254CB5}"/>
              </a:ext>
            </a:extLst>
          </p:cNvPr>
          <p:cNvSpPr/>
          <p:nvPr/>
        </p:nvSpPr>
        <p:spPr>
          <a:xfrm>
            <a:off x="4217988" y="5135563"/>
            <a:ext cx="179387" cy="7778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0" name="Flecha: hacia abajo 19">
            <a:extLst>
              <a:ext uri="{FF2B5EF4-FFF2-40B4-BE49-F238E27FC236}">
                <a16:creationId xmlns:a16="http://schemas.microsoft.com/office/drawing/2014/main" id="{70DAEEBD-561C-49AC-B5E7-5159E9B2D4B8}"/>
              </a:ext>
            </a:extLst>
          </p:cNvPr>
          <p:cNvSpPr/>
          <p:nvPr/>
        </p:nvSpPr>
        <p:spPr>
          <a:xfrm flipV="1">
            <a:off x="4749800" y="4065588"/>
            <a:ext cx="130175" cy="7239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3577" name="Rectángulo 20"/>
          <p:cNvSpPr>
            <a:spLocks noChangeArrowheads="1"/>
          </p:cNvSpPr>
          <p:nvPr/>
        </p:nvSpPr>
        <p:spPr bwMode="auto">
          <a:xfrm>
            <a:off x="4157663" y="5888038"/>
            <a:ext cx="382587"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H</a:t>
            </a:r>
            <a:r>
              <a:rPr lang="es-ES" altLang="es-ES" sz="1600" b="1" baseline="30000">
                <a:solidFill>
                  <a:schemeClr val="bg2"/>
                </a:solidFill>
              </a:rPr>
              <a:t>+</a:t>
            </a:r>
            <a:endParaRPr lang="es-ES" altLang="es-ES" sz="1600">
              <a:solidFill>
                <a:schemeClr val="bg2"/>
              </a:solidFill>
            </a:endParaRPr>
          </a:p>
        </p:txBody>
      </p:sp>
      <p:sp>
        <p:nvSpPr>
          <p:cNvPr id="23578" name="Rectángulo 21"/>
          <p:cNvSpPr>
            <a:spLocks noChangeArrowheads="1"/>
          </p:cNvSpPr>
          <p:nvPr/>
        </p:nvSpPr>
        <p:spPr bwMode="auto">
          <a:xfrm>
            <a:off x="4505325" y="3705225"/>
            <a:ext cx="6985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HCO</a:t>
            </a:r>
            <a:r>
              <a:rPr lang="es-ES" altLang="es-ES" sz="1600" b="1" baseline="-25000">
                <a:solidFill>
                  <a:schemeClr val="bg2"/>
                </a:solidFill>
              </a:rPr>
              <a:t>3</a:t>
            </a:r>
            <a:r>
              <a:rPr lang="es-ES" altLang="es-ES" sz="1600" b="1" baseline="30000">
                <a:solidFill>
                  <a:schemeClr val="bg2"/>
                </a:solidFill>
              </a:rPr>
              <a:t>+</a:t>
            </a:r>
            <a:endParaRPr lang="es-ES" altLang="es-ES" sz="1600">
              <a:solidFill>
                <a:schemeClr val="bg2"/>
              </a:solidFill>
            </a:endParaRPr>
          </a:p>
        </p:txBody>
      </p:sp>
      <p:sp>
        <p:nvSpPr>
          <p:cNvPr id="2" name="Flecha: hacia abajo 1">
            <a:extLst>
              <a:ext uri="{FF2B5EF4-FFF2-40B4-BE49-F238E27FC236}">
                <a16:creationId xmlns:a16="http://schemas.microsoft.com/office/drawing/2014/main" id="{F78EE80F-3766-4BDA-AB49-A8F5E13535B9}"/>
              </a:ext>
            </a:extLst>
          </p:cNvPr>
          <p:cNvSpPr/>
          <p:nvPr/>
        </p:nvSpPr>
        <p:spPr>
          <a:xfrm>
            <a:off x="5665788" y="2522538"/>
            <a:ext cx="171450" cy="2198687"/>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s-ES"/>
          </a:p>
        </p:txBody>
      </p:sp>
      <p:sp>
        <p:nvSpPr>
          <p:cNvPr id="3" name="Signo de multiplicación 2">
            <a:extLst>
              <a:ext uri="{FF2B5EF4-FFF2-40B4-BE49-F238E27FC236}">
                <a16:creationId xmlns:a16="http://schemas.microsoft.com/office/drawing/2014/main" id="{D189D5BC-EBA4-4281-ADBA-CFFEFB94FC5B}"/>
              </a:ext>
            </a:extLst>
          </p:cNvPr>
          <p:cNvSpPr/>
          <p:nvPr/>
        </p:nvSpPr>
        <p:spPr>
          <a:xfrm>
            <a:off x="5526088" y="4724400"/>
            <a:ext cx="427037" cy="492125"/>
          </a:xfrm>
          <a:prstGeom prst="mathMultiply">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s-ES" dirty="0"/>
          </a:p>
        </p:txBody>
      </p:sp>
      <p:sp>
        <p:nvSpPr>
          <p:cNvPr id="23581" name="CuadroTexto 4"/>
          <p:cNvSpPr txBox="1">
            <a:spLocks noChangeArrowheads="1"/>
          </p:cNvSpPr>
          <p:nvPr/>
        </p:nvSpPr>
        <p:spPr bwMode="auto">
          <a:xfrm>
            <a:off x="5951538" y="2613025"/>
            <a:ext cx="6065837" cy="1477963"/>
          </a:xfrm>
          <a:prstGeom prst="rect">
            <a:avLst/>
          </a:prstGeom>
          <a:noFill/>
          <a:ln w="6350">
            <a:solidFill>
              <a:srgbClr val="C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CLÍNICA: acidosis metabólica hiperclorémica con pH urinario superior a 5,5. Estímulo del SRAA con la consiguiente eliminación de potasio por activación de la célula principal. Si la acidosis se cronifica se tampona con calcio y produce litiasis, nefrocalcinosis y, en niños, alteración del crecimiento.</a:t>
            </a:r>
          </a:p>
        </p:txBody>
      </p:sp>
      <p:cxnSp>
        <p:nvCxnSpPr>
          <p:cNvPr id="26" name="Conector recto de flecha 25">
            <a:extLst>
              <a:ext uri="{FF2B5EF4-FFF2-40B4-BE49-F238E27FC236}">
                <a16:creationId xmlns:a16="http://schemas.microsoft.com/office/drawing/2014/main" id="{97BC2D8F-80E2-4939-AED7-DBB09FF14B60}"/>
              </a:ext>
            </a:extLst>
          </p:cNvPr>
          <p:cNvCxnSpPr/>
          <p:nvPr/>
        </p:nvCxnSpPr>
        <p:spPr>
          <a:xfrm flipV="1">
            <a:off x="2716213" y="2894013"/>
            <a:ext cx="325437" cy="328612"/>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27" name="Conector recto de flecha 26">
            <a:extLst>
              <a:ext uri="{FF2B5EF4-FFF2-40B4-BE49-F238E27FC236}">
                <a16:creationId xmlns:a16="http://schemas.microsoft.com/office/drawing/2014/main" id="{FD4B25C3-EB28-44D8-9864-490A9EB787F8}"/>
              </a:ext>
            </a:extLst>
          </p:cNvPr>
          <p:cNvCxnSpPr>
            <a:cxnSpLocks/>
          </p:cNvCxnSpPr>
          <p:nvPr/>
        </p:nvCxnSpPr>
        <p:spPr>
          <a:xfrm>
            <a:off x="2716213" y="3222625"/>
            <a:ext cx="325437" cy="309563"/>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23584" name="Rectángulo 27"/>
          <p:cNvSpPr>
            <a:spLocks noChangeArrowheads="1"/>
          </p:cNvSpPr>
          <p:nvPr/>
        </p:nvSpPr>
        <p:spPr bwMode="auto">
          <a:xfrm>
            <a:off x="3057525" y="2705100"/>
            <a:ext cx="21415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Primario o idiopático</a:t>
            </a:r>
            <a:endParaRPr lang="es-ES" altLang="es-ES" sz="1800"/>
          </a:p>
        </p:txBody>
      </p:sp>
      <p:sp>
        <p:nvSpPr>
          <p:cNvPr id="23585" name="Rectángulo 28"/>
          <p:cNvSpPr>
            <a:spLocks noChangeArrowheads="1"/>
          </p:cNvSpPr>
          <p:nvPr/>
        </p:nvSpPr>
        <p:spPr bwMode="auto">
          <a:xfrm>
            <a:off x="3057525" y="3343275"/>
            <a:ext cx="20018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Adquirida (Sjögren)</a:t>
            </a:r>
            <a:endParaRPr lang="es-ES" altLang="es-ES" sz="1800"/>
          </a:p>
        </p:txBody>
      </p:sp>
      <p:sp>
        <p:nvSpPr>
          <p:cNvPr id="23586" name="Rectángulo 29"/>
          <p:cNvSpPr>
            <a:spLocks noChangeArrowheads="1"/>
          </p:cNvSpPr>
          <p:nvPr/>
        </p:nvSpPr>
        <p:spPr bwMode="auto">
          <a:xfrm>
            <a:off x="1511300" y="3028950"/>
            <a:ext cx="1200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ETIOLOGÍA</a:t>
            </a:r>
            <a:endParaRPr lang="es-ES" altLang="es-ES" sz="1800"/>
          </a:p>
        </p:txBody>
      </p:sp>
      <p:sp>
        <p:nvSpPr>
          <p:cNvPr id="23587" name="CuadroTexto 30"/>
          <p:cNvSpPr txBox="1">
            <a:spLocks noChangeArrowheads="1"/>
          </p:cNvSpPr>
          <p:nvPr/>
        </p:nvSpPr>
        <p:spPr bwMode="auto">
          <a:xfrm>
            <a:off x="7478713" y="4351338"/>
            <a:ext cx="4538662" cy="369887"/>
          </a:xfrm>
          <a:prstGeom prst="rect">
            <a:avLst/>
          </a:prstGeom>
          <a:noFill/>
          <a:ln w="6350">
            <a:solidFill>
              <a:srgbClr val="C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DIAGNÓSTICO: test de acidificación de la orina</a:t>
            </a:r>
          </a:p>
        </p:txBody>
      </p:sp>
      <p:sp>
        <p:nvSpPr>
          <p:cNvPr id="23588" name="CuadroTexto 31"/>
          <p:cNvSpPr txBox="1">
            <a:spLocks noChangeArrowheads="1"/>
          </p:cNvSpPr>
          <p:nvPr/>
        </p:nvSpPr>
        <p:spPr bwMode="auto">
          <a:xfrm>
            <a:off x="7478713" y="4859338"/>
            <a:ext cx="4538662" cy="369887"/>
          </a:xfrm>
          <a:prstGeom prst="rect">
            <a:avLst/>
          </a:prstGeom>
          <a:noFill/>
          <a:ln w="6350">
            <a:solidFill>
              <a:srgbClr val="C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TRATAMIENTO: reponer bicarbonato y potasio</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ítulo 1"/>
          <p:cNvSpPr>
            <a:spLocks noGrp="1"/>
          </p:cNvSpPr>
          <p:nvPr>
            <p:ph type="title"/>
          </p:nvPr>
        </p:nvSpPr>
        <p:spPr/>
        <p:txBody>
          <a:bodyPr/>
          <a:lstStyle/>
          <a:p>
            <a:r>
              <a:rPr lang="es-ES" altLang="es-ES" sz="3600">
                <a:solidFill>
                  <a:schemeClr val="bg1"/>
                </a:solidFill>
                <a:latin typeface="Arial" panose="020B0604020202020204" pitchFamily="34" charset="0"/>
                <a:cs typeface="Arial" panose="020B0604020202020204" pitchFamily="34" charset="0"/>
              </a:rPr>
              <a:t>TÚBULO COLECTOR (CORTICAL)</a:t>
            </a:r>
          </a:p>
        </p:txBody>
      </p:sp>
      <p:sp>
        <p:nvSpPr>
          <p:cNvPr id="25606" name="Rectángulo 52"/>
          <p:cNvSpPr>
            <a:spLocks noChangeArrowheads="1"/>
          </p:cNvSpPr>
          <p:nvPr/>
        </p:nvSpPr>
        <p:spPr bwMode="auto">
          <a:xfrm>
            <a:off x="668338" y="2039938"/>
            <a:ext cx="116649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2400" i="1">
                <a:solidFill>
                  <a:srgbClr val="C00000"/>
                </a:solidFill>
              </a:rPr>
              <a:t>Alteración global del túbulo colector cortical que impide la excreción de potasio y protones</a:t>
            </a:r>
          </a:p>
        </p:txBody>
      </p:sp>
      <p:sp>
        <p:nvSpPr>
          <p:cNvPr id="8" name="2 Rectángulo">
            <a:extLst>
              <a:ext uri="{FF2B5EF4-FFF2-40B4-BE49-F238E27FC236}">
                <a16:creationId xmlns:a16="http://schemas.microsoft.com/office/drawing/2014/main" id="{15A46C29-544B-42D4-99A9-5664108BC946}"/>
              </a:ext>
            </a:extLst>
          </p:cNvPr>
          <p:cNvSpPr/>
          <p:nvPr/>
        </p:nvSpPr>
        <p:spPr>
          <a:xfrm>
            <a:off x="1919288" y="5364163"/>
            <a:ext cx="7597775" cy="992187"/>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9" name="59 Rectángulo">
            <a:extLst>
              <a:ext uri="{FF2B5EF4-FFF2-40B4-BE49-F238E27FC236}">
                <a16:creationId xmlns:a16="http://schemas.microsoft.com/office/drawing/2014/main" id="{4DFE4616-CCC4-4D6E-80B6-18958DF68C45}"/>
              </a:ext>
            </a:extLst>
          </p:cNvPr>
          <p:cNvSpPr/>
          <p:nvPr/>
        </p:nvSpPr>
        <p:spPr>
          <a:xfrm>
            <a:off x="2243571" y="4335963"/>
            <a:ext cx="3234582" cy="1423257"/>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r" fontAlgn="auto">
              <a:spcBef>
                <a:spcPts val="0"/>
              </a:spcBef>
              <a:spcAft>
                <a:spcPts val="0"/>
              </a:spcAft>
              <a:defRPr/>
            </a:pPr>
            <a:endParaRPr lang="es-ES" b="1" i="1" dirty="0"/>
          </a:p>
          <a:p>
            <a:pPr algn="r" fontAlgn="auto">
              <a:spcBef>
                <a:spcPts val="0"/>
              </a:spcBef>
              <a:spcAft>
                <a:spcPts val="0"/>
              </a:spcAft>
              <a:defRPr/>
            </a:pPr>
            <a:endParaRPr lang="es-ES" b="1" i="1" dirty="0"/>
          </a:p>
          <a:p>
            <a:pPr algn="r" fontAlgn="auto">
              <a:spcBef>
                <a:spcPts val="0"/>
              </a:spcBef>
              <a:spcAft>
                <a:spcPts val="0"/>
              </a:spcAft>
              <a:defRPr/>
            </a:pPr>
            <a:endParaRPr lang="es-ES" b="1" i="1" dirty="0"/>
          </a:p>
          <a:p>
            <a:pPr algn="r" fontAlgn="auto">
              <a:spcBef>
                <a:spcPts val="0"/>
              </a:spcBef>
              <a:spcAft>
                <a:spcPts val="0"/>
              </a:spcAft>
              <a:defRPr/>
            </a:pPr>
            <a:r>
              <a:rPr lang="es-ES" b="1" i="1" dirty="0"/>
              <a:t>CÉLULA PRINCIPAL</a:t>
            </a:r>
          </a:p>
        </p:txBody>
      </p:sp>
      <p:sp>
        <p:nvSpPr>
          <p:cNvPr id="10" name="Flecha: hacia abajo 9">
            <a:extLst>
              <a:ext uri="{FF2B5EF4-FFF2-40B4-BE49-F238E27FC236}">
                <a16:creationId xmlns:a16="http://schemas.microsoft.com/office/drawing/2014/main" id="{69E1CF29-C872-4907-8E1C-A350C1F2EF1A}"/>
              </a:ext>
            </a:extLst>
          </p:cNvPr>
          <p:cNvSpPr/>
          <p:nvPr/>
        </p:nvSpPr>
        <p:spPr>
          <a:xfrm flipV="1">
            <a:off x="2671763" y="4108450"/>
            <a:ext cx="142875" cy="18081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5612" name="Rectángulo 10"/>
          <p:cNvSpPr>
            <a:spLocks noChangeArrowheads="1"/>
          </p:cNvSpPr>
          <p:nvPr/>
        </p:nvSpPr>
        <p:spPr bwMode="auto">
          <a:xfrm>
            <a:off x="2566988" y="5913438"/>
            <a:ext cx="4889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Na</a:t>
            </a:r>
            <a:r>
              <a:rPr lang="es-ES" altLang="es-ES" sz="1600" b="1" baseline="30000">
                <a:solidFill>
                  <a:schemeClr val="bg2"/>
                </a:solidFill>
              </a:rPr>
              <a:t>+</a:t>
            </a:r>
            <a:endParaRPr lang="es-ES" altLang="es-ES" sz="1600">
              <a:solidFill>
                <a:schemeClr val="bg2"/>
              </a:solidFill>
            </a:endParaRPr>
          </a:p>
        </p:txBody>
      </p:sp>
      <p:sp>
        <p:nvSpPr>
          <p:cNvPr id="12" name="Flecha: hacia abajo 11">
            <a:extLst>
              <a:ext uri="{FF2B5EF4-FFF2-40B4-BE49-F238E27FC236}">
                <a16:creationId xmlns:a16="http://schemas.microsoft.com/office/drawing/2014/main" id="{C8296BE9-490B-4E41-8F8E-4291C4283988}"/>
              </a:ext>
            </a:extLst>
          </p:cNvPr>
          <p:cNvSpPr/>
          <p:nvPr/>
        </p:nvSpPr>
        <p:spPr>
          <a:xfrm>
            <a:off x="3071813" y="4129088"/>
            <a:ext cx="160337" cy="18081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5614" name="Rectángulo 12"/>
          <p:cNvSpPr>
            <a:spLocks noChangeArrowheads="1"/>
          </p:cNvSpPr>
          <p:nvPr/>
        </p:nvSpPr>
        <p:spPr bwMode="auto">
          <a:xfrm>
            <a:off x="2995613" y="5913438"/>
            <a:ext cx="3651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K</a:t>
            </a:r>
            <a:r>
              <a:rPr lang="es-ES" altLang="es-ES" sz="1600" b="1" baseline="30000">
                <a:solidFill>
                  <a:schemeClr val="bg2"/>
                </a:solidFill>
              </a:rPr>
              <a:t>+</a:t>
            </a:r>
            <a:endParaRPr lang="es-ES" altLang="es-ES" sz="1600">
              <a:solidFill>
                <a:schemeClr val="bg2"/>
              </a:solidFill>
            </a:endParaRPr>
          </a:p>
        </p:txBody>
      </p:sp>
      <p:sp>
        <p:nvSpPr>
          <p:cNvPr id="14" name="59 Rectángulo">
            <a:extLst>
              <a:ext uri="{FF2B5EF4-FFF2-40B4-BE49-F238E27FC236}">
                <a16:creationId xmlns:a16="http://schemas.microsoft.com/office/drawing/2014/main" id="{837E60E8-B7F3-4CDA-A4ED-B6F5503109B7}"/>
              </a:ext>
            </a:extLst>
          </p:cNvPr>
          <p:cNvSpPr/>
          <p:nvPr/>
        </p:nvSpPr>
        <p:spPr>
          <a:xfrm>
            <a:off x="5736832" y="4335963"/>
            <a:ext cx="3234582" cy="1423257"/>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r" fontAlgn="auto">
              <a:spcBef>
                <a:spcPts val="0"/>
              </a:spcBef>
              <a:spcAft>
                <a:spcPts val="0"/>
              </a:spcAft>
              <a:defRPr/>
            </a:pPr>
            <a:endParaRPr lang="es-ES" b="1" i="1" dirty="0"/>
          </a:p>
          <a:p>
            <a:pPr algn="r" fontAlgn="auto">
              <a:spcBef>
                <a:spcPts val="0"/>
              </a:spcBef>
              <a:spcAft>
                <a:spcPts val="0"/>
              </a:spcAft>
              <a:defRPr/>
            </a:pPr>
            <a:endParaRPr lang="es-ES" b="1" i="1" dirty="0"/>
          </a:p>
          <a:p>
            <a:pPr algn="r" fontAlgn="auto">
              <a:spcBef>
                <a:spcPts val="0"/>
              </a:spcBef>
              <a:spcAft>
                <a:spcPts val="0"/>
              </a:spcAft>
              <a:defRPr/>
            </a:pPr>
            <a:endParaRPr lang="es-ES" b="1" i="1" dirty="0"/>
          </a:p>
          <a:p>
            <a:pPr algn="r" fontAlgn="auto">
              <a:spcBef>
                <a:spcPts val="0"/>
              </a:spcBef>
              <a:spcAft>
                <a:spcPts val="0"/>
              </a:spcAft>
              <a:defRPr/>
            </a:pPr>
            <a:r>
              <a:rPr lang="es-ES" b="1" i="1" dirty="0"/>
              <a:t>CÉLULA  INTERCALADA</a:t>
            </a:r>
          </a:p>
        </p:txBody>
      </p:sp>
      <p:sp>
        <p:nvSpPr>
          <p:cNvPr id="25618" name="Rectángulo 14"/>
          <p:cNvSpPr>
            <a:spLocks noChangeArrowheads="1"/>
          </p:cNvSpPr>
          <p:nvPr/>
        </p:nvSpPr>
        <p:spPr bwMode="auto">
          <a:xfrm>
            <a:off x="7983538" y="4827588"/>
            <a:ext cx="1035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CO</a:t>
            </a:r>
            <a:r>
              <a:rPr lang="es-ES" altLang="es-ES" sz="1600" b="1" baseline="-25000"/>
              <a:t>2</a:t>
            </a:r>
            <a:r>
              <a:rPr lang="es-ES" altLang="es-ES" sz="1600" b="1"/>
              <a:t> + H</a:t>
            </a:r>
            <a:r>
              <a:rPr lang="es-ES" altLang="es-ES" sz="1600" b="1" baseline="-25000"/>
              <a:t>2</a:t>
            </a:r>
            <a:r>
              <a:rPr lang="es-ES" altLang="es-ES" sz="1600" b="1"/>
              <a:t>O</a:t>
            </a:r>
            <a:endParaRPr lang="es-ES" altLang="es-ES" sz="1600"/>
          </a:p>
        </p:txBody>
      </p:sp>
      <p:sp>
        <p:nvSpPr>
          <p:cNvPr id="16" name="Flecha: a la derecha 15">
            <a:extLst>
              <a:ext uri="{FF2B5EF4-FFF2-40B4-BE49-F238E27FC236}">
                <a16:creationId xmlns:a16="http://schemas.microsoft.com/office/drawing/2014/main" id="{A7E6EE3A-3B4F-4EBD-B339-9EEF759C07AA}"/>
              </a:ext>
            </a:extLst>
          </p:cNvPr>
          <p:cNvSpPr/>
          <p:nvPr/>
        </p:nvSpPr>
        <p:spPr>
          <a:xfrm rot="10800000">
            <a:off x="6745288" y="5002213"/>
            <a:ext cx="1144587" cy="1031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7" name="Flecha: a la derecha 16">
            <a:extLst>
              <a:ext uri="{FF2B5EF4-FFF2-40B4-BE49-F238E27FC236}">
                <a16:creationId xmlns:a16="http://schemas.microsoft.com/office/drawing/2014/main" id="{A652637E-BC49-4DE8-9EE9-C0871C0185B2}"/>
              </a:ext>
            </a:extLst>
          </p:cNvPr>
          <p:cNvSpPr/>
          <p:nvPr/>
        </p:nvSpPr>
        <p:spPr>
          <a:xfrm rot="10800000" flipH="1">
            <a:off x="6854825" y="4926013"/>
            <a:ext cx="1144588" cy="10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5621" name="Rectángulo 17"/>
          <p:cNvSpPr>
            <a:spLocks noChangeArrowheads="1"/>
          </p:cNvSpPr>
          <p:nvPr/>
        </p:nvSpPr>
        <p:spPr bwMode="auto">
          <a:xfrm>
            <a:off x="5765800" y="4811713"/>
            <a:ext cx="104933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H</a:t>
            </a:r>
            <a:r>
              <a:rPr lang="es-ES" altLang="es-ES" sz="1600" b="1" baseline="30000"/>
              <a:t>+ </a:t>
            </a:r>
            <a:r>
              <a:rPr lang="es-ES" altLang="es-ES" sz="1600" b="1"/>
              <a:t>+ HCO</a:t>
            </a:r>
            <a:r>
              <a:rPr lang="es-ES" altLang="es-ES" sz="1600" b="1" baseline="-25000"/>
              <a:t>3</a:t>
            </a:r>
            <a:r>
              <a:rPr lang="es-ES" altLang="es-ES" sz="1600" b="1" baseline="30000"/>
              <a:t>-</a:t>
            </a:r>
            <a:endParaRPr lang="es-ES" altLang="es-ES" sz="1600"/>
          </a:p>
        </p:txBody>
      </p:sp>
      <p:sp>
        <p:nvSpPr>
          <p:cNvPr id="19" name="Flecha: hacia abajo 18">
            <a:extLst>
              <a:ext uri="{FF2B5EF4-FFF2-40B4-BE49-F238E27FC236}">
                <a16:creationId xmlns:a16="http://schemas.microsoft.com/office/drawing/2014/main" id="{0F8BAF96-2199-4DEF-8DBE-150708254CB5}"/>
              </a:ext>
            </a:extLst>
          </p:cNvPr>
          <p:cNvSpPr/>
          <p:nvPr/>
        </p:nvSpPr>
        <p:spPr>
          <a:xfrm>
            <a:off x="5838825" y="5135563"/>
            <a:ext cx="177800" cy="7778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0" name="Flecha: hacia abajo 19">
            <a:extLst>
              <a:ext uri="{FF2B5EF4-FFF2-40B4-BE49-F238E27FC236}">
                <a16:creationId xmlns:a16="http://schemas.microsoft.com/office/drawing/2014/main" id="{70DAEEBD-561C-49AC-B5E7-5159E9B2D4B8}"/>
              </a:ext>
            </a:extLst>
          </p:cNvPr>
          <p:cNvSpPr/>
          <p:nvPr/>
        </p:nvSpPr>
        <p:spPr>
          <a:xfrm flipV="1">
            <a:off x="6370638" y="4065588"/>
            <a:ext cx="130175" cy="7239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5624" name="Rectángulo 20"/>
          <p:cNvSpPr>
            <a:spLocks noChangeArrowheads="1"/>
          </p:cNvSpPr>
          <p:nvPr/>
        </p:nvSpPr>
        <p:spPr bwMode="auto">
          <a:xfrm>
            <a:off x="5813425" y="5888038"/>
            <a:ext cx="38258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H</a:t>
            </a:r>
            <a:r>
              <a:rPr lang="es-ES" altLang="es-ES" sz="1600" b="1" baseline="30000">
                <a:solidFill>
                  <a:schemeClr val="bg2"/>
                </a:solidFill>
              </a:rPr>
              <a:t>+</a:t>
            </a:r>
            <a:endParaRPr lang="es-ES" altLang="es-ES" sz="1600">
              <a:solidFill>
                <a:schemeClr val="bg2"/>
              </a:solidFill>
            </a:endParaRPr>
          </a:p>
        </p:txBody>
      </p:sp>
      <p:sp>
        <p:nvSpPr>
          <p:cNvPr id="25625" name="Rectángulo 21"/>
          <p:cNvSpPr>
            <a:spLocks noChangeArrowheads="1"/>
          </p:cNvSpPr>
          <p:nvPr/>
        </p:nvSpPr>
        <p:spPr bwMode="auto">
          <a:xfrm>
            <a:off x="6126163" y="3705225"/>
            <a:ext cx="6985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HCO</a:t>
            </a:r>
            <a:r>
              <a:rPr lang="es-ES" altLang="es-ES" sz="1600" b="1" baseline="-25000">
                <a:solidFill>
                  <a:schemeClr val="bg2"/>
                </a:solidFill>
              </a:rPr>
              <a:t>3</a:t>
            </a:r>
            <a:r>
              <a:rPr lang="es-ES" altLang="es-ES" sz="1600" b="1" baseline="30000">
                <a:solidFill>
                  <a:schemeClr val="bg2"/>
                </a:solidFill>
              </a:rPr>
              <a:t>+</a:t>
            </a:r>
            <a:endParaRPr lang="es-ES" altLang="es-ES" sz="1600">
              <a:solidFill>
                <a:schemeClr val="bg2"/>
              </a:solidFill>
            </a:endParaRPr>
          </a:p>
        </p:txBody>
      </p:sp>
      <p:sp>
        <p:nvSpPr>
          <p:cNvPr id="2" name="Flecha: hacia abajo 1">
            <a:extLst>
              <a:ext uri="{FF2B5EF4-FFF2-40B4-BE49-F238E27FC236}">
                <a16:creationId xmlns:a16="http://schemas.microsoft.com/office/drawing/2014/main" id="{F78EE80F-3766-4BDA-AB49-A8F5E13535B9}"/>
              </a:ext>
            </a:extLst>
          </p:cNvPr>
          <p:cNvSpPr/>
          <p:nvPr/>
        </p:nvSpPr>
        <p:spPr>
          <a:xfrm>
            <a:off x="7261225" y="2578100"/>
            <a:ext cx="161925" cy="2146300"/>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s-ES"/>
          </a:p>
        </p:txBody>
      </p:sp>
      <p:sp>
        <p:nvSpPr>
          <p:cNvPr id="3" name="Signo de multiplicación 2">
            <a:extLst>
              <a:ext uri="{FF2B5EF4-FFF2-40B4-BE49-F238E27FC236}">
                <a16:creationId xmlns:a16="http://schemas.microsoft.com/office/drawing/2014/main" id="{D189D5BC-EBA4-4281-ADBA-CFFEFB94FC5B}"/>
              </a:ext>
            </a:extLst>
          </p:cNvPr>
          <p:cNvSpPr/>
          <p:nvPr/>
        </p:nvSpPr>
        <p:spPr>
          <a:xfrm>
            <a:off x="7146925" y="4724400"/>
            <a:ext cx="425450" cy="492125"/>
          </a:xfrm>
          <a:prstGeom prst="mathMultiply">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s-ES" dirty="0"/>
          </a:p>
        </p:txBody>
      </p:sp>
      <p:sp>
        <p:nvSpPr>
          <p:cNvPr id="25628" name="CuadroTexto 4"/>
          <p:cNvSpPr txBox="1">
            <a:spLocks noChangeArrowheads="1"/>
          </p:cNvSpPr>
          <p:nvPr/>
        </p:nvSpPr>
        <p:spPr bwMode="auto">
          <a:xfrm>
            <a:off x="7504113" y="2613025"/>
            <a:ext cx="4557712" cy="1200150"/>
          </a:xfrm>
          <a:prstGeom prst="rect">
            <a:avLst/>
          </a:prstGeom>
          <a:noFill/>
          <a:ln w="6350">
            <a:solidFill>
              <a:srgbClr val="C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CLÍNICA: acidosis metabólica con A. GAP normal e hiperpotasemia. La hiperpotasemia inhibe la amoniogénesis (ver más adelante) por lo que el pH urinario es ácido (&lt;5,5)</a:t>
            </a:r>
          </a:p>
        </p:txBody>
      </p:sp>
      <p:sp>
        <p:nvSpPr>
          <p:cNvPr id="33" name="Flecha: hacia abajo 32">
            <a:extLst>
              <a:ext uri="{FF2B5EF4-FFF2-40B4-BE49-F238E27FC236}">
                <a16:creationId xmlns:a16="http://schemas.microsoft.com/office/drawing/2014/main" id="{1573B5B6-DB23-4A6E-8E1E-CED8210E5060}"/>
              </a:ext>
            </a:extLst>
          </p:cNvPr>
          <p:cNvSpPr/>
          <p:nvPr/>
        </p:nvSpPr>
        <p:spPr>
          <a:xfrm>
            <a:off x="4981575" y="2613025"/>
            <a:ext cx="184150" cy="2255838"/>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s-ES"/>
          </a:p>
        </p:txBody>
      </p:sp>
      <p:sp>
        <p:nvSpPr>
          <p:cNvPr id="34" name="Signo de multiplicación 33">
            <a:extLst>
              <a:ext uri="{FF2B5EF4-FFF2-40B4-BE49-F238E27FC236}">
                <a16:creationId xmlns:a16="http://schemas.microsoft.com/office/drawing/2014/main" id="{F56B44BA-CA5A-4BE7-8411-6C9DB40EF7DF}"/>
              </a:ext>
            </a:extLst>
          </p:cNvPr>
          <p:cNvSpPr/>
          <p:nvPr/>
        </p:nvSpPr>
        <p:spPr>
          <a:xfrm>
            <a:off x="4856163" y="4843463"/>
            <a:ext cx="427037" cy="492125"/>
          </a:xfrm>
          <a:prstGeom prst="mathMultiply">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s-ES" dirty="0"/>
          </a:p>
        </p:txBody>
      </p:sp>
      <p:sp>
        <p:nvSpPr>
          <p:cNvPr id="25631" name="Rectángulo 34"/>
          <p:cNvSpPr>
            <a:spLocks noChangeArrowheads="1"/>
          </p:cNvSpPr>
          <p:nvPr/>
        </p:nvSpPr>
        <p:spPr bwMode="auto">
          <a:xfrm>
            <a:off x="839788" y="3041650"/>
            <a:ext cx="42545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ETIOLOGÍA: déficit de aldosterona o resistencia a su acción (diabetes, LES…)</a:t>
            </a:r>
            <a:endParaRPr lang="es-ES" altLang="es-ES" sz="1800"/>
          </a:p>
        </p:txBody>
      </p:sp>
      <p:sp>
        <p:nvSpPr>
          <p:cNvPr id="25632" name="CuadroTexto 35"/>
          <p:cNvSpPr txBox="1">
            <a:spLocks noChangeArrowheads="1"/>
          </p:cNvSpPr>
          <p:nvPr/>
        </p:nvSpPr>
        <p:spPr bwMode="auto">
          <a:xfrm>
            <a:off x="7494588" y="3905250"/>
            <a:ext cx="4559300" cy="368300"/>
          </a:xfrm>
          <a:prstGeom prst="rect">
            <a:avLst/>
          </a:prstGeom>
          <a:noFill/>
          <a:ln w="6350">
            <a:solidFill>
              <a:srgbClr val="C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DIAGNÓSTICO: test de acidificación de la orina</a:t>
            </a:r>
          </a:p>
        </p:txBody>
      </p:sp>
      <p:sp>
        <p:nvSpPr>
          <p:cNvPr id="25633" name="CuadroTexto 36"/>
          <p:cNvSpPr txBox="1">
            <a:spLocks noChangeArrowheads="1"/>
          </p:cNvSpPr>
          <p:nvPr/>
        </p:nvSpPr>
        <p:spPr bwMode="auto">
          <a:xfrm>
            <a:off x="9099550" y="4365625"/>
            <a:ext cx="2930525" cy="922338"/>
          </a:xfrm>
          <a:prstGeom prst="rect">
            <a:avLst/>
          </a:prstGeom>
          <a:noFill/>
          <a:ln w="6350">
            <a:solidFill>
              <a:srgbClr val="C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TRATAMIENTO: reponer bicarbonato. Pueden requerir mineralocorticoides</a:t>
            </a:r>
          </a:p>
        </p:txBody>
      </p:sp>
      <p:sp>
        <p:nvSpPr>
          <p:cNvPr id="25634" name="Marcador de contenido 2"/>
          <p:cNvSpPr txBox="1">
            <a:spLocks/>
          </p:cNvSpPr>
          <p:nvPr/>
        </p:nvSpPr>
        <p:spPr bwMode="auto">
          <a:xfrm>
            <a:off x="596900" y="1463675"/>
            <a:ext cx="3532188" cy="412750"/>
          </a:xfrm>
          <a:prstGeom prst="rect">
            <a:avLst/>
          </a:prstGeom>
          <a:noFill/>
          <a:ln w="2857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pPr>
            <a:r>
              <a:rPr lang="es-ES" altLang="es-ES" sz="2400">
                <a:solidFill>
                  <a:srgbClr val="C00000"/>
                </a:solidFill>
              </a:rPr>
              <a:t>Acidosis tubular tipo IV</a:t>
            </a:r>
          </a:p>
        </p:txBody>
      </p:sp>
      <p:sp>
        <p:nvSpPr>
          <p:cNvPr id="25635" name="Rectángulo 5"/>
          <p:cNvSpPr>
            <a:spLocks noChangeArrowheads="1"/>
          </p:cNvSpPr>
          <p:nvPr/>
        </p:nvSpPr>
        <p:spPr bwMode="auto">
          <a:xfrm>
            <a:off x="4129088" y="1474788"/>
            <a:ext cx="24812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 hipoaldosteronismo) </a:t>
            </a:r>
            <a:endParaRPr lang="es-ES" altLang="es-ES" sz="1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ítulo 1"/>
          <p:cNvSpPr>
            <a:spLocks noGrp="1"/>
          </p:cNvSpPr>
          <p:nvPr>
            <p:ph type="title"/>
          </p:nvPr>
        </p:nvSpPr>
        <p:spPr/>
        <p:txBody>
          <a:bodyPr/>
          <a:lstStyle/>
          <a:p>
            <a:r>
              <a:rPr lang="es-ES" altLang="es-ES" sz="3600">
                <a:solidFill>
                  <a:schemeClr val="bg1"/>
                </a:solidFill>
                <a:latin typeface="Arial" panose="020B0604020202020204" pitchFamily="34" charset="0"/>
                <a:cs typeface="Arial" panose="020B0604020202020204" pitchFamily="34" charset="0"/>
              </a:rPr>
              <a:t>TÚBULO COLECTOR (CORTICAL)</a:t>
            </a:r>
          </a:p>
        </p:txBody>
      </p:sp>
      <p:sp>
        <p:nvSpPr>
          <p:cNvPr id="27654" name="Rectángulo 52"/>
          <p:cNvSpPr>
            <a:spLocks noChangeArrowheads="1"/>
          </p:cNvSpPr>
          <p:nvPr/>
        </p:nvSpPr>
        <p:spPr bwMode="auto">
          <a:xfrm>
            <a:off x="2133600" y="2020888"/>
            <a:ext cx="82819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2400" i="1">
                <a:solidFill>
                  <a:srgbClr val="C00000"/>
                </a:solidFill>
              </a:rPr>
              <a:t>Estimulación excesiva del canal de sodio de la célula principal.</a:t>
            </a:r>
          </a:p>
        </p:txBody>
      </p:sp>
      <p:sp>
        <p:nvSpPr>
          <p:cNvPr id="8" name="2 Rectángulo">
            <a:extLst>
              <a:ext uri="{FF2B5EF4-FFF2-40B4-BE49-F238E27FC236}">
                <a16:creationId xmlns:a16="http://schemas.microsoft.com/office/drawing/2014/main" id="{15A46C29-544B-42D4-99A9-5664108BC946}"/>
              </a:ext>
            </a:extLst>
          </p:cNvPr>
          <p:cNvSpPr/>
          <p:nvPr/>
        </p:nvSpPr>
        <p:spPr>
          <a:xfrm>
            <a:off x="766763" y="5364163"/>
            <a:ext cx="7597775" cy="992187"/>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9" name="59 Rectángulo">
            <a:extLst>
              <a:ext uri="{FF2B5EF4-FFF2-40B4-BE49-F238E27FC236}">
                <a16:creationId xmlns:a16="http://schemas.microsoft.com/office/drawing/2014/main" id="{4DFE4616-CCC4-4D6E-80B6-18958DF68C45}"/>
              </a:ext>
            </a:extLst>
          </p:cNvPr>
          <p:cNvSpPr/>
          <p:nvPr/>
        </p:nvSpPr>
        <p:spPr>
          <a:xfrm>
            <a:off x="1091443" y="4335963"/>
            <a:ext cx="3234582" cy="1423257"/>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r" fontAlgn="auto">
              <a:spcBef>
                <a:spcPts val="0"/>
              </a:spcBef>
              <a:spcAft>
                <a:spcPts val="0"/>
              </a:spcAft>
              <a:defRPr/>
            </a:pPr>
            <a:endParaRPr lang="es-ES" b="1" i="1" dirty="0"/>
          </a:p>
          <a:p>
            <a:pPr algn="r" fontAlgn="auto">
              <a:spcBef>
                <a:spcPts val="0"/>
              </a:spcBef>
              <a:spcAft>
                <a:spcPts val="0"/>
              </a:spcAft>
              <a:defRPr/>
            </a:pPr>
            <a:endParaRPr lang="es-ES" b="1" i="1" dirty="0"/>
          </a:p>
          <a:p>
            <a:pPr algn="r" fontAlgn="auto">
              <a:spcBef>
                <a:spcPts val="0"/>
              </a:spcBef>
              <a:spcAft>
                <a:spcPts val="0"/>
              </a:spcAft>
              <a:defRPr/>
            </a:pPr>
            <a:endParaRPr lang="es-ES" b="1" i="1" dirty="0"/>
          </a:p>
          <a:p>
            <a:pPr algn="r" fontAlgn="auto">
              <a:spcBef>
                <a:spcPts val="0"/>
              </a:spcBef>
              <a:spcAft>
                <a:spcPts val="0"/>
              </a:spcAft>
              <a:defRPr/>
            </a:pPr>
            <a:r>
              <a:rPr lang="es-ES" b="1" i="1" dirty="0"/>
              <a:t>CÉLULA PRINCIPAL</a:t>
            </a:r>
          </a:p>
        </p:txBody>
      </p:sp>
      <p:sp>
        <p:nvSpPr>
          <p:cNvPr id="10" name="Flecha: hacia abajo 9">
            <a:extLst>
              <a:ext uri="{FF2B5EF4-FFF2-40B4-BE49-F238E27FC236}">
                <a16:creationId xmlns:a16="http://schemas.microsoft.com/office/drawing/2014/main" id="{69E1CF29-C872-4907-8E1C-A350C1F2EF1A}"/>
              </a:ext>
            </a:extLst>
          </p:cNvPr>
          <p:cNvSpPr/>
          <p:nvPr/>
        </p:nvSpPr>
        <p:spPr>
          <a:xfrm flipV="1">
            <a:off x="1358900" y="4108450"/>
            <a:ext cx="433388" cy="18081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7660" name="Rectángulo 10"/>
          <p:cNvSpPr>
            <a:spLocks noChangeArrowheads="1"/>
          </p:cNvSpPr>
          <p:nvPr/>
        </p:nvSpPr>
        <p:spPr bwMode="auto">
          <a:xfrm>
            <a:off x="1287463" y="5913438"/>
            <a:ext cx="487362"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Na</a:t>
            </a:r>
            <a:r>
              <a:rPr lang="es-ES" altLang="es-ES" sz="1600" b="1" baseline="30000">
                <a:solidFill>
                  <a:schemeClr val="bg2"/>
                </a:solidFill>
              </a:rPr>
              <a:t>+</a:t>
            </a:r>
            <a:endParaRPr lang="es-ES" altLang="es-ES" sz="1600">
              <a:solidFill>
                <a:schemeClr val="bg2"/>
              </a:solidFill>
            </a:endParaRPr>
          </a:p>
        </p:txBody>
      </p:sp>
      <p:sp>
        <p:nvSpPr>
          <p:cNvPr id="12" name="Flecha: hacia abajo 11">
            <a:extLst>
              <a:ext uri="{FF2B5EF4-FFF2-40B4-BE49-F238E27FC236}">
                <a16:creationId xmlns:a16="http://schemas.microsoft.com/office/drawing/2014/main" id="{C8296BE9-490B-4E41-8F8E-4291C4283988}"/>
              </a:ext>
            </a:extLst>
          </p:cNvPr>
          <p:cNvSpPr/>
          <p:nvPr/>
        </p:nvSpPr>
        <p:spPr>
          <a:xfrm>
            <a:off x="1920875" y="4129088"/>
            <a:ext cx="158750" cy="18081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7662" name="Rectángulo 12"/>
          <p:cNvSpPr>
            <a:spLocks noChangeArrowheads="1"/>
          </p:cNvSpPr>
          <p:nvPr/>
        </p:nvSpPr>
        <p:spPr bwMode="auto">
          <a:xfrm>
            <a:off x="1844675" y="5913438"/>
            <a:ext cx="3635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K</a:t>
            </a:r>
            <a:r>
              <a:rPr lang="es-ES" altLang="es-ES" sz="1600" b="1" baseline="30000">
                <a:solidFill>
                  <a:schemeClr val="bg2"/>
                </a:solidFill>
              </a:rPr>
              <a:t>+</a:t>
            </a:r>
            <a:endParaRPr lang="es-ES" altLang="es-ES" sz="1600">
              <a:solidFill>
                <a:schemeClr val="bg2"/>
              </a:solidFill>
            </a:endParaRPr>
          </a:p>
        </p:txBody>
      </p:sp>
      <p:sp>
        <p:nvSpPr>
          <p:cNvPr id="14" name="59 Rectángulo">
            <a:extLst>
              <a:ext uri="{FF2B5EF4-FFF2-40B4-BE49-F238E27FC236}">
                <a16:creationId xmlns:a16="http://schemas.microsoft.com/office/drawing/2014/main" id="{837E60E8-B7F3-4CDA-A4ED-B6F5503109B7}"/>
              </a:ext>
            </a:extLst>
          </p:cNvPr>
          <p:cNvSpPr/>
          <p:nvPr/>
        </p:nvSpPr>
        <p:spPr>
          <a:xfrm>
            <a:off x="4584704" y="4335963"/>
            <a:ext cx="3234582" cy="1423257"/>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r" fontAlgn="auto">
              <a:spcBef>
                <a:spcPts val="0"/>
              </a:spcBef>
              <a:spcAft>
                <a:spcPts val="0"/>
              </a:spcAft>
              <a:defRPr/>
            </a:pPr>
            <a:endParaRPr lang="es-ES" b="1" i="1" dirty="0"/>
          </a:p>
          <a:p>
            <a:pPr algn="r" fontAlgn="auto">
              <a:spcBef>
                <a:spcPts val="0"/>
              </a:spcBef>
              <a:spcAft>
                <a:spcPts val="0"/>
              </a:spcAft>
              <a:defRPr/>
            </a:pPr>
            <a:endParaRPr lang="es-ES" b="1" i="1" dirty="0"/>
          </a:p>
          <a:p>
            <a:pPr algn="r" fontAlgn="auto">
              <a:spcBef>
                <a:spcPts val="0"/>
              </a:spcBef>
              <a:spcAft>
                <a:spcPts val="0"/>
              </a:spcAft>
              <a:defRPr/>
            </a:pPr>
            <a:endParaRPr lang="es-ES" b="1" i="1" dirty="0"/>
          </a:p>
          <a:p>
            <a:pPr algn="r" fontAlgn="auto">
              <a:spcBef>
                <a:spcPts val="0"/>
              </a:spcBef>
              <a:spcAft>
                <a:spcPts val="0"/>
              </a:spcAft>
              <a:defRPr/>
            </a:pPr>
            <a:r>
              <a:rPr lang="es-ES" b="1" i="1" dirty="0"/>
              <a:t>CÉLULA  INTERCALADA</a:t>
            </a:r>
          </a:p>
        </p:txBody>
      </p:sp>
      <p:sp>
        <p:nvSpPr>
          <p:cNvPr id="27666" name="Rectángulo 14"/>
          <p:cNvSpPr>
            <a:spLocks noChangeArrowheads="1"/>
          </p:cNvSpPr>
          <p:nvPr/>
        </p:nvSpPr>
        <p:spPr bwMode="auto">
          <a:xfrm>
            <a:off x="6832600" y="4827588"/>
            <a:ext cx="103346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CO</a:t>
            </a:r>
            <a:r>
              <a:rPr lang="es-ES" altLang="es-ES" sz="1600" b="1" baseline="-25000"/>
              <a:t>2</a:t>
            </a:r>
            <a:r>
              <a:rPr lang="es-ES" altLang="es-ES" sz="1600" b="1"/>
              <a:t> + H</a:t>
            </a:r>
            <a:r>
              <a:rPr lang="es-ES" altLang="es-ES" sz="1600" b="1" baseline="-25000"/>
              <a:t>2</a:t>
            </a:r>
            <a:r>
              <a:rPr lang="es-ES" altLang="es-ES" sz="1600" b="1"/>
              <a:t>O</a:t>
            </a:r>
            <a:endParaRPr lang="es-ES" altLang="es-ES" sz="1600"/>
          </a:p>
        </p:txBody>
      </p:sp>
      <p:sp>
        <p:nvSpPr>
          <p:cNvPr id="16" name="Flecha: a la derecha 15">
            <a:extLst>
              <a:ext uri="{FF2B5EF4-FFF2-40B4-BE49-F238E27FC236}">
                <a16:creationId xmlns:a16="http://schemas.microsoft.com/office/drawing/2014/main" id="{A7E6EE3A-3B4F-4EBD-B339-9EEF759C07AA}"/>
              </a:ext>
            </a:extLst>
          </p:cNvPr>
          <p:cNvSpPr/>
          <p:nvPr/>
        </p:nvSpPr>
        <p:spPr>
          <a:xfrm rot="10800000">
            <a:off x="5594350" y="5002213"/>
            <a:ext cx="1144588" cy="1031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7" name="Flecha: a la derecha 16">
            <a:extLst>
              <a:ext uri="{FF2B5EF4-FFF2-40B4-BE49-F238E27FC236}">
                <a16:creationId xmlns:a16="http://schemas.microsoft.com/office/drawing/2014/main" id="{A652637E-BC49-4DE8-9EE9-C0871C0185B2}"/>
              </a:ext>
            </a:extLst>
          </p:cNvPr>
          <p:cNvSpPr/>
          <p:nvPr/>
        </p:nvSpPr>
        <p:spPr>
          <a:xfrm rot="10800000" flipH="1">
            <a:off x="5702300" y="4926013"/>
            <a:ext cx="1144588" cy="10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7669" name="Rectángulo 17"/>
          <p:cNvSpPr>
            <a:spLocks noChangeArrowheads="1"/>
          </p:cNvSpPr>
          <p:nvPr/>
        </p:nvSpPr>
        <p:spPr bwMode="auto">
          <a:xfrm>
            <a:off x="4613275" y="4811713"/>
            <a:ext cx="104933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H</a:t>
            </a:r>
            <a:r>
              <a:rPr lang="es-ES" altLang="es-ES" sz="1600" b="1" baseline="30000"/>
              <a:t>+ </a:t>
            </a:r>
            <a:r>
              <a:rPr lang="es-ES" altLang="es-ES" sz="1600" b="1"/>
              <a:t>+ HCO</a:t>
            </a:r>
            <a:r>
              <a:rPr lang="es-ES" altLang="es-ES" sz="1600" b="1" baseline="-25000"/>
              <a:t>3</a:t>
            </a:r>
            <a:r>
              <a:rPr lang="es-ES" altLang="es-ES" sz="1600" b="1" baseline="30000"/>
              <a:t>-</a:t>
            </a:r>
            <a:endParaRPr lang="es-ES" altLang="es-ES" sz="1600"/>
          </a:p>
        </p:txBody>
      </p:sp>
      <p:sp>
        <p:nvSpPr>
          <p:cNvPr id="19" name="Flecha: hacia abajo 18">
            <a:extLst>
              <a:ext uri="{FF2B5EF4-FFF2-40B4-BE49-F238E27FC236}">
                <a16:creationId xmlns:a16="http://schemas.microsoft.com/office/drawing/2014/main" id="{0F8BAF96-2199-4DEF-8DBE-150708254CB5}"/>
              </a:ext>
            </a:extLst>
          </p:cNvPr>
          <p:cNvSpPr/>
          <p:nvPr/>
        </p:nvSpPr>
        <p:spPr>
          <a:xfrm>
            <a:off x="4686300" y="5135563"/>
            <a:ext cx="179388" cy="7778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0" name="Flecha: hacia abajo 19">
            <a:extLst>
              <a:ext uri="{FF2B5EF4-FFF2-40B4-BE49-F238E27FC236}">
                <a16:creationId xmlns:a16="http://schemas.microsoft.com/office/drawing/2014/main" id="{70DAEEBD-561C-49AC-B5E7-5159E9B2D4B8}"/>
              </a:ext>
            </a:extLst>
          </p:cNvPr>
          <p:cNvSpPr/>
          <p:nvPr/>
        </p:nvSpPr>
        <p:spPr>
          <a:xfrm flipV="1">
            <a:off x="5218113" y="4065588"/>
            <a:ext cx="130175" cy="7239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7672" name="Rectángulo 20"/>
          <p:cNvSpPr>
            <a:spLocks noChangeArrowheads="1"/>
          </p:cNvSpPr>
          <p:nvPr/>
        </p:nvSpPr>
        <p:spPr bwMode="auto">
          <a:xfrm>
            <a:off x="4583113" y="5888038"/>
            <a:ext cx="382587"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H</a:t>
            </a:r>
            <a:r>
              <a:rPr lang="es-ES" altLang="es-ES" sz="1600" b="1" baseline="30000">
                <a:solidFill>
                  <a:schemeClr val="bg2"/>
                </a:solidFill>
              </a:rPr>
              <a:t>+</a:t>
            </a:r>
            <a:endParaRPr lang="es-ES" altLang="es-ES" sz="1600">
              <a:solidFill>
                <a:schemeClr val="bg2"/>
              </a:solidFill>
            </a:endParaRPr>
          </a:p>
        </p:txBody>
      </p:sp>
      <p:sp>
        <p:nvSpPr>
          <p:cNvPr id="27673" name="Rectángulo 21"/>
          <p:cNvSpPr>
            <a:spLocks noChangeArrowheads="1"/>
          </p:cNvSpPr>
          <p:nvPr/>
        </p:nvSpPr>
        <p:spPr bwMode="auto">
          <a:xfrm>
            <a:off x="4973638" y="3705225"/>
            <a:ext cx="6985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HCO</a:t>
            </a:r>
            <a:r>
              <a:rPr lang="es-ES" altLang="es-ES" sz="1600" b="1" baseline="-25000">
                <a:solidFill>
                  <a:schemeClr val="bg2"/>
                </a:solidFill>
              </a:rPr>
              <a:t>3</a:t>
            </a:r>
            <a:r>
              <a:rPr lang="es-ES" altLang="es-ES" sz="1600" b="1" baseline="30000">
                <a:solidFill>
                  <a:schemeClr val="bg2"/>
                </a:solidFill>
              </a:rPr>
              <a:t>+</a:t>
            </a:r>
            <a:endParaRPr lang="es-ES" altLang="es-ES" sz="1600">
              <a:solidFill>
                <a:schemeClr val="bg2"/>
              </a:solidFill>
            </a:endParaRPr>
          </a:p>
        </p:txBody>
      </p:sp>
      <p:sp>
        <p:nvSpPr>
          <p:cNvPr id="27674" name="CuadroTexto 4"/>
          <p:cNvSpPr txBox="1">
            <a:spLocks noChangeArrowheads="1"/>
          </p:cNvSpPr>
          <p:nvPr/>
        </p:nvSpPr>
        <p:spPr bwMode="auto">
          <a:xfrm>
            <a:off x="5821363" y="2652713"/>
            <a:ext cx="5976937" cy="1476375"/>
          </a:xfrm>
          <a:prstGeom prst="rect">
            <a:avLst/>
          </a:prstGeom>
          <a:noFill/>
          <a:ln w="6350">
            <a:solidFill>
              <a:srgbClr val="C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CLÍNICA: secundaria a la excesiva reabsorción de sodio con expansión de volumen e hipertensión arterial. Como consecuencia del contratransporte (y la inhibición del SRAA) se elimina más potasio (hipopotasemia) y de protones (alcalosis metabólica). </a:t>
            </a:r>
          </a:p>
        </p:txBody>
      </p:sp>
      <p:sp>
        <p:nvSpPr>
          <p:cNvPr id="33" name="Flecha: hacia abajo 32">
            <a:extLst>
              <a:ext uri="{FF2B5EF4-FFF2-40B4-BE49-F238E27FC236}">
                <a16:creationId xmlns:a16="http://schemas.microsoft.com/office/drawing/2014/main" id="{1573B5B6-DB23-4A6E-8E1E-CED8210E5060}"/>
              </a:ext>
            </a:extLst>
          </p:cNvPr>
          <p:cNvSpPr/>
          <p:nvPr/>
        </p:nvSpPr>
        <p:spPr>
          <a:xfrm>
            <a:off x="1416050" y="2020888"/>
            <a:ext cx="314325" cy="1984375"/>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s-ES"/>
          </a:p>
        </p:txBody>
      </p:sp>
      <p:sp>
        <p:nvSpPr>
          <p:cNvPr id="27676" name="Rectángulo 34"/>
          <p:cNvSpPr>
            <a:spLocks noChangeArrowheads="1"/>
          </p:cNvSpPr>
          <p:nvPr/>
        </p:nvSpPr>
        <p:spPr bwMode="auto">
          <a:xfrm>
            <a:off x="1792288" y="2959100"/>
            <a:ext cx="3556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ETIOLOGÍA: autosómica dominante</a:t>
            </a:r>
            <a:endParaRPr lang="es-ES" altLang="es-ES" sz="1800"/>
          </a:p>
        </p:txBody>
      </p:sp>
      <p:sp>
        <p:nvSpPr>
          <p:cNvPr id="27677" name="CuadroTexto 35"/>
          <p:cNvSpPr txBox="1">
            <a:spLocks noChangeArrowheads="1"/>
          </p:cNvSpPr>
          <p:nvPr/>
        </p:nvSpPr>
        <p:spPr bwMode="auto">
          <a:xfrm>
            <a:off x="7991475" y="4291013"/>
            <a:ext cx="3806825" cy="923925"/>
          </a:xfrm>
          <a:prstGeom prst="rect">
            <a:avLst/>
          </a:prstGeom>
          <a:noFill/>
          <a:ln w="6350">
            <a:solidFill>
              <a:srgbClr val="C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DIAGNÓSTICO: además de las alteraciones iónicas, renina y aldosterona inhibidas </a:t>
            </a:r>
          </a:p>
        </p:txBody>
      </p:sp>
      <p:sp>
        <p:nvSpPr>
          <p:cNvPr id="27678" name="CuadroTexto 36"/>
          <p:cNvSpPr txBox="1">
            <a:spLocks noChangeArrowheads="1"/>
          </p:cNvSpPr>
          <p:nvPr/>
        </p:nvSpPr>
        <p:spPr bwMode="auto">
          <a:xfrm>
            <a:off x="8435975" y="5364163"/>
            <a:ext cx="3362325" cy="923925"/>
          </a:xfrm>
          <a:prstGeom prst="rect">
            <a:avLst/>
          </a:prstGeom>
          <a:noFill/>
          <a:ln w="6350">
            <a:solidFill>
              <a:srgbClr val="C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TRATAMIENTO: reposición de potasio y bloqueo del canal con amiloride/triamterene</a:t>
            </a:r>
          </a:p>
        </p:txBody>
      </p:sp>
      <p:sp>
        <p:nvSpPr>
          <p:cNvPr id="6" name="Signo más 5">
            <a:extLst>
              <a:ext uri="{FF2B5EF4-FFF2-40B4-BE49-F238E27FC236}">
                <a16:creationId xmlns:a16="http://schemas.microsoft.com/office/drawing/2014/main" id="{00969B39-99DF-46EE-937C-2FA4932A00F5}"/>
              </a:ext>
            </a:extLst>
          </p:cNvPr>
          <p:cNvSpPr/>
          <p:nvPr/>
        </p:nvSpPr>
        <p:spPr>
          <a:xfrm>
            <a:off x="1092200" y="2738438"/>
            <a:ext cx="368300" cy="373062"/>
          </a:xfrm>
          <a:prstGeom prst="mathPlus">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s-ES" dirty="0"/>
          </a:p>
        </p:txBody>
      </p:sp>
      <p:sp>
        <p:nvSpPr>
          <p:cNvPr id="27680" name="Marcador de contenido 2"/>
          <p:cNvSpPr txBox="1">
            <a:spLocks/>
          </p:cNvSpPr>
          <p:nvPr/>
        </p:nvSpPr>
        <p:spPr bwMode="auto">
          <a:xfrm>
            <a:off x="596900" y="1463675"/>
            <a:ext cx="3532188" cy="412750"/>
          </a:xfrm>
          <a:prstGeom prst="rect">
            <a:avLst/>
          </a:prstGeom>
          <a:noFill/>
          <a:ln w="2857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pPr>
            <a:r>
              <a:rPr lang="es-ES" altLang="es-ES" sz="2400">
                <a:solidFill>
                  <a:srgbClr val="C00000"/>
                </a:solidFill>
              </a:rPr>
              <a:t>Enfermedad de Liddle</a:t>
            </a:r>
          </a:p>
        </p:txBody>
      </p:sp>
      <p:sp>
        <p:nvSpPr>
          <p:cNvPr id="27681" name="Rectángulo 6"/>
          <p:cNvSpPr>
            <a:spLocks noChangeArrowheads="1"/>
          </p:cNvSpPr>
          <p:nvPr/>
        </p:nvSpPr>
        <p:spPr bwMode="auto">
          <a:xfrm>
            <a:off x="4141788" y="1465263"/>
            <a:ext cx="31194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 pseduhiperaldosteronismo) </a:t>
            </a:r>
            <a:endParaRPr lang="es-ES" altLang="es-ES" sz="1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ítulo 1"/>
          <p:cNvSpPr>
            <a:spLocks noGrp="1"/>
          </p:cNvSpPr>
          <p:nvPr>
            <p:ph type="title"/>
          </p:nvPr>
        </p:nvSpPr>
        <p:spPr/>
        <p:txBody>
          <a:bodyPr/>
          <a:lstStyle/>
          <a:p>
            <a:r>
              <a:rPr lang="es-ES" altLang="es-ES" sz="3600">
                <a:solidFill>
                  <a:schemeClr val="bg1"/>
                </a:solidFill>
                <a:latin typeface="Arial" panose="020B0604020202020204" pitchFamily="34" charset="0"/>
                <a:cs typeface="Arial" panose="020B0604020202020204" pitchFamily="34" charset="0"/>
              </a:rPr>
              <a:t>TÚBULO DISTAL</a:t>
            </a:r>
          </a:p>
        </p:txBody>
      </p:sp>
      <p:sp>
        <p:nvSpPr>
          <p:cNvPr id="29702" name="Rectangle 9"/>
          <p:cNvSpPr>
            <a:spLocks noChangeArrowheads="1"/>
          </p:cNvSpPr>
          <p:nvPr/>
        </p:nvSpPr>
        <p:spPr bwMode="auto">
          <a:xfrm>
            <a:off x="579438" y="1917700"/>
            <a:ext cx="2573337" cy="677863"/>
          </a:xfrm>
          <a:prstGeom prst="rect">
            <a:avLst/>
          </a:prstGeom>
          <a:solidFill>
            <a:srgbClr val="66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es-ES" altLang="es-ES" sz="1200">
              <a:solidFill>
                <a:schemeClr val="bg1"/>
              </a:solidFill>
            </a:endParaRPr>
          </a:p>
        </p:txBody>
      </p:sp>
      <p:sp>
        <p:nvSpPr>
          <p:cNvPr id="29703" name="Rectangle 10"/>
          <p:cNvSpPr>
            <a:spLocks noChangeArrowheads="1"/>
          </p:cNvSpPr>
          <p:nvPr/>
        </p:nvSpPr>
        <p:spPr bwMode="auto">
          <a:xfrm>
            <a:off x="2757488" y="2005013"/>
            <a:ext cx="393700" cy="4522787"/>
          </a:xfrm>
          <a:prstGeom prst="rect">
            <a:avLst/>
          </a:prstGeom>
          <a:gradFill rotWithShape="1">
            <a:gsLst>
              <a:gs pos="0">
                <a:srgbClr val="66FF99"/>
              </a:gs>
              <a:gs pos="100000">
                <a:srgbClr val="FAFD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s-ES" altLang="es-ES" sz="1800">
              <a:solidFill>
                <a:schemeClr val="bg1"/>
              </a:solidFill>
            </a:endParaRPr>
          </a:p>
        </p:txBody>
      </p:sp>
      <p:sp>
        <p:nvSpPr>
          <p:cNvPr id="17" name="51 Elipse">
            <a:extLst>
              <a:ext uri="{FF2B5EF4-FFF2-40B4-BE49-F238E27FC236}">
                <a16:creationId xmlns:a16="http://schemas.microsoft.com/office/drawing/2014/main" id="{2B67882F-C3DE-41B4-8AFB-E33D159A7F2F}"/>
              </a:ext>
            </a:extLst>
          </p:cNvPr>
          <p:cNvSpPr/>
          <p:nvPr/>
        </p:nvSpPr>
        <p:spPr>
          <a:xfrm>
            <a:off x="2650505" y="3008314"/>
            <a:ext cx="214313"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18" name="52 Elipse">
            <a:extLst>
              <a:ext uri="{FF2B5EF4-FFF2-40B4-BE49-F238E27FC236}">
                <a16:creationId xmlns:a16="http://schemas.microsoft.com/office/drawing/2014/main" id="{608469D4-B818-44A0-8AD3-48C76B6659A3}"/>
              </a:ext>
            </a:extLst>
          </p:cNvPr>
          <p:cNvSpPr/>
          <p:nvPr/>
        </p:nvSpPr>
        <p:spPr>
          <a:xfrm>
            <a:off x="2650505" y="3222626"/>
            <a:ext cx="214313"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19" name="53 Elipse">
            <a:extLst>
              <a:ext uri="{FF2B5EF4-FFF2-40B4-BE49-F238E27FC236}">
                <a16:creationId xmlns:a16="http://schemas.microsoft.com/office/drawing/2014/main" id="{6C456232-B03A-4096-B757-A7AE4D1313BD}"/>
              </a:ext>
            </a:extLst>
          </p:cNvPr>
          <p:cNvSpPr/>
          <p:nvPr/>
        </p:nvSpPr>
        <p:spPr>
          <a:xfrm>
            <a:off x="2650505" y="3436939"/>
            <a:ext cx="214313"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0" name="54 Elipse">
            <a:extLst>
              <a:ext uri="{FF2B5EF4-FFF2-40B4-BE49-F238E27FC236}">
                <a16:creationId xmlns:a16="http://schemas.microsoft.com/office/drawing/2014/main" id="{358FD478-FC08-4B32-917C-D5E4AC89893F}"/>
              </a:ext>
            </a:extLst>
          </p:cNvPr>
          <p:cNvSpPr/>
          <p:nvPr/>
        </p:nvSpPr>
        <p:spPr>
          <a:xfrm>
            <a:off x="2650505" y="3651251"/>
            <a:ext cx="214313"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87" name="20 Rectángulo">
            <a:extLst>
              <a:ext uri="{FF2B5EF4-FFF2-40B4-BE49-F238E27FC236}">
                <a16:creationId xmlns:a16="http://schemas.microsoft.com/office/drawing/2014/main" id="{31D2F7F5-24BE-4A3D-B524-1B338FDF05D6}"/>
              </a:ext>
            </a:extLst>
          </p:cNvPr>
          <p:cNvSpPr/>
          <p:nvPr/>
        </p:nvSpPr>
        <p:spPr>
          <a:xfrm>
            <a:off x="1233945" y="1932042"/>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88" name="21 Rectángulo">
            <a:extLst>
              <a:ext uri="{FF2B5EF4-FFF2-40B4-BE49-F238E27FC236}">
                <a16:creationId xmlns:a16="http://schemas.microsoft.com/office/drawing/2014/main" id="{71126806-87F3-42B4-B724-6614FB46F1FE}"/>
              </a:ext>
            </a:extLst>
          </p:cNvPr>
          <p:cNvSpPr/>
          <p:nvPr/>
        </p:nvSpPr>
        <p:spPr>
          <a:xfrm>
            <a:off x="1392116" y="1932042"/>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89" name="22 Rectángulo">
            <a:extLst>
              <a:ext uri="{FF2B5EF4-FFF2-40B4-BE49-F238E27FC236}">
                <a16:creationId xmlns:a16="http://schemas.microsoft.com/office/drawing/2014/main" id="{4EED11B2-2942-4AD4-AEC1-3D31C53B1FDF}"/>
              </a:ext>
            </a:extLst>
          </p:cNvPr>
          <p:cNvSpPr/>
          <p:nvPr/>
        </p:nvSpPr>
        <p:spPr>
          <a:xfrm>
            <a:off x="1550287" y="1932042"/>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90" name="23 Rectángulo">
            <a:extLst>
              <a:ext uri="{FF2B5EF4-FFF2-40B4-BE49-F238E27FC236}">
                <a16:creationId xmlns:a16="http://schemas.microsoft.com/office/drawing/2014/main" id="{AB8FCC7E-EF52-4B90-97C0-7CB19A60EEF9}"/>
              </a:ext>
            </a:extLst>
          </p:cNvPr>
          <p:cNvSpPr/>
          <p:nvPr/>
        </p:nvSpPr>
        <p:spPr>
          <a:xfrm>
            <a:off x="1708457" y="1932042"/>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91" name="24 Rectángulo">
            <a:extLst>
              <a:ext uri="{FF2B5EF4-FFF2-40B4-BE49-F238E27FC236}">
                <a16:creationId xmlns:a16="http://schemas.microsoft.com/office/drawing/2014/main" id="{7D219FB9-CC01-4B87-A7B9-4D211C4E5665}"/>
              </a:ext>
            </a:extLst>
          </p:cNvPr>
          <p:cNvSpPr/>
          <p:nvPr/>
        </p:nvSpPr>
        <p:spPr>
          <a:xfrm>
            <a:off x="1866628" y="1932042"/>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9731" name="CuadroTexto 92"/>
          <p:cNvSpPr txBox="1">
            <a:spLocks noChangeArrowheads="1"/>
          </p:cNvSpPr>
          <p:nvPr/>
        </p:nvSpPr>
        <p:spPr bwMode="auto">
          <a:xfrm>
            <a:off x="3843338" y="1282123"/>
            <a:ext cx="80645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pPr>
            <a:r>
              <a:rPr lang="es-ES" altLang="es-ES" sz="2000" dirty="0">
                <a:solidFill>
                  <a:schemeClr val="bg1"/>
                </a:solidFill>
              </a:rPr>
              <a:t>En el segmento cortical se produce un transporte de sodio y calcio, a través de un solo tipo celular. </a:t>
            </a:r>
          </a:p>
          <a:p>
            <a:pPr>
              <a:spcBef>
                <a:spcPct val="0"/>
              </a:spcBef>
            </a:pPr>
            <a:r>
              <a:rPr lang="es-ES" altLang="es-ES" sz="2000" dirty="0">
                <a:solidFill>
                  <a:schemeClr val="bg1"/>
                </a:solidFill>
              </a:rPr>
              <a:t>Este segmento también es IMPERMEABLE al agua, por lo que el movimiento SÓLO es de solutos.</a:t>
            </a:r>
          </a:p>
          <a:p>
            <a:pPr>
              <a:spcBef>
                <a:spcPct val="0"/>
              </a:spcBef>
            </a:pPr>
            <a:r>
              <a:rPr lang="es-ES" altLang="es-ES" sz="2000" dirty="0">
                <a:solidFill>
                  <a:schemeClr val="bg1"/>
                </a:solidFill>
              </a:rPr>
              <a:t>En este segmento sólo se da una patología relevante: el síndrome de </a:t>
            </a:r>
            <a:r>
              <a:rPr lang="es-ES" altLang="es-ES" sz="2000" dirty="0" err="1">
                <a:solidFill>
                  <a:schemeClr val="bg1"/>
                </a:solidFill>
              </a:rPr>
              <a:t>Gitelman</a:t>
            </a:r>
            <a:r>
              <a:rPr lang="es-ES" altLang="es-ES" sz="2000" dirty="0">
                <a:solidFill>
                  <a:schemeClr val="bg1"/>
                </a:solidFill>
              </a:rPr>
              <a:t> (que es equivalente al uso de tiazidas)</a:t>
            </a:r>
          </a:p>
        </p:txBody>
      </p:sp>
      <p:sp>
        <p:nvSpPr>
          <p:cNvPr id="116" name="2 Rectángulo">
            <a:extLst>
              <a:ext uri="{FF2B5EF4-FFF2-40B4-BE49-F238E27FC236}">
                <a16:creationId xmlns:a16="http://schemas.microsoft.com/office/drawing/2014/main" id="{CA3E839F-5149-4147-A2CC-C149BA94A632}"/>
              </a:ext>
            </a:extLst>
          </p:cNvPr>
          <p:cNvSpPr/>
          <p:nvPr/>
        </p:nvSpPr>
        <p:spPr>
          <a:xfrm>
            <a:off x="4727575" y="4940300"/>
            <a:ext cx="7277100" cy="100965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17" name="59 Rectángulo">
            <a:extLst>
              <a:ext uri="{FF2B5EF4-FFF2-40B4-BE49-F238E27FC236}">
                <a16:creationId xmlns:a16="http://schemas.microsoft.com/office/drawing/2014/main" id="{2B131456-645E-4DBC-B2DC-A4C3D049B027}"/>
              </a:ext>
            </a:extLst>
          </p:cNvPr>
          <p:cNvSpPr/>
          <p:nvPr/>
        </p:nvSpPr>
        <p:spPr>
          <a:xfrm>
            <a:off x="5021947" y="3636328"/>
            <a:ext cx="6863961" cy="1507622"/>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b="1" dirty="0"/>
          </a:p>
        </p:txBody>
      </p:sp>
      <p:sp>
        <p:nvSpPr>
          <p:cNvPr id="21" name="19 Rectángulo">
            <a:extLst>
              <a:ext uri="{FF2B5EF4-FFF2-40B4-BE49-F238E27FC236}">
                <a16:creationId xmlns:a16="http://schemas.microsoft.com/office/drawing/2014/main" id="{B9E4D700-80E9-45AB-99A8-02FC9651A6E3}"/>
              </a:ext>
            </a:extLst>
          </p:cNvPr>
          <p:cNvSpPr/>
          <p:nvPr/>
        </p:nvSpPr>
        <p:spPr>
          <a:xfrm>
            <a:off x="517818" y="1683579"/>
            <a:ext cx="236177" cy="419352"/>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9739" name="CuadroTexto 21"/>
          <p:cNvSpPr txBox="1">
            <a:spLocks noChangeArrowheads="1"/>
          </p:cNvSpPr>
          <p:nvPr/>
        </p:nvSpPr>
        <p:spPr bwMode="auto">
          <a:xfrm rot="-2203874">
            <a:off x="-127000" y="1382713"/>
            <a:ext cx="11160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1"/>
                </a:solidFill>
              </a:rPr>
              <a:t>Túbulo distal</a:t>
            </a:r>
          </a:p>
        </p:txBody>
      </p:sp>
      <p:sp>
        <p:nvSpPr>
          <p:cNvPr id="29740" name="CuadroTexto 22"/>
          <p:cNvSpPr txBox="1">
            <a:spLocks noChangeArrowheads="1"/>
          </p:cNvSpPr>
          <p:nvPr/>
        </p:nvSpPr>
        <p:spPr bwMode="auto">
          <a:xfrm>
            <a:off x="896938" y="1560513"/>
            <a:ext cx="18605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1"/>
                </a:solidFill>
              </a:rPr>
              <a:t>Túbulo colector cortical</a:t>
            </a:r>
          </a:p>
        </p:txBody>
      </p:sp>
      <p:sp>
        <p:nvSpPr>
          <p:cNvPr id="29741" name="CuadroTexto 23"/>
          <p:cNvSpPr txBox="1">
            <a:spLocks noChangeArrowheads="1"/>
          </p:cNvSpPr>
          <p:nvPr/>
        </p:nvSpPr>
        <p:spPr bwMode="auto">
          <a:xfrm>
            <a:off x="1652589" y="3954462"/>
            <a:ext cx="1341437"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dirty="0">
                <a:solidFill>
                  <a:schemeClr val="bg1"/>
                </a:solidFill>
              </a:rPr>
              <a:t>Túbulo colector</a:t>
            </a:r>
          </a:p>
        </p:txBody>
      </p:sp>
      <p:sp>
        <p:nvSpPr>
          <p:cNvPr id="29742" name="Rectangle 4"/>
          <p:cNvSpPr>
            <a:spLocks noChangeArrowheads="1"/>
          </p:cNvSpPr>
          <p:nvPr/>
        </p:nvSpPr>
        <p:spPr bwMode="auto">
          <a:xfrm>
            <a:off x="563563" y="2297113"/>
            <a:ext cx="381000" cy="3387725"/>
          </a:xfrm>
          <a:prstGeom prst="rect">
            <a:avLst/>
          </a:prstGeom>
          <a:gradFill rotWithShape="0">
            <a:gsLst>
              <a:gs pos="0">
                <a:srgbClr val="66FF99"/>
              </a:gs>
              <a:gs pos="100000">
                <a:schemeClr val="accent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s-ES" altLang="es-ES" sz="1800">
              <a:solidFill>
                <a:schemeClr val="bg1"/>
              </a:solidFill>
            </a:endParaRPr>
          </a:p>
        </p:txBody>
      </p:sp>
      <p:sp>
        <p:nvSpPr>
          <p:cNvPr id="29743" name="Rectángulo 1"/>
          <p:cNvSpPr>
            <a:spLocks noChangeArrowheads="1"/>
          </p:cNvSpPr>
          <p:nvPr/>
        </p:nvSpPr>
        <p:spPr bwMode="auto">
          <a:xfrm>
            <a:off x="7200900" y="6151563"/>
            <a:ext cx="393541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dirty="0">
                <a:solidFill>
                  <a:schemeClr val="bg1"/>
                </a:solidFill>
              </a:rPr>
              <a:t>Abreviaturas</a:t>
            </a:r>
            <a:r>
              <a:rPr lang="es-ES" altLang="es-ES" sz="1200" dirty="0">
                <a:solidFill>
                  <a:schemeClr val="bg1"/>
                </a:solidFill>
              </a:rPr>
              <a:t>: </a:t>
            </a:r>
            <a:r>
              <a:rPr lang="es-ES" altLang="es-ES" sz="1200" dirty="0" err="1">
                <a:solidFill>
                  <a:schemeClr val="bg1"/>
                </a:solidFill>
              </a:rPr>
              <a:t>Na</a:t>
            </a:r>
            <a:r>
              <a:rPr lang="es-ES" altLang="es-ES" sz="1200" dirty="0">
                <a:solidFill>
                  <a:schemeClr val="bg1"/>
                </a:solidFill>
              </a:rPr>
              <a:t>: sodio, </a:t>
            </a:r>
            <a:r>
              <a:rPr lang="es-ES" altLang="es-ES" sz="1200" dirty="0" err="1">
                <a:solidFill>
                  <a:schemeClr val="bg1"/>
                </a:solidFill>
              </a:rPr>
              <a:t>ClC</a:t>
            </a:r>
            <a:r>
              <a:rPr lang="es-ES" altLang="es-ES" sz="1200" dirty="0">
                <a:solidFill>
                  <a:schemeClr val="bg1"/>
                </a:solidFill>
              </a:rPr>
              <a:t>: canales de calcio, ROMK: canal </a:t>
            </a:r>
            <a:r>
              <a:rPr lang="es-ES" altLang="es-ES" sz="1200" dirty="0" err="1">
                <a:solidFill>
                  <a:schemeClr val="bg1"/>
                </a:solidFill>
              </a:rPr>
              <a:t>epitetial</a:t>
            </a:r>
            <a:r>
              <a:rPr lang="es-ES" altLang="es-ES" sz="1200" dirty="0">
                <a:solidFill>
                  <a:schemeClr val="bg1"/>
                </a:solidFill>
              </a:rPr>
              <a:t> de potasio, NKCC2: cotransportador sodio-potasio-cloro, NCC: cotransportador sodio-cloro tiazida sensible.   </a:t>
            </a:r>
          </a:p>
        </p:txBody>
      </p:sp>
      <p:sp>
        <p:nvSpPr>
          <p:cNvPr id="27" name="Arco de bloque 26">
            <a:extLst>
              <a:ext uri="{FF2B5EF4-FFF2-40B4-BE49-F238E27FC236}">
                <a16:creationId xmlns:a16="http://schemas.microsoft.com/office/drawing/2014/main" id="{7E803AD1-AE58-436F-A4A2-A8CAFF7C94EA}"/>
              </a:ext>
            </a:extLst>
          </p:cNvPr>
          <p:cNvSpPr/>
          <p:nvPr/>
        </p:nvSpPr>
        <p:spPr>
          <a:xfrm flipV="1">
            <a:off x="7104063" y="5167313"/>
            <a:ext cx="569912" cy="522287"/>
          </a:xfrm>
          <a:prstGeom prst="blockArc">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s-ES" sz="1600">
              <a:solidFill>
                <a:schemeClr val="tx1"/>
              </a:solidFill>
            </a:endParaRPr>
          </a:p>
        </p:txBody>
      </p:sp>
      <p:sp>
        <p:nvSpPr>
          <p:cNvPr id="28" name="Flecha: hacia abajo 27">
            <a:extLst>
              <a:ext uri="{FF2B5EF4-FFF2-40B4-BE49-F238E27FC236}">
                <a16:creationId xmlns:a16="http://schemas.microsoft.com/office/drawing/2014/main" id="{D373E2FF-C13C-4956-8AF5-CE63EB06AA81}"/>
              </a:ext>
            </a:extLst>
          </p:cNvPr>
          <p:cNvSpPr/>
          <p:nvPr/>
        </p:nvSpPr>
        <p:spPr>
          <a:xfrm flipV="1">
            <a:off x="8831263" y="3205163"/>
            <a:ext cx="179387" cy="9271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9" name="Elipse 28">
            <a:extLst>
              <a:ext uri="{FF2B5EF4-FFF2-40B4-BE49-F238E27FC236}">
                <a16:creationId xmlns:a16="http://schemas.microsoft.com/office/drawing/2014/main" id="{7C4E6198-750F-4CB1-93EC-3C760F1A36E2}"/>
              </a:ext>
            </a:extLst>
          </p:cNvPr>
          <p:cNvSpPr/>
          <p:nvPr/>
        </p:nvSpPr>
        <p:spPr>
          <a:xfrm>
            <a:off x="8659813" y="3417888"/>
            <a:ext cx="531812" cy="601662"/>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endParaRPr lang="es-ES" sz="1400" b="1" dirty="0">
              <a:solidFill>
                <a:schemeClr val="tx1"/>
              </a:solidFill>
            </a:endParaRPr>
          </a:p>
        </p:txBody>
      </p:sp>
      <p:sp>
        <p:nvSpPr>
          <p:cNvPr id="30" name="Elipse 29">
            <a:extLst>
              <a:ext uri="{FF2B5EF4-FFF2-40B4-BE49-F238E27FC236}">
                <a16:creationId xmlns:a16="http://schemas.microsoft.com/office/drawing/2014/main" id="{2E41127C-049B-432F-9E9E-A5CF85234956}"/>
              </a:ext>
            </a:extLst>
          </p:cNvPr>
          <p:cNvSpPr/>
          <p:nvPr/>
        </p:nvSpPr>
        <p:spPr>
          <a:xfrm>
            <a:off x="6834188" y="3424238"/>
            <a:ext cx="973137" cy="601662"/>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s-ES" sz="1400" b="1" dirty="0">
                <a:solidFill>
                  <a:schemeClr val="tx1"/>
                </a:solidFill>
              </a:rPr>
              <a:t>ATP</a:t>
            </a:r>
          </a:p>
        </p:txBody>
      </p:sp>
      <p:sp>
        <p:nvSpPr>
          <p:cNvPr id="31" name="Flecha curvada hacia abajo 31">
            <a:extLst>
              <a:ext uri="{FF2B5EF4-FFF2-40B4-BE49-F238E27FC236}">
                <a16:creationId xmlns:a16="http://schemas.microsoft.com/office/drawing/2014/main" id="{F09435D5-1C7B-47A1-8D3D-EBF8CF28B3B4}"/>
              </a:ext>
            </a:extLst>
          </p:cNvPr>
          <p:cNvSpPr/>
          <p:nvPr/>
        </p:nvSpPr>
        <p:spPr>
          <a:xfrm rot="17243047" flipV="1">
            <a:off x="6323012" y="3551238"/>
            <a:ext cx="779463" cy="28098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29749" name="Rectángulo 31"/>
          <p:cNvSpPr>
            <a:spLocks noChangeArrowheads="1"/>
          </p:cNvSpPr>
          <p:nvPr/>
        </p:nvSpPr>
        <p:spPr bwMode="auto">
          <a:xfrm>
            <a:off x="6053138" y="4019550"/>
            <a:ext cx="592137"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3Na</a:t>
            </a:r>
            <a:r>
              <a:rPr lang="es-ES" altLang="es-ES" sz="1600" b="1" baseline="30000"/>
              <a:t>+</a:t>
            </a:r>
            <a:endParaRPr lang="es-ES" altLang="es-ES" sz="1600"/>
          </a:p>
        </p:txBody>
      </p:sp>
      <p:sp>
        <p:nvSpPr>
          <p:cNvPr id="33" name="Flecha curvada hacia abajo 26">
            <a:extLst>
              <a:ext uri="{FF2B5EF4-FFF2-40B4-BE49-F238E27FC236}">
                <a16:creationId xmlns:a16="http://schemas.microsoft.com/office/drawing/2014/main" id="{0927E348-C611-4550-B7EB-34FF5303FC38}"/>
              </a:ext>
            </a:extLst>
          </p:cNvPr>
          <p:cNvSpPr/>
          <p:nvPr/>
        </p:nvSpPr>
        <p:spPr>
          <a:xfrm rot="4967044" flipV="1">
            <a:off x="7564438" y="3635375"/>
            <a:ext cx="741362" cy="25558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29751" name="CuadroTexto 33"/>
          <p:cNvSpPr txBox="1">
            <a:spLocks noChangeArrowheads="1"/>
          </p:cNvSpPr>
          <p:nvPr/>
        </p:nvSpPr>
        <p:spPr bwMode="auto">
          <a:xfrm>
            <a:off x="8058150" y="3924300"/>
            <a:ext cx="4524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2K</a:t>
            </a:r>
            <a:r>
              <a:rPr lang="es-ES" altLang="es-ES" sz="1200" b="1" baseline="30000"/>
              <a:t>+</a:t>
            </a:r>
          </a:p>
        </p:txBody>
      </p:sp>
      <p:sp>
        <p:nvSpPr>
          <p:cNvPr id="35" name="Elipse 34">
            <a:extLst>
              <a:ext uri="{FF2B5EF4-FFF2-40B4-BE49-F238E27FC236}">
                <a16:creationId xmlns:a16="http://schemas.microsoft.com/office/drawing/2014/main" id="{BE495D01-55B4-4CBE-96FA-10E4E59B4AAD}"/>
              </a:ext>
            </a:extLst>
          </p:cNvPr>
          <p:cNvSpPr/>
          <p:nvPr/>
        </p:nvSpPr>
        <p:spPr>
          <a:xfrm>
            <a:off x="6902450" y="4767263"/>
            <a:ext cx="973138" cy="601662"/>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s-ES" sz="1400" b="1" dirty="0">
                <a:solidFill>
                  <a:schemeClr val="tx1"/>
                </a:solidFill>
              </a:rPr>
              <a:t>NCC</a:t>
            </a:r>
          </a:p>
        </p:txBody>
      </p:sp>
      <p:sp>
        <p:nvSpPr>
          <p:cNvPr id="29753" name="CuadroTexto 35"/>
          <p:cNvSpPr txBox="1">
            <a:spLocks noChangeArrowheads="1"/>
          </p:cNvSpPr>
          <p:nvPr/>
        </p:nvSpPr>
        <p:spPr bwMode="auto">
          <a:xfrm>
            <a:off x="6096000" y="5219700"/>
            <a:ext cx="4873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Na</a:t>
            </a:r>
            <a:r>
              <a:rPr lang="es-ES" altLang="es-ES" sz="1600" b="1" baseline="30000">
                <a:solidFill>
                  <a:schemeClr val="bg2"/>
                </a:solidFill>
              </a:rPr>
              <a:t>+</a:t>
            </a:r>
          </a:p>
        </p:txBody>
      </p:sp>
      <p:sp>
        <p:nvSpPr>
          <p:cNvPr id="37" name="Flecha curvada hacia abajo 30">
            <a:extLst>
              <a:ext uri="{FF2B5EF4-FFF2-40B4-BE49-F238E27FC236}">
                <a16:creationId xmlns:a16="http://schemas.microsoft.com/office/drawing/2014/main" id="{53799B4A-4BA9-4D93-A674-FDC7AD5D5412}"/>
              </a:ext>
            </a:extLst>
          </p:cNvPr>
          <p:cNvSpPr/>
          <p:nvPr/>
        </p:nvSpPr>
        <p:spPr>
          <a:xfrm rot="17243047">
            <a:off x="7679532" y="4871244"/>
            <a:ext cx="741362" cy="30480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38" name="Flecha curvada hacia abajo 31">
            <a:extLst>
              <a:ext uri="{FF2B5EF4-FFF2-40B4-BE49-F238E27FC236}">
                <a16:creationId xmlns:a16="http://schemas.microsoft.com/office/drawing/2014/main" id="{AF5BD789-30EA-4D00-958E-C047A3549B03}"/>
              </a:ext>
            </a:extLst>
          </p:cNvPr>
          <p:cNvSpPr/>
          <p:nvPr/>
        </p:nvSpPr>
        <p:spPr>
          <a:xfrm rot="17243047" flipV="1">
            <a:off x="6369844" y="4912519"/>
            <a:ext cx="779463" cy="282575"/>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29756" name="Rectángulo 38"/>
          <p:cNvSpPr>
            <a:spLocks noChangeArrowheads="1"/>
          </p:cNvSpPr>
          <p:nvPr/>
        </p:nvSpPr>
        <p:spPr bwMode="auto">
          <a:xfrm>
            <a:off x="8074025" y="5202238"/>
            <a:ext cx="3841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Cl</a:t>
            </a:r>
            <a:r>
              <a:rPr lang="es-ES" altLang="es-ES" sz="1600" b="1" baseline="30000">
                <a:solidFill>
                  <a:schemeClr val="bg2"/>
                </a:solidFill>
              </a:rPr>
              <a:t>-</a:t>
            </a:r>
            <a:endParaRPr lang="es-ES" altLang="es-ES" sz="1600" b="1">
              <a:solidFill>
                <a:schemeClr val="bg2"/>
              </a:solidFill>
            </a:endParaRPr>
          </a:p>
        </p:txBody>
      </p:sp>
      <p:sp>
        <p:nvSpPr>
          <p:cNvPr id="40" name="Elipse 39">
            <a:extLst>
              <a:ext uri="{FF2B5EF4-FFF2-40B4-BE49-F238E27FC236}">
                <a16:creationId xmlns:a16="http://schemas.microsoft.com/office/drawing/2014/main" id="{B9FC96AB-0CCA-453F-BE09-E82691F0ED0F}"/>
              </a:ext>
            </a:extLst>
          </p:cNvPr>
          <p:cNvSpPr/>
          <p:nvPr/>
        </p:nvSpPr>
        <p:spPr>
          <a:xfrm>
            <a:off x="10091738" y="4787900"/>
            <a:ext cx="534987" cy="601663"/>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endParaRPr lang="es-ES" sz="1400" b="1" dirty="0">
              <a:solidFill>
                <a:schemeClr val="tx1"/>
              </a:solidFill>
            </a:endParaRPr>
          </a:p>
        </p:txBody>
      </p:sp>
      <p:sp>
        <p:nvSpPr>
          <p:cNvPr id="41" name="Flecha curvada hacia abajo 26">
            <a:extLst>
              <a:ext uri="{FF2B5EF4-FFF2-40B4-BE49-F238E27FC236}">
                <a16:creationId xmlns:a16="http://schemas.microsoft.com/office/drawing/2014/main" id="{A4A68177-ABC5-4A9D-9833-31D28E697805}"/>
              </a:ext>
            </a:extLst>
          </p:cNvPr>
          <p:cNvSpPr/>
          <p:nvPr/>
        </p:nvSpPr>
        <p:spPr>
          <a:xfrm rot="4967044" flipV="1">
            <a:off x="10393362" y="4979988"/>
            <a:ext cx="741363" cy="25558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29759" name="CuadroTexto 41"/>
          <p:cNvSpPr txBox="1">
            <a:spLocks noChangeArrowheads="1"/>
          </p:cNvSpPr>
          <p:nvPr/>
        </p:nvSpPr>
        <p:spPr bwMode="auto">
          <a:xfrm>
            <a:off x="10887075" y="5268913"/>
            <a:ext cx="45243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2K</a:t>
            </a:r>
            <a:r>
              <a:rPr lang="es-ES" altLang="es-ES" sz="1200" b="1" baseline="30000">
                <a:solidFill>
                  <a:schemeClr val="bg2"/>
                </a:solidFill>
              </a:rPr>
              <a:t>+</a:t>
            </a:r>
          </a:p>
        </p:txBody>
      </p:sp>
      <p:sp>
        <p:nvSpPr>
          <p:cNvPr id="43" name="Flecha curvada hacia abajo 30">
            <a:extLst>
              <a:ext uri="{FF2B5EF4-FFF2-40B4-BE49-F238E27FC236}">
                <a16:creationId xmlns:a16="http://schemas.microsoft.com/office/drawing/2014/main" id="{5A1B40F7-B04C-483C-BBE3-AA97633A5270}"/>
              </a:ext>
            </a:extLst>
          </p:cNvPr>
          <p:cNvSpPr/>
          <p:nvPr/>
        </p:nvSpPr>
        <p:spPr>
          <a:xfrm rot="5400000">
            <a:off x="9581357" y="4934744"/>
            <a:ext cx="741362" cy="30480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29761" name="Rectángulo 43"/>
          <p:cNvSpPr>
            <a:spLocks noChangeArrowheads="1"/>
          </p:cNvSpPr>
          <p:nvPr/>
        </p:nvSpPr>
        <p:spPr bwMode="auto">
          <a:xfrm>
            <a:off x="9467850" y="4572000"/>
            <a:ext cx="3857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Cl</a:t>
            </a:r>
            <a:r>
              <a:rPr lang="es-ES" altLang="es-ES" sz="1600" b="1" baseline="30000"/>
              <a:t>-</a:t>
            </a:r>
            <a:endParaRPr lang="es-ES" altLang="es-ES" sz="1600" b="1"/>
          </a:p>
        </p:txBody>
      </p:sp>
      <p:sp>
        <p:nvSpPr>
          <p:cNvPr id="29762" name="CuadroTexto 44"/>
          <p:cNvSpPr txBox="1">
            <a:spLocks noChangeArrowheads="1"/>
          </p:cNvSpPr>
          <p:nvPr/>
        </p:nvSpPr>
        <p:spPr bwMode="auto">
          <a:xfrm>
            <a:off x="8780463" y="4164013"/>
            <a:ext cx="385762"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Cl</a:t>
            </a:r>
            <a:r>
              <a:rPr lang="es-ES" altLang="es-ES" sz="1600" b="1" baseline="30000"/>
              <a:t>-</a:t>
            </a:r>
          </a:p>
        </p:txBody>
      </p:sp>
      <p:sp>
        <p:nvSpPr>
          <p:cNvPr id="46" name="Elipse 45">
            <a:extLst>
              <a:ext uri="{FF2B5EF4-FFF2-40B4-BE49-F238E27FC236}">
                <a16:creationId xmlns:a16="http://schemas.microsoft.com/office/drawing/2014/main" id="{BD1282A9-FFD7-4834-B4F7-A194B303E233}"/>
              </a:ext>
            </a:extLst>
          </p:cNvPr>
          <p:cNvSpPr/>
          <p:nvPr/>
        </p:nvSpPr>
        <p:spPr>
          <a:xfrm>
            <a:off x="8551863" y="4814888"/>
            <a:ext cx="654050" cy="600075"/>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endParaRPr lang="es-ES" sz="1400" b="1" dirty="0">
              <a:solidFill>
                <a:schemeClr val="tx1"/>
              </a:solidFill>
            </a:endParaRPr>
          </a:p>
        </p:txBody>
      </p:sp>
      <p:sp>
        <p:nvSpPr>
          <p:cNvPr id="47" name="Flecha: hacia abajo 46">
            <a:extLst>
              <a:ext uri="{FF2B5EF4-FFF2-40B4-BE49-F238E27FC236}">
                <a16:creationId xmlns:a16="http://schemas.microsoft.com/office/drawing/2014/main" id="{F5731C42-0FD2-4D1F-A624-1C4B13DD0A17}"/>
              </a:ext>
            </a:extLst>
          </p:cNvPr>
          <p:cNvSpPr/>
          <p:nvPr/>
        </p:nvSpPr>
        <p:spPr>
          <a:xfrm flipV="1">
            <a:off x="8782050" y="4621213"/>
            <a:ext cx="179388" cy="9255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9765" name="CuadroTexto 47"/>
          <p:cNvSpPr txBox="1">
            <a:spLocks noChangeArrowheads="1"/>
          </p:cNvSpPr>
          <p:nvPr/>
        </p:nvSpPr>
        <p:spPr bwMode="auto">
          <a:xfrm>
            <a:off x="8620125" y="5575300"/>
            <a:ext cx="5302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Ca</a:t>
            </a:r>
            <a:r>
              <a:rPr lang="es-ES" altLang="es-ES" sz="1600" b="1" baseline="30000">
                <a:solidFill>
                  <a:schemeClr val="bg2"/>
                </a:solidFill>
              </a:rPr>
              <a:t>2+</a:t>
            </a:r>
          </a:p>
        </p:txBody>
      </p:sp>
      <p:sp>
        <p:nvSpPr>
          <p:cNvPr id="49" name="Elipse 48">
            <a:extLst>
              <a:ext uri="{FF2B5EF4-FFF2-40B4-BE49-F238E27FC236}">
                <a16:creationId xmlns:a16="http://schemas.microsoft.com/office/drawing/2014/main" id="{C5E59A05-4D7E-4EF8-81C6-2D1F5C179C66}"/>
              </a:ext>
            </a:extLst>
          </p:cNvPr>
          <p:cNvSpPr/>
          <p:nvPr/>
        </p:nvSpPr>
        <p:spPr>
          <a:xfrm>
            <a:off x="10021888" y="3421063"/>
            <a:ext cx="541337" cy="600075"/>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endParaRPr lang="es-ES" sz="1400" b="1" dirty="0">
              <a:solidFill>
                <a:schemeClr val="tx1"/>
              </a:solidFill>
            </a:endParaRPr>
          </a:p>
        </p:txBody>
      </p:sp>
      <p:sp>
        <p:nvSpPr>
          <p:cNvPr id="50" name="Flecha curvada hacia abajo 31">
            <a:extLst>
              <a:ext uri="{FF2B5EF4-FFF2-40B4-BE49-F238E27FC236}">
                <a16:creationId xmlns:a16="http://schemas.microsoft.com/office/drawing/2014/main" id="{6638D65D-7F16-43D4-88F9-161073A8B448}"/>
              </a:ext>
            </a:extLst>
          </p:cNvPr>
          <p:cNvSpPr/>
          <p:nvPr/>
        </p:nvSpPr>
        <p:spPr>
          <a:xfrm rot="17243047" flipV="1">
            <a:off x="9488488" y="3543300"/>
            <a:ext cx="779462" cy="28098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29768" name="Rectángulo 50"/>
          <p:cNvSpPr>
            <a:spLocks noChangeArrowheads="1"/>
          </p:cNvSpPr>
          <p:nvPr/>
        </p:nvSpPr>
        <p:spPr bwMode="auto">
          <a:xfrm>
            <a:off x="9378950" y="4011613"/>
            <a:ext cx="46196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Ca</a:t>
            </a:r>
            <a:r>
              <a:rPr lang="es-ES" altLang="es-ES" sz="1600" b="1" baseline="30000"/>
              <a:t>+</a:t>
            </a:r>
            <a:endParaRPr lang="es-ES" altLang="es-ES" sz="1600"/>
          </a:p>
        </p:txBody>
      </p:sp>
      <p:sp>
        <p:nvSpPr>
          <p:cNvPr id="52" name="Flecha curvada hacia abajo 26">
            <a:extLst>
              <a:ext uri="{FF2B5EF4-FFF2-40B4-BE49-F238E27FC236}">
                <a16:creationId xmlns:a16="http://schemas.microsoft.com/office/drawing/2014/main" id="{C15C2E1C-975A-41A7-894D-44CF8A6D6F33}"/>
              </a:ext>
            </a:extLst>
          </p:cNvPr>
          <p:cNvSpPr/>
          <p:nvPr/>
        </p:nvSpPr>
        <p:spPr>
          <a:xfrm rot="4967044" flipV="1">
            <a:off x="10331450" y="3627438"/>
            <a:ext cx="741363" cy="25558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29770" name="CuadroTexto 52"/>
          <p:cNvSpPr txBox="1">
            <a:spLocks noChangeArrowheads="1"/>
          </p:cNvSpPr>
          <p:nvPr/>
        </p:nvSpPr>
        <p:spPr bwMode="auto">
          <a:xfrm>
            <a:off x="10825163" y="3917950"/>
            <a:ext cx="5746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2Na</a:t>
            </a:r>
            <a:r>
              <a:rPr lang="es-ES" altLang="es-ES" sz="1200" b="1" baseline="3000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ítulo 1"/>
          <p:cNvSpPr>
            <a:spLocks noGrp="1"/>
          </p:cNvSpPr>
          <p:nvPr>
            <p:ph type="title"/>
          </p:nvPr>
        </p:nvSpPr>
        <p:spPr/>
        <p:txBody>
          <a:bodyPr/>
          <a:lstStyle/>
          <a:p>
            <a:r>
              <a:rPr lang="es-ES" altLang="es-ES" sz="3600">
                <a:solidFill>
                  <a:schemeClr val="bg1"/>
                </a:solidFill>
                <a:latin typeface="Arial" panose="020B0604020202020204" pitchFamily="34" charset="0"/>
                <a:cs typeface="Arial" panose="020B0604020202020204" pitchFamily="34" charset="0"/>
              </a:rPr>
              <a:t>TÚBULO DISTAL</a:t>
            </a:r>
          </a:p>
        </p:txBody>
      </p:sp>
      <p:sp>
        <p:nvSpPr>
          <p:cNvPr id="116" name="2 Rectángulo">
            <a:extLst>
              <a:ext uri="{FF2B5EF4-FFF2-40B4-BE49-F238E27FC236}">
                <a16:creationId xmlns:a16="http://schemas.microsoft.com/office/drawing/2014/main" id="{CA3E839F-5149-4147-A2CC-C149BA94A632}"/>
              </a:ext>
            </a:extLst>
          </p:cNvPr>
          <p:cNvSpPr/>
          <p:nvPr/>
        </p:nvSpPr>
        <p:spPr>
          <a:xfrm>
            <a:off x="407988" y="5346700"/>
            <a:ext cx="2782887" cy="100965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17" name="59 Rectángulo">
            <a:extLst>
              <a:ext uri="{FF2B5EF4-FFF2-40B4-BE49-F238E27FC236}">
                <a16:creationId xmlns:a16="http://schemas.microsoft.com/office/drawing/2014/main" id="{2B131456-645E-4DBC-B2DC-A4C3D049B027}"/>
              </a:ext>
            </a:extLst>
          </p:cNvPr>
          <p:cNvSpPr/>
          <p:nvPr/>
        </p:nvSpPr>
        <p:spPr>
          <a:xfrm>
            <a:off x="686216" y="4098851"/>
            <a:ext cx="2226181" cy="1507622"/>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b="1" dirty="0"/>
          </a:p>
        </p:txBody>
      </p:sp>
      <p:sp>
        <p:nvSpPr>
          <p:cNvPr id="31754" name="CuadroTexto 35"/>
          <p:cNvSpPr txBox="1">
            <a:spLocks noChangeArrowheads="1"/>
          </p:cNvSpPr>
          <p:nvPr/>
        </p:nvSpPr>
        <p:spPr bwMode="auto">
          <a:xfrm>
            <a:off x="1039813" y="5948363"/>
            <a:ext cx="592137"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2Na</a:t>
            </a:r>
            <a:r>
              <a:rPr lang="es-ES" altLang="es-ES" sz="1600" b="1" baseline="30000">
                <a:solidFill>
                  <a:schemeClr val="bg2"/>
                </a:solidFill>
              </a:rPr>
              <a:t>+</a:t>
            </a:r>
          </a:p>
        </p:txBody>
      </p:sp>
      <p:sp>
        <p:nvSpPr>
          <p:cNvPr id="47" name="Flecha: hacia abajo 46">
            <a:extLst>
              <a:ext uri="{FF2B5EF4-FFF2-40B4-BE49-F238E27FC236}">
                <a16:creationId xmlns:a16="http://schemas.microsoft.com/office/drawing/2014/main" id="{F5731C42-0FD2-4D1F-A624-1C4B13DD0A17}"/>
              </a:ext>
            </a:extLst>
          </p:cNvPr>
          <p:cNvSpPr/>
          <p:nvPr/>
        </p:nvSpPr>
        <p:spPr>
          <a:xfrm flipV="1">
            <a:off x="1193800" y="3868738"/>
            <a:ext cx="206375" cy="19494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1756" name="CuadroTexto 47"/>
          <p:cNvSpPr txBox="1">
            <a:spLocks noChangeArrowheads="1"/>
          </p:cNvSpPr>
          <p:nvPr/>
        </p:nvSpPr>
        <p:spPr bwMode="auto">
          <a:xfrm>
            <a:off x="1768475" y="3644900"/>
            <a:ext cx="5302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Ca</a:t>
            </a:r>
            <a:r>
              <a:rPr lang="es-ES" altLang="es-ES" sz="1600" b="1" baseline="30000">
                <a:solidFill>
                  <a:schemeClr val="bg2"/>
                </a:solidFill>
              </a:rPr>
              <a:t>2+</a:t>
            </a:r>
          </a:p>
        </p:txBody>
      </p:sp>
      <p:sp>
        <p:nvSpPr>
          <p:cNvPr id="54" name="Flecha: hacia abajo 53">
            <a:extLst>
              <a:ext uri="{FF2B5EF4-FFF2-40B4-BE49-F238E27FC236}">
                <a16:creationId xmlns:a16="http://schemas.microsoft.com/office/drawing/2014/main" id="{2DE9F9A0-B0F4-46F8-9F06-A7597E0586A4}"/>
              </a:ext>
            </a:extLst>
          </p:cNvPr>
          <p:cNvSpPr/>
          <p:nvPr/>
        </p:nvSpPr>
        <p:spPr>
          <a:xfrm>
            <a:off x="1893888" y="4030663"/>
            <a:ext cx="206375" cy="195103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1758" name="Marcador de contenido 2"/>
          <p:cNvSpPr txBox="1">
            <a:spLocks/>
          </p:cNvSpPr>
          <p:nvPr/>
        </p:nvSpPr>
        <p:spPr bwMode="auto">
          <a:xfrm>
            <a:off x="596900" y="1463675"/>
            <a:ext cx="3532188" cy="412750"/>
          </a:xfrm>
          <a:prstGeom prst="rect">
            <a:avLst/>
          </a:prstGeom>
          <a:noFill/>
          <a:ln w="2857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pPr>
            <a:r>
              <a:rPr lang="es-ES" altLang="es-ES" sz="2400">
                <a:solidFill>
                  <a:srgbClr val="C00000"/>
                </a:solidFill>
              </a:rPr>
              <a:t>Enfermedad de Gitelman</a:t>
            </a:r>
          </a:p>
        </p:txBody>
      </p:sp>
      <p:sp>
        <p:nvSpPr>
          <p:cNvPr id="56" name="Flecha: hacia abajo 55">
            <a:extLst>
              <a:ext uri="{FF2B5EF4-FFF2-40B4-BE49-F238E27FC236}">
                <a16:creationId xmlns:a16="http://schemas.microsoft.com/office/drawing/2014/main" id="{DA916A4B-37F1-4A55-87BD-69CDA53A8C2F}"/>
              </a:ext>
            </a:extLst>
          </p:cNvPr>
          <p:cNvSpPr/>
          <p:nvPr/>
        </p:nvSpPr>
        <p:spPr>
          <a:xfrm>
            <a:off x="798513" y="1944688"/>
            <a:ext cx="184150" cy="1825625"/>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s-ES"/>
          </a:p>
        </p:txBody>
      </p:sp>
      <p:sp>
        <p:nvSpPr>
          <p:cNvPr id="57" name="Signo de multiplicación 56">
            <a:extLst>
              <a:ext uri="{FF2B5EF4-FFF2-40B4-BE49-F238E27FC236}">
                <a16:creationId xmlns:a16="http://schemas.microsoft.com/office/drawing/2014/main" id="{4D01633C-A208-4019-807B-9B15628F0401}"/>
              </a:ext>
            </a:extLst>
          </p:cNvPr>
          <p:cNvSpPr/>
          <p:nvPr/>
        </p:nvSpPr>
        <p:spPr>
          <a:xfrm>
            <a:off x="677863" y="3829050"/>
            <a:ext cx="425450" cy="490538"/>
          </a:xfrm>
          <a:prstGeom prst="mathMultiply">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s-ES" dirty="0"/>
          </a:p>
        </p:txBody>
      </p:sp>
      <p:sp>
        <p:nvSpPr>
          <p:cNvPr id="31761" name="Rectángulo 2"/>
          <p:cNvSpPr>
            <a:spLocks noChangeArrowheads="1"/>
          </p:cNvSpPr>
          <p:nvPr/>
        </p:nvSpPr>
        <p:spPr bwMode="auto">
          <a:xfrm>
            <a:off x="1103313" y="2106613"/>
            <a:ext cx="109728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2400" i="1">
                <a:solidFill>
                  <a:srgbClr val="C00000"/>
                </a:solidFill>
              </a:rPr>
              <a:t>Disfunción del canal NCCT del túbulo distal que promueve la eliminación de sodio y la retención de calcio</a:t>
            </a:r>
            <a:endParaRPr lang="es-ES" altLang="es-ES" sz="2400"/>
          </a:p>
        </p:txBody>
      </p:sp>
      <p:sp>
        <p:nvSpPr>
          <p:cNvPr id="31762" name="CuadroTexto 57"/>
          <p:cNvSpPr txBox="1">
            <a:spLocks noChangeArrowheads="1"/>
          </p:cNvSpPr>
          <p:nvPr/>
        </p:nvSpPr>
        <p:spPr bwMode="auto">
          <a:xfrm>
            <a:off x="3389313" y="3378200"/>
            <a:ext cx="8575675" cy="1477963"/>
          </a:xfrm>
          <a:prstGeom prst="rect">
            <a:avLst/>
          </a:prstGeom>
          <a:noFill/>
          <a:ln w="6350">
            <a:solidFill>
              <a:srgbClr val="C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CLÍNICA: pérdida de sodio y cloro con la consiguiente activación del SRAA (estímulo del túbulo colector cortical), lo que acompaña el cuadro con alcalosis e hipopotasemia. Además por el bloqueo de la célula distal, se produce hipocalciuria (de ahí que las tiazidas se usen como tratamiento de las litiasis cálcicas) y magensio. La clínica es secundaria a la depleción de sodio y de potasio. </a:t>
            </a:r>
          </a:p>
        </p:txBody>
      </p:sp>
      <p:sp>
        <p:nvSpPr>
          <p:cNvPr id="31763" name="Rectángulo 58"/>
          <p:cNvSpPr>
            <a:spLocks noChangeArrowheads="1"/>
          </p:cNvSpPr>
          <p:nvPr/>
        </p:nvSpPr>
        <p:spPr bwMode="auto">
          <a:xfrm>
            <a:off x="3279775" y="3008313"/>
            <a:ext cx="35575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ETIOLOGÍA: autosómica recesiva</a:t>
            </a:r>
            <a:endParaRPr lang="es-ES" altLang="es-ES" sz="1800"/>
          </a:p>
        </p:txBody>
      </p:sp>
      <p:sp>
        <p:nvSpPr>
          <p:cNvPr id="31764" name="CuadroTexto 59"/>
          <p:cNvSpPr txBox="1">
            <a:spLocks noChangeArrowheads="1"/>
          </p:cNvSpPr>
          <p:nvPr/>
        </p:nvSpPr>
        <p:spPr bwMode="auto">
          <a:xfrm>
            <a:off x="3389313" y="4932363"/>
            <a:ext cx="8575675" cy="368300"/>
          </a:xfrm>
          <a:prstGeom prst="rect">
            <a:avLst/>
          </a:prstGeom>
          <a:noFill/>
          <a:ln w="6350">
            <a:solidFill>
              <a:srgbClr val="C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TRATAMIENTO: suplementación de sodio y de potasio</a:t>
            </a:r>
          </a:p>
        </p:txBody>
      </p:sp>
      <p:sp>
        <p:nvSpPr>
          <p:cNvPr id="5" name="Flecha: a la derecha con bandas 4">
            <a:extLst>
              <a:ext uri="{FF2B5EF4-FFF2-40B4-BE49-F238E27FC236}">
                <a16:creationId xmlns:a16="http://schemas.microsoft.com/office/drawing/2014/main" id="{7F3A9838-1312-4A64-AD2D-0F383FC02797}"/>
              </a:ext>
            </a:extLst>
          </p:cNvPr>
          <p:cNvSpPr/>
          <p:nvPr/>
        </p:nvSpPr>
        <p:spPr>
          <a:xfrm>
            <a:off x="1631950" y="6092825"/>
            <a:ext cx="3024188" cy="15081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62" name="Rectángulo: esquinas diagonales redondeadas 61">
            <a:extLst>
              <a:ext uri="{FF2B5EF4-FFF2-40B4-BE49-F238E27FC236}">
                <a16:creationId xmlns:a16="http://schemas.microsoft.com/office/drawing/2014/main" id="{72B47F8F-2392-41F0-9C8A-C2C9323041B4}"/>
              </a:ext>
            </a:extLst>
          </p:cNvPr>
          <p:cNvSpPr/>
          <p:nvPr/>
        </p:nvSpPr>
        <p:spPr>
          <a:xfrm>
            <a:off x="4889949" y="5920424"/>
            <a:ext cx="2646213" cy="435927"/>
          </a:xfrm>
          <a:prstGeom prst="round2DiagRec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s-ES" sz="2400" dirty="0">
                <a:solidFill>
                  <a:schemeClr val="tx1"/>
                </a:solidFill>
              </a:rPr>
              <a:t>ALDOSTERONA</a:t>
            </a:r>
          </a:p>
        </p:txBody>
      </p:sp>
      <p:sp>
        <p:nvSpPr>
          <p:cNvPr id="63" name="Signo más 62">
            <a:extLst>
              <a:ext uri="{FF2B5EF4-FFF2-40B4-BE49-F238E27FC236}">
                <a16:creationId xmlns:a16="http://schemas.microsoft.com/office/drawing/2014/main" id="{26C4B9FD-20BC-41E2-9D82-1C71D9A492D0}"/>
              </a:ext>
            </a:extLst>
          </p:cNvPr>
          <p:cNvSpPr/>
          <p:nvPr/>
        </p:nvSpPr>
        <p:spPr>
          <a:xfrm>
            <a:off x="4097338" y="5719763"/>
            <a:ext cx="369887" cy="373062"/>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dirty="0"/>
          </a:p>
        </p:txBody>
      </p:sp>
      <p:sp>
        <p:nvSpPr>
          <p:cNvPr id="31770" name="CuadroTexto 63"/>
          <p:cNvSpPr txBox="1">
            <a:spLocks noChangeArrowheads="1"/>
          </p:cNvSpPr>
          <p:nvPr/>
        </p:nvSpPr>
        <p:spPr bwMode="auto">
          <a:xfrm>
            <a:off x="7566025" y="5943600"/>
            <a:ext cx="3505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b="1">
                <a:solidFill>
                  <a:schemeClr val="bg2"/>
                </a:solidFill>
              </a:rPr>
              <a:t>Excreción de potasio y de protones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ítulo 1"/>
          <p:cNvSpPr>
            <a:spLocks noGrp="1"/>
          </p:cNvSpPr>
          <p:nvPr>
            <p:ph type="title"/>
          </p:nvPr>
        </p:nvSpPr>
        <p:spPr/>
        <p:txBody>
          <a:bodyPr/>
          <a:lstStyle/>
          <a:p>
            <a:r>
              <a:rPr lang="es-ES" altLang="es-ES" sz="3600">
                <a:solidFill>
                  <a:schemeClr val="bg1"/>
                </a:solidFill>
                <a:latin typeface="Arial" panose="020B0604020202020204" pitchFamily="34" charset="0"/>
                <a:cs typeface="Arial" panose="020B0604020202020204" pitchFamily="34" charset="0"/>
              </a:rPr>
              <a:t>ASA DE HENLE</a:t>
            </a:r>
          </a:p>
        </p:txBody>
      </p:sp>
      <p:sp>
        <p:nvSpPr>
          <p:cNvPr id="33798" name="Rectangle 9"/>
          <p:cNvSpPr>
            <a:spLocks noChangeArrowheads="1"/>
          </p:cNvSpPr>
          <p:nvPr/>
        </p:nvSpPr>
        <p:spPr bwMode="auto">
          <a:xfrm>
            <a:off x="579438" y="1917700"/>
            <a:ext cx="2573337" cy="677863"/>
          </a:xfrm>
          <a:prstGeom prst="rect">
            <a:avLst/>
          </a:prstGeom>
          <a:solidFill>
            <a:srgbClr val="66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es-ES" altLang="es-ES" sz="1200">
              <a:solidFill>
                <a:schemeClr val="bg1"/>
              </a:solidFill>
            </a:endParaRPr>
          </a:p>
        </p:txBody>
      </p:sp>
      <p:sp>
        <p:nvSpPr>
          <p:cNvPr id="33799" name="Rectangle 10"/>
          <p:cNvSpPr>
            <a:spLocks noChangeArrowheads="1"/>
          </p:cNvSpPr>
          <p:nvPr/>
        </p:nvSpPr>
        <p:spPr bwMode="auto">
          <a:xfrm>
            <a:off x="2757488" y="2005013"/>
            <a:ext cx="393700" cy="4522787"/>
          </a:xfrm>
          <a:prstGeom prst="rect">
            <a:avLst/>
          </a:prstGeom>
          <a:gradFill rotWithShape="1">
            <a:gsLst>
              <a:gs pos="0">
                <a:srgbClr val="66FF99"/>
              </a:gs>
              <a:gs pos="100000">
                <a:srgbClr val="FAFD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s-ES" altLang="es-ES" sz="1800">
              <a:solidFill>
                <a:schemeClr val="bg1"/>
              </a:solidFill>
            </a:endParaRPr>
          </a:p>
        </p:txBody>
      </p:sp>
      <p:sp>
        <p:nvSpPr>
          <p:cNvPr id="17" name="51 Elipse">
            <a:extLst>
              <a:ext uri="{FF2B5EF4-FFF2-40B4-BE49-F238E27FC236}">
                <a16:creationId xmlns:a16="http://schemas.microsoft.com/office/drawing/2014/main" id="{2B67882F-C3DE-41B4-8AFB-E33D159A7F2F}"/>
              </a:ext>
            </a:extLst>
          </p:cNvPr>
          <p:cNvSpPr/>
          <p:nvPr/>
        </p:nvSpPr>
        <p:spPr>
          <a:xfrm>
            <a:off x="2650505" y="3008314"/>
            <a:ext cx="214313"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18" name="52 Elipse">
            <a:extLst>
              <a:ext uri="{FF2B5EF4-FFF2-40B4-BE49-F238E27FC236}">
                <a16:creationId xmlns:a16="http://schemas.microsoft.com/office/drawing/2014/main" id="{608469D4-B818-44A0-8AD3-48C76B6659A3}"/>
              </a:ext>
            </a:extLst>
          </p:cNvPr>
          <p:cNvSpPr/>
          <p:nvPr/>
        </p:nvSpPr>
        <p:spPr>
          <a:xfrm>
            <a:off x="2650505" y="3222626"/>
            <a:ext cx="214313"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19" name="53 Elipse">
            <a:extLst>
              <a:ext uri="{FF2B5EF4-FFF2-40B4-BE49-F238E27FC236}">
                <a16:creationId xmlns:a16="http://schemas.microsoft.com/office/drawing/2014/main" id="{6C456232-B03A-4096-B757-A7AE4D1313BD}"/>
              </a:ext>
            </a:extLst>
          </p:cNvPr>
          <p:cNvSpPr/>
          <p:nvPr/>
        </p:nvSpPr>
        <p:spPr>
          <a:xfrm>
            <a:off x="2650505" y="3436939"/>
            <a:ext cx="214313"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0" name="54 Elipse">
            <a:extLst>
              <a:ext uri="{FF2B5EF4-FFF2-40B4-BE49-F238E27FC236}">
                <a16:creationId xmlns:a16="http://schemas.microsoft.com/office/drawing/2014/main" id="{358FD478-FC08-4B32-917C-D5E4AC89893F}"/>
              </a:ext>
            </a:extLst>
          </p:cNvPr>
          <p:cNvSpPr/>
          <p:nvPr/>
        </p:nvSpPr>
        <p:spPr>
          <a:xfrm>
            <a:off x="2650505" y="3651251"/>
            <a:ext cx="214313"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87" name="20 Rectángulo">
            <a:extLst>
              <a:ext uri="{FF2B5EF4-FFF2-40B4-BE49-F238E27FC236}">
                <a16:creationId xmlns:a16="http://schemas.microsoft.com/office/drawing/2014/main" id="{31D2F7F5-24BE-4A3D-B524-1B338FDF05D6}"/>
              </a:ext>
            </a:extLst>
          </p:cNvPr>
          <p:cNvSpPr/>
          <p:nvPr/>
        </p:nvSpPr>
        <p:spPr>
          <a:xfrm>
            <a:off x="1233945" y="1932042"/>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88" name="21 Rectángulo">
            <a:extLst>
              <a:ext uri="{FF2B5EF4-FFF2-40B4-BE49-F238E27FC236}">
                <a16:creationId xmlns:a16="http://schemas.microsoft.com/office/drawing/2014/main" id="{71126806-87F3-42B4-B724-6614FB46F1FE}"/>
              </a:ext>
            </a:extLst>
          </p:cNvPr>
          <p:cNvSpPr/>
          <p:nvPr/>
        </p:nvSpPr>
        <p:spPr>
          <a:xfrm>
            <a:off x="1392116" y="1932042"/>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89" name="22 Rectángulo">
            <a:extLst>
              <a:ext uri="{FF2B5EF4-FFF2-40B4-BE49-F238E27FC236}">
                <a16:creationId xmlns:a16="http://schemas.microsoft.com/office/drawing/2014/main" id="{4EED11B2-2942-4AD4-AEC1-3D31C53B1FDF}"/>
              </a:ext>
            </a:extLst>
          </p:cNvPr>
          <p:cNvSpPr/>
          <p:nvPr/>
        </p:nvSpPr>
        <p:spPr>
          <a:xfrm>
            <a:off x="1550287" y="1932042"/>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90" name="23 Rectángulo">
            <a:extLst>
              <a:ext uri="{FF2B5EF4-FFF2-40B4-BE49-F238E27FC236}">
                <a16:creationId xmlns:a16="http://schemas.microsoft.com/office/drawing/2014/main" id="{AB8FCC7E-EF52-4B90-97C0-7CB19A60EEF9}"/>
              </a:ext>
            </a:extLst>
          </p:cNvPr>
          <p:cNvSpPr/>
          <p:nvPr/>
        </p:nvSpPr>
        <p:spPr>
          <a:xfrm>
            <a:off x="1708457" y="1932042"/>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91" name="24 Rectángulo">
            <a:extLst>
              <a:ext uri="{FF2B5EF4-FFF2-40B4-BE49-F238E27FC236}">
                <a16:creationId xmlns:a16="http://schemas.microsoft.com/office/drawing/2014/main" id="{7D219FB9-CC01-4B87-A7B9-4D211C4E5665}"/>
              </a:ext>
            </a:extLst>
          </p:cNvPr>
          <p:cNvSpPr/>
          <p:nvPr/>
        </p:nvSpPr>
        <p:spPr>
          <a:xfrm>
            <a:off x="1866628" y="1932042"/>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116" name="2 Rectángulo">
            <a:extLst>
              <a:ext uri="{FF2B5EF4-FFF2-40B4-BE49-F238E27FC236}">
                <a16:creationId xmlns:a16="http://schemas.microsoft.com/office/drawing/2014/main" id="{CA3E839F-5149-4147-A2CC-C149BA94A632}"/>
              </a:ext>
            </a:extLst>
          </p:cNvPr>
          <p:cNvSpPr/>
          <p:nvPr/>
        </p:nvSpPr>
        <p:spPr>
          <a:xfrm>
            <a:off x="5257800" y="5080000"/>
            <a:ext cx="5662613" cy="94138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17" name="59 Rectángulo">
            <a:extLst>
              <a:ext uri="{FF2B5EF4-FFF2-40B4-BE49-F238E27FC236}">
                <a16:creationId xmlns:a16="http://schemas.microsoft.com/office/drawing/2014/main" id="{2B131456-645E-4DBC-B2DC-A4C3D049B027}"/>
              </a:ext>
            </a:extLst>
          </p:cNvPr>
          <p:cNvSpPr/>
          <p:nvPr/>
        </p:nvSpPr>
        <p:spPr>
          <a:xfrm>
            <a:off x="6050633" y="4149937"/>
            <a:ext cx="4365847" cy="1105672"/>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b="1" dirty="0"/>
          </a:p>
        </p:txBody>
      </p:sp>
      <p:sp>
        <p:nvSpPr>
          <p:cNvPr id="21" name="19 Rectángulo">
            <a:extLst>
              <a:ext uri="{FF2B5EF4-FFF2-40B4-BE49-F238E27FC236}">
                <a16:creationId xmlns:a16="http://schemas.microsoft.com/office/drawing/2014/main" id="{B9E4D700-80E9-45AB-99A8-02FC9651A6E3}"/>
              </a:ext>
            </a:extLst>
          </p:cNvPr>
          <p:cNvSpPr/>
          <p:nvPr/>
        </p:nvSpPr>
        <p:spPr>
          <a:xfrm>
            <a:off x="517818" y="1683579"/>
            <a:ext cx="236177" cy="419352"/>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33834" name="CuadroTexto 21"/>
          <p:cNvSpPr txBox="1">
            <a:spLocks noChangeArrowheads="1"/>
          </p:cNvSpPr>
          <p:nvPr/>
        </p:nvSpPr>
        <p:spPr bwMode="auto">
          <a:xfrm rot="-2203874">
            <a:off x="-127000" y="1382713"/>
            <a:ext cx="11160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1"/>
                </a:solidFill>
              </a:rPr>
              <a:t>Túbulo distal</a:t>
            </a:r>
          </a:p>
        </p:txBody>
      </p:sp>
      <p:sp>
        <p:nvSpPr>
          <p:cNvPr id="33835" name="CuadroTexto 22"/>
          <p:cNvSpPr txBox="1">
            <a:spLocks noChangeArrowheads="1"/>
          </p:cNvSpPr>
          <p:nvPr/>
        </p:nvSpPr>
        <p:spPr bwMode="auto">
          <a:xfrm>
            <a:off x="896938" y="1560513"/>
            <a:ext cx="18605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1"/>
                </a:solidFill>
              </a:rPr>
              <a:t>Túbulo colector cortical</a:t>
            </a:r>
          </a:p>
        </p:txBody>
      </p:sp>
      <p:sp>
        <p:nvSpPr>
          <p:cNvPr id="33836" name="CuadroTexto 23"/>
          <p:cNvSpPr txBox="1">
            <a:spLocks noChangeArrowheads="1"/>
          </p:cNvSpPr>
          <p:nvPr/>
        </p:nvSpPr>
        <p:spPr bwMode="auto">
          <a:xfrm>
            <a:off x="3259138" y="3362325"/>
            <a:ext cx="1341437"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1"/>
                </a:solidFill>
              </a:rPr>
              <a:t>Túbulo colector</a:t>
            </a:r>
          </a:p>
        </p:txBody>
      </p:sp>
      <p:sp>
        <p:nvSpPr>
          <p:cNvPr id="33837" name="Rectangle 4"/>
          <p:cNvSpPr>
            <a:spLocks noChangeArrowheads="1"/>
          </p:cNvSpPr>
          <p:nvPr/>
        </p:nvSpPr>
        <p:spPr bwMode="auto">
          <a:xfrm>
            <a:off x="563563" y="2297113"/>
            <a:ext cx="381000" cy="3387725"/>
          </a:xfrm>
          <a:prstGeom prst="rect">
            <a:avLst/>
          </a:prstGeom>
          <a:gradFill rotWithShape="0">
            <a:gsLst>
              <a:gs pos="0">
                <a:srgbClr val="66FF99"/>
              </a:gs>
              <a:gs pos="100000">
                <a:schemeClr val="accent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s-ES" altLang="es-ES" sz="1800">
              <a:solidFill>
                <a:schemeClr val="bg1"/>
              </a:solidFill>
            </a:endParaRPr>
          </a:p>
        </p:txBody>
      </p:sp>
      <p:sp>
        <p:nvSpPr>
          <p:cNvPr id="26" name="19 Rectángulo">
            <a:extLst>
              <a:ext uri="{FF2B5EF4-FFF2-40B4-BE49-F238E27FC236}">
                <a16:creationId xmlns:a16="http://schemas.microsoft.com/office/drawing/2014/main" id="{1CFAA0F1-C2A4-4FA5-8574-541E08449AB9}"/>
              </a:ext>
            </a:extLst>
          </p:cNvPr>
          <p:cNvSpPr/>
          <p:nvPr/>
        </p:nvSpPr>
        <p:spPr>
          <a:xfrm>
            <a:off x="823725" y="3758334"/>
            <a:ext cx="247082" cy="641854"/>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33841" name="CuadroTexto 26"/>
          <p:cNvSpPr txBox="1">
            <a:spLocks noChangeArrowheads="1"/>
          </p:cNvSpPr>
          <p:nvPr/>
        </p:nvSpPr>
        <p:spPr bwMode="auto">
          <a:xfrm rot="-2203874">
            <a:off x="923925" y="3822700"/>
            <a:ext cx="11271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1"/>
                </a:solidFill>
              </a:rPr>
              <a:t>Asa de Henle</a:t>
            </a:r>
          </a:p>
        </p:txBody>
      </p:sp>
      <p:sp>
        <p:nvSpPr>
          <p:cNvPr id="33842" name="Rectángulo 1"/>
          <p:cNvSpPr>
            <a:spLocks noChangeArrowheads="1"/>
          </p:cNvSpPr>
          <p:nvPr/>
        </p:nvSpPr>
        <p:spPr bwMode="auto">
          <a:xfrm>
            <a:off x="4148521" y="1241425"/>
            <a:ext cx="7875204"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pPr>
            <a:r>
              <a:rPr lang="es-ES" altLang="es-ES" sz="2000" dirty="0">
                <a:solidFill>
                  <a:schemeClr val="bg1"/>
                </a:solidFill>
              </a:rPr>
              <a:t>Se produce un transporte de sodio, potasio, cloro y magnesio, a través de un solo tipo celular. </a:t>
            </a:r>
          </a:p>
          <a:p>
            <a:pPr>
              <a:spcBef>
                <a:spcPct val="0"/>
              </a:spcBef>
            </a:pPr>
            <a:r>
              <a:rPr lang="es-ES" altLang="es-ES" sz="2000" dirty="0">
                <a:solidFill>
                  <a:schemeClr val="bg1"/>
                </a:solidFill>
              </a:rPr>
              <a:t>Este segmento también es IMPERMEABLE al agua, por lo que el movimiento SÓLO es de solutos.</a:t>
            </a:r>
          </a:p>
          <a:p>
            <a:pPr>
              <a:spcBef>
                <a:spcPct val="0"/>
              </a:spcBef>
            </a:pPr>
            <a:r>
              <a:rPr lang="es-ES" altLang="es-ES" sz="2000" dirty="0">
                <a:solidFill>
                  <a:schemeClr val="bg1"/>
                </a:solidFill>
              </a:rPr>
              <a:t>Sólo se da una patología relevante: el síndrome de Bartter (que es equivalente al uso de diuréticos de asa)</a:t>
            </a:r>
          </a:p>
        </p:txBody>
      </p:sp>
      <p:sp>
        <p:nvSpPr>
          <p:cNvPr id="28" name="Elipse 27">
            <a:extLst>
              <a:ext uri="{FF2B5EF4-FFF2-40B4-BE49-F238E27FC236}">
                <a16:creationId xmlns:a16="http://schemas.microsoft.com/office/drawing/2014/main" id="{A6685DA3-4BB2-467F-B65D-D3F682A6703F}"/>
              </a:ext>
            </a:extLst>
          </p:cNvPr>
          <p:cNvSpPr/>
          <p:nvPr/>
        </p:nvSpPr>
        <p:spPr>
          <a:xfrm>
            <a:off x="8509000" y="4837113"/>
            <a:ext cx="971550" cy="601662"/>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s-ES" sz="1400" b="1" dirty="0">
                <a:solidFill>
                  <a:schemeClr val="tx1"/>
                </a:solidFill>
              </a:rPr>
              <a:t>NKCC2</a:t>
            </a:r>
          </a:p>
        </p:txBody>
      </p:sp>
      <p:sp>
        <p:nvSpPr>
          <p:cNvPr id="33844" name="CuadroTexto 28"/>
          <p:cNvSpPr txBox="1">
            <a:spLocks noChangeArrowheads="1"/>
          </p:cNvSpPr>
          <p:nvPr/>
        </p:nvSpPr>
        <p:spPr bwMode="auto">
          <a:xfrm>
            <a:off x="7507288" y="5427663"/>
            <a:ext cx="11493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Na</a:t>
            </a:r>
            <a:r>
              <a:rPr lang="es-ES" altLang="es-ES" sz="1600" b="1" baseline="30000">
                <a:solidFill>
                  <a:schemeClr val="bg2"/>
                </a:solidFill>
              </a:rPr>
              <a:t>+</a:t>
            </a:r>
            <a:r>
              <a:rPr lang="es-ES" altLang="es-ES" sz="1600" b="1">
                <a:solidFill>
                  <a:schemeClr val="bg2"/>
                </a:solidFill>
              </a:rPr>
              <a:t>/K</a:t>
            </a:r>
            <a:r>
              <a:rPr lang="es-ES" altLang="es-ES" sz="1600" b="1" baseline="30000">
                <a:solidFill>
                  <a:schemeClr val="bg2"/>
                </a:solidFill>
              </a:rPr>
              <a:t>+</a:t>
            </a:r>
            <a:r>
              <a:rPr lang="es-ES" altLang="es-ES" sz="1600" b="1">
                <a:solidFill>
                  <a:schemeClr val="bg2"/>
                </a:solidFill>
              </a:rPr>
              <a:t>/2Cl</a:t>
            </a:r>
            <a:r>
              <a:rPr lang="es-ES" altLang="es-ES" sz="1600" b="1" baseline="30000">
                <a:solidFill>
                  <a:schemeClr val="bg2"/>
                </a:solidFill>
              </a:rPr>
              <a:t>-</a:t>
            </a:r>
          </a:p>
        </p:txBody>
      </p:sp>
      <p:sp>
        <p:nvSpPr>
          <p:cNvPr id="30" name="Flecha curvada hacia abajo 31">
            <a:extLst>
              <a:ext uri="{FF2B5EF4-FFF2-40B4-BE49-F238E27FC236}">
                <a16:creationId xmlns:a16="http://schemas.microsoft.com/office/drawing/2014/main" id="{6C8FF7DC-7A2B-436E-B0BE-2978C789FF26}"/>
              </a:ext>
            </a:extLst>
          </p:cNvPr>
          <p:cNvSpPr/>
          <p:nvPr/>
        </p:nvSpPr>
        <p:spPr>
          <a:xfrm rot="17243047" flipV="1">
            <a:off x="7980362" y="4945063"/>
            <a:ext cx="779463" cy="28098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31" name="Flecha: hacia abajo 30">
            <a:extLst>
              <a:ext uri="{FF2B5EF4-FFF2-40B4-BE49-F238E27FC236}">
                <a16:creationId xmlns:a16="http://schemas.microsoft.com/office/drawing/2014/main" id="{BC82C3B5-F24F-4B03-9359-DC7480074990}"/>
              </a:ext>
            </a:extLst>
          </p:cNvPr>
          <p:cNvSpPr/>
          <p:nvPr/>
        </p:nvSpPr>
        <p:spPr>
          <a:xfrm flipV="1">
            <a:off x="5992813" y="5419725"/>
            <a:ext cx="192087" cy="4254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2" name="Elipse 31">
            <a:extLst>
              <a:ext uri="{FF2B5EF4-FFF2-40B4-BE49-F238E27FC236}">
                <a16:creationId xmlns:a16="http://schemas.microsoft.com/office/drawing/2014/main" id="{51855529-757C-492D-B06E-9FE9405FEBF0}"/>
              </a:ext>
            </a:extLst>
          </p:cNvPr>
          <p:cNvSpPr/>
          <p:nvPr/>
        </p:nvSpPr>
        <p:spPr>
          <a:xfrm>
            <a:off x="7659688" y="3698875"/>
            <a:ext cx="973137" cy="601663"/>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s-ES" sz="1400" b="1" dirty="0">
                <a:solidFill>
                  <a:schemeClr val="tx1"/>
                </a:solidFill>
              </a:rPr>
              <a:t>ATP</a:t>
            </a:r>
          </a:p>
        </p:txBody>
      </p:sp>
      <p:sp>
        <p:nvSpPr>
          <p:cNvPr id="33" name="Flecha curvada hacia abajo 31">
            <a:extLst>
              <a:ext uri="{FF2B5EF4-FFF2-40B4-BE49-F238E27FC236}">
                <a16:creationId xmlns:a16="http://schemas.microsoft.com/office/drawing/2014/main" id="{8D35EFE9-F676-4A88-9B1B-D829F206F76B}"/>
              </a:ext>
            </a:extLst>
          </p:cNvPr>
          <p:cNvSpPr/>
          <p:nvPr/>
        </p:nvSpPr>
        <p:spPr>
          <a:xfrm rot="17243047" flipV="1">
            <a:off x="7148513" y="3825875"/>
            <a:ext cx="779462" cy="28098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33849" name="Rectángulo 33"/>
          <p:cNvSpPr>
            <a:spLocks noChangeArrowheads="1"/>
          </p:cNvSpPr>
          <p:nvPr/>
        </p:nvSpPr>
        <p:spPr bwMode="auto">
          <a:xfrm>
            <a:off x="6878638" y="4294188"/>
            <a:ext cx="59213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3Na</a:t>
            </a:r>
            <a:r>
              <a:rPr lang="es-ES" altLang="es-ES" sz="1600" b="1" baseline="30000"/>
              <a:t>+</a:t>
            </a:r>
            <a:endParaRPr lang="es-ES" altLang="es-ES" sz="1600"/>
          </a:p>
        </p:txBody>
      </p:sp>
      <p:sp>
        <p:nvSpPr>
          <p:cNvPr id="35" name="Flecha curvada hacia abajo 26">
            <a:extLst>
              <a:ext uri="{FF2B5EF4-FFF2-40B4-BE49-F238E27FC236}">
                <a16:creationId xmlns:a16="http://schemas.microsoft.com/office/drawing/2014/main" id="{868125D5-120B-42B4-9ECF-72CE6D0FEBDD}"/>
              </a:ext>
            </a:extLst>
          </p:cNvPr>
          <p:cNvSpPr/>
          <p:nvPr/>
        </p:nvSpPr>
        <p:spPr>
          <a:xfrm rot="4967044" flipV="1">
            <a:off x="8390731" y="3910807"/>
            <a:ext cx="741363" cy="25400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33851" name="CuadroTexto 35"/>
          <p:cNvSpPr txBox="1">
            <a:spLocks noChangeArrowheads="1"/>
          </p:cNvSpPr>
          <p:nvPr/>
        </p:nvSpPr>
        <p:spPr bwMode="auto">
          <a:xfrm>
            <a:off x="8883650" y="4198938"/>
            <a:ext cx="45243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2K</a:t>
            </a:r>
            <a:r>
              <a:rPr lang="es-ES" altLang="es-ES" sz="1200" b="1" baseline="30000"/>
              <a:t>+</a:t>
            </a:r>
          </a:p>
        </p:txBody>
      </p:sp>
      <p:sp>
        <p:nvSpPr>
          <p:cNvPr id="37" name="Cilindro 36">
            <a:extLst>
              <a:ext uri="{FF2B5EF4-FFF2-40B4-BE49-F238E27FC236}">
                <a16:creationId xmlns:a16="http://schemas.microsoft.com/office/drawing/2014/main" id="{47D7AD71-37EC-47D7-9174-7056B96E9A65}"/>
              </a:ext>
            </a:extLst>
          </p:cNvPr>
          <p:cNvSpPr/>
          <p:nvPr/>
        </p:nvSpPr>
        <p:spPr>
          <a:xfrm>
            <a:off x="5918200" y="3876675"/>
            <a:ext cx="325438" cy="1820863"/>
          </a:xfrm>
          <a:prstGeom prst="can">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endParaRPr lang="es-ES" dirty="0"/>
          </a:p>
        </p:txBody>
      </p:sp>
      <p:sp>
        <p:nvSpPr>
          <p:cNvPr id="33853" name="Rectángulo 37"/>
          <p:cNvSpPr>
            <a:spLocks noChangeArrowheads="1"/>
          </p:cNvSpPr>
          <p:nvPr/>
        </p:nvSpPr>
        <p:spPr bwMode="auto">
          <a:xfrm>
            <a:off x="5594350" y="3182938"/>
            <a:ext cx="10318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Ca</a:t>
            </a:r>
            <a:r>
              <a:rPr lang="es-ES" altLang="es-ES" sz="1600" b="1" baseline="30000">
                <a:solidFill>
                  <a:schemeClr val="bg2"/>
                </a:solidFill>
              </a:rPr>
              <a:t>2+</a:t>
            </a:r>
            <a:r>
              <a:rPr lang="es-ES" altLang="es-ES" sz="1600" b="1">
                <a:solidFill>
                  <a:schemeClr val="bg2"/>
                </a:solidFill>
              </a:rPr>
              <a:t>/Mg</a:t>
            </a:r>
            <a:r>
              <a:rPr lang="es-ES" altLang="es-ES" sz="1600" b="1" baseline="30000">
                <a:solidFill>
                  <a:schemeClr val="bg2"/>
                </a:solidFill>
              </a:rPr>
              <a:t>2+</a:t>
            </a:r>
            <a:endParaRPr lang="es-ES" altLang="es-ES" sz="1600">
              <a:solidFill>
                <a:schemeClr val="bg2"/>
              </a:solidFill>
            </a:endParaRPr>
          </a:p>
        </p:txBody>
      </p:sp>
      <p:sp>
        <p:nvSpPr>
          <p:cNvPr id="39" name="Flecha: hacia abajo 38">
            <a:extLst>
              <a:ext uri="{FF2B5EF4-FFF2-40B4-BE49-F238E27FC236}">
                <a16:creationId xmlns:a16="http://schemas.microsoft.com/office/drawing/2014/main" id="{41A0883C-811A-4569-8F4C-57563BB2E75D}"/>
              </a:ext>
            </a:extLst>
          </p:cNvPr>
          <p:cNvSpPr/>
          <p:nvPr/>
        </p:nvSpPr>
        <p:spPr>
          <a:xfrm flipV="1">
            <a:off x="5991225" y="3527425"/>
            <a:ext cx="190500" cy="4254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3855" name="Rectángulo 2"/>
          <p:cNvSpPr>
            <a:spLocks noChangeArrowheads="1"/>
          </p:cNvSpPr>
          <p:nvPr/>
        </p:nvSpPr>
        <p:spPr bwMode="auto">
          <a:xfrm>
            <a:off x="7196138" y="6080125"/>
            <a:ext cx="38290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1"/>
                </a:solidFill>
              </a:rPr>
              <a:t>Abreviaturas</a:t>
            </a:r>
            <a:r>
              <a:rPr lang="es-ES" altLang="es-ES" sz="1200">
                <a:solidFill>
                  <a:schemeClr val="bg1"/>
                </a:solidFill>
              </a:rPr>
              <a:t>: NKCC2: cotransportador sodio-potasio-cloro</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ítulo 1"/>
          <p:cNvSpPr>
            <a:spLocks noGrp="1"/>
          </p:cNvSpPr>
          <p:nvPr>
            <p:ph type="title"/>
          </p:nvPr>
        </p:nvSpPr>
        <p:spPr/>
        <p:txBody>
          <a:bodyPr/>
          <a:lstStyle/>
          <a:p>
            <a:r>
              <a:rPr lang="es-ES" altLang="es-ES" sz="3600">
                <a:solidFill>
                  <a:schemeClr val="bg1"/>
                </a:solidFill>
                <a:latin typeface="Arial" panose="020B0604020202020204" pitchFamily="34" charset="0"/>
                <a:cs typeface="Arial" panose="020B0604020202020204" pitchFamily="34" charset="0"/>
              </a:rPr>
              <a:t>ASA DE HENLE</a:t>
            </a:r>
          </a:p>
        </p:txBody>
      </p:sp>
      <p:sp>
        <p:nvSpPr>
          <p:cNvPr id="116" name="2 Rectángulo">
            <a:extLst>
              <a:ext uri="{FF2B5EF4-FFF2-40B4-BE49-F238E27FC236}">
                <a16:creationId xmlns:a16="http://schemas.microsoft.com/office/drawing/2014/main" id="{CA3E839F-5149-4147-A2CC-C149BA94A632}"/>
              </a:ext>
            </a:extLst>
          </p:cNvPr>
          <p:cNvSpPr/>
          <p:nvPr/>
        </p:nvSpPr>
        <p:spPr>
          <a:xfrm>
            <a:off x="1116013" y="4678363"/>
            <a:ext cx="3827462" cy="941387"/>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17" name="59 Rectángulo">
            <a:extLst>
              <a:ext uri="{FF2B5EF4-FFF2-40B4-BE49-F238E27FC236}">
                <a16:creationId xmlns:a16="http://schemas.microsoft.com/office/drawing/2014/main" id="{2B131456-645E-4DBC-B2DC-A4C3D049B027}"/>
              </a:ext>
            </a:extLst>
          </p:cNvPr>
          <p:cNvSpPr/>
          <p:nvPr/>
        </p:nvSpPr>
        <p:spPr>
          <a:xfrm>
            <a:off x="1710373" y="3748576"/>
            <a:ext cx="2873460" cy="1105672"/>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b="1" dirty="0"/>
          </a:p>
        </p:txBody>
      </p:sp>
      <p:sp>
        <p:nvSpPr>
          <p:cNvPr id="35850" name="CuadroTexto 28"/>
          <p:cNvSpPr txBox="1">
            <a:spLocks noChangeArrowheads="1"/>
          </p:cNvSpPr>
          <p:nvPr/>
        </p:nvSpPr>
        <p:spPr bwMode="auto">
          <a:xfrm>
            <a:off x="3167063" y="5027613"/>
            <a:ext cx="11493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Na</a:t>
            </a:r>
            <a:r>
              <a:rPr lang="es-ES" altLang="es-ES" sz="1600" b="1" baseline="30000">
                <a:solidFill>
                  <a:schemeClr val="bg2"/>
                </a:solidFill>
              </a:rPr>
              <a:t>+</a:t>
            </a:r>
            <a:r>
              <a:rPr lang="es-ES" altLang="es-ES" sz="1600" b="1">
                <a:solidFill>
                  <a:schemeClr val="bg2"/>
                </a:solidFill>
              </a:rPr>
              <a:t>/K</a:t>
            </a:r>
            <a:r>
              <a:rPr lang="es-ES" altLang="es-ES" sz="1600" b="1" baseline="30000">
                <a:solidFill>
                  <a:schemeClr val="bg2"/>
                </a:solidFill>
              </a:rPr>
              <a:t>+</a:t>
            </a:r>
            <a:r>
              <a:rPr lang="es-ES" altLang="es-ES" sz="1600" b="1">
                <a:solidFill>
                  <a:schemeClr val="bg2"/>
                </a:solidFill>
              </a:rPr>
              <a:t>/2Cl</a:t>
            </a:r>
            <a:r>
              <a:rPr lang="es-ES" altLang="es-ES" sz="1600" b="1" baseline="30000">
                <a:solidFill>
                  <a:schemeClr val="bg2"/>
                </a:solidFill>
              </a:rPr>
              <a:t>-</a:t>
            </a:r>
          </a:p>
        </p:txBody>
      </p:sp>
      <p:sp>
        <p:nvSpPr>
          <p:cNvPr id="31" name="Flecha: hacia abajo 30">
            <a:extLst>
              <a:ext uri="{FF2B5EF4-FFF2-40B4-BE49-F238E27FC236}">
                <a16:creationId xmlns:a16="http://schemas.microsoft.com/office/drawing/2014/main" id="{BC82C3B5-F24F-4B03-9359-DC7480074990}"/>
              </a:ext>
            </a:extLst>
          </p:cNvPr>
          <p:cNvSpPr/>
          <p:nvPr/>
        </p:nvSpPr>
        <p:spPr>
          <a:xfrm flipV="1">
            <a:off x="1652588" y="5018088"/>
            <a:ext cx="192087" cy="4254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7" name="Cilindro 36">
            <a:extLst>
              <a:ext uri="{FF2B5EF4-FFF2-40B4-BE49-F238E27FC236}">
                <a16:creationId xmlns:a16="http://schemas.microsoft.com/office/drawing/2014/main" id="{47D7AD71-37EC-47D7-9174-7056B96E9A65}"/>
              </a:ext>
            </a:extLst>
          </p:cNvPr>
          <p:cNvSpPr/>
          <p:nvPr/>
        </p:nvSpPr>
        <p:spPr>
          <a:xfrm>
            <a:off x="1577975" y="3475038"/>
            <a:ext cx="325438" cy="1820862"/>
          </a:xfrm>
          <a:prstGeom prst="can">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endParaRPr lang="es-ES" dirty="0"/>
          </a:p>
        </p:txBody>
      </p:sp>
      <p:sp>
        <p:nvSpPr>
          <p:cNvPr id="35853" name="Rectángulo 37"/>
          <p:cNvSpPr>
            <a:spLocks noChangeArrowheads="1"/>
          </p:cNvSpPr>
          <p:nvPr/>
        </p:nvSpPr>
        <p:spPr bwMode="auto">
          <a:xfrm>
            <a:off x="1254125" y="2781300"/>
            <a:ext cx="10318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Ca</a:t>
            </a:r>
            <a:r>
              <a:rPr lang="es-ES" altLang="es-ES" sz="1600" b="1" baseline="30000">
                <a:solidFill>
                  <a:schemeClr val="bg2"/>
                </a:solidFill>
              </a:rPr>
              <a:t>2+</a:t>
            </a:r>
            <a:r>
              <a:rPr lang="es-ES" altLang="es-ES" sz="1600" b="1">
                <a:solidFill>
                  <a:schemeClr val="bg2"/>
                </a:solidFill>
              </a:rPr>
              <a:t>/Mg</a:t>
            </a:r>
            <a:r>
              <a:rPr lang="es-ES" altLang="es-ES" sz="1600" b="1" baseline="30000">
                <a:solidFill>
                  <a:schemeClr val="bg2"/>
                </a:solidFill>
              </a:rPr>
              <a:t>2+</a:t>
            </a:r>
            <a:endParaRPr lang="es-ES" altLang="es-ES" sz="1600">
              <a:solidFill>
                <a:schemeClr val="bg2"/>
              </a:solidFill>
            </a:endParaRPr>
          </a:p>
        </p:txBody>
      </p:sp>
      <p:sp>
        <p:nvSpPr>
          <p:cNvPr id="39" name="Flecha: hacia abajo 38">
            <a:extLst>
              <a:ext uri="{FF2B5EF4-FFF2-40B4-BE49-F238E27FC236}">
                <a16:creationId xmlns:a16="http://schemas.microsoft.com/office/drawing/2014/main" id="{41A0883C-811A-4569-8F4C-57563BB2E75D}"/>
              </a:ext>
            </a:extLst>
          </p:cNvPr>
          <p:cNvSpPr/>
          <p:nvPr/>
        </p:nvSpPr>
        <p:spPr>
          <a:xfrm flipV="1">
            <a:off x="1651000" y="3125788"/>
            <a:ext cx="190500" cy="4254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5855" name="Marcador de contenido 2"/>
          <p:cNvSpPr txBox="1">
            <a:spLocks/>
          </p:cNvSpPr>
          <p:nvPr/>
        </p:nvSpPr>
        <p:spPr bwMode="auto">
          <a:xfrm>
            <a:off x="596900" y="1463675"/>
            <a:ext cx="3532188" cy="412750"/>
          </a:xfrm>
          <a:prstGeom prst="rect">
            <a:avLst/>
          </a:prstGeom>
          <a:noFill/>
          <a:ln w="2857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pPr>
            <a:r>
              <a:rPr lang="es-ES" altLang="es-ES" sz="2400">
                <a:solidFill>
                  <a:srgbClr val="C00000"/>
                </a:solidFill>
              </a:rPr>
              <a:t>Enfermedad de Bartter</a:t>
            </a:r>
          </a:p>
        </p:txBody>
      </p:sp>
      <p:sp>
        <p:nvSpPr>
          <p:cNvPr id="5" name="Rectángulo 4">
            <a:extLst>
              <a:ext uri="{FF2B5EF4-FFF2-40B4-BE49-F238E27FC236}">
                <a16:creationId xmlns:a16="http://schemas.microsoft.com/office/drawing/2014/main" id="{A38542A9-5B7D-41F8-8281-4FCE24915C58}"/>
              </a:ext>
            </a:extLst>
          </p:cNvPr>
          <p:cNvSpPr/>
          <p:nvPr/>
        </p:nvSpPr>
        <p:spPr>
          <a:xfrm>
            <a:off x="2592388" y="2049463"/>
            <a:ext cx="9599612" cy="831850"/>
          </a:xfrm>
          <a:prstGeom prst="rect">
            <a:avLst/>
          </a:prstGeom>
        </p:spPr>
        <p:txBody>
          <a:bodyPr>
            <a:spAutoFit/>
          </a:bodyPr>
          <a:lstStyle/>
          <a:p>
            <a:pPr>
              <a:defRPr/>
            </a:pPr>
            <a:r>
              <a:rPr lang="es-ES" sz="2400" i="1" dirty="0">
                <a:solidFill>
                  <a:srgbClr val="C00000"/>
                </a:solidFill>
                <a:latin typeface="+mj-lt"/>
              </a:rPr>
              <a:t>Se produce por la alteración del canal transportador de sodio, potasio y cloro de la porción ascendente del asa de Henle</a:t>
            </a:r>
          </a:p>
        </p:txBody>
      </p:sp>
      <p:sp>
        <p:nvSpPr>
          <p:cNvPr id="42" name="Flecha: hacia abajo 41">
            <a:extLst>
              <a:ext uri="{FF2B5EF4-FFF2-40B4-BE49-F238E27FC236}">
                <a16:creationId xmlns:a16="http://schemas.microsoft.com/office/drawing/2014/main" id="{30B3781B-808B-4CB7-8F6A-0E2C9148E20F}"/>
              </a:ext>
            </a:extLst>
          </p:cNvPr>
          <p:cNvSpPr/>
          <p:nvPr/>
        </p:nvSpPr>
        <p:spPr>
          <a:xfrm flipV="1">
            <a:off x="3375025" y="3516313"/>
            <a:ext cx="215900" cy="14827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3" name="Flecha: hacia abajo 42">
            <a:extLst>
              <a:ext uri="{FF2B5EF4-FFF2-40B4-BE49-F238E27FC236}">
                <a16:creationId xmlns:a16="http://schemas.microsoft.com/office/drawing/2014/main" id="{F1585783-EA79-4618-A5C0-956A4CA48E28}"/>
              </a:ext>
            </a:extLst>
          </p:cNvPr>
          <p:cNvSpPr/>
          <p:nvPr/>
        </p:nvSpPr>
        <p:spPr>
          <a:xfrm flipV="1">
            <a:off x="3611563" y="3516313"/>
            <a:ext cx="215900" cy="14827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4" name="Flecha: hacia abajo 43">
            <a:extLst>
              <a:ext uri="{FF2B5EF4-FFF2-40B4-BE49-F238E27FC236}">
                <a16:creationId xmlns:a16="http://schemas.microsoft.com/office/drawing/2014/main" id="{7F1A7878-9460-4B0E-85B4-36B9B1337582}"/>
              </a:ext>
            </a:extLst>
          </p:cNvPr>
          <p:cNvSpPr/>
          <p:nvPr/>
        </p:nvSpPr>
        <p:spPr>
          <a:xfrm flipV="1">
            <a:off x="3863975" y="3516313"/>
            <a:ext cx="215900" cy="14827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5" name="Flecha: hacia abajo 44">
            <a:extLst>
              <a:ext uri="{FF2B5EF4-FFF2-40B4-BE49-F238E27FC236}">
                <a16:creationId xmlns:a16="http://schemas.microsoft.com/office/drawing/2014/main" id="{B38813EF-5F19-40AA-9A9E-F40BFB66992B}"/>
              </a:ext>
            </a:extLst>
          </p:cNvPr>
          <p:cNvSpPr/>
          <p:nvPr/>
        </p:nvSpPr>
        <p:spPr>
          <a:xfrm>
            <a:off x="2286000" y="2019300"/>
            <a:ext cx="192088" cy="1612900"/>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s-ES"/>
          </a:p>
        </p:txBody>
      </p:sp>
      <p:sp>
        <p:nvSpPr>
          <p:cNvPr id="46" name="Signo de multiplicación 45">
            <a:extLst>
              <a:ext uri="{FF2B5EF4-FFF2-40B4-BE49-F238E27FC236}">
                <a16:creationId xmlns:a16="http://schemas.microsoft.com/office/drawing/2014/main" id="{CEE8B25C-6C1E-4FAB-B0B8-08E04186CC21}"/>
              </a:ext>
            </a:extLst>
          </p:cNvPr>
          <p:cNvSpPr/>
          <p:nvPr/>
        </p:nvSpPr>
        <p:spPr>
          <a:xfrm>
            <a:off x="2165350" y="3608388"/>
            <a:ext cx="427038" cy="492125"/>
          </a:xfrm>
          <a:prstGeom prst="mathMultiply">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s-ES" dirty="0"/>
          </a:p>
        </p:txBody>
      </p:sp>
      <p:sp>
        <p:nvSpPr>
          <p:cNvPr id="35862" name="Rectángulo 46"/>
          <p:cNvSpPr>
            <a:spLocks noChangeArrowheads="1"/>
          </p:cNvSpPr>
          <p:nvPr/>
        </p:nvSpPr>
        <p:spPr bwMode="auto">
          <a:xfrm>
            <a:off x="5241925" y="2963863"/>
            <a:ext cx="668655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ETIOLOGÍA: existen dos tipos, el neonatal (I, II, IV y V) y el típico (III), ambos de herencia autosómica recesiva.</a:t>
            </a:r>
            <a:endParaRPr lang="es-ES" altLang="es-ES" sz="1800"/>
          </a:p>
        </p:txBody>
      </p:sp>
      <p:sp>
        <p:nvSpPr>
          <p:cNvPr id="35863" name="CuadroTexto 47"/>
          <p:cNvSpPr txBox="1">
            <a:spLocks noChangeArrowheads="1"/>
          </p:cNvSpPr>
          <p:nvPr/>
        </p:nvSpPr>
        <p:spPr bwMode="auto">
          <a:xfrm>
            <a:off x="5313363" y="3573463"/>
            <a:ext cx="6470650" cy="1754187"/>
          </a:xfrm>
          <a:prstGeom prst="rect">
            <a:avLst/>
          </a:prstGeom>
          <a:noFill/>
          <a:ln w="6350">
            <a:solidFill>
              <a:srgbClr val="C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CLÍNICA: se produce un aumento en la excreción de sodio (con la consiguiente oferta distal del mismo y la estimulación del SRAA), potasio y cloro. A su vez, el sodio conduce en el túbulo distal a una eliminación elevada de calcio (hipercalciuria) con la consiguiente nefrocalcinosis. Se produce hipomagnesemia. Las formas neonatales son más agresivas y precoces. </a:t>
            </a:r>
          </a:p>
        </p:txBody>
      </p:sp>
      <p:sp>
        <p:nvSpPr>
          <p:cNvPr id="35864" name="CuadroTexto 49"/>
          <p:cNvSpPr txBox="1">
            <a:spLocks noChangeArrowheads="1"/>
          </p:cNvSpPr>
          <p:nvPr/>
        </p:nvSpPr>
        <p:spPr bwMode="auto">
          <a:xfrm>
            <a:off x="5313363" y="5373688"/>
            <a:ext cx="6470650" cy="922337"/>
          </a:xfrm>
          <a:prstGeom prst="rect">
            <a:avLst/>
          </a:prstGeom>
          <a:noFill/>
          <a:ln w="6350">
            <a:solidFill>
              <a:srgbClr val="C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TRATAMIENTO: reposición de volumen y suplementación de magnesio y de potasio. Se puede proponer el uso de tiazidas para la hipercalciuria.</a:t>
            </a:r>
          </a:p>
        </p:txBody>
      </p:sp>
      <p:sp>
        <p:nvSpPr>
          <p:cNvPr id="51" name="Flecha: a la derecha con bandas 50">
            <a:extLst>
              <a:ext uri="{FF2B5EF4-FFF2-40B4-BE49-F238E27FC236}">
                <a16:creationId xmlns:a16="http://schemas.microsoft.com/office/drawing/2014/main" id="{06F24F17-734C-4130-9EFD-F697993B74C6}"/>
              </a:ext>
            </a:extLst>
          </p:cNvPr>
          <p:cNvSpPr/>
          <p:nvPr/>
        </p:nvSpPr>
        <p:spPr>
          <a:xfrm rot="5400000">
            <a:off x="2988469" y="5685631"/>
            <a:ext cx="765175" cy="12541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52" name="Rectángulo: esquinas diagonales redondeadas 51">
            <a:extLst>
              <a:ext uri="{FF2B5EF4-FFF2-40B4-BE49-F238E27FC236}">
                <a16:creationId xmlns:a16="http://schemas.microsoft.com/office/drawing/2014/main" id="{E4D8E738-243D-4A69-B392-F8BE7CC277F3}"/>
              </a:ext>
            </a:extLst>
          </p:cNvPr>
          <p:cNvSpPr/>
          <p:nvPr/>
        </p:nvSpPr>
        <p:spPr>
          <a:xfrm>
            <a:off x="1710373" y="6180368"/>
            <a:ext cx="2646213" cy="435927"/>
          </a:xfrm>
          <a:prstGeom prst="round2DiagRec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s-ES" sz="2400" dirty="0">
                <a:solidFill>
                  <a:schemeClr val="tx1"/>
                </a:solidFill>
              </a:rPr>
              <a:t>ALDOSTERONA</a:t>
            </a:r>
          </a:p>
        </p:txBody>
      </p:sp>
      <p:sp>
        <p:nvSpPr>
          <p:cNvPr id="53" name="Signo más 52">
            <a:extLst>
              <a:ext uri="{FF2B5EF4-FFF2-40B4-BE49-F238E27FC236}">
                <a16:creationId xmlns:a16="http://schemas.microsoft.com/office/drawing/2014/main" id="{FF3B734C-D5EF-467A-AE64-C550347C6944}"/>
              </a:ext>
            </a:extLst>
          </p:cNvPr>
          <p:cNvSpPr/>
          <p:nvPr/>
        </p:nvSpPr>
        <p:spPr>
          <a:xfrm>
            <a:off x="3436938" y="5665788"/>
            <a:ext cx="369887" cy="373062"/>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ítulo 1"/>
          <p:cNvSpPr>
            <a:spLocks noGrp="1"/>
          </p:cNvSpPr>
          <p:nvPr>
            <p:ph type="title"/>
          </p:nvPr>
        </p:nvSpPr>
        <p:spPr>
          <a:xfrm>
            <a:off x="609600" y="142875"/>
            <a:ext cx="10972800" cy="1143000"/>
          </a:xfrm>
        </p:spPr>
        <p:txBody>
          <a:bodyPr/>
          <a:lstStyle/>
          <a:p>
            <a:r>
              <a:rPr lang="es-ES" altLang="es-ES" sz="3600">
                <a:solidFill>
                  <a:schemeClr val="bg1"/>
                </a:solidFill>
                <a:latin typeface="Arial" panose="020B0604020202020204" pitchFamily="34" charset="0"/>
                <a:cs typeface="Arial" panose="020B0604020202020204" pitchFamily="34" charset="0"/>
              </a:rPr>
              <a:t>TÚBULO PROXIMAL</a:t>
            </a:r>
          </a:p>
        </p:txBody>
      </p:sp>
      <p:grpSp>
        <p:nvGrpSpPr>
          <p:cNvPr id="37894" name="14 Grupo"/>
          <p:cNvGrpSpPr>
            <a:grpSpLocks/>
          </p:cNvGrpSpPr>
          <p:nvPr/>
        </p:nvGrpSpPr>
        <p:grpSpPr bwMode="auto">
          <a:xfrm>
            <a:off x="47625" y="1492250"/>
            <a:ext cx="6605588" cy="4864100"/>
            <a:chOff x="1533545" y="1466850"/>
            <a:chExt cx="5967413" cy="4864101"/>
          </a:xfrm>
        </p:grpSpPr>
        <p:sp>
          <p:nvSpPr>
            <p:cNvPr id="37954" name="Rectangle 4"/>
            <p:cNvSpPr>
              <a:spLocks noChangeArrowheads="1"/>
            </p:cNvSpPr>
            <p:nvPr/>
          </p:nvSpPr>
          <p:spPr bwMode="auto">
            <a:xfrm>
              <a:off x="4927620" y="1981200"/>
              <a:ext cx="342900" cy="3387725"/>
            </a:xfrm>
            <a:prstGeom prst="rect">
              <a:avLst/>
            </a:prstGeom>
            <a:gradFill rotWithShape="0">
              <a:gsLst>
                <a:gs pos="0">
                  <a:srgbClr val="66FF99"/>
                </a:gs>
                <a:gs pos="100000">
                  <a:schemeClr val="accent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s-ES" altLang="es-ES" sz="1800">
                <a:solidFill>
                  <a:schemeClr val="bg1"/>
                </a:solidFill>
              </a:endParaRPr>
            </a:p>
          </p:txBody>
        </p:sp>
        <p:sp>
          <p:nvSpPr>
            <p:cNvPr id="37955" name="Oval 5"/>
            <p:cNvSpPr>
              <a:spLocks noChangeArrowheads="1"/>
            </p:cNvSpPr>
            <p:nvPr/>
          </p:nvSpPr>
          <p:spPr bwMode="auto">
            <a:xfrm>
              <a:off x="1533545" y="1466850"/>
              <a:ext cx="1295400" cy="120650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s-ES" altLang="es-ES" sz="1800">
                <a:solidFill>
                  <a:schemeClr val="bg1"/>
                </a:solidFill>
              </a:endParaRPr>
            </a:p>
          </p:txBody>
        </p:sp>
        <p:sp>
          <p:nvSpPr>
            <p:cNvPr id="37956" name="Rectangle 6"/>
            <p:cNvSpPr>
              <a:spLocks noChangeArrowheads="1"/>
            </p:cNvSpPr>
            <p:nvPr/>
          </p:nvSpPr>
          <p:spPr bwMode="auto">
            <a:xfrm>
              <a:off x="2700358" y="1782763"/>
              <a:ext cx="1541463" cy="67786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s-ES" altLang="es-ES" sz="1800">
                <a:solidFill>
                  <a:schemeClr val="bg1"/>
                </a:solidFill>
              </a:endParaRPr>
            </a:p>
          </p:txBody>
        </p:sp>
        <p:sp>
          <p:nvSpPr>
            <p:cNvPr id="37957" name="Rectangle 7"/>
            <p:cNvSpPr>
              <a:spLocks noChangeArrowheads="1"/>
            </p:cNvSpPr>
            <p:nvPr/>
          </p:nvSpPr>
          <p:spPr bwMode="auto">
            <a:xfrm>
              <a:off x="3898920" y="2009775"/>
              <a:ext cx="342900" cy="338772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s-ES" altLang="es-ES" sz="1800">
                <a:solidFill>
                  <a:schemeClr val="bg1"/>
                </a:solidFill>
              </a:endParaRPr>
            </a:p>
          </p:txBody>
        </p:sp>
        <p:sp>
          <p:nvSpPr>
            <p:cNvPr id="37958" name="AutoShape 8"/>
            <p:cNvSpPr>
              <a:spLocks noChangeArrowheads="1"/>
            </p:cNvSpPr>
            <p:nvPr/>
          </p:nvSpPr>
          <p:spPr bwMode="auto">
            <a:xfrm rot="10800000">
              <a:off x="3898920" y="4494213"/>
              <a:ext cx="1371600" cy="1581150"/>
            </a:xfrm>
            <a:custGeom>
              <a:avLst/>
              <a:gdLst>
                <a:gd name="T0" fmla="*/ 2147483646 w 21600"/>
                <a:gd name="T1" fmla="*/ 0 h 21600"/>
                <a:gd name="T2" fmla="*/ 2147483646 w 21600"/>
                <a:gd name="T3" fmla="*/ 2147483646 h 21600"/>
                <a:gd name="T4" fmla="*/ 2147483646 w 21600"/>
                <a:gd name="T5" fmla="*/ 2147483646 h 21600"/>
                <a:gd name="T6" fmla="*/ 2147483646 w 21600"/>
                <a:gd name="T7" fmla="*/ 2147483646 h 21600"/>
                <a:gd name="T8" fmla="*/ 0 60000 65536"/>
                <a:gd name="T9" fmla="*/ 0 60000 65536"/>
                <a:gd name="T10" fmla="*/ 0 60000 65536"/>
                <a:gd name="T11" fmla="*/ 0 60000 65536"/>
                <a:gd name="T12" fmla="*/ 0 w 21600"/>
                <a:gd name="T13" fmla="*/ 0 h 21600"/>
                <a:gd name="T14" fmla="*/ 21600 w 21600"/>
                <a:gd name="T15" fmla="*/ 7713 h 21600"/>
              </a:gdLst>
              <a:ahLst/>
              <a:cxnLst>
                <a:cxn ang="T8">
                  <a:pos x="T0" y="T1"/>
                </a:cxn>
                <a:cxn ang="T9">
                  <a:pos x="T2" y="T3"/>
                </a:cxn>
                <a:cxn ang="T10">
                  <a:pos x="T4" y="T5"/>
                </a:cxn>
                <a:cxn ang="T11">
                  <a:pos x="T6" y="T7"/>
                </a:cxn>
              </a:cxnLst>
              <a:rect l="T12" t="T13" r="T14" b="T15"/>
              <a:pathLst>
                <a:path w="21600" h="21600">
                  <a:moveTo>
                    <a:pt x="5540" y="10800"/>
                  </a:moveTo>
                  <a:cubicBezTo>
                    <a:pt x="5540" y="7894"/>
                    <a:pt x="7894" y="5540"/>
                    <a:pt x="10800" y="5540"/>
                  </a:cubicBezTo>
                  <a:cubicBezTo>
                    <a:pt x="13705" y="5539"/>
                    <a:pt x="16059" y="7894"/>
                    <a:pt x="16060" y="10799"/>
                  </a:cubicBezTo>
                  <a:lnTo>
                    <a:pt x="21600" y="10800"/>
                  </a:lnTo>
                  <a:cubicBezTo>
                    <a:pt x="21600" y="4835"/>
                    <a:pt x="16764" y="0"/>
                    <a:pt x="10800" y="0"/>
                  </a:cubicBezTo>
                  <a:cubicBezTo>
                    <a:pt x="4835" y="0"/>
                    <a:pt x="0" y="4835"/>
                    <a:pt x="0" y="10800"/>
                  </a:cubicBezTo>
                  <a:lnTo>
                    <a:pt x="5540" y="10800"/>
                  </a:lnTo>
                  <a:close/>
                </a:path>
              </a:pathLst>
            </a:cu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s-ES"/>
            </a:p>
          </p:txBody>
        </p:sp>
        <p:sp>
          <p:nvSpPr>
            <p:cNvPr id="37959" name="Rectangle 9"/>
            <p:cNvSpPr>
              <a:spLocks noChangeArrowheads="1"/>
            </p:cNvSpPr>
            <p:nvPr/>
          </p:nvSpPr>
          <p:spPr bwMode="auto">
            <a:xfrm>
              <a:off x="4927620" y="1768475"/>
              <a:ext cx="2573338" cy="677863"/>
            </a:xfrm>
            <a:prstGeom prst="rect">
              <a:avLst/>
            </a:prstGeom>
            <a:solidFill>
              <a:srgbClr val="66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es-ES" altLang="es-ES" sz="1200">
                <a:solidFill>
                  <a:schemeClr val="bg1"/>
                </a:solidFill>
              </a:endParaRPr>
            </a:p>
          </p:txBody>
        </p:sp>
        <p:sp>
          <p:nvSpPr>
            <p:cNvPr id="37960" name="Rectangle 10"/>
            <p:cNvSpPr>
              <a:spLocks noChangeArrowheads="1"/>
            </p:cNvSpPr>
            <p:nvPr/>
          </p:nvSpPr>
          <p:spPr bwMode="auto">
            <a:xfrm>
              <a:off x="7107258" y="1797050"/>
              <a:ext cx="393700" cy="4533901"/>
            </a:xfrm>
            <a:prstGeom prst="rect">
              <a:avLst/>
            </a:prstGeom>
            <a:gradFill rotWithShape="1">
              <a:gsLst>
                <a:gs pos="0">
                  <a:srgbClr val="66FF99"/>
                </a:gs>
                <a:gs pos="100000">
                  <a:srgbClr val="FAFD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s-ES" altLang="es-ES" sz="1800">
                <a:solidFill>
                  <a:schemeClr val="bg1"/>
                </a:solidFill>
              </a:endParaRPr>
            </a:p>
          </p:txBody>
        </p:sp>
      </p:grpSp>
      <p:sp>
        <p:nvSpPr>
          <p:cNvPr id="17" name="15 Rectángulo">
            <a:extLst>
              <a:ext uri="{FF2B5EF4-FFF2-40B4-BE49-F238E27FC236}">
                <a16:creationId xmlns:a16="http://schemas.microsoft.com/office/drawing/2014/main" id="{C12C508D-52DF-4DDB-A352-368E912CEA2E}"/>
              </a:ext>
            </a:extLst>
          </p:cNvPr>
          <p:cNvSpPr/>
          <p:nvPr/>
        </p:nvSpPr>
        <p:spPr>
          <a:xfrm>
            <a:off x="1592129" y="1597025"/>
            <a:ext cx="237256" cy="285750"/>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18" name="16 Rectángulo">
            <a:extLst>
              <a:ext uri="{FF2B5EF4-FFF2-40B4-BE49-F238E27FC236}">
                <a16:creationId xmlns:a16="http://schemas.microsoft.com/office/drawing/2014/main" id="{3F587509-9D3A-4DAF-BBD6-5335734ACAFD}"/>
              </a:ext>
            </a:extLst>
          </p:cNvPr>
          <p:cNvSpPr/>
          <p:nvPr/>
        </p:nvSpPr>
        <p:spPr>
          <a:xfrm>
            <a:off x="1750300" y="1597025"/>
            <a:ext cx="237256" cy="285750"/>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19" name="17 Rectángulo">
            <a:extLst>
              <a:ext uri="{FF2B5EF4-FFF2-40B4-BE49-F238E27FC236}">
                <a16:creationId xmlns:a16="http://schemas.microsoft.com/office/drawing/2014/main" id="{241DF4BB-86EF-4254-BB00-30049E4F67BB}"/>
              </a:ext>
            </a:extLst>
          </p:cNvPr>
          <p:cNvSpPr/>
          <p:nvPr/>
        </p:nvSpPr>
        <p:spPr>
          <a:xfrm>
            <a:off x="1908471" y="1597025"/>
            <a:ext cx="237256" cy="285750"/>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0" name="18 Rectángulo">
            <a:extLst>
              <a:ext uri="{FF2B5EF4-FFF2-40B4-BE49-F238E27FC236}">
                <a16:creationId xmlns:a16="http://schemas.microsoft.com/office/drawing/2014/main" id="{9B653AD6-C13B-4BF6-B5C0-BB9898AAAE1D}"/>
              </a:ext>
            </a:extLst>
          </p:cNvPr>
          <p:cNvSpPr/>
          <p:nvPr/>
        </p:nvSpPr>
        <p:spPr>
          <a:xfrm>
            <a:off x="2066641" y="1597025"/>
            <a:ext cx="237256" cy="285750"/>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1" name="19 Rectángulo">
            <a:extLst>
              <a:ext uri="{FF2B5EF4-FFF2-40B4-BE49-F238E27FC236}">
                <a16:creationId xmlns:a16="http://schemas.microsoft.com/office/drawing/2014/main" id="{0F82CBB3-D415-44D6-A3B8-F378E80127EA}"/>
              </a:ext>
            </a:extLst>
          </p:cNvPr>
          <p:cNvSpPr/>
          <p:nvPr/>
        </p:nvSpPr>
        <p:spPr>
          <a:xfrm>
            <a:off x="2224812" y="1597025"/>
            <a:ext cx="237256" cy="285750"/>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2" name="20 Rectángulo">
            <a:extLst>
              <a:ext uri="{FF2B5EF4-FFF2-40B4-BE49-F238E27FC236}">
                <a16:creationId xmlns:a16="http://schemas.microsoft.com/office/drawing/2014/main" id="{A1514E95-AC4B-4778-A3E4-171CF48ED1BB}"/>
              </a:ext>
            </a:extLst>
          </p:cNvPr>
          <p:cNvSpPr/>
          <p:nvPr/>
        </p:nvSpPr>
        <p:spPr>
          <a:xfrm>
            <a:off x="4834628" y="1597025"/>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3" name="21 Rectángulo">
            <a:extLst>
              <a:ext uri="{FF2B5EF4-FFF2-40B4-BE49-F238E27FC236}">
                <a16:creationId xmlns:a16="http://schemas.microsoft.com/office/drawing/2014/main" id="{52873B2A-0674-46D7-A62E-C87727003509}"/>
              </a:ext>
            </a:extLst>
          </p:cNvPr>
          <p:cNvSpPr/>
          <p:nvPr/>
        </p:nvSpPr>
        <p:spPr>
          <a:xfrm>
            <a:off x="4992799" y="1597025"/>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4" name="22 Rectángulo">
            <a:extLst>
              <a:ext uri="{FF2B5EF4-FFF2-40B4-BE49-F238E27FC236}">
                <a16:creationId xmlns:a16="http://schemas.microsoft.com/office/drawing/2014/main" id="{B22720FA-A300-45ED-919A-04C00E0D4EDD}"/>
              </a:ext>
            </a:extLst>
          </p:cNvPr>
          <p:cNvSpPr/>
          <p:nvPr/>
        </p:nvSpPr>
        <p:spPr>
          <a:xfrm>
            <a:off x="5150970" y="1597025"/>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5" name="23 Rectángulo">
            <a:extLst>
              <a:ext uri="{FF2B5EF4-FFF2-40B4-BE49-F238E27FC236}">
                <a16:creationId xmlns:a16="http://schemas.microsoft.com/office/drawing/2014/main" id="{07CAA00C-5307-4662-B424-74D854980211}"/>
              </a:ext>
            </a:extLst>
          </p:cNvPr>
          <p:cNvSpPr/>
          <p:nvPr/>
        </p:nvSpPr>
        <p:spPr>
          <a:xfrm>
            <a:off x="5309140" y="1597025"/>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6" name="24 Rectángulo">
            <a:extLst>
              <a:ext uri="{FF2B5EF4-FFF2-40B4-BE49-F238E27FC236}">
                <a16:creationId xmlns:a16="http://schemas.microsoft.com/office/drawing/2014/main" id="{25A03DD6-758F-4618-98C0-03D853067905}"/>
              </a:ext>
            </a:extLst>
          </p:cNvPr>
          <p:cNvSpPr/>
          <p:nvPr/>
        </p:nvSpPr>
        <p:spPr>
          <a:xfrm>
            <a:off x="5467311" y="1597025"/>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7" name="51 Elipse">
            <a:extLst>
              <a:ext uri="{FF2B5EF4-FFF2-40B4-BE49-F238E27FC236}">
                <a16:creationId xmlns:a16="http://schemas.microsoft.com/office/drawing/2014/main" id="{3E8AF2AF-9BFB-4150-B5D7-2B8B5A9B0F91}"/>
              </a:ext>
            </a:extLst>
          </p:cNvPr>
          <p:cNvSpPr/>
          <p:nvPr/>
        </p:nvSpPr>
        <p:spPr>
          <a:xfrm>
            <a:off x="6574506" y="2811463"/>
            <a:ext cx="237257"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8" name="52 Elipse">
            <a:extLst>
              <a:ext uri="{FF2B5EF4-FFF2-40B4-BE49-F238E27FC236}">
                <a16:creationId xmlns:a16="http://schemas.microsoft.com/office/drawing/2014/main" id="{658521DD-1452-45A7-9EEE-C6F191097577}"/>
              </a:ext>
            </a:extLst>
          </p:cNvPr>
          <p:cNvSpPr/>
          <p:nvPr/>
        </p:nvSpPr>
        <p:spPr>
          <a:xfrm>
            <a:off x="6574506" y="3025775"/>
            <a:ext cx="237257"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9" name="53 Elipse">
            <a:extLst>
              <a:ext uri="{FF2B5EF4-FFF2-40B4-BE49-F238E27FC236}">
                <a16:creationId xmlns:a16="http://schemas.microsoft.com/office/drawing/2014/main" id="{C746AE87-A164-48CB-B445-0C68715A3766}"/>
              </a:ext>
            </a:extLst>
          </p:cNvPr>
          <p:cNvSpPr/>
          <p:nvPr/>
        </p:nvSpPr>
        <p:spPr>
          <a:xfrm>
            <a:off x="6574506" y="3240088"/>
            <a:ext cx="237257"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30" name="54 Elipse">
            <a:extLst>
              <a:ext uri="{FF2B5EF4-FFF2-40B4-BE49-F238E27FC236}">
                <a16:creationId xmlns:a16="http://schemas.microsoft.com/office/drawing/2014/main" id="{846689C1-4058-4D33-8369-E708980C3C54}"/>
              </a:ext>
            </a:extLst>
          </p:cNvPr>
          <p:cNvSpPr/>
          <p:nvPr/>
        </p:nvSpPr>
        <p:spPr>
          <a:xfrm>
            <a:off x="6574506" y="3454400"/>
            <a:ext cx="237257"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31" name="19 Rectángulo">
            <a:extLst>
              <a:ext uri="{FF2B5EF4-FFF2-40B4-BE49-F238E27FC236}">
                <a16:creationId xmlns:a16="http://schemas.microsoft.com/office/drawing/2014/main" id="{CFAE8F1F-9511-433C-AD5D-C534A0F15684}"/>
              </a:ext>
            </a:extLst>
          </p:cNvPr>
          <p:cNvSpPr/>
          <p:nvPr/>
        </p:nvSpPr>
        <p:spPr>
          <a:xfrm>
            <a:off x="4072773" y="3525838"/>
            <a:ext cx="247082" cy="641854"/>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32" name="19 Rectángulo">
            <a:extLst>
              <a:ext uri="{FF2B5EF4-FFF2-40B4-BE49-F238E27FC236}">
                <a16:creationId xmlns:a16="http://schemas.microsoft.com/office/drawing/2014/main" id="{1C2919DE-DE97-4052-AD79-E7C31E0E188F}"/>
              </a:ext>
            </a:extLst>
          </p:cNvPr>
          <p:cNvSpPr/>
          <p:nvPr/>
        </p:nvSpPr>
        <p:spPr>
          <a:xfrm>
            <a:off x="3689588" y="1530224"/>
            <a:ext cx="236177" cy="419352"/>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37943" name="CuadroTexto 32"/>
          <p:cNvSpPr txBox="1">
            <a:spLocks noChangeArrowheads="1"/>
          </p:cNvSpPr>
          <p:nvPr/>
        </p:nvSpPr>
        <p:spPr bwMode="auto">
          <a:xfrm>
            <a:off x="1370013" y="1344613"/>
            <a:ext cx="1355725"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1"/>
                </a:solidFill>
              </a:rPr>
              <a:t>Túbulo proximal</a:t>
            </a:r>
          </a:p>
        </p:txBody>
      </p:sp>
      <p:sp>
        <p:nvSpPr>
          <p:cNvPr id="37944" name="CuadroTexto 33"/>
          <p:cNvSpPr txBox="1">
            <a:spLocks noChangeArrowheads="1"/>
          </p:cNvSpPr>
          <p:nvPr/>
        </p:nvSpPr>
        <p:spPr bwMode="auto">
          <a:xfrm rot="-2203874">
            <a:off x="3044825" y="1228725"/>
            <a:ext cx="1116013"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1"/>
                </a:solidFill>
              </a:rPr>
              <a:t>Túbulo distal</a:t>
            </a:r>
          </a:p>
        </p:txBody>
      </p:sp>
      <p:sp>
        <p:nvSpPr>
          <p:cNvPr id="37945" name="CuadroTexto 34"/>
          <p:cNvSpPr txBox="1">
            <a:spLocks noChangeArrowheads="1"/>
          </p:cNvSpPr>
          <p:nvPr/>
        </p:nvSpPr>
        <p:spPr bwMode="auto">
          <a:xfrm rot="-2203874">
            <a:off x="4171950" y="3590925"/>
            <a:ext cx="11287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1"/>
                </a:solidFill>
              </a:rPr>
              <a:t>Asa de Henle</a:t>
            </a:r>
          </a:p>
        </p:txBody>
      </p:sp>
      <p:sp>
        <p:nvSpPr>
          <p:cNvPr id="37946" name="CuadroTexto 35"/>
          <p:cNvSpPr txBox="1">
            <a:spLocks noChangeArrowheads="1"/>
          </p:cNvSpPr>
          <p:nvPr/>
        </p:nvSpPr>
        <p:spPr bwMode="auto">
          <a:xfrm>
            <a:off x="4457700" y="1252538"/>
            <a:ext cx="186055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1"/>
                </a:solidFill>
              </a:rPr>
              <a:t>Túbulo colector cortical</a:t>
            </a:r>
          </a:p>
        </p:txBody>
      </p:sp>
      <p:sp>
        <p:nvSpPr>
          <p:cNvPr id="37947" name="CuadroTexto 36"/>
          <p:cNvSpPr txBox="1">
            <a:spLocks noChangeArrowheads="1"/>
          </p:cNvSpPr>
          <p:nvPr/>
        </p:nvSpPr>
        <p:spPr bwMode="auto">
          <a:xfrm>
            <a:off x="5427663" y="3259138"/>
            <a:ext cx="1341437"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1"/>
                </a:solidFill>
              </a:rPr>
              <a:t>Túbulo colector</a:t>
            </a:r>
          </a:p>
        </p:txBody>
      </p:sp>
      <p:sp>
        <p:nvSpPr>
          <p:cNvPr id="37948" name="Rectángulo 1"/>
          <p:cNvSpPr>
            <a:spLocks noChangeArrowheads="1"/>
          </p:cNvSpPr>
          <p:nvPr/>
        </p:nvSpPr>
        <p:spPr bwMode="auto">
          <a:xfrm>
            <a:off x="7227113" y="1063169"/>
            <a:ext cx="4751388"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pPr>
            <a:r>
              <a:rPr lang="es-ES" altLang="es-ES" sz="2000" dirty="0">
                <a:solidFill>
                  <a:schemeClr val="bg1"/>
                </a:solidFill>
              </a:rPr>
              <a:t>Este segmento es PERMEABLE al agua, por lo que el movimiento de solutos se equilibra a lo largo del segmento.</a:t>
            </a:r>
          </a:p>
          <a:p>
            <a:pPr>
              <a:spcBef>
                <a:spcPct val="0"/>
              </a:spcBef>
            </a:pPr>
            <a:r>
              <a:rPr lang="es-ES" altLang="es-ES" sz="2000" dirty="0">
                <a:solidFill>
                  <a:schemeClr val="bg1"/>
                </a:solidFill>
              </a:rPr>
              <a:t>Al ser el segmento inicial del túbulo, se producen muchos intercambios de solutos como, por ejemplo, de glucosa, aminoácidos, fósforo, ácido úrico y bicarbonato. </a:t>
            </a:r>
          </a:p>
          <a:p>
            <a:pPr>
              <a:spcBef>
                <a:spcPct val="0"/>
              </a:spcBef>
            </a:pPr>
            <a:r>
              <a:rPr lang="es-ES" altLang="es-ES" sz="2000" dirty="0">
                <a:solidFill>
                  <a:schemeClr val="bg1"/>
                </a:solidFill>
              </a:rPr>
              <a:t>En esta parte del túbulo se dan las siguientes patologías:</a:t>
            </a:r>
          </a:p>
          <a:p>
            <a:pPr>
              <a:spcBef>
                <a:spcPct val="0"/>
              </a:spcBef>
            </a:pPr>
            <a:endParaRPr lang="es-ES" altLang="es-ES" sz="2000" dirty="0">
              <a:solidFill>
                <a:schemeClr val="bg1"/>
              </a:solidFill>
            </a:endParaRPr>
          </a:p>
        </p:txBody>
      </p:sp>
      <p:sp>
        <p:nvSpPr>
          <p:cNvPr id="37949" name="CuadroTexto 4"/>
          <p:cNvSpPr txBox="1">
            <a:spLocks noChangeArrowheads="1"/>
          </p:cNvSpPr>
          <p:nvPr/>
        </p:nvSpPr>
        <p:spPr bwMode="auto">
          <a:xfrm>
            <a:off x="7597775" y="4519613"/>
            <a:ext cx="2695575"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 typeface="Wingdings" panose="05000000000000000000" pitchFamily="2" charset="2"/>
              <a:buChar char="q"/>
            </a:pPr>
            <a:r>
              <a:rPr lang="es-ES" altLang="es-ES" sz="1800" dirty="0">
                <a:solidFill>
                  <a:schemeClr val="bg1"/>
                </a:solidFill>
              </a:rPr>
              <a:t>Acidosis proximal tipo II</a:t>
            </a:r>
          </a:p>
          <a:p>
            <a:pPr>
              <a:spcBef>
                <a:spcPct val="0"/>
              </a:spcBef>
              <a:buFont typeface="Wingdings" panose="05000000000000000000" pitchFamily="2" charset="2"/>
              <a:buChar char="q"/>
            </a:pPr>
            <a:r>
              <a:rPr lang="es-ES" altLang="es-ES" sz="1800" dirty="0">
                <a:solidFill>
                  <a:schemeClr val="bg1"/>
                </a:solidFill>
              </a:rPr>
              <a:t>Síndrome de Fanconi</a:t>
            </a:r>
          </a:p>
          <a:p>
            <a:pPr>
              <a:spcBef>
                <a:spcPct val="0"/>
              </a:spcBef>
              <a:buFont typeface="Wingdings" panose="05000000000000000000" pitchFamily="2" charset="2"/>
              <a:buChar char="q"/>
            </a:pPr>
            <a:r>
              <a:rPr lang="es-ES" altLang="es-ES" sz="1800" dirty="0">
                <a:solidFill>
                  <a:schemeClr val="bg1"/>
                </a:solidFill>
              </a:rPr>
              <a:t>Glucosurias</a:t>
            </a:r>
          </a:p>
          <a:p>
            <a:pPr>
              <a:spcBef>
                <a:spcPct val="0"/>
              </a:spcBef>
              <a:buFont typeface="Wingdings" panose="05000000000000000000" pitchFamily="2" charset="2"/>
              <a:buChar char="q"/>
            </a:pPr>
            <a:r>
              <a:rPr lang="es-ES" altLang="es-ES" sz="1800" dirty="0">
                <a:solidFill>
                  <a:schemeClr val="bg1"/>
                </a:solidFill>
              </a:rPr>
              <a:t>Fosfaturias</a:t>
            </a:r>
          </a:p>
          <a:p>
            <a:pPr>
              <a:spcBef>
                <a:spcPct val="0"/>
              </a:spcBef>
              <a:buFont typeface="Wingdings" panose="05000000000000000000" pitchFamily="2" charset="2"/>
              <a:buChar char="q"/>
            </a:pPr>
            <a:r>
              <a:rPr lang="es-ES" altLang="es-ES" sz="1800" dirty="0" err="1">
                <a:solidFill>
                  <a:schemeClr val="bg1"/>
                </a:solidFill>
              </a:rPr>
              <a:t>Aminoacidurias</a:t>
            </a:r>
            <a:endParaRPr lang="es-ES" altLang="es-ES" sz="1800" dirty="0">
              <a:solidFill>
                <a:schemeClr val="bg1"/>
              </a:solidFill>
            </a:endParaRPr>
          </a:p>
          <a:p>
            <a:pPr>
              <a:spcBef>
                <a:spcPct val="0"/>
              </a:spcBef>
              <a:buFont typeface="Wingdings" panose="05000000000000000000" pitchFamily="2" charset="2"/>
              <a:buChar char="q"/>
            </a:pPr>
            <a:r>
              <a:rPr lang="es-ES" altLang="es-ES" sz="1800" dirty="0" err="1">
                <a:solidFill>
                  <a:schemeClr val="bg1"/>
                </a:solidFill>
              </a:rPr>
              <a:t>Hipouricemias</a:t>
            </a:r>
            <a:endParaRPr lang="es-ES" altLang="es-ES" sz="1800" dirty="0">
              <a:solidFill>
                <a:schemeClr val="bg1"/>
              </a:solidFill>
            </a:endParaRPr>
          </a:p>
        </p:txBody>
      </p:sp>
      <p:sp>
        <p:nvSpPr>
          <p:cNvPr id="8" name="Cerrar llave 7">
            <a:extLst>
              <a:ext uri="{FF2B5EF4-FFF2-40B4-BE49-F238E27FC236}">
                <a16:creationId xmlns:a16="http://schemas.microsoft.com/office/drawing/2014/main" id="{55FBF366-2582-4C66-974F-8CCB04713588}"/>
              </a:ext>
            </a:extLst>
          </p:cNvPr>
          <p:cNvSpPr/>
          <p:nvPr/>
        </p:nvSpPr>
        <p:spPr>
          <a:xfrm>
            <a:off x="10328275" y="4519613"/>
            <a:ext cx="71438" cy="565150"/>
          </a:xfrm>
          <a:prstGeom prst="rightBrace">
            <a:avLst/>
          </a:prstGeom>
          <a:ln w="28575"/>
        </p:spPr>
        <p:style>
          <a:lnRef idx="1">
            <a:schemeClr val="dk1"/>
          </a:lnRef>
          <a:fillRef idx="0">
            <a:schemeClr val="dk1"/>
          </a:fillRef>
          <a:effectRef idx="0">
            <a:schemeClr val="dk1"/>
          </a:effectRef>
          <a:fontRef idx="minor">
            <a:schemeClr val="tx1"/>
          </a:fontRef>
        </p:style>
        <p:txBody>
          <a:bodyPr anchor="ctr"/>
          <a:lstStyle/>
          <a:p>
            <a:pPr algn="ctr">
              <a:defRPr/>
            </a:pPr>
            <a:endParaRPr lang="es-ES">
              <a:solidFill>
                <a:schemeClr val="bg1"/>
              </a:solidFill>
            </a:endParaRPr>
          </a:p>
        </p:txBody>
      </p:sp>
      <p:sp>
        <p:nvSpPr>
          <p:cNvPr id="43" name="Cerrar llave 42">
            <a:extLst>
              <a:ext uri="{FF2B5EF4-FFF2-40B4-BE49-F238E27FC236}">
                <a16:creationId xmlns:a16="http://schemas.microsoft.com/office/drawing/2014/main" id="{4FBB7F45-6C81-4F83-A9E3-3DE979352089}"/>
              </a:ext>
            </a:extLst>
          </p:cNvPr>
          <p:cNvSpPr/>
          <p:nvPr/>
        </p:nvSpPr>
        <p:spPr>
          <a:xfrm>
            <a:off x="10328275" y="5172075"/>
            <a:ext cx="71438" cy="1101725"/>
          </a:xfrm>
          <a:prstGeom prst="rightBrace">
            <a:avLst/>
          </a:prstGeom>
          <a:ln w="28575"/>
        </p:spPr>
        <p:style>
          <a:lnRef idx="1">
            <a:schemeClr val="dk1"/>
          </a:lnRef>
          <a:fillRef idx="0">
            <a:schemeClr val="dk1"/>
          </a:fillRef>
          <a:effectRef idx="0">
            <a:schemeClr val="dk1"/>
          </a:effectRef>
          <a:fontRef idx="minor">
            <a:schemeClr val="tx1"/>
          </a:fontRef>
        </p:style>
        <p:txBody>
          <a:bodyPr anchor="ctr"/>
          <a:lstStyle/>
          <a:p>
            <a:pPr algn="ctr">
              <a:defRPr/>
            </a:pPr>
            <a:endParaRPr lang="es-ES">
              <a:solidFill>
                <a:schemeClr val="bg1"/>
              </a:solidFill>
            </a:endParaRPr>
          </a:p>
        </p:txBody>
      </p:sp>
      <p:sp>
        <p:nvSpPr>
          <p:cNvPr id="37952" name="Rectángulo 7167"/>
          <p:cNvSpPr>
            <a:spLocks noChangeArrowheads="1"/>
          </p:cNvSpPr>
          <p:nvPr/>
        </p:nvSpPr>
        <p:spPr bwMode="auto">
          <a:xfrm>
            <a:off x="10471150" y="4584700"/>
            <a:ext cx="13858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b="1" u="sng">
                <a:solidFill>
                  <a:schemeClr val="bg1"/>
                </a:solidFill>
              </a:rPr>
              <a:t>RELEVANTES</a:t>
            </a:r>
            <a:endParaRPr lang="es-ES" altLang="es-ES" sz="1800" b="1" u="sng"/>
          </a:p>
        </p:txBody>
      </p:sp>
      <p:sp>
        <p:nvSpPr>
          <p:cNvPr id="37953" name="Rectángulo 44"/>
          <p:cNvSpPr>
            <a:spLocks noChangeArrowheads="1"/>
          </p:cNvSpPr>
          <p:nvPr/>
        </p:nvSpPr>
        <p:spPr bwMode="auto">
          <a:xfrm>
            <a:off x="10471150" y="5500688"/>
            <a:ext cx="15763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b="1" u="sng">
                <a:solidFill>
                  <a:schemeClr val="bg1"/>
                </a:solidFill>
              </a:rPr>
              <a:t>IRRELEVANTES</a:t>
            </a:r>
            <a:endParaRPr lang="es-ES" altLang="es-ES" sz="1800" b="1" u="sng"/>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783632" y="260648"/>
            <a:ext cx="5472608" cy="689932"/>
          </a:xfrm>
        </p:spPr>
        <p:txBody>
          <a:bodyPr vert="horz" wrap="square" lIns="0" tIns="12700" rIns="0" bIns="0" numCol="1" rtlCol="0" anchor="ctr" anchorCtr="0" compatLnSpc="1">
            <a:prstTxWarp prst="textNoShape">
              <a:avLst/>
            </a:prstTxWarp>
            <a:spAutoFit/>
          </a:bodyPr>
          <a:lstStyle/>
          <a:p>
            <a:pPr marL="13970" fontAlgn="auto">
              <a:spcBef>
                <a:spcPts val="100"/>
              </a:spcBef>
              <a:spcAft>
                <a:spcPts val="0"/>
              </a:spcAft>
              <a:defRPr/>
            </a:pPr>
            <a:r>
              <a:rPr b="1" spc="-5" dirty="0">
                <a:solidFill>
                  <a:schemeClr val="bg1"/>
                </a:solidFill>
                <a:latin typeface="+mn-lt"/>
              </a:rPr>
              <a:t>INDI</a:t>
            </a:r>
            <a:r>
              <a:rPr b="1" dirty="0">
                <a:solidFill>
                  <a:schemeClr val="bg1"/>
                </a:solidFill>
                <a:latin typeface="+mn-lt"/>
              </a:rPr>
              <a:t>C</a:t>
            </a:r>
            <a:r>
              <a:rPr b="1" spc="-5" dirty="0">
                <a:solidFill>
                  <a:schemeClr val="bg1"/>
                </a:solidFill>
                <a:latin typeface="+mn-lt"/>
              </a:rPr>
              <a:t>E</a:t>
            </a:r>
          </a:p>
        </p:txBody>
      </p:sp>
      <p:sp>
        <p:nvSpPr>
          <p:cNvPr id="4" name="Marcador de contenido 3"/>
          <p:cNvSpPr>
            <a:spLocks noGrp="1"/>
          </p:cNvSpPr>
          <p:nvPr>
            <p:ph idx="1"/>
          </p:nvPr>
        </p:nvSpPr>
        <p:spPr>
          <a:xfrm>
            <a:off x="2052940" y="1124744"/>
            <a:ext cx="8229600" cy="4032448"/>
          </a:xfrm>
        </p:spPr>
        <p:txBody>
          <a:bodyPr/>
          <a:lstStyle/>
          <a:p>
            <a:r>
              <a:rPr lang="es-ES" altLang="es-ES" sz="2800" dirty="0">
                <a:solidFill>
                  <a:schemeClr val="bg1"/>
                </a:solidFill>
              </a:rPr>
              <a:t>Introducción</a:t>
            </a:r>
          </a:p>
          <a:p>
            <a:r>
              <a:rPr lang="es-ES" altLang="es-ES" sz="2800" dirty="0">
                <a:solidFill>
                  <a:schemeClr val="bg1"/>
                </a:solidFill>
              </a:rPr>
              <a:t>Túbulo colector</a:t>
            </a:r>
          </a:p>
          <a:p>
            <a:r>
              <a:rPr lang="es-ES" altLang="es-ES" sz="2800" dirty="0">
                <a:solidFill>
                  <a:schemeClr val="bg1"/>
                </a:solidFill>
              </a:rPr>
              <a:t>Segmento cortical del túbulo colector</a:t>
            </a:r>
          </a:p>
          <a:p>
            <a:r>
              <a:rPr lang="es-ES" altLang="es-ES" sz="2800" dirty="0">
                <a:solidFill>
                  <a:schemeClr val="bg1"/>
                </a:solidFill>
              </a:rPr>
              <a:t>Túbulo distal</a:t>
            </a:r>
          </a:p>
          <a:p>
            <a:r>
              <a:rPr lang="es-ES" altLang="es-ES" sz="2800" dirty="0">
                <a:solidFill>
                  <a:schemeClr val="bg1"/>
                </a:solidFill>
              </a:rPr>
              <a:t>Asa de Henle</a:t>
            </a:r>
          </a:p>
          <a:p>
            <a:r>
              <a:rPr lang="es-ES" altLang="es-ES" sz="2800" dirty="0">
                <a:solidFill>
                  <a:schemeClr val="bg1"/>
                </a:solidFill>
              </a:rPr>
              <a:t>Túbulo proximal</a:t>
            </a:r>
          </a:p>
          <a:p>
            <a:r>
              <a:rPr lang="es-ES" altLang="es-ES" sz="2800" dirty="0">
                <a:solidFill>
                  <a:schemeClr val="bg1"/>
                </a:solidFill>
              </a:rPr>
              <a:t>Tabla resumen</a:t>
            </a:r>
          </a:p>
          <a:p>
            <a:endParaRPr lang="es-ES" sz="2800" dirty="0"/>
          </a:p>
        </p:txBody>
      </p:sp>
    </p:spTree>
    <p:extLst>
      <p:ext uri="{BB962C8B-B14F-4D97-AF65-F5344CB8AC3E}">
        <p14:creationId xmlns:p14="http://schemas.microsoft.com/office/powerpoint/2010/main" val="24485955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 name="Rectángulo 225">
            <a:extLst>
              <a:ext uri="{FF2B5EF4-FFF2-40B4-BE49-F238E27FC236}">
                <a16:creationId xmlns:a16="http://schemas.microsoft.com/office/drawing/2014/main" id="{FDF2301D-2DAC-484C-B67B-D820525BBC08}"/>
              </a:ext>
            </a:extLst>
          </p:cNvPr>
          <p:cNvSpPr/>
          <p:nvPr/>
        </p:nvSpPr>
        <p:spPr>
          <a:xfrm>
            <a:off x="8240713" y="5164138"/>
            <a:ext cx="85725" cy="404812"/>
          </a:xfrm>
          <a:prstGeom prst="rect">
            <a:avLst/>
          </a:prstGeom>
          <a:solidFill>
            <a:schemeClr val="accent6">
              <a:lumMod val="5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s-ES" sz="1600"/>
          </a:p>
        </p:txBody>
      </p:sp>
      <p:sp>
        <p:nvSpPr>
          <p:cNvPr id="227" name="Rectángulo 226">
            <a:extLst>
              <a:ext uri="{FF2B5EF4-FFF2-40B4-BE49-F238E27FC236}">
                <a16:creationId xmlns:a16="http://schemas.microsoft.com/office/drawing/2014/main" id="{9C9E3C61-99EC-4AEA-8FC1-D1F99E3D8943}"/>
              </a:ext>
            </a:extLst>
          </p:cNvPr>
          <p:cNvSpPr/>
          <p:nvPr/>
        </p:nvSpPr>
        <p:spPr>
          <a:xfrm>
            <a:off x="3917950" y="5157788"/>
            <a:ext cx="87313" cy="404812"/>
          </a:xfrm>
          <a:prstGeom prst="rect">
            <a:avLst/>
          </a:prstGeom>
          <a:solidFill>
            <a:schemeClr val="accent6">
              <a:lumMod val="5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s-ES" sz="1600"/>
          </a:p>
        </p:txBody>
      </p:sp>
      <p:sp>
        <p:nvSpPr>
          <p:cNvPr id="228" name="Rectángulo 227">
            <a:extLst>
              <a:ext uri="{FF2B5EF4-FFF2-40B4-BE49-F238E27FC236}">
                <a16:creationId xmlns:a16="http://schemas.microsoft.com/office/drawing/2014/main" id="{9261E990-15E3-429D-B6BB-8B4643754F35}"/>
              </a:ext>
            </a:extLst>
          </p:cNvPr>
          <p:cNvSpPr/>
          <p:nvPr/>
        </p:nvSpPr>
        <p:spPr>
          <a:xfrm>
            <a:off x="5946775" y="5173663"/>
            <a:ext cx="85725" cy="404812"/>
          </a:xfrm>
          <a:prstGeom prst="rect">
            <a:avLst/>
          </a:prstGeom>
          <a:solidFill>
            <a:schemeClr val="accent6">
              <a:lumMod val="5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s-ES" sz="1600"/>
          </a:p>
        </p:txBody>
      </p:sp>
      <p:sp>
        <p:nvSpPr>
          <p:cNvPr id="229" name="Rectángulo 228">
            <a:extLst>
              <a:ext uri="{FF2B5EF4-FFF2-40B4-BE49-F238E27FC236}">
                <a16:creationId xmlns:a16="http://schemas.microsoft.com/office/drawing/2014/main" id="{741207D6-7DD9-465F-ABDF-2CE739041D98}"/>
              </a:ext>
            </a:extLst>
          </p:cNvPr>
          <p:cNvSpPr/>
          <p:nvPr/>
        </p:nvSpPr>
        <p:spPr>
          <a:xfrm>
            <a:off x="1263650" y="5157788"/>
            <a:ext cx="87313" cy="404812"/>
          </a:xfrm>
          <a:prstGeom prst="rect">
            <a:avLst/>
          </a:prstGeom>
          <a:solidFill>
            <a:schemeClr val="accent6">
              <a:lumMod val="5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s-ES" sz="1600"/>
          </a:p>
        </p:txBody>
      </p:sp>
      <p:sp>
        <p:nvSpPr>
          <p:cNvPr id="153" name="2 Rectángulo">
            <a:extLst>
              <a:ext uri="{FF2B5EF4-FFF2-40B4-BE49-F238E27FC236}">
                <a16:creationId xmlns:a16="http://schemas.microsoft.com/office/drawing/2014/main" id="{D7D89419-D2F1-456F-883F-A678E26CCD04}"/>
              </a:ext>
            </a:extLst>
          </p:cNvPr>
          <p:cNvSpPr/>
          <p:nvPr/>
        </p:nvSpPr>
        <p:spPr>
          <a:xfrm>
            <a:off x="88900" y="3021013"/>
            <a:ext cx="11968163" cy="1781175"/>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9943" name="Título 1"/>
          <p:cNvSpPr>
            <a:spLocks noGrp="1"/>
          </p:cNvSpPr>
          <p:nvPr>
            <p:ph type="title"/>
          </p:nvPr>
        </p:nvSpPr>
        <p:spPr>
          <a:xfrm>
            <a:off x="609600" y="142875"/>
            <a:ext cx="10972800" cy="1143000"/>
          </a:xfrm>
        </p:spPr>
        <p:txBody>
          <a:bodyPr/>
          <a:lstStyle/>
          <a:p>
            <a:r>
              <a:rPr lang="es-ES" altLang="es-ES" sz="3600">
                <a:solidFill>
                  <a:schemeClr val="bg1"/>
                </a:solidFill>
                <a:latin typeface="Arial" panose="020B0604020202020204" pitchFamily="34" charset="0"/>
                <a:cs typeface="Arial" panose="020B0604020202020204" pitchFamily="34" charset="0"/>
              </a:rPr>
              <a:t>TÚBULO PROXIMAL</a:t>
            </a:r>
          </a:p>
        </p:txBody>
      </p:sp>
      <p:sp>
        <p:nvSpPr>
          <p:cNvPr id="98" name="Rectángulo redondeado 3">
            <a:extLst>
              <a:ext uri="{FF2B5EF4-FFF2-40B4-BE49-F238E27FC236}">
                <a16:creationId xmlns:a16="http://schemas.microsoft.com/office/drawing/2014/main" id="{F2EB6440-D910-4054-B4A8-9AD8B8C0AAC9}"/>
              </a:ext>
            </a:extLst>
          </p:cNvPr>
          <p:cNvSpPr/>
          <p:nvPr/>
        </p:nvSpPr>
        <p:spPr>
          <a:xfrm>
            <a:off x="28760" y="1965306"/>
            <a:ext cx="12080862" cy="1383956"/>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s-ES" sz="1600"/>
          </a:p>
        </p:txBody>
      </p:sp>
      <p:sp>
        <p:nvSpPr>
          <p:cNvPr id="99" name="Flecha abajo 73">
            <a:extLst>
              <a:ext uri="{FF2B5EF4-FFF2-40B4-BE49-F238E27FC236}">
                <a16:creationId xmlns:a16="http://schemas.microsoft.com/office/drawing/2014/main" id="{24AFDC03-058A-42A7-A46F-82AC66FD90B4}"/>
              </a:ext>
            </a:extLst>
          </p:cNvPr>
          <p:cNvSpPr/>
          <p:nvPr/>
        </p:nvSpPr>
        <p:spPr>
          <a:xfrm>
            <a:off x="8064500" y="2908300"/>
            <a:ext cx="147638" cy="13731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p>
        </p:txBody>
      </p:sp>
      <p:sp>
        <p:nvSpPr>
          <p:cNvPr id="100" name="Elipse 99">
            <a:extLst>
              <a:ext uri="{FF2B5EF4-FFF2-40B4-BE49-F238E27FC236}">
                <a16:creationId xmlns:a16="http://schemas.microsoft.com/office/drawing/2014/main" id="{BDAE1777-D32F-4624-8FFD-31D2034EC1CA}"/>
              </a:ext>
            </a:extLst>
          </p:cNvPr>
          <p:cNvSpPr/>
          <p:nvPr/>
        </p:nvSpPr>
        <p:spPr>
          <a:xfrm>
            <a:off x="863600" y="3060700"/>
            <a:ext cx="973138" cy="601663"/>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s-ES" sz="1100" b="1" dirty="0">
                <a:solidFill>
                  <a:schemeClr val="tx1"/>
                </a:solidFill>
              </a:rPr>
              <a:t>SGLT-2</a:t>
            </a:r>
          </a:p>
        </p:txBody>
      </p:sp>
      <p:sp>
        <p:nvSpPr>
          <p:cNvPr id="39952" name="CuadroTexto 100"/>
          <p:cNvSpPr txBox="1">
            <a:spLocks noChangeArrowheads="1"/>
          </p:cNvSpPr>
          <p:nvPr/>
        </p:nvSpPr>
        <p:spPr bwMode="auto">
          <a:xfrm>
            <a:off x="2036763" y="3495675"/>
            <a:ext cx="68580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2"/>
                </a:solidFill>
              </a:rPr>
              <a:t>Glucosa</a:t>
            </a:r>
          </a:p>
        </p:txBody>
      </p:sp>
      <p:sp>
        <p:nvSpPr>
          <p:cNvPr id="39953" name="CuadroTexto 101"/>
          <p:cNvSpPr txBox="1">
            <a:spLocks noChangeArrowheads="1"/>
          </p:cNvSpPr>
          <p:nvPr/>
        </p:nvSpPr>
        <p:spPr bwMode="auto">
          <a:xfrm>
            <a:off x="88900" y="3475038"/>
            <a:ext cx="411163"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2"/>
                </a:solidFill>
              </a:rPr>
              <a:t>Na</a:t>
            </a:r>
            <a:r>
              <a:rPr lang="es-ES" altLang="es-ES" sz="1200" b="1" baseline="30000"/>
              <a:t>+</a:t>
            </a:r>
          </a:p>
        </p:txBody>
      </p:sp>
      <p:sp>
        <p:nvSpPr>
          <p:cNvPr id="103" name="Elipse 102">
            <a:extLst>
              <a:ext uri="{FF2B5EF4-FFF2-40B4-BE49-F238E27FC236}">
                <a16:creationId xmlns:a16="http://schemas.microsoft.com/office/drawing/2014/main" id="{44DC8E57-3ED3-4817-BB38-A3FE892D30E0}"/>
              </a:ext>
            </a:extLst>
          </p:cNvPr>
          <p:cNvSpPr/>
          <p:nvPr/>
        </p:nvSpPr>
        <p:spPr>
          <a:xfrm>
            <a:off x="1006475" y="1743075"/>
            <a:ext cx="584200" cy="44450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s-ES" sz="1100" b="1" dirty="0">
                <a:solidFill>
                  <a:schemeClr val="tx1"/>
                </a:solidFill>
              </a:rPr>
              <a:t>ATP</a:t>
            </a:r>
          </a:p>
        </p:txBody>
      </p:sp>
      <p:sp>
        <p:nvSpPr>
          <p:cNvPr id="104" name="Flecha curvada hacia abajo 25">
            <a:extLst>
              <a:ext uri="{FF2B5EF4-FFF2-40B4-BE49-F238E27FC236}">
                <a16:creationId xmlns:a16="http://schemas.microsoft.com/office/drawing/2014/main" id="{EE27CC3A-1D80-48CA-82EF-E14B75A658BB}"/>
              </a:ext>
            </a:extLst>
          </p:cNvPr>
          <p:cNvSpPr/>
          <p:nvPr/>
        </p:nvSpPr>
        <p:spPr>
          <a:xfrm rot="17243047" flipV="1">
            <a:off x="242094" y="1926431"/>
            <a:ext cx="1127125" cy="296863"/>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105" name="Flecha curvada hacia abajo 26">
            <a:extLst>
              <a:ext uri="{FF2B5EF4-FFF2-40B4-BE49-F238E27FC236}">
                <a16:creationId xmlns:a16="http://schemas.microsoft.com/office/drawing/2014/main" id="{4FDB7096-157B-4FBB-A953-FC6C4B1DB16E}"/>
              </a:ext>
            </a:extLst>
          </p:cNvPr>
          <p:cNvSpPr/>
          <p:nvPr/>
        </p:nvSpPr>
        <p:spPr>
          <a:xfrm rot="4967044" flipV="1">
            <a:off x="1354932" y="1835944"/>
            <a:ext cx="741362" cy="25400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39957" name="CuadroTexto 105"/>
          <p:cNvSpPr txBox="1">
            <a:spLocks noChangeArrowheads="1"/>
          </p:cNvSpPr>
          <p:nvPr/>
        </p:nvSpPr>
        <p:spPr bwMode="auto">
          <a:xfrm>
            <a:off x="63500" y="2379663"/>
            <a:ext cx="490538"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t>3Na</a:t>
            </a:r>
            <a:r>
              <a:rPr lang="es-ES" altLang="es-ES" sz="1200" b="1" baseline="30000"/>
              <a:t>+</a:t>
            </a:r>
          </a:p>
        </p:txBody>
      </p:sp>
      <p:sp>
        <p:nvSpPr>
          <p:cNvPr id="39958" name="CuadroTexto 106"/>
          <p:cNvSpPr txBox="1">
            <a:spLocks noChangeArrowheads="1"/>
          </p:cNvSpPr>
          <p:nvPr/>
        </p:nvSpPr>
        <p:spPr bwMode="auto">
          <a:xfrm>
            <a:off x="1822450" y="2106613"/>
            <a:ext cx="398463"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t>2K</a:t>
            </a:r>
            <a:r>
              <a:rPr lang="es-ES" altLang="es-ES" sz="1200" b="1" baseline="30000"/>
              <a:t>+</a:t>
            </a:r>
          </a:p>
        </p:txBody>
      </p:sp>
      <p:sp>
        <p:nvSpPr>
          <p:cNvPr id="108" name="Flecha curvada hacia abajo 30">
            <a:extLst>
              <a:ext uri="{FF2B5EF4-FFF2-40B4-BE49-F238E27FC236}">
                <a16:creationId xmlns:a16="http://schemas.microsoft.com/office/drawing/2014/main" id="{BA61B549-E3A4-478C-AB86-63C23A52B855}"/>
              </a:ext>
            </a:extLst>
          </p:cNvPr>
          <p:cNvSpPr/>
          <p:nvPr/>
        </p:nvSpPr>
        <p:spPr>
          <a:xfrm rot="17243047">
            <a:off x="1645443" y="3126582"/>
            <a:ext cx="741363" cy="30480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109" name="Flecha curvada hacia abajo 31">
            <a:extLst>
              <a:ext uri="{FF2B5EF4-FFF2-40B4-BE49-F238E27FC236}">
                <a16:creationId xmlns:a16="http://schemas.microsoft.com/office/drawing/2014/main" id="{8938BE39-C584-4245-9E79-440B5B0DCEE9}"/>
              </a:ext>
            </a:extLst>
          </p:cNvPr>
          <p:cNvSpPr/>
          <p:nvPr/>
        </p:nvSpPr>
        <p:spPr>
          <a:xfrm rot="17243047" flipV="1">
            <a:off x="336551" y="3168650"/>
            <a:ext cx="779462" cy="28098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111" name="Flecha abajo 34">
            <a:extLst>
              <a:ext uri="{FF2B5EF4-FFF2-40B4-BE49-F238E27FC236}">
                <a16:creationId xmlns:a16="http://schemas.microsoft.com/office/drawing/2014/main" id="{FF9C7712-6FF4-439F-9DD8-B9540AFE01E5}"/>
              </a:ext>
            </a:extLst>
          </p:cNvPr>
          <p:cNvSpPr/>
          <p:nvPr/>
        </p:nvSpPr>
        <p:spPr>
          <a:xfrm flipV="1">
            <a:off x="2476500" y="1420813"/>
            <a:ext cx="263525" cy="145573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p>
        </p:txBody>
      </p:sp>
      <p:sp>
        <p:nvSpPr>
          <p:cNvPr id="112" name="Elipse 111">
            <a:extLst>
              <a:ext uri="{FF2B5EF4-FFF2-40B4-BE49-F238E27FC236}">
                <a16:creationId xmlns:a16="http://schemas.microsoft.com/office/drawing/2014/main" id="{6953E2CD-217A-47A4-A68F-540E85594178}"/>
              </a:ext>
            </a:extLst>
          </p:cNvPr>
          <p:cNvSpPr/>
          <p:nvPr/>
        </p:nvSpPr>
        <p:spPr>
          <a:xfrm>
            <a:off x="2079625" y="1670050"/>
            <a:ext cx="1057275" cy="601663"/>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s-ES" sz="1100" b="1" dirty="0">
                <a:solidFill>
                  <a:schemeClr val="tx1"/>
                </a:solidFill>
              </a:rPr>
              <a:t>GLUT1/2</a:t>
            </a:r>
          </a:p>
        </p:txBody>
      </p:sp>
      <p:sp>
        <p:nvSpPr>
          <p:cNvPr id="39963" name="CuadroTexto 112"/>
          <p:cNvSpPr txBox="1">
            <a:spLocks noChangeArrowheads="1"/>
          </p:cNvSpPr>
          <p:nvPr/>
        </p:nvSpPr>
        <p:spPr bwMode="auto">
          <a:xfrm>
            <a:off x="2216150" y="2863850"/>
            <a:ext cx="68580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t>Glucosa</a:t>
            </a:r>
          </a:p>
        </p:txBody>
      </p:sp>
      <p:sp>
        <p:nvSpPr>
          <p:cNvPr id="114" name="Elipse 113">
            <a:extLst>
              <a:ext uri="{FF2B5EF4-FFF2-40B4-BE49-F238E27FC236}">
                <a16:creationId xmlns:a16="http://schemas.microsoft.com/office/drawing/2014/main" id="{C5D8D0D5-5598-424E-902D-29526DCB9992}"/>
              </a:ext>
            </a:extLst>
          </p:cNvPr>
          <p:cNvSpPr/>
          <p:nvPr/>
        </p:nvSpPr>
        <p:spPr>
          <a:xfrm>
            <a:off x="3500438" y="3073400"/>
            <a:ext cx="973137" cy="601663"/>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s-ES" sz="1100" b="1" dirty="0" err="1">
                <a:solidFill>
                  <a:schemeClr val="tx1"/>
                </a:solidFill>
              </a:rPr>
              <a:t>rBAT</a:t>
            </a:r>
            <a:endParaRPr lang="es-ES" sz="1100" b="1" dirty="0">
              <a:solidFill>
                <a:schemeClr val="tx1"/>
              </a:solidFill>
            </a:endParaRPr>
          </a:p>
        </p:txBody>
      </p:sp>
      <p:sp>
        <p:nvSpPr>
          <p:cNvPr id="39965" name="CuadroTexto 114"/>
          <p:cNvSpPr txBox="1">
            <a:spLocks noChangeArrowheads="1"/>
          </p:cNvSpPr>
          <p:nvPr/>
        </p:nvSpPr>
        <p:spPr bwMode="auto">
          <a:xfrm>
            <a:off x="4656138" y="3508375"/>
            <a:ext cx="3524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2"/>
                </a:solidFill>
              </a:rPr>
              <a:t>Aa</a:t>
            </a:r>
          </a:p>
        </p:txBody>
      </p:sp>
      <p:sp>
        <p:nvSpPr>
          <p:cNvPr id="39966" name="CuadroTexto 115"/>
          <p:cNvSpPr txBox="1">
            <a:spLocks noChangeArrowheads="1"/>
          </p:cNvSpPr>
          <p:nvPr/>
        </p:nvSpPr>
        <p:spPr bwMode="auto">
          <a:xfrm>
            <a:off x="2987675" y="2778125"/>
            <a:ext cx="412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t>Na</a:t>
            </a:r>
            <a:r>
              <a:rPr lang="es-ES" altLang="es-ES" sz="1200" b="1" baseline="30000"/>
              <a:t>+</a:t>
            </a:r>
          </a:p>
        </p:txBody>
      </p:sp>
      <p:sp>
        <p:nvSpPr>
          <p:cNvPr id="117" name="Flecha curvada hacia abajo 39">
            <a:extLst>
              <a:ext uri="{FF2B5EF4-FFF2-40B4-BE49-F238E27FC236}">
                <a16:creationId xmlns:a16="http://schemas.microsoft.com/office/drawing/2014/main" id="{8B12015A-4389-4369-BE1A-174CB425C7E6}"/>
              </a:ext>
            </a:extLst>
          </p:cNvPr>
          <p:cNvSpPr/>
          <p:nvPr/>
        </p:nvSpPr>
        <p:spPr>
          <a:xfrm rot="17243047">
            <a:off x="4290218" y="3139282"/>
            <a:ext cx="741363" cy="30480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118" name="Flecha curvada hacia abajo 40">
            <a:extLst>
              <a:ext uri="{FF2B5EF4-FFF2-40B4-BE49-F238E27FC236}">
                <a16:creationId xmlns:a16="http://schemas.microsoft.com/office/drawing/2014/main" id="{7910059D-C188-4303-B2F8-3062252F8D6C}"/>
              </a:ext>
            </a:extLst>
          </p:cNvPr>
          <p:cNvSpPr/>
          <p:nvPr/>
        </p:nvSpPr>
        <p:spPr>
          <a:xfrm rot="17243047" flipV="1">
            <a:off x="2965451" y="3181350"/>
            <a:ext cx="779462" cy="28098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120" name="Elipse 119">
            <a:extLst>
              <a:ext uri="{FF2B5EF4-FFF2-40B4-BE49-F238E27FC236}">
                <a16:creationId xmlns:a16="http://schemas.microsoft.com/office/drawing/2014/main" id="{1118FDA4-5A32-4759-AE93-B0B94CFF6B24}"/>
              </a:ext>
            </a:extLst>
          </p:cNvPr>
          <p:cNvSpPr/>
          <p:nvPr/>
        </p:nvSpPr>
        <p:spPr>
          <a:xfrm>
            <a:off x="5575300" y="3089275"/>
            <a:ext cx="828675" cy="601663"/>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s-ES" sz="1100" b="1" dirty="0">
                <a:solidFill>
                  <a:schemeClr val="tx1"/>
                </a:solidFill>
              </a:rPr>
              <a:t>NPT2a</a:t>
            </a:r>
          </a:p>
        </p:txBody>
      </p:sp>
      <p:sp>
        <p:nvSpPr>
          <p:cNvPr id="39970" name="CuadroTexto 120"/>
          <p:cNvSpPr txBox="1">
            <a:spLocks noChangeArrowheads="1"/>
          </p:cNvSpPr>
          <p:nvPr/>
        </p:nvSpPr>
        <p:spPr bwMode="auto">
          <a:xfrm>
            <a:off x="6607175" y="3524250"/>
            <a:ext cx="6619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2"/>
                </a:solidFill>
              </a:rPr>
              <a:t>Fósforo</a:t>
            </a:r>
          </a:p>
        </p:txBody>
      </p:sp>
      <p:sp>
        <p:nvSpPr>
          <p:cNvPr id="39971" name="CuadroTexto 121"/>
          <p:cNvSpPr txBox="1">
            <a:spLocks noChangeArrowheads="1"/>
          </p:cNvSpPr>
          <p:nvPr/>
        </p:nvSpPr>
        <p:spPr bwMode="auto">
          <a:xfrm>
            <a:off x="5072063" y="2820988"/>
            <a:ext cx="4111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t>Na</a:t>
            </a:r>
            <a:r>
              <a:rPr lang="es-ES" altLang="es-ES" sz="1200" b="1" baseline="30000"/>
              <a:t>+</a:t>
            </a:r>
          </a:p>
        </p:txBody>
      </p:sp>
      <p:sp>
        <p:nvSpPr>
          <p:cNvPr id="123" name="Flecha curvada hacia abajo 48">
            <a:extLst>
              <a:ext uri="{FF2B5EF4-FFF2-40B4-BE49-F238E27FC236}">
                <a16:creationId xmlns:a16="http://schemas.microsoft.com/office/drawing/2014/main" id="{4C22AFEE-2CDB-48F8-8E3B-932B3235014C}"/>
              </a:ext>
            </a:extLst>
          </p:cNvPr>
          <p:cNvSpPr/>
          <p:nvPr/>
        </p:nvSpPr>
        <p:spPr>
          <a:xfrm rot="17243047">
            <a:off x="6217443" y="3155157"/>
            <a:ext cx="741363" cy="30480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124" name="Flecha curvada hacia abajo 49">
            <a:extLst>
              <a:ext uri="{FF2B5EF4-FFF2-40B4-BE49-F238E27FC236}">
                <a16:creationId xmlns:a16="http://schemas.microsoft.com/office/drawing/2014/main" id="{5B3C0F9B-061E-4988-825C-24FD9F574177}"/>
              </a:ext>
            </a:extLst>
          </p:cNvPr>
          <p:cNvSpPr/>
          <p:nvPr/>
        </p:nvSpPr>
        <p:spPr>
          <a:xfrm rot="17243047" flipV="1">
            <a:off x="5048251" y="3197225"/>
            <a:ext cx="779462" cy="28098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126" name="Elipse 125">
            <a:extLst>
              <a:ext uri="{FF2B5EF4-FFF2-40B4-BE49-F238E27FC236}">
                <a16:creationId xmlns:a16="http://schemas.microsoft.com/office/drawing/2014/main" id="{E49F0C07-B1A6-4C62-98F5-6EFB8E3C17C4}"/>
              </a:ext>
            </a:extLst>
          </p:cNvPr>
          <p:cNvSpPr/>
          <p:nvPr/>
        </p:nvSpPr>
        <p:spPr>
          <a:xfrm>
            <a:off x="7726363" y="3097213"/>
            <a:ext cx="827087" cy="601662"/>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s-ES" sz="1100" b="1" dirty="0">
                <a:solidFill>
                  <a:schemeClr val="tx1"/>
                </a:solidFill>
              </a:rPr>
              <a:t>NHE1</a:t>
            </a:r>
          </a:p>
        </p:txBody>
      </p:sp>
      <p:sp>
        <p:nvSpPr>
          <p:cNvPr id="39975" name="CuadroTexto 126"/>
          <p:cNvSpPr txBox="1">
            <a:spLocks noChangeArrowheads="1"/>
          </p:cNvSpPr>
          <p:nvPr/>
        </p:nvSpPr>
        <p:spPr bwMode="auto">
          <a:xfrm>
            <a:off x="7188200" y="2836863"/>
            <a:ext cx="412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t>Na</a:t>
            </a:r>
            <a:r>
              <a:rPr lang="es-ES" altLang="es-ES" sz="1200" b="1" baseline="30000"/>
              <a:t>+</a:t>
            </a:r>
          </a:p>
        </p:txBody>
      </p:sp>
      <p:sp>
        <p:nvSpPr>
          <p:cNvPr id="128" name="Flecha curvada hacia abajo 65">
            <a:extLst>
              <a:ext uri="{FF2B5EF4-FFF2-40B4-BE49-F238E27FC236}">
                <a16:creationId xmlns:a16="http://schemas.microsoft.com/office/drawing/2014/main" id="{FE3EE01B-7AB3-498C-86D5-91C1E6F82454}"/>
              </a:ext>
            </a:extLst>
          </p:cNvPr>
          <p:cNvSpPr/>
          <p:nvPr/>
        </p:nvSpPr>
        <p:spPr>
          <a:xfrm rot="17243047" flipV="1">
            <a:off x="7197725" y="3205163"/>
            <a:ext cx="779463" cy="28098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39977" name="Rectángulo 128"/>
          <p:cNvSpPr>
            <a:spLocks noChangeArrowheads="1"/>
          </p:cNvSpPr>
          <p:nvPr/>
        </p:nvSpPr>
        <p:spPr bwMode="auto">
          <a:xfrm>
            <a:off x="7337425" y="4300538"/>
            <a:ext cx="5476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2"/>
                </a:solidFill>
              </a:rPr>
              <a:t>HCO</a:t>
            </a:r>
            <a:r>
              <a:rPr lang="es-ES" altLang="es-ES" sz="1200" b="1" baseline="-25000">
                <a:solidFill>
                  <a:schemeClr val="bg2"/>
                </a:solidFill>
              </a:rPr>
              <a:t>3</a:t>
            </a:r>
            <a:r>
              <a:rPr lang="es-ES" altLang="es-ES" sz="1200" b="1" baseline="30000">
                <a:solidFill>
                  <a:schemeClr val="bg2"/>
                </a:solidFill>
              </a:rPr>
              <a:t>-</a:t>
            </a:r>
          </a:p>
        </p:txBody>
      </p:sp>
      <p:sp>
        <p:nvSpPr>
          <p:cNvPr id="39978" name="Rectángulo 129"/>
          <p:cNvSpPr>
            <a:spLocks noChangeArrowheads="1"/>
          </p:cNvSpPr>
          <p:nvPr/>
        </p:nvSpPr>
        <p:spPr bwMode="auto">
          <a:xfrm>
            <a:off x="8761413" y="4295775"/>
            <a:ext cx="817562"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s-ES" altLang="es-ES" sz="1200" b="1">
                <a:solidFill>
                  <a:schemeClr val="bg2"/>
                </a:solidFill>
              </a:rPr>
              <a:t>CO</a:t>
            </a:r>
            <a:r>
              <a:rPr lang="es-ES" altLang="es-ES" sz="1200" b="1" baseline="-25000">
                <a:solidFill>
                  <a:schemeClr val="bg2"/>
                </a:solidFill>
              </a:rPr>
              <a:t>2</a:t>
            </a:r>
            <a:r>
              <a:rPr lang="es-ES" altLang="es-ES" sz="1200" b="1">
                <a:solidFill>
                  <a:schemeClr val="bg2"/>
                </a:solidFill>
              </a:rPr>
              <a:t> + H</a:t>
            </a:r>
            <a:r>
              <a:rPr lang="es-ES" altLang="es-ES" sz="1200" b="1" baseline="-25000">
                <a:solidFill>
                  <a:schemeClr val="bg2"/>
                </a:solidFill>
              </a:rPr>
              <a:t>2</a:t>
            </a:r>
            <a:r>
              <a:rPr lang="es-ES" altLang="es-ES" sz="1200" b="1">
                <a:solidFill>
                  <a:schemeClr val="bg2"/>
                </a:solidFill>
              </a:rPr>
              <a:t>O</a:t>
            </a:r>
          </a:p>
        </p:txBody>
      </p:sp>
      <p:cxnSp>
        <p:nvCxnSpPr>
          <p:cNvPr id="131" name="Conector recto de flecha 130">
            <a:extLst>
              <a:ext uri="{FF2B5EF4-FFF2-40B4-BE49-F238E27FC236}">
                <a16:creationId xmlns:a16="http://schemas.microsoft.com/office/drawing/2014/main" id="{A6BD31C1-260D-4968-92A0-699DE28C27AF}"/>
              </a:ext>
            </a:extLst>
          </p:cNvPr>
          <p:cNvCxnSpPr>
            <a:stCxn id="39977" idx="3"/>
            <a:endCxn id="39978" idx="1"/>
          </p:cNvCxnSpPr>
          <p:nvPr/>
        </p:nvCxnSpPr>
        <p:spPr>
          <a:xfrm flipV="1">
            <a:off x="7885113" y="4435475"/>
            <a:ext cx="876300" cy="3175"/>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39980" name="CuadroTexto 131"/>
          <p:cNvSpPr txBox="1">
            <a:spLocks noChangeArrowheads="1"/>
          </p:cNvSpPr>
          <p:nvPr/>
        </p:nvSpPr>
        <p:spPr bwMode="auto">
          <a:xfrm>
            <a:off x="8053388" y="4373563"/>
            <a:ext cx="41275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i="1">
                <a:solidFill>
                  <a:schemeClr val="bg2"/>
                </a:solidFill>
              </a:rPr>
              <a:t>a.c.</a:t>
            </a:r>
          </a:p>
        </p:txBody>
      </p:sp>
      <p:sp>
        <p:nvSpPr>
          <p:cNvPr id="39981" name="CuadroTexto 132"/>
          <p:cNvSpPr txBox="1">
            <a:spLocks noChangeArrowheads="1"/>
          </p:cNvSpPr>
          <p:nvPr/>
        </p:nvSpPr>
        <p:spPr bwMode="auto">
          <a:xfrm>
            <a:off x="7970838" y="2609850"/>
            <a:ext cx="3333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t>H</a:t>
            </a:r>
            <a:r>
              <a:rPr lang="es-ES" altLang="es-ES" sz="1200" b="1" baseline="30000"/>
              <a:t>+</a:t>
            </a:r>
          </a:p>
        </p:txBody>
      </p:sp>
      <p:sp>
        <p:nvSpPr>
          <p:cNvPr id="39982" name="Rectángulo 133"/>
          <p:cNvSpPr>
            <a:spLocks noChangeArrowheads="1"/>
          </p:cNvSpPr>
          <p:nvPr/>
        </p:nvSpPr>
        <p:spPr bwMode="auto">
          <a:xfrm>
            <a:off x="8688388" y="2576513"/>
            <a:ext cx="815975"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s-ES" altLang="es-ES" sz="1200" b="1"/>
              <a:t>CO</a:t>
            </a:r>
            <a:r>
              <a:rPr lang="es-ES" altLang="es-ES" sz="1200" b="1" baseline="-25000"/>
              <a:t>2</a:t>
            </a:r>
            <a:r>
              <a:rPr lang="es-ES" altLang="es-ES" sz="1200" b="1"/>
              <a:t> + H</a:t>
            </a:r>
            <a:r>
              <a:rPr lang="es-ES" altLang="es-ES" sz="1200" b="1" baseline="-25000"/>
              <a:t>2</a:t>
            </a:r>
            <a:r>
              <a:rPr lang="es-ES" altLang="es-ES" sz="1200" b="1"/>
              <a:t>O</a:t>
            </a:r>
          </a:p>
        </p:txBody>
      </p:sp>
      <p:cxnSp>
        <p:nvCxnSpPr>
          <p:cNvPr id="135" name="Conector recto de flecha 134">
            <a:extLst>
              <a:ext uri="{FF2B5EF4-FFF2-40B4-BE49-F238E27FC236}">
                <a16:creationId xmlns:a16="http://schemas.microsoft.com/office/drawing/2014/main" id="{E2196C6E-FB1E-4F09-B0DC-82C95419DA03}"/>
              </a:ext>
            </a:extLst>
          </p:cNvPr>
          <p:cNvCxnSpPr/>
          <p:nvPr/>
        </p:nvCxnSpPr>
        <p:spPr>
          <a:xfrm flipH="1">
            <a:off x="8247063" y="2720975"/>
            <a:ext cx="479425"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39984" name="CuadroTexto 135"/>
          <p:cNvSpPr txBox="1">
            <a:spLocks noChangeArrowheads="1"/>
          </p:cNvSpPr>
          <p:nvPr/>
        </p:nvSpPr>
        <p:spPr bwMode="auto">
          <a:xfrm>
            <a:off x="8326438" y="2657475"/>
            <a:ext cx="412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i="1"/>
              <a:t>a.c.</a:t>
            </a:r>
          </a:p>
        </p:txBody>
      </p:sp>
      <p:sp>
        <p:nvSpPr>
          <p:cNvPr id="137" name="Flecha abajo 81">
            <a:extLst>
              <a:ext uri="{FF2B5EF4-FFF2-40B4-BE49-F238E27FC236}">
                <a16:creationId xmlns:a16="http://schemas.microsoft.com/office/drawing/2014/main" id="{9BB00E36-A569-4405-96F6-7B731484CB16}"/>
              </a:ext>
            </a:extLst>
          </p:cNvPr>
          <p:cNvSpPr/>
          <p:nvPr/>
        </p:nvSpPr>
        <p:spPr>
          <a:xfrm flipV="1">
            <a:off x="8345488" y="1225550"/>
            <a:ext cx="149225" cy="14319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p>
        </p:txBody>
      </p:sp>
      <p:sp>
        <p:nvSpPr>
          <p:cNvPr id="39986" name="CuadroTexto 137"/>
          <p:cNvSpPr txBox="1">
            <a:spLocks noChangeArrowheads="1"/>
          </p:cNvSpPr>
          <p:nvPr/>
        </p:nvSpPr>
        <p:spPr bwMode="auto">
          <a:xfrm>
            <a:off x="8177213" y="981075"/>
            <a:ext cx="549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2"/>
                </a:solidFill>
              </a:rPr>
              <a:t>HCO</a:t>
            </a:r>
            <a:r>
              <a:rPr lang="es-ES" altLang="es-ES" sz="1200" b="1" baseline="-25000">
                <a:solidFill>
                  <a:schemeClr val="bg2"/>
                </a:solidFill>
              </a:rPr>
              <a:t>3</a:t>
            </a:r>
            <a:r>
              <a:rPr lang="es-ES" altLang="es-ES" sz="1200" b="1" baseline="30000">
                <a:solidFill>
                  <a:schemeClr val="bg2"/>
                </a:solidFill>
              </a:rPr>
              <a:t>-</a:t>
            </a:r>
          </a:p>
        </p:txBody>
      </p:sp>
      <p:sp>
        <p:nvSpPr>
          <p:cNvPr id="39987" name="CuadroTexto 138"/>
          <p:cNvSpPr txBox="1">
            <a:spLocks noChangeArrowheads="1"/>
          </p:cNvSpPr>
          <p:nvPr/>
        </p:nvSpPr>
        <p:spPr bwMode="auto">
          <a:xfrm>
            <a:off x="77788" y="6064250"/>
            <a:ext cx="120205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1"/>
                </a:solidFill>
              </a:rPr>
              <a:t>Abreviaturas</a:t>
            </a:r>
            <a:r>
              <a:rPr lang="es-ES" altLang="es-ES" sz="1200">
                <a:solidFill>
                  <a:schemeClr val="bg1"/>
                </a:solidFill>
              </a:rPr>
              <a:t>: Na: sodio, Aa: aminoácidos, FGF-23: factor de crecimiento fibroblástico, ATR: acidosis tubular renal, HCO</a:t>
            </a:r>
            <a:r>
              <a:rPr lang="es-ES" altLang="es-ES" sz="1200" baseline="-25000">
                <a:solidFill>
                  <a:schemeClr val="bg1"/>
                </a:solidFill>
              </a:rPr>
              <a:t>3</a:t>
            </a:r>
            <a:r>
              <a:rPr lang="es-ES" altLang="es-ES" sz="1200" baseline="30000">
                <a:solidFill>
                  <a:schemeClr val="bg1"/>
                </a:solidFill>
              </a:rPr>
              <a:t>-</a:t>
            </a:r>
            <a:r>
              <a:rPr lang="es-ES" altLang="es-ES" sz="1200">
                <a:solidFill>
                  <a:schemeClr val="bg1"/>
                </a:solidFill>
              </a:rPr>
              <a:t>: bicarbonato, CO</a:t>
            </a:r>
            <a:r>
              <a:rPr lang="es-ES" altLang="es-ES" sz="1200" baseline="-25000">
                <a:solidFill>
                  <a:schemeClr val="bg1"/>
                </a:solidFill>
              </a:rPr>
              <a:t>2</a:t>
            </a:r>
            <a:r>
              <a:rPr lang="es-ES" altLang="es-ES" sz="1200">
                <a:solidFill>
                  <a:schemeClr val="bg1"/>
                </a:solidFill>
              </a:rPr>
              <a:t>: dióxido de carbono, H</a:t>
            </a:r>
            <a:r>
              <a:rPr lang="es-ES" altLang="es-ES" sz="1200" baseline="-25000">
                <a:solidFill>
                  <a:schemeClr val="bg1"/>
                </a:solidFill>
              </a:rPr>
              <a:t>2</a:t>
            </a:r>
            <a:r>
              <a:rPr lang="es-ES" altLang="es-ES" sz="1200">
                <a:solidFill>
                  <a:schemeClr val="bg1"/>
                </a:solidFill>
              </a:rPr>
              <a:t>O: agua; a.c.: anhidrasa carbónica, H</a:t>
            </a:r>
            <a:r>
              <a:rPr lang="es-ES" altLang="es-ES" sz="1200" baseline="30000">
                <a:solidFill>
                  <a:schemeClr val="bg1"/>
                </a:solidFill>
              </a:rPr>
              <a:t>+</a:t>
            </a:r>
            <a:r>
              <a:rPr lang="es-ES" altLang="es-ES" sz="1200">
                <a:solidFill>
                  <a:schemeClr val="bg1"/>
                </a:solidFill>
              </a:rPr>
              <a:t>: protón. </a:t>
            </a:r>
          </a:p>
        </p:txBody>
      </p:sp>
      <p:sp>
        <p:nvSpPr>
          <p:cNvPr id="141" name="Flecha curvada hacia abajo 66">
            <a:extLst>
              <a:ext uri="{FF2B5EF4-FFF2-40B4-BE49-F238E27FC236}">
                <a16:creationId xmlns:a16="http://schemas.microsoft.com/office/drawing/2014/main" id="{ABFB5B2C-CCB2-41B9-8021-8320285714F1}"/>
              </a:ext>
            </a:extLst>
          </p:cNvPr>
          <p:cNvSpPr/>
          <p:nvPr/>
        </p:nvSpPr>
        <p:spPr>
          <a:xfrm rot="17243047" flipV="1">
            <a:off x="9586120" y="3199606"/>
            <a:ext cx="779462" cy="282575"/>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39989" name="CuadroTexto 141"/>
          <p:cNvSpPr txBox="1">
            <a:spLocks noChangeArrowheads="1"/>
          </p:cNvSpPr>
          <p:nvPr/>
        </p:nvSpPr>
        <p:spPr bwMode="auto">
          <a:xfrm>
            <a:off x="9234488" y="3482975"/>
            <a:ext cx="5810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2"/>
                </a:solidFill>
              </a:rPr>
              <a:t>Urato </a:t>
            </a:r>
            <a:endParaRPr lang="es-ES" altLang="es-ES" sz="1200" b="1" baseline="30000">
              <a:solidFill>
                <a:schemeClr val="bg2"/>
              </a:solidFill>
            </a:endParaRPr>
          </a:p>
        </p:txBody>
      </p:sp>
      <p:sp>
        <p:nvSpPr>
          <p:cNvPr id="143" name="Flecha curvada hacia abajo 68">
            <a:extLst>
              <a:ext uri="{FF2B5EF4-FFF2-40B4-BE49-F238E27FC236}">
                <a16:creationId xmlns:a16="http://schemas.microsoft.com/office/drawing/2014/main" id="{53EC0888-ECC7-419D-BF9B-BF1174B3FB69}"/>
              </a:ext>
            </a:extLst>
          </p:cNvPr>
          <p:cNvSpPr/>
          <p:nvPr/>
        </p:nvSpPr>
        <p:spPr>
          <a:xfrm rot="4967044" flipV="1">
            <a:off x="10702926" y="3289300"/>
            <a:ext cx="741362" cy="25558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39991" name="CuadroTexto 143"/>
          <p:cNvSpPr txBox="1">
            <a:spLocks noChangeArrowheads="1"/>
          </p:cNvSpPr>
          <p:nvPr/>
        </p:nvSpPr>
        <p:spPr bwMode="auto">
          <a:xfrm>
            <a:off x="10658475" y="2579688"/>
            <a:ext cx="8064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t>Aniones orgánicos</a:t>
            </a:r>
            <a:endParaRPr lang="es-ES" altLang="es-ES" sz="1200" b="1" baseline="30000"/>
          </a:p>
        </p:txBody>
      </p:sp>
      <p:sp>
        <p:nvSpPr>
          <p:cNvPr id="39992" name="CuadroTexto 144"/>
          <p:cNvSpPr txBox="1">
            <a:spLocks noChangeArrowheads="1"/>
          </p:cNvSpPr>
          <p:nvPr/>
        </p:nvSpPr>
        <p:spPr bwMode="auto">
          <a:xfrm>
            <a:off x="9455150" y="2843213"/>
            <a:ext cx="581025"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t>Urato </a:t>
            </a:r>
            <a:endParaRPr lang="es-ES" altLang="es-ES" sz="1200" b="1" baseline="30000"/>
          </a:p>
        </p:txBody>
      </p:sp>
      <p:sp>
        <p:nvSpPr>
          <p:cNvPr id="146" name="Flecha abajo 80">
            <a:extLst>
              <a:ext uri="{FF2B5EF4-FFF2-40B4-BE49-F238E27FC236}">
                <a16:creationId xmlns:a16="http://schemas.microsoft.com/office/drawing/2014/main" id="{9CE6BBAD-D99F-4927-8F11-DFCDD85BEB6B}"/>
              </a:ext>
            </a:extLst>
          </p:cNvPr>
          <p:cNvSpPr/>
          <p:nvPr/>
        </p:nvSpPr>
        <p:spPr>
          <a:xfrm flipV="1">
            <a:off x="9607550" y="1427163"/>
            <a:ext cx="263525" cy="14541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p>
        </p:txBody>
      </p:sp>
      <p:sp>
        <p:nvSpPr>
          <p:cNvPr id="147" name="Elipse 146">
            <a:extLst>
              <a:ext uri="{FF2B5EF4-FFF2-40B4-BE49-F238E27FC236}">
                <a16:creationId xmlns:a16="http://schemas.microsoft.com/office/drawing/2014/main" id="{EBAC2874-FD20-465F-8A27-B00C461D895B}"/>
              </a:ext>
            </a:extLst>
          </p:cNvPr>
          <p:cNvSpPr/>
          <p:nvPr/>
        </p:nvSpPr>
        <p:spPr>
          <a:xfrm>
            <a:off x="9210675" y="1674813"/>
            <a:ext cx="1057275" cy="601662"/>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s-ES" sz="1100" b="1" dirty="0">
                <a:solidFill>
                  <a:schemeClr val="tx1"/>
                </a:solidFill>
              </a:rPr>
              <a:t>GLUT9</a:t>
            </a:r>
          </a:p>
        </p:txBody>
      </p:sp>
      <p:sp>
        <p:nvSpPr>
          <p:cNvPr id="150" name="Elipse 149">
            <a:extLst>
              <a:ext uri="{FF2B5EF4-FFF2-40B4-BE49-F238E27FC236}">
                <a16:creationId xmlns:a16="http://schemas.microsoft.com/office/drawing/2014/main" id="{E12DA6FE-6405-471B-A21B-DB56B30D3A3C}"/>
              </a:ext>
            </a:extLst>
          </p:cNvPr>
          <p:cNvSpPr/>
          <p:nvPr/>
        </p:nvSpPr>
        <p:spPr>
          <a:xfrm>
            <a:off x="7962900" y="1671638"/>
            <a:ext cx="1057275" cy="601662"/>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s-ES" sz="1100" b="1" dirty="0">
                <a:solidFill>
                  <a:schemeClr val="tx1"/>
                </a:solidFill>
              </a:rPr>
              <a:t>NBC-1</a:t>
            </a:r>
          </a:p>
        </p:txBody>
      </p:sp>
      <p:sp>
        <p:nvSpPr>
          <p:cNvPr id="39996" name="CuadroTexto 150"/>
          <p:cNvSpPr txBox="1">
            <a:spLocks noChangeArrowheads="1"/>
          </p:cNvSpPr>
          <p:nvPr/>
        </p:nvSpPr>
        <p:spPr bwMode="auto">
          <a:xfrm>
            <a:off x="7448550" y="1414463"/>
            <a:ext cx="41275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2"/>
                </a:solidFill>
              </a:rPr>
              <a:t>Na</a:t>
            </a:r>
            <a:r>
              <a:rPr lang="es-ES" altLang="es-ES" sz="1200" b="1" baseline="30000">
                <a:solidFill>
                  <a:schemeClr val="bg2"/>
                </a:solidFill>
              </a:rPr>
              <a:t>+</a:t>
            </a:r>
          </a:p>
        </p:txBody>
      </p:sp>
      <p:sp>
        <p:nvSpPr>
          <p:cNvPr id="152" name="Flecha curvada hacia abajo 101">
            <a:extLst>
              <a:ext uri="{FF2B5EF4-FFF2-40B4-BE49-F238E27FC236}">
                <a16:creationId xmlns:a16="http://schemas.microsoft.com/office/drawing/2014/main" id="{CB621C8D-ADF1-434A-9CB5-A9AB33E2F6A6}"/>
              </a:ext>
            </a:extLst>
          </p:cNvPr>
          <p:cNvSpPr/>
          <p:nvPr/>
        </p:nvSpPr>
        <p:spPr>
          <a:xfrm rot="17243047" flipV="1">
            <a:off x="7424737" y="1792288"/>
            <a:ext cx="779463" cy="28098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200" name="Rectángulo 199">
            <a:extLst>
              <a:ext uri="{FF2B5EF4-FFF2-40B4-BE49-F238E27FC236}">
                <a16:creationId xmlns:a16="http://schemas.microsoft.com/office/drawing/2014/main" id="{2032FD04-B8A7-4A6F-81AD-FE5C069686A1}"/>
              </a:ext>
            </a:extLst>
          </p:cNvPr>
          <p:cNvSpPr/>
          <p:nvPr/>
        </p:nvSpPr>
        <p:spPr>
          <a:xfrm flipH="1">
            <a:off x="10215563" y="2390775"/>
            <a:ext cx="123825" cy="2754313"/>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s-ES" sz="1600"/>
          </a:p>
        </p:txBody>
      </p:sp>
      <p:sp>
        <p:nvSpPr>
          <p:cNvPr id="201" name="Rectángulo 200">
            <a:extLst>
              <a:ext uri="{FF2B5EF4-FFF2-40B4-BE49-F238E27FC236}">
                <a16:creationId xmlns:a16="http://schemas.microsoft.com/office/drawing/2014/main" id="{25542684-ECB8-4AC9-B22A-93DAFBC68840}"/>
              </a:ext>
            </a:extLst>
          </p:cNvPr>
          <p:cNvSpPr/>
          <p:nvPr/>
        </p:nvSpPr>
        <p:spPr>
          <a:xfrm>
            <a:off x="1227138" y="3840163"/>
            <a:ext cx="93662" cy="109537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s-ES" sz="1600"/>
          </a:p>
        </p:txBody>
      </p:sp>
      <p:sp>
        <p:nvSpPr>
          <p:cNvPr id="202" name="Rectángulo 201">
            <a:extLst>
              <a:ext uri="{FF2B5EF4-FFF2-40B4-BE49-F238E27FC236}">
                <a16:creationId xmlns:a16="http://schemas.microsoft.com/office/drawing/2014/main" id="{8141D6F6-E94F-452A-A38A-FB23CFB39CF5}"/>
              </a:ext>
            </a:extLst>
          </p:cNvPr>
          <p:cNvSpPr/>
          <p:nvPr/>
        </p:nvSpPr>
        <p:spPr>
          <a:xfrm>
            <a:off x="5919788" y="3867150"/>
            <a:ext cx="106362" cy="1084263"/>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s-ES" sz="1600"/>
          </a:p>
        </p:txBody>
      </p:sp>
      <p:sp>
        <p:nvSpPr>
          <p:cNvPr id="203" name="Rectángulo 202">
            <a:extLst>
              <a:ext uri="{FF2B5EF4-FFF2-40B4-BE49-F238E27FC236}">
                <a16:creationId xmlns:a16="http://schemas.microsoft.com/office/drawing/2014/main" id="{137AD993-ED34-43D3-BE17-05587542A7CE}"/>
              </a:ext>
            </a:extLst>
          </p:cNvPr>
          <p:cNvSpPr/>
          <p:nvPr/>
        </p:nvSpPr>
        <p:spPr>
          <a:xfrm>
            <a:off x="8201025" y="4862513"/>
            <a:ext cx="125413" cy="141287"/>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s-ES" sz="1600"/>
          </a:p>
        </p:txBody>
      </p:sp>
      <p:sp>
        <p:nvSpPr>
          <p:cNvPr id="204" name="Rectángulo 203">
            <a:extLst>
              <a:ext uri="{FF2B5EF4-FFF2-40B4-BE49-F238E27FC236}">
                <a16:creationId xmlns:a16="http://schemas.microsoft.com/office/drawing/2014/main" id="{F05A0CDB-9D60-4DDA-AB22-521D5A85685C}"/>
              </a:ext>
            </a:extLst>
          </p:cNvPr>
          <p:cNvSpPr/>
          <p:nvPr/>
        </p:nvSpPr>
        <p:spPr>
          <a:xfrm>
            <a:off x="10455275" y="3854450"/>
            <a:ext cx="125413" cy="1096963"/>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s-ES" sz="1600"/>
          </a:p>
        </p:txBody>
      </p:sp>
      <p:sp>
        <p:nvSpPr>
          <p:cNvPr id="205" name="Rectángulo 204">
            <a:extLst>
              <a:ext uri="{FF2B5EF4-FFF2-40B4-BE49-F238E27FC236}">
                <a16:creationId xmlns:a16="http://schemas.microsoft.com/office/drawing/2014/main" id="{713103F8-5927-4A31-AE47-9BBBD0C2D0F1}"/>
              </a:ext>
            </a:extLst>
          </p:cNvPr>
          <p:cNvSpPr/>
          <p:nvPr/>
        </p:nvSpPr>
        <p:spPr>
          <a:xfrm>
            <a:off x="3898900" y="3886200"/>
            <a:ext cx="101600" cy="107315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s-ES" sz="1600"/>
          </a:p>
        </p:txBody>
      </p:sp>
      <p:sp>
        <p:nvSpPr>
          <p:cNvPr id="210" name="Rectángulo 209">
            <a:extLst>
              <a:ext uri="{FF2B5EF4-FFF2-40B4-BE49-F238E27FC236}">
                <a16:creationId xmlns:a16="http://schemas.microsoft.com/office/drawing/2014/main" id="{DF74526E-DA97-40BD-9AC7-925B890AEEF4}"/>
              </a:ext>
            </a:extLst>
          </p:cNvPr>
          <p:cNvSpPr/>
          <p:nvPr/>
        </p:nvSpPr>
        <p:spPr>
          <a:xfrm>
            <a:off x="325438" y="4943475"/>
            <a:ext cx="1681162" cy="273050"/>
          </a:xfrm>
          <a:prstGeom prst="rect">
            <a:avLst/>
          </a:prstGeom>
          <a:solidFill>
            <a:schemeClr val="accent6">
              <a:lumMod val="5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r>
              <a:rPr lang="es-ES" sz="1200" b="1" dirty="0"/>
              <a:t>GLUCOSURIA FAMILIAR</a:t>
            </a:r>
          </a:p>
        </p:txBody>
      </p:sp>
      <p:sp>
        <p:nvSpPr>
          <p:cNvPr id="212" name="Rectángulo 211">
            <a:extLst>
              <a:ext uri="{FF2B5EF4-FFF2-40B4-BE49-F238E27FC236}">
                <a16:creationId xmlns:a16="http://schemas.microsoft.com/office/drawing/2014/main" id="{D3E28219-0E5D-4282-BCC6-5DFE649218B1}"/>
              </a:ext>
            </a:extLst>
          </p:cNvPr>
          <p:cNvSpPr/>
          <p:nvPr/>
        </p:nvSpPr>
        <p:spPr>
          <a:xfrm>
            <a:off x="3165475" y="4956175"/>
            <a:ext cx="1679575" cy="273050"/>
          </a:xfrm>
          <a:prstGeom prst="rect">
            <a:avLst/>
          </a:prstGeom>
          <a:solidFill>
            <a:schemeClr val="accent6">
              <a:lumMod val="5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r>
              <a:rPr lang="es-ES" sz="1200" b="1" dirty="0"/>
              <a:t>AMINOACIDURIAS</a:t>
            </a:r>
          </a:p>
        </p:txBody>
      </p:sp>
      <p:sp>
        <p:nvSpPr>
          <p:cNvPr id="213" name="Rectángulo 212">
            <a:extLst>
              <a:ext uri="{FF2B5EF4-FFF2-40B4-BE49-F238E27FC236}">
                <a16:creationId xmlns:a16="http://schemas.microsoft.com/office/drawing/2014/main" id="{B46FA61E-0856-40DC-A9B5-7FEABA33953D}"/>
              </a:ext>
            </a:extLst>
          </p:cNvPr>
          <p:cNvSpPr/>
          <p:nvPr/>
        </p:nvSpPr>
        <p:spPr>
          <a:xfrm>
            <a:off x="5243513" y="4948238"/>
            <a:ext cx="1679575" cy="273050"/>
          </a:xfrm>
          <a:prstGeom prst="rect">
            <a:avLst/>
          </a:prstGeom>
          <a:solidFill>
            <a:schemeClr val="accent6">
              <a:lumMod val="5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r>
              <a:rPr lang="es-ES" sz="1200" b="1" dirty="0"/>
              <a:t>FOSFATURIA</a:t>
            </a:r>
          </a:p>
        </p:txBody>
      </p:sp>
      <p:sp>
        <p:nvSpPr>
          <p:cNvPr id="215" name="Rectángulo 214">
            <a:extLst>
              <a:ext uri="{FF2B5EF4-FFF2-40B4-BE49-F238E27FC236}">
                <a16:creationId xmlns:a16="http://schemas.microsoft.com/office/drawing/2014/main" id="{EFFB181D-7D04-493D-8061-AC76E0DEE72D}"/>
              </a:ext>
            </a:extLst>
          </p:cNvPr>
          <p:cNvSpPr/>
          <p:nvPr/>
        </p:nvSpPr>
        <p:spPr>
          <a:xfrm>
            <a:off x="7605713" y="4970463"/>
            <a:ext cx="1428750" cy="258762"/>
          </a:xfrm>
          <a:prstGeom prst="rect">
            <a:avLst/>
          </a:prstGeom>
          <a:solidFill>
            <a:schemeClr val="accent6">
              <a:lumMod val="5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r>
              <a:rPr lang="es-ES" sz="1200" b="1" dirty="0"/>
              <a:t>ATR II</a:t>
            </a:r>
          </a:p>
        </p:txBody>
      </p:sp>
      <p:sp>
        <p:nvSpPr>
          <p:cNvPr id="216" name="Arco de bloque 215">
            <a:extLst>
              <a:ext uri="{FF2B5EF4-FFF2-40B4-BE49-F238E27FC236}">
                <a16:creationId xmlns:a16="http://schemas.microsoft.com/office/drawing/2014/main" id="{9B298056-2D1A-41AF-984B-780559E264D1}"/>
              </a:ext>
            </a:extLst>
          </p:cNvPr>
          <p:cNvSpPr/>
          <p:nvPr/>
        </p:nvSpPr>
        <p:spPr>
          <a:xfrm flipV="1">
            <a:off x="5702300" y="3446463"/>
            <a:ext cx="569913" cy="523875"/>
          </a:xfrm>
          <a:prstGeom prst="blockArc">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s-ES" sz="1600">
              <a:solidFill>
                <a:schemeClr val="tx1"/>
              </a:solidFill>
            </a:endParaRPr>
          </a:p>
        </p:txBody>
      </p:sp>
      <p:sp>
        <p:nvSpPr>
          <p:cNvPr id="217" name="Rectángulo 216">
            <a:extLst>
              <a:ext uri="{FF2B5EF4-FFF2-40B4-BE49-F238E27FC236}">
                <a16:creationId xmlns:a16="http://schemas.microsoft.com/office/drawing/2014/main" id="{61A578C7-6E04-4F1C-BD2B-7BC9AA908DA7}"/>
              </a:ext>
            </a:extLst>
          </p:cNvPr>
          <p:cNvSpPr/>
          <p:nvPr/>
        </p:nvSpPr>
        <p:spPr>
          <a:xfrm>
            <a:off x="325438" y="5432425"/>
            <a:ext cx="8709025" cy="444500"/>
          </a:xfrm>
          <a:prstGeom prst="rect">
            <a:avLst/>
          </a:prstGeom>
          <a:solidFill>
            <a:schemeClr val="accent6">
              <a:lumMod val="5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r>
              <a:rPr lang="es-ES" sz="2000" b="1" dirty="0"/>
              <a:t>SÍNDROME DE FANCONI</a:t>
            </a:r>
          </a:p>
        </p:txBody>
      </p:sp>
      <p:sp>
        <p:nvSpPr>
          <p:cNvPr id="218" name="Rectángulo 217">
            <a:extLst>
              <a:ext uri="{FF2B5EF4-FFF2-40B4-BE49-F238E27FC236}">
                <a16:creationId xmlns:a16="http://schemas.microsoft.com/office/drawing/2014/main" id="{CCCD53AB-6F5D-4E35-8655-190D24884F31}"/>
              </a:ext>
            </a:extLst>
          </p:cNvPr>
          <p:cNvSpPr/>
          <p:nvPr/>
        </p:nvSpPr>
        <p:spPr>
          <a:xfrm>
            <a:off x="5538788" y="4210050"/>
            <a:ext cx="896937" cy="309563"/>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r>
              <a:rPr lang="es-ES" sz="1200" b="1" dirty="0"/>
              <a:t>   FGF-23</a:t>
            </a:r>
          </a:p>
        </p:txBody>
      </p:sp>
      <p:sp>
        <p:nvSpPr>
          <p:cNvPr id="219" name="Flecha derecha 92">
            <a:extLst>
              <a:ext uri="{FF2B5EF4-FFF2-40B4-BE49-F238E27FC236}">
                <a16:creationId xmlns:a16="http://schemas.microsoft.com/office/drawing/2014/main" id="{37438E32-F1F0-4A6E-B6E1-058C05DA9D34}"/>
              </a:ext>
            </a:extLst>
          </p:cNvPr>
          <p:cNvSpPr/>
          <p:nvPr/>
        </p:nvSpPr>
        <p:spPr>
          <a:xfrm rot="16200000">
            <a:off x="5547207" y="4313141"/>
            <a:ext cx="257580" cy="134378"/>
          </a:xfrm>
          <a:prstGeom prst="rightArrow">
            <a:avLst/>
          </a:prstGeom>
        </p:spPr>
        <p:style>
          <a:lnRef idx="3">
            <a:schemeClr val="lt1"/>
          </a:lnRef>
          <a:fillRef idx="1">
            <a:schemeClr val="accent6"/>
          </a:fillRef>
          <a:effectRef idx="1">
            <a:schemeClr val="accent6"/>
          </a:effectRef>
          <a:fontRef idx="minor">
            <a:schemeClr val="lt1"/>
          </a:fontRef>
        </p:style>
        <p:txBody>
          <a:bodyPr anchor="ctr"/>
          <a:lstStyle/>
          <a:p>
            <a:pPr algn="ctr">
              <a:defRPr/>
            </a:pPr>
            <a:endParaRPr lang="es-ES" sz="1600"/>
          </a:p>
        </p:txBody>
      </p:sp>
      <p:sp>
        <p:nvSpPr>
          <p:cNvPr id="220" name="Rectángulo 219">
            <a:extLst>
              <a:ext uri="{FF2B5EF4-FFF2-40B4-BE49-F238E27FC236}">
                <a16:creationId xmlns:a16="http://schemas.microsoft.com/office/drawing/2014/main" id="{D27225E1-06B4-47CF-8EBD-7B2F81B7D1E6}"/>
              </a:ext>
            </a:extLst>
          </p:cNvPr>
          <p:cNvSpPr/>
          <p:nvPr/>
        </p:nvSpPr>
        <p:spPr>
          <a:xfrm>
            <a:off x="9566275" y="4951413"/>
            <a:ext cx="1679575" cy="271462"/>
          </a:xfrm>
          <a:prstGeom prst="rect">
            <a:avLst/>
          </a:prstGeom>
          <a:solidFill>
            <a:schemeClr val="accent6">
              <a:lumMod val="5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r>
              <a:rPr lang="es-ES" sz="1200" b="1" dirty="0"/>
              <a:t>HIPOURICEMIA</a:t>
            </a:r>
          </a:p>
        </p:txBody>
      </p:sp>
      <p:sp>
        <p:nvSpPr>
          <p:cNvPr id="221" name="Arco de bloque 220">
            <a:extLst>
              <a:ext uri="{FF2B5EF4-FFF2-40B4-BE49-F238E27FC236}">
                <a16:creationId xmlns:a16="http://schemas.microsoft.com/office/drawing/2014/main" id="{FCBA6EC7-4480-478D-812B-CE664FA411A7}"/>
              </a:ext>
            </a:extLst>
          </p:cNvPr>
          <p:cNvSpPr/>
          <p:nvPr/>
        </p:nvSpPr>
        <p:spPr>
          <a:xfrm rot="18902349" flipV="1">
            <a:off x="9891713" y="1866900"/>
            <a:ext cx="571500" cy="523875"/>
          </a:xfrm>
          <a:prstGeom prst="blockArc">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s-ES" sz="1600">
              <a:solidFill>
                <a:schemeClr val="tx1"/>
              </a:solidFill>
            </a:endParaRPr>
          </a:p>
        </p:txBody>
      </p:sp>
      <p:sp>
        <p:nvSpPr>
          <p:cNvPr id="140" name="Elipse 139">
            <a:extLst>
              <a:ext uri="{FF2B5EF4-FFF2-40B4-BE49-F238E27FC236}">
                <a16:creationId xmlns:a16="http://schemas.microsoft.com/office/drawing/2014/main" id="{6F8478B1-06B6-4F9D-AFFF-1B19647AB625}"/>
              </a:ext>
            </a:extLst>
          </p:cNvPr>
          <p:cNvSpPr/>
          <p:nvPr/>
        </p:nvSpPr>
        <p:spPr>
          <a:xfrm>
            <a:off x="10117138" y="3086100"/>
            <a:ext cx="828675" cy="601663"/>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s-ES" sz="1100" b="1" dirty="0">
                <a:solidFill>
                  <a:schemeClr val="tx1"/>
                </a:solidFill>
              </a:rPr>
              <a:t>URAT1</a:t>
            </a:r>
          </a:p>
        </p:txBody>
      </p:sp>
      <p:sp>
        <p:nvSpPr>
          <p:cNvPr id="222" name="Arco de bloque 221">
            <a:extLst>
              <a:ext uri="{FF2B5EF4-FFF2-40B4-BE49-F238E27FC236}">
                <a16:creationId xmlns:a16="http://schemas.microsoft.com/office/drawing/2014/main" id="{8A541828-4DCC-4D54-BC9D-275B052698CA}"/>
              </a:ext>
            </a:extLst>
          </p:cNvPr>
          <p:cNvSpPr/>
          <p:nvPr/>
        </p:nvSpPr>
        <p:spPr>
          <a:xfrm flipV="1">
            <a:off x="10245725" y="3429000"/>
            <a:ext cx="571500" cy="522288"/>
          </a:xfrm>
          <a:prstGeom prst="blockArc">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s-ES" sz="1600">
              <a:solidFill>
                <a:schemeClr val="tx1"/>
              </a:solidFill>
            </a:endParaRPr>
          </a:p>
        </p:txBody>
      </p:sp>
      <p:sp>
        <p:nvSpPr>
          <p:cNvPr id="223" name="Arco de bloque 222">
            <a:extLst>
              <a:ext uri="{FF2B5EF4-FFF2-40B4-BE49-F238E27FC236}">
                <a16:creationId xmlns:a16="http://schemas.microsoft.com/office/drawing/2014/main" id="{EC13D393-7921-4FA5-850E-76B11D512263}"/>
              </a:ext>
            </a:extLst>
          </p:cNvPr>
          <p:cNvSpPr/>
          <p:nvPr/>
        </p:nvSpPr>
        <p:spPr>
          <a:xfrm flipV="1">
            <a:off x="3679825" y="3446463"/>
            <a:ext cx="571500" cy="523875"/>
          </a:xfrm>
          <a:prstGeom prst="blockArc">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s-ES" sz="1600">
              <a:solidFill>
                <a:schemeClr val="tx1"/>
              </a:solidFill>
            </a:endParaRPr>
          </a:p>
        </p:txBody>
      </p:sp>
      <p:sp>
        <p:nvSpPr>
          <p:cNvPr id="224" name="Arco de bloque 223">
            <a:extLst>
              <a:ext uri="{FF2B5EF4-FFF2-40B4-BE49-F238E27FC236}">
                <a16:creationId xmlns:a16="http://schemas.microsoft.com/office/drawing/2014/main" id="{FAC649C8-E865-40DF-A635-AFABA5E3EE15}"/>
              </a:ext>
            </a:extLst>
          </p:cNvPr>
          <p:cNvSpPr/>
          <p:nvPr/>
        </p:nvSpPr>
        <p:spPr>
          <a:xfrm flipV="1">
            <a:off x="1000125" y="3436938"/>
            <a:ext cx="569913" cy="523875"/>
          </a:xfrm>
          <a:prstGeom prst="blockArc">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s-ES" sz="1600">
              <a:solidFill>
                <a:schemeClr val="tx1"/>
              </a:solidFill>
            </a:endParaRPr>
          </a:p>
        </p:txBody>
      </p:sp>
      <p:sp>
        <p:nvSpPr>
          <p:cNvPr id="225" name="Arco de bloque 224">
            <a:extLst>
              <a:ext uri="{FF2B5EF4-FFF2-40B4-BE49-F238E27FC236}">
                <a16:creationId xmlns:a16="http://schemas.microsoft.com/office/drawing/2014/main" id="{6DAD7264-8B5D-4A33-86C2-81EE41A75B6B}"/>
              </a:ext>
            </a:extLst>
          </p:cNvPr>
          <p:cNvSpPr/>
          <p:nvPr/>
        </p:nvSpPr>
        <p:spPr>
          <a:xfrm flipV="1">
            <a:off x="7967663" y="4302125"/>
            <a:ext cx="571500" cy="523875"/>
          </a:xfrm>
          <a:prstGeom prst="blockArc">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s-ES" sz="160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2 Rectángulo">
            <a:extLst>
              <a:ext uri="{FF2B5EF4-FFF2-40B4-BE49-F238E27FC236}">
                <a16:creationId xmlns:a16="http://schemas.microsoft.com/office/drawing/2014/main" id="{BD2418EB-4FD0-471D-A91E-02800165C979}"/>
              </a:ext>
            </a:extLst>
          </p:cNvPr>
          <p:cNvSpPr/>
          <p:nvPr/>
        </p:nvSpPr>
        <p:spPr>
          <a:xfrm>
            <a:off x="439738" y="3881438"/>
            <a:ext cx="4418012" cy="1781175"/>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1987" name="Título 1"/>
          <p:cNvSpPr>
            <a:spLocks noGrp="1"/>
          </p:cNvSpPr>
          <p:nvPr>
            <p:ph type="title"/>
          </p:nvPr>
        </p:nvSpPr>
        <p:spPr>
          <a:xfrm>
            <a:off x="609600" y="142875"/>
            <a:ext cx="10972800" cy="1143000"/>
          </a:xfrm>
        </p:spPr>
        <p:txBody>
          <a:bodyPr/>
          <a:lstStyle/>
          <a:p>
            <a:r>
              <a:rPr lang="es-ES" altLang="es-ES" sz="3600">
                <a:solidFill>
                  <a:schemeClr val="bg1"/>
                </a:solidFill>
                <a:latin typeface="Arial" panose="020B0604020202020204" pitchFamily="34" charset="0"/>
                <a:cs typeface="Arial" panose="020B0604020202020204" pitchFamily="34" charset="0"/>
              </a:rPr>
              <a:t>TÚBULO PROXIMAL</a:t>
            </a:r>
          </a:p>
        </p:txBody>
      </p:sp>
      <p:sp>
        <p:nvSpPr>
          <p:cNvPr id="41991" name="Marcador de contenido 2"/>
          <p:cNvSpPr txBox="1">
            <a:spLocks/>
          </p:cNvSpPr>
          <p:nvPr/>
        </p:nvSpPr>
        <p:spPr bwMode="auto">
          <a:xfrm>
            <a:off x="596900" y="1463675"/>
            <a:ext cx="4419600" cy="412750"/>
          </a:xfrm>
          <a:prstGeom prst="rect">
            <a:avLst/>
          </a:prstGeom>
          <a:noFill/>
          <a:ln w="2857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pPr>
            <a:r>
              <a:rPr lang="es-ES" altLang="es-ES" sz="2400">
                <a:solidFill>
                  <a:srgbClr val="C00000"/>
                </a:solidFill>
              </a:rPr>
              <a:t>Acidosis tubular proximal tipo II</a:t>
            </a:r>
          </a:p>
        </p:txBody>
      </p:sp>
      <p:sp>
        <p:nvSpPr>
          <p:cNvPr id="154" name="Rectángulo redondeado 3">
            <a:extLst>
              <a:ext uri="{FF2B5EF4-FFF2-40B4-BE49-F238E27FC236}">
                <a16:creationId xmlns:a16="http://schemas.microsoft.com/office/drawing/2014/main" id="{D8E2FD10-45AC-43D2-8A5D-B87FADDFD6F8}"/>
              </a:ext>
            </a:extLst>
          </p:cNvPr>
          <p:cNvSpPr/>
          <p:nvPr/>
        </p:nvSpPr>
        <p:spPr>
          <a:xfrm>
            <a:off x="839416" y="2792288"/>
            <a:ext cx="3618968" cy="1383956"/>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s-ES" sz="1600"/>
          </a:p>
        </p:txBody>
      </p:sp>
      <p:sp>
        <p:nvSpPr>
          <p:cNvPr id="157" name="Elipse 156">
            <a:extLst>
              <a:ext uri="{FF2B5EF4-FFF2-40B4-BE49-F238E27FC236}">
                <a16:creationId xmlns:a16="http://schemas.microsoft.com/office/drawing/2014/main" id="{B6EBB017-A30C-4B52-9329-70879082F6FB}"/>
              </a:ext>
            </a:extLst>
          </p:cNvPr>
          <p:cNvSpPr/>
          <p:nvPr/>
        </p:nvSpPr>
        <p:spPr>
          <a:xfrm>
            <a:off x="-933450" y="3213100"/>
            <a:ext cx="1735138" cy="2952750"/>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1996" name="Rectángulo 168"/>
          <p:cNvSpPr>
            <a:spLocks noChangeArrowheads="1"/>
          </p:cNvSpPr>
          <p:nvPr/>
        </p:nvSpPr>
        <p:spPr bwMode="auto">
          <a:xfrm>
            <a:off x="1055688" y="5135563"/>
            <a:ext cx="7270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HCO</a:t>
            </a:r>
            <a:r>
              <a:rPr lang="es-ES" altLang="es-ES" sz="1800" baseline="-25000">
                <a:solidFill>
                  <a:schemeClr val="bg2"/>
                </a:solidFill>
              </a:rPr>
              <a:t>3</a:t>
            </a:r>
            <a:r>
              <a:rPr lang="es-ES" altLang="es-ES" sz="1800" baseline="30000">
                <a:solidFill>
                  <a:schemeClr val="bg2"/>
                </a:solidFill>
              </a:rPr>
              <a:t>-</a:t>
            </a:r>
          </a:p>
        </p:txBody>
      </p:sp>
      <p:sp>
        <p:nvSpPr>
          <p:cNvPr id="41997" name="Rectángulo 169"/>
          <p:cNvSpPr>
            <a:spLocks noChangeArrowheads="1"/>
          </p:cNvSpPr>
          <p:nvPr/>
        </p:nvSpPr>
        <p:spPr bwMode="auto">
          <a:xfrm>
            <a:off x="2320925" y="5132388"/>
            <a:ext cx="11334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s-ES" altLang="es-ES" sz="1800">
                <a:solidFill>
                  <a:schemeClr val="bg2"/>
                </a:solidFill>
              </a:rPr>
              <a:t>CO</a:t>
            </a:r>
            <a:r>
              <a:rPr lang="es-ES" altLang="es-ES" sz="1800" baseline="-25000">
                <a:solidFill>
                  <a:schemeClr val="bg2"/>
                </a:solidFill>
              </a:rPr>
              <a:t>2</a:t>
            </a:r>
            <a:r>
              <a:rPr lang="es-ES" altLang="es-ES" sz="1800">
                <a:solidFill>
                  <a:schemeClr val="bg2"/>
                </a:solidFill>
              </a:rPr>
              <a:t> + H</a:t>
            </a:r>
            <a:r>
              <a:rPr lang="es-ES" altLang="es-ES" sz="1800" baseline="-25000">
                <a:solidFill>
                  <a:schemeClr val="bg2"/>
                </a:solidFill>
              </a:rPr>
              <a:t>2</a:t>
            </a:r>
            <a:r>
              <a:rPr lang="es-ES" altLang="es-ES" sz="1800">
                <a:solidFill>
                  <a:schemeClr val="bg2"/>
                </a:solidFill>
              </a:rPr>
              <a:t>O</a:t>
            </a:r>
          </a:p>
        </p:txBody>
      </p:sp>
      <p:cxnSp>
        <p:nvCxnSpPr>
          <p:cNvPr id="171" name="Conector recto de flecha 170">
            <a:extLst>
              <a:ext uri="{FF2B5EF4-FFF2-40B4-BE49-F238E27FC236}">
                <a16:creationId xmlns:a16="http://schemas.microsoft.com/office/drawing/2014/main" id="{D9E43899-9A59-41C6-8109-7031B74D4348}"/>
              </a:ext>
            </a:extLst>
          </p:cNvPr>
          <p:cNvCxnSpPr>
            <a:stCxn id="41996" idx="3"/>
            <a:endCxn id="41997" idx="1"/>
          </p:cNvCxnSpPr>
          <p:nvPr/>
        </p:nvCxnSpPr>
        <p:spPr>
          <a:xfrm flipV="1">
            <a:off x="1782763" y="5316538"/>
            <a:ext cx="538162" cy="4762"/>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41999" name="CuadroTexto 171"/>
          <p:cNvSpPr txBox="1">
            <a:spLocks noChangeArrowheads="1"/>
          </p:cNvSpPr>
          <p:nvPr/>
        </p:nvSpPr>
        <p:spPr bwMode="auto">
          <a:xfrm>
            <a:off x="1782763" y="5251450"/>
            <a:ext cx="477837"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i="1">
                <a:solidFill>
                  <a:schemeClr val="bg2"/>
                </a:solidFill>
              </a:rPr>
              <a:t>a.c.</a:t>
            </a:r>
          </a:p>
        </p:txBody>
      </p:sp>
      <p:cxnSp>
        <p:nvCxnSpPr>
          <p:cNvPr id="173" name="Conector recto de flecha 172">
            <a:extLst>
              <a:ext uri="{FF2B5EF4-FFF2-40B4-BE49-F238E27FC236}">
                <a16:creationId xmlns:a16="http://schemas.microsoft.com/office/drawing/2014/main" id="{A0C5CD4C-D760-41BA-A0CE-800431D85DFD}"/>
              </a:ext>
            </a:extLst>
          </p:cNvPr>
          <p:cNvCxnSpPr>
            <a:cxnSpLocks/>
          </p:cNvCxnSpPr>
          <p:nvPr/>
        </p:nvCxnSpPr>
        <p:spPr>
          <a:xfrm>
            <a:off x="192088" y="5316538"/>
            <a:ext cx="879475"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42001" name="Rectángulo 173"/>
          <p:cNvSpPr>
            <a:spLocks noChangeArrowheads="1"/>
          </p:cNvSpPr>
          <p:nvPr/>
        </p:nvSpPr>
        <p:spPr bwMode="auto">
          <a:xfrm>
            <a:off x="1916113" y="4581525"/>
            <a:ext cx="4064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H</a:t>
            </a:r>
            <a:r>
              <a:rPr lang="es-ES" altLang="es-ES" sz="1800" baseline="30000">
                <a:solidFill>
                  <a:schemeClr val="bg2"/>
                </a:solidFill>
              </a:rPr>
              <a:t>+</a:t>
            </a:r>
          </a:p>
        </p:txBody>
      </p:sp>
      <p:sp>
        <p:nvSpPr>
          <p:cNvPr id="42002" name="Rectángulo 174"/>
          <p:cNvSpPr>
            <a:spLocks noChangeArrowheads="1"/>
          </p:cNvSpPr>
          <p:nvPr/>
        </p:nvSpPr>
        <p:spPr bwMode="auto">
          <a:xfrm>
            <a:off x="1393825" y="4683125"/>
            <a:ext cx="5222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Na</a:t>
            </a:r>
            <a:r>
              <a:rPr lang="es-ES" altLang="es-ES" sz="1800" baseline="30000">
                <a:solidFill>
                  <a:schemeClr val="bg2"/>
                </a:solidFill>
              </a:rPr>
              <a:t>+</a:t>
            </a:r>
          </a:p>
        </p:txBody>
      </p:sp>
      <p:sp>
        <p:nvSpPr>
          <p:cNvPr id="176" name="Flecha abajo 22">
            <a:extLst>
              <a:ext uri="{FF2B5EF4-FFF2-40B4-BE49-F238E27FC236}">
                <a16:creationId xmlns:a16="http://schemas.microsoft.com/office/drawing/2014/main" id="{65973B46-69ED-46B5-9CEB-9687ECBC6882}"/>
              </a:ext>
            </a:extLst>
          </p:cNvPr>
          <p:cNvSpPr/>
          <p:nvPr/>
        </p:nvSpPr>
        <p:spPr>
          <a:xfrm>
            <a:off x="2019300" y="4938713"/>
            <a:ext cx="155575" cy="31273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solidFill>
                <a:schemeClr val="bg2"/>
              </a:solidFill>
            </a:endParaRPr>
          </a:p>
        </p:txBody>
      </p:sp>
      <p:sp>
        <p:nvSpPr>
          <p:cNvPr id="177" name="Flecha arriba 17">
            <a:extLst>
              <a:ext uri="{FF2B5EF4-FFF2-40B4-BE49-F238E27FC236}">
                <a16:creationId xmlns:a16="http://schemas.microsoft.com/office/drawing/2014/main" id="{4DE0AE6C-FBC9-43FC-9CF6-1BCCD818CA62}"/>
              </a:ext>
            </a:extLst>
          </p:cNvPr>
          <p:cNvSpPr/>
          <p:nvPr/>
        </p:nvSpPr>
        <p:spPr>
          <a:xfrm>
            <a:off x="1555750" y="2663825"/>
            <a:ext cx="106363" cy="206057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78" name="Flecha abajo 22">
            <a:extLst>
              <a:ext uri="{FF2B5EF4-FFF2-40B4-BE49-F238E27FC236}">
                <a16:creationId xmlns:a16="http://schemas.microsoft.com/office/drawing/2014/main" id="{33BE4F0F-618B-4054-8249-247111DE3BE1}"/>
              </a:ext>
            </a:extLst>
          </p:cNvPr>
          <p:cNvSpPr/>
          <p:nvPr/>
        </p:nvSpPr>
        <p:spPr>
          <a:xfrm>
            <a:off x="2019300" y="3598863"/>
            <a:ext cx="133350" cy="9826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solidFill>
                <a:schemeClr val="bg2"/>
              </a:solidFill>
            </a:endParaRPr>
          </a:p>
        </p:txBody>
      </p:sp>
      <p:sp>
        <p:nvSpPr>
          <p:cNvPr id="156" name="Rectángulo 155">
            <a:extLst>
              <a:ext uri="{FF2B5EF4-FFF2-40B4-BE49-F238E27FC236}">
                <a16:creationId xmlns:a16="http://schemas.microsoft.com/office/drawing/2014/main" id="{19EC06D7-0968-4606-BEBA-52A54DE68ABD}"/>
              </a:ext>
            </a:extLst>
          </p:cNvPr>
          <p:cNvSpPr/>
          <p:nvPr/>
        </p:nvSpPr>
        <p:spPr>
          <a:xfrm>
            <a:off x="1479550" y="3989388"/>
            <a:ext cx="850900" cy="3730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NHE1</a:t>
            </a:r>
          </a:p>
        </p:txBody>
      </p:sp>
      <p:cxnSp>
        <p:nvCxnSpPr>
          <p:cNvPr id="179" name="Conector recto de flecha 178">
            <a:extLst>
              <a:ext uri="{FF2B5EF4-FFF2-40B4-BE49-F238E27FC236}">
                <a16:creationId xmlns:a16="http://schemas.microsoft.com/office/drawing/2014/main" id="{1D73F95B-8241-4933-9AB8-E4EA39D64F83}"/>
              </a:ext>
            </a:extLst>
          </p:cNvPr>
          <p:cNvCxnSpPr/>
          <p:nvPr/>
        </p:nvCxnSpPr>
        <p:spPr>
          <a:xfrm flipH="1">
            <a:off x="2324100" y="3398838"/>
            <a:ext cx="215900" cy="0"/>
          </a:xfrm>
          <a:prstGeom prst="straightConnector1">
            <a:avLst/>
          </a:prstGeom>
          <a:ln w="28575">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42008" name="Rectángulo 179"/>
          <p:cNvSpPr>
            <a:spLocks noChangeArrowheads="1"/>
          </p:cNvSpPr>
          <p:nvPr/>
        </p:nvSpPr>
        <p:spPr bwMode="auto">
          <a:xfrm>
            <a:off x="1922463" y="3213100"/>
            <a:ext cx="406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t>H</a:t>
            </a:r>
            <a:r>
              <a:rPr lang="es-ES" altLang="es-ES" sz="1800" baseline="30000"/>
              <a:t>+</a:t>
            </a:r>
          </a:p>
        </p:txBody>
      </p:sp>
      <p:sp>
        <p:nvSpPr>
          <p:cNvPr id="42009" name="Rectángulo 180"/>
          <p:cNvSpPr>
            <a:spLocks noChangeArrowheads="1"/>
          </p:cNvSpPr>
          <p:nvPr/>
        </p:nvSpPr>
        <p:spPr bwMode="auto">
          <a:xfrm>
            <a:off x="2589213" y="3205163"/>
            <a:ext cx="11318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s-ES" altLang="es-ES" sz="1800"/>
              <a:t>CO</a:t>
            </a:r>
            <a:r>
              <a:rPr lang="es-ES" altLang="es-ES" sz="1800" baseline="-25000"/>
              <a:t>2</a:t>
            </a:r>
            <a:r>
              <a:rPr lang="es-ES" altLang="es-ES" sz="1800"/>
              <a:t> + H</a:t>
            </a:r>
            <a:r>
              <a:rPr lang="es-ES" altLang="es-ES" sz="1800" baseline="-25000"/>
              <a:t>2</a:t>
            </a:r>
            <a:r>
              <a:rPr lang="es-ES" altLang="es-ES" sz="1800"/>
              <a:t>O</a:t>
            </a:r>
          </a:p>
        </p:txBody>
      </p:sp>
      <p:sp>
        <p:nvSpPr>
          <p:cNvPr id="182" name="Flecha arriba 8">
            <a:extLst>
              <a:ext uri="{FF2B5EF4-FFF2-40B4-BE49-F238E27FC236}">
                <a16:creationId xmlns:a16="http://schemas.microsoft.com/office/drawing/2014/main" id="{5CCDA65D-5FB8-4AA8-90B4-B7C23025AAD9}"/>
              </a:ext>
            </a:extLst>
          </p:cNvPr>
          <p:cNvSpPr/>
          <p:nvPr/>
        </p:nvSpPr>
        <p:spPr>
          <a:xfrm>
            <a:off x="2392363" y="2663825"/>
            <a:ext cx="106362" cy="62706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2011" name="Rectángulo 182"/>
          <p:cNvSpPr>
            <a:spLocks noChangeArrowheads="1"/>
          </p:cNvSpPr>
          <p:nvPr/>
        </p:nvSpPr>
        <p:spPr bwMode="auto">
          <a:xfrm>
            <a:off x="2205038" y="2278063"/>
            <a:ext cx="7286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HCO</a:t>
            </a:r>
            <a:r>
              <a:rPr lang="es-ES" altLang="es-ES" sz="1800" baseline="-25000">
                <a:solidFill>
                  <a:schemeClr val="bg2"/>
                </a:solidFill>
              </a:rPr>
              <a:t>3</a:t>
            </a:r>
            <a:r>
              <a:rPr lang="es-ES" altLang="es-ES" sz="1800" baseline="30000">
                <a:solidFill>
                  <a:schemeClr val="bg2"/>
                </a:solidFill>
              </a:rPr>
              <a:t>-</a:t>
            </a:r>
          </a:p>
        </p:txBody>
      </p:sp>
      <p:sp>
        <p:nvSpPr>
          <p:cNvPr id="42012" name="Rectángulo 183"/>
          <p:cNvSpPr>
            <a:spLocks noChangeArrowheads="1"/>
          </p:cNvSpPr>
          <p:nvPr/>
        </p:nvSpPr>
        <p:spPr bwMode="auto">
          <a:xfrm>
            <a:off x="1401763" y="2274888"/>
            <a:ext cx="5207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Na</a:t>
            </a:r>
            <a:r>
              <a:rPr lang="es-ES" altLang="es-ES" sz="1800" baseline="30000">
                <a:solidFill>
                  <a:schemeClr val="bg2"/>
                </a:solidFill>
              </a:rPr>
              <a:t>+</a:t>
            </a:r>
          </a:p>
        </p:txBody>
      </p:sp>
      <p:sp>
        <p:nvSpPr>
          <p:cNvPr id="185" name="Flecha arriba 17">
            <a:extLst>
              <a:ext uri="{FF2B5EF4-FFF2-40B4-BE49-F238E27FC236}">
                <a16:creationId xmlns:a16="http://schemas.microsoft.com/office/drawing/2014/main" id="{1038245A-15FE-4686-9440-0FFCBF60C6F6}"/>
              </a:ext>
            </a:extLst>
          </p:cNvPr>
          <p:cNvSpPr/>
          <p:nvPr/>
        </p:nvSpPr>
        <p:spPr>
          <a:xfrm>
            <a:off x="2816225" y="3611563"/>
            <a:ext cx="192088" cy="1543050"/>
          </a:xfrm>
          <a:prstGeom prst="upArrow">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chor="ctr"/>
          <a:lstStyle/>
          <a:p>
            <a:pPr algn="ctr">
              <a:defRPr/>
            </a:pPr>
            <a:endParaRPr lang="es-ES" dirty="0"/>
          </a:p>
        </p:txBody>
      </p:sp>
      <p:sp>
        <p:nvSpPr>
          <p:cNvPr id="42014" name="Rectángulo 2"/>
          <p:cNvSpPr>
            <a:spLocks noChangeArrowheads="1"/>
          </p:cNvSpPr>
          <p:nvPr/>
        </p:nvSpPr>
        <p:spPr bwMode="auto">
          <a:xfrm>
            <a:off x="4827588" y="2133600"/>
            <a:ext cx="7245350" cy="70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2000" i="1">
                <a:solidFill>
                  <a:srgbClr val="C00000"/>
                </a:solidFill>
              </a:rPr>
              <a:t>Se produce por una inhibición de la acción de la anhidrasa carbónica tubular que produce bicarbonaturia.</a:t>
            </a:r>
          </a:p>
        </p:txBody>
      </p:sp>
      <p:sp>
        <p:nvSpPr>
          <p:cNvPr id="186" name="Signo de multiplicación 185">
            <a:extLst>
              <a:ext uri="{FF2B5EF4-FFF2-40B4-BE49-F238E27FC236}">
                <a16:creationId xmlns:a16="http://schemas.microsoft.com/office/drawing/2014/main" id="{43F8FD8D-6C4C-4BA3-8AA3-DF13FF56F40A}"/>
              </a:ext>
            </a:extLst>
          </p:cNvPr>
          <p:cNvSpPr/>
          <p:nvPr/>
        </p:nvSpPr>
        <p:spPr>
          <a:xfrm>
            <a:off x="1808163" y="5502275"/>
            <a:ext cx="427037" cy="490538"/>
          </a:xfrm>
          <a:prstGeom prst="mathMultiply">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s-ES" dirty="0"/>
          </a:p>
        </p:txBody>
      </p:sp>
      <p:sp>
        <p:nvSpPr>
          <p:cNvPr id="42016" name="Rectángulo 186"/>
          <p:cNvSpPr>
            <a:spLocks noChangeArrowheads="1"/>
          </p:cNvSpPr>
          <p:nvPr/>
        </p:nvSpPr>
        <p:spPr bwMode="auto">
          <a:xfrm>
            <a:off x="5297488" y="3011488"/>
            <a:ext cx="66865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ETIOLOGÍA: inexplicada, aunque existen causas genéticas y tóxicas.</a:t>
            </a:r>
            <a:endParaRPr lang="es-ES" altLang="es-ES" sz="1800"/>
          </a:p>
        </p:txBody>
      </p:sp>
      <p:sp>
        <p:nvSpPr>
          <p:cNvPr id="42017" name="CuadroTexto 187"/>
          <p:cNvSpPr txBox="1">
            <a:spLocks noChangeArrowheads="1"/>
          </p:cNvSpPr>
          <p:nvPr/>
        </p:nvSpPr>
        <p:spPr bwMode="auto">
          <a:xfrm>
            <a:off x="5313363" y="3573463"/>
            <a:ext cx="6470650" cy="1754187"/>
          </a:xfrm>
          <a:prstGeom prst="rect">
            <a:avLst/>
          </a:prstGeom>
          <a:noFill/>
          <a:ln w="6350">
            <a:solidFill>
              <a:srgbClr val="C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CLÍNICA: la ausencia de recuperación de bicarbonato (que en condiciones normales debería ser total), generan acidosis metabólica. La bicarbonaturia a nivel distal aumenta la electronegatividad, que obliga a compensar con excreción de potasio (hipopotasemia).  Presenta un hiato aniónico negativo. La clínica es similar al uso de acetazolamida.</a:t>
            </a:r>
          </a:p>
        </p:txBody>
      </p:sp>
      <p:sp>
        <p:nvSpPr>
          <p:cNvPr id="42018" name="CuadroTexto 188"/>
          <p:cNvSpPr txBox="1">
            <a:spLocks noChangeArrowheads="1"/>
          </p:cNvSpPr>
          <p:nvPr/>
        </p:nvSpPr>
        <p:spPr bwMode="auto">
          <a:xfrm>
            <a:off x="5313363" y="5383213"/>
            <a:ext cx="6470650" cy="368300"/>
          </a:xfrm>
          <a:prstGeom prst="rect">
            <a:avLst/>
          </a:prstGeom>
          <a:noFill/>
          <a:ln w="6350">
            <a:solidFill>
              <a:srgbClr val="C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TRATAMIENTO: reposición de bicarbonato</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2 Rectángulo">
            <a:extLst>
              <a:ext uri="{FF2B5EF4-FFF2-40B4-BE49-F238E27FC236}">
                <a16:creationId xmlns:a16="http://schemas.microsoft.com/office/drawing/2014/main" id="{BD2418EB-4FD0-471D-A91E-02800165C979}"/>
              </a:ext>
            </a:extLst>
          </p:cNvPr>
          <p:cNvSpPr/>
          <p:nvPr/>
        </p:nvSpPr>
        <p:spPr>
          <a:xfrm>
            <a:off x="439738" y="4241800"/>
            <a:ext cx="7586662" cy="1781175"/>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4035" name="Título 1"/>
          <p:cNvSpPr>
            <a:spLocks noGrp="1"/>
          </p:cNvSpPr>
          <p:nvPr>
            <p:ph type="title"/>
          </p:nvPr>
        </p:nvSpPr>
        <p:spPr>
          <a:xfrm>
            <a:off x="609600" y="142875"/>
            <a:ext cx="10972800" cy="1143000"/>
          </a:xfrm>
        </p:spPr>
        <p:txBody>
          <a:bodyPr/>
          <a:lstStyle/>
          <a:p>
            <a:r>
              <a:rPr lang="es-ES" altLang="es-ES" sz="3600">
                <a:solidFill>
                  <a:schemeClr val="bg1"/>
                </a:solidFill>
                <a:latin typeface="Arial" panose="020B0604020202020204" pitchFamily="34" charset="0"/>
                <a:cs typeface="Arial" panose="020B0604020202020204" pitchFamily="34" charset="0"/>
              </a:rPr>
              <a:t>TÚBULO PROXIMAL</a:t>
            </a:r>
          </a:p>
        </p:txBody>
      </p:sp>
      <p:sp>
        <p:nvSpPr>
          <p:cNvPr id="44039" name="Marcador de contenido 2"/>
          <p:cNvSpPr txBox="1">
            <a:spLocks/>
          </p:cNvSpPr>
          <p:nvPr/>
        </p:nvSpPr>
        <p:spPr bwMode="auto">
          <a:xfrm>
            <a:off x="596900" y="1463675"/>
            <a:ext cx="4419600" cy="412750"/>
          </a:xfrm>
          <a:prstGeom prst="rect">
            <a:avLst/>
          </a:prstGeom>
          <a:noFill/>
          <a:ln w="2857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pPr>
            <a:r>
              <a:rPr lang="es-ES" altLang="es-ES" sz="2400">
                <a:solidFill>
                  <a:srgbClr val="C00000"/>
                </a:solidFill>
              </a:rPr>
              <a:t>Síndrome de Fanconi</a:t>
            </a:r>
          </a:p>
        </p:txBody>
      </p:sp>
      <p:sp>
        <p:nvSpPr>
          <p:cNvPr id="154" name="Rectángulo redondeado 3">
            <a:extLst>
              <a:ext uri="{FF2B5EF4-FFF2-40B4-BE49-F238E27FC236}">
                <a16:creationId xmlns:a16="http://schemas.microsoft.com/office/drawing/2014/main" id="{D8E2FD10-45AC-43D2-8A5D-B87FADDFD6F8}"/>
              </a:ext>
            </a:extLst>
          </p:cNvPr>
          <p:cNvSpPr/>
          <p:nvPr/>
        </p:nvSpPr>
        <p:spPr>
          <a:xfrm>
            <a:off x="1199456" y="3152328"/>
            <a:ext cx="2640098" cy="1383956"/>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s-ES" sz="1600"/>
          </a:p>
        </p:txBody>
      </p:sp>
      <p:sp>
        <p:nvSpPr>
          <p:cNvPr id="157" name="Elipse 156">
            <a:extLst>
              <a:ext uri="{FF2B5EF4-FFF2-40B4-BE49-F238E27FC236}">
                <a16:creationId xmlns:a16="http://schemas.microsoft.com/office/drawing/2014/main" id="{B6EBB017-A30C-4B52-9329-70879082F6FB}"/>
              </a:ext>
            </a:extLst>
          </p:cNvPr>
          <p:cNvSpPr/>
          <p:nvPr/>
        </p:nvSpPr>
        <p:spPr>
          <a:xfrm>
            <a:off x="-933450" y="3573463"/>
            <a:ext cx="1735138" cy="2951162"/>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4044" name="Rectángulo 168"/>
          <p:cNvSpPr>
            <a:spLocks noChangeArrowheads="1"/>
          </p:cNvSpPr>
          <p:nvPr/>
        </p:nvSpPr>
        <p:spPr bwMode="auto">
          <a:xfrm>
            <a:off x="1055688" y="5495925"/>
            <a:ext cx="7270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HCO</a:t>
            </a:r>
            <a:r>
              <a:rPr lang="es-ES" altLang="es-ES" sz="1800" baseline="-25000">
                <a:solidFill>
                  <a:schemeClr val="bg2"/>
                </a:solidFill>
              </a:rPr>
              <a:t>3</a:t>
            </a:r>
            <a:r>
              <a:rPr lang="es-ES" altLang="es-ES" sz="1800" baseline="30000">
                <a:solidFill>
                  <a:schemeClr val="bg2"/>
                </a:solidFill>
              </a:rPr>
              <a:t>-</a:t>
            </a:r>
          </a:p>
        </p:txBody>
      </p:sp>
      <p:sp>
        <p:nvSpPr>
          <p:cNvPr id="44045" name="Rectángulo 169"/>
          <p:cNvSpPr>
            <a:spLocks noChangeArrowheads="1"/>
          </p:cNvSpPr>
          <p:nvPr/>
        </p:nvSpPr>
        <p:spPr bwMode="auto">
          <a:xfrm>
            <a:off x="2320925" y="5492750"/>
            <a:ext cx="1133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s-ES" altLang="es-ES" sz="1800">
                <a:solidFill>
                  <a:schemeClr val="bg2"/>
                </a:solidFill>
              </a:rPr>
              <a:t>CO</a:t>
            </a:r>
            <a:r>
              <a:rPr lang="es-ES" altLang="es-ES" sz="1800" baseline="-25000">
                <a:solidFill>
                  <a:schemeClr val="bg2"/>
                </a:solidFill>
              </a:rPr>
              <a:t>2</a:t>
            </a:r>
            <a:r>
              <a:rPr lang="es-ES" altLang="es-ES" sz="1800">
                <a:solidFill>
                  <a:schemeClr val="bg2"/>
                </a:solidFill>
              </a:rPr>
              <a:t> + H</a:t>
            </a:r>
            <a:r>
              <a:rPr lang="es-ES" altLang="es-ES" sz="1800" baseline="-25000">
                <a:solidFill>
                  <a:schemeClr val="bg2"/>
                </a:solidFill>
              </a:rPr>
              <a:t>2</a:t>
            </a:r>
            <a:r>
              <a:rPr lang="es-ES" altLang="es-ES" sz="1800">
                <a:solidFill>
                  <a:schemeClr val="bg2"/>
                </a:solidFill>
              </a:rPr>
              <a:t>O</a:t>
            </a:r>
          </a:p>
        </p:txBody>
      </p:sp>
      <p:cxnSp>
        <p:nvCxnSpPr>
          <p:cNvPr id="171" name="Conector recto de flecha 170">
            <a:extLst>
              <a:ext uri="{FF2B5EF4-FFF2-40B4-BE49-F238E27FC236}">
                <a16:creationId xmlns:a16="http://schemas.microsoft.com/office/drawing/2014/main" id="{D9E43899-9A59-41C6-8109-7031B74D4348}"/>
              </a:ext>
            </a:extLst>
          </p:cNvPr>
          <p:cNvCxnSpPr>
            <a:stCxn id="44044" idx="3"/>
            <a:endCxn id="44045" idx="1"/>
          </p:cNvCxnSpPr>
          <p:nvPr/>
        </p:nvCxnSpPr>
        <p:spPr>
          <a:xfrm flipV="1">
            <a:off x="1782763" y="5676900"/>
            <a:ext cx="538162" cy="3175"/>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44047" name="CuadroTexto 171"/>
          <p:cNvSpPr txBox="1">
            <a:spLocks noChangeArrowheads="1"/>
          </p:cNvSpPr>
          <p:nvPr/>
        </p:nvSpPr>
        <p:spPr bwMode="auto">
          <a:xfrm>
            <a:off x="1782763" y="5610225"/>
            <a:ext cx="477837"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i="1">
                <a:solidFill>
                  <a:schemeClr val="bg2"/>
                </a:solidFill>
              </a:rPr>
              <a:t>a.c.</a:t>
            </a:r>
          </a:p>
        </p:txBody>
      </p:sp>
      <p:cxnSp>
        <p:nvCxnSpPr>
          <p:cNvPr id="173" name="Conector recto de flecha 172">
            <a:extLst>
              <a:ext uri="{FF2B5EF4-FFF2-40B4-BE49-F238E27FC236}">
                <a16:creationId xmlns:a16="http://schemas.microsoft.com/office/drawing/2014/main" id="{A0C5CD4C-D760-41BA-A0CE-800431D85DFD}"/>
              </a:ext>
            </a:extLst>
          </p:cNvPr>
          <p:cNvCxnSpPr>
            <a:cxnSpLocks/>
          </p:cNvCxnSpPr>
          <p:nvPr/>
        </p:nvCxnSpPr>
        <p:spPr>
          <a:xfrm>
            <a:off x="192088" y="5676900"/>
            <a:ext cx="879475"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44049" name="Rectángulo 173"/>
          <p:cNvSpPr>
            <a:spLocks noChangeArrowheads="1"/>
          </p:cNvSpPr>
          <p:nvPr/>
        </p:nvSpPr>
        <p:spPr bwMode="auto">
          <a:xfrm>
            <a:off x="1916113" y="4940300"/>
            <a:ext cx="406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H</a:t>
            </a:r>
            <a:r>
              <a:rPr lang="es-ES" altLang="es-ES" sz="1800" baseline="30000">
                <a:solidFill>
                  <a:schemeClr val="bg2"/>
                </a:solidFill>
              </a:rPr>
              <a:t>+</a:t>
            </a:r>
          </a:p>
        </p:txBody>
      </p:sp>
      <p:sp>
        <p:nvSpPr>
          <p:cNvPr id="44050" name="Rectángulo 174"/>
          <p:cNvSpPr>
            <a:spLocks noChangeArrowheads="1"/>
          </p:cNvSpPr>
          <p:nvPr/>
        </p:nvSpPr>
        <p:spPr bwMode="auto">
          <a:xfrm>
            <a:off x="1393825" y="5041900"/>
            <a:ext cx="5222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Na</a:t>
            </a:r>
            <a:r>
              <a:rPr lang="es-ES" altLang="es-ES" sz="1800" baseline="30000">
                <a:solidFill>
                  <a:schemeClr val="bg2"/>
                </a:solidFill>
              </a:rPr>
              <a:t>+</a:t>
            </a:r>
          </a:p>
        </p:txBody>
      </p:sp>
      <p:sp>
        <p:nvSpPr>
          <p:cNvPr id="176" name="Flecha abajo 22">
            <a:extLst>
              <a:ext uri="{FF2B5EF4-FFF2-40B4-BE49-F238E27FC236}">
                <a16:creationId xmlns:a16="http://schemas.microsoft.com/office/drawing/2014/main" id="{65973B46-69ED-46B5-9CEB-9687ECBC6882}"/>
              </a:ext>
            </a:extLst>
          </p:cNvPr>
          <p:cNvSpPr/>
          <p:nvPr/>
        </p:nvSpPr>
        <p:spPr>
          <a:xfrm>
            <a:off x="2019300" y="5299075"/>
            <a:ext cx="155575" cy="3111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solidFill>
                <a:schemeClr val="bg2"/>
              </a:solidFill>
            </a:endParaRPr>
          </a:p>
        </p:txBody>
      </p:sp>
      <p:sp>
        <p:nvSpPr>
          <p:cNvPr id="177" name="Flecha arriba 17">
            <a:extLst>
              <a:ext uri="{FF2B5EF4-FFF2-40B4-BE49-F238E27FC236}">
                <a16:creationId xmlns:a16="http://schemas.microsoft.com/office/drawing/2014/main" id="{4DE0AE6C-FBC9-43FC-9CF6-1BCCD818CA62}"/>
              </a:ext>
            </a:extLst>
          </p:cNvPr>
          <p:cNvSpPr/>
          <p:nvPr/>
        </p:nvSpPr>
        <p:spPr>
          <a:xfrm>
            <a:off x="1555750" y="3022600"/>
            <a:ext cx="106363" cy="206216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78" name="Flecha abajo 22">
            <a:extLst>
              <a:ext uri="{FF2B5EF4-FFF2-40B4-BE49-F238E27FC236}">
                <a16:creationId xmlns:a16="http://schemas.microsoft.com/office/drawing/2014/main" id="{33BE4F0F-618B-4054-8249-247111DE3BE1}"/>
              </a:ext>
            </a:extLst>
          </p:cNvPr>
          <p:cNvSpPr/>
          <p:nvPr/>
        </p:nvSpPr>
        <p:spPr>
          <a:xfrm>
            <a:off x="2019300" y="3959225"/>
            <a:ext cx="133350" cy="9810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solidFill>
                <a:schemeClr val="bg2"/>
              </a:solidFill>
            </a:endParaRPr>
          </a:p>
        </p:txBody>
      </p:sp>
      <p:sp>
        <p:nvSpPr>
          <p:cNvPr id="156" name="Rectángulo 155">
            <a:extLst>
              <a:ext uri="{FF2B5EF4-FFF2-40B4-BE49-F238E27FC236}">
                <a16:creationId xmlns:a16="http://schemas.microsoft.com/office/drawing/2014/main" id="{19EC06D7-0968-4606-BEBA-52A54DE68ABD}"/>
              </a:ext>
            </a:extLst>
          </p:cNvPr>
          <p:cNvSpPr/>
          <p:nvPr/>
        </p:nvSpPr>
        <p:spPr>
          <a:xfrm>
            <a:off x="1479550" y="4349750"/>
            <a:ext cx="850900" cy="3730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NHE1</a:t>
            </a:r>
          </a:p>
        </p:txBody>
      </p:sp>
      <p:cxnSp>
        <p:nvCxnSpPr>
          <p:cNvPr id="179" name="Conector recto de flecha 178">
            <a:extLst>
              <a:ext uri="{FF2B5EF4-FFF2-40B4-BE49-F238E27FC236}">
                <a16:creationId xmlns:a16="http://schemas.microsoft.com/office/drawing/2014/main" id="{1D73F95B-8241-4933-9AB8-E4EA39D64F83}"/>
              </a:ext>
            </a:extLst>
          </p:cNvPr>
          <p:cNvCxnSpPr/>
          <p:nvPr/>
        </p:nvCxnSpPr>
        <p:spPr>
          <a:xfrm flipH="1">
            <a:off x="2324100" y="3759200"/>
            <a:ext cx="215900" cy="0"/>
          </a:xfrm>
          <a:prstGeom prst="straightConnector1">
            <a:avLst/>
          </a:prstGeom>
          <a:ln w="28575">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44056" name="Rectángulo 179"/>
          <p:cNvSpPr>
            <a:spLocks noChangeArrowheads="1"/>
          </p:cNvSpPr>
          <p:nvPr/>
        </p:nvSpPr>
        <p:spPr bwMode="auto">
          <a:xfrm>
            <a:off x="1922463" y="3573463"/>
            <a:ext cx="406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t>H</a:t>
            </a:r>
            <a:r>
              <a:rPr lang="es-ES" altLang="es-ES" sz="1800" baseline="30000"/>
              <a:t>+</a:t>
            </a:r>
          </a:p>
        </p:txBody>
      </p:sp>
      <p:sp>
        <p:nvSpPr>
          <p:cNvPr id="44057" name="Rectángulo 180"/>
          <p:cNvSpPr>
            <a:spLocks noChangeArrowheads="1"/>
          </p:cNvSpPr>
          <p:nvPr/>
        </p:nvSpPr>
        <p:spPr bwMode="auto">
          <a:xfrm>
            <a:off x="2589213" y="3565525"/>
            <a:ext cx="11318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s-ES" altLang="es-ES" sz="1800"/>
              <a:t>CO</a:t>
            </a:r>
            <a:r>
              <a:rPr lang="es-ES" altLang="es-ES" sz="1800" baseline="-25000"/>
              <a:t>2</a:t>
            </a:r>
            <a:r>
              <a:rPr lang="es-ES" altLang="es-ES" sz="1800"/>
              <a:t> + H</a:t>
            </a:r>
            <a:r>
              <a:rPr lang="es-ES" altLang="es-ES" sz="1800" baseline="-25000"/>
              <a:t>2</a:t>
            </a:r>
            <a:r>
              <a:rPr lang="es-ES" altLang="es-ES" sz="1800"/>
              <a:t>O</a:t>
            </a:r>
          </a:p>
        </p:txBody>
      </p:sp>
      <p:sp>
        <p:nvSpPr>
          <p:cNvPr id="182" name="Flecha arriba 8">
            <a:extLst>
              <a:ext uri="{FF2B5EF4-FFF2-40B4-BE49-F238E27FC236}">
                <a16:creationId xmlns:a16="http://schemas.microsoft.com/office/drawing/2014/main" id="{5CCDA65D-5FB8-4AA8-90B4-B7C23025AAD9}"/>
              </a:ext>
            </a:extLst>
          </p:cNvPr>
          <p:cNvSpPr/>
          <p:nvPr/>
        </p:nvSpPr>
        <p:spPr>
          <a:xfrm>
            <a:off x="2392363" y="3022600"/>
            <a:ext cx="106362" cy="62706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4059" name="Rectángulo 182"/>
          <p:cNvSpPr>
            <a:spLocks noChangeArrowheads="1"/>
          </p:cNvSpPr>
          <p:nvPr/>
        </p:nvSpPr>
        <p:spPr bwMode="auto">
          <a:xfrm>
            <a:off x="2205038" y="2636838"/>
            <a:ext cx="7286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HCO</a:t>
            </a:r>
            <a:r>
              <a:rPr lang="es-ES" altLang="es-ES" sz="1800" baseline="-25000">
                <a:solidFill>
                  <a:schemeClr val="bg2"/>
                </a:solidFill>
              </a:rPr>
              <a:t>3</a:t>
            </a:r>
            <a:r>
              <a:rPr lang="es-ES" altLang="es-ES" sz="1800" baseline="30000">
                <a:solidFill>
                  <a:schemeClr val="bg2"/>
                </a:solidFill>
              </a:rPr>
              <a:t>-</a:t>
            </a:r>
          </a:p>
        </p:txBody>
      </p:sp>
      <p:sp>
        <p:nvSpPr>
          <p:cNvPr id="44060" name="Rectángulo 183"/>
          <p:cNvSpPr>
            <a:spLocks noChangeArrowheads="1"/>
          </p:cNvSpPr>
          <p:nvPr/>
        </p:nvSpPr>
        <p:spPr bwMode="auto">
          <a:xfrm>
            <a:off x="1401763" y="2635250"/>
            <a:ext cx="5207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Na</a:t>
            </a:r>
            <a:r>
              <a:rPr lang="es-ES" altLang="es-ES" sz="1800" baseline="30000">
                <a:solidFill>
                  <a:schemeClr val="bg2"/>
                </a:solidFill>
              </a:rPr>
              <a:t>+</a:t>
            </a:r>
          </a:p>
        </p:txBody>
      </p:sp>
      <p:sp>
        <p:nvSpPr>
          <p:cNvPr id="185" name="Flecha arriba 17">
            <a:extLst>
              <a:ext uri="{FF2B5EF4-FFF2-40B4-BE49-F238E27FC236}">
                <a16:creationId xmlns:a16="http://schemas.microsoft.com/office/drawing/2014/main" id="{1038245A-15FE-4686-9440-0FFCBF60C6F6}"/>
              </a:ext>
            </a:extLst>
          </p:cNvPr>
          <p:cNvSpPr/>
          <p:nvPr/>
        </p:nvSpPr>
        <p:spPr>
          <a:xfrm>
            <a:off x="2816225" y="3971925"/>
            <a:ext cx="192088" cy="1543050"/>
          </a:xfrm>
          <a:prstGeom prst="upArrow">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chor="ctr"/>
          <a:lstStyle/>
          <a:p>
            <a:pPr algn="ctr">
              <a:defRPr/>
            </a:pPr>
            <a:endParaRPr lang="es-ES" dirty="0"/>
          </a:p>
        </p:txBody>
      </p:sp>
      <p:sp>
        <p:nvSpPr>
          <p:cNvPr id="44062" name="Rectángulo 2"/>
          <p:cNvSpPr>
            <a:spLocks noChangeArrowheads="1"/>
          </p:cNvSpPr>
          <p:nvPr/>
        </p:nvSpPr>
        <p:spPr bwMode="auto">
          <a:xfrm>
            <a:off x="5114925" y="1452563"/>
            <a:ext cx="72453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2000" i="1">
                <a:solidFill>
                  <a:srgbClr val="C00000"/>
                </a:solidFill>
              </a:rPr>
              <a:t>Se trata de una disfunción tubular proximal completa o parcial</a:t>
            </a:r>
          </a:p>
        </p:txBody>
      </p:sp>
      <p:sp>
        <p:nvSpPr>
          <p:cNvPr id="33" name="Rectángulo redondeado 3">
            <a:extLst>
              <a:ext uri="{FF2B5EF4-FFF2-40B4-BE49-F238E27FC236}">
                <a16:creationId xmlns:a16="http://schemas.microsoft.com/office/drawing/2014/main" id="{96877B4C-A0D7-4A4A-9225-C2796F37C679}"/>
              </a:ext>
            </a:extLst>
          </p:cNvPr>
          <p:cNvSpPr/>
          <p:nvPr/>
        </p:nvSpPr>
        <p:spPr>
          <a:xfrm>
            <a:off x="4194850" y="3170049"/>
            <a:ext cx="1017902" cy="1383956"/>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s-ES" sz="1600"/>
          </a:p>
        </p:txBody>
      </p:sp>
      <p:sp>
        <p:nvSpPr>
          <p:cNvPr id="34" name="Rectángulo redondeado 3">
            <a:extLst>
              <a:ext uri="{FF2B5EF4-FFF2-40B4-BE49-F238E27FC236}">
                <a16:creationId xmlns:a16="http://schemas.microsoft.com/office/drawing/2014/main" id="{58EDD143-49AB-4071-90A2-E7BF0C1BC56F}"/>
              </a:ext>
            </a:extLst>
          </p:cNvPr>
          <p:cNvSpPr/>
          <p:nvPr/>
        </p:nvSpPr>
        <p:spPr>
          <a:xfrm>
            <a:off x="5430867" y="3170049"/>
            <a:ext cx="1017902" cy="1383956"/>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s-ES" sz="1600"/>
          </a:p>
        </p:txBody>
      </p:sp>
      <p:sp>
        <p:nvSpPr>
          <p:cNvPr id="35" name="Rectángulo redondeado 3">
            <a:extLst>
              <a:ext uri="{FF2B5EF4-FFF2-40B4-BE49-F238E27FC236}">
                <a16:creationId xmlns:a16="http://schemas.microsoft.com/office/drawing/2014/main" id="{ABC5B3A5-BBF0-4AAA-A9E7-7632B68D9487}"/>
              </a:ext>
            </a:extLst>
          </p:cNvPr>
          <p:cNvSpPr/>
          <p:nvPr/>
        </p:nvSpPr>
        <p:spPr>
          <a:xfrm>
            <a:off x="6642500" y="3152327"/>
            <a:ext cx="1017902" cy="1383956"/>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s-ES" sz="1600"/>
          </a:p>
        </p:txBody>
      </p:sp>
      <p:sp>
        <p:nvSpPr>
          <p:cNvPr id="44072" name="CuadroTexto 35"/>
          <p:cNvSpPr txBox="1">
            <a:spLocks noChangeArrowheads="1"/>
          </p:cNvSpPr>
          <p:nvPr/>
        </p:nvSpPr>
        <p:spPr bwMode="auto">
          <a:xfrm>
            <a:off x="4194175" y="5095875"/>
            <a:ext cx="9239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Glucosa</a:t>
            </a:r>
          </a:p>
        </p:txBody>
      </p:sp>
      <p:sp>
        <p:nvSpPr>
          <p:cNvPr id="44073" name="CuadroTexto 36"/>
          <p:cNvSpPr txBox="1">
            <a:spLocks noChangeArrowheads="1"/>
          </p:cNvSpPr>
          <p:nvPr/>
        </p:nvSpPr>
        <p:spPr bwMode="auto">
          <a:xfrm>
            <a:off x="5464175" y="5084763"/>
            <a:ext cx="8826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Fósforo</a:t>
            </a:r>
          </a:p>
        </p:txBody>
      </p:sp>
      <p:sp>
        <p:nvSpPr>
          <p:cNvPr id="44074" name="CuadroTexto 37"/>
          <p:cNvSpPr txBox="1">
            <a:spLocks noChangeArrowheads="1"/>
          </p:cNvSpPr>
          <p:nvPr/>
        </p:nvSpPr>
        <p:spPr bwMode="auto">
          <a:xfrm>
            <a:off x="6545263" y="5081588"/>
            <a:ext cx="13938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Aminoácidos</a:t>
            </a:r>
          </a:p>
        </p:txBody>
      </p:sp>
      <p:sp>
        <p:nvSpPr>
          <p:cNvPr id="39" name="Flecha arriba 43">
            <a:extLst>
              <a:ext uri="{FF2B5EF4-FFF2-40B4-BE49-F238E27FC236}">
                <a16:creationId xmlns:a16="http://schemas.microsoft.com/office/drawing/2014/main" id="{88E8789D-6893-4135-9BDC-2F85149D9373}"/>
              </a:ext>
            </a:extLst>
          </p:cNvPr>
          <p:cNvSpPr/>
          <p:nvPr/>
        </p:nvSpPr>
        <p:spPr>
          <a:xfrm flipH="1">
            <a:off x="4883150" y="2922588"/>
            <a:ext cx="180975" cy="177958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0" name="Flecha arriba 43">
            <a:extLst>
              <a:ext uri="{FF2B5EF4-FFF2-40B4-BE49-F238E27FC236}">
                <a16:creationId xmlns:a16="http://schemas.microsoft.com/office/drawing/2014/main" id="{A6A09011-3492-431B-AC1B-A9ABFB516401}"/>
              </a:ext>
            </a:extLst>
          </p:cNvPr>
          <p:cNvSpPr/>
          <p:nvPr/>
        </p:nvSpPr>
        <p:spPr>
          <a:xfrm flipH="1">
            <a:off x="6096000" y="2914650"/>
            <a:ext cx="182563" cy="178117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1" name="Flecha arriba 43">
            <a:extLst>
              <a:ext uri="{FF2B5EF4-FFF2-40B4-BE49-F238E27FC236}">
                <a16:creationId xmlns:a16="http://schemas.microsoft.com/office/drawing/2014/main" id="{606A9E5B-C68F-47D0-A5D4-F2BB08DC499E}"/>
              </a:ext>
            </a:extLst>
          </p:cNvPr>
          <p:cNvSpPr/>
          <p:nvPr/>
        </p:nvSpPr>
        <p:spPr>
          <a:xfrm flipH="1">
            <a:off x="7353300" y="2924175"/>
            <a:ext cx="182563" cy="178117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4078" name="Rectángulo 41"/>
          <p:cNvSpPr>
            <a:spLocks noChangeArrowheads="1"/>
          </p:cNvSpPr>
          <p:nvPr/>
        </p:nvSpPr>
        <p:spPr bwMode="auto">
          <a:xfrm>
            <a:off x="7207250" y="2457450"/>
            <a:ext cx="5207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Na</a:t>
            </a:r>
            <a:r>
              <a:rPr lang="es-ES" altLang="es-ES" sz="1800" baseline="30000">
                <a:solidFill>
                  <a:schemeClr val="bg2"/>
                </a:solidFill>
              </a:rPr>
              <a:t>+</a:t>
            </a:r>
          </a:p>
        </p:txBody>
      </p:sp>
      <p:sp>
        <p:nvSpPr>
          <p:cNvPr id="44079" name="Rectángulo 42"/>
          <p:cNvSpPr>
            <a:spLocks noChangeArrowheads="1"/>
          </p:cNvSpPr>
          <p:nvPr/>
        </p:nvSpPr>
        <p:spPr bwMode="auto">
          <a:xfrm>
            <a:off x="5951538" y="2482850"/>
            <a:ext cx="5222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Na</a:t>
            </a:r>
            <a:r>
              <a:rPr lang="es-ES" altLang="es-ES" sz="1800" baseline="30000">
                <a:solidFill>
                  <a:schemeClr val="bg2"/>
                </a:solidFill>
              </a:rPr>
              <a:t>+</a:t>
            </a:r>
          </a:p>
        </p:txBody>
      </p:sp>
      <p:sp>
        <p:nvSpPr>
          <p:cNvPr id="44080" name="Rectángulo 43"/>
          <p:cNvSpPr>
            <a:spLocks noChangeArrowheads="1"/>
          </p:cNvSpPr>
          <p:nvPr/>
        </p:nvSpPr>
        <p:spPr bwMode="auto">
          <a:xfrm>
            <a:off x="4727575" y="2492375"/>
            <a:ext cx="5222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Na</a:t>
            </a:r>
            <a:r>
              <a:rPr lang="es-ES" altLang="es-ES" sz="1800" baseline="30000">
                <a:solidFill>
                  <a:schemeClr val="bg2"/>
                </a:solidFill>
              </a:rPr>
              <a:t>+</a:t>
            </a:r>
          </a:p>
        </p:txBody>
      </p:sp>
      <p:sp>
        <p:nvSpPr>
          <p:cNvPr id="45" name="Flecha arriba 43">
            <a:extLst>
              <a:ext uri="{FF2B5EF4-FFF2-40B4-BE49-F238E27FC236}">
                <a16:creationId xmlns:a16="http://schemas.microsoft.com/office/drawing/2014/main" id="{603110D0-9189-4978-820B-AB8BCE5A71F2}"/>
              </a:ext>
            </a:extLst>
          </p:cNvPr>
          <p:cNvSpPr/>
          <p:nvPr/>
        </p:nvSpPr>
        <p:spPr>
          <a:xfrm flipH="1">
            <a:off x="4446588" y="2922588"/>
            <a:ext cx="192087" cy="213677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6" name="Flecha arriba 43">
            <a:extLst>
              <a:ext uri="{FF2B5EF4-FFF2-40B4-BE49-F238E27FC236}">
                <a16:creationId xmlns:a16="http://schemas.microsoft.com/office/drawing/2014/main" id="{A3104FAA-9D5D-489D-9EBA-6292A4B050E7}"/>
              </a:ext>
            </a:extLst>
          </p:cNvPr>
          <p:cNvSpPr/>
          <p:nvPr/>
        </p:nvSpPr>
        <p:spPr>
          <a:xfrm flipH="1">
            <a:off x="5688013" y="2924175"/>
            <a:ext cx="192087" cy="213836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7" name="Flecha arriba 43">
            <a:extLst>
              <a:ext uri="{FF2B5EF4-FFF2-40B4-BE49-F238E27FC236}">
                <a16:creationId xmlns:a16="http://schemas.microsoft.com/office/drawing/2014/main" id="{9C71C13A-4181-41F4-9CCE-244671390A05}"/>
              </a:ext>
            </a:extLst>
          </p:cNvPr>
          <p:cNvSpPr/>
          <p:nvPr/>
        </p:nvSpPr>
        <p:spPr>
          <a:xfrm flipH="1">
            <a:off x="6911975" y="2924175"/>
            <a:ext cx="192088" cy="213836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8" name="Signo de multiplicación 47">
            <a:extLst>
              <a:ext uri="{FF2B5EF4-FFF2-40B4-BE49-F238E27FC236}">
                <a16:creationId xmlns:a16="http://schemas.microsoft.com/office/drawing/2014/main" id="{C3C8736A-614C-4EE3-9A2F-CE72D2E928F1}"/>
              </a:ext>
            </a:extLst>
          </p:cNvPr>
          <p:cNvSpPr/>
          <p:nvPr/>
        </p:nvSpPr>
        <p:spPr>
          <a:xfrm>
            <a:off x="1428750" y="2217738"/>
            <a:ext cx="425450" cy="490537"/>
          </a:xfrm>
          <a:prstGeom prst="mathMultiply">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s-ES" dirty="0"/>
          </a:p>
        </p:txBody>
      </p:sp>
      <p:sp>
        <p:nvSpPr>
          <p:cNvPr id="49" name="Signo de multiplicación 48">
            <a:extLst>
              <a:ext uri="{FF2B5EF4-FFF2-40B4-BE49-F238E27FC236}">
                <a16:creationId xmlns:a16="http://schemas.microsoft.com/office/drawing/2014/main" id="{8380447E-E9A9-406C-9327-B15ABC424250}"/>
              </a:ext>
            </a:extLst>
          </p:cNvPr>
          <p:cNvSpPr/>
          <p:nvPr/>
        </p:nvSpPr>
        <p:spPr>
          <a:xfrm>
            <a:off x="4727575" y="2100263"/>
            <a:ext cx="427038" cy="490537"/>
          </a:xfrm>
          <a:prstGeom prst="mathMultiply">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s-ES" dirty="0"/>
          </a:p>
        </p:txBody>
      </p:sp>
      <p:sp>
        <p:nvSpPr>
          <p:cNvPr id="50" name="Signo de multiplicación 49">
            <a:extLst>
              <a:ext uri="{FF2B5EF4-FFF2-40B4-BE49-F238E27FC236}">
                <a16:creationId xmlns:a16="http://schemas.microsoft.com/office/drawing/2014/main" id="{7CF6DFA3-E031-4649-8E4A-E4FA06A9F0EA}"/>
              </a:ext>
            </a:extLst>
          </p:cNvPr>
          <p:cNvSpPr/>
          <p:nvPr/>
        </p:nvSpPr>
        <p:spPr>
          <a:xfrm>
            <a:off x="5957888" y="2060575"/>
            <a:ext cx="425450" cy="490538"/>
          </a:xfrm>
          <a:prstGeom prst="mathMultiply">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s-ES" dirty="0"/>
          </a:p>
        </p:txBody>
      </p:sp>
      <p:sp>
        <p:nvSpPr>
          <p:cNvPr id="51" name="Signo de multiplicación 50">
            <a:extLst>
              <a:ext uri="{FF2B5EF4-FFF2-40B4-BE49-F238E27FC236}">
                <a16:creationId xmlns:a16="http://schemas.microsoft.com/office/drawing/2014/main" id="{31757711-82DC-4CB7-BC8C-9CEBEEED96FA}"/>
              </a:ext>
            </a:extLst>
          </p:cNvPr>
          <p:cNvSpPr/>
          <p:nvPr/>
        </p:nvSpPr>
        <p:spPr>
          <a:xfrm>
            <a:off x="7253288" y="2060575"/>
            <a:ext cx="427037" cy="490538"/>
          </a:xfrm>
          <a:prstGeom prst="mathMultiply">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s-ES" dirty="0"/>
          </a:p>
        </p:txBody>
      </p:sp>
      <p:sp>
        <p:nvSpPr>
          <p:cNvPr id="44088" name="Rectángulo 51"/>
          <p:cNvSpPr>
            <a:spLocks noChangeArrowheads="1"/>
          </p:cNvSpPr>
          <p:nvPr/>
        </p:nvSpPr>
        <p:spPr bwMode="auto">
          <a:xfrm>
            <a:off x="8228013" y="2767013"/>
            <a:ext cx="39655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ETIOLOGÍA</a:t>
            </a:r>
            <a:endParaRPr lang="es-ES" altLang="es-ES" sz="1800"/>
          </a:p>
        </p:txBody>
      </p:sp>
      <p:sp>
        <p:nvSpPr>
          <p:cNvPr id="53" name="Rectángulo 52">
            <a:extLst>
              <a:ext uri="{FF2B5EF4-FFF2-40B4-BE49-F238E27FC236}">
                <a16:creationId xmlns:a16="http://schemas.microsoft.com/office/drawing/2014/main" id="{7AAF1B62-B07E-490B-B515-75A93CF08FEE}"/>
              </a:ext>
            </a:extLst>
          </p:cNvPr>
          <p:cNvSpPr/>
          <p:nvPr/>
        </p:nvSpPr>
        <p:spPr>
          <a:xfrm>
            <a:off x="9450388" y="1943100"/>
            <a:ext cx="2627312" cy="1992313"/>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marL="285750" indent="-285750">
              <a:buFontTx/>
              <a:buChar char="-"/>
              <a:defRPr/>
            </a:pPr>
            <a:r>
              <a:rPr lang="es-ES" sz="1600" b="1" dirty="0">
                <a:solidFill>
                  <a:srgbClr val="C00000"/>
                </a:solidFill>
              </a:rPr>
              <a:t>PRIMARIA: </a:t>
            </a:r>
            <a:r>
              <a:rPr lang="es-ES" sz="1600" dirty="0">
                <a:solidFill>
                  <a:srgbClr val="C00000"/>
                </a:solidFill>
              </a:rPr>
              <a:t>herencia dominante, recesiva o ligada a X.</a:t>
            </a:r>
          </a:p>
          <a:p>
            <a:pPr marL="285750" indent="-285750">
              <a:buFontTx/>
              <a:buChar char="-"/>
              <a:defRPr/>
            </a:pPr>
            <a:r>
              <a:rPr lang="es-ES" sz="1600" b="1" dirty="0">
                <a:solidFill>
                  <a:srgbClr val="C00000"/>
                </a:solidFill>
              </a:rPr>
              <a:t>SECUNDARIA:</a:t>
            </a:r>
            <a:r>
              <a:rPr lang="es-ES" sz="1600" dirty="0">
                <a:solidFill>
                  <a:srgbClr val="C00000"/>
                </a:solidFill>
              </a:rPr>
              <a:t> tóxicos (fármacos, drogas), enfermedades (mieloma, tumores, trasplante renal)</a:t>
            </a:r>
            <a:endParaRPr lang="es-ES" sz="1600" b="1" dirty="0"/>
          </a:p>
        </p:txBody>
      </p:sp>
      <p:sp>
        <p:nvSpPr>
          <p:cNvPr id="44090" name="CuadroTexto 53"/>
          <p:cNvSpPr txBox="1">
            <a:spLocks noChangeArrowheads="1"/>
          </p:cNvSpPr>
          <p:nvPr/>
        </p:nvSpPr>
        <p:spPr bwMode="auto">
          <a:xfrm>
            <a:off x="8142288" y="3998913"/>
            <a:ext cx="3948112" cy="1476375"/>
          </a:xfrm>
          <a:prstGeom prst="rect">
            <a:avLst/>
          </a:prstGeom>
          <a:noFill/>
          <a:ln w="6350">
            <a:solidFill>
              <a:srgbClr val="C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CLÍNICA: acidosis tubular proximal tipo II, hipofosfatemia, aminoaciduria, glucosuria y hiperfosfaturia. En casos crónicos puede dar nefrocalcinosis y en niños, retraso de crecimiento. </a:t>
            </a:r>
          </a:p>
        </p:txBody>
      </p:sp>
      <p:sp>
        <p:nvSpPr>
          <p:cNvPr id="44091" name="CuadroTexto 54"/>
          <p:cNvSpPr txBox="1">
            <a:spLocks noChangeArrowheads="1"/>
          </p:cNvSpPr>
          <p:nvPr/>
        </p:nvSpPr>
        <p:spPr bwMode="auto">
          <a:xfrm>
            <a:off x="8129588" y="5516563"/>
            <a:ext cx="3948112" cy="923925"/>
          </a:xfrm>
          <a:prstGeom prst="rect">
            <a:avLst/>
          </a:prstGeom>
          <a:noFill/>
          <a:ln w="6350">
            <a:solidFill>
              <a:srgbClr val="C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rPr>
              <a:t>TRATAMIENTO: administración de fósforo, vitamina D y corregir la acidosis (y la causa).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2 Rectángulo">
            <a:extLst>
              <a:ext uri="{FF2B5EF4-FFF2-40B4-BE49-F238E27FC236}">
                <a16:creationId xmlns:a16="http://schemas.microsoft.com/office/drawing/2014/main" id="{BD2418EB-4FD0-471D-A91E-02800165C979}"/>
              </a:ext>
            </a:extLst>
          </p:cNvPr>
          <p:cNvSpPr/>
          <p:nvPr/>
        </p:nvSpPr>
        <p:spPr>
          <a:xfrm>
            <a:off x="439738" y="4241800"/>
            <a:ext cx="7586662" cy="211455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6083" name="Título 1"/>
          <p:cNvSpPr>
            <a:spLocks noGrp="1"/>
          </p:cNvSpPr>
          <p:nvPr>
            <p:ph type="title"/>
          </p:nvPr>
        </p:nvSpPr>
        <p:spPr>
          <a:xfrm>
            <a:off x="609600" y="142875"/>
            <a:ext cx="10972800" cy="1143000"/>
          </a:xfrm>
        </p:spPr>
        <p:txBody>
          <a:bodyPr/>
          <a:lstStyle/>
          <a:p>
            <a:r>
              <a:rPr lang="es-ES" altLang="es-ES" sz="3600">
                <a:solidFill>
                  <a:schemeClr val="bg1"/>
                </a:solidFill>
                <a:latin typeface="Arial" panose="020B0604020202020204" pitchFamily="34" charset="0"/>
                <a:cs typeface="Arial" panose="020B0604020202020204" pitchFamily="34" charset="0"/>
              </a:rPr>
              <a:t>UN APUNTE FISIOPATOLÓGICO</a:t>
            </a:r>
          </a:p>
        </p:txBody>
      </p:sp>
      <p:sp>
        <p:nvSpPr>
          <p:cNvPr id="154" name="Rectángulo redondeado 3">
            <a:extLst>
              <a:ext uri="{FF2B5EF4-FFF2-40B4-BE49-F238E27FC236}">
                <a16:creationId xmlns:a16="http://schemas.microsoft.com/office/drawing/2014/main" id="{D8E2FD10-45AC-43D2-8A5D-B87FADDFD6F8}"/>
              </a:ext>
            </a:extLst>
          </p:cNvPr>
          <p:cNvSpPr/>
          <p:nvPr/>
        </p:nvSpPr>
        <p:spPr>
          <a:xfrm>
            <a:off x="1199456" y="3152328"/>
            <a:ext cx="6460946" cy="1383956"/>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s-ES" sz="1600"/>
          </a:p>
        </p:txBody>
      </p:sp>
      <p:sp>
        <p:nvSpPr>
          <p:cNvPr id="157" name="Elipse 156">
            <a:extLst>
              <a:ext uri="{FF2B5EF4-FFF2-40B4-BE49-F238E27FC236}">
                <a16:creationId xmlns:a16="http://schemas.microsoft.com/office/drawing/2014/main" id="{B6EBB017-A30C-4B52-9329-70879082F6FB}"/>
              </a:ext>
            </a:extLst>
          </p:cNvPr>
          <p:cNvSpPr/>
          <p:nvPr/>
        </p:nvSpPr>
        <p:spPr>
          <a:xfrm>
            <a:off x="-933450" y="3573463"/>
            <a:ext cx="1735138" cy="2951162"/>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6091" name="Rectángulo 168"/>
          <p:cNvSpPr>
            <a:spLocks noChangeArrowheads="1"/>
          </p:cNvSpPr>
          <p:nvPr/>
        </p:nvSpPr>
        <p:spPr bwMode="auto">
          <a:xfrm>
            <a:off x="1055688" y="5495925"/>
            <a:ext cx="7270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HCO</a:t>
            </a:r>
            <a:r>
              <a:rPr lang="es-ES" altLang="es-ES" sz="1800" baseline="-25000">
                <a:solidFill>
                  <a:schemeClr val="bg2"/>
                </a:solidFill>
              </a:rPr>
              <a:t>3</a:t>
            </a:r>
            <a:r>
              <a:rPr lang="es-ES" altLang="es-ES" sz="1800" baseline="30000">
                <a:solidFill>
                  <a:schemeClr val="bg2"/>
                </a:solidFill>
              </a:rPr>
              <a:t>-</a:t>
            </a:r>
          </a:p>
        </p:txBody>
      </p:sp>
      <p:sp>
        <p:nvSpPr>
          <p:cNvPr id="46092" name="Rectángulo 169"/>
          <p:cNvSpPr>
            <a:spLocks noChangeArrowheads="1"/>
          </p:cNvSpPr>
          <p:nvPr/>
        </p:nvSpPr>
        <p:spPr bwMode="auto">
          <a:xfrm>
            <a:off x="2320925" y="5492750"/>
            <a:ext cx="1133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s-ES" altLang="es-ES" sz="1800">
                <a:solidFill>
                  <a:schemeClr val="bg2"/>
                </a:solidFill>
              </a:rPr>
              <a:t>CO</a:t>
            </a:r>
            <a:r>
              <a:rPr lang="es-ES" altLang="es-ES" sz="1800" baseline="-25000">
                <a:solidFill>
                  <a:schemeClr val="bg2"/>
                </a:solidFill>
              </a:rPr>
              <a:t>2</a:t>
            </a:r>
            <a:r>
              <a:rPr lang="es-ES" altLang="es-ES" sz="1800">
                <a:solidFill>
                  <a:schemeClr val="bg2"/>
                </a:solidFill>
              </a:rPr>
              <a:t> + H</a:t>
            </a:r>
            <a:r>
              <a:rPr lang="es-ES" altLang="es-ES" sz="1800" baseline="-25000">
                <a:solidFill>
                  <a:schemeClr val="bg2"/>
                </a:solidFill>
              </a:rPr>
              <a:t>2</a:t>
            </a:r>
            <a:r>
              <a:rPr lang="es-ES" altLang="es-ES" sz="1800">
                <a:solidFill>
                  <a:schemeClr val="bg2"/>
                </a:solidFill>
              </a:rPr>
              <a:t>O</a:t>
            </a:r>
          </a:p>
        </p:txBody>
      </p:sp>
      <p:cxnSp>
        <p:nvCxnSpPr>
          <p:cNvPr id="171" name="Conector recto de flecha 170">
            <a:extLst>
              <a:ext uri="{FF2B5EF4-FFF2-40B4-BE49-F238E27FC236}">
                <a16:creationId xmlns:a16="http://schemas.microsoft.com/office/drawing/2014/main" id="{D9E43899-9A59-41C6-8109-7031B74D4348}"/>
              </a:ext>
            </a:extLst>
          </p:cNvPr>
          <p:cNvCxnSpPr>
            <a:stCxn id="46091" idx="3"/>
            <a:endCxn id="46092" idx="1"/>
          </p:cNvCxnSpPr>
          <p:nvPr/>
        </p:nvCxnSpPr>
        <p:spPr>
          <a:xfrm flipV="1">
            <a:off x="1782763" y="5676900"/>
            <a:ext cx="538162" cy="3175"/>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46094" name="CuadroTexto 171"/>
          <p:cNvSpPr txBox="1">
            <a:spLocks noChangeArrowheads="1"/>
          </p:cNvSpPr>
          <p:nvPr/>
        </p:nvSpPr>
        <p:spPr bwMode="auto">
          <a:xfrm>
            <a:off x="1782763" y="5610225"/>
            <a:ext cx="477837"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i="1">
                <a:solidFill>
                  <a:schemeClr val="bg2"/>
                </a:solidFill>
              </a:rPr>
              <a:t>a.c.</a:t>
            </a:r>
          </a:p>
        </p:txBody>
      </p:sp>
      <p:cxnSp>
        <p:nvCxnSpPr>
          <p:cNvPr id="173" name="Conector recto de flecha 172">
            <a:extLst>
              <a:ext uri="{FF2B5EF4-FFF2-40B4-BE49-F238E27FC236}">
                <a16:creationId xmlns:a16="http://schemas.microsoft.com/office/drawing/2014/main" id="{A0C5CD4C-D760-41BA-A0CE-800431D85DFD}"/>
              </a:ext>
            </a:extLst>
          </p:cNvPr>
          <p:cNvCxnSpPr>
            <a:cxnSpLocks/>
          </p:cNvCxnSpPr>
          <p:nvPr/>
        </p:nvCxnSpPr>
        <p:spPr>
          <a:xfrm>
            <a:off x="192088" y="5676900"/>
            <a:ext cx="879475"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46096" name="Rectángulo 173"/>
          <p:cNvSpPr>
            <a:spLocks noChangeArrowheads="1"/>
          </p:cNvSpPr>
          <p:nvPr/>
        </p:nvSpPr>
        <p:spPr bwMode="auto">
          <a:xfrm>
            <a:off x="1916113" y="4940300"/>
            <a:ext cx="406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H</a:t>
            </a:r>
            <a:r>
              <a:rPr lang="es-ES" altLang="es-ES" sz="1800" baseline="30000">
                <a:solidFill>
                  <a:schemeClr val="bg2"/>
                </a:solidFill>
              </a:rPr>
              <a:t>+</a:t>
            </a:r>
          </a:p>
        </p:txBody>
      </p:sp>
      <p:sp>
        <p:nvSpPr>
          <p:cNvPr id="46097" name="Rectángulo 174"/>
          <p:cNvSpPr>
            <a:spLocks noChangeArrowheads="1"/>
          </p:cNvSpPr>
          <p:nvPr/>
        </p:nvSpPr>
        <p:spPr bwMode="auto">
          <a:xfrm>
            <a:off x="1393825" y="5041900"/>
            <a:ext cx="5222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Na</a:t>
            </a:r>
            <a:r>
              <a:rPr lang="es-ES" altLang="es-ES" sz="1800" baseline="30000">
                <a:solidFill>
                  <a:schemeClr val="bg2"/>
                </a:solidFill>
              </a:rPr>
              <a:t>+</a:t>
            </a:r>
          </a:p>
        </p:txBody>
      </p:sp>
      <p:sp>
        <p:nvSpPr>
          <p:cNvPr id="176" name="Flecha abajo 22">
            <a:extLst>
              <a:ext uri="{FF2B5EF4-FFF2-40B4-BE49-F238E27FC236}">
                <a16:creationId xmlns:a16="http://schemas.microsoft.com/office/drawing/2014/main" id="{65973B46-69ED-46B5-9CEB-9687ECBC6882}"/>
              </a:ext>
            </a:extLst>
          </p:cNvPr>
          <p:cNvSpPr/>
          <p:nvPr/>
        </p:nvSpPr>
        <p:spPr>
          <a:xfrm>
            <a:off x="2019300" y="5299075"/>
            <a:ext cx="155575" cy="3111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solidFill>
                <a:schemeClr val="bg2"/>
              </a:solidFill>
            </a:endParaRPr>
          </a:p>
        </p:txBody>
      </p:sp>
      <p:sp>
        <p:nvSpPr>
          <p:cNvPr id="177" name="Flecha arriba 17">
            <a:extLst>
              <a:ext uri="{FF2B5EF4-FFF2-40B4-BE49-F238E27FC236}">
                <a16:creationId xmlns:a16="http://schemas.microsoft.com/office/drawing/2014/main" id="{4DE0AE6C-FBC9-43FC-9CF6-1BCCD818CA62}"/>
              </a:ext>
            </a:extLst>
          </p:cNvPr>
          <p:cNvSpPr/>
          <p:nvPr/>
        </p:nvSpPr>
        <p:spPr>
          <a:xfrm>
            <a:off x="1555750" y="3022600"/>
            <a:ext cx="106363" cy="206216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78" name="Flecha abajo 22">
            <a:extLst>
              <a:ext uri="{FF2B5EF4-FFF2-40B4-BE49-F238E27FC236}">
                <a16:creationId xmlns:a16="http://schemas.microsoft.com/office/drawing/2014/main" id="{33BE4F0F-618B-4054-8249-247111DE3BE1}"/>
              </a:ext>
            </a:extLst>
          </p:cNvPr>
          <p:cNvSpPr/>
          <p:nvPr/>
        </p:nvSpPr>
        <p:spPr>
          <a:xfrm>
            <a:off x="2019300" y="3959225"/>
            <a:ext cx="133350" cy="9810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solidFill>
                <a:schemeClr val="bg2"/>
              </a:solidFill>
            </a:endParaRPr>
          </a:p>
        </p:txBody>
      </p:sp>
      <p:sp>
        <p:nvSpPr>
          <p:cNvPr id="156" name="Rectángulo 155">
            <a:extLst>
              <a:ext uri="{FF2B5EF4-FFF2-40B4-BE49-F238E27FC236}">
                <a16:creationId xmlns:a16="http://schemas.microsoft.com/office/drawing/2014/main" id="{19EC06D7-0968-4606-BEBA-52A54DE68ABD}"/>
              </a:ext>
            </a:extLst>
          </p:cNvPr>
          <p:cNvSpPr/>
          <p:nvPr/>
        </p:nvSpPr>
        <p:spPr>
          <a:xfrm>
            <a:off x="1479550" y="4349750"/>
            <a:ext cx="850900" cy="3730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NHE1</a:t>
            </a:r>
          </a:p>
        </p:txBody>
      </p:sp>
      <p:cxnSp>
        <p:nvCxnSpPr>
          <p:cNvPr id="179" name="Conector recto de flecha 178">
            <a:extLst>
              <a:ext uri="{FF2B5EF4-FFF2-40B4-BE49-F238E27FC236}">
                <a16:creationId xmlns:a16="http://schemas.microsoft.com/office/drawing/2014/main" id="{1D73F95B-8241-4933-9AB8-E4EA39D64F83}"/>
              </a:ext>
            </a:extLst>
          </p:cNvPr>
          <p:cNvCxnSpPr/>
          <p:nvPr/>
        </p:nvCxnSpPr>
        <p:spPr>
          <a:xfrm flipH="1">
            <a:off x="2324100" y="3759200"/>
            <a:ext cx="215900" cy="0"/>
          </a:xfrm>
          <a:prstGeom prst="straightConnector1">
            <a:avLst/>
          </a:prstGeom>
          <a:ln w="28575">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46103" name="Rectángulo 179"/>
          <p:cNvSpPr>
            <a:spLocks noChangeArrowheads="1"/>
          </p:cNvSpPr>
          <p:nvPr/>
        </p:nvSpPr>
        <p:spPr bwMode="auto">
          <a:xfrm>
            <a:off x="1922463" y="3573463"/>
            <a:ext cx="406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t>H</a:t>
            </a:r>
            <a:r>
              <a:rPr lang="es-ES" altLang="es-ES" sz="1800" baseline="30000"/>
              <a:t>+</a:t>
            </a:r>
          </a:p>
        </p:txBody>
      </p:sp>
      <p:sp>
        <p:nvSpPr>
          <p:cNvPr id="46104" name="Rectángulo 180"/>
          <p:cNvSpPr>
            <a:spLocks noChangeArrowheads="1"/>
          </p:cNvSpPr>
          <p:nvPr/>
        </p:nvSpPr>
        <p:spPr bwMode="auto">
          <a:xfrm>
            <a:off x="2589213" y="3565525"/>
            <a:ext cx="11318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s-ES" altLang="es-ES" sz="1800"/>
              <a:t>CO</a:t>
            </a:r>
            <a:r>
              <a:rPr lang="es-ES" altLang="es-ES" sz="1800" baseline="-25000"/>
              <a:t>2</a:t>
            </a:r>
            <a:r>
              <a:rPr lang="es-ES" altLang="es-ES" sz="1800"/>
              <a:t> + H</a:t>
            </a:r>
            <a:r>
              <a:rPr lang="es-ES" altLang="es-ES" sz="1800" baseline="-25000"/>
              <a:t>2</a:t>
            </a:r>
            <a:r>
              <a:rPr lang="es-ES" altLang="es-ES" sz="1800"/>
              <a:t>O</a:t>
            </a:r>
          </a:p>
        </p:txBody>
      </p:sp>
      <p:sp>
        <p:nvSpPr>
          <p:cNvPr id="182" name="Flecha arriba 8">
            <a:extLst>
              <a:ext uri="{FF2B5EF4-FFF2-40B4-BE49-F238E27FC236}">
                <a16:creationId xmlns:a16="http://schemas.microsoft.com/office/drawing/2014/main" id="{5CCDA65D-5FB8-4AA8-90B4-B7C23025AAD9}"/>
              </a:ext>
            </a:extLst>
          </p:cNvPr>
          <p:cNvSpPr/>
          <p:nvPr/>
        </p:nvSpPr>
        <p:spPr>
          <a:xfrm>
            <a:off x="2392363" y="3022600"/>
            <a:ext cx="106362" cy="62706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6106" name="Rectángulo 182"/>
          <p:cNvSpPr>
            <a:spLocks noChangeArrowheads="1"/>
          </p:cNvSpPr>
          <p:nvPr/>
        </p:nvSpPr>
        <p:spPr bwMode="auto">
          <a:xfrm>
            <a:off x="2205038" y="2636838"/>
            <a:ext cx="7286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HCO</a:t>
            </a:r>
            <a:r>
              <a:rPr lang="es-ES" altLang="es-ES" sz="1800" baseline="-25000">
                <a:solidFill>
                  <a:schemeClr val="bg2"/>
                </a:solidFill>
              </a:rPr>
              <a:t>3</a:t>
            </a:r>
            <a:r>
              <a:rPr lang="es-ES" altLang="es-ES" sz="1800" baseline="30000">
                <a:solidFill>
                  <a:schemeClr val="bg2"/>
                </a:solidFill>
              </a:rPr>
              <a:t>-</a:t>
            </a:r>
          </a:p>
        </p:txBody>
      </p:sp>
      <p:sp>
        <p:nvSpPr>
          <p:cNvPr id="46107" name="Rectángulo 183"/>
          <p:cNvSpPr>
            <a:spLocks noChangeArrowheads="1"/>
          </p:cNvSpPr>
          <p:nvPr/>
        </p:nvSpPr>
        <p:spPr bwMode="auto">
          <a:xfrm>
            <a:off x="1401763" y="2635250"/>
            <a:ext cx="5207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Na</a:t>
            </a:r>
            <a:r>
              <a:rPr lang="es-ES" altLang="es-ES" sz="1800" baseline="30000">
                <a:solidFill>
                  <a:schemeClr val="bg2"/>
                </a:solidFill>
              </a:rPr>
              <a:t>+</a:t>
            </a:r>
          </a:p>
        </p:txBody>
      </p:sp>
      <p:sp>
        <p:nvSpPr>
          <p:cNvPr id="185" name="Flecha arriba 17">
            <a:extLst>
              <a:ext uri="{FF2B5EF4-FFF2-40B4-BE49-F238E27FC236}">
                <a16:creationId xmlns:a16="http://schemas.microsoft.com/office/drawing/2014/main" id="{1038245A-15FE-4686-9440-0FFCBF60C6F6}"/>
              </a:ext>
            </a:extLst>
          </p:cNvPr>
          <p:cNvSpPr/>
          <p:nvPr/>
        </p:nvSpPr>
        <p:spPr>
          <a:xfrm>
            <a:off x="2816225" y="3971925"/>
            <a:ext cx="192088" cy="1543050"/>
          </a:xfrm>
          <a:prstGeom prst="upArrow">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chor="ctr"/>
          <a:lstStyle/>
          <a:p>
            <a:pPr algn="ctr">
              <a:defRPr/>
            </a:pPr>
            <a:endParaRPr lang="es-ES" dirty="0"/>
          </a:p>
        </p:txBody>
      </p:sp>
      <p:sp>
        <p:nvSpPr>
          <p:cNvPr id="46109" name="Rectángulo 2"/>
          <p:cNvSpPr>
            <a:spLocks noChangeArrowheads="1"/>
          </p:cNvSpPr>
          <p:nvPr/>
        </p:nvSpPr>
        <p:spPr bwMode="auto">
          <a:xfrm>
            <a:off x="733425" y="1438275"/>
            <a:ext cx="110902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2000" dirty="0">
                <a:solidFill>
                  <a:schemeClr val="bg1"/>
                </a:solidFill>
              </a:rPr>
              <a:t>Para la eliminación en el túbulo colector de protones, sobre todo en situación de acidosis, necesitamos moléculas que puedan captarlos y evitar que el pH urinario baje de 4.</a:t>
            </a:r>
          </a:p>
        </p:txBody>
      </p:sp>
      <p:sp>
        <p:nvSpPr>
          <p:cNvPr id="46110" name="CuadroTexto 35"/>
          <p:cNvSpPr txBox="1">
            <a:spLocks noChangeArrowheads="1"/>
          </p:cNvSpPr>
          <p:nvPr/>
        </p:nvSpPr>
        <p:spPr bwMode="auto">
          <a:xfrm>
            <a:off x="3948113" y="5095875"/>
            <a:ext cx="9239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Glucosa</a:t>
            </a:r>
          </a:p>
        </p:txBody>
      </p:sp>
      <p:sp>
        <p:nvSpPr>
          <p:cNvPr id="46111" name="CuadroTexto 36"/>
          <p:cNvSpPr txBox="1">
            <a:spLocks noChangeArrowheads="1"/>
          </p:cNvSpPr>
          <p:nvPr/>
        </p:nvSpPr>
        <p:spPr bwMode="auto">
          <a:xfrm>
            <a:off x="4926013" y="5111750"/>
            <a:ext cx="8826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Fósforo</a:t>
            </a:r>
          </a:p>
        </p:txBody>
      </p:sp>
      <p:sp>
        <p:nvSpPr>
          <p:cNvPr id="46112" name="CuadroTexto 37"/>
          <p:cNvSpPr txBox="1">
            <a:spLocks noChangeArrowheads="1"/>
          </p:cNvSpPr>
          <p:nvPr/>
        </p:nvSpPr>
        <p:spPr bwMode="auto">
          <a:xfrm>
            <a:off x="6545263" y="5081588"/>
            <a:ext cx="13938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Aminoácidos</a:t>
            </a:r>
          </a:p>
        </p:txBody>
      </p:sp>
      <p:sp>
        <p:nvSpPr>
          <p:cNvPr id="45" name="Flecha arriba 43">
            <a:extLst>
              <a:ext uri="{FF2B5EF4-FFF2-40B4-BE49-F238E27FC236}">
                <a16:creationId xmlns:a16="http://schemas.microsoft.com/office/drawing/2014/main" id="{603110D0-9189-4978-820B-AB8BCE5A71F2}"/>
              </a:ext>
            </a:extLst>
          </p:cNvPr>
          <p:cNvSpPr/>
          <p:nvPr/>
        </p:nvSpPr>
        <p:spPr>
          <a:xfrm flipH="1">
            <a:off x="4200525" y="2922588"/>
            <a:ext cx="192088" cy="213677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6" name="Flecha arriba 43">
            <a:extLst>
              <a:ext uri="{FF2B5EF4-FFF2-40B4-BE49-F238E27FC236}">
                <a16:creationId xmlns:a16="http://schemas.microsoft.com/office/drawing/2014/main" id="{A3104FAA-9D5D-489D-9EBA-6292A4B050E7}"/>
              </a:ext>
            </a:extLst>
          </p:cNvPr>
          <p:cNvSpPr/>
          <p:nvPr/>
        </p:nvSpPr>
        <p:spPr>
          <a:xfrm flipH="1">
            <a:off x="5149850" y="2951163"/>
            <a:ext cx="192088" cy="213836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7" name="Flecha arriba 43">
            <a:extLst>
              <a:ext uri="{FF2B5EF4-FFF2-40B4-BE49-F238E27FC236}">
                <a16:creationId xmlns:a16="http://schemas.microsoft.com/office/drawing/2014/main" id="{9C71C13A-4181-41F4-9CCE-244671390A05}"/>
              </a:ext>
            </a:extLst>
          </p:cNvPr>
          <p:cNvSpPr/>
          <p:nvPr/>
        </p:nvSpPr>
        <p:spPr>
          <a:xfrm flipH="1">
            <a:off x="6911975" y="4165600"/>
            <a:ext cx="250825" cy="89693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cxnSp>
        <p:nvCxnSpPr>
          <p:cNvPr id="52" name="Conector recto de flecha 51">
            <a:extLst>
              <a:ext uri="{FF2B5EF4-FFF2-40B4-BE49-F238E27FC236}">
                <a16:creationId xmlns:a16="http://schemas.microsoft.com/office/drawing/2014/main" id="{8224C642-8ECE-4BD2-AFFF-5C7F5EDD03A4}"/>
              </a:ext>
            </a:extLst>
          </p:cNvPr>
          <p:cNvCxnSpPr>
            <a:cxnSpLocks/>
          </p:cNvCxnSpPr>
          <p:nvPr/>
        </p:nvCxnSpPr>
        <p:spPr>
          <a:xfrm>
            <a:off x="192088" y="6092825"/>
            <a:ext cx="879475"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46117" name="Rectángulo 1"/>
          <p:cNvSpPr>
            <a:spLocks noChangeArrowheads="1"/>
          </p:cNvSpPr>
          <p:nvPr/>
        </p:nvSpPr>
        <p:spPr bwMode="auto">
          <a:xfrm>
            <a:off x="1147763" y="5888038"/>
            <a:ext cx="3956050" cy="368300"/>
          </a:xfrm>
          <a:prstGeom prst="rect">
            <a:avLst/>
          </a:prstGeom>
          <a:noFill/>
          <a:ln w="9525">
            <a:solidFill>
              <a:schemeClr val="accent1"/>
            </a:solidFill>
            <a:prstDash val="lgDash"/>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ACIDEZ TITULABLE (1): SO</a:t>
            </a:r>
            <a:r>
              <a:rPr lang="es-ES" altLang="es-ES" sz="1800" baseline="-25000">
                <a:solidFill>
                  <a:schemeClr val="bg2"/>
                </a:solidFill>
              </a:rPr>
              <a:t>4</a:t>
            </a:r>
            <a:r>
              <a:rPr lang="es-ES" altLang="es-ES" sz="1800" baseline="30000">
                <a:solidFill>
                  <a:schemeClr val="bg2"/>
                </a:solidFill>
              </a:rPr>
              <a:t>2-</a:t>
            </a:r>
            <a:r>
              <a:rPr lang="es-ES" altLang="es-ES" sz="1800" baseline="-25000">
                <a:solidFill>
                  <a:schemeClr val="bg2"/>
                </a:solidFill>
              </a:rPr>
              <a:t>,</a:t>
            </a:r>
            <a:r>
              <a:rPr lang="es-ES" altLang="es-ES" sz="1800">
                <a:solidFill>
                  <a:schemeClr val="bg2"/>
                </a:solidFill>
              </a:rPr>
              <a:t> NO</a:t>
            </a:r>
            <a:r>
              <a:rPr lang="es-ES" altLang="es-ES" sz="1800" baseline="-25000">
                <a:solidFill>
                  <a:schemeClr val="bg2"/>
                </a:solidFill>
              </a:rPr>
              <a:t>3</a:t>
            </a:r>
            <a:r>
              <a:rPr lang="es-ES" altLang="es-ES" sz="1800" baseline="30000">
                <a:solidFill>
                  <a:schemeClr val="bg2"/>
                </a:solidFill>
              </a:rPr>
              <a:t>2-</a:t>
            </a:r>
            <a:r>
              <a:rPr lang="es-ES" altLang="es-ES" sz="1800" baseline="-25000">
                <a:solidFill>
                  <a:schemeClr val="bg2"/>
                </a:solidFill>
              </a:rPr>
              <a:t>,</a:t>
            </a:r>
            <a:r>
              <a:rPr lang="es-ES" altLang="es-ES" sz="1800">
                <a:solidFill>
                  <a:schemeClr val="bg2"/>
                </a:solidFill>
              </a:rPr>
              <a:t> PO</a:t>
            </a:r>
            <a:r>
              <a:rPr lang="es-ES" altLang="es-ES" sz="1800" baseline="-25000">
                <a:solidFill>
                  <a:schemeClr val="bg2"/>
                </a:solidFill>
              </a:rPr>
              <a:t>4</a:t>
            </a:r>
            <a:r>
              <a:rPr lang="es-ES" altLang="es-ES" sz="1800" baseline="30000">
                <a:solidFill>
                  <a:schemeClr val="bg2"/>
                </a:solidFill>
              </a:rPr>
              <a:t>3-</a:t>
            </a:r>
            <a:endParaRPr lang="es-ES" altLang="es-ES" sz="1800" baseline="-25000">
              <a:solidFill>
                <a:schemeClr val="bg2"/>
              </a:solidFill>
            </a:endParaRPr>
          </a:p>
        </p:txBody>
      </p:sp>
      <p:sp>
        <p:nvSpPr>
          <p:cNvPr id="46118" name="CuadroTexto 2"/>
          <p:cNvSpPr txBox="1">
            <a:spLocks noChangeArrowheads="1"/>
          </p:cNvSpPr>
          <p:nvPr/>
        </p:nvSpPr>
        <p:spPr bwMode="auto">
          <a:xfrm>
            <a:off x="8440738" y="2307173"/>
            <a:ext cx="3576638"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pPr>
            <a:r>
              <a:rPr lang="es-ES" altLang="es-ES" sz="2000" dirty="0">
                <a:solidFill>
                  <a:schemeClr val="bg1"/>
                </a:solidFill>
              </a:rPr>
              <a:t>Acidez titulable (1): aniones que se filtran y no se reabsorben, alcanzando el túbulo colector.</a:t>
            </a:r>
          </a:p>
          <a:p>
            <a:pPr>
              <a:spcBef>
                <a:spcPct val="0"/>
              </a:spcBef>
            </a:pPr>
            <a:endParaRPr lang="es-ES" altLang="es-ES" sz="2000" dirty="0">
              <a:solidFill>
                <a:schemeClr val="bg1"/>
              </a:solidFill>
            </a:endParaRPr>
          </a:p>
          <a:p>
            <a:pPr>
              <a:spcBef>
                <a:spcPct val="0"/>
              </a:spcBef>
            </a:pPr>
            <a:r>
              <a:rPr lang="es-ES" altLang="es-ES" sz="2000" dirty="0">
                <a:solidFill>
                  <a:schemeClr val="bg1"/>
                </a:solidFill>
              </a:rPr>
              <a:t>Metabolismo de los aminoácidos (glutamina) (2) que puede activarse (</a:t>
            </a:r>
            <a:r>
              <a:rPr lang="es-ES" altLang="es-ES" sz="2000" dirty="0" err="1">
                <a:solidFill>
                  <a:schemeClr val="bg1"/>
                </a:solidFill>
              </a:rPr>
              <a:t>amoniogenésis</a:t>
            </a:r>
            <a:r>
              <a:rPr lang="es-ES" altLang="es-ES" sz="2000" dirty="0">
                <a:solidFill>
                  <a:schemeClr val="bg1"/>
                </a:solidFill>
              </a:rPr>
              <a:t>) en situaciones de acidosis y fabricar NH</a:t>
            </a:r>
            <a:r>
              <a:rPr lang="es-ES" altLang="es-ES" sz="2000" baseline="-25000" dirty="0">
                <a:solidFill>
                  <a:schemeClr val="bg1"/>
                </a:solidFill>
              </a:rPr>
              <a:t>4</a:t>
            </a:r>
            <a:r>
              <a:rPr lang="es-ES" altLang="es-ES" sz="2000" dirty="0">
                <a:solidFill>
                  <a:schemeClr val="bg1"/>
                </a:solidFill>
              </a:rPr>
              <a:t> que alcanza el túbulo colector. </a:t>
            </a:r>
          </a:p>
        </p:txBody>
      </p:sp>
      <p:sp>
        <p:nvSpPr>
          <p:cNvPr id="46119" name="Rectángulo 4"/>
          <p:cNvSpPr>
            <a:spLocks noChangeArrowheads="1"/>
          </p:cNvSpPr>
          <p:nvPr/>
        </p:nvSpPr>
        <p:spPr bwMode="auto">
          <a:xfrm>
            <a:off x="6673850" y="2655888"/>
            <a:ext cx="7270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HCO</a:t>
            </a:r>
            <a:r>
              <a:rPr lang="es-ES" altLang="es-ES" sz="1800" baseline="-25000">
                <a:solidFill>
                  <a:schemeClr val="bg2"/>
                </a:solidFill>
              </a:rPr>
              <a:t>3</a:t>
            </a:r>
            <a:r>
              <a:rPr lang="es-ES" altLang="es-ES" sz="1800" baseline="30000">
                <a:solidFill>
                  <a:schemeClr val="bg2"/>
                </a:solidFill>
              </a:rPr>
              <a:t>-</a:t>
            </a:r>
            <a:endParaRPr lang="es-ES" altLang="es-ES" sz="1800">
              <a:solidFill>
                <a:schemeClr val="bg2"/>
              </a:solidFill>
            </a:endParaRPr>
          </a:p>
        </p:txBody>
      </p:sp>
      <p:sp>
        <p:nvSpPr>
          <p:cNvPr id="56" name="Flecha arriba 43">
            <a:extLst>
              <a:ext uri="{FF2B5EF4-FFF2-40B4-BE49-F238E27FC236}">
                <a16:creationId xmlns:a16="http://schemas.microsoft.com/office/drawing/2014/main" id="{BDECE17C-0A47-49F6-A02D-A0E03199737C}"/>
              </a:ext>
            </a:extLst>
          </p:cNvPr>
          <p:cNvSpPr/>
          <p:nvPr/>
        </p:nvSpPr>
        <p:spPr>
          <a:xfrm flipH="1">
            <a:off x="6911975" y="2995613"/>
            <a:ext cx="250825" cy="68738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6121" name="Rectángulo 180"/>
          <p:cNvSpPr>
            <a:spLocks noChangeArrowheads="1"/>
          </p:cNvSpPr>
          <p:nvPr/>
        </p:nvSpPr>
        <p:spPr bwMode="auto">
          <a:xfrm>
            <a:off x="6457950" y="3705225"/>
            <a:ext cx="11588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s-ES" altLang="es-ES" sz="1800"/>
              <a:t>Glutamina</a:t>
            </a:r>
          </a:p>
        </p:txBody>
      </p:sp>
      <p:sp>
        <p:nvSpPr>
          <p:cNvPr id="7" name="Flecha: doblada hacia arriba 6">
            <a:extLst>
              <a:ext uri="{FF2B5EF4-FFF2-40B4-BE49-F238E27FC236}">
                <a16:creationId xmlns:a16="http://schemas.microsoft.com/office/drawing/2014/main" id="{5DB0F457-253A-45D0-A4A4-6C0892BE3FFB}"/>
              </a:ext>
            </a:extLst>
          </p:cNvPr>
          <p:cNvSpPr/>
          <p:nvPr/>
        </p:nvSpPr>
        <p:spPr>
          <a:xfrm rot="10800000">
            <a:off x="5808663" y="3838575"/>
            <a:ext cx="601662" cy="1949450"/>
          </a:xfrm>
          <a:prstGeom prst="bentUpArrow">
            <a:avLst>
              <a:gd name="adj1" fmla="val 19124"/>
              <a:gd name="adj2" fmla="val 25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6123" name="Rectángulo 59"/>
          <p:cNvSpPr>
            <a:spLocks noChangeArrowheads="1"/>
          </p:cNvSpPr>
          <p:nvPr/>
        </p:nvSpPr>
        <p:spPr bwMode="auto">
          <a:xfrm>
            <a:off x="5519738" y="5881688"/>
            <a:ext cx="814387" cy="369887"/>
          </a:xfrm>
          <a:prstGeom prst="rect">
            <a:avLst/>
          </a:prstGeom>
          <a:noFill/>
          <a:ln w="9525">
            <a:solidFill>
              <a:schemeClr val="accent1"/>
            </a:solidFill>
            <a:prstDash val="lgDash"/>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bg2"/>
                </a:solidFill>
              </a:rPr>
              <a:t>NH</a:t>
            </a:r>
            <a:r>
              <a:rPr lang="es-ES" altLang="es-ES" sz="1800" baseline="-25000">
                <a:solidFill>
                  <a:schemeClr val="bg2"/>
                </a:solidFill>
              </a:rPr>
              <a:t>4</a:t>
            </a:r>
            <a:r>
              <a:rPr lang="es-ES" altLang="es-ES" sz="1800">
                <a:solidFill>
                  <a:schemeClr val="bg2"/>
                </a:solidFill>
              </a:rPr>
              <a:t>(2)</a:t>
            </a:r>
            <a:endParaRPr lang="es-ES" altLang="es-ES" sz="1800" baseline="-25000">
              <a:solidFill>
                <a:schemeClr val="bg2"/>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ítulo 1"/>
          <p:cNvSpPr>
            <a:spLocks noGrp="1"/>
          </p:cNvSpPr>
          <p:nvPr>
            <p:ph type="title"/>
          </p:nvPr>
        </p:nvSpPr>
        <p:spPr>
          <a:xfrm>
            <a:off x="374650" y="908050"/>
            <a:ext cx="2678113" cy="2520950"/>
          </a:xfrm>
        </p:spPr>
        <p:txBody>
          <a:bodyPr/>
          <a:lstStyle/>
          <a:p>
            <a:r>
              <a:rPr lang="es-ES" altLang="es-ES" sz="3600" u="sng">
                <a:solidFill>
                  <a:schemeClr val="bg1"/>
                </a:solidFill>
                <a:latin typeface="Arial" panose="020B0604020202020204" pitchFamily="34" charset="0"/>
                <a:cs typeface="Arial" panose="020B0604020202020204" pitchFamily="34" charset="0"/>
              </a:rPr>
              <a:t>Mensajes</a:t>
            </a:r>
            <a:r>
              <a:rPr lang="es-ES" altLang="es-ES" sz="3600">
                <a:solidFill>
                  <a:schemeClr val="bg1"/>
                </a:solidFill>
                <a:latin typeface="Arial" panose="020B0604020202020204" pitchFamily="34" charset="0"/>
                <a:cs typeface="Arial" panose="020B0604020202020204" pitchFamily="34" charset="0"/>
              </a:rPr>
              <a:t> para llevar a casa</a:t>
            </a:r>
          </a:p>
        </p:txBody>
      </p:sp>
      <p:pic>
        <p:nvPicPr>
          <p:cNvPr id="48134" name="Imagen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32175" y="341313"/>
            <a:ext cx="8385175" cy="5951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Flecha: hacia abajo 5">
            <a:extLst>
              <a:ext uri="{FF2B5EF4-FFF2-40B4-BE49-F238E27FC236}">
                <a16:creationId xmlns:a16="http://schemas.microsoft.com/office/drawing/2014/main" id="{417B85DA-EDC0-4AB4-AD86-E6561ED2B58D}"/>
              </a:ext>
            </a:extLst>
          </p:cNvPr>
          <p:cNvSpPr/>
          <p:nvPr/>
        </p:nvSpPr>
        <p:spPr>
          <a:xfrm>
            <a:off x="1533525" y="3251200"/>
            <a:ext cx="360363" cy="10795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es-ES" dirty="0"/>
          </a:p>
        </p:txBody>
      </p:sp>
      <p:sp>
        <p:nvSpPr>
          <p:cNvPr id="48136" name="Título 1"/>
          <p:cNvSpPr txBox="1">
            <a:spLocks/>
          </p:cNvSpPr>
          <p:nvPr/>
        </p:nvSpPr>
        <p:spPr bwMode="auto">
          <a:xfrm>
            <a:off x="334963" y="4048125"/>
            <a:ext cx="2678112"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s-ES" altLang="es-ES" sz="3600" u="sng">
                <a:solidFill>
                  <a:schemeClr val="bg1"/>
                </a:solidFill>
                <a:latin typeface="Arial" panose="020B0604020202020204" pitchFamily="34" charset="0"/>
              </a:rPr>
              <a:t>Tabla</a:t>
            </a:r>
            <a:r>
              <a:rPr lang="es-ES" altLang="es-ES" sz="3600">
                <a:solidFill>
                  <a:schemeClr val="bg1"/>
                </a:solidFill>
                <a:latin typeface="Arial" panose="020B0604020202020204" pitchFamily="34" charset="0"/>
              </a:rPr>
              <a:t> para llevar en la bata</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ítulo 1"/>
          <p:cNvSpPr>
            <a:spLocks noGrp="1"/>
          </p:cNvSpPr>
          <p:nvPr>
            <p:ph type="title"/>
          </p:nvPr>
        </p:nvSpPr>
        <p:spPr/>
        <p:txBody>
          <a:bodyPr/>
          <a:lstStyle/>
          <a:p>
            <a:pPr algn="l"/>
            <a:r>
              <a:rPr lang="es-ES" altLang="es-ES">
                <a:solidFill>
                  <a:schemeClr val="bg1"/>
                </a:solidFill>
              </a:rPr>
              <a:t>REFERENCIAS</a:t>
            </a:r>
          </a:p>
        </p:txBody>
      </p:sp>
      <p:sp>
        <p:nvSpPr>
          <p:cNvPr id="50179" name="Marcador de contenido 2"/>
          <p:cNvSpPr>
            <a:spLocks noGrp="1"/>
          </p:cNvSpPr>
          <p:nvPr>
            <p:ph idx="1"/>
          </p:nvPr>
        </p:nvSpPr>
        <p:spPr>
          <a:xfrm>
            <a:off x="304800" y="1624013"/>
            <a:ext cx="11582400" cy="4525962"/>
          </a:xfrm>
        </p:spPr>
        <p:txBody>
          <a:bodyPr/>
          <a:lstStyle/>
          <a:p>
            <a:r>
              <a:rPr lang="es-ES" altLang="es-ES" sz="2400">
                <a:solidFill>
                  <a:schemeClr val="bg1"/>
                </a:solidFill>
              </a:rPr>
              <a:t>B. Quiroga Gili, K.M. Pérez del Valle, B. Hernández Sevillano y G. de Arriba de la Fuente. </a:t>
            </a:r>
            <a:r>
              <a:rPr lang="es-ES" altLang="es-ES" sz="2400" b="1">
                <a:solidFill>
                  <a:schemeClr val="bg1"/>
                </a:solidFill>
              </a:rPr>
              <a:t>Nefropatías congénitas y hereditarias (I): Tubulopatías. </a:t>
            </a:r>
            <a:r>
              <a:rPr lang="es-ES" altLang="es-ES" sz="2400">
                <a:solidFill>
                  <a:schemeClr val="bg1"/>
                </a:solidFill>
              </a:rPr>
              <a:t>Medicine. 2019;12(83):4878-84</a:t>
            </a:r>
          </a:p>
          <a:p>
            <a:r>
              <a:rPr lang="es-ES" altLang="es-ES" sz="2400">
                <a:solidFill>
                  <a:schemeClr val="bg1"/>
                </a:solidFill>
              </a:rPr>
              <a:t>Ariceta G, Aguirre M. </a:t>
            </a:r>
            <a:r>
              <a:rPr lang="es-ES" altLang="es-ES" sz="2400" b="1">
                <a:solidFill>
                  <a:schemeClr val="bg1"/>
                </a:solidFill>
              </a:rPr>
              <a:t>Tubulopatías en la infancia que progresan hacia la enfermedad renal crónica.</a:t>
            </a:r>
            <a:r>
              <a:rPr lang="es-ES" altLang="es-ES" sz="2400">
                <a:solidFill>
                  <a:schemeClr val="bg1"/>
                </a:solidFill>
              </a:rPr>
              <a:t> Nefro Plus. 2011;4(1):11-8.</a:t>
            </a:r>
          </a:p>
          <a:p>
            <a:r>
              <a:rPr lang="es-ES" altLang="es-ES" sz="2400">
                <a:solidFill>
                  <a:schemeClr val="bg1"/>
                </a:solidFill>
              </a:rPr>
              <a:t>Hernando Avendaño L. Nefrología clínica. 3ª ed. Madrid: Editorial Panamericana; 2009.</a:t>
            </a:r>
          </a:p>
          <a:p>
            <a:r>
              <a:rPr lang="es-ES" altLang="es-ES" sz="2400">
                <a:solidFill>
                  <a:schemeClr val="bg1"/>
                </a:solidFill>
              </a:rPr>
              <a:t>Feehally J, Floege J, Tonelli M, Johnson RJ. Comprehensive clinical nephrology. 5th ed. Elsevier; 2015.</a:t>
            </a:r>
          </a:p>
          <a:p>
            <a:r>
              <a:rPr lang="es-ES" altLang="es-ES" sz="2400">
                <a:solidFill>
                  <a:schemeClr val="bg1"/>
                </a:solidFill>
              </a:rPr>
              <a:t>Luis Yanes MI, García García MP, García Nieto V. Tubulopatías. Lorenzo V, López Gómez JM (Eds) . Nefrología al día. </a:t>
            </a:r>
            <a:r>
              <a:rPr lang="es-ES" altLang="es-ES" sz="2400" b="1">
                <a:solidFill>
                  <a:schemeClr val="bg1"/>
                </a:solidFill>
              </a:rPr>
              <a:t>Tubulopatías</a:t>
            </a:r>
            <a:r>
              <a:rPr lang="es-ES" altLang="es-ES" sz="2400">
                <a:solidFill>
                  <a:schemeClr val="bg1"/>
                </a:solidFill>
              </a:rPr>
              <a:t>. Disponible en: https://www.nefrologiaaldia.org/253. </a:t>
            </a:r>
          </a:p>
          <a:p>
            <a:pPr>
              <a:buFontTx/>
              <a:buChar char="-"/>
            </a:pPr>
            <a:endParaRPr lang="es-ES" altLang="es-ES" sz="240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ítulo 1"/>
          <p:cNvSpPr>
            <a:spLocks noGrp="1"/>
          </p:cNvSpPr>
          <p:nvPr>
            <p:ph type="title"/>
          </p:nvPr>
        </p:nvSpPr>
        <p:spPr/>
        <p:txBody>
          <a:bodyPr/>
          <a:lstStyle/>
          <a:p>
            <a:r>
              <a:rPr lang="es-ES" altLang="es-ES" sz="3600" dirty="0">
                <a:solidFill>
                  <a:schemeClr val="bg1"/>
                </a:solidFill>
                <a:latin typeface="Arial" panose="020B0604020202020204" pitchFamily="34" charset="0"/>
                <a:cs typeface="Arial" panose="020B0604020202020204" pitchFamily="34" charset="0"/>
              </a:rPr>
              <a:t>INDICE</a:t>
            </a:r>
          </a:p>
        </p:txBody>
      </p:sp>
      <p:sp>
        <p:nvSpPr>
          <p:cNvPr id="5123" name="Marcador de contenido 2"/>
          <p:cNvSpPr>
            <a:spLocks noGrp="1"/>
          </p:cNvSpPr>
          <p:nvPr>
            <p:ph idx="1"/>
          </p:nvPr>
        </p:nvSpPr>
        <p:spPr>
          <a:xfrm>
            <a:off x="1912938" y="1417638"/>
            <a:ext cx="8229600" cy="4525962"/>
          </a:xfrm>
        </p:spPr>
        <p:txBody>
          <a:bodyPr/>
          <a:lstStyle/>
          <a:p>
            <a:r>
              <a:rPr lang="es-ES" altLang="es-ES" dirty="0">
                <a:solidFill>
                  <a:schemeClr val="bg1"/>
                </a:solidFill>
              </a:rPr>
              <a:t>Introducción</a:t>
            </a:r>
          </a:p>
          <a:p>
            <a:r>
              <a:rPr lang="es-ES" altLang="es-ES" dirty="0">
                <a:solidFill>
                  <a:schemeClr val="bg1"/>
                </a:solidFill>
              </a:rPr>
              <a:t>Túbulo colector</a:t>
            </a:r>
          </a:p>
          <a:p>
            <a:r>
              <a:rPr lang="es-ES" altLang="es-ES" dirty="0">
                <a:solidFill>
                  <a:schemeClr val="bg1"/>
                </a:solidFill>
              </a:rPr>
              <a:t>Segmento cortical del túbulo colector</a:t>
            </a:r>
          </a:p>
          <a:p>
            <a:r>
              <a:rPr lang="es-ES" altLang="es-ES" dirty="0">
                <a:solidFill>
                  <a:schemeClr val="bg1"/>
                </a:solidFill>
              </a:rPr>
              <a:t>Túbulo distal</a:t>
            </a:r>
          </a:p>
          <a:p>
            <a:r>
              <a:rPr lang="es-ES" altLang="es-ES" dirty="0">
                <a:solidFill>
                  <a:schemeClr val="bg1"/>
                </a:solidFill>
              </a:rPr>
              <a:t>Asa de Henle</a:t>
            </a:r>
          </a:p>
          <a:p>
            <a:r>
              <a:rPr lang="es-ES" altLang="es-ES" dirty="0">
                <a:solidFill>
                  <a:schemeClr val="bg1"/>
                </a:solidFill>
              </a:rPr>
              <a:t>Túbulo proximal</a:t>
            </a:r>
          </a:p>
          <a:p>
            <a:r>
              <a:rPr lang="es-ES" altLang="es-ES" dirty="0">
                <a:solidFill>
                  <a:schemeClr val="bg1"/>
                </a:solidFill>
              </a:rPr>
              <a:t>Tabla resumen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p:txBody>
          <a:bodyPr/>
          <a:lstStyle/>
          <a:p>
            <a:r>
              <a:rPr lang="es-ES" altLang="es-ES" sz="3600">
                <a:solidFill>
                  <a:schemeClr val="bg1"/>
                </a:solidFill>
                <a:latin typeface="Arial" panose="020B0604020202020204" pitchFamily="34" charset="0"/>
                <a:cs typeface="Arial" panose="020B0604020202020204" pitchFamily="34" charset="0"/>
              </a:rPr>
              <a:t>INTRODUCCIÓN</a:t>
            </a:r>
          </a:p>
        </p:txBody>
      </p:sp>
      <p:sp>
        <p:nvSpPr>
          <p:cNvPr id="7171" name="Marcador de contenido 2"/>
          <p:cNvSpPr>
            <a:spLocks noGrp="1"/>
          </p:cNvSpPr>
          <p:nvPr>
            <p:ph idx="1"/>
          </p:nvPr>
        </p:nvSpPr>
        <p:spPr>
          <a:xfrm>
            <a:off x="442913" y="1619250"/>
            <a:ext cx="11306175" cy="4525963"/>
          </a:xfrm>
        </p:spPr>
        <p:txBody>
          <a:bodyPr/>
          <a:lstStyle/>
          <a:p>
            <a:r>
              <a:rPr lang="es-ES" altLang="es-ES" sz="2800">
                <a:solidFill>
                  <a:schemeClr val="bg1"/>
                </a:solidFill>
              </a:rPr>
              <a:t>Las tubulopatías son un grupo heterogéneo de enfermedades que se caracterizan por la </a:t>
            </a:r>
            <a:r>
              <a:rPr lang="es-ES" altLang="es-ES" sz="2800" b="1">
                <a:solidFill>
                  <a:srgbClr val="FF0000"/>
                </a:solidFill>
              </a:rPr>
              <a:t>alteración de alguno de los transportadores celulares del túbulo renal</a:t>
            </a:r>
            <a:r>
              <a:rPr lang="es-ES" altLang="es-ES" sz="2800">
                <a:solidFill>
                  <a:schemeClr val="bg1"/>
                </a:solidFill>
              </a:rPr>
              <a:t>. </a:t>
            </a:r>
          </a:p>
          <a:p>
            <a:r>
              <a:rPr lang="es-ES" altLang="es-ES" sz="2800">
                <a:solidFill>
                  <a:schemeClr val="bg1"/>
                </a:solidFill>
              </a:rPr>
              <a:t>Clínicamente ocasionan </a:t>
            </a:r>
            <a:r>
              <a:rPr lang="es-ES" altLang="es-ES" sz="2800" b="1">
                <a:solidFill>
                  <a:srgbClr val="FF0000"/>
                </a:solidFill>
              </a:rPr>
              <a:t>alteraciones iónicas y del equilibrio ácido-base</a:t>
            </a:r>
            <a:r>
              <a:rPr lang="es-ES" altLang="es-ES" sz="2800">
                <a:solidFill>
                  <a:schemeClr val="bg1"/>
                </a:solidFill>
              </a:rPr>
              <a:t>.</a:t>
            </a:r>
          </a:p>
          <a:p>
            <a:r>
              <a:rPr lang="es-ES" altLang="es-ES" sz="2800">
                <a:solidFill>
                  <a:schemeClr val="bg1"/>
                </a:solidFill>
              </a:rPr>
              <a:t>Pueden ser congénitas o adquiridas (producidas por enfermedades o tóxicos).</a:t>
            </a:r>
          </a:p>
          <a:p>
            <a:r>
              <a:rPr lang="es-ES" altLang="es-ES" sz="2800">
                <a:solidFill>
                  <a:schemeClr val="bg1"/>
                </a:solidFill>
              </a:rPr>
              <a:t>Se clasifican de diversas maneras aunque pedagógicamente lo más sencillo es hacerlo por el </a:t>
            </a:r>
            <a:r>
              <a:rPr lang="es-ES" altLang="es-ES" sz="2800" b="1">
                <a:solidFill>
                  <a:srgbClr val="FF0000"/>
                </a:solidFill>
              </a:rPr>
              <a:t>segmento del túbulo afectado</a:t>
            </a:r>
            <a:r>
              <a:rPr lang="es-ES" altLang="es-ES" sz="2800">
                <a:solidFill>
                  <a:schemeClr val="bg1"/>
                </a:solidFill>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ítulo 1"/>
          <p:cNvSpPr>
            <a:spLocks noGrp="1"/>
          </p:cNvSpPr>
          <p:nvPr>
            <p:ph type="title"/>
          </p:nvPr>
        </p:nvSpPr>
        <p:spPr>
          <a:xfrm>
            <a:off x="609600" y="142875"/>
            <a:ext cx="10972800" cy="1143000"/>
          </a:xfrm>
        </p:spPr>
        <p:txBody>
          <a:bodyPr/>
          <a:lstStyle/>
          <a:p>
            <a:r>
              <a:rPr lang="es-ES" altLang="es-ES" sz="3600">
                <a:solidFill>
                  <a:schemeClr val="bg1"/>
                </a:solidFill>
                <a:latin typeface="Arial" panose="020B0604020202020204" pitchFamily="34" charset="0"/>
                <a:cs typeface="Arial" panose="020B0604020202020204" pitchFamily="34" charset="0"/>
              </a:rPr>
              <a:t>ASÍ ES EL TÚBULO RENAL</a:t>
            </a:r>
          </a:p>
        </p:txBody>
      </p:sp>
      <p:grpSp>
        <p:nvGrpSpPr>
          <p:cNvPr id="9222" name="14 Grupo"/>
          <p:cNvGrpSpPr>
            <a:grpSpLocks/>
          </p:cNvGrpSpPr>
          <p:nvPr/>
        </p:nvGrpSpPr>
        <p:grpSpPr bwMode="auto">
          <a:xfrm>
            <a:off x="2244725" y="1492250"/>
            <a:ext cx="6605588" cy="5046663"/>
            <a:chOff x="1533545" y="1466850"/>
            <a:chExt cx="5967413" cy="5046663"/>
          </a:xfrm>
        </p:grpSpPr>
        <p:sp>
          <p:nvSpPr>
            <p:cNvPr id="9280" name="Rectangle 4"/>
            <p:cNvSpPr>
              <a:spLocks noChangeArrowheads="1"/>
            </p:cNvSpPr>
            <p:nvPr/>
          </p:nvSpPr>
          <p:spPr bwMode="auto">
            <a:xfrm>
              <a:off x="4927620" y="1981200"/>
              <a:ext cx="342900" cy="3387725"/>
            </a:xfrm>
            <a:prstGeom prst="rect">
              <a:avLst/>
            </a:prstGeom>
            <a:gradFill rotWithShape="0">
              <a:gsLst>
                <a:gs pos="0">
                  <a:srgbClr val="66FF99"/>
                </a:gs>
                <a:gs pos="100000">
                  <a:schemeClr val="accent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s-ES" altLang="es-ES" sz="1800">
                <a:solidFill>
                  <a:schemeClr val="bg1"/>
                </a:solidFill>
              </a:endParaRPr>
            </a:p>
          </p:txBody>
        </p:sp>
        <p:sp>
          <p:nvSpPr>
            <p:cNvPr id="9281" name="Oval 5"/>
            <p:cNvSpPr>
              <a:spLocks noChangeArrowheads="1"/>
            </p:cNvSpPr>
            <p:nvPr/>
          </p:nvSpPr>
          <p:spPr bwMode="auto">
            <a:xfrm>
              <a:off x="1533545" y="1466850"/>
              <a:ext cx="1295400" cy="120650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s-ES" altLang="es-ES" sz="1800">
                <a:solidFill>
                  <a:schemeClr val="bg1"/>
                </a:solidFill>
              </a:endParaRPr>
            </a:p>
          </p:txBody>
        </p:sp>
        <p:sp>
          <p:nvSpPr>
            <p:cNvPr id="9282" name="Rectangle 6"/>
            <p:cNvSpPr>
              <a:spLocks noChangeArrowheads="1"/>
            </p:cNvSpPr>
            <p:nvPr/>
          </p:nvSpPr>
          <p:spPr bwMode="auto">
            <a:xfrm>
              <a:off x="2700358" y="1782763"/>
              <a:ext cx="1541463" cy="67786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s-ES" altLang="es-ES" sz="1800">
                <a:solidFill>
                  <a:schemeClr val="bg1"/>
                </a:solidFill>
              </a:endParaRPr>
            </a:p>
          </p:txBody>
        </p:sp>
        <p:sp>
          <p:nvSpPr>
            <p:cNvPr id="9283" name="Rectangle 7"/>
            <p:cNvSpPr>
              <a:spLocks noChangeArrowheads="1"/>
            </p:cNvSpPr>
            <p:nvPr/>
          </p:nvSpPr>
          <p:spPr bwMode="auto">
            <a:xfrm>
              <a:off x="3898920" y="2009775"/>
              <a:ext cx="342900" cy="338772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s-ES" altLang="es-ES" sz="1800">
                <a:solidFill>
                  <a:schemeClr val="bg1"/>
                </a:solidFill>
              </a:endParaRPr>
            </a:p>
          </p:txBody>
        </p:sp>
        <p:sp>
          <p:nvSpPr>
            <p:cNvPr id="9284" name="AutoShape 8"/>
            <p:cNvSpPr>
              <a:spLocks noChangeArrowheads="1"/>
            </p:cNvSpPr>
            <p:nvPr/>
          </p:nvSpPr>
          <p:spPr bwMode="auto">
            <a:xfrm rot="10800000">
              <a:off x="3898920" y="4494213"/>
              <a:ext cx="1371600" cy="1581150"/>
            </a:xfrm>
            <a:custGeom>
              <a:avLst/>
              <a:gdLst>
                <a:gd name="T0" fmla="*/ 2147483646 w 21600"/>
                <a:gd name="T1" fmla="*/ 0 h 21600"/>
                <a:gd name="T2" fmla="*/ 2147483646 w 21600"/>
                <a:gd name="T3" fmla="*/ 2147483646 h 21600"/>
                <a:gd name="T4" fmla="*/ 2147483646 w 21600"/>
                <a:gd name="T5" fmla="*/ 2147483646 h 21600"/>
                <a:gd name="T6" fmla="*/ 2147483646 w 21600"/>
                <a:gd name="T7" fmla="*/ 2147483646 h 21600"/>
                <a:gd name="T8" fmla="*/ 0 60000 65536"/>
                <a:gd name="T9" fmla="*/ 0 60000 65536"/>
                <a:gd name="T10" fmla="*/ 0 60000 65536"/>
                <a:gd name="T11" fmla="*/ 0 60000 65536"/>
                <a:gd name="T12" fmla="*/ 0 w 21600"/>
                <a:gd name="T13" fmla="*/ 0 h 21600"/>
                <a:gd name="T14" fmla="*/ 21600 w 21600"/>
                <a:gd name="T15" fmla="*/ 7713 h 21600"/>
              </a:gdLst>
              <a:ahLst/>
              <a:cxnLst>
                <a:cxn ang="T8">
                  <a:pos x="T0" y="T1"/>
                </a:cxn>
                <a:cxn ang="T9">
                  <a:pos x="T2" y="T3"/>
                </a:cxn>
                <a:cxn ang="T10">
                  <a:pos x="T4" y="T5"/>
                </a:cxn>
                <a:cxn ang="T11">
                  <a:pos x="T6" y="T7"/>
                </a:cxn>
              </a:cxnLst>
              <a:rect l="T12" t="T13" r="T14" b="T15"/>
              <a:pathLst>
                <a:path w="21600" h="21600">
                  <a:moveTo>
                    <a:pt x="5540" y="10800"/>
                  </a:moveTo>
                  <a:cubicBezTo>
                    <a:pt x="5540" y="7894"/>
                    <a:pt x="7894" y="5540"/>
                    <a:pt x="10800" y="5540"/>
                  </a:cubicBezTo>
                  <a:cubicBezTo>
                    <a:pt x="13705" y="5539"/>
                    <a:pt x="16059" y="7894"/>
                    <a:pt x="16060" y="10799"/>
                  </a:cubicBezTo>
                  <a:lnTo>
                    <a:pt x="21600" y="10800"/>
                  </a:lnTo>
                  <a:cubicBezTo>
                    <a:pt x="21600" y="4835"/>
                    <a:pt x="16764" y="0"/>
                    <a:pt x="10800" y="0"/>
                  </a:cubicBezTo>
                  <a:cubicBezTo>
                    <a:pt x="4835" y="0"/>
                    <a:pt x="0" y="4835"/>
                    <a:pt x="0" y="10800"/>
                  </a:cubicBezTo>
                  <a:lnTo>
                    <a:pt x="5540" y="10800"/>
                  </a:lnTo>
                  <a:close/>
                </a:path>
              </a:pathLst>
            </a:cu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s-ES"/>
            </a:p>
          </p:txBody>
        </p:sp>
        <p:sp>
          <p:nvSpPr>
            <p:cNvPr id="9285" name="Rectangle 9"/>
            <p:cNvSpPr>
              <a:spLocks noChangeArrowheads="1"/>
            </p:cNvSpPr>
            <p:nvPr/>
          </p:nvSpPr>
          <p:spPr bwMode="auto">
            <a:xfrm>
              <a:off x="4927620" y="1768475"/>
              <a:ext cx="2573338" cy="677863"/>
            </a:xfrm>
            <a:prstGeom prst="rect">
              <a:avLst/>
            </a:prstGeom>
            <a:solidFill>
              <a:srgbClr val="66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es-ES" altLang="es-ES" sz="1200">
                <a:solidFill>
                  <a:schemeClr val="bg1"/>
                </a:solidFill>
              </a:endParaRPr>
            </a:p>
          </p:txBody>
        </p:sp>
        <p:sp>
          <p:nvSpPr>
            <p:cNvPr id="9286" name="Rectangle 10"/>
            <p:cNvSpPr>
              <a:spLocks noChangeArrowheads="1"/>
            </p:cNvSpPr>
            <p:nvPr/>
          </p:nvSpPr>
          <p:spPr bwMode="auto">
            <a:xfrm>
              <a:off x="7107258" y="1797050"/>
              <a:ext cx="393700" cy="4716463"/>
            </a:xfrm>
            <a:prstGeom prst="rect">
              <a:avLst/>
            </a:prstGeom>
            <a:gradFill rotWithShape="1">
              <a:gsLst>
                <a:gs pos="0">
                  <a:srgbClr val="66FF99"/>
                </a:gs>
                <a:gs pos="100000">
                  <a:srgbClr val="FAFD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s-ES" altLang="es-ES" sz="1800">
                <a:solidFill>
                  <a:schemeClr val="bg1"/>
                </a:solidFill>
              </a:endParaRPr>
            </a:p>
          </p:txBody>
        </p:sp>
      </p:grpSp>
      <p:sp>
        <p:nvSpPr>
          <p:cNvPr id="17" name="15 Rectángulo">
            <a:extLst>
              <a:ext uri="{FF2B5EF4-FFF2-40B4-BE49-F238E27FC236}">
                <a16:creationId xmlns:a16="http://schemas.microsoft.com/office/drawing/2014/main" id="{C12C508D-52DF-4DDB-A352-368E912CEA2E}"/>
              </a:ext>
            </a:extLst>
          </p:cNvPr>
          <p:cNvSpPr/>
          <p:nvPr/>
        </p:nvSpPr>
        <p:spPr>
          <a:xfrm>
            <a:off x="3789526" y="1597025"/>
            <a:ext cx="237256" cy="285750"/>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18" name="16 Rectángulo">
            <a:extLst>
              <a:ext uri="{FF2B5EF4-FFF2-40B4-BE49-F238E27FC236}">
                <a16:creationId xmlns:a16="http://schemas.microsoft.com/office/drawing/2014/main" id="{3F587509-9D3A-4DAF-BBD6-5335734ACAFD}"/>
              </a:ext>
            </a:extLst>
          </p:cNvPr>
          <p:cNvSpPr/>
          <p:nvPr/>
        </p:nvSpPr>
        <p:spPr>
          <a:xfrm>
            <a:off x="3947697" y="1597025"/>
            <a:ext cx="237256" cy="285750"/>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19" name="17 Rectángulo">
            <a:extLst>
              <a:ext uri="{FF2B5EF4-FFF2-40B4-BE49-F238E27FC236}">
                <a16:creationId xmlns:a16="http://schemas.microsoft.com/office/drawing/2014/main" id="{241DF4BB-86EF-4254-BB00-30049E4F67BB}"/>
              </a:ext>
            </a:extLst>
          </p:cNvPr>
          <p:cNvSpPr/>
          <p:nvPr/>
        </p:nvSpPr>
        <p:spPr>
          <a:xfrm>
            <a:off x="4105868" y="1597025"/>
            <a:ext cx="237256" cy="285750"/>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0" name="18 Rectángulo">
            <a:extLst>
              <a:ext uri="{FF2B5EF4-FFF2-40B4-BE49-F238E27FC236}">
                <a16:creationId xmlns:a16="http://schemas.microsoft.com/office/drawing/2014/main" id="{9B653AD6-C13B-4BF6-B5C0-BB9898AAAE1D}"/>
              </a:ext>
            </a:extLst>
          </p:cNvPr>
          <p:cNvSpPr/>
          <p:nvPr/>
        </p:nvSpPr>
        <p:spPr>
          <a:xfrm>
            <a:off x="4264038" y="1597025"/>
            <a:ext cx="237256" cy="285750"/>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1" name="19 Rectángulo">
            <a:extLst>
              <a:ext uri="{FF2B5EF4-FFF2-40B4-BE49-F238E27FC236}">
                <a16:creationId xmlns:a16="http://schemas.microsoft.com/office/drawing/2014/main" id="{0F82CBB3-D415-44D6-A3B8-F378E80127EA}"/>
              </a:ext>
            </a:extLst>
          </p:cNvPr>
          <p:cNvSpPr/>
          <p:nvPr/>
        </p:nvSpPr>
        <p:spPr>
          <a:xfrm>
            <a:off x="4422209" y="1597025"/>
            <a:ext cx="237256" cy="285750"/>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2" name="20 Rectángulo">
            <a:extLst>
              <a:ext uri="{FF2B5EF4-FFF2-40B4-BE49-F238E27FC236}">
                <a16:creationId xmlns:a16="http://schemas.microsoft.com/office/drawing/2014/main" id="{A1514E95-AC4B-4778-A3E4-171CF48ED1BB}"/>
              </a:ext>
            </a:extLst>
          </p:cNvPr>
          <p:cNvSpPr/>
          <p:nvPr/>
        </p:nvSpPr>
        <p:spPr>
          <a:xfrm>
            <a:off x="7032025" y="1597025"/>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3" name="21 Rectángulo">
            <a:extLst>
              <a:ext uri="{FF2B5EF4-FFF2-40B4-BE49-F238E27FC236}">
                <a16:creationId xmlns:a16="http://schemas.microsoft.com/office/drawing/2014/main" id="{52873B2A-0674-46D7-A62E-C87727003509}"/>
              </a:ext>
            </a:extLst>
          </p:cNvPr>
          <p:cNvSpPr/>
          <p:nvPr/>
        </p:nvSpPr>
        <p:spPr>
          <a:xfrm>
            <a:off x="7190196" y="1597025"/>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4" name="22 Rectángulo">
            <a:extLst>
              <a:ext uri="{FF2B5EF4-FFF2-40B4-BE49-F238E27FC236}">
                <a16:creationId xmlns:a16="http://schemas.microsoft.com/office/drawing/2014/main" id="{B22720FA-A300-45ED-919A-04C00E0D4EDD}"/>
              </a:ext>
            </a:extLst>
          </p:cNvPr>
          <p:cNvSpPr/>
          <p:nvPr/>
        </p:nvSpPr>
        <p:spPr>
          <a:xfrm>
            <a:off x="7348367" y="1597025"/>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5" name="23 Rectángulo">
            <a:extLst>
              <a:ext uri="{FF2B5EF4-FFF2-40B4-BE49-F238E27FC236}">
                <a16:creationId xmlns:a16="http://schemas.microsoft.com/office/drawing/2014/main" id="{07CAA00C-5307-4662-B424-74D854980211}"/>
              </a:ext>
            </a:extLst>
          </p:cNvPr>
          <p:cNvSpPr/>
          <p:nvPr/>
        </p:nvSpPr>
        <p:spPr>
          <a:xfrm>
            <a:off x="7506537" y="1597025"/>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6" name="24 Rectángulo">
            <a:extLst>
              <a:ext uri="{FF2B5EF4-FFF2-40B4-BE49-F238E27FC236}">
                <a16:creationId xmlns:a16="http://schemas.microsoft.com/office/drawing/2014/main" id="{25A03DD6-758F-4618-98C0-03D853067905}"/>
              </a:ext>
            </a:extLst>
          </p:cNvPr>
          <p:cNvSpPr/>
          <p:nvPr/>
        </p:nvSpPr>
        <p:spPr>
          <a:xfrm>
            <a:off x="7664708" y="1597025"/>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7" name="51 Elipse">
            <a:extLst>
              <a:ext uri="{FF2B5EF4-FFF2-40B4-BE49-F238E27FC236}">
                <a16:creationId xmlns:a16="http://schemas.microsoft.com/office/drawing/2014/main" id="{3E8AF2AF-9BFB-4150-B5D7-2B8B5A9B0F91}"/>
              </a:ext>
            </a:extLst>
          </p:cNvPr>
          <p:cNvSpPr/>
          <p:nvPr/>
        </p:nvSpPr>
        <p:spPr>
          <a:xfrm>
            <a:off x="8771903" y="2811463"/>
            <a:ext cx="237257"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8" name="52 Elipse">
            <a:extLst>
              <a:ext uri="{FF2B5EF4-FFF2-40B4-BE49-F238E27FC236}">
                <a16:creationId xmlns:a16="http://schemas.microsoft.com/office/drawing/2014/main" id="{658521DD-1452-45A7-9EEE-C6F191097577}"/>
              </a:ext>
            </a:extLst>
          </p:cNvPr>
          <p:cNvSpPr/>
          <p:nvPr/>
        </p:nvSpPr>
        <p:spPr>
          <a:xfrm>
            <a:off x="8771903" y="3025775"/>
            <a:ext cx="237257"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9" name="53 Elipse">
            <a:extLst>
              <a:ext uri="{FF2B5EF4-FFF2-40B4-BE49-F238E27FC236}">
                <a16:creationId xmlns:a16="http://schemas.microsoft.com/office/drawing/2014/main" id="{C746AE87-A164-48CB-B445-0C68715A3766}"/>
              </a:ext>
            </a:extLst>
          </p:cNvPr>
          <p:cNvSpPr/>
          <p:nvPr/>
        </p:nvSpPr>
        <p:spPr>
          <a:xfrm>
            <a:off x="8771903" y="3240088"/>
            <a:ext cx="237257"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30" name="54 Elipse">
            <a:extLst>
              <a:ext uri="{FF2B5EF4-FFF2-40B4-BE49-F238E27FC236}">
                <a16:creationId xmlns:a16="http://schemas.microsoft.com/office/drawing/2014/main" id="{846689C1-4058-4D33-8369-E708980C3C54}"/>
              </a:ext>
            </a:extLst>
          </p:cNvPr>
          <p:cNvSpPr/>
          <p:nvPr/>
        </p:nvSpPr>
        <p:spPr>
          <a:xfrm>
            <a:off x="8771903" y="3454400"/>
            <a:ext cx="237257"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31" name="19 Rectángulo">
            <a:extLst>
              <a:ext uri="{FF2B5EF4-FFF2-40B4-BE49-F238E27FC236}">
                <a16:creationId xmlns:a16="http://schemas.microsoft.com/office/drawing/2014/main" id="{CFAE8F1F-9511-433C-AD5D-C534A0F15684}"/>
              </a:ext>
            </a:extLst>
          </p:cNvPr>
          <p:cNvSpPr/>
          <p:nvPr/>
        </p:nvSpPr>
        <p:spPr>
          <a:xfrm>
            <a:off x="6270170" y="3525838"/>
            <a:ext cx="247082" cy="641854"/>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32" name="19 Rectángulo">
            <a:extLst>
              <a:ext uri="{FF2B5EF4-FFF2-40B4-BE49-F238E27FC236}">
                <a16:creationId xmlns:a16="http://schemas.microsoft.com/office/drawing/2014/main" id="{1C2919DE-DE97-4052-AD79-E7C31E0E188F}"/>
              </a:ext>
            </a:extLst>
          </p:cNvPr>
          <p:cNvSpPr/>
          <p:nvPr/>
        </p:nvSpPr>
        <p:spPr>
          <a:xfrm>
            <a:off x="5886985" y="1530224"/>
            <a:ext cx="236177" cy="419352"/>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9271" name="CuadroTexto 32"/>
          <p:cNvSpPr txBox="1">
            <a:spLocks noChangeArrowheads="1"/>
          </p:cNvSpPr>
          <p:nvPr/>
        </p:nvSpPr>
        <p:spPr bwMode="auto">
          <a:xfrm>
            <a:off x="3567113" y="1344613"/>
            <a:ext cx="1355725"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1"/>
                </a:solidFill>
              </a:rPr>
              <a:t>Túbulo proximal</a:t>
            </a:r>
          </a:p>
        </p:txBody>
      </p:sp>
      <p:sp>
        <p:nvSpPr>
          <p:cNvPr id="9272" name="CuadroTexto 33"/>
          <p:cNvSpPr txBox="1">
            <a:spLocks noChangeArrowheads="1"/>
          </p:cNvSpPr>
          <p:nvPr/>
        </p:nvSpPr>
        <p:spPr bwMode="auto">
          <a:xfrm rot="-2203874">
            <a:off x="5243513" y="1228725"/>
            <a:ext cx="11144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1"/>
                </a:solidFill>
              </a:rPr>
              <a:t>Túbulo distal</a:t>
            </a:r>
          </a:p>
        </p:txBody>
      </p:sp>
      <p:sp>
        <p:nvSpPr>
          <p:cNvPr id="9273" name="CuadroTexto 34"/>
          <p:cNvSpPr txBox="1">
            <a:spLocks noChangeArrowheads="1"/>
          </p:cNvSpPr>
          <p:nvPr/>
        </p:nvSpPr>
        <p:spPr bwMode="auto">
          <a:xfrm rot="-2203874">
            <a:off x="6370638" y="3590925"/>
            <a:ext cx="11271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1"/>
                </a:solidFill>
              </a:rPr>
              <a:t>Asa de Henle</a:t>
            </a:r>
          </a:p>
        </p:txBody>
      </p:sp>
      <p:sp>
        <p:nvSpPr>
          <p:cNvPr id="9274" name="CuadroTexto 35"/>
          <p:cNvSpPr txBox="1">
            <a:spLocks noChangeArrowheads="1"/>
          </p:cNvSpPr>
          <p:nvPr/>
        </p:nvSpPr>
        <p:spPr bwMode="auto">
          <a:xfrm>
            <a:off x="6654800" y="1252538"/>
            <a:ext cx="1862138"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1"/>
                </a:solidFill>
              </a:rPr>
              <a:t>Túbulo colector cortical</a:t>
            </a:r>
          </a:p>
        </p:txBody>
      </p:sp>
      <p:sp>
        <p:nvSpPr>
          <p:cNvPr id="9275" name="CuadroTexto 36"/>
          <p:cNvSpPr txBox="1">
            <a:spLocks noChangeArrowheads="1"/>
          </p:cNvSpPr>
          <p:nvPr/>
        </p:nvSpPr>
        <p:spPr bwMode="auto">
          <a:xfrm>
            <a:off x="9066213" y="3309938"/>
            <a:ext cx="13414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chemeClr val="bg1"/>
                </a:solidFill>
              </a:rPr>
              <a:t>Túbulo colector</a:t>
            </a:r>
          </a:p>
        </p:txBody>
      </p:sp>
      <p:sp>
        <p:nvSpPr>
          <p:cNvPr id="38" name="Rectángulo 37">
            <a:extLst>
              <a:ext uri="{FF2B5EF4-FFF2-40B4-BE49-F238E27FC236}">
                <a16:creationId xmlns:a16="http://schemas.microsoft.com/office/drawing/2014/main" id="{4892FF5B-4E98-4E64-A8AF-F41B1C0C8F0C}"/>
              </a:ext>
            </a:extLst>
          </p:cNvPr>
          <p:cNvSpPr/>
          <p:nvPr/>
        </p:nvSpPr>
        <p:spPr>
          <a:xfrm>
            <a:off x="1206500" y="5418138"/>
            <a:ext cx="457200" cy="165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9277" name="CuadroTexto 38"/>
          <p:cNvSpPr txBox="1">
            <a:spLocks noChangeArrowheads="1"/>
          </p:cNvSpPr>
          <p:nvPr/>
        </p:nvSpPr>
        <p:spPr bwMode="auto">
          <a:xfrm>
            <a:off x="1728788" y="5316538"/>
            <a:ext cx="19161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chemeClr val="accent1"/>
                </a:solidFill>
              </a:rPr>
              <a:t>Permeable al agua</a:t>
            </a:r>
          </a:p>
        </p:txBody>
      </p:sp>
      <p:sp>
        <p:nvSpPr>
          <p:cNvPr id="9278" name="CuadroTexto 5"/>
          <p:cNvSpPr txBox="1">
            <a:spLocks noChangeArrowheads="1"/>
          </p:cNvSpPr>
          <p:nvPr/>
        </p:nvSpPr>
        <p:spPr bwMode="auto">
          <a:xfrm>
            <a:off x="706438" y="4273550"/>
            <a:ext cx="3201987"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s-ES" altLang="es-ES" sz="1800" b="1">
                <a:solidFill>
                  <a:srgbClr val="002060"/>
                </a:solidFill>
              </a:rPr>
              <a:t>¡Es imprescindible saber qué segmento es permeable al agua!</a:t>
            </a:r>
          </a:p>
        </p:txBody>
      </p:sp>
      <p:sp>
        <p:nvSpPr>
          <p:cNvPr id="7" name="Estrella: 5 puntas 6">
            <a:extLst>
              <a:ext uri="{FF2B5EF4-FFF2-40B4-BE49-F238E27FC236}">
                <a16:creationId xmlns:a16="http://schemas.microsoft.com/office/drawing/2014/main" id="{0838D5F5-E2AF-48D3-BAD3-284D1EF20D7B}"/>
              </a:ext>
            </a:extLst>
          </p:cNvPr>
          <p:cNvSpPr/>
          <p:nvPr/>
        </p:nvSpPr>
        <p:spPr>
          <a:xfrm>
            <a:off x="365125" y="4237038"/>
            <a:ext cx="354013" cy="3429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ítulo 1"/>
          <p:cNvSpPr>
            <a:spLocks noGrp="1"/>
          </p:cNvSpPr>
          <p:nvPr>
            <p:ph type="title"/>
          </p:nvPr>
        </p:nvSpPr>
        <p:spPr/>
        <p:txBody>
          <a:bodyPr/>
          <a:lstStyle/>
          <a:p>
            <a:r>
              <a:rPr lang="es-ES" altLang="es-ES" sz="3600">
                <a:solidFill>
                  <a:schemeClr val="bg1"/>
                </a:solidFill>
                <a:latin typeface="Arial" panose="020B0604020202020204" pitchFamily="34" charset="0"/>
                <a:cs typeface="Arial" panose="020B0604020202020204" pitchFamily="34" charset="0"/>
              </a:rPr>
              <a:t>TÚBULO COLECTOR</a:t>
            </a:r>
          </a:p>
        </p:txBody>
      </p:sp>
      <p:sp>
        <p:nvSpPr>
          <p:cNvPr id="11270" name="Rectangle 9"/>
          <p:cNvSpPr>
            <a:spLocks noChangeArrowheads="1"/>
          </p:cNvSpPr>
          <p:nvPr/>
        </p:nvSpPr>
        <p:spPr bwMode="auto">
          <a:xfrm>
            <a:off x="577850" y="1976438"/>
            <a:ext cx="2573338" cy="677862"/>
          </a:xfrm>
          <a:prstGeom prst="rect">
            <a:avLst/>
          </a:prstGeom>
          <a:solidFill>
            <a:srgbClr val="66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es-ES" altLang="es-ES" sz="1200">
              <a:solidFill>
                <a:schemeClr val="bg1"/>
              </a:solidFill>
            </a:endParaRPr>
          </a:p>
        </p:txBody>
      </p:sp>
      <p:sp>
        <p:nvSpPr>
          <p:cNvPr id="11271" name="Rectangle 10"/>
          <p:cNvSpPr>
            <a:spLocks noChangeArrowheads="1"/>
          </p:cNvSpPr>
          <p:nvPr/>
        </p:nvSpPr>
        <p:spPr bwMode="auto">
          <a:xfrm>
            <a:off x="2757488" y="2005013"/>
            <a:ext cx="393700" cy="4522787"/>
          </a:xfrm>
          <a:prstGeom prst="rect">
            <a:avLst/>
          </a:prstGeom>
          <a:gradFill rotWithShape="1">
            <a:gsLst>
              <a:gs pos="0">
                <a:srgbClr val="66FF99"/>
              </a:gs>
              <a:gs pos="100000">
                <a:srgbClr val="FAFD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s-ES" altLang="es-ES" sz="1800">
              <a:solidFill>
                <a:schemeClr val="bg1"/>
              </a:solidFill>
            </a:endParaRPr>
          </a:p>
        </p:txBody>
      </p:sp>
      <p:sp>
        <p:nvSpPr>
          <p:cNvPr id="17" name="51 Elipse">
            <a:extLst>
              <a:ext uri="{FF2B5EF4-FFF2-40B4-BE49-F238E27FC236}">
                <a16:creationId xmlns:a16="http://schemas.microsoft.com/office/drawing/2014/main" id="{2B67882F-C3DE-41B4-8AFB-E33D159A7F2F}"/>
              </a:ext>
            </a:extLst>
          </p:cNvPr>
          <p:cNvSpPr/>
          <p:nvPr/>
        </p:nvSpPr>
        <p:spPr>
          <a:xfrm>
            <a:off x="2650505" y="3008314"/>
            <a:ext cx="214313"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18" name="52 Elipse">
            <a:extLst>
              <a:ext uri="{FF2B5EF4-FFF2-40B4-BE49-F238E27FC236}">
                <a16:creationId xmlns:a16="http://schemas.microsoft.com/office/drawing/2014/main" id="{608469D4-B818-44A0-8AD3-48C76B6659A3}"/>
              </a:ext>
            </a:extLst>
          </p:cNvPr>
          <p:cNvSpPr/>
          <p:nvPr/>
        </p:nvSpPr>
        <p:spPr>
          <a:xfrm>
            <a:off x="2650505" y="3222626"/>
            <a:ext cx="214313"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19" name="53 Elipse">
            <a:extLst>
              <a:ext uri="{FF2B5EF4-FFF2-40B4-BE49-F238E27FC236}">
                <a16:creationId xmlns:a16="http://schemas.microsoft.com/office/drawing/2014/main" id="{6C456232-B03A-4096-B757-A7AE4D1313BD}"/>
              </a:ext>
            </a:extLst>
          </p:cNvPr>
          <p:cNvSpPr/>
          <p:nvPr/>
        </p:nvSpPr>
        <p:spPr>
          <a:xfrm>
            <a:off x="2650505" y="3436939"/>
            <a:ext cx="214313"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0" name="54 Elipse">
            <a:extLst>
              <a:ext uri="{FF2B5EF4-FFF2-40B4-BE49-F238E27FC236}">
                <a16:creationId xmlns:a16="http://schemas.microsoft.com/office/drawing/2014/main" id="{358FD478-FC08-4B32-917C-D5E4AC89893F}"/>
              </a:ext>
            </a:extLst>
          </p:cNvPr>
          <p:cNvSpPr/>
          <p:nvPr/>
        </p:nvSpPr>
        <p:spPr>
          <a:xfrm>
            <a:off x="2650505" y="3651251"/>
            <a:ext cx="214313"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5" name="CuadroTexto 4">
            <a:extLst>
              <a:ext uri="{FF2B5EF4-FFF2-40B4-BE49-F238E27FC236}">
                <a16:creationId xmlns:a16="http://schemas.microsoft.com/office/drawing/2014/main" id="{22DEC30A-ED8A-4BC2-AB1A-018E9A41867F}"/>
              </a:ext>
            </a:extLst>
          </p:cNvPr>
          <p:cNvSpPr txBox="1"/>
          <p:nvPr/>
        </p:nvSpPr>
        <p:spPr>
          <a:xfrm>
            <a:off x="1057275" y="2970213"/>
            <a:ext cx="1214438" cy="338137"/>
          </a:xfrm>
          <a:prstGeom prst="rect">
            <a:avLst/>
          </a:prstGeom>
          <a:noFill/>
        </p:spPr>
        <p:txBody>
          <a:bodyPr wrap="none">
            <a:spAutoFit/>
          </a:bodyPr>
          <a:lstStyle/>
          <a:p>
            <a:pPr>
              <a:defRPr/>
            </a:pPr>
            <a:r>
              <a:rPr lang="es-ES" sz="1600" dirty="0">
                <a:solidFill>
                  <a:schemeClr val="bg1"/>
                </a:solidFill>
                <a:latin typeface="+mj-lt"/>
                <a:cs typeface="Times New Roman" panose="02020603050405020304" pitchFamily="18" charset="0"/>
              </a:rPr>
              <a:t>Acuaporinas</a:t>
            </a:r>
          </a:p>
        </p:txBody>
      </p:sp>
      <p:sp>
        <p:nvSpPr>
          <p:cNvPr id="6" name="Flecha: a la derecha 5">
            <a:extLst>
              <a:ext uri="{FF2B5EF4-FFF2-40B4-BE49-F238E27FC236}">
                <a16:creationId xmlns:a16="http://schemas.microsoft.com/office/drawing/2014/main" id="{D31E8BF5-5433-4B64-BE1F-ADA65569D663}"/>
              </a:ext>
            </a:extLst>
          </p:cNvPr>
          <p:cNvSpPr/>
          <p:nvPr/>
        </p:nvSpPr>
        <p:spPr>
          <a:xfrm>
            <a:off x="2271713" y="3100388"/>
            <a:ext cx="303212" cy="96837"/>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es-ES"/>
          </a:p>
        </p:txBody>
      </p:sp>
      <p:sp>
        <p:nvSpPr>
          <p:cNvPr id="7" name="CuadroTexto 6">
            <a:extLst>
              <a:ext uri="{FF2B5EF4-FFF2-40B4-BE49-F238E27FC236}">
                <a16:creationId xmlns:a16="http://schemas.microsoft.com/office/drawing/2014/main" id="{279F3342-0C0A-4287-8313-014F0D261FBD}"/>
              </a:ext>
            </a:extLst>
          </p:cNvPr>
          <p:cNvSpPr txBox="1"/>
          <p:nvPr/>
        </p:nvSpPr>
        <p:spPr>
          <a:xfrm>
            <a:off x="3976688" y="1905506"/>
            <a:ext cx="7605712" cy="3046988"/>
          </a:xfrm>
          <a:prstGeom prst="rect">
            <a:avLst/>
          </a:prstGeom>
          <a:noFill/>
        </p:spPr>
        <p:txBody>
          <a:bodyPr>
            <a:spAutoFit/>
          </a:bodyPr>
          <a:lstStyle/>
          <a:p>
            <a:pPr marL="285750" indent="-285750">
              <a:buFont typeface="Arial" panose="020B0604020202020204" pitchFamily="34" charset="0"/>
              <a:buChar char="•"/>
              <a:defRPr/>
            </a:pPr>
            <a:r>
              <a:rPr lang="es-ES" sz="2400" dirty="0">
                <a:solidFill>
                  <a:schemeClr val="bg1"/>
                </a:solidFill>
              </a:rPr>
              <a:t>En el segmento final del túbulo colector se produce el transporte de agua a través de unos canales denominados ACUAPORINAS.</a:t>
            </a:r>
          </a:p>
          <a:p>
            <a:pPr marL="285750" indent="-285750">
              <a:buFont typeface="Arial" panose="020B0604020202020204" pitchFamily="34" charset="0"/>
              <a:buChar char="•"/>
              <a:defRPr/>
            </a:pPr>
            <a:r>
              <a:rPr lang="es-ES" sz="2400" dirty="0">
                <a:solidFill>
                  <a:schemeClr val="bg1"/>
                </a:solidFill>
              </a:rPr>
              <a:t>Estos canales se abren con el estímulo de la HORMONA ANTIDIURÉTICA (ADH) o VASOPRESINA.</a:t>
            </a:r>
          </a:p>
          <a:p>
            <a:pPr marL="285750" indent="-285750">
              <a:buFont typeface="Arial" panose="020B0604020202020204" pitchFamily="34" charset="0"/>
              <a:buChar char="•"/>
              <a:defRPr/>
            </a:pPr>
            <a:r>
              <a:rPr lang="es-ES" sz="2400" dirty="0">
                <a:solidFill>
                  <a:schemeClr val="bg1"/>
                </a:solidFill>
              </a:rPr>
              <a:t>Se produce un paso de agua (sin gasto energético) del túbulo al intersticio por diferencia de osmolaridad.</a:t>
            </a:r>
          </a:p>
          <a:p>
            <a:pPr>
              <a:defRPr/>
            </a:pPr>
            <a:endParaRPr lang="es-ES" sz="2400" dirty="0">
              <a:solidFill>
                <a:schemeClr val="bg1"/>
              </a:solidFill>
            </a:endParaRPr>
          </a:p>
        </p:txBody>
      </p:sp>
      <p:sp>
        <p:nvSpPr>
          <p:cNvPr id="28" name="CuadroTexto 27">
            <a:extLst>
              <a:ext uri="{FF2B5EF4-FFF2-40B4-BE49-F238E27FC236}">
                <a16:creationId xmlns:a16="http://schemas.microsoft.com/office/drawing/2014/main" id="{DE19DEE3-D029-4112-82BE-A28CA6DBEA0B}"/>
              </a:ext>
            </a:extLst>
          </p:cNvPr>
          <p:cNvSpPr txBox="1"/>
          <p:nvPr/>
        </p:nvSpPr>
        <p:spPr>
          <a:xfrm>
            <a:off x="117475" y="4775200"/>
            <a:ext cx="2657475" cy="338138"/>
          </a:xfrm>
          <a:prstGeom prst="rect">
            <a:avLst/>
          </a:prstGeom>
          <a:noFill/>
        </p:spPr>
        <p:txBody>
          <a:bodyPr wrap="none">
            <a:spAutoFit/>
          </a:bodyPr>
          <a:lstStyle/>
          <a:p>
            <a:pPr>
              <a:defRPr/>
            </a:pPr>
            <a:r>
              <a:rPr lang="es-ES" sz="1600" b="1" i="1" dirty="0">
                <a:solidFill>
                  <a:schemeClr val="bg1"/>
                </a:solidFill>
                <a:latin typeface="+mj-lt"/>
                <a:cs typeface="Times New Roman" panose="02020603050405020304" pitchFamily="18" charset="0"/>
              </a:rPr>
              <a:t>Intersticio (alta osmolaridad)</a:t>
            </a:r>
          </a:p>
        </p:txBody>
      </p:sp>
      <p:sp>
        <p:nvSpPr>
          <p:cNvPr id="8" name="Elipse 7">
            <a:extLst>
              <a:ext uri="{FF2B5EF4-FFF2-40B4-BE49-F238E27FC236}">
                <a16:creationId xmlns:a16="http://schemas.microsoft.com/office/drawing/2014/main" id="{BA91C309-7665-4B05-B13A-264007998D11}"/>
              </a:ext>
            </a:extLst>
          </p:cNvPr>
          <p:cNvSpPr/>
          <p:nvPr/>
        </p:nvSpPr>
        <p:spPr>
          <a:xfrm>
            <a:off x="379413" y="4516438"/>
            <a:ext cx="100012"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0" name="Elipse 29">
            <a:extLst>
              <a:ext uri="{FF2B5EF4-FFF2-40B4-BE49-F238E27FC236}">
                <a16:creationId xmlns:a16="http://schemas.microsoft.com/office/drawing/2014/main" id="{5F63EC54-D414-4CE4-A2A9-73775A0DA079}"/>
              </a:ext>
            </a:extLst>
          </p:cNvPr>
          <p:cNvSpPr/>
          <p:nvPr/>
        </p:nvSpPr>
        <p:spPr>
          <a:xfrm>
            <a:off x="531813" y="4668838"/>
            <a:ext cx="100012"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1" name="Elipse 30">
            <a:extLst>
              <a:ext uri="{FF2B5EF4-FFF2-40B4-BE49-F238E27FC236}">
                <a16:creationId xmlns:a16="http://schemas.microsoft.com/office/drawing/2014/main" id="{01E1422A-E540-47A1-BE1F-F0C20C30C1B2}"/>
              </a:ext>
            </a:extLst>
          </p:cNvPr>
          <p:cNvSpPr/>
          <p:nvPr/>
        </p:nvSpPr>
        <p:spPr>
          <a:xfrm>
            <a:off x="777875" y="4391025"/>
            <a:ext cx="101600"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2" name="Elipse 31">
            <a:extLst>
              <a:ext uri="{FF2B5EF4-FFF2-40B4-BE49-F238E27FC236}">
                <a16:creationId xmlns:a16="http://schemas.microsoft.com/office/drawing/2014/main" id="{FDE280A9-651B-4697-BC68-CD07E4D6933A}"/>
              </a:ext>
            </a:extLst>
          </p:cNvPr>
          <p:cNvSpPr/>
          <p:nvPr/>
        </p:nvSpPr>
        <p:spPr>
          <a:xfrm>
            <a:off x="876300" y="4657725"/>
            <a:ext cx="100013"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3" name="Elipse 32">
            <a:extLst>
              <a:ext uri="{FF2B5EF4-FFF2-40B4-BE49-F238E27FC236}">
                <a16:creationId xmlns:a16="http://schemas.microsoft.com/office/drawing/2014/main" id="{4A2A98BC-B780-4664-ACB5-70DDBCD49D2B}"/>
              </a:ext>
            </a:extLst>
          </p:cNvPr>
          <p:cNvSpPr/>
          <p:nvPr/>
        </p:nvSpPr>
        <p:spPr>
          <a:xfrm>
            <a:off x="989013" y="5126038"/>
            <a:ext cx="100012"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4" name="Elipse 33">
            <a:extLst>
              <a:ext uri="{FF2B5EF4-FFF2-40B4-BE49-F238E27FC236}">
                <a16:creationId xmlns:a16="http://schemas.microsoft.com/office/drawing/2014/main" id="{1D76E73C-6999-4964-8E76-6DC146C10B1B}"/>
              </a:ext>
            </a:extLst>
          </p:cNvPr>
          <p:cNvSpPr/>
          <p:nvPr/>
        </p:nvSpPr>
        <p:spPr>
          <a:xfrm>
            <a:off x="509588" y="5235575"/>
            <a:ext cx="100012"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5" name="Elipse 34">
            <a:extLst>
              <a:ext uri="{FF2B5EF4-FFF2-40B4-BE49-F238E27FC236}">
                <a16:creationId xmlns:a16="http://schemas.microsoft.com/office/drawing/2014/main" id="{CACB264D-847E-496C-9002-5C5E6FD6D19C}"/>
              </a:ext>
            </a:extLst>
          </p:cNvPr>
          <p:cNvSpPr/>
          <p:nvPr/>
        </p:nvSpPr>
        <p:spPr>
          <a:xfrm>
            <a:off x="1944688" y="4600575"/>
            <a:ext cx="101600"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6" name="Elipse 35">
            <a:extLst>
              <a:ext uri="{FF2B5EF4-FFF2-40B4-BE49-F238E27FC236}">
                <a16:creationId xmlns:a16="http://schemas.microsoft.com/office/drawing/2014/main" id="{874E12CC-E001-46C0-8440-5E5CD0F292D1}"/>
              </a:ext>
            </a:extLst>
          </p:cNvPr>
          <p:cNvSpPr/>
          <p:nvPr/>
        </p:nvSpPr>
        <p:spPr>
          <a:xfrm>
            <a:off x="825500" y="5378450"/>
            <a:ext cx="101600" cy="1349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7" name="Elipse 36">
            <a:extLst>
              <a:ext uri="{FF2B5EF4-FFF2-40B4-BE49-F238E27FC236}">
                <a16:creationId xmlns:a16="http://schemas.microsoft.com/office/drawing/2014/main" id="{CB5B2532-0D5C-4EF6-9D99-D5A117FD9B0E}"/>
              </a:ext>
            </a:extLst>
          </p:cNvPr>
          <p:cNvSpPr/>
          <p:nvPr/>
        </p:nvSpPr>
        <p:spPr>
          <a:xfrm>
            <a:off x="1395413" y="5219700"/>
            <a:ext cx="101600" cy="1349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8" name="Elipse 37">
            <a:extLst>
              <a:ext uri="{FF2B5EF4-FFF2-40B4-BE49-F238E27FC236}">
                <a16:creationId xmlns:a16="http://schemas.microsoft.com/office/drawing/2014/main" id="{62BE7EAF-6300-4CB7-B955-A6FA9A355393}"/>
              </a:ext>
            </a:extLst>
          </p:cNvPr>
          <p:cNvSpPr/>
          <p:nvPr/>
        </p:nvSpPr>
        <p:spPr>
          <a:xfrm>
            <a:off x="1717675" y="5137150"/>
            <a:ext cx="100013"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9" name="Elipse 38">
            <a:extLst>
              <a:ext uri="{FF2B5EF4-FFF2-40B4-BE49-F238E27FC236}">
                <a16:creationId xmlns:a16="http://schemas.microsoft.com/office/drawing/2014/main" id="{FDDD0919-2260-47C3-8AAE-4F16E9849797}"/>
              </a:ext>
            </a:extLst>
          </p:cNvPr>
          <p:cNvSpPr/>
          <p:nvPr/>
        </p:nvSpPr>
        <p:spPr>
          <a:xfrm>
            <a:off x="1968500" y="5310188"/>
            <a:ext cx="100013"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0" name="Elipse 39">
            <a:extLst>
              <a:ext uri="{FF2B5EF4-FFF2-40B4-BE49-F238E27FC236}">
                <a16:creationId xmlns:a16="http://schemas.microsoft.com/office/drawing/2014/main" id="{34840B2B-DD26-4502-85AD-2D0396ADABCB}"/>
              </a:ext>
            </a:extLst>
          </p:cNvPr>
          <p:cNvSpPr/>
          <p:nvPr/>
        </p:nvSpPr>
        <p:spPr>
          <a:xfrm>
            <a:off x="1317625" y="4483100"/>
            <a:ext cx="101600"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1" name="Elipse 40">
            <a:extLst>
              <a:ext uri="{FF2B5EF4-FFF2-40B4-BE49-F238E27FC236}">
                <a16:creationId xmlns:a16="http://schemas.microsoft.com/office/drawing/2014/main" id="{5AC4FB7C-1B0A-4EA9-AF74-46B821CC5BCD}"/>
              </a:ext>
            </a:extLst>
          </p:cNvPr>
          <p:cNvSpPr/>
          <p:nvPr/>
        </p:nvSpPr>
        <p:spPr>
          <a:xfrm>
            <a:off x="1603375" y="4581525"/>
            <a:ext cx="100013" cy="1349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2" name="Elipse 41">
            <a:extLst>
              <a:ext uri="{FF2B5EF4-FFF2-40B4-BE49-F238E27FC236}">
                <a16:creationId xmlns:a16="http://schemas.microsoft.com/office/drawing/2014/main" id="{AC2D337D-7BEE-4306-828E-4CAF1E593949}"/>
              </a:ext>
            </a:extLst>
          </p:cNvPr>
          <p:cNvSpPr/>
          <p:nvPr/>
        </p:nvSpPr>
        <p:spPr>
          <a:xfrm>
            <a:off x="2322513" y="4437063"/>
            <a:ext cx="101600"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3" name="Elipse 42">
            <a:extLst>
              <a:ext uri="{FF2B5EF4-FFF2-40B4-BE49-F238E27FC236}">
                <a16:creationId xmlns:a16="http://schemas.microsoft.com/office/drawing/2014/main" id="{F0CA136E-36A2-426A-9933-E7E491FB8E9E}"/>
              </a:ext>
            </a:extLst>
          </p:cNvPr>
          <p:cNvSpPr/>
          <p:nvPr/>
        </p:nvSpPr>
        <p:spPr>
          <a:xfrm>
            <a:off x="119063" y="6605588"/>
            <a:ext cx="101600"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4" name="CuadroTexto 43">
            <a:extLst>
              <a:ext uri="{FF2B5EF4-FFF2-40B4-BE49-F238E27FC236}">
                <a16:creationId xmlns:a16="http://schemas.microsoft.com/office/drawing/2014/main" id="{3524B42D-4771-4C73-A17F-4DCF3C8C708F}"/>
              </a:ext>
            </a:extLst>
          </p:cNvPr>
          <p:cNvSpPr txBox="1"/>
          <p:nvPr/>
        </p:nvSpPr>
        <p:spPr>
          <a:xfrm>
            <a:off x="668338" y="2152650"/>
            <a:ext cx="2436812" cy="338138"/>
          </a:xfrm>
          <a:prstGeom prst="rect">
            <a:avLst/>
          </a:prstGeom>
          <a:noFill/>
        </p:spPr>
        <p:txBody>
          <a:bodyPr wrap="none">
            <a:spAutoFit/>
          </a:bodyPr>
          <a:lstStyle/>
          <a:p>
            <a:pPr>
              <a:defRPr/>
            </a:pPr>
            <a:r>
              <a:rPr lang="es-ES" sz="1600" b="1" i="1" dirty="0">
                <a:solidFill>
                  <a:schemeClr val="bg1"/>
                </a:solidFill>
                <a:latin typeface="+mj-lt"/>
                <a:cs typeface="Times New Roman" panose="02020603050405020304" pitchFamily="18" charset="0"/>
              </a:rPr>
              <a:t>Túbulo (baja osmolaridad)</a:t>
            </a:r>
          </a:p>
        </p:txBody>
      </p:sp>
      <p:sp>
        <p:nvSpPr>
          <p:cNvPr id="11304" name="Rectángulo 24"/>
          <p:cNvSpPr>
            <a:spLocks noChangeArrowheads="1"/>
          </p:cNvSpPr>
          <p:nvPr/>
        </p:nvSpPr>
        <p:spPr bwMode="auto">
          <a:xfrm>
            <a:off x="234950" y="6527800"/>
            <a:ext cx="3622675"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400" b="1" i="1">
                <a:solidFill>
                  <a:schemeClr val="bg1"/>
                </a:solidFill>
                <a:cs typeface="Times New Roman" panose="02020603050405020304" pitchFamily="18" charset="0"/>
              </a:rPr>
              <a:t>Solutos procedentes de los transportes previos</a:t>
            </a:r>
            <a:endParaRPr lang="es-ES" altLang="es-ES" sz="1400"/>
          </a:p>
        </p:txBody>
      </p:sp>
      <p:cxnSp>
        <p:nvCxnSpPr>
          <p:cNvPr id="27" name="Conector recto de flecha 26">
            <a:extLst>
              <a:ext uri="{FF2B5EF4-FFF2-40B4-BE49-F238E27FC236}">
                <a16:creationId xmlns:a16="http://schemas.microsoft.com/office/drawing/2014/main" id="{44D05CB4-662A-4591-8543-03741361E92C}"/>
              </a:ext>
            </a:extLst>
          </p:cNvPr>
          <p:cNvCxnSpPr>
            <a:cxnSpLocks/>
          </p:cNvCxnSpPr>
          <p:nvPr/>
        </p:nvCxnSpPr>
        <p:spPr>
          <a:xfrm>
            <a:off x="3000375" y="2490788"/>
            <a:ext cx="0" cy="3800475"/>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29" name="Flecha: curvada hacia arriba 28">
            <a:extLst>
              <a:ext uri="{FF2B5EF4-FFF2-40B4-BE49-F238E27FC236}">
                <a16:creationId xmlns:a16="http://schemas.microsoft.com/office/drawing/2014/main" id="{CCE372DF-7DE4-444C-9FD7-27F5ED1D8738}"/>
              </a:ext>
            </a:extLst>
          </p:cNvPr>
          <p:cNvSpPr/>
          <p:nvPr/>
        </p:nvSpPr>
        <p:spPr>
          <a:xfrm rot="10800000" flipV="1">
            <a:off x="2308225" y="3606800"/>
            <a:ext cx="733425" cy="249238"/>
          </a:xfrm>
          <a:prstGeom prst="curvedUpArrow">
            <a:avLst>
              <a:gd name="adj1" fmla="val 25000"/>
              <a:gd name="adj2" fmla="val 74645"/>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solidFill>
                <a:schemeClr val="tx1"/>
              </a:solidFill>
            </a:endParaRPr>
          </a:p>
        </p:txBody>
      </p:sp>
      <p:sp>
        <p:nvSpPr>
          <p:cNvPr id="52" name="CuadroTexto 51">
            <a:extLst>
              <a:ext uri="{FF2B5EF4-FFF2-40B4-BE49-F238E27FC236}">
                <a16:creationId xmlns:a16="http://schemas.microsoft.com/office/drawing/2014/main" id="{A2EF34F0-71E4-4E00-BBC0-6D7DD2B03E6C}"/>
              </a:ext>
            </a:extLst>
          </p:cNvPr>
          <p:cNvSpPr txBox="1"/>
          <p:nvPr/>
        </p:nvSpPr>
        <p:spPr>
          <a:xfrm>
            <a:off x="2017713" y="3295650"/>
            <a:ext cx="693737" cy="338138"/>
          </a:xfrm>
          <a:prstGeom prst="rect">
            <a:avLst/>
          </a:prstGeom>
          <a:noFill/>
        </p:spPr>
        <p:txBody>
          <a:bodyPr wrap="none">
            <a:spAutoFit/>
          </a:bodyPr>
          <a:lstStyle/>
          <a:p>
            <a:pPr>
              <a:defRPr/>
            </a:pPr>
            <a:r>
              <a:rPr lang="es-ES" sz="1600" b="1" i="1" dirty="0">
                <a:solidFill>
                  <a:schemeClr val="bg2"/>
                </a:solidFill>
                <a:latin typeface="+mj-lt"/>
                <a:cs typeface="Times New Roman" panose="02020603050405020304" pitchFamily="18" charset="0"/>
              </a:rPr>
              <a:t>AGUA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ítulo 1"/>
          <p:cNvSpPr>
            <a:spLocks noGrp="1"/>
          </p:cNvSpPr>
          <p:nvPr>
            <p:ph type="title"/>
          </p:nvPr>
        </p:nvSpPr>
        <p:spPr>
          <a:xfrm>
            <a:off x="668338" y="274638"/>
            <a:ext cx="10972800" cy="1143000"/>
          </a:xfrm>
        </p:spPr>
        <p:txBody>
          <a:bodyPr/>
          <a:lstStyle/>
          <a:p>
            <a:r>
              <a:rPr lang="es-ES" altLang="es-ES" sz="3600">
                <a:solidFill>
                  <a:schemeClr val="bg1"/>
                </a:solidFill>
                <a:latin typeface="Arial" panose="020B0604020202020204" pitchFamily="34" charset="0"/>
                <a:cs typeface="Arial" panose="020B0604020202020204" pitchFamily="34" charset="0"/>
              </a:rPr>
              <a:t>TÚBULO COLECTOR</a:t>
            </a:r>
          </a:p>
        </p:txBody>
      </p:sp>
      <p:sp>
        <p:nvSpPr>
          <p:cNvPr id="13318" name="Rectangle 9"/>
          <p:cNvSpPr>
            <a:spLocks noChangeArrowheads="1"/>
          </p:cNvSpPr>
          <p:nvPr/>
        </p:nvSpPr>
        <p:spPr bwMode="auto">
          <a:xfrm>
            <a:off x="577850" y="1976438"/>
            <a:ext cx="2573338" cy="677862"/>
          </a:xfrm>
          <a:prstGeom prst="rect">
            <a:avLst/>
          </a:prstGeom>
          <a:solidFill>
            <a:srgbClr val="66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es-ES" altLang="es-ES" sz="1200">
              <a:solidFill>
                <a:schemeClr val="bg1"/>
              </a:solidFill>
            </a:endParaRPr>
          </a:p>
        </p:txBody>
      </p:sp>
      <p:sp>
        <p:nvSpPr>
          <p:cNvPr id="13319" name="Rectangle 10"/>
          <p:cNvSpPr>
            <a:spLocks noChangeArrowheads="1"/>
          </p:cNvSpPr>
          <p:nvPr/>
        </p:nvSpPr>
        <p:spPr bwMode="auto">
          <a:xfrm>
            <a:off x="2757488" y="2005013"/>
            <a:ext cx="393700" cy="4522787"/>
          </a:xfrm>
          <a:prstGeom prst="rect">
            <a:avLst/>
          </a:prstGeom>
          <a:gradFill rotWithShape="1">
            <a:gsLst>
              <a:gs pos="0">
                <a:srgbClr val="66FF99"/>
              </a:gs>
              <a:gs pos="100000">
                <a:srgbClr val="FAFD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s-ES" altLang="es-ES" sz="1800">
              <a:solidFill>
                <a:schemeClr val="bg1"/>
              </a:solidFill>
              <a:latin typeface="+mn-lt"/>
            </a:endParaRPr>
          </a:p>
        </p:txBody>
      </p:sp>
      <p:sp>
        <p:nvSpPr>
          <p:cNvPr id="17" name="51 Elipse">
            <a:extLst>
              <a:ext uri="{FF2B5EF4-FFF2-40B4-BE49-F238E27FC236}">
                <a16:creationId xmlns:a16="http://schemas.microsoft.com/office/drawing/2014/main" id="{2B67882F-C3DE-41B4-8AFB-E33D159A7F2F}"/>
              </a:ext>
            </a:extLst>
          </p:cNvPr>
          <p:cNvSpPr/>
          <p:nvPr/>
        </p:nvSpPr>
        <p:spPr>
          <a:xfrm>
            <a:off x="2650505" y="3008314"/>
            <a:ext cx="214313"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18" name="52 Elipse">
            <a:extLst>
              <a:ext uri="{FF2B5EF4-FFF2-40B4-BE49-F238E27FC236}">
                <a16:creationId xmlns:a16="http://schemas.microsoft.com/office/drawing/2014/main" id="{608469D4-B818-44A0-8AD3-48C76B6659A3}"/>
              </a:ext>
            </a:extLst>
          </p:cNvPr>
          <p:cNvSpPr/>
          <p:nvPr/>
        </p:nvSpPr>
        <p:spPr>
          <a:xfrm>
            <a:off x="2650505" y="3222626"/>
            <a:ext cx="214313"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19" name="53 Elipse">
            <a:extLst>
              <a:ext uri="{FF2B5EF4-FFF2-40B4-BE49-F238E27FC236}">
                <a16:creationId xmlns:a16="http://schemas.microsoft.com/office/drawing/2014/main" id="{6C456232-B03A-4096-B757-A7AE4D1313BD}"/>
              </a:ext>
            </a:extLst>
          </p:cNvPr>
          <p:cNvSpPr/>
          <p:nvPr/>
        </p:nvSpPr>
        <p:spPr>
          <a:xfrm>
            <a:off x="2650505" y="3436939"/>
            <a:ext cx="214313"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20" name="54 Elipse">
            <a:extLst>
              <a:ext uri="{FF2B5EF4-FFF2-40B4-BE49-F238E27FC236}">
                <a16:creationId xmlns:a16="http://schemas.microsoft.com/office/drawing/2014/main" id="{358FD478-FC08-4B32-917C-D5E4AC89893F}"/>
              </a:ext>
            </a:extLst>
          </p:cNvPr>
          <p:cNvSpPr/>
          <p:nvPr/>
        </p:nvSpPr>
        <p:spPr>
          <a:xfrm>
            <a:off x="2650505" y="3651251"/>
            <a:ext cx="214313"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a:solidFill>
                <a:schemeClr val="bg1"/>
              </a:solidFill>
            </a:endParaRPr>
          </a:p>
        </p:txBody>
      </p:sp>
      <p:sp>
        <p:nvSpPr>
          <p:cNvPr id="5" name="CuadroTexto 4">
            <a:extLst>
              <a:ext uri="{FF2B5EF4-FFF2-40B4-BE49-F238E27FC236}">
                <a16:creationId xmlns:a16="http://schemas.microsoft.com/office/drawing/2014/main" id="{22DEC30A-ED8A-4BC2-AB1A-018E9A41867F}"/>
              </a:ext>
            </a:extLst>
          </p:cNvPr>
          <p:cNvSpPr txBox="1"/>
          <p:nvPr/>
        </p:nvSpPr>
        <p:spPr>
          <a:xfrm>
            <a:off x="1057275" y="2970213"/>
            <a:ext cx="1214438" cy="338137"/>
          </a:xfrm>
          <a:prstGeom prst="rect">
            <a:avLst/>
          </a:prstGeom>
          <a:noFill/>
        </p:spPr>
        <p:txBody>
          <a:bodyPr wrap="none">
            <a:spAutoFit/>
          </a:bodyPr>
          <a:lstStyle/>
          <a:p>
            <a:pPr>
              <a:defRPr/>
            </a:pPr>
            <a:r>
              <a:rPr lang="es-ES" sz="1600" dirty="0">
                <a:solidFill>
                  <a:schemeClr val="bg1"/>
                </a:solidFill>
                <a:latin typeface="+mj-lt"/>
                <a:cs typeface="Times New Roman" panose="02020603050405020304" pitchFamily="18" charset="0"/>
              </a:rPr>
              <a:t>Acuaporinas</a:t>
            </a:r>
          </a:p>
        </p:txBody>
      </p:sp>
      <p:sp>
        <p:nvSpPr>
          <p:cNvPr id="6" name="Flecha: a la derecha 5">
            <a:extLst>
              <a:ext uri="{FF2B5EF4-FFF2-40B4-BE49-F238E27FC236}">
                <a16:creationId xmlns:a16="http://schemas.microsoft.com/office/drawing/2014/main" id="{D31E8BF5-5433-4B64-BE1F-ADA65569D663}"/>
              </a:ext>
            </a:extLst>
          </p:cNvPr>
          <p:cNvSpPr/>
          <p:nvPr/>
        </p:nvSpPr>
        <p:spPr>
          <a:xfrm>
            <a:off x="2271713" y="3100388"/>
            <a:ext cx="303212" cy="96837"/>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es-ES"/>
          </a:p>
        </p:txBody>
      </p:sp>
      <p:sp>
        <p:nvSpPr>
          <p:cNvPr id="28" name="CuadroTexto 27">
            <a:extLst>
              <a:ext uri="{FF2B5EF4-FFF2-40B4-BE49-F238E27FC236}">
                <a16:creationId xmlns:a16="http://schemas.microsoft.com/office/drawing/2014/main" id="{DE19DEE3-D029-4112-82BE-A28CA6DBEA0B}"/>
              </a:ext>
            </a:extLst>
          </p:cNvPr>
          <p:cNvSpPr txBox="1"/>
          <p:nvPr/>
        </p:nvSpPr>
        <p:spPr>
          <a:xfrm>
            <a:off x="117475" y="4775200"/>
            <a:ext cx="2657475" cy="338138"/>
          </a:xfrm>
          <a:prstGeom prst="rect">
            <a:avLst/>
          </a:prstGeom>
          <a:noFill/>
        </p:spPr>
        <p:txBody>
          <a:bodyPr wrap="none">
            <a:spAutoFit/>
          </a:bodyPr>
          <a:lstStyle/>
          <a:p>
            <a:pPr>
              <a:defRPr/>
            </a:pPr>
            <a:r>
              <a:rPr lang="es-ES" sz="1600" b="1" i="1" dirty="0">
                <a:solidFill>
                  <a:schemeClr val="bg1"/>
                </a:solidFill>
                <a:latin typeface="+mj-lt"/>
                <a:cs typeface="Times New Roman" panose="02020603050405020304" pitchFamily="18" charset="0"/>
              </a:rPr>
              <a:t>Intersticio (alta osmolaridad)</a:t>
            </a:r>
          </a:p>
        </p:txBody>
      </p:sp>
      <p:sp>
        <p:nvSpPr>
          <p:cNvPr id="8" name="Elipse 7">
            <a:extLst>
              <a:ext uri="{FF2B5EF4-FFF2-40B4-BE49-F238E27FC236}">
                <a16:creationId xmlns:a16="http://schemas.microsoft.com/office/drawing/2014/main" id="{BA91C309-7665-4B05-B13A-264007998D11}"/>
              </a:ext>
            </a:extLst>
          </p:cNvPr>
          <p:cNvSpPr/>
          <p:nvPr/>
        </p:nvSpPr>
        <p:spPr>
          <a:xfrm>
            <a:off x="379413" y="4516438"/>
            <a:ext cx="100012"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0" name="Elipse 29">
            <a:extLst>
              <a:ext uri="{FF2B5EF4-FFF2-40B4-BE49-F238E27FC236}">
                <a16:creationId xmlns:a16="http://schemas.microsoft.com/office/drawing/2014/main" id="{5F63EC54-D414-4CE4-A2A9-73775A0DA079}"/>
              </a:ext>
            </a:extLst>
          </p:cNvPr>
          <p:cNvSpPr/>
          <p:nvPr/>
        </p:nvSpPr>
        <p:spPr>
          <a:xfrm>
            <a:off x="531813" y="4668838"/>
            <a:ext cx="100012"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1" name="Elipse 30">
            <a:extLst>
              <a:ext uri="{FF2B5EF4-FFF2-40B4-BE49-F238E27FC236}">
                <a16:creationId xmlns:a16="http://schemas.microsoft.com/office/drawing/2014/main" id="{01E1422A-E540-47A1-BE1F-F0C20C30C1B2}"/>
              </a:ext>
            </a:extLst>
          </p:cNvPr>
          <p:cNvSpPr/>
          <p:nvPr/>
        </p:nvSpPr>
        <p:spPr>
          <a:xfrm>
            <a:off x="777875" y="4391025"/>
            <a:ext cx="101600"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2" name="Elipse 31">
            <a:extLst>
              <a:ext uri="{FF2B5EF4-FFF2-40B4-BE49-F238E27FC236}">
                <a16:creationId xmlns:a16="http://schemas.microsoft.com/office/drawing/2014/main" id="{FDE280A9-651B-4697-BC68-CD07E4D6933A}"/>
              </a:ext>
            </a:extLst>
          </p:cNvPr>
          <p:cNvSpPr/>
          <p:nvPr/>
        </p:nvSpPr>
        <p:spPr>
          <a:xfrm>
            <a:off x="876300" y="4657725"/>
            <a:ext cx="100013"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3" name="Elipse 32">
            <a:extLst>
              <a:ext uri="{FF2B5EF4-FFF2-40B4-BE49-F238E27FC236}">
                <a16:creationId xmlns:a16="http://schemas.microsoft.com/office/drawing/2014/main" id="{4A2A98BC-B780-4664-ACB5-70DDBCD49D2B}"/>
              </a:ext>
            </a:extLst>
          </p:cNvPr>
          <p:cNvSpPr/>
          <p:nvPr/>
        </p:nvSpPr>
        <p:spPr>
          <a:xfrm>
            <a:off x="989013" y="5126038"/>
            <a:ext cx="100012"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4" name="Elipse 33">
            <a:extLst>
              <a:ext uri="{FF2B5EF4-FFF2-40B4-BE49-F238E27FC236}">
                <a16:creationId xmlns:a16="http://schemas.microsoft.com/office/drawing/2014/main" id="{1D76E73C-6999-4964-8E76-6DC146C10B1B}"/>
              </a:ext>
            </a:extLst>
          </p:cNvPr>
          <p:cNvSpPr/>
          <p:nvPr/>
        </p:nvSpPr>
        <p:spPr>
          <a:xfrm>
            <a:off x="509588" y="5235575"/>
            <a:ext cx="100012"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5" name="Elipse 34">
            <a:extLst>
              <a:ext uri="{FF2B5EF4-FFF2-40B4-BE49-F238E27FC236}">
                <a16:creationId xmlns:a16="http://schemas.microsoft.com/office/drawing/2014/main" id="{CACB264D-847E-496C-9002-5C5E6FD6D19C}"/>
              </a:ext>
            </a:extLst>
          </p:cNvPr>
          <p:cNvSpPr/>
          <p:nvPr/>
        </p:nvSpPr>
        <p:spPr>
          <a:xfrm>
            <a:off x="1944688" y="4600575"/>
            <a:ext cx="101600"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6" name="Elipse 35">
            <a:extLst>
              <a:ext uri="{FF2B5EF4-FFF2-40B4-BE49-F238E27FC236}">
                <a16:creationId xmlns:a16="http://schemas.microsoft.com/office/drawing/2014/main" id="{874E12CC-E001-46C0-8440-5E5CD0F292D1}"/>
              </a:ext>
            </a:extLst>
          </p:cNvPr>
          <p:cNvSpPr/>
          <p:nvPr/>
        </p:nvSpPr>
        <p:spPr>
          <a:xfrm>
            <a:off x="825500" y="5378450"/>
            <a:ext cx="101600" cy="1349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7" name="Elipse 36">
            <a:extLst>
              <a:ext uri="{FF2B5EF4-FFF2-40B4-BE49-F238E27FC236}">
                <a16:creationId xmlns:a16="http://schemas.microsoft.com/office/drawing/2014/main" id="{CB5B2532-0D5C-4EF6-9D99-D5A117FD9B0E}"/>
              </a:ext>
            </a:extLst>
          </p:cNvPr>
          <p:cNvSpPr/>
          <p:nvPr/>
        </p:nvSpPr>
        <p:spPr>
          <a:xfrm>
            <a:off x="1395413" y="5219700"/>
            <a:ext cx="101600" cy="1349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8" name="Elipse 37">
            <a:extLst>
              <a:ext uri="{FF2B5EF4-FFF2-40B4-BE49-F238E27FC236}">
                <a16:creationId xmlns:a16="http://schemas.microsoft.com/office/drawing/2014/main" id="{62BE7EAF-6300-4CB7-B955-A6FA9A355393}"/>
              </a:ext>
            </a:extLst>
          </p:cNvPr>
          <p:cNvSpPr/>
          <p:nvPr/>
        </p:nvSpPr>
        <p:spPr>
          <a:xfrm>
            <a:off x="1717675" y="5137150"/>
            <a:ext cx="100013"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9" name="Elipse 38">
            <a:extLst>
              <a:ext uri="{FF2B5EF4-FFF2-40B4-BE49-F238E27FC236}">
                <a16:creationId xmlns:a16="http://schemas.microsoft.com/office/drawing/2014/main" id="{FDDD0919-2260-47C3-8AAE-4F16E9849797}"/>
              </a:ext>
            </a:extLst>
          </p:cNvPr>
          <p:cNvSpPr/>
          <p:nvPr/>
        </p:nvSpPr>
        <p:spPr>
          <a:xfrm>
            <a:off x="1968500" y="5310188"/>
            <a:ext cx="100013"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0" name="Elipse 39">
            <a:extLst>
              <a:ext uri="{FF2B5EF4-FFF2-40B4-BE49-F238E27FC236}">
                <a16:creationId xmlns:a16="http://schemas.microsoft.com/office/drawing/2014/main" id="{34840B2B-DD26-4502-85AD-2D0396ADABCB}"/>
              </a:ext>
            </a:extLst>
          </p:cNvPr>
          <p:cNvSpPr/>
          <p:nvPr/>
        </p:nvSpPr>
        <p:spPr>
          <a:xfrm>
            <a:off x="1317625" y="4483100"/>
            <a:ext cx="101600"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1" name="Elipse 40">
            <a:extLst>
              <a:ext uri="{FF2B5EF4-FFF2-40B4-BE49-F238E27FC236}">
                <a16:creationId xmlns:a16="http://schemas.microsoft.com/office/drawing/2014/main" id="{5AC4FB7C-1B0A-4EA9-AF74-46B821CC5BCD}"/>
              </a:ext>
            </a:extLst>
          </p:cNvPr>
          <p:cNvSpPr/>
          <p:nvPr/>
        </p:nvSpPr>
        <p:spPr>
          <a:xfrm>
            <a:off x="1603375" y="4581525"/>
            <a:ext cx="100013" cy="1349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2" name="Elipse 41">
            <a:extLst>
              <a:ext uri="{FF2B5EF4-FFF2-40B4-BE49-F238E27FC236}">
                <a16:creationId xmlns:a16="http://schemas.microsoft.com/office/drawing/2014/main" id="{AC2D337D-7BEE-4306-828E-4CAF1E593949}"/>
              </a:ext>
            </a:extLst>
          </p:cNvPr>
          <p:cNvSpPr/>
          <p:nvPr/>
        </p:nvSpPr>
        <p:spPr>
          <a:xfrm>
            <a:off x="2322513" y="4437063"/>
            <a:ext cx="101600"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3" name="Elipse 42">
            <a:extLst>
              <a:ext uri="{FF2B5EF4-FFF2-40B4-BE49-F238E27FC236}">
                <a16:creationId xmlns:a16="http://schemas.microsoft.com/office/drawing/2014/main" id="{F0CA136E-36A2-426A-9933-E7E491FB8E9E}"/>
              </a:ext>
            </a:extLst>
          </p:cNvPr>
          <p:cNvSpPr/>
          <p:nvPr/>
        </p:nvSpPr>
        <p:spPr>
          <a:xfrm>
            <a:off x="119063" y="6605588"/>
            <a:ext cx="101600" cy="136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4" name="CuadroTexto 43">
            <a:extLst>
              <a:ext uri="{FF2B5EF4-FFF2-40B4-BE49-F238E27FC236}">
                <a16:creationId xmlns:a16="http://schemas.microsoft.com/office/drawing/2014/main" id="{3524B42D-4771-4C73-A17F-4DCF3C8C708F}"/>
              </a:ext>
            </a:extLst>
          </p:cNvPr>
          <p:cNvSpPr txBox="1"/>
          <p:nvPr/>
        </p:nvSpPr>
        <p:spPr>
          <a:xfrm>
            <a:off x="668338" y="2152650"/>
            <a:ext cx="2436812" cy="338138"/>
          </a:xfrm>
          <a:prstGeom prst="rect">
            <a:avLst/>
          </a:prstGeom>
          <a:noFill/>
        </p:spPr>
        <p:txBody>
          <a:bodyPr wrap="none">
            <a:spAutoFit/>
          </a:bodyPr>
          <a:lstStyle/>
          <a:p>
            <a:pPr>
              <a:defRPr/>
            </a:pPr>
            <a:r>
              <a:rPr lang="es-ES" sz="1600" b="1" i="1" dirty="0">
                <a:solidFill>
                  <a:schemeClr val="bg1"/>
                </a:solidFill>
                <a:latin typeface="+mj-lt"/>
                <a:cs typeface="Times New Roman" panose="02020603050405020304" pitchFamily="18" charset="0"/>
              </a:rPr>
              <a:t>Túbulo (baja osmolaridad)</a:t>
            </a:r>
          </a:p>
        </p:txBody>
      </p:sp>
      <p:sp>
        <p:nvSpPr>
          <p:cNvPr id="13351" name="Rectángulo 24"/>
          <p:cNvSpPr>
            <a:spLocks noChangeArrowheads="1"/>
          </p:cNvSpPr>
          <p:nvPr/>
        </p:nvSpPr>
        <p:spPr bwMode="auto">
          <a:xfrm>
            <a:off x="234950" y="6527800"/>
            <a:ext cx="3622675"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400" b="1" i="1">
                <a:solidFill>
                  <a:schemeClr val="bg1"/>
                </a:solidFill>
                <a:cs typeface="Times New Roman" panose="02020603050405020304" pitchFamily="18" charset="0"/>
              </a:rPr>
              <a:t>Solutos procedentes de los transportes previos</a:t>
            </a:r>
            <a:endParaRPr lang="es-ES" altLang="es-ES" sz="1400"/>
          </a:p>
        </p:txBody>
      </p:sp>
      <p:cxnSp>
        <p:nvCxnSpPr>
          <p:cNvPr id="27" name="Conector recto de flecha 26">
            <a:extLst>
              <a:ext uri="{FF2B5EF4-FFF2-40B4-BE49-F238E27FC236}">
                <a16:creationId xmlns:a16="http://schemas.microsoft.com/office/drawing/2014/main" id="{44D05CB4-662A-4591-8543-03741361E92C}"/>
              </a:ext>
            </a:extLst>
          </p:cNvPr>
          <p:cNvCxnSpPr>
            <a:cxnSpLocks/>
          </p:cNvCxnSpPr>
          <p:nvPr/>
        </p:nvCxnSpPr>
        <p:spPr>
          <a:xfrm>
            <a:off x="3000375" y="2490788"/>
            <a:ext cx="0" cy="3800475"/>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29" name="Flecha: curvada hacia arriba 28">
            <a:extLst>
              <a:ext uri="{FF2B5EF4-FFF2-40B4-BE49-F238E27FC236}">
                <a16:creationId xmlns:a16="http://schemas.microsoft.com/office/drawing/2014/main" id="{CCE372DF-7DE4-444C-9FD7-27F5ED1D8738}"/>
              </a:ext>
            </a:extLst>
          </p:cNvPr>
          <p:cNvSpPr/>
          <p:nvPr/>
        </p:nvSpPr>
        <p:spPr>
          <a:xfrm rot="10800000" flipV="1">
            <a:off x="2308225" y="3606800"/>
            <a:ext cx="733425" cy="249238"/>
          </a:xfrm>
          <a:prstGeom prst="curvedUpArrow">
            <a:avLst>
              <a:gd name="adj1" fmla="val 25000"/>
              <a:gd name="adj2" fmla="val 74645"/>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solidFill>
                <a:schemeClr val="tx1"/>
              </a:solidFill>
            </a:endParaRPr>
          </a:p>
        </p:txBody>
      </p:sp>
      <p:sp>
        <p:nvSpPr>
          <p:cNvPr id="52" name="CuadroTexto 51">
            <a:extLst>
              <a:ext uri="{FF2B5EF4-FFF2-40B4-BE49-F238E27FC236}">
                <a16:creationId xmlns:a16="http://schemas.microsoft.com/office/drawing/2014/main" id="{A2EF34F0-71E4-4E00-BBC0-6D7DD2B03E6C}"/>
              </a:ext>
            </a:extLst>
          </p:cNvPr>
          <p:cNvSpPr txBox="1"/>
          <p:nvPr/>
        </p:nvSpPr>
        <p:spPr>
          <a:xfrm>
            <a:off x="2017713" y="3295650"/>
            <a:ext cx="693737" cy="338138"/>
          </a:xfrm>
          <a:prstGeom prst="rect">
            <a:avLst/>
          </a:prstGeom>
          <a:noFill/>
        </p:spPr>
        <p:txBody>
          <a:bodyPr wrap="none">
            <a:spAutoFit/>
          </a:bodyPr>
          <a:lstStyle/>
          <a:p>
            <a:pPr>
              <a:defRPr/>
            </a:pPr>
            <a:r>
              <a:rPr lang="es-ES" sz="1600" b="1" i="1" dirty="0">
                <a:solidFill>
                  <a:schemeClr val="bg2"/>
                </a:solidFill>
                <a:latin typeface="+mj-lt"/>
                <a:cs typeface="Times New Roman" panose="02020603050405020304" pitchFamily="18" charset="0"/>
              </a:rPr>
              <a:t>AGUA</a:t>
            </a:r>
          </a:p>
        </p:txBody>
      </p:sp>
      <p:sp>
        <p:nvSpPr>
          <p:cNvPr id="13355" name="Marcador de contenido 2"/>
          <p:cNvSpPr txBox="1">
            <a:spLocks/>
          </p:cNvSpPr>
          <p:nvPr/>
        </p:nvSpPr>
        <p:spPr bwMode="auto">
          <a:xfrm>
            <a:off x="3636963" y="2039938"/>
            <a:ext cx="2325688" cy="412750"/>
          </a:xfrm>
          <a:prstGeom prst="rect">
            <a:avLst/>
          </a:prstGeom>
          <a:noFill/>
          <a:ln w="2857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pPr>
            <a:r>
              <a:rPr lang="es-ES" altLang="es-ES" sz="2800">
                <a:solidFill>
                  <a:srgbClr val="C00000"/>
                </a:solidFill>
                <a:latin typeface="+mn-lt"/>
              </a:rPr>
              <a:t>PATOLOGÍAS</a:t>
            </a:r>
          </a:p>
        </p:txBody>
      </p:sp>
      <p:sp>
        <p:nvSpPr>
          <p:cNvPr id="13356" name="Rectángulo 7174"/>
          <p:cNvSpPr>
            <a:spLocks noChangeArrowheads="1"/>
          </p:cNvSpPr>
          <p:nvPr/>
        </p:nvSpPr>
        <p:spPr bwMode="auto">
          <a:xfrm>
            <a:off x="6121400" y="2024063"/>
            <a:ext cx="446494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2800" u="sng">
                <a:solidFill>
                  <a:srgbClr val="C00000"/>
                </a:solidFill>
                <a:latin typeface="+mn-lt"/>
              </a:rPr>
              <a:t>Diabetes insípida nefrogénica</a:t>
            </a:r>
          </a:p>
        </p:txBody>
      </p:sp>
      <p:sp>
        <p:nvSpPr>
          <p:cNvPr id="13357" name="Rectángulo 54"/>
          <p:cNvSpPr>
            <a:spLocks noChangeArrowheads="1"/>
          </p:cNvSpPr>
          <p:nvPr/>
        </p:nvSpPr>
        <p:spPr bwMode="auto">
          <a:xfrm>
            <a:off x="4449763" y="3011488"/>
            <a:ext cx="49847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2000">
                <a:solidFill>
                  <a:srgbClr val="C00000"/>
                </a:solidFill>
                <a:latin typeface="+mn-lt"/>
              </a:rPr>
              <a:t>- Fracaso en la respuesta a la acción de la ADH</a:t>
            </a:r>
          </a:p>
        </p:txBody>
      </p:sp>
      <p:cxnSp>
        <p:nvCxnSpPr>
          <p:cNvPr id="7177" name="Conector recto de flecha 7176">
            <a:extLst>
              <a:ext uri="{FF2B5EF4-FFF2-40B4-BE49-F238E27FC236}">
                <a16:creationId xmlns:a16="http://schemas.microsoft.com/office/drawing/2014/main" id="{00F0CDD5-0549-4CD2-8698-12C91E8021BE}"/>
              </a:ext>
            </a:extLst>
          </p:cNvPr>
          <p:cNvCxnSpPr>
            <a:stCxn id="13357" idx="3"/>
          </p:cNvCxnSpPr>
          <p:nvPr/>
        </p:nvCxnSpPr>
        <p:spPr>
          <a:xfrm flipV="1">
            <a:off x="9434513" y="2882900"/>
            <a:ext cx="325437" cy="328613"/>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58" name="Conector recto de flecha 57">
            <a:extLst>
              <a:ext uri="{FF2B5EF4-FFF2-40B4-BE49-F238E27FC236}">
                <a16:creationId xmlns:a16="http://schemas.microsoft.com/office/drawing/2014/main" id="{02A34523-5010-4CF0-AD5A-246AF1F50CEA}"/>
              </a:ext>
            </a:extLst>
          </p:cNvPr>
          <p:cNvCxnSpPr>
            <a:cxnSpLocks/>
            <a:stCxn id="13357" idx="3"/>
          </p:cNvCxnSpPr>
          <p:nvPr/>
        </p:nvCxnSpPr>
        <p:spPr>
          <a:xfrm>
            <a:off x="9434513" y="3211513"/>
            <a:ext cx="325437" cy="309562"/>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13360" name="Rectángulo 7179"/>
          <p:cNvSpPr>
            <a:spLocks noChangeArrowheads="1"/>
          </p:cNvSpPr>
          <p:nvPr/>
        </p:nvSpPr>
        <p:spPr bwMode="auto">
          <a:xfrm>
            <a:off x="9855200" y="2692400"/>
            <a:ext cx="10191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a:solidFill>
                  <a:srgbClr val="C00000"/>
                </a:solidFill>
                <a:latin typeface="+mn-lt"/>
              </a:rPr>
              <a:t>Genética</a:t>
            </a:r>
            <a:endParaRPr lang="es-ES" altLang="es-ES" sz="1800">
              <a:latin typeface="+mn-lt"/>
            </a:endParaRPr>
          </a:p>
        </p:txBody>
      </p:sp>
      <p:sp>
        <p:nvSpPr>
          <p:cNvPr id="13361" name="Rectángulo 61"/>
          <p:cNvSpPr>
            <a:spLocks noChangeArrowheads="1"/>
          </p:cNvSpPr>
          <p:nvPr/>
        </p:nvSpPr>
        <p:spPr bwMode="auto">
          <a:xfrm>
            <a:off x="9855200" y="3332163"/>
            <a:ext cx="11017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800" u="sng">
                <a:solidFill>
                  <a:srgbClr val="C00000"/>
                </a:solidFill>
                <a:latin typeface="+mn-lt"/>
              </a:rPr>
              <a:t>Adquirida</a:t>
            </a:r>
            <a:endParaRPr lang="es-ES" altLang="es-ES" sz="1800" u="sng">
              <a:latin typeface="+mn-lt"/>
            </a:endParaRPr>
          </a:p>
        </p:txBody>
      </p:sp>
      <p:sp>
        <p:nvSpPr>
          <p:cNvPr id="2" name="Signo de multiplicación 1">
            <a:extLst>
              <a:ext uri="{FF2B5EF4-FFF2-40B4-BE49-F238E27FC236}">
                <a16:creationId xmlns:a16="http://schemas.microsoft.com/office/drawing/2014/main" id="{B2CFAA34-15B6-4F40-A22D-40A00B6EAAF6}"/>
              </a:ext>
            </a:extLst>
          </p:cNvPr>
          <p:cNvSpPr/>
          <p:nvPr/>
        </p:nvSpPr>
        <p:spPr>
          <a:xfrm>
            <a:off x="2552700" y="3651250"/>
            <a:ext cx="393700" cy="417513"/>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dirty="0"/>
          </a:p>
        </p:txBody>
      </p:sp>
      <p:sp>
        <p:nvSpPr>
          <p:cNvPr id="10" name="Rectángulo 9">
            <a:extLst>
              <a:ext uri="{FF2B5EF4-FFF2-40B4-BE49-F238E27FC236}">
                <a16:creationId xmlns:a16="http://schemas.microsoft.com/office/drawing/2014/main" id="{A1C1DE5C-43C6-48C9-A95A-02657F994AD8}"/>
              </a:ext>
            </a:extLst>
          </p:cNvPr>
          <p:cNvSpPr/>
          <p:nvPr/>
        </p:nvSpPr>
        <p:spPr>
          <a:xfrm>
            <a:off x="9434512" y="3766219"/>
            <a:ext cx="2627313" cy="2209800"/>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marL="285750" indent="-285750">
              <a:buFontTx/>
              <a:buChar char="-"/>
              <a:defRPr/>
            </a:pPr>
            <a:r>
              <a:rPr lang="es-ES" sz="1600" b="1" dirty="0">
                <a:solidFill>
                  <a:srgbClr val="C00000"/>
                </a:solidFill>
              </a:rPr>
              <a:t>Nefropatías túbulo-intersticiales crónicas </a:t>
            </a:r>
            <a:r>
              <a:rPr lang="es-ES" sz="1600" dirty="0">
                <a:solidFill>
                  <a:srgbClr val="C00000"/>
                </a:solidFill>
              </a:rPr>
              <a:t>(poliquistosis, uropatía obstructiva, hipercalcemia crónicas…) </a:t>
            </a:r>
          </a:p>
          <a:p>
            <a:pPr marL="285750" indent="-285750">
              <a:buFontTx/>
              <a:buChar char="-"/>
              <a:defRPr/>
            </a:pPr>
            <a:r>
              <a:rPr lang="es-ES" sz="1600" b="1" dirty="0">
                <a:solidFill>
                  <a:srgbClr val="C00000"/>
                </a:solidFill>
              </a:rPr>
              <a:t>Fármacos</a:t>
            </a:r>
            <a:r>
              <a:rPr lang="es-ES" sz="1600" dirty="0">
                <a:solidFill>
                  <a:srgbClr val="C00000"/>
                </a:solidFill>
              </a:rPr>
              <a:t> (litio, colchicina, anfotericina B, vincristina)</a:t>
            </a:r>
            <a:endParaRPr lang="es-ES" sz="1600" dirty="0"/>
          </a:p>
        </p:txBody>
      </p:sp>
      <p:sp>
        <p:nvSpPr>
          <p:cNvPr id="13364" name="Rectángulo 47"/>
          <p:cNvSpPr>
            <a:spLocks noChangeArrowheads="1"/>
          </p:cNvSpPr>
          <p:nvPr/>
        </p:nvSpPr>
        <p:spPr bwMode="auto">
          <a:xfrm>
            <a:off x="4443413" y="3900488"/>
            <a:ext cx="48545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2000">
                <a:solidFill>
                  <a:srgbClr val="C00000"/>
                </a:solidFill>
                <a:latin typeface="+mn-lt"/>
              </a:rPr>
              <a:t>- Clínica: POLIURIA, polidipsia, hipernatremia</a:t>
            </a:r>
          </a:p>
        </p:txBody>
      </p:sp>
      <p:sp>
        <p:nvSpPr>
          <p:cNvPr id="13365" name="Rectángulo 48"/>
          <p:cNvSpPr>
            <a:spLocks noChangeArrowheads="1"/>
          </p:cNvSpPr>
          <p:nvPr/>
        </p:nvSpPr>
        <p:spPr bwMode="auto">
          <a:xfrm>
            <a:off x="4443413" y="4551363"/>
            <a:ext cx="24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Char char="-"/>
            </a:pPr>
            <a:r>
              <a:rPr lang="es-ES" altLang="es-ES" sz="2000">
                <a:solidFill>
                  <a:srgbClr val="C00000"/>
                </a:solidFill>
                <a:latin typeface="+mn-lt"/>
              </a:rPr>
              <a:t>Diagnóstico: </a:t>
            </a:r>
          </a:p>
          <a:p>
            <a:pPr lvl="1">
              <a:spcBef>
                <a:spcPct val="0"/>
              </a:spcBef>
              <a:buFont typeface="Arial" panose="020B0604020202020204" pitchFamily="34" charset="0"/>
              <a:buChar char="•"/>
            </a:pPr>
            <a:r>
              <a:rPr lang="es-ES" altLang="es-ES" sz="2000">
                <a:solidFill>
                  <a:srgbClr val="C00000"/>
                </a:solidFill>
                <a:latin typeface="+mn-lt"/>
              </a:rPr>
              <a:t>Test de la sed</a:t>
            </a:r>
          </a:p>
          <a:p>
            <a:pPr lvl="1">
              <a:spcBef>
                <a:spcPct val="0"/>
              </a:spcBef>
              <a:buFont typeface="Arial" panose="020B0604020202020204" pitchFamily="34" charset="0"/>
              <a:buChar char="•"/>
            </a:pPr>
            <a:r>
              <a:rPr lang="es-ES" altLang="es-ES" sz="2000">
                <a:solidFill>
                  <a:srgbClr val="C00000"/>
                </a:solidFill>
                <a:latin typeface="+mn-lt"/>
              </a:rPr>
              <a:t>Desmopresina</a:t>
            </a:r>
          </a:p>
        </p:txBody>
      </p:sp>
      <p:sp>
        <p:nvSpPr>
          <p:cNvPr id="13366" name="Rectángulo 49"/>
          <p:cNvSpPr>
            <a:spLocks noChangeArrowheads="1"/>
          </p:cNvSpPr>
          <p:nvPr/>
        </p:nvSpPr>
        <p:spPr bwMode="auto">
          <a:xfrm>
            <a:off x="4443413" y="5737225"/>
            <a:ext cx="46497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2000">
                <a:solidFill>
                  <a:srgbClr val="C00000"/>
                </a:solidFill>
                <a:latin typeface="+mn-lt"/>
              </a:rPr>
              <a:t>- Tratamiento: asegurar la volemia, tiazidas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ítulo 1"/>
          <p:cNvSpPr>
            <a:spLocks noGrp="1"/>
          </p:cNvSpPr>
          <p:nvPr>
            <p:ph type="title"/>
          </p:nvPr>
        </p:nvSpPr>
        <p:spPr/>
        <p:txBody>
          <a:bodyPr/>
          <a:lstStyle/>
          <a:p>
            <a:r>
              <a:rPr lang="es-ES" altLang="es-ES" sz="3600">
                <a:solidFill>
                  <a:schemeClr val="bg1"/>
                </a:solidFill>
                <a:latin typeface="Arial" panose="020B0604020202020204" pitchFamily="34" charset="0"/>
                <a:cs typeface="Arial" panose="020B0604020202020204" pitchFamily="34" charset="0"/>
              </a:rPr>
              <a:t>TÚBULO COLECTOR (CORTICAL)</a:t>
            </a:r>
          </a:p>
        </p:txBody>
      </p:sp>
      <p:pic>
        <p:nvPicPr>
          <p:cNvPr id="15365" name="Picture 12" descr="S.E.N. Nefrología (@SENefrologia) | Twit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933" y="0"/>
            <a:ext cx="679450" cy="681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6" name="Rectangle 9"/>
          <p:cNvSpPr>
            <a:spLocks noChangeArrowheads="1"/>
          </p:cNvSpPr>
          <p:nvPr/>
        </p:nvSpPr>
        <p:spPr bwMode="auto">
          <a:xfrm>
            <a:off x="579438" y="1917700"/>
            <a:ext cx="2573337" cy="677863"/>
          </a:xfrm>
          <a:prstGeom prst="rect">
            <a:avLst/>
          </a:prstGeom>
          <a:solidFill>
            <a:srgbClr val="66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es-ES" altLang="es-ES" sz="1600">
              <a:solidFill>
                <a:schemeClr val="bg1"/>
              </a:solidFill>
              <a:latin typeface="+mj-lt"/>
            </a:endParaRPr>
          </a:p>
        </p:txBody>
      </p:sp>
      <p:sp>
        <p:nvSpPr>
          <p:cNvPr id="15367" name="Rectangle 10"/>
          <p:cNvSpPr>
            <a:spLocks noChangeArrowheads="1"/>
          </p:cNvSpPr>
          <p:nvPr/>
        </p:nvSpPr>
        <p:spPr bwMode="auto">
          <a:xfrm>
            <a:off x="2757488" y="2005013"/>
            <a:ext cx="393700" cy="4522787"/>
          </a:xfrm>
          <a:prstGeom prst="rect">
            <a:avLst/>
          </a:prstGeom>
          <a:gradFill rotWithShape="1">
            <a:gsLst>
              <a:gs pos="0">
                <a:srgbClr val="66FF99"/>
              </a:gs>
              <a:gs pos="100000">
                <a:srgbClr val="FAFD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s-ES" altLang="es-ES" sz="1600">
              <a:solidFill>
                <a:schemeClr val="bg1"/>
              </a:solidFill>
              <a:latin typeface="+mj-lt"/>
            </a:endParaRPr>
          </a:p>
        </p:txBody>
      </p:sp>
      <p:sp>
        <p:nvSpPr>
          <p:cNvPr id="17" name="51 Elipse">
            <a:extLst>
              <a:ext uri="{FF2B5EF4-FFF2-40B4-BE49-F238E27FC236}">
                <a16:creationId xmlns:a16="http://schemas.microsoft.com/office/drawing/2014/main" id="{2B67882F-C3DE-41B4-8AFB-E33D159A7F2F}"/>
              </a:ext>
            </a:extLst>
          </p:cNvPr>
          <p:cNvSpPr/>
          <p:nvPr/>
        </p:nvSpPr>
        <p:spPr>
          <a:xfrm>
            <a:off x="2650505" y="3008314"/>
            <a:ext cx="214313"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sz="1600">
              <a:solidFill>
                <a:schemeClr val="bg1"/>
              </a:solidFill>
              <a:latin typeface="+mj-lt"/>
            </a:endParaRPr>
          </a:p>
        </p:txBody>
      </p:sp>
      <p:sp>
        <p:nvSpPr>
          <p:cNvPr id="18" name="52 Elipse">
            <a:extLst>
              <a:ext uri="{FF2B5EF4-FFF2-40B4-BE49-F238E27FC236}">
                <a16:creationId xmlns:a16="http://schemas.microsoft.com/office/drawing/2014/main" id="{608469D4-B818-44A0-8AD3-48C76B6659A3}"/>
              </a:ext>
            </a:extLst>
          </p:cNvPr>
          <p:cNvSpPr/>
          <p:nvPr/>
        </p:nvSpPr>
        <p:spPr>
          <a:xfrm>
            <a:off x="2650505" y="3222626"/>
            <a:ext cx="214313"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sz="1600">
              <a:solidFill>
                <a:schemeClr val="bg1"/>
              </a:solidFill>
              <a:latin typeface="+mj-lt"/>
            </a:endParaRPr>
          </a:p>
        </p:txBody>
      </p:sp>
      <p:sp>
        <p:nvSpPr>
          <p:cNvPr id="19" name="53 Elipse">
            <a:extLst>
              <a:ext uri="{FF2B5EF4-FFF2-40B4-BE49-F238E27FC236}">
                <a16:creationId xmlns:a16="http://schemas.microsoft.com/office/drawing/2014/main" id="{6C456232-B03A-4096-B757-A7AE4D1313BD}"/>
              </a:ext>
            </a:extLst>
          </p:cNvPr>
          <p:cNvSpPr/>
          <p:nvPr/>
        </p:nvSpPr>
        <p:spPr>
          <a:xfrm>
            <a:off x="2650505" y="3436939"/>
            <a:ext cx="214313"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sz="1600">
              <a:solidFill>
                <a:schemeClr val="bg1"/>
              </a:solidFill>
              <a:latin typeface="+mj-lt"/>
            </a:endParaRPr>
          </a:p>
        </p:txBody>
      </p:sp>
      <p:sp>
        <p:nvSpPr>
          <p:cNvPr id="20" name="54 Elipse">
            <a:extLst>
              <a:ext uri="{FF2B5EF4-FFF2-40B4-BE49-F238E27FC236}">
                <a16:creationId xmlns:a16="http://schemas.microsoft.com/office/drawing/2014/main" id="{358FD478-FC08-4B32-917C-D5E4AC89893F}"/>
              </a:ext>
            </a:extLst>
          </p:cNvPr>
          <p:cNvSpPr/>
          <p:nvPr/>
        </p:nvSpPr>
        <p:spPr>
          <a:xfrm>
            <a:off x="2650505" y="3651251"/>
            <a:ext cx="214313" cy="285750"/>
          </a:xfrm>
          <a:prstGeom prst="ellipse">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es-ES" sz="1600">
              <a:solidFill>
                <a:schemeClr val="bg1"/>
              </a:solidFill>
              <a:latin typeface="+mj-lt"/>
            </a:endParaRPr>
          </a:p>
        </p:txBody>
      </p:sp>
      <p:sp>
        <p:nvSpPr>
          <p:cNvPr id="87" name="20 Rectángulo">
            <a:extLst>
              <a:ext uri="{FF2B5EF4-FFF2-40B4-BE49-F238E27FC236}">
                <a16:creationId xmlns:a16="http://schemas.microsoft.com/office/drawing/2014/main" id="{31D2F7F5-24BE-4A3D-B524-1B338FDF05D6}"/>
              </a:ext>
            </a:extLst>
          </p:cNvPr>
          <p:cNvSpPr/>
          <p:nvPr/>
        </p:nvSpPr>
        <p:spPr>
          <a:xfrm>
            <a:off x="1233945" y="1932042"/>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sz="1600">
              <a:solidFill>
                <a:schemeClr val="bg1"/>
              </a:solidFill>
              <a:latin typeface="+mj-lt"/>
            </a:endParaRPr>
          </a:p>
        </p:txBody>
      </p:sp>
      <p:sp>
        <p:nvSpPr>
          <p:cNvPr id="88" name="21 Rectángulo">
            <a:extLst>
              <a:ext uri="{FF2B5EF4-FFF2-40B4-BE49-F238E27FC236}">
                <a16:creationId xmlns:a16="http://schemas.microsoft.com/office/drawing/2014/main" id="{71126806-87F3-42B4-B724-6614FB46F1FE}"/>
              </a:ext>
            </a:extLst>
          </p:cNvPr>
          <p:cNvSpPr/>
          <p:nvPr/>
        </p:nvSpPr>
        <p:spPr>
          <a:xfrm>
            <a:off x="1392116" y="1932042"/>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sz="1600">
              <a:solidFill>
                <a:schemeClr val="bg1"/>
              </a:solidFill>
              <a:latin typeface="+mj-lt"/>
            </a:endParaRPr>
          </a:p>
        </p:txBody>
      </p:sp>
      <p:sp>
        <p:nvSpPr>
          <p:cNvPr id="89" name="22 Rectángulo">
            <a:extLst>
              <a:ext uri="{FF2B5EF4-FFF2-40B4-BE49-F238E27FC236}">
                <a16:creationId xmlns:a16="http://schemas.microsoft.com/office/drawing/2014/main" id="{4EED11B2-2942-4AD4-AEC1-3D31C53B1FDF}"/>
              </a:ext>
            </a:extLst>
          </p:cNvPr>
          <p:cNvSpPr/>
          <p:nvPr/>
        </p:nvSpPr>
        <p:spPr>
          <a:xfrm>
            <a:off x="1550287" y="1932042"/>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sz="1600">
              <a:solidFill>
                <a:schemeClr val="bg1"/>
              </a:solidFill>
              <a:latin typeface="+mj-lt"/>
            </a:endParaRPr>
          </a:p>
        </p:txBody>
      </p:sp>
      <p:sp>
        <p:nvSpPr>
          <p:cNvPr id="90" name="23 Rectángulo">
            <a:extLst>
              <a:ext uri="{FF2B5EF4-FFF2-40B4-BE49-F238E27FC236}">
                <a16:creationId xmlns:a16="http://schemas.microsoft.com/office/drawing/2014/main" id="{AB8FCC7E-EF52-4B90-97C0-7CB19A60EEF9}"/>
              </a:ext>
            </a:extLst>
          </p:cNvPr>
          <p:cNvSpPr/>
          <p:nvPr/>
        </p:nvSpPr>
        <p:spPr>
          <a:xfrm>
            <a:off x="1708457" y="1932042"/>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sz="1600">
              <a:solidFill>
                <a:schemeClr val="bg1"/>
              </a:solidFill>
              <a:latin typeface="+mj-lt"/>
            </a:endParaRPr>
          </a:p>
        </p:txBody>
      </p:sp>
      <p:sp>
        <p:nvSpPr>
          <p:cNvPr id="91" name="24 Rectángulo">
            <a:extLst>
              <a:ext uri="{FF2B5EF4-FFF2-40B4-BE49-F238E27FC236}">
                <a16:creationId xmlns:a16="http://schemas.microsoft.com/office/drawing/2014/main" id="{7D219FB9-CC01-4B87-A7B9-4D211C4E5665}"/>
              </a:ext>
            </a:extLst>
          </p:cNvPr>
          <p:cNvSpPr/>
          <p:nvPr/>
        </p:nvSpPr>
        <p:spPr>
          <a:xfrm>
            <a:off x="1866628" y="1932042"/>
            <a:ext cx="237257" cy="28575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sz="1600">
              <a:solidFill>
                <a:schemeClr val="bg1"/>
              </a:solidFill>
              <a:latin typeface="+mj-lt"/>
            </a:endParaRPr>
          </a:p>
        </p:txBody>
      </p:sp>
      <p:sp>
        <p:nvSpPr>
          <p:cNvPr id="93" name="CuadroTexto 92">
            <a:extLst>
              <a:ext uri="{FF2B5EF4-FFF2-40B4-BE49-F238E27FC236}">
                <a16:creationId xmlns:a16="http://schemas.microsoft.com/office/drawing/2014/main" id="{9BACA458-23B1-4374-AAFE-9A015BBA0FE2}"/>
              </a:ext>
            </a:extLst>
          </p:cNvPr>
          <p:cNvSpPr txBox="1"/>
          <p:nvPr/>
        </p:nvSpPr>
        <p:spPr>
          <a:xfrm>
            <a:off x="3706015" y="1475920"/>
            <a:ext cx="8064500" cy="2246769"/>
          </a:xfrm>
          <a:prstGeom prst="rect">
            <a:avLst/>
          </a:prstGeom>
          <a:noFill/>
        </p:spPr>
        <p:txBody>
          <a:bodyPr>
            <a:spAutoFit/>
          </a:bodyPr>
          <a:lstStyle/>
          <a:p>
            <a:pPr marL="285750" indent="-285750">
              <a:buFont typeface="Arial" panose="020B0604020202020204" pitchFamily="34" charset="0"/>
              <a:buChar char="•"/>
              <a:defRPr/>
            </a:pPr>
            <a:r>
              <a:rPr lang="es-ES" sz="2000" dirty="0">
                <a:solidFill>
                  <a:schemeClr val="bg1"/>
                </a:solidFill>
              </a:rPr>
              <a:t>En el segmento cortical del túbulo colector se produce un transporte de sodio y potasio y se modifica el equilibrio ácido base. </a:t>
            </a:r>
          </a:p>
          <a:p>
            <a:pPr marL="285750" indent="-285750">
              <a:buFont typeface="Arial" panose="020B0604020202020204" pitchFamily="34" charset="0"/>
              <a:buChar char="•"/>
              <a:defRPr/>
            </a:pPr>
            <a:r>
              <a:rPr lang="es-ES" sz="2000" dirty="0">
                <a:solidFill>
                  <a:schemeClr val="bg1"/>
                </a:solidFill>
              </a:rPr>
              <a:t>Este segmento también es IMPERMEABLE al agua, por lo que el movimiento SÓLO es de solutos.</a:t>
            </a:r>
          </a:p>
          <a:p>
            <a:pPr marL="285750" indent="-285750">
              <a:buFont typeface="Arial" panose="020B0604020202020204" pitchFamily="34" charset="0"/>
              <a:buChar char="•"/>
              <a:defRPr/>
            </a:pPr>
            <a:r>
              <a:rPr lang="es-ES" sz="2000" dirty="0">
                <a:solidFill>
                  <a:schemeClr val="bg1"/>
                </a:solidFill>
              </a:rPr>
              <a:t>Hay dos tipos de células: PRINCIPAL e INTERCALADA, con funciones diferentes. </a:t>
            </a:r>
          </a:p>
          <a:p>
            <a:pPr>
              <a:defRPr/>
            </a:pPr>
            <a:endParaRPr lang="es-ES" sz="2000" dirty="0">
              <a:solidFill>
                <a:schemeClr val="bg1"/>
              </a:solidFill>
            </a:endParaRPr>
          </a:p>
        </p:txBody>
      </p:sp>
      <p:sp>
        <p:nvSpPr>
          <p:cNvPr id="116" name="2 Rectángulo">
            <a:extLst>
              <a:ext uri="{FF2B5EF4-FFF2-40B4-BE49-F238E27FC236}">
                <a16:creationId xmlns:a16="http://schemas.microsoft.com/office/drawing/2014/main" id="{CA3E839F-5149-4147-A2CC-C149BA94A632}"/>
              </a:ext>
            </a:extLst>
          </p:cNvPr>
          <p:cNvSpPr/>
          <p:nvPr/>
        </p:nvSpPr>
        <p:spPr>
          <a:xfrm>
            <a:off x="3635375" y="5205413"/>
            <a:ext cx="8437563" cy="960437"/>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17" name="59 Rectángulo">
            <a:extLst>
              <a:ext uri="{FF2B5EF4-FFF2-40B4-BE49-F238E27FC236}">
                <a16:creationId xmlns:a16="http://schemas.microsoft.com/office/drawing/2014/main" id="{2B131456-645E-4DBC-B2DC-A4C3D049B027}"/>
              </a:ext>
            </a:extLst>
          </p:cNvPr>
          <p:cNvSpPr/>
          <p:nvPr/>
        </p:nvSpPr>
        <p:spPr>
          <a:xfrm>
            <a:off x="4456758" y="3861048"/>
            <a:ext cx="3079402" cy="1815773"/>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es-ES" b="1" dirty="0"/>
              <a:t>CÉLULA PRINCIPAL</a:t>
            </a:r>
          </a:p>
        </p:txBody>
      </p:sp>
      <p:sp>
        <p:nvSpPr>
          <p:cNvPr id="118" name="59 Rectángulo">
            <a:extLst>
              <a:ext uri="{FF2B5EF4-FFF2-40B4-BE49-F238E27FC236}">
                <a16:creationId xmlns:a16="http://schemas.microsoft.com/office/drawing/2014/main" id="{341AC9E2-4782-4B10-8A4B-365037FF6DA2}"/>
              </a:ext>
            </a:extLst>
          </p:cNvPr>
          <p:cNvSpPr/>
          <p:nvPr/>
        </p:nvSpPr>
        <p:spPr>
          <a:xfrm>
            <a:off x="7680176" y="3869766"/>
            <a:ext cx="3079402" cy="1815773"/>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es-ES" b="1" dirty="0"/>
              <a:t>CÉLULA INTERCALADA</a:t>
            </a:r>
          </a:p>
        </p:txBody>
      </p:sp>
      <p:sp>
        <p:nvSpPr>
          <p:cNvPr id="15403" name="CuadroTexto 118"/>
          <p:cNvSpPr txBox="1">
            <a:spLocks noChangeArrowheads="1"/>
          </p:cNvSpPr>
          <p:nvPr/>
        </p:nvSpPr>
        <p:spPr bwMode="auto">
          <a:xfrm>
            <a:off x="896938" y="1560513"/>
            <a:ext cx="21742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1"/>
                </a:solidFill>
                <a:latin typeface="+mj-lt"/>
              </a:rPr>
              <a:t>Túbulo colector cortical</a:t>
            </a:r>
          </a:p>
        </p:txBody>
      </p:sp>
      <p:sp>
        <p:nvSpPr>
          <p:cNvPr id="15404" name="CuadroTexto 119"/>
          <p:cNvSpPr txBox="1">
            <a:spLocks noChangeArrowheads="1"/>
          </p:cNvSpPr>
          <p:nvPr/>
        </p:nvSpPr>
        <p:spPr bwMode="auto">
          <a:xfrm>
            <a:off x="1076270" y="3294064"/>
            <a:ext cx="150163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dirty="0">
                <a:solidFill>
                  <a:schemeClr val="bg1"/>
                </a:solidFill>
                <a:latin typeface="+mj-lt"/>
              </a:rPr>
              <a:t>Túbulo colector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ítulo 1"/>
          <p:cNvSpPr>
            <a:spLocks noGrp="1"/>
          </p:cNvSpPr>
          <p:nvPr>
            <p:ph type="title"/>
          </p:nvPr>
        </p:nvSpPr>
        <p:spPr/>
        <p:txBody>
          <a:bodyPr/>
          <a:lstStyle/>
          <a:p>
            <a:r>
              <a:rPr lang="es-ES" altLang="es-ES" sz="3600">
                <a:solidFill>
                  <a:schemeClr val="bg1"/>
                </a:solidFill>
                <a:latin typeface="Arial" panose="020B0604020202020204" pitchFamily="34" charset="0"/>
                <a:cs typeface="Arial" panose="020B0604020202020204" pitchFamily="34" charset="0"/>
              </a:rPr>
              <a:t>TÚBULO COLECTOR (CORTICAL)</a:t>
            </a:r>
          </a:p>
        </p:txBody>
      </p:sp>
      <p:sp>
        <p:nvSpPr>
          <p:cNvPr id="17414" name="CuadroTexto 50"/>
          <p:cNvSpPr txBox="1">
            <a:spLocks noChangeArrowheads="1"/>
          </p:cNvSpPr>
          <p:nvPr/>
        </p:nvSpPr>
        <p:spPr bwMode="auto">
          <a:xfrm>
            <a:off x="334963" y="5956300"/>
            <a:ext cx="120205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rgbClr val="C00000"/>
                </a:solidFill>
              </a:rPr>
              <a:t>Abreviaturas</a:t>
            </a:r>
            <a:r>
              <a:rPr lang="es-ES" altLang="es-ES" sz="1200">
                <a:solidFill>
                  <a:srgbClr val="C00000"/>
                </a:solidFill>
              </a:rPr>
              <a:t>: Na: sodio, K: potasio, HCO3-: bicarbonato, H+: protón, CO2: dióxido de carbono, H</a:t>
            </a:r>
            <a:r>
              <a:rPr lang="es-ES" altLang="es-ES" sz="1200" baseline="-25000">
                <a:solidFill>
                  <a:srgbClr val="C00000"/>
                </a:solidFill>
              </a:rPr>
              <a:t>2</a:t>
            </a:r>
            <a:r>
              <a:rPr lang="es-ES" altLang="es-ES" sz="1200">
                <a:solidFill>
                  <a:srgbClr val="C00000"/>
                </a:solidFill>
              </a:rPr>
              <a:t>O: agua, ENaC: canal de sodio sensible a amiloride, ROMK: canal epitetial de potasio.</a:t>
            </a:r>
          </a:p>
        </p:txBody>
      </p:sp>
      <p:sp>
        <p:nvSpPr>
          <p:cNvPr id="25" name="2 Rectángulo">
            <a:extLst>
              <a:ext uri="{FF2B5EF4-FFF2-40B4-BE49-F238E27FC236}">
                <a16:creationId xmlns:a16="http://schemas.microsoft.com/office/drawing/2014/main" id="{C2BBC796-18B3-4A18-918C-D9635F408BB3}"/>
              </a:ext>
            </a:extLst>
          </p:cNvPr>
          <p:cNvSpPr/>
          <p:nvPr/>
        </p:nvSpPr>
        <p:spPr>
          <a:xfrm>
            <a:off x="334963" y="4221163"/>
            <a:ext cx="11593512" cy="1679575"/>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6" name="59 Rectángulo">
            <a:extLst>
              <a:ext uri="{FF2B5EF4-FFF2-40B4-BE49-F238E27FC236}">
                <a16:creationId xmlns:a16="http://schemas.microsoft.com/office/drawing/2014/main" id="{5E9C6E22-6EF7-4A9B-91AD-4B400E1A0827}"/>
              </a:ext>
            </a:extLst>
          </p:cNvPr>
          <p:cNvSpPr/>
          <p:nvPr/>
        </p:nvSpPr>
        <p:spPr>
          <a:xfrm>
            <a:off x="551384" y="2614390"/>
            <a:ext cx="5082011" cy="189473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b="1" i="1" dirty="0"/>
          </a:p>
          <a:p>
            <a:pPr algn="ctr" fontAlgn="auto">
              <a:spcBef>
                <a:spcPts val="0"/>
              </a:spcBef>
              <a:spcAft>
                <a:spcPts val="0"/>
              </a:spcAft>
              <a:defRPr/>
            </a:pPr>
            <a:endParaRPr lang="es-ES" b="1" i="1" dirty="0"/>
          </a:p>
          <a:p>
            <a:pPr algn="ctr" fontAlgn="auto">
              <a:spcBef>
                <a:spcPts val="0"/>
              </a:spcBef>
              <a:spcAft>
                <a:spcPts val="0"/>
              </a:spcAft>
              <a:defRPr/>
            </a:pPr>
            <a:endParaRPr lang="es-ES" b="1" i="1" dirty="0"/>
          </a:p>
          <a:p>
            <a:pPr algn="ctr" fontAlgn="auto">
              <a:spcBef>
                <a:spcPts val="0"/>
              </a:spcBef>
              <a:spcAft>
                <a:spcPts val="0"/>
              </a:spcAft>
              <a:defRPr/>
            </a:pPr>
            <a:endParaRPr lang="es-ES" b="1" i="1" dirty="0"/>
          </a:p>
          <a:p>
            <a:pPr algn="ctr" fontAlgn="auto">
              <a:spcBef>
                <a:spcPts val="0"/>
              </a:spcBef>
              <a:spcAft>
                <a:spcPts val="0"/>
              </a:spcAft>
              <a:defRPr/>
            </a:pPr>
            <a:endParaRPr lang="es-ES" b="1" i="1" dirty="0"/>
          </a:p>
          <a:p>
            <a:pPr algn="ctr" fontAlgn="auto">
              <a:spcBef>
                <a:spcPts val="0"/>
              </a:spcBef>
              <a:spcAft>
                <a:spcPts val="0"/>
              </a:spcAft>
              <a:defRPr/>
            </a:pPr>
            <a:endParaRPr lang="es-ES" b="1" i="1" dirty="0"/>
          </a:p>
          <a:p>
            <a:pPr algn="ctr" fontAlgn="auto">
              <a:spcBef>
                <a:spcPts val="0"/>
              </a:spcBef>
              <a:spcAft>
                <a:spcPts val="0"/>
              </a:spcAft>
              <a:defRPr/>
            </a:pPr>
            <a:r>
              <a:rPr lang="es-ES" b="1" i="1" dirty="0"/>
              <a:t>CÉLULA PRINCIPAL</a:t>
            </a:r>
          </a:p>
        </p:txBody>
      </p:sp>
      <p:sp>
        <p:nvSpPr>
          <p:cNvPr id="28" name="Rectángulo: esquinas diagonales redondeadas 27">
            <a:extLst>
              <a:ext uri="{FF2B5EF4-FFF2-40B4-BE49-F238E27FC236}">
                <a16:creationId xmlns:a16="http://schemas.microsoft.com/office/drawing/2014/main" id="{0C0191DC-1664-4C5C-8B35-5B7BE8740C51}"/>
              </a:ext>
            </a:extLst>
          </p:cNvPr>
          <p:cNvSpPr/>
          <p:nvPr/>
        </p:nvSpPr>
        <p:spPr>
          <a:xfrm>
            <a:off x="3192980" y="1249033"/>
            <a:ext cx="4954736" cy="495524"/>
          </a:xfrm>
          <a:prstGeom prst="round2DiagRec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s-ES" sz="2400" dirty="0">
                <a:solidFill>
                  <a:schemeClr val="tx1"/>
                </a:solidFill>
              </a:rPr>
              <a:t>ALDOSTERONA</a:t>
            </a:r>
          </a:p>
        </p:txBody>
      </p:sp>
      <p:sp>
        <p:nvSpPr>
          <p:cNvPr id="29" name="Flecha: hacia abajo 28">
            <a:extLst>
              <a:ext uri="{FF2B5EF4-FFF2-40B4-BE49-F238E27FC236}">
                <a16:creationId xmlns:a16="http://schemas.microsoft.com/office/drawing/2014/main" id="{A068ED56-D6C9-4D9A-9767-320FC773C60C}"/>
              </a:ext>
            </a:extLst>
          </p:cNvPr>
          <p:cNvSpPr/>
          <p:nvPr/>
        </p:nvSpPr>
        <p:spPr>
          <a:xfrm flipV="1">
            <a:off x="1347788" y="4581525"/>
            <a:ext cx="192087" cy="4238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0" name="Cilindro 29">
            <a:extLst>
              <a:ext uri="{FF2B5EF4-FFF2-40B4-BE49-F238E27FC236}">
                <a16:creationId xmlns:a16="http://schemas.microsoft.com/office/drawing/2014/main" id="{C6C15820-C2D9-42C5-8FE5-B4BBE571D158}"/>
              </a:ext>
            </a:extLst>
          </p:cNvPr>
          <p:cNvSpPr/>
          <p:nvPr/>
        </p:nvSpPr>
        <p:spPr>
          <a:xfrm>
            <a:off x="1249363" y="3413125"/>
            <a:ext cx="393700" cy="1136650"/>
          </a:xfrm>
          <a:prstGeom prst="can">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s-ES" sz="1400" b="1" dirty="0">
                <a:solidFill>
                  <a:schemeClr val="tx1"/>
                </a:solidFill>
              </a:rPr>
              <a:t>E</a:t>
            </a:r>
          </a:p>
          <a:p>
            <a:pPr algn="ctr">
              <a:defRPr/>
            </a:pPr>
            <a:r>
              <a:rPr lang="es-ES" sz="1400" b="1" dirty="0">
                <a:solidFill>
                  <a:schemeClr val="tx1"/>
                </a:solidFill>
              </a:rPr>
              <a:t>N</a:t>
            </a:r>
          </a:p>
          <a:p>
            <a:pPr algn="ctr">
              <a:defRPr/>
            </a:pPr>
            <a:r>
              <a:rPr lang="es-ES" sz="1400" b="1" dirty="0">
                <a:solidFill>
                  <a:schemeClr val="tx1"/>
                </a:solidFill>
              </a:rPr>
              <a:t>a</a:t>
            </a:r>
          </a:p>
          <a:p>
            <a:pPr algn="ctr">
              <a:defRPr/>
            </a:pPr>
            <a:r>
              <a:rPr lang="es-ES" sz="1400" b="1" dirty="0">
                <a:solidFill>
                  <a:schemeClr val="tx1"/>
                </a:solidFill>
              </a:rPr>
              <a:t>C</a:t>
            </a:r>
          </a:p>
        </p:txBody>
      </p:sp>
      <p:sp>
        <p:nvSpPr>
          <p:cNvPr id="31" name="Flecha: hacia abajo 30">
            <a:extLst>
              <a:ext uri="{FF2B5EF4-FFF2-40B4-BE49-F238E27FC236}">
                <a16:creationId xmlns:a16="http://schemas.microsoft.com/office/drawing/2014/main" id="{0A36E327-D6C7-44AB-945C-2FC96C8F05DA}"/>
              </a:ext>
            </a:extLst>
          </p:cNvPr>
          <p:cNvSpPr/>
          <p:nvPr/>
        </p:nvSpPr>
        <p:spPr>
          <a:xfrm flipV="1">
            <a:off x="1347788" y="3054350"/>
            <a:ext cx="192087" cy="4254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7425" name="Rectángulo 31"/>
          <p:cNvSpPr>
            <a:spLocks noChangeArrowheads="1"/>
          </p:cNvSpPr>
          <p:nvPr/>
        </p:nvSpPr>
        <p:spPr bwMode="auto">
          <a:xfrm>
            <a:off x="1249363" y="2708275"/>
            <a:ext cx="487362"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Na</a:t>
            </a:r>
            <a:r>
              <a:rPr lang="es-ES" altLang="es-ES" sz="1600" b="1" baseline="30000"/>
              <a:t>+</a:t>
            </a:r>
            <a:endParaRPr lang="es-ES" altLang="es-ES" sz="1600"/>
          </a:p>
        </p:txBody>
      </p:sp>
      <p:sp>
        <p:nvSpPr>
          <p:cNvPr id="33" name="Elipse 32">
            <a:extLst>
              <a:ext uri="{FF2B5EF4-FFF2-40B4-BE49-F238E27FC236}">
                <a16:creationId xmlns:a16="http://schemas.microsoft.com/office/drawing/2014/main" id="{014E05A6-42DE-45C2-85C2-731ACE6E862B}"/>
              </a:ext>
            </a:extLst>
          </p:cNvPr>
          <p:cNvSpPr/>
          <p:nvPr/>
        </p:nvSpPr>
        <p:spPr>
          <a:xfrm>
            <a:off x="2824163" y="2216150"/>
            <a:ext cx="971550" cy="601663"/>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s-ES" sz="1400" b="1" dirty="0">
                <a:solidFill>
                  <a:schemeClr val="tx1"/>
                </a:solidFill>
              </a:rPr>
              <a:t>ATP</a:t>
            </a:r>
          </a:p>
        </p:txBody>
      </p:sp>
      <p:sp>
        <p:nvSpPr>
          <p:cNvPr id="34" name="Flecha curvada hacia abajo 26">
            <a:extLst>
              <a:ext uri="{FF2B5EF4-FFF2-40B4-BE49-F238E27FC236}">
                <a16:creationId xmlns:a16="http://schemas.microsoft.com/office/drawing/2014/main" id="{748ABE0D-B728-4651-8E8D-2D41BD8DA414}"/>
              </a:ext>
            </a:extLst>
          </p:cNvPr>
          <p:cNvSpPr/>
          <p:nvPr/>
        </p:nvSpPr>
        <p:spPr>
          <a:xfrm rot="4967044" flipV="1">
            <a:off x="3554412" y="2427288"/>
            <a:ext cx="741363" cy="25558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17428" name="CuadroTexto 34"/>
          <p:cNvSpPr txBox="1">
            <a:spLocks noChangeArrowheads="1"/>
          </p:cNvSpPr>
          <p:nvPr/>
        </p:nvSpPr>
        <p:spPr bwMode="auto">
          <a:xfrm>
            <a:off x="4048125" y="2716213"/>
            <a:ext cx="45243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2K</a:t>
            </a:r>
            <a:r>
              <a:rPr lang="es-ES" altLang="es-ES" sz="1200" b="1" baseline="30000"/>
              <a:t>+</a:t>
            </a:r>
          </a:p>
        </p:txBody>
      </p:sp>
      <p:sp>
        <p:nvSpPr>
          <p:cNvPr id="36" name="Flecha curvada hacia abajo 31">
            <a:extLst>
              <a:ext uri="{FF2B5EF4-FFF2-40B4-BE49-F238E27FC236}">
                <a16:creationId xmlns:a16="http://schemas.microsoft.com/office/drawing/2014/main" id="{2A5AB56E-FDE8-4C7E-9541-AFCEDC5C5EC0}"/>
              </a:ext>
            </a:extLst>
          </p:cNvPr>
          <p:cNvSpPr/>
          <p:nvPr/>
        </p:nvSpPr>
        <p:spPr>
          <a:xfrm rot="17243047" flipV="1">
            <a:off x="2295526" y="2387600"/>
            <a:ext cx="779462" cy="28098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1600">
              <a:solidFill>
                <a:schemeClr val="tx1"/>
              </a:solidFill>
            </a:endParaRPr>
          </a:p>
        </p:txBody>
      </p:sp>
      <p:sp>
        <p:nvSpPr>
          <p:cNvPr id="17430" name="Rectángulo 36"/>
          <p:cNvSpPr>
            <a:spLocks noChangeArrowheads="1"/>
          </p:cNvSpPr>
          <p:nvPr/>
        </p:nvSpPr>
        <p:spPr bwMode="auto">
          <a:xfrm>
            <a:off x="2025650" y="2854325"/>
            <a:ext cx="5921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3Na</a:t>
            </a:r>
            <a:r>
              <a:rPr lang="es-ES" altLang="es-ES" sz="1600" b="1" baseline="30000"/>
              <a:t>+</a:t>
            </a:r>
            <a:endParaRPr lang="es-ES" altLang="es-ES" sz="1600"/>
          </a:p>
        </p:txBody>
      </p:sp>
      <p:sp>
        <p:nvSpPr>
          <p:cNvPr id="17431" name="CuadroTexto 51"/>
          <p:cNvSpPr txBox="1">
            <a:spLocks noChangeArrowheads="1"/>
          </p:cNvSpPr>
          <p:nvPr/>
        </p:nvSpPr>
        <p:spPr bwMode="auto">
          <a:xfrm>
            <a:off x="4722813" y="3500438"/>
            <a:ext cx="363537"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t>K</a:t>
            </a:r>
            <a:r>
              <a:rPr lang="es-ES" altLang="es-ES" sz="1600" b="1" baseline="30000"/>
              <a:t>+</a:t>
            </a:r>
          </a:p>
        </p:txBody>
      </p:sp>
      <p:sp>
        <p:nvSpPr>
          <p:cNvPr id="17432" name="CuadroTexto 52"/>
          <p:cNvSpPr txBox="1">
            <a:spLocks noChangeArrowheads="1"/>
          </p:cNvSpPr>
          <p:nvPr/>
        </p:nvSpPr>
        <p:spPr bwMode="auto">
          <a:xfrm>
            <a:off x="4722813" y="4933950"/>
            <a:ext cx="363537"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600" b="1">
                <a:solidFill>
                  <a:schemeClr val="bg2"/>
                </a:solidFill>
              </a:rPr>
              <a:t>K</a:t>
            </a:r>
            <a:r>
              <a:rPr lang="es-ES" altLang="es-ES" sz="1600" b="1" baseline="30000">
                <a:solidFill>
                  <a:schemeClr val="bg2"/>
                </a:solidFill>
              </a:rPr>
              <a:t>+</a:t>
            </a:r>
          </a:p>
        </p:txBody>
      </p:sp>
      <p:sp>
        <p:nvSpPr>
          <p:cNvPr id="54" name="Flecha: hacia abajo 53">
            <a:extLst>
              <a:ext uri="{FF2B5EF4-FFF2-40B4-BE49-F238E27FC236}">
                <a16:creationId xmlns:a16="http://schemas.microsoft.com/office/drawing/2014/main" id="{2190C0D2-BA06-4B76-B338-1F0588224453}"/>
              </a:ext>
            </a:extLst>
          </p:cNvPr>
          <p:cNvSpPr/>
          <p:nvPr/>
        </p:nvSpPr>
        <p:spPr>
          <a:xfrm>
            <a:off x="4776788" y="3894138"/>
            <a:ext cx="190500" cy="10525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55" name="Elipse 54">
            <a:extLst>
              <a:ext uri="{FF2B5EF4-FFF2-40B4-BE49-F238E27FC236}">
                <a16:creationId xmlns:a16="http://schemas.microsoft.com/office/drawing/2014/main" id="{F2CC0661-25B7-4781-9251-F973F20A5E23}"/>
              </a:ext>
            </a:extLst>
          </p:cNvPr>
          <p:cNvSpPr/>
          <p:nvPr/>
        </p:nvSpPr>
        <p:spPr>
          <a:xfrm>
            <a:off x="4416425" y="4127500"/>
            <a:ext cx="971550" cy="601663"/>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s-ES" sz="1400" b="1" dirty="0">
                <a:solidFill>
                  <a:schemeClr val="tx1"/>
                </a:solidFill>
              </a:rPr>
              <a:t>ROMK</a:t>
            </a:r>
          </a:p>
        </p:txBody>
      </p:sp>
      <p:sp>
        <p:nvSpPr>
          <p:cNvPr id="17435" name="CuadroTexto 55"/>
          <p:cNvSpPr txBox="1">
            <a:spLocks noChangeArrowheads="1"/>
          </p:cNvSpPr>
          <p:nvPr/>
        </p:nvSpPr>
        <p:spPr bwMode="auto">
          <a:xfrm>
            <a:off x="334963" y="5956300"/>
            <a:ext cx="120205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 altLang="es-ES" sz="1200" b="1">
                <a:solidFill>
                  <a:srgbClr val="C00000"/>
                </a:solidFill>
              </a:rPr>
              <a:t>Abreviaturas</a:t>
            </a:r>
            <a:r>
              <a:rPr lang="es-ES" altLang="es-ES" sz="1200">
                <a:solidFill>
                  <a:srgbClr val="C00000"/>
                </a:solidFill>
              </a:rPr>
              <a:t>: Na: sodio, K: potasio, HCO3-: bicarbonato, H+: protón, CO2: dióxido de carbono, H</a:t>
            </a:r>
            <a:r>
              <a:rPr lang="es-ES" altLang="es-ES" sz="1200" baseline="-25000">
                <a:solidFill>
                  <a:srgbClr val="C00000"/>
                </a:solidFill>
              </a:rPr>
              <a:t>2</a:t>
            </a:r>
            <a:r>
              <a:rPr lang="es-ES" altLang="es-ES" sz="1200">
                <a:solidFill>
                  <a:srgbClr val="C00000"/>
                </a:solidFill>
              </a:rPr>
              <a:t>O: agua, ENaC: canal de sodio sensible a amiloride, ROMK: canal epitetial de potasio.</a:t>
            </a:r>
          </a:p>
        </p:txBody>
      </p:sp>
      <p:sp>
        <p:nvSpPr>
          <p:cNvPr id="17436" name="Rectángulo 56"/>
          <p:cNvSpPr>
            <a:spLocks noChangeArrowheads="1"/>
          </p:cNvSpPr>
          <p:nvPr/>
        </p:nvSpPr>
        <p:spPr bwMode="auto">
          <a:xfrm>
            <a:off x="401638" y="5519738"/>
            <a:ext cx="15001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s-ES" altLang="es-ES" sz="1800" b="1" i="1">
                <a:solidFill>
                  <a:srgbClr val="C00000"/>
                </a:solidFill>
              </a:rPr>
              <a:t>LUZ TUBULAR</a:t>
            </a:r>
          </a:p>
        </p:txBody>
      </p:sp>
      <p:sp>
        <p:nvSpPr>
          <p:cNvPr id="118" name="59 Rectángulo">
            <a:extLst>
              <a:ext uri="{FF2B5EF4-FFF2-40B4-BE49-F238E27FC236}">
                <a16:creationId xmlns:a16="http://schemas.microsoft.com/office/drawing/2014/main" id="{341AC9E2-4782-4B10-8A4B-365037FF6DA2}"/>
              </a:ext>
            </a:extLst>
          </p:cNvPr>
          <p:cNvSpPr/>
          <p:nvPr/>
        </p:nvSpPr>
        <p:spPr>
          <a:xfrm>
            <a:off x="5976013" y="2614390"/>
            <a:ext cx="5592595" cy="189473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es-ES" b="1" i="1" dirty="0"/>
              <a:t>CÉLULA INTERCALADA</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pel">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35638</TotalTime>
  <Words>3663</Words>
  <Application>Microsoft Office PowerPoint</Application>
  <PresentationFormat>Panorámica</PresentationFormat>
  <Paragraphs>448</Paragraphs>
  <Slides>25</Slides>
  <Notes>22</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25</vt:i4>
      </vt:variant>
    </vt:vector>
  </HeadingPairs>
  <TitlesOfParts>
    <vt:vector size="29" baseType="lpstr">
      <vt:lpstr>Arial</vt:lpstr>
      <vt:lpstr>Calibri</vt:lpstr>
      <vt:lpstr>Wingdings</vt:lpstr>
      <vt:lpstr>Tema de Office</vt:lpstr>
      <vt:lpstr>Presentación de PowerPoint</vt:lpstr>
      <vt:lpstr>INDICE</vt:lpstr>
      <vt:lpstr>INDICE</vt:lpstr>
      <vt:lpstr>INTRODUCCIÓN</vt:lpstr>
      <vt:lpstr>ASÍ ES EL TÚBULO RENAL</vt:lpstr>
      <vt:lpstr>TÚBULO COLECTOR</vt:lpstr>
      <vt:lpstr>TÚBULO COLECTOR</vt:lpstr>
      <vt:lpstr>TÚBULO COLECTOR (CORTICAL)</vt:lpstr>
      <vt:lpstr>TÚBULO COLECTOR (CORTICAL)</vt:lpstr>
      <vt:lpstr>TÚBULO COLECTOR (CORTICAL)</vt:lpstr>
      <vt:lpstr>TÚBULO COLECTOR (CORTICAL)</vt:lpstr>
      <vt:lpstr>TÚBULO COLECTOR (CORTICAL)</vt:lpstr>
      <vt:lpstr>TÚBULO COLECTOR (CORTICAL)</vt:lpstr>
      <vt:lpstr>TÚBULO COLECTOR (CORTICAL)</vt:lpstr>
      <vt:lpstr>TÚBULO DISTAL</vt:lpstr>
      <vt:lpstr>TÚBULO DISTAL</vt:lpstr>
      <vt:lpstr>ASA DE HENLE</vt:lpstr>
      <vt:lpstr>ASA DE HENLE</vt:lpstr>
      <vt:lpstr>TÚBULO PROXIMAL</vt:lpstr>
      <vt:lpstr>TÚBULO PROXIMAL</vt:lpstr>
      <vt:lpstr>TÚBULO PROXIMAL</vt:lpstr>
      <vt:lpstr>TÚBULO PROXIMAL</vt:lpstr>
      <vt:lpstr>UN APUNTE FISIOPATOLÓGICO</vt:lpstr>
      <vt:lpstr>Mensajes para llevar a casa</vt:lpstr>
      <vt:lpstr>REFERENCIAS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FRACASO RENAL AGUDO</dc:title>
  <dc:creator>DOC</dc:creator>
  <cp:lastModifiedBy>Juan Gomez</cp:lastModifiedBy>
  <cp:revision>194</cp:revision>
  <dcterms:created xsi:type="dcterms:W3CDTF">2011-10-02T14:24:10Z</dcterms:created>
  <dcterms:modified xsi:type="dcterms:W3CDTF">2022-02-01T14:38:34Z</dcterms:modified>
</cp:coreProperties>
</file>