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505" r:id="rId2"/>
    <p:sldId id="504" r:id="rId3"/>
    <p:sldId id="473" r:id="rId4"/>
    <p:sldId id="475" r:id="rId5"/>
    <p:sldId id="476" r:id="rId6"/>
    <p:sldId id="477" r:id="rId7"/>
    <p:sldId id="487" r:id="rId8"/>
    <p:sldId id="488" r:id="rId9"/>
    <p:sldId id="489" r:id="rId10"/>
    <p:sldId id="490" r:id="rId11"/>
    <p:sldId id="491" r:id="rId12"/>
    <p:sldId id="478" r:id="rId13"/>
    <p:sldId id="492" r:id="rId14"/>
    <p:sldId id="479" r:id="rId15"/>
    <p:sldId id="494" r:id="rId16"/>
    <p:sldId id="493" r:id="rId17"/>
    <p:sldId id="480" r:id="rId18"/>
    <p:sldId id="495" r:id="rId19"/>
    <p:sldId id="496" r:id="rId20"/>
    <p:sldId id="497" r:id="rId21"/>
    <p:sldId id="498" r:id="rId22"/>
    <p:sldId id="500" r:id="rId23"/>
    <p:sldId id="482" r:id="rId24"/>
  </p:sldIdLst>
  <p:sldSz cx="9144000" cy="6858000" type="screen4x3"/>
  <p:notesSz cx="7099300" cy="10234613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F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6" autoAdjust="0"/>
    <p:restoredTop sz="86420" autoAdjust="0"/>
  </p:normalViewPr>
  <p:slideViewPr>
    <p:cSldViewPr>
      <p:cViewPr varScale="1">
        <p:scale>
          <a:sx n="60" d="100"/>
          <a:sy n="60" d="100"/>
        </p:scale>
        <p:origin x="10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2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38BB92E0-E8DB-41CE-861C-10C5DA1BDD39}" type="datetimeFigureOut">
              <a:rPr lang="es-ES"/>
              <a:pPr>
                <a:defRPr/>
              </a:pPr>
              <a:t>01/02/2022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A19C6C5C-E399-4C98-8293-5E22EDBEB0B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8196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8132C67-66AE-40BE-832C-F054E20A9F51}" type="slidenum">
              <a:rPr lang="es-ES" altLang="es-ES" smtClean="0"/>
              <a:pPr/>
              <a:t>3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2662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298A948-9376-456B-BE9E-468217B8A37C}" type="slidenum">
              <a:rPr lang="es-ES" altLang="es-ES" smtClean="0"/>
              <a:pPr/>
              <a:t>12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28676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B054022-55E6-47E9-8F13-D9AC1DD88FBC}" type="slidenum">
              <a:rPr lang="es-ES" altLang="es-ES" smtClean="0"/>
              <a:pPr/>
              <a:t>13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3072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53A288F-9C47-4C20-9649-48AA7FCAC736}" type="slidenum">
              <a:rPr lang="es-ES" altLang="es-ES" smtClean="0"/>
              <a:pPr/>
              <a:t>14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32772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E7CA820-48C8-432F-8161-41534B632FA8}" type="slidenum">
              <a:rPr lang="es-ES" altLang="es-ES" smtClean="0"/>
              <a:pPr/>
              <a:t>15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3482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E9E5CF3-A65D-42DE-87F7-4618BF7007C9}" type="slidenum">
              <a:rPr lang="es-ES" altLang="es-ES" smtClean="0"/>
              <a:pPr/>
              <a:t>16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3686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8BE6A17E-42BE-4D70-9D73-28F5439D15D4}" type="slidenum">
              <a:rPr lang="es-ES" altLang="es-ES" smtClean="0"/>
              <a:pPr/>
              <a:t>17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38916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3730EAF-CC20-44C7-A4CB-6BC53032003B}" type="slidenum">
              <a:rPr lang="es-ES" altLang="es-ES" smtClean="0"/>
              <a:pPr/>
              <a:t>18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4096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8C6FAA1-40DD-417D-B800-62C4D3B833DC}" type="slidenum">
              <a:rPr lang="es-ES" altLang="es-ES" smtClean="0"/>
              <a:pPr/>
              <a:t>19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43012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43299F3B-856A-4BB9-AF55-D8F4773F0398}" type="slidenum">
              <a:rPr lang="es-ES" altLang="es-ES" smtClean="0"/>
              <a:pPr/>
              <a:t>20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4506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69C6984-94A1-49BA-9C94-14B684F67947}" type="slidenum">
              <a:rPr lang="es-ES" altLang="es-ES" smtClean="0"/>
              <a:pPr/>
              <a:t>21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ES" altLang="es-ES"/>
              <a:t>Esquema sobre la farmacocinética.</a:t>
            </a:r>
          </a:p>
        </p:txBody>
      </p:sp>
      <p:sp>
        <p:nvSpPr>
          <p:cNvPr id="1024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496D143-2333-42EB-9D99-3A6FBDDB90FC}" type="slidenum">
              <a:rPr lang="es-ES" altLang="es-ES" smtClean="0"/>
              <a:pPr/>
              <a:t>4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4710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BBFA63F-A983-4F21-934D-BACAA5186D16}" type="slidenum">
              <a:rPr lang="es-ES" altLang="es-ES" smtClean="0"/>
              <a:pPr/>
              <a:t>22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ES" altLang="es-ES"/>
              <a:t>Bibliografía relevante.</a:t>
            </a:r>
          </a:p>
        </p:txBody>
      </p:sp>
      <p:sp>
        <p:nvSpPr>
          <p:cNvPr id="49156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57B45DE-1A33-4B86-9164-BAEE93039588}" type="slidenum">
              <a:rPr lang="es-ES" altLang="es-ES" smtClean="0"/>
              <a:pPr/>
              <a:t>23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ES" altLang="es-ES"/>
              <a:t>El concepto de farmacodinamia es el que se expone.</a:t>
            </a:r>
          </a:p>
        </p:txBody>
      </p:sp>
      <p:sp>
        <p:nvSpPr>
          <p:cNvPr id="12292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26F5355-FA63-473F-8F3C-9ADF101B7930}" type="slidenum">
              <a:rPr lang="es-ES" altLang="es-ES" smtClean="0"/>
              <a:pPr/>
              <a:t>5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1434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6635CC9-3CC0-41CE-90BB-5ED5A4AE4167}" type="slidenum">
              <a:rPr lang="es-ES" altLang="es-ES" smtClean="0"/>
              <a:pPr/>
              <a:t>6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1638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D5A4171-A4B5-48E1-BA24-385B9BCB36D0}" type="slidenum">
              <a:rPr lang="es-ES" altLang="es-ES" smtClean="0"/>
              <a:pPr/>
              <a:t>7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18436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49339D9-FFA2-4EB3-A3B2-35CE7B7908A6}" type="slidenum">
              <a:rPr lang="es-ES" altLang="es-ES" smtClean="0"/>
              <a:pPr/>
              <a:t>8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2048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BAEBF4D-DC9D-4C36-960B-43A2CBB2E779}" type="slidenum">
              <a:rPr lang="es-ES" altLang="es-ES" smtClean="0"/>
              <a:pPr/>
              <a:t>9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22532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311A87F9-426B-4179-B491-074D7D4DE00A}" type="slidenum">
              <a:rPr lang="es-ES" altLang="es-ES" smtClean="0"/>
              <a:pPr/>
              <a:t>10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"/>
          </a:p>
        </p:txBody>
      </p:sp>
      <p:sp>
        <p:nvSpPr>
          <p:cNvPr id="2458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44598E3-D1C0-45A0-83CD-141196EC7C2E}" type="slidenum">
              <a:rPr lang="es-ES" altLang="es-ES" smtClean="0"/>
              <a:pPr/>
              <a:t>11</a:t>
            </a:fld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58E9C-A2E7-4AD8-903B-B869E4F12ADB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FF9AD-3403-4519-99B3-13720A31DA0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5040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D4572-13D6-499F-8778-331A7CED4B32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C3750-D14B-41FB-BEDF-5DE655EB8BA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6788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203B2-126F-4F6C-B826-8899F0E52306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2E586-26C9-46F8-8E83-BF4BAF35BBF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6521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ECD37-39AD-49CD-98EB-5C9E016FE0B2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82ABB-E8EA-4C06-9A45-1ED2A11EDDA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2319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6DCF1-E6ED-40D8-A890-C53F9CCDE974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C7830-6F6D-424D-8F2D-0853187CA67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6976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DB030-AB80-42C4-95F2-090538AB6810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E0AC3-F7EC-4645-9EE3-73D0076355A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816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A5BAD-F5F5-4586-9E26-065577498BA6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22980-9F4D-4166-9CB1-8FCD0598090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7859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15D74-BCBE-4E3C-B038-713D2A1799DA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72B93-2AC9-48A7-8EEA-127905FDFC5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8244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F85C1-8D91-4E5F-A267-ADC6C295736B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4DF43-0E4D-4EC7-860E-54225B7A7C1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9691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F99E3-C718-4706-9B68-E033F6DFA11D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EC633-32EB-4DBF-81B1-32129569933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887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545F4-F0FA-401C-BD59-B98E2D10E68A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1C179-CA10-4E35-92A5-2E09C05D8A8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2197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1BF4F0-4C6B-4667-9624-E16246D05D16}" type="datetime1">
              <a:rPr lang="es-ES" smtClean="0"/>
              <a:t>01/02/2022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6E997FC-719E-4660-B450-4BD7B06E5AF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F00C6B3A-7E0B-46C1-BF3A-41FB6A4C5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115888"/>
            <a:ext cx="1476375" cy="114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2" descr="C:\Users\victor\OneDrive\NEFROLOGIA AL DIA\DOMINIO\Dossier\Icono NAD.jpg">
            <a:extLst>
              <a:ext uri="{FF2B5EF4-FFF2-40B4-BE49-F238E27FC236}">
                <a16:creationId xmlns:a16="http://schemas.microsoft.com/office/drawing/2014/main" id="{82142A4E-8951-40C9-A0A3-273A0A3A2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312738"/>
            <a:ext cx="1871662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8 Rectángulo">
            <a:extLst>
              <a:ext uri="{FF2B5EF4-FFF2-40B4-BE49-F238E27FC236}">
                <a16:creationId xmlns:a16="http://schemas.microsoft.com/office/drawing/2014/main" id="{C6C03623-4A8E-4ED9-B867-D75B4BE3C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93675"/>
            <a:ext cx="4572000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2200" b="1">
                <a:solidFill>
                  <a:srgbClr val="0000FF"/>
                </a:solidFill>
              </a:rPr>
              <a:t>Grupo Universidad de la SEN para Docencia de Grado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600" b="1">
                <a:solidFill>
                  <a:srgbClr val="0000FF"/>
                </a:solidFill>
              </a:rPr>
              <a:t>Coordinador Prof Gabriel de Arriba</a:t>
            </a:r>
          </a:p>
        </p:txBody>
      </p:sp>
      <p:cxnSp>
        <p:nvCxnSpPr>
          <p:cNvPr id="11" name="10 Conector recto">
            <a:extLst>
              <a:ext uri="{FF2B5EF4-FFF2-40B4-BE49-F238E27FC236}">
                <a16:creationId xmlns:a16="http://schemas.microsoft.com/office/drawing/2014/main" id="{C71941E3-4100-4CC5-A695-1B4D32734F42}"/>
              </a:ext>
            </a:extLst>
          </p:cNvPr>
          <p:cNvCxnSpPr/>
          <p:nvPr/>
        </p:nvCxnSpPr>
        <p:spPr>
          <a:xfrm>
            <a:off x="252413" y="1444625"/>
            <a:ext cx="8280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2" name="Text Box 309">
            <a:extLst>
              <a:ext uri="{FF2B5EF4-FFF2-40B4-BE49-F238E27FC236}">
                <a16:creationId xmlns:a16="http://schemas.microsoft.com/office/drawing/2014/main" id="{F35C101D-CEF6-489F-93C9-036AD9BD8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686" y="3227555"/>
            <a:ext cx="4691349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 dirty="0">
                <a:solidFill>
                  <a:schemeClr val="bg1"/>
                </a:solidFill>
              </a:rPr>
              <a:t>PONENTES: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 dirty="0">
                <a:solidFill>
                  <a:schemeClr val="bg1"/>
                </a:solidFill>
              </a:rPr>
              <a:t>Dr. Gabriel de Arriba de la Fuente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 dirty="0">
                <a:solidFill>
                  <a:schemeClr val="bg1"/>
                </a:solidFill>
              </a:rPr>
              <a:t>Dr. José Ramón Rodríguez Palomares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 dirty="0">
                <a:solidFill>
                  <a:schemeClr val="bg1"/>
                </a:solidFill>
              </a:rPr>
              <a:t>HOSPITAL: Hospital Universitario de Guadalajara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800" dirty="0">
                <a:solidFill>
                  <a:schemeClr val="bg1"/>
                </a:solidFill>
              </a:rPr>
              <a:t>UNIVERSIDAD: Universidad de Alcalá</a:t>
            </a:r>
          </a:p>
        </p:txBody>
      </p:sp>
      <p:sp>
        <p:nvSpPr>
          <p:cNvPr id="4103" name="309 CuadroTexto">
            <a:extLst>
              <a:ext uri="{FF2B5EF4-FFF2-40B4-BE49-F238E27FC236}">
                <a16:creationId xmlns:a16="http://schemas.microsoft.com/office/drawing/2014/main" id="{CAFADC1F-6145-4842-874C-07626AB45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205038"/>
            <a:ext cx="4177169" cy="76944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4400" b="1" dirty="0">
                <a:solidFill>
                  <a:srgbClr val="000000"/>
                </a:solidFill>
              </a:rPr>
              <a:t>Fármacos y riñón</a:t>
            </a:r>
            <a:endParaRPr lang="es-ES" altLang="es-ES" sz="2000" b="1" dirty="0">
              <a:solidFill>
                <a:srgbClr val="000000"/>
              </a:solidFill>
            </a:endParaRPr>
          </a:p>
        </p:txBody>
      </p:sp>
      <p:sp>
        <p:nvSpPr>
          <p:cNvPr id="4104" name="CuadroTexto 7">
            <a:extLst>
              <a:ext uri="{FF2B5EF4-FFF2-40B4-BE49-F238E27FC236}">
                <a16:creationId xmlns:a16="http://schemas.microsoft.com/office/drawing/2014/main" id="{499BA849-96D8-4A35-A785-A97B39538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49325"/>
            <a:ext cx="3222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1400" u="sng">
                <a:solidFill>
                  <a:srgbClr val="0000FF"/>
                </a:solidFill>
                <a:latin typeface="Arial" panose="020B0604020202020204" pitchFamily="34" charset="0"/>
              </a:rPr>
              <a:t>  http://www.nefrologiaaldia.org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3CBA89C-B6A5-437E-BE93-3134544E67B5}"/>
              </a:ext>
            </a:extLst>
          </p:cNvPr>
          <p:cNvSpPr txBox="1"/>
          <p:nvPr/>
        </p:nvSpPr>
        <p:spPr>
          <a:xfrm>
            <a:off x="373064" y="4876800"/>
            <a:ext cx="8447408" cy="1323439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12700" marR="5080">
              <a:spcBef>
                <a:spcPts val="105"/>
              </a:spcBef>
              <a:tabLst>
                <a:tab pos="354965" algn="l"/>
                <a:tab pos="355600" algn="l"/>
              </a:tabLst>
            </a:pPr>
            <a:r>
              <a:rPr lang="es-ES" sz="2000" i="1" spc="-10" dirty="0">
                <a:solidFill>
                  <a:schemeClr val="bg1"/>
                </a:solidFill>
                <a:latin typeface="Calibri"/>
                <a:cs typeface="Calibri"/>
              </a:rPr>
              <a:t>En este tema se revisan los mecanismos por los que el riñón interviene en la farmacocinética y farmacodinamia, así como </a:t>
            </a:r>
            <a:r>
              <a:rPr lang="es-ES" sz="2000" i="1" dirty="0">
                <a:solidFill>
                  <a:schemeClr val="bg1"/>
                </a:solidFill>
                <a:latin typeface="Calibri"/>
                <a:cs typeface="Calibri"/>
              </a:rPr>
              <a:t>los</a:t>
            </a:r>
            <a:r>
              <a:rPr lang="es-ES" sz="2000" i="1" spc="130" dirty="0">
                <a:solidFill>
                  <a:schemeClr val="bg1"/>
                </a:solidFill>
                <a:latin typeface="Calibri"/>
                <a:cs typeface="Calibri"/>
              </a:rPr>
              <a:t> principios generales de dosificación de fármacos en la enfermedad renal crónica, diálisis y trasplante renal.</a:t>
            </a:r>
          </a:p>
        </p:txBody>
      </p:sp>
    </p:spTree>
    <p:extLst>
      <p:ext uri="{BB962C8B-B14F-4D97-AF65-F5344CB8AC3E}">
        <p14:creationId xmlns:p14="http://schemas.microsoft.com/office/powerpoint/2010/main" val="331158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EXCRECIÓN</a:t>
            </a:r>
          </a:p>
        </p:txBody>
      </p:sp>
      <p:sp>
        <p:nvSpPr>
          <p:cNvPr id="21507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r>
              <a:rPr lang="es-ES" altLang="es-ES" sz="2800">
                <a:solidFill>
                  <a:schemeClr val="bg1"/>
                </a:solidFill>
              </a:rPr>
              <a:t>Modificaciones en los mecanismos de excreción no renales (hígado, intestino..etc.)</a:t>
            </a:r>
          </a:p>
          <a:p>
            <a:r>
              <a:rPr lang="es-ES" altLang="es-ES" sz="2800">
                <a:solidFill>
                  <a:schemeClr val="bg1"/>
                </a:solidFill>
              </a:rPr>
              <a:t>Disminución de la excreción renal. Puede afectarse por:</a:t>
            </a:r>
          </a:p>
          <a:p>
            <a:pPr lvl="1"/>
            <a:r>
              <a:rPr lang="es-ES" altLang="es-ES" sz="2400">
                <a:solidFill>
                  <a:schemeClr val="bg1"/>
                </a:solidFill>
              </a:rPr>
              <a:t>Disminución del filtrado glomerular.</a:t>
            </a:r>
          </a:p>
          <a:p>
            <a:pPr lvl="1"/>
            <a:r>
              <a:rPr lang="es-ES" altLang="es-ES" sz="2400">
                <a:solidFill>
                  <a:schemeClr val="bg1"/>
                </a:solidFill>
              </a:rPr>
              <a:t>Modificaciones en la reabsorción tubular.</a:t>
            </a:r>
          </a:p>
          <a:p>
            <a:pPr lvl="1"/>
            <a:r>
              <a:rPr lang="es-ES" altLang="es-ES" sz="2400">
                <a:solidFill>
                  <a:schemeClr val="bg1"/>
                </a:solidFill>
              </a:rPr>
              <a:t>Modificaciones en la secreción tubular.</a:t>
            </a:r>
          </a:p>
          <a:p>
            <a:endParaRPr lang="es-ES" altLang="es-ES" sz="2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EFECTOS TISULARES</a:t>
            </a:r>
          </a:p>
        </p:txBody>
      </p:sp>
      <p:sp>
        <p:nvSpPr>
          <p:cNvPr id="23555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r>
              <a:rPr lang="es-ES" altLang="es-ES" sz="2800">
                <a:solidFill>
                  <a:schemeClr val="bg1"/>
                </a:solidFill>
              </a:rPr>
              <a:t>Pueden modificarse en la enfermedad renal aunque en muchos casos no son bien conocidos.</a:t>
            </a:r>
          </a:p>
          <a:p>
            <a:r>
              <a:rPr lang="es-ES" altLang="es-ES" sz="2800">
                <a:solidFill>
                  <a:schemeClr val="bg1"/>
                </a:solidFill>
              </a:rPr>
              <a:t>Considerar si la acción del fármaco depende del tiempo de actuación o de su concentración.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EVALUACION DEL PACIENTE</a:t>
            </a:r>
          </a:p>
        </p:txBody>
      </p:sp>
      <p:sp>
        <p:nvSpPr>
          <p:cNvPr id="25603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248150"/>
          </a:xfrm>
        </p:spPr>
        <p:txBody>
          <a:bodyPr/>
          <a:lstStyle/>
          <a:p>
            <a:r>
              <a:rPr lang="es-ES" altLang="es-ES" sz="2800" dirty="0">
                <a:solidFill>
                  <a:schemeClr val="bg1"/>
                </a:solidFill>
              </a:rPr>
              <a:t>Historia clínica: Toxicidad previa, posibles interacciones farmacológicas, otras </a:t>
            </a:r>
            <a:r>
              <a:rPr lang="es-ES" altLang="es-ES" sz="2800" dirty="0" err="1">
                <a:solidFill>
                  <a:schemeClr val="bg1"/>
                </a:solidFill>
              </a:rPr>
              <a:t>nefrotoxinas</a:t>
            </a:r>
            <a:r>
              <a:rPr lang="es-ES" altLang="es-ES" sz="2800" dirty="0">
                <a:solidFill>
                  <a:schemeClr val="bg1"/>
                </a:solidFill>
              </a:rPr>
              <a:t>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Exploración física: Peso, talla, volemia, otras patologías asociadas.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Estimación de la función renal:</a:t>
            </a:r>
          </a:p>
          <a:p>
            <a:pPr lvl="1"/>
            <a:r>
              <a:rPr lang="es-ES" altLang="es-ES" dirty="0">
                <a:solidFill>
                  <a:schemeClr val="bg1"/>
                </a:solidFill>
              </a:rPr>
              <a:t>Cockcroft-</a:t>
            </a:r>
            <a:r>
              <a:rPr lang="es-ES" altLang="es-ES" dirty="0" err="1">
                <a:solidFill>
                  <a:schemeClr val="bg1"/>
                </a:solidFill>
              </a:rPr>
              <a:t>Gault</a:t>
            </a:r>
            <a:r>
              <a:rPr lang="es-ES" altLang="es-E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s-ES" altLang="es-ES" dirty="0">
                <a:solidFill>
                  <a:schemeClr val="bg1"/>
                </a:solidFill>
              </a:rPr>
              <a:t>MDRD.</a:t>
            </a:r>
          </a:p>
          <a:p>
            <a:pPr lvl="1"/>
            <a:r>
              <a:rPr lang="es-ES" altLang="es-ES" dirty="0">
                <a:solidFill>
                  <a:schemeClr val="bg1"/>
                </a:solidFill>
              </a:rPr>
              <a:t>CKD-EPI.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CONCEPTOS RELEVANTES</a:t>
            </a:r>
          </a:p>
        </p:txBody>
      </p:sp>
      <p:sp>
        <p:nvSpPr>
          <p:cNvPr id="7171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248150"/>
          </a:xfrm>
        </p:spPr>
        <p:txBody>
          <a:bodyPr/>
          <a:lstStyle/>
          <a:p>
            <a:pPr>
              <a:defRPr/>
            </a:pPr>
            <a:r>
              <a:rPr lang="es-ES" altLang="es-ES" sz="2800" dirty="0">
                <a:solidFill>
                  <a:schemeClr val="bg1"/>
                </a:solidFill>
              </a:rPr>
              <a:t>Cuánto mayor sea la fracción de fármaco activo excretado en la orina mayor será la necesidad de ajuste.</a:t>
            </a:r>
          </a:p>
          <a:p>
            <a:pPr>
              <a:defRPr/>
            </a:pPr>
            <a:r>
              <a:rPr lang="es-ES" altLang="es-ES" sz="2800" dirty="0">
                <a:solidFill>
                  <a:schemeClr val="bg1"/>
                </a:solidFill>
              </a:rPr>
              <a:t>Cuanto más estrecha sea la ventana terapéutica del fármaco (diferencia entre concentración tóxica y efectiva) mayor será la necesidad de ajuste.</a:t>
            </a:r>
          </a:p>
          <a:p>
            <a:pPr>
              <a:defRPr/>
            </a:pPr>
            <a:r>
              <a:rPr lang="es-ES" altLang="es-ES" sz="2800" dirty="0">
                <a:solidFill>
                  <a:schemeClr val="bg1"/>
                </a:solidFill>
              </a:rPr>
              <a:t>Evitar en lo posible fármacos </a:t>
            </a:r>
            <a:r>
              <a:rPr lang="es-ES" altLang="es-ES" sz="2800" dirty="0" err="1">
                <a:solidFill>
                  <a:schemeClr val="bg1"/>
                </a:solidFill>
              </a:rPr>
              <a:t>nefrotóxicos</a:t>
            </a:r>
            <a:r>
              <a:rPr lang="es-ES" altLang="es-ES" sz="28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ES" altLang="es-E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¿CÓMO AJUSTAR LA DOSIS?</a:t>
            </a:r>
          </a:p>
        </p:txBody>
      </p:sp>
      <p:sp>
        <p:nvSpPr>
          <p:cNvPr id="29699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r>
              <a:rPr lang="es-ES" altLang="es-ES">
                <a:solidFill>
                  <a:schemeClr val="bg1"/>
                </a:solidFill>
              </a:rPr>
              <a:t>Aumentar el intervalo entre dosis. Sobre todo cuando interesa concentraciones pico elevadas.</a:t>
            </a:r>
          </a:p>
          <a:p>
            <a:r>
              <a:rPr lang="es-ES" altLang="es-ES">
                <a:solidFill>
                  <a:schemeClr val="bg1"/>
                </a:solidFill>
              </a:rPr>
              <a:t>Reducir dosis en el intervalo habitual.  Cuando la concentración pico es menos relevante.</a:t>
            </a:r>
          </a:p>
          <a:p>
            <a:r>
              <a:rPr lang="es-ES" altLang="es-ES">
                <a:solidFill>
                  <a:schemeClr val="bg1"/>
                </a:solidFill>
              </a:rPr>
              <a:t>Combinación de ambos métodos.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ítulo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AJUSTE DE DOSIS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11188" y="2205038"/>
            <a:ext cx="3455987" cy="18716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9" name="Rectángulo 8"/>
          <p:cNvSpPr/>
          <p:nvPr/>
        </p:nvSpPr>
        <p:spPr>
          <a:xfrm>
            <a:off x="4932363" y="2133600"/>
            <a:ext cx="3455987" cy="18716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2" name="Forma libre 11"/>
          <p:cNvSpPr/>
          <p:nvPr/>
        </p:nvSpPr>
        <p:spPr>
          <a:xfrm>
            <a:off x="844550" y="2311400"/>
            <a:ext cx="2954338" cy="1536700"/>
          </a:xfrm>
          <a:custGeom>
            <a:avLst/>
            <a:gdLst>
              <a:gd name="connsiteX0" fmla="*/ 0 w 2954215"/>
              <a:gd name="connsiteY0" fmla="*/ 1537883 h 1537883"/>
              <a:gd name="connsiteX1" fmla="*/ 673239 w 2954215"/>
              <a:gd name="connsiteY1" fmla="*/ 485 h 1537883"/>
              <a:gd name="connsiteX2" fmla="*/ 1426865 w 2954215"/>
              <a:gd name="connsiteY2" fmla="*/ 1357012 h 1537883"/>
              <a:gd name="connsiteX3" fmla="*/ 2220685 w 2954215"/>
              <a:gd name="connsiteY3" fmla="*/ 10533 h 1537883"/>
              <a:gd name="connsiteX4" fmla="*/ 2954215 w 2954215"/>
              <a:gd name="connsiteY4" fmla="*/ 1437399 h 153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4215" h="1537883">
                <a:moveTo>
                  <a:pt x="0" y="1537883"/>
                </a:moveTo>
                <a:cubicBezTo>
                  <a:pt x="217714" y="784256"/>
                  <a:pt x="435428" y="30630"/>
                  <a:pt x="673239" y="485"/>
                </a:cubicBezTo>
                <a:cubicBezTo>
                  <a:pt x="911050" y="-29660"/>
                  <a:pt x="1168957" y="1355337"/>
                  <a:pt x="1426865" y="1357012"/>
                </a:cubicBezTo>
                <a:cubicBezTo>
                  <a:pt x="1684773" y="1358687"/>
                  <a:pt x="1966127" y="-2865"/>
                  <a:pt x="2220685" y="10533"/>
                </a:cubicBezTo>
                <a:cubicBezTo>
                  <a:pt x="2475243" y="23931"/>
                  <a:pt x="2842008" y="1209637"/>
                  <a:pt x="2954215" y="14373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7" name="Forma libre 16"/>
          <p:cNvSpPr/>
          <p:nvPr/>
        </p:nvSpPr>
        <p:spPr>
          <a:xfrm>
            <a:off x="5076825" y="2311400"/>
            <a:ext cx="2952750" cy="1536700"/>
          </a:xfrm>
          <a:custGeom>
            <a:avLst/>
            <a:gdLst>
              <a:gd name="connsiteX0" fmla="*/ 0 w 2954215"/>
              <a:gd name="connsiteY0" fmla="*/ 1537883 h 1537883"/>
              <a:gd name="connsiteX1" fmla="*/ 673239 w 2954215"/>
              <a:gd name="connsiteY1" fmla="*/ 485 h 1537883"/>
              <a:gd name="connsiteX2" fmla="*/ 1426865 w 2954215"/>
              <a:gd name="connsiteY2" fmla="*/ 1357012 h 1537883"/>
              <a:gd name="connsiteX3" fmla="*/ 2220685 w 2954215"/>
              <a:gd name="connsiteY3" fmla="*/ 10533 h 1537883"/>
              <a:gd name="connsiteX4" fmla="*/ 2954215 w 2954215"/>
              <a:gd name="connsiteY4" fmla="*/ 1437399 h 153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4215" h="1537883">
                <a:moveTo>
                  <a:pt x="0" y="1537883"/>
                </a:moveTo>
                <a:cubicBezTo>
                  <a:pt x="217714" y="784256"/>
                  <a:pt x="435428" y="30630"/>
                  <a:pt x="673239" y="485"/>
                </a:cubicBezTo>
                <a:cubicBezTo>
                  <a:pt x="911050" y="-29660"/>
                  <a:pt x="1168957" y="1355337"/>
                  <a:pt x="1426865" y="1357012"/>
                </a:cubicBezTo>
                <a:cubicBezTo>
                  <a:pt x="1684773" y="1358687"/>
                  <a:pt x="1966127" y="-2865"/>
                  <a:pt x="2220685" y="10533"/>
                </a:cubicBezTo>
                <a:cubicBezTo>
                  <a:pt x="2475243" y="23931"/>
                  <a:pt x="2842008" y="1209637"/>
                  <a:pt x="2954215" y="14373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3" name="Forma libre 12"/>
          <p:cNvSpPr/>
          <p:nvPr/>
        </p:nvSpPr>
        <p:spPr>
          <a:xfrm>
            <a:off x="844550" y="2341563"/>
            <a:ext cx="3114675" cy="1473200"/>
          </a:xfrm>
          <a:custGeom>
            <a:avLst/>
            <a:gdLst>
              <a:gd name="connsiteX0" fmla="*/ 0 w 3115762"/>
              <a:gd name="connsiteY0" fmla="*/ 1436978 h 1473244"/>
              <a:gd name="connsiteX1" fmla="*/ 582804 w 3115762"/>
              <a:gd name="connsiteY1" fmla="*/ 64 h 1473244"/>
              <a:gd name="connsiteX2" fmla="*/ 2944167 w 3115762"/>
              <a:gd name="connsiteY2" fmla="*/ 1376688 h 1473244"/>
              <a:gd name="connsiteX3" fmla="*/ 2924070 w 3115762"/>
              <a:gd name="connsiteY3" fmla="*/ 1356591 h 1473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15762" h="1473244">
                <a:moveTo>
                  <a:pt x="0" y="1436978"/>
                </a:moveTo>
                <a:cubicBezTo>
                  <a:pt x="46055" y="723545"/>
                  <a:pt x="92110" y="10112"/>
                  <a:pt x="582804" y="64"/>
                </a:cubicBezTo>
                <a:cubicBezTo>
                  <a:pt x="1073498" y="-9984"/>
                  <a:pt x="2553956" y="1150600"/>
                  <a:pt x="2944167" y="1376688"/>
                </a:cubicBezTo>
                <a:cubicBezTo>
                  <a:pt x="3334378" y="1602776"/>
                  <a:pt x="2939143" y="1361615"/>
                  <a:pt x="2924070" y="1356591"/>
                </a:cubicBezTo>
              </a:path>
            </a:pathLst>
          </a:custGeom>
          <a:ln w="698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4" name="Forma libre 13"/>
          <p:cNvSpPr/>
          <p:nvPr/>
        </p:nvSpPr>
        <p:spPr>
          <a:xfrm>
            <a:off x="5103813" y="2789238"/>
            <a:ext cx="3136900" cy="1009650"/>
          </a:xfrm>
          <a:custGeom>
            <a:avLst/>
            <a:gdLst>
              <a:gd name="connsiteX0" fmla="*/ 0 w 3135883"/>
              <a:gd name="connsiteY0" fmla="*/ 1008516 h 1008516"/>
              <a:gd name="connsiteX1" fmla="*/ 643094 w 3135883"/>
              <a:gd name="connsiteY1" fmla="*/ 3681 h 1008516"/>
              <a:gd name="connsiteX2" fmla="*/ 1446962 w 3135883"/>
              <a:gd name="connsiteY2" fmla="*/ 646775 h 1008516"/>
              <a:gd name="connsiteX3" fmla="*/ 2130250 w 3135883"/>
              <a:gd name="connsiteY3" fmla="*/ 23777 h 1008516"/>
              <a:gd name="connsiteX4" fmla="*/ 3064747 w 3135883"/>
              <a:gd name="connsiteY4" fmla="*/ 877887 h 1008516"/>
              <a:gd name="connsiteX5" fmla="*/ 3054699 w 3135883"/>
              <a:gd name="connsiteY5" fmla="*/ 877887 h 1008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35883" h="1008516">
                <a:moveTo>
                  <a:pt x="0" y="1008516"/>
                </a:moveTo>
                <a:cubicBezTo>
                  <a:pt x="200967" y="536243"/>
                  <a:pt x="401934" y="63971"/>
                  <a:pt x="643094" y="3681"/>
                </a:cubicBezTo>
                <a:cubicBezTo>
                  <a:pt x="884254" y="-56609"/>
                  <a:pt x="1199103" y="643426"/>
                  <a:pt x="1446962" y="646775"/>
                </a:cubicBezTo>
                <a:cubicBezTo>
                  <a:pt x="1694821" y="650124"/>
                  <a:pt x="1860619" y="-14742"/>
                  <a:pt x="2130250" y="23777"/>
                </a:cubicBezTo>
                <a:cubicBezTo>
                  <a:pt x="2399881" y="62296"/>
                  <a:pt x="2910672" y="735535"/>
                  <a:pt x="3064747" y="877887"/>
                </a:cubicBezTo>
                <a:cubicBezTo>
                  <a:pt x="3218822" y="1020239"/>
                  <a:pt x="3078145" y="881236"/>
                  <a:pt x="3054699" y="877887"/>
                </a:cubicBezTo>
              </a:path>
            </a:pathLst>
          </a:custGeom>
          <a:noFill/>
          <a:ln w="698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1756" name="CuadroTexto 15"/>
          <p:cNvSpPr txBox="1">
            <a:spLocks noChangeArrowheads="1"/>
          </p:cNvSpPr>
          <p:nvPr/>
        </p:nvSpPr>
        <p:spPr bwMode="auto">
          <a:xfrm>
            <a:off x="1116013" y="1622425"/>
            <a:ext cx="2228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" sz="1800">
                <a:solidFill>
                  <a:schemeClr val="bg1"/>
                </a:solidFill>
              </a:rPr>
              <a:t>Aumento de intervalo</a:t>
            </a:r>
          </a:p>
        </p:txBody>
      </p:sp>
      <p:sp>
        <p:nvSpPr>
          <p:cNvPr id="31757" name="CuadroTexto 21"/>
          <p:cNvSpPr txBox="1">
            <a:spLocks noChangeArrowheads="1"/>
          </p:cNvSpPr>
          <p:nvPr/>
        </p:nvSpPr>
        <p:spPr bwMode="auto">
          <a:xfrm>
            <a:off x="5438775" y="1581150"/>
            <a:ext cx="19764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" sz="1800">
                <a:solidFill>
                  <a:schemeClr val="bg1"/>
                </a:solidFill>
              </a:rPr>
              <a:t>Reducción de dosis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DEL TRATAMIENTO</a:t>
            </a:r>
          </a:p>
        </p:txBody>
      </p:sp>
      <p:sp>
        <p:nvSpPr>
          <p:cNvPr id="33795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r>
              <a:rPr lang="es-ES" altLang="es-ES">
                <a:solidFill>
                  <a:schemeClr val="bg1"/>
                </a:solidFill>
              </a:rPr>
              <a:t>Niveles del fármaco cuando es posible.</a:t>
            </a:r>
          </a:p>
          <a:p>
            <a:r>
              <a:rPr lang="es-ES" altLang="es-ES">
                <a:solidFill>
                  <a:schemeClr val="bg1"/>
                </a:solidFill>
              </a:rPr>
              <a:t>Evaluar respuesta clínica.</a:t>
            </a:r>
          </a:p>
          <a:p>
            <a:r>
              <a:rPr lang="es-ES" altLang="es-ES">
                <a:solidFill>
                  <a:schemeClr val="bg1"/>
                </a:solidFill>
              </a:rPr>
              <a:t>Monitorización estrecha de la función renal.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HEMODIÁLISIS</a:t>
            </a:r>
          </a:p>
        </p:txBody>
      </p:sp>
      <p:sp>
        <p:nvSpPr>
          <p:cNvPr id="7171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altLang="es-ES" dirty="0">
                <a:solidFill>
                  <a:schemeClr val="bg1"/>
                </a:solidFill>
              </a:rPr>
              <a:t>Factores principales que influyen: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Peso molecular y volumen de distribución del fármaco.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Unión a proteínas del fármaco.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Aclaramiento de la membrana de diálisis.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altLang="es-ES" dirty="0">
                <a:solidFill>
                  <a:schemeClr val="bg1"/>
                </a:solidFill>
              </a:rPr>
              <a:t>Administrar fármacos en general después de la sesión de hemodiálisis.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DIÁLISIS PERITONEAL</a:t>
            </a:r>
          </a:p>
        </p:txBody>
      </p:sp>
      <p:sp>
        <p:nvSpPr>
          <p:cNvPr id="7171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altLang="es-ES" dirty="0">
                <a:solidFill>
                  <a:schemeClr val="bg1"/>
                </a:solidFill>
              </a:rPr>
              <a:t>Factores principales que influyen: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Volumen de distribución del fármaco.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Unión a proteínas del fármaco.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Aclaramiento peritoneal.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Función renal residual.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altLang="es-ES" dirty="0">
                <a:solidFill>
                  <a:schemeClr val="bg1"/>
                </a:solidFill>
              </a:rPr>
              <a:t>En ocasiones se pueden administrar fármacos por vía intraperitoneal.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TRASPLANTE RENAL</a:t>
            </a:r>
          </a:p>
        </p:txBody>
      </p:sp>
      <p:sp>
        <p:nvSpPr>
          <p:cNvPr id="7171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altLang="es-ES" dirty="0">
                <a:solidFill>
                  <a:schemeClr val="bg1"/>
                </a:solidFill>
              </a:rPr>
              <a:t>Factores principales que influyen: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Función renal.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Interacciones farmacológicas (CYP3A4/Glicoproteína P).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/>
        <p:txBody>
          <a:bodyPr lIns="0" tIns="12700" rIns="0" bIns="0" rtlCol="0">
            <a:spAutoFit/>
          </a:bodyPr>
          <a:lstStyle/>
          <a:p>
            <a:pPr marL="13970" algn="ctr" fontAlgn="auto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defRPr/>
            </a:pPr>
            <a:r>
              <a:rPr b="1" spc="-5" dirty="0">
                <a:solidFill>
                  <a:schemeClr val="bg1"/>
                </a:solidFill>
                <a:latin typeface="+mn-lt"/>
              </a:rPr>
              <a:t>INDI</a:t>
            </a:r>
            <a:r>
              <a:rPr b="1" dirty="0">
                <a:solidFill>
                  <a:schemeClr val="bg1"/>
                </a:solidFill>
                <a:latin typeface="+mn-lt"/>
              </a:rPr>
              <a:t>C</a:t>
            </a:r>
            <a:r>
              <a:rPr b="1" spc="-5" dirty="0">
                <a:solidFill>
                  <a:schemeClr val="bg1"/>
                </a:solidFill>
                <a:latin typeface="+mn-lt"/>
              </a:rPr>
              <a:t>E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95300" y="1417638"/>
            <a:ext cx="8229600" cy="3523530"/>
          </a:xfrm>
        </p:spPr>
        <p:txBody>
          <a:bodyPr/>
          <a:lstStyle/>
          <a:p>
            <a:r>
              <a:rPr lang="es-ES" altLang="es-ES" sz="2800" dirty="0">
                <a:solidFill>
                  <a:schemeClr val="bg1"/>
                </a:solidFill>
              </a:rPr>
              <a:t>Introducción.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Generalidades. Farmacocinética y Farmacodinamia.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Medición de la función renal.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Fármacos y enfermedad renal crónica. Dosificación.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Fármacos y fracaso renal agudo.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Fármacos en diálisis y trasplante.</a:t>
            </a: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234233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ANTIINFECCIOSOS</a:t>
            </a:r>
          </a:p>
        </p:txBody>
      </p:sp>
      <p:graphicFrame>
        <p:nvGraphicFramePr>
          <p:cNvPr id="2" name="Marcador de contenido 1"/>
          <p:cNvGraphicFramePr>
            <a:graphicFrameLocks noGrp="1"/>
          </p:cNvGraphicFramePr>
          <p:nvPr>
            <p:ph idx="1"/>
          </p:nvPr>
        </p:nvGraphicFramePr>
        <p:xfrm>
          <a:off x="395288" y="1522413"/>
          <a:ext cx="8229600" cy="4043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4270931945"/>
                    </a:ext>
                  </a:extLst>
                </a:gridCol>
                <a:gridCol w="1450672">
                  <a:extLst>
                    <a:ext uri="{9D8B030D-6E8A-4147-A177-3AD203B41FA5}">
                      <a16:colId xmlns:a16="http://schemas.microsoft.com/office/drawing/2014/main" val="3128992570"/>
                    </a:ext>
                  </a:extLst>
                </a:gridCol>
                <a:gridCol w="1841168">
                  <a:extLst>
                    <a:ext uri="{9D8B030D-6E8A-4147-A177-3AD203B41FA5}">
                      <a16:colId xmlns:a16="http://schemas.microsoft.com/office/drawing/2014/main" val="319628074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79719625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236500615"/>
                    </a:ext>
                  </a:extLst>
                </a:gridCol>
              </a:tblGrid>
              <a:tr h="335270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FARMACOS</a:t>
                      </a: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NO AJUSTE</a:t>
                      </a: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AJUSTE MENOR </a:t>
                      </a: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AJUSTE</a:t>
                      </a:r>
                      <a:r>
                        <a:rPr lang="es-ES" sz="1600" baseline="0" dirty="0">
                          <a:solidFill>
                            <a:schemeClr val="bg1"/>
                          </a:solidFill>
                        </a:rPr>
                        <a:t> MAYOR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EVITAR</a:t>
                      </a: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49429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Aminoglucósidos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51742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Carbapenems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747056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Cefalosporinas</a:t>
                      </a: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6" marB="4571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94784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Quinolonas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778615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Glicopéptidos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320287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Lincosaminas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55237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Macrólidos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530486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Penicilinas</a:t>
                      </a: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250491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Anfotericina</a:t>
                      </a:r>
                      <a:r>
                        <a:rPr lang="es-ES" sz="1600" baseline="0" dirty="0">
                          <a:solidFill>
                            <a:schemeClr val="bg1"/>
                          </a:solidFill>
                        </a:rPr>
                        <a:t> B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771484"/>
                  </a:ext>
                </a:extLst>
              </a:tr>
              <a:tr h="37080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Antifúngicos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6" marB="4571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44405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ANTIDIABÉTICOS</a:t>
            </a:r>
          </a:p>
        </p:txBody>
      </p:sp>
      <p:graphicFrame>
        <p:nvGraphicFramePr>
          <p:cNvPr id="2" name="Marcador de contenido 1"/>
          <p:cNvGraphicFramePr>
            <a:graphicFrameLocks noGrp="1"/>
          </p:cNvGraphicFramePr>
          <p:nvPr>
            <p:ph idx="1"/>
          </p:nvPr>
        </p:nvGraphicFramePr>
        <p:xfrm>
          <a:off x="457200" y="1754188"/>
          <a:ext cx="8229600" cy="2560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448">
                  <a:extLst>
                    <a:ext uri="{9D8B030D-6E8A-4147-A177-3AD203B41FA5}">
                      <a16:colId xmlns:a16="http://schemas.microsoft.com/office/drawing/2014/main" val="427093194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128992570"/>
                    </a:ext>
                  </a:extLst>
                </a:gridCol>
                <a:gridCol w="1841168">
                  <a:extLst>
                    <a:ext uri="{9D8B030D-6E8A-4147-A177-3AD203B41FA5}">
                      <a16:colId xmlns:a16="http://schemas.microsoft.com/office/drawing/2014/main" val="319628074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79719625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236500615"/>
                    </a:ext>
                  </a:extLst>
                </a:gridCol>
              </a:tblGrid>
              <a:tr h="335322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FARMACOS</a:t>
                      </a: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NO AJUSTE</a:t>
                      </a: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AJUSTE MENOR </a:t>
                      </a: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AJUSTE</a:t>
                      </a:r>
                      <a:r>
                        <a:rPr lang="es-ES" sz="1600" baseline="0" dirty="0">
                          <a:solidFill>
                            <a:schemeClr val="bg1"/>
                          </a:solidFill>
                        </a:rPr>
                        <a:t> MAYOR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EVITAR</a:t>
                      </a: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49429"/>
                  </a:ext>
                </a:extLst>
              </a:tr>
              <a:tr h="370886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Insulina</a:t>
                      </a: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51742"/>
                  </a:ext>
                </a:extLst>
              </a:tr>
              <a:tr h="370886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Biguanidas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747056"/>
                  </a:ext>
                </a:extLst>
              </a:tr>
              <a:tr h="370886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Sulfonilureas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94784"/>
                  </a:ext>
                </a:extLst>
              </a:tr>
              <a:tr h="370886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Meglitinidas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778615"/>
                  </a:ext>
                </a:extLst>
              </a:tr>
              <a:tr h="370886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Tiazolidinedionas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320287"/>
                  </a:ext>
                </a:extLst>
              </a:tr>
              <a:tr h="370886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Inhibidores</a:t>
                      </a:r>
                      <a:r>
                        <a:rPr lang="es-ES" sz="1600" baseline="0" dirty="0">
                          <a:solidFill>
                            <a:schemeClr val="bg1"/>
                          </a:solidFill>
                        </a:rPr>
                        <a:t> SGLT-2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26" marB="4572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55237"/>
                  </a:ext>
                </a:extLst>
              </a:tr>
            </a:tbl>
          </a:graphicData>
        </a:graphic>
      </p:graphicFrame>
      <p:pic>
        <p:nvPicPr>
          <p:cNvPr id="44087" name="Picture 12" descr="S.E.N. Nefrología (@SENefrologia) | Twitt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-26988"/>
            <a:ext cx="681037" cy="679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ANALGESICOS/PSICOTROPOS</a:t>
            </a:r>
          </a:p>
        </p:txBody>
      </p:sp>
      <p:graphicFrame>
        <p:nvGraphicFramePr>
          <p:cNvPr id="2" name="Marcador de contenido 1"/>
          <p:cNvGraphicFramePr>
            <a:graphicFrameLocks noGrp="1"/>
          </p:cNvGraphicFramePr>
          <p:nvPr>
            <p:ph idx="1"/>
          </p:nvPr>
        </p:nvGraphicFramePr>
        <p:xfrm>
          <a:off x="395288" y="1522413"/>
          <a:ext cx="8099425" cy="3509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390">
                  <a:extLst>
                    <a:ext uri="{9D8B030D-6E8A-4147-A177-3AD203B41FA5}">
                      <a16:colId xmlns:a16="http://schemas.microsoft.com/office/drawing/2014/main" val="4270931945"/>
                    </a:ext>
                  </a:extLst>
                </a:gridCol>
                <a:gridCol w="1224076">
                  <a:extLst>
                    <a:ext uri="{9D8B030D-6E8A-4147-A177-3AD203B41FA5}">
                      <a16:colId xmlns:a16="http://schemas.microsoft.com/office/drawing/2014/main" val="3128992570"/>
                    </a:ext>
                  </a:extLst>
                </a:gridCol>
                <a:gridCol w="1598337">
                  <a:extLst>
                    <a:ext uri="{9D8B030D-6E8A-4147-A177-3AD203B41FA5}">
                      <a16:colId xmlns:a16="http://schemas.microsoft.com/office/drawing/2014/main" val="3196280745"/>
                    </a:ext>
                  </a:extLst>
                </a:gridCol>
                <a:gridCol w="1728107">
                  <a:extLst>
                    <a:ext uri="{9D8B030D-6E8A-4147-A177-3AD203B41FA5}">
                      <a16:colId xmlns:a16="http://schemas.microsoft.com/office/drawing/2014/main" val="3797196257"/>
                    </a:ext>
                  </a:extLst>
                </a:gridCol>
                <a:gridCol w="1244515">
                  <a:extLst>
                    <a:ext uri="{9D8B030D-6E8A-4147-A177-3AD203B41FA5}">
                      <a16:colId xmlns:a16="http://schemas.microsoft.com/office/drawing/2014/main" val="2236500615"/>
                    </a:ext>
                  </a:extLst>
                </a:gridCol>
              </a:tblGrid>
              <a:tr h="335266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FARMACOS</a:t>
                      </a: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NO AJUSTE</a:t>
                      </a: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AJUSTE MENOR </a:t>
                      </a: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AJUSTE</a:t>
                      </a:r>
                      <a:r>
                        <a:rPr lang="es-ES" sz="1600" baseline="0" dirty="0">
                          <a:solidFill>
                            <a:schemeClr val="bg1"/>
                          </a:solidFill>
                        </a:rPr>
                        <a:t> MAYOR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EVITAR</a:t>
                      </a: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49429"/>
                  </a:ext>
                </a:extLst>
              </a:tr>
              <a:tr h="370799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Paracetamol</a:t>
                      </a: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51742"/>
                  </a:ext>
                </a:extLst>
              </a:tr>
              <a:tr h="370799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Opioides</a:t>
                      </a: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747056"/>
                  </a:ext>
                </a:extLst>
              </a:tr>
              <a:tr h="37079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AINEs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94784"/>
                  </a:ext>
                </a:extLst>
              </a:tr>
              <a:tr h="579101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Inhibidores</a:t>
                      </a:r>
                      <a:r>
                        <a:rPr lang="es-ES" sz="16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1600" baseline="0" dirty="0" err="1">
                          <a:solidFill>
                            <a:schemeClr val="bg1"/>
                          </a:solidFill>
                        </a:rPr>
                        <a:t>recaptación</a:t>
                      </a:r>
                      <a:r>
                        <a:rPr lang="es-ES" sz="1600" baseline="0" dirty="0">
                          <a:solidFill>
                            <a:schemeClr val="bg1"/>
                          </a:solidFill>
                        </a:rPr>
                        <a:t> serotonina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778615"/>
                  </a:ext>
                </a:extLst>
              </a:tr>
              <a:tr h="37079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Triciclicos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320287"/>
                  </a:ext>
                </a:extLst>
              </a:tr>
              <a:tr h="370799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Antipsicóticos</a:t>
                      </a: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55237"/>
                  </a:ext>
                </a:extLst>
              </a:tr>
              <a:tr h="370799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chemeClr val="bg1"/>
                          </a:solidFill>
                        </a:rPr>
                        <a:t>Benzodiacepinas</a:t>
                      </a: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530486"/>
                  </a:ext>
                </a:extLst>
              </a:tr>
              <a:tr h="370799">
                <a:tc>
                  <a:txBody>
                    <a:bodyPr/>
                    <a:lstStyle/>
                    <a:p>
                      <a:r>
                        <a:rPr lang="es-ES" sz="1600" dirty="0" err="1">
                          <a:solidFill>
                            <a:schemeClr val="bg1"/>
                          </a:solidFill>
                        </a:rPr>
                        <a:t>Antiparkinsonianos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25049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</a:p>
        </p:txBody>
      </p:sp>
      <p:sp>
        <p:nvSpPr>
          <p:cNvPr id="48131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altLang="es-ES" sz="1800">
                <a:solidFill>
                  <a:schemeClr val="bg1"/>
                </a:solidFill>
              </a:rPr>
              <a:t>1. Nolin TD. A Synopsis of Clinical Pharmacokinetic Alterations in Advanced CKD. Semin Dial. 2015 Jul-Aug;28(4):325-9. doi: 10.1111/sdi.12374. Epub 2015 Apr 8.PMID: 25855244; PMCID: PMC4496305.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altLang="es-ES" sz="1800">
                <a:solidFill>
                  <a:schemeClr val="bg1"/>
                </a:solidFill>
              </a:rPr>
              <a:t>2. Nolin TD, Unruh ML. Clinical relevance of impaired nonrenal drug clearance in ESRD. Semin Dial. 2010 Sep-Oct;23(5):482-5. doi: 10.1111/j.1525-139x.2010.00775.x. PMID: 1069923.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altLang="es-ES" sz="1800">
                <a:solidFill>
                  <a:schemeClr val="bg1"/>
                </a:solidFill>
              </a:rPr>
              <a:t>3. Schijvens AM, de Wildt SN, Schreuder MF. Pharmacokinetics in children with chronic kidney disease. Pediatr Nephrol. 2020 Jul;35(7):1153-1172. doi:10.1007/s00467-019-04304-9. Epub 2019 Aug 2. PMID: 31375913; PMCID: PMC7248054.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altLang="es-ES" sz="1800">
                <a:solidFill>
                  <a:schemeClr val="bg1"/>
                </a:solidFill>
              </a:rPr>
              <a:t>4. Matzke GR, Keller F. Drug dosing considerations in patients with acute kidney injury and chronic kidney Disease. En: Brenner and Rector´s. The kidney. 11th edition. Editores: Yu A, Chertow G, Luyckx V, Marsden P, Skorecki K, Taal M. Elsevier. 2019. Pp: 2034-2055.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altLang="es-ES" sz="1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GENERALIDADES</a:t>
            </a:r>
          </a:p>
        </p:txBody>
      </p:sp>
      <p:sp>
        <p:nvSpPr>
          <p:cNvPr id="7171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altLang="es-ES" dirty="0">
                <a:solidFill>
                  <a:schemeClr val="bg1"/>
                </a:solidFill>
              </a:rPr>
              <a:t>Farmacocinética: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Absorción.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Distribución. </a:t>
            </a:r>
          </a:p>
          <a:p>
            <a:pPr lvl="1">
              <a:defRPr/>
            </a:pPr>
            <a:r>
              <a:rPr lang="es-ES" altLang="es-ES" dirty="0">
                <a:solidFill>
                  <a:schemeClr val="bg1"/>
                </a:solidFill>
              </a:rPr>
              <a:t>Volumen de distribución.</a:t>
            </a:r>
          </a:p>
          <a:p>
            <a:pPr lvl="1">
              <a:defRPr/>
            </a:pPr>
            <a:r>
              <a:rPr lang="es-ES" altLang="es-ES" dirty="0">
                <a:solidFill>
                  <a:schemeClr val="bg1"/>
                </a:solidFill>
              </a:rPr>
              <a:t>Unión a proteínas.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Metabolismo.</a:t>
            </a:r>
          </a:p>
          <a:p>
            <a:pPr>
              <a:defRPr/>
            </a:pPr>
            <a:r>
              <a:rPr lang="es-ES" altLang="es-ES" dirty="0">
                <a:solidFill>
                  <a:schemeClr val="bg1"/>
                </a:solidFill>
              </a:rPr>
              <a:t>Excreción.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ítulo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FARMACOCINÉTICA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C5C572B5-10A2-4FF9-8790-0A717F830131}"/>
              </a:ext>
            </a:extLst>
          </p:cNvPr>
          <p:cNvGrpSpPr/>
          <p:nvPr/>
        </p:nvGrpSpPr>
        <p:grpSpPr>
          <a:xfrm>
            <a:off x="22938" y="1403393"/>
            <a:ext cx="9145015" cy="5135711"/>
            <a:chOff x="720725" y="1317625"/>
            <a:chExt cx="7235825" cy="3964543"/>
          </a:xfrm>
        </p:grpSpPr>
        <p:sp>
          <p:nvSpPr>
            <p:cNvPr id="9222" name="CuadroTexto 2"/>
            <p:cNvSpPr txBox="1">
              <a:spLocks noChangeArrowheads="1"/>
            </p:cNvSpPr>
            <p:nvPr/>
          </p:nvSpPr>
          <p:spPr bwMode="auto">
            <a:xfrm>
              <a:off x="3492500" y="1317625"/>
              <a:ext cx="1439863" cy="65936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" altLang="es-ES" sz="2400">
                  <a:solidFill>
                    <a:schemeClr val="bg1"/>
                  </a:solidFill>
                </a:rPr>
                <a:t>ABSORCIÓN</a:t>
              </a:r>
            </a:p>
          </p:txBody>
        </p:sp>
        <p:sp>
          <p:nvSpPr>
            <p:cNvPr id="9223" name="CuadroTexto 8"/>
            <p:cNvSpPr txBox="1">
              <a:spLocks noChangeArrowheads="1"/>
            </p:cNvSpPr>
            <p:nvPr/>
          </p:nvSpPr>
          <p:spPr bwMode="auto">
            <a:xfrm>
              <a:off x="720725" y="2617788"/>
              <a:ext cx="1652588" cy="65936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" altLang="es-ES" sz="2400">
                  <a:solidFill>
                    <a:schemeClr val="bg1"/>
                  </a:solidFill>
                </a:rPr>
                <a:t>METABOLISMO</a:t>
              </a:r>
            </a:p>
          </p:txBody>
        </p:sp>
        <p:sp>
          <p:nvSpPr>
            <p:cNvPr id="9224" name="CuadroTexto 9"/>
            <p:cNvSpPr txBox="1">
              <a:spLocks noChangeArrowheads="1"/>
            </p:cNvSpPr>
            <p:nvPr/>
          </p:nvSpPr>
          <p:spPr bwMode="auto">
            <a:xfrm>
              <a:off x="3492500" y="2617788"/>
              <a:ext cx="1439863" cy="36830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" altLang="es-ES" sz="2400">
                  <a:solidFill>
                    <a:schemeClr val="bg1"/>
                  </a:solidFill>
                </a:rPr>
                <a:t>Circulación</a:t>
              </a:r>
            </a:p>
          </p:txBody>
        </p:sp>
        <p:sp>
          <p:nvSpPr>
            <p:cNvPr id="9225" name="CuadroTexto 10"/>
            <p:cNvSpPr txBox="1">
              <a:spLocks noChangeArrowheads="1"/>
            </p:cNvSpPr>
            <p:nvPr/>
          </p:nvSpPr>
          <p:spPr bwMode="auto">
            <a:xfrm>
              <a:off x="6300788" y="1995488"/>
              <a:ext cx="1655762" cy="65936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" altLang="es-ES" sz="2400">
                  <a:solidFill>
                    <a:schemeClr val="bg1"/>
                  </a:solidFill>
                </a:rPr>
                <a:t>DISTRIBUCIÓN</a:t>
              </a:r>
            </a:p>
          </p:txBody>
        </p:sp>
        <p:sp>
          <p:nvSpPr>
            <p:cNvPr id="9226" name="CuadroTexto 11"/>
            <p:cNvSpPr txBox="1">
              <a:spLocks noChangeArrowheads="1"/>
            </p:cNvSpPr>
            <p:nvPr/>
          </p:nvSpPr>
          <p:spPr bwMode="auto">
            <a:xfrm>
              <a:off x="3408363" y="4622800"/>
              <a:ext cx="1524000" cy="65936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" altLang="es-ES" sz="2400">
                  <a:solidFill>
                    <a:schemeClr val="bg1"/>
                  </a:solidFill>
                </a:rPr>
                <a:t>ELIMINACIÓN</a:t>
              </a:r>
            </a:p>
          </p:txBody>
        </p:sp>
        <p:sp>
          <p:nvSpPr>
            <p:cNvPr id="9227" name="CuadroTexto 12"/>
            <p:cNvSpPr txBox="1">
              <a:spLocks noChangeArrowheads="1"/>
            </p:cNvSpPr>
            <p:nvPr/>
          </p:nvSpPr>
          <p:spPr bwMode="auto">
            <a:xfrm>
              <a:off x="6300788" y="3517900"/>
              <a:ext cx="1655762" cy="65936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" altLang="es-ES" sz="2400">
                  <a:solidFill>
                    <a:schemeClr val="bg1"/>
                  </a:solidFill>
                </a:rPr>
                <a:t>EFECTOS TISULARES</a:t>
              </a:r>
            </a:p>
          </p:txBody>
        </p:sp>
        <p:cxnSp>
          <p:nvCxnSpPr>
            <p:cNvPr id="6" name="Conector recto de flecha 5"/>
            <p:cNvCxnSpPr>
              <a:stCxn id="9222" idx="2"/>
              <a:endCxn id="9224" idx="0"/>
            </p:cNvCxnSpPr>
            <p:nvPr/>
          </p:nvCxnSpPr>
          <p:spPr>
            <a:xfrm>
              <a:off x="4212432" y="1976993"/>
              <a:ext cx="0" cy="6407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de flecha 15"/>
            <p:cNvCxnSpPr>
              <a:stCxn id="9224" idx="3"/>
              <a:endCxn id="9225" idx="1"/>
            </p:cNvCxnSpPr>
            <p:nvPr/>
          </p:nvCxnSpPr>
          <p:spPr>
            <a:xfrm flipV="1">
              <a:off x="4932363" y="2325173"/>
              <a:ext cx="1368425" cy="4767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de flecha 17"/>
            <p:cNvCxnSpPr>
              <a:stCxn id="9224" idx="3"/>
              <a:endCxn id="9227" idx="1"/>
            </p:cNvCxnSpPr>
            <p:nvPr/>
          </p:nvCxnSpPr>
          <p:spPr>
            <a:xfrm>
              <a:off x="4932363" y="2801938"/>
              <a:ext cx="1368425" cy="10456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de flecha 19"/>
            <p:cNvCxnSpPr>
              <a:stCxn id="9224" idx="2"/>
              <a:endCxn id="9226" idx="0"/>
            </p:cNvCxnSpPr>
            <p:nvPr/>
          </p:nvCxnSpPr>
          <p:spPr>
            <a:xfrm flipH="1">
              <a:off x="4170363" y="2986088"/>
              <a:ext cx="42068" cy="16367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de flecha 21"/>
            <p:cNvCxnSpPr>
              <a:stCxn id="9224" idx="1"/>
              <a:endCxn id="9223" idx="3"/>
            </p:cNvCxnSpPr>
            <p:nvPr/>
          </p:nvCxnSpPr>
          <p:spPr>
            <a:xfrm flipH="1">
              <a:off x="2373313" y="2801938"/>
              <a:ext cx="1119187" cy="1455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de flecha 23"/>
            <p:cNvCxnSpPr>
              <a:stCxn id="9223" idx="2"/>
              <a:endCxn id="9226" idx="0"/>
            </p:cNvCxnSpPr>
            <p:nvPr/>
          </p:nvCxnSpPr>
          <p:spPr>
            <a:xfrm>
              <a:off x="1547019" y="3277156"/>
              <a:ext cx="2623344" cy="13456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GENERALIDADES</a:t>
            </a:r>
          </a:p>
        </p:txBody>
      </p:sp>
      <p:sp>
        <p:nvSpPr>
          <p:cNvPr id="11267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altLang="es-ES">
                <a:solidFill>
                  <a:schemeClr val="bg1"/>
                </a:solidFill>
              </a:rPr>
              <a:t>Farmacodinamia: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altLang="es-ES">
                <a:solidFill>
                  <a:schemeClr val="bg1"/>
                </a:solidFill>
              </a:rPr>
              <a:t>Estudio de los efectos de los fármacos y de sus mecanismos de acción y la relación entre la concentración del fármaco y sus efectos sobre el organismo.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</p:txBody>
      </p:sp>
      <p:sp>
        <p:nvSpPr>
          <p:cNvPr id="7171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altLang="es-ES" sz="2800" dirty="0">
                <a:solidFill>
                  <a:schemeClr val="bg1"/>
                </a:solidFill>
              </a:rPr>
              <a:t>En la enfermedad renal crónica se altera la farmacocinética (ADME) y la farmacodinamia a varios niveles:</a:t>
            </a:r>
          </a:p>
          <a:p>
            <a:pPr>
              <a:buFontTx/>
              <a:buChar char="-"/>
              <a:defRPr/>
            </a:pPr>
            <a:r>
              <a:rPr lang="es-ES" altLang="es-ES" sz="2800" dirty="0">
                <a:solidFill>
                  <a:schemeClr val="bg1"/>
                </a:solidFill>
              </a:rPr>
              <a:t>Absorción (A).</a:t>
            </a:r>
          </a:p>
          <a:p>
            <a:pPr>
              <a:buFontTx/>
              <a:buChar char="-"/>
              <a:defRPr/>
            </a:pPr>
            <a:r>
              <a:rPr lang="es-ES" altLang="es-ES" sz="2800" dirty="0">
                <a:solidFill>
                  <a:schemeClr val="bg1"/>
                </a:solidFill>
              </a:rPr>
              <a:t>Distribución (D).</a:t>
            </a:r>
          </a:p>
          <a:p>
            <a:pPr>
              <a:buFontTx/>
              <a:buChar char="-"/>
              <a:defRPr/>
            </a:pPr>
            <a:r>
              <a:rPr lang="es-ES" altLang="es-ES" sz="2800" dirty="0">
                <a:solidFill>
                  <a:schemeClr val="bg1"/>
                </a:solidFill>
              </a:rPr>
              <a:t>Metabolismo (M).</a:t>
            </a:r>
          </a:p>
          <a:p>
            <a:pPr>
              <a:buFontTx/>
              <a:buChar char="-"/>
              <a:defRPr/>
            </a:pPr>
            <a:r>
              <a:rPr lang="es-ES" altLang="es-ES" sz="2800" dirty="0">
                <a:solidFill>
                  <a:schemeClr val="bg1"/>
                </a:solidFill>
              </a:rPr>
              <a:t>Eliminación (E).</a:t>
            </a:r>
          </a:p>
          <a:p>
            <a:pPr>
              <a:buFontTx/>
              <a:buChar char="-"/>
              <a:defRPr/>
            </a:pPr>
            <a:r>
              <a:rPr lang="es-ES" altLang="es-ES" sz="2800" dirty="0">
                <a:solidFill>
                  <a:schemeClr val="bg1"/>
                </a:solidFill>
              </a:rPr>
              <a:t>Efectos tisulares.</a:t>
            </a:r>
          </a:p>
        </p:txBody>
      </p:sp>
      <p:pic>
        <p:nvPicPr>
          <p:cNvPr id="13318" name="Picture 12" descr="S.E.N. Nefrología (@SENefrologia) | Twitt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0"/>
            <a:ext cx="679450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ABSORCIÓN</a:t>
            </a:r>
          </a:p>
        </p:txBody>
      </p:sp>
      <p:sp>
        <p:nvSpPr>
          <p:cNvPr id="15363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r>
              <a:rPr lang="es-ES" altLang="es-ES" sz="2800" dirty="0">
                <a:solidFill>
                  <a:schemeClr val="bg1"/>
                </a:solidFill>
              </a:rPr>
              <a:t>Retraso en vaciamiento gástrico (neuropatía autonómica).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Elevación de pH gástrico (metabolización de urea por ureasa gástrica, utilización de antiácidos..</a:t>
            </a:r>
            <a:r>
              <a:rPr lang="es-ES" altLang="es-ES" sz="2800" dirty="0" err="1">
                <a:solidFill>
                  <a:schemeClr val="bg1"/>
                </a:solidFill>
              </a:rPr>
              <a:t>etc</a:t>
            </a:r>
            <a:r>
              <a:rPr lang="es-ES" altLang="es-ES" sz="2800" dirty="0">
                <a:solidFill>
                  <a:schemeClr val="bg1"/>
                </a:solidFill>
              </a:rPr>
              <a:t>).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Utilización de quelantes que pueden formar sales insolubles.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Modificación de citocromo P450, glicoproteína P y polipéptidos transportadores de aniones orgánicos (OATP).</a:t>
            </a:r>
          </a:p>
          <a:p>
            <a:r>
              <a:rPr lang="es-ES" altLang="es-ES" sz="2800" dirty="0">
                <a:solidFill>
                  <a:schemeClr val="bg1"/>
                </a:solidFill>
              </a:rPr>
              <a:t>Edema intestinal.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DISTRIBUCIÓN</a:t>
            </a:r>
          </a:p>
        </p:txBody>
      </p:sp>
      <p:sp>
        <p:nvSpPr>
          <p:cNvPr id="17411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r>
              <a:rPr lang="es-ES" altLang="es-ES" sz="2800">
                <a:solidFill>
                  <a:schemeClr val="bg1"/>
                </a:solidFill>
              </a:rPr>
              <a:t>Alteraciones en la unión a proteínas plasmáticas (hipoalbuminemia, aumento de glicoproteína acida alfa-1, toxinas urémicas).</a:t>
            </a:r>
          </a:p>
          <a:p>
            <a:r>
              <a:rPr lang="es-ES" altLang="es-ES" sz="2800">
                <a:solidFill>
                  <a:schemeClr val="bg1"/>
                </a:solidFill>
              </a:rPr>
              <a:t>Alteraciones en la unión del fármaco a sus receptores tisulares.</a:t>
            </a:r>
          </a:p>
          <a:p>
            <a:r>
              <a:rPr lang="es-ES" altLang="es-ES" sz="2800">
                <a:solidFill>
                  <a:schemeClr val="bg1"/>
                </a:solidFill>
              </a:rPr>
              <a:t>Alteraciones de la volemia.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METABOLISMO</a:t>
            </a:r>
          </a:p>
        </p:txBody>
      </p:sp>
      <p:sp>
        <p:nvSpPr>
          <p:cNvPr id="19459" name="Marcador de contenido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altLang="es-ES">
                <a:solidFill>
                  <a:schemeClr val="bg1"/>
                </a:solidFill>
              </a:rPr>
              <a:t>Toxinas urémicas disminuyen el aclaramiento hepático al inhibir el CYP3A.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altLang="es-E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35675</TotalTime>
  <Words>958</Words>
  <Application>Microsoft Office PowerPoint</Application>
  <PresentationFormat>Presentación en pantalla (4:3)</PresentationFormat>
  <Paragraphs>173</Paragraphs>
  <Slides>23</Slides>
  <Notes>21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6" baseType="lpstr">
      <vt:lpstr>Arial</vt:lpstr>
      <vt:lpstr>Calibri</vt:lpstr>
      <vt:lpstr>Tema de Office</vt:lpstr>
      <vt:lpstr>Presentación de PowerPoint</vt:lpstr>
      <vt:lpstr>INDICE</vt:lpstr>
      <vt:lpstr>GENERALIDADES</vt:lpstr>
      <vt:lpstr>FARMACOCINÉTICA</vt:lpstr>
      <vt:lpstr>GENERALIDADES</vt:lpstr>
      <vt:lpstr>INTRODUCCIÓN</vt:lpstr>
      <vt:lpstr>ABSORCIÓN</vt:lpstr>
      <vt:lpstr>DISTRIBUCIÓN</vt:lpstr>
      <vt:lpstr>METABOLISMO</vt:lpstr>
      <vt:lpstr>EXCRECIÓN</vt:lpstr>
      <vt:lpstr>EFECTOS TISULARES</vt:lpstr>
      <vt:lpstr>EVALUACION DEL PACIENTE</vt:lpstr>
      <vt:lpstr>CONCEPTOS RELEVANTES</vt:lpstr>
      <vt:lpstr>¿CÓMO AJUSTAR LA DOSIS?</vt:lpstr>
      <vt:lpstr>AJUSTE DE DOSIS</vt:lpstr>
      <vt:lpstr>SEGUIMIENTO DEL TRATAMIENTO</vt:lpstr>
      <vt:lpstr>HEMODIÁLISIS</vt:lpstr>
      <vt:lpstr>DIÁLISIS PERITONEAL</vt:lpstr>
      <vt:lpstr>TRASPLANTE RENAL</vt:lpstr>
      <vt:lpstr>ANTIINFECCIOSOS</vt:lpstr>
      <vt:lpstr>ANTIDIABÉTICOS</vt:lpstr>
      <vt:lpstr>ANALGESICOS/PSICOTROPOS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FRACASO RENAL AGUDO</dc:title>
  <dc:creator>DOC</dc:creator>
  <cp:lastModifiedBy>Juan Gomez</cp:lastModifiedBy>
  <cp:revision>160</cp:revision>
  <dcterms:created xsi:type="dcterms:W3CDTF">2011-10-02T14:24:10Z</dcterms:created>
  <dcterms:modified xsi:type="dcterms:W3CDTF">2022-02-01T14:46:07Z</dcterms:modified>
</cp:coreProperties>
</file>