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1" r:id="rId2"/>
    <p:sldId id="314" r:id="rId3"/>
    <p:sldId id="306" r:id="rId4"/>
    <p:sldId id="326" r:id="rId5"/>
    <p:sldId id="317" r:id="rId6"/>
    <p:sldId id="328" r:id="rId7"/>
    <p:sldId id="308" r:id="rId8"/>
    <p:sldId id="320" r:id="rId9"/>
    <p:sldId id="323" r:id="rId10"/>
    <p:sldId id="304" r:id="rId11"/>
    <p:sldId id="313" r:id="rId12"/>
    <p:sldId id="322" r:id="rId13"/>
    <p:sldId id="330" r:id="rId14"/>
    <p:sldId id="309" r:id="rId15"/>
    <p:sldId id="312" r:id="rId16"/>
    <p:sldId id="327" r:id="rId17"/>
    <p:sldId id="329" r:id="rId1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0D9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558"/>
  </p:normalViewPr>
  <p:slideViewPr>
    <p:cSldViewPr snapToGrid="0">
      <p:cViewPr varScale="1">
        <p:scale>
          <a:sx n="104" d="100"/>
          <a:sy n="104" d="100"/>
        </p:scale>
        <p:origin x="756" y="1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6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ctor lorenzo sellares" userId="cca9b460c6724927" providerId="LiveId" clId="{BFD6CC5D-B969-4744-A72D-B5ED616971D4}"/>
    <pc:docChg chg="undo custSel modSld">
      <pc:chgData name="victor lorenzo sellares" userId="cca9b460c6724927" providerId="LiveId" clId="{BFD6CC5D-B969-4744-A72D-B5ED616971D4}" dt="2022-03-08T18:38:28.797" v="811" actId="20577"/>
      <pc:docMkLst>
        <pc:docMk/>
      </pc:docMkLst>
      <pc:sldChg chg="modSp mod">
        <pc:chgData name="victor lorenzo sellares" userId="cca9b460c6724927" providerId="LiveId" clId="{BFD6CC5D-B969-4744-A72D-B5ED616971D4}" dt="2022-03-08T18:38:28.797" v="811" actId="20577"/>
        <pc:sldMkLst>
          <pc:docMk/>
          <pc:sldMk cId="0" sldId="261"/>
        </pc:sldMkLst>
        <pc:spChg chg="mod">
          <ac:chgData name="victor lorenzo sellares" userId="cca9b460c6724927" providerId="LiveId" clId="{BFD6CC5D-B969-4744-A72D-B5ED616971D4}" dt="2022-03-08T18:38:28.797" v="811" actId="20577"/>
          <ac:spMkLst>
            <pc:docMk/>
            <pc:sldMk cId="0" sldId="261"/>
            <ac:spMk id="8" creationId="{08B34EF1-F3D3-4D23-8010-5B954988CF01}"/>
          </ac:spMkLst>
        </pc:spChg>
        <pc:spChg chg="mod">
          <ac:chgData name="victor lorenzo sellares" userId="cca9b460c6724927" providerId="LiveId" clId="{BFD6CC5D-B969-4744-A72D-B5ED616971D4}" dt="2022-02-20T15:29:12.731" v="809" actId="6549"/>
          <ac:spMkLst>
            <pc:docMk/>
            <pc:sldMk cId="0" sldId="261"/>
            <ac:spMk id="12" creationId="{9381A186-CD4A-4F91-A305-9494BB66045F}"/>
          </ac:spMkLst>
        </pc:spChg>
      </pc:sldChg>
      <pc:sldChg chg="addSp delSp modSp mod">
        <pc:chgData name="victor lorenzo sellares" userId="cca9b460c6724927" providerId="LiveId" clId="{BFD6CC5D-B969-4744-A72D-B5ED616971D4}" dt="2022-02-16T12:47:54.349" v="420"/>
        <pc:sldMkLst>
          <pc:docMk/>
          <pc:sldMk cId="2738572277" sldId="304"/>
        </pc:sldMkLst>
        <pc:cxnChg chg="del">
          <ac:chgData name="victor lorenzo sellares" userId="cca9b460c6724927" providerId="LiveId" clId="{BFD6CC5D-B969-4744-A72D-B5ED616971D4}" dt="2022-02-16T12:47:53.869" v="419" actId="478"/>
          <ac:cxnSpMkLst>
            <pc:docMk/>
            <pc:sldMk cId="2738572277" sldId="304"/>
            <ac:cxnSpMk id="8" creationId="{26112F56-960E-4572-9957-10D830D1A7D5}"/>
          </ac:cxnSpMkLst>
        </pc:cxnChg>
        <pc:cxnChg chg="add mod">
          <ac:chgData name="victor lorenzo sellares" userId="cca9b460c6724927" providerId="LiveId" clId="{BFD6CC5D-B969-4744-A72D-B5ED616971D4}" dt="2022-02-16T12:47:54.349" v="420"/>
          <ac:cxnSpMkLst>
            <pc:docMk/>
            <pc:sldMk cId="2738572277" sldId="304"/>
            <ac:cxnSpMk id="10" creationId="{30F8D60C-C063-4FF5-A267-96B8E12399B4}"/>
          </ac:cxnSpMkLst>
        </pc:cxnChg>
      </pc:sldChg>
      <pc:sldChg chg="addSp delSp modSp mod">
        <pc:chgData name="victor lorenzo sellares" userId="cca9b460c6724927" providerId="LiveId" clId="{BFD6CC5D-B969-4744-A72D-B5ED616971D4}" dt="2022-02-16T12:45:25.099" v="303"/>
        <pc:sldMkLst>
          <pc:docMk/>
          <pc:sldMk cId="2416503741" sldId="306"/>
        </pc:sldMkLst>
        <pc:cxnChg chg="del">
          <ac:chgData name="victor lorenzo sellares" userId="cca9b460c6724927" providerId="LiveId" clId="{BFD6CC5D-B969-4744-A72D-B5ED616971D4}" dt="2022-02-16T12:45:24.591" v="302" actId="478"/>
          <ac:cxnSpMkLst>
            <pc:docMk/>
            <pc:sldMk cId="2416503741" sldId="306"/>
            <ac:cxnSpMk id="5" creationId="{A173FA28-31FD-4388-A6C6-A065DAA9C5E4}"/>
          </ac:cxnSpMkLst>
        </pc:cxnChg>
        <pc:cxnChg chg="add mod">
          <ac:chgData name="victor lorenzo sellares" userId="cca9b460c6724927" providerId="LiveId" clId="{BFD6CC5D-B969-4744-A72D-B5ED616971D4}" dt="2022-02-16T12:45:25.099" v="303"/>
          <ac:cxnSpMkLst>
            <pc:docMk/>
            <pc:sldMk cId="2416503741" sldId="306"/>
            <ac:cxnSpMk id="6" creationId="{3B3B79D2-D965-41A7-8FFE-AD48A923FE23}"/>
          </ac:cxnSpMkLst>
        </pc:cxnChg>
      </pc:sldChg>
      <pc:sldChg chg="addSp delSp modSp mod">
        <pc:chgData name="victor lorenzo sellares" userId="cca9b460c6724927" providerId="LiveId" clId="{BFD6CC5D-B969-4744-A72D-B5ED616971D4}" dt="2022-02-16T12:47:18.491" v="403"/>
        <pc:sldMkLst>
          <pc:docMk/>
          <pc:sldMk cId="1476619345" sldId="308"/>
        </pc:sldMkLst>
        <pc:cxnChg chg="del">
          <ac:chgData name="victor lorenzo sellares" userId="cca9b460c6724927" providerId="LiveId" clId="{BFD6CC5D-B969-4744-A72D-B5ED616971D4}" dt="2022-02-16T12:47:17.653" v="402" actId="478"/>
          <ac:cxnSpMkLst>
            <pc:docMk/>
            <pc:sldMk cId="1476619345" sldId="308"/>
            <ac:cxnSpMk id="7" creationId="{7929471A-D11E-4980-AEDA-E4EAD2D4E75D}"/>
          </ac:cxnSpMkLst>
        </pc:cxnChg>
        <pc:cxnChg chg="add mod">
          <ac:chgData name="victor lorenzo sellares" userId="cca9b460c6724927" providerId="LiveId" clId="{BFD6CC5D-B969-4744-A72D-B5ED616971D4}" dt="2022-02-16T12:47:18.491" v="403"/>
          <ac:cxnSpMkLst>
            <pc:docMk/>
            <pc:sldMk cId="1476619345" sldId="308"/>
            <ac:cxnSpMk id="8" creationId="{EA6E4257-18A1-4DF5-BA2D-1C666B8AE2AE}"/>
          </ac:cxnSpMkLst>
        </pc:cxnChg>
      </pc:sldChg>
      <pc:sldChg chg="addSp delSp modSp mod">
        <pc:chgData name="victor lorenzo sellares" userId="cca9b460c6724927" providerId="LiveId" clId="{BFD6CC5D-B969-4744-A72D-B5ED616971D4}" dt="2022-02-16T12:49:22.610" v="431"/>
        <pc:sldMkLst>
          <pc:docMk/>
          <pc:sldMk cId="436563395" sldId="309"/>
        </pc:sldMkLst>
        <pc:cxnChg chg="del">
          <ac:chgData name="victor lorenzo sellares" userId="cca9b460c6724927" providerId="LiveId" clId="{BFD6CC5D-B969-4744-A72D-B5ED616971D4}" dt="2022-02-16T12:49:21.972" v="430" actId="478"/>
          <ac:cxnSpMkLst>
            <pc:docMk/>
            <pc:sldMk cId="436563395" sldId="309"/>
            <ac:cxnSpMk id="17" creationId="{06A92FA5-5D86-4110-B1C6-15A4789E339E}"/>
          </ac:cxnSpMkLst>
        </pc:cxnChg>
        <pc:cxnChg chg="add mod">
          <ac:chgData name="victor lorenzo sellares" userId="cca9b460c6724927" providerId="LiveId" clId="{BFD6CC5D-B969-4744-A72D-B5ED616971D4}" dt="2022-02-16T12:49:22.610" v="431"/>
          <ac:cxnSpMkLst>
            <pc:docMk/>
            <pc:sldMk cId="436563395" sldId="309"/>
            <ac:cxnSpMk id="19" creationId="{13300631-D914-415E-8987-67CC2141B560}"/>
          </ac:cxnSpMkLst>
        </pc:cxnChg>
      </pc:sldChg>
      <pc:sldChg chg="addSp delSp modSp mod">
        <pc:chgData name="victor lorenzo sellares" userId="cca9b460c6724927" providerId="LiveId" clId="{BFD6CC5D-B969-4744-A72D-B5ED616971D4}" dt="2022-02-16T12:49:34.250" v="433"/>
        <pc:sldMkLst>
          <pc:docMk/>
          <pc:sldMk cId="3103352396" sldId="312"/>
        </pc:sldMkLst>
        <pc:cxnChg chg="del">
          <ac:chgData name="victor lorenzo sellares" userId="cca9b460c6724927" providerId="LiveId" clId="{BFD6CC5D-B969-4744-A72D-B5ED616971D4}" dt="2022-02-16T12:49:33.421" v="432" actId="478"/>
          <ac:cxnSpMkLst>
            <pc:docMk/>
            <pc:sldMk cId="3103352396" sldId="312"/>
            <ac:cxnSpMk id="10" creationId="{BCF766A4-FF1D-4FD3-B384-245297A095DC}"/>
          </ac:cxnSpMkLst>
        </pc:cxnChg>
        <pc:cxnChg chg="add mod">
          <ac:chgData name="victor lorenzo sellares" userId="cca9b460c6724927" providerId="LiveId" clId="{BFD6CC5D-B969-4744-A72D-B5ED616971D4}" dt="2022-02-16T12:49:34.250" v="433"/>
          <ac:cxnSpMkLst>
            <pc:docMk/>
            <pc:sldMk cId="3103352396" sldId="312"/>
            <ac:cxnSpMk id="12" creationId="{6E185FFF-F81E-42C3-B1A6-2EAA35D0A6CB}"/>
          </ac:cxnSpMkLst>
        </pc:cxnChg>
      </pc:sldChg>
      <pc:sldChg chg="addSp delSp modSp mod">
        <pc:chgData name="victor lorenzo sellares" userId="cca9b460c6724927" providerId="LiveId" clId="{BFD6CC5D-B969-4744-A72D-B5ED616971D4}" dt="2022-02-16T12:47:58.780" v="422"/>
        <pc:sldMkLst>
          <pc:docMk/>
          <pc:sldMk cId="397964246" sldId="313"/>
        </pc:sldMkLst>
        <pc:cxnChg chg="del">
          <ac:chgData name="victor lorenzo sellares" userId="cca9b460c6724927" providerId="LiveId" clId="{BFD6CC5D-B969-4744-A72D-B5ED616971D4}" dt="2022-02-16T12:47:57.811" v="421" actId="478"/>
          <ac:cxnSpMkLst>
            <pc:docMk/>
            <pc:sldMk cId="397964246" sldId="313"/>
            <ac:cxnSpMk id="8" creationId="{86C4DC54-74D5-413E-9715-C84E794A4074}"/>
          </ac:cxnSpMkLst>
        </pc:cxnChg>
        <pc:cxnChg chg="add mod">
          <ac:chgData name="victor lorenzo sellares" userId="cca9b460c6724927" providerId="LiveId" clId="{BFD6CC5D-B969-4744-A72D-B5ED616971D4}" dt="2022-02-16T12:47:58.780" v="422"/>
          <ac:cxnSpMkLst>
            <pc:docMk/>
            <pc:sldMk cId="397964246" sldId="313"/>
            <ac:cxnSpMk id="10" creationId="{13636A36-3CF4-4EEE-BCF0-DBD1F20105F7}"/>
          </ac:cxnSpMkLst>
        </pc:cxnChg>
      </pc:sldChg>
      <pc:sldChg chg="addSp modSp mod">
        <pc:chgData name="victor lorenzo sellares" userId="cca9b460c6724927" providerId="LiveId" clId="{BFD6CC5D-B969-4744-A72D-B5ED616971D4}" dt="2022-02-16T12:45:20.484" v="301" actId="1036"/>
        <pc:sldMkLst>
          <pc:docMk/>
          <pc:sldMk cId="2180389915" sldId="314"/>
        </pc:sldMkLst>
        <pc:spChg chg="mod ord">
          <ac:chgData name="victor lorenzo sellares" userId="cca9b460c6724927" providerId="LiveId" clId="{BFD6CC5D-B969-4744-A72D-B5ED616971D4}" dt="2022-02-16T12:45:01.941" v="293" actId="6549"/>
          <ac:spMkLst>
            <pc:docMk/>
            <pc:sldMk cId="2180389915" sldId="314"/>
            <ac:spMk id="4" creationId="{73DB9FCD-C456-49B3-9906-9701151425CB}"/>
          </ac:spMkLst>
        </pc:spChg>
        <pc:spChg chg="add mod">
          <ac:chgData name="victor lorenzo sellares" userId="cca9b460c6724927" providerId="LiveId" clId="{BFD6CC5D-B969-4744-A72D-B5ED616971D4}" dt="2022-02-16T12:42:24.871" v="143" actId="1076"/>
          <ac:spMkLst>
            <pc:docMk/>
            <pc:sldMk cId="2180389915" sldId="314"/>
            <ac:spMk id="21" creationId="{601BA182-3F81-4DC5-B7A8-41A7B69B99C5}"/>
          </ac:spMkLst>
        </pc:spChg>
        <pc:spChg chg="add mod">
          <ac:chgData name="victor lorenzo sellares" userId="cca9b460c6724927" providerId="LiveId" clId="{BFD6CC5D-B969-4744-A72D-B5ED616971D4}" dt="2022-02-16T12:45:09.451" v="296" actId="14100"/>
          <ac:spMkLst>
            <pc:docMk/>
            <pc:sldMk cId="2180389915" sldId="314"/>
            <ac:spMk id="23" creationId="{E6BDE6EA-BFFF-405B-AB9F-163B247E3A05}"/>
          </ac:spMkLst>
        </pc:spChg>
        <pc:grpChg chg="mod">
          <ac:chgData name="victor lorenzo sellares" userId="cca9b460c6724927" providerId="LiveId" clId="{BFD6CC5D-B969-4744-A72D-B5ED616971D4}" dt="2022-02-16T12:44:54.517" v="290" actId="1038"/>
          <ac:grpSpMkLst>
            <pc:docMk/>
            <pc:sldMk cId="2180389915" sldId="314"/>
            <ac:grpSpMk id="2" creationId="{E7D43CAD-38E4-4D7A-AC70-DE97F7035EBE}"/>
          </ac:grpSpMkLst>
        </pc:grpChg>
        <pc:cxnChg chg="add mod">
          <ac:chgData name="victor lorenzo sellares" userId="cca9b460c6724927" providerId="LiveId" clId="{BFD6CC5D-B969-4744-A72D-B5ED616971D4}" dt="2022-02-16T12:45:20.484" v="301" actId="1036"/>
          <ac:cxnSpMkLst>
            <pc:docMk/>
            <pc:sldMk cId="2180389915" sldId="314"/>
            <ac:cxnSpMk id="20" creationId="{3B2305EC-E2D9-48D2-BF61-EC77DD170575}"/>
          </ac:cxnSpMkLst>
        </pc:cxnChg>
      </pc:sldChg>
      <pc:sldChg chg="addSp delSp modSp mod">
        <pc:chgData name="victor lorenzo sellares" userId="cca9b460c6724927" providerId="LiveId" clId="{BFD6CC5D-B969-4744-A72D-B5ED616971D4}" dt="2022-02-16T12:45:55.489" v="377" actId="1037"/>
        <pc:sldMkLst>
          <pc:docMk/>
          <pc:sldMk cId="1357808932" sldId="317"/>
        </pc:sldMkLst>
        <pc:spChg chg="mod">
          <ac:chgData name="victor lorenzo sellares" userId="cca9b460c6724927" providerId="LiveId" clId="{BFD6CC5D-B969-4744-A72D-B5ED616971D4}" dt="2022-02-16T12:45:55.489" v="377" actId="1037"/>
          <ac:spMkLst>
            <pc:docMk/>
            <pc:sldMk cId="1357808932" sldId="317"/>
            <ac:spMk id="23" creationId="{82C1E885-2C3D-4403-B4AA-6CF58C95BFDA}"/>
          </ac:spMkLst>
        </pc:spChg>
        <pc:cxnChg chg="del">
          <ac:chgData name="victor lorenzo sellares" userId="cca9b460c6724927" providerId="LiveId" clId="{BFD6CC5D-B969-4744-A72D-B5ED616971D4}" dt="2022-02-16T12:45:44.078" v="341" actId="478"/>
          <ac:cxnSpMkLst>
            <pc:docMk/>
            <pc:sldMk cId="1357808932" sldId="317"/>
            <ac:cxnSpMk id="24" creationId="{2ADC5949-B1BB-4B54-A579-7E220C1A43E9}"/>
          </ac:cxnSpMkLst>
        </pc:cxnChg>
        <pc:cxnChg chg="add mod">
          <ac:chgData name="victor lorenzo sellares" userId="cca9b460c6724927" providerId="LiveId" clId="{BFD6CC5D-B969-4744-A72D-B5ED616971D4}" dt="2022-02-16T12:45:46.578" v="350" actId="1035"/>
          <ac:cxnSpMkLst>
            <pc:docMk/>
            <pc:sldMk cId="1357808932" sldId="317"/>
            <ac:cxnSpMk id="25" creationId="{C0264FCB-BE75-4A81-9742-AE9E53006252}"/>
          </ac:cxnSpMkLst>
        </pc:cxnChg>
      </pc:sldChg>
      <pc:sldChg chg="addSp delSp modSp mod">
        <pc:chgData name="victor lorenzo sellares" userId="cca9b460c6724927" providerId="LiveId" clId="{BFD6CC5D-B969-4744-A72D-B5ED616971D4}" dt="2022-02-16T12:47:33.811" v="406" actId="2710"/>
        <pc:sldMkLst>
          <pc:docMk/>
          <pc:sldMk cId="1064988047" sldId="320"/>
        </pc:sldMkLst>
        <pc:spChg chg="mod">
          <ac:chgData name="victor lorenzo sellares" userId="cca9b460c6724927" providerId="LiveId" clId="{BFD6CC5D-B969-4744-A72D-B5ED616971D4}" dt="2022-02-16T12:47:33.811" v="406" actId="2710"/>
          <ac:spMkLst>
            <pc:docMk/>
            <pc:sldMk cId="1064988047" sldId="320"/>
            <ac:spMk id="5" creationId="{00000000-0000-0000-0000-000000000000}"/>
          </ac:spMkLst>
        </pc:spChg>
        <pc:cxnChg chg="del">
          <ac:chgData name="victor lorenzo sellares" userId="cca9b460c6724927" providerId="LiveId" clId="{BFD6CC5D-B969-4744-A72D-B5ED616971D4}" dt="2022-02-16T12:47:26.293" v="404" actId="478"/>
          <ac:cxnSpMkLst>
            <pc:docMk/>
            <pc:sldMk cId="1064988047" sldId="320"/>
            <ac:cxnSpMk id="8" creationId="{DBB4BD99-DE90-490D-B8A0-47C6EA5BC47F}"/>
          </ac:cxnSpMkLst>
        </pc:cxnChg>
        <pc:cxnChg chg="add mod">
          <ac:chgData name="victor lorenzo sellares" userId="cca9b460c6724927" providerId="LiveId" clId="{BFD6CC5D-B969-4744-A72D-B5ED616971D4}" dt="2022-02-16T12:47:27.028" v="405"/>
          <ac:cxnSpMkLst>
            <pc:docMk/>
            <pc:sldMk cId="1064988047" sldId="320"/>
            <ac:cxnSpMk id="9" creationId="{06B1532F-9A05-4B5F-BA23-CF8288595796}"/>
          </ac:cxnSpMkLst>
        </pc:cxnChg>
      </pc:sldChg>
      <pc:sldChg chg="addSp delSp modSp mod">
        <pc:chgData name="victor lorenzo sellares" userId="cca9b460c6724927" providerId="LiveId" clId="{BFD6CC5D-B969-4744-A72D-B5ED616971D4}" dt="2022-02-16T12:48:10.611" v="424"/>
        <pc:sldMkLst>
          <pc:docMk/>
          <pc:sldMk cId="25052664" sldId="322"/>
        </pc:sldMkLst>
        <pc:cxnChg chg="del">
          <ac:chgData name="victor lorenzo sellares" userId="cca9b460c6724927" providerId="LiveId" clId="{BFD6CC5D-B969-4744-A72D-B5ED616971D4}" dt="2022-02-16T12:48:10.020" v="423" actId="478"/>
          <ac:cxnSpMkLst>
            <pc:docMk/>
            <pc:sldMk cId="25052664" sldId="322"/>
            <ac:cxnSpMk id="15" creationId="{BD69FA60-E67F-4B81-AC62-C85149F77965}"/>
          </ac:cxnSpMkLst>
        </pc:cxnChg>
        <pc:cxnChg chg="add mod">
          <ac:chgData name="victor lorenzo sellares" userId="cca9b460c6724927" providerId="LiveId" clId="{BFD6CC5D-B969-4744-A72D-B5ED616971D4}" dt="2022-02-16T12:48:10.611" v="424"/>
          <ac:cxnSpMkLst>
            <pc:docMk/>
            <pc:sldMk cId="25052664" sldId="322"/>
            <ac:cxnSpMk id="16" creationId="{9D41CB16-81C5-4CB1-BD9E-AC52FBF27E79}"/>
          </ac:cxnSpMkLst>
        </pc:cxnChg>
      </pc:sldChg>
      <pc:sldChg chg="addSp delSp modSp mod">
        <pc:chgData name="victor lorenzo sellares" userId="cca9b460c6724927" providerId="LiveId" clId="{BFD6CC5D-B969-4744-A72D-B5ED616971D4}" dt="2022-02-16T12:47:47.602" v="418" actId="1035"/>
        <pc:sldMkLst>
          <pc:docMk/>
          <pc:sldMk cId="2525815232" sldId="323"/>
        </pc:sldMkLst>
        <pc:cxnChg chg="del">
          <ac:chgData name="victor lorenzo sellares" userId="cca9b460c6724927" providerId="LiveId" clId="{BFD6CC5D-B969-4744-A72D-B5ED616971D4}" dt="2022-02-16T12:47:45.229" v="407" actId="478"/>
          <ac:cxnSpMkLst>
            <pc:docMk/>
            <pc:sldMk cId="2525815232" sldId="323"/>
            <ac:cxnSpMk id="16" creationId="{4EFE658C-D004-4D2C-A764-18D1042E9B36}"/>
          </ac:cxnSpMkLst>
        </pc:cxnChg>
        <pc:cxnChg chg="add mod">
          <ac:chgData name="victor lorenzo sellares" userId="cca9b460c6724927" providerId="LiveId" clId="{BFD6CC5D-B969-4744-A72D-B5ED616971D4}" dt="2022-02-16T12:47:47.602" v="418" actId="1035"/>
          <ac:cxnSpMkLst>
            <pc:docMk/>
            <pc:sldMk cId="2525815232" sldId="323"/>
            <ac:cxnSpMk id="20" creationId="{FFE11AC4-B4E2-4773-862F-BBB0B3FA6218}"/>
          </ac:cxnSpMkLst>
        </pc:cxnChg>
      </pc:sldChg>
      <pc:sldChg chg="addSp delSp modSp mod">
        <pc:chgData name="victor lorenzo sellares" userId="cca9b460c6724927" providerId="LiveId" clId="{BFD6CC5D-B969-4744-A72D-B5ED616971D4}" dt="2022-02-16T12:45:39.076" v="340" actId="1038"/>
        <pc:sldMkLst>
          <pc:docMk/>
          <pc:sldMk cId="2992604262" sldId="326"/>
        </pc:sldMkLst>
        <pc:spChg chg="mod">
          <ac:chgData name="victor lorenzo sellares" userId="cca9b460c6724927" providerId="LiveId" clId="{BFD6CC5D-B969-4744-A72D-B5ED616971D4}" dt="2022-02-16T12:45:39.076" v="340" actId="1038"/>
          <ac:spMkLst>
            <pc:docMk/>
            <pc:sldMk cId="2992604262" sldId="326"/>
            <ac:spMk id="16" creationId="{55EFC4D7-509E-466D-B713-74BFCC133395}"/>
          </ac:spMkLst>
        </pc:spChg>
        <pc:cxnChg chg="del">
          <ac:chgData name="victor lorenzo sellares" userId="cca9b460c6724927" providerId="LiveId" clId="{BFD6CC5D-B969-4744-A72D-B5ED616971D4}" dt="2022-02-16T12:45:30.773" v="304" actId="478"/>
          <ac:cxnSpMkLst>
            <pc:docMk/>
            <pc:sldMk cId="2992604262" sldId="326"/>
            <ac:cxnSpMk id="17" creationId="{DAB4A294-5BF6-4B0D-A453-464A8C1CCBE2}"/>
          </ac:cxnSpMkLst>
        </pc:cxnChg>
        <pc:cxnChg chg="add mod">
          <ac:chgData name="victor lorenzo sellares" userId="cca9b460c6724927" providerId="LiveId" clId="{BFD6CC5D-B969-4744-A72D-B5ED616971D4}" dt="2022-02-16T12:45:31.803" v="305"/>
          <ac:cxnSpMkLst>
            <pc:docMk/>
            <pc:sldMk cId="2992604262" sldId="326"/>
            <ac:cxnSpMk id="21" creationId="{4653D854-329F-4378-BDFD-8938B5944C80}"/>
          </ac:cxnSpMkLst>
        </pc:cxnChg>
      </pc:sldChg>
      <pc:sldChg chg="addSp delSp modSp mod">
        <pc:chgData name="victor lorenzo sellares" userId="cca9b460c6724927" providerId="LiveId" clId="{BFD6CC5D-B969-4744-A72D-B5ED616971D4}" dt="2022-02-16T12:50:15.524" v="435"/>
        <pc:sldMkLst>
          <pc:docMk/>
          <pc:sldMk cId="2286540283" sldId="327"/>
        </pc:sldMkLst>
        <pc:cxnChg chg="del">
          <ac:chgData name="victor lorenzo sellares" userId="cca9b460c6724927" providerId="LiveId" clId="{BFD6CC5D-B969-4744-A72D-B5ED616971D4}" dt="2022-02-16T12:50:15.093" v="434" actId="478"/>
          <ac:cxnSpMkLst>
            <pc:docMk/>
            <pc:sldMk cId="2286540283" sldId="327"/>
            <ac:cxnSpMk id="5" creationId="{A173FA28-31FD-4388-A6C6-A065DAA9C5E4}"/>
          </ac:cxnSpMkLst>
        </pc:cxnChg>
        <pc:cxnChg chg="add mod">
          <ac:chgData name="victor lorenzo sellares" userId="cca9b460c6724927" providerId="LiveId" clId="{BFD6CC5D-B969-4744-A72D-B5ED616971D4}" dt="2022-02-16T12:50:15.524" v="435"/>
          <ac:cxnSpMkLst>
            <pc:docMk/>
            <pc:sldMk cId="2286540283" sldId="327"/>
            <ac:cxnSpMk id="6" creationId="{C6BF0E65-4ADD-46C3-9E9D-7C246F5446DA}"/>
          </ac:cxnSpMkLst>
        </pc:cxnChg>
      </pc:sldChg>
      <pc:sldChg chg="addSp delSp modSp mod">
        <pc:chgData name="victor lorenzo sellares" userId="cca9b460c6724927" providerId="LiveId" clId="{BFD6CC5D-B969-4744-A72D-B5ED616971D4}" dt="2022-02-16T12:47:11.469" v="401" actId="1035"/>
        <pc:sldMkLst>
          <pc:docMk/>
          <pc:sldMk cId="1968912746" sldId="328"/>
        </pc:sldMkLst>
        <pc:spChg chg="mod">
          <ac:chgData name="victor lorenzo sellares" userId="cca9b460c6724927" providerId="LiveId" clId="{BFD6CC5D-B969-4744-A72D-B5ED616971D4}" dt="2022-02-16T12:47:11.469" v="401" actId="1035"/>
          <ac:spMkLst>
            <pc:docMk/>
            <pc:sldMk cId="1968912746" sldId="328"/>
            <ac:spMk id="20" creationId="{39A7A8A7-5319-48C2-9A69-2D43EEE6767F}"/>
          </ac:spMkLst>
        </pc:spChg>
        <pc:cxnChg chg="del">
          <ac:chgData name="victor lorenzo sellares" userId="cca9b460c6724927" providerId="LiveId" clId="{BFD6CC5D-B969-4744-A72D-B5ED616971D4}" dt="2022-02-16T12:46:47.437" v="378" actId="478"/>
          <ac:cxnSpMkLst>
            <pc:docMk/>
            <pc:sldMk cId="1968912746" sldId="328"/>
            <ac:cxnSpMk id="21" creationId="{B00EDE0E-1A77-45CC-85DF-8FE2C357FA86}"/>
          </ac:cxnSpMkLst>
        </pc:cxnChg>
        <pc:cxnChg chg="add mod">
          <ac:chgData name="victor lorenzo sellares" userId="cca9b460c6724927" providerId="LiveId" clId="{BFD6CC5D-B969-4744-A72D-B5ED616971D4}" dt="2022-02-16T12:46:51.763" v="396" actId="1035"/>
          <ac:cxnSpMkLst>
            <pc:docMk/>
            <pc:sldMk cId="1968912746" sldId="328"/>
            <ac:cxnSpMk id="23" creationId="{5B45BF7E-E4B0-499A-B9AC-3A2380270841}"/>
          </ac:cxnSpMkLst>
        </pc:cxnChg>
      </pc:sldChg>
      <pc:sldChg chg="addSp delSp modSp mod">
        <pc:chgData name="victor lorenzo sellares" userId="cca9b460c6724927" providerId="LiveId" clId="{BFD6CC5D-B969-4744-A72D-B5ED616971D4}" dt="2022-02-19T12:41:40.026" v="758" actId="1035"/>
        <pc:sldMkLst>
          <pc:docMk/>
          <pc:sldMk cId="319828794" sldId="329"/>
        </pc:sldMkLst>
        <pc:spChg chg="del mod">
          <ac:chgData name="victor lorenzo sellares" userId="cca9b460c6724927" providerId="LiveId" clId="{BFD6CC5D-B969-4744-A72D-B5ED616971D4}" dt="2022-02-16T12:51:59.982" v="565" actId="21"/>
          <ac:spMkLst>
            <pc:docMk/>
            <pc:sldMk cId="319828794" sldId="329"/>
            <ac:spMk id="7" creationId="{2169D1E1-5775-C648-9658-78C27E1CF2D6}"/>
          </ac:spMkLst>
        </pc:spChg>
        <pc:spChg chg="mod">
          <ac:chgData name="victor lorenzo sellares" userId="cca9b460c6724927" providerId="LiveId" clId="{BFD6CC5D-B969-4744-A72D-B5ED616971D4}" dt="2022-02-16T12:55:05.092" v="701" actId="1037"/>
          <ac:spMkLst>
            <pc:docMk/>
            <pc:sldMk cId="319828794" sldId="329"/>
            <ac:spMk id="8" creationId="{7439800A-A082-DE41-AFE2-7D41A478D2B3}"/>
          </ac:spMkLst>
        </pc:spChg>
        <pc:spChg chg="add mod">
          <ac:chgData name="victor lorenzo sellares" userId="cca9b460c6724927" providerId="LiveId" clId="{BFD6CC5D-B969-4744-A72D-B5ED616971D4}" dt="2022-02-19T12:41:40.026" v="758" actId="1035"/>
          <ac:spMkLst>
            <pc:docMk/>
            <pc:sldMk cId="319828794" sldId="329"/>
            <ac:spMk id="10" creationId="{D86395CB-E11A-441C-A800-466EE177FB34}"/>
          </ac:spMkLst>
        </pc:spChg>
        <pc:graphicFrameChg chg="mod modGraphic">
          <ac:chgData name="victor lorenzo sellares" userId="cca9b460c6724927" providerId="LiveId" clId="{BFD6CC5D-B969-4744-A72D-B5ED616971D4}" dt="2022-02-16T12:54:56.092" v="661" actId="1036"/>
          <ac:graphicFrameMkLst>
            <pc:docMk/>
            <pc:sldMk cId="319828794" sldId="329"/>
            <ac:graphicFrameMk id="5" creationId="{42A9598F-7138-1943-906C-67D624402085}"/>
          </ac:graphicFrameMkLst>
        </pc:graphicFrameChg>
        <pc:cxnChg chg="del mod">
          <ac:chgData name="victor lorenzo sellares" userId="cca9b460c6724927" providerId="LiveId" clId="{BFD6CC5D-B969-4744-A72D-B5ED616971D4}" dt="2022-02-16T12:51:25.804" v="511" actId="478"/>
          <ac:cxnSpMkLst>
            <pc:docMk/>
            <pc:sldMk cId="319828794" sldId="329"/>
            <ac:cxnSpMk id="6" creationId="{CAF73C7F-4C5D-424F-9FF6-F9241BB7304C}"/>
          </ac:cxnSpMkLst>
        </pc:cxnChg>
        <pc:cxnChg chg="add mod">
          <ac:chgData name="victor lorenzo sellares" userId="cca9b460c6724927" providerId="LiveId" clId="{BFD6CC5D-B969-4744-A72D-B5ED616971D4}" dt="2022-02-16T12:55:09.592" v="719" actId="1037"/>
          <ac:cxnSpMkLst>
            <pc:docMk/>
            <pc:sldMk cId="319828794" sldId="329"/>
            <ac:cxnSpMk id="9" creationId="{8BE8F897-B7DE-45BD-98CF-755628A2295D}"/>
          </ac:cxnSpMkLst>
        </pc:cxnChg>
      </pc:sldChg>
      <pc:sldChg chg="addSp delSp modSp mod">
        <pc:chgData name="victor lorenzo sellares" userId="cca9b460c6724927" providerId="LiveId" clId="{BFD6CC5D-B969-4744-A72D-B5ED616971D4}" dt="2022-02-16T12:48:43.398" v="429" actId="113"/>
        <pc:sldMkLst>
          <pc:docMk/>
          <pc:sldMk cId="3250908198" sldId="330"/>
        </pc:sldMkLst>
        <pc:spChg chg="mod">
          <ac:chgData name="victor lorenzo sellares" userId="cca9b460c6724927" providerId="LiveId" clId="{BFD6CC5D-B969-4744-A72D-B5ED616971D4}" dt="2022-02-16T12:48:43.398" v="429" actId="113"/>
          <ac:spMkLst>
            <pc:docMk/>
            <pc:sldMk cId="3250908198" sldId="330"/>
            <ac:spMk id="4" creationId="{82FFA142-C1C4-7442-B913-9BFCD7C083EC}"/>
          </ac:spMkLst>
        </pc:spChg>
        <pc:cxnChg chg="del">
          <ac:chgData name="victor lorenzo sellares" userId="cca9b460c6724927" providerId="LiveId" clId="{BFD6CC5D-B969-4744-A72D-B5ED616971D4}" dt="2022-02-16T12:48:25.717" v="425" actId="478"/>
          <ac:cxnSpMkLst>
            <pc:docMk/>
            <pc:sldMk cId="3250908198" sldId="330"/>
            <ac:cxnSpMk id="5" creationId="{41A7A92F-B6AA-0B44-873C-9153CA3255B1}"/>
          </ac:cxnSpMkLst>
        </pc:cxnChg>
        <pc:cxnChg chg="add mod">
          <ac:chgData name="victor lorenzo sellares" userId="cca9b460c6724927" providerId="LiveId" clId="{BFD6CC5D-B969-4744-A72D-B5ED616971D4}" dt="2022-02-16T12:48:26.244" v="426"/>
          <ac:cxnSpMkLst>
            <pc:docMk/>
            <pc:sldMk cId="3250908198" sldId="330"/>
            <ac:cxnSpMk id="6" creationId="{D79E43E2-FC79-4C39-B4C2-0CF8CEADFB63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E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4EF61D-BB80-F345-987A-2776498BC932}" type="datetimeFigureOut">
              <a:rPr lang="fr-ES" smtClean="0"/>
              <a:t>03/08/2022</a:t>
            </a:fld>
            <a:endParaRPr lang="fr-E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E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E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E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A6ECD1-B960-B94B-9C4E-AF5FF0A7628A}" type="slidenum">
              <a:rPr lang="fr-ES" smtClean="0"/>
              <a:t>‹Nº›</a:t>
            </a:fld>
            <a:endParaRPr lang="fr-ES"/>
          </a:p>
        </p:txBody>
      </p:sp>
    </p:spTree>
    <p:extLst>
      <p:ext uri="{BB962C8B-B14F-4D97-AF65-F5344CB8AC3E}">
        <p14:creationId xmlns:p14="http://schemas.microsoft.com/office/powerpoint/2010/main" val="3399594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6ECD1-B960-B94B-9C4E-AF5FF0A7628A}" type="slidenum">
              <a:rPr lang="fr-ES" smtClean="0"/>
              <a:t>2</a:t>
            </a:fld>
            <a:endParaRPr lang="fr-ES"/>
          </a:p>
        </p:txBody>
      </p:sp>
    </p:spTree>
    <p:extLst>
      <p:ext uri="{BB962C8B-B14F-4D97-AF65-F5344CB8AC3E}">
        <p14:creationId xmlns:p14="http://schemas.microsoft.com/office/powerpoint/2010/main" val="128378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E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6ECD1-B960-B94B-9C4E-AF5FF0A7628A}" type="slidenum">
              <a:rPr lang="fr-ES" smtClean="0"/>
              <a:t>9</a:t>
            </a:fld>
            <a:endParaRPr lang="fr-ES"/>
          </a:p>
        </p:txBody>
      </p:sp>
    </p:spTree>
    <p:extLst>
      <p:ext uri="{BB962C8B-B14F-4D97-AF65-F5344CB8AC3E}">
        <p14:creationId xmlns:p14="http://schemas.microsoft.com/office/powerpoint/2010/main" val="2000888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5ABC94-0622-4244-B9BB-1A784A1BB4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3176CB4-B1AE-4ED5-8068-551E4E645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95C43C7-5D0B-4286-9D02-754E0DB59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3C237-125E-4A1C-8CF2-17E87862E196}" type="datetimeFigureOut">
              <a:rPr lang="es-ES" smtClean="0"/>
              <a:pPr/>
              <a:t>08/03/2022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3E9611B-4A09-4B3F-9AE6-F8FCAC0C2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973E2F-3030-4AF1-8A5D-2FB6647C4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868CB-F29E-4916-BE77-B099FB20152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5206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B05965-89E0-49F3-A78B-65B5AD7D9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C3475C3-C2DD-427A-A1D1-35971C5B17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5296C74-F81F-4F2C-A621-5F39E713C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3C237-125E-4A1C-8CF2-17E87862E196}" type="datetimeFigureOut">
              <a:rPr lang="es-ES" smtClean="0"/>
              <a:pPr/>
              <a:t>08/03/2022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DD3F15-8701-4E00-B996-DBC62AFE9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34C9361-ED94-4AD3-AB37-BEAB481C0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868CB-F29E-4916-BE77-B099FB20152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2947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A5A651C-7DCA-4827-ACBD-AAA6227CED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02AF79F-42CB-4320-91CC-09C8094B21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95C1548-B23D-4E58-A2CA-2B3DC74D2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3C237-125E-4A1C-8CF2-17E87862E196}" type="datetimeFigureOut">
              <a:rPr lang="es-ES" smtClean="0"/>
              <a:pPr/>
              <a:t>08/03/2022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9952ED5-BE62-44A3-B692-138B368D7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4483F8-DDE1-4A2B-B3C4-DCB93BA0F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868CB-F29E-4916-BE77-B099FB20152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9383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7C4C76-25EE-4930-942A-06F48DA27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4347BBF-5DCD-46A8-9ED6-0E81FDC6AB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6F0DD2-E1B8-4420-BEF6-02E22CA5D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3C237-125E-4A1C-8CF2-17E87862E196}" type="datetimeFigureOut">
              <a:rPr lang="es-ES" smtClean="0"/>
              <a:pPr/>
              <a:t>08/03/2022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8677676-4A93-4319-B386-0238EB933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415743B-B583-4E97-AEB2-46E89FE41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868CB-F29E-4916-BE77-B099FB20152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0177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6B6A2B-4C91-4DD9-BFCD-A3ADDDC65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E4B8251-3D8C-444F-B310-08F17937F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328E267-ED29-4548-ABEE-684E616C6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3C237-125E-4A1C-8CF2-17E87862E196}" type="datetimeFigureOut">
              <a:rPr lang="es-ES" smtClean="0"/>
              <a:pPr/>
              <a:t>08/03/2022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9B2BDFF-3AE2-49B6-876A-E5BEAF8DA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44C0DC-1860-47F3-B28D-C9479177F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868CB-F29E-4916-BE77-B099FB20152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2947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188918-A5FB-40CF-9318-88D83ADF2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E88F473-8DD0-43D9-B7F9-3C5587FD9A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7B090B3-8148-47EB-BF45-58C0B74D71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08D93EA-3C9C-487D-A5D4-07D36A8F4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3C237-125E-4A1C-8CF2-17E87862E196}" type="datetimeFigureOut">
              <a:rPr lang="es-ES" smtClean="0"/>
              <a:pPr/>
              <a:t>08/03/2022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4E6EFC4-2EEB-4084-8485-F08423376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05C7542-4F10-44DF-B8FA-7F62367E2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868CB-F29E-4916-BE77-B099FB20152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2682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4E28E3-77E2-4A8F-A824-3C99E4D13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503B35A-4041-4277-B25A-A876C69E76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6119A92-4255-4E77-A76D-B447EC39AA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4C8A100-86DB-47DB-91FD-0A7E064CC6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911D5EC-8C97-431E-B2CE-958268E036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960E9FD-0301-4D3A-AFDC-28AD1B2EF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3C237-125E-4A1C-8CF2-17E87862E196}" type="datetimeFigureOut">
              <a:rPr lang="es-ES" smtClean="0"/>
              <a:pPr/>
              <a:t>08/03/2022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B42058B-F723-4B44-AAB0-88DDC5E88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F5F1ABB-4F3A-45A8-9A07-FD6C0C544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868CB-F29E-4916-BE77-B099FB20152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6262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633E9F-4FFA-433D-892F-17B5320B5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8CB6D3F-E05F-47CB-ABB2-7978766ED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3C237-125E-4A1C-8CF2-17E87862E196}" type="datetimeFigureOut">
              <a:rPr lang="es-ES" smtClean="0"/>
              <a:pPr/>
              <a:t>08/03/2022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4B17408-DCC1-4B44-A93D-D87AC6183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0933B9E-CEC2-44D3-92FE-CB3C38F5B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868CB-F29E-4916-BE77-B099FB20152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4664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C93231C-03AF-423D-BA8C-CD8E46387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3C237-125E-4A1C-8CF2-17E87862E196}" type="datetimeFigureOut">
              <a:rPr lang="es-ES" smtClean="0"/>
              <a:pPr/>
              <a:t>08/03/2022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E3C565A-0F7A-43B6-8EDB-7F7EECC6F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A9BE8F2-9B4A-4010-B2BD-6346ED565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868CB-F29E-4916-BE77-B099FB20152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7073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623CCE-F66F-498D-B3A9-3B120E2D3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7EE9FAC-1ACE-4AE6-A48A-301781649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96CFDB3-2AEC-4FD6-A16D-E32C3830BA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ADDF78F-3F06-40A1-8977-E34857F2B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3C237-125E-4A1C-8CF2-17E87862E196}" type="datetimeFigureOut">
              <a:rPr lang="es-ES" smtClean="0"/>
              <a:pPr/>
              <a:t>08/03/2022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08ADFB8-DFEF-4662-956D-2F3CEEF10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70F8F2E-6E9C-4715-AA73-5D38055C5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868CB-F29E-4916-BE77-B099FB20152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4968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150973-041C-432F-883B-F87B5CC03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9742A95-A5C0-4A7F-B792-69E3709E79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AFB82A6-A88A-4476-8BF0-072057A08B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C610B8A-8614-4571-8E2B-56181DCFF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3C237-125E-4A1C-8CF2-17E87862E196}" type="datetimeFigureOut">
              <a:rPr lang="es-ES" smtClean="0"/>
              <a:pPr/>
              <a:t>08/03/2022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A2A5485-8E97-47E6-A817-DC8BB082A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A840B9C-6F57-4B11-AAEA-B7865C5D5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868CB-F29E-4916-BE77-B099FB20152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723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10826F8-BD8F-4EBD-B2C1-F04FAA777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9CB6DCB-1799-4E04-B46C-7AFCA6A957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0CAE8F2-26DC-4C0A-9776-25BFBCE13C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33C237-125E-4A1C-8CF2-17E87862E196}" type="datetimeFigureOut">
              <a:rPr lang="es-ES" smtClean="0"/>
              <a:pPr/>
              <a:t>08/03/2022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CFD5507-68CD-43B7-B851-3BD15BE529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9F28FE-4F04-4DB1-AAB6-E17AFF41C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868CB-F29E-4916-BE77-B099FB20152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7932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nefrologiaaldia.org/es-articulo-nefropatia-membranosa-167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E50D8242-C105-4388-B045-D9472AD31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1951" y="77585"/>
            <a:ext cx="1476375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2" descr="C:\Users\victor\OneDrive\NEFROLOGIA AL DIA\DOMINIO\Dossier\Icono NAD.jpg">
            <a:extLst>
              <a:ext uri="{FF2B5EF4-FFF2-40B4-BE49-F238E27FC236}">
                <a16:creationId xmlns:a16="http://schemas.microsoft.com/office/drawing/2014/main" id="{571B981C-7C77-4DF0-9EC7-2B4FF0EF8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4" y="242887"/>
            <a:ext cx="1871662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8 Rectángulo">
            <a:extLst>
              <a:ext uri="{FF2B5EF4-FFF2-40B4-BE49-F238E27FC236}">
                <a16:creationId xmlns:a16="http://schemas.microsoft.com/office/drawing/2014/main" id="{7F5B5D1A-9B7A-43B6-970D-80C8951D0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9260" y="254209"/>
            <a:ext cx="779780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4000" b="1" dirty="0">
                <a:solidFill>
                  <a:srgbClr val="0000FF"/>
                </a:solidFill>
              </a:rPr>
              <a:t>ATLAS DE HISTOPATOLOGÍA RENAL</a:t>
            </a:r>
          </a:p>
        </p:txBody>
      </p:sp>
      <p:cxnSp>
        <p:nvCxnSpPr>
          <p:cNvPr id="7" name="10 Conector recto">
            <a:extLst>
              <a:ext uri="{FF2B5EF4-FFF2-40B4-BE49-F238E27FC236}">
                <a16:creationId xmlns:a16="http://schemas.microsoft.com/office/drawing/2014/main" id="{1BC8A7DA-92C5-47AB-9B08-23DA173C6048}"/>
              </a:ext>
            </a:extLst>
          </p:cNvPr>
          <p:cNvCxnSpPr>
            <a:cxnSpLocks/>
          </p:cNvCxnSpPr>
          <p:nvPr/>
        </p:nvCxnSpPr>
        <p:spPr>
          <a:xfrm>
            <a:off x="916604" y="1471921"/>
            <a:ext cx="101244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8" name="CuadroTexto 7">
            <a:extLst>
              <a:ext uri="{FF2B5EF4-FFF2-40B4-BE49-F238E27FC236}">
                <a16:creationId xmlns:a16="http://schemas.microsoft.com/office/drawing/2014/main" id="{2C3DFE92-6DA5-4104-9E93-2EA893E62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79475"/>
            <a:ext cx="32226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400" u="sng">
                <a:solidFill>
                  <a:srgbClr val="0000FF"/>
                </a:solidFill>
                <a:latin typeface="Arial" panose="020B0604020202020204" pitchFamily="34" charset="0"/>
              </a:rPr>
              <a:t>  http://www.nefrologiaaldia.org</a:t>
            </a:r>
          </a:p>
        </p:txBody>
      </p:sp>
      <p:sp>
        <p:nvSpPr>
          <p:cNvPr id="8" name="8 Rectángulo">
            <a:extLst>
              <a:ext uri="{FF2B5EF4-FFF2-40B4-BE49-F238E27FC236}">
                <a16:creationId xmlns:a16="http://schemas.microsoft.com/office/drawing/2014/main" id="{08B34EF1-F3D3-4D23-8010-5B954988CF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2813" y="1812431"/>
            <a:ext cx="741915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4000" b="1"/>
              <a:t>NEFROPATÍA </a:t>
            </a:r>
            <a:r>
              <a:rPr lang="es-ES" altLang="es-ES" sz="4000" b="1" dirty="0"/>
              <a:t>MEMBRANOSA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576C8A9-2E6B-48D4-A026-946853714AE3}"/>
              </a:ext>
            </a:extLst>
          </p:cNvPr>
          <p:cNvSpPr txBox="1"/>
          <p:nvPr/>
        </p:nvSpPr>
        <p:spPr>
          <a:xfrm>
            <a:off x="4926014" y="4576514"/>
            <a:ext cx="4307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/>
              <a:t>Enlace temario Nefrología al Día</a:t>
            </a:r>
            <a:endParaRPr lang="es-ES" b="1" i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381A186-CD4A-4F91-A305-9494BB66045F}"/>
              </a:ext>
            </a:extLst>
          </p:cNvPr>
          <p:cNvSpPr txBox="1"/>
          <p:nvPr/>
        </p:nvSpPr>
        <p:spPr>
          <a:xfrm>
            <a:off x="5203104" y="2614057"/>
            <a:ext cx="5025928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/>
              <a:t>Autores</a:t>
            </a:r>
          </a:p>
          <a:p>
            <a:r>
              <a:rPr lang="es-ES" b="1" i="1"/>
              <a:t>José Ballarin </a:t>
            </a:r>
          </a:p>
          <a:p>
            <a:r>
              <a:rPr lang="es-ES" b="1" i="1"/>
              <a:t>Yolanda Arce</a:t>
            </a:r>
          </a:p>
          <a:p>
            <a:r>
              <a:rPr lang="es-ES" b="1" i="1"/>
              <a:t>         Fundació Puigvert. Barcelona</a:t>
            </a:r>
          </a:p>
          <a:p>
            <a:r>
              <a:rPr lang="es-ES" b="1" i="1"/>
              <a:t>Eduardo Vazquez Martul</a:t>
            </a:r>
          </a:p>
          <a:p>
            <a:r>
              <a:rPr lang="es-ES" sz="1400" b="0" i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         </a:t>
            </a:r>
            <a:r>
              <a:rPr lang="es-ES" b="1" i="1">
                <a:solidFill>
                  <a:srgbClr val="202124"/>
                </a:solidFill>
                <a:effectLst/>
              </a:rPr>
              <a:t>Complejo Hospitalario Universitario A Coruña</a:t>
            </a:r>
            <a:endParaRPr lang="es-ES" b="1" i="1" dirty="0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3AC7BD31-861A-4066-8CF3-8BD3C0DA0869}"/>
              </a:ext>
            </a:extLst>
          </p:cNvPr>
          <p:cNvGrpSpPr/>
          <p:nvPr/>
        </p:nvGrpSpPr>
        <p:grpSpPr>
          <a:xfrm>
            <a:off x="214497" y="1981748"/>
            <a:ext cx="4174966" cy="4110278"/>
            <a:chOff x="96669" y="1773929"/>
            <a:chExt cx="4174966" cy="4110278"/>
          </a:xfrm>
        </p:grpSpPr>
        <p:pic>
          <p:nvPicPr>
            <p:cNvPr id="3079" name="Imagen 10">
              <a:extLst>
                <a:ext uri="{FF2B5EF4-FFF2-40B4-BE49-F238E27FC236}">
                  <a16:creationId xmlns:a16="http://schemas.microsoft.com/office/drawing/2014/main" id="{475D4968-3561-4C83-A279-FEFE1DC6E3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018" y="1773929"/>
              <a:ext cx="3868269" cy="4060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Elipse 2">
              <a:extLst>
                <a:ext uri="{FF2B5EF4-FFF2-40B4-BE49-F238E27FC236}">
                  <a16:creationId xmlns:a16="http://schemas.microsoft.com/office/drawing/2014/main" id="{1965E927-C237-4C04-9E21-712AEF2E0ED4}"/>
                </a:ext>
              </a:extLst>
            </p:cNvPr>
            <p:cNvSpPr/>
            <p:nvPr/>
          </p:nvSpPr>
          <p:spPr>
            <a:xfrm rot="5400000">
              <a:off x="154067" y="1766640"/>
              <a:ext cx="4060169" cy="417496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4" name="CuadroTexto 1">
            <a:extLst>
              <a:ext uri="{FF2B5EF4-FFF2-40B4-BE49-F238E27FC236}">
                <a16:creationId xmlns:a16="http://schemas.microsoft.com/office/drawing/2014/main" id="{07647DCF-0024-48BF-AF3C-4EF208DDDFE4}"/>
              </a:ext>
            </a:extLst>
          </p:cNvPr>
          <p:cNvSpPr txBox="1"/>
          <p:nvPr/>
        </p:nvSpPr>
        <p:spPr>
          <a:xfrm>
            <a:off x="5028146" y="5266253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>
                <a:hlinkClick r:id="rId5"/>
              </a:rPr>
              <a:t>Nefropatía Membranosa | Nefrología al día (nefrologiaaldia.org)</a:t>
            </a:r>
            <a:endParaRPr lang="es-ES" sz="20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A2CC6CAB-46C7-46E7-B478-65A1777640E8}"/>
              </a:ext>
            </a:extLst>
          </p:cNvPr>
          <p:cNvSpPr txBox="1"/>
          <p:nvPr/>
        </p:nvSpPr>
        <p:spPr>
          <a:xfrm>
            <a:off x="8690667" y="1166323"/>
            <a:ext cx="328215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altLang="en-US" sz="2000" dirty="0"/>
              <a:t>Depósitos granulares de </a:t>
            </a:r>
            <a:r>
              <a:rPr lang="es-ES" altLang="en-US" sz="2000" b="1" dirty="0">
                <a:solidFill>
                  <a:srgbClr val="0000FF"/>
                </a:solidFill>
              </a:rPr>
              <a:t>IgG </a:t>
            </a:r>
            <a:r>
              <a:rPr lang="es-ES" altLang="en-US" sz="2000" dirty="0"/>
              <a:t>que se depositan a lo largo de todas las paredes capilares de forma difusa en todos los glomérulos.</a:t>
            </a:r>
            <a:endParaRPr lang="es-ES" sz="2000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20C59B7F-D7AF-4407-8D9B-5BFAC1652251}"/>
              </a:ext>
            </a:extLst>
          </p:cNvPr>
          <p:cNvSpPr txBox="1">
            <a:spLocks/>
          </p:cNvSpPr>
          <p:nvPr/>
        </p:nvSpPr>
        <p:spPr>
          <a:xfrm>
            <a:off x="4007228" y="54981"/>
            <a:ext cx="5446487" cy="5486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200" b="1" dirty="0">
                <a:solidFill>
                  <a:srgbClr val="0000CC"/>
                </a:solidFill>
                <a:latin typeface="+mn-lt"/>
              </a:rPr>
              <a:t>Inmunofluorescencia</a:t>
            </a:r>
            <a:endParaRPr lang="fr-ES" sz="3200" b="1" dirty="0">
              <a:solidFill>
                <a:srgbClr val="0000CC"/>
              </a:solidFill>
              <a:latin typeface="+mn-lt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D5D2CA3A-94C9-4171-B4F3-EA9CC262283A}"/>
              </a:ext>
            </a:extLst>
          </p:cNvPr>
          <p:cNvGrpSpPr/>
          <p:nvPr/>
        </p:nvGrpSpPr>
        <p:grpSpPr>
          <a:xfrm>
            <a:off x="601619" y="1010767"/>
            <a:ext cx="7901316" cy="5792252"/>
            <a:chOff x="601619" y="1010767"/>
            <a:chExt cx="7901316" cy="5792252"/>
          </a:xfrm>
        </p:grpSpPr>
        <p:pic>
          <p:nvPicPr>
            <p:cNvPr id="2" name="Content Placeholder 34824" descr="SLE IF IgG">
              <a:extLst>
                <a:ext uri="{FF2B5EF4-FFF2-40B4-BE49-F238E27FC236}">
                  <a16:creationId xmlns:a16="http://schemas.microsoft.com/office/drawing/2014/main" id="{A19F0262-497C-4C00-A3CD-5FB6C05E1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lum bright="-29999" contrast="6000"/>
            </a:blip>
            <a:srcRect r="6296" b="7391"/>
            <a:stretch>
              <a:fillRect/>
            </a:stretch>
          </p:blipFill>
          <p:spPr>
            <a:xfrm rot="5400000">
              <a:off x="1656151" y="-43765"/>
              <a:ext cx="5792252" cy="7901316"/>
            </a:xfrm>
            <a:prstGeom prst="rect">
              <a:avLst/>
            </a:prstGeom>
            <a:noFill/>
            <a:ln w="9525" cap="flat" cmpd="sng">
              <a:solidFill>
                <a:srgbClr val="FFFF00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C1E3B664-E395-4B5A-9492-082B029F1006}"/>
                </a:ext>
              </a:extLst>
            </p:cNvPr>
            <p:cNvSpPr txBox="1"/>
            <p:nvPr/>
          </p:nvSpPr>
          <p:spPr>
            <a:xfrm>
              <a:off x="8045737" y="6378498"/>
              <a:ext cx="457198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ES" sz="1400" b="1" dirty="0">
                  <a:solidFill>
                    <a:srgbClr val="FFFFFF"/>
                  </a:solidFill>
                </a:rPr>
                <a:t>IgG</a:t>
              </a:r>
              <a:endParaRPr lang="es-ES" sz="1400" b="1" dirty="0">
                <a:solidFill>
                  <a:srgbClr val="FFFFFF"/>
                </a:solidFill>
                <a:cs typeface="Calibri"/>
              </a:endParaRPr>
            </a:p>
          </p:txBody>
        </p:sp>
      </p:grpSp>
      <p:cxnSp>
        <p:nvCxnSpPr>
          <p:cNvPr id="10" name="10 Conector recto">
            <a:extLst>
              <a:ext uri="{FF2B5EF4-FFF2-40B4-BE49-F238E27FC236}">
                <a16:creationId xmlns:a16="http://schemas.microsoft.com/office/drawing/2014/main" id="{30F8D60C-C063-4FF5-A267-96B8E12399B4}"/>
              </a:ext>
            </a:extLst>
          </p:cNvPr>
          <p:cNvCxnSpPr>
            <a:cxnSpLocks/>
          </p:cNvCxnSpPr>
          <p:nvPr/>
        </p:nvCxnSpPr>
        <p:spPr>
          <a:xfrm>
            <a:off x="451527" y="711585"/>
            <a:ext cx="111961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8572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73BAABE5-6534-4312-8C35-A791A57A514E}"/>
              </a:ext>
            </a:extLst>
          </p:cNvPr>
          <p:cNvSpPr txBox="1"/>
          <p:nvPr/>
        </p:nvSpPr>
        <p:spPr>
          <a:xfrm>
            <a:off x="9240493" y="819631"/>
            <a:ext cx="253441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altLang="en-US" sz="2000" dirty="0"/>
              <a:t>Aproximación de un glomérulo con depósitos granulares  de C3 que se localizan a lo largo de las MBG.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A28552B9-1929-4840-B624-85F0AAB7B9C9}"/>
              </a:ext>
            </a:extLst>
          </p:cNvPr>
          <p:cNvSpPr txBox="1">
            <a:spLocks/>
          </p:cNvSpPr>
          <p:nvPr/>
        </p:nvSpPr>
        <p:spPr>
          <a:xfrm>
            <a:off x="4007228" y="54981"/>
            <a:ext cx="5446487" cy="5486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200" b="1" dirty="0">
                <a:solidFill>
                  <a:srgbClr val="0000CC"/>
                </a:solidFill>
                <a:latin typeface="+mn-lt"/>
              </a:rPr>
              <a:t>Inmunofluorescencia</a:t>
            </a:r>
            <a:endParaRPr lang="fr-ES" sz="3200" b="1" dirty="0">
              <a:solidFill>
                <a:srgbClr val="0000CC"/>
              </a:solidFill>
              <a:latin typeface="+mn-lt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078BF76D-E107-481A-B27B-643883EC8A40}"/>
              </a:ext>
            </a:extLst>
          </p:cNvPr>
          <p:cNvGrpSpPr/>
          <p:nvPr/>
        </p:nvGrpSpPr>
        <p:grpSpPr>
          <a:xfrm>
            <a:off x="622093" y="810868"/>
            <a:ext cx="8420586" cy="5702327"/>
            <a:chOff x="622093" y="810868"/>
            <a:chExt cx="8420586" cy="5702327"/>
          </a:xfrm>
        </p:grpSpPr>
        <p:pic>
          <p:nvPicPr>
            <p:cNvPr id="3" name="Content Placeholder 89103" descr="IgG GnM">
              <a:extLst>
                <a:ext uri="{FF2B5EF4-FFF2-40B4-BE49-F238E27FC236}">
                  <a16:creationId xmlns:a16="http://schemas.microsoft.com/office/drawing/2014/main" id="{B2FD5B0D-27F4-4866-BFBE-533C5FB70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lum bright="-17999"/>
            </a:blip>
            <a:srcRect b="14705"/>
            <a:stretch>
              <a:fillRect/>
            </a:stretch>
          </p:blipFill>
          <p:spPr>
            <a:xfrm rot="5400000">
              <a:off x="1981222" y="-548261"/>
              <a:ext cx="5702327" cy="8420586"/>
            </a:xfrm>
            <a:prstGeom prst="rect">
              <a:avLst/>
            </a:prstGeom>
            <a:noFill/>
            <a:ln w="9525" cap="flat" cmpd="sng">
              <a:solidFill>
                <a:srgbClr val="FFFF00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13086A0D-39A6-42C7-8ED6-454EDD516E6E}"/>
                </a:ext>
              </a:extLst>
            </p:cNvPr>
            <p:cNvSpPr txBox="1"/>
            <p:nvPr/>
          </p:nvSpPr>
          <p:spPr>
            <a:xfrm>
              <a:off x="8585481" y="6047132"/>
              <a:ext cx="457198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ES" sz="1400" b="1" dirty="0">
                  <a:solidFill>
                    <a:srgbClr val="FFFFFF"/>
                  </a:solidFill>
                </a:rPr>
                <a:t>C3</a:t>
              </a:r>
              <a:endParaRPr lang="es-ES" sz="1400" b="1" dirty="0">
                <a:solidFill>
                  <a:srgbClr val="FFFFFF"/>
                </a:solidFill>
                <a:cs typeface="Calibri"/>
              </a:endParaRPr>
            </a:p>
          </p:txBody>
        </p:sp>
      </p:grpSp>
      <p:cxnSp>
        <p:nvCxnSpPr>
          <p:cNvPr id="10" name="10 Conector recto">
            <a:extLst>
              <a:ext uri="{FF2B5EF4-FFF2-40B4-BE49-F238E27FC236}">
                <a16:creationId xmlns:a16="http://schemas.microsoft.com/office/drawing/2014/main" id="{13636A36-3CF4-4EEE-BCF0-DBD1F20105F7}"/>
              </a:ext>
            </a:extLst>
          </p:cNvPr>
          <p:cNvCxnSpPr>
            <a:cxnSpLocks/>
          </p:cNvCxnSpPr>
          <p:nvPr/>
        </p:nvCxnSpPr>
        <p:spPr>
          <a:xfrm>
            <a:off x="451527" y="711585"/>
            <a:ext cx="111961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9642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01255DD1-4917-46C6-BFFE-9C5007400E07}"/>
              </a:ext>
            </a:extLst>
          </p:cNvPr>
          <p:cNvGrpSpPr/>
          <p:nvPr/>
        </p:nvGrpSpPr>
        <p:grpSpPr>
          <a:xfrm>
            <a:off x="8160923" y="1024046"/>
            <a:ext cx="3688096" cy="3794364"/>
            <a:chOff x="8287923" y="1024046"/>
            <a:chExt cx="3688096" cy="3794364"/>
          </a:xfrm>
        </p:grpSpPr>
        <p:pic>
          <p:nvPicPr>
            <p:cNvPr id="2" name="Imagen 3">
              <a:extLst>
                <a:ext uri="{FF2B5EF4-FFF2-40B4-BE49-F238E27FC236}">
                  <a16:creationId xmlns:a16="http://schemas.microsoft.com/office/drawing/2014/main" id="{A5A3FB62-DEFF-44EB-914F-BD5CDFDF6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 l="12411" r="23404" b="11820"/>
            <a:stretch/>
          </p:blipFill>
          <p:spPr>
            <a:xfrm>
              <a:off x="8287923" y="1024046"/>
              <a:ext cx="3688096" cy="3794364"/>
            </a:xfrm>
            <a:prstGeom prst="rect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</p:pic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AE079BFD-3C6F-4B42-BC3F-4F174FC357C7}"/>
                </a:ext>
              </a:extLst>
            </p:cNvPr>
            <p:cNvSpPr txBox="1"/>
            <p:nvPr/>
          </p:nvSpPr>
          <p:spPr>
            <a:xfrm>
              <a:off x="11228137" y="4495343"/>
              <a:ext cx="65498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ES" sz="1400" b="1" dirty="0"/>
                <a:t>PLA2R</a:t>
              </a:r>
              <a:endParaRPr lang="es-ES" sz="1400" b="1" dirty="0">
                <a:cs typeface="Calibri"/>
              </a:endParaRPr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489C0D1A-95A5-47E0-813A-D7036C5FB34F}"/>
              </a:ext>
            </a:extLst>
          </p:cNvPr>
          <p:cNvGrpSpPr/>
          <p:nvPr/>
        </p:nvGrpSpPr>
        <p:grpSpPr>
          <a:xfrm>
            <a:off x="4192947" y="1022939"/>
            <a:ext cx="3443588" cy="3796312"/>
            <a:chOff x="4570187" y="1022939"/>
            <a:chExt cx="3443588" cy="3796312"/>
          </a:xfrm>
        </p:grpSpPr>
        <p:pic>
          <p:nvPicPr>
            <p:cNvPr id="6" name="Imagen 6">
              <a:extLst>
                <a:ext uri="{FF2B5EF4-FFF2-40B4-BE49-F238E27FC236}">
                  <a16:creationId xmlns:a16="http://schemas.microsoft.com/office/drawing/2014/main" id="{AC066514-A412-420C-9FC1-673AFC1D80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l="11551" t="3524" r="23102" b="441"/>
            <a:stretch/>
          </p:blipFill>
          <p:spPr>
            <a:xfrm>
              <a:off x="4570187" y="1022939"/>
              <a:ext cx="3443588" cy="3796312"/>
            </a:xfrm>
            <a:prstGeom prst="rect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4F8498D2-CD51-4851-916D-E176691C0284}"/>
                </a:ext>
              </a:extLst>
            </p:cNvPr>
            <p:cNvSpPr txBox="1"/>
            <p:nvPr/>
          </p:nvSpPr>
          <p:spPr>
            <a:xfrm>
              <a:off x="7343774" y="4495342"/>
              <a:ext cx="53884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ES" sz="1400" b="1" dirty="0">
                  <a:cs typeface="Calibri"/>
                </a:rPr>
                <a:t>IgG4</a:t>
              </a:r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5E85390D-1D8E-4BFB-A681-CB5740336355}"/>
              </a:ext>
            </a:extLst>
          </p:cNvPr>
          <p:cNvGrpSpPr/>
          <p:nvPr/>
        </p:nvGrpSpPr>
        <p:grpSpPr>
          <a:xfrm>
            <a:off x="397329" y="1022938"/>
            <a:ext cx="3271538" cy="3796440"/>
            <a:chOff x="1222829" y="1022938"/>
            <a:chExt cx="3271538" cy="3796440"/>
          </a:xfrm>
        </p:grpSpPr>
        <p:pic>
          <p:nvPicPr>
            <p:cNvPr id="8" name="Imagen 8">
              <a:extLst>
                <a:ext uri="{FF2B5EF4-FFF2-40B4-BE49-F238E27FC236}">
                  <a16:creationId xmlns:a16="http://schemas.microsoft.com/office/drawing/2014/main" id="{D95A8802-3E90-4AC5-8901-DB54EAE5F8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l="14521" t="6167" r="25743" b="441"/>
            <a:stretch/>
          </p:blipFill>
          <p:spPr>
            <a:xfrm>
              <a:off x="1222829" y="1022938"/>
              <a:ext cx="3271538" cy="3796440"/>
            </a:xfrm>
            <a:prstGeom prst="rect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</p:pic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3E404F54-F6EF-4959-851D-C633D4084CB8}"/>
                </a:ext>
              </a:extLst>
            </p:cNvPr>
            <p:cNvSpPr txBox="1"/>
            <p:nvPr/>
          </p:nvSpPr>
          <p:spPr>
            <a:xfrm>
              <a:off x="3777248" y="4495341"/>
              <a:ext cx="59472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ES" sz="1400" b="1" dirty="0">
                  <a:cs typeface="Calibri"/>
                </a:rPr>
                <a:t>C4d</a:t>
              </a:r>
            </a:p>
          </p:txBody>
        </p:sp>
      </p:grpSp>
      <p:sp>
        <p:nvSpPr>
          <p:cNvPr id="13" name="12 Rectángulo"/>
          <p:cNvSpPr/>
          <p:nvPr/>
        </p:nvSpPr>
        <p:spPr>
          <a:xfrm>
            <a:off x="1639958" y="5214950"/>
            <a:ext cx="88657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dirty="0"/>
              <a:t>Los depósitos subepiteliales captan </a:t>
            </a:r>
            <a:r>
              <a:rPr lang="es-ES" sz="2000" b="1" dirty="0">
                <a:solidFill>
                  <a:srgbClr val="0000FF"/>
                </a:solidFill>
              </a:rPr>
              <a:t>C4d</a:t>
            </a:r>
            <a:r>
              <a:rPr lang="es-ES" sz="2000" dirty="0"/>
              <a:t> y la mayoría de </a:t>
            </a:r>
            <a:r>
              <a:rPr lang="es-ES" sz="2000" dirty="0" err="1"/>
              <a:t>NMp</a:t>
            </a:r>
            <a:r>
              <a:rPr lang="es-ES" sz="2000" dirty="0"/>
              <a:t> captan </a:t>
            </a:r>
            <a:r>
              <a:rPr lang="es-ES" sz="2000" b="1" dirty="0">
                <a:solidFill>
                  <a:srgbClr val="0000FF"/>
                </a:solidFill>
              </a:rPr>
              <a:t>IgG4</a:t>
            </a:r>
            <a:r>
              <a:rPr lang="es-ES" sz="2000" dirty="0"/>
              <a:t> y </a:t>
            </a:r>
            <a:r>
              <a:rPr lang="es-ES" sz="2000" b="1" dirty="0">
                <a:solidFill>
                  <a:srgbClr val="0000FF"/>
                </a:solidFill>
              </a:rPr>
              <a:t>PLA2R</a:t>
            </a:r>
            <a:r>
              <a:rPr lang="es-ES" sz="2000" dirty="0"/>
              <a:t> reproduciendo el mismo patrón granular global y difuso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8687D7A5-2FF1-4A1C-BE97-7F820C1D55F8}"/>
              </a:ext>
            </a:extLst>
          </p:cNvPr>
          <p:cNvSpPr txBox="1">
            <a:spLocks/>
          </p:cNvSpPr>
          <p:nvPr/>
        </p:nvSpPr>
        <p:spPr>
          <a:xfrm>
            <a:off x="4007228" y="54981"/>
            <a:ext cx="5446487" cy="5486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200" b="1" dirty="0">
                <a:solidFill>
                  <a:srgbClr val="0000CC"/>
                </a:solidFill>
                <a:latin typeface="+mn-lt"/>
              </a:rPr>
              <a:t>Inmunohistoquímica</a:t>
            </a:r>
            <a:endParaRPr lang="fr-ES" sz="3200" b="1" dirty="0">
              <a:solidFill>
                <a:srgbClr val="0000CC"/>
              </a:solidFill>
              <a:latin typeface="+mn-lt"/>
            </a:endParaRPr>
          </a:p>
        </p:txBody>
      </p:sp>
      <p:cxnSp>
        <p:nvCxnSpPr>
          <p:cNvPr id="16" name="10 Conector recto">
            <a:extLst>
              <a:ext uri="{FF2B5EF4-FFF2-40B4-BE49-F238E27FC236}">
                <a16:creationId xmlns:a16="http://schemas.microsoft.com/office/drawing/2014/main" id="{9D41CB16-81C5-4CB1-BD9E-AC52FBF27E79}"/>
              </a:ext>
            </a:extLst>
          </p:cNvPr>
          <p:cNvCxnSpPr>
            <a:cxnSpLocks/>
          </p:cNvCxnSpPr>
          <p:nvPr/>
        </p:nvCxnSpPr>
        <p:spPr>
          <a:xfrm>
            <a:off x="451527" y="711585"/>
            <a:ext cx="111961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52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966AC22A-A711-0543-971B-DBF2403A2F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4731341"/>
              </p:ext>
            </p:extLst>
          </p:nvPr>
        </p:nvGraphicFramePr>
        <p:xfrm>
          <a:off x="1573427" y="957649"/>
          <a:ext cx="9045146" cy="51816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986400">
                  <a:extLst>
                    <a:ext uri="{9D8B030D-6E8A-4147-A177-3AD203B41FA5}">
                      <a16:colId xmlns:a16="http://schemas.microsoft.com/office/drawing/2014/main" val="3349016238"/>
                    </a:ext>
                  </a:extLst>
                </a:gridCol>
                <a:gridCol w="1942259">
                  <a:extLst>
                    <a:ext uri="{9D8B030D-6E8A-4147-A177-3AD203B41FA5}">
                      <a16:colId xmlns:a16="http://schemas.microsoft.com/office/drawing/2014/main" val="3378282164"/>
                    </a:ext>
                  </a:extLst>
                </a:gridCol>
                <a:gridCol w="1398507">
                  <a:extLst>
                    <a:ext uri="{9D8B030D-6E8A-4147-A177-3AD203B41FA5}">
                      <a16:colId xmlns:a16="http://schemas.microsoft.com/office/drawing/2014/main" val="2643684339"/>
                    </a:ext>
                  </a:extLst>
                </a:gridCol>
                <a:gridCol w="1662639">
                  <a:extLst>
                    <a:ext uri="{9D8B030D-6E8A-4147-A177-3AD203B41FA5}">
                      <a16:colId xmlns:a16="http://schemas.microsoft.com/office/drawing/2014/main" val="1011770587"/>
                    </a:ext>
                  </a:extLst>
                </a:gridCol>
                <a:gridCol w="2055341">
                  <a:extLst>
                    <a:ext uri="{9D8B030D-6E8A-4147-A177-3AD203B41FA5}">
                      <a16:colId xmlns:a16="http://schemas.microsoft.com/office/drawing/2014/main" val="1360079290"/>
                    </a:ext>
                  </a:extLst>
                </a:gridCol>
              </a:tblGrid>
              <a:tr h="772297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err="1">
                          <a:effectLst/>
                        </a:rPr>
                        <a:t>Antigeno</a:t>
                      </a:r>
                      <a:endParaRPr lang="fr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0D9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effectLst/>
                        </a:rPr>
                        <a:t>Presente en depósitos </a:t>
                      </a:r>
                      <a:r>
                        <a:rPr lang="es-ES" sz="2000" dirty="0" err="1">
                          <a:effectLst/>
                        </a:rPr>
                        <a:t>subepiteliales</a:t>
                      </a:r>
                      <a:endParaRPr lang="fr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0D9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>
                          <a:effectLst/>
                        </a:rPr>
                        <a:t>Anticuerpos circulantes</a:t>
                      </a:r>
                      <a:endParaRPr lang="fr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0D9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>
                          <a:effectLst/>
                        </a:rPr>
                        <a:t>Subclase de IgG predominante</a:t>
                      </a:r>
                      <a:endParaRPr lang="fr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0D9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effectLst/>
                        </a:rPr>
                        <a:t>Enfermedades asociadas</a:t>
                      </a:r>
                      <a:endParaRPr lang="fr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0D9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0568766"/>
                  </a:ext>
                </a:extLst>
              </a:tr>
              <a:tr h="257432">
                <a:tc gridSpan="5"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effectLst/>
                        </a:rPr>
                        <a:t>implicados </a:t>
                      </a:r>
                      <a:endParaRPr lang="fr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168397"/>
                  </a:ext>
                </a:extLst>
              </a:tr>
              <a:tr h="514865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effectLst/>
                        </a:rPr>
                        <a:t>PLA2R</a:t>
                      </a:r>
                      <a:endParaRPr lang="fr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effectLst/>
                        </a:rPr>
                        <a:t>si</a:t>
                      </a:r>
                      <a:endParaRPr lang="fr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>
                          <a:effectLst/>
                        </a:rPr>
                        <a:t>si</a:t>
                      </a:r>
                      <a:endParaRPr lang="fr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>
                          <a:effectLst/>
                        </a:rPr>
                        <a:t>IgG4</a:t>
                      </a:r>
                      <a:endParaRPr lang="fr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>
                          <a:effectLst/>
                        </a:rPr>
                        <a:t>prototipo de NM autoinmune</a:t>
                      </a:r>
                      <a:endParaRPr lang="fr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45907656"/>
                  </a:ext>
                </a:extLst>
              </a:tr>
              <a:tr h="514865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effectLst/>
                        </a:rPr>
                        <a:t>THSD7A</a:t>
                      </a:r>
                      <a:endParaRPr lang="fr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effectLst/>
                        </a:rPr>
                        <a:t>si</a:t>
                      </a:r>
                      <a:endParaRPr lang="fr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effectLst/>
                        </a:rPr>
                        <a:t>si</a:t>
                      </a:r>
                      <a:endParaRPr lang="fr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>
                          <a:effectLst/>
                        </a:rPr>
                        <a:t>IgG4</a:t>
                      </a:r>
                      <a:endParaRPr lang="fr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effectLst/>
                        </a:rPr>
                        <a:t>autoinmune o asociado a neoplasias</a:t>
                      </a:r>
                      <a:endParaRPr lang="fr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89479580"/>
                  </a:ext>
                </a:extLst>
              </a:tr>
              <a:tr h="257432">
                <a:tc gridSpan="5"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effectLst/>
                        </a:rPr>
                        <a:t>implicación por confirmar</a:t>
                      </a:r>
                      <a:endParaRPr lang="fr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6727103"/>
                  </a:ext>
                </a:extLst>
              </a:tr>
              <a:tr h="514865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effectLst/>
                        </a:rPr>
                        <a:t>NELL1</a:t>
                      </a:r>
                      <a:endParaRPr lang="fr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effectLst/>
                        </a:rPr>
                        <a:t>débilmente (segmentarios)</a:t>
                      </a:r>
                      <a:endParaRPr lang="fr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effectLst/>
                        </a:rPr>
                        <a:t>si</a:t>
                      </a:r>
                      <a:endParaRPr lang="fr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>
                          <a:effectLst/>
                        </a:rPr>
                        <a:t>IgG1</a:t>
                      </a:r>
                      <a:endParaRPr lang="fr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>
                          <a:effectLst/>
                        </a:rPr>
                        <a:t>neoplasias</a:t>
                      </a:r>
                      <a:endParaRPr lang="fr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97686758"/>
                  </a:ext>
                </a:extLst>
              </a:tr>
              <a:tr h="257432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effectLst/>
                        </a:rPr>
                        <a:t>SEMA3B</a:t>
                      </a:r>
                      <a:endParaRPr lang="fr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effectLst/>
                        </a:rPr>
                        <a:t>si</a:t>
                      </a:r>
                      <a:endParaRPr lang="fr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effectLst/>
                        </a:rPr>
                        <a:t>si</a:t>
                      </a:r>
                      <a:endParaRPr lang="fr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>
                          <a:effectLst/>
                        </a:rPr>
                        <a:t>IgG1</a:t>
                      </a:r>
                      <a:endParaRPr lang="fr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>
                          <a:effectLst/>
                        </a:rPr>
                        <a:t>NM inicio pediátrico</a:t>
                      </a:r>
                      <a:endParaRPr lang="fr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09432706"/>
                  </a:ext>
                </a:extLst>
              </a:tr>
              <a:tr h="514865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effectLst/>
                        </a:rPr>
                        <a:t>NCAM1</a:t>
                      </a:r>
                      <a:endParaRPr lang="fr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effectLst/>
                        </a:rPr>
                        <a:t>muy débilmente</a:t>
                      </a:r>
                      <a:endParaRPr lang="fr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effectLst/>
                        </a:rPr>
                        <a:t>si</a:t>
                      </a:r>
                      <a:endParaRPr lang="fr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>
                          <a:effectLst/>
                        </a:rPr>
                        <a:t>IgG1 (+otras subclases)</a:t>
                      </a:r>
                      <a:endParaRPr lang="fr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>
                          <a:effectLst/>
                        </a:rPr>
                        <a:t>Lupus (clase V)</a:t>
                      </a:r>
                      <a:endParaRPr lang="fr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31079243"/>
                  </a:ext>
                </a:extLst>
              </a:tr>
              <a:tr h="257432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effectLst/>
                        </a:rPr>
                        <a:t>EXT1y EXT2</a:t>
                      </a:r>
                      <a:endParaRPr lang="fr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effectLst/>
                        </a:rPr>
                        <a:t>débilmente</a:t>
                      </a:r>
                      <a:endParaRPr lang="fr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effectLst/>
                        </a:rPr>
                        <a:t>no</a:t>
                      </a:r>
                      <a:endParaRPr lang="fr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effectLst/>
                        </a:rPr>
                        <a:t>IgG1</a:t>
                      </a:r>
                      <a:endParaRPr lang="fr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effectLst/>
                        </a:rPr>
                        <a:t>Lupus (clase V)</a:t>
                      </a:r>
                      <a:endParaRPr lang="fr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93649843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E75955D4-272B-E34F-A677-B90644E4BD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9609" y="19891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E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2FFA142-C1C4-7442-B913-9BFCD7C083EC}"/>
              </a:ext>
            </a:extLst>
          </p:cNvPr>
          <p:cNvSpPr txBox="1"/>
          <p:nvPr/>
        </p:nvSpPr>
        <p:spPr>
          <a:xfrm>
            <a:off x="3595816" y="80319"/>
            <a:ext cx="54559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ES" sz="3200" b="1" dirty="0">
                <a:solidFill>
                  <a:srgbClr val="0000FF"/>
                </a:solidFill>
              </a:rPr>
              <a:t>Antigenos implicados en la NM</a:t>
            </a:r>
          </a:p>
        </p:txBody>
      </p:sp>
      <p:cxnSp>
        <p:nvCxnSpPr>
          <p:cNvPr id="6" name="10 Conector recto">
            <a:extLst>
              <a:ext uri="{FF2B5EF4-FFF2-40B4-BE49-F238E27FC236}">
                <a16:creationId xmlns:a16="http://schemas.microsoft.com/office/drawing/2014/main" id="{D79E43E2-FC79-4C39-B4C2-0CF8CEADFB63}"/>
              </a:ext>
            </a:extLst>
          </p:cNvPr>
          <p:cNvCxnSpPr>
            <a:cxnSpLocks/>
          </p:cNvCxnSpPr>
          <p:nvPr/>
        </p:nvCxnSpPr>
        <p:spPr>
          <a:xfrm>
            <a:off x="451527" y="711585"/>
            <a:ext cx="111961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0908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29E27736-7506-4256-9485-735B50C27A51}"/>
              </a:ext>
            </a:extLst>
          </p:cNvPr>
          <p:cNvSpPr txBox="1"/>
          <p:nvPr/>
        </p:nvSpPr>
        <p:spPr>
          <a:xfrm>
            <a:off x="653142" y="731436"/>
            <a:ext cx="106505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Extensa fusión de los podocitos, depósitos subepiteliales con aumento de la matriz de la MBG que llega a englobarlos dando un aspecto criboso en el estadio III. </a:t>
            </a:r>
          </a:p>
        </p:txBody>
      </p:sp>
      <p:pic>
        <p:nvPicPr>
          <p:cNvPr id="6" name="Picture 18" descr="GNM-4">
            <a:extLst>
              <a:ext uri="{FF2B5EF4-FFF2-40B4-BE49-F238E27FC236}">
                <a16:creationId xmlns:a16="http://schemas.microsoft.com/office/drawing/2014/main" id="{20407E32-1B6F-41BC-8D42-AC9A7742E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40" y="1517192"/>
            <a:ext cx="4161282" cy="520326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8" name="Picture 4" descr="14">
            <a:extLst>
              <a:ext uri="{FF2B5EF4-FFF2-40B4-BE49-F238E27FC236}">
                <a16:creationId xmlns:a16="http://schemas.microsoft.com/office/drawing/2014/main" id="{6605E780-D848-4E8B-87D2-C15A2E65BBD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34817" y="1448436"/>
            <a:ext cx="4299042" cy="51551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0770A83-6CFA-432C-8211-A08DB892F865}"/>
              </a:ext>
            </a:extLst>
          </p:cNvPr>
          <p:cNvSpPr txBox="1"/>
          <p:nvPr/>
        </p:nvSpPr>
        <p:spPr>
          <a:xfrm>
            <a:off x="5099781" y="2698617"/>
            <a:ext cx="1173398" cy="369332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s-ES" dirty="0"/>
              <a:t>Luz capilar</a:t>
            </a: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EC359D14-61FC-4C52-89CE-1D44459F9FBC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6273179" y="2883283"/>
            <a:ext cx="2422103" cy="393301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833D19F6-F568-4115-ABA5-B05B18C2131C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3373879" y="2883283"/>
            <a:ext cx="1725902" cy="393301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CD21358-26CB-4841-B070-37BB9839262F}"/>
              </a:ext>
            </a:extLst>
          </p:cNvPr>
          <p:cNvSpPr txBox="1"/>
          <p:nvPr/>
        </p:nvSpPr>
        <p:spPr>
          <a:xfrm>
            <a:off x="292840" y="1517192"/>
            <a:ext cx="2009210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s-ES" altLang="en-US" sz="2400" b="1" dirty="0">
                <a:solidFill>
                  <a:schemeClr val="bg1"/>
                </a:solidFill>
              </a:rPr>
              <a:t>NM tipo I/II</a:t>
            </a:r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55A65DDA-5DBD-4185-A68F-F002A485F1C5}"/>
              </a:ext>
            </a:extLst>
          </p:cNvPr>
          <p:cNvCxnSpPr>
            <a:cxnSpLocks/>
          </p:cNvCxnSpPr>
          <p:nvPr/>
        </p:nvCxnSpPr>
        <p:spPr>
          <a:xfrm flipH="1" flipV="1">
            <a:off x="1082332" y="5149966"/>
            <a:ext cx="3506409" cy="1460815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606FA56-446F-4A0C-9727-DD1CF8DE219E}"/>
              </a:ext>
            </a:extLst>
          </p:cNvPr>
          <p:cNvSpPr txBox="1"/>
          <p:nvPr/>
        </p:nvSpPr>
        <p:spPr>
          <a:xfrm>
            <a:off x="4481029" y="4826800"/>
            <a:ext cx="2422103" cy="92333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s-ES" altLang="en-US" sz="1800" dirty="0"/>
              <a:t>Depósitos abundantes y confluentes depósitos que engruesan la MBG  </a:t>
            </a:r>
            <a:endParaRPr lang="es-ES" dirty="0"/>
          </a:p>
        </p:txBody>
      </p: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BD88FA04-A9A2-484F-945A-26866157BBAC}"/>
              </a:ext>
            </a:extLst>
          </p:cNvPr>
          <p:cNvCxnSpPr>
            <a:cxnSpLocks/>
          </p:cNvCxnSpPr>
          <p:nvPr/>
        </p:nvCxnSpPr>
        <p:spPr>
          <a:xfrm flipV="1">
            <a:off x="6600825" y="5208592"/>
            <a:ext cx="1739853" cy="521845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12181D4-DFF9-484E-8F17-14D54D30A390}"/>
              </a:ext>
            </a:extLst>
          </p:cNvPr>
          <p:cNvSpPr txBox="1"/>
          <p:nvPr/>
        </p:nvSpPr>
        <p:spPr>
          <a:xfrm>
            <a:off x="4599805" y="6209796"/>
            <a:ext cx="2319169" cy="646331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s-ES" altLang="en-US" dirty="0"/>
              <a:t>D</a:t>
            </a:r>
            <a:r>
              <a:rPr lang="es-ES" altLang="en-US" sz="1800" dirty="0"/>
              <a:t>epósitos en vertiente subepitelial de la MBG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00BB0D10-B977-4B27-BB83-14DB2B295DBE}"/>
              </a:ext>
            </a:extLst>
          </p:cNvPr>
          <p:cNvSpPr txBox="1"/>
          <p:nvPr/>
        </p:nvSpPr>
        <p:spPr>
          <a:xfrm>
            <a:off x="6903132" y="1453534"/>
            <a:ext cx="2009210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s-ES" altLang="en-US" sz="2400" b="1" dirty="0">
                <a:solidFill>
                  <a:schemeClr val="bg1"/>
                </a:solidFill>
              </a:rPr>
              <a:t>NM tipo III</a:t>
            </a: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86C31617-DDD3-4FB3-B584-6439DCD6CB03}"/>
              </a:ext>
            </a:extLst>
          </p:cNvPr>
          <p:cNvSpPr txBox="1">
            <a:spLocks/>
          </p:cNvSpPr>
          <p:nvPr/>
        </p:nvSpPr>
        <p:spPr>
          <a:xfrm>
            <a:off x="2439499" y="73101"/>
            <a:ext cx="7077867" cy="5486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200" b="1" dirty="0">
                <a:solidFill>
                  <a:srgbClr val="0000CC"/>
                </a:solidFill>
                <a:latin typeface="+mn-lt"/>
              </a:rPr>
              <a:t>Microscopía electrónica: estadios I, II, III</a:t>
            </a:r>
            <a:endParaRPr lang="fr-ES" sz="3200" b="1" dirty="0">
              <a:solidFill>
                <a:srgbClr val="0000CC"/>
              </a:solidFill>
              <a:latin typeface="+mn-lt"/>
            </a:endParaRPr>
          </a:p>
        </p:txBody>
      </p:sp>
      <p:cxnSp>
        <p:nvCxnSpPr>
          <p:cNvPr id="19" name="10 Conector recto">
            <a:extLst>
              <a:ext uri="{FF2B5EF4-FFF2-40B4-BE49-F238E27FC236}">
                <a16:creationId xmlns:a16="http://schemas.microsoft.com/office/drawing/2014/main" id="{13300631-D914-415E-8987-67CC2141B560}"/>
              </a:ext>
            </a:extLst>
          </p:cNvPr>
          <p:cNvCxnSpPr>
            <a:cxnSpLocks/>
          </p:cNvCxnSpPr>
          <p:nvPr/>
        </p:nvCxnSpPr>
        <p:spPr>
          <a:xfrm>
            <a:off x="451527" y="711585"/>
            <a:ext cx="111961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6563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51B89C2F-45DF-4778-B3F4-50119656A858}"/>
              </a:ext>
            </a:extLst>
          </p:cNvPr>
          <p:cNvSpPr txBox="1"/>
          <p:nvPr/>
        </p:nvSpPr>
        <p:spPr>
          <a:xfrm>
            <a:off x="1020704" y="770168"/>
            <a:ext cx="10248187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ES" sz="2000" dirty="0">
                <a:latin typeface="Calibri"/>
                <a:ea typeface="Calibri" panose="020F0502020204030204" pitchFamily="34" charset="0"/>
                <a:cs typeface="Calibri"/>
              </a:rPr>
              <a:t>S</a:t>
            </a:r>
            <a:r>
              <a:rPr lang="es-ES" sz="2000" dirty="0">
                <a:effectLst/>
                <a:latin typeface="Calibri"/>
                <a:ea typeface="Calibri" panose="020F0502020204030204" pitchFamily="34" charset="0"/>
                <a:cs typeface="Calibri"/>
              </a:rPr>
              <a:t>e ven poco los </a:t>
            </a:r>
            <a:r>
              <a:rPr lang="es-ES" sz="2000" b="1" dirty="0">
                <a:solidFill>
                  <a:srgbClr val="0000FF"/>
                </a:solidFill>
                <a:effectLst/>
                <a:latin typeface="Calibri"/>
                <a:ea typeface="Calibri" panose="020F0502020204030204" pitchFamily="34" charset="0"/>
                <a:cs typeface="Calibri"/>
              </a:rPr>
              <a:t>depósitos cubiertos por matriz extracelular </a:t>
            </a:r>
            <a:r>
              <a:rPr lang="es-ES" sz="2000" dirty="0">
                <a:effectLst/>
                <a:latin typeface="Calibri"/>
                <a:ea typeface="Calibri" panose="020F0502020204030204" pitchFamily="34" charset="0"/>
                <a:cs typeface="Calibri"/>
              </a:rPr>
              <a:t>y la MBG aparece muy engrosada.</a:t>
            </a:r>
            <a:r>
              <a:rPr lang="es-ES" sz="2000" dirty="0">
                <a:latin typeface="Calibri"/>
                <a:ea typeface="Calibri" panose="020F0502020204030204" pitchFamily="34" charset="0"/>
                <a:cs typeface="Calibri"/>
              </a:rPr>
              <a:t> </a:t>
            </a:r>
            <a:endParaRPr lang="es-ES" sz="2000" dirty="0">
              <a:latin typeface="Calibri"/>
              <a:cs typeface="Calibri"/>
            </a:endParaRPr>
          </a:p>
        </p:txBody>
      </p:sp>
      <p:pic>
        <p:nvPicPr>
          <p:cNvPr id="5" name="Marcador de posición de contenido 3" descr="1">
            <a:extLst>
              <a:ext uri="{FF2B5EF4-FFF2-40B4-BE49-F238E27FC236}">
                <a16:creationId xmlns:a16="http://schemas.microsoft.com/office/drawing/2014/main" id="{508312F0-C6CE-4F7D-BFDC-39EFE165ED9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4977" y="1553319"/>
            <a:ext cx="5494206" cy="5167134"/>
          </a:xfrm>
          <a:prstGeom prst="rect">
            <a:avLst/>
          </a:prstGeom>
        </p:spPr>
      </p:pic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A0EDB2E6-BE86-4F7B-B5E4-946554B0202B}"/>
              </a:ext>
            </a:extLst>
          </p:cNvPr>
          <p:cNvCxnSpPr>
            <a:cxnSpLocks/>
          </p:cNvCxnSpPr>
          <p:nvPr/>
        </p:nvCxnSpPr>
        <p:spPr>
          <a:xfrm flipH="1">
            <a:off x="3151211" y="1169057"/>
            <a:ext cx="1672250" cy="1782064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9" name="Marcador de posición de contenido 3" descr="3">
            <a:extLst>
              <a:ext uri="{FF2B5EF4-FFF2-40B4-BE49-F238E27FC236}">
                <a16:creationId xmlns:a16="http://schemas.microsoft.com/office/drawing/2014/main" id="{711BDEBE-091D-458E-8E08-8733625C91D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22819" y="1553320"/>
            <a:ext cx="5493872" cy="5167134"/>
          </a:xfrm>
          <a:prstGeom prst="rect">
            <a:avLst/>
          </a:prstGeom>
        </p:spPr>
      </p:pic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718755F3-20AF-4114-B881-D29B82D077E9}"/>
              </a:ext>
            </a:extLst>
          </p:cNvPr>
          <p:cNvCxnSpPr>
            <a:cxnSpLocks/>
          </p:cNvCxnSpPr>
          <p:nvPr/>
        </p:nvCxnSpPr>
        <p:spPr>
          <a:xfrm>
            <a:off x="7186613" y="1183987"/>
            <a:ext cx="1814512" cy="1959263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itre 1">
            <a:extLst>
              <a:ext uri="{FF2B5EF4-FFF2-40B4-BE49-F238E27FC236}">
                <a16:creationId xmlns:a16="http://schemas.microsoft.com/office/drawing/2014/main" id="{B44C3BEE-2F02-4187-8247-30FAFE0F0ADD}"/>
              </a:ext>
            </a:extLst>
          </p:cNvPr>
          <p:cNvSpPr txBox="1">
            <a:spLocks/>
          </p:cNvSpPr>
          <p:nvPr/>
        </p:nvSpPr>
        <p:spPr>
          <a:xfrm>
            <a:off x="2783176" y="27576"/>
            <a:ext cx="6372014" cy="5486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200" b="1" dirty="0">
                <a:solidFill>
                  <a:srgbClr val="0000CC"/>
                </a:solidFill>
                <a:latin typeface="+mn-lt"/>
              </a:rPr>
              <a:t>Microscopía electrónica: estadio IV</a:t>
            </a:r>
            <a:endParaRPr lang="fr-ES" sz="3200" b="1" dirty="0">
              <a:solidFill>
                <a:srgbClr val="0000CC"/>
              </a:solidFill>
              <a:latin typeface="+mn-lt"/>
            </a:endParaRPr>
          </a:p>
        </p:txBody>
      </p:sp>
      <p:cxnSp>
        <p:nvCxnSpPr>
          <p:cNvPr id="12" name="10 Conector recto">
            <a:extLst>
              <a:ext uri="{FF2B5EF4-FFF2-40B4-BE49-F238E27FC236}">
                <a16:creationId xmlns:a16="http://schemas.microsoft.com/office/drawing/2014/main" id="{6E185FFF-F81E-42C3-B1A6-2EAA35D0A6CB}"/>
              </a:ext>
            </a:extLst>
          </p:cNvPr>
          <p:cNvCxnSpPr>
            <a:cxnSpLocks/>
          </p:cNvCxnSpPr>
          <p:nvPr/>
        </p:nvCxnSpPr>
        <p:spPr>
          <a:xfrm>
            <a:off x="451527" y="711585"/>
            <a:ext cx="111961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33523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6530E80-C2B5-4DAE-A0FB-DA0C5FBEAD32}"/>
              </a:ext>
            </a:extLst>
          </p:cNvPr>
          <p:cNvSpPr txBox="1"/>
          <p:nvPr/>
        </p:nvSpPr>
        <p:spPr>
          <a:xfrm>
            <a:off x="904774" y="1459520"/>
            <a:ext cx="10382451" cy="373794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000" b="1" i="1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Las alteraciones histológicas sugestivas de una forma secundaria son:</a:t>
            </a:r>
          </a:p>
          <a:p>
            <a:pPr marL="342900" lvl="0" indent="-342900">
              <a:lnSpc>
                <a:spcPct val="150000"/>
              </a:lnSpc>
              <a:buFont typeface="Calibri" panose="020F0502020204030204" pitchFamily="34" charset="0"/>
              <a:buChar char="-"/>
            </a:pPr>
            <a:r>
              <a:rPr lang="es-ES" sz="2000" dirty="0">
                <a:effectLst/>
                <a:ea typeface="Calibri" panose="020F0502020204030204" pitchFamily="34" charset="0"/>
                <a:cs typeface="Times New Roman"/>
              </a:rPr>
              <a:t>La </a:t>
            </a:r>
            <a:r>
              <a:rPr lang="es-ES" sz="2000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/>
              </a:rPr>
              <a:t>proliferación</a:t>
            </a:r>
            <a:r>
              <a:rPr lang="es-ES" sz="2000" dirty="0">
                <a:effectLst/>
                <a:ea typeface="Calibri" panose="020F0502020204030204" pitchFamily="34" charset="0"/>
                <a:cs typeface="Times New Roman"/>
              </a:rPr>
              <a:t> mesangial o endotelial (nefropatía </a:t>
            </a:r>
            <a:r>
              <a:rPr lang="es-ES" sz="2000" dirty="0" err="1">
                <a:effectLst/>
                <a:ea typeface="Calibri" panose="020F0502020204030204" pitchFamily="34" charset="0"/>
                <a:cs typeface="Times New Roman"/>
              </a:rPr>
              <a:t>lúpica</a:t>
            </a:r>
            <a:r>
              <a:rPr lang="es-ES" sz="2000" dirty="0">
                <a:effectLst/>
                <a:ea typeface="Calibri" panose="020F0502020204030204" pitchFamily="34" charset="0"/>
                <a:cs typeface="Times New Roman"/>
              </a:rPr>
              <a:t> (NL), neoplasia)</a:t>
            </a:r>
            <a:r>
              <a:rPr lang="es-ES" sz="2000" dirty="0">
                <a:ea typeface="Calibri" panose="020F0502020204030204" pitchFamily="34" charset="0"/>
                <a:cs typeface="Times New Roman"/>
              </a:rPr>
              <a:t>.</a:t>
            </a:r>
            <a:endParaRPr lang="es-E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Calibri" panose="020F0502020204030204" pitchFamily="34" charset="0"/>
              <a:buChar char="-"/>
            </a:pPr>
            <a:r>
              <a:rPr lang="es-ES" sz="2000" dirty="0">
                <a:ea typeface="Calibri" panose="020F0502020204030204" pitchFamily="34" charset="0"/>
                <a:cs typeface="Times New Roman"/>
              </a:rPr>
              <a:t>U</a:t>
            </a:r>
            <a:r>
              <a:rPr lang="es-ES" sz="2000" dirty="0">
                <a:effectLst/>
                <a:ea typeface="Calibri" panose="020F0502020204030204" pitchFamily="34" charset="0"/>
                <a:cs typeface="Times New Roman"/>
              </a:rPr>
              <a:t>n patrón </a:t>
            </a:r>
            <a:r>
              <a:rPr lang="es-ES" sz="2000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/>
              </a:rPr>
              <a:t>“full </a:t>
            </a:r>
            <a:r>
              <a:rPr lang="es-ES" sz="2000" dirty="0" err="1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/>
              </a:rPr>
              <a:t>house</a:t>
            </a:r>
            <a:r>
              <a:rPr lang="es-ES" sz="2000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/>
              </a:rPr>
              <a:t>” </a:t>
            </a:r>
            <a:r>
              <a:rPr lang="es-ES" sz="2000" dirty="0">
                <a:effectLst/>
                <a:ea typeface="Calibri" panose="020F0502020204030204" pitchFamily="34" charset="0"/>
                <a:cs typeface="Times New Roman"/>
              </a:rPr>
              <a:t>en </a:t>
            </a:r>
            <a:r>
              <a:rPr lang="es-ES" sz="2000" dirty="0">
                <a:ea typeface="Calibri" panose="020F0502020204030204" pitchFamily="34" charset="0"/>
                <a:cs typeface="Times New Roman"/>
              </a:rPr>
              <a:t>inmunofluorescencia</a:t>
            </a:r>
            <a:r>
              <a:rPr lang="es-ES" sz="2000" dirty="0">
                <a:effectLst/>
                <a:ea typeface="Calibri" panose="020F0502020204030204" pitchFamily="34" charset="0"/>
                <a:cs typeface="Times New Roman"/>
              </a:rPr>
              <a:t> con presencia de IgA y C</a:t>
            </a:r>
            <a:r>
              <a:rPr lang="es-ES" sz="2000" baseline="-25000" dirty="0">
                <a:effectLst/>
                <a:ea typeface="Calibri" panose="020F0502020204030204" pitchFamily="34" charset="0"/>
                <a:cs typeface="Times New Roman"/>
              </a:rPr>
              <a:t>1</a:t>
            </a:r>
            <a:r>
              <a:rPr lang="es-ES" sz="2000" dirty="0">
                <a:ea typeface="Calibri" panose="020F0502020204030204" pitchFamily="34" charset="0"/>
                <a:cs typeface="Times New Roman"/>
              </a:rPr>
              <a:t>q (sugiere NL clase V).</a:t>
            </a:r>
            <a:endParaRPr lang="es-E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Calibri" panose="020F0502020204030204" pitchFamily="34" charset="0"/>
              <a:buChar char="-"/>
            </a:pPr>
            <a:r>
              <a:rPr lang="es-ES" sz="2000" dirty="0">
                <a:solidFill>
                  <a:srgbClr val="0000FF"/>
                </a:solidFill>
                <a:ea typeface="Calibri" panose="020F0502020204030204" pitchFamily="34" charset="0"/>
                <a:cs typeface="Times New Roman"/>
              </a:rPr>
              <a:t>D</a:t>
            </a:r>
            <a:r>
              <a:rPr lang="es-ES" sz="2000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/>
              </a:rPr>
              <a:t>epósitos electrodensos</a:t>
            </a:r>
            <a:r>
              <a:rPr lang="es-ES" sz="2000" dirty="0">
                <a:effectLst/>
                <a:ea typeface="Calibri" panose="020F0502020204030204" pitchFamily="34" charset="0"/>
                <a:cs typeface="Times New Roman"/>
              </a:rPr>
              <a:t> mesangiales y/o subendoteliales o a lo largo de la </a:t>
            </a:r>
            <a:r>
              <a:rPr lang="es-ES" sz="2000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/>
              </a:rPr>
              <a:t>MB tubular </a:t>
            </a:r>
            <a:r>
              <a:rPr lang="es-ES" sz="2000" dirty="0">
                <a:effectLst/>
                <a:ea typeface="Calibri" panose="020F0502020204030204" pitchFamily="34" charset="0"/>
                <a:cs typeface="Times New Roman"/>
              </a:rPr>
              <a:t>y de las </a:t>
            </a:r>
            <a:r>
              <a:rPr lang="es-ES" sz="2000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/>
              </a:rPr>
              <a:t>paredes vasculares </a:t>
            </a:r>
            <a:r>
              <a:rPr lang="es-ES" sz="2000" dirty="0">
                <a:effectLst/>
                <a:ea typeface="Calibri" panose="020F0502020204030204" pitchFamily="34" charset="0"/>
                <a:cs typeface="Times New Roman"/>
              </a:rPr>
              <a:t>(NL)</a:t>
            </a:r>
            <a:r>
              <a:rPr lang="es-ES" sz="2000" dirty="0">
                <a:ea typeface="Calibri" panose="020F0502020204030204" pitchFamily="34" charset="0"/>
                <a:cs typeface="Times New Roman"/>
              </a:rPr>
              <a:t>.</a:t>
            </a:r>
            <a:endParaRPr lang="es-E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Calibri" panose="020F0502020204030204" pitchFamily="34" charset="0"/>
              <a:buChar char="-"/>
            </a:pPr>
            <a:r>
              <a:rPr lang="es-ES" sz="2000" dirty="0">
                <a:ea typeface="Calibri" panose="020F0502020204030204" pitchFamily="34" charset="0"/>
                <a:cs typeface="Times New Roman"/>
              </a:rPr>
              <a:t>La p</a:t>
            </a:r>
            <a:r>
              <a:rPr lang="es-ES" sz="2000" dirty="0">
                <a:effectLst/>
                <a:ea typeface="Calibri" panose="020F0502020204030204" pitchFamily="34" charset="0"/>
                <a:cs typeface="Times New Roman"/>
              </a:rPr>
              <a:t>resencia de </a:t>
            </a:r>
            <a:r>
              <a:rPr lang="es-ES" sz="2000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/>
              </a:rPr>
              <a:t>depósitos subendoteliales escasos y dispersos </a:t>
            </a:r>
            <a:r>
              <a:rPr lang="es-ES" sz="2000" dirty="0">
                <a:effectLst/>
                <a:ea typeface="Calibri" panose="020F0502020204030204" pitchFamily="34" charset="0"/>
                <a:cs typeface="Times New Roman"/>
              </a:rPr>
              <a:t>(sugiere formas asociadas a fármacos o a neoplasias</a:t>
            </a:r>
            <a:r>
              <a:rPr lang="es-ES" sz="2000" dirty="0">
                <a:ea typeface="Calibri" panose="020F0502020204030204" pitchFamily="34" charset="0"/>
                <a:cs typeface="Times New Roman"/>
              </a:rPr>
              <a:t>).</a:t>
            </a:r>
            <a:endParaRPr lang="es-E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Calibri" panose="020F0502020204030204" pitchFamily="34" charset="0"/>
              <a:buChar char="-"/>
            </a:pPr>
            <a:r>
              <a:rPr lang="es-ES" sz="2000" dirty="0">
                <a:ea typeface="Calibri" panose="020F0502020204030204" pitchFamily="34" charset="0"/>
                <a:cs typeface="Times New Roman"/>
              </a:rPr>
              <a:t>La p</a:t>
            </a:r>
            <a:r>
              <a:rPr lang="es-ES" sz="2000" dirty="0">
                <a:effectLst/>
                <a:ea typeface="Calibri" panose="020F0502020204030204" pitchFamily="34" charset="0"/>
                <a:cs typeface="Times New Roman"/>
              </a:rPr>
              <a:t>resencia de </a:t>
            </a:r>
            <a:r>
              <a:rPr lang="es-ES" sz="2000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/>
              </a:rPr>
              <a:t>subclases IgG1, IgG2, IgG3 </a:t>
            </a:r>
            <a:r>
              <a:rPr lang="es-ES" sz="2000" dirty="0">
                <a:effectLst/>
                <a:ea typeface="Calibri" panose="020F0502020204030204" pitchFamily="34" charset="0"/>
                <a:cs typeface="Times New Roman"/>
              </a:rPr>
              <a:t>(NL clase V o neoplasia)</a:t>
            </a:r>
            <a:r>
              <a:rPr lang="es-ES" sz="2000" dirty="0">
                <a:ea typeface="Calibri" panose="020F0502020204030204" pitchFamily="34" charset="0"/>
                <a:cs typeface="Times New Roman"/>
              </a:rPr>
              <a:t>.</a:t>
            </a:r>
            <a:endParaRPr lang="es-E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44AA60BC-FF58-43A6-811A-546A96E0200E}"/>
              </a:ext>
            </a:extLst>
          </p:cNvPr>
          <p:cNvSpPr txBox="1">
            <a:spLocks/>
          </p:cNvSpPr>
          <p:nvPr/>
        </p:nvSpPr>
        <p:spPr>
          <a:xfrm>
            <a:off x="2981617" y="80079"/>
            <a:ext cx="7261662" cy="5486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200" b="1" dirty="0">
                <a:solidFill>
                  <a:srgbClr val="0000CC"/>
                </a:solidFill>
                <a:latin typeface="+mn-lt"/>
              </a:rPr>
              <a:t>Microscopía óptica: Formas secundarias</a:t>
            </a:r>
            <a:endParaRPr lang="fr-ES" sz="3200" b="1" dirty="0">
              <a:solidFill>
                <a:srgbClr val="0000CC"/>
              </a:solidFill>
              <a:latin typeface="+mn-lt"/>
            </a:endParaRPr>
          </a:p>
        </p:txBody>
      </p:sp>
      <p:cxnSp>
        <p:nvCxnSpPr>
          <p:cNvPr id="6" name="10 Conector recto">
            <a:extLst>
              <a:ext uri="{FF2B5EF4-FFF2-40B4-BE49-F238E27FC236}">
                <a16:creationId xmlns:a16="http://schemas.microsoft.com/office/drawing/2014/main" id="{C6BF0E65-4ADD-46C3-9E9D-7C246F5446DA}"/>
              </a:ext>
            </a:extLst>
          </p:cNvPr>
          <p:cNvCxnSpPr>
            <a:cxnSpLocks/>
          </p:cNvCxnSpPr>
          <p:nvPr/>
        </p:nvCxnSpPr>
        <p:spPr>
          <a:xfrm>
            <a:off x="451527" y="711585"/>
            <a:ext cx="111961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65402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2A9598F-7138-1943-906C-67D6244020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7644848"/>
              </p:ext>
            </p:extLst>
          </p:nvPr>
        </p:nvGraphicFramePr>
        <p:xfrm>
          <a:off x="1752614" y="703884"/>
          <a:ext cx="8324258" cy="58225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39458">
                  <a:extLst>
                    <a:ext uri="{9D8B030D-6E8A-4147-A177-3AD203B41FA5}">
                      <a16:colId xmlns:a16="http://schemas.microsoft.com/office/drawing/2014/main" val="307026584"/>
                    </a:ext>
                  </a:extLst>
                </a:gridCol>
                <a:gridCol w="2290167">
                  <a:extLst>
                    <a:ext uri="{9D8B030D-6E8A-4147-A177-3AD203B41FA5}">
                      <a16:colId xmlns:a16="http://schemas.microsoft.com/office/drawing/2014/main" val="3322090037"/>
                    </a:ext>
                  </a:extLst>
                </a:gridCol>
                <a:gridCol w="3094633">
                  <a:extLst>
                    <a:ext uri="{9D8B030D-6E8A-4147-A177-3AD203B41FA5}">
                      <a16:colId xmlns:a16="http://schemas.microsoft.com/office/drawing/2014/main" val="510056090"/>
                    </a:ext>
                  </a:extLst>
                </a:gridCol>
              </a:tblGrid>
              <a:tr h="387477">
                <a:tc>
                  <a:txBody>
                    <a:bodyPr/>
                    <a:lstStyle/>
                    <a:p>
                      <a:pPr algn="ctr"/>
                      <a:r>
                        <a:rPr lang="fr-ES" sz="1400" dirty="0">
                          <a:solidFill>
                            <a:schemeClr val="tx1"/>
                          </a:solidFill>
                        </a:rPr>
                        <a:t>Hallazgo</a:t>
                      </a:r>
                    </a:p>
                  </a:txBody>
                  <a:tcPr>
                    <a:solidFill>
                      <a:srgbClr val="F0D9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ES" sz="1400">
                          <a:solidFill>
                            <a:schemeClr val="tx1"/>
                          </a:solidFill>
                        </a:rPr>
                        <a:t>NM primaria</a:t>
                      </a:r>
                      <a:endParaRPr lang="fr-E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0D9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ES" sz="1400" dirty="0">
                          <a:solidFill>
                            <a:schemeClr val="tx1"/>
                          </a:solidFill>
                        </a:rPr>
                        <a:t>NM secundaria</a:t>
                      </a:r>
                    </a:p>
                  </a:txBody>
                  <a:tcPr>
                    <a:solidFill>
                      <a:srgbClr val="F0D9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5662248"/>
                  </a:ext>
                </a:extLst>
              </a:tr>
              <a:tr h="387477">
                <a:tc gridSpan="3">
                  <a:txBody>
                    <a:bodyPr/>
                    <a:lstStyle/>
                    <a:p>
                      <a:pPr algn="ctr"/>
                      <a:r>
                        <a:rPr lang="fr-ES" sz="1400" dirty="0"/>
                        <a:t>M</a:t>
                      </a:r>
                      <a:r>
                        <a:rPr lang="fr-FR" sz="1400" dirty="0"/>
                        <a:t>i</a:t>
                      </a:r>
                      <a:r>
                        <a:rPr lang="fr-ES" sz="1400" dirty="0"/>
                        <a:t>croscopía óptica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2508658"/>
                  </a:ext>
                </a:extLst>
              </a:tr>
              <a:tr h="388242">
                <a:tc>
                  <a:txBody>
                    <a:bodyPr/>
                    <a:lstStyle/>
                    <a:p>
                      <a:pPr algn="l"/>
                      <a:r>
                        <a:rPr lang="fr-ES" sz="1400" dirty="0"/>
                        <a:t>Proliferación endotelial y/o mesangial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ES" sz="1400"/>
                        <a:t>ausente</a:t>
                      </a:r>
                      <a:endParaRPr lang="fr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P</a:t>
                      </a:r>
                      <a:r>
                        <a:rPr lang="fr-ES" sz="1400" dirty="0"/>
                        <a:t>resente (LES, neoplasias, SS)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3827480"/>
                  </a:ext>
                </a:extLst>
              </a:tr>
              <a:tr h="387477">
                <a:tc>
                  <a:txBody>
                    <a:bodyPr/>
                    <a:lstStyle/>
                    <a:p>
                      <a:pPr algn="l"/>
                      <a:r>
                        <a:rPr lang="fr-ES" sz="1400" dirty="0"/>
                        <a:t>Semilunas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ES" sz="1400"/>
                        <a:t>Ausente</a:t>
                      </a:r>
                      <a:endParaRPr lang="fr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ES" sz="1400" dirty="0"/>
                        <a:t>+/- presente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1373299"/>
                  </a:ext>
                </a:extLst>
              </a:tr>
              <a:tr h="305250">
                <a:tc gridSpan="3">
                  <a:txBody>
                    <a:bodyPr/>
                    <a:lstStyle/>
                    <a:p>
                      <a:pPr algn="ctr"/>
                      <a:r>
                        <a:rPr lang="fr-ES" sz="1400" dirty="0"/>
                        <a:t>Inmunofluorescencia/inmunohistoquímica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323378"/>
                  </a:ext>
                </a:extLst>
              </a:tr>
              <a:tr h="554182">
                <a:tc>
                  <a:txBody>
                    <a:bodyPr/>
                    <a:lstStyle/>
                    <a:p>
                      <a:pPr algn="l"/>
                      <a:r>
                        <a:rPr lang="fr-ES" sz="1400" dirty="0"/>
                        <a:t>Inmunoglobulinas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ES" sz="1400"/>
                        <a:t>IgG, C3, K y L  </a:t>
                      </a:r>
                    </a:p>
                    <a:p>
                      <a:pPr algn="ctr"/>
                      <a:r>
                        <a:rPr lang="fr-ES" sz="1400"/>
                        <a:t>(policlonal)</a:t>
                      </a:r>
                      <a:endParaRPr lang="fr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ES" sz="1400" dirty="0"/>
                        <a:t>IgG, C3, K y/o L (monoclonal en caso de GM)</a:t>
                      </a:r>
                    </a:p>
                    <a:p>
                      <a:pPr algn="ctr"/>
                      <a:endParaRPr lang="fr-E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3744472"/>
                  </a:ext>
                </a:extLst>
              </a:tr>
              <a:tr h="387477">
                <a:tc>
                  <a:txBody>
                    <a:bodyPr/>
                    <a:lstStyle/>
                    <a:p>
                      <a:pPr algn="l"/>
                      <a:r>
                        <a:rPr lang="fr-ES" sz="1400" dirty="0"/>
                        <a:t>Subclase IgG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ES" sz="1400"/>
                        <a:t>IgG4</a:t>
                      </a:r>
                      <a:endParaRPr lang="fr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ES" sz="1400" dirty="0"/>
                        <a:t>IgG1, IgG2 o IgG3 (LES, neoplasias)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8770930"/>
                  </a:ext>
                </a:extLst>
              </a:tr>
              <a:tr h="349123">
                <a:tc>
                  <a:txBody>
                    <a:bodyPr/>
                    <a:lstStyle/>
                    <a:p>
                      <a:pPr algn="l"/>
                      <a:r>
                        <a:rPr lang="fr-FR" sz="1400" dirty="0"/>
                        <a:t>P</a:t>
                      </a:r>
                      <a:r>
                        <a:rPr lang="fr-ES" sz="1400"/>
                        <a:t>atrón «full house»</a:t>
                      </a:r>
                      <a:r>
                        <a:rPr lang="es-ES" sz="1400"/>
                        <a:t>: </a:t>
                      </a:r>
                      <a:r>
                        <a:rPr lang="fr-ES" sz="1400"/>
                        <a:t>IgG</a:t>
                      </a:r>
                      <a:r>
                        <a:rPr lang="fr-ES" sz="1400" dirty="0"/>
                        <a:t>, IgA, IgM, C1q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ES" sz="1400"/>
                        <a:t>ausente</a:t>
                      </a:r>
                      <a:endParaRPr lang="fr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p</a:t>
                      </a:r>
                      <a:r>
                        <a:rPr lang="fr-ES" sz="1400" dirty="0"/>
                        <a:t>resente (LES)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0181191"/>
                  </a:ext>
                </a:extLst>
              </a:tr>
              <a:tr h="509559">
                <a:tc>
                  <a:txBody>
                    <a:bodyPr/>
                    <a:lstStyle/>
                    <a:p>
                      <a:pPr algn="l"/>
                      <a:r>
                        <a:rPr lang="fr-ES" sz="1400" dirty="0"/>
                        <a:t>PLA2R o THSD7A en depósitos subepiteliales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ES" sz="1400"/>
                        <a:t>PLA2R (70-80% NMp)</a:t>
                      </a:r>
                    </a:p>
                    <a:p>
                      <a:pPr algn="ctr"/>
                      <a:r>
                        <a:rPr lang="fr-ES" sz="1400"/>
                        <a:t>THSD7A (5% NMp)</a:t>
                      </a:r>
                      <a:endParaRPr lang="fr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ES" sz="1400" dirty="0"/>
                        <a:t>ausentes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665669"/>
                  </a:ext>
                </a:extLst>
              </a:tr>
              <a:tr h="387477">
                <a:tc>
                  <a:txBody>
                    <a:bodyPr/>
                    <a:lstStyle/>
                    <a:p>
                      <a:pPr algn="l"/>
                      <a:r>
                        <a:rPr lang="fr-ES" sz="1400" dirty="0"/>
                        <a:t>IgG en MBT y/o pared vascular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ES" sz="1400"/>
                        <a:t>ausente</a:t>
                      </a:r>
                      <a:endParaRPr lang="fr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p</a:t>
                      </a:r>
                      <a:r>
                        <a:rPr lang="fr-ES" sz="1400" dirty="0"/>
                        <a:t>resente (LES)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1653542"/>
                  </a:ext>
                </a:extLst>
              </a:tr>
              <a:tr h="387477">
                <a:tc gridSpan="3">
                  <a:txBody>
                    <a:bodyPr/>
                    <a:lstStyle/>
                    <a:p>
                      <a:pPr algn="ctr"/>
                      <a:r>
                        <a:rPr lang="fr-ES" sz="1400" dirty="0"/>
                        <a:t>Microscopia electrónica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E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3686456"/>
                  </a:ext>
                </a:extLst>
              </a:tr>
              <a:tr h="482049">
                <a:tc>
                  <a:txBody>
                    <a:bodyPr/>
                    <a:lstStyle/>
                    <a:p>
                      <a:pPr algn="l"/>
                      <a:r>
                        <a:rPr lang="fr-FR" sz="1400" dirty="0"/>
                        <a:t>D</a:t>
                      </a:r>
                      <a:r>
                        <a:rPr lang="fr-ES" sz="1400" dirty="0"/>
                        <a:t>epósitos electrodensos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ES" sz="1400"/>
                        <a:t>subepiteliales</a:t>
                      </a:r>
                      <a:endParaRPr lang="fr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s</a:t>
                      </a:r>
                      <a:r>
                        <a:rPr lang="fr-ES" sz="1400" dirty="0"/>
                        <a:t>ubepiteliales +/- subendoteliales+/-mesangiales (LES)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4907219"/>
                  </a:ext>
                </a:extLst>
              </a:tr>
              <a:tr h="509559">
                <a:tc>
                  <a:txBody>
                    <a:bodyPr/>
                    <a:lstStyle/>
                    <a:p>
                      <a:pPr algn="l"/>
                      <a:r>
                        <a:rPr lang="fr-FR" sz="1400" dirty="0"/>
                        <a:t>I</a:t>
                      </a:r>
                      <a:r>
                        <a:rPr lang="fr-ES" sz="1400" dirty="0"/>
                        <a:t>nclusiones túbuloreticulares en células endoteliales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ES" sz="1400"/>
                        <a:t>ausentes</a:t>
                      </a:r>
                      <a:endParaRPr lang="fr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p</a:t>
                      </a:r>
                      <a:r>
                        <a:rPr lang="fr-ES" sz="1400" dirty="0"/>
                        <a:t>resentes (LES)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3787356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7439800A-A082-DE41-AFE2-7D41A478D2B3}"/>
              </a:ext>
            </a:extLst>
          </p:cNvPr>
          <p:cNvSpPr txBox="1"/>
          <p:nvPr/>
        </p:nvSpPr>
        <p:spPr>
          <a:xfrm>
            <a:off x="1113238" y="36393"/>
            <a:ext cx="100873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ES" sz="3200" b="1">
                <a:solidFill>
                  <a:schemeClr val="accent1"/>
                </a:solidFill>
              </a:rPr>
              <a:t>Diagnóstico </a:t>
            </a:r>
            <a:r>
              <a:rPr lang="es-ES" sz="3200" b="1">
                <a:solidFill>
                  <a:schemeClr val="accent1"/>
                </a:solidFill>
              </a:rPr>
              <a:t>histológico </a:t>
            </a:r>
            <a:r>
              <a:rPr lang="fr-ES" sz="3200" b="1">
                <a:solidFill>
                  <a:schemeClr val="accent1"/>
                </a:solidFill>
              </a:rPr>
              <a:t>diferencial </a:t>
            </a:r>
            <a:r>
              <a:rPr lang="fr-ES" sz="3200" b="1" dirty="0">
                <a:solidFill>
                  <a:schemeClr val="accent1"/>
                </a:solidFill>
              </a:rPr>
              <a:t>entre NMp </a:t>
            </a:r>
            <a:r>
              <a:rPr lang="fr-ES" sz="3200" b="1">
                <a:solidFill>
                  <a:schemeClr val="accent1"/>
                </a:solidFill>
              </a:rPr>
              <a:t>y secundaria</a:t>
            </a:r>
            <a:endParaRPr lang="fr-ES" sz="3200" b="1" dirty="0">
              <a:solidFill>
                <a:schemeClr val="accent1"/>
              </a:solidFill>
            </a:endParaRPr>
          </a:p>
        </p:txBody>
      </p:sp>
      <p:cxnSp>
        <p:nvCxnSpPr>
          <p:cNvPr id="9" name="10 Conector recto">
            <a:extLst>
              <a:ext uri="{FF2B5EF4-FFF2-40B4-BE49-F238E27FC236}">
                <a16:creationId xmlns:a16="http://schemas.microsoft.com/office/drawing/2014/main" id="{8BE8F897-B7DE-45BD-98CF-755628A2295D}"/>
              </a:ext>
            </a:extLst>
          </p:cNvPr>
          <p:cNvCxnSpPr>
            <a:cxnSpLocks/>
          </p:cNvCxnSpPr>
          <p:nvPr/>
        </p:nvCxnSpPr>
        <p:spPr>
          <a:xfrm>
            <a:off x="490854" y="592090"/>
            <a:ext cx="111961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6">
            <a:extLst>
              <a:ext uri="{FF2B5EF4-FFF2-40B4-BE49-F238E27FC236}">
                <a16:creationId xmlns:a16="http://schemas.microsoft.com/office/drawing/2014/main" id="{D86395CB-E11A-441C-A800-466EE177FB34}"/>
              </a:ext>
            </a:extLst>
          </p:cNvPr>
          <p:cNvSpPr txBox="1"/>
          <p:nvPr/>
        </p:nvSpPr>
        <p:spPr>
          <a:xfrm>
            <a:off x="1662533" y="6509634"/>
            <a:ext cx="85535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ES" sz="1600" dirty="0"/>
              <a:t>GM: gammapatía monoclonal; NMp: nefropatía membranosa primaria; MB: membrana basal tubular</a:t>
            </a:r>
          </a:p>
        </p:txBody>
      </p:sp>
    </p:spTree>
    <p:extLst>
      <p:ext uri="{BB962C8B-B14F-4D97-AF65-F5344CB8AC3E}">
        <p14:creationId xmlns:p14="http://schemas.microsoft.com/office/powerpoint/2010/main" val="319828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E7D43CAD-38E4-4D7A-AC70-DE97F7035EBE}"/>
              </a:ext>
            </a:extLst>
          </p:cNvPr>
          <p:cNvGrpSpPr/>
          <p:nvPr/>
        </p:nvGrpSpPr>
        <p:grpSpPr>
          <a:xfrm>
            <a:off x="3353025" y="2227931"/>
            <a:ext cx="8254565" cy="4404690"/>
            <a:chOff x="1995564" y="2781255"/>
            <a:chExt cx="7310719" cy="3851366"/>
          </a:xfrm>
        </p:grpSpPr>
        <p:pic>
          <p:nvPicPr>
            <p:cNvPr id="3" name="Imagen 2" descr="Diagrama&#10;&#10;Descripción generada automáticamente con confianza media">
              <a:extLst>
                <a:ext uri="{FF2B5EF4-FFF2-40B4-BE49-F238E27FC236}">
                  <a16:creationId xmlns:a16="http://schemas.microsoft.com/office/drawing/2014/main" id="{A0681AC9-3F1C-4FB4-9DDA-C4E31DADA3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5564" y="2781255"/>
              <a:ext cx="7310719" cy="3851366"/>
            </a:xfrm>
            <a:prstGeom prst="rect">
              <a:avLst/>
            </a:prstGeom>
          </p:spPr>
        </p:pic>
        <p:sp>
          <p:nvSpPr>
            <p:cNvPr id="5" name="Zone de texte 24">
              <a:extLst>
                <a:ext uri="{FF2B5EF4-FFF2-40B4-BE49-F238E27FC236}">
                  <a16:creationId xmlns:a16="http://schemas.microsoft.com/office/drawing/2014/main" id="{D4F09F61-0930-4A30-82B9-717A59434838}"/>
                </a:ext>
              </a:extLst>
            </p:cNvPr>
            <p:cNvSpPr txBox="1"/>
            <p:nvPr/>
          </p:nvSpPr>
          <p:spPr>
            <a:xfrm>
              <a:off x="3108457" y="2938735"/>
              <a:ext cx="903515" cy="31496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s-ES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</a:t>
              </a:r>
              <a:r>
                <a:rPr lang="es-ES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edicelo</a:t>
              </a:r>
            </a:p>
          </p:txBody>
        </p:sp>
        <p:sp>
          <p:nvSpPr>
            <p:cNvPr id="6" name="Zone de texte 30">
              <a:extLst>
                <a:ext uri="{FF2B5EF4-FFF2-40B4-BE49-F238E27FC236}">
                  <a16:creationId xmlns:a16="http://schemas.microsoft.com/office/drawing/2014/main" id="{7FD3C9A7-CB29-49C8-86AB-E4656C9303E5}"/>
                </a:ext>
              </a:extLst>
            </p:cNvPr>
            <p:cNvSpPr txBox="1"/>
            <p:nvPr/>
          </p:nvSpPr>
          <p:spPr>
            <a:xfrm>
              <a:off x="8116905" y="4086034"/>
              <a:ext cx="675141" cy="31496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s-ES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MBG</a:t>
              </a:r>
            </a:p>
          </p:txBody>
        </p:sp>
        <p:sp>
          <p:nvSpPr>
            <p:cNvPr id="7" name="Zone de texte 33">
              <a:extLst>
                <a:ext uri="{FF2B5EF4-FFF2-40B4-BE49-F238E27FC236}">
                  <a16:creationId xmlns:a16="http://schemas.microsoft.com/office/drawing/2014/main" id="{A6F08259-8866-4153-855F-B522DA2C9AE1}"/>
                </a:ext>
              </a:extLst>
            </p:cNvPr>
            <p:cNvSpPr txBox="1"/>
            <p:nvPr/>
          </p:nvSpPr>
          <p:spPr>
            <a:xfrm>
              <a:off x="7687564" y="5763898"/>
              <a:ext cx="986175" cy="31496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s-ES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</a:t>
              </a:r>
              <a:r>
                <a:rPr lang="es-ES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ndotelio</a:t>
              </a:r>
            </a:p>
          </p:txBody>
        </p:sp>
        <p:sp>
          <p:nvSpPr>
            <p:cNvPr id="8" name="Zone de texte 34">
              <a:extLst>
                <a:ext uri="{FF2B5EF4-FFF2-40B4-BE49-F238E27FC236}">
                  <a16:creationId xmlns:a16="http://schemas.microsoft.com/office/drawing/2014/main" id="{A1C8C3DF-168F-45C8-9607-799B30460569}"/>
                </a:ext>
              </a:extLst>
            </p:cNvPr>
            <p:cNvSpPr txBox="1"/>
            <p:nvPr/>
          </p:nvSpPr>
          <p:spPr>
            <a:xfrm>
              <a:off x="2849941" y="5962039"/>
              <a:ext cx="1549326" cy="31496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s-ES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</a:t>
              </a:r>
              <a:r>
                <a:rPr lang="es-ES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utoanticuerpo</a:t>
              </a:r>
            </a:p>
          </p:txBody>
        </p:sp>
        <p:sp>
          <p:nvSpPr>
            <p:cNvPr id="9" name="Zone de texte 35">
              <a:extLst>
                <a:ext uri="{FF2B5EF4-FFF2-40B4-BE49-F238E27FC236}">
                  <a16:creationId xmlns:a16="http://schemas.microsoft.com/office/drawing/2014/main" id="{72F3BBFA-9BCD-4F0B-ACC4-25091B4C671E}"/>
                </a:ext>
              </a:extLst>
            </p:cNvPr>
            <p:cNvSpPr txBox="1"/>
            <p:nvPr/>
          </p:nvSpPr>
          <p:spPr>
            <a:xfrm>
              <a:off x="4266655" y="2837817"/>
              <a:ext cx="3179082" cy="31496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s-ES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Inmunocomplejos: IgG+C+Ag  </a:t>
              </a:r>
            </a:p>
          </p:txBody>
        </p:sp>
        <p:cxnSp>
          <p:nvCxnSpPr>
            <p:cNvPr id="10" name="Conector recto de flecha 9">
              <a:extLst>
                <a:ext uri="{FF2B5EF4-FFF2-40B4-BE49-F238E27FC236}">
                  <a16:creationId xmlns:a16="http://schemas.microsoft.com/office/drawing/2014/main" id="{04CE04AA-FDAD-4E04-88B9-225E9A155538}"/>
                </a:ext>
              </a:extLst>
            </p:cNvPr>
            <p:cNvCxnSpPr>
              <a:cxnSpLocks/>
            </p:cNvCxnSpPr>
            <p:nvPr/>
          </p:nvCxnSpPr>
          <p:spPr>
            <a:xfrm>
              <a:off x="3863925" y="3429000"/>
              <a:ext cx="660941" cy="1041689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de flecha 10">
              <a:extLst>
                <a:ext uri="{FF2B5EF4-FFF2-40B4-BE49-F238E27FC236}">
                  <a16:creationId xmlns:a16="http://schemas.microsoft.com/office/drawing/2014/main" id="{5C1F41AB-64AB-4A6C-9274-21B4AE230E62}"/>
                </a:ext>
              </a:extLst>
            </p:cNvPr>
            <p:cNvCxnSpPr>
              <a:cxnSpLocks/>
            </p:cNvCxnSpPr>
            <p:nvPr/>
          </p:nvCxnSpPr>
          <p:spPr>
            <a:xfrm rot="180000">
              <a:off x="5684363" y="3152777"/>
              <a:ext cx="124202" cy="1317911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de flecha 11">
              <a:extLst>
                <a:ext uri="{FF2B5EF4-FFF2-40B4-BE49-F238E27FC236}">
                  <a16:creationId xmlns:a16="http://schemas.microsoft.com/office/drawing/2014/main" id="{C457B940-1DAB-4FDA-A947-AC04946EAA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24504" y="4491301"/>
              <a:ext cx="781734" cy="359373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de flecha 12">
              <a:extLst>
                <a:ext uri="{FF2B5EF4-FFF2-40B4-BE49-F238E27FC236}">
                  <a16:creationId xmlns:a16="http://schemas.microsoft.com/office/drawing/2014/main" id="{EDA3F9AB-1BDA-40E1-82AD-685AA1FE3C6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63840" y="5228391"/>
              <a:ext cx="251531" cy="501231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recto de flecha 26">
              <a:extLst>
                <a:ext uri="{FF2B5EF4-FFF2-40B4-BE49-F238E27FC236}">
                  <a16:creationId xmlns:a16="http://schemas.microsoft.com/office/drawing/2014/main" id="{CA6F0DCA-316E-4D54-8374-10A4892037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0946" y="5649963"/>
              <a:ext cx="406404" cy="314960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Zone de texte 33">
              <a:extLst>
                <a:ext uri="{FF2B5EF4-FFF2-40B4-BE49-F238E27FC236}">
                  <a16:creationId xmlns:a16="http://schemas.microsoft.com/office/drawing/2014/main" id="{3B2F5D02-B98A-4CEC-A8EA-A2F71F552E1C}"/>
                </a:ext>
              </a:extLst>
            </p:cNvPr>
            <p:cNvSpPr txBox="1"/>
            <p:nvPr/>
          </p:nvSpPr>
          <p:spPr>
            <a:xfrm>
              <a:off x="7598863" y="3357847"/>
              <a:ext cx="1074876" cy="31496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s-ES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Antígeno</a:t>
              </a:r>
              <a:endParaRPr lang="es-ES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4" name="Conector recto de flecha 33">
              <a:extLst>
                <a:ext uri="{FF2B5EF4-FFF2-40B4-BE49-F238E27FC236}">
                  <a16:creationId xmlns:a16="http://schemas.microsoft.com/office/drawing/2014/main" id="{7E9C0316-2682-480A-A11B-12C6A897CF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90994" y="3709421"/>
              <a:ext cx="1135676" cy="624400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Zone de texte 33">
              <a:extLst>
                <a:ext uri="{FF2B5EF4-FFF2-40B4-BE49-F238E27FC236}">
                  <a16:creationId xmlns:a16="http://schemas.microsoft.com/office/drawing/2014/main" id="{F4143F42-8147-400A-A714-4C4D57095893}"/>
                </a:ext>
              </a:extLst>
            </p:cNvPr>
            <p:cNvSpPr txBox="1"/>
            <p:nvPr/>
          </p:nvSpPr>
          <p:spPr>
            <a:xfrm>
              <a:off x="4838858" y="5958710"/>
              <a:ext cx="2270443" cy="355621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s-ES" sz="2000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Luz capilar glomerular</a:t>
              </a:r>
              <a:endParaRPr lang="es-E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8" name="Conector recto de flecha 17">
              <a:extLst>
                <a:ext uri="{FF2B5EF4-FFF2-40B4-BE49-F238E27FC236}">
                  <a16:creationId xmlns:a16="http://schemas.microsoft.com/office/drawing/2014/main" id="{4C15E32A-814A-4E53-8D52-C3F8A30634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53077" y="3143322"/>
              <a:ext cx="1445786" cy="817868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60CF836D-D43B-4C17-9B84-A533014CD0D1}"/>
                </a:ext>
              </a:extLst>
            </p:cNvPr>
            <p:cNvSpPr txBox="1"/>
            <p:nvPr/>
          </p:nvSpPr>
          <p:spPr>
            <a:xfrm>
              <a:off x="7563256" y="2911185"/>
              <a:ext cx="11356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/>
                <a:t>Podocito</a:t>
              </a:r>
            </a:p>
          </p:txBody>
        </p:sp>
      </p:grpSp>
      <p:cxnSp>
        <p:nvCxnSpPr>
          <p:cNvPr id="20" name="10 Conector recto">
            <a:extLst>
              <a:ext uri="{FF2B5EF4-FFF2-40B4-BE49-F238E27FC236}">
                <a16:creationId xmlns:a16="http://schemas.microsoft.com/office/drawing/2014/main" id="{3B2305EC-E2D9-48D2-BF61-EC77DD170575}"/>
              </a:ext>
            </a:extLst>
          </p:cNvPr>
          <p:cNvCxnSpPr>
            <a:cxnSpLocks/>
          </p:cNvCxnSpPr>
          <p:nvPr/>
        </p:nvCxnSpPr>
        <p:spPr>
          <a:xfrm>
            <a:off x="451527" y="711585"/>
            <a:ext cx="111961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8">
            <a:extLst>
              <a:ext uri="{FF2B5EF4-FFF2-40B4-BE49-F238E27FC236}">
                <a16:creationId xmlns:a16="http://schemas.microsoft.com/office/drawing/2014/main" id="{601BA182-3F81-4DC5-B7A8-41A7B69B99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6957" y="97948"/>
            <a:ext cx="91219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b="1">
                <a:solidFill>
                  <a:srgbClr val="0000FF"/>
                </a:solidFill>
                <a:latin typeface="Times New Roman" panose="02020603050405020304" pitchFamily="18" charset="0"/>
              </a:rPr>
              <a:t>Nefropatía Membranosa: Enfermedad autoinmune</a:t>
            </a:r>
            <a:endParaRPr lang="es-ES" altLang="es-ES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3DB9FCD-C456-49B3-9906-9701151425CB}"/>
              </a:ext>
            </a:extLst>
          </p:cNvPr>
          <p:cNvSpPr txBox="1"/>
          <p:nvPr/>
        </p:nvSpPr>
        <p:spPr>
          <a:xfrm>
            <a:off x="408434" y="836699"/>
            <a:ext cx="11425646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s-ES" sz="20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La </a:t>
            </a:r>
            <a:r>
              <a:rPr lang="es-ES" sz="2000" dirty="0">
                <a:latin typeface="Calibri"/>
                <a:ea typeface="Calibri" panose="020F0502020204030204" pitchFamily="34" charset="0"/>
                <a:cs typeface="Times New Roman"/>
              </a:rPr>
              <a:t>nefropatía </a:t>
            </a:r>
            <a:r>
              <a:rPr lang="es-ES" sz="20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membranosa (NM) es una enfermedad autoinmune que se caracteriza </a:t>
            </a:r>
            <a:r>
              <a:rPr lang="es-ES" sz="2000">
                <a:effectLst/>
                <a:latin typeface="Calibri"/>
                <a:ea typeface="Calibri" panose="020F0502020204030204" pitchFamily="34" charset="0"/>
                <a:cs typeface="Times New Roman"/>
              </a:rPr>
              <a:t>por el </a:t>
            </a:r>
            <a:r>
              <a:rPr lang="es-ES" sz="20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depósito de inmunocomplejos (IC) en la vertiente subepitelial de la membrana basal glomerular (MBG). Existen formas </a:t>
            </a:r>
            <a:r>
              <a:rPr lang="es-ES" sz="2000">
                <a:effectLst/>
                <a:latin typeface="Calibri"/>
                <a:ea typeface="Calibri" panose="020F0502020204030204" pitchFamily="34" charset="0"/>
                <a:cs typeface="Times New Roman"/>
              </a:rPr>
              <a:t>primarias (NMp) limitadas al riñón, y formas secundarias que se </a:t>
            </a:r>
            <a:r>
              <a:rPr lang="es-ES" sz="20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asocian a la toma de fármacos o sobre todo, al LES y a algunas </a:t>
            </a:r>
            <a:r>
              <a:rPr lang="es-ES" sz="2000">
                <a:effectLst/>
                <a:latin typeface="Calibri"/>
                <a:ea typeface="Calibri" panose="020F0502020204030204" pitchFamily="34" charset="0"/>
                <a:cs typeface="Times New Roman"/>
              </a:rPr>
              <a:t>neoplasias.</a:t>
            </a:r>
            <a:r>
              <a:rPr lang="es-ES" sz="2000">
                <a:latin typeface="Calibri"/>
                <a:ea typeface="Calibri" panose="020F0502020204030204" pitchFamily="34" charset="0"/>
                <a:cs typeface="Times New Roman"/>
              </a:rPr>
              <a:t> </a:t>
            </a:r>
            <a:endParaRPr lang="es-ES" sz="2000" dirty="0">
              <a:effectLst/>
              <a:latin typeface="Calibri"/>
              <a:ea typeface="Calibri" panose="020F0502020204030204" pitchFamily="34" charset="0"/>
              <a:cs typeface="Times New Roman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E6BDE6EA-BFFF-405B-AB9F-163B247E3A05}"/>
              </a:ext>
            </a:extLst>
          </p:cNvPr>
          <p:cNvSpPr txBox="1"/>
          <p:nvPr/>
        </p:nvSpPr>
        <p:spPr>
          <a:xfrm>
            <a:off x="319307" y="3084154"/>
            <a:ext cx="28009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>
                <a:latin typeface="Calibri"/>
                <a:ea typeface="Calibri" panose="020F0502020204030204" pitchFamily="34" charset="0"/>
                <a:cs typeface="Times New Roman"/>
              </a:rPr>
              <a:t>En la figura se observa la formación in situ de inmunocomplejos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0389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6530E80-C2B5-4DAE-A0FB-DA0C5FBEAD32}"/>
              </a:ext>
            </a:extLst>
          </p:cNvPr>
          <p:cNvSpPr txBox="1"/>
          <p:nvPr/>
        </p:nvSpPr>
        <p:spPr>
          <a:xfrm>
            <a:off x="698289" y="1050663"/>
            <a:ext cx="10238072" cy="532453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ES" sz="2000" u="sng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No hay proliferación de las células mesangiales ni endoteliales,</a:t>
            </a:r>
            <a:r>
              <a:rPr lang="es-E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s-E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olo se altera la MBG.</a:t>
            </a:r>
          </a:p>
          <a:p>
            <a:endParaRPr lang="es-E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E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En función del momento evolutivo se describen 4 estadios: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Estadio I</a:t>
            </a:r>
            <a:r>
              <a:rPr lang="es-E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la MBG tiene un aspecto rígido con pequeños y escasos depósitos granulares, que no se tiñen con la plata en la tinción de </a:t>
            </a:r>
            <a:r>
              <a:rPr lang="es-ES" sz="2000" dirty="0"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s-E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lata-</a:t>
            </a:r>
            <a:r>
              <a:rPr lang="es-E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s-ES" sz="2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etenamina</a:t>
            </a:r>
            <a:r>
              <a:rPr lang="es-E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0000FF"/>
                </a:solidFill>
                <a:ea typeface="Calibri" panose="020F0502020204030204" pitchFamily="34" charset="0"/>
                <a:cs typeface="Times New Roman"/>
              </a:rPr>
              <a:t>E</a:t>
            </a:r>
            <a:r>
              <a:rPr lang="es-ES" sz="2000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/>
              </a:rPr>
              <a:t>stadio II:</a:t>
            </a:r>
            <a:r>
              <a:rPr lang="es-ES" sz="2000" dirty="0">
                <a:effectLst/>
                <a:ea typeface="Calibri" panose="020F0502020204030204" pitchFamily="34" charset="0"/>
                <a:cs typeface="Times New Roman"/>
              </a:rPr>
              <a:t> la MBG forma espículas o “</a:t>
            </a:r>
            <a:r>
              <a:rPr lang="es-ES" sz="2000" dirty="0" err="1">
                <a:effectLst/>
                <a:ea typeface="Calibri" panose="020F0502020204030204" pitchFamily="34" charset="0"/>
                <a:cs typeface="Times New Roman"/>
              </a:rPr>
              <a:t>spikes</a:t>
            </a:r>
            <a:r>
              <a:rPr lang="es-ES" sz="2000" dirty="0">
                <a:effectLst/>
                <a:ea typeface="Calibri" panose="020F0502020204030204" pitchFamily="34" charset="0"/>
                <a:cs typeface="Times New Roman"/>
              </a:rPr>
              <a:t>” que se proyectan hacia el espacio de Bowman y separan los depósitos que son </a:t>
            </a:r>
            <a:r>
              <a:rPr lang="es-ES" sz="2000" dirty="0">
                <a:ea typeface="Calibri" panose="020F0502020204030204" pitchFamily="34" charset="0"/>
                <a:cs typeface="Times New Roman"/>
              </a:rPr>
              <a:t>más </a:t>
            </a:r>
            <a:r>
              <a:rPr lang="es-ES" sz="2000" dirty="0">
                <a:effectLst/>
                <a:ea typeface="Calibri" panose="020F0502020204030204" pitchFamily="34" charset="0"/>
                <a:cs typeface="Times New Roman"/>
              </a:rPr>
              <a:t>gruesos y de distribución más difusa.</a:t>
            </a:r>
            <a:r>
              <a:rPr lang="es-ES" sz="2000" dirty="0">
                <a:ea typeface="Calibri" panose="020F0502020204030204" pitchFamily="34" charset="0"/>
                <a:cs typeface="Times New Roman"/>
              </a:rPr>
              <a:t> </a:t>
            </a:r>
            <a:endParaRPr lang="es-E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Estadio III: </a:t>
            </a:r>
            <a:r>
              <a:rPr lang="es-E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es una combinación de los estadios II y IV</a:t>
            </a:r>
            <a:r>
              <a:rPr lang="es-ES" sz="2000" dirty="0">
                <a:ea typeface="Calibri" panose="020F0502020204030204" pitchFamily="34" charset="0"/>
                <a:cs typeface="Times New Roman" panose="02020603050405020304" pitchFamily="18" charset="0"/>
              </a:rPr>
              <a:t>. L</a:t>
            </a:r>
            <a:r>
              <a:rPr lang="es-E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os depósitos están rodeados por la MBG (son intramembranosos).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 err="1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/>
              </a:rPr>
              <a:t>Estadío</a:t>
            </a:r>
            <a:r>
              <a:rPr lang="es-ES" sz="2000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/>
              </a:rPr>
              <a:t> IV</a:t>
            </a:r>
            <a:r>
              <a:rPr lang="es-ES" sz="2000" dirty="0">
                <a:effectLst/>
                <a:ea typeface="Calibri" panose="020F0502020204030204" pitchFamily="34" charset="0"/>
                <a:cs typeface="Times New Roman"/>
              </a:rPr>
              <a:t>: los depósitos están incorporados en la MBG y son menos electrodensos. La MBG está engrosada de forma irregular, aparece una fibrosis tubulointersticial de severidad variable.</a:t>
            </a:r>
          </a:p>
          <a:p>
            <a:endParaRPr lang="es-ES" sz="2000" dirty="0">
              <a:effectLst/>
              <a:ea typeface="Calibri" panose="020F0502020204030204" pitchFamily="34" charset="0"/>
              <a:cs typeface="Times New Roman"/>
            </a:endParaRPr>
          </a:p>
          <a:p>
            <a:r>
              <a:rPr lang="es-ES" altLang="en-US" sz="2000" b="1" i="1" dirty="0"/>
              <a:t>La diferenciación por tipos (I,II,III,IV) depende de la cantidad  de depósitos y del engrosamiento de MBG. No tiene connotaciones pronósticas  a excepción del porcentaje de esclerosis glomerular o fibrosis intersticial</a:t>
            </a:r>
            <a:endParaRPr lang="es-E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44AA60BC-FF58-43A6-811A-546A96E0200E}"/>
              </a:ext>
            </a:extLst>
          </p:cNvPr>
          <p:cNvSpPr txBox="1">
            <a:spLocks/>
          </p:cNvSpPr>
          <p:nvPr/>
        </p:nvSpPr>
        <p:spPr>
          <a:xfrm>
            <a:off x="2882764" y="38939"/>
            <a:ext cx="6757024" cy="5486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200" b="1" dirty="0">
                <a:solidFill>
                  <a:srgbClr val="0000CC"/>
                </a:solidFill>
                <a:latin typeface="+mn-lt"/>
              </a:rPr>
              <a:t>Microscopía óptica : Formas primarias</a:t>
            </a:r>
            <a:endParaRPr lang="fr-ES" sz="3200" b="1" dirty="0">
              <a:solidFill>
                <a:srgbClr val="0000CC"/>
              </a:solidFill>
              <a:latin typeface="+mn-lt"/>
            </a:endParaRPr>
          </a:p>
        </p:txBody>
      </p:sp>
      <p:cxnSp>
        <p:nvCxnSpPr>
          <p:cNvPr id="6" name="10 Conector recto">
            <a:extLst>
              <a:ext uri="{FF2B5EF4-FFF2-40B4-BE49-F238E27FC236}">
                <a16:creationId xmlns:a16="http://schemas.microsoft.com/office/drawing/2014/main" id="{3B3B79D2-D965-41A7-8FFE-AD48A923FE23}"/>
              </a:ext>
            </a:extLst>
          </p:cNvPr>
          <p:cNvCxnSpPr>
            <a:cxnSpLocks/>
          </p:cNvCxnSpPr>
          <p:nvPr/>
        </p:nvCxnSpPr>
        <p:spPr>
          <a:xfrm>
            <a:off x="451527" y="711585"/>
            <a:ext cx="111961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6503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>
            <a:extLst>
              <a:ext uri="{FF2B5EF4-FFF2-40B4-BE49-F238E27FC236}">
                <a16:creationId xmlns:a16="http://schemas.microsoft.com/office/drawing/2014/main" id="{A8E99753-C386-2B44-96C2-9F0574C49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371" y="6057206"/>
            <a:ext cx="3103864" cy="59441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noAutofit/>
          </a:bodyPr>
          <a:lstStyle/>
          <a:p>
            <a:pPr algn="ctr" fontAlgn="base"/>
            <a:r>
              <a:rPr lang="es-ES" sz="1600" kern="1200" dirty="0">
                <a:solidFill>
                  <a:srgbClr val="000000"/>
                </a:solidFill>
                <a:effectLst/>
                <a:ea typeface="Arial Unicode MS"/>
                <a:cs typeface="Arial Unicode MS"/>
              </a:rPr>
              <a:t>Espículas o «</a:t>
            </a:r>
            <a:r>
              <a:rPr lang="es-ES" sz="1600" kern="1200" dirty="0" err="1">
                <a:solidFill>
                  <a:srgbClr val="000000"/>
                </a:solidFill>
                <a:effectLst/>
                <a:ea typeface="Arial Unicode MS"/>
                <a:cs typeface="Arial Unicode MS"/>
              </a:rPr>
              <a:t>spikes</a:t>
            </a:r>
            <a:r>
              <a:rPr lang="es-ES" sz="1600" kern="1200" dirty="0">
                <a:solidFill>
                  <a:srgbClr val="000000"/>
                </a:solidFill>
                <a:effectLst/>
                <a:ea typeface="Arial Unicode MS"/>
                <a:cs typeface="Arial Unicode MS"/>
              </a:rPr>
              <a:t>” (prolongaciones de la MBG)</a:t>
            </a:r>
            <a:endParaRPr lang="es-ES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Zone de texte 12">
            <a:extLst>
              <a:ext uri="{FF2B5EF4-FFF2-40B4-BE49-F238E27FC236}">
                <a16:creationId xmlns:a16="http://schemas.microsoft.com/office/drawing/2014/main" id="{0E48B4B9-402D-42AE-B512-E3A89E40ADC9}"/>
              </a:ext>
            </a:extLst>
          </p:cNvPr>
          <p:cNvSpPr txBox="1"/>
          <p:nvPr/>
        </p:nvSpPr>
        <p:spPr>
          <a:xfrm>
            <a:off x="1190542" y="6184260"/>
            <a:ext cx="3048000" cy="4673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s-E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Pared capilar rígida y engrosada</a:t>
            </a:r>
          </a:p>
        </p:txBody>
      </p:sp>
      <p:sp>
        <p:nvSpPr>
          <p:cNvPr id="6" name="Zone de texte 18">
            <a:extLst>
              <a:ext uri="{FF2B5EF4-FFF2-40B4-BE49-F238E27FC236}">
                <a16:creationId xmlns:a16="http://schemas.microsoft.com/office/drawing/2014/main" id="{DD397957-6F17-4AF4-8FFD-48CF54BDEBB9}"/>
              </a:ext>
            </a:extLst>
          </p:cNvPr>
          <p:cNvSpPr txBox="1"/>
          <p:nvPr/>
        </p:nvSpPr>
        <p:spPr>
          <a:xfrm rot="10800000" flipV="1">
            <a:off x="5013688" y="3043954"/>
            <a:ext cx="1082312" cy="76772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Luces capilares</a:t>
            </a:r>
          </a:p>
          <a:p>
            <a:pPr algn="ctr"/>
            <a:r>
              <a:rPr lang="es-ES" sz="1600" dirty="0">
                <a:ea typeface="Calibri" panose="020F0502020204030204" pitchFamily="34" charset="0"/>
                <a:cs typeface="Times New Roman" panose="02020603050405020304" pitchFamily="18" charset="0"/>
              </a:rPr>
              <a:t>abiertas</a:t>
            </a:r>
            <a:endParaRPr lang="es-ES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Zone de texte 19">
            <a:extLst>
              <a:ext uri="{FF2B5EF4-FFF2-40B4-BE49-F238E27FC236}">
                <a16:creationId xmlns:a16="http://schemas.microsoft.com/office/drawing/2014/main" id="{575CF285-43AE-44FD-9755-9B4E399F4454}"/>
              </a:ext>
            </a:extLst>
          </p:cNvPr>
          <p:cNvSpPr txBox="1"/>
          <p:nvPr/>
        </p:nvSpPr>
        <p:spPr>
          <a:xfrm>
            <a:off x="4811164" y="6148870"/>
            <a:ext cx="3048000" cy="76772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Depósito de </a:t>
            </a:r>
          </a:p>
          <a:p>
            <a:pPr algn="ctr"/>
            <a:r>
              <a:rPr lang="es-E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inmunocomplejos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0F7B3F07-BB9F-4234-AD1B-D2C513C2AD52}"/>
              </a:ext>
            </a:extLst>
          </p:cNvPr>
          <p:cNvSpPr txBox="1"/>
          <p:nvPr/>
        </p:nvSpPr>
        <p:spPr>
          <a:xfrm>
            <a:off x="254437" y="1029668"/>
            <a:ext cx="49202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Estadio I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P</a:t>
            </a: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aredes capilares rígidas, luces abiertas, ausencia de proliferación mesangial.</a:t>
            </a:r>
            <a:endParaRPr lang="es-ES" sz="2000" dirty="0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C5340DC7-1CA9-4AF8-AF3D-37AFE3C9C3C4}"/>
              </a:ext>
            </a:extLst>
          </p:cNvPr>
          <p:cNvSpPr txBox="1"/>
          <p:nvPr/>
        </p:nvSpPr>
        <p:spPr>
          <a:xfrm>
            <a:off x="6026331" y="1065643"/>
            <a:ext cx="55472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Estadio II</a:t>
            </a: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espículas (“</a:t>
            </a:r>
            <a:r>
              <a:rPr lang="es-E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spikes</a:t>
            </a: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”) con aspecto en cepillo en la vertiente subepitelial de la MBG.  </a:t>
            </a: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55EFC4D7-509E-466D-B713-74BFCC133395}"/>
              </a:ext>
            </a:extLst>
          </p:cNvPr>
          <p:cNvSpPr txBox="1">
            <a:spLocks/>
          </p:cNvSpPr>
          <p:nvPr/>
        </p:nvSpPr>
        <p:spPr>
          <a:xfrm>
            <a:off x="2442378" y="54981"/>
            <a:ext cx="5858667" cy="5486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200" b="1" dirty="0">
                <a:solidFill>
                  <a:srgbClr val="0000CC"/>
                </a:solidFill>
                <a:latin typeface="+mn-lt"/>
              </a:rPr>
              <a:t>Microscopía óptica: estadio I y II</a:t>
            </a:r>
            <a:endParaRPr lang="fr-ES" sz="3200" b="1" dirty="0">
              <a:solidFill>
                <a:srgbClr val="0000CC"/>
              </a:solidFill>
              <a:latin typeface="+mn-lt"/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BE1C9049-C89E-41E6-9B3C-1F822B300162}"/>
              </a:ext>
            </a:extLst>
          </p:cNvPr>
          <p:cNvGrpSpPr/>
          <p:nvPr/>
        </p:nvGrpSpPr>
        <p:grpSpPr>
          <a:xfrm>
            <a:off x="370585" y="1826717"/>
            <a:ext cx="4911634" cy="4322153"/>
            <a:chOff x="1071292" y="2007323"/>
            <a:chExt cx="4206102" cy="3678916"/>
          </a:xfrm>
        </p:grpSpPr>
        <p:pic>
          <p:nvPicPr>
            <p:cNvPr id="2" name="Picture 10" descr="GNMpas">
              <a:extLst>
                <a:ext uri="{FF2B5EF4-FFF2-40B4-BE49-F238E27FC236}">
                  <a16:creationId xmlns:a16="http://schemas.microsoft.com/office/drawing/2014/main" id="{0AB460A4-F777-4DF9-AA4A-C20D7E1F7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lum bright="-12000" contrast="12000"/>
            </a:blip>
            <a:stretch>
              <a:fillRect/>
            </a:stretch>
          </p:blipFill>
          <p:spPr>
            <a:xfrm rot="16200000">
              <a:off x="1378684" y="1699931"/>
              <a:ext cx="3399735" cy="4014520"/>
            </a:xfrm>
            <a:prstGeom prst="rect">
              <a:avLst/>
            </a:prstGeom>
            <a:noFill/>
            <a:ln w="76200" cap="flat" cmpd="sng">
              <a:noFill/>
              <a:prstDash val="solid"/>
              <a:miter/>
              <a:headEnd type="none" w="med" len="med"/>
              <a:tailEnd type="none" w="med" len="med"/>
            </a:ln>
          </p:spPr>
        </p:pic>
        <p:cxnSp>
          <p:nvCxnSpPr>
            <p:cNvPr id="8" name="Conector recto de flecha 7">
              <a:extLst>
                <a:ext uri="{FF2B5EF4-FFF2-40B4-BE49-F238E27FC236}">
                  <a16:creationId xmlns:a16="http://schemas.microsoft.com/office/drawing/2014/main" id="{5C5E9B4F-2285-4D09-845D-EACED79AE6C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77215" y="5219922"/>
              <a:ext cx="296091" cy="466317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de flecha 14">
              <a:extLst>
                <a:ext uri="{FF2B5EF4-FFF2-40B4-BE49-F238E27FC236}">
                  <a16:creationId xmlns:a16="http://schemas.microsoft.com/office/drawing/2014/main" id="{E1B7893A-72C0-4BBC-B832-533D34FAA6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35977" y="3744687"/>
              <a:ext cx="1541417" cy="0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0E621CC0-3375-43BC-BA5E-AAD8C5EF22A8}"/>
                </a:ext>
              </a:extLst>
            </p:cNvPr>
            <p:cNvSpPr/>
            <p:nvPr/>
          </p:nvSpPr>
          <p:spPr>
            <a:xfrm>
              <a:off x="4545555" y="5219921"/>
              <a:ext cx="523339" cy="1602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400" dirty="0">
                  <a:solidFill>
                    <a:schemeClr val="tx1"/>
                  </a:solidFill>
                </a:rPr>
                <a:t>PAS </a:t>
              </a:r>
              <a:endParaRPr lang="es-ES" sz="1400" dirty="0"/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00E6DEAF-D208-4AA4-8BB3-D3B60B6FA166}"/>
              </a:ext>
            </a:extLst>
          </p:cNvPr>
          <p:cNvGrpSpPr/>
          <p:nvPr/>
        </p:nvGrpSpPr>
        <p:grpSpPr>
          <a:xfrm>
            <a:off x="5862975" y="1826717"/>
            <a:ext cx="5710578" cy="4485591"/>
            <a:chOff x="6026331" y="2007325"/>
            <a:chExt cx="4560646" cy="3785032"/>
          </a:xfrm>
        </p:grpSpPr>
        <p:pic>
          <p:nvPicPr>
            <p:cNvPr id="3" name="Picture 13" descr="Glom Memb Plata">
              <a:extLst>
                <a:ext uri="{FF2B5EF4-FFF2-40B4-BE49-F238E27FC236}">
                  <a16:creationId xmlns:a16="http://schemas.microsoft.com/office/drawing/2014/main" id="{7C9D4385-A628-4DBA-A3FD-1D93B3023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lum bright="-6000"/>
            </a:blip>
            <a:srcRect/>
            <a:stretch>
              <a:fillRect/>
            </a:stretch>
          </p:blipFill>
          <p:spPr bwMode="auto">
            <a:xfrm>
              <a:off x="6239964" y="2007325"/>
              <a:ext cx="4347013" cy="339973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rgbClr val="000099"/>
              </a:solidFill>
              <a:miter lim="800000"/>
              <a:headEnd/>
              <a:tailEnd/>
            </a:ln>
          </p:spPr>
        </p:pic>
        <p:cxnSp>
          <p:nvCxnSpPr>
            <p:cNvPr id="11" name="Conector recto de flecha 10">
              <a:extLst>
                <a:ext uri="{FF2B5EF4-FFF2-40B4-BE49-F238E27FC236}">
                  <a16:creationId xmlns:a16="http://schemas.microsoft.com/office/drawing/2014/main" id="{3B367BB3-EF10-475B-8120-9D44EDBA01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26331" y="3039291"/>
              <a:ext cx="1323703" cy="705397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de flecha 23">
              <a:extLst>
                <a:ext uri="{FF2B5EF4-FFF2-40B4-BE49-F238E27FC236}">
                  <a16:creationId xmlns:a16="http://schemas.microsoft.com/office/drawing/2014/main" id="{7DE5B7DF-0564-4998-B8C0-7BCCA88D88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39840" y="3557247"/>
              <a:ext cx="759819" cy="2061796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recto de flecha 26">
              <a:extLst>
                <a:ext uri="{FF2B5EF4-FFF2-40B4-BE49-F238E27FC236}">
                  <a16:creationId xmlns:a16="http://schemas.microsoft.com/office/drawing/2014/main" id="{FD8B0EB4-98D7-41E4-8C06-BA7729DFAA6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075302" y="3557247"/>
              <a:ext cx="678993" cy="2235110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DB06FA97-644E-49D9-80B9-D0FEA3275CE3}"/>
                </a:ext>
              </a:extLst>
            </p:cNvPr>
            <p:cNvSpPr/>
            <p:nvPr/>
          </p:nvSpPr>
          <p:spPr>
            <a:xfrm>
              <a:off x="9479562" y="5192157"/>
              <a:ext cx="1097754" cy="2149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400" dirty="0">
                  <a:solidFill>
                    <a:schemeClr val="tx1"/>
                  </a:solidFill>
                </a:rPr>
                <a:t>Plata-</a:t>
              </a:r>
              <a:r>
                <a:rPr lang="es-ES" sz="1400" dirty="0" err="1">
                  <a:solidFill>
                    <a:schemeClr val="tx1"/>
                  </a:solidFill>
                </a:rPr>
                <a:t>metamina</a:t>
              </a:r>
              <a:endParaRPr lang="es-ES" sz="1400" dirty="0"/>
            </a:p>
          </p:txBody>
        </p:sp>
      </p:grpSp>
      <p:cxnSp>
        <p:nvCxnSpPr>
          <p:cNvPr id="21" name="10 Conector recto">
            <a:extLst>
              <a:ext uri="{FF2B5EF4-FFF2-40B4-BE49-F238E27FC236}">
                <a16:creationId xmlns:a16="http://schemas.microsoft.com/office/drawing/2014/main" id="{4653D854-329F-4378-BDFD-8938B5944C80}"/>
              </a:ext>
            </a:extLst>
          </p:cNvPr>
          <p:cNvCxnSpPr>
            <a:cxnSpLocks/>
          </p:cNvCxnSpPr>
          <p:nvPr/>
        </p:nvCxnSpPr>
        <p:spPr>
          <a:xfrm>
            <a:off x="451527" y="711585"/>
            <a:ext cx="111961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2604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2">
            <a:extLst>
              <a:ext uri="{FF2B5EF4-FFF2-40B4-BE49-F238E27FC236}">
                <a16:creationId xmlns:a16="http://schemas.microsoft.com/office/drawing/2014/main" id="{EB54E6A6-0007-44FF-BBA8-BD0150B39C1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0114" y="3760031"/>
            <a:ext cx="3831771" cy="2912082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</p:pic>
      <p:pic>
        <p:nvPicPr>
          <p:cNvPr id="14" name="Imagen 14">
            <a:extLst>
              <a:ext uri="{FF2B5EF4-FFF2-40B4-BE49-F238E27FC236}">
                <a16:creationId xmlns:a16="http://schemas.microsoft.com/office/drawing/2014/main" id="{0637BC66-AD24-4196-9859-35143E4F2E3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53828" y="3746424"/>
            <a:ext cx="3858985" cy="2939297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</p:pic>
      <p:grpSp>
        <p:nvGrpSpPr>
          <p:cNvPr id="20" name="19 Grupo"/>
          <p:cNvGrpSpPr/>
          <p:nvPr/>
        </p:nvGrpSpPr>
        <p:grpSpPr>
          <a:xfrm>
            <a:off x="7903109" y="742763"/>
            <a:ext cx="3785308" cy="2877249"/>
            <a:chOff x="8031088" y="527698"/>
            <a:chExt cx="3785308" cy="2877249"/>
          </a:xfrm>
        </p:grpSpPr>
        <p:pic>
          <p:nvPicPr>
            <p:cNvPr id="4" name="Imagen 4">
              <a:extLst>
                <a:ext uri="{FF2B5EF4-FFF2-40B4-BE49-F238E27FC236}">
                  <a16:creationId xmlns:a16="http://schemas.microsoft.com/office/drawing/2014/main" id="{5BC4C989-4176-4A70-85BD-FC9768BD2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31088" y="527698"/>
              <a:ext cx="3785308" cy="2877249"/>
            </a:xfrm>
            <a:prstGeom prst="rect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</p:pic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81148F53-4B33-4C92-ACC0-070DE00BE84A}"/>
                </a:ext>
              </a:extLst>
            </p:cNvPr>
            <p:cNvSpPr txBox="1"/>
            <p:nvPr/>
          </p:nvSpPr>
          <p:spPr>
            <a:xfrm>
              <a:off x="10954204" y="3107416"/>
              <a:ext cx="77470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s-ES" sz="1000" b="1" err="1"/>
                <a:t>Tricrómico</a:t>
              </a:r>
            </a:p>
          </p:txBody>
        </p:sp>
      </p:grpSp>
      <p:grpSp>
        <p:nvGrpSpPr>
          <p:cNvPr id="21" name="20 Grupo"/>
          <p:cNvGrpSpPr/>
          <p:nvPr/>
        </p:nvGrpSpPr>
        <p:grpSpPr>
          <a:xfrm>
            <a:off x="306545" y="742763"/>
            <a:ext cx="3816447" cy="2861370"/>
            <a:chOff x="306545" y="587508"/>
            <a:chExt cx="3816447" cy="2861370"/>
          </a:xfrm>
        </p:grpSpPr>
        <p:pic>
          <p:nvPicPr>
            <p:cNvPr id="3" name="Imagen 3" descr="Imagen que contiene pizza, tazón, verde, carne&#10;&#10;Descripción generada automáticamente">
              <a:extLst>
                <a:ext uri="{FF2B5EF4-FFF2-40B4-BE49-F238E27FC236}">
                  <a16:creationId xmlns:a16="http://schemas.microsoft.com/office/drawing/2014/main" id="{3C897956-8FAF-4502-B9CC-C653EA788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6545" y="587508"/>
              <a:ext cx="3816447" cy="2861370"/>
            </a:xfrm>
            <a:prstGeom prst="rect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</p:pic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95217EF7-44AF-4C73-9C0A-AF5F92F41A65}"/>
                </a:ext>
              </a:extLst>
            </p:cNvPr>
            <p:cNvSpPr txBox="1"/>
            <p:nvPr/>
          </p:nvSpPr>
          <p:spPr>
            <a:xfrm>
              <a:off x="370922" y="3110885"/>
              <a:ext cx="457201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s-ES" sz="1000" b="1" dirty="0"/>
                <a:t>Plata</a:t>
              </a:r>
              <a:endParaRPr lang="es-ES" sz="1000" b="1" dirty="0">
                <a:cs typeface="Calibri"/>
              </a:endParaRPr>
            </a:p>
          </p:txBody>
        </p:sp>
      </p:grp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E5FED6F-7921-4B71-AD4C-18CBAC89933A}"/>
              </a:ext>
            </a:extLst>
          </p:cNvPr>
          <p:cNvSpPr txBox="1"/>
          <p:nvPr/>
        </p:nvSpPr>
        <p:spPr>
          <a:xfrm>
            <a:off x="3706131" y="6391271"/>
            <a:ext cx="457201" cy="246221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1000" b="1"/>
              <a:t>Plata</a:t>
            </a:r>
            <a:endParaRPr lang="es-ES" sz="1000" b="1">
              <a:cs typeface="Calibri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ED04DC71-491D-47CF-AA5E-39087CE27B05}"/>
              </a:ext>
            </a:extLst>
          </p:cNvPr>
          <p:cNvSpPr txBox="1"/>
          <p:nvPr/>
        </p:nvSpPr>
        <p:spPr>
          <a:xfrm>
            <a:off x="11317059" y="6391271"/>
            <a:ext cx="457201" cy="246221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1000" b="1"/>
              <a:t>Plata</a:t>
            </a:r>
            <a:endParaRPr lang="es-ES" sz="1000" b="1">
              <a:cs typeface="Calibri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650775" y="796273"/>
            <a:ext cx="285253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accent1">
                    <a:lumMod val="75000"/>
                  </a:schemeClr>
                </a:solidFill>
              </a:rPr>
              <a:t>Estadio I</a:t>
            </a:r>
          </a:p>
          <a:p>
            <a:r>
              <a:rPr lang="es-ES" dirty="0"/>
              <a:t>No se reconocen espículas.</a:t>
            </a:r>
          </a:p>
          <a:p>
            <a:r>
              <a:rPr lang="es-ES" dirty="0"/>
              <a:t>Ligera </a:t>
            </a:r>
            <a:r>
              <a:rPr lang="es-ES" b="1" dirty="0">
                <a:solidFill>
                  <a:srgbClr val="0000FF"/>
                </a:solidFill>
              </a:rPr>
              <a:t>rigidez</a:t>
            </a:r>
            <a:r>
              <a:rPr lang="es-ES" dirty="0"/>
              <a:t> de la pared capilar glomerular.</a:t>
            </a:r>
          </a:p>
        </p:txBody>
      </p:sp>
      <p:cxnSp>
        <p:nvCxnSpPr>
          <p:cNvPr id="26" name="25 Conector recto de flecha"/>
          <p:cNvCxnSpPr>
            <a:cxnSpLocks/>
          </p:cNvCxnSpPr>
          <p:nvPr/>
        </p:nvCxnSpPr>
        <p:spPr>
          <a:xfrm flipH="1">
            <a:off x="3438939" y="1590261"/>
            <a:ext cx="1232452" cy="1507708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Conector recto de flecha"/>
          <p:cNvCxnSpPr/>
          <p:nvPr/>
        </p:nvCxnSpPr>
        <p:spPr>
          <a:xfrm>
            <a:off x="7116417" y="1610140"/>
            <a:ext cx="2126974" cy="755373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28 CuadroTexto"/>
          <p:cNvSpPr txBox="1"/>
          <p:nvPr/>
        </p:nvSpPr>
        <p:spPr>
          <a:xfrm>
            <a:off x="4610547" y="4869519"/>
            <a:ext cx="293461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accent1">
                    <a:lumMod val="75000"/>
                  </a:schemeClr>
                </a:solidFill>
              </a:rPr>
              <a:t>Estadio II</a:t>
            </a:r>
          </a:p>
          <a:p>
            <a:r>
              <a:rPr lang="es-ES" dirty="0"/>
              <a:t>Con la tinción de plata se evidencian las </a:t>
            </a:r>
            <a:r>
              <a:rPr lang="es-ES" b="1" dirty="0">
                <a:solidFill>
                  <a:srgbClr val="0000FF"/>
                </a:solidFill>
              </a:rPr>
              <a:t>espículas</a:t>
            </a:r>
            <a:r>
              <a:rPr lang="es-ES" dirty="0"/>
              <a:t> de la membrana, como reacción a los depósitos subepiteliales.</a:t>
            </a:r>
          </a:p>
        </p:txBody>
      </p:sp>
      <p:cxnSp>
        <p:nvCxnSpPr>
          <p:cNvPr id="31" name="30 Conector recto de flecha"/>
          <p:cNvCxnSpPr/>
          <p:nvPr/>
        </p:nvCxnSpPr>
        <p:spPr>
          <a:xfrm flipH="1" flipV="1">
            <a:off x="3438939" y="5555974"/>
            <a:ext cx="1181547" cy="10735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32 Conector recto de flecha"/>
          <p:cNvCxnSpPr/>
          <p:nvPr/>
        </p:nvCxnSpPr>
        <p:spPr>
          <a:xfrm>
            <a:off x="7475591" y="5653389"/>
            <a:ext cx="2294574" cy="161002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n 4">
            <a:extLst>
              <a:ext uri="{FF2B5EF4-FFF2-40B4-BE49-F238E27FC236}">
                <a16:creationId xmlns:a16="http://schemas.microsoft.com/office/drawing/2014/main" id="{B4F10735-7681-4828-B51E-6BBFD7AB668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r="17326" b="247"/>
          <a:stretch/>
        </p:blipFill>
        <p:spPr>
          <a:xfrm>
            <a:off x="4701764" y="2246244"/>
            <a:ext cx="2742646" cy="2521362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</p:pic>
      <p:sp>
        <p:nvSpPr>
          <p:cNvPr id="23" name="Titre 1">
            <a:extLst>
              <a:ext uri="{FF2B5EF4-FFF2-40B4-BE49-F238E27FC236}">
                <a16:creationId xmlns:a16="http://schemas.microsoft.com/office/drawing/2014/main" id="{82C1E885-2C3D-4403-B4AA-6CF58C95BFDA}"/>
              </a:ext>
            </a:extLst>
          </p:cNvPr>
          <p:cNvSpPr txBox="1">
            <a:spLocks/>
          </p:cNvSpPr>
          <p:nvPr/>
        </p:nvSpPr>
        <p:spPr>
          <a:xfrm>
            <a:off x="3055119" y="26700"/>
            <a:ext cx="5858667" cy="5486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200" b="1" dirty="0">
                <a:solidFill>
                  <a:srgbClr val="0000CC"/>
                </a:solidFill>
                <a:latin typeface="+mn-lt"/>
              </a:rPr>
              <a:t>Microscopía óptica: estadio I y II</a:t>
            </a:r>
            <a:endParaRPr lang="fr-ES" sz="3200" b="1" dirty="0">
              <a:solidFill>
                <a:srgbClr val="0000CC"/>
              </a:solidFill>
              <a:latin typeface="+mn-lt"/>
            </a:endParaRPr>
          </a:p>
        </p:txBody>
      </p:sp>
      <p:cxnSp>
        <p:nvCxnSpPr>
          <p:cNvPr id="25" name="10 Conector recto">
            <a:extLst>
              <a:ext uri="{FF2B5EF4-FFF2-40B4-BE49-F238E27FC236}">
                <a16:creationId xmlns:a16="http://schemas.microsoft.com/office/drawing/2014/main" id="{C0264FCB-BE75-4A81-9742-AE9E53006252}"/>
              </a:ext>
            </a:extLst>
          </p:cNvPr>
          <p:cNvCxnSpPr>
            <a:cxnSpLocks/>
          </p:cNvCxnSpPr>
          <p:nvPr/>
        </p:nvCxnSpPr>
        <p:spPr>
          <a:xfrm>
            <a:off x="451527" y="617315"/>
            <a:ext cx="111961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7808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6" descr="Imagen que contiene pizza, cubierto, plato&#10;&#10;Descripción generada automáticamente">
            <a:extLst>
              <a:ext uri="{FF2B5EF4-FFF2-40B4-BE49-F238E27FC236}">
                <a16:creationId xmlns:a16="http://schemas.microsoft.com/office/drawing/2014/main" id="{F95B8131-E2F4-42E9-8C8F-6186D5D9B9F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71757" y="3735228"/>
            <a:ext cx="3786414" cy="2879251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</p:pic>
      <p:pic>
        <p:nvPicPr>
          <p:cNvPr id="5" name="Imagen 5">
            <a:extLst>
              <a:ext uri="{FF2B5EF4-FFF2-40B4-BE49-F238E27FC236}">
                <a16:creationId xmlns:a16="http://schemas.microsoft.com/office/drawing/2014/main" id="{0A7984B4-D24B-49CA-9F57-9CCF225DA73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6614" y="700295"/>
            <a:ext cx="3786414" cy="2823047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81148F53-4B33-4C92-ACC0-070DE00BE84A}"/>
              </a:ext>
            </a:extLst>
          </p:cNvPr>
          <p:cNvSpPr txBox="1"/>
          <p:nvPr/>
        </p:nvSpPr>
        <p:spPr>
          <a:xfrm>
            <a:off x="3470275" y="3179988"/>
            <a:ext cx="457201" cy="246221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1000" b="1"/>
              <a:t>PAS</a:t>
            </a:r>
            <a:endParaRPr lang="es-ES" sz="1000" b="1">
              <a:cs typeface="Calibri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ED04DC71-491D-47CF-AA5E-39087CE27B05}"/>
              </a:ext>
            </a:extLst>
          </p:cNvPr>
          <p:cNvSpPr txBox="1"/>
          <p:nvPr/>
        </p:nvSpPr>
        <p:spPr>
          <a:xfrm>
            <a:off x="11307988" y="6146343"/>
            <a:ext cx="457201" cy="246221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1000" b="1"/>
              <a:t>Plata</a:t>
            </a:r>
            <a:endParaRPr lang="es-ES" sz="1000" b="1">
              <a:cs typeface="Calibri"/>
            </a:endParaRPr>
          </a:p>
        </p:txBody>
      </p:sp>
      <p:pic>
        <p:nvPicPr>
          <p:cNvPr id="2" name="Imagen 4">
            <a:extLst>
              <a:ext uri="{FF2B5EF4-FFF2-40B4-BE49-F238E27FC236}">
                <a16:creationId xmlns:a16="http://schemas.microsoft.com/office/drawing/2014/main" id="{4A00B9F3-D72F-4FD0-BB32-276247816CF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71757" y="693047"/>
            <a:ext cx="3786414" cy="2837542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95217EF7-44AF-4C73-9C0A-AF5F92F41A65}"/>
              </a:ext>
            </a:extLst>
          </p:cNvPr>
          <p:cNvSpPr txBox="1"/>
          <p:nvPr/>
        </p:nvSpPr>
        <p:spPr>
          <a:xfrm>
            <a:off x="11307989" y="3179986"/>
            <a:ext cx="457201" cy="246221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1000" b="1"/>
              <a:t>Plata</a:t>
            </a:r>
            <a:endParaRPr lang="es-ES" sz="1000" b="1">
              <a:cs typeface="Calibri"/>
            </a:endParaRPr>
          </a:p>
        </p:txBody>
      </p:sp>
      <p:pic>
        <p:nvPicPr>
          <p:cNvPr id="7" name="Imagen 7" descr="Imagen que contiene viejo, carne, cerca, plato&#10;&#10;Descripción generada automáticamente">
            <a:extLst>
              <a:ext uri="{FF2B5EF4-FFF2-40B4-BE49-F238E27FC236}">
                <a16:creationId xmlns:a16="http://schemas.microsoft.com/office/drawing/2014/main" id="{428AA2F1-F159-488D-801A-6EC88619B34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6615" y="3735228"/>
            <a:ext cx="3786414" cy="2830440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BE5FED6F-7921-4B71-AD4C-18CBAC89933A}"/>
              </a:ext>
            </a:extLst>
          </p:cNvPr>
          <p:cNvSpPr txBox="1"/>
          <p:nvPr/>
        </p:nvSpPr>
        <p:spPr>
          <a:xfrm>
            <a:off x="3470274" y="6146342"/>
            <a:ext cx="457201" cy="246221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1000" b="1"/>
              <a:t>Plata</a:t>
            </a:r>
            <a:endParaRPr lang="es-ES" sz="1000" b="1">
              <a:cs typeface="Calibri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422912" y="942267"/>
            <a:ext cx="3309731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accent1">
                    <a:lumMod val="75000"/>
                  </a:schemeClr>
                </a:solidFill>
              </a:rPr>
              <a:t>Estadio III</a:t>
            </a:r>
          </a:p>
          <a:p>
            <a:r>
              <a:rPr lang="es-ES" dirty="0"/>
              <a:t>La tinción de PAS evidencia </a:t>
            </a:r>
            <a:r>
              <a:rPr lang="es-ES" b="1" dirty="0">
                <a:solidFill>
                  <a:srgbClr val="0000FF"/>
                </a:solidFill>
              </a:rPr>
              <a:t>marcada rigidez </a:t>
            </a:r>
            <a:r>
              <a:rPr lang="es-ES" dirty="0"/>
              <a:t>de la pared capilar glomerular.</a:t>
            </a:r>
          </a:p>
          <a:p>
            <a:r>
              <a:rPr lang="es-ES" dirty="0"/>
              <a:t>La membrana basal engloba a los depósitos subepiteliales y la tinción de plata  evidencia un patrón </a:t>
            </a:r>
            <a:r>
              <a:rPr lang="es-ES" b="1" dirty="0">
                <a:solidFill>
                  <a:srgbClr val="0000FF"/>
                </a:solidFill>
              </a:rPr>
              <a:t>criboso</a:t>
            </a:r>
          </a:p>
        </p:txBody>
      </p:sp>
      <p:cxnSp>
        <p:nvCxnSpPr>
          <p:cNvPr id="22" name="21 Conector recto de flecha"/>
          <p:cNvCxnSpPr/>
          <p:nvPr/>
        </p:nvCxnSpPr>
        <p:spPr>
          <a:xfrm flipH="1">
            <a:off x="3210339" y="1704562"/>
            <a:ext cx="1242392" cy="223629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 de flecha"/>
          <p:cNvCxnSpPr/>
          <p:nvPr/>
        </p:nvCxnSpPr>
        <p:spPr>
          <a:xfrm flipV="1">
            <a:off x="5923721" y="2961861"/>
            <a:ext cx="3657601" cy="101047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29 CuadroTexto"/>
          <p:cNvSpPr txBox="1"/>
          <p:nvPr/>
        </p:nvSpPr>
        <p:spPr>
          <a:xfrm>
            <a:off x="4477224" y="3956909"/>
            <a:ext cx="327529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accent1">
                    <a:lumMod val="75000"/>
                  </a:schemeClr>
                </a:solidFill>
              </a:rPr>
              <a:t>Estadio IV</a:t>
            </a:r>
          </a:p>
          <a:p>
            <a:r>
              <a:rPr lang="es-ES" b="1" dirty="0">
                <a:solidFill>
                  <a:srgbClr val="0000FF"/>
                </a:solidFill>
              </a:rPr>
              <a:t>Esclerosis </a:t>
            </a:r>
            <a:r>
              <a:rPr lang="es-ES" dirty="0"/>
              <a:t>glomerular segmentaria.</a:t>
            </a:r>
          </a:p>
          <a:p>
            <a:r>
              <a:rPr lang="es-ES" dirty="0"/>
              <a:t>Membrana basal engrosada con ocasionales </a:t>
            </a:r>
            <a:r>
              <a:rPr lang="es-ES" b="1" dirty="0">
                <a:solidFill>
                  <a:srgbClr val="0000FF"/>
                </a:solidFill>
              </a:rPr>
              <a:t>dobles contornos.</a:t>
            </a:r>
          </a:p>
          <a:p>
            <a:r>
              <a:rPr lang="es-ES" dirty="0"/>
              <a:t>Ausencia de proliferación celular.</a:t>
            </a:r>
          </a:p>
        </p:txBody>
      </p:sp>
      <p:cxnSp>
        <p:nvCxnSpPr>
          <p:cNvPr id="32" name="31 Conector recto de flecha"/>
          <p:cNvCxnSpPr/>
          <p:nvPr/>
        </p:nvCxnSpPr>
        <p:spPr>
          <a:xfrm>
            <a:off x="6033052" y="4711148"/>
            <a:ext cx="3906078" cy="487017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33 Conector recto de flecha"/>
          <p:cNvCxnSpPr/>
          <p:nvPr/>
        </p:nvCxnSpPr>
        <p:spPr>
          <a:xfrm flipH="1" flipV="1">
            <a:off x="3260036" y="5198165"/>
            <a:ext cx="1252329" cy="89452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re 1">
            <a:extLst>
              <a:ext uri="{FF2B5EF4-FFF2-40B4-BE49-F238E27FC236}">
                <a16:creationId xmlns:a16="http://schemas.microsoft.com/office/drawing/2014/main" id="{39A7A8A7-5319-48C2-9A69-2D43EEE6767F}"/>
              </a:ext>
            </a:extLst>
          </p:cNvPr>
          <p:cNvSpPr txBox="1">
            <a:spLocks/>
          </p:cNvSpPr>
          <p:nvPr/>
        </p:nvSpPr>
        <p:spPr>
          <a:xfrm>
            <a:off x="3470274" y="18037"/>
            <a:ext cx="5983441" cy="5486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S" sz="3200" b="1" dirty="0">
                <a:solidFill>
                  <a:srgbClr val="0000CC"/>
                </a:solidFill>
                <a:latin typeface="+mn-lt"/>
              </a:rPr>
              <a:t>Microscopía óptica: Estadio III y IV</a:t>
            </a:r>
            <a:endParaRPr lang="fr-ES" sz="3200" b="1" dirty="0">
              <a:solidFill>
                <a:srgbClr val="0000CC"/>
              </a:solidFill>
              <a:latin typeface="+mn-lt"/>
            </a:endParaRPr>
          </a:p>
        </p:txBody>
      </p:sp>
      <p:cxnSp>
        <p:nvCxnSpPr>
          <p:cNvPr id="23" name="10 Conector recto">
            <a:extLst>
              <a:ext uri="{FF2B5EF4-FFF2-40B4-BE49-F238E27FC236}">
                <a16:creationId xmlns:a16="http://schemas.microsoft.com/office/drawing/2014/main" id="{5B45BF7E-E4B0-499A-B9AC-3A2380270841}"/>
              </a:ext>
            </a:extLst>
          </p:cNvPr>
          <p:cNvCxnSpPr>
            <a:cxnSpLocks/>
          </p:cNvCxnSpPr>
          <p:nvPr/>
        </p:nvCxnSpPr>
        <p:spPr>
          <a:xfrm>
            <a:off x="451527" y="554573"/>
            <a:ext cx="111961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89127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530146DC-81C7-4EBF-BF9D-A392C5B4C2E0}"/>
              </a:ext>
            </a:extLst>
          </p:cNvPr>
          <p:cNvSpPr txBox="1"/>
          <p:nvPr/>
        </p:nvSpPr>
        <p:spPr>
          <a:xfrm>
            <a:off x="543703" y="1105287"/>
            <a:ext cx="11329853" cy="378565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E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Muestra </a:t>
            </a:r>
            <a:r>
              <a:rPr lang="es-ES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depósitos granulares parietales </a:t>
            </a:r>
            <a:r>
              <a:rPr lang="es-E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en la vertiente </a:t>
            </a:r>
            <a:r>
              <a:rPr lang="es-ES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subepitelial</a:t>
            </a:r>
            <a:r>
              <a:rPr lang="es-E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s-ES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IgG policlonal</a:t>
            </a:r>
            <a:r>
              <a:rPr lang="es-E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del antígeno implicado y de componentes del complemento incluido el complejo de ataque de la membrana. </a:t>
            </a:r>
          </a:p>
          <a:p>
            <a:pPr marL="342900" indent="-342900">
              <a:buFontTx/>
              <a:buChar char="-"/>
            </a:pPr>
            <a:r>
              <a:rPr lang="es-E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El receptor de la fosfolipasa A</a:t>
            </a:r>
            <a:r>
              <a:rPr lang="es-ES" sz="2000" baseline="-25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s-E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(PLA</a:t>
            </a:r>
            <a:r>
              <a:rPr lang="es-ES" sz="2000" baseline="-25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s-E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R: </a:t>
            </a:r>
            <a:r>
              <a:rPr lang="es-ES" sz="2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phospholipase</a:t>
            </a:r>
            <a:r>
              <a:rPr lang="es-E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A2) es el antígeno </a:t>
            </a:r>
            <a:r>
              <a:rPr lang="es-ES" sz="2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podocitario</a:t>
            </a:r>
            <a:r>
              <a:rPr lang="es-E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implicado en el 70% de la </a:t>
            </a:r>
            <a:r>
              <a:rPr lang="es-ES" sz="2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NMp</a:t>
            </a:r>
            <a:r>
              <a:rPr lang="es-E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s-ES" sz="2000" dirty="0">
                <a:solidFill>
                  <a:srgbClr val="50505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FontTx/>
              <a:buChar char="-"/>
            </a:pPr>
            <a:r>
              <a:rPr lang="es-ES" sz="2000" dirty="0">
                <a:solidFill>
                  <a:srgbClr val="50505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La</a:t>
            </a:r>
            <a:r>
              <a:rPr lang="es-ES" sz="2000" dirty="0">
                <a:solidFill>
                  <a:srgbClr val="50505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r>
              <a:rPr lang="es-ES" sz="2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Thrombospondin</a:t>
            </a:r>
            <a:r>
              <a:rPr lang="es-E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type-1 </a:t>
            </a:r>
            <a:r>
              <a:rPr lang="es-ES" sz="2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domain-containing</a:t>
            </a:r>
            <a:r>
              <a:rPr lang="es-E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7A" (THSD7A) es el segundo antígeno </a:t>
            </a:r>
            <a:r>
              <a:rPr lang="es-ES" sz="2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podocitario</a:t>
            </a:r>
            <a:r>
              <a:rPr lang="es-E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presente en menos del 5% de los casos. </a:t>
            </a:r>
          </a:p>
          <a:p>
            <a:pPr marL="342900" indent="-342900">
              <a:buFontTx/>
              <a:buChar char="-"/>
            </a:pPr>
            <a:r>
              <a:rPr lang="es-E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Otros antígenos diana han sido identificados, pero no no ha sido posible establecer una relación causal clara hasta el momento .</a:t>
            </a:r>
          </a:p>
          <a:p>
            <a:r>
              <a:rPr lang="es-E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El subtipo de IgG predominante en los depósitos es la IgG4 en el caso de la NM asociada a PLA2R y a THSD7A. Ambos antígenos están presentes en los depósitos subepiteliales y se determinan los autoanticuerpos correspondientes en suero.</a:t>
            </a:r>
          </a:p>
          <a:p>
            <a:endParaRPr lang="es-E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n 4" descr="Imagen que contiene interior, tabla, oscuro, cuchillo&#10;&#10;Descripción generada automáticamente">
            <a:extLst>
              <a:ext uri="{FF2B5EF4-FFF2-40B4-BE49-F238E27FC236}">
                <a16:creationId xmlns:a16="http://schemas.microsoft.com/office/drawing/2014/main" id="{8A2B7961-1A0B-4487-825F-57F7727067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297" y="4275386"/>
            <a:ext cx="6096000" cy="2582614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63F44CFB-58D9-4043-A13B-1E1445DBCAEE}"/>
              </a:ext>
            </a:extLst>
          </p:cNvPr>
          <p:cNvSpPr txBox="1">
            <a:spLocks/>
          </p:cNvSpPr>
          <p:nvPr/>
        </p:nvSpPr>
        <p:spPr>
          <a:xfrm>
            <a:off x="4007228" y="54981"/>
            <a:ext cx="5446487" cy="5486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200" b="1" dirty="0">
                <a:solidFill>
                  <a:srgbClr val="0000CC"/>
                </a:solidFill>
                <a:latin typeface="+mn-lt"/>
              </a:rPr>
              <a:t>Inmunofluorescencia</a:t>
            </a:r>
            <a:endParaRPr lang="fr-ES" sz="3200" b="1" dirty="0">
              <a:solidFill>
                <a:srgbClr val="0000CC"/>
              </a:solidFill>
              <a:latin typeface="+mn-lt"/>
            </a:endParaRPr>
          </a:p>
        </p:txBody>
      </p:sp>
      <p:cxnSp>
        <p:nvCxnSpPr>
          <p:cNvPr id="8" name="10 Conector recto">
            <a:extLst>
              <a:ext uri="{FF2B5EF4-FFF2-40B4-BE49-F238E27FC236}">
                <a16:creationId xmlns:a16="http://schemas.microsoft.com/office/drawing/2014/main" id="{EA6E4257-18A1-4DF5-BA2D-1C666B8AE2AE}"/>
              </a:ext>
            </a:extLst>
          </p:cNvPr>
          <p:cNvCxnSpPr>
            <a:cxnSpLocks/>
          </p:cNvCxnSpPr>
          <p:nvPr/>
        </p:nvCxnSpPr>
        <p:spPr>
          <a:xfrm>
            <a:off x="451527" y="711585"/>
            <a:ext cx="111961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6619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5 Grupo"/>
          <p:cNvGrpSpPr/>
          <p:nvPr/>
        </p:nvGrpSpPr>
        <p:grpSpPr>
          <a:xfrm>
            <a:off x="675038" y="971254"/>
            <a:ext cx="5693677" cy="5596172"/>
            <a:chOff x="610870" y="788582"/>
            <a:chExt cx="4164979" cy="5794692"/>
          </a:xfrm>
        </p:grpSpPr>
        <p:pic>
          <p:nvPicPr>
            <p:cNvPr id="14" name="Imagen 14" descr="Imagen que contiene pasto, verde, perro, bosque&#10;&#10;Descripción generada automáticamente">
              <a:extLst>
                <a:ext uri="{FF2B5EF4-FFF2-40B4-BE49-F238E27FC236}">
                  <a16:creationId xmlns:a16="http://schemas.microsoft.com/office/drawing/2014/main" id="{2D7E762C-2EED-4A49-B71D-A01E69D18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0870" y="788582"/>
              <a:ext cx="4164979" cy="5794692"/>
            </a:xfrm>
            <a:prstGeom prst="rect">
              <a:avLst/>
            </a:prstGeom>
          </p:spPr>
        </p:pic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8B364B58-EDC5-4470-B536-5F16F6280F47}"/>
                </a:ext>
              </a:extLst>
            </p:cNvPr>
            <p:cNvSpPr txBox="1"/>
            <p:nvPr/>
          </p:nvSpPr>
          <p:spPr>
            <a:xfrm>
              <a:off x="4361225" y="6221726"/>
              <a:ext cx="401445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ES" sz="1400" b="1" dirty="0">
                  <a:solidFill>
                    <a:srgbClr val="FFFFFF"/>
                  </a:solidFill>
                </a:rPr>
                <a:t>IgG</a:t>
              </a:r>
              <a:endParaRPr lang="es-ES" sz="1400" b="1" dirty="0">
                <a:solidFill>
                  <a:srgbClr val="FFFFFF"/>
                </a:solidFill>
                <a:cs typeface="Calibri"/>
              </a:endParaRPr>
            </a:p>
          </p:txBody>
        </p:sp>
      </p:grpSp>
      <p:sp>
        <p:nvSpPr>
          <p:cNvPr id="5" name="4 CuadroTexto"/>
          <p:cNvSpPr txBox="1"/>
          <p:nvPr/>
        </p:nvSpPr>
        <p:spPr>
          <a:xfrm>
            <a:off x="6833937" y="954723"/>
            <a:ext cx="4934931" cy="28146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000" dirty="0"/>
              <a:t>Con la inmunofluorescencia se observa captación de los depósitos subepiteliales, que se distribuyen regularmente, en un patrón global y difuso. </a:t>
            </a:r>
          </a:p>
          <a:p>
            <a:pPr>
              <a:lnSpc>
                <a:spcPct val="150000"/>
              </a:lnSpc>
            </a:pPr>
            <a:r>
              <a:rPr lang="es-ES" sz="2000" dirty="0"/>
              <a:t>De forma característica, el depósito de </a:t>
            </a:r>
            <a:r>
              <a:rPr lang="es-ES" sz="2000" b="1" dirty="0">
                <a:solidFill>
                  <a:srgbClr val="0000FF"/>
                </a:solidFill>
              </a:rPr>
              <a:t>IgG</a:t>
            </a:r>
            <a:r>
              <a:rPr lang="es-ES" sz="2000" dirty="0"/>
              <a:t> es granular, global, difuso e intenso (+++).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7D271A7D-5459-496D-8F26-C438CBE9924A}"/>
              </a:ext>
            </a:extLst>
          </p:cNvPr>
          <p:cNvSpPr txBox="1">
            <a:spLocks/>
          </p:cNvSpPr>
          <p:nvPr/>
        </p:nvSpPr>
        <p:spPr>
          <a:xfrm>
            <a:off x="4007228" y="54981"/>
            <a:ext cx="5446487" cy="5486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200" b="1" dirty="0">
                <a:solidFill>
                  <a:srgbClr val="0000CC"/>
                </a:solidFill>
                <a:latin typeface="+mn-lt"/>
              </a:rPr>
              <a:t>Inmunofluorescencia</a:t>
            </a:r>
            <a:endParaRPr lang="fr-ES" sz="3200" b="1" dirty="0">
              <a:solidFill>
                <a:srgbClr val="0000CC"/>
              </a:solidFill>
              <a:latin typeface="+mn-lt"/>
            </a:endParaRPr>
          </a:p>
        </p:txBody>
      </p:sp>
      <p:cxnSp>
        <p:nvCxnSpPr>
          <p:cNvPr id="9" name="10 Conector recto">
            <a:extLst>
              <a:ext uri="{FF2B5EF4-FFF2-40B4-BE49-F238E27FC236}">
                <a16:creationId xmlns:a16="http://schemas.microsoft.com/office/drawing/2014/main" id="{06B1532F-9A05-4B5F-BA23-CF8288595796}"/>
              </a:ext>
            </a:extLst>
          </p:cNvPr>
          <p:cNvCxnSpPr>
            <a:cxnSpLocks/>
          </p:cNvCxnSpPr>
          <p:nvPr/>
        </p:nvCxnSpPr>
        <p:spPr>
          <a:xfrm>
            <a:off x="451527" y="711585"/>
            <a:ext cx="111961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49880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6" descr="Imagen que contiene grande, parado, verde, animal&#10;&#10;Descripción generada automáticamente">
            <a:extLst>
              <a:ext uri="{FF2B5EF4-FFF2-40B4-BE49-F238E27FC236}">
                <a16:creationId xmlns:a16="http://schemas.microsoft.com/office/drawing/2014/main" id="{387918FD-47B7-4E90-A480-D2BBEBB66CC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7228" y="3790578"/>
            <a:ext cx="4021246" cy="3012441"/>
          </a:xfrm>
          <a:prstGeom prst="rect">
            <a:avLst/>
          </a:prstGeom>
        </p:spPr>
      </p:pic>
      <p:pic>
        <p:nvPicPr>
          <p:cNvPr id="7" name="Imagen 7" descr="Imagen que contiene grande, parado, animal, coral&#10;&#10;Descripción generada automáticamente">
            <a:extLst>
              <a:ext uri="{FF2B5EF4-FFF2-40B4-BE49-F238E27FC236}">
                <a16:creationId xmlns:a16="http://schemas.microsoft.com/office/drawing/2014/main" id="{7D9A2E36-FBCF-4388-A9C8-696EAD95DAB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30946" y="3790578"/>
            <a:ext cx="4021245" cy="3012441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FFC37293-3EAE-4E5F-BCBE-563C24A0A132}"/>
              </a:ext>
            </a:extLst>
          </p:cNvPr>
          <p:cNvGrpSpPr/>
          <p:nvPr/>
        </p:nvGrpSpPr>
        <p:grpSpPr>
          <a:xfrm>
            <a:off x="208598" y="3765679"/>
            <a:ext cx="3696158" cy="3012425"/>
            <a:chOff x="208598" y="3765680"/>
            <a:chExt cx="3319140" cy="2809194"/>
          </a:xfrm>
        </p:grpSpPr>
        <p:pic>
          <p:nvPicPr>
            <p:cNvPr id="4" name="Imagen 4" descr="Imagen que contiene animal, perro, puesto, grande&#10;&#10;Descripción generada automáticamente">
              <a:extLst>
                <a:ext uri="{FF2B5EF4-FFF2-40B4-BE49-F238E27FC236}">
                  <a16:creationId xmlns:a16="http://schemas.microsoft.com/office/drawing/2014/main" id="{6275B9AA-17C7-481A-848F-1BF6990A03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/>
            <a:srcRect r="11194" b="-332"/>
            <a:stretch/>
          </p:blipFill>
          <p:spPr>
            <a:xfrm>
              <a:off x="208598" y="3765680"/>
              <a:ext cx="3319140" cy="2809194"/>
            </a:xfrm>
            <a:prstGeom prst="rect">
              <a:avLst/>
            </a:prstGeom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E0DD8686-242D-4CDB-88DA-9706876F2094}"/>
                </a:ext>
              </a:extLst>
            </p:cNvPr>
            <p:cNvSpPr txBox="1"/>
            <p:nvPr/>
          </p:nvSpPr>
          <p:spPr>
            <a:xfrm>
              <a:off x="3109796" y="6267097"/>
              <a:ext cx="417942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ES" sz="1400" b="1" dirty="0">
                  <a:solidFill>
                    <a:srgbClr val="FFFFFF"/>
                  </a:solidFill>
                </a:rPr>
                <a:t>C3</a:t>
              </a:r>
              <a:endParaRPr lang="es-ES" sz="1400" b="1" dirty="0">
                <a:solidFill>
                  <a:srgbClr val="FFFFFF"/>
                </a:solidFill>
                <a:cs typeface="Calibri"/>
              </a:endParaRPr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F2C0580A-B123-487E-A265-8620C731266E}"/>
              </a:ext>
            </a:extLst>
          </p:cNvPr>
          <p:cNvGrpSpPr/>
          <p:nvPr/>
        </p:nvGrpSpPr>
        <p:grpSpPr>
          <a:xfrm>
            <a:off x="3109796" y="737371"/>
            <a:ext cx="2862020" cy="2894014"/>
            <a:chOff x="3109796" y="737371"/>
            <a:chExt cx="2862020" cy="2894014"/>
          </a:xfrm>
        </p:grpSpPr>
        <p:pic>
          <p:nvPicPr>
            <p:cNvPr id="10" name="Imagen 10">
              <a:extLst>
                <a:ext uri="{FF2B5EF4-FFF2-40B4-BE49-F238E27FC236}">
                  <a16:creationId xmlns:a16="http://schemas.microsoft.com/office/drawing/2014/main" id="{489E46D9-F199-4C03-8CB2-95B2A59503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/>
            <a:srcRect l="21121" t="15765" r="21308" b="11059"/>
            <a:stretch/>
          </p:blipFill>
          <p:spPr>
            <a:xfrm>
              <a:off x="3109796" y="737371"/>
              <a:ext cx="2862020" cy="2894014"/>
            </a:xfrm>
            <a:prstGeom prst="rect">
              <a:avLst/>
            </a:prstGeom>
          </p:spPr>
        </p:pic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6915D79D-17AE-4CBA-A971-E161837B9E64}"/>
                </a:ext>
              </a:extLst>
            </p:cNvPr>
            <p:cNvSpPr txBox="1"/>
            <p:nvPr/>
          </p:nvSpPr>
          <p:spPr>
            <a:xfrm>
              <a:off x="5395033" y="3275111"/>
              <a:ext cx="576783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ES" sz="1400" b="1" dirty="0">
                  <a:solidFill>
                    <a:srgbClr val="FFFFFF"/>
                  </a:solidFill>
                </a:rPr>
                <a:t>IgG</a:t>
              </a:r>
              <a:endParaRPr lang="es-ES" sz="1400" b="1" dirty="0">
                <a:solidFill>
                  <a:srgbClr val="FFFFFF"/>
                </a:solidFill>
                <a:cs typeface="Calibri"/>
              </a:endParaRPr>
            </a:p>
          </p:txBody>
        </p:sp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5B41320F-6A79-422F-BCC4-071C60CDD09B}"/>
              </a:ext>
            </a:extLst>
          </p:cNvPr>
          <p:cNvGrpSpPr/>
          <p:nvPr/>
        </p:nvGrpSpPr>
        <p:grpSpPr>
          <a:xfrm>
            <a:off x="189570" y="737371"/>
            <a:ext cx="2798960" cy="2885056"/>
            <a:chOff x="189570" y="737371"/>
            <a:chExt cx="2798960" cy="2885056"/>
          </a:xfrm>
        </p:grpSpPr>
        <p:pic>
          <p:nvPicPr>
            <p:cNvPr id="9" name="Imagen 9">
              <a:extLst>
                <a:ext uri="{FF2B5EF4-FFF2-40B4-BE49-F238E27FC236}">
                  <a16:creationId xmlns:a16="http://schemas.microsoft.com/office/drawing/2014/main" id="{BE518D8B-B8D0-4448-92BD-60FDFA3607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/>
            <a:srcRect l="15593" t="6035" r="18983" b="9283"/>
            <a:stretch/>
          </p:blipFill>
          <p:spPr>
            <a:xfrm>
              <a:off x="189570" y="737371"/>
              <a:ext cx="2798316" cy="2885056"/>
            </a:xfrm>
            <a:prstGeom prst="rect">
              <a:avLst/>
            </a:prstGeom>
          </p:spPr>
        </p:pic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CCB26A13-E198-4790-AD8E-A816C3EE0198}"/>
                </a:ext>
              </a:extLst>
            </p:cNvPr>
            <p:cNvSpPr txBox="1"/>
            <p:nvPr/>
          </p:nvSpPr>
          <p:spPr>
            <a:xfrm>
              <a:off x="2531332" y="3298413"/>
              <a:ext cx="457198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ES" sz="1400" b="1" dirty="0">
                  <a:solidFill>
                    <a:srgbClr val="FFFFFF"/>
                  </a:solidFill>
                </a:rPr>
                <a:t>IgG</a:t>
              </a:r>
              <a:endParaRPr lang="es-ES" sz="1400" b="1" dirty="0">
                <a:solidFill>
                  <a:srgbClr val="FFFFFF"/>
                </a:solidFill>
                <a:cs typeface="Calibri"/>
              </a:endParaRPr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C658F8B8-716D-4FB0-82CA-524EDB48D67D}"/>
              </a:ext>
            </a:extLst>
          </p:cNvPr>
          <p:cNvGrpSpPr/>
          <p:nvPr/>
        </p:nvGrpSpPr>
        <p:grpSpPr>
          <a:xfrm>
            <a:off x="6087380" y="731122"/>
            <a:ext cx="2575356" cy="2910220"/>
            <a:chOff x="6087380" y="731122"/>
            <a:chExt cx="2575356" cy="2910220"/>
          </a:xfrm>
        </p:grpSpPr>
        <p:pic>
          <p:nvPicPr>
            <p:cNvPr id="2" name="Imagen 3" descr="Imagen que contiene parado, grande, sostener, oso&#10;&#10;Descripción generada automáticamente">
              <a:extLst>
                <a:ext uri="{FF2B5EF4-FFF2-40B4-BE49-F238E27FC236}">
                  <a16:creationId xmlns:a16="http://schemas.microsoft.com/office/drawing/2014/main" id="{E91E54A3-19A2-4D7F-906D-45F5FCFBF8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/>
            <a:srcRect l="13768" r="-242" b="7564"/>
            <a:stretch/>
          </p:blipFill>
          <p:spPr>
            <a:xfrm rot="5400000">
              <a:off x="5919948" y="898554"/>
              <a:ext cx="2910220" cy="2575356"/>
            </a:xfrm>
            <a:prstGeom prst="rect">
              <a:avLst/>
            </a:prstGeom>
          </p:spPr>
        </p:pic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8D09475D-E363-4FFB-B62A-CDC44D8E7FF5}"/>
                </a:ext>
              </a:extLst>
            </p:cNvPr>
            <p:cNvSpPr txBox="1"/>
            <p:nvPr/>
          </p:nvSpPr>
          <p:spPr>
            <a:xfrm>
              <a:off x="8085954" y="3304017"/>
              <a:ext cx="576782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ES" sz="1400" b="1" dirty="0">
                  <a:solidFill>
                    <a:srgbClr val="FFFFFF"/>
                  </a:solidFill>
                </a:rPr>
                <a:t>IgG</a:t>
              </a:r>
              <a:endParaRPr lang="es-ES" sz="1400" b="1" dirty="0">
                <a:solidFill>
                  <a:srgbClr val="FFFFFF"/>
                </a:solidFill>
                <a:cs typeface="Calibri"/>
              </a:endParaRPr>
            </a:p>
          </p:txBody>
        </p:sp>
      </p:grpSp>
      <p:sp>
        <p:nvSpPr>
          <p:cNvPr id="14" name="13 Rectángulo"/>
          <p:cNvSpPr/>
          <p:nvPr/>
        </p:nvSpPr>
        <p:spPr>
          <a:xfrm>
            <a:off x="9070666" y="878466"/>
            <a:ext cx="271140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/>
              <a:t>Los depósitos subepiteliales pueden captar, además de </a:t>
            </a:r>
            <a:r>
              <a:rPr lang="es-ES" sz="2000" b="1" dirty="0">
                <a:solidFill>
                  <a:srgbClr val="0000FF"/>
                </a:solidFill>
              </a:rPr>
              <a:t>IgG</a:t>
            </a:r>
            <a:r>
              <a:rPr lang="es-ES" sz="2000" dirty="0"/>
              <a:t>, </a:t>
            </a:r>
            <a:r>
              <a:rPr lang="es-ES" sz="2000" b="1" dirty="0">
                <a:solidFill>
                  <a:srgbClr val="0000FF"/>
                </a:solidFill>
              </a:rPr>
              <a:t>C3</a:t>
            </a:r>
            <a:r>
              <a:rPr lang="es-ES" sz="2000" dirty="0"/>
              <a:t> y </a:t>
            </a:r>
            <a:r>
              <a:rPr lang="es-ES" sz="2000" b="1" dirty="0">
                <a:solidFill>
                  <a:srgbClr val="0000FF"/>
                </a:solidFill>
              </a:rPr>
              <a:t>cadenas ligeras</a:t>
            </a:r>
            <a:r>
              <a:rPr lang="es-ES" sz="2000" dirty="0"/>
              <a:t>, reproduciendo el mismo patrón granular global y difuso, con intensidades variables.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5B02FB7B-3AF9-4E4E-AAA6-737E56F22BA4}"/>
              </a:ext>
            </a:extLst>
          </p:cNvPr>
          <p:cNvSpPr txBox="1">
            <a:spLocks/>
          </p:cNvSpPr>
          <p:nvPr/>
        </p:nvSpPr>
        <p:spPr>
          <a:xfrm>
            <a:off x="4007228" y="54981"/>
            <a:ext cx="5446487" cy="5486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200" b="1" dirty="0">
                <a:solidFill>
                  <a:srgbClr val="0000CC"/>
                </a:solidFill>
                <a:latin typeface="+mn-lt"/>
              </a:rPr>
              <a:t>Inmunofluorescencia</a:t>
            </a:r>
            <a:endParaRPr lang="fr-ES" sz="3200" b="1" dirty="0">
              <a:solidFill>
                <a:srgbClr val="0000CC"/>
              </a:solidFill>
              <a:latin typeface="+mn-lt"/>
            </a:endParaRPr>
          </a:p>
        </p:txBody>
      </p:sp>
      <p:cxnSp>
        <p:nvCxnSpPr>
          <p:cNvPr id="20" name="10 Conector recto">
            <a:extLst>
              <a:ext uri="{FF2B5EF4-FFF2-40B4-BE49-F238E27FC236}">
                <a16:creationId xmlns:a16="http://schemas.microsoft.com/office/drawing/2014/main" id="{FFE11AC4-B4E2-4773-862F-BBB0B3FA6218}"/>
              </a:ext>
            </a:extLst>
          </p:cNvPr>
          <p:cNvCxnSpPr>
            <a:cxnSpLocks/>
          </p:cNvCxnSpPr>
          <p:nvPr/>
        </p:nvCxnSpPr>
        <p:spPr>
          <a:xfrm>
            <a:off x="451527" y="619225"/>
            <a:ext cx="111961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581523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1096</TotalTime>
  <Words>1244</Words>
  <Application>Microsoft Office PowerPoint</Application>
  <PresentationFormat>Panorámica</PresentationFormat>
  <Paragraphs>185</Paragraphs>
  <Slides>17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3" baseType="lpstr">
      <vt:lpstr>Arial</vt:lpstr>
      <vt:lpstr>Arial</vt:lpstr>
      <vt:lpstr>Calibri</vt:lpstr>
      <vt:lpstr>Calibri Light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victor lorenzo sellares</dc:creator>
  <cp:lastModifiedBy>victor lorenzo sellares</cp:lastModifiedBy>
  <cp:revision>78</cp:revision>
  <dcterms:created xsi:type="dcterms:W3CDTF">2021-10-13T17:58:44Z</dcterms:created>
  <dcterms:modified xsi:type="dcterms:W3CDTF">2022-03-08T18:38:35Z</dcterms:modified>
</cp:coreProperties>
</file>