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518" r:id="rId2"/>
    <p:sldId id="490" r:id="rId3"/>
    <p:sldId id="385" r:id="rId4"/>
    <p:sldId id="475" r:id="rId5"/>
    <p:sldId id="473" r:id="rId6"/>
    <p:sldId id="483" r:id="rId7"/>
    <p:sldId id="476" r:id="rId8"/>
    <p:sldId id="484" r:id="rId9"/>
    <p:sldId id="496" r:id="rId10"/>
    <p:sldId id="495" r:id="rId11"/>
    <p:sldId id="477" r:id="rId12"/>
    <p:sldId id="497" r:id="rId13"/>
    <p:sldId id="506" r:id="rId14"/>
    <p:sldId id="507" r:id="rId15"/>
    <p:sldId id="508" r:id="rId16"/>
    <p:sldId id="480" r:id="rId17"/>
    <p:sldId id="500" r:id="rId18"/>
    <p:sldId id="503" r:id="rId19"/>
    <p:sldId id="504" r:id="rId20"/>
    <p:sldId id="505" r:id="rId21"/>
    <p:sldId id="512" r:id="rId22"/>
    <p:sldId id="509" r:id="rId23"/>
    <p:sldId id="510" r:id="rId24"/>
    <p:sldId id="482" r:id="rId25"/>
    <p:sldId id="502" r:id="rId26"/>
    <p:sldId id="513" r:id="rId27"/>
    <p:sldId id="514" r:id="rId28"/>
  </p:sldIdLst>
  <p:sldSz cx="9144000" cy="6858000" type="screen4x3"/>
  <p:notesSz cx="7099300" cy="10234613"/>
  <p:defaultTextStyle>
    <a:defPPr>
      <a:defRPr lang="es-E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66"/>
    <a:srgbClr val="FF9933"/>
    <a:srgbClr val="FCF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47" autoAdjust="0"/>
  </p:normalViewPr>
  <p:slideViewPr>
    <p:cSldViewPr>
      <p:cViewPr varScale="1">
        <p:scale>
          <a:sx n="104" d="100"/>
          <a:sy n="104" d="100"/>
        </p:scale>
        <p:origin x="1746"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tor lorenzo sellares" userId="cca9b460c6724927" providerId="LiveId" clId="{2ACA297B-9C8B-4D1D-9B74-5FDDCBE1F0C9}"/>
    <pc:docChg chg="modSld">
      <pc:chgData name="victor lorenzo sellares" userId="cca9b460c6724927" providerId="LiveId" clId="{2ACA297B-9C8B-4D1D-9B74-5FDDCBE1F0C9}" dt="2022-01-28T09:51:52.010" v="2" actId="404"/>
      <pc:docMkLst>
        <pc:docMk/>
      </pc:docMkLst>
      <pc:sldChg chg="modSp mod">
        <pc:chgData name="victor lorenzo sellares" userId="cca9b460c6724927" providerId="LiveId" clId="{2ACA297B-9C8B-4D1D-9B74-5FDDCBE1F0C9}" dt="2022-01-28T09:51:39.032" v="0" actId="1076"/>
        <pc:sldMkLst>
          <pc:docMk/>
          <pc:sldMk cId="0" sldId="496"/>
        </pc:sldMkLst>
        <pc:graphicFrameChg chg="mod">
          <ac:chgData name="victor lorenzo sellares" userId="cca9b460c6724927" providerId="LiveId" clId="{2ACA297B-9C8B-4D1D-9B74-5FDDCBE1F0C9}" dt="2022-01-28T09:51:39.032" v="0" actId="1076"/>
          <ac:graphicFrameMkLst>
            <pc:docMk/>
            <pc:sldMk cId="0" sldId="496"/>
            <ac:graphicFrameMk id="8" creationId="{00000000-0000-0000-0000-000000000000}"/>
          </ac:graphicFrameMkLst>
        </pc:graphicFrameChg>
      </pc:sldChg>
      <pc:sldChg chg="modSp">
        <pc:chgData name="victor lorenzo sellares" userId="cca9b460c6724927" providerId="LiveId" clId="{2ACA297B-9C8B-4D1D-9B74-5FDDCBE1F0C9}" dt="2022-01-28T09:51:52.010" v="2" actId="404"/>
        <pc:sldMkLst>
          <pc:docMk/>
          <pc:sldMk cId="0" sldId="508"/>
        </pc:sldMkLst>
        <pc:spChg chg="mod">
          <ac:chgData name="victor lorenzo sellares" userId="cca9b460c6724927" providerId="LiveId" clId="{2ACA297B-9C8B-4D1D-9B74-5FDDCBE1F0C9}" dt="2022-01-28T09:51:52.010" v="2" actId="404"/>
          <ac:spMkLst>
            <pc:docMk/>
            <pc:sldMk cId="0" sldId="508"/>
            <ac:spMk id="3379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9048" tIns="49524" rIns="99048" bIns="49524" rtlCol="0"/>
          <a:lstStyle>
            <a:lvl1pPr algn="l" eaLnBrk="1" fontAlgn="auto" hangingPunct="1">
              <a:spcBef>
                <a:spcPts val="0"/>
              </a:spcBef>
              <a:spcAft>
                <a:spcPts val="0"/>
              </a:spcAft>
              <a:defRPr sz="1300">
                <a:latin typeface="+mn-lt"/>
                <a:cs typeface="+mn-cs"/>
              </a:defRPr>
            </a:lvl1pPr>
          </a:lstStyle>
          <a:p>
            <a:pPr>
              <a:defRPr/>
            </a:pPr>
            <a:endParaRPr lang="es-ES"/>
          </a:p>
        </p:txBody>
      </p:sp>
      <p:sp>
        <p:nvSpPr>
          <p:cNvPr id="3" name="2 Marcador de fecha"/>
          <p:cNvSpPr>
            <a:spLocks noGrp="1"/>
          </p:cNvSpPr>
          <p:nvPr>
            <p:ph type="dt" idx="1"/>
          </p:nvPr>
        </p:nvSpPr>
        <p:spPr>
          <a:xfrm>
            <a:off x="4021138" y="0"/>
            <a:ext cx="3076575" cy="511175"/>
          </a:xfrm>
          <a:prstGeom prst="rect">
            <a:avLst/>
          </a:prstGeom>
        </p:spPr>
        <p:txBody>
          <a:bodyPr vert="horz" lIns="99048" tIns="49524" rIns="99048" bIns="49524" rtlCol="0"/>
          <a:lstStyle>
            <a:lvl1pPr algn="r" eaLnBrk="1" fontAlgn="auto" hangingPunct="1">
              <a:spcBef>
                <a:spcPts val="0"/>
              </a:spcBef>
              <a:spcAft>
                <a:spcPts val="0"/>
              </a:spcAft>
              <a:defRPr sz="1300">
                <a:latin typeface="+mn-lt"/>
                <a:cs typeface="+mn-cs"/>
              </a:defRPr>
            </a:lvl1pPr>
          </a:lstStyle>
          <a:p>
            <a:pPr>
              <a:defRPr/>
            </a:pPr>
            <a:fld id="{715B5230-6CCF-4ABB-AC24-AD9BDC0495D0}" type="datetimeFigureOut">
              <a:rPr lang="es-ES"/>
              <a:pPr>
                <a:defRPr/>
              </a:pPr>
              <a:t>28/01/2022</a:t>
            </a:fld>
            <a:endParaRPr lang="es-ES" dirty="0"/>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es-ES" noProof="0" dirty="0"/>
          </a:p>
        </p:txBody>
      </p:sp>
      <p:sp>
        <p:nvSpPr>
          <p:cNvPr id="5" name="4 Marcador de notas"/>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eaLnBrk="1" fontAlgn="auto" hangingPunct="1">
              <a:spcBef>
                <a:spcPts val="0"/>
              </a:spcBef>
              <a:spcAft>
                <a:spcPts val="0"/>
              </a:spcAft>
              <a:defRPr sz="13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4021138" y="9721850"/>
            <a:ext cx="3076575" cy="5111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vl1pPr>
          </a:lstStyle>
          <a:p>
            <a:pPr>
              <a:defRPr/>
            </a:pPr>
            <a:fld id="{2419DADB-A1E0-4B36-8DCD-2AB0183DCA15}" type="slidenum">
              <a:rPr lang="es-ES" altLang="es-ES"/>
              <a:pPr>
                <a:defRPr/>
              </a:pPr>
              <a:t>‹Nº›</a:t>
            </a:fld>
            <a:endParaRPr lang="es-ES" alt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El índice que seguiremos en la presentación es el siguiente</a:t>
            </a:r>
          </a:p>
        </p:txBody>
      </p:sp>
      <p:sp>
        <p:nvSpPr>
          <p:cNvPr id="819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9D242A4-1F21-4AC8-98DD-646C3B724D6A}" type="slidenum">
              <a:rPr lang="es-ES" altLang="es-ES" smtClean="0"/>
              <a:pPr/>
              <a:t>2</a:t>
            </a:fld>
            <a:endParaRPr lang="es-ES" alt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latin typeface="Arial"/>
              </a:rPr>
              <a:t>Síndrome nefrítico</a:t>
            </a:r>
            <a:endParaRPr lang="es-ES" spc="-1" dirty="0">
              <a:latin typeface="Arial"/>
            </a:endParaRPr>
          </a:p>
        </p:txBody>
      </p:sp>
      <p:sp>
        <p:nvSpPr>
          <p:cNvPr id="2662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39DDC11-E19D-4C7C-BD21-56D789A6E6FA}" type="slidenum">
              <a:rPr lang="es-ES" altLang="es-ES" smtClean="0"/>
              <a:pPr/>
              <a:t>11</a:t>
            </a:fld>
            <a:endParaRPr lang="es-ES" alt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 spc="-1" dirty="0">
                <a:latin typeface="Arial"/>
              </a:rPr>
              <a:t>El Síndrome nefrítico se define por la presencia en mayor o menor grado de edemas, oliguria, proteinuria de grado variable, hematuria, alteración de la función renal e HTA. </a:t>
            </a:r>
          </a:p>
          <a:p>
            <a:pPr marL="216000" indent="-216000">
              <a:defRPr/>
            </a:pPr>
            <a:endParaRPr lang="es-ES_tradnl" spc="-1" dirty="0">
              <a:latin typeface="Arial"/>
            </a:endParaRPr>
          </a:p>
          <a:p>
            <a:pPr marL="216000" indent="-216000">
              <a:defRPr/>
            </a:pPr>
            <a:r>
              <a:rPr lang="es-ES_tradnl" spc="-1" dirty="0">
                <a:latin typeface="Arial"/>
              </a:rPr>
              <a:t>El inicio puede ser brusco o progresivo.  De nuevo remarcar la importancia de solicitar un sedimento-anormales ante la mínima duda/sospecha. </a:t>
            </a:r>
          </a:p>
          <a:p>
            <a:pPr marL="216000" indent="-216000">
              <a:defRPr/>
            </a:pPr>
            <a:endParaRPr lang="es-ES_tradnl" spc="-1" dirty="0">
              <a:latin typeface="Arial"/>
            </a:endParaRPr>
          </a:p>
          <a:p>
            <a:pPr marL="216000" indent="-216000">
              <a:defRPr/>
            </a:pPr>
            <a:r>
              <a:rPr lang="es-ES_tradnl" spc="-1" dirty="0">
                <a:latin typeface="Arial"/>
              </a:rPr>
              <a:t>Una historia clínica completa es necesaria para poder solicitar una serie de exploraciones complementarias (serología, complemento, inmunología…) concretas inicialmente. </a:t>
            </a:r>
          </a:p>
          <a:p>
            <a:pPr marL="216000" indent="-216000">
              <a:defRPr/>
            </a:pPr>
            <a:endParaRPr lang="es-ES_tradnl" spc="-1" dirty="0">
              <a:latin typeface="Arial"/>
            </a:endParaRPr>
          </a:p>
          <a:p>
            <a:pPr marL="216000" indent="-216000">
              <a:defRPr/>
            </a:pPr>
            <a:r>
              <a:rPr lang="es-ES_tradnl" spc="-1" dirty="0">
                <a:latin typeface="Arial"/>
              </a:rPr>
              <a:t>La realización de biopsia renal dependerá del diagnóstico de sospecha, pudiéndose evitar en el caso de infecciones siempre que la evolución sea favorable.</a:t>
            </a:r>
            <a:endParaRPr lang="es-ES" spc="-1" dirty="0">
              <a:latin typeface="Arial"/>
            </a:endParaRPr>
          </a:p>
          <a:p>
            <a:pPr marL="216000" indent="-216000">
              <a:defRPr/>
            </a:pPr>
            <a:endParaRPr lang="es-ES_tradnl" spc="-1" dirty="0"/>
          </a:p>
          <a:p>
            <a:pPr marL="216000" indent="-216000">
              <a:defRPr/>
            </a:pPr>
            <a:r>
              <a:rPr lang="es-ES_tradnl" spc="-1" dirty="0" err="1"/>
              <a:t>Postinfecciosa</a:t>
            </a:r>
            <a:r>
              <a:rPr lang="es-ES_tradnl" spc="-1" dirty="0"/>
              <a:t>: la clásica estreptocócica (frecuente en países subdesarrollados) vs la endocarditis u otro tipo de infecciones como causa principal en nuestro medio.</a:t>
            </a:r>
          </a:p>
          <a:p>
            <a:pPr marL="216000" indent="-216000">
              <a:defRPr/>
            </a:pPr>
            <a:r>
              <a:rPr lang="es-ES_tradnl" spc="-1" dirty="0" err="1"/>
              <a:t>Glomerulopatías</a:t>
            </a:r>
            <a:r>
              <a:rPr lang="es-ES_tradnl" spc="-1" dirty="0"/>
              <a:t> primarias: Nefropatía </a:t>
            </a:r>
            <a:r>
              <a:rPr lang="es-ES_tradnl" spc="-1" dirty="0" err="1"/>
              <a:t>IgA</a:t>
            </a:r>
            <a:r>
              <a:rPr lang="es-ES_tradnl" spc="-1" dirty="0"/>
              <a:t> y rápidamente progresiva son ejemplo habituales de presentación de este síndrome</a:t>
            </a:r>
          </a:p>
          <a:p>
            <a:pPr marL="216000" indent="-216000">
              <a:defRPr/>
            </a:pPr>
            <a:r>
              <a:rPr lang="es-ES_tradnl" spc="-1" dirty="0" err="1"/>
              <a:t>Glomerulopatías</a:t>
            </a:r>
            <a:r>
              <a:rPr lang="es-ES_tradnl" spc="-1" dirty="0"/>
              <a:t> secundarias: Lupus</a:t>
            </a:r>
            <a:endParaRPr lang="es-ES" spc="-1" dirty="0"/>
          </a:p>
        </p:txBody>
      </p:sp>
      <p:sp>
        <p:nvSpPr>
          <p:cNvPr id="2867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78949DB-B528-4928-9765-6C0B517DBD3D}" type="slidenum">
              <a:rPr lang="es-ES" altLang="es-ES" smtClean="0"/>
              <a:pPr/>
              <a:t>12</a:t>
            </a:fld>
            <a:endParaRPr lang="es-ES" alt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 spc="-1" dirty="0">
                <a:latin typeface="Arial"/>
              </a:rPr>
              <a:t>HTA</a:t>
            </a:r>
          </a:p>
        </p:txBody>
      </p:sp>
      <p:sp>
        <p:nvSpPr>
          <p:cNvPr id="3072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9A9E4CE-38E9-4945-A75C-1040D6D30740}" type="slidenum">
              <a:rPr lang="es-ES" altLang="es-ES" smtClean="0"/>
              <a:pPr/>
              <a:t>13</a:t>
            </a:fld>
            <a:endParaRPr lang="es-ES" alt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normAutofit fontScale="92500" lnSpcReduction="20000"/>
          </a:bodyPr>
          <a:lstStyle/>
          <a:p>
            <a:pPr marL="216000" indent="-216000">
              <a:defRPr/>
            </a:pPr>
            <a:r>
              <a:rPr lang="es-ES_tradnl" spc="-1" dirty="0"/>
              <a:t>La HTA es muy prevalente (mayor en hombres, diabéticos, elevado IMC, nivel educativo bajo), con un porcentaje similar de pacientes no diagnosticados. Aunque la mayor parte de los pacientes diagnosticados reciben tratamiento farmacológico (&gt;85%) solamente una tercera parte alcanza las cifras objetivo.</a:t>
            </a:r>
          </a:p>
          <a:p>
            <a:pPr marL="216000" indent="-216000">
              <a:defRPr/>
            </a:pPr>
            <a:endParaRPr lang="es-ES_tradnl" spc="-1" dirty="0"/>
          </a:p>
          <a:p>
            <a:pPr marL="216000" indent="-216000">
              <a:defRPr/>
            </a:pPr>
            <a:r>
              <a:rPr lang="es-ES_tradnl" spc="-1" dirty="0"/>
              <a:t>En la mayoría de casos será asintomática o con manifestaciones muy inespecíficas. A nivel poblacional o epidemiológico, como factor de riesgo vascular, requiere de </a:t>
            </a:r>
            <a:r>
              <a:rPr lang="es-ES_tradnl" spc="-1" dirty="0" err="1"/>
              <a:t>cribaje</a:t>
            </a:r>
            <a:r>
              <a:rPr lang="es-ES_tradnl" spc="-1" dirty="0"/>
              <a:t>/</a:t>
            </a:r>
            <a:r>
              <a:rPr lang="es-ES_tradnl" spc="-1" dirty="0" err="1"/>
              <a:t>screening</a:t>
            </a:r>
            <a:r>
              <a:rPr lang="es-ES_tradnl" spc="-1" dirty="0"/>
              <a:t>.</a:t>
            </a:r>
          </a:p>
          <a:p>
            <a:pPr marL="216000" indent="-216000">
              <a:defRPr/>
            </a:pPr>
            <a:endParaRPr lang="es-ES_tradnl" spc="-1" dirty="0"/>
          </a:p>
          <a:p>
            <a:pPr marL="216000" indent="-216000">
              <a:defRPr/>
            </a:pPr>
            <a:r>
              <a:rPr lang="es-ES_tradnl" spc="-1" dirty="0"/>
              <a:t>El diagnóstico requiere de un mínimo de dos mediciones en consulta, y se aconseja confirmar con otras realizadas fuera de ella.</a:t>
            </a:r>
          </a:p>
          <a:p>
            <a:pPr marL="216000" indent="-216000">
              <a:defRPr/>
            </a:pPr>
            <a:endParaRPr lang="es-ES_tradnl" spc="-1" dirty="0"/>
          </a:p>
          <a:p>
            <a:pPr marL="216000" indent="-216000">
              <a:defRPr/>
            </a:pPr>
            <a:r>
              <a:rPr lang="es-ES_tradnl" spc="-1" dirty="0"/>
              <a:t>La monitorización ambulatoria (MAPA) durante 24h está indicada para:</a:t>
            </a:r>
          </a:p>
          <a:p>
            <a:pPr marL="216000" indent="-216000">
              <a:defRPr/>
            </a:pPr>
            <a:r>
              <a:rPr lang="es-ES_tradnl" spc="-1" dirty="0"/>
              <a:t>-Confirmar diagnóstico/control</a:t>
            </a:r>
          </a:p>
          <a:p>
            <a:pPr marL="216000" indent="-216000">
              <a:defRPr/>
            </a:pPr>
            <a:r>
              <a:rPr lang="es-ES_tradnl" spc="-1" dirty="0"/>
              <a:t>-Identificar HTA de bata blanca o enmascarada</a:t>
            </a:r>
          </a:p>
          <a:p>
            <a:pPr marL="216000" indent="-216000">
              <a:defRPr/>
            </a:pPr>
            <a:r>
              <a:rPr lang="es-ES_tradnl" spc="-1" dirty="0"/>
              <a:t>-Valorar patrones anormales</a:t>
            </a:r>
          </a:p>
          <a:p>
            <a:pPr marL="216000" indent="-216000">
              <a:defRPr/>
            </a:pPr>
            <a:r>
              <a:rPr lang="es-ES_tradnl" spc="-1" dirty="0"/>
              <a:t>-Evaluación de riesgo de hipotensión</a:t>
            </a:r>
          </a:p>
          <a:p>
            <a:pPr marL="216000" indent="-216000">
              <a:defRPr/>
            </a:pPr>
            <a:r>
              <a:rPr lang="es-ES_tradnl" spc="-1" dirty="0"/>
              <a:t>-Estudio de pacientes de alto riesgo: diabéticos, enfermedad renal, niños, embarazo</a:t>
            </a:r>
          </a:p>
          <a:p>
            <a:pPr marL="216000" indent="-216000">
              <a:defRPr/>
            </a:pPr>
            <a:endParaRPr lang="es-ES_tradnl" spc="-1" dirty="0"/>
          </a:p>
          <a:p>
            <a:pPr marL="216000" indent="-216000">
              <a:defRPr/>
            </a:pPr>
            <a:r>
              <a:rPr lang="es-ES_tradnl" spc="-1" dirty="0"/>
              <a:t>El estudio inicial del paciente hipertenso se llevará a cabo en Atención Primaria. Las exploraciones básicas son analítica de sangre y orina, ECG y Fondo de ojo. En función de los resultados se valorarán otras pruebas.</a:t>
            </a:r>
          </a:p>
          <a:p>
            <a:pPr marL="216000" indent="-216000">
              <a:defRPr/>
            </a:pPr>
            <a:endParaRPr lang="es-ES_tradnl" spc="-1" dirty="0"/>
          </a:p>
          <a:p>
            <a:pPr marL="216000" indent="-216000">
              <a:defRPr/>
            </a:pPr>
            <a:r>
              <a:rPr lang="es-ES_tradnl" spc="-1" dirty="0"/>
              <a:t>La patología renal/nefrológica es la principal causa de HTA secundaria, y también hay que prestar una especial atención a los fármacos/sustancias tóxicas que puede consumir el paciente (</a:t>
            </a:r>
            <a:r>
              <a:rPr lang="es-ES_tradnl" spc="-1" dirty="0" err="1"/>
              <a:t>p.e</a:t>
            </a:r>
            <a:r>
              <a:rPr lang="es-ES_tradnl" spc="-1" dirty="0"/>
              <a:t>. AINES, beta estimulantes…)</a:t>
            </a:r>
          </a:p>
          <a:p>
            <a:pPr marL="216000" indent="-216000">
              <a:defRPr/>
            </a:pPr>
            <a:endParaRPr lang="es-ES_tradnl" spc="-1" dirty="0"/>
          </a:p>
        </p:txBody>
      </p:sp>
      <p:sp>
        <p:nvSpPr>
          <p:cNvPr id="3277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612EE6F-DC23-44FB-95B1-295A0BE24BF7}" type="slidenum">
              <a:rPr lang="es-ES" altLang="es-ES" smtClean="0"/>
              <a:pPr/>
              <a:t>14</a:t>
            </a:fld>
            <a:endParaRPr lang="es-ES" alt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HTA bata blanca y enmascarada: </a:t>
            </a:r>
            <a:r>
              <a:rPr lang="pt-BR" altLang="es-ES" sz="1800">
                <a:latin typeface="TrebuchetMS"/>
              </a:rPr>
              <a:t>Documento SEH-LELHA sobre MAPA 2019</a:t>
            </a:r>
          </a:p>
          <a:p>
            <a:r>
              <a:rPr lang="pt-BR" altLang="es-ES" sz="1800">
                <a:latin typeface="TrebuchetMS"/>
              </a:rPr>
              <a:t>-Bata Blanca (o clínica aislada): elevación de cifras de PAS ≥ 20 mmHg ó PAD ≥ 10 mmHg en consulta respecto a la tomada a nivel ambulatorio</a:t>
            </a:r>
          </a:p>
          <a:p>
            <a:r>
              <a:rPr lang="pt-BR" altLang="es-ES" sz="1800">
                <a:latin typeface="TrebuchetMS"/>
              </a:rPr>
              <a:t>-Enmascarada: PA en consulta en pacientes sin tratamiente &lt; 140/90 mmHg,  siendo la ambulatoria &gt; 135/85 mmHg</a:t>
            </a:r>
          </a:p>
          <a:p>
            <a:r>
              <a:rPr lang="pt-BR" altLang="es-ES" sz="1800">
                <a:latin typeface="TrebuchetMS"/>
              </a:rPr>
              <a:t>-Resistente: sin control con 3 fármacos a dosis óptimas, incluyendo diurético</a:t>
            </a:r>
          </a:p>
        </p:txBody>
      </p:sp>
      <p:sp>
        <p:nvSpPr>
          <p:cNvPr id="3482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3D1FADC-461F-4303-9AB4-87FA31D9440B}" type="slidenum">
              <a:rPr lang="es-ES" altLang="es-ES" smtClean="0"/>
              <a:pPr/>
              <a:t>15</a:t>
            </a:fld>
            <a:endParaRPr lang="es-ES" alt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 spc="-1" dirty="0">
                <a:latin typeface="Arial"/>
              </a:rPr>
              <a:t>FRA</a:t>
            </a:r>
          </a:p>
        </p:txBody>
      </p:sp>
      <p:sp>
        <p:nvSpPr>
          <p:cNvPr id="3686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7C7BAD4-54A0-448A-8732-5BA88322366C}" type="slidenum">
              <a:rPr lang="es-ES" altLang="es-ES" smtClean="0"/>
              <a:pPr/>
              <a:t>16</a:t>
            </a:fld>
            <a:endParaRPr lang="es-ES" alt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normAutofit fontScale="77500" lnSpcReduction="20000"/>
          </a:bodyPr>
          <a:lstStyle/>
          <a:p>
            <a:pPr marL="216000" indent="-216000">
              <a:defRPr/>
            </a:pPr>
            <a:r>
              <a:rPr lang="es-ES_tradnl" spc="-1" dirty="0"/>
              <a:t>De forma genérica el fracaso renal agudo (o insuficiencia renal aguda) se define por un deterioro brusco de las funciones renales que afecta a la homeostasis del organismo expresada con aumento de productos nitrogenados en sangre con/sin disminución del volumen urinario.</a:t>
            </a:r>
          </a:p>
          <a:p>
            <a:pPr marL="216000" indent="-216000">
              <a:defRPr/>
            </a:pPr>
            <a:endParaRPr lang="es-ES_tradnl" spc="-1" dirty="0"/>
          </a:p>
          <a:p>
            <a:pPr marL="216000" indent="-216000">
              <a:defRPr/>
            </a:pPr>
            <a:r>
              <a:rPr lang="es-ES_tradnl" spc="-1" dirty="0"/>
              <a:t>El diagnóstico </a:t>
            </a:r>
            <a:r>
              <a:rPr lang="es-ES_tradnl" spc="-1" dirty="0" err="1"/>
              <a:t>sindrómico</a:t>
            </a:r>
            <a:r>
              <a:rPr lang="es-ES_tradnl" spc="-1" dirty="0"/>
              <a:t> requiere averiguar la duración de la enfermedad (horas-días-semanas) para descartar que se trate de una enfermedad renal crónica, aunque hay que considerar que pueden producirse agudizaciones de la función renal en un paciente crónico.  De hecho tanto un primer episodio de FRA como posteriores son factores de riesgo para el desarrollo de ERC y aceleran la progresión.</a:t>
            </a:r>
          </a:p>
          <a:p>
            <a:pPr marL="216000" indent="-216000">
              <a:defRPr/>
            </a:pPr>
            <a:endParaRPr lang="es-ES_tradnl" spc="-1" dirty="0"/>
          </a:p>
          <a:p>
            <a:pPr marL="216000" indent="-216000">
              <a:defRPr/>
            </a:pPr>
            <a:r>
              <a:rPr lang="es-ES_tradnl" spc="-1" dirty="0"/>
              <a:t>A nivel fisiopatológico se puede diferenciar en </a:t>
            </a:r>
            <a:r>
              <a:rPr lang="es-ES_tradnl" spc="-1" dirty="0" err="1"/>
              <a:t>prerrenal</a:t>
            </a:r>
            <a:r>
              <a:rPr lang="es-ES_tradnl" spc="-1" dirty="0"/>
              <a:t>, parenquimatosos o renal y </a:t>
            </a:r>
            <a:r>
              <a:rPr lang="es-ES_tradnl" spc="-1" dirty="0" err="1"/>
              <a:t>postrrenal</a:t>
            </a:r>
            <a:r>
              <a:rPr lang="es-ES_tradnl" spc="-1" dirty="0"/>
              <a:t> u obstructivo.  Esta clasificación permite un enfoque diagnóstico (índices urinarios) y terapéutico.</a:t>
            </a:r>
          </a:p>
          <a:p>
            <a:pPr marL="216000" indent="-216000">
              <a:defRPr/>
            </a:pPr>
            <a:endParaRPr lang="es-ES_tradnl" spc="-1" dirty="0"/>
          </a:p>
          <a:p>
            <a:pPr marL="216000" indent="-216000">
              <a:defRPr/>
            </a:pPr>
            <a:r>
              <a:rPr lang="es-ES_tradnl" spc="-1" dirty="0"/>
              <a:t>EL FRA puede ser secundario a múltiples etiologías. A nivel hospitalario es más frecuente la NTA frente al </a:t>
            </a:r>
            <a:r>
              <a:rPr lang="es-ES_tradnl" spc="-1" dirty="0" err="1"/>
              <a:t>prerrenal</a:t>
            </a:r>
            <a:r>
              <a:rPr lang="es-ES_tradnl" spc="-1" dirty="0"/>
              <a:t>, al contrario de lo que ocurre en el medio ambulatorio.  </a:t>
            </a:r>
          </a:p>
          <a:p>
            <a:pPr marL="216000" indent="-216000">
              <a:defRPr/>
            </a:pPr>
            <a:endParaRPr lang="es-ES_tradnl" spc="-1" dirty="0"/>
          </a:p>
          <a:p>
            <a:pPr marL="216000" indent="-216000">
              <a:defRPr/>
            </a:pPr>
            <a:r>
              <a:rPr lang="es-ES_tradnl" spc="-1" dirty="0"/>
              <a:t>Ante la dificultad para establecer unos criterios uniformes distintos grupos de trabajo han desarrollado sistemas de clasificación y/o </a:t>
            </a:r>
            <a:r>
              <a:rPr lang="es-ES_tradnl" spc="-1" dirty="0" err="1"/>
              <a:t>estadiaje</a:t>
            </a:r>
            <a:r>
              <a:rPr lang="es-ES_tradnl" spc="-1" dirty="0"/>
              <a:t> (RIFLE, AKIN, KDIGO) que en todos los casos valoran el incremento de la creatinina y el volumen de orina/diuresis en el tiempo. En el caso de los criterios KDIGO se definiría FRA como:</a:t>
            </a:r>
          </a:p>
          <a:p>
            <a:pPr marL="216000" indent="-216000">
              <a:buFontTx/>
              <a:buChar char="-"/>
              <a:defRPr/>
            </a:pPr>
            <a:r>
              <a:rPr lang="es-ES_tradnl" spc="-1" dirty="0"/>
              <a:t>Aumento de creatinina ≥ 0.3 mg/</a:t>
            </a:r>
            <a:r>
              <a:rPr lang="es-ES_tradnl" spc="-1" dirty="0" err="1"/>
              <a:t>dL</a:t>
            </a:r>
            <a:r>
              <a:rPr lang="es-ES_tradnl" spc="-1" dirty="0"/>
              <a:t> en 24h ó </a:t>
            </a:r>
          </a:p>
          <a:p>
            <a:pPr marL="216000" indent="-216000">
              <a:buFontTx/>
              <a:buChar char="-"/>
              <a:defRPr/>
            </a:pPr>
            <a:r>
              <a:rPr lang="es-ES_tradnl" spc="-1" dirty="0"/>
              <a:t>Aumento de creatinina ≥ 1.5 veces sobre la basal en 1 semana ó</a:t>
            </a:r>
          </a:p>
          <a:p>
            <a:pPr marL="216000" indent="-216000">
              <a:buFontTx/>
              <a:buChar char="-"/>
              <a:defRPr/>
            </a:pPr>
            <a:r>
              <a:rPr lang="es-ES_tradnl" spc="-1" dirty="0"/>
              <a:t>Disminución de volumen urinario &lt;0.5 ml/Kg/h durante más de 6 h</a:t>
            </a:r>
          </a:p>
          <a:p>
            <a:pPr marL="216000" indent="-216000">
              <a:buFontTx/>
              <a:buChar char="-"/>
              <a:defRPr/>
            </a:pPr>
            <a:endParaRPr lang="es-ES_tradnl" spc="-1" dirty="0"/>
          </a:p>
          <a:p>
            <a:pPr>
              <a:defRPr/>
            </a:pPr>
            <a:r>
              <a:rPr lang="es-ES_tradnl" spc="-1" dirty="0"/>
              <a:t>Estos criterios son «exclusivos» del paciente hospitalizado. En el enfermo ambulatorio el síndrome suele ser menos expresivo </a:t>
            </a:r>
            <a:r>
              <a:rPr lang="es-ES_tradnl" spc="-1" dirty="0" err="1"/>
              <a:t>clíncamente</a:t>
            </a:r>
            <a:r>
              <a:rPr lang="es-ES_tradnl" spc="-1" dirty="0"/>
              <a:t> y el diagnóstico se puede demorar semanas (subagudo). En este sentido se considera que una insuficiencia renal aguda (AKI) puede evolucionar a una enfermedad renal aguda (AKD) pasados 7 días si se mantienen las alteraciones de la creatinina/filtrado glomerular. </a:t>
            </a:r>
          </a:p>
          <a:p>
            <a:pPr>
              <a:defRPr/>
            </a:pPr>
            <a:endParaRPr lang="es-ES_tradnl" spc="-1" dirty="0"/>
          </a:p>
          <a:p>
            <a:pPr>
              <a:defRPr/>
            </a:pPr>
            <a:r>
              <a:rPr lang="es-ES_tradnl" spc="-1" dirty="0"/>
              <a:t>Como en otros síndromes es importantísimo realizar una historia clínica exhaustiva, y tener un alto índice de sospecha ante el mínimo síntoma o signo patológico que detectemos en los pacientes, tanto a nivel hospitalario como en el medio ambulatorio.</a:t>
            </a:r>
          </a:p>
          <a:p>
            <a:pPr marL="216000" indent="-216000">
              <a:defRPr/>
            </a:pPr>
            <a:endParaRPr lang="es-ES_tradnl" spc="-1" dirty="0"/>
          </a:p>
          <a:p>
            <a:pPr marL="216000" indent="-216000">
              <a:defRPr/>
            </a:pPr>
            <a:endParaRPr lang="es-ES_tradnl" spc="-1" dirty="0"/>
          </a:p>
          <a:p>
            <a:pPr marL="216000" indent="-216000">
              <a:defRPr/>
            </a:pPr>
            <a:endParaRPr lang="es-ES_tradnl" spc="-1" dirty="0"/>
          </a:p>
        </p:txBody>
      </p:sp>
      <p:sp>
        <p:nvSpPr>
          <p:cNvPr id="3891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06A5F76-04E6-4FB0-8834-017572B986A3}" type="slidenum">
              <a:rPr lang="es-ES" altLang="es-ES" smtClean="0"/>
              <a:pPr/>
              <a:t>17</a:t>
            </a:fld>
            <a:endParaRPr lang="es-ES" alt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err="1"/>
              <a:t>NeflroPlus</a:t>
            </a:r>
            <a:r>
              <a:rPr lang="es-ES_tradnl" spc="-1" dirty="0"/>
              <a:t> 2010:3(2);16-32 </a:t>
            </a:r>
            <a:endParaRPr lang="es-ES" spc="-1" dirty="0"/>
          </a:p>
        </p:txBody>
      </p:sp>
      <p:sp>
        <p:nvSpPr>
          <p:cNvPr id="4096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F9E439B-E743-4EF1-B184-E72C0BB18501}" type="slidenum">
              <a:rPr lang="es-ES" altLang="es-ES" smtClean="0"/>
              <a:pPr/>
              <a:t>18</a:t>
            </a:fld>
            <a:endParaRPr lang="es-ES" alt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 spc="-1" dirty="0">
                <a:latin typeface="Arial"/>
              </a:rPr>
              <a:t>ERC</a:t>
            </a:r>
          </a:p>
        </p:txBody>
      </p:sp>
      <p:sp>
        <p:nvSpPr>
          <p:cNvPr id="4301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14B6139-1CE7-4EEB-918B-13F07133A727}" type="slidenum">
              <a:rPr lang="es-ES" altLang="es-ES" smtClean="0"/>
              <a:pPr/>
              <a:t>19</a:t>
            </a:fld>
            <a:endParaRPr lang="es-ES" alt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t>Epidemiología: estudios EPIRCE y ENRICA. Incidencia y prevalencia en aumento.</a:t>
            </a:r>
          </a:p>
          <a:p>
            <a:pPr marL="216000" indent="-216000">
              <a:defRPr/>
            </a:pPr>
            <a:r>
              <a:rPr lang="es-ES_tradnl" spc="-1" dirty="0"/>
              <a:t>Etiología: Registro SEN 2019 DM 25.8%, vasculares 14.6%, </a:t>
            </a:r>
            <a:r>
              <a:rPr lang="es-ES_tradnl" spc="-1" dirty="0" err="1"/>
              <a:t>Glomerulopatías</a:t>
            </a:r>
            <a:r>
              <a:rPr lang="es-ES_tradnl" spc="-1" dirty="0"/>
              <a:t> 14.1%</a:t>
            </a:r>
          </a:p>
          <a:p>
            <a:pPr marL="216000" indent="-216000">
              <a:defRPr/>
            </a:pPr>
            <a:r>
              <a:rPr lang="es-ES_tradnl" spc="-1" dirty="0"/>
              <a:t>Definición y clasificación: Documento consenso SEN – KDIGO – Diapositiva previa (albuminuria)</a:t>
            </a:r>
          </a:p>
          <a:p>
            <a:pPr marL="216000" indent="-216000">
              <a:defRPr/>
            </a:pPr>
            <a:r>
              <a:rPr lang="es-ES_tradnl" spc="-1" dirty="0"/>
              <a:t>Introducir el término de progresión como deterioro/disminución de FG y/o aumento de albuminuria</a:t>
            </a:r>
          </a:p>
          <a:p>
            <a:pPr marL="216000" indent="-216000">
              <a:defRPr/>
            </a:pPr>
            <a:r>
              <a:rPr lang="es-ES_tradnl" spc="-1" dirty="0"/>
              <a:t>Importancia de la prevención y enlentecimiento de la progresión ante la ausencia de tratamiento «curativo»</a:t>
            </a:r>
          </a:p>
          <a:p>
            <a:pPr marL="216000" indent="-216000">
              <a:defRPr/>
            </a:pPr>
            <a:endParaRPr lang="es-ES_tradnl" spc="-1" dirty="0"/>
          </a:p>
          <a:p>
            <a:pPr marL="216000" indent="-216000">
              <a:defRPr/>
            </a:pPr>
            <a:r>
              <a:rPr lang="es-ES_tradnl" spc="-1" dirty="0"/>
              <a:t>Sospecha: Enfermedad silente. Síntoma inicial </a:t>
            </a:r>
            <a:r>
              <a:rPr lang="es-ES_tradnl" spc="-1" dirty="0" err="1"/>
              <a:t>nicturia</a:t>
            </a:r>
            <a:r>
              <a:rPr lang="es-ES_tradnl" spc="-1"/>
              <a:t> (isostenuria</a:t>
            </a:r>
            <a:r>
              <a:rPr lang="es-ES_tradnl" spc="-1" dirty="0"/>
              <a:t>) que habrá que preguntar al paciente. </a:t>
            </a:r>
            <a:r>
              <a:rPr lang="es-ES_tradnl" spc="-1" dirty="0" err="1"/>
              <a:t>Screening</a:t>
            </a:r>
            <a:r>
              <a:rPr lang="es-ES_tradnl" spc="-1" dirty="0"/>
              <a:t>/cribado imprescindible.</a:t>
            </a:r>
          </a:p>
          <a:p>
            <a:pPr marL="216000" indent="-216000">
              <a:defRPr/>
            </a:pPr>
            <a:r>
              <a:rPr lang="es-ES_tradnl" spc="-1" dirty="0"/>
              <a:t>Exploraciones: Pruebas sencillas (insistir en solicitud de orina) para el diagnóstico y control evolutivo en la mayoría de casos</a:t>
            </a:r>
          </a:p>
          <a:p>
            <a:pPr marL="216000" indent="-216000">
              <a:defRPr/>
            </a:pPr>
            <a:endParaRPr lang="es-ES" spc="-1" dirty="0"/>
          </a:p>
        </p:txBody>
      </p:sp>
      <p:sp>
        <p:nvSpPr>
          <p:cNvPr id="4506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983B938-B4F8-429C-8BFD-117E0EB0FA74}" type="slidenum">
              <a:rPr lang="es-ES" altLang="es-ES" smtClean="0"/>
              <a:pPr/>
              <a:t>20</a:t>
            </a:fld>
            <a:endParaRPr lang="es-ES" alt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Marcador de notas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es-ES_tradnl" altLang="es-ES" dirty="0"/>
              <a:t>-Recordar la definición de síndrome, síntoma y signo</a:t>
            </a:r>
          </a:p>
          <a:p>
            <a:pPr>
              <a:defRPr/>
            </a:pPr>
            <a:r>
              <a:rPr lang="es-ES_tradnl" altLang="es-ES" dirty="0"/>
              <a:t>-Importancia de la utilización de síndromes en la patología nefrológica: </a:t>
            </a:r>
          </a:p>
          <a:p>
            <a:pPr marL="228600" indent="-228600">
              <a:buFontTx/>
              <a:buAutoNum type="arabicParenR"/>
              <a:defRPr/>
            </a:pPr>
            <a:r>
              <a:rPr lang="es-ES_tradnl" altLang="es-ES" dirty="0"/>
              <a:t>Enfermedades renales y </a:t>
            </a:r>
            <a:r>
              <a:rPr lang="es-ES_tradnl" altLang="es-ES" dirty="0" err="1"/>
              <a:t>extrarrenales</a:t>
            </a:r>
            <a:r>
              <a:rPr lang="es-ES_tradnl" altLang="es-ES" dirty="0"/>
              <a:t>: el riñón sufre enfermedades «propias» y otras secundarias fundamentalmente relacionadas con el componente vascular que integra la </a:t>
            </a:r>
            <a:r>
              <a:rPr lang="es-ES_tradnl" altLang="es-ES" dirty="0" err="1"/>
              <a:t>antomía</a:t>
            </a:r>
            <a:r>
              <a:rPr lang="es-ES_tradnl" altLang="es-ES" dirty="0"/>
              <a:t> renal</a:t>
            </a:r>
          </a:p>
          <a:p>
            <a:pPr marL="228600" indent="-228600">
              <a:buFontTx/>
              <a:buAutoNum type="arabicParenR"/>
              <a:defRPr/>
            </a:pPr>
            <a:r>
              <a:rPr lang="es-ES_tradnl" altLang="es-ES" dirty="0"/>
              <a:t>Sintomáticos/asintomáticos: Una gran parte de las afecciones renales son asintomáticas o presentan manifestaciones mínimas/inespecíficas, lo cual implica la necesidad de un alto índice de sospecha (o </a:t>
            </a:r>
            <a:r>
              <a:rPr lang="es-ES_tradnl" altLang="es-ES" dirty="0" err="1"/>
              <a:t>cribaje</a:t>
            </a:r>
            <a:r>
              <a:rPr lang="es-ES_tradnl" altLang="es-ES" dirty="0"/>
              <a:t>/</a:t>
            </a:r>
            <a:r>
              <a:rPr lang="es-ES_tradnl" altLang="es-ES" dirty="0" err="1"/>
              <a:t>screening</a:t>
            </a:r>
            <a:r>
              <a:rPr lang="es-ES_tradnl" altLang="es-ES" dirty="0"/>
              <a:t>). Cuando los síntomas son manifiestos, en ocasiones, hemos «llegado tarde».</a:t>
            </a:r>
          </a:p>
          <a:p>
            <a:pPr marL="228600" indent="-228600">
              <a:buFontTx/>
              <a:buAutoNum type="arabicParenR"/>
              <a:defRPr/>
            </a:pPr>
            <a:r>
              <a:rPr lang="es-ES_tradnl" altLang="es-ES" dirty="0"/>
              <a:t>No excluyentes y variables: un paciente puede presentar varios síndromes clínicos al mismo tiempo como manifestación inicial de una única patología. Por otra parte la forma de presentación de la patología puede ser distinta, de manera que la misma entidad (</a:t>
            </a:r>
            <a:r>
              <a:rPr lang="es-ES_tradnl" altLang="es-ES" dirty="0" err="1"/>
              <a:t>p.e</a:t>
            </a:r>
            <a:r>
              <a:rPr lang="es-ES_tradnl" altLang="es-ES" dirty="0"/>
              <a:t>. Lupus) puede tener episodios donde el síndrome cambie durante su evolución.</a:t>
            </a:r>
          </a:p>
          <a:p>
            <a:pPr>
              <a:defRPr/>
            </a:pPr>
            <a:r>
              <a:rPr lang="es-ES_tradnl" altLang="es-ES" dirty="0"/>
              <a:t>4) Determinan exploraciones y facilitan el diagnóstico: Acotar el síndrome predominante permite establecer una prioridad de pruebas o exploraciones a solicitar al tiempo que abre el objetivo para asegurar que la patología esté incluida dentro del diagnóstico diferencial.</a:t>
            </a:r>
          </a:p>
          <a:p>
            <a:pPr>
              <a:defRPr/>
            </a:pPr>
            <a:r>
              <a:rPr lang="es-ES_tradnl" altLang="es-ES" dirty="0"/>
              <a:t>- Por todo esto realizar una Historia Clínica rigurosa y detallada es fundamental en el paciente nefrológico</a:t>
            </a:r>
            <a:endParaRPr lang="es-ES" altLang="es-ES" dirty="0"/>
          </a:p>
        </p:txBody>
      </p:sp>
      <p:sp>
        <p:nvSpPr>
          <p:cNvPr id="1024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81ED87D-7D9D-4717-BD05-69301D629465}" type="slidenum">
              <a:rPr lang="es-ES" altLang="es-ES" smtClean="0"/>
              <a:pPr/>
              <a:t>3</a:t>
            </a:fld>
            <a:endParaRPr lang="es-ES" alt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5979" indent="-215979">
              <a:defRPr/>
            </a:pPr>
            <a:r>
              <a:rPr lang="es-ES_tradnl" spc="-1" dirty="0">
                <a:latin typeface="Arial"/>
              </a:rPr>
              <a:t>Importancia de la Historia Clínica en el paciente nefrológico, y de los signos de alarma para la patología renal en general dada la elevada probabilidad de que el paciente se encuentre asintomático o con mínimos síntomas</a:t>
            </a:r>
            <a:endParaRPr lang="es-ES" spc="-1" dirty="0">
              <a:latin typeface="Arial"/>
            </a:endParaRPr>
          </a:p>
        </p:txBody>
      </p:sp>
      <p:sp>
        <p:nvSpPr>
          <p:cNvPr id="4710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C19A4F5-1903-4700-8C16-F53DA0D7B341}" type="slidenum">
              <a:rPr lang="es-ES" altLang="es-ES" smtClean="0"/>
              <a:pPr/>
              <a:t>21</a:t>
            </a:fld>
            <a:endParaRPr lang="es-ES" alt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 spc="-1" dirty="0">
                <a:latin typeface="Arial"/>
              </a:rPr>
              <a:t>Tubulopatías</a:t>
            </a:r>
            <a:endParaRPr lang="es-ES" spc="-1" dirty="0"/>
          </a:p>
        </p:txBody>
      </p:sp>
      <p:sp>
        <p:nvSpPr>
          <p:cNvPr id="4915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B9AC706-5388-4762-8A5C-72D1E4603070}" type="slidenum">
              <a:rPr lang="es-ES" altLang="es-ES" smtClean="0"/>
              <a:pPr/>
              <a:t>22</a:t>
            </a:fld>
            <a:endParaRPr lang="es-ES" alt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t>Realizar breve recordatorio de función tubular: TP, AH, TD y TC</a:t>
            </a:r>
          </a:p>
          <a:p>
            <a:pPr marL="216000" indent="-216000">
              <a:defRPr/>
            </a:pPr>
            <a:endParaRPr lang="es-ES_tradnl" spc="-1" dirty="0"/>
          </a:p>
          <a:p>
            <a:pPr marL="216000" indent="-216000">
              <a:defRPr/>
            </a:pPr>
            <a:r>
              <a:rPr lang="es-ES_tradnl" spc="-1" dirty="0"/>
              <a:t>Suponen un conjunto muy numeroso y heterogéneo de anomalías (hereditarias o secundarias) que afectan a una o varias funciones de los túbulos renales.</a:t>
            </a:r>
          </a:p>
          <a:p>
            <a:pPr marL="216000" indent="-216000">
              <a:defRPr/>
            </a:pPr>
            <a:endParaRPr lang="es-ES_tradnl" spc="-1" dirty="0"/>
          </a:p>
          <a:p>
            <a:pPr marL="216000" indent="-216000">
              <a:defRPr/>
            </a:pPr>
            <a:r>
              <a:rPr lang="es-ES_tradnl" spc="-1" dirty="0"/>
              <a:t>En todos los casos hereditarios son consideradas como enfermedades raras.  Las secundarias son más frecuentes en adultos </a:t>
            </a:r>
            <a:r>
              <a:rPr lang="es-ES_tradnl" spc="-1"/>
              <a:t>(fármacos/tóxicos </a:t>
            </a:r>
            <a:r>
              <a:rPr lang="es-ES_tradnl" spc="-1" dirty="0"/>
              <a:t>y/o asociadas a </a:t>
            </a:r>
            <a:r>
              <a:rPr lang="es-ES_tradnl" spc="-1"/>
              <a:t>patología sistémica)</a:t>
            </a:r>
          </a:p>
          <a:p>
            <a:pPr marL="216000" indent="-216000">
              <a:defRPr/>
            </a:pPr>
            <a:endParaRPr lang="es-ES_tradnl" spc="-1" dirty="0"/>
          </a:p>
          <a:p>
            <a:pPr marL="216000" indent="-216000">
              <a:defRPr/>
            </a:pPr>
            <a:endParaRPr lang="es-ES_tradnl" spc="-1" dirty="0"/>
          </a:p>
          <a:p>
            <a:pPr marL="216000" indent="-216000">
              <a:defRPr/>
            </a:pPr>
            <a:r>
              <a:rPr lang="es-ES_tradnl" spc="-1" dirty="0"/>
              <a:t>Las manifestaciones dependerán de la función/es afectadas. A nivel clínico se suele relacionar con la edad infantil (poliuria, afectación del crecimiento…), mientras que en el adulto es habitual iniciar el estudio/diagnóstico tras hallazgos analíticos alterados (</a:t>
            </a:r>
            <a:r>
              <a:rPr lang="es-ES_tradnl" spc="-1" dirty="0" err="1"/>
              <a:t>hipopotasemia</a:t>
            </a:r>
            <a:r>
              <a:rPr lang="es-ES_tradnl" spc="-1" dirty="0"/>
              <a:t>, </a:t>
            </a:r>
            <a:r>
              <a:rPr lang="es-ES_tradnl" spc="-1" dirty="0" err="1"/>
              <a:t>hipomagnesemia</a:t>
            </a:r>
            <a:r>
              <a:rPr lang="es-ES_tradnl" spc="-1" dirty="0"/>
              <a:t>, </a:t>
            </a:r>
            <a:r>
              <a:rPr lang="es-ES_tradnl" spc="-1" dirty="0" err="1"/>
              <a:t>hipofosfatemia</a:t>
            </a:r>
            <a:r>
              <a:rPr lang="es-ES_tradnl" spc="-1" dirty="0"/>
              <a:t>…)</a:t>
            </a:r>
          </a:p>
          <a:p>
            <a:pPr marL="216000" indent="-216000">
              <a:defRPr/>
            </a:pPr>
            <a:endParaRPr lang="es-ES_tradnl" spc="-1" dirty="0"/>
          </a:p>
        </p:txBody>
      </p:sp>
      <p:sp>
        <p:nvSpPr>
          <p:cNvPr id="5120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1B7B80F-BA1C-42E1-8878-7BD522F470C7}" type="slidenum">
              <a:rPr lang="es-ES" altLang="es-ES" smtClean="0"/>
              <a:pPr/>
              <a:t>23</a:t>
            </a:fld>
            <a:endParaRPr lang="es-ES" alt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latin typeface="Arial"/>
              </a:rPr>
              <a:t>Infección urinaria</a:t>
            </a:r>
            <a:endParaRPr lang="es-ES" spc="-1" dirty="0">
              <a:latin typeface="Arial"/>
            </a:endParaRPr>
          </a:p>
        </p:txBody>
      </p:sp>
      <p:sp>
        <p:nvSpPr>
          <p:cNvPr id="5325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814FCB1-B308-446B-A5ED-6CF6F992F350}" type="slidenum">
              <a:rPr lang="es-ES" altLang="es-ES" smtClean="0"/>
              <a:pPr/>
              <a:t>24</a:t>
            </a:fld>
            <a:endParaRPr lang="es-ES" alt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normAutofit fontScale="92500" lnSpcReduction="20000"/>
          </a:bodyPr>
          <a:lstStyle/>
          <a:p>
            <a:pPr marL="216000" indent="-216000">
              <a:defRPr/>
            </a:pPr>
            <a:r>
              <a:rPr lang="es-ES_tradnl" spc="-1" dirty="0"/>
              <a:t>Epidemiología: infecciones bacterianas más frecuentes, especialmente en mujeres (50-60 % sufren al menos un episodio). Entre las principales causas de infección nosocomial junto a herida quirúrgica y respiratorias. Introducir el término de </a:t>
            </a:r>
            <a:r>
              <a:rPr lang="es-ES_tradnl" spc="-1" dirty="0" err="1"/>
              <a:t>microbiota</a:t>
            </a:r>
            <a:r>
              <a:rPr lang="es-ES_tradnl" spc="-1" dirty="0"/>
              <a:t> urinaria y gérmenes protectores como los </a:t>
            </a:r>
            <a:r>
              <a:rPr lang="es-ES_tradnl" spc="-1" dirty="0" err="1"/>
              <a:t>Lactobacillus</a:t>
            </a:r>
            <a:r>
              <a:rPr lang="es-ES_tradnl" spc="-1" dirty="0"/>
              <a:t> y Estreptococos. </a:t>
            </a:r>
          </a:p>
          <a:p>
            <a:pPr marL="216000" indent="-216000">
              <a:defRPr/>
            </a:pPr>
            <a:endParaRPr lang="es-ES_tradnl" spc="-1" dirty="0"/>
          </a:p>
          <a:p>
            <a:pPr marL="216000" indent="-216000">
              <a:defRPr/>
            </a:pPr>
            <a:r>
              <a:rPr lang="es-ES_tradnl" spc="-1" dirty="0"/>
              <a:t>Tipos/clasificación: </a:t>
            </a:r>
          </a:p>
          <a:p>
            <a:pPr marL="216000" indent="-216000">
              <a:defRPr/>
            </a:pPr>
            <a:r>
              <a:rPr lang="es-ES_tradnl" spc="-1" dirty="0"/>
              <a:t>-Complicada cuando concurre alguna situación que conlleva riesgo (gestantes, patología urológica, inmunosupresión…) vs No complicada cuyo ejemplo típico sería una mujer sana no gestante</a:t>
            </a:r>
          </a:p>
          <a:p>
            <a:pPr marL="216000" indent="-216000">
              <a:defRPr/>
            </a:pPr>
            <a:r>
              <a:rPr lang="es-ES_tradnl" spc="-1" dirty="0"/>
              <a:t>-Recurrente: 3 episodios/año ó 2 en los últimos 6 meses. Precisa cultivo para confirmar (a diferencia de cistitis no complicada)</a:t>
            </a:r>
          </a:p>
          <a:p>
            <a:pPr marL="216000" indent="-216000">
              <a:defRPr/>
            </a:pPr>
            <a:r>
              <a:rPr lang="es-ES_tradnl" spc="-1" dirty="0"/>
              <a:t>-Asociada a catéter: cultivo con ≥ 10</a:t>
            </a:r>
            <a:r>
              <a:rPr lang="es-ES_tradnl" spc="-1" baseline="30000" dirty="0"/>
              <a:t>3</a:t>
            </a:r>
            <a:r>
              <a:rPr lang="es-ES_tradnl" spc="-1" dirty="0"/>
              <a:t> UFC/</a:t>
            </a:r>
            <a:r>
              <a:rPr lang="es-ES_tradnl" spc="-1" dirty="0" err="1"/>
              <a:t>mL</a:t>
            </a:r>
            <a:r>
              <a:rPr lang="es-ES_tradnl" spc="-1" dirty="0"/>
              <a:t> en muestra tomada hasta 48h tras retirada del mismo.  Especialmente importante por generación de resistencia a antibióticos por tratamiento inadecuado de bacteriuria asintomática. </a:t>
            </a:r>
          </a:p>
          <a:p>
            <a:pPr marL="216000" indent="-216000">
              <a:defRPr/>
            </a:pPr>
            <a:r>
              <a:rPr lang="es-ES_tradnl" spc="-1" dirty="0"/>
              <a:t>-Localización: baja (cistitis, prostatitis), alta (</a:t>
            </a:r>
            <a:r>
              <a:rPr lang="es-ES_tradnl" spc="-1" dirty="0" err="1"/>
              <a:t>pielonefritis</a:t>
            </a:r>
            <a:r>
              <a:rPr lang="es-ES_tradnl" spc="-1" dirty="0"/>
              <a:t>, </a:t>
            </a:r>
            <a:r>
              <a:rPr lang="es-ES_tradnl" spc="-1" dirty="0" err="1"/>
              <a:t>abceso</a:t>
            </a:r>
            <a:r>
              <a:rPr lang="es-ES_tradnl" spc="-1" dirty="0"/>
              <a:t> renal)</a:t>
            </a:r>
          </a:p>
          <a:p>
            <a:pPr marL="216000" indent="-216000">
              <a:defRPr/>
            </a:pPr>
            <a:endParaRPr lang="es-ES_tradnl" spc="-1" dirty="0"/>
          </a:p>
          <a:p>
            <a:pPr marL="216000" indent="-216000">
              <a:defRPr/>
            </a:pPr>
            <a:r>
              <a:rPr lang="es-ES_tradnl" spc="-1" dirty="0" err="1"/>
              <a:t>Bacteriruria</a:t>
            </a:r>
            <a:r>
              <a:rPr lang="es-ES_tradnl" spc="-1" dirty="0"/>
              <a:t> asintomática: supone una colonización (no infección) y no requiere tratamiento antibiótico salvo excepciones (gestantes y previamente a procedimientos urológicos invasivos). Se puede encontrar hasta 50% de ancianos institucionalizados y 100% de pacientes portadores de catéter. En mujeres gestantes está indicado el cribado y tratamiento, a diferencia de no gestante.</a:t>
            </a:r>
          </a:p>
          <a:p>
            <a:pPr marL="216000" indent="-216000">
              <a:defRPr/>
            </a:pPr>
            <a:endParaRPr lang="es-ES_tradnl" spc="-1" dirty="0"/>
          </a:p>
          <a:p>
            <a:pPr marL="216000" indent="-216000">
              <a:defRPr/>
            </a:pPr>
            <a:r>
              <a:rPr lang="es-ES_tradnl" spc="-1" dirty="0"/>
              <a:t>Etiología: la E. </a:t>
            </a:r>
            <a:r>
              <a:rPr lang="es-ES_tradnl" spc="-1" dirty="0" err="1"/>
              <a:t>coli</a:t>
            </a:r>
            <a:r>
              <a:rPr lang="es-ES_tradnl" spc="-1" dirty="0"/>
              <a:t> es la bacteria que se </a:t>
            </a:r>
            <a:r>
              <a:rPr lang="es-ES_tradnl" spc="-1" dirty="0" err="1"/>
              <a:t>aisla</a:t>
            </a:r>
            <a:r>
              <a:rPr lang="es-ES_tradnl" spc="-1" dirty="0"/>
              <a:t> en la mayor parte de los casos, tanto en complicadas como en no complicadas.  Excepcionalmente se puede producir una infección por vía hematógena (S. </a:t>
            </a:r>
            <a:r>
              <a:rPr lang="es-ES_tradnl" spc="-1" dirty="0" err="1"/>
              <a:t>aureus</a:t>
            </a:r>
            <a:r>
              <a:rPr lang="es-ES_tradnl" spc="-1" dirty="0"/>
              <a:t>, </a:t>
            </a:r>
            <a:r>
              <a:rPr lang="es-ES_tradnl" spc="-1" dirty="0" err="1"/>
              <a:t>Candida</a:t>
            </a:r>
            <a:r>
              <a:rPr lang="es-ES_tradnl" spc="-1" dirty="0"/>
              <a:t> </a:t>
            </a:r>
            <a:r>
              <a:rPr lang="es-ES_tradnl" spc="-1" dirty="0" err="1"/>
              <a:t>spp</a:t>
            </a:r>
            <a:r>
              <a:rPr lang="es-ES_tradnl" spc="-1" dirty="0"/>
              <a:t>).</a:t>
            </a:r>
          </a:p>
          <a:p>
            <a:pPr marL="216000" indent="-216000">
              <a:defRPr/>
            </a:pPr>
            <a:endParaRPr lang="es-ES_tradnl" spc="-1" dirty="0"/>
          </a:p>
          <a:p>
            <a:pPr marL="216000" indent="-216000">
              <a:defRPr/>
            </a:pPr>
            <a:r>
              <a:rPr lang="es-ES_tradnl" spc="-1" dirty="0"/>
              <a:t>Tratamiento: No utilizar </a:t>
            </a:r>
            <a:r>
              <a:rPr lang="es-ES_tradnl" spc="-1" dirty="0" err="1"/>
              <a:t>quinolonas</a:t>
            </a:r>
            <a:r>
              <a:rPr lang="es-ES_tradnl" spc="-1" dirty="0"/>
              <a:t> como fármacos de primera/segunda línea (informe OMS). Basar elección en función de informe de resistencias local. </a:t>
            </a:r>
          </a:p>
          <a:p>
            <a:pPr marL="216000" indent="-216000">
              <a:defRPr/>
            </a:pPr>
            <a:endParaRPr lang="es-ES" spc="-1" dirty="0"/>
          </a:p>
        </p:txBody>
      </p:sp>
      <p:sp>
        <p:nvSpPr>
          <p:cNvPr id="5530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007F4CB-F362-4BF7-971E-80220F0E1BDC}" type="slidenum">
              <a:rPr lang="es-ES" altLang="es-ES" smtClean="0"/>
              <a:pPr/>
              <a:t>25</a:t>
            </a:fld>
            <a:endParaRPr lang="es-ES" alt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endParaRPr lang="es-ES" spc="-1" dirty="0">
              <a:latin typeface="Arial"/>
            </a:endParaRPr>
          </a:p>
        </p:txBody>
      </p:sp>
      <p:sp>
        <p:nvSpPr>
          <p:cNvPr id="5734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2905EE9-B8C6-43B3-9C09-2CD48694F4B9}" type="slidenum">
              <a:rPr lang="es-ES" altLang="es-ES" smtClean="0"/>
              <a:pPr/>
              <a:t>26</a:t>
            </a:fld>
            <a:endParaRPr lang="es-ES" alt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endParaRPr lang="es-ES" spc="-1" dirty="0">
              <a:latin typeface="Arial"/>
            </a:endParaRPr>
          </a:p>
        </p:txBody>
      </p:sp>
      <p:sp>
        <p:nvSpPr>
          <p:cNvPr id="5939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1A2A92E-88F0-40DE-9BE2-07DE2C60A4C9}" type="slidenum">
              <a:rPr lang="es-ES" altLang="es-ES" smtClean="0"/>
              <a:pPr/>
              <a:t>27</a:t>
            </a:fld>
            <a:endParaRPr lang="es-ES" alt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s-ES" altLang="es-ES"/>
              <a:t>El índice que seguiremos en la presentación es el siguiente</a:t>
            </a:r>
          </a:p>
        </p:txBody>
      </p:sp>
      <p:sp>
        <p:nvSpPr>
          <p:cNvPr id="1229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721D281-2C96-4E7F-8D91-884593285A49}" type="slidenum">
              <a:rPr lang="es-ES" altLang="es-ES" smtClean="0"/>
              <a:pPr/>
              <a:t>4</a:t>
            </a:fld>
            <a:endParaRPr lang="es-ES" alt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latin typeface="Arial"/>
              </a:rPr>
              <a:t>Caso clínico Hematuria</a:t>
            </a:r>
            <a:endParaRPr lang="es-ES" spc="-1" dirty="0">
              <a:latin typeface="Arial"/>
            </a:endParaRPr>
          </a:p>
        </p:txBody>
      </p:sp>
      <p:sp>
        <p:nvSpPr>
          <p:cNvPr id="1434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B9A561F-B308-41C0-9CF1-047453B6FC27}" type="slidenum">
              <a:rPr lang="es-ES" altLang="es-ES" smtClean="0"/>
              <a:pPr/>
              <a:t>5</a:t>
            </a:fld>
            <a:endParaRPr lang="es-ES" alt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normAutofit fontScale="55000" lnSpcReduction="20000"/>
          </a:bodyPr>
          <a:lstStyle/>
          <a:p>
            <a:pPr marL="216000" indent="-216000">
              <a:defRPr/>
            </a:pPr>
            <a:r>
              <a:rPr lang="es-ES" spc="-1" dirty="0">
                <a:latin typeface="Arial"/>
              </a:rPr>
              <a:t>Hematuria: presencia de 2 ó más hematíes/campo en sedimento (aumento 400x)</a:t>
            </a:r>
          </a:p>
          <a:p>
            <a:pPr>
              <a:defRPr/>
            </a:pPr>
            <a:endParaRPr lang="es-ES" spc="-1" dirty="0">
              <a:latin typeface="Arial"/>
            </a:endParaRPr>
          </a:p>
          <a:p>
            <a:pPr>
              <a:defRPr/>
            </a:pPr>
            <a:r>
              <a:rPr lang="es-ES" spc="-1" dirty="0">
                <a:latin typeface="Arial"/>
              </a:rPr>
              <a:t>Detección: tiras reactivas tipo Combur10Test (cuidado con falsos positivos si hay hemoglobina o mioglobina) o examen al microscopio para confirmación.</a:t>
            </a:r>
          </a:p>
          <a:p>
            <a:pPr marL="216000" indent="-216000">
              <a:defRPr/>
            </a:pPr>
            <a:endParaRPr lang="es-ES_tradnl" spc="-1" dirty="0"/>
          </a:p>
          <a:p>
            <a:pPr marL="216000" indent="-216000">
              <a:defRPr/>
            </a:pPr>
            <a:r>
              <a:rPr lang="es-ES_tradnl" spc="-1" dirty="0"/>
              <a:t>Explicar: Color orina y Falsas hematurias, Hematuria M y m, Hematuria Renal y Urológica (ginecológica-otras)</a:t>
            </a:r>
          </a:p>
          <a:p>
            <a:pPr marL="216000" indent="-216000">
              <a:defRPr/>
            </a:pPr>
            <a:endParaRPr lang="es-ES_tradnl" spc="-1" dirty="0"/>
          </a:p>
          <a:p>
            <a:pPr marL="216000" indent="-216000">
              <a:defRPr/>
            </a:pPr>
            <a:r>
              <a:rPr lang="es-ES_tradnl" spc="-1" dirty="0"/>
              <a:t>Ejemplos de coloración de orina (sin hematíes): </a:t>
            </a:r>
          </a:p>
          <a:p>
            <a:pPr marL="216000" indent="-216000">
              <a:buFontTx/>
              <a:buChar char="-"/>
              <a:defRPr/>
            </a:pPr>
            <a:r>
              <a:rPr lang="es-ES_tradnl" spc="-1" dirty="0"/>
              <a:t>Azul-verde: infección por </a:t>
            </a:r>
            <a:r>
              <a:rPr lang="es-ES_tradnl" spc="-1" dirty="0" err="1"/>
              <a:t>Pseudomonas</a:t>
            </a:r>
            <a:r>
              <a:rPr lang="es-ES_tradnl" spc="-1" dirty="0"/>
              <a:t>, Bilirrubina, </a:t>
            </a:r>
            <a:r>
              <a:rPr lang="es-ES_tradnl" spc="-1" dirty="0" err="1"/>
              <a:t>propofol</a:t>
            </a:r>
            <a:r>
              <a:rPr lang="es-ES_tradnl" spc="-1" dirty="0"/>
              <a:t>, </a:t>
            </a:r>
            <a:r>
              <a:rPr lang="es-ES_tradnl" spc="-1" dirty="0" err="1"/>
              <a:t>amitriptilina</a:t>
            </a:r>
            <a:endParaRPr lang="es-ES_tradnl" spc="-1" dirty="0"/>
          </a:p>
          <a:p>
            <a:pPr marL="216000" indent="-216000">
              <a:buFontTx/>
              <a:buChar char="-"/>
              <a:defRPr/>
            </a:pPr>
            <a:r>
              <a:rPr lang="es-ES_tradnl" spc="-1" dirty="0"/>
              <a:t>Rosa-rojo: </a:t>
            </a:r>
            <a:r>
              <a:rPr lang="es-ES_tradnl" spc="-1" dirty="0" err="1"/>
              <a:t>Porfirinas</a:t>
            </a:r>
            <a:r>
              <a:rPr lang="es-ES_tradnl" spc="-1" dirty="0"/>
              <a:t>, hemoglobina, mioglobina, remolacha, moras, fenolftaleína, </a:t>
            </a:r>
            <a:r>
              <a:rPr lang="es-ES_tradnl" spc="-1" dirty="0" err="1"/>
              <a:t>desferoxamina</a:t>
            </a:r>
            <a:endParaRPr lang="es-ES_tradnl" spc="-1" dirty="0"/>
          </a:p>
          <a:p>
            <a:pPr marL="216000" indent="-216000">
              <a:buFontTx/>
              <a:buChar char="-"/>
              <a:defRPr/>
            </a:pPr>
            <a:r>
              <a:rPr lang="es-ES_tradnl" spc="-1" dirty="0"/>
              <a:t>Naranja: </a:t>
            </a:r>
            <a:r>
              <a:rPr lang="es-ES_tradnl" spc="-1" dirty="0" err="1"/>
              <a:t>rifampicina</a:t>
            </a:r>
            <a:endParaRPr lang="es-ES_tradnl" spc="-1" dirty="0"/>
          </a:p>
          <a:p>
            <a:pPr marL="216000" indent="-216000">
              <a:buFontTx/>
              <a:buChar char="-"/>
              <a:defRPr/>
            </a:pPr>
            <a:r>
              <a:rPr lang="es-ES_tradnl" spc="-1" dirty="0"/>
              <a:t>Marrón-negro: </a:t>
            </a:r>
            <a:r>
              <a:rPr lang="es-ES_tradnl" spc="-1" dirty="0" err="1"/>
              <a:t>miglobina</a:t>
            </a:r>
            <a:r>
              <a:rPr lang="es-ES_tradnl" spc="-1" dirty="0"/>
              <a:t> y hemoglobina, melanina, alcaptonuria, </a:t>
            </a:r>
            <a:r>
              <a:rPr lang="es-ES_tradnl" spc="-1" dirty="0" err="1"/>
              <a:t>metronidazol</a:t>
            </a:r>
            <a:r>
              <a:rPr lang="es-ES_tradnl" spc="-1" dirty="0"/>
              <a:t>, </a:t>
            </a:r>
            <a:r>
              <a:rPr lang="es-ES_tradnl" spc="-1" dirty="0" err="1"/>
              <a:t>metildopa</a:t>
            </a:r>
            <a:r>
              <a:rPr lang="es-ES_tradnl" spc="-1" dirty="0"/>
              <a:t>, habas</a:t>
            </a:r>
          </a:p>
          <a:p>
            <a:pPr marL="216000" indent="-216000">
              <a:buFontTx/>
              <a:buChar char="-"/>
              <a:defRPr/>
            </a:pPr>
            <a:endParaRPr lang="es-ES_tradnl" spc="-1" dirty="0"/>
          </a:p>
          <a:p>
            <a:pPr>
              <a:defRPr/>
            </a:pPr>
            <a:r>
              <a:rPr lang="es-ES_tradnl" spc="-1" dirty="0"/>
              <a:t>Hematuria glomerular vs urológica:</a:t>
            </a:r>
          </a:p>
          <a:p>
            <a:pPr marL="171450" indent="-171450">
              <a:buFontTx/>
              <a:buChar char="-"/>
              <a:defRPr/>
            </a:pPr>
            <a:r>
              <a:rPr lang="es-ES_tradnl" spc="-1" dirty="0"/>
              <a:t>Glomerular: color rojizo (agua de lavar carne) o coñac/cola, &gt;80% hematíes </a:t>
            </a:r>
            <a:r>
              <a:rPr lang="es-ES_tradnl" spc="-1" dirty="0" err="1"/>
              <a:t>dismórficos</a:t>
            </a:r>
            <a:r>
              <a:rPr lang="es-ES_tradnl" spc="-1" dirty="0"/>
              <a:t>, con proteinuria, presencia cilindros celulares</a:t>
            </a:r>
          </a:p>
          <a:p>
            <a:pPr marL="171450" indent="-171450">
              <a:buFontTx/>
              <a:buChar char="-"/>
              <a:defRPr/>
            </a:pPr>
            <a:r>
              <a:rPr lang="es-ES_tradnl" spc="-1" dirty="0"/>
              <a:t>Urológica: color rojizo o rojo (más frecuente macroscópica) con coágulos, &lt; 80% hematíes </a:t>
            </a:r>
            <a:r>
              <a:rPr lang="es-ES_tradnl" spc="-1" dirty="0" err="1"/>
              <a:t>dismórficos</a:t>
            </a:r>
            <a:r>
              <a:rPr lang="es-ES_tradnl" spc="-1" dirty="0"/>
              <a:t>, sin proteinuria o mínima, ausencia cilindros celulares</a:t>
            </a:r>
          </a:p>
          <a:p>
            <a:pPr marL="171450" indent="-171450">
              <a:buFontTx/>
              <a:buChar char="-"/>
              <a:defRPr/>
            </a:pPr>
            <a:endParaRPr lang="es-ES_tradnl" spc="-1" dirty="0"/>
          </a:p>
          <a:p>
            <a:pPr>
              <a:defRPr/>
            </a:pPr>
            <a:r>
              <a:rPr lang="es-ES_tradnl" spc="-1" dirty="0"/>
              <a:t>El Riesgo asociada a la presencia de una hematuria depende de factores relacionados con el paciente y también de la causa de la misma.  Por ejemplo una edad &lt;60 años se suele relacionar con causas no neoplásicas vs &gt;60 y lo mismo ocurre con no-fumadores vs fumadores. A nivel etiológico son ejemplos de riesgo:</a:t>
            </a:r>
          </a:p>
          <a:p>
            <a:pPr>
              <a:defRPr/>
            </a:pPr>
            <a:r>
              <a:rPr lang="es-ES_tradnl" spc="-1" dirty="0"/>
              <a:t>-Bajo: cistitis, quiste renal, litiasis, duplicidad de uréter</a:t>
            </a:r>
          </a:p>
          <a:p>
            <a:pPr>
              <a:defRPr/>
            </a:pPr>
            <a:r>
              <a:rPr lang="es-ES_tradnl" spc="-1" dirty="0"/>
              <a:t>-Intermedio (grupo más amplio y variable según situación): infecciones (</a:t>
            </a:r>
            <a:r>
              <a:rPr lang="es-ES_tradnl" spc="-1" dirty="0" err="1"/>
              <a:t>pielonefritis</a:t>
            </a:r>
            <a:r>
              <a:rPr lang="es-ES_tradnl" spc="-1" dirty="0"/>
              <a:t>, prostatitis), </a:t>
            </a:r>
            <a:r>
              <a:rPr lang="es-ES_tradnl" spc="-1" dirty="0" err="1"/>
              <a:t>glomerulonefritis</a:t>
            </a:r>
            <a:r>
              <a:rPr lang="es-ES_tradnl" spc="-1" dirty="0"/>
              <a:t>, patología vascular (trombosis venosa), necrosis papilar</a:t>
            </a:r>
          </a:p>
          <a:p>
            <a:pPr>
              <a:defRPr/>
            </a:pPr>
            <a:r>
              <a:rPr lang="es-ES_tradnl" spc="-1" dirty="0"/>
              <a:t>-Alto: Neoplasia, infarto renal, traumatismo, </a:t>
            </a:r>
            <a:r>
              <a:rPr lang="es-ES_tradnl" spc="-1" dirty="0" err="1"/>
              <a:t>coagulopatía</a:t>
            </a:r>
            <a:endParaRPr lang="es-ES_tradnl" spc="-1" dirty="0"/>
          </a:p>
          <a:p>
            <a:pPr>
              <a:defRPr/>
            </a:pPr>
            <a:endParaRPr lang="es-ES_tradnl" spc="-1" dirty="0"/>
          </a:p>
          <a:p>
            <a:pPr>
              <a:defRPr/>
            </a:pPr>
            <a:r>
              <a:rPr lang="es-ES_tradnl" spc="-1" dirty="0"/>
              <a:t>La hematuria microscópica no podrá sospecharse salvo que el paciente presente otros síntomas (</a:t>
            </a:r>
            <a:r>
              <a:rPr lang="es-ES_tradnl" spc="-1" dirty="0" err="1"/>
              <a:t>p.e</a:t>
            </a:r>
            <a:r>
              <a:rPr lang="es-ES_tradnl" spc="-1" dirty="0"/>
              <a:t>. disuria en el caso de cistitis). La sangre se hace «visible» al </a:t>
            </a:r>
            <a:r>
              <a:rPr lang="es-ES_tradnl" spc="-1" dirty="0" err="1"/>
              <a:t>miccionar</a:t>
            </a:r>
            <a:r>
              <a:rPr lang="es-ES_tradnl" spc="-1" dirty="0"/>
              <a:t> cuando hay 1mL por cada 1L de orina, lo cual corresponde a 100 H/campo </a:t>
            </a:r>
          </a:p>
          <a:p>
            <a:pPr>
              <a:defRPr/>
            </a:pPr>
            <a:endParaRPr lang="es-ES_tradnl" spc="-1" dirty="0"/>
          </a:p>
          <a:p>
            <a:pPr>
              <a:defRPr/>
            </a:pPr>
            <a:r>
              <a:rPr lang="es-ES_tradnl" spc="-1" dirty="0"/>
              <a:t>La presencia de síntomas como fiebre, edemas, lesiones cutáneas… ha de hacernos pensar en patologías sistémicas (o propias renales) por lo que es importante solicitar un sedimento. </a:t>
            </a:r>
          </a:p>
          <a:p>
            <a:pPr>
              <a:defRPr/>
            </a:pPr>
            <a:endParaRPr lang="es-ES_tradnl" spc="-1" dirty="0"/>
          </a:p>
          <a:p>
            <a:pPr>
              <a:defRPr/>
            </a:pPr>
            <a:r>
              <a:rPr lang="es-ES_tradnl" spc="-1" dirty="0"/>
              <a:t>La hematuria persistente (frente a la transitoria) determina el diagnóstico de ERC. Una vez excluidas las causas habituales, y sin no hay otros síntomas-signos acompañantes, está recomendado un seguimiento anual por parte de Atención Primaria. </a:t>
            </a:r>
          </a:p>
          <a:p>
            <a:pPr>
              <a:defRPr/>
            </a:pPr>
            <a:endParaRPr lang="es-ES_tradnl" spc="-1" dirty="0"/>
          </a:p>
          <a:p>
            <a:pPr>
              <a:defRPr/>
            </a:pPr>
            <a:r>
              <a:rPr lang="es-ES_tradnl" spc="-1" dirty="0"/>
              <a:t>Signos de alarma nefrológicos: hematuria con cilindros hemáticos + proteinuria (con/sin afectación del filtrado glomerular)</a:t>
            </a:r>
            <a:endParaRPr lang="es-ES" spc="-1" dirty="0"/>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64BA896-4CA9-4D38-B929-0CBE8EDA4C87}" type="slidenum">
              <a:rPr lang="es-ES" altLang="es-ES" smtClean="0"/>
              <a:pPr/>
              <a:t>6</a:t>
            </a:fld>
            <a:endParaRPr lang="es-ES" alt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t>Caso proteinuria</a:t>
            </a:r>
            <a:endParaRPr lang="es-ES" spc="-1" dirty="0"/>
          </a:p>
        </p:txBody>
      </p:sp>
      <p:sp>
        <p:nvSpPr>
          <p:cNvPr id="1843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15344EE-E9DD-407E-88D4-1A73168C6F82}" type="slidenum">
              <a:rPr lang="es-ES" altLang="es-ES" smtClean="0"/>
              <a:pPr/>
              <a:t>7</a:t>
            </a:fld>
            <a:endParaRPr lang="es-ES" alt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normAutofit fontScale="77500" lnSpcReduction="20000"/>
          </a:bodyPr>
          <a:lstStyle/>
          <a:p>
            <a:pPr marL="216000" indent="-216000">
              <a:defRPr/>
            </a:pPr>
            <a:r>
              <a:rPr lang="es-ES" spc="-1" dirty="0">
                <a:latin typeface="Arial"/>
              </a:rPr>
              <a:t>Excreción habitual de proteínas es de 40-80 mg/24h (normal &lt; 150). Se define proteinuria si &gt;150 m5/24h, albuminuria si &gt; 30 mg/24h, si hay &gt; 3,5 g/24h o albuminuria &gt; 2200 mg/24h = </a:t>
            </a:r>
            <a:r>
              <a:rPr lang="es-ES" spc="-1" dirty="0" err="1">
                <a:latin typeface="Arial"/>
              </a:rPr>
              <a:t>proteinuira</a:t>
            </a:r>
            <a:r>
              <a:rPr lang="es-ES" spc="-1" dirty="0">
                <a:latin typeface="Arial"/>
              </a:rPr>
              <a:t> de rango nefrótico. </a:t>
            </a:r>
            <a:r>
              <a:rPr lang="es-ES" dirty="0"/>
              <a:t>En niños: &gt; 40 mg/hora/m2 </a:t>
            </a:r>
            <a:r>
              <a:rPr lang="es-ES" dirty="0" err="1"/>
              <a:t>sc</a:t>
            </a:r>
            <a:endParaRPr lang="es-ES" spc="-1" dirty="0"/>
          </a:p>
          <a:p>
            <a:pPr marL="216000" indent="-216000">
              <a:defRPr/>
            </a:pPr>
            <a:endParaRPr lang="es-ES" spc="-1" dirty="0">
              <a:latin typeface="Arial"/>
            </a:endParaRPr>
          </a:p>
          <a:p>
            <a:pPr marL="216000" indent="-216000">
              <a:defRPr/>
            </a:pPr>
            <a:r>
              <a:rPr lang="es-ES" spc="-1" dirty="0">
                <a:latin typeface="Arial"/>
              </a:rPr>
              <a:t>Detección: </a:t>
            </a:r>
          </a:p>
          <a:p>
            <a:pPr marL="216000" indent="-216000">
              <a:defRPr/>
            </a:pPr>
            <a:r>
              <a:rPr lang="es-ES" spc="-1" dirty="0">
                <a:latin typeface="Arial"/>
              </a:rPr>
              <a:t>1) Tiras reactivas </a:t>
            </a:r>
            <a:r>
              <a:rPr lang="es-ES" i="1" spc="-1" dirty="0" err="1">
                <a:latin typeface="Arial"/>
              </a:rPr>
              <a:t>Combur</a:t>
            </a:r>
            <a:r>
              <a:rPr lang="es-ES" i="1" spc="-1" dirty="0">
                <a:latin typeface="Arial"/>
              </a:rPr>
              <a:t> Test</a:t>
            </a:r>
            <a:r>
              <a:rPr lang="es-ES" spc="-1" dirty="0">
                <a:latin typeface="Arial"/>
              </a:rPr>
              <a:t> (detectan albúmina) </a:t>
            </a:r>
            <a:r>
              <a:rPr lang="es-ES" spc="-1" dirty="0">
                <a:latin typeface="Wingdings"/>
              </a:rPr>
              <a:t> </a:t>
            </a:r>
            <a:r>
              <a:rPr lang="es-ES" spc="-1" dirty="0"/>
              <a:t>posible Falso negativo si proteínas son de otro tipo</a:t>
            </a:r>
          </a:p>
          <a:p>
            <a:pPr marL="216000" indent="-216000">
              <a:defRPr/>
            </a:pPr>
            <a:r>
              <a:rPr lang="es-ES" spc="-1" dirty="0"/>
              <a:t>2) Laboratorio: muestra de orina aislada (albumina/creatinina mg/g) y orina de 24h</a:t>
            </a:r>
          </a:p>
          <a:p>
            <a:pPr marL="216000" indent="-216000">
              <a:defRPr/>
            </a:pPr>
            <a:endParaRPr lang="es-ES_tradnl" spc="-1" dirty="0"/>
          </a:p>
          <a:p>
            <a:pPr marL="216000" indent="-216000">
              <a:defRPr/>
            </a:pPr>
            <a:r>
              <a:rPr lang="es-ES_tradnl" spc="-1" dirty="0"/>
              <a:t>Las tiras reactivas pueden tener:</a:t>
            </a:r>
          </a:p>
          <a:p>
            <a:pPr marL="216000" indent="-216000">
              <a:defRPr/>
            </a:pPr>
            <a:r>
              <a:rPr lang="es-ES_tradnl" spc="-1" dirty="0"/>
              <a:t>Falsos +: pH orina alcalino &gt; 7, orina muy concentrada, contaminación (bacteriuria, </a:t>
            </a:r>
            <a:r>
              <a:rPr lang="es-ES_tradnl" spc="-1" dirty="0" err="1"/>
              <a:t>piuria</a:t>
            </a:r>
            <a:r>
              <a:rPr lang="es-ES_tradnl" spc="-1" dirty="0"/>
              <a:t>, </a:t>
            </a:r>
            <a:r>
              <a:rPr lang="es-ES_tradnl" spc="-1" dirty="0" err="1"/>
              <a:t>clorhexidina</a:t>
            </a:r>
            <a:r>
              <a:rPr lang="es-ES_tradnl" spc="-1" dirty="0"/>
              <a:t>), detergentes</a:t>
            </a:r>
          </a:p>
          <a:p>
            <a:pPr marL="216000" indent="-216000">
              <a:defRPr/>
            </a:pPr>
            <a:r>
              <a:rPr lang="es-ES_tradnl" spc="-1" dirty="0"/>
              <a:t>Falsos -: pH orina ácido, orina diluida,  tira reactiva sólo detecta albúmina (puede dar resultado negativo para otros tipos como proteínas de bajo peso molecular-cadenas ligeras)</a:t>
            </a:r>
          </a:p>
          <a:p>
            <a:pPr marL="216000" indent="-216000">
              <a:defRPr/>
            </a:pPr>
            <a:endParaRPr lang="es-ES" spc="-1" dirty="0"/>
          </a:p>
          <a:p>
            <a:pPr marL="216000" indent="-216000">
              <a:defRPr/>
            </a:pPr>
            <a:r>
              <a:rPr lang="es-ES" spc="-1" dirty="0"/>
              <a:t>Tipos de proteinuria: </a:t>
            </a:r>
          </a:p>
          <a:p>
            <a:pPr marL="216000" indent="-216000">
              <a:defRPr/>
            </a:pPr>
            <a:r>
              <a:rPr lang="es-ES" spc="-1" dirty="0"/>
              <a:t>-Glomerular: habitualmente formada por albúmina (si &gt; 85% se considera selectiva), cuantitativamente superior a 2g/24h</a:t>
            </a:r>
          </a:p>
          <a:p>
            <a:pPr marL="216000" indent="-216000">
              <a:defRPr/>
            </a:pPr>
            <a:r>
              <a:rPr lang="es-ES" spc="-1" dirty="0"/>
              <a:t>-Tubular: formada en su mayor parte por proteína de </a:t>
            </a:r>
            <a:r>
              <a:rPr lang="es-ES" spc="-1" dirty="0" err="1"/>
              <a:t>Tamm-Horsfall</a:t>
            </a:r>
            <a:r>
              <a:rPr lang="es-ES" spc="-1" dirty="0"/>
              <a:t> (</a:t>
            </a:r>
            <a:r>
              <a:rPr lang="es-ES" spc="-1" dirty="0" err="1"/>
              <a:t>uromodulina</a:t>
            </a:r>
            <a:r>
              <a:rPr lang="es-ES" spc="-1" dirty="0"/>
              <a:t>), habitualmente &lt; 2 g/24h</a:t>
            </a:r>
          </a:p>
          <a:p>
            <a:pPr marL="216000" indent="-216000">
              <a:defRPr/>
            </a:pPr>
            <a:endParaRPr lang="es-ES" spc="-1" dirty="0"/>
          </a:p>
          <a:p>
            <a:pPr marL="216000" indent="-216000">
              <a:defRPr/>
            </a:pPr>
            <a:r>
              <a:rPr lang="es-ES_tradnl" spc="-1" dirty="0"/>
              <a:t>-Transitoria : suele ser benigna, pe. ejercicio intenso o cuadro febril </a:t>
            </a:r>
          </a:p>
          <a:p>
            <a:pPr marL="216000" indent="-216000">
              <a:defRPr/>
            </a:pPr>
            <a:r>
              <a:rPr lang="es-ES_tradnl" spc="-1" dirty="0"/>
              <a:t>-</a:t>
            </a:r>
            <a:r>
              <a:rPr lang="es-ES_tradnl" spc="-1" dirty="0" err="1"/>
              <a:t>Ortostática</a:t>
            </a:r>
            <a:r>
              <a:rPr lang="es-ES_tradnl" spc="-1" dirty="0"/>
              <a:t>: benigna, pacientes jóvenes-adolescentes, aparece en bipedestación tras 4-6 h y desaparece en </a:t>
            </a:r>
            <a:r>
              <a:rPr lang="es-ES_tradnl" spc="-1" dirty="0" err="1"/>
              <a:t>debúbito</a:t>
            </a:r>
            <a:endParaRPr lang="es-ES_tradnl" spc="-1" dirty="0"/>
          </a:p>
          <a:p>
            <a:pPr marL="216000" indent="-216000">
              <a:defRPr/>
            </a:pPr>
            <a:r>
              <a:rPr lang="es-ES_tradnl" spc="-1" dirty="0"/>
              <a:t>-Sobrecarga: asociada a una producción anómala de proteínas </a:t>
            </a:r>
            <a:r>
              <a:rPr lang="es-ES_tradnl" spc="-1" dirty="0" err="1"/>
              <a:t>p.e</a:t>
            </a:r>
            <a:r>
              <a:rPr lang="es-ES_tradnl" spc="-1" dirty="0"/>
              <a:t>. mieloma</a:t>
            </a:r>
          </a:p>
          <a:p>
            <a:pPr marL="216000" indent="-216000">
              <a:defRPr/>
            </a:pPr>
            <a:endParaRPr lang="es-ES_tradnl" spc="-1" dirty="0"/>
          </a:p>
          <a:p>
            <a:pPr marL="216000" indent="-216000">
              <a:defRPr/>
            </a:pPr>
            <a:r>
              <a:rPr lang="es-ES_tradnl" spc="-1" dirty="0"/>
              <a:t>La presencia de espuma en la orina nos debe hacer sospechar una proteinuria.  Hay que preguntar al paciente (</a:t>
            </a:r>
            <a:r>
              <a:rPr lang="es-ES_tradnl" spc="-1" dirty="0" err="1"/>
              <a:t>p.e</a:t>
            </a:r>
            <a:r>
              <a:rPr lang="es-ES_tradnl" spc="-1" dirty="0"/>
              <a:t>. si tiene edemas) porque puede que no le den importancia. </a:t>
            </a:r>
          </a:p>
          <a:p>
            <a:pPr marL="216000" indent="-216000">
              <a:defRPr/>
            </a:pPr>
            <a:endParaRPr lang="es-ES_tradnl" spc="-1" dirty="0"/>
          </a:p>
          <a:p>
            <a:pPr marL="216000" indent="-216000">
              <a:defRPr/>
            </a:pPr>
            <a:r>
              <a:rPr lang="es-ES_tradnl" spc="-1" dirty="0"/>
              <a:t>La albuminuria debe considerarse un factor de riesgo vascular, y puede preceder a la aparición de patologías graves renales, cerebrales y/o cardíacas.</a:t>
            </a:r>
          </a:p>
          <a:p>
            <a:pPr marL="216000" indent="-216000">
              <a:defRPr/>
            </a:pPr>
            <a:endParaRPr lang="es-ES_tradnl" spc="-1" dirty="0"/>
          </a:p>
        </p:txBody>
      </p:sp>
      <p:sp>
        <p:nvSpPr>
          <p:cNvPr id="2048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08BCA2F-9102-4CBB-8901-9C272DC05D40}" type="slidenum">
              <a:rPr lang="es-ES" altLang="es-ES" smtClean="0"/>
              <a:pPr/>
              <a:t>8</a:t>
            </a:fld>
            <a:endParaRPr lang="es-ES" alt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t>Incidir en la importancia de la albuminuria como marcador y factor de riesgo vascular</a:t>
            </a:r>
            <a:endParaRPr lang="es-ES" spc="-1" dirty="0"/>
          </a:p>
        </p:txBody>
      </p:sp>
      <p:sp>
        <p:nvSpPr>
          <p:cNvPr id="22532"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8D5F7CD2-87CE-4233-A0FA-608EF6975211}" type="slidenum">
              <a:rPr lang="es-ES" altLang="es-ES" smtClean="0"/>
              <a:pPr/>
              <a:t>9</a:t>
            </a:fld>
            <a:endParaRPr lang="es-ES" alt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Marcador de notas 2"/>
          <p:cNvSpPr>
            <a:spLocks noGrp="1"/>
          </p:cNvSpPr>
          <p:nvPr>
            <p:ph type="body" idx="1"/>
          </p:nvPr>
        </p:nvSpPr>
        <p:spPr bwMode="auto"/>
        <p:txBody>
          <a:bodyPr wrap="square" numCol="1" anchor="t" anchorCtr="0" compatLnSpc="1">
            <a:prstTxWarp prst="textNoShape">
              <a:avLst/>
            </a:prstTxWarp>
          </a:bodyPr>
          <a:lstStyle/>
          <a:p>
            <a:pPr marL="216000" indent="-216000">
              <a:defRPr/>
            </a:pPr>
            <a:r>
              <a:rPr lang="es-ES_tradnl" spc="-1" dirty="0"/>
              <a:t>Diferenciar entre síndrome nefrótico y proteinuria en rango nefrótico. El ejemplo de proteinuria nefrótica sin otros componentes del </a:t>
            </a:r>
            <a:r>
              <a:rPr lang="es-ES_tradnl" spc="-1" dirty="0" err="1"/>
              <a:t>Sdr</a:t>
            </a:r>
            <a:r>
              <a:rPr lang="es-ES_tradnl" spc="-1" dirty="0"/>
              <a:t> nefrótico es la diabetes evolucionada, o la </a:t>
            </a:r>
            <a:r>
              <a:rPr lang="es-ES_tradnl" spc="-1" dirty="0" err="1"/>
              <a:t>GNEyF</a:t>
            </a:r>
            <a:r>
              <a:rPr lang="es-ES_tradnl" spc="-1" dirty="0"/>
              <a:t> secundaria </a:t>
            </a:r>
          </a:p>
          <a:p>
            <a:pPr marL="216000" indent="-216000">
              <a:defRPr/>
            </a:pPr>
            <a:endParaRPr lang="es-ES_tradnl" spc="-1" dirty="0"/>
          </a:p>
          <a:p>
            <a:pPr marL="216000" indent="-216000">
              <a:defRPr/>
            </a:pPr>
            <a:r>
              <a:rPr lang="es-ES_tradnl" spc="-1" dirty="0"/>
              <a:t>A diferencia de lo que ocurre en el caso anterior al paciente sí se suele llamar la atención la presencia de espuma en la orina. Los edema habitualmente se localizan en miembros inferiores, pero también pueden aparecer en párpados (palpebrales) sobre todo tras un tiempo de permanencia en decúbito</a:t>
            </a:r>
          </a:p>
          <a:p>
            <a:pPr marL="216000" indent="-216000">
              <a:defRPr/>
            </a:pPr>
            <a:endParaRPr lang="es-ES_tradnl" spc="-1" dirty="0"/>
          </a:p>
          <a:p>
            <a:pPr marL="216000" indent="-216000">
              <a:defRPr/>
            </a:pPr>
            <a:r>
              <a:rPr lang="es-ES_tradnl" spc="-1" dirty="0"/>
              <a:t>Hay que cuantificar la proteinuria mediante la recogida de orina de 24h y determinar el tipo de proteínas mediante técnicas de electroforesis e </a:t>
            </a:r>
            <a:r>
              <a:rPr lang="es-ES_tradnl" spc="-1" dirty="0" err="1"/>
              <a:t>inmunofijación</a:t>
            </a:r>
            <a:r>
              <a:rPr lang="es-ES_tradnl" spc="-1" dirty="0"/>
              <a:t>.</a:t>
            </a:r>
          </a:p>
          <a:p>
            <a:pPr marL="216000" indent="-216000">
              <a:defRPr/>
            </a:pPr>
            <a:endParaRPr lang="es-ES_tradnl" spc="-1" dirty="0"/>
          </a:p>
          <a:p>
            <a:pPr marL="216000" indent="-216000">
              <a:defRPr/>
            </a:pPr>
            <a:r>
              <a:rPr lang="es-ES_tradnl" spc="-1" dirty="0"/>
              <a:t>En la mayor parte de los casos será necesaria realizar una biopsia renal para poder llegar a un diagnóstico preciso de la </a:t>
            </a:r>
            <a:r>
              <a:rPr lang="es-ES_tradnl" spc="-1" dirty="0" err="1"/>
              <a:t>glomerulopatía</a:t>
            </a:r>
            <a:r>
              <a:rPr lang="es-ES_tradnl" spc="-1" dirty="0"/>
              <a:t> que está produciendo el síndrome. Conocer el tipo exacto de patología es imprescindible para realizar un tratamiento adecuado/específico que en muchos casos supone el uso de fármacos inmunosupresores, y también para poder establecer un pronóstico.</a:t>
            </a:r>
            <a:endParaRPr lang="es-ES" spc="-1" dirty="0"/>
          </a:p>
        </p:txBody>
      </p:sp>
      <p:sp>
        <p:nvSpPr>
          <p:cNvPr id="2458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1370AA5-1EC8-4998-9A41-34DB1AA1D0D9}" type="slidenum">
              <a:rPr lang="es-ES" altLang="es-ES" smtClean="0"/>
              <a:pPr/>
              <a:t>10</a:t>
            </a:fld>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pPr>
              <a:defRPr/>
            </a:pPr>
            <a:fld id="{A63CD786-5F44-4C53-8E2A-6DC291D31602}" type="datetime1">
              <a:rPr lang="es-ES" smtClean="0"/>
              <a:t>28/01/2022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B691D97D-8706-4E6F-A721-9E7C583B5106}" type="slidenum">
              <a:rPr lang="es-ES" altLang="es-ES"/>
              <a:pPr>
                <a:defRPr/>
              </a:pPr>
              <a:t>‹Nº›</a:t>
            </a:fld>
            <a:endParaRPr lang="es-ES" altLang="es-ES"/>
          </a:p>
        </p:txBody>
      </p:sp>
    </p:spTree>
    <p:extLst>
      <p:ext uri="{BB962C8B-B14F-4D97-AF65-F5344CB8AC3E}">
        <p14:creationId xmlns:p14="http://schemas.microsoft.com/office/powerpoint/2010/main" val="4263436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B197722D-F67D-4FF9-91BE-A7B219D8A9B5}" type="datetime1">
              <a:rPr lang="es-ES" smtClean="0"/>
              <a:t>28/01/2022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26B6E65-4BE3-4FBE-B9A7-09A5B8EB7867}" type="slidenum">
              <a:rPr lang="es-ES" altLang="es-ES"/>
              <a:pPr>
                <a:defRPr/>
              </a:pPr>
              <a:t>‹Nº›</a:t>
            </a:fld>
            <a:endParaRPr lang="es-ES" altLang="es-ES"/>
          </a:p>
        </p:txBody>
      </p:sp>
    </p:spTree>
    <p:extLst>
      <p:ext uri="{BB962C8B-B14F-4D97-AF65-F5344CB8AC3E}">
        <p14:creationId xmlns:p14="http://schemas.microsoft.com/office/powerpoint/2010/main" val="3756504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569E4CC7-544E-47CB-AF74-62A3075332D2}" type="datetime1">
              <a:rPr lang="es-ES" smtClean="0"/>
              <a:t>28/01/2022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6A5BC6AC-A42F-4AE9-AACE-DD1B0656CC75}" type="slidenum">
              <a:rPr lang="es-ES" altLang="es-ES"/>
              <a:pPr>
                <a:defRPr/>
              </a:pPr>
              <a:t>‹Nº›</a:t>
            </a:fld>
            <a:endParaRPr lang="es-ES" altLang="es-ES"/>
          </a:p>
        </p:txBody>
      </p:sp>
    </p:spTree>
    <p:extLst>
      <p:ext uri="{BB962C8B-B14F-4D97-AF65-F5344CB8AC3E}">
        <p14:creationId xmlns:p14="http://schemas.microsoft.com/office/powerpoint/2010/main" val="3736795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CCE597B1-3C22-460E-B028-3A596251B864}" type="datetime1">
              <a:rPr lang="es-ES" smtClean="0"/>
              <a:t>28/01/2022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D5B872C-EE15-409A-BBF5-477ACFF24C03}" type="slidenum">
              <a:rPr lang="es-ES" altLang="es-ES"/>
              <a:pPr>
                <a:defRPr/>
              </a:pPr>
              <a:t>‹Nº›</a:t>
            </a:fld>
            <a:endParaRPr lang="es-ES" altLang="es-ES"/>
          </a:p>
        </p:txBody>
      </p:sp>
    </p:spTree>
    <p:extLst>
      <p:ext uri="{BB962C8B-B14F-4D97-AF65-F5344CB8AC3E}">
        <p14:creationId xmlns:p14="http://schemas.microsoft.com/office/powerpoint/2010/main" val="148495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B54FE2F4-2942-416B-B5B8-63BAC96E83A8}" type="datetime1">
              <a:rPr lang="es-ES" smtClean="0"/>
              <a:t>28/01/2022</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1EBE075-097A-4A83-96D5-48B6AE547311}" type="slidenum">
              <a:rPr lang="es-ES" altLang="es-ES"/>
              <a:pPr>
                <a:defRPr/>
              </a:pPr>
              <a:t>‹Nº›</a:t>
            </a:fld>
            <a:endParaRPr lang="es-ES" altLang="es-ES"/>
          </a:p>
        </p:txBody>
      </p:sp>
    </p:spTree>
    <p:extLst>
      <p:ext uri="{BB962C8B-B14F-4D97-AF65-F5344CB8AC3E}">
        <p14:creationId xmlns:p14="http://schemas.microsoft.com/office/powerpoint/2010/main" val="4235594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p:cNvSpPr>
            <a:spLocks noGrp="1"/>
          </p:cNvSpPr>
          <p:nvPr>
            <p:ph type="dt" sz="half" idx="10"/>
          </p:nvPr>
        </p:nvSpPr>
        <p:spPr/>
        <p:txBody>
          <a:bodyPr/>
          <a:lstStyle>
            <a:lvl1pPr>
              <a:defRPr/>
            </a:lvl1pPr>
          </a:lstStyle>
          <a:p>
            <a:pPr>
              <a:defRPr/>
            </a:pPr>
            <a:fld id="{614652FC-AAA3-4A61-8C01-C246CD6F0B69}" type="datetime1">
              <a:rPr lang="es-ES" smtClean="0"/>
              <a:t>28/01/2022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61DC3EC3-54CA-4F01-9622-298180F0AF83}" type="slidenum">
              <a:rPr lang="es-ES" altLang="es-ES"/>
              <a:pPr>
                <a:defRPr/>
              </a:pPr>
              <a:t>‹Nº›</a:t>
            </a:fld>
            <a:endParaRPr lang="es-ES" altLang="es-ES"/>
          </a:p>
        </p:txBody>
      </p:sp>
    </p:spTree>
    <p:extLst>
      <p:ext uri="{BB962C8B-B14F-4D97-AF65-F5344CB8AC3E}">
        <p14:creationId xmlns:p14="http://schemas.microsoft.com/office/powerpoint/2010/main" val="268488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p:cNvSpPr>
            <a:spLocks noGrp="1"/>
          </p:cNvSpPr>
          <p:nvPr>
            <p:ph type="dt" sz="half" idx="10"/>
          </p:nvPr>
        </p:nvSpPr>
        <p:spPr/>
        <p:txBody>
          <a:bodyPr/>
          <a:lstStyle>
            <a:lvl1pPr>
              <a:defRPr/>
            </a:lvl1pPr>
          </a:lstStyle>
          <a:p>
            <a:pPr>
              <a:defRPr/>
            </a:pPr>
            <a:fld id="{A7AFF94B-07BA-4F09-94E7-D5C2D5615871}" type="datetime1">
              <a:rPr lang="es-ES" smtClean="0"/>
              <a:t>28/01/2022</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0B17E6F9-F65F-4FFC-A49B-4F64DB33DC2D}" type="slidenum">
              <a:rPr lang="es-ES" altLang="es-ES"/>
              <a:pPr>
                <a:defRPr/>
              </a:pPr>
              <a:t>‹Nº›</a:t>
            </a:fld>
            <a:endParaRPr lang="es-ES" altLang="es-ES"/>
          </a:p>
        </p:txBody>
      </p:sp>
    </p:spTree>
    <p:extLst>
      <p:ext uri="{BB962C8B-B14F-4D97-AF65-F5344CB8AC3E}">
        <p14:creationId xmlns:p14="http://schemas.microsoft.com/office/powerpoint/2010/main" val="2267174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p:cNvSpPr>
            <a:spLocks noGrp="1"/>
          </p:cNvSpPr>
          <p:nvPr>
            <p:ph type="dt" sz="half" idx="10"/>
          </p:nvPr>
        </p:nvSpPr>
        <p:spPr/>
        <p:txBody>
          <a:bodyPr/>
          <a:lstStyle>
            <a:lvl1pPr>
              <a:defRPr/>
            </a:lvl1pPr>
          </a:lstStyle>
          <a:p>
            <a:pPr>
              <a:defRPr/>
            </a:pPr>
            <a:fld id="{04CA9FD3-DB2F-4DF6-9C0F-A5A4C1A40CC8}" type="datetime1">
              <a:rPr lang="es-ES" smtClean="0"/>
              <a:t>28/01/2022</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33180333-609C-41F0-805B-E9EF48F7A191}" type="slidenum">
              <a:rPr lang="es-ES" altLang="es-ES"/>
              <a:pPr>
                <a:defRPr/>
              </a:pPr>
              <a:t>‹Nº›</a:t>
            </a:fld>
            <a:endParaRPr lang="es-ES" altLang="es-ES"/>
          </a:p>
        </p:txBody>
      </p:sp>
    </p:spTree>
    <p:extLst>
      <p:ext uri="{BB962C8B-B14F-4D97-AF65-F5344CB8AC3E}">
        <p14:creationId xmlns:p14="http://schemas.microsoft.com/office/powerpoint/2010/main" val="3127150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9EA64E46-C1BC-415E-88AE-33577AD3EA16}" type="datetime1">
              <a:rPr lang="es-ES" smtClean="0"/>
              <a:t>28/01/2022</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27B535DD-B00A-4478-A61E-A4F6A63E8DE7}" type="slidenum">
              <a:rPr lang="es-ES" altLang="es-ES"/>
              <a:pPr>
                <a:defRPr/>
              </a:pPr>
              <a:t>‹Nº›</a:t>
            </a:fld>
            <a:endParaRPr lang="es-ES" altLang="es-ES"/>
          </a:p>
        </p:txBody>
      </p:sp>
    </p:spTree>
    <p:extLst>
      <p:ext uri="{BB962C8B-B14F-4D97-AF65-F5344CB8AC3E}">
        <p14:creationId xmlns:p14="http://schemas.microsoft.com/office/powerpoint/2010/main" val="266925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2DABCC1A-C846-47F4-914A-ABB643267B9B}" type="datetime1">
              <a:rPr lang="es-ES" smtClean="0"/>
              <a:t>28/01/2022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54A1199-FC54-4658-8FD8-C5E7CDEEE04D}" type="slidenum">
              <a:rPr lang="es-ES" altLang="es-ES"/>
              <a:pPr>
                <a:defRPr/>
              </a:pPr>
              <a:t>‹Nº›</a:t>
            </a:fld>
            <a:endParaRPr lang="es-ES" altLang="es-ES"/>
          </a:p>
        </p:txBody>
      </p:sp>
    </p:spTree>
    <p:extLst>
      <p:ext uri="{BB962C8B-B14F-4D97-AF65-F5344CB8AC3E}">
        <p14:creationId xmlns:p14="http://schemas.microsoft.com/office/powerpoint/2010/main" val="308767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D67A4881-8926-417A-BA34-CB241D1DE1DA}" type="datetime1">
              <a:rPr lang="es-ES" smtClean="0"/>
              <a:t>28/01/2022</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0BFC7705-1ABD-482D-AA8F-4F5CA5EFAB22}" type="slidenum">
              <a:rPr lang="es-ES" altLang="es-ES"/>
              <a:pPr>
                <a:defRPr/>
              </a:pPr>
              <a:t>‹Nº›</a:t>
            </a:fld>
            <a:endParaRPr lang="es-ES" altLang="es-ES"/>
          </a:p>
        </p:txBody>
      </p:sp>
    </p:spTree>
    <p:extLst>
      <p:ext uri="{BB962C8B-B14F-4D97-AF65-F5344CB8AC3E}">
        <p14:creationId xmlns:p14="http://schemas.microsoft.com/office/powerpoint/2010/main" val="290208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20000"/>
          </a:schemeClr>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021F45A-2283-4155-9B38-C68752397F71}" type="datetime1">
              <a:rPr lang="es-ES" smtClean="0"/>
              <a:t>28/01/2022</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defRPr>
            </a:lvl1pPr>
          </a:lstStyle>
          <a:p>
            <a:pPr>
              <a:defRPr/>
            </a:pPr>
            <a:fld id="{D94813A4-A903-4F74-A01A-8A8594C4A9D1}" type="slidenum">
              <a:rPr lang="es-ES" altLang="es-ES"/>
              <a:pPr>
                <a:defRPr/>
              </a:pPr>
              <a:t>‹Nº›</a:t>
            </a:fld>
            <a:endParaRPr lang="es-ES" alt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nefrologiaaldia.org/" TargetMode="External"/><Relationship Id="rId7" Type="http://schemas.openxmlformats.org/officeDocument/2006/relationships/hyperlink" Target="https://uroweb.org/wp-content/uploads/EAU-Guidelines-on-Urological-infections-2019.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resistenciaantibioticos.es/es/publicaciones/recomendaciones-para-la-prevencion-de-la-infeccion-urinaria-asociada-sondaje-vesical" TargetMode="External"/><Relationship Id="rId5" Type="http://schemas.openxmlformats.org/officeDocument/2006/relationships/hyperlink" Target="https://kdigo.org/guidelines/acute-kidney-injury/" TargetMode="External"/><Relationship Id="rId4" Type="http://schemas.openxmlformats.org/officeDocument/2006/relationships/hyperlink" Target="https://doi.org/10.1161/HYPERTENSIONAHA.120.15026"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F00C6B3A-7E0B-46C1-BF3A-41FB6A4C5C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6438" y="115888"/>
            <a:ext cx="1476375"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2" descr="C:\Users\victor\OneDrive\NEFROLOGIA AL DIA\DOMINIO\Dossier\Icono NAD.jpg">
            <a:extLst>
              <a:ext uri="{FF2B5EF4-FFF2-40B4-BE49-F238E27FC236}">
                <a16:creationId xmlns:a16="http://schemas.microsoft.com/office/drawing/2014/main" id="{82142A4E-8951-40C9-A0A3-273A0A3A2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063" y="312738"/>
            <a:ext cx="1871662"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8 Rectángulo">
            <a:extLst>
              <a:ext uri="{FF2B5EF4-FFF2-40B4-BE49-F238E27FC236}">
                <a16:creationId xmlns:a16="http://schemas.microsoft.com/office/drawing/2014/main" id="{C6C03623-4A8E-4ED9-B867-D75B4BE3C43E}"/>
              </a:ext>
            </a:extLst>
          </p:cNvPr>
          <p:cNvSpPr>
            <a:spLocks noChangeArrowheads="1"/>
          </p:cNvSpPr>
          <p:nvPr/>
        </p:nvSpPr>
        <p:spPr bwMode="auto">
          <a:xfrm>
            <a:off x="2484438" y="193675"/>
            <a:ext cx="457200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s-ES" altLang="es-ES" sz="2200" b="1">
                <a:solidFill>
                  <a:srgbClr val="0000FF"/>
                </a:solidFill>
              </a:rPr>
              <a:t>Grupo Universidad de la SEN para Docencia de Grado</a:t>
            </a:r>
          </a:p>
          <a:p>
            <a:pPr algn="ctr" eaLnBrk="1" hangingPunct="1">
              <a:spcBef>
                <a:spcPct val="0"/>
              </a:spcBef>
              <a:buFontTx/>
              <a:buNone/>
            </a:pPr>
            <a:r>
              <a:rPr lang="es-ES" altLang="es-ES" sz="1600" b="1">
                <a:solidFill>
                  <a:srgbClr val="0000FF"/>
                </a:solidFill>
              </a:rPr>
              <a:t>Coordinador Prof Gabriel de Arriba</a:t>
            </a:r>
          </a:p>
        </p:txBody>
      </p:sp>
      <p:cxnSp>
        <p:nvCxnSpPr>
          <p:cNvPr id="11" name="10 Conector recto">
            <a:extLst>
              <a:ext uri="{FF2B5EF4-FFF2-40B4-BE49-F238E27FC236}">
                <a16:creationId xmlns:a16="http://schemas.microsoft.com/office/drawing/2014/main" id="{C71941E3-4100-4CC5-A695-1B4D32734F42}"/>
              </a:ext>
            </a:extLst>
          </p:cNvPr>
          <p:cNvCxnSpPr/>
          <p:nvPr/>
        </p:nvCxnSpPr>
        <p:spPr>
          <a:xfrm>
            <a:off x="252413" y="1444625"/>
            <a:ext cx="82804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4102" name="Text Box 309">
            <a:extLst>
              <a:ext uri="{FF2B5EF4-FFF2-40B4-BE49-F238E27FC236}">
                <a16:creationId xmlns:a16="http://schemas.microsoft.com/office/drawing/2014/main" id="{F35C101D-CEF6-489F-93C9-036AD9BD8BCB}"/>
              </a:ext>
            </a:extLst>
          </p:cNvPr>
          <p:cNvSpPr txBox="1">
            <a:spLocks noChangeArrowheads="1"/>
          </p:cNvSpPr>
          <p:nvPr/>
        </p:nvSpPr>
        <p:spPr bwMode="auto">
          <a:xfrm>
            <a:off x="702686" y="3227555"/>
            <a:ext cx="578312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s-ES" sz="2000" dirty="0">
                <a:solidFill>
                  <a:schemeClr val="bg1"/>
                </a:solidFill>
              </a:rPr>
              <a:t>PONENTES: Dr. </a:t>
            </a:r>
            <a:r>
              <a:rPr lang="es-ES" altLang="es-ES" sz="2000" dirty="0" err="1">
                <a:solidFill>
                  <a:schemeClr val="bg1"/>
                </a:solidFill>
              </a:rPr>
              <a:t>Ramon</a:t>
            </a:r>
            <a:r>
              <a:rPr lang="es-ES" altLang="es-ES" sz="2000" dirty="0">
                <a:solidFill>
                  <a:schemeClr val="bg1"/>
                </a:solidFill>
              </a:rPr>
              <a:t> Pons</a:t>
            </a:r>
          </a:p>
          <a:p>
            <a:pPr eaLnBrk="1" hangingPunct="1">
              <a:spcBef>
                <a:spcPct val="0"/>
              </a:spcBef>
              <a:buFontTx/>
              <a:buNone/>
            </a:pPr>
            <a:r>
              <a:rPr lang="es-ES" altLang="es-ES" sz="2000" dirty="0">
                <a:solidFill>
                  <a:schemeClr val="bg1"/>
                </a:solidFill>
              </a:rPr>
              <a:t>HOSPITAL: Hospital General Universitario de Castellón</a:t>
            </a:r>
          </a:p>
          <a:p>
            <a:pPr eaLnBrk="1" hangingPunct="1">
              <a:spcBef>
                <a:spcPct val="0"/>
              </a:spcBef>
              <a:buFontTx/>
              <a:buNone/>
            </a:pPr>
            <a:r>
              <a:rPr lang="es-ES" altLang="es-ES" sz="2000" dirty="0">
                <a:solidFill>
                  <a:schemeClr val="bg1"/>
                </a:solidFill>
              </a:rPr>
              <a:t>UNIVERSIDAD:  </a:t>
            </a:r>
            <a:r>
              <a:rPr lang="es-ES" altLang="es-ES" sz="2000" dirty="0" err="1">
                <a:solidFill>
                  <a:schemeClr val="bg1"/>
                </a:solidFill>
              </a:rPr>
              <a:t>Universitat</a:t>
            </a:r>
            <a:r>
              <a:rPr lang="es-ES" altLang="es-ES" sz="2000" dirty="0">
                <a:solidFill>
                  <a:schemeClr val="bg1"/>
                </a:solidFill>
              </a:rPr>
              <a:t> Jaume I</a:t>
            </a:r>
            <a:endParaRPr lang="es-ES" altLang="es-ES" sz="2000" dirty="0">
              <a:solidFill>
                <a:srgbClr val="000000"/>
              </a:solidFill>
            </a:endParaRPr>
          </a:p>
        </p:txBody>
      </p:sp>
      <p:sp>
        <p:nvSpPr>
          <p:cNvPr id="4103" name="309 CuadroTexto">
            <a:extLst>
              <a:ext uri="{FF2B5EF4-FFF2-40B4-BE49-F238E27FC236}">
                <a16:creationId xmlns:a16="http://schemas.microsoft.com/office/drawing/2014/main" id="{CAFADC1F-6145-4842-874C-07626AB451AC}"/>
              </a:ext>
            </a:extLst>
          </p:cNvPr>
          <p:cNvSpPr txBox="1">
            <a:spLocks noChangeArrowheads="1"/>
          </p:cNvSpPr>
          <p:nvPr/>
        </p:nvSpPr>
        <p:spPr bwMode="auto">
          <a:xfrm>
            <a:off x="684213" y="2205038"/>
            <a:ext cx="6332246" cy="76944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Arial" panose="020B0604020202020204" pitchFamily="34" charset="0"/>
              <a:buNone/>
            </a:pPr>
            <a:r>
              <a:rPr lang="es-ES" altLang="es-ES" sz="4400" b="1" dirty="0">
                <a:solidFill>
                  <a:srgbClr val="000000"/>
                </a:solidFill>
              </a:rPr>
              <a:t>Síndromes clínicos renales</a:t>
            </a:r>
            <a:endParaRPr lang="es-ES" altLang="es-ES" sz="2000" b="1" dirty="0">
              <a:solidFill>
                <a:srgbClr val="000000"/>
              </a:solidFill>
            </a:endParaRPr>
          </a:p>
        </p:txBody>
      </p:sp>
      <p:sp>
        <p:nvSpPr>
          <p:cNvPr id="4104" name="CuadroTexto 7">
            <a:extLst>
              <a:ext uri="{FF2B5EF4-FFF2-40B4-BE49-F238E27FC236}">
                <a16:creationId xmlns:a16="http://schemas.microsoft.com/office/drawing/2014/main" id="{499BA849-96D8-4A35-A785-A97B39538BA2}"/>
              </a:ext>
            </a:extLst>
          </p:cNvPr>
          <p:cNvSpPr txBox="1">
            <a:spLocks noChangeArrowheads="1"/>
          </p:cNvSpPr>
          <p:nvPr/>
        </p:nvSpPr>
        <p:spPr bwMode="auto">
          <a:xfrm>
            <a:off x="179388" y="949325"/>
            <a:ext cx="3222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s-ES" sz="1400" u="sng">
                <a:solidFill>
                  <a:srgbClr val="0000FF"/>
                </a:solidFill>
                <a:latin typeface="Arial" panose="020B0604020202020204" pitchFamily="34" charset="0"/>
              </a:rPr>
              <a:t>  http://www.nefrologiaaldia.org</a:t>
            </a:r>
          </a:p>
        </p:txBody>
      </p:sp>
      <p:sp>
        <p:nvSpPr>
          <p:cNvPr id="10" name="CuadroTexto 9">
            <a:extLst>
              <a:ext uri="{FF2B5EF4-FFF2-40B4-BE49-F238E27FC236}">
                <a16:creationId xmlns:a16="http://schemas.microsoft.com/office/drawing/2014/main" id="{93CBA89C-B6A5-437E-BE93-3134544E67B5}"/>
              </a:ext>
            </a:extLst>
          </p:cNvPr>
          <p:cNvSpPr txBox="1"/>
          <p:nvPr/>
        </p:nvSpPr>
        <p:spPr>
          <a:xfrm>
            <a:off x="478234" y="4876800"/>
            <a:ext cx="8187531" cy="1429622"/>
          </a:xfrm>
          <a:prstGeom prst="rect">
            <a:avLst/>
          </a:prstGeom>
          <a:solidFill>
            <a:schemeClr val="tx1">
              <a:lumMod val="95000"/>
            </a:schemeClr>
          </a:solidFill>
        </p:spPr>
        <p:txBody>
          <a:bodyPr wrap="square">
            <a:spAutoFit/>
          </a:bodyPr>
          <a:lstStyle/>
          <a:p>
            <a:pPr marL="12700" marR="5080">
              <a:lnSpc>
                <a:spcPct val="150000"/>
              </a:lnSpc>
              <a:spcBef>
                <a:spcPts val="105"/>
              </a:spcBef>
              <a:tabLst>
                <a:tab pos="354965" algn="l"/>
                <a:tab pos="355600" algn="l"/>
              </a:tabLst>
            </a:pPr>
            <a:r>
              <a:rPr lang="es-ES" sz="2000" i="1" spc="-10" dirty="0">
                <a:solidFill>
                  <a:schemeClr val="bg1"/>
                </a:solidFill>
                <a:latin typeface="Calibri"/>
                <a:cs typeface="Calibri"/>
              </a:rPr>
              <a:t>En este tema se revisan </a:t>
            </a:r>
            <a:r>
              <a:rPr lang="es-ES" sz="2000" i="1" dirty="0">
                <a:solidFill>
                  <a:schemeClr val="bg1"/>
                </a:solidFill>
                <a:latin typeface="Calibri"/>
                <a:cs typeface="Calibri"/>
              </a:rPr>
              <a:t>los</a:t>
            </a:r>
            <a:r>
              <a:rPr lang="es-ES" sz="2000" i="1" spc="130" dirty="0">
                <a:solidFill>
                  <a:schemeClr val="bg1"/>
                </a:solidFill>
                <a:latin typeface="Calibri"/>
                <a:cs typeface="Calibri"/>
              </a:rPr>
              <a:t> principales síndromes clínicos que servirán para entender claramente las enfermedades renales específicas. Se utilizarán ejemplos para facilitar el aprendizaje.</a:t>
            </a:r>
            <a:endParaRPr lang="es-ES" sz="2000" i="1" dirty="0">
              <a:solidFill>
                <a:schemeClr val="bg1"/>
              </a:solidFill>
              <a:latin typeface="Calibri"/>
              <a:cs typeface="Calibri"/>
            </a:endParaRPr>
          </a:p>
        </p:txBody>
      </p:sp>
    </p:spTree>
    <p:extLst>
      <p:ext uri="{BB962C8B-B14F-4D97-AF65-F5344CB8AC3E}">
        <p14:creationId xmlns:p14="http://schemas.microsoft.com/office/powerpoint/2010/main" val="246659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Síndrome nefrótico</a:t>
            </a:r>
          </a:p>
        </p:txBody>
      </p:sp>
      <p:sp>
        <p:nvSpPr>
          <p:cNvPr id="4099" name="Marcador de contenido 2"/>
          <p:cNvSpPr>
            <a:spLocks noGrp="1"/>
          </p:cNvSpPr>
          <p:nvPr>
            <p:ph idx="1"/>
          </p:nvPr>
        </p:nvSpPr>
        <p:spPr>
          <a:xfrm>
            <a:off x="611188" y="1293813"/>
            <a:ext cx="7743825" cy="1489075"/>
          </a:xfrm>
        </p:spPr>
        <p:txBody>
          <a:bodyPr/>
          <a:lstStyle/>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Proteinuria mayor de 3,5 g/24h (mayor 40 mg/h/m</a:t>
            </a:r>
            <a:r>
              <a:rPr lang="es-ES" sz="2400" spc="-1" baseline="30000" dirty="0">
                <a:solidFill>
                  <a:schemeClr val="bg1">
                    <a:lumMod val="95000"/>
                    <a:lumOff val="5000"/>
                  </a:schemeClr>
                </a:solidFill>
                <a:latin typeface="Arial"/>
              </a:rPr>
              <a:t>2</a:t>
            </a:r>
            <a:r>
              <a:rPr lang="es-ES" sz="2400" spc="-1" dirty="0">
                <a:solidFill>
                  <a:schemeClr val="bg1">
                    <a:lumMod val="95000"/>
                    <a:lumOff val="5000"/>
                  </a:schemeClr>
                </a:solidFill>
                <a:latin typeface="Arial"/>
              </a:rPr>
              <a:t> </a:t>
            </a:r>
            <a:r>
              <a:rPr lang="es-ES" sz="2400" spc="-1" dirty="0" err="1">
                <a:solidFill>
                  <a:schemeClr val="bg1">
                    <a:lumMod val="95000"/>
                    <a:lumOff val="5000"/>
                  </a:schemeClr>
                </a:solidFill>
                <a:latin typeface="Arial"/>
              </a:rPr>
              <a:t>sc</a:t>
            </a:r>
            <a:r>
              <a:rPr lang="es-ES" sz="2400" spc="-1" dirty="0">
                <a:solidFill>
                  <a:schemeClr val="bg1">
                    <a:lumMod val="95000"/>
                    <a:lumOff val="5000"/>
                  </a:schemeClr>
                </a:solidFill>
                <a:latin typeface="Arial"/>
              </a:rPr>
              <a:t>)</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Edemas</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Hipoalbuminemia</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Hiperlipemia</a:t>
            </a:r>
            <a:endParaRPr lang="es-ES_tradnl" sz="2400" spc="-1" dirty="0">
              <a:solidFill>
                <a:schemeClr val="bg1">
                  <a:lumMod val="95000"/>
                  <a:lumOff val="5000"/>
                </a:schemeClr>
              </a:solidFill>
            </a:endParaRPr>
          </a:p>
        </p:txBody>
      </p:sp>
      <p:graphicFrame>
        <p:nvGraphicFramePr>
          <p:cNvPr id="7" name="Marcador de contenido 1"/>
          <p:cNvGraphicFramePr>
            <a:graphicFrameLocks/>
          </p:cNvGraphicFramePr>
          <p:nvPr>
            <p:extLst>
              <p:ext uri="{D42A27DB-BD31-4B8C-83A1-F6EECF244321}">
                <p14:modId xmlns:p14="http://schemas.microsoft.com/office/powerpoint/2010/main" val="1282963595"/>
              </p:ext>
            </p:extLst>
          </p:nvPr>
        </p:nvGraphicFramePr>
        <p:xfrm>
          <a:off x="423863" y="3321050"/>
          <a:ext cx="7931150" cy="2378075"/>
        </p:xfrm>
        <a:graphic>
          <a:graphicData uri="http://schemas.openxmlformats.org/drawingml/2006/table">
            <a:tbl>
              <a:tblPr firstRow="1" bandRow="1">
                <a:tableStyleId>{5C22544A-7EE6-4342-B048-85BDC9FD1C3A}</a:tableStyleId>
              </a:tblPr>
              <a:tblGrid>
                <a:gridCol w="2380526">
                  <a:extLst>
                    <a:ext uri="{9D8B030D-6E8A-4147-A177-3AD203B41FA5}">
                      <a16:colId xmlns:a16="http://schemas.microsoft.com/office/drawing/2014/main" val="20000"/>
                    </a:ext>
                  </a:extLst>
                </a:gridCol>
                <a:gridCol w="1984120">
                  <a:extLst>
                    <a:ext uri="{9D8B030D-6E8A-4147-A177-3AD203B41FA5}">
                      <a16:colId xmlns:a16="http://schemas.microsoft.com/office/drawing/2014/main" val="20001"/>
                    </a:ext>
                  </a:extLst>
                </a:gridCol>
                <a:gridCol w="3566504">
                  <a:extLst>
                    <a:ext uri="{9D8B030D-6E8A-4147-A177-3AD203B41FA5}">
                      <a16:colId xmlns:a16="http://schemas.microsoft.com/office/drawing/2014/main" val="20002"/>
                    </a:ext>
                  </a:extLst>
                </a:gridCol>
              </a:tblGrid>
              <a:tr h="457293">
                <a:tc>
                  <a:txBody>
                    <a:bodyPr/>
                    <a:lstStyle/>
                    <a:p>
                      <a:pPr algn="ctr"/>
                      <a:r>
                        <a:rPr lang="es-ES" sz="2400" dirty="0">
                          <a:solidFill>
                            <a:schemeClr val="tx1"/>
                          </a:solidFill>
                        </a:rPr>
                        <a:t>Sospecha</a:t>
                      </a:r>
                    </a:p>
                  </a:txBody>
                  <a:tcPr marL="91439" marR="91439" marT="45710" marB="45710">
                    <a:solidFill>
                      <a:schemeClr val="bg2">
                        <a:lumMod val="50000"/>
                      </a:schemeClr>
                    </a:solidFill>
                  </a:tcPr>
                </a:tc>
                <a:tc>
                  <a:txBody>
                    <a:bodyPr/>
                    <a:lstStyle/>
                    <a:p>
                      <a:pPr algn="ctr"/>
                      <a:r>
                        <a:rPr lang="es-ES" sz="2400" dirty="0">
                          <a:solidFill>
                            <a:schemeClr val="tx1"/>
                          </a:solidFill>
                        </a:rPr>
                        <a:t>Exploraciones</a:t>
                      </a:r>
                    </a:p>
                  </a:txBody>
                  <a:tcPr marL="91439" marR="91439" marT="45710" marB="45710">
                    <a:solidFill>
                      <a:schemeClr val="bg2">
                        <a:lumMod val="50000"/>
                      </a:schemeClr>
                    </a:solidFill>
                  </a:tcPr>
                </a:tc>
                <a:tc>
                  <a:txBody>
                    <a:bodyPr/>
                    <a:lstStyle/>
                    <a:p>
                      <a:pPr algn="ctr"/>
                      <a:r>
                        <a:rPr lang="es-ES" sz="2400" dirty="0">
                          <a:solidFill>
                            <a:schemeClr val="tx1"/>
                          </a:solidFill>
                        </a:rPr>
                        <a:t>Principales Causas</a:t>
                      </a:r>
                    </a:p>
                  </a:txBody>
                  <a:tcPr marL="91439" marR="91439" marT="45710" marB="45710">
                    <a:solidFill>
                      <a:schemeClr val="bg2">
                        <a:lumMod val="50000"/>
                      </a:schemeClr>
                    </a:solidFill>
                  </a:tcPr>
                </a:tc>
                <a:extLst>
                  <a:ext uri="{0D108BD9-81ED-4DB2-BD59-A6C34878D82A}">
                    <a16:rowId xmlns:a16="http://schemas.microsoft.com/office/drawing/2014/main" val="10000"/>
                  </a:ext>
                </a:extLst>
              </a:tr>
              <a:tr h="1920782">
                <a:tc>
                  <a:txBody>
                    <a:bodyPr/>
                    <a:lstStyle/>
                    <a:p>
                      <a:pPr algn="ctr"/>
                      <a:r>
                        <a:rPr lang="es-ES" sz="2400" b="0" i="0" dirty="0">
                          <a:solidFill>
                            <a:schemeClr val="bg1"/>
                          </a:solidFill>
                        </a:rPr>
                        <a:t>Edemas</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 sz="2400" b="0" i="0" dirty="0">
                          <a:solidFill>
                            <a:schemeClr val="bg1"/>
                          </a:solidFill>
                        </a:rPr>
                        <a:t>Orina espumosa</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sz="2400" b="0" i="0" dirty="0">
                        <a:solidFill>
                          <a:schemeClr val="bg1"/>
                        </a:solidFill>
                      </a:endParaRPr>
                    </a:p>
                  </a:txBody>
                  <a:tcPr marL="91439" marR="91439" marT="45710" marB="45710">
                    <a:solidFill>
                      <a:schemeClr val="accent1">
                        <a:lumMod val="40000"/>
                        <a:lumOff val="60000"/>
                      </a:schemeClr>
                    </a:solidFill>
                  </a:tcPr>
                </a:tc>
                <a:tc>
                  <a:txBody>
                    <a:bodyPr/>
                    <a:lstStyle/>
                    <a:p>
                      <a:pPr algn="ctr"/>
                      <a:r>
                        <a:rPr lang="es-ES" sz="2400" b="0" i="0" dirty="0">
                          <a:solidFill>
                            <a:schemeClr val="bg1"/>
                          </a:solidFill>
                        </a:rPr>
                        <a:t>Orina 24h</a:t>
                      </a:r>
                    </a:p>
                    <a:p>
                      <a:pPr algn="ctr"/>
                      <a:r>
                        <a:rPr lang="es-ES" sz="2400" b="0" i="0" dirty="0">
                          <a:solidFill>
                            <a:schemeClr val="bg1"/>
                          </a:solidFill>
                        </a:rPr>
                        <a:t>Biopsia renal</a:t>
                      </a:r>
                    </a:p>
                  </a:txBody>
                  <a:tcPr marL="91439" marR="91439" marT="45710" marB="45710">
                    <a:solidFill>
                      <a:schemeClr val="accent1">
                        <a:lumMod val="40000"/>
                        <a:lumOff val="60000"/>
                      </a:schemeClr>
                    </a:solidFill>
                  </a:tcPr>
                </a:tc>
                <a:tc>
                  <a:txBody>
                    <a:bodyPr/>
                    <a:lstStyle/>
                    <a:p>
                      <a:pPr algn="ctr"/>
                      <a:r>
                        <a:rPr lang="es-ES" sz="2400" b="0" i="0" dirty="0">
                          <a:solidFill>
                            <a:schemeClr val="bg1"/>
                          </a:solidFill>
                        </a:rPr>
                        <a:t>Glomerulopatías:</a:t>
                      </a:r>
                    </a:p>
                    <a:p>
                      <a:pPr algn="ctr"/>
                      <a:r>
                        <a:rPr lang="es-ES" sz="2400" b="0" i="0" dirty="0">
                          <a:solidFill>
                            <a:schemeClr val="bg1"/>
                          </a:solidFill>
                        </a:rPr>
                        <a:t> Membranosa</a:t>
                      </a:r>
                    </a:p>
                    <a:p>
                      <a:pPr algn="ctr"/>
                      <a:r>
                        <a:rPr lang="es-ES" sz="2400" b="0" i="0" dirty="0">
                          <a:solidFill>
                            <a:schemeClr val="bg1"/>
                          </a:solidFill>
                        </a:rPr>
                        <a:t>Cambios mínimos</a:t>
                      </a:r>
                    </a:p>
                    <a:p>
                      <a:pPr algn="ctr"/>
                      <a:r>
                        <a:rPr lang="es-ES" sz="2400" b="0" i="0" dirty="0">
                          <a:solidFill>
                            <a:schemeClr val="bg1"/>
                          </a:solidFill>
                        </a:rPr>
                        <a:t>Esclerosante focal</a:t>
                      </a:r>
                    </a:p>
                    <a:p>
                      <a:pPr algn="ctr"/>
                      <a:r>
                        <a:rPr lang="es-ES_tradnl" sz="2400" b="0" i="0" dirty="0">
                          <a:solidFill>
                            <a:schemeClr val="bg1"/>
                          </a:solidFill>
                        </a:rPr>
                        <a:t>Otras</a:t>
                      </a:r>
                      <a:endParaRPr lang="es-ES" sz="2400" b="0" i="0" dirty="0">
                        <a:solidFill>
                          <a:schemeClr val="bg1"/>
                        </a:solidFill>
                      </a:endParaRPr>
                    </a:p>
                  </a:txBody>
                  <a:tcPr marL="91439" marR="91439" marT="45710" marB="45710">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34975" y="1624013"/>
            <a:ext cx="8229600" cy="4525962"/>
          </a:xfrm>
        </p:spPr>
        <p:txBody>
          <a:bodyPr/>
          <a:lstStyle/>
          <a:p>
            <a:pPr marL="0" indent="0" algn="just">
              <a:spcBef>
                <a:spcPts val="0"/>
              </a:spcBef>
              <a:buFont typeface="Arial" panose="020B0604020202020204" pitchFamily="34" charset="0"/>
              <a:buNone/>
              <a:defRPr/>
            </a:pPr>
            <a:r>
              <a:rPr lang="es-ES" sz="2800" spc="-1" dirty="0">
                <a:solidFill>
                  <a:srgbClr val="000000"/>
                </a:solidFill>
              </a:rPr>
              <a:t>Mujer de 20 años de edad que consulta por cefalea, edemas progresivos en miembros inferiores desde hace 4 días y orina oscura de color «agua de lavar carne». </a:t>
            </a:r>
          </a:p>
          <a:p>
            <a:pPr marL="0" indent="0" algn="just">
              <a:spcBef>
                <a:spcPts val="0"/>
              </a:spcBef>
              <a:buFont typeface="Arial" panose="020B0604020202020204" pitchFamily="34" charset="0"/>
              <a:buNone/>
              <a:defRPr/>
            </a:pPr>
            <a:r>
              <a:rPr lang="es-ES" sz="2800" spc="-1" dirty="0">
                <a:solidFill>
                  <a:srgbClr val="000000"/>
                </a:solidFill>
              </a:rPr>
              <a:t>Exploración: presión arterial de 150/95 </a:t>
            </a:r>
            <a:r>
              <a:rPr lang="es-ES" sz="2800" spc="-1" dirty="0" err="1">
                <a:solidFill>
                  <a:srgbClr val="000000"/>
                </a:solidFill>
              </a:rPr>
              <a:t>mmHg</a:t>
            </a:r>
            <a:r>
              <a:rPr lang="es-ES" sz="2800" spc="-1" dirty="0">
                <a:solidFill>
                  <a:srgbClr val="000000"/>
                </a:solidFill>
              </a:rPr>
              <a:t>. </a:t>
            </a:r>
          </a:p>
          <a:p>
            <a:pPr marL="0" indent="0" algn="just">
              <a:spcBef>
                <a:spcPts val="0"/>
              </a:spcBef>
              <a:buFont typeface="Arial" panose="020B0604020202020204" pitchFamily="34" charset="0"/>
              <a:buNone/>
              <a:defRPr/>
            </a:pPr>
            <a:r>
              <a:rPr lang="es-ES" sz="2800" spc="-1" dirty="0">
                <a:solidFill>
                  <a:srgbClr val="000000"/>
                </a:solidFill>
              </a:rPr>
              <a:t>Análisis: </a:t>
            </a:r>
          </a:p>
          <a:p>
            <a:pPr algn="just">
              <a:spcBef>
                <a:spcPts val="0"/>
              </a:spcBef>
              <a:buFontTx/>
              <a:buChar char="-"/>
              <a:defRPr/>
            </a:pPr>
            <a:r>
              <a:rPr lang="es-ES" sz="2800" spc="-1" dirty="0">
                <a:solidFill>
                  <a:srgbClr val="000000"/>
                </a:solidFill>
              </a:rPr>
              <a:t>Sangre: hemoglobina 9 g/</a:t>
            </a:r>
            <a:r>
              <a:rPr lang="es-ES" sz="2800" spc="-1" dirty="0" err="1">
                <a:solidFill>
                  <a:srgbClr val="000000"/>
                </a:solidFill>
              </a:rPr>
              <a:t>dL</a:t>
            </a:r>
            <a:r>
              <a:rPr lang="es-ES" sz="2800" spc="-1" dirty="0">
                <a:solidFill>
                  <a:srgbClr val="000000"/>
                </a:solidFill>
              </a:rPr>
              <a:t>, glucosa 98, urea 90, </a:t>
            </a:r>
            <a:r>
              <a:rPr lang="es-ES" sz="2800" spc="-1" dirty="0" err="1">
                <a:solidFill>
                  <a:srgbClr val="000000"/>
                </a:solidFill>
              </a:rPr>
              <a:t>creat</a:t>
            </a:r>
            <a:r>
              <a:rPr lang="es-ES" sz="2800" spc="-1" dirty="0">
                <a:solidFill>
                  <a:srgbClr val="000000"/>
                </a:solidFill>
              </a:rPr>
              <a:t> 1.9 mg/</a:t>
            </a:r>
            <a:r>
              <a:rPr lang="es-ES" sz="2800" spc="-1" dirty="0" err="1">
                <a:solidFill>
                  <a:srgbClr val="000000"/>
                </a:solidFill>
              </a:rPr>
              <a:t>dL</a:t>
            </a:r>
            <a:r>
              <a:rPr lang="es-ES" sz="2800" spc="-1" dirty="0">
                <a:solidFill>
                  <a:srgbClr val="000000"/>
                </a:solidFill>
              </a:rPr>
              <a:t>, </a:t>
            </a:r>
            <a:r>
              <a:rPr lang="es-ES" sz="2800" spc="-1" dirty="0" err="1">
                <a:solidFill>
                  <a:srgbClr val="000000"/>
                </a:solidFill>
              </a:rPr>
              <a:t>Na</a:t>
            </a:r>
            <a:r>
              <a:rPr lang="es-ES" sz="2800" spc="-1" dirty="0">
                <a:solidFill>
                  <a:srgbClr val="000000"/>
                </a:solidFill>
              </a:rPr>
              <a:t> 138, K 4.2 mmol/L. </a:t>
            </a:r>
          </a:p>
          <a:p>
            <a:pPr algn="just">
              <a:spcBef>
                <a:spcPts val="0"/>
              </a:spcBef>
              <a:buFontTx/>
              <a:buChar char="-"/>
              <a:defRPr/>
            </a:pPr>
            <a:r>
              <a:rPr lang="es-ES" sz="2800" spc="-1" dirty="0">
                <a:solidFill>
                  <a:srgbClr val="000000"/>
                </a:solidFill>
              </a:rPr>
              <a:t>Orina: Sedimento con 25 hematíes/campo y cilindros hemáticos y proteínas 100 mg/</a:t>
            </a:r>
            <a:r>
              <a:rPr lang="es-ES" sz="2800" spc="-1" dirty="0" err="1">
                <a:solidFill>
                  <a:srgbClr val="000000"/>
                </a:solidFill>
              </a:rPr>
              <a:t>dL</a:t>
            </a:r>
            <a:r>
              <a:rPr lang="es-ES" sz="2800" spc="-1" dirty="0">
                <a:solidFill>
                  <a:srgbClr val="000000"/>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Síndrome nefrítico</a:t>
            </a:r>
          </a:p>
        </p:txBody>
      </p:sp>
      <p:sp>
        <p:nvSpPr>
          <p:cNvPr id="4099" name="Marcador de contenido 2"/>
          <p:cNvSpPr>
            <a:spLocks noGrp="1"/>
          </p:cNvSpPr>
          <p:nvPr>
            <p:ph idx="1"/>
          </p:nvPr>
        </p:nvSpPr>
        <p:spPr>
          <a:xfrm>
            <a:off x="793750" y="1410814"/>
            <a:ext cx="7743825" cy="1847850"/>
          </a:xfrm>
        </p:spPr>
        <p:txBody>
          <a:bodyPr/>
          <a:lstStyle/>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mj-lt"/>
                <a:cs typeface="Arial" pitchFamily="34" charset="0"/>
              </a:rPr>
              <a:t>Edemas</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Oliguria</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Hipertensión arterial</a:t>
            </a:r>
            <a:endParaRPr lang="es-ES" sz="2400" spc="-1" dirty="0">
              <a:solidFill>
                <a:schemeClr val="bg1">
                  <a:lumMod val="95000"/>
                  <a:lumOff val="5000"/>
                </a:schemeClr>
              </a:solidFill>
              <a:latin typeface="+mj-lt"/>
              <a:cs typeface="Arial" pitchFamily="34" charset="0"/>
            </a:endParaRP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mj-lt"/>
                <a:cs typeface="Arial" pitchFamily="34" charset="0"/>
              </a:rPr>
              <a:t>Proteinuria</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Hematuria</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Disminución del filtrado glomerular</a:t>
            </a:r>
          </a:p>
        </p:txBody>
      </p:sp>
      <p:graphicFrame>
        <p:nvGraphicFramePr>
          <p:cNvPr id="7" name="Marcador de contenido 1"/>
          <p:cNvGraphicFramePr>
            <a:graphicFrameLocks/>
          </p:cNvGraphicFramePr>
          <p:nvPr>
            <p:extLst>
              <p:ext uri="{D42A27DB-BD31-4B8C-83A1-F6EECF244321}">
                <p14:modId xmlns:p14="http://schemas.microsoft.com/office/powerpoint/2010/main" val="2508824732"/>
              </p:ext>
            </p:extLst>
          </p:nvPr>
        </p:nvGraphicFramePr>
        <p:xfrm>
          <a:off x="606425" y="4221088"/>
          <a:ext cx="7931150" cy="2208213"/>
        </p:xfrm>
        <a:graphic>
          <a:graphicData uri="http://schemas.openxmlformats.org/drawingml/2006/table">
            <a:tbl>
              <a:tblPr firstRow="1" bandRow="1">
                <a:tableStyleId>{5C22544A-7EE6-4342-B048-85BDC9FD1C3A}</a:tableStyleId>
              </a:tblPr>
              <a:tblGrid>
                <a:gridCol w="2380526">
                  <a:extLst>
                    <a:ext uri="{9D8B030D-6E8A-4147-A177-3AD203B41FA5}">
                      <a16:colId xmlns:a16="http://schemas.microsoft.com/office/drawing/2014/main" val="20000"/>
                    </a:ext>
                  </a:extLst>
                </a:gridCol>
                <a:gridCol w="2703715">
                  <a:extLst>
                    <a:ext uri="{9D8B030D-6E8A-4147-A177-3AD203B41FA5}">
                      <a16:colId xmlns:a16="http://schemas.microsoft.com/office/drawing/2014/main" val="20001"/>
                    </a:ext>
                  </a:extLst>
                </a:gridCol>
                <a:gridCol w="2846909">
                  <a:extLst>
                    <a:ext uri="{9D8B030D-6E8A-4147-A177-3AD203B41FA5}">
                      <a16:colId xmlns:a16="http://schemas.microsoft.com/office/drawing/2014/main" val="20002"/>
                    </a:ext>
                  </a:extLst>
                </a:gridCol>
              </a:tblGrid>
              <a:tr h="457152">
                <a:tc>
                  <a:txBody>
                    <a:bodyPr/>
                    <a:lstStyle/>
                    <a:p>
                      <a:pPr algn="ctr"/>
                      <a:r>
                        <a:rPr lang="es-ES" sz="2400" dirty="0">
                          <a:solidFill>
                            <a:schemeClr val="tx1"/>
                          </a:solidFill>
                        </a:rPr>
                        <a:t>Sospecha</a:t>
                      </a:r>
                    </a:p>
                  </a:txBody>
                  <a:tcPr marL="91439" marR="91439" marT="45696" marB="45696">
                    <a:solidFill>
                      <a:schemeClr val="bg2">
                        <a:lumMod val="50000"/>
                      </a:schemeClr>
                    </a:solidFill>
                  </a:tcPr>
                </a:tc>
                <a:tc>
                  <a:txBody>
                    <a:bodyPr/>
                    <a:lstStyle/>
                    <a:p>
                      <a:pPr algn="ctr"/>
                      <a:r>
                        <a:rPr lang="es-ES" sz="2400" dirty="0">
                          <a:solidFill>
                            <a:schemeClr val="tx1"/>
                          </a:solidFill>
                        </a:rPr>
                        <a:t>Exploraciones</a:t>
                      </a:r>
                    </a:p>
                  </a:txBody>
                  <a:tcPr marL="91439" marR="91439" marT="45696" marB="45696">
                    <a:solidFill>
                      <a:schemeClr val="bg2">
                        <a:lumMod val="50000"/>
                      </a:schemeClr>
                    </a:solidFill>
                  </a:tcPr>
                </a:tc>
                <a:tc>
                  <a:txBody>
                    <a:bodyPr/>
                    <a:lstStyle/>
                    <a:p>
                      <a:pPr algn="ctr"/>
                      <a:r>
                        <a:rPr lang="es-ES" sz="2400" dirty="0">
                          <a:solidFill>
                            <a:schemeClr val="tx1"/>
                          </a:solidFill>
                        </a:rPr>
                        <a:t>Principales causas</a:t>
                      </a:r>
                    </a:p>
                  </a:txBody>
                  <a:tcPr marL="91439" marR="91439" marT="45696" marB="45696">
                    <a:solidFill>
                      <a:schemeClr val="bg2">
                        <a:lumMod val="50000"/>
                      </a:schemeClr>
                    </a:solidFill>
                  </a:tcPr>
                </a:tc>
                <a:extLst>
                  <a:ext uri="{0D108BD9-81ED-4DB2-BD59-A6C34878D82A}">
                    <a16:rowId xmlns:a16="http://schemas.microsoft.com/office/drawing/2014/main" val="10000"/>
                  </a:ext>
                </a:extLst>
              </a:tr>
              <a:tr h="1751061">
                <a:tc>
                  <a:txBody>
                    <a:bodyPr/>
                    <a:lstStyle/>
                    <a:p>
                      <a:pPr algn="ctr"/>
                      <a:r>
                        <a:rPr lang="es-ES" sz="2000" b="0" i="0" dirty="0">
                          <a:solidFill>
                            <a:schemeClr val="bg1"/>
                          </a:solidFill>
                        </a:rPr>
                        <a:t>Edemas</a:t>
                      </a:r>
                    </a:p>
                    <a:p>
                      <a:pPr algn="ctr"/>
                      <a:r>
                        <a:rPr lang="es-ES_tradnl" sz="2000" b="0" i="0" dirty="0">
                          <a:solidFill>
                            <a:schemeClr val="bg1"/>
                          </a:solidFill>
                        </a:rPr>
                        <a:t>Oliguria</a:t>
                      </a:r>
                      <a:endParaRPr lang="es-ES" sz="2000" b="0" i="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ES" sz="2000" b="0" i="0" dirty="0">
                          <a:solidFill>
                            <a:schemeClr val="bg1"/>
                          </a:solidFill>
                        </a:rPr>
                        <a:t>Hipertensión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sz="2000" b="0" i="0" dirty="0">
                        <a:solidFill>
                          <a:schemeClr val="bg1"/>
                        </a:solidFill>
                      </a:endParaRPr>
                    </a:p>
                  </a:txBody>
                  <a:tcPr marL="91439" marR="91439" marT="45696" marB="45696">
                    <a:solidFill>
                      <a:schemeClr val="accent1">
                        <a:lumMod val="40000"/>
                        <a:lumOff val="60000"/>
                      </a:schemeClr>
                    </a:solidFill>
                  </a:tcPr>
                </a:tc>
                <a:tc>
                  <a:txBody>
                    <a:bodyPr/>
                    <a:lstStyle/>
                    <a:p>
                      <a:pPr algn="ctr"/>
                      <a:r>
                        <a:rPr lang="es-ES" sz="2000" b="0" i="0" dirty="0">
                          <a:solidFill>
                            <a:schemeClr val="bg1"/>
                          </a:solidFill>
                        </a:rPr>
                        <a:t>Sedimento y anormales</a:t>
                      </a:r>
                    </a:p>
                    <a:p>
                      <a:pPr algn="ctr"/>
                      <a:r>
                        <a:rPr lang="es-ES_tradnl" sz="2000" b="0" i="0" dirty="0">
                          <a:solidFill>
                            <a:schemeClr val="bg1"/>
                          </a:solidFill>
                        </a:rPr>
                        <a:t>Bioquímica</a:t>
                      </a:r>
                      <a:r>
                        <a:rPr lang="es-ES_tradnl" sz="2000" b="0" i="0" baseline="0" dirty="0">
                          <a:solidFill>
                            <a:schemeClr val="bg1"/>
                          </a:solidFill>
                        </a:rPr>
                        <a:t> sangre</a:t>
                      </a:r>
                    </a:p>
                    <a:p>
                      <a:pPr algn="ctr"/>
                      <a:r>
                        <a:rPr lang="es-ES_tradnl" sz="2000" b="0" i="0" baseline="0" dirty="0">
                          <a:solidFill>
                            <a:schemeClr val="bg1"/>
                          </a:solidFill>
                        </a:rPr>
                        <a:t>Serología, Inmunología</a:t>
                      </a:r>
                      <a:endParaRPr lang="es-ES" sz="2000" b="0" i="0" dirty="0">
                        <a:solidFill>
                          <a:schemeClr val="bg1"/>
                        </a:solidFill>
                      </a:endParaRPr>
                    </a:p>
                    <a:p>
                      <a:pPr algn="ctr"/>
                      <a:r>
                        <a:rPr lang="es-ES_tradnl" sz="2000" b="0" i="0" dirty="0">
                          <a:solidFill>
                            <a:schemeClr val="bg1"/>
                          </a:solidFill>
                        </a:rPr>
                        <a:t>Ecografía renal</a:t>
                      </a:r>
                      <a:endParaRPr lang="es-ES" sz="2000" b="0" i="0" dirty="0">
                        <a:solidFill>
                          <a:schemeClr val="bg1"/>
                        </a:solidFill>
                      </a:endParaRPr>
                    </a:p>
                    <a:p>
                      <a:pPr algn="ctr"/>
                      <a:r>
                        <a:rPr lang="es-ES" sz="2000" b="0" i="0" dirty="0">
                          <a:solidFill>
                            <a:schemeClr val="bg1"/>
                          </a:solidFill>
                        </a:rPr>
                        <a:t>Biopsia renal</a:t>
                      </a:r>
                    </a:p>
                  </a:txBody>
                  <a:tcPr marL="91439" marR="91439" marT="45696" marB="45696">
                    <a:solidFill>
                      <a:schemeClr val="accent1">
                        <a:lumMod val="40000"/>
                        <a:lumOff val="60000"/>
                      </a:schemeClr>
                    </a:solidFill>
                  </a:tcPr>
                </a:tc>
                <a:tc>
                  <a:txBody>
                    <a:bodyPr/>
                    <a:lstStyle/>
                    <a:p>
                      <a:pPr algn="ctr"/>
                      <a:r>
                        <a:rPr lang="es-ES" sz="2000" b="0" i="0" dirty="0">
                          <a:solidFill>
                            <a:schemeClr val="bg1"/>
                          </a:solidFill>
                        </a:rPr>
                        <a:t>Glomerulopatías:</a:t>
                      </a:r>
                    </a:p>
                    <a:p>
                      <a:pPr algn="ctr"/>
                      <a:r>
                        <a:rPr lang="es-ES" sz="2000" b="0" i="0" dirty="0">
                          <a:solidFill>
                            <a:schemeClr val="bg1"/>
                          </a:solidFill>
                        </a:rPr>
                        <a:t> </a:t>
                      </a:r>
                      <a:r>
                        <a:rPr lang="es-ES" sz="2000" b="0" i="0" dirty="0" err="1">
                          <a:solidFill>
                            <a:schemeClr val="bg1"/>
                          </a:solidFill>
                        </a:rPr>
                        <a:t>Postinfecciosa</a:t>
                      </a:r>
                      <a:endParaRPr lang="es-ES" sz="2000" b="0" i="0" dirty="0">
                        <a:solidFill>
                          <a:schemeClr val="bg1"/>
                        </a:solidFill>
                      </a:endParaRPr>
                    </a:p>
                    <a:p>
                      <a:pPr algn="ctr"/>
                      <a:r>
                        <a:rPr lang="es-ES_tradnl" sz="2000" b="0" i="0" dirty="0">
                          <a:solidFill>
                            <a:schemeClr val="bg1"/>
                          </a:solidFill>
                        </a:rPr>
                        <a:t>Primarias</a:t>
                      </a:r>
                    </a:p>
                    <a:p>
                      <a:pPr algn="ctr"/>
                      <a:r>
                        <a:rPr lang="es-ES_tradnl" sz="2000" b="0" i="0" dirty="0">
                          <a:solidFill>
                            <a:schemeClr val="bg1"/>
                          </a:solidFill>
                        </a:rPr>
                        <a:t>Secundarias</a:t>
                      </a:r>
                      <a:r>
                        <a:rPr lang="es-ES_tradnl" sz="2000" b="0" i="0" baseline="0" dirty="0">
                          <a:solidFill>
                            <a:schemeClr val="bg1"/>
                          </a:solidFill>
                        </a:rPr>
                        <a:t> (Lupus)</a:t>
                      </a:r>
                      <a:endParaRPr lang="es-ES" sz="2000" b="0" i="0" dirty="0">
                        <a:solidFill>
                          <a:schemeClr val="bg1"/>
                        </a:solidFill>
                      </a:endParaRPr>
                    </a:p>
                  </a:txBody>
                  <a:tcPr marL="91439" marR="91439" marT="45696" marB="45696">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57200" y="1268413"/>
            <a:ext cx="8229600" cy="4525962"/>
          </a:xfrm>
        </p:spPr>
        <p:txBody>
          <a:bodyPr/>
          <a:lstStyle/>
          <a:p>
            <a:pPr marL="0" indent="0" algn="just">
              <a:spcBef>
                <a:spcPts val="400"/>
              </a:spcBef>
              <a:buFont typeface="Arial" panose="020B0604020202020204" pitchFamily="34" charset="0"/>
              <a:buNone/>
              <a:defRPr/>
            </a:pPr>
            <a:r>
              <a:rPr lang="es-ES" sz="2400" spc="-1" dirty="0">
                <a:solidFill>
                  <a:srgbClr val="000000"/>
                </a:solidFill>
              </a:rPr>
              <a:t>Hombre de 55 años diagnosticado de HTA hace 5 años tras revisión rutinaria de empresa. Desde hace 2 en tratamiento con un ARA2 (Losartán 50 mg/24h) tras no conseguir normalizar cifras con medidas higiénico-dietéticas. </a:t>
            </a:r>
          </a:p>
          <a:p>
            <a:pPr marL="0" indent="0" algn="just">
              <a:spcBef>
                <a:spcPts val="400"/>
              </a:spcBef>
              <a:buFont typeface="Arial" panose="020B0604020202020204" pitchFamily="34" charset="0"/>
              <a:buNone/>
              <a:defRPr/>
            </a:pPr>
            <a:r>
              <a:rPr lang="es-ES" sz="2400" spc="-1" dirty="0">
                <a:solidFill>
                  <a:srgbClr val="000000"/>
                </a:solidFill>
              </a:rPr>
              <a:t>Refiere que desde hace 2 días tiene sensación de mareo y cefalea occipital que achaca a estrés en el trabajo. También se queja de que orina mucho. Al preguntar nos informa que hace una semana, coincidiendo con lesión en rodilla haciendo deporte, comenzó a tomar AINES. Al explorarlo objetivamos una TA de 220/110 </a:t>
            </a:r>
            <a:r>
              <a:rPr lang="es-ES" sz="2400" spc="-1" dirty="0" err="1">
                <a:solidFill>
                  <a:srgbClr val="000000"/>
                </a:solidFill>
              </a:rPr>
              <a:t>mmHg</a:t>
            </a:r>
            <a:r>
              <a:rPr lang="es-ES" sz="2400" spc="-1"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Hipertensión arterial</a:t>
            </a:r>
          </a:p>
        </p:txBody>
      </p:sp>
      <p:sp>
        <p:nvSpPr>
          <p:cNvPr id="4099" name="Marcador de contenido 2"/>
          <p:cNvSpPr>
            <a:spLocks noGrp="1"/>
          </p:cNvSpPr>
          <p:nvPr>
            <p:ph idx="1"/>
          </p:nvPr>
        </p:nvSpPr>
        <p:spPr>
          <a:xfrm>
            <a:off x="611188" y="1293813"/>
            <a:ext cx="7743825" cy="1055687"/>
          </a:xfrm>
        </p:spPr>
        <p:txBody>
          <a:bodyPr/>
          <a:lstStyle/>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Prevalencia en torno al 30-40% en España</a:t>
            </a:r>
          </a:p>
          <a:p>
            <a:pPr marL="0" indent="0" algn="just">
              <a:spcBef>
                <a:spcPts val="0"/>
              </a:spcBef>
              <a:buFont typeface="Arial" panose="020B0604020202020204" pitchFamily="34" charset="0"/>
              <a:buNone/>
              <a:defRPr/>
            </a:pPr>
            <a:r>
              <a:rPr lang="es-ES_tradnl" sz="2400" dirty="0">
                <a:solidFill>
                  <a:schemeClr val="bg1"/>
                </a:solidFill>
                <a:latin typeface="+mj-lt"/>
                <a:cs typeface="Arial" pitchFamily="34" charset="0"/>
              </a:rPr>
              <a:t>Esencial o primaria en el 90% de los casos (poligénica)</a:t>
            </a:r>
          </a:p>
          <a:p>
            <a:pPr marL="0" indent="0" algn="just">
              <a:spcBef>
                <a:spcPts val="0"/>
              </a:spcBef>
              <a:buFont typeface="Arial" panose="020B0604020202020204" pitchFamily="34" charset="0"/>
              <a:buNone/>
              <a:defRPr/>
            </a:pPr>
            <a:endParaRPr lang="es-ES_tradnl" sz="2400" spc="-1" dirty="0">
              <a:solidFill>
                <a:schemeClr val="bg1">
                  <a:lumMod val="95000"/>
                  <a:lumOff val="5000"/>
                </a:schemeClr>
              </a:solidFill>
              <a:latin typeface="+mj-lt"/>
              <a:cs typeface="Arial" pitchFamily="34" charset="0"/>
            </a:endParaRPr>
          </a:p>
        </p:txBody>
      </p:sp>
      <p:graphicFrame>
        <p:nvGraphicFramePr>
          <p:cNvPr id="7" name="Marcador de contenido 1"/>
          <p:cNvGraphicFramePr>
            <a:graphicFrameLocks/>
          </p:cNvGraphicFramePr>
          <p:nvPr>
            <p:extLst>
              <p:ext uri="{D42A27DB-BD31-4B8C-83A1-F6EECF244321}">
                <p14:modId xmlns:p14="http://schemas.microsoft.com/office/powerpoint/2010/main" val="3265060373"/>
              </p:ext>
            </p:extLst>
          </p:nvPr>
        </p:nvGraphicFramePr>
        <p:xfrm>
          <a:off x="457200" y="2519363"/>
          <a:ext cx="7931150" cy="2682875"/>
        </p:xfrm>
        <a:graphic>
          <a:graphicData uri="http://schemas.openxmlformats.org/drawingml/2006/table">
            <a:tbl>
              <a:tblPr firstRow="1" bandRow="1">
                <a:tableStyleId>{5C22544A-7EE6-4342-B048-85BDC9FD1C3A}</a:tableStyleId>
              </a:tblPr>
              <a:tblGrid>
                <a:gridCol w="2380526">
                  <a:extLst>
                    <a:ext uri="{9D8B030D-6E8A-4147-A177-3AD203B41FA5}">
                      <a16:colId xmlns:a16="http://schemas.microsoft.com/office/drawing/2014/main" val="20000"/>
                    </a:ext>
                  </a:extLst>
                </a:gridCol>
                <a:gridCol w="2631707">
                  <a:extLst>
                    <a:ext uri="{9D8B030D-6E8A-4147-A177-3AD203B41FA5}">
                      <a16:colId xmlns:a16="http://schemas.microsoft.com/office/drawing/2014/main" val="20001"/>
                    </a:ext>
                  </a:extLst>
                </a:gridCol>
                <a:gridCol w="2918917">
                  <a:extLst>
                    <a:ext uri="{9D8B030D-6E8A-4147-A177-3AD203B41FA5}">
                      <a16:colId xmlns:a16="http://schemas.microsoft.com/office/drawing/2014/main" val="20002"/>
                    </a:ext>
                  </a:extLst>
                </a:gridCol>
              </a:tblGrid>
              <a:tr h="457282">
                <a:tc>
                  <a:txBody>
                    <a:bodyPr/>
                    <a:lstStyle/>
                    <a:p>
                      <a:pPr algn="ctr"/>
                      <a:r>
                        <a:rPr lang="es-ES" sz="2400" dirty="0">
                          <a:solidFill>
                            <a:schemeClr val="tx1"/>
                          </a:solidFill>
                        </a:rPr>
                        <a:t>Sospecha</a:t>
                      </a:r>
                    </a:p>
                  </a:txBody>
                  <a:tcPr marL="91439" marR="91439" marT="45712" marB="45712">
                    <a:solidFill>
                      <a:schemeClr val="bg2">
                        <a:lumMod val="50000"/>
                      </a:schemeClr>
                    </a:solidFill>
                  </a:tcPr>
                </a:tc>
                <a:tc>
                  <a:txBody>
                    <a:bodyPr/>
                    <a:lstStyle/>
                    <a:p>
                      <a:pPr algn="ctr"/>
                      <a:r>
                        <a:rPr lang="es-ES" sz="2400" dirty="0">
                          <a:solidFill>
                            <a:schemeClr val="tx1"/>
                          </a:solidFill>
                        </a:rPr>
                        <a:t>Exploraciones</a:t>
                      </a:r>
                    </a:p>
                  </a:txBody>
                  <a:tcPr marL="91439" marR="91439" marT="45712" marB="45712">
                    <a:solidFill>
                      <a:schemeClr val="bg2">
                        <a:lumMod val="50000"/>
                      </a:schemeClr>
                    </a:solidFill>
                  </a:tcPr>
                </a:tc>
                <a:tc>
                  <a:txBody>
                    <a:bodyPr/>
                    <a:lstStyle/>
                    <a:p>
                      <a:pPr algn="ctr"/>
                      <a:r>
                        <a:rPr lang="es-ES" sz="2400" dirty="0">
                          <a:solidFill>
                            <a:schemeClr val="tx1"/>
                          </a:solidFill>
                        </a:rPr>
                        <a:t>Principales Causas</a:t>
                      </a:r>
                    </a:p>
                  </a:txBody>
                  <a:tcPr marL="91439" marR="91439" marT="45712" marB="45712">
                    <a:solidFill>
                      <a:schemeClr val="bg2">
                        <a:lumMod val="50000"/>
                      </a:schemeClr>
                    </a:solidFill>
                  </a:tcPr>
                </a:tc>
                <a:extLst>
                  <a:ext uri="{0D108BD9-81ED-4DB2-BD59-A6C34878D82A}">
                    <a16:rowId xmlns:a16="http://schemas.microsoft.com/office/drawing/2014/main" val="10000"/>
                  </a:ext>
                </a:extLst>
              </a:tr>
              <a:tr h="22255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Cefalea</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Mareo</a:t>
                      </a:r>
                      <a:endParaRPr lang="es-ES" sz="2000" b="0" i="0" dirty="0">
                        <a:solidFill>
                          <a:schemeClr val="bg1"/>
                        </a:solidFill>
                      </a:endParaRPr>
                    </a:p>
                  </a:txBody>
                  <a:tcPr marL="91439" marR="91439" marT="45712" marB="45712">
                    <a:solidFill>
                      <a:schemeClr val="accent1">
                        <a:lumMod val="40000"/>
                        <a:lumOff val="60000"/>
                      </a:schemeClr>
                    </a:solidFill>
                  </a:tcPr>
                </a:tc>
                <a:tc>
                  <a:txBody>
                    <a:bodyPr/>
                    <a:lstStyle/>
                    <a:p>
                      <a:pPr algn="ctr"/>
                      <a:r>
                        <a:rPr lang="es-ES_tradnl" sz="2000" b="0" i="0" dirty="0">
                          <a:solidFill>
                            <a:schemeClr val="bg1"/>
                          </a:solidFill>
                        </a:rPr>
                        <a:t>MAPA</a:t>
                      </a:r>
                    </a:p>
                    <a:p>
                      <a:pPr algn="ctr"/>
                      <a:r>
                        <a:rPr lang="es-ES_tradnl" sz="2000" b="0" i="0" dirty="0">
                          <a:solidFill>
                            <a:schemeClr val="bg1"/>
                          </a:solidFill>
                        </a:rPr>
                        <a:t>Sedimento y anormales</a:t>
                      </a:r>
                    </a:p>
                    <a:p>
                      <a:pPr algn="ctr"/>
                      <a:r>
                        <a:rPr lang="es-ES_tradnl" sz="2000" b="0" i="0" dirty="0">
                          <a:solidFill>
                            <a:schemeClr val="bg1"/>
                          </a:solidFill>
                        </a:rPr>
                        <a:t>Bioquímica</a:t>
                      </a:r>
                    </a:p>
                    <a:p>
                      <a:pPr algn="ctr"/>
                      <a:r>
                        <a:rPr lang="es-ES_tradnl" sz="2000" b="0" i="0" dirty="0">
                          <a:solidFill>
                            <a:schemeClr val="bg1"/>
                          </a:solidFill>
                        </a:rPr>
                        <a:t>Hemograma</a:t>
                      </a:r>
                    </a:p>
                    <a:p>
                      <a:pPr algn="ctr"/>
                      <a:r>
                        <a:rPr lang="es-ES_tradnl" sz="2000" b="0" i="0" baseline="0" dirty="0">
                          <a:solidFill>
                            <a:schemeClr val="bg1"/>
                          </a:solidFill>
                        </a:rPr>
                        <a:t>ECG</a:t>
                      </a:r>
                    </a:p>
                    <a:p>
                      <a:pPr marL="0" marR="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Fondo</a:t>
                      </a:r>
                      <a:r>
                        <a:rPr lang="es-ES_tradnl" sz="2000" b="0" i="0" baseline="0" dirty="0">
                          <a:solidFill>
                            <a:schemeClr val="bg1"/>
                          </a:solidFill>
                        </a:rPr>
                        <a:t> de ojo</a:t>
                      </a:r>
                      <a:endParaRPr lang="es-ES" sz="2000" b="0" i="0" baseline="0" dirty="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s-ES_tradnl" sz="2000" b="0" i="0" baseline="0" dirty="0">
                          <a:solidFill>
                            <a:schemeClr val="bg1"/>
                          </a:solidFill>
                        </a:rPr>
                        <a:t>Otras</a:t>
                      </a:r>
                    </a:p>
                  </a:txBody>
                  <a:tcPr marL="91439" marR="91439" marT="45712" marB="45712">
                    <a:solidFill>
                      <a:schemeClr val="accent1">
                        <a:lumMod val="40000"/>
                        <a:lumOff val="60000"/>
                      </a:schemeClr>
                    </a:solidFill>
                  </a:tcPr>
                </a:tc>
                <a:tc>
                  <a:txBody>
                    <a:bodyPr/>
                    <a:lstStyle/>
                    <a:p>
                      <a:pPr algn="ctr"/>
                      <a:r>
                        <a:rPr lang="es-ES_tradnl" sz="2000" b="0" i="0" dirty="0">
                          <a:solidFill>
                            <a:schemeClr val="bg1"/>
                          </a:solidFill>
                        </a:rPr>
                        <a:t>ERC</a:t>
                      </a:r>
                    </a:p>
                    <a:p>
                      <a:pPr algn="ctr"/>
                      <a:r>
                        <a:rPr lang="es-ES_tradnl" sz="2000" b="0" i="0" dirty="0">
                          <a:solidFill>
                            <a:schemeClr val="bg1"/>
                          </a:solidFill>
                        </a:rPr>
                        <a:t>Renovascular</a:t>
                      </a:r>
                    </a:p>
                    <a:p>
                      <a:pPr algn="ctr"/>
                      <a:r>
                        <a:rPr lang="es-ES_tradnl" sz="2000" b="0" i="0" dirty="0">
                          <a:solidFill>
                            <a:schemeClr val="bg1"/>
                          </a:solidFill>
                        </a:rPr>
                        <a:t>Fármacos</a:t>
                      </a:r>
                    </a:p>
                    <a:p>
                      <a:pPr marL="0" marR="0" indent="0" algn="ctr" defTabSz="914400" rtl="0" eaLnBrk="1" fontAlgn="auto" latinLnBrk="0" hangingPunct="1">
                        <a:lnSpc>
                          <a:spcPct val="100000"/>
                        </a:lnSpc>
                        <a:spcBef>
                          <a:spcPts val="0"/>
                        </a:spcBef>
                        <a:spcAft>
                          <a:spcPts val="0"/>
                        </a:spcAft>
                        <a:buClrTx/>
                        <a:buSzTx/>
                        <a:buFontTx/>
                        <a:buNone/>
                        <a:tabLst/>
                        <a:defRPr/>
                      </a:pPr>
                      <a:r>
                        <a:rPr lang="es-ES_tradnl" sz="2000" b="0" i="0" dirty="0" err="1">
                          <a:solidFill>
                            <a:schemeClr val="bg1"/>
                          </a:solidFill>
                        </a:rPr>
                        <a:t>Hiperaldosteronismo</a:t>
                      </a:r>
                      <a:r>
                        <a:rPr lang="es-ES_tradnl" sz="2000" b="0" i="0" dirty="0">
                          <a:solidFill>
                            <a:schemeClr val="bg1"/>
                          </a:solidFill>
                        </a:rPr>
                        <a:t>  primario</a:t>
                      </a:r>
                    </a:p>
                    <a:p>
                      <a:pPr algn="ctr"/>
                      <a:r>
                        <a:rPr lang="es-ES_tradnl" sz="2000" b="0" i="0" dirty="0">
                          <a:solidFill>
                            <a:schemeClr val="bg1"/>
                          </a:solidFill>
                        </a:rPr>
                        <a:t>Apnea</a:t>
                      </a:r>
                      <a:r>
                        <a:rPr lang="es-ES_tradnl" sz="2000" b="0" i="0" baseline="0" dirty="0">
                          <a:solidFill>
                            <a:schemeClr val="bg1"/>
                          </a:solidFill>
                        </a:rPr>
                        <a:t> del sueño</a:t>
                      </a:r>
                      <a:endParaRPr lang="es-ES" sz="2000" b="0" i="0" dirty="0">
                        <a:solidFill>
                          <a:schemeClr val="bg1"/>
                        </a:solidFill>
                      </a:endParaRPr>
                    </a:p>
                  </a:txBody>
                  <a:tcPr marL="91439" marR="91439" marT="45712" marB="45712">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ítulo 1"/>
          <p:cNvSpPr>
            <a:spLocks noGrp="1"/>
          </p:cNvSpPr>
          <p:nvPr>
            <p:ph type="title"/>
          </p:nvPr>
        </p:nvSpPr>
        <p:spPr>
          <a:xfrm>
            <a:off x="457200" y="274638"/>
            <a:ext cx="8229600" cy="993775"/>
          </a:xfrm>
        </p:spPr>
        <p:txBody>
          <a:bodyPr/>
          <a:lstStyle/>
          <a:p>
            <a:r>
              <a:rPr lang="es-ES" altLang="es-ES" sz="2800" dirty="0">
                <a:solidFill>
                  <a:schemeClr val="bg1"/>
                </a:solidFill>
                <a:latin typeface="Arial" panose="020B0604020202020204" pitchFamily="34" charset="0"/>
                <a:cs typeface="Arial" panose="020B0604020202020204" pitchFamily="34" charset="0"/>
              </a:rPr>
              <a:t>Sociedad Internacional de Hipertensión 2020</a:t>
            </a:r>
          </a:p>
        </p:txBody>
      </p:sp>
      <p:graphicFrame>
        <p:nvGraphicFramePr>
          <p:cNvPr id="2" name="Marcador de contenido 1"/>
          <p:cNvGraphicFramePr>
            <a:graphicFrameLocks noGrp="1"/>
          </p:cNvGraphicFramePr>
          <p:nvPr>
            <p:ph idx="1"/>
          </p:nvPr>
        </p:nvGraphicFramePr>
        <p:xfrm>
          <a:off x="457200" y="1300163"/>
          <a:ext cx="7777163" cy="1847850"/>
        </p:xfrm>
        <a:graphic>
          <a:graphicData uri="http://schemas.openxmlformats.org/drawingml/2006/table">
            <a:tbl>
              <a:tblPr firstRow="1" bandRow="1">
                <a:tableStyleId>{5C22544A-7EE6-4342-B048-85BDC9FD1C3A}</a:tableStyleId>
              </a:tblPr>
              <a:tblGrid>
                <a:gridCol w="1944291">
                  <a:extLst>
                    <a:ext uri="{9D8B030D-6E8A-4147-A177-3AD203B41FA5}">
                      <a16:colId xmlns:a16="http://schemas.microsoft.com/office/drawing/2014/main" val="20000"/>
                    </a:ext>
                  </a:extLst>
                </a:gridCol>
                <a:gridCol w="2448474">
                  <a:extLst>
                    <a:ext uri="{9D8B030D-6E8A-4147-A177-3AD203B41FA5}">
                      <a16:colId xmlns:a16="http://schemas.microsoft.com/office/drawing/2014/main" val="20001"/>
                    </a:ext>
                  </a:extLst>
                </a:gridCol>
                <a:gridCol w="936110">
                  <a:extLst>
                    <a:ext uri="{9D8B030D-6E8A-4147-A177-3AD203B41FA5}">
                      <a16:colId xmlns:a16="http://schemas.microsoft.com/office/drawing/2014/main" val="20002"/>
                    </a:ext>
                  </a:extLst>
                </a:gridCol>
                <a:gridCol w="2448288">
                  <a:extLst>
                    <a:ext uri="{9D8B030D-6E8A-4147-A177-3AD203B41FA5}">
                      <a16:colId xmlns:a16="http://schemas.microsoft.com/office/drawing/2014/main" val="20003"/>
                    </a:ext>
                  </a:extLst>
                </a:gridCol>
              </a:tblGrid>
              <a:tr h="365685">
                <a:tc>
                  <a:txBody>
                    <a:bodyPr/>
                    <a:lstStyle/>
                    <a:p>
                      <a:r>
                        <a:rPr lang="es-ES" sz="1800" dirty="0">
                          <a:solidFill>
                            <a:schemeClr val="bg1"/>
                          </a:solidFill>
                        </a:rPr>
                        <a:t>Categoría</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PA Sistólica (</a:t>
                      </a:r>
                      <a:r>
                        <a:rPr lang="es-ES" sz="1800" dirty="0" err="1">
                          <a:solidFill>
                            <a:schemeClr val="bg1"/>
                          </a:solidFill>
                        </a:rPr>
                        <a:t>mmHg</a:t>
                      </a:r>
                      <a:r>
                        <a:rPr lang="es-ES" sz="1800" dirty="0">
                          <a:solidFill>
                            <a:schemeClr val="bg1"/>
                          </a:solidFill>
                        </a:rPr>
                        <a:t>)</a:t>
                      </a:r>
                    </a:p>
                  </a:txBody>
                  <a:tcPr marL="91441" marR="91441" marT="45683" marB="45683">
                    <a:solidFill>
                      <a:schemeClr val="accent1">
                        <a:lumMod val="40000"/>
                        <a:lumOff val="60000"/>
                      </a:schemeClr>
                    </a:solidFill>
                  </a:tcPr>
                </a:tc>
                <a:tc>
                  <a:txBody>
                    <a:bodyPr/>
                    <a:lstStyle/>
                    <a:p>
                      <a:pPr algn="ctr"/>
                      <a:endParaRPr lang="es-ES" sz="1800" dirty="0">
                        <a:solidFill>
                          <a:schemeClr val="bg1"/>
                        </a:solidFill>
                      </a:endParaRP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PA Diastólica (</a:t>
                      </a:r>
                      <a:r>
                        <a:rPr lang="es-ES" sz="1800" dirty="0" err="1">
                          <a:solidFill>
                            <a:schemeClr val="bg1"/>
                          </a:solidFill>
                        </a:rPr>
                        <a:t>mmHg</a:t>
                      </a:r>
                      <a:r>
                        <a:rPr lang="es-ES" sz="1800" dirty="0">
                          <a:solidFill>
                            <a:schemeClr val="bg1"/>
                          </a:solidFill>
                        </a:rPr>
                        <a:t>)</a:t>
                      </a:r>
                    </a:p>
                  </a:txBody>
                  <a:tcPr marL="91441" marR="91441" marT="45683" marB="45683">
                    <a:solidFill>
                      <a:schemeClr val="accent1">
                        <a:lumMod val="40000"/>
                        <a:lumOff val="60000"/>
                      </a:schemeClr>
                    </a:solidFill>
                  </a:tcPr>
                </a:tc>
                <a:extLst>
                  <a:ext uri="{0D108BD9-81ED-4DB2-BD59-A6C34878D82A}">
                    <a16:rowId xmlns:a16="http://schemas.microsoft.com/office/drawing/2014/main" val="10000"/>
                  </a:ext>
                </a:extLst>
              </a:tr>
              <a:tr h="370541">
                <a:tc>
                  <a:txBody>
                    <a:bodyPr/>
                    <a:lstStyle/>
                    <a:p>
                      <a:r>
                        <a:rPr lang="es-ES" sz="1800" dirty="0">
                          <a:solidFill>
                            <a:schemeClr val="bg1"/>
                          </a:solidFill>
                        </a:rPr>
                        <a:t>PA Normal</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&lt; 130</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y</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&lt; 85</a:t>
                      </a:r>
                    </a:p>
                  </a:txBody>
                  <a:tcPr marL="91441" marR="91441" marT="45683" marB="45683">
                    <a:solidFill>
                      <a:schemeClr val="accent1">
                        <a:lumMod val="40000"/>
                        <a:lumOff val="60000"/>
                      </a:schemeClr>
                    </a:solidFill>
                  </a:tcPr>
                </a:tc>
                <a:extLst>
                  <a:ext uri="{0D108BD9-81ED-4DB2-BD59-A6C34878D82A}">
                    <a16:rowId xmlns:a16="http://schemas.microsoft.com/office/drawing/2014/main" val="10001"/>
                  </a:ext>
                </a:extLst>
              </a:tr>
              <a:tr h="370541">
                <a:tc>
                  <a:txBody>
                    <a:bodyPr/>
                    <a:lstStyle/>
                    <a:p>
                      <a:r>
                        <a:rPr lang="es-ES" sz="1800" dirty="0">
                          <a:solidFill>
                            <a:schemeClr val="bg1"/>
                          </a:solidFill>
                        </a:rPr>
                        <a:t>PA Normal-Alta</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130 – 139</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y/o</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85 – 89 </a:t>
                      </a:r>
                    </a:p>
                  </a:txBody>
                  <a:tcPr marL="91441" marR="91441" marT="45683" marB="45683">
                    <a:solidFill>
                      <a:schemeClr val="accent1">
                        <a:lumMod val="40000"/>
                        <a:lumOff val="60000"/>
                      </a:schemeClr>
                    </a:solidFill>
                  </a:tcPr>
                </a:tc>
                <a:extLst>
                  <a:ext uri="{0D108BD9-81ED-4DB2-BD59-A6C34878D82A}">
                    <a16:rowId xmlns:a16="http://schemas.microsoft.com/office/drawing/2014/main" val="10002"/>
                  </a:ext>
                </a:extLst>
              </a:tr>
              <a:tr h="370541">
                <a:tc>
                  <a:txBody>
                    <a:bodyPr/>
                    <a:lstStyle/>
                    <a:p>
                      <a:r>
                        <a:rPr lang="es-ES" sz="1800" dirty="0">
                          <a:solidFill>
                            <a:schemeClr val="bg1"/>
                          </a:solidFill>
                        </a:rPr>
                        <a:t>Grado 1</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140 – 159</a:t>
                      </a:r>
                    </a:p>
                  </a:txBody>
                  <a:tcPr marL="91441" marR="91441" marT="45683" marB="45683">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800" dirty="0">
                          <a:solidFill>
                            <a:schemeClr val="bg1"/>
                          </a:solidFill>
                        </a:rPr>
                        <a:t>y/o</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90 – 99 </a:t>
                      </a:r>
                    </a:p>
                  </a:txBody>
                  <a:tcPr marL="91441" marR="91441" marT="45683" marB="45683">
                    <a:solidFill>
                      <a:schemeClr val="accent1">
                        <a:lumMod val="40000"/>
                        <a:lumOff val="60000"/>
                      </a:schemeClr>
                    </a:solidFill>
                  </a:tcPr>
                </a:tc>
                <a:extLst>
                  <a:ext uri="{0D108BD9-81ED-4DB2-BD59-A6C34878D82A}">
                    <a16:rowId xmlns:a16="http://schemas.microsoft.com/office/drawing/2014/main" val="10003"/>
                  </a:ext>
                </a:extLst>
              </a:tr>
              <a:tr h="370541">
                <a:tc>
                  <a:txBody>
                    <a:bodyPr/>
                    <a:lstStyle/>
                    <a:p>
                      <a:r>
                        <a:rPr lang="es-ES" sz="1800" dirty="0">
                          <a:solidFill>
                            <a:schemeClr val="bg1"/>
                          </a:solidFill>
                        </a:rPr>
                        <a:t>Grado 2</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 160</a:t>
                      </a:r>
                    </a:p>
                  </a:txBody>
                  <a:tcPr marL="91441" marR="91441" marT="45683" marB="45683">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800" dirty="0">
                          <a:solidFill>
                            <a:schemeClr val="bg1"/>
                          </a:solidFill>
                        </a:rPr>
                        <a:t>y/o</a:t>
                      </a:r>
                    </a:p>
                  </a:txBody>
                  <a:tcPr marL="91441" marR="91441" marT="45683" marB="45683">
                    <a:solidFill>
                      <a:schemeClr val="accent1">
                        <a:lumMod val="40000"/>
                        <a:lumOff val="60000"/>
                      </a:schemeClr>
                    </a:solidFill>
                  </a:tcPr>
                </a:tc>
                <a:tc>
                  <a:txBody>
                    <a:bodyPr/>
                    <a:lstStyle/>
                    <a:p>
                      <a:pPr algn="ctr"/>
                      <a:r>
                        <a:rPr lang="es-ES" sz="1800" dirty="0">
                          <a:solidFill>
                            <a:schemeClr val="bg1"/>
                          </a:solidFill>
                        </a:rPr>
                        <a:t>≥ 100</a:t>
                      </a:r>
                    </a:p>
                  </a:txBody>
                  <a:tcPr marL="91441" marR="91441" marT="45683" marB="45683">
                    <a:solidFill>
                      <a:schemeClr val="accent1">
                        <a:lumMod val="40000"/>
                        <a:lumOff val="60000"/>
                      </a:schemeClr>
                    </a:solidFill>
                  </a:tcPr>
                </a:tc>
                <a:extLst>
                  <a:ext uri="{0D108BD9-81ED-4DB2-BD59-A6C34878D82A}">
                    <a16:rowId xmlns:a16="http://schemas.microsoft.com/office/drawing/2014/main" val="10004"/>
                  </a:ext>
                </a:extLst>
              </a:tr>
            </a:tbl>
          </a:graphicData>
        </a:graphic>
      </p:graphicFrame>
      <p:graphicFrame>
        <p:nvGraphicFramePr>
          <p:cNvPr id="9" name="Marcador de contenido 1"/>
          <p:cNvGraphicFramePr>
            <a:graphicFrameLocks/>
          </p:cNvGraphicFramePr>
          <p:nvPr/>
        </p:nvGraphicFramePr>
        <p:xfrm>
          <a:off x="471488" y="3409950"/>
          <a:ext cx="7777162" cy="2590800"/>
        </p:xfrm>
        <a:graphic>
          <a:graphicData uri="http://schemas.openxmlformats.org/drawingml/2006/table">
            <a:tbl>
              <a:tblPr firstRow="1" bandRow="1">
                <a:tableStyleId>{5C22544A-7EE6-4342-B048-85BDC9FD1C3A}</a:tableStyleId>
              </a:tblPr>
              <a:tblGrid>
                <a:gridCol w="4378526">
                  <a:extLst>
                    <a:ext uri="{9D8B030D-6E8A-4147-A177-3AD203B41FA5}">
                      <a16:colId xmlns:a16="http://schemas.microsoft.com/office/drawing/2014/main" val="20000"/>
                    </a:ext>
                  </a:extLst>
                </a:gridCol>
                <a:gridCol w="3398636">
                  <a:extLst>
                    <a:ext uri="{9D8B030D-6E8A-4147-A177-3AD203B41FA5}">
                      <a16:colId xmlns:a16="http://schemas.microsoft.com/office/drawing/2014/main" val="20001"/>
                    </a:ext>
                  </a:extLst>
                </a:gridCol>
              </a:tblGrid>
              <a:tr h="0">
                <a:tc>
                  <a:txBody>
                    <a:bodyPr/>
                    <a:lstStyle/>
                    <a:p>
                      <a:r>
                        <a:rPr lang="es-ES" dirty="0">
                          <a:solidFill>
                            <a:schemeClr val="bg1"/>
                          </a:solidFill>
                        </a:rPr>
                        <a:t>Criterio según registro de PA</a:t>
                      </a:r>
                    </a:p>
                  </a:txBody>
                  <a:tcPr marL="91441" marR="91441">
                    <a:solidFill>
                      <a:schemeClr val="accent1">
                        <a:lumMod val="40000"/>
                        <a:lumOff val="60000"/>
                      </a:schemeClr>
                    </a:solidFill>
                  </a:tcPr>
                </a:tc>
                <a:tc>
                  <a:txBody>
                    <a:bodyPr/>
                    <a:lstStyle/>
                    <a:p>
                      <a:pPr algn="ctr"/>
                      <a:r>
                        <a:rPr lang="es-ES" dirty="0">
                          <a:solidFill>
                            <a:schemeClr val="bg1"/>
                          </a:solidFill>
                        </a:rPr>
                        <a:t>PA Sistólica/Diastólica (</a:t>
                      </a:r>
                      <a:r>
                        <a:rPr lang="es-ES" dirty="0" err="1">
                          <a:solidFill>
                            <a:schemeClr val="bg1"/>
                          </a:solidFill>
                        </a:rPr>
                        <a:t>mmHg</a:t>
                      </a:r>
                      <a:r>
                        <a:rPr lang="es-ES" dirty="0">
                          <a:solidFill>
                            <a:schemeClr val="bg1"/>
                          </a:solidFill>
                        </a:rPr>
                        <a:t>)</a:t>
                      </a:r>
                    </a:p>
                  </a:txBody>
                  <a:tcPr marL="91441" marR="91441">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r>
                        <a:rPr lang="es-ES" dirty="0">
                          <a:solidFill>
                            <a:schemeClr val="bg1"/>
                          </a:solidFill>
                        </a:rPr>
                        <a:t>PA en consulta</a:t>
                      </a:r>
                    </a:p>
                  </a:txBody>
                  <a:tcPr marL="91441" marR="91441">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 140 y/o ≥ 90</a:t>
                      </a:r>
                    </a:p>
                  </a:txBody>
                  <a:tcPr marL="91441" marR="91441">
                    <a:solidFill>
                      <a:schemeClr val="accent1">
                        <a:lumMod val="40000"/>
                        <a:lumOff val="60000"/>
                      </a:schemeClr>
                    </a:solidFill>
                  </a:tcPr>
                </a:tc>
                <a:extLst>
                  <a:ext uri="{0D108BD9-81ED-4DB2-BD59-A6C34878D82A}">
                    <a16:rowId xmlns:a16="http://schemas.microsoft.com/office/drawing/2014/main" val="10001"/>
                  </a:ext>
                </a:extLst>
              </a:tr>
              <a:tr h="370840">
                <a:tc>
                  <a:txBody>
                    <a:bodyPr/>
                    <a:lstStyle/>
                    <a:p>
                      <a:r>
                        <a:rPr lang="es-ES" dirty="0">
                          <a:solidFill>
                            <a:schemeClr val="bg1"/>
                          </a:solidFill>
                        </a:rPr>
                        <a:t>Medida ambulatoria – MAPA (Holter)</a:t>
                      </a:r>
                    </a:p>
                  </a:txBody>
                  <a:tcPr marL="91441" marR="91441">
                    <a:solidFill>
                      <a:schemeClr val="accent1">
                        <a:lumMod val="40000"/>
                        <a:lumOff val="60000"/>
                      </a:schemeClr>
                    </a:solidFill>
                  </a:tcPr>
                </a:tc>
                <a:tc>
                  <a:txBody>
                    <a:bodyPr/>
                    <a:lstStyle/>
                    <a:p>
                      <a:pPr algn="ctr"/>
                      <a:endParaRPr lang="es-ES" dirty="0">
                        <a:solidFill>
                          <a:schemeClr val="bg1"/>
                        </a:solidFill>
                      </a:endParaRPr>
                    </a:p>
                  </a:txBody>
                  <a:tcPr marL="91441" marR="91441">
                    <a:solidFill>
                      <a:schemeClr val="accent1">
                        <a:lumMod val="40000"/>
                        <a:lumOff val="60000"/>
                      </a:schemeClr>
                    </a:solidFill>
                  </a:tcPr>
                </a:tc>
                <a:extLst>
                  <a:ext uri="{0D108BD9-81ED-4DB2-BD59-A6C34878D82A}">
                    <a16:rowId xmlns:a16="http://schemas.microsoft.com/office/drawing/2014/main" val="10002"/>
                  </a:ext>
                </a:extLst>
              </a:tr>
              <a:tr h="370840">
                <a:tc>
                  <a:txBody>
                    <a:bodyPr/>
                    <a:lstStyle/>
                    <a:p>
                      <a:pPr marL="365125" indent="0"/>
                      <a:r>
                        <a:rPr lang="es-ES" dirty="0">
                          <a:solidFill>
                            <a:schemeClr val="bg1"/>
                          </a:solidFill>
                        </a:rPr>
                        <a:t>Promedio 24 h</a:t>
                      </a:r>
                    </a:p>
                  </a:txBody>
                  <a:tcPr marL="91441" marR="91441">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 130 y/o ≥ 80</a:t>
                      </a:r>
                    </a:p>
                  </a:txBody>
                  <a:tcPr marL="91441" marR="91441">
                    <a:solidFill>
                      <a:schemeClr val="accent1">
                        <a:lumMod val="40000"/>
                        <a:lumOff val="60000"/>
                      </a:schemeClr>
                    </a:solidFill>
                  </a:tcPr>
                </a:tc>
                <a:extLst>
                  <a:ext uri="{0D108BD9-81ED-4DB2-BD59-A6C34878D82A}">
                    <a16:rowId xmlns:a16="http://schemas.microsoft.com/office/drawing/2014/main" val="10003"/>
                  </a:ext>
                </a:extLst>
              </a:tr>
              <a:tr h="370840">
                <a:tc>
                  <a:txBody>
                    <a:bodyPr/>
                    <a:lstStyle/>
                    <a:p>
                      <a:pPr marL="365125" indent="0"/>
                      <a:r>
                        <a:rPr lang="es-ES" dirty="0">
                          <a:solidFill>
                            <a:schemeClr val="bg1"/>
                          </a:solidFill>
                        </a:rPr>
                        <a:t>Promedio diurno o </a:t>
                      </a:r>
                      <a:r>
                        <a:rPr lang="es-ES">
                          <a:solidFill>
                            <a:schemeClr val="bg1"/>
                          </a:solidFill>
                        </a:rPr>
                        <a:t>en “</a:t>
                      </a:r>
                      <a:r>
                        <a:rPr lang="es-ES" dirty="0">
                          <a:solidFill>
                            <a:schemeClr val="bg1"/>
                          </a:solidFill>
                        </a:rPr>
                        <a:t>vigilia”</a:t>
                      </a:r>
                    </a:p>
                  </a:txBody>
                  <a:tcPr marL="91441" marR="91441">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 135 y/o ≥ 85</a:t>
                      </a:r>
                    </a:p>
                  </a:txBody>
                  <a:tcPr marL="91441" marR="91441">
                    <a:solidFill>
                      <a:schemeClr val="accent1">
                        <a:lumMod val="40000"/>
                        <a:lumOff val="60000"/>
                      </a:schemeClr>
                    </a:solidFill>
                  </a:tcPr>
                </a:tc>
                <a:extLst>
                  <a:ext uri="{0D108BD9-81ED-4DB2-BD59-A6C34878D82A}">
                    <a16:rowId xmlns:a16="http://schemas.microsoft.com/office/drawing/2014/main" val="10004"/>
                  </a:ext>
                </a:extLst>
              </a:tr>
              <a:tr h="370840">
                <a:tc>
                  <a:txBody>
                    <a:bodyPr/>
                    <a:lstStyle/>
                    <a:p>
                      <a:pPr marL="365125" marR="0" lvl="0" indent="0" algn="l"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Promedio noche o durante “sueño”</a:t>
                      </a:r>
                    </a:p>
                  </a:txBody>
                  <a:tcPr marL="91441" marR="91441">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 120 y/o ≥ 70</a:t>
                      </a:r>
                    </a:p>
                  </a:txBody>
                  <a:tcPr marL="91441" marR="91441">
                    <a:solidFill>
                      <a:schemeClr val="accent1">
                        <a:lumMod val="40000"/>
                        <a:lumOff val="60000"/>
                      </a:schemeClr>
                    </a:solidFill>
                  </a:tcPr>
                </a:tc>
                <a:extLst>
                  <a:ext uri="{0D108BD9-81ED-4DB2-BD59-A6C34878D82A}">
                    <a16:rowId xmlns:a16="http://schemas.microsoft.com/office/drawing/2014/main" val="10005"/>
                  </a:ext>
                </a:extLst>
              </a:tr>
              <a:tr h="370840">
                <a:tc>
                  <a:txBody>
                    <a:bodyPr/>
                    <a:lstStyle/>
                    <a:p>
                      <a:r>
                        <a:rPr lang="es-ES" dirty="0" err="1">
                          <a:solidFill>
                            <a:schemeClr val="bg1"/>
                          </a:solidFill>
                        </a:rPr>
                        <a:t>Automedición</a:t>
                      </a:r>
                      <a:r>
                        <a:rPr lang="es-ES" dirty="0">
                          <a:solidFill>
                            <a:schemeClr val="bg1"/>
                          </a:solidFill>
                        </a:rPr>
                        <a:t> domiciliaria - AMPA</a:t>
                      </a:r>
                    </a:p>
                  </a:txBody>
                  <a:tcPr marL="91441" marR="91441">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solidFill>
                            <a:schemeClr val="bg1"/>
                          </a:solidFill>
                        </a:rPr>
                        <a:t>≥ 135 y/o ≥ 85</a:t>
                      </a:r>
                    </a:p>
                  </a:txBody>
                  <a:tcPr marL="91441" marR="91441">
                    <a:solidFill>
                      <a:schemeClr val="accent1">
                        <a:lumMod val="40000"/>
                        <a:lumOff val="60000"/>
                      </a:schemeClr>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57200" y="1268413"/>
            <a:ext cx="8229600" cy="4525962"/>
          </a:xfrm>
        </p:spPr>
        <p:txBody>
          <a:bodyPr/>
          <a:lstStyle/>
          <a:p>
            <a:pPr marL="0" indent="0" algn="just">
              <a:spcBef>
                <a:spcPts val="479"/>
              </a:spcBef>
              <a:buFont typeface="Arial" panose="020B0604020202020204" pitchFamily="34" charset="0"/>
              <a:buNone/>
              <a:defRPr/>
            </a:pPr>
            <a:r>
              <a:rPr lang="es-ES" sz="2400" spc="-1" dirty="0">
                <a:solidFill>
                  <a:srgbClr val="000000"/>
                </a:solidFill>
              </a:rPr>
              <a:t>Mujer 75 años de edad hospitalizada por colecistitis aguda. Antecedentes: dislipidemia e HTA (cifras habituales de 145/85), en tratamiento con simvastatina 10 mg y enalapril 20 mg. </a:t>
            </a:r>
          </a:p>
          <a:p>
            <a:pPr marL="0" indent="0" algn="just">
              <a:spcBef>
                <a:spcPts val="479"/>
              </a:spcBef>
              <a:buFont typeface="Arial" panose="020B0604020202020204" pitchFamily="34" charset="0"/>
              <a:buNone/>
              <a:defRPr/>
            </a:pPr>
            <a:r>
              <a:rPr lang="es-ES" sz="2400" spc="-1" dirty="0">
                <a:solidFill>
                  <a:srgbClr val="000000"/>
                </a:solidFill>
              </a:rPr>
              <a:t>En la analítica al ingreso urea 50, </a:t>
            </a:r>
            <a:r>
              <a:rPr lang="es-ES" sz="2400" spc="-1" dirty="0" err="1">
                <a:solidFill>
                  <a:srgbClr val="000000"/>
                </a:solidFill>
              </a:rPr>
              <a:t>creat</a:t>
            </a:r>
            <a:r>
              <a:rPr lang="es-ES" sz="2400" spc="-1" dirty="0">
                <a:solidFill>
                  <a:srgbClr val="000000"/>
                </a:solidFill>
              </a:rPr>
              <a:t> 0.8, glucosa 110 mg/</a:t>
            </a:r>
            <a:r>
              <a:rPr lang="es-ES" sz="2400" spc="-1" dirty="0" err="1">
                <a:solidFill>
                  <a:srgbClr val="000000"/>
                </a:solidFill>
              </a:rPr>
              <a:t>dL</a:t>
            </a:r>
            <a:r>
              <a:rPr lang="es-ES" sz="2400" spc="-1" dirty="0">
                <a:solidFill>
                  <a:srgbClr val="000000"/>
                </a:solidFill>
              </a:rPr>
              <a:t>, Hb 12.5 g/</a:t>
            </a:r>
            <a:r>
              <a:rPr lang="es-ES" sz="2400" spc="-1" dirty="0" err="1">
                <a:solidFill>
                  <a:srgbClr val="000000"/>
                </a:solidFill>
              </a:rPr>
              <a:t>dL</a:t>
            </a:r>
            <a:r>
              <a:rPr lang="es-ES" sz="2400" spc="-1" dirty="0">
                <a:solidFill>
                  <a:srgbClr val="000000"/>
                </a:solidFill>
              </a:rPr>
              <a:t>, </a:t>
            </a:r>
            <a:r>
              <a:rPr lang="es-ES" sz="2400" spc="-1" dirty="0" err="1">
                <a:solidFill>
                  <a:srgbClr val="000000"/>
                </a:solidFill>
              </a:rPr>
              <a:t>Na</a:t>
            </a:r>
            <a:r>
              <a:rPr lang="es-ES" sz="2400" spc="-1" dirty="0">
                <a:solidFill>
                  <a:srgbClr val="000000"/>
                </a:solidFill>
              </a:rPr>
              <a:t> 140, K 4.3 (mmol/L). </a:t>
            </a:r>
          </a:p>
          <a:p>
            <a:pPr marL="0" indent="0" algn="just">
              <a:spcBef>
                <a:spcPts val="479"/>
              </a:spcBef>
              <a:buFont typeface="Arial" panose="020B0604020202020204" pitchFamily="34" charset="0"/>
              <a:buNone/>
              <a:defRPr/>
            </a:pPr>
            <a:r>
              <a:rPr lang="es-ES" sz="2400" spc="-1" dirty="0">
                <a:solidFill>
                  <a:srgbClr val="000000"/>
                </a:solidFill>
              </a:rPr>
              <a:t>Se realizó ecografía abdominal que confirmó el diagnóstico de colecistitis y que mostró riñones de ecogenicidad y morfología normales. Más tarde se realizó un TAC abdominal. Previamente al alta se consulta a nefrología por urea 90 y creatinina 2.1 mg/</a:t>
            </a:r>
            <a:r>
              <a:rPr lang="es-ES" sz="2400" spc="-1" dirty="0" err="1">
                <a:solidFill>
                  <a:srgbClr val="000000"/>
                </a:solidFill>
              </a:rPr>
              <a:t>dL</a:t>
            </a:r>
            <a:r>
              <a:rPr lang="es-ES" sz="2400" spc="-1" dirty="0">
                <a:solidFill>
                  <a:srgbClr val="000000"/>
                </a:solidFill>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Fracaso renal agudo</a:t>
            </a:r>
          </a:p>
        </p:txBody>
      </p:sp>
      <p:sp>
        <p:nvSpPr>
          <p:cNvPr id="4099" name="Marcador de contenido 2"/>
          <p:cNvSpPr>
            <a:spLocks noGrp="1"/>
          </p:cNvSpPr>
          <p:nvPr>
            <p:ph idx="1"/>
          </p:nvPr>
        </p:nvSpPr>
        <p:spPr>
          <a:xfrm>
            <a:off x="611188" y="1293813"/>
            <a:ext cx="8229600" cy="1847850"/>
          </a:xfrm>
        </p:spPr>
        <p:txBody>
          <a:bodyPr/>
          <a:lstStyle/>
          <a:p>
            <a:pPr marL="0" indent="0">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Definición y </a:t>
            </a:r>
            <a:r>
              <a:rPr lang="es-ES_tradnl" sz="2400" spc="-1" dirty="0" err="1">
                <a:solidFill>
                  <a:schemeClr val="bg1">
                    <a:lumMod val="95000"/>
                    <a:lumOff val="5000"/>
                  </a:schemeClr>
                </a:solidFill>
                <a:latin typeface="+mj-lt"/>
                <a:cs typeface="Arial" pitchFamily="34" charset="0"/>
              </a:rPr>
              <a:t>estadiaje</a:t>
            </a:r>
            <a:r>
              <a:rPr lang="es-ES_tradnl" sz="2400" spc="-1" dirty="0">
                <a:solidFill>
                  <a:schemeClr val="bg1">
                    <a:lumMod val="95000"/>
                    <a:lumOff val="5000"/>
                  </a:schemeClr>
                </a:solidFill>
                <a:latin typeface="+mj-lt"/>
                <a:cs typeface="Arial" pitchFamily="34" charset="0"/>
              </a:rPr>
              <a:t>: RIFLE, AKIN, KDIGO</a:t>
            </a:r>
          </a:p>
          <a:p>
            <a:pPr marL="0" indent="0">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Clasificación fisiopatológica: prerrenal, renal  o parenquimatoso y </a:t>
            </a:r>
            <a:r>
              <a:rPr lang="es-ES_tradnl" sz="2400" spc="-1" dirty="0" err="1">
                <a:solidFill>
                  <a:schemeClr val="bg1">
                    <a:lumMod val="95000"/>
                    <a:lumOff val="5000"/>
                  </a:schemeClr>
                </a:solidFill>
                <a:latin typeface="+mj-lt"/>
                <a:cs typeface="Arial" pitchFamily="34" charset="0"/>
              </a:rPr>
              <a:t>postrrenal</a:t>
            </a:r>
            <a:r>
              <a:rPr lang="es-ES_tradnl" sz="2400" spc="-1" dirty="0">
                <a:solidFill>
                  <a:schemeClr val="bg1">
                    <a:lumMod val="95000"/>
                    <a:lumOff val="5000"/>
                  </a:schemeClr>
                </a:solidFill>
                <a:latin typeface="+mj-lt"/>
                <a:cs typeface="Arial" pitchFamily="34" charset="0"/>
              </a:rPr>
              <a:t> (obstructivo)</a:t>
            </a:r>
          </a:p>
          <a:p>
            <a:pPr marL="0" indent="0">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Ambulatorio vs hospitalario</a:t>
            </a:r>
          </a:p>
          <a:p>
            <a:pPr marL="0" indent="0">
              <a:spcBef>
                <a:spcPts val="0"/>
              </a:spcBef>
              <a:buFont typeface="Arial" panose="020B0604020202020204" pitchFamily="34" charset="0"/>
              <a:buNone/>
              <a:defRPr/>
            </a:pPr>
            <a:r>
              <a:rPr lang="es-ES_tradnl" sz="2400" spc="-1" dirty="0">
                <a:solidFill>
                  <a:schemeClr val="bg1">
                    <a:lumMod val="95000"/>
                    <a:lumOff val="5000"/>
                  </a:schemeClr>
                </a:solidFill>
                <a:latin typeface="+mj-lt"/>
                <a:cs typeface="Arial" pitchFamily="34" charset="0"/>
              </a:rPr>
              <a:t>Signos de alarma: alteraciones urinarias</a:t>
            </a:r>
          </a:p>
          <a:p>
            <a:pPr marL="0" indent="0">
              <a:spcBef>
                <a:spcPts val="0"/>
              </a:spcBef>
              <a:buFont typeface="Arial" panose="020B0604020202020204" pitchFamily="34" charset="0"/>
              <a:buNone/>
              <a:defRPr/>
            </a:pPr>
            <a:endParaRPr lang="es-ES_tradnl" sz="2400" spc="-1" dirty="0">
              <a:solidFill>
                <a:schemeClr val="bg1">
                  <a:lumMod val="95000"/>
                  <a:lumOff val="5000"/>
                </a:schemeClr>
              </a:solidFill>
              <a:latin typeface="+mj-lt"/>
              <a:cs typeface="Arial" pitchFamily="34" charset="0"/>
            </a:endParaRPr>
          </a:p>
        </p:txBody>
      </p:sp>
      <p:graphicFrame>
        <p:nvGraphicFramePr>
          <p:cNvPr id="7" name="Marcador de contenido 1"/>
          <p:cNvGraphicFramePr>
            <a:graphicFrameLocks/>
          </p:cNvGraphicFramePr>
          <p:nvPr>
            <p:extLst>
              <p:ext uri="{D42A27DB-BD31-4B8C-83A1-F6EECF244321}">
                <p14:modId xmlns:p14="http://schemas.microsoft.com/office/powerpoint/2010/main" val="3237144733"/>
              </p:ext>
            </p:extLst>
          </p:nvPr>
        </p:nvGraphicFramePr>
        <p:xfrm>
          <a:off x="539750" y="3429000"/>
          <a:ext cx="7931150" cy="2378075"/>
        </p:xfrm>
        <a:graphic>
          <a:graphicData uri="http://schemas.openxmlformats.org/drawingml/2006/table">
            <a:tbl>
              <a:tblPr firstRow="1" bandRow="1">
                <a:tableStyleId>{5C22544A-7EE6-4342-B048-85BDC9FD1C3A}</a:tableStyleId>
              </a:tblPr>
              <a:tblGrid>
                <a:gridCol w="1771873">
                  <a:extLst>
                    <a:ext uri="{9D8B030D-6E8A-4147-A177-3AD203B41FA5}">
                      <a16:colId xmlns:a16="http://schemas.microsoft.com/office/drawing/2014/main" val="20000"/>
                    </a:ext>
                  </a:extLst>
                </a:gridCol>
                <a:gridCol w="3124671">
                  <a:extLst>
                    <a:ext uri="{9D8B030D-6E8A-4147-A177-3AD203B41FA5}">
                      <a16:colId xmlns:a16="http://schemas.microsoft.com/office/drawing/2014/main" val="20001"/>
                    </a:ext>
                  </a:extLst>
                </a:gridCol>
                <a:gridCol w="3034606">
                  <a:extLst>
                    <a:ext uri="{9D8B030D-6E8A-4147-A177-3AD203B41FA5}">
                      <a16:colId xmlns:a16="http://schemas.microsoft.com/office/drawing/2014/main" val="20002"/>
                    </a:ext>
                  </a:extLst>
                </a:gridCol>
              </a:tblGrid>
              <a:tr h="457297">
                <a:tc>
                  <a:txBody>
                    <a:bodyPr/>
                    <a:lstStyle/>
                    <a:p>
                      <a:pPr algn="ctr"/>
                      <a:r>
                        <a:rPr lang="es-ES" sz="2400" dirty="0">
                          <a:solidFill>
                            <a:schemeClr val="tx1"/>
                          </a:solidFill>
                        </a:rPr>
                        <a:t>Sospecha</a:t>
                      </a:r>
                    </a:p>
                  </a:txBody>
                  <a:tcPr marL="91439" marR="91439" marT="45714" marB="45714">
                    <a:solidFill>
                      <a:schemeClr val="bg2">
                        <a:lumMod val="50000"/>
                      </a:schemeClr>
                    </a:solidFill>
                  </a:tcPr>
                </a:tc>
                <a:tc>
                  <a:txBody>
                    <a:bodyPr/>
                    <a:lstStyle/>
                    <a:p>
                      <a:pPr algn="ctr"/>
                      <a:r>
                        <a:rPr lang="es-ES" sz="2400" dirty="0">
                          <a:solidFill>
                            <a:schemeClr val="tx1"/>
                          </a:solidFill>
                        </a:rPr>
                        <a:t>Exploraciones</a:t>
                      </a:r>
                    </a:p>
                  </a:txBody>
                  <a:tcPr marL="91439" marR="91439" marT="45714" marB="45714">
                    <a:solidFill>
                      <a:schemeClr val="bg2">
                        <a:lumMod val="50000"/>
                      </a:schemeClr>
                    </a:solidFill>
                  </a:tcPr>
                </a:tc>
                <a:tc>
                  <a:txBody>
                    <a:bodyPr/>
                    <a:lstStyle/>
                    <a:p>
                      <a:pPr algn="ctr"/>
                      <a:r>
                        <a:rPr lang="es-ES" sz="2400" dirty="0">
                          <a:solidFill>
                            <a:schemeClr val="tx1"/>
                          </a:solidFill>
                        </a:rPr>
                        <a:t>Principales Causas</a:t>
                      </a:r>
                    </a:p>
                  </a:txBody>
                  <a:tcPr marL="91439" marR="91439" marT="45714" marB="45714">
                    <a:solidFill>
                      <a:schemeClr val="bg2">
                        <a:lumMod val="50000"/>
                      </a:schemeClr>
                    </a:solidFill>
                  </a:tcPr>
                </a:tc>
                <a:extLst>
                  <a:ext uri="{0D108BD9-81ED-4DB2-BD59-A6C34878D82A}">
                    <a16:rowId xmlns:a16="http://schemas.microsoft.com/office/drawing/2014/main" val="10000"/>
                  </a:ext>
                </a:extLst>
              </a:tr>
              <a:tr h="19207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Oliguria</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Hidratación</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Perfusión</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Auscultación</a:t>
                      </a:r>
                      <a:endParaRPr lang="es-ES" sz="2000" b="0" i="0" dirty="0">
                        <a:solidFill>
                          <a:schemeClr val="bg1"/>
                        </a:solidFill>
                      </a:endParaRPr>
                    </a:p>
                  </a:txBody>
                  <a:tcPr marL="91439" marR="91439" marT="45714" marB="45714">
                    <a:solidFill>
                      <a:schemeClr val="accent1">
                        <a:lumMod val="40000"/>
                        <a:lumOff val="60000"/>
                      </a:schemeClr>
                    </a:solidFill>
                  </a:tcPr>
                </a:tc>
                <a:tc>
                  <a:txBody>
                    <a:bodyPr/>
                    <a:lstStyle/>
                    <a:p>
                      <a:pPr algn="ctr"/>
                      <a:r>
                        <a:rPr lang="es-ES_tradnl" sz="2000" b="0" i="0" dirty="0">
                          <a:solidFill>
                            <a:schemeClr val="bg1"/>
                          </a:solidFill>
                        </a:rPr>
                        <a:t>Índices urinarios</a:t>
                      </a:r>
                    </a:p>
                    <a:p>
                      <a:pPr algn="ctr"/>
                      <a:r>
                        <a:rPr lang="es-ES_tradnl" sz="2000" b="0" i="0" dirty="0">
                          <a:solidFill>
                            <a:schemeClr val="bg1"/>
                          </a:solidFill>
                        </a:rPr>
                        <a:t>Bioquímica</a:t>
                      </a:r>
                      <a:r>
                        <a:rPr lang="es-ES_tradnl" sz="2000" b="0" i="0" baseline="0" dirty="0">
                          <a:solidFill>
                            <a:schemeClr val="bg1"/>
                          </a:solidFill>
                        </a:rPr>
                        <a:t> y hemograma</a:t>
                      </a:r>
                    </a:p>
                    <a:p>
                      <a:pPr algn="ctr"/>
                      <a:r>
                        <a:rPr lang="es-ES_tradnl" sz="2000" b="0" i="0" baseline="0" dirty="0">
                          <a:solidFill>
                            <a:schemeClr val="bg1"/>
                          </a:solidFill>
                        </a:rPr>
                        <a:t>Sedimento y anormales</a:t>
                      </a:r>
                    </a:p>
                    <a:p>
                      <a:pPr algn="ctr"/>
                      <a:r>
                        <a:rPr lang="es-ES_tradnl" sz="2000" b="0" i="0" baseline="0" dirty="0">
                          <a:solidFill>
                            <a:schemeClr val="bg1"/>
                          </a:solidFill>
                        </a:rPr>
                        <a:t>Ecografía</a:t>
                      </a:r>
                    </a:p>
                    <a:p>
                      <a:pPr algn="ctr"/>
                      <a:r>
                        <a:rPr lang="es-ES_tradnl" sz="2000" b="0" i="0" baseline="0" dirty="0">
                          <a:solidFill>
                            <a:schemeClr val="bg1"/>
                          </a:solidFill>
                        </a:rPr>
                        <a:t>Biopsia renal</a:t>
                      </a:r>
                    </a:p>
                    <a:p>
                      <a:pPr algn="ctr"/>
                      <a:r>
                        <a:rPr lang="es-ES_tradnl" sz="2000" b="0" i="0" baseline="0" dirty="0">
                          <a:solidFill>
                            <a:schemeClr val="bg1"/>
                          </a:solidFill>
                        </a:rPr>
                        <a:t>Otras</a:t>
                      </a:r>
                      <a:endParaRPr lang="es-ES" sz="2000" b="0" i="0" dirty="0">
                        <a:solidFill>
                          <a:schemeClr val="bg1"/>
                        </a:solidFill>
                      </a:endParaRPr>
                    </a:p>
                  </a:txBody>
                  <a:tcPr marL="91439" marR="91439" marT="45714" marB="45714">
                    <a:solidFill>
                      <a:schemeClr val="accent1">
                        <a:lumMod val="40000"/>
                        <a:lumOff val="60000"/>
                      </a:schemeClr>
                    </a:solidFill>
                  </a:tcPr>
                </a:tc>
                <a:tc>
                  <a:txBody>
                    <a:bodyPr/>
                    <a:lstStyle/>
                    <a:p>
                      <a:pPr algn="ctr"/>
                      <a:r>
                        <a:rPr lang="es-ES_tradnl" sz="2000" b="0" i="0" dirty="0">
                          <a:solidFill>
                            <a:schemeClr val="bg1"/>
                          </a:solidFill>
                        </a:rPr>
                        <a:t>Ambulatorio: </a:t>
                      </a:r>
                      <a:r>
                        <a:rPr lang="es-ES_tradnl" sz="2000" b="0" i="0" dirty="0" err="1">
                          <a:solidFill>
                            <a:schemeClr val="bg1"/>
                          </a:solidFill>
                        </a:rPr>
                        <a:t>prerrenal</a:t>
                      </a:r>
                      <a:endParaRPr lang="es-ES_tradnl" sz="2000" b="0" i="0" dirty="0">
                        <a:solidFill>
                          <a:schemeClr val="bg1"/>
                        </a:solidFill>
                      </a:endParaRPr>
                    </a:p>
                    <a:p>
                      <a:pPr algn="ctr"/>
                      <a:r>
                        <a:rPr lang="es-ES_tradnl" sz="2000" b="0" i="0" dirty="0">
                          <a:solidFill>
                            <a:schemeClr val="bg1"/>
                          </a:solidFill>
                        </a:rPr>
                        <a:t>Hospital: multifactorial, necrosis</a:t>
                      </a:r>
                      <a:r>
                        <a:rPr lang="es-ES_tradnl" sz="2000" b="0" i="0" baseline="0" dirty="0">
                          <a:solidFill>
                            <a:schemeClr val="bg1"/>
                          </a:solidFill>
                        </a:rPr>
                        <a:t> tubular aguda</a:t>
                      </a:r>
                    </a:p>
                    <a:p>
                      <a:pPr algn="ctr"/>
                      <a:r>
                        <a:rPr lang="es-ES_tradnl" sz="2000" b="0" i="0" baseline="0" dirty="0">
                          <a:solidFill>
                            <a:schemeClr val="bg1"/>
                          </a:solidFill>
                        </a:rPr>
                        <a:t>Fármacos y tóxicos</a:t>
                      </a:r>
                      <a:endParaRPr lang="es-ES" sz="2000" b="0" i="0" dirty="0">
                        <a:solidFill>
                          <a:schemeClr val="bg1"/>
                        </a:solidFill>
                      </a:endParaRPr>
                    </a:p>
                  </a:txBody>
                  <a:tcPr marL="91439" marR="91439" marT="45714" marB="45714">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Fracaso renal agudo</a:t>
            </a:r>
          </a:p>
        </p:txBody>
      </p:sp>
      <p:graphicFrame>
        <p:nvGraphicFramePr>
          <p:cNvPr id="9" name="Marcador de contenido 1"/>
          <p:cNvGraphicFramePr>
            <a:graphicFrameLocks noGrp="1"/>
          </p:cNvGraphicFramePr>
          <p:nvPr>
            <p:ph idx="1"/>
            <p:extLst>
              <p:ext uri="{D42A27DB-BD31-4B8C-83A1-F6EECF244321}">
                <p14:modId xmlns:p14="http://schemas.microsoft.com/office/powerpoint/2010/main" val="1034285898"/>
              </p:ext>
            </p:extLst>
          </p:nvPr>
        </p:nvGraphicFramePr>
        <p:xfrm>
          <a:off x="395536" y="1449646"/>
          <a:ext cx="8620464" cy="4362774"/>
        </p:xfrm>
        <a:graphic>
          <a:graphicData uri="http://schemas.openxmlformats.org/drawingml/2006/table">
            <a:tbl>
              <a:tblPr firstRow="1" bandRow="1">
                <a:tableStyleId>{5C22544A-7EE6-4342-B048-85BDC9FD1C3A}</a:tableStyleId>
              </a:tblPr>
              <a:tblGrid>
                <a:gridCol w="4893416">
                  <a:extLst>
                    <a:ext uri="{9D8B030D-6E8A-4147-A177-3AD203B41FA5}">
                      <a16:colId xmlns:a16="http://schemas.microsoft.com/office/drawing/2014/main" val="20000"/>
                    </a:ext>
                  </a:extLst>
                </a:gridCol>
                <a:gridCol w="2142872">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tblGrid>
              <a:tr h="987707">
                <a:tc>
                  <a:txBody>
                    <a:bodyPr/>
                    <a:lstStyle/>
                    <a:p>
                      <a:r>
                        <a:rPr lang="es-ES_tradnl" sz="2400" dirty="0">
                          <a:solidFill>
                            <a:schemeClr val="bg1"/>
                          </a:solidFill>
                        </a:rPr>
                        <a:t>Índices urinarios</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 sz="2400" dirty="0" err="1">
                          <a:solidFill>
                            <a:schemeClr val="bg1"/>
                          </a:solidFill>
                        </a:rPr>
                        <a:t>Prerrenal</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 sz="2400" dirty="0">
                          <a:solidFill>
                            <a:schemeClr val="bg1"/>
                          </a:solidFill>
                        </a:rPr>
                        <a:t>NTA</a:t>
                      </a:r>
                    </a:p>
                  </a:txBody>
                  <a:tcPr marL="91428" marR="91428" marT="45688" marB="45688">
                    <a:solidFill>
                      <a:schemeClr val="accent1">
                        <a:lumMod val="40000"/>
                        <a:lumOff val="60000"/>
                      </a:schemeClr>
                    </a:solidFill>
                  </a:tcPr>
                </a:tc>
                <a:extLst>
                  <a:ext uri="{0D108BD9-81ED-4DB2-BD59-A6C34878D82A}">
                    <a16:rowId xmlns:a16="http://schemas.microsoft.com/office/drawing/2014/main" val="10000"/>
                  </a:ext>
                </a:extLst>
              </a:tr>
              <a:tr h="6316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2400" dirty="0" err="1">
                          <a:solidFill>
                            <a:schemeClr val="bg1"/>
                          </a:solidFill>
                        </a:rPr>
                        <a:t>EFNa</a:t>
                      </a:r>
                      <a:r>
                        <a:rPr lang="es-ES" sz="2400" baseline="0" dirty="0">
                          <a:solidFill>
                            <a:schemeClr val="bg1"/>
                          </a:solidFill>
                        </a:rPr>
                        <a:t> % (</a:t>
                      </a:r>
                      <a:r>
                        <a:rPr lang="es-ES_tradnl" sz="2400" dirty="0" err="1">
                          <a:solidFill>
                            <a:schemeClr val="bg1"/>
                          </a:solidFill>
                        </a:rPr>
                        <a:t>Na</a:t>
                      </a:r>
                      <a:r>
                        <a:rPr lang="es-ES_tradnl" sz="2400" baseline="-25000" dirty="0" err="1">
                          <a:solidFill>
                            <a:schemeClr val="bg1"/>
                          </a:solidFill>
                        </a:rPr>
                        <a:t>u</a:t>
                      </a:r>
                      <a:r>
                        <a:rPr lang="es-ES_tradnl" sz="2400" dirty="0">
                          <a:solidFill>
                            <a:schemeClr val="bg1"/>
                          </a:solidFill>
                        </a:rPr>
                        <a:t> x </a:t>
                      </a:r>
                      <a:r>
                        <a:rPr lang="es-ES_tradnl" sz="2400" dirty="0" err="1">
                          <a:solidFill>
                            <a:schemeClr val="bg1"/>
                          </a:solidFill>
                        </a:rPr>
                        <a:t>Cr</a:t>
                      </a:r>
                      <a:r>
                        <a:rPr lang="es-ES_tradnl" sz="2400" baseline="-25000" dirty="0" err="1">
                          <a:solidFill>
                            <a:schemeClr val="bg1"/>
                          </a:solidFill>
                        </a:rPr>
                        <a:t>p</a:t>
                      </a:r>
                      <a:r>
                        <a:rPr lang="es-ES_tradnl" sz="2400" dirty="0">
                          <a:solidFill>
                            <a:schemeClr val="bg1"/>
                          </a:solidFill>
                        </a:rPr>
                        <a:t>)/</a:t>
                      </a:r>
                      <a:r>
                        <a:rPr lang="es-ES" sz="2400" baseline="0" dirty="0">
                          <a:solidFill>
                            <a:schemeClr val="bg1"/>
                          </a:solidFill>
                        </a:rPr>
                        <a:t>(</a:t>
                      </a:r>
                      <a:r>
                        <a:rPr lang="es-ES_tradnl" sz="2400" dirty="0" err="1">
                          <a:solidFill>
                            <a:schemeClr val="bg1"/>
                          </a:solidFill>
                        </a:rPr>
                        <a:t>Na</a:t>
                      </a:r>
                      <a:r>
                        <a:rPr lang="es-ES_tradnl" sz="2400" baseline="-25000" dirty="0" err="1">
                          <a:solidFill>
                            <a:schemeClr val="bg1"/>
                          </a:solidFill>
                        </a:rPr>
                        <a:t>p</a:t>
                      </a:r>
                      <a:r>
                        <a:rPr lang="es-ES_tradnl" sz="2400" dirty="0">
                          <a:solidFill>
                            <a:schemeClr val="bg1"/>
                          </a:solidFill>
                        </a:rPr>
                        <a:t> x </a:t>
                      </a:r>
                      <a:r>
                        <a:rPr lang="es-ES_tradnl" sz="2400" dirty="0" err="1">
                          <a:solidFill>
                            <a:schemeClr val="bg1"/>
                          </a:solidFill>
                        </a:rPr>
                        <a:t>Cr</a:t>
                      </a:r>
                      <a:r>
                        <a:rPr lang="es-ES_tradnl" sz="2400" baseline="-25000" dirty="0" err="1">
                          <a:solidFill>
                            <a:schemeClr val="bg1"/>
                          </a:solidFill>
                        </a:rPr>
                        <a:t>u</a:t>
                      </a:r>
                      <a:r>
                        <a:rPr lang="es-ES_tradnl" sz="2400" dirty="0">
                          <a:solidFill>
                            <a:schemeClr val="bg1"/>
                          </a:solidFill>
                        </a:rPr>
                        <a:t>)</a:t>
                      </a:r>
                      <a:r>
                        <a:rPr lang="es-ES_tradnl" sz="2400" baseline="0" dirty="0">
                          <a:solidFill>
                            <a:schemeClr val="bg1"/>
                          </a:solidFill>
                        </a:rPr>
                        <a:t> x 100</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_tradnl" sz="2400" dirty="0">
                          <a:solidFill>
                            <a:schemeClr val="bg1"/>
                          </a:solidFill>
                        </a:rPr>
                        <a:t>&lt; 1</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 sz="2400" dirty="0">
                          <a:solidFill>
                            <a:schemeClr val="bg1"/>
                          </a:solidFill>
                        </a:rPr>
                        <a:t>&gt; 2</a:t>
                      </a:r>
                    </a:p>
                  </a:txBody>
                  <a:tcPr marL="91428" marR="91428" marT="45688" marB="45688">
                    <a:solidFill>
                      <a:schemeClr val="accent1">
                        <a:lumMod val="40000"/>
                        <a:lumOff val="60000"/>
                      </a:schemeClr>
                    </a:solidFill>
                  </a:tcPr>
                </a:tc>
                <a:extLst>
                  <a:ext uri="{0D108BD9-81ED-4DB2-BD59-A6C34878D82A}">
                    <a16:rowId xmlns:a16="http://schemas.microsoft.com/office/drawing/2014/main" val="10001"/>
                  </a:ext>
                </a:extLst>
              </a:tr>
              <a:tr h="548692">
                <a:tc>
                  <a:txBody>
                    <a:bodyPr/>
                    <a:lstStyle/>
                    <a:p>
                      <a:r>
                        <a:rPr lang="es-ES" sz="2400" dirty="0" err="1">
                          <a:solidFill>
                            <a:schemeClr val="bg1"/>
                          </a:solidFill>
                        </a:rPr>
                        <a:t>Na</a:t>
                      </a:r>
                      <a:r>
                        <a:rPr lang="es-ES" sz="2400" dirty="0">
                          <a:solidFill>
                            <a:schemeClr val="bg1"/>
                          </a:solidFill>
                        </a:rPr>
                        <a:t> en orina (</a:t>
                      </a:r>
                      <a:r>
                        <a:rPr lang="es-ES" sz="2400" dirty="0" err="1">
                          <a:solidFill>
                            <a:schemeClr val="bg1"/>
                          </a:solidFill>
                        </a:rPr>
                        <a:t>mmol</a:t>
                      </a:r>
                      <a:r>
                        <a:rPr lang="es-ES" sz="2400" dirty="0">
                          <a:solidFill>
                            <a:schemeClr val="bg1"/>
                          </a:solidFill>
                        </a:rPr>
                        <a:t>/L)</a:t>
                      </a:r>
                    </a:p>
                  </a:txBody>
                  <a:tcPr marL="91428" marR="91428" marT="45688" marB="45688">
                    <a:solidFill>
                      <a:schemeClr val="accent1">
                        <a:lumMod val="40000"/>
                        <a:lumOff val="60000"/>
                      </a:schemeClr>
                    </a:solidFill>
                  </a:tcPr>
                </a:tc>
                <a:tc>
                  <a:txBody>
                    <a:bodyPr/>
                    <a:lstStyle/>
                    <a:p>
                      <a:pPr algn="ctr"/>
                      <a:r>
                        <a:rPr lang="es-ES" sz="2400" dirty="0">
                          <a:solidFill>
                            <a:schemeClr val="bg1"/>
                          </a:solidFill>
                        </a:rPr>
                        <a:t>&lt; 20</a:t>
                      </a:r>
                    </a:p>
                  </a:txBody>
                  <a:tcPr marL="91428" marR="91428" marT="45688" marB="45688">
                    <a:solidFill>
                      <a:schemeClr val="accent1">
                        <a:lumMod val="40000"/>
                        <a:lumOff val="60000"/>
                      </a:schemeClr>
                    </a:solidFill>
                  </a:tcPr>
                </a:tc>
                <a:tc>
                  <a:txBody>
                    <a:bodyPr/>
                    <a:lstStyle/>
                    <a:p>
                      <a:pPr algn="ctr"/>
                      <a:r>
                        <a:rPr lang="es-ES" sz="2400" dirty="0">
                          <a:solidFill>
                            <a:schemeClr val="bg1"/>
                          </a:solidFill>
                        </a:rPr>
                        <a:t>&gt; 40</a:t>
                      </a:r>
                    </a:p>
                  </a:txBody>
                  <a:tcPr marL="91428" marR="91428" marT="45688" marB="45688">
                    <a:solidFill>
                      <a:schemeClr val="accent1">
                        <a:lumMod val="40000"/>
                        <a:lumOff val="60000"/>
                      </a:schemeClr>
                    </a:solidFill>
                  </a:tcPr>
                </a:tc>
                <a:extLst>
                  <a:ext uri="{0D108BD9-81ED-4DB2-BD59-A6C34878D82A}">
                    <a16:rowId xmlns:a16="http://schemas.microsoft.com/office/drawing/2014/main" val="10002"/>
                  </a:ext>
                </a:extLst>
              </a:tr>
              <a:tr h="548692">
                <a:tc>
                  <a:txBody>
                    <a:bodyPr/>
                    <a:lstStyle/>
                    <a:p>
                      <a:r>
                        <a:rPr lang="es-ES_tradnl" sz="2400" dirty="0">
                          <a:solidFill>
                            <a:schemeClr val="bg1"/>
                          </a:solidFill>
                        </a:rPr>
                        <a:t>Creatinina</a:t>
                      </a:r>
                      <a:r>
                        <a:rPr lang="es-ES_tradnl" sz="2400" baseline="0" dirty="0">
                          <a:solidFill>
                            <a:schemeClr val="bg1"/>
                          </a:solidFill>
                        </a:rPr>
                        <a:t>  orina/plasma</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marL="0" indent="0" algn="ctr">
                        <a:buFont typeface="Wingdings" pitchFamily="2" charset="2"/>
                        <a:buNone/>
                      </a:pPr>
                      <a:r>
                        <a:rPr lang="es-ES_tradnl" sz="2400" dirty="0">
                          <a:solidFill>
                            <a:schemeClr val="bg1"/>
                          </a:solidFill>
                        </a:rPr>
                        <a:t>&gt; 20</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marL="0" indent="0" algn="ctr">
                        <a:buFont typeface="Wingdings" pitchFamily="2" charset="2"/>
                        <a:buNone/>
                      </a:pPr>
                      <a:r>
                        <a:rPr lang="es-ES_tradnl" sz="2400" dirty="0">
                          <a:solidFill>
                            <a:schemeClr val="bg1"/>
                          </a:solidFill>
                        </a:rPr>
                        <a:t>&lt; 15</a:t>
                      </a:r>
                      <a:endParaRPr lang="es-ES" sz="2400" dirty="0">
                        <a:solidFill>
                          <a:schemeClr val="bg1"/>
                        </a:solidFill>
                      </a:endParaRPr>
                    </a:p>
                  </a:txBody>
                  <a:tcPr marL="91428" marR="91428" marT="45688" marB="45688">
                    <a:solidFill>
                      <a:schemeClr val="accent1">
                        <a:lumMod val="40000"/>
                        <a:lumOff val="60000"/>
                      </a:schemeClr>
                    </a:solidFill>
                  </a:tcPr>
                </a:tc>
                <a:extLst>
                  <a:ext uri="{0D108BD9-81ED-4DB2-BD59-A6C34878D82A}">
                    <a16:rowId xmlns:a16="http://schemas.microsoft.com/office/drawing/2014/main" val="10003"/>
                  </a:ext>
                </a:extLst>
              </a:tr>
              <a:tr h="548692">
                <a:tc>
                  <a:txBody>
                    <a:bodyPr/>
                    <a:lstStyle/>
                    <a:p>
                      <a:r>
                        <a:rPr lang="es-ES_tradnl" sz="2400" dirty="0">
                          <a:solidFill>
                            <a:schemeClr val="bg1"/>
                          </a:solidFill>
                        </a:rPr>
                        <a:t>Urea  orina/plasma</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marL="0" indent="0" algn="ctr">
                        <a:buFont typeface="Wingdings" pitchFamily="2" charset="2"/>
                        <a:buNone/>
                      </a:pPr>
                      <a:r>
                        <a:rPr lang="es-ES_tradnl" sz="2400" baseline="0" dirty="0">
                          <a:solidFill>
                            <a:schemeClr val="bg1"/>
                          </a:solidFill>
                        </a:rPr>
                        <a:t>&gt; </a:t>
                      </a:r>
                      <a:r>
                        <a:rPr lang="es-ES" sz="2400" baseline="0" dirty="0">
                          <a:solidFill>
                            <a:schemeClr val="bg1"/>
                          </a:solidFill>
                        </a:rPr>
                        <a:t>10</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_tradnl" sz="2400" dirty="0">
                          <a:solidFill>
                            <a:schemeClr val="bg1"/>
                          </a:solidFill>
                        </a:rPr>
                        <a:t>&lt; 10</a:t>
                      </a:r>
                      <a:endParaRPr lang="es-ES" sz="2400" dirty="0">
                        <a:solidFill>
                          <a:schemeClr val="bg1"/>
                        </a:solidFill>
                      </a:endParaRPr>
                    </a:p>
                  </a:txBody>
                  <a:tcPr marL="91428" marR="91428" marT="45688" marB="45688">
                    <a:solidFill>
                      <a:schemeClr val="accent1">
                        <a:lumMod val="40000"/>
                        <a:lumOff val="60000"/>
                      </a:schemeClr>
                    </a:solidFill>
                  </a:tcPr>
                </a:tc>
                <a:extLst>
                  <a:ext uri="{0D108BD9-81ED-4DB2-BD59-A6C34878D82A}">
                    <a16:rowId xmlns:a16="http://schemas.microsoft.com/office/drawing/2014/main" val="10004"/>
                  </a:ext>
                </a:extLst>
              </a:tr>
              <a:tr h="548692">
                <a:tc>
                  <a:txBody>
                    <a:bodyPr/>
                    <a:lstStyle/>
                    <a:p>
                      <a:r>
                        <a:rPr lang="es-ES" sz="2400" dirty="0">
                          <a:solidFill>
                            <a:schemeClr val="bg1"/>
                          </a:solidFill>
                        </a:rPr>
                        <a:t>Osmolalidad urinaria</a:t>
                      </a:r>
                    </a:p>
                  </a:txBody>
                  <a:tcPr marL="91428" marR="91428" marT="45688" marB="45688">
                    <a:solidFill>
                      <a:schemeClr val="accent1">
                        <a:lumMod val="40000"/>
                        <a:lumOff val="60000"/>
                      </a:schemeClr>
                    </a:solidFill>
                  </a:tcPr>
                </a:tc>
                <a:tc>
                  <a:txBody>
                    <a:bodyPr/>
                    <a:lstStyle/>
                    <a:p>
                      <a:pPr algn="ctr"/>
                      <a:r>
                        <a:rPr lang="es-ES_tradnl" sz="2400" dirty="0">
                          <a:solidFill>
                            <a:schemeClr val="bg1"/>
                          </a:solidFill>
                        </a:rPr>
                        <a:t>&gt;</a:t>
                      </a:r>
                      <a:r>
                        <a:rPr lang="es-ES_tradnl" sz="2400" baseline="0" dirty="0">
                          <a:solidFill>
                            <a:schemeClr val="bg1"/>
                          </a:solidFill>
                        </a:rPr>
                        <a:t> 400</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 sz="2400" dirty="0">
                          <a:solidFill>
                            <a:schemeClr val="bg1"/>
                          </a:solidFill>
                        </a:rPr>
                        <a:t>&lt; 350 </a:t>
                      </a:r>
                    </a:p>
                  </a:txBody>
                  <a:tcPr marL="91428" marR="91428" marT="45688" marB="45688">
                    <a:solidFill>
                      <a:schemeClr val="accent1">
                        <a:lumMod val="40000"/>
                        <a:lumOff val="60000"/>
                      </a:schemeClr>
                    </a:solidFill>
                  </a:tcPr>
                </a:tc>
                <a:extLst>
                  <a:ext uri="{0D108BD9-81ED-4DB2-BD59-A6C34878D82A}">
                    <a16:rowId xmlns:a16="http://schemas.microsoft.com/office/drawing/2014/main" val="10005"/>
                  </a:ext>
                </a:extLst>
              </a:tr>
              <a:tr h="548692">
                <a:tc>
                  <a:txBody>
                    <a:bodyPr/>
                    <a:lstStyle/>
                    <a:p>
                      <a:r>
                        <a:rPr lang="es-ES_tradnl" sz="2400" dirty="0">
                          <a:solidFill>
                            <a:schemeClr val="bg1"/>
                          </a:solidFill>
                        </a:rPr>
                        <a:t>IFR (</a:t>
                      </a:r>
                      <a:r>
                        <a:rPr lang="es-ES_tradnl" sz="2400" dirty="0" err="1">
                          <a:solidFill>
                            <a:schemeClr val="bg1"/>
                          </a:solidFill>
                        </a:rPr>
                        <a:t>Na</a:t>
                      </a:r>
                      <a:r>
                        <a:rPr lang="es-ES_tradnl" sz="2400" baseline="-25000" dirty="0" err="1">
                          <a:solidFill>
                            <a:schemeClr val="bg1"/>
                          </a:solidFill>
                        </a:rPr>
                        <a:t>u</a:t>
                      </a:r>
                      <a:r>
                        <a:rPr lang="es-ES_tradnl" sz="2400" dirty="0">
                          <a:solidFill>
                            <a:schemeClr val="bg1"/>
                          </a:solidFill>
                        </a:rPr>
                        <a:t> x </a:t>
                      </a:r>
                      <a:r>
                        <a:rPr lang="es-ES_tradnl" sz="2400" dirty="0" err="1">
                          <a:solidFill>
                            <a:schemeClr val="bg1"/>
                          </a:solidFill>
                        </a:rPr>
                        <a:t>Cr</a:t>
                      </a:r>
                      <a:r>
                        <a:rPr lang="es-ES_tradnl" sz="2400" baseline="-25000" dirty="0" err="1">
                          <a:solidFill>
                            <a:schemeClr val="bg1"/>
                          </a:solidFill>
                        </a:rPr>
                        <a:t>u</a:t>
                      </a:r>
                      <a:r>
                        <a:rPr lang="es-ES_tradnl" sz="2400" dirty="0">
                          <a:solidFill>
                            <a:schemeClr val="bg1"/>
                          </a:solidFill>
                        </a:rPr>
                        <a:t>)/</a:t>
                      </a:r>
                      <a:r>
                        <a:rPr lang="es-ES_tradnl" sz="2400" dirty="0" err="1">
                          <a:solidFill>
                            <a:schemeClr val="bg1"/>
                          </a:solidFill>
                        </a:rPr>
                        <a:t>Cr</a:t>
                      </a:r>
                      <a:r>
                        <a:rPr lang="es-ES_tradnl" sz="2400" baseline="-25000" dirty="0" err="1">
                          <a:solidFill>
                            <a:schemeClr val="bg1"/>
                          </a:solidFill>
                        </a:rPr>
                        <a:t>u</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_tradnl" sz="2400" dirty="0">
                          <a:solidFill>
                            <a:schemeClr val="bg1"/>
                          </a:solidFill>
                        </a:rPr>
                        <a:t>&lt;</a:t>
                      </a:r>
                      <a:r>
                        <a:rPr lang="es-ES_tradnl" sz="2400" baseline="0" dirty="0">
                          <a:solidFill>
                            <a:schemeClr val="bg1"/>
                          </a:solidFill>
                        </a:rPr>
                        <a:t> 1</a:t>
                      </a:r>
                      <a:endParaRPr lang="es-ES" sz="2400" dirty="0">
                        <a:solidFill>
                          <a:schemeClr val="bg1"/>
                        </a:solidFill>
                      </a:endParaRPr>
                    </a:p>
                  </a:txBody>
                  <a:tcPr marL="91428" marR="91428" marT="45688" marB="45688">
                    <a:solidFill>
                      <a:schemeClr val="accent1">
                        <a:lumMod val="40000"/>
                        <a:lumOff val="60000"/>
                      </a:schemeClr>
                    </a:solidFill>
                  </a:tcPr>
                </a:tc>
                <a:tc>
                  <a:txBody>
                    <a:bodyPr/>
                    <a:lstStyle/>
                    <a:p>
                      <a:pPr algn="ctr"/>
                      <a:r>
                        <a:rPr lang="es-ES_tradnl" sz="2400" dirty="0">
                          <a:solidFill>
                            <a:schemeClr val="bg1"/>
                          </a:solidFill>
                        </a:rPr>
                        <a:t>&gt; 2,5</a:t>
                      </a:r>
                      <a:endParaRPr lang="es-ES" sz="2400" dirty="0">
                        <a:solidFill>
                          <a:schemeClr val="bg1"/>
                        </a:solidFill>
                      </a:endParaRPr>
                    </a:p>
                  </a:txBody>
                  <a:tcPr marL="91428" marR="91428" marT="45688" marB="45688">
                    <a:solidFill>
                      <a:schemeClr val="accent1">
                        <a:lumMod val="40000"/>
                        <a:lumOff val="60000"/>
                      </a:schemeClr>
                    </a:solidFill>
                  </a:tcPr>
                </a:tc>
                <a:extLst>
                  <a:ext uri="{0D108BD9-81ED-4DB2-BD59-A6C34878D82A}">
                    <a16:rowId xmlns:a16="http://schemas.microsoft.com/office/drawing/2014/main" val="10006"/>
                  </a:ext>
                </a:extLst>
              </a:tr>
            </a:tbl>
          </a:graphicData>
        </a:graphic>
      </p:graphicFrame>
      <p:sp>
        <p:nvSpPr>
          <p:cNvPr id="39975" name="2 CuadroTexto"/>
          <p:cNvSpPr txBox="1">
            <a:spLocks noChangeArrowheads="1"/>
          </p:cNvSpPr>
          <p:nvPr/>
        </p:nvSpPr>
        <p:spPr bwMode="auto">
          <a:xfrm>
            <a:off x="1403648" y="6229419"/>
            <a:ext cx="6840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_tradnl" altLang="es-ES" sz="2000" dirty="0" err="1">
                <a:solidFill>
                  <a:schemeClr val="bg1"/>
                </a:solidFill>
              </a:rPr>
              <a:t>EFNa</a:t>
            </a:r>
            <a:r>
              <a:rPr lang="es-ES_tradnl" altLang="es-ES" sz="2000" dirty="0">
                <a:solidFill>
                  <a:schemeClr val="bg1"/>
                </a:solidFill>
              </a:rPr>
              <a:t>: excreción fraccional de sodio, IFR= índice de fallo renal</a:t>
            </a:r>
            <a:endParaRPr lang="es-ES" altLang="es-ES" sz="2000"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34975" y="1624013"/>
            <a:ext cx="8229600" cy="4525962"/>
          </a:xfrm>
        </p:spPr>
        <p:txBody>
          <a:bodyPr/>
          <a:lstStyle/>
          <a:p>
            <a:pPr marL="0" indent="0" algn="just">
              <a:lnSpc>
                <a:spcPct val="150000"/>
              </a:lnSpc>
              <a:spcBef>
                <a:spcPts val="479"/>
              </a:spcBef>
              <a:buFont typeface="Arial" panose="020B0604020202020204" pitchFamily="34" charset="0"/>
              <a:buNone/>
              <a:defRPr/>
            </a:pPr>
            <a:r>
              <a:rPr lang="es-ES" sz="2800" spc="-1" dirty="0">
                <a:solidFill>
                  <a:srgbClr val="000000"/>
                </a:solidFill>
              </a:rPr>
              <a:t>Hombre de 75 años de edad que ingresa por fractura de fémur. Nunca ha ido al médico previamente. </a:t>
            </a:r>
          </a:p>
          <a:p>
            <a:pPr marL="0" indent="0" algn="just">
              <a:lnSpc>
                <a:spcPct val="150000"/>
              </a:lnSpc>
              <a:spcBef>
                <a:spcPts val="479"/>
              </a:spcBef>
              <a:buFont typeface="Arial" panose="020B0604020202020204" pitchFamily="34" charset="0"/>
              <a:buNone/>
              <a:defRPr/>
            </a:pPr>
            <a:r>
              <a:rPr lang="es-ES" sz="2800" spc="-1" dirty="0">
                <a:solidFill>
                  <a:srgbClr val="000000"/>
                </a:solidFill>
              </a:rPr>
              <a:t>En la exploración se aprecian soplos femorales bilaterales y TA 155/98 </a:t>
            </a:r>
            <a:r>
              <a:rPr lang="es-ES" sz="2800" spc="-1" dirty="0" err="1">
                <a:solidFill>
                  <a:srgbClr val="000000"/>
                </a:solidFill>
              </a:rPr>
              <a:t>mmHg</a:t>
            </a:r>
            <a:r>
              <a:rPr lang="es-ES" sz="2800" spc="-1" dirty="0">
                <a:solidFill>
                  <a:srgbClr val="000000"/>
                </a:solidFill>
              </a:rPr>
              <a:t>.</a:t>
            </a:r>
          </a:p>
          <a:p>
            <a:pPr marL="0" indent="0" algn="just">
              <a:lnSpc>
                <a:spcPct val="150000"/>
              </a:lnSpc>
              <a:spcBef>
                <a:spcPts val="479"/>
              </a:spcBef>
              <a:buFont typeface="Arial" panose="020B0604020202020204" pitchFamily="34" charset="0"/>
              <a:buNone/>
              <a:defRPr/>
            </a:pPr>
            <a:r>
              <a:rPr lang="es-ES" sz="2800" spc="-1" dirty="0">
                <a:solidFill>
                  <a:srgbClr val="000000"/>
                </a:solidFill>
              </a:rPr>
              <a:t>Analítica: urea 155, </a:t>
            </a:r>
            <a:r>
              <a:rPr lang="es-ES" sz="2800" spc="-1" dirty="0" err="1">
                <a:solidFill>
                  <a:srgbClr val="000000"/>
                </a:solidFill>
              </a:rPr>
              <a:t>creat</a:t>
            </a:r>
            <a:r>
              <a:rPr lang="es-ES" sz="2800" spc="-1" dirty="0">
                <a:solidFill>
                  <a:srgbClr val="000000"/>
                </a:solidFill>
              </a:rPr>
              <a:t> 2.7, glucosa 105, calcio 8 mg/</a:t>
            </a:r>
            <a:r>
              <a:rPr lang="es-ES" sz="2800" spc="-1" dirty="0" err="1">
                <a:solidFill>
                  <a:srgbClr val="000000"/>
                </a:solidFill>
              </a:rPr>
              <a:t>dL</a:t>
            </a:r>
            <a:r>
              <a:rPr lang="es-ES" sz="2800" spc="-1" dirty="0">
                <a:solidFill>
                  <a:srgbClr val="000000"/>
                </a:solidFill>
              </a:rPr>
              <a:t>, Hb 8.5 g/</a:t>
            </a:r>
            <a:r>
              <a:rPr lang="es-ES" sz="2800" spc="-1" dirty="0" err="1">
                <a:solidFill>
                  <a:srgbClr val="000000"/>
                </a:solidFill>
              </a:rPr>
              <a:t>dL</a:t>
            </a:r>
            <a:r>
              <a:rPr lang="es-ES" sz="2800" spc="-1" dirty="0">
                <a:solidFill>
                  <a:srgbClr val="000000"/>
                </a:solidFill>
              </a:rPr>
              <a:t>, </a:t>
            </a:r>
            <a:r>
              <a:rPr lang="es-ES" sz="2800" spc="-1" dirty="0" err="1">
                <a:solidFill>
                  <a:srgbClr val="000000"/>
                </a:solidFill>
              </a:rPr>
              <a:t>Na</a:t>
            </a:r>
            <a:r>
              <a:rPr lang="es-ES" sz="2800" spc="-1" dirty="0">
                <a:solidFill>
                  <a:srgbClr val="000000"/>
                </a:solidFill>
              </a:rPr>
              <a:t> 140, K 6, bicarbonato 18 mmol/L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INDICE</a:t>
            </a:r>
          </a:p>
        </p:txBody>
      </p:sp>
      <p:sp>
        <p:nvSpPr>
          <p:cNvPr id="3075" name="Marcador de contenido 2"/>
          <p:cNvSpPr>
            <a:spLocks noGrp="1"/>
          </p:cNvSpPr>
          <p:nvPr>
            <p:ph idx="1"/>
          </p:nvPr>
        </p:nvSpPr>
        <p:spPr>
          <a:xfrm>
            <a:off x="971550" y="1557338"/>
            <a:ext cx="7653338" cy="4237037"/>
          </a:xfrm>
        </p:spPr>
        <p:txBody>
          <a:bodyPr/>
          <a:lstStyle/>
          <a:p>
            <a:pPr>
              <a:defRPr/>
            </a:pPr>
            <a:r>
              <a:rPr lang="es-ES" altLang="es-ES" dirty="0">
                <a:solidFill>
                  <a:schemeClr val="bg1"/>
                </a:solidFill>
              </a:rPr>
              <a:t>Introducción</a:t>
            </a:r>
          </a:p>
          <a:p>
            <a:pPr marL="0" indent="0">
              <a:buFont typeface="Arial" panose="020B0604020202020204" pitchFamily="34" charset="0"/>
              <a:buNone/>
              <a:defRPr/>
            </a:pPr>
            <a:endParaRPr lang="es-ES" altLang="es-ES" dirty="0">
              <a:solidFill>
                <a:schemeClr val="bg1"/>
              </a:solidFill>
            </a:endParaRPr>
          </a:p>
          <a:p>
            <a:pPr>
              <a:defRPr/>
            </a:pPr>
            <a:r>
              <a:rPr lang="es-ES_tradnl" altLang="es-ES" dirty="0">
                <a:solidFill>
                  <a:schemeClr val="bg1"/>
                </a:solidFill>
              </a:rPr>
              <a:t>Síndromes renales</a:t>
            </a:r>
          </a:p>
          <a:p>
            <a:pPr marL="0" indent="0">
              <a:buFont typeface="Arial" panose="020B0604020202020204" pitchFamily="34" charset="0"/>
              <a:buNone/>
              <a:defRPr/>
            </a:pPr>
            <a:endParaRPr lang="es-ES_tradnl" altLang="es-ES" dirty="0">
              <a:solidFill>
                <a:schemeClr val="bg1"/>
              </a:solidFill>
            </a:endParaRPr>
          </a:p>
          <a:p>
            <a:pPr>
              <a:defRPr/>
            </a:pPr>
            <a:r>
              <a:rPr lang="es-ES_tradnl" altLang="es-ES" dirty="0">
                <a:solidFill>
                  <a:schemeClr val="bg1"/>
                </a:solidFill>
              </a:rPr>
              <a:t>Mensajes clave</a:t>
            </a:r>
          </a:p>
          <a:p>
            <a:pPr>
              <a:defRPr/>
            </a:pPr>
            <a:endParaRPr lang="es-ES" altLang="es-ES" dirty="0">
              <a:solidFill>
                <a:schemeClr val="bg1"/>
              </a:solidFill>
            </a:endParaRPr>
          </a:p>
          <a:p>
            <a:pPr marL="914400" lvl="2" indent="0">
              <a:buFont typeface="Arial" panose="020B0604020202020204" pitchFamily="34" charset="0"/>
              <a:buNone/>
              <a:defRPr/>
            </a:pPr>
            <a:endParaRPr lang="es-ES" altLang="es-ES"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Enfermedad renal crónica</a:t>
            </a:r>
          </a:p>
        </p:txBody>
      </p:sp>
      <p:sp>
        <p:nvSpPr>
          <p:cNvPr id="4099" name="Marcador de contenido 2"/>
          <p:cNvSpPr>
            <a:spLocks noGrp="1"/>
          </p:cNvSpPr>
          <p:nvPr>
            <p:ph idx="1"/>
          </p:nvPr>
        </p:nvSpPr>
        <p:spPr>
          <a:xfrm>
            <a:off x="80064" y="1196752"/>
            <a:ext cx="9036496" cy="1847850"/>
          </a:xfrm>
        </p:spPr>
        <p:txBody>
          <a:bodyPr/>
          <a:lstStyle/>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Epidemiología: 10% población adulta (20% &gt; de 60 años)</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Etiología: Diabetes e HTA</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Definición: alteración funcional y/o estructural más de 3 meses</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Clasificación: según FG (G1 a G5) y albuminuria (A1, A2, A3)</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Progresión y </a:t>
            </a:r>
            <a:r>
              <a:rPr lang="es-ES_tradnl" sz="2400" spc="-1" dirty="0" err="1">
                <a:solidFill>
                  <a:schemeClr val="bg1">
                    <a:lumMod val="95000"/>
                    <a:lumOff val="5000"/>
                  </a:schemeClr>
                </a:solidFill>
                <a:latin typeface="Arial" pitchFamily="34" charset="0"/>
                <a:cs typeface="Arial" pitchFamily="34" charset="0"/>
              </a:rPr>
              <a:t>renoprotección</a:t>
            </a:r>
            <a:endParaRPr lang="es-ES_tradnl" sz="2400" spc="-1" dirty="0">
              <a:solidFill>
                <a:schemeClr val="bg1">
                  <a:lumMod val="95000"/>
                  <a:lumOff val="5000"/>
                </a:schemeClr>
              </a:solidFill>
              <a:latin typeface="Arial" pitchFamily="34" charset="0"/>
              <a:cs typeface="Arial" pitchFamily="34" charset="0"/>
            </a:endParaRPr>
          </a:p>
        </p:txBody>
      </p:sp>
      <p:graphicFrame>
        <p:nvGraphicFramePr>
          <p:cNvPr id="7" name="Marcador de contenido 1"/>
          <p:cNvGraphicFramePr>
            <a:graphicFrameLocks/>
          </p:cNvGraphicFramePr>
          <p:nvPr>
            <p:extLst>
              <p:ext uri="{D42A27DB-BD31-4B8C-83A1-F6EECF244321}">
                <p14:modId xmlns:p14="http://schemas.microsoft.com/office/powerpoint/2010/main" val="4158448755"/>
              </p:ext>
            </p:extLst>
          </p:nvPr>
        </p:nvGraphicFramePr>
        <p:xfrm>
          <a:off x="423863" y="3321050"/>
          <a:ext cx="7931150" cy="2208213"/>
        </p:xfrm>
        <a:graphic>
          <a:graphicData uri="http://schemas.openxmlformats.org/drawingml/2006/table">
            <a:tbl>
              <a:tblPr firstRow="1" bandRow="1">
                <a:tableStyleId>{5C22544A-7EE6-4342-B048-85BDC9FD1C3A}</a:tableStyleId>
              </a:tblPr>
              <a:tblGrid>
                <a:gridCol w="1987897">
                  <a:extLst>
                    <a:ext uri="{9D8B030D-6E8A-4147-A177-3AD203B41FA5}">
                      <a16:colId xmlns:a16="http://schemas.microsoft.com/office/drawing/2014/main" val="20000"/>
                    </a:ext>
                  </a:extLst>
                </a:gridCol>
                <a:gridCol w="2880320">
                  <a:extLst>
                    <a:ext uri="{9D8B030D-6E8A-4147-A177-3AD203B41FA5}">
                      <a16:colId xmlns:a16="http://schemas.microsoft.com/office/drawing/2014/main" val="20001"/>
                    </a:ext>
                  </a:extLst>
                </a:gridCol>
                <a:gridCol w="3062933">
                  <a:extLst>
                    <a:ext uri="{9D8B030D-6E8A-4147-A177-3AD203B41FA5}">
                      <a16:colId xmlns:a16="http://schemas.microsoft.com/office/drawing/2014/main" val="20002"/>
                    </a:ext>
                  </a:extLst>
                </a:gridCol>
              </a:tblGrid>
              <a:tr h="457152">
                <a:tc>
                  <a:txBody>
                    <a:bodyPr/>
                    <a:lstStyle/>
                    <a:p>
                      <a:pPr algn="ctr"/>
                      <a:r>
                        <a:rPr lang="es-ES" sz="2400" dirty="0">
                          <a:solidFill>
                            <a:schemeClr val="tx1"/>
                          </a:solidFill>
                        </a:rPr>
                        <a:t>Sospecha</a:t>
                      </a:r>
                    </a:p>
                  </a:txBody>
                  <a:tcPr marL="91439" marR="91439" marT="45696" marB="45696">
                    <a:solidFill>
                      <a:schemeClr val="bg2">
                        <a:lumMod val="50000"/>
                      </a:schemeClr>
                    </a:solidFill>
                  </a:tcPr>
                </a:tc>
                <a:tc>
                  <a:txBody>
                    <a:bodyPr/>
                    <a:lstStyle/>
                    <a:p>
                      <a:pPr algn="ctr"/>
                      <a:r>
                        <a:rPr lang="es-ES" sz="2400" dirty="0">
                          <a:solidFill>
                            <a:schemeClr val="tx1"/>
                          </a:solidFill>
                        </a:rPr>
                        <a:t>Exploraciones</a:t>
                      </a:r>
                    </a:p>
                  </a:txBody>
                  <a:tcPr marL="91439" marR="91439" marT="45696" marB="45696">
                    <a:solidFill>
                      <a:schemeClr val="bg2">
                        <a:lumMod val="50000"/>
                      </a:schemeClr>
                    </a:solidFill>
                  </a:tcPr>
                </a:tc>
                <a:tc>
                  <a:txBody>
                    <a:bodyPr/>
                    <a:lstStyle/>
                    <a:p>
                      <a:pPr algn="ctr"/>
                      <a:r>
                        <a:rPr lang="es-ES" sz="2400" dirty="0">
                          <a:solidFill>
                            <a:schemeClr val="tx1"/>
                          </a:solidFill>
                        </a:rPr>
                        <a:t>Principales Causas</a:t>
                      </a:r>
                    </a:p>
                  </a:txBody>
                  <a:tcPr marL="91439" marR="91439" marT="45696" marB="45696">
                    <a:solidFill>
                      <a:schemeClr val="bg2">
                        <a:lumMod val="50000"/>
                      </a:schemeClr>
                    </a:solidFill>
                  </a:tcPr>
                </a:tc>
                <a:extLst>
                  <a:ext uri="{0D108BD9-81ED-4DB2-BD59-A6C34878D82A}">
                    <a16:rowId xmlns:a16="http://schemas.microsoft.com/office/drawing/2014/main" val="10000"/>
                  </a:ext>
                </a:extLst>
              </a:tr>
              <a:tr h="17510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Cribado</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err="1">
                          <a:solidFill>
                            <a:schemeClr val="bg1"/>
                          </a:solidFill>
                        </a:rPr>
                        <a:t>Nicturia</a:t>
                      </a:r>
                      <a:endParaRPr lang="es-ES_tradnl" sz="2000" b="0" i="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sz="2000" b="0" i="0" dirty="0">
                        <a:solidFill>
                          <a:schemeClr val="bg1"/>
                        </a:solidFill>
                      </a:endParaRPr>
                    </a:p>
                  </a:txBody>
                  <a:tcPr marL="91439" marR="91439" marT="45696" marB="45696">
                    <a:solidFill>
                      <a:schemeClr val="accent1">
                        <a:lumMod val="40000"/>
                        <a:lumOff val="60000"/>
                      </a:schemeClr>
                    </a:solidFill>
                  </a:tcPr>
                </a:tc>
                <a:tc>
                  <a:txBody>
                    <a:bodyPr/>
                    <a:lstStyle/>
                    <a:p>
                      <a:pPr algn="ctr"/>
                      <a:r>
                        <a:rPr lang="es-ES_tradnl" sz="2000" b="0" i="0" dirty="0">
                          <a:solidFill>
                            <a:schemeClr val="bg1"/>
                          </a:solidFill>
                        </a:rPr>
                        <a:t>Bioquímica y hemograma</a:t>
                      </a:r>
                    </a:p>
                    <a:p>
                      <a:pPr algn="ctr"/>
                      <a:r>
                        <a:rPr lang="es-ES_tradnl" sz="2000" b="0" i="0" dirty="0">
                          <a:solidFill>
                            <a:schemeClr val="bg1"/>
                          </a:solidFill>
                        </a:rPr>
                        <a:t>Sedimento y anormales</a:t>
                      </a:r>
                    </a:p>
                    <a:p>
                      <a:pPr algn="ctr"/>
                      <a:r>
                        <a:rPr lang="es-ES_tradnl" sz="2000" b="0" i="0" dirty="0">
                          <a:solidFill>
                            <a:schemeClr val="bg1"/>
                          </a:solidFill>
                        </a:rPr>
                        <a:t>CAC mg/g / Orina 24h</a:t>
                      </a:r>
                    </a:p>
                    <a:p>
                      <a:pPr algn="ctr"/>
                      <a:r>
                        <a:rPr lang="es-ES_tradnl" sz="2000" b="0" i="0" dirty="0">
                          <a:solidFill>
                            <a:schemeClr val="bg1"/>
                          </a:solidFill>
                        </a:rPr>
                        <a:t>Ecografía</a:t>
                      </a:r>
                    </a:p>
                    <a:p>
                      <a:pPr algn="ctr"/>
                      <a:r>
                        <a:rPr lang="es-ES_tradnl" sz="2000" b="0" i="0" dirty="0">
                          <a:solidFill>
                            <a:schemeClr val="bg1"/>
                          </a:solidFill>
                        </a:rPr>
                        <a:t>Otras</a:t>
                      </a:r>
                      <a:endParaRPr lang="es-ES" sz="2000" b="0" i="0" dirty="0">
                        <a:solidFill>
                          <a:schemeClr val="bg1"/>
                        </a:solidFill>
                      </a:endParaRPr>
                    </a:p>
                  </a:txBody>
                  <a:tcPr marL="91439" marR="91439" marT="45696" marB="45696">
                    <a:solidFill>
                      <a:schemeClr val="accent1">
                        <a:lumMod val="40000"/>
                        <a:lumOff val="60000"/>
                      </a:schemeClr>
                    </a:solidFill>
                  </a:tcPr>
                </a:tc>
                <a:tc>
                  <a:txBody>
                    <a:bodyPr/>
                    <a:lstStyle/>
                    <a:p>
                      <a:pPr algn="ctr"/>
                      <a:r>
                        <a:rPr lang="es-ES_tradnl" sz="2000" b="0" i="0" dirty="0">
                          <a:solidFill>
                            <a:schemeClr val="bg1"/>
                          </a:solidFill>
                        </a:rPr>
                        <a:t>Diabetes e HTA &gt; 60 años</a:t>
                      </a:r>
                    </a:p>
                    <a:p>
                      <a:pPr algn="ctr"/>
                      <a:r>
                        <a:rPr lang="es-ES_tradnl" sz="2000" b="0" i="0" baseline="0" dirty="0">
                          <a:solidFill>
                            <a:schemeClr val="bg1"/>
                          </a:solidFill>
                        </a:rPr>
                        <a:t>Glomerulopatías y Hereditarias en &lt; 60 años</a:t>
                      </a:r>
                      <a:endParaRPr lang="es-ES" sz="2000" b="0" i="0" dirty="0">
                        <a:solidFill>
                          <a:schemeClr val="bg1"/>
                        </a:solidFill>
                      </a:endParaRPr>
                    </a:p>
                  </a:txBody>
                  <a:tcPr marL="91439" marR="91439" marT="45696" marB="45696">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0B2B3DD5-EE46-4129-814C-CDCCE72BDCA4}"/>
              </a:ext>
            </a:extLst>
          </p:cNvPr>
          <p:cNvGrpSpPr/>
          <p:nvPr/>
        </p:nvGrpSpPr>
        <p:grpSpPr>
          <a:xfrm>
            <a:off x="-220644" y="549275"/>
            <a:ext cx="9361164" cy="6217285"/>
            <a:chOff x="179388" y="989013"/>
            <a:chExt cx="8496300" cy="5488920"/>
          </a:xfrm>
        </p:grpSpPr>
        <p:sp>
          <p:nvSpPr>
            <p:cNvPr id="3" name="2 Proceso"/>
            <p:cNvSpPr/>
            <p:nvPr/>
          </p:nvSpPr>
          <p:spPr>
            <a:xfrm>
              <a:off x="3635375" y="989013"/>
              <a:ext cx="1584325" cy="720725"/>
            </a:xfrm>
            <a:prstGeom prst="flowChartProcess">
              <a:avLst/>
            </a:prstGeom>
            <a:ln w="3175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Cribado ERC</a:t>
              </a:r>
            </a:p>
            <a:p>
              <a:pPr algn="ctr">
                <a:defRPr/>
              </a:pPr>
              <a:r>
                <a:rPr lang="es-ES_tradnl" sz="1600" dirty="0">
                  <a:latin typeface="+mj-lt"/>
                </a:rPr>
                <a:t>&gt;60 años, DM, HTA, ECV, AF</a:t>
              </a:r>
              <a:endParaRPr lang="es-ES" sz="1600" dirty="0">
                <a:latin typeface="+mj-lt"/>
              </a:endParaRPr>
            </a:p>
          </p:txBody>
        </p:sp>
        <p:sp>
          <p:nvSpPr>
            <p:cNvPr id="13" name="12 Proceso"/>
            <p:cNvSpPr/>
            <p:nvPr/>
          </p:nvSpPr>
          <p:spPr>
            <a:xfrm>
              <a:off x="2049463" y="2141538"/>
              <a:ext cx="1152525" cy="431800"/>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FG &lt; 60</a:t>
              </a:r>
              <a:endParaRPr lang="es-ES" sz="1600" dirty="0">
                <a:latin typeface="+mj-lt"/>
              </a:endParaRPr>
            </a:p>
          </p:txBody>
        </p:sp>
        <p:sp>
          <p:nvSpPr>
            <p:cNvPr id="14" name="13 Proceso"/>
            <p:cNvSpPr/>
            <p:nvPr/>
          </p:nvSpPr>
          <p:spPr>
            <a:xfrm>
              <a:off x="6032500" y="2144713"/>
              <a:ext cx="1152525" cy="431800"/>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CAC</a:t>
              </a:r>
              <a:endParaRPr lang="es-ES" sz="1600" dirty="0">
                <a:latin typeface="+mj-lt"/>
              </a:endParaRPr>
            </a:p>
          </p:txBody>
        </p:sp>
        <p:cxnSp>
          <p:nvCxnSpPr>
            <p:cNvPr id="7" name="6 Conector angular"/>
            <p:cNvCxnSpPr>
              <a:stCxn id="3" idx="2"/>
              <a:endCxn id="13" idx="0"/>
            </p:cNvCxnSpPr>
            <p:nvPr/>
          </p:nvCxnSpPr>
          <p:spPr>
            <a:xfrm rot="5400000">
              <a:off x="3310732" y="1024731"/>
              <a:ext cx="431800" cy="180181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2" name="11 Conector angular"/>
            <p:cNvCxnSpPr>
              <a:stCxn id="3" idx="2"/>
              <a:endCxn id="14" idx="0"/>
            </p:cNvCxnSpPr>
            <p:nvPr/>
          </p:nvCxnSpPr>
          <p:spPr>
            <a:xfrm rot="16200000" flipH="1">
              <a:off x="5300663" y="836613"/>
              <a:ext cx="434975" cy="2181225"/>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19" name="18 Proceso"/>
            <p:cNvSpPr/>
            <p:nvPr/>
          </p:nvSpPr>
          <p:spPr>
            <a:xfrm>
              <a:off x="1116013" y="2924175"/>
              <a:ext cx="1004887" cy="296863"/>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59 - 30</a:t>
              </a:r>
              <a:endParaRPr lang="es-ES" sz="1600" dirty="0">
                <a:latin typeface="+mj-lt"/>
              </a:endParaRPr>
            </a:p>
          </p:txBody>
        </p:sp>
        <p:sp>
          <p:nvSpPr>
            <p:cNvPr id="20" name="19 Proceso"/>
            <p:cNvSpPr/>
            <p:nvPr/>
          </p:nvSpPr>
          <p:spPr>
            <a:xfrm>
              <a:off x="3133725" y="2930525"/>
              <a:ext cx="1004888" cy="296863"/>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&lt; 30 </a:t>
              </a:r>
              <a:endParaRPr lang="es-ES" sz="1600" dirty="0">
                <a:latin typeface="+mj-lt"/>
              </a:endParaRPr>
            </a:p>
          </p:txBody>
        </p:sp>
        <p:sp>
          <p:nvSpPr>
            <p:cNvPr id="21" name="20 Proceso"/>
            <p:cNvSpPr/>
            <p:nvPr/>
          </p:nvSpPr>
          <p:spPr>
            <a:xfrm>
              <a:off x="4718050" y="2928938"/>
              <a:ext cx="1004888" cy="298450"/>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&gt; 300</a:t>
              </a:r>
              <a:endParaRPr lang="es-ES" sz="1600" dirty="0">
                <a:latin typeface="+mj-lt"/>
              </a:endParaRPr>
            </a:p>
          </p:txBody>
        </p:sp>
        <p:sp>
          <p:nvSpPr>
            <p:cNvPr id="22" name="21 Proceso"/>
            <p:cNvSpPr/>
            <p:nvPr/>
          </p:nvSpPr>
          <p:spPr>
            <a:xfrm>
              <a:off x="6105525" y="2936875"/>
              <a:ext cx="1004888" cy="296863"/>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299 - 30</a:t>
              </a:r>
              <a:endParaRPr lang="es-ES" sz="1600" dirty="0">
                <a:latin typeface="+mj-lt"/>
              </a:endParaRPr>
            </a:p>
          </p:txBody>
        </p:sp>
        <p:sp>
          <p:nvSpPr>
            <p:cNvPr id="23" name="22 Proceso"/>
            <p:cNvSpPr/>
            <p:nvPr/>
          </p:nvSpPr>
          <p:spPr>
            <a:xfrm>
              <a:off x="7524750" y="2928938"/>
              <a:ext cx="1004888" cy="298450"/>
            </a:xfrm>
            <a:prstGeom prst="flowChartProcess">
              <a:avLst/>
            </a:prstGeom>
            <a:ln w="2540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&lt; 30 </a:t>
              </a:r>
              <a:endParaRPr lang="es-ES" sz="1600" dirty="0">
                <a:latin typeface="+mj-lt"/>
              </a:endParaRPr>
            </a:p>
          </p:txBody>
        </p:sp>
        <p:cxnSp>
          <p:nvCxnSpPr>
            <p:cNvPr id="18" name="17 Conector angular"/>
            <p:cNvCxnSpPr>
              <a:stCxn id="13" idx="2"/>
              <a:endCxn id="19" idx="0"/>
            </p:cNvCxnSpPr>
            <p:nvPr/>
          </p:nvCxnSpPr>
          <p:spPr>
            <a:xfrm rot="5400000">
              <a:off x="1946275" y="2244726"/>
              <a:ext cx="350837" cy="100806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5" name="24 Conector angular"/>
            <p:cNvCxnSpPr>
              <a:stCxn id="13" idx="2"/>
              <a:endCxn id="20" idx="0"/>
            </p:cNvCxnSpPr>
            <p:nvPr/>
          </p:nvCxnSpPr>
          <p:spPr>
            <a:xfrm rot="16200000" flipH="1">
              <a:off x="2951956" y="2247107"/>
              <a:ext cx="357187" cy="100965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7" name="26 Conector angular"/>
            <p:cNvCxnSpPr>
              <a:stCxn id="14" idx="2"/>
              <a:endCxn id="21" idx="0"/>
            </p:cNvCxnSpPr>
            <p:nvPr/>
          </p:nvCxnSpPr>
          <p:spPr>
            <a:xfrm rot="5400000">
              <a:off x="5738019" y="2058194"/>
              <a:ext cx="352425" cy="1389063"/>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9" name="28 Conector angular"/>
            <p:cNvCxnSpPr>
              <a:stCxn id="14" idx="2"/>
              <a:endCxn id="23" idx="0"/>
            </p:cNvCxnSpPr>
            <p:nvPr/>
          </p:nvCxnSpPr>
          <p:spPr>
            <a:xfrm rot="16200000" flipH="1">
              <a:off x="7141369" y="2043907"/>
              <a:ext cx="352425" cy="141763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5612" name="25611 Conector recto"/>
            <p:cNvCxnSpPr>
              <a:stCxn id="22" idx="0"/>
            </p:cNvCxnSpPr>
            <p:nvPr/>
          </p:nvCxnSpPr>
          <p:spPr>
            <a:xfrm flipH="1" flipV="1">
              <a:off x="6608763" y="2751138"/>
              <a:ext cx="0" cy="185737"/>
            </a:xfrm>
            <a:prstGeom prst="line">
              <a:avLst/>
            </a:prstGeom>
          </p:spPr>
          <p:style>
            <a:lnRef idx="1">
              <a:schemeClr val="accent1"/>
            </a:lnRef>
            <a:fillRef idx="0">
              <a:schemeClr val="accent1"/>
            </a:fillRef>
            <a:effectRef idx="0">
              <a:schemeClr val="accent1"/>
            </a:effectRef>
            <a:fontRef idx="minor">
              <a:schemeClr val="tx1"/>
            </a:fontRef>
          </p:style>
        </p:cxnSp>
        <p:sp>
          <p:nvSpPr>
            <p:cNvPr id="46" name="45 Proceso"/>
            <p:cNvSpPr/>
            <p:nvPr/>
          </p:nvSpPr>
          <p:spPr>
            <a:xfrm>
              <a:off x="1041400" y="1133475"/>
              <a:ext cx="1584325" cy="431800"/>
            </a:xfrm>
            <a:prstGeom prst="flowChartProcess">
              <a:avLst/>
            </a:prstGeom>
            <a:ln w="31750">
              <a:solidFill>
                <a:srgbClr val="FF0000"/>
              </a:solidFill>
              <a:prstDash val="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Historia Clínica</a:t>
              </a:r>
              <a:endParaRPr lang="es-ES" sz="1600" dirty="0">
                <a:latin typeface="+mj-lt"/>
              </a:endParaRPr>
            </a:p>
          </p:txBody>
        </p:sp>
        <p:cxnSp>
          <p:nvCxnSpPr>
            <p:cNvPr id="25614" name="25613 Conector recto de flecha"/>
            <p:cNvCxnSpPr>
              <a:stCxn id="46" idx="3"/>
              <a:endCxn id="3" idx="1"/>
            </p:cNvCxnSpPr>
            <p:nvPr/>
          </p:nvCxnSpPr>
          <p:spPr>
            <a:xfrm>
              <a:off x="2625725" y="1349375"/>
              <a:ext cx="1009650" cy="0"/>
            </a:xfrm>
            <a:prstGeom prst="straightConnector1">
              <a:avLst/>
            </a:prstGeom>
            <a:ln w="19050">
              <a:prstDash val="dash"/>
              <a:headEnd type="none"/>
              <a:tailEnd type="none"/>
            </a:ln>
          </p:spPr>
          <p:style>
            <a:lnRef idx="1">
              <a:schemeClr val="accent1"/>
            </a:lnRef>
            <a:fillRef idx="0">
              <a:schemeClr val="accent1"/>
            </a:fillRef>
            <a:effectRef idx="0">
              <a:schemeClr val="accent1"/>
            </a:effectRef>
            <a:fontRef idx="minor">
              <a:schemeClr val="tx1"/>
            </a:fontRef>
          </p:style>
        </p:cxnSp>
        <p:sp>
          <p:nvSpPr>
            <p:cNvPr id="49" name="48 Proceso"/>
            <p:cNvSpPr/>
            <p:nvPr/>
          </p:nvSpPr>
          <p:spPr>
            <a:xfrm>
              <a:off x="3527425" y="3797300"/>
              <a:ext cx="1765300" cy="431800"/>
            </a:xfrm>
            <a:prstGeom prst="flowChartProcess">
              <a:avLst/>
            </a:prstGeom>
            <a:ln w="31750">
              <a:solidFill>
                <a:srgbClr val="FF0000"/>
              </a:solidFill>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Remitir a Nefrología</a:t>
              </a:r>
              <a:endParaRPr lang="es-ES" sz="1600" dirty="0">
                <a:latin typeface="+mj-lt"/>
              </a:endParaRPr>
            </a:p>
          </p:txBody>
        </p:sp>
        <p:cxnSp>
          <p:nvCxnSpPr>
            <p:cNvPr id="25617" name="25616 Conector angular"/>
            <p:cNvCxnSpPr>
              <a:stCxn id="20" idx="2"/>
              <a:endCxn id="49" idx="0"/>
            </p:cNvCxnSpPr>
            <p:nvPr/>
          </p:nvCxnSpPr>
          <p:spPr>
            <a:xfrm rot="16200000" flipH="1">
              <a:off x="3738563" y="3125788"/>
              <a:ext cx="569912" cy="77311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619" name="25618 Conector angular"/>
            <p:cNvCxnSpPr>
              <a:stCxn id="21" idx="2"/>
              <a:endCxn id="49" idx="0"/>
            </p:cNvCxnSpPr>
            <p:nvPr/>
          </p:nvCxnSpPr>
          <p:spPr>
            <a:xfrm rot="5400000">
              <a:off x="4530726" y="3106737"/>
              <a:ext cx="569912" cy="811213"/>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56 Proceso"/>
            <p:cNvSpPr/>
            <p:nvPr/>
          </p:nvSpPr>
          <p:spPr>
            <a:xfrm>
              <a:off x="3078163" y="4413250"/>
              <a:ext cx="2663825" cy="809625"/>
            </a:xfrm>
            <a:prstGeom prst="flowChartProcess">
              <a:avLst/>
            </a:prstGeom>
            <a:ln w="31750">
              <a:solidFill>
                <a:srgbClr val="FF0000"/>
              </a:solidFill>
              <a:prstDash val="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Signos Alarma</a:t>
              </a:r>
            </a:p>
            <a:p>
              <a:pPr algn="ctr">
                <a:defRPr/>
              </a:pPr>
              <a:r>
                <a:rPr lang="es-ES_tradnl" sz="1600" dirty="0">
                  <a:latin typeface="+mj-lt"/>
                </a:rPr>
                <a:t>Hematuria renal + proteinuria</a:t>
              </a:r>
            </a:p>
            <a:p>
              <a:pPr algn="ctr">
                <a:defRPr/>
              </a:pPr>
              <a:r>
                <a:rPr lang="es-ES_tradnl" sz="1600" dirty="0">
                  <a:latin typeface="+mj-lt"/>
                  <a:sym typeface="Symbol"/>
                </a:rPr>
                <a:t>Progresión, HTA refractaria, FG &gt; 25%  </a:t>
              </a:r>
              <a:endParaRPr lang="es-ES" sz="1600" dirty="0">
                <a:latin typeface="+mj-lt"/>
              </a:endParaRPr>
            </a:p>
          </p:txBody>
        </p:sp>
        <p:cxnSp>
          <p:nvCxnSpPr>
            <p:cNvPr id="34" name="33 Conector recto de flecha"/>
            <p:cNvCxnSpPr>
              <a:stCxn id="57" idx="0"/>
              <a:endCxn id="49" idx="2"/>
            </p:cNvCxnSpPr>
            <p:nvPr/>
          </p:nvCxnSpPr>
          <p:spPr>
            <a:xfrm flipV="1">
              <a:off x="4410075" y="4229100"/>
              <a:ext cx="0" cy="184150"/>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78" name="77 Proceso"/>
            <p:cNvSpPr/>
            <p:nvPr/>
          </p:nvSpPr>
          <p:spPr>
            <a:xfrm>
              <a:off x="5375275" y="3346450"/>
              <a:ext cx="1077913" cy="663575"/>
            </a:xfrm>
            <a:prstGeom prst="flowChartProcess">
              <a:avLst/>
            </a:prstGeom>
            <a:noFill/>
            <a:ln>
              <a:noFill/>
              <a:prstDash val="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Vigilar</a:t>
              </a:r>
            </a:p>
            <a:p>
              <a:pPr algn="ctr">
                <a:defRPr/>
              </a:pPr>
              <a:r>
                <a:rPr lang="es-ES_tradnl" sz="1600" dirty="0">
                  <a:latin typeface="+mj-lt"/>
                </a:rPr>
                <a:t>Control  ECV y Progresión</a:t>
              </a:r>
              <a:endParaRPr lang="es-ES" sz="1600" dirty="0">
                <a:latin typeface="+mj-lt"/>
              </a:endParaRPr>
            </a:p>
          </p:txBody>
        </p:sp>
        <p:sp>
          <p:nvSpPr>
            <p:cNvPr id="80" name="79 Proceso"/>
            <p:cNvSpPr/>
            <p:nvPr/>
          </p:nvSpPr>
          <p:spPr>
            <a:xfrm>
              <a:off x="2378075" y="5597525"/>
              <a:ext cx="3727450" cy="279400"/>
            </a:xfrm>
            <a:prstGeom prst="flowChartProcess">
              <a:avLst/>
            </a:prstGeom>
            <a:ln w="31750"/>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b="1" dirty="0">
                  <a:latin typeface="+mj-lt"/>
                </a:rPr>
                <a:t>Diagnóstico de  Enfermedad renal crónica</a:t>
              </a:r>
            </a:p>
          </p:txBody>
        </p:sp>
        <p:cxnSp>
          <p:nvCxnSpPr>
            <p:cNvPr id="43" name="42 Conector angular"/>
            <p:cNvCxnSpPr>
              <a:stCxn id="19" idx="2"/>
              <a:endCxn id="80" idx="1"/>
            </p:cNvCxnSpPr>
            <p:nvPr/>
          </p:nvCxnSpPr>
          <p:spPr>
            <a:xfrm rot="16200000" flipH="1">
              <a:off x="739775" y="4098926"/>
              <a:ext cx="2516187" cy="76041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52 Conector angular"/>
            <p:cNvCxnSpPr>
              <a:stCxn id="22" idx="2"/>
              <a:endCxn id="80" idx="3"/>
            </p:cNvCxnSpPr>
            <p:nvPr/>
          </p:nvCxnSpPr>
          <p:spPr>
            <a:xfrm rot="5400000">
              <a:off x="5105400" y="4233863"/>
              <a:ext cx="2503487" cy="50323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92" name="91 Proceso"/>
            <p:cNvSpPr/>
            <p:nvPr/>
          </p:nvSpPr>
          <p:spPr>
            <a:xfrm>
              <a:off x="6608763" y="4484688"/>
              <a:ext cx="923925" cy="333375"/>
            </a:xfrm>
            <a:prstGeom prst="flowChartProcess">
              <a:avLst/>
            </a:prstGeom>
            <a:noFill/>
            <a:ln>
              <a:noFill/>
              <a:prstDash val="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dirty="0">
                  <a:latin typeface="+mj-lt"/>
                </a:rPr>
                <a:t>&gt; 3 meses</a:t>
              </a:r>
              <a:endParaRPr lang="es-ES" sz="1600" dirty="0">
                <a:latin typeface="+mj-lt"/>
              </a:endParaRPr>
            </a:p>
          </p:txBody>
        </p:sp>
        <p:sp>
          <p:nvSpPr>
            <p:cNvPr id="93" name="92 Proceso"/>
            <p:cNvSpPr/>
            <p:nvPr/>
          </p:nvSpPr>
          <p:spPr>
            <a:xfrm>
              <a:off x="693738" y="4484688"/>
              <a:ext cx="923925" cy="333375"/>
            </a:xfrm>
            <a:prstGeom prst="flowChartProcess">
              <a:avLst/>
            </a:prstGeom>
            <a:noFill/>
            <a:ln>
              <a:noFill/>
              <a:prstDash val="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es-ES_tradnl" sz="1600" dirty="0">
                  <a:latin typeface="+mj-lt"/>
                </a:rPr>
                <a:t>&gt; 3 meses</a:t>
              </a:r>
              <a:endParaRPr lang="es-ES" sz="1600" dirty="0">
                <a:latin typeface="+mj-lt"/>
              </a:endParaRPr>
            </a:p>
          </p:txBody>
        </p:sp>
        <p:sp>
          <p:nvSpPr>
            <p:cNvPr id="46112" name="1 CuadroTexto"/>
            <p:cNvSpPr txBox="1">
              <a:spLocks noChangeArrowheads="1"/>
            </p:cNvSpPr>
            <p:nvPr/>
          </p:nvSpPr>
          <p:spPr bwMode="auto">
            <a:xfrm>
              <a:off x="179388" y="5954713"/>
              <a:ext cx="84963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s-ES_tradnl" altLang="es-ES" sz="1600">
                  <a:solidFill>
                    <a:schemeClr val="bg1"/>
                  </a:solidFill>
                  <a:latin typeface="+mj-lt"/>
                </a:rPr>
                <a:t>DM: Diabetes Mellitus, HTA: Hipertensión arterial, ECV: Enfermedad cardiovascular,  AF: Antecedentes Familiares, FG: Filtrado glomerular, CAC: Concentración albúmina/creatinina </a:t>
              </a:r>
              <a:endParaRPr lang="es-ES" altLang="es-ES" sz="1600">
                <a:solidFill>
                  <a:schemeClr val="bg1"/>
                </a:solidFill>
                <a:latin typeface="+mj-lt"/>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34975" y="1624013"/>
            <a:ext cx="8229600" cy="4525962"/>
          </a:xfrm>
        </p:spPr>
        <p:txBody>
          <a:bodyPr/>
          <a:lstStyle/>
          <a:p>
            <a:pPr marL="0" indent="0" algn="just">
              <a:spcBef>
                <a:spcPts val="0"/>
              </a:spcBef>
              <a:buFont typeface="Arial" panose="020B0604020202020204" pitchFamily="34" charset="0"/>
              <a:buNone/>
              <a:defRPr/>
            </a:pPr>
            <a:r>
              <a:rPr lang="es-ES" sz="2800" spc="-1" dirty="0">
                <a:solidFill>
                  <a:srgbClr val="000000"/>
                </a:solidFill>
              </a:rPr>
              <a:t>Mujer de 18 años de edad remitida por el médico de atención primaria por calambres y K de 3 mmol/L en analítica.</a:t>
            </a:r>
          </a:p>
          <a:p>
            <a:pPr marL="0" indent="0" algn="just">
              <a:spcBef>
                <a:spcPts val="0"/>
              </a:spcBef>
              <a:buFont typeface="Arial" panose="020B0604020202020204" pitchFamily="34" charset="0"/>
              <a:buNone/>
              <a:defRPr/>
            </a:pPr>
            <a:r>
              <a:rPr lang="es-ES" sz="2800" spc="-1" dirty="0">
                <a:solidFill>
                  <a:srgbClr val="000000"/>
                </a:solidFill>
              </a:rPr>
              <a:t>Antecedentes: tumor óseo en infancia que se trató con cirugía y posteriormente con quimioterapia (cisplatino), epilepsia en seguimiento por Neurología. </a:t>
            </a:r>
          </a:p>
          <a:p>
            <a:pPr marL="0" indent="0" algn="just">
              <a:spcBef>
                <a:spcPts val="0"/>
              </a:spcBef>
              <a:buFont typeface="Arial" panose="020B0604020202020204" pitchFamily="34" charset="0"/>
              <a:buNone/>
              <a:defRPr/>
            </a:pPr>
            <a:r>
              <a:rPr lang="es-ES" sz="2800" spc="-1" dirty="0">
                <a:solidFill>
                  <a:srgbClr val="000000"/>
                </a:solidFill>
              </a:rPr>
              <a:t>Exploración: Presión arterial 105/60 </a:t>
            </a:r>
            <a:r>
              <a:rPr lang="es-ES" sz="2800" spc="-1" dirty="0" err="1">
                <a:solidFill>
                  <a:srgbClr val="000000"/>
                </a:solidFill>
              </a:rPr>
              <a:t>mmHg</a:t>
            </a:r>
            <a:r>
              <a:rPr lang="es-ES" sz="2800" spc="-1" dirty="0">
                <a:solidFill>
                  <a:srgbClr val="000000"/>
                </a:solidFill>
              </a:rPr>
              <a:t>. </a:t>
            </a:r>
          </a:p>
          <a:p>
            <a:pPr marL="0" indent="0" algn="just">
              <a:spcBef>
                <a:spcPts val="0"/>
              </a:spcBef>
              <a:buFont typeface="Arial" panose="020B0604020202020204" pitchFamily="34" charset="0"/>
              <a:buNone/>
              <a:defRPr/>
            </a:pPr>
            <a:r>
              <a:rPr lang="es-ES" sz="2800" spc="-1" dirty="0">
                <a:solidFill>
                  <a:srgbClr val="000000"/>
                </a:solidFill>
              </a:rPr>
              <a:t>Analítica: se confirma hipopotasemia y además Mg 1.2 mg/</a:t>
            </a:r>
            <a:r>
              <a:rPr lang="es-ES" sz="2800" spc="-1" dirty="0" err="1">
                <a:solidFill>
                  <a:srgbClr val="000000"/>
                </a:solidFill>
              </a:rPr>
              <a:t>dL</a:t>
            </a:r>
            <a:r>
              <a:rPr lang="es-ES" sz="2800" spc="-1" dirty="0">
                <a:solidFill>
                  <a:srgbClr val="000000"/>
                </a:solidFill>
              </a:rPr>
              <a:t>, pH 7.46, bicarbonato 28 mmol/L.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Tubulopatías</a:t>
            </a:r>
          </a:p>
        </p:txBody>
      </p:sp>
      <p:sp>
        <p:nvSpPr>
          <p:cNvPr id="4099" name="Marcador de contenido 2"/>
          <p:cNvSpPr>
            <a:spLocks noGrp="1"/>
          </p:cNvSpPr>
          <p:nvPr>
            <p:ph idx="1"/>
          </p:nvPr>
        </p:nvSpPr>
        <p:spPr>
          <a:xfrm>
            <a:off x="125414" y="1293813"/>
            <a:ext cx="8767066" cy="1343025"/>
          </a:xfrm>
        </p:spPr>
        <p:txBody>
          <a:bodyPr/>
          <a:lstStyle/>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Grupo heterogéneo de patologías: hereditarias (primarias) o secundarias</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Clínica variable según edad y/o grado de afectación</a:t>
            </a:r>
          </a:p>
        </p:txBody>
      </p:sp>
      <p:graphicFrame>
        <p:nvGraphicFramePr>
          <p:cNvPr id="7" name="Marcador de contenido 1"/>
          <p:cNvGraphicFramePr>
            <a:graphicFrameLocks/>
          </p:cNvGraphicFramePr>
          <p:nvPr>
            <p:extLst>
              <p:ext uri="{D42A27DB-BD31-4B8C-83A1-F6EECF244321}">
                <p14:modId xmlns:p14="http://schemas.microsoft.com/office/powerpoint/2010/main" val="38175428"/>
              </p:ext>
            </p:extLst>
          </p:nvPr>
        </p:nvGraphicFramePr>
        <p:xfrm>
          <a:off x="423863" y="3213100"/>
          <a:ext cx="7931150" cy="2790154"/>
        </p:xfrm>
        <a:graphic>
          <a:graphicData uri="http://schemas.openxmlformats.org/drawingml/2006/table">
            <a:tbl>
              <a:tblPr firstRow="1" bandRow="1">
                <a:tableStyleId>{5C22544A-7EE6-4342-B048-85BDC9FD1C3A}</a:tableStyleId>
              </a:tblPr>
              <a:tblGrid>
                <a:gridCol w="2131913">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3278957">
                  <a:extLst>
                    <a:ext uri="{9D8B030D-6E8A-4147-A177-3AD203B41FA5}">
                      <a16:colId xmlns:a16="http://schemas.microsoft.com/office/drawing/2014/main" val="20002"/>
                    </a:ext>
                  </a:extLst>
                </a:gridCol>
              </a:tblGrid>
              <a:tr h="565166">
                <a:tc>
                  <a:txBody>
                    <a:bodyPr/>
                    <a:lstStyle/>
                    <a:p>
                      <a:pPr algn="ctr"/>
                      <a:r>
                        <a:rPr lang="es-ES" sz="2400" dirty="0">
                          <a:solidFill>
                            <a:schemeClr val="tx1"/>
                          </a:solidFill>
                        </a:rPr>
                        <a:t>Sospecha</a:t>
                      </a:r>
                    </a:p>
                  </a:txBody>
                  <a:tcPr marL="91439" marR="91439" marT="45694" marB="45694">
                    <a:solidFill>
                      <a:schemeClr val="bg2">
                        <a:lumMod val="50000"/>
                      </a:schemeClr>
                    </a:solidFill>
                  </a:tcPr>
                </a:tc>
                <a:tc>
                  <a:txBody>
                    <a:bodyPr/>
                    <a:lstStyle/>
                    <a:p>
                      <a:pPr algn="ctr"/>
                      <a:r>
                        <a:rPr lang="es-ES" sz="2400" dirty="0">
                          <a:solidFill>
                            <a:schemeClr val="tx1"/>
                          </a:solidFill>
                        </a:rPr>
                        <a:t>Exploraciones</a:t>
                      </a:r>
                    </a:p>
                  </a:txBody>
                  <a:tcPr marL="91439" marR="91439" marT="45694" marB="45694">
                    <a:solidFill>
                      <a:schemeClr val="bg2">
                        <a:lumMod val="50000"/>
                      </a:schemeClr>
                    </a:solidFill>
                  </a:tcPr>
                </a:tc>
                <a:tc>
                  <a:txBody>
                    <a:bodyPr/>
                    <a:lstStyle/>
                    <a:p>
                      <a:pPr algn="ctr"/>
                      <a:r>
                        <a:rPr lang="es-ES" sz="2400" dirty="0">
                          <a:solidFill>
                            <a:schemeClr val="tx1"/>
                          </a:solidFill>
                        </a:rPr>
                        <a:t>Principales Causas</a:t>
                      </a:r>
                    </a:p>
                  </a:txBody>
                  <a:tcPr marL="91439" marR="91439" marT="45694" marB="45694">
                    <a:solidFill>
                      <a:schemeClr val="bg2">
                        <a:lumMod val="50000"/>
                      </a:schemeClr>
                    </a:solidFill>
                  </a:tcPr>
                </a:tc>
                <a:extLst>
                  <a:ext uri="{0D108BD9-81ED-4DB2-BD59-A6C34878D82A}">
                    <a16:rowId xmlns:a16="http://schemas.microsoft.com/office/drawing/2014/main" val="10000"/>
                  </a:ext>
                </a:extLst>
              </a:tr>
              <a:tr h="17509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Volumen orina</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Deshidratación</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Crecimiento (niños)</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Manifestaciones</a:t>
                      </a:r>
                      <a:r>
                        <a:rPr lang="es-ES_tradnl" sz="2000" b="0" i="0" baseline="0" dirty="0">
                          <a:solidFill>
                            <a:schemeClr val="bg1"/>
                          </a:solidFill>
                        </a:rPr>
                        <a:t> extrarrenales</a:t>
                      </a:r>
                      <a:endParaRPr lang="es-ES" sz="2000" b="0" i="0" dirty="0">
                        <a:solidFill>
                          <a:schemeClr val="bg1"/>
                        </a:solidFill>
                      </a:endParaRPr>
                    </a:p>
                  </a:txBody>
                  <a:tcPr marL="91439" marR="91439" marT="45694" marB="45694">
                    <a:solidFill>
                      <a:schemeClr val="accent1">
                        <a:lumMod val="40000"/>
                        <a:lumOff val="60000"/>
                      </a:schemeClr>
                    </a:solidFill>
                  </a:tcPr>
                </a:tc>
                <a:tc>
                  <a:txBody>
                    <a:bodyPr/>
                    <a:lstStyle/>
                    <a:p>
                      <a:pPr algn="ctr"/>
                      <a:r>
                        <a:rPr lang="es-ES_tradnl" sz="2000" b="0" i="0" dirty="0">
                          <a:solidFill>
                            <a:schemeClr val="bg1"/>
                          </a:solidFill>
                        </a:rPr>
                        <a:t>Tira reactiva</a:t>
                      </a:r>
                    </a:p>
                    <a:p>
                      <a:pPr algn="ctr"/>
                      <a:r>
                        <a:rPr lang="es-ES_tradnl" sz="2000" b="0" i="0" dirty="0">
                          <a:solidFill>
                            <a:schemeClr val="bg1"/>
                          </a:solidFill>
                        </a:rPr>
                        <a:t>Sedimento y anormales</a:t>
                      </a:r>
                    </a:p>
                    <a:p>
                      <a:pPr algn="ctr"/>
                      <a:r>
                        <a:rPr lang="es-ES_tradnl" sz="2000" b="0" i="0" dirty="0">
                          <a:solidFill>
                            <a:schemeClr val="bg1"/>
                          </a:solidFill>
                        </a:rPr>
                        <a:t>Bioquímica</a:t>
                      </a:r>
                    </a:p>
                    <a:p>
                      <a:pPr algn="ctr"/>
                      <a:r>
                        <a:rPr lang="es-ES_tradnl" sz="2000" b="0" i="0" dirty="0">
                          <a:solidFill>
                            <a:schemeClr val="bg1"/>
                          </a:solidFill>
                        </a:rPr>
                        <a:t>Otras</a:t>
                      </a:r>
                      <a:endParaRPr lang="es-ES" sz="2000" b="0" i="0" dirty="0">
                        <a:solidFill>
                          <a:schemeClr val="bg1"/>
                        </a:solidFill>
                      </a:endParaRPr>
                    </a:p>
                  </a:txBody>
                  <a:tcPr marL="91439" marR="91439" marT="45694" marB="45694">
                    <a:solidFill>
                      <a:schemeClr val="accent1">
                        <a:lumMod val="40000"/>
                        <a:lumOff val="60000"/>
                      </a:schemeClr>
                    </a:solidFill>
                  </a:tcPr>
                </a:tc>
                <a:tc>
                  <a:txBody>
                    <a:bodyPr/>
                    <a:lstStyle/>
                    <a:p>
                      <a:pPr algn="ctr"/>
                      <a:r>
                        <a:rPr lang="es-ES_tradnl" sz="2000" b="0" i="0" dirty="0">
                          <a:solidFill>
                            <a:schemeClr val="bg1"/>
                          </a:solidFill>
                        </a:rPr>
                        <a:t>Genética (</a:t>
                      </a:r>
                      <a:r>
                        <a:rPr lang="es-ES_tradnl" sz="2000" b="0" i="0" dirty="0" err="1">
                          <a:solidFill>
                            <a:schemeClr val="bg1"/>
                          </a:solidFill>
                        </a:rPr>
                        <a:t>Gitelman</a:t>
                      </a:r>
                      <a:r>
                        <a:rPr lang="es-ES_tradnl" sz="2000" b="0" i="0" dirty="0">
                          <a:solidFill>
                            <a:schemeClr val="bg1"/>
                          </a:solidFill>
                        </a:rPr>
                        <a:t>, ATR, </a:t>
                      </a:r>
                      <a:r>
                        <a:rPr lang="es-ES_tradnl" sz="2000" b="0" i="0" dirty="0" err="1">
                          <a:solidFill>
                            <a:schemeClr val="bg1"/>
                          </a:solidFill>
                        </a:rPr>
                        <a:t>cistinosis</a:t>
                      </a:r>
                      <a:r>
                        <a:rPr lang="es-ES_tradnl" sz="2000" b="0" i="0" dirty="0">
                          <a:solidFill>
                            <a:schemeClr val="bg1"/>
                          </a:solidFill>
                        </a:rPr>
                        <a:t>…)</a:t>
                      </a:r>
                    </a:p>
                    <a:p>
                      <a:pPr algn="ctr"/>
                      <a:r>
                        <a:rPr lang="es-ES_tradnl" sz="2000" b="0" i="0" dirty="0">
                          <a:solidFill>
                            <a:schemeClr val="bg1"/>
                          </a:solidFill>
                        </a:rPr>
                        <a:t>Fármacos (</a:t>
                      </a:r>
                      <a:r>
                        <a:rPr lang="es-ES_tradnl" sz="2000" b="0" i="0" dirty="0" err="1">
                          <a:solidFill>
                            <a:schemeClr val="bg1"/>
                          </a:solidFill>
                        </a:rPr>
                        <a:t>aminoglucósidos</a:t>
                      </a:r>
                      <a:r>
                        <a:rPr lang="es-ES_tradnl" sz="2000" b="0" i="0" dirty="0">
                          <a:solidFill>
                            <a:schemeClr val="bg1"/>
                          </a:solidFill>
                        </a:rPr>
                        <a:t>, cisplatino, litio, </a:t>
                      </a:r>
                      <a:r>
                        <a:rPr lang="es-ES_tradnl" sz="2000" b="0" i="0" dirty="0" err="1">
                          <a:solidFill>
                            <a:schemeClr val="bg1"/>
                          </a:solidFill>
                        </a:rPr>
                        <a:t>tenofovir</a:t>
                      </a:r>
                      <a:r>
                        <a:rPr lang="es-ES_tradnl" sz="2000" b="0" i="0" dirty="0">
                          <a:solidFill>
                            <a:schemeClr val="bg1"/>
                          </a:solidFill>
                        </a:rPr>
                        <a:t>…)</a:t>
                      </a:r>
                      <a:r>
                        <a:rPr lang="es-ES_tradnl" sz="2000" b="0" i="0" baseline="0" dirty="0">
                          <a:solidFill>
                            <a:schemeClr val="bg1"/>
                          </a:solidFill>
                        </a:rPr>
                        <a:t> </a:t>
                      </a:r>
                      <a:endParaRPr lang="es-ES_tradnl" sz="2000" b="0" i="0" dirty="0">
                        <a:solidFill>
                          <a:schemeClr val="bg1"/>
                        </a:solidFill>
                      </a:endParaRPr>
                    </a:p>
                    <a:p>
                      <a:pPr algn="ctr"/>
                      <a:r>
                        <a:rPr lang="es-ES_tradnl" sz="2000" b="0" i="0" dirty="0">
                          <a:solidFill>
                            <a:schemeClr val="bg1"/>
                          </a:solidFill>
                        </a:rPr>
                        <a:t>Secundarias (mieloma, </a:t>
                      </a:r>
                      <a:r>
                        <a:rPr lang="es-ES_tradnl" sz="2000" b="0" i="0" dirty="0" err="1">
                          <a:solidFill>
                            <a:schemeClr val="bg1"/>
                          </a:solidFill>
                        </a:rPr>
                        <a:t>Sjögren</a:t>
                      </a:r>
                      <a:r>
                        <a:rPr lang="es-ES_tradnl" sz="2000" b="0" i="0" dirty="0">
                          <a:solidFill>
                            <a:schemeClr val="bg1"/>
                          </a:solidFill>
                        </a:rPr>
                        <a:t>…)</a:t>
                      </a:r>
                    </a:p>
                    <a:p>
                      <a:pPr algn="ctr"/>
                      <a:r>
                        <a:rPr lang="es-ES_tradnl" sz="2000" b="0" i="0" dirty="0">
                          <a:solidFill>
                            <a:schemeClr val="bg1"/>
                          </a:solidFill>
                        </a:rPr>
                        <a:t>Tóxicos</a:t>
                      </a:r>
                      <a:r>
                        <a:rPr lang="es-ES_tradnl" sz="2000" b="0" i="0" baseline="0" dirty="0">
                          <a:solidFill>
                            <a:schemeClr val="bg1"/>
                          </a:solidFill>
                        </a:rPr>
                        <a:t> (metales pesados…)</a:t>
                      </a:r>
                      <a:endParaRPr lang="es-ES" sz="2000" b="0" i="0" dirty="0">
                        <a:solidFill>
                          <a:schemeClr val="bg1"/>
                        </a:solidFill>
                      </a:endParaRPr>
                    </a:p>
                  </a:txBody>
                  <a:tcPr marL="91439" marR="91439" marT="45694" marB="45694">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228600" y="1389094"/>
            <a:ext cx="8686800" cy="5194268"/>
          </a:xfrm>
        </p:spPr>
        <p:txBody>
          <a:bodyPr/>
          <a:lstStyle/>
          <a:p>
            <a:pPr marL="0" indent="0" algn="just">
              <a:spcBef>
                <a:spcPts val="400"/>
              </a:spcBef>
              <a:buFont typeface="Arial" panose="020B0604020202020204" pitchFamily="34" charset="0"/>
              <a:buNone/>
              <a:defRPr/>
            </a:pPr>
            <a:r>
              <a:rPr lang="es-ES" sz="2800" spc="-1" dirty="0">
                <a:solidFill>
                  <a:srgbClr val="000000"/>
                </a:solidFill>
              </a:rPr>
              <a:t>Se recibe consulta remitida desde un centro sociosanitario  de una paciente institucionalizada. </a:t>
            </a:r>
          </a:p>
          <a:p>
            <a:pPr marL="0" indent="0" algn="just">
              <a:spcBef>
                <a:spcPts val="400"/>
              </a:spcBef>
              <a:buFont typeface="Arial" panose="020B0604020202020204" pitchFamily="34" charset="0"/>
              <a:buNone/>
              <a:defRPr/>
            </a:pPr>
            <a:r>
              <a:rPr lang="es-ES" sz="2800" spc="-1" dirty="0">
                <a:solidFill>
                  <a:srgbClr val="000000"/>
                </a:solidFill>
              </a:rPr>
              <a:t>Mujer de 85 años asintomática portadora de sonda vesical. Desde hace 10 días, tras ser atendida en urgencias, tiene un cultivo de orina de control con un recuento ≥ 10</a:t>
            </a:r>
            <a:r>
              <a:rPr lang="es-ES" sz="2800" spc="-1" baseline="30000" dirty="0">
                <a:solidFill>
                  <a:srgbClr val="000000"/>
                </a:solidFill>
              </a:rPr>
              <a:t>x</a:t>
            </a:r>
            <a:r>
              <a:rPr lang="es-ES" sz="2800" spc="-1" dirty="0">
                <a:solidFill>
                  <a:srgbClr val="000000"/>
                </a:solidFill>
              </a:rPr>
              <a:t> UFC/</a:t>
            </a:r>
            <a:r>
              <a:rPr lang="es-ES" sz="2800" spc="-1" dirty="0" err="1">
                <a:solidFill>
                  <a:srgbClr val="000000"/>
                </a:solidFill>
              </a:rPr>
              <a:t>mL</a:t>
            </a:r>
            <a:r>
              <a:rPr lang="es-ES" sz="2800" spc="-1" dirty="0">
                <a:solidFill>
                  <a:srgbClr val="000000"/>
                </a:solidFill>
              </a:rPr>
              <a:t>. El facultativo que la atiende nos plantea las siguientes cuestiones:</a:t>
            </a:r>
          </a:p>
          <a:p>
            <a:pPr marL="0" indent="0" algn="just">
              <a:spcBef>
                <a:spcPts val="400"/>
              </a:spcBef>
              <a:buFont typeface="Arial" panose="020B0604020202020204" pitchFamily="34" charset="0"/>
              <a:buNone/>
              <a:defRPr/>
            </a:pPr>
            <a:r>
              <a:rPr lang="es-ES_tradnl" sz="2800" spc="-1" dirty="0">
                <a:solidFill>
                  <a:srgbClr val="000000"/>
                </a:solidFill>
              </a:rPr>
              <a:t>¿Inicio tratamiento antibiótico?</a:t>
            </a:r>
          </a:p>
          <a:p>
            <a:pPr marL="0" indent="0" algn="just">
              <a:spcBef>
                <a:spcPts val="400"/>
              </a:spcBef>
              <a:buFont typeface="Arial" panose="020B0604020202020204" pitchFamily="34" charset="0"/>
              <a:buNone/>
              <a:defRPr/>
            </a:pPr>
            <a:r>
              <a:rPr lang="es-ES_tradnl" sz="2800" spc="-1" dirty="0">
                <a:solidFill>
                  <a:srgbClr val="000000"/>
                </a:solidFill>
              </a:rPr>
              <a:t>¿Hago un nuevo cultivo de orina de control?. En caso afirmativo: ¿Puedo recoger la muestra de la bolsa colectora?</a:t>
            </a:r>
          </a:p>
          <a:p>
            <a:pPr marL="0" indent="0" algn="just">
              <a:spcBef>
                <a:spcPts val="400"/>
              </a:spcBef>
              <a:buFont typeface="Arial" panose="020B0604020202020204" pitchFamily="34" charset="0"/>
              <a:buNone/>
              <a:defRPr/>
            </a:pPr>
            <a:endParaRPr lang="es-ES_tradnl" sz="2800" spc="-1" dirty="0">
              <a:solidFill>
                <a:srgbClr val="000000"/>
              </a:solidFill>
            </a:endParaRPr>
          </a:p>
          <a:p>
            <a:pPr marL="0" indent="0" algn="just">
              <a:spcBef>
                <a:spcPts val="400"/>
              </a:spcBef>
              <a:buFont typeface="Arial" panose="020B0604020202020204" pitchFamily="34" charset="0"/>
              <a:buNone/>
              <a:defRPr/>
            </a:pPr>
            <a:endParaRPr lang="es-ES" sz="2800" spc="-1"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Infección urinaria</a:t>
            </a:r>
          </a:p>
        </p:txBody>
      </p:sp>
      <p:sp>
        <p:nvSpPr>
          <p:cNvPr id="4099" name="Marcador de contenido 2"/>
          <p:cNvSpPr>
            <a:spLocks noGrp="1"/>
          </p:cNvSpPr>
          <p:nvPr>
            <p:ph idx="1"/>
          </p:nvPr>
        </p:nvSpPr>
        <p:spPr>
          <a:xfrm>
            <a:off x="423862" y="1196752"/>
            <a:ext cx="7931151" cy="1487488"/>
          </a:xfrm>
        </p:spPr>
        <p:txBody>
          <a:bodyPr/>
          <a:lstStyle/>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Epidemiología y factores de riesgo</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Tipos: complicada/no complicada, recurrente, asociada a catéter… Bacteriuria asintomática</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latin typeface="Arial" pitchFamily="34" charset="0"/>
                <a:cs typeface="Arial" pitchFamily="34" charset="0"/>
              </a:rPr>
              <a:t>Etiología: gérmenes y vías de infección</a:t>
            </a:r>
          </a:p>
        </p:txBody>
      </p:sp>
      <p:graphicFrame>
        <p:nvGraphicFramePr>
          <p:cNvPr id="7" name="Marcador de contenido 1"/>
          <p:cNvGraphicFramePr>
            <a:graphicFrameLocks/>
          </p:cNvGraphicFramePr>
          <p:nvPr>
            <p:extLst>
              <p:ext uri="{D42A27DB-BD31-4B8C-83A1-F6EECF244321}">
                <p14:modId xmlns:p14="http://schemas.microsoft.com/office/powerpoint/2010/main" val="1976635715"/>
              </p:ext>
            </p:extLst>
          </p:nvPr>
        </p:nvGraphicFramePr>
        <p:xfrm>
          <a:off x="184181" y="3212976"/>
          <a:ext cx="8775637" cy="2641043"/>
        </p:xfrm>
        <a:graphic>
          <a:graphicData uri="http://schemas.openxmlformats.org/drawingml/2006/table">
            <a:tbl>
              <a:tblPr firstRow="1" bandRow="1">
                <a:tableStyleId>{5C22544A-7EE6-4342-B048-85BDC9FD1C3A}</a:tableStyleId>
              </a:tblPr>
              <a:tblGrid>
                <a:gridCol w="2199563">
                  <a:extLst>
                    <a:ext uri="{9D8B030D-6E8A-4147-A177-3AD203B41FA5}">
                      <a16:colId xmlns:a16="http://schemas.microsoft.com/office/drawing/2014/main" val="20000"/>
                    </a:ext>
                  </a:extLst>
                </a:gridCol>
                <a:gridCol w="2151231">
                  <a:extLst>
                    <a:ext uri="{9D8B030D-6E8A-4147-A177-3AD203B41FA5}">
                      <a16:colId xmlns:a16="http://schemas.microsoft.com/office/drawing/2014/main" val="20001"/>
                    </a:ext>
                  </a:extLst>
                </a:gridCol>
                <a:gridCol w="2469931">
                  <a:extLst>
                    <a:ext uri="{9D8B030D-6E8A-4147-A177-3AD203B41FA5}">
                      <a16:colId xmlns:a16="http://schemas.microsoft.com/office/drawing/2014/main" val="20002"/>
                    </a:ext>
                  </a:extLst>
                </a:gridCol>
                <a:gridCol w="1954912">
                  <a:extLst>
                    <a:ext uri="{9D8B030D-6E8A-4147-A177-3AD203B41FA5}">
                      <a16:colId xmlns:a16="http://schemas.microsoft.com/office/drawing/2014/main" val="20003"/>
                    </a:ext>
                  </a:extLst>
                </a:gridCol>
              </a:tblGrid>
              <a:tr h="523417">
                <a:tc>
                  <a:txBody>
                    <a:bodyPr/>
                    <a:lstStyle/>
                    <a:p>
                      <a:pPr algn="ctr"/>
                      <a:r>
                        <a:rPr lang="es-ES" sz="2400" dirty="0">
                          <a:solidFill>
                            <a:schemeClr val="tx1"/>
                          </a:solidFill>
                        </a:rPr>
                        <a:t>Sospecha</a:t>
                      </a:r>
                    </a:p>
                  </a:txBody>
                  <a:tcPr marL="91439" marR="91439" marT="45708" marB="45708">
                    <a:solidFill>
                      <a:schemeClr val="bg2">
                        <a:lumMod val="50000"/>
                      </a:schemeClr>
                    </a:solidFill>
                  </a:tcPr>
                </a:tc>
                <a:tc>
                  <a:txBody>
                    <a:bodyPr/>
                    <a:lstStyle/>
                    <a:p>
                      <a:pPr algn="ctr"/>
                      <a:r>
                        <a:rPr lang="es-ES" sz="2400" dirty="0">
                          <a:solidFill>
                            <a:schemeClr val="tx1"/>
                          </a:solidFill>
                        </a:rPr>
                        <a:t>Exploraciones</a:t>
                      </a:r>
                    </a:p>
                  </a:txBody>
                  <a:tcPr marL="91439" marR="91439" marT="45708" marB="45708">
                    <a:solidFill>
                      <a:schemeClr val="bg2">
                        <a:lumMod val="50000"/>
                      </a:schemeClr>
                    </a:solidFill>
                  </a:tcPr>
                </a:tc>
                <a:tc>
                  <a:txBody>
                    <a:bodyPr/>
                    <a:lstStyle/>
                    <a:p>
                      <a:pPr algn="ctr"/>
                      <a:r>
                        <a:rPr lang="es-ES_tradnl" sz="2400" dirty="0">
                          <a:solidFill>
                            <a:schemeClr val="tx1"/>
                          </a:solidFill>
                        </a:rPr>
                        <a:t>Factores</a:t>
                      </a:r>
                      <a:endParaRPr lang="es-ES" sz="2400" dirty="0">
                        <a:solidFill>
                          <a:schemeClr val="tx1"/>
                        </a:solidFill>
                      </a:endParaRPr>
                    </a:p>
                  </a:txBody>
                  <a:tcPr marL="91439" marR="91439" marT="45708" marB="45708">
                    <a:solidFill>
                      <a:schemeClr val="bg2">
                        <a:lumMod val="50000"/>
                      </a:schemeClr>
                    </a:solidFill>
                  </a:tcPr>
                </a:tc>
                <a:tc>
                  <a:txBody>
                    <a:bodyPr/>
                    <a:lstStyle/>
                    <a:p>
                      <a:pPr algn="ctr"/>
                      <a:r>
                        <a:rPr lang="es-ES_tradnl" sz="2400" dirty="0">
                          <a:solidFill>
                            <a:schemeClr val="tx1"/>
                          </a:solidFill>
                        </a:rPr>
                        <a:t>Gérmenes</a:t>
                      </a:r>
                      <a:endParaRPr lang="es-ES" sz="2400" dirty="0">
                        <a:solidFill>
                          <a:schemeClr val="tx1"/>
                        </a:solidFill>
                      </a:endParaRPr>
                    </a:p>
                  </a:txBody>
                  <a:tcPr marL="91439" marR="91439" marT="45708" marB="45708">
                    <a:solidFill>
                      <a:schemeClr val="bg2">
                        <a:lumMod val="50000"/>
                      </a:schemeClr>
                    </a:solidFill>
                  </a:tcPr>
                </a:tc>
                <a:extLst>
                  <a:ext uri="{0D108BD9-81ED-4DB2-BD59-A6C34878D82A}">
                    <a16:rowId xmlns:a16="http://schemas.microsoft.com/office/drawing/2014/main" val="10000"/>
                  </a:ext>
                </a:extLst>
              </a:tr>
              <a:tr h="21176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Disuria</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err="1">
                          <a:solidFill>
                            <a:schemeClr val="bg1"/>
                          </a:solidFill>
                        </a:rPr>
                        <a:t>Polaquiuria</a:t>
                      </a:r>
                      <a:endParaRPr lang="es-ES_tradnl" sz="2000" b="0" i="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Urgencia miccional</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Fiebre</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Dolor fosa renal</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2000" b="0" i="0" dirty="0">
                          <a:solidFill>
                            <a:schemeClr val="bg1"/>
                          </a:solidFill>
                        </a:rPr>
                        <a:t>Deterioro cognitivo</a:t>
                      </a:r>
                      <a:endParaRPr lang="es-ES" sz="2000" b="0" i="0" dirty="0">
                        <a:solidFill>
                          <a:schemeClr val="bg1"/>
                        </a:solidFill>
                      </a:endParaRPr>
                    </a:p>
                  </a:txBody>
                  <a:tcPr marL="91439" marR="91439" marT="45708" marB="45708">
                    <a:solidFill>
                      <a:schemeClr val="accent1">
                        <a:lumMod val="40000"/>
                        <a:lumOff val="60000"/>
                      </a:schemeClr>
                    </a:solidFill>
                  </a:tcPr>
                </a:tc>
                <a:tc>
                  <a:txBody>
                    <a:bodyPr/>
                    <a:lstStyle/>
                    <a:p>
                      <a:pPr algn="ctr"/>
                      <a:r>
                        <a:rPr lang="es-ES" sz="2000" b="0" i="0" dirty="0">
                          <a:solidFill>
                            <a:schemeClr val="bg1"/>
                          </a:solidFill>
                        </a:rPr>
                        <a:t>Tira reactiva</a:t>
                      </a:r>
                    </a:p>
                    <a:p>
                      <a:pPr algn="ctr"/>
                      <a:r>
                        <a:rPr lang="es-ES" sz="2000" b="0" i="0" dirty="0">
                          <a:solidFill>
                            <a:schemeClr val="bg1"/>
                          </a:solidFill>
                        </a:rPr>
                        <a:t>Sedimento orina</a:t>
                      </a:r>
                    </a:p>
                    <a:p>
                      <a:pPr algn="ctr"/>
                      <a:r>
                        <a:rPr lang="es-ES" sz="2000" b="0" i="0" dirty="0">
                          <a:solidFill>
                            <a:schemeClr val="bg1"/>
                          </a:solidFill>
                        </a:rPr>
                        <a:t>Urocultivo</a:t>
                      </a:r>
                    </a:p>
                    <a:p>
                      <a:pPr algn="ctr"/>
                      <a:r>
                        <a:rPr lang="es-ES_tradnl" sz="2000" b="0" i="0" dirty="0">
                          <a:solidFill>
                            <a:schemeClr val="bg1"/>
                          </a:solidFill>
                        </a:rPr>
                        <a:t>Radiología</a:t>
                      </a:r>
                    </a:p>
                    <a:p>
                      <a:pPr algn="ctr"/>
                      <a:r>
                        <a:rPr lang="es-ES_tradnl" sz="2000" b="0" i="0" dirty="0">
                          <a:solidFill>
                            <a:schemeClr val="bg1"/>
                          </a:solidFill>
                        </a:rPr>
                        <a:t>Otros</a:t>
                      </a:r>
                      <a:endParaRPr lang="es-ES" sz="2000" b="0" i="0" dirty="0">
                        <a:solidFill>
                          <a:schemeClr val="bg1"/>
                        </a:solidFill>
                      </a:endParaRPr>
                    </a:p>
                  </a:txBody>
                  <a:tcPr marL="91439" marR="91439" marT="45708" marB="45708">
                    <a:solidFill>
                      <a:schemeClr val="accent1">
                        <a:lumMod val="40000"/>
                        <a:lumOff val="60000"/>
                      </a:schemeClr>
                    </a:solidFill>
                  </a:tcPr>
                </a:tc>
                <a:tc>
                  <a:txBody>
                    <a:bodyPr/>
                    <a:lstStyle/>
                    <a:p>
                      <a:pPr algn="ctr"/>
                      <a:r>
                        <a:rPr lang="es-ES_tradnl" sz="2000" b="0" i="0" dirty="0">
                          <a:solidFill>
                            <a:schemeClr val="bg1"/>
                          </a:solidFill>
                        </a:rPr>
                        <a:t>Patología</a:t>
                      </a:r>
                      <a:r>
                        <a:rPr lang="es-ES_tradnl" sz="2000" b="0" i="0" baseline="0" dirty="0">
                          <a:solidFill>
                            <a:schemeClr val="bg1"/>
                          </a:solidFill>
                        </a:rPr>
                        <a:t> urológica</a:t>
                      </a:r>
                    </a:p>
                    <a:p>
                      <a:pPr algn="ctr"/>
                      <a:r>
                        <a:rPr lang="es-ES_tradnl" sz="2000" b="0" i="0" baseline="0" dirty="0">
                          <a:solidFill>
                            <a:schemeClr val="bg1"/>
                          </a:solidFill>
                        </a:rPr>
                        <a:t>Inmunosupresión</a:t>
                      </a:r>
                    </a:p>
                    <a:p>
                      <a:pPr algn="ctr"/>
                      <a:r>
                        <a:rPr lang="es-ES_tradnl" sz="2000" b="0" i="0" baseline="0" dirty="0">
                          <a:solidFill>
                            <a:schemeClr val="bg1"/>
                          </a:solidFill>
                        </a:rPr>
                        <a:t>Diabetes mellitus</a:t>
                      </a:r>
                    </a:p>
                    <a:p>
                      <a:pPr algn="ctr"/>
                      <a:r>
                        <a:rPr lang="es-ES_tradnl" sz="2000" b="0" i="0" baseline="0" dirty="0">
                          <a:solidFill>
                            <a:schemeClr val="bg1"/>
                          </a:solidFill>
                        </a:rPr>
                        <a:t>Sondaje vesical</a:t>
                      </a:r>
                      <a:endParaRPr lang="es-ES" sz="2000" b="0" i="0" dirty="0">
                        <a:solidFill>
                          <a:schemeClr val="bg1"/>
                        </a:solidFill>
                      </a:endParaRPr>
                    </a:p>
                  </a:txBody>
                  <a:tcPr marL="91439" marR="91439" marT="45708" marB="45708">
                    <a:solidFill>
                      <a:schemeClr val="accent1">
                        <a:lumMod val="40000"/>
                        <a:lumOff val="60000"/>
                      </a:schemeClr>
                    </a:solidFill>
                  </a:tcPr>
                </a:tc>
                <a:tc>
                  <a:txBody>
                    <a:bodyPr/>
                    <a:lstStyle/>
                    <a:p>
                      <a:pPr algn="ctr"/>
                      <a:r>
                        <a:rPr lang="es-ES_tradnl" sz="2000" b="0" i="0" dirty="0">
                          <a:solidFill>
                            <a:schemeClr val="bg1"/>
                          </a:solidFill>
                        </a:rPr>
                        <a:t>E. </a:t>
                      </a:r>
                      <a:r>
                        <a:rPr lang="es-ES_tradnl" sz="2000" b="0" i="0" dirty="0" err="1">
                          <a:solidFill>
                            <a:schemeClr val="bg1"/>
                          </a:solidFill>
                        </a:rPr>
                        <a:t>coli</a:t>
                      </a:r>
                      <a:endParaRPr lang="es-ES_tradnl" sz="2000" b="0" i="0" dirty="0">
                        <a:solidFill>
                          <a:schemeClr val="bg1"/>
                        </a:solidFill>
                      </a:endParaRPr>
                    </a:p>
                    <a:p>
                      <a:pPr algn="ctr"/>
                      <a:r>
                        <a:rPr lang="es-ES_tradnl" sz="2000" b="0" i="0" dirty="0">
                          <a:solidFill>
                            <a:schemeClr val="bg1"/>
                          </a:solidFill>
                        </a:rPr>
                        <a:t>K. </a:t>
                      </a:r>
                      <a:r>
                        <a:rPr lang="es-ES_tradnl" sz="2000" b="0" i="0" dirty="0" err="1">
                          <a:solidFill>
                            <a:schemeClr val="bg1"/>
                          </a:solidFill>
                        </a:rPr>
                        <a:t>pneumoniae</a:t>
                      </a:r>
                      <a:endParaRPr lang="es-ES_tradnl" sz="2000" b="0" i="0" dirty="0">
                        <a:solidFill>
                          <a:schemeClr val="bg1"/>
                        </a:solidFill>
                      </a:endParaRPr>
                    </a:p>
                    <a:p>
                      <a:pPr algn="ctr"/>
                      <a:r>
                        <a:rPr lang="es-ES_tradnl" sz="2000" b="0" i="0" dirty="0">
                          <a:solidFill>
                            <a:schemeClr val="bg1"/>
                          </a:solidFill>
                        </a:rPr>
                        <a:t>S.</a:t>
                      </a:r>
                      <a:r>
                        <a:rPr lang="es-ES_tradnl" sz="2000" b="0" i="0" baseline="0" dirty="0">
                          <a:solidFill>
                            <a:schemeClr val="bg1"/>
                          </a:solidFill>
                        </a:rPr>
                        <a:t> </a:t>
                      </a:r>
                      <a:r>
                        <a:rPr lang="es-ES_tradnl" sz="2000" b="0" i="0" baseline="0" dirty="0" err="1">
                          <a:solidFill>
                            <a:schemeClr val="bg1"/>
                          </a:solidFill>
                        </a:rPr>
                        <a:t>saprophyticus</a:t>
                      </a:r>
                      <a:endParaRPr lang="es-ES_tradnl" sz="2000" b="0" i="0" dirty="0">
                        <a:solidFill>
                          <a:schemeClr val="bg1"/>
                        </a:solidFill>
                      </a:endParaRPr>
                    </a:p>
                    <a:p>
                      <a:pPr algn="ctr"/>
                      <a:r>
                        <a:rPr lang="es-ES_tradnl" sz="2000" b="0" i="0" dirty="0">
                          <a:solidFill>
                            <a:schemeClr val="bg1"/>
                          </a:solidFill>
                        </a:rPr>
                        <a:t>Enterococo </a:t>
                      </a:r>
                      <a:r>
                        <a:rPr lang="es-ES_tradnl" sz="2000" b="0" i="0" dirty="0" err="1">
                          <a:solidFill>
                            <a:schemeClr val="bg1"/>
                          </a:solidFill>
                        </a:rPr>
                        <a:t>spp</a:t>
                      </a:r>
                      <a:endParaRPr lang="es-ES_tradnl" sz="2000" b="0" i="0" dirty="0">
                        <a:solidFill>
                          <a:schemeClr val="bg1"/>
                        </a:solidFill>
                      </a:endParaRPr>
                    </a:p>
                    <a:p>
                      <a:pPr algn="ctr"/>
                      <a:r>
                        <a:rPr lang="es-ES_tradnl" sz="2000" b="0" i="0" dirty="0" err="1">
                          <a:solidFill>
                            <a:schemeClr val="bg1"/>
                          </a:solidFill>
                        </a:rPr>
                        <a:t>Candida</a:t>
                      </a:r>
                      <a:r>
                        <a:rPr lang="es-ES_tradnl" sz="2000" b="0" i="0" baseline="0" dirty="0">
                          <a:solidFill>
                            <a:schemeClr val="bg1"/>
                          </a:solidFill>
                        </a:rPr>
                        <a:t> </a:t>
                      </a:r>
                      <a:r>
                        <a:rPr lang="es-ES_tradnl" sz="2000" b="0" i="0" baseline="0" dirty="0" err="1">
                          <a:solidFill>
                            <a:schemeClr val="bg1"/>
                          </a:solidFill>
                        </a:rPr>
                        <a:t>spp</a:t>
                      </a:r>
                      <a:endParaRPr lang="es-ES" sz="2000" b="0" i="0" dirty="0">
                        <a:solidFill>
                          <a:schemeClr val="bg1"/>
                        </a:solidFill>
                      </a:endParaRPr>
                    </a:p>
                  </a:txBody>
                  <a:tcPr marL="91439" marR="91439" marT="45708" marB="45708">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Mensajes clave</a:t>
            </a:r>
          </a:p>
        </p:txBody>
      </p:sp>
      <p:sp>
        <p:nvSpPr>
          <p:cNvPr id="4099" name="Marcador de contenido 2"/>
          <p:cNvSpPr>
            <a:spLocks noGrp="1"/>
          </p:cNvSpPr>
          <p:nvPr>
            <p:ph idx="1"/>
          </p:nvPr>
        </p:nvSpPr>
        <p:spPr>
          <a:xfrm>
            <a:off x="251520" y="1417638"/>
            <a:ext cx="8712968" cy="5440361"/>
          </a:xfrm>
        </p:spPr>
        <p:txBody>
          <a:bodyPr/>
          <a:lstStyle/>
          <a:p>
            <a:pPr marL="457200" indent="-457200" algn="just">
              <a:spcBef>
                <a:spcPts val="400"/>
              </a:spcBef>
              <a:buFont typeface="+mj-lt"/>
              <a:buAutoNum type="arabicPeriod"/>
              <a:defRPr/>
            </a:pPr>
            <a:r>
              <a:rPr lang="es-ES" sz="2400" spc="-1" dirty="0">
                <a:solidFill>
                  <a:srgbClr val="000000"/>
                </a:solidFill>
              </a:rPr>
              <a:t>La Historia clínica es especialmente importante en el enfermo nefrológico (antecedentes, evolución de síntomas, uso de fármacos…)</a:t>
            </a:r>
          </a:p>
          <a:p>
            <a:pPr marL="457200" indent="-457200" algn="just">
              <a:spcBef>
                <a:spcPts val="400"/>
              </a:spcBef>
              <a:buFont typeface="+mj-lt"/>
              <a:buAutoNum type="arabicPeriod"/>
              <a:defRPr/>
            </a:pPr>
            <a:endParaRPr lang="es-ES" sz="2400" spc="-1" dirty="0">
              <a:solidFill>
                <a:srgbClr val="000000"/>
              </a:solidFill>
            </a:endParaRPr>
          </a:p>
          <a:p>
            <a:pPr marL="457200" indent="-457200" algn="just">
              <a:spcBef>
                <a:spcPts val="400"/>
              </a:spcBef>
              <a:buFont typeface="+mj-lt"/>
              <a:buAutoNum type="arabicPeriod"/>
              <a:defRPr/>
            </a:pPr>
            <a:r>
              <a:rPr lang="es-ES_tradnl" sz="2400" spc="-1" dirty="0">
                <a:solidFill>
                  <a:srgbClr val="000000"/>
                </a:solidFill>
              </a:rPr>
              <a:t>Muchas patologías son asintomáticas </a:t>
            </a:r>
            <a:r>
              <a:rPr lang="es-ES" sz="2400" spc="-1" dirty="0">
                <a:solidFill>
                  <a:srgbClr val="000000"/>
                </a:solidFill>
              </a:rPr>
              <a:t>por lo que se requiere un elevado grado de sospecha para diagnosticarlas.</a:t>
            </a:r>
          </a:p>
          <a:p>
            <a:pPr marL="457200" indent="-457200" algn="just">
              <a:spcBef>
                <a:spcPts val="400"/>
              </a:spcBef>
              <a:buFont typeface="+mj-lt"/>
              <a:buAutoNum type="arabicPeriod"/>
              <a:defRPr/>
            </a:pPr>
            <a:endParaRPr lang="es-ES" sz="2400" spc="-1" dirty="0">
              <a:solidFill>
                <a:srgbClr val="000000"/>
              </a:solidFill>
            </a:endParaRPr>
          </a:p>
          <a:p>
            <a:pPr marL="457200" indent="-457200" algn="just">
              <a:spcBef>
                <a:spcPts val="400"/>
              </a:spcBef>
              <a:buFont typeface="+mj-lt"/>
              <a:buAutoNum type="arabicPeriod"/>
              <a:defRPr/>
            </a:pPr>
            <a:r>
              <a:rPr lang="es-ES_tradnl" sz="2400" spc="-1" dirty="0">
                <a:solidFill>
                  <a:srgbClr val="000000"/>
                </a:solidFill>
              </a:rPr>
              <a:t>Pruebas sencillas,  como el sedimento de orina o la determinación de K, pueden alertarnos de la presencia de patologías graves (</a:t>
            </a:r>
            <a:r>
              <a:rPr lang="es-ES_tradnl" sz="2400" spc="-1" dirty="0" err="1">
                <a:solidFill>
                  <a:srgbClr val="000000"/>
                </a:solidFill>
              </a:rPr>
              <a:t>glomerulonefritis</a:t>
            </a:r>
            <a:r>
              <a:rPr lang="es-ES_tradnl" sz="2400" spc="-1" dirty="0">
                <a:solidFill>
                  <a:srgbClr val="000000"/>
                </a:solidFill>
              </a:rPr>
              <a:t>, vasculitis…) o de elevado riesgo para el paciente.</a:t>
            </a:r>
          </a:p>
          <a:p>
            <a:pPr marL="457200" indent="-457200" algn="just">
              <a:spcBef>
                <a:spcPts val="400"/>
              </a:spcBef>
              <a:buFont typeface="+mj-lt"/>
              <a:buAutoNum type="arabicPeriod"/>
              <a:defRPr/>
            </a:pPr>
            <a:endParaRPr lang="es-ES_tradnl" sz="2400" spc="-1" dirty="0">
              <a:solidFill>
                <a:srgbClr val="000000"/>
              </a:solidFill>
            </a:endParaRPr>
          </a:p>
          <a:p>
            <a:pPr marL="457200" indent="-457200" algn="just">
              <a:spcBef>
                <a:spcPts val="400"/>
              </a:spcBef>
              <a:buFont typeface="+mj-lt"/>
              <a:buAutoNum type="arabicPeriod"/>
              <a:defRPr/>
            </a:pPr>
            <a:r>
              <a:rPr lang="es-ES_tradnl" sz="2400" spc="-1" dirty="0">
                <a:solidFill>
                  <a:srgbClr val="000000"/>
                </a:solidFill>
              </a:rPr>
              <a:t>La mayor parte de enfermedades renales tienen un componente o base de tipo vascular.</a:t>
            </a:r>
          </a:p>
          <a:p>
            <a:pPr marL="457200" indent="-457200" algn="just">
              <a:spcBef>
                <a:spcPts val="400"/>
              </a:spcBef>
              <a:buFont typeface="+mj-lt"/>
              <a:buAutoNum type="arabicPeriod"/>
              <a:defRPr/>
            </a:pPr>
            <a:endParaRPr lang="es-ES" sz="2400" spc="-1" dirty="0">
              <a:solidFill>
                <a:srgbClr val="000000"/>
              </a:solidFill>
            </a:endParaRPr>
          </a:p>
          <a:p>
            <a:pPr marL="457200" indent="-457200" algn="just">
              <a:spcBef>
                <a:spcPts val="400"/>
              </a:spcBef>
              <a:buFont typeface="Arial" panose="020B0604020202020204" pitchFamily="34" charset="0"/>
              <a:buAutoNum type="arabicPeriod"/>
              <a:defRPr/>
            </a:pPr>
            <a:endParaRPr lang="es-ES" sz="2400" spc="-1"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ítulo 1"/>
          <p:cNvSpPr>
            <a:spLocks noGrp="1"/>
          </p:cNvSpPr>
          <p:nvPr>
            <p:ph type="title"/>
          </p:nvPr>
        </p:nvSpPr>
        <p:spPr>
          <a:xfrm>
            <a:off x="468313" y="49212"/>
            <a:ext cx="8229600" cy="1143000"/>
          </a:xfrm>
        </p:spPr>
        <p:txBody>
          <a:bodyPr/>
          <a:lstStyle/>
          <a:p>
            <a:r>
              <a:rPr lang="es-ES" altLang="es-ES" sz="3600" dirty="0">
                <a:solidFill>
                  <a:schemeClr val="bg1"/>
                </a:solidFill>
                <a:latin typeface="Arial" panose="020B0604020202020204" pitchFamily="34" charset="0"/>
                <a:cs typeface="Arial" panose="020B0604020202020204" pitchFamily="34" charset="0"/>
              </a:rPr>
              <a:t>Bibliografía</a:t>
            </a:r>
          </a:p>
        </p:txBody>
      </p:sp>
      <p:sp>
        <p:nvSpPr>
          <p:cNvPr id="4099" name="Marcador de contenido 2"/>
          <p:cNvSpPr>
            <a:spLocks noGrp="1"/>
          </p:cNvSpPr>
          <p:nvPr>
            <p:ph idx="1"/>
          </p:nvPr>
        </p:nvSpPr>
        <p:spPr>
          <a:xfrm>
            <a:off x="34320" y="908843"/>
            <a:ext cx="9144000" cy="5040313"/>
          </a:xfrm>
        </p:spPr>
        <p:txBody>
          <a:bodyPr/>
          <a:lstStyle/>
          <a:p>
            <a:pPr marL="457200" indent="-457200" algn="just">
              <a:spcBef>
                <a:spcPts val="400"/>
              </a:spcBef>
              <a:buFont typeface="+mj-lt"/>
              <a:buAutoNum type="arabicPeriod"/>
              <a:defRPr/>
            </a:pPr>
            <a:r>
              <a:rPr lang="es-ES" sz="2000" spc="-1" dirty="0">
                <a:solidFill>
                  <a:srgbClr val="000000"/>
                </a:solidFill>
                <a:hlinkClick r:id="rId3"/>
              </a:rPr>
              <a:t>https://nefrologiaaldia.org/</a:t>
            </a:r>
            <a:endParaRPr lang="es-ES" sz="2000" spc="-1" dirty="0">
              <a:solidFill>
                <a:srgbClr val="000000"/>
              </a:solidFill>
            </a:endParaRPr>
          </a:p>
          <a:p>
            <a:pPr marL="457200" indent="-457200" algn="just">
              <a:spcBef>
                <a:spcPts val="400"/>
              </a:spcBef>
              <a:buFont typeface="+mj-lt"/>
              <a:buAutoNum type="arabicPeriod"/>
              <a:defRPr/>
            </a:pPr>
            <a:r>
              <a:rPr lang="es-ES_tradnl" sz="2000" spc="-1" dirty="0">
                <a:solidFill>
                  <a:srgbClr val="000000"/>
                </a:solidFill>
              </a:rPr>
              <a:t>Documento de consenso para la detección y manejo de la enfermedad renal crónica. Nefrología 2014;34(2):243-62</a:t>
            </a:r>
            <a:endParaRPr lang="es-ES" sz="2000" spc="-1" dirty="0">
              <a:solidFill>
                <a:srgbClr val="000000"/>
              </a:solidFill>
            </a:endParaRPr>
          </a:p>
          <a:p>
            <a:pPr marL="457200" indent="-457200" algn="just">
              <a:spcBef>
                <a:spcPts val="400"/>
              </a:spcBef>
              <a:buFont typeface="+mj-lt"/>
              <a:buAutoNum type="arabicPeriod"/>
              <a:defRPr/>
            </a:pPr>
            <a:r>
              <a:rPr lang="es-ES" sz="2000" spc="-1" dirty="0">
                <a:solidFill>
                  <a:srgbClr val="000000"/>
                </a:solidFill>
              </a:rPr>
              <a:t>2020 International </a:t>
            </a:r>
            <a:r>
              <a:rPr lang="es-ES" sz="2000" spc="-1" dirty="0" err="1">
                <a:solidFill>
                  <a:srgbClr val="000000"/>
                </a:solidFill>
              </a:rPr>
              <a:t>Society</a:t>
            </a:r>
            <a:r>
              <a:rPr lang="es-ES" sz="2000" spc="-1" dirty="0">
                <a:solidFill>
                  <a:srgbClr val="000000"/>
                </a:solidFill>
              </a:rPr>
              <a:t> of </a:t>
            </a:r>
            <a:r>
              <a:rPr lang="es-ES" sz="2000" spc="-1" dirty="0" err="1">
                <a:solidFill>
                  <a:srgbClr val="000000"/>
                </a:solidFill>
              </a:rPr>
              <a:t>Hypertension</a:t>
            </a:r>
            <a:r>
              <a:rPr lang="es-ES" sz="2000" spc="-1" dirty="0">
                <a:solidFill>
                  <a:srgbClr val="000000"/>
                </a:solidFill>
              </a:rPr>
              <a:t> Global </a:t>
            </a:r>
            <a:r>
              <a:rPr lang="es-ES" sz="2000" spc="-1" dirty="0" err="1">
                <a:solidFill>
                  <a:srgbClr val="000000"/>
                </a:solidFill>
              </a:rPr>
              <a:t>Hypertension</a:t>
            </a:r>
            <a:r>
              <a:rPr lang="es-ES" sz="2000" spc="-1" dirty="0">
                <a:solidFill>
                  <a:srgbClr val="000000"/>
                </a:solidFill>
              </a:rPr>
              <a:t> </a:t>
            </a:r>
            <a:r>
              <a:rPr lang="es-ES" sz="2000" spc="-1" dirty="0" err="1">
                <a:solidFill>
                  <a:srgbClr val="000000"/>
                </a:solidFill>
              </a:rPr>
              <a:t>Practice</a:t>
            </a:r>
            <a:r>
              <a:rPr lang="es-ES" sz="2000" spc="-1" dirty="0">
                <a:solidFill>
                  <a:srgbClr val="000000"/>
                </a:solidFill>
              </a:rPr>
              <a:t> </a:t>
            </a:r>
            <a:r>
              <a:rPr lang="es-ES" sz="2000" spc="-1" dirty="0" err="1">
                <a:solidFill>
                  <a:srgbClr val="000000"/>
                </a:solidFill>
              </a:rPr>
              <a:t>Guidelines</a:t>
            </a:r>
            <a:r>
              <a:rPr lang="es-ES" sz="2000" spc="-1" dirty="0">
                <a:solidFill>
                  <a:srgbClr val="000000"/>
                </a:solidFill>
              </a:rPr>
              <a:t>. </a:t>
            </a:r>
            <a:r>
              <a:rPr lang="es-ES" sz="2000" spc="-1" dirty="0">
                <a:solidFill>
                  <a:srgbClr val="000000"/>
                </a:solidFill>
                <a:hlinkClick r:id="rId4"/>
              </a:rPr>
              <a:t>https://doi.org/10.1161/HYPERTENSIONAHA.120.15026</a:t>
            </a:r>
            <a:endParaRPr lang="es-ES" sz="2000" spc="-1" dirty="0">
              <a:solidFill>
                <a:srgbClr val="000000"/>
              </a:solidFill>
            </a:endParaRPr>
          </a:p>
          <a:p>
            <a:pPr marL="457200" indent="-457200" algn="just">
              <a:spcBef>
                <a:spcPts val="400"/>
              </a:spcBef>
              <a:buFont typeface="+mj-lt"/>
              <a:buAutoNum type="arabicPeriod"/>
              <a:defRPr/>
            </a:pPr>
            <a:r>
              <a:rPr lang="es-ES_tradnl" sz="2000" spc="-1" dirty="0">
                <a:solidFill>
                  <a:srgbClr val="000000"/>
                </a:solidFill>
              </a:rPr>
              <a:t>Documento de la Sociedad Española de Hipertensión-Liga Española para la Lucha contra la Hipertensión Arterial (SEH-LELHA) sobre monitorización ambulatoria de la presión arterial (MAPA) 2019. </a:t>
            </a:r>
            <a:r>
              <a:rPr lang="es-ES_tradnl" sz="2000" spc="-1" dirty="0" err="1">
                <a:solidFill>
                  <a:srgbClr val="000000"/>
                </a:solidFill>
              </a:rPr>
              <a:t>Hipertens</a:t>
            </a:r>
            <a:r>
              <a:rPr lang="es-ES_tradnl" sz="2000" spc="-1" dirty="0">
                <a:solidFill>
                  <a:srgbClr val="000000"/>
                </a:solidFill>
              </a:rPr>
              <a:t> Riesgo </a:t>
            </a:r>
            <a:r>
              <a:rPr lang="es-ES_tradnl" sz="2000" spc="-1" dirty="0" err="1">
                <a:solidFill>
                  <a:srgbClr val="000000"/>
                </a:solidFill>
              </a:rPr>
              <a:t>Vasc</a:t>
            </a:r>
            <a:r>
              <a:rPr lang="es-ES_tradnl" sz="2000" spc="-1" dirty="0">
                <a:solidFill>
                  <a:srgbClr val="000000"/>
                </a:solidFill>
              </a:rPr>
              <a:t> 2019;36(4):199-212</a:t>
            </a:r>
            <a:endParaRPr lang="es-ES" sz="2000" spc="-1" dirty="0">
              <a:solidFill>
                <a:srgbClr val="000000"/>
              </a:solidFill>
            </a:endParaRPr>
          </a:p>
          <a:p>
            <a:pPr marL="457200" indent="-457200" algn="just">
              <a:spcBef>
                <a:spcPts val="400"/>
              </a:spcBef>
              <a:buFont typeface="+mj-lt"/>
              <a:buAutoNum type="arabicPeriod"/>
              <a:defRPr/>
            </a:pPr>
            <a:r>
              <a:rPr lang="es-ES_tradnl" sz="2000" spc="-1" dirty="0">
                <a:solidFill>
                  <a:srgbClr val="000000"/>
                </a:solidFill>
              </a:rPr>
              <a:t>Tenorio MT, Galeano C, Rodriguez N, Liaño F. Diagnóstico diferencial de la insuficiencia renal aguda. </a:t>
            </a:r>
            <a:r>
              <a:rPr lang="es-ES_tradnl" sz="2000" spc="-1" dirty="0" err="1">
                <a:solidFill>
                  <a:srgbClr val="000000"/>
                </a:solidFill>
              </a:rPr>
              <a:t>NefroPlus</a:t>
            </a:r>
            <a:r>
              <a:rPr lang="es-ES_tradnl" sz="2000" spc="-1" dirty="0">
                <a:solidFill>
                  <a:srgbClr val="000000"/>
                </a:solidFill>
              </a:rPr>
              <a:t> 2010;3(2):16-32</a:t>
            </a:r>
            <a:endParaRPr lang="es-ES" sz="2000" spc="-1" dirty="0">
              <a:solidFill>
                <a:srgbClr val="000000"/>
              </a:solidFill>
            </a:endParaRPr>
          </a:p>
          <a:p>
            <a:pPr marL="457200" indent="-457200" algn="just">
              <a:spcBef>
                <a:spcPts val="400"/>
              </a:spcBef>
              <a:buFont typeface="+mj-lt"/>
              <a:buAutoNum type="arabicPeriod"/>
              <a:defRPr/>
            </a:pPr>
            <a:r>
              <a:rPr lang="es-ES" sz="2000" spc="-1" dirty="0">
                <a:solidFill>
                  <a:srgbClr val="000000"/>
                </a:solidFill>
                <a:hlinkClick r:id="rId5"/>
              </a:rPr>
              <a:t>https://kdigo.org/guidelines/acute-kidney-injury/</a:t>
            </a:r>
            <a:endParaRPr lang="es-ES" sz="2000" spc="-1" dirty="0">
              <a:solidFill>
                <a:srgbClr val="000000"/>
              </a:solidFill>
            </a:endParaRPr>
          </a:p>
          <a:p>
            <a:pPr marL="457200" indent="-457200">
              <a:spcBef>
                <a:spcPts val="400"/>
              </a:spcBef>
              <a:buFont typeface="+mj-lt"/>
              <a:buAutoNum type="arabicPeriod"/>
              <a:defRPr/>
            </a:pPr>
            <a:r>
              <a:rPr lang="es-ES_tradnl" sz="2000" spc="-1" dirty="0">
                <a:solidFill>
                  <a:srgbClr val="000000"/>
                </a:solidFill>
              </a:rPr>
              <a:t>Recomendaciones sobre la prevención de la infección urinaria asociada a sondaje vesical en el adulto. Plan Nacional Resistencia Antibióticos. </a:t>
            </a:r>
            <a:r>
              <a:rPr lang="es-ES_tradnl" sz="2000" spc="-1" dirty="0">
                <a:solidFill>
                  <a:srgbClr val="000000"/>
                </a:solidFill>
                <a:hlinkClick r:id="rId6"/>
              </a:rPr>
              <a:t>https://resistenciaantibioticos.es/es/publicaciones/recomendaciones-para-la-prevencion-de-la-infeccion-urinaria-asociada-sondaje-vesical</a:t>
            </a:r>
            <a:endParaRPr lang="es-ES_tradnl" sz="2000" spc="-1" dirty="0">
              <a:solidFill>
                <a:srgbClr val="000000"/>
              </a:solidFill>
            </a:endParaRPr>
          </a:p>
          <a:p>
            <a:pPr marL="457200" indent="-457200" algn="just">
              <a:spcBef>
                <a:spcPts val="400"/>
              </a:spcBef>
              <a:buFont typeface="+mj-lt"/>
              <a:buAutoNum type="arabicPeriod"/>
              <a:defRPr/>
            </a:pPr>
            <a:r>
              <a:rPr lang="es-ES_tradnl" sz="2000" spc="-1" dirty="0">
                <a:solidFill>
                  <a:srgbClr val="000000"/>
                </a:solidFill>
              </a:rPr>
              <a:t>EAU </a:t>
            </a:r>
            <a:r>
              <a:rPr lang="es-ES_tradnl" sz="2000" spc="-1" dirty="0" err="1">
                <a:solidFill>
                  <a:srgbClr val="000000"/>
                </a:solidFill>
              </a:rPr>
              <a:t>Guidelines</a:t>
            </a:r>
            <a:r>
              <a:rPr lang="es-ES_tradnl" sz="2000" spc="-1" dirty="0">
                <a:solidFill>
                  <a:srgbClr val="000000"/>
                </a:solidFill>
              </a:rPr>
              <a:t> </a:t>
            </a:r>
            <a:r>
              <a:rPr lang="es-ES_tradnl" sz="2000" spc="-1" dirty="0" err="1">
                <a:solidFill>
                  <a:srgbClr val="000000"/>
                </a:solidFill>
              </a:rPr>
              <a:t>on</a:t>
            </a:r>
            <a:r>
              <a:rPr lang="es-ES_tradnl" sz="2000" spc="-1" dirty="0">
                <a:solidFill>
                  <a:srgbClr val="000000"/>
                </a:solidFill>
              </a:rPr>
              <a:t> </a:t>
            </a:r>
            <a:r>
              <a:rPr lang="es-ES_tradnl" sz="2000" spc="-1" dirty="0" err="1">
                <a:solidFill>
                  <a:srgbClr val="000000"/>
                </a:solidFill>
              </a:rPr>
              <a:t>Urological</a:t>
            </a:r>
            <a:r>
              <a:rPr lang="es-ES_tradnl" sz="2000" spc="-1" dirty="0">
                <a:solidFill>
                  <a:srgbClr val="000000"/>
                </a:solidFill>
              </a:rPr>
              <a:t> </a:t>
            </a:r>
            <a:r>
              <a:rPr lang="es-ES_tradnl" sz="2000" spc="-1" dirty="0" err="1">
                <a:solidFill>
                  <a:srgbClr val="000000"/>
                </a:solidFill>
              </a:rPr>
              <a:t>Infections</a:t>
            </a:r>
            <a:r>
              <a:rPr lang="es-ES_tradnl" sz="2000" spc="-1" dirty="0">
                <a:solidFill>
                  <a:srgbClr val="000000"/>
                </a:solidFill>
              </a:rPr>
              <a:t>. </a:t>
            </a:r>
            <a:r>
              <a:rPr lang="es-ES_tradnl" sz="2000" spc="-1" dirty="0" err="1">
                <a:solidFill>
                  <a:srgbClr val="000000"/>
                </a:solidFill>
              </a:rPr>
              <a:t>European</a:t>
            </a:r>
            <a:r>
              <a:rPr lang="es-ES_tradnl" sz="2000" spc="-1" dirty="0">
                <a:solidFill>
                  <a:srgbClr val="000000"/>
                </a:solidFill>
              </a:rPr>
              <a:t> </a:t>
            </a:r>
            <a:r>
              <a:rPr lang="es-ES_tradnl" sz="2000" spc="-1" dirty="0" err="1">
                <a:solidFill>
                  <a:srgbClr val="000000"/>
                </a:solidFill>
              </a:rPr>
              <a:t>Association</a:t>
            </a:r>
            <a:r>
              <a:rPr lang="es-ES_tradnl" sz="2000" spc="-1" dirty="0">
                <a:solidFill>
                  <a:srgbClr val="000000"/>
                </a:solidFill>
              </a:rPr>
              <a:t> of </a:t>
            </a:r>
            <a:r>
              <a:rPr lang="es-ES_tradnl" sz="2000" spc="-1" dirty="0" err="1">
                <a:solidFill>
                  <a:srgbClr val="000000"/>
                </a:solidFill>
              </a:rPr>
              <a:t>Urology</a:t>
            </a:r>
            <a:r>
              <a:rPr lang="es-ES_tradnl" sz="2000" spc="-1" dirty="0">
                <a:solidFill>
                  <a:srgbClr val="000000"/>
                </a:solidFill>
              </a:rPr>
              <a:t> 2019. </a:t>
            </a:r>
            <a:r>
              <a:rPr lang="es-ES_tradnl" sz="2000" spc="-1" dirty="0">
                <a:solidFill>
                  <a:srgbClr val="000000"/>
                </a:solidFill>
                <a:hlinkClick r:id="rId7"/>
              </a:rPr>
              <a:t>https://uroweb.org/wp-content/uploads/EAU-Guidelines-on-Urological-infections-2019.pdf</a:t>
            </a:r>
            <a:endParaRPr lang="es-ES_tradnl" sz="2000" spc="-1" dirty="0">
              <a:solidFill>
                <a:srgbClr val="000000"/>
              </a:solidFill>
            </a:endParaRPr>
          </a:p>
          <a:p>
            <a:pPr marL="0" indent="0" algn="just">
              <a:spcBef>
                <a:spcPts val="400"/>
              </a:spcBef>
              <a:buFont typeface="Arial" panose="020B0604020202020204" pitchFamily="34" charset="0"/>
              <a:buNone/>
              <a:defRPr/>
            </a:pPr>
            <a:endParaRPr lang="es-ES_tradnl" sz="2000" spc="-1" dirty="0">
              <a:solidFill>
                <a:srgbClr val="000000"/>
              </a:solidFill>
            </a:endParaRPr>
          </a:p>
          <a:p>
            <a:pPr marL="0" indent="0" algn="just">
              <a:spcBef>
                <a:spcPts val="400"/>
              </a:spcBef>
              <a:buFont typeface="Arial" panose="020B0604020202020204" pitchFamily="34" charset="0"/>
              <a:buNone/>
              <a:defRPr/>
            </a:pPr>
            <a:endParaRPr lang="es-ES" sz="2000" spc="-1" dirty="0">
              <a:solidFill>
                <a:srgbClr val="000000"/>
              </a:solidFill>
            </a:endParaRPr>
          </a:p>
          <a:p>
            <a:pPr marL="457200" indent="-457200" algn="just">
              <a:spcBef>
                <a:spcPts val="400"/>
              </a:spcBef>
              <a:buFont typeface="Arial" panose="020B0604020202020204" pitchFamily="34" charset="0"/>
              <a:buAutoNum type="arabicPeriod"/>
              <a:defRPr/>
            </a:pPr>
            <a:endParaRPr lang="es-ES" sz="2000" spc="-1" dirty="0">
              <a:solidFill>
                <a:srgbClr val="000000"/>
              </a:solidFill>
            </a:endParaRPr>
          </a:p>
          <a:p>
            <a:pPr marL="457200" indent="-457200" algn="just">
              <a:spcBef>
                <a:spcPts val="400"/>
              </a:spcBef>
              <a:buFont typeface="Arial" panose="020B0604020202020204" pitchFamily="34" charset="0"/>
              <a:buAutoNum type="arabicPeriod"/>
              <a:defRPr/>
            </a:pPr>
            <a:endParaRPr lang="es-ES" sz="2000" spc="-1" dirty="0">
              <a:solidFill>
                <a:srgbClr val="000000"/>
              </a:solidFill>
            </a:endParaRPr>
          </a:p>
          <a:p>
            <a:pPr marL="457200" indent="-457200" algn="just">
              <a:spcBef>
                <a:spcPts val="400"/>
              </a:spcBef>
              <a:buFont typeface="Arial" panose="020B0604020202020204" pitchFamily="34" charset="0"/>
              <a:buAutoNum type="arabicPeriod"/>
              <a:defRPr/>
            </a:pPr>
            <a:endParaRPr lang="es-ES" sz="2000" spc="-1"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Marcador de contenido 2"/>
          <p:cNvSpPr>
            <a:spLocks noGrp="1"/>
          </p:cNvSpPr>
          <p:nvPr>
            <p:ph idx="1"/>
          </p:nvPr>
        </p:nvSpPr>
        <p:spPr>
          <a:xfrm>
            <a:off x="395288" y="1557338"/>
            <a:ext cx="8229600" cy="4237037"/>
          </a:xfrm>
        </p:spPr>
        <p:txBody>
          <a:bodyPr/>
          <a:lstStyle/>
          <a:p>
            <a:pPr lvl="1"/>
            <a:r>
              <a:rPr lang="es-ES" altLang="es-ES" dirty="0">
                <a:solidFill>
                  <a:schemeClr val="bg1"/>
                </a:solidFill>
              </a:rPr>
              <a:t>Recordatorio: Síndrome, síntomas y signos</a:t>
            </a:r>
          </a:p>
          <a:p>
            <a:pPr lvl="1"/>
            <a:r>
              <a:rPr lang="es-ES" altLang="es-ES" dirty="0">
                <a:solidFill>
                  <a:schemeClr val="bg1"/>
                </a:solidFill>
              </a:rPr>
              <a:t>Importancia de la utilización de síndromes en la patología nefrológica</a:t>
            </a:r>
          </a:p>
          <a:p>
            <a:pPr lvl="2"/>
            <a:r>
              <a:rPr lang="es-ES" altLang="es-ES" dirty="0">
                <a:solidFill>
                  <a:schemeClr val="bg1"/>
                </a:solidFill>
              </a:rPr>
              <a:t>Enfermedades renales y extrarrenales</a:t>
            </a:r>
          </a:p>
          <a:p>
            <a:pPr lvl="2"/>
            <a:r>
              <a:rPr lang="es-ES" altLang="es-ES" dirty="0">
                <a:solidFill>
                  <a:schemeClr val="bg1"/>
                </a:solidFill>
              </a:rPr>
              <a:t>Sintomáticos o asintomáticos</a:t>
            </a:r>
          </a:p>
          <a:p>
            <a:pPr lvl="2"/>
            <a:r>
              <a:rPr lang="es-ES" altLang="es-ES" dirty="0">
                <a:solidFill>
                  <a:schemeClr val="bg1"/>
                </a:solidFill>
              </a:rPr>
              <a:t>No excluyentes y variables</a:t>
            </a:r>
          </a:p>
          <a:p>
            <a:pPr lvl="2"/>
            <a:r>
              <a:rPr lang="es-ES" altLang="es-ES" dirty="0">
                <a:solidFill>
                  <a:schemeClr val="bg1"/>
                </a:solidFill>
              </a:rPr>
              <a:t>Determinan exploraciones y facilitan el diagnóstico</a:t>
            </a:r>
          </a:p>
          <a:p>
            <a:pPr lvl="1"/>
            <a:r>
              <a:rPr lang="es-ES_tradnl" altLang="es-ES" dirty="0">
                <a:solidFill>
                  <a:schemeClr val="bg1"/>
                </a:solidFill>
              </a:rPr>
              <a:t>Historia clínica </a:t>
            </a:r>
            <a:endParaRPr lang="es-ES" altLang="es-ES" dirty="0">
              <a:solidFill>
                <a:schemeClr val="bg1"/>
              </a:solidFill>
            </a:endParaRPr>
          </a:p>
          <a:p>
            <a:pPr lvl="2"/>
            <a:endParaRPr lang="es-ES" altLang="es-ES" dirty="0">
              <a:solidFill>
                <a:schemeClr val="bg1"/>
              </a:solidFill>
            </a:endParaRPr>
          </a:p>
        </p:txBody>
      </p:sp>
      <p:sp>
        <p:nvSpPr>
          <p:cNvPr id="9221" name="1 Título"/>
          <p:cNvSpPr>
            <a:spLocks noGrp="1"/>
          </p:cNvSpPr>
          <p:nvPr>
            <p:ph type="title"/>
          </p:nvPr>
        </p:nvSpPr>
        <p:spPr>
          <a:xfrm>
            <a:off x="519113" y="274638"/>
            <a:ext cx="8229600" cy="1143000"/>
          </a:xfrm>
        </p:spPr>
        <p:txBody>
          <a:bodyPr/>
          <a:lstStyle/>
          <a:p>
            <a:r>
              <a:rPr lang="es-ES_tradnl" altLang="es-ES">
                <a:solidFill>
                  <a:schemeClr val="bg1"/>
                </a:solidFill>
              </a:rPr>
              <a:t>Introducción</a:t>
            </a:r>
            <a:endParaRPr lang="es-ES" altLang="es-ES">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Marcador de contenido 2"/>
          <p:cNvSpPr>
            <a:spLocks noGrp="1"/>
          </p:cNvSpPr>
          <p:nvPr>
            <p:ph idx="1"/>
          </p:nvPr>
        </p:nvSpPr>
        <p:spPr>
          <a:xfrm>
            <a:off x="395288" y="1557338"/>
            <a:ext cx="8229600" cy="4237037"/>
          </a:xfrm>
        </p:spPr>
        <p:txBody>
          <a:bodyPr/>
          <a:lstStyle/>
          <a:p>
            <a:pPr lvl="1">
              <a:spcBef>
                <a:spcPct val="0"/>
              </a:spcBef>
            </a:pPr>
            <a:r>
              <a:rPr lang="es-ES" altLang="es-ES" dirty="0">
                <a:solidFill>
                  <a:schemeClr val="bg1"/>
                </a:solidFill>
              </a:rPr>
              <a:t>Hematuria</a:t>
            </a:r>
          </a:p>
          <a:p>
            <a:pPr lvl="1">
              <a:spcBef>
                <a:spcPct val="0"/>
              </a:spcBef>
            </a:pPr>
            <a:r>
              <a:rPr lang="es-ES" altLang="es-ES" dirty="0">
                <a:solidFill>
                  <a:schemeClr val="bg1"/>
                </a:solidFill>
              </a:rPr>
              <a:t>Proteinuria</a:t>
            </a:r>
          </a:p>
          <a:p>
            <a:pPr lvl="1">
              <a:spcBef>
                <a:spcPct val="0"/>
              </a:spcBef>
            </a:pPr>
            <a:r>
              <a:rPr lang="es-ES" altLang="es-ES" dirty="0">
                <a:solidFill>
                  <a:schemeClr val="bg1"/>
                </a:solidFill>
              </a:rPr>
              <a:t>Síndrome nefrótico</a:t>
            </a:r>
          </a:p>
          <a:p>
            <a:pPr lvl="1">
              <a:spcBef>
                <a:spcPct val="0"/>
              </a:spcBef>
            </a:pPr>
            <a:r>
              <a:rPr lang="es-ES" altLang="es-ES" dirty="0">
                <a:solidFill>
                  <a:schemeClr val="bg1"/>
                </a:solidFill>
              </a:rPr>
              <a:t>Síndrome nefrítico</a:t>
            </a:r>
          </a:p>
          <a:p>
            <a:pPr lvl="1">
              <a:spcBef>
                <a:spcPct val="0"/>
              </a:spcBef>
            </a:pPr>
            <a:r>
              <a:rPr lang="es-ES" altLang="es-ES" dirty="0">
                <a:solidFill>
                  <a:schemeClr val="bg1"/>
                </a:solidFill>
              </a:rPr>
              <a:t>Hipertensión arterial</a:t>
            </a:r>
          </a:p>
          <a:p>
            <a:pPr lvl="1">
              <a:spcBef>
                <a:spcPct val="0"/>
              </a:spcBef>
            </a:pPr>
            <a:r>
              <a:rPr lang="es-ES" altLang="es-ES" dirty="0">
                <a:solidFill>
                  <a:schemeClr val="bg1"/>
                </a:solidFill>
              </a:rPr>
              <a:t>Fracaso renal agudo</a:t>
            </a:r>
          </a:p>
          <a:p>
            <a:pPr lvl="1">
              <a:spcBef>
                <a:spcPct val="0"/>
              </a:spcBef>
            </a:pPr>
            <a:r>
              <a:rPr lang="es-ES" altLang="es-ES" dirty="0">
                <a:solidFill>
                  <a:schemeClr val="bg1"/>
                </a:solidFill>
              </a:rPr>
              <a:t>Enfermedad renal crónica</a:t>
            </a:r>
          </a:p>
          <a:p>
            <a:pPr lvl="1">
              <a:spcBef>
                <a:spcPct val="0"/>
              </a:spcBef>
            </a:pPr>
            <a:r>
              <a:rPr lang="es-ES" altLang="es-ES" dirty="0">
                <a:solidFill>
                  <a:schemeClr val="bg1"/>
                </a:solidFill>
              </a:rPr>
              <a:t>Tubulopatías</a:t>
            </a:r>
          </a:p>
          <a:p>
            <a:pPr lvl="1">
              <a:spcBef>
                <a:spcPct val="0"/>
              </a:spcBef>
            </a:pPr>
            <a:r>
              <a:rPr lang="es-ES" altLang="es-ES" dirty="0">
                <a:solidFill>
                  <a:schemeClr val="bg1"/>
                </a:solidFill>
              </a:rPr>
              <a:t>Infecciones urinarias</a:t>
            </a:r>
          </a:p>
          <a:p>
            <a:pPr marL="914400" lvl="2" indent="0">
              <a:buFont typeface="Arial" panose="020B0604020202020204" pitchFamily="34" charset="0"/>
              <a:buNone/>
            </a:pPr>
            <a:endParaRPr lang="es-ES" altLang="es-ES" dirty="0">
              <a:solidFill>
                <a:schemeClr val="bg1"/>
              </a:solidFill>
            </a:endParaRPr>
          </a:p>
        </p:txBody>
      </p:sp>
      <p:sp>
        <p:nvSpPr>
          <p:cNvPr id="11269" name="1 Título"/>
          <p:cNvSpPr>
            <a:spLocks noGrp="1"/>
          </p:cNvSpPr>
          <p:nvPr>
            <p:ph type="title"/>
          </p:nvPr>
        </p:nvSpPr>
        <p:spPr/>
        <p:txBody>
          <a:bodyPr/>
          <a:lstStyle/>
          <a:p>
            <a:r>
              <a:rPr lang="es-ES_tradnl" altLang="es-ES" dirty="0">
                <a:solidFill>
                  <a:schemeClr val="bg1"/>
                </a:solidFill>
              </a:rPr>
              <a:t>Síndromes clínicos renales</a:t>
            </a:r>
            <a:endParaRPr lang="es-ES" altLang="es-E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720725" y="1624013"/>
            <a:ext cx="7596188" cy="4525962"/>
          </a:xfrm>
        </p:spPr>
        <p:txBody>
          <a:bodyPr/>
          <a:lstStyle/>
          <a:p>
            <a:pPr marL="0" indent="0" algn="just">
              <a:lnSpc>
                <a:spcPct val="150000"/>
              </a:lnSpc>
              <a:spcBef>
                <a:spcPts val="0"/>
              </a:spcBef>
              <a:buFont typeface="Arial" panose="020B0604020202020204" pitchFamily="34" charset="0"/>
              <a:buNone/>
              <a:defRPr/>
            </a:pPr>
            <a:r>
              <a:rPr lang="es-ES" sz="2800" spc="-1" dirty="0">
                <a:solidFill>
                  <a:srgbClr val="000000"/>
                </a:solidFill>
              </a:rPr>
              <a:t>Hombre de 35 años de edad que consulta por orina oscura de color «cola o coñac». Presión arterial: 130/75 </a:t>
            </a:r>
            <a:r>
              <a:rPr lang="es-ES" sz="2800" spc="-1" dirty="0" err="1">
                <a:solidFill>
                  <a:srgbClr val="000000"/>
                </a:solidFill>
              </a:rPr>
              <a:t>mmHg</a:t>
            </a:r>
            <a:r>
              <a:rPr lang="es-ES" sz="2800" spc="-1" dirty="0">
                <a:solidFill>
                  <a:srgbClr val="000000"/>
                </a:solidFill>
              </a:rPr>
              <a:t>. </a:t>
            </a:r>
          </a:p>
          <a:p>
            <a:pPr marL="0" indent="0" algn="just">
              <a:lnSpc>
                <a:spcPct val="150000"/>
              </a:lnSpc>
              <a:spcBef>
                <a:spcPts val="0"/>
              </a:spcBef>
              <a:buFont typeface="Arial" panose="020B0604020202020204" pitchFamily="34" charset="0"/>
              <a:buNone/>
              <a:defRPr/>
            </a:pPr>
            <a:r>
              <a:rPr lang="es-ES" sz="2800" spc="-1" dirty="0">
                <a:solidFill>
                  <a:srgbClr val="000000"/>
                </a:solidFill>
              </a:rPr>
              <a:t>En la analítica básica realizada se objetiva: </a:t>
            </a:r>
          </a:p>
          <a:p>
            <a:pPr marL="0" indent="0" algn="just">
              <a:lnSpc>
                <a:spcPct val="150000"/>
              </a:lnSpc>
              <a:spcBef>
                <a:spcPts val="0"/>
              </a:spcBef>
              <a:buFont typeface="Arial" panose="020B0604020202020204" pitchFamily="34" charset="0"/>
              <a:buNone/>
              <a:defRPr/>
            </a:pPr>
            <a:r>
              <a:rPr lang="es-ES" sz="2800" spc="-1" dirty="0">
                <a:solidFill>
                  <a:srgbClr val="000000"/>
                </a:solidFill>
              </a:rPr>
              <a:t>- Sangre: Glucosa 100, urea 35, creatinina 1,2 mg/</a:t>
            </a:r>
            <a:r>
              <a:rPr lang="es-ES" sz="2800" spc="-1" dirty="0" err="1">
                <a:solidFill>
                  <a:srgbClr val="000000"/>
                </a:solidFill>
              </a:rPr>
              <a:t>dL</a:t>
            </a:r>
            <a:r>
              <a:rPr lang="es-ES" sz="2800" spc="-1" dirty="0">
                <a:solidFill>
                  <a:srgbClr val="000000"/>
                </a:solidFill>
              </a:rPr>
              <a:t>, </a:t>
            </a:r>
            <a:r>
              <a:rPr lang="es-ES" sz="2800" spc="-1" dirty="0" err="1">
                <a:solidFill>
                  <a:srgbClr val="000000"/>
                </a:solidFill>
              </a:rPr>
              <a:t>Na</a:t>
            </a:r>
            <a:r>
              <a:rPr lang="es-ES" sz="2800" spc="-1" dirty="0">
                <a:solidFill>
                  <a:srgbClr val="000000"/>
                </a:solidFill>
              </a:rPr>
              <a:t> 138, K 4,2 mmol/L.</a:t>
            </a:r>
          </a:p>
          <a:p>
            <a:pPr marL="0" indent="0" algn="just">
              <a:lnSpc>
                <a:spcPct val="150000"/>
              </a:lnSpc>
              <a:spcBef>
                <a:spcPts val="0"/>
              </a:spcBef>
              <a:buFont typeface="Arial" panose="020B0604020202020204" pitchFamily="34" charset="0"/>
              <a:buNone/>
              <a:defRPr/>
            </a:pPr>
            <a:r>
              <a:rPr lang="es-ES" sz="2800" spc="-1" dirty="0">
                <a:solidFill>
                  <a:srgbClr val="000000"/>
                </a:solidFill>
              </a:rPr>
              <a:t>- Sedimento de orina: 50 hematíes/campo, resto normal.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Hematuria</a:t>
            </a:r>
          </a:p>
        </p:txBody>
      </p:sp>
      <p:graphicFrame>
        <p:nvGraphicFramePr>
          <p:cNvPr id="7" name="Marcador de contenido 1"/>
          <p:cNvGraphicFramePr>
            <a:graphicFrameLocks/>
          </p:cNvGraphicFramePr>
          <p:nvPr>
            <p:extLst>
              <p:ext uri="{D42A27DB-BD31-4B8C-83A1-F6EECF244321}">
                <p14:modId xmlns:p14="http://schemas.microsoft.com/office/powerpoint/2010/main" val="113983928"/>
              </p:ext>
            </p:extLst>
          </p:nvPr>
        </p:nvGraphicFramePr>
        <p:xfrm>
          <a:off x="506411" y="3235325"/>
          <a:ext cx="7805739" cy="3348037"/>
        </p:xfrm>
        <a:graphic>
          <a:graphicData uri="http://schemas.openxmlformats.org/drawingml/2006/table">
            <a:tbl>
              <a:tblPr firstRow="1" bandRow="1">
                <a:tableStyleId>{5C22544A-7EE6-4342-B048-85BDC9FD1C3A}</a:tableStyleId>
              </a:tblPr>
              <a:tblGrid>
                <a:gridCol w="2601913">
                  <a:extLst>
                    <a:ext uri="{9D8B030D-6E8A-4147-A177-3AD203B41FA5}">
                      <a16:colId xmlns:a16="http://schemas.microsoft.com/office/drawing/2014/main" val="20000"/>
                    </a:ext>
                  </a:extLst>
                </a:gridCol>
                <a:gridCol w="2601913">
                  <a:extLst>
                    <a:ext uri="{9D8B030D-6E8A-4147-A177-3AD203B41FA5}">
                      <a16:colId xmlns:a16="http://schemas.microsoft.com/office/drawing/2014/main" val="20001"/>
                    </a:ext>
                  </a:extLst>
                </a:gridCol>
                <a:gridCol w="2601913">
                  <a:extLst>
                    <a:ext uri="{9D8B030D-6E8A-4147-A177-3AD203B41FA5}">
                      <a16:colId xmlns:a16="http://schemas.microsoft.com/office/drawing/2014/main" val="20002"/>
                    </a:ext>
                  </a:extLst>
                </a:gridCol>
              </a:tblGrid>
              <a:tr h="513373">
                <a:tc>
                  <a:txBody>
                    <a:bodyPr/>
                    <a:lstStyle/>
                    <a:p>
                      <a:pPr algn="ctr"/>
                      <a:r>
                        <a:rPr lang="es-ES" sz="2400" dirty="0">
                          <a:solidFill>
                            <a:schemeClr val="tx1"/>
                          </a:solidFill>
                        </a:rPr>
                        <a:t>Sospecha</a:t>
                      </a:r>
                    </a:p>
                  </a:txBody>
                  <a:tcPr marL="91437" marR="91437" marT="45726" marB="45726">
                    <a:solidFill>
                      <a:schemeClr val="bg2">
                        <a:lumMod val="50000"/>
                      </a:schemeClr>
                    </a:solidFill>
                  </a:tcPr>
                </a:tc>
                <a:tc>
                  <a:txBody>
                    <a:bodyPr/>
                    <a:lstStyle/>
                    <a:p>
                      <a:pPr algn="ctr"/>
                      <a:r>
                        <a:rPr lang="es-ES" sz="2400" dirty="0">
                          <a:solidFill>
                            <a:schemeClr val="tx1"/>
                          </a:solidFill>
                        </a:rPr>
                        <a:t>Exploraciones</a:t>
                      </a:r>
                    </a:p>
                  </a:txBody>
                  <a:tcPr marL="91437" marR="91437" marT="45726" marB="45726">
                    <a:solidFill>
                      <a:schemeClr val="bg2">
                        <a:lumMod val="50000"/>
                      </a:schemeClr>
                    </a:solidFill>
                  </a:tcPr>
                </a:tc>
                <a:tc>
                  <a:txBody>
                    <a:bodyPr/>
                    <a:lstStyle/>
                    <a:p>
                      <a:pPr algn="ctr"/>
                      <a:r>
                        <a:rPr lang="es-ES" sz="2400" dirty="0">
                          <a:solidFill>
                            <a:schemeClr val="tx1"/>
                          </a:solidFill>
                        </a:rPr>
                        <a:t>Principales Causas</a:t>
                      </a:r>
                    </a:p>
                  </a:txBody>
                  <a:tcPr marL="91437" marR="91437" marT="45726" marB="45726">
                    <a:solidFill>
                      <a:schemeClr val="bg2">
                        <a:lumMod val="50000"/>
                      </a:schemeClr>
                    </a:solidFill>
                  </a:tcPr>
                </a:tc>
                <a:extLst>
                  <a:ext uri="{0D108BD9-81ED-4DB2-BD59-A6C34878D82A}">
                    <a16:rowId xmlns:a16="http://schemas.microsoft.com/office/drawing/2014/main" val="10000"/>
                  </a:ext>
                </a:extLst>
              </a:tr>
              <a:tr h="2834664">
                <a:tc>
                  <a:txBody>
                    <a:bodyPr/>
                    <a:lstStyle/>
                    <a:p>
                      <a:pPr algn="ctr"/>
                      <a:r>
                        <a:rPr lang="es-ES" sz="2000" b="0" i="0" dirty="0">
                          <a:solidFill>
                            <a:schemeClr val="bg1"/>
                          </a:solidFill>
                        </a:rPr>
                        <a:t>Color orina</a:t>
                      </a:r>
                    </a:p>
                    <a:p>
                      <a:pPr algn="ctr"/>
                      <a:r>
                        <a:rPr lang="es-ES_tradnl" sz="2000" b="0" i="0" dirty="0">
                          <a:solidFill>
                            <a:schemeClr val="bg1"/>
                          </a:solidFill>
                        </a:rPr>
                        <a:t>Disuria</a:t>
                      </a:r>
                      <a:endParaRPr lang="es-ES" sz="2000" b="0" i="0" dirty="0">
                        <a:solidFill>
                          <a:schemeClr val="bg1"/>
                        </a:solidFill>
                      </a:endParaRPr>
                    </a:p>
                    <a:p>
                      <a:pPr algn="ctr"/>
                      <a:r>
                        <a:rPr lang="es-ES" sz="2000" b="0" i="0" dirty="0">
                          <a:solidFill>
                            <a:schemeClr val="bg1"/>
                          </a:solidFill>
                        </a:rPr>
                        <a:t>Dolor</a:t>
                      </a:r>
                      <a:r>
                        <a:rPr lang="es-ES" sz="2000" b="0" i="0" baseline="0" dirty="0">
                          <a:solidFill>
                            <a:schemeClr val="bg1"/>
                          </a:solidFill>
                        </a:rPr>
                        <a:t> Lumbar</a:t>
                      </a:r>
                      <a:endParaRPr lang="es-ES" sz="2000" b="0" i="0" dirty="0">
                        <a:solidFill>
                          <a:schemeClr val="bg1"/>
                        </a:solidFill>
                      </a:endParaRPr>
                    </a:p>
                    <a:p>
                      <a:pPr algn="ctr"/>
                      <a:r>
                        <a:rPr lang="es-ES_tradnl" sz="2000" b="0" i="0" dirty="0">
                          <a:solidFill>
                            <a:schemeClr val="bg1"/>
                          </a:solidFill>
                        </a:rPr>
                        <a:t>Fiebre</a:t>
                      </a:r>
                    </a:p>
                    <a:p>
                      <a:pPr algn="ctr"/>
                      <a:r>
                        <a:rPr lang="es-ES_tradnl" sz="2000" b="0" i="0" dirty="0">
                          <a:solidFill>
                            <a:schemeClr val="bg1"/>
                          </a:solidFill>
                        </a:rPr>
                        <a:t>Edemas</a:t>
                      </a:r>
                    </a:p>
                    <a:p>
                      <a:pPr algn="ctr"/>
                      <a:r>
                        <a:rPr lang="es-ES_tradnl" sz="2000" b="0" i="0" dirty="0">
                          <a:solidFill>
                            <a:schemeClr val="bg1"/>
                          </a:solidFill>
                        </a:rPr>
                        <a:t>Lesiones cutáneas</a:t>
                      </a:r>
                    </a:p>
                    <a:p>
                      <a:pPr algn="ctr"/>
                      <a:r>
                        <a:rPr lang="es-ES_tradnl" sz="2000" b="0" i="0" dirty="0">
                          <a:solidFill>
                            <a:schemeClr val="bg1"/>
                          </a:solidFill>
                        </a:rPr>
                        <a:t>Artralgias</a:t>
                      </a:r>
                    </a:p>
                    <a:p>
                      <a:pPr algn="ctr"/>
                      <a:r>
                        <a:rPr lang="es-ES_tradnl" sz="2000" b="0" i="0" dirty="0">
                          <a:solidFill>
                            <a:schemeClr val="bg1"/>
                          </a:solidFill>
                        </a:rPr>
                        <a:t>Hemoptisis</a:t>
                      </a:r>
                      <a:endParaRPr lang="es-ES" sz="2000" b="0" i="0" dirty="0">
                        <a:solidFill>
                          <a:schemeClr val="bg1"/>
                        </a:solidFill>
                      </a:endParaRPr>
                    </a:p>
                  </a:txBody>
                  <a:tcPr marL="91437" marR="91437" marT="45726" marB="45726">
                    <a:solidFill>
                      <a:schemeClr val="accent1">
                        <a:lumMod val="40000"/>
                        <a:lumOff val="60000"/>
                      </a:schemeClr>
                    </a:solidFill>
                  </a:tcPr>
                </a:tc>
                <a:tc>
                  <a:txBody>
                    <a:bodyPr/>
                    <a:lstStyle/>
                    <a:p>
                      <a:pPr algn="ctr"/>
                      <a:r>
                        <a:rPr lang="es-ES" sz="2000" b="0" i="0" dirty="0">
                          <a:solidFill>
                            <a:schemeClr val="bg1"/>
                          </a:solidFill>
                        </a:rPr>
                        <a:t>Tira reactiva</a:t>
                      </a:r>
                    </a:p>
                    <a:p>
                      <a:pPr algn="ctr"/>
                      <a:r>
                        <a:rPr lang="es-ES" sz="2000" b="0" i="0" dirty="0">
                          <a:solidFill>
                            <a:schemeClr val="bg1"/>
                          </a:solidFill>
                        </a:rPr>
                        <a:t>Sedimento orina</a:t>
                      </a:r>
                    </a:p>
                    <a:p>
                      <a:pPr algn="ctr"/>
                      <a:r>
                        <a:rPr lang="es-ES" sz="2000" b="0" i="0" dirty="0">
                          <a:solidFill>
                            <a:schemeClr val="bg1"/>
                          </a:solidFill>
                        </a:rPr>
                        <a:t>Urocultivo</a:t>
                      </a:r>
                    </a:p>
                    <a:p>
                      <a:pPr algn="ctr"/>
                      <a:r>
                        <a:rPr lang="es-ES" sz="2000" b="0" i="0" dirty="0">
                          <a:solidFill>
                            <a:schemeClr val="bg1"/>
                          </a:solidFill>
                        </a:rPr>
                        <a:t>Citología orina</a:t>
                      </a:r>
                    </a:p>
                    <a:p>
                      <a:pPr algn="ctr"/>
                      <a:r>
                        <a:rPr lang="es-ES" sz="2000" b="0" i="0" dirty="0">
                          <a:solidFill>
                            <a:schemeClr val="bg1"/>
                          </a:solidFill>
                        </a:rPr>
                        <a:t>Radiología</a:t>
                      </a:r>
                    </a:p>
                    <a:p>
                      <a:pPr algn="ctr"/>
                      <a:r>
                        <a:rPr lang="es-ES" sz="2000" b="0" i="0" dirty="0">
                          <a:solidFill>
                            <a:schemeClr val="bg1"/>
                          </a:solidFill>
                        </a:rPr>
                        <a:t>Cistoscopia</a:t>
                      </a:r>
                    </a:p>
                    <a:p>
                      <a:pPr algn="ctr"/>
                      <a:r>
                        <a:rPr lang="es-ES" sz="2000" b="0" i="0" dirty="0">
                          <a:solidFill>
                            <a:schemeClr val="bg1"/>
                          </a:solidFill>
                        </a:rPr>
                        <a:t>Biopsia </a:t>
                      </a:r>
                    </a:p>
                  </a:txBody>
                  <a:tcPr marL="91437" marR="91437" marT="45726" marB="45726">
                    <a:solidFill>
                      <a:schemeClr val="accent1">
                        <a:lumMod val="40000"/>
                        <a:lumOff val="60000"/>
                      </a:schemeClr>
                    </a:solidFill>
                  </a:tcPr>
                </a:tc>
                <a:tc>
                  <a:txBody>
                    <a:bodyPr/>
                    <a:lstStyle/>
                    <a:p>
                      <a:pPr algn="ctr"/>
                      <a:r>
                        <a:rPr lang="es-ES" sz="2000" b="0" i="0" dirty="0">
                          <a:solidFill>
                            <a:schemeClr val="bg1"/>
                          </a:solidFill>
                        </a:rPr>
                        <a:t>Infección urinaria</a:t>
                      </a:r>
                    </a:p>
                    <a:p>
                      <a:pPr algn="ctr"/>
                      <a:r>
                        <a:rPr lang="es-ES" sz="2000" b="0" i="0" dirty="0">
                          <a:solidFill>
                            <a:schemeClr val="bg1"/>
                          </a:solidFill>
                        </a:rPr>
                        <a:t>Neoplasias</a:t>
                      </a:r>
                    </a:p>
                    <a:p>
                      <a:pPr algn="ctr"/>
                      <a:r>
                        <a:rPr lang="es-ES" sz="2000" b="0" i="0" dirty="0">
                          <a:solidFill>
                            <a:schemeClr val="bg1"/>
                          </a:solidFill>
                        </a:rPr>
                        <a:t>Cólico nefrítico</a:t>
                      </a:r>
                    </a:p>
                    <a:p>
                      <a:pPr algn="ctr"/>
                      <a:r>
                        <a:rPr lang="es-ES" sz="2000" b="0" i="0" dirty="0">
                          <a:solidFill>
                            <a:schemeClr val="bg1"/>
                          </a:solidFill>
                        </a:rPr>
                        <a:t>Nefritis intersticial</a:t>
                      </a:r>
                    </a:p>
                    <a:p>
                      <a:pPr algn="ctr"/>
                      <a:r>
                        <a:rPr lang="es-ES" sz="2000" b="0" i="0" dirty="0">
                          <a:solidFill>
                            <a:schemeClr val="bg1"/>
                          </a:solidFill>
                        </a:rPr>
                        <a:t>Glomerulopatías</a:t>
                      </a:r>
                    </a:p>
                  </a:txBody>
                  <a:tcPr marL="91437" marR="91437" marT="45726" marB="45726">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8" name="Marcador de contenido 2"/>
          <p:cNvSpPr>
            <a:spLocks noGrp="1"/>
          </p:cNvSpPr>
          <p:nvPr>
            <p:ph idx="1"/>
          </p:nvPr>
        </p:nvSpPr>
        <p:spPr>
          <a:xfrm>
            <a:off x="401638" y="1268412"/>
            <a:ext cx="7910512" cy="1800547"/>
          </a:xfrm>
        </p:spPr>
        <p:txBody>
          <a:bodyPr/>
          <a:lstStyle/>
          <a:p>
            <a:pPr marL="0" indent="0" algn="just">
              <a:spcBef>
                <a:spcPts val="0"/>
              </a:spcBef>
              <a:buFont typeface="Arial" panose="020B0604020202020204" pitchFamily="34" charset="0"/>
              <a:buNone/>
              <a:defRPr/>
            </a:pPr>
            <a:r>
              <a:rPr lang="es-ES_tradnl" sz="2400" spc="-1" dirty="0">
                <a:solidFill>
                  <a:srgbClr val="000000"/>
                </a:solidFill>
              </a:rPr>
              <a:t>Sospechar (casos asintomáticos) y confirmar (falsa hematuria y patología ginecológica)</a:t>
            </a:r>
          </a:p>
          <a:p>
            <a:pPr marL="0" indent="0" algn="just">
              <a:spcBef>
                <a:spcPts val="0"/>
              </a:spcBef>
              <a:buFont typeface="Arial" panose="020B0604020202020204" pitchFamily="34" charset="0"/>
              <a:buNone/>
              <a:defRPr/>
            </a:pPr>
            <a:r>
              <a:rPr lang="es-ES_tradnl" sz="2400" spc="-1" dirty="0">
                <a:solidFill>
                  <a:srgbClr val="000000"/>
                </a:solidFill>
              </a:rPr>
              <a:t>Tipos: Urológica vs renal</a:t>
            </a:r>
          </a:p>
          <a:p>
            <a:pPr marL="0" indent="0" algn="just">
              <a:spcBef>
                <a:spcPts val="0"/>
              </a:spcBef>
              <a:buFont typeface="Arial" panose="020B0604020202020204" pitchFamily="34" charset="0"/>
              <a:buNone/>
              <a:defRPr/>
            </a:pPr>
            <a:r>
              <a:rPr lang="es-ES_tradnl" sz="2400" spc="-1" dirty="0">
                <a:solidFill>
                  <a:srgbClr val="000000"/>
                </a:solidFill>
              </a:rPr>
              <a:t>Riesgo : Bajo, intermedio y alto </a:t>
            </a:r>
            <a:endParaRPr lang="es-ES" sz="2400" spc="-1"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p:txBody>
          <a:bodyPr/>
          <a:lstStyle/>
          <a:p>
            <a:r>
              <a:rPr lang="es-ES" altLang="es-ES" sz="3600" dirty="0">
                <a:solidFill>
                  <a:schemeClr val="bg1"/>
                </a:solidFill>
                <a:latin typeface="Arial" panose="020B0604020202020204" pitchFamily="34" charset="0"/>
                <a:cs typeface="Arial" panose="020B0604020202020204" pitchFamily="34" charset="0"/>
              </a:rPr>
              <a:t>Caso clínico </a:t>
            </a:r>
          </a:p>
        </p:txBody>
      </p:sp>
      <p:sp>
        <p:nvSpPr>
          <p:cNvPr id="4099" name="Marcador de contenido 2"/>
          <p:cNvSpPr>
            <a:spLocks noGrp="1"/>
          </p:cNvSpPr>
          <p:nvPr>
            <p:ph idx="1"/>
          </p:nvPr>
        </p:nvSpPr>
        <p:spPr>
          <a:xfrm>
            <a:off x="434975" y="1624013"/>
            <a:ext cx="8229600" cy="4525962"/>
          </a:xfrm>
        </p:spPr>
        <p:txBody>
          <a:bodyPr/>
          <a:lstStyle/>
          <a:p>
            <a:pPr marL="0" indent="0" algn="just">
              <a:spcBef>
                <a:spcPts val="0"/>
              </a:spcBef>
              <a:buFont typeface="Arial" panose="020B0604020202020204" pitchFamily="34" charset="0"/>
              <a:buNone/>
              <a:defRPr/>
            </a:pPr>
            <a:r>
              <a:rPr lang="es-ES" sz="2800" spc="-1" dirty="0">
                <a:solidFill>
                  <a:srgbClr val="000000"/>
                </a:solidFill>
              </a:rPr>
              <a:t>Hombre de 60 años de edad que consulta por edemas progresivos en miembros inferiores desde hace un mes y orina con «mucha espuma». </a:t>
            </a:r>
          </a:p>
          <a:p>
            <a:pPr marL="0" indent="0" algn="just">
              <a:spcBef>
                <a:spcPts val="0"/>
              </a:spcBef>
              <a:buFont typeface="Arial" panose="020B0604020202020204" pitchFamily="34" charset="0"/>
              <a:buNone/>
              <a:defRPr/>
            </a:pPr>
            <a:r>
              <a:rPr lang="es-ES" sz="2800" spc="-1" dirty="0" err="1">
                <a:solidFill>
                  <a:srgbClr val="000000"/>
                </a:solidFill>
              </a:rPr>
              <a:t>Antecedentes:hipertensión</a:t>
            </a:r>
            <a:r>
              <a:rPr lang="es-ES" sz="2800" spc="-1" dirty="0">
                <a:solidFill>
                  <a:srgbClr val="000000"/>
                </a:solidFill>
              </a:rPr>
              <a:t> desde hace 10 años, en tratamiento con amlodipino 10 mg al día. Toma ocasional de AINES por dolores de tipo artrósico. </a:t>
            </a:r>
          </a:p>
          <a:p>
            <a:pPr marL="0" indent="0" algn="just">
              <a:spcBef>
                <a:spcPts val="0"/>
              </a:spcBef>
              <a:buFont typeface="Arial" panose="020B0604020202020204" pitchFamily="34" charset="0"/>
              <a:buNone/>
              <a:defRPr/>
            </a:pPr>
            <a:r>
              <a:rPr lang="es-ES" sz="2800" spc="-1" dirty="0">
                <a:solidFill>
                  <a:srgbClr val="000000"/>
                </a:solidFill>
              </a:rPr>
              <a:t>Análisis: </a:t>
            </a:r>
          </a:p>
          <a:p>
            <a:pPr algn="just">
              <a:spcBef>
                <a:spcPts val="0"/>
              </a:spcBef>
              <a:buFontTx/>
              <a:buChar char="-"/>
              <a:defRPr/>
            </a:pPr>
            <a:r>
              <a:rPr lang="es-ES" sz="2800" spc="-1" dirty="0">
                <a:solidFill>
                  <a:srgbClr val="000000"/>
                </a:solidFill>
              </a:rPr>
              <a:t>Sangre: glucosa 98, urea 40, </a:t>
            </a:r>
            <a:r>
              <a:rPr lang="es-ES" sz="2800" spc="-1" dirty="0" err="1">
                <a:solidFill>
                  <a:srgbClr val="000000"/>
                </a:solidFill>
              </a:rPr>
              <a:t>creat</a:t>
            </a:r>
            <a:r>
              <a:rPr lang="es-ES" sz="2800" spc="-1" dirty="0">
                <a:solidFill>
                  <a:srgbClr val="000000"/>
                </a:solidFill>
              </a:rPr>
              <a:t> 0.9 mg/</a:t>
            </a:r>
            <a:r>
              <a:rPr lang="es-ES" sz="2800" spc="-1" dirty="0" err="1">
                <a:solidFill>
                  <a:srgbClr val="000000"/>
                </a:solidFill>
              </a:rPr>
              <a:t>dL</a:t>
            </a:r>
            <a:r>
              <a:rPr lang="es-ES" sz="2800" spc="-1" dirty="0">
                <a:solidFill>
                  <a:srgbClr val="000000"/>
                </a:solidFill>
              </a:rPr>
              <a:t>, </a:t>
            </a:r>
            <a:r>
              <a:rPr lang="es-ES" sz="2800" spc="-1" dirty="0" err="1">
                <a:solidFill>
                  <a:srgbClr val="000000"/>
                </a:solidFill>
              </a:rPr>
              <a:t>Na</a:t>
            </a:r>
            <a:r>
              <a:rPr lang="es-ES" sz="2800" spc="-1" dirty="0">
                <a:solidFill>
                  <a:srgbClr val="000000"/>
                </a:solidFill>
              </a:rPr>
              <a:t> 138, K 4.2 (mmol/L). </a:t>
            </a:r>
          </a:p>
          <a:p>
            <a:pPr algn="just">
              <a:spcBef>
                <a:spcPts val="0"/>
              </a:spcBef>
              <a:buFontTx/>
              <a:buChar char="-"/>
              <a:defRPr/>
            </a:pPr>
            <a:r>
              <a:rPr lang="es-ES" sz="2800" spc="-1" dirty="0">
                <a:solidFill>
                  <a:srgbClr val="000000"/>
                </a:solidFill>
              </a:rPr>
              <a:t>Orina: Sedimento normal. Proteínas 200 mg/</a:t>
            </a:r>
            <a:r>
              <a:rPr lang="es-ES" sz="2800" spc="-1" dirty="0" err="1">
                <a:solidFill>
                  <a:srgbClr val="000000"/>
                </a:solidFill>
              </a:rPr>
              <a:t>dL</a:t>
            </a:r>
            <a:r>
              <a:rPr lang="es-ES" sz="2800" spc="-1" dirty="0">
                <a:solidFill>
                  <a:srgbClr val="000000"/>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Proteinuria</a:t>
            </a:r>
          </a:p>
        </p:txBody>
      </p:sp>
      <p:sp>
        <p:nvSpPr>
          <p:cNvPr id="4099" name="Marcador de contenido 2"/>
          <p:cNvSpPr>
            <a:spLocks noGrp="1"/>
          </p:cNvSpPr>
          <p:nvPr>
            <p:ph idx="1"/>
          </p:nvPr>
        </p:nvSpPr>
        <p:spPr>
          <a:xfrm>
            <a:off x="179512" y="1142112"/>
            <a:ext cx="9217024" cy="1847850"/>
          </a:xfrm>
        </p:spPr>
        <p:txBody>
          <a:bodyPr/>
          <a:lstStyle/>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 Proteinuria si &gt;150 mg/24h.</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 Albuminuria si &gt; 30 mg/24h, </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 Rango nefrótico si &gt; 3,5 g/24h o albuminuria &gt; 2200 mg/24h</a:t>
            </a:r>
          </a:p>
          <a:p>
            <a:pPr marL="0" indent="0" algn="just">
              <a:spcBef>
                <a:spcPts val="0"/>
              </a:spcBef>
              <a:buFont typeface="Arial" panose="020B0604020202020204" pitchFamily="34" charset="0"/>
              <a:buNone/>
              <a:defRPr/>
            </a:pPr>
            <a:r>
              <a:rPr lang="es-ES" sz="2400" spc="-1" dirty="0">
                <a:solidFill>
                  <a:schemeClr val="bg1">
                    <a:lumMod val="95000"/>
                    <a:lumOff val="5000"/>
                  </a:schemeClr>
                </a:solidFill>
                <a:latin typeface="Arial"/>
              </a:rPr>
              <a:t>- Tipos: </a:t>
            </a:r>
          </a:p>
          <a:p>
            <a:pPr marL="901700" algn="just">
              <a:spcBef>
                <a:spcPts val="0"/>
              </a:spcBef>
              <a:defRPr/>
            </a:pPr>
            <a:r>
              <a:rPr lang="es-ES" sz="2400" spc="-1" dirty="0">
                <a:solidFill>
                  <a:schemeClr val="bg1">
                    <a:lumMod val="95000"/>
                    <a:lumOff val="5000"/>
                  </a:schemeClr>
                </a:solidFill>
                <a:latin typeface="Arial"/>
              </a:rPr>
              <a:t>Glomerular vs tubular</a:t>
            </a:r>
          </a:p>
          <a:p>
            <a:pPr marL="901700" algn="just">
              <a:spcBef>
                <a:spcPts val="0"/>
              </a:spcBef>
              <a:defRPr/>
            </a:pPr>
            <a:r>
              <a:rPr lang="es-ES" sz="2400" spc="-1" dirty="0">
                <a:solidFill>
                  <a:schemeClr val="bg1">
                    <a:lumMod val="95000"/>
                    <a:lumOff val="5000"/>
                  </a:schemeClr>
                </a:solidFill>
                <a:latin typeface="Arial"/>
              </a:rPr>
              <a:t>Por sobrecarga, ortostática, transitoria</a:t>
            </a:r>
          </a:p>
        </p:txBody>
      </p:sp>
      <p:graphicFrame>
        <p:nvGraphicFramePr>
          <p:cNvPr id="7" name="Marcador de contenido 1"/>
          <p:cNvGraphicFramePr>
            <a:graphicFrameLocks/>
          </p:cNvGraphicFramePr>
          <p:nvPr>
            <p:extLst>
              <p:ext uri="{D42A27DB-BD31-4B8C-83A1-F6EECF244321}">
                <p14:modId xmlns:p14="http://schemas.microsoft.com/office/powerpoint/2010/main" val="3527287678"/>
              </p:ext>
            </p:extLst>
          </p:nvPr>
        </p:nvGraphicFramePr>
        <p:xfrm>
          <a:off x="457200" y="3573463"/>
          <a:ext cx="7931150" cy="1441450"/>
        </p:xfrm>
        <a:graphic>
          <a:graphicData uri="http://schemas.openxmlformats.org/drawingml/2006/table">
            <a:tbl>
              <a:tblPr firstRow="1" bandRow="1">
                <a:tableStyleId>{5C22544A-7EE6-4342-B048-85BDC9FD1C3A}</a:tableStyleId>
              </a:tblPr>
              <a:tblGrid>
                <a:gridCol w="2380526">
                  <a:extLst>
                    <a:ext uri="{9D8B030D-6E8A-4147-A177-3AD203B41FA5}">
                      <a16:colId xmlns:a16="http://schemas.microsoft.com/office/drawing/2014/main" val="20000"/>
                    </a:ext>
                  </a:extLst>
                </a:gridCol>
                <a:gridCol w="2906908">
                  <a:extLst>
                    <a:ext uri="{9D8B030D-6E8A-4147-A177-3AD203B41FA5}">
                      <a16:colId xmlns:a16="http://schemas.microsoft.com/office/drawing/2014/main" val="20001"/>
                    </a:ext>
                  </a:extLst>
                </a:gridCol>
                <a:gridCol w="2643716">
                  <a:extLst>
                    <a:ext uri="{9D8B030D-6E8A-4147-A177-3AD203B41FA5}">
                      <a16:colId xmlns:a16="http://schemas.microsoft.com/office/drawing/2014/main" val="20002"/>
                    </a:ext>
                  </a:extLst>
                </a:gridCol>
              </a:tblGrid>
              <a:tr h="457156">
                <a:tc>
                  <a:txBody>
                    <a:bodyPr/>
                    <a:lstStyle/>
                    <a:p>
                      <a:pPr algn="ctr"/>
                      <a:r>
                        <a:rPr lang="es-ES" sz="2400" dirty="0">
                          <a:solidFill>
                            <a:schemeClr val="tx1"/>
                          </a:solidFill>
                        </a:rPr>
                        <a:t>Sospecha</a:t>
                      </a:r>
                    </a:p>
                  </a:txBody>
                  <a:tcPr marL="91439" marR="91439" marT="45698" marB="45698">
                    <a:solidFill>
                      <a:schemeClr val="bg2">
                        <a:lumMod val="50000"/>
                      </a:schemeClr>
                    </a:solidFill>
                  </a:tcPr>
                </a:tc>
                <a:tc>
                  <a:txBody>
                    <a:bodyPr/>
                    <a:lstStyle/>
                    <a:p>
                      <a:pPr algn="ctr"/>
                      <a:r>
                        <a:rPr lang="es-ES" sz="2400" dirty="0">
                          <a:solidFill>
                            <a:schemeClr val="tx1"/>
                          </a:solidFill>
                        </a:rPr>
                        <a:t>Exploraciones</a:t>
                      </a:r>
                    </a:p>
                  </a:txBody>
                  <a:tcPr marL="91439" marR="91439" marT="45698" marB="45698">
                    <a:solidFill>
                      <a:schemeClr val="bg2">
                        <a:lumMod val="50000"/>
                      </a:schemeClr>
                    </a:solidFill>
                  </a:tcPr>
                </a:tc>
                <a:tc>
                  <a:txBody>
                    <a:bodyPr/>
                    <a:lstStyle/>
                    <a:p>
                      <a:pPr algn="ctr"/>
                      <a:r>
                        <a:rPr lang="es-ES" sz="2400" dirty="0">
                          <a:solidFill>
                            <a:schemeClr val="tx1"/>
                          </a:solidFill>
                        </a:rPr>
                        <a:t>Principales Causas</a:t>
                      </a:r>
                    </a:p>
                  </a:txBody>
                  <a:tcPr marL="91439" marR="91439" marT="45698" marB="45698">
                    <a:solidFill>
                      <a:schemeClr val="bg2">
                        <a:lumMod val="50000"/>
                      </a:schemeClr>
                    </a:solidFill>
                  </a:tcPr>
                </a:tc>
                <a:extLst>
                  <a:ext uri="{0D108BD9-81ED-4DB2-BD59-A6C34878D82A}">
                    <a16:rowId xmlns:a16="http://schemas.microsoft.com/office/drawing/2014/main" val="10000"/>
                  </a:ext>
                </a:extLst>
              </a:tr>
              <a:tr h="984294">
                <a:tc>
                  <a:txBody>
                    <a:bodyPr/>
                    <a:lstStyle/>
                    <a:p>
                      <a:pPr algn="ctr"/>
                      <a:r>
                        <a:rPr lang="es-ES" sz="2400" b="0" i="0" dirty="0">
                          <a:solidFill>
                            <a:schemeClr val="bg1"/>
                          </a:solidFill>
                        </a:rPr>
                        <a:t>Orina espumosa</a:t>
                      </a:r>
                    </a:p>
                  </a:txBody>
                  <a:tcPr marL="91439" marR="91439" marT="45698" marB="45698">
                    <a:solidFill>
                      <a:schemeClr val="accent1">
                        <a:lumMod val="40000"/>
                        <a:lumOff val="60000"/>
                      </a:schemeClr>
                    </a:solidFill>
                  </a:tcPr>
                </a:tc>
                <a:tc>
                  <a:txBody>
                    <a:bodyPr/>
                    <a:lstStyle/>
                    <a:p>
                      <a:pPr algn="ctr"/>
                      <a:r>
                        <a:rPr lang="es-ES" sz="2400" b="0" i="0" dirty="0">
                          <a:solidFill>
                            <a:schemeClr val="bg1"/>
                          </a:solidFill>
                        </a:rPr>
                        <a:t>Tira reactiva</a:t>
                      </a:r>
                    </a:p>
                    <a:p>
                      <a:pPr algn="ctr"/>
                      <a:r>
                        <a:rPr lang="es-ES" sz="2400" b="0" i="0" dirty="0">
                          <a:solidFill>
                            <a:schemeClr val="bg1"/>
                          </a:solidFill>
                        </a:rPr>
                        <a:t>CAC mg/g</a:t>
                      </a:r>
                    </a:p>
                  </a:txBody>
                  <a:tcPr marL="91439" marR="91439" marT="45698" marB="45698">
                    <a:solidFill>
                      <a:schemeClr val="accent1">
                        <a:lumMod val="40000"/>
                        <a:lumOff val="60000"/>
                      </a:schemeClr>
                    </a:solidFill>
                  </a:tcPr>
                </a:tc>
                <a:tc>
                  <a:txBody>
                    <a:bodyPr/>
                    <a:lstStyle/>
                    <a:p>
                      <a:pPr algn="ctr"/>
                      <a:r>
                        <a:rPr lang="es-ES" sz="2400" b="0" i="0" dirty="0">
                          <a:solidFill>
                            <a:schemeClr val="bg1"/>
                          </a:solidFill>
                        </a:rPr>
                        <a:t>Diabetes mellitus</a:t>
                      </a:r>
                    </a:p>
                    <a:p>
                      <a:pPr algn="ctr"/>
                      <a:r>
                        <a:rPr lang="es-ES" sz="2400" b="0" i="0" dirty="0">
                          <a:solidFill>
                            <a:schemeClr val="bg1"/>
                          </a:solidFill>
                        </a:rPr>
                        <a:t>Glomerulopatía</a:t>
                      </a:r>
                    </a:p>
                  </a:txBody>
                  <a:tcPr marL="91439" marR="91439" marT="45698" marB="45698">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19476" name="1 CuadroTexto"/>
          <p:cNvSpPr txBox="1">
            <a:spLocks noChangeArrowheads="1"/>
          </p:cNvSpPr>
          <p:nvPr/>
        </p:nvSpPr>
        <p:spPr bwMode="auto">
          <a:xfrm>
            <a:off x="539750" y="5589588"/>
            <a:ext cx="59769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s-ES_tradnl" altLang="es-ES" sz="1800">
                <a:solidFill>
                  <a:schemeClr val="bg1"/>
                </a:solidFill>
              </a:rPr>
              <a:t>CAC: Cociente albúmina/creatinina en muestra de orina</a:t>
            </a:r>
            <a:endParaRPr lang="es-ES" altLang="es-ES" sz="180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ítulo 1"/>
          <p:cNvSpPr>
            <a:spLocks noGrp="1"/>
          </p:cNvSpPr>
          <p:nvPr>
            <p:ph type="title"/>
          </p:nvPr>
        </p:nvSpPr>
        <p:spPr/>
        <p:txBody>
          <a:bodyPr/>
          <a:lstStyle/>
          <a:p>
            <a:r>
              <a:rPr lang="es-ES" altLang="es-ES" sz="3600">
                <a:solidFill>
                  <a:schemeClr val="bg1"/>
                </a:solidFill>
                <a:latin typeface="Arial" panose="020B0604020202020204" pitchFamily="34" charset="0"/>
                <a:cs typeface="Arial" panose="020B0604020202020204" pitchFamily="34" charset="0"/>
              </a:rPr>
              <a:t>Albuminuria</a:t>
            </a:r>
          </a:p>
        </p:txBody>
      </p:sp>
      <p:sp>
        <p:nvSpPr>
          <p:cNvPr id="4099" name="Marcador de contenido 2"/>
          <p:cNvSpPr>
            <a:spLocks noGrp="1"/>
          </p:cNvSpPr>
          <p:nvPr>
            <p:ph idx="1"/>
          </p:nvPr>
        </p:nvSpPr>
        <p:spPr>
          <a:xfrm>
            <a:off x="251520" y="1292225"/>
            <a:ext cx="8784976" cy="1143000"/>
          </a:xfrm>
        </p:spPr>
        <p:txBody>
          <a:bodyPr/>
          <a:lstStyle/>
          <a:p>
            <a:pPr marL="0" indent="0">
              <a:spcBef>
                <a:spcPts val="0"/>
              </a:spcBef>
              <a:buFont typeface="Arial" panose="020B0604020202020204" pitchFamily="34" charset="0"/>
              <a:buNone/>
              <a:defRPr/>
            </a:pPr>
            <a:r>
              <a:rPr lang="es-ES_tradnl" sz="2400" spc="-1" dirty="0">
                <a:solidFill>
                  <a:schemeClr val="bg1">
                    <a:lumMod val="95000"/>
                    <a:lumOff val="5000"/>
                  </a:schemeClr>
                </a:solidFill>
              </a:rPr>
              <a:t>Grados: Normal-A1, microalbuminuria-A2 y  macroalbuminuria-A3</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rPr>
              <a:t>Factor de riesgo vascular </a:t>
            </a:r>
          </a:p>
          <a:p>
            <a:pPr marL="0" indent="0" algn="just">
              <a:spcBef>
                <a:spcPts val="0"/>
              </a:spcBef>
              <a:buFont typeface="Arial" panose="020B0604020202020204" pitchFamily="34" charset="0"/>
              <a:buNone/>
              <a:defRPr/>
            </a:pPr>
            <a:r>
              <a:rPr lang="es-ES_tradnl" sz="2400" spc="-1" dirty="0">
                <a:solidFill>
                  <a:schemeClr val="bg1">
                    <a:lumMod val="95000"/>
                    <a:lumOff val="5000"/>
                  </a:schemeClr>
                </a:solidFill>
              </a:rPr>
              <a:t>Determina el pronóstico renal</a:t>
            </a:r>
          </a:p>
        </p:txBody>
      </p:sp>
      <p:graphicFrame>
        <p:nvGraphicFramePr>
          <p:cNvPr id="8" name="Table 2"/>
          <p:cNvGraphicFramePr/>
          <p:nvPr>
            <p:extLst>
              <p:ext uri="{D42A27DB-BD31-4B8C-83A1-F6EECF244321}">
                <p14:modId xmlns:p14="http://schemas.microsoft.com/office/powerpoint/2010/main" val="3070933417"/>
              </p:ext>
            </p:extLst>
          </p:nvPr>
        </p:nvGraphicFramePr>
        <p:xfrm>
          <a:off x="1450752" y="2708920"/>
          <a:ext cx="6386511" cy="3754436"/>
        </p:xfrm>
        <a:graphic>
          <a:graphicData uri="http://schemas.openxmlformats.org/drawingml/2006/table">
            <a:tbl>
              <a:tblPr/>
              <a:tblGrid>
                <a:gridCol w="1052298">
                  <a:extLst>
                    <a:ext uri="{9D8B030D-6E8A-4147-A177-3AD203B41FA5}">
                      <a16:colId xmlns:a16="http://schemas.microsoft.com/office/drawing/2014/main" val="20000"/>
                    </a:ext>
                  </a:extLst>
                </a:gridCol>
                <a:gridCol w="1122140">
                  <a:extLst>
                    <a:ext uri="{9D8B030D-6E8A-4147-A177-3AD203B41FA5}">
                      <a16:colId xmlns:a16="http://schemas.microsoft.com/office/drawing/2014/main" val="20001"/>
                    </a:ext>
                  </a:extLst>
                </a:gridCol>
                <a:gridCol w="1439665">
                  <a:extLst>
                    <a:ext uri="{9D8B030D-6E8A-4147-A177-3AD203B41FA5}">
                      <a16:colId xmlns:a16="http://schemas.microsoft.com/office/drawing/2014/main" val="20002"/>
                    </a:ext>
                  </a:extLst>
                </a:gridCol>
                <a:gridCol w="1438225">
                  <a:extLst>
                    <a:ext uri="{9D8B030D-6E8A-4147-A177-3AD203B41FA5}">
                      <a16:colId xmlns:a16="http://schemas.microsoft.com/office/drawing/2014/main" val="20003"/>
                    </a:ext>
                  </a:extLst>
                </a:gridCol>
                <a:gridCol w="1334183">
                  <a:extLst>
                    <a:ext uri="{9D8B030D-6E8A-4147-A177-3AD203B41FA5}">
                      <a16:colId xmlns:a16="http://schemas.microsoft.com/office/drawing/2014/main" val="20004"/>
                    </a:ext>
                  </a:extLst>
                </a:gridCol>
              </a:tblGrid>
              <a:tr h="335287">
                <a:tc rowSpan="2">
                  <a:txBody>
                    <a:bodyPr/>
                    <a:lstStyle/>
                    <a:p>
                      <a:pPr algn="ctr"/>
                      <a:endParaRPr lang="es-ES" sz="1600" b="1" dirty="0">
                        <a:solidFill>
                          <a:schemeClr val="bg1">
                            <a:lumMod val="95000"/>
                            <a:lumOff val="5000"/>
                          </a:schemeClr>
                        </a:solidFill>
                      </a:endParaRPr>
                    </a:p>
                    <a:p>
                      <a:pPr algn="ctr"/>
                      <a:r>
                        <a:rPr lang="es-ES" sz="1800" b="1" dirty="0">
                          <a:solidFill>
                            <a:schemeClr val="bg1">
                              <a:lumMod val="95000"/>
                              <a:lumOff val="5000"/>
                            </a:schemeClr>
                          </a:solidFill>
                        </a:rPr>
                        <a:t>Grado / Estadio</a:t>
                      </a:r>
                    </a:p>
                  </a:txBody>
                  <a:tcPr marL="91442" marR="91442" marT="45721" marB="45721">
                    <a:lnB w="38160">
                      <a:solidFill>
                        <a:srgbClr val="000000"/>
                      </a:solidFill>
                    </a:lnB>
                    <a:noFill/>
                  </a:tcPr>
                </a:tc>
                <a:tc rowSpan="2">
                  <a:txBody>
                    <a:bodyPr/>
                    <a:lstStyle/>
                    <a:p>
                      <a:pPr algn="ctr"/>
                      <a:endParaRPr lang="es-ES" sz="1800" b="1" dirty="0">
                        <a:solidFill>
                          <a:schemeClr val="bg1">
                            <a:lumMod val="95000"/>
                            <a:lumOff val="5000"/>
                          </a:schemeClr>
                        </a:solidFill>
                      </a:endParaRPr>
                    </a:p>
                    <a:p>
                      <a:pPr algn="ctr"/>
                      <a:r>
                        <a:rPr lang="es-ES" sz="1800" b="1" dirty="0">
                          <a:solidFill>
                            <a:schemeClr val="bg1">
                              <a:lumMod val="95000"/>
                              <a:lumOff val="5000"/>
                            </a:schemeClr>
                          </a:solidFill>
                        </a:rPr>
                        <a:t>FG ml/min</a:t>
                      </a:r>
                    </a:p>
                  </a:txBody>
                  <a:tcPr marL="91442" marR="91442" marT="45721" marB="45721">
                    <a:lnR w="38160">
                      <a:solidFill>
                        <a:srgbClr val="000000"/>
                      </a:solidFill>
                    </a:lnR>
                    <a:lnB w="38160" cap="flat" cmpd="sng" algn="ctr">
                      <a:solidFill>
                        <a:srgbClr val="000000"/>
                      </a:solidFill>
                      <a:prstDash val="solid"/>
                      <a:round/>
                      <a:headEnd type="none" w="med" len="med"/>
                      <a:tailEnd type="none" w="med" len="med"/>
                    </a:lnB>
                    <a:noFill/>
                  </a:tcPr>
                </a:tc>
                <a:tc>
                  <a:txBody>
                    <a:bodyPr/>
                    <a:lstStyle/>
                    <a:p>
                      <a:pPr algn="ctr">
                        <a:lnSpc>
                          <a:spcPct val="100000"/>
                        </a:lnSpc>
                        <a:spcBef>
                          <a:spcPts val="320"/>
                        </a:spcBef>
                      </a:pPr>
                      <a:r>
                        <a:rPr lang="es-ES" sz="1600" b="1" strike="noStrike" spc="-1" dirty="0">
                          <a:solidFill>
                            <a:srgbClr val="000000"/>
                          </a:solidFill>
                          <a:latin typeface="Verdana"/>
                        </a:rPr>
                        <a:t>A1</a:t>
                      </a:r>
                      <a:endParaRPr lang="es-ES" sz="1600" b="0" strike="noStrike" spc="-1" dirty="0">
                        <a:latin typeface="Arial"/>
                      </a:endParaRPr>
                    </a:p>
                  </a:txBody>
                  <a:tcPr marL="91442" marR="91442" marT="45721" marB="45721">
                    <a:lnL w="38160" cap="flat" cmpd="sng" algn="ctr">
                      <a:solidFill>
                        <a:srgbClr val="000000"/>
                      </a:solidFill>
                      <a:prstDash val="solid"/>
                      <a:round/>
                      <a:headEnd type="none" w="med" len="med"/>
                      <a:tailEnd type="none" w="med" len="med"/>
                    </a:lnL>
                    <a:lnR w="12240">
                      <a:solidFill>
                        <a:srgbClr val="000000"/>
                      </a:solidFill>
                    </a:lnR>
                    <a:lnT w="38160">
                      <a:solidFill>
                        <a:srgbClr val="000000"/>
                      </a:solidFill>
                    </a:lnT>
                    <a:lnB w="12240">
                      <a:solidFill>
                        <a:srgbClr val="000000"/>
                      </a:solidFill>
                    </a:lnB>
                    <a:noFill/>
                  </a:tcPr>
                </a:tc>
                <a:tc>
                  <a:txBody>
                    <a:bodyPr/>
                    <a:lstStyle/>
                    <a:p>
                      <a:pPr algn="ctr">
                        <a:lnSpc>
                          <a:spcPct val="100000"/>
                        </a:lnSpc>
                        <a:spcBef>
                          <a:spcPts val="320"/>
                        </a:spcBef>
                      </a:pPr>
                      <a:r>
                        <a:rPr lang="es-ES" sz="1600" b="1" strike="noStrike" spc="-1" dirty="0">
                          <a:solidFill>
                            <a:srgbClr val="000000"/>
                          </a:solidFill>
                          <a:latin typeface="Verdana"/>
                        </a:rPr>
                        <a:t>A2</a:t>
                      </a:r>
                      <a:endParaRPr lang="es-ES" sz="1600" b="0" strike="noStrike" spc="-1" dirty="0">
                        <a:latin typeface="Arial"/>
                      </a:endParaRPr>
                    </a:p>
                  </a:txBody>
                  <a:tcPr marL="91442" marR="91442" marT="45721" marB="45721">
                    <a:lnL w="12240">
                      <a:solidFill>
                        <a:srgbClr val="000000"/>
                      </a:solidFill>
                    </a:lnL>
                    <a:lnR w="12240">
                      <a:solidFill>
                        <a:srgbClr val="000000"/>
                      </a:solidFill>
                    </a:lnR>
                    <a:lnT w="38160">
                      <a:solidFill>
                        <a:srgbClr val="000000"/>
                      </a:solidFill>
                    </a:lnT>
                    <a:lnB w="12240">
                      <a:solidFill>
                        <a:srgbClr val="000000"/>
                      </a:solidFill>
                    </a:lnB>
                    <a:noFill/>
                  </a:tcPr>
                </a:tc>
                <a:tc>
                  <a:txBody>
                    <a:bodyPr/>
                    <a:lstStyle/>
                    <a:p>
                      <a:pPr algn="ctr">
                        <a:lnSpc>
                          <a:spcPct val="100000"/>
                        </a:lnSpc>
                        <a:spcBef>
                          <a:spcPts val="320"/>
                        </a:spcBef>
                      </a:pPr>
                      <a:r>
                        <a:rPr lang="es-ES" sz="1600" b="1" strike="noStrike" spc="-1" dirty="0">
                          <a:solidFill>
                            <a:srgbClr val="000000"/>
                          </a:solidFill>
                          <a:latin typeface="Verdana"/>
                        </a:rPr>
                        <a:t>A3</a:t>
                      </a:r>
                      <a:endParaRPr lang="es-ES" sz="1600" b="0" strike="noStrike" spc="-1" dirty="0">
                        <a:latin typeface="Arial"/>
                      </a:endParaRPr>
                    </a:p>
                  </a:txBody>
                  <a:tcPr marL="91442" marR="91442" marT="45721" marB="45721">
                    <a:lnL w="12240">
                      <a:solidFill>
                        <a:srgbClr val="000000"/>
                      </a:solidFill>
                    </a:lnL>
                    <a:lnR w="28080">
                      <a:solidFill>
                        <a:srgbClr val="000000"/>
                      </a:solidFill>
                    </a:lnR>
                    <a:lnT w="38160">
                      <a:solidFill>
                        <a:srgbClr val="000000"/>
                      </a:solidFill>
                    </a:lnT>
                    <a:lnB w="12240">
                      <a:solidFill>
                        <a:srgbClr val="000000"/>
                      </a:solidFill>
                    </a:lnB>
                    <a:noFill/>
                  </a:tcPr>
                </a:tc>
                <a:extLst>
                  <a:ext uri="{0D108BD9-81ED-4DB2-BD59-A6C34878D82A}">
                    <a16:rowId xmlns:a16="http://schemas.microsoft.com/office/drawing/2014/main" val="10000"/>
                  </a:ext>
                </a:extLst>
              </a:tr>
              <a:tr h="626414">
                <a:tc vMerge="1">
                  <a:txBody>
                    <a:bodyPr/>
                    <a:lstStyle/>
                    <a:p>
                      <a:endParaRPr lang="es-ES"/>
                    </a:p>
                  </a:txBody>
                  <a:tcPr marL="90000" marR="90000">
                    <a:solidFill>
                      <a:srgbClr val="729FCF"/>
                    </a:solidFill>
                  </a:tcPr>
                </a:tc>
                <a:tc vMerge="1">
                  <a:txBody>
                    <a:bodyPr/>
                    <a:lstStyle/>
                    <a:p>
                      <a:endParaRPr lang="es-ES"/>
                    </a:p>
                  </a:txBody>
                  <a:tcPr marL="90000" marR="90000">
                    <a:solidFill>
                      <a:srgbClr val="729FCF"/>
                    </a:solidFill>
                  </a:tcPr>
                </a:tc>
                <a:tc>
                  <a:txBody>
                    <a:bodyPr/>
                    <a:lstStyle/>
                    <a:p>
                      <a:pPr algn="ctr">
                        <a:lnSpc>
                          <a:spcPct val="100000"/>
                        </a:lnSpc>
                        <a:spcBef>
                          <a:spcPts val="320"/>
                        </a:spcBef>
                      </a:pPr>
                      <a:r>
                        <a:rPr lang="es-ES" sz="1600" b="0" strike="noStrike" spc="-1" dirty="0">
                          <a:solidFill>
                            <a:srgbClr val="000000"/>
                          </a:solidFill>
                          <a:latin typeface="Verdana"/>
                        </a:rPr>
                        <a:t>Normal</a:t>
                      </a:r>
                      <a:endParaRPr lang="es-ES" sz="1600" b="0" strike="noStrike" spc="-1" dirty="0">
                        <a:latin typeface="Arial"/>
                      </a:endParaRPr>
                    </a:p>
                    <a:p>
                      <a:pPr algn="ctr">
                        <a:lnSpc>
                          <a:spcPct val="100000"/>
                        </a:lnSpc>
                        <a:spcBef>
                          <a:spcPts val="320"/>
                        </a:spcBef>
                      </a:pPr>
                      <a:r>
                        <a:rPr lang="es-ES" sz="1600" b="0" strike="noStrike" spc="-1" dirty="0">
                          <a:solidFill>
                            <a:srgbClr val="000000"/>
                          </a:solidFill>
                          <a:latin typeface="Verdana"/>
                        </a:rPr>
                        <a:t>&lt; 30 mg/g</a:t>
                      </a:r>
                      <a:endParaRPr lang="es-ES" sz="1600" b="0" strike="noStrike" spc="-1" dirty="0">
                        <a:latin typeface="Arial"/>
                      </a:endParaRPr>
                    </a:p>
                  </a:txBody>
                  <a:tcPr marL="91442" marR="91442" marT="45721" marB="45721">
                    <a:lnL w="38160">
                      <a:solidFill>
                        <a:srgbClr val="000000"/>
                      </a:solidFill>
                    </a:lnL>
                    <a:lnR w="12240">
                      <a:solidFill>
                        <a:srgbClr val="000000"/>
                      </a:solidFill>
                    </a:lnR>
                    <a:lnT w="12240">
                      <a:solidFill>
                        <a:srgbClr val="000000"/>
                      </a:solidFill>
                    </a:lnT>
                    <a:lnB w="38160">
                      <a:solidFill>
                        <a:srgbClr val="000000"/>
                      </a:solidFill>
                    </a:lnB>
                    <a:noFill/>
                  </a:tcPr>
                </a:tc>
                <a:tc>
                  <a:txBody>
                    <a:bodyPr/>
                    <a:lstStyle/>
                    <a:p>
                      <a:pPr algn="ctr">
                        <a:lnSpc>
                          <a:spcPct val="100000"/>
                        </a:lnSpc>
                        <a:spcBef>
                          <a:spcPts val="320"/>
                        </a:spcBef>
                      </a:pPr>
                      <a:r>
                        <a:rPr lang="es-ES" sz="1600" b="0" strike="noStrike" spc="-1" dirty="0">
                          <a:solidFill>
                            <a:srgbClr val="000000"/>
                          </a:solidFill>
                          <a:latin typeface="Verdana"/>
                        </a:rPr>
                        <a:t>Moderada</a:t>
                      </a:r>
                      <a:endParaRPr lang="es-ES" sz="1600" b="0" strike="noStrike" spc="-1" dirty="0">
                        <a:latin typeface="Arial"/>
                      </a:endParaRPr>
                    </a:p>
                    <a:p>
                      <a:pPr algn="ctr">
                        <a:lnSpc>
                          <a:spcPct val="100000"/>
                        </a:lnSpc>
                        <a:spcBef>
                          <a:spcPts val="320"/>
                        </a:spcBef>
                      </a:pPr>
                      <a:r>
                        <a:rPr lang="es-ES" sz="1600" b="0" strike="noStrike" spc="-1" dirty="0">
                          <a:solidFill>
                            <a:srgbClr val="000000"/>
                          </a:solidFill>
                          <a:latin typeface="Verdana"/>
                        </a:rPr>
                        <a:t>30 – 300</a:t>
                      </a:r>
                      <a:endParaRPr lang="es-ES" sz="16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38160">
                      <a:solidFill>
                        <a:srgbClr val="000000"/>
                      </a:solidFill>
                    </a:lnB>
                    <a:noFill/>
                  </a:tcPr>
                </a:tc>
                <a:tc>
                  <a:txBody>
                    <a:bodyPr/>
                    <a:lstStyle/>
                    <a:p>
                      <a:pPr algn="ctr">
                        <a:lnSpc>
                          <a:spcPct val="100000"/>
                        </a:lnSpc>
                        <a:spcBef>
                          <a:spcPts val="320"/>
                        </a:spcBef>
                      </a:pPr>
                      <a:r>
                        <a:rPr lang="es-ES" sz="1600" b="0" strike="noStrike" spc="-1" dirty="0">
                          <a:solidFill>
                            <a:srgbClr val="000000"/>
                          </a:solidFill>
                          <a:latin typeface="Verdana"/>
                        </a:rPr>
                        <a:t>Severa</a:t>
                      </a:r>
                      <a:endParaRPr lang="es-ES" sz="1600" b="0" strike="noStrike" spc="-1" dirty="0">
                        <a:latin typeface="Arial"/>
                      </a:endParaRPr>
                    </a:p>
                    <a:p>
                      <a:pPr algn="ctr">
                        <a:lnSpc>
                          <a:spcPct val="100000"/>
                        </a:lnSpc>
                        <a:spcBef>
                          <a:spcPts val="320"/>
                        </a:spcBef>
                      </a:pPr>
                      <a:r>
                        <a:rPr lang="es-ES" sz="1600" b="0" strike="noStrike" spc="-1" dirty="0">
                          <a:solidFill>
                            <a:srgbClr val="000000"/>
                          </a:solidFill>
                          <a:latin typeface="Verdana"/>
                        </a:rPr>
                        <a:t>&gt; 300</a:t>
                      </a:r>
                      <a:endParaRPr lang="es-ES" sz="1600" b="0" strike="noStrike" spc="-1" dirty="0">
                        <a:latin typeface="Arial"/>
                      </a:endParaRPr>
                    </a:p>
                  </a:txBody>
                  <a:tcPr marL="91442" marR="91442" marT="45721" marB="45721">
                    <a:lnL w="12240">
                      <a:solidFill>
                        <a:srgbClr val="000000"/>
                      </a:solidFill>
                    </a:lnL>
                    <a:lnR w="28080">
                      <a:solidFill>
                        <a:srgbClr val="000000"/>
                      </a:solidFill>
                    </a:lnR>
                    <a:lnT w="12240">
                      <a:solidFill>
                        <a:srgbClr val="000000"/>
                      </a:solidFill>
                    </a:lnT>
                    <a:lnB w="38160">
                      <a:solidFill>
                        <a:srgbClr val="000000"/>
                      </a:solidFill>
                    </a:lnB>
                    <a:noFill/>
                  </a:tcPr>
                </a:tc>
                <a:extLst>
                  <a:ext uri="{0D108BD9-81ED-4DB2-BD59-A6C34878D82A}">
                    <a16:rowId xmlns:a16="http://schemas.microsoft.com/office/drawing/2014/main" val="10001"/>
                  </a:ext>
                </a:extLst>
              </a:tr>
              <a:tr h="457210">
                <a:tc>
                  <a:txBody>
                    <a:bodyPr/>
                    <a:lstStyle/>
                    <a:p>
                      <a:pPr>
                        <a:lnSpc>
                          <a:spcPct val="100000"/>
                        </a:lnSpc>
                        <a:spcBef>
                          <a:spcPts val="519"/>
                        </a:spcBef>
                      </a:pPr>
                      <a:r>
                        <a:rPr lang="es-ES" sz="2000" b="0" strike="noStrike" spc="-1" dirty="0">
                          <a:solidFill>
                            <a:srgbClr val="000000"/>
                          </a:solidFill>
                          <a:latin typeface="Verdana"/>
                        </a:rPr>
                        <a:t>G1</a:t>
                      </a:r>
                      <a:endParaRPr lang="es-ES" sz="2000" b="0" strike="noStrike" spc="-1" dirty="0">
                        <a:latin typeface="Arial"/>
                      </a:endParaRPr>
                    </a:p>
                  </a:txBody>
                  <a:tcPr marL="91442" marR="91442" marT="45721" marB="45721">
                    <a:lnL w="28080">
                      <a:solidFill>
                        <a:srgbClr val="000000"/>
                      </a:solidFill>
                    </a:lnL>
                    <a:lnR w="12240">
                      <a:solidFill>
                        <a:srgbClr val="000000"/>
                      </a:solidFill>
                    </a:lnR>
                    <a:lnT w="38160">
                      <a:solidFill>
                        <a:srgbClr val="000000"/>
                      </a:solidFill>
                    </a:lnT>
                    <a:lnB w="1224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 90</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3816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400"/>
                        </a:spcBef>
                        <a:spcAft>
                          <a:spcPts val="0"/>
                        </a:spcAft>
                        <a:buClrTx/>
                        <a:buSzTx/>
                        <a:buFontTx/>
                        <a:buNone/>
                        <a:tabLst/>
                        <a:defRPr/>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38160">
                      <a:solidFill>
                        <a:srgbClr val="000000"/>
                      </a:solidFill>
                    </a:lnT>
                    <a:lnB w="12240">
                      <a:solidFill>
                        <a:srgbClr val="000000"/>
                      </a:solidFill>
                    </a:lnB>
                    <a:solidFill>
                      <a:srgbClr val="66FF66"/>
                    </a:solid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a:solidFill>
                        <a:srgbClr val="000000"/>
                      </a:solidFill>
                    </a:lnL>
                    <a:lnR w="12240">
                      <a:solidFill>
                        <a:srgbClr val="000000"/>
                      </a:solidFill>
                    </a:lnR>
                    <a:lnT w="38160">
                      <a:solidFill>
                        <a:srgbClr val="000000"/>
                      </a:solidFill>
                    </a:lnT>
                    <a:lnB w="12240">
                      <a:solidFill>
                        <a:srgbClr val="000000"/>
                      </a:solidFill>
                    </a:lnB>
                    <a:solidFill>
                      <a:srgbClr val="FFFF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28080">
                      <a:solidFill>
                        <a:srgbClr val="000000"/>
                      </a:solidFill>
                    </a:lnR>
                    <a:lnT w="38160">
                      <a:solidFill>
                        <a:srgbClr val="000000"/>
                      </a:solidFill>
                    </a:lnT>
                    <a:lnB w="12240">
                      <a:solidFill>
                        <a:srgbClr val="000000"/>
                      </a:solidFill>
                    </a:lnB>
                    <a:solidFill>
                      <a:srgbClr val="FF9933"/>
                    </a:solidFill>
                  </a:tcPr>
                </a:tc>
                <a:extLst>
                  <a:ext uri="{0D108BD9-81ED-4DB2-BD59-A6C34878D82A}">
                    <a16:rowId xmlns:a16="http://schemas.microsoft.com/office/drawing/2014/main" val="10002"/>
                  </a:ext>
                </a:extLst>
              </a:tr>
              <a:tr h="457210">
                <a:tc>
                  <a:txBody>
                    <a:bodyPr/>
                    <a:lstStyle/>
                    <a:p>
                      <a:pPr>
                        <a:lnSpc>
                          <a:spcPct val="100000"/>
                        </a:lnSpc>
                        <a:spcBef>
                          <a:spcPts val="519"/>
                        </a:spcBef>
                      </a:pPr>
                      <a:r>
                        <a:rPr lang="es-ES" sz="2000" b="0" strike="noStrike" spc="-1" dirty="0">
                          <a:solidFill>
                            <a:srgbClr val="000000"/>
                          </a:solidFill>
                          <a:latin typeface="Verdana"/>
                        </a:rPr>
                        <a:t>G2</a:t>
                      </a:r>
                      <a:endParaRPr lang="es-ES" sz="2000" b="0" strike="noStrike" spc="-1" dirty="0">
                        <a:latin typeface="Arial"/>
                      </a:endParaRPr>
                    </a:p>
                  </a:txBody>
                  <a:tcPr marL="91442" marR="91442" marT="45721" marB="45721">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89-60</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a:solidFill>
                        <a:srgbClr val="000000"/>
                      </a:solidFill>
                    </a:lnT>
                    <a:lnB w="12240">
                      <a:solidFill>
                        <a:srgbClr val="000000"/>
                      </a:solidFill>
                    </a:lnB>
                    <a:solidFill>
                      <a:srgbClr val="66FF66"/>
                    </a:solid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FF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28080">
                      <a:solidFill>
                        <a:srgbClr val="000000"/>
                      </a:solidFill>
                    </a:lnR>
                    <a:lnT w="12240">
                      <a:solidFill>
                        <a:srgbClr val="000000"/>
                      </a:solidFill>
                    </a:lnT>
                    <a:lnB w="12240">
                      <a:solidFill>
                        <a:srgbClr val="000000"/>
                      </a:solidFill>
                    </a:lnB>
                    <a:solidFill>
                      <a:srgbClr val="FF9933"/>
                    </a:solidFill>
                  </a:tcPr>
                </a:tc>
                <a:extLst>
                  <a:ext uri="{0D108BD9-81ED-4DB2-BD59-A6C34878D82A}">
                    <a16:rowId xmlns:a16="http://schemas.microsoft.com/office/drawing/2014/main" val="10003"/>
                  </a:ext>
                </a:extLst>
              </a:tr>
              <a:tr h="457210">
                <a:tc>
                  <a:txBody>
                    <a:bodyPr/>
                    <a:lstStyle/>
                    <a:p>
                      <a:pPr>
                        <a:lnSpc>
                          <a:spcPct val="100000"/>
                        </a:lnSpc>
                        <a:spcBef>
                          <a:spcPts val="519"/>
                        </a:spcBef>
                      </a:pPr>
                      <a:r>
                        <a:rPr lang="es-ES" sz="2000" b="0" strike="noStrike" spc="-1" dirty="0">
                          <a:solidFill>
                            <a:srgbClr val="000000"/>
                          </a:solidFill>
                          <a:latin typeface="Verdana"/>
                        </a:rPr>
                        <a:t>G3a</a:t>
                      </a:r>
                      <a:endParaRPr lang="es-ES" sz="2000" b="0" strike="noStrike" spc="-1" dirty="0">
                        <a:latin typeface="Arial"/>
                      </a:endParaRPr>
                    </a:p>
                  </a:txBody>
                  <a:tcPr marL="91442" marR="91442" marT="45721" marB="45721">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59-45</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a:solidFill>
                        <a:srgbClr val="000000"/>
                      </a:solidFill>
                    </a:lnT>
                    <a:lnB w="12240">
                      <a:solidFill>
                        <a:srgbClr val="000000"/>
                      </a:solidFill>
                    </a:lnB>
                    <a:solidFill>
                      <a:srgbClr val="FFFF00"/>
                    </a:solid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9933"/>
                    </a:solidFill>
                  </a:tcPr>
                </a:tc>
                <a:tc>
                  <a:txBody>
                    <a:bodyPr/>
                    <a:lstStyle/>
                    <a:p>
                      <a:pPr algn="ctr">
                        <a:lnSpc>
                          <a:spcPct val="100000"/>
                        </a:lnSpc>
                        <a:spcBef>
                          <a:spcPts val="400"/>
                        </a:spcBef>
                      </a:pPr>
                      <a:r>
                        <a:rPr lang="es-ES" sz="1800" b="1" strike="noStrike" spc="-1">
                          <a:solidFill>
                            <a:srgbClr val="000000"/>
                          </a:solidFill>
                          <a:latin typeface="Verdana"/>
                        </a:rPr>
                        <a:t>Remitir</a:t>
                      </a:r>
                      <a:endParaRPr lang="es-ES" sz="1800" b="0" strike="noStrike" spc="-1">
                        <a:latin typeface="Arial"/>
                      </a:endParaRPr>
                    </a:p>
                  </a:txBody>
                  <a:tcPr marL="91442" marR="91442" marT="45721" marB="45721">
                    <a:lnL w="12240">
                      <a:solidFill>
                        <a:srgbClr val="000000"/>
                      </a:solidFill>
                    </a:lnL>
                    <a:lnR w="28080">
                      <a:solidFill>
                        <a:srgbClr val="000000"/>
                      </a:solidFill>
                    </a:lnR>
                    <a:lnT w="12240">
                      <a:solidFill>
                        <a:srgbClr val="000000"/>
                      </a:solidFill>
                    </a:lnT>
                    <a:lnB w="12240">
                      <a:solidFill>
                        <a:srgbClr val="000000"/>
                      </a:solidFill>
                    </a:lnB>
                    <a:solidFill>
                      <a:srgbClr val="FF3300"/>
                    </a:solidFill>
                  </a:tcPr>
                </a:tc>
                <a:extLst>
                  <a:ext uri="{0D108BD9-81ED-4DB2-BD59-A6C34878D82A}">
                    <a16:rowId xmlns:a16="http://schemas.microsoft.com/office/drawing/2014/main" val="10004"/>
                  </a:ext>
                </a:extLst>
              </a:tr>
              <a:tr h="457210">
                <a:tc>
                  <a:txBody>
                    <a:bodyPr/>
                    <a:lstStyle/>
                    <a:p>
                      <a:pPr>
                        <a:lnSpc>
                          <a:spcPct val="100000"/>
                        </a:lnSpc>
                        <a:spcBef>
                          <a:spcPts val="519"/>
                        </a:spcBef>
                      </a:pPr>
                      <a:r>
                        <a:rPr lang="es-ES" sz="2000" b="0" strike="noStrike" spc="-1" dirty="0">
                          <a:solidFill>
                            <a:srgbClr val="000000"/>
                          </a:solidFill>
                          <a:latin typeface="Verdana"/>
                        </a:rPr>
                        <a:t>G3b</a:t>
                      </a:r>
                      <a:endParaRPr lang="es-ES" sz="2000" b="0" strike="noStrike" spc="-1" dirty="0">
                        <a:latin typeface="Arial"/>
                      </a:endParaRPr>
                    </a:p>
                  </a:txBody>
                  <a:tcPr marL="91442" marR="91442" marT="45721" marB="45721">
                    <a:lnL w="28080">
                      <a:solidFill>
                        <a:srgbClr val="000000"/>
                      </a:solidFill>
                    </a:lnL>
                    <a:lnR w="12240">
                      <a:solidFill>
                        <a:srgbClr val="000000"/>
                      </a:solidFill>
                    </a:lnR>
                    <a:lnT w="12240" cap="flat" cmpd="sng" algn="ctr">
                      <a:solidFill>
                        <a:srgbClr val="000000"/>
                      </a:solidFill>
                      <a:prstDash val="solid"/>
                      <a:round/>
                      <a:headEnd type="none" w="med" len="med"/>
                      <a:tailEnd type="none" w="med" len="med"/>
                    </a:lnT>
                    <a:lnB w="1224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44-30</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9933"/>
                    </a:solidFill>
                  </a:tcPr>
                </a:tc>
                <a:tc>
                  <a:txBody>
                    <a:bodyPr/>
                    <a:lstStyle/>
                    <a:p>
                      <a:pPr algn="ctr">
                        <a:lnSpc>
                          <a:spcPct val="100000"/>
                        </a:lnSpc>
                        <a:spcBef>
                          <a:spcPts val="360"/>
                        </a:spcBef>
                      </a:pPr>
                      <a:r>
                        <a:rPr lang="es-ES" sz="1600" b="1" strike="noStrike" spc="-1" dirty="0">
                          <a:solidFill>
                            <a:srgbClr val="000000"/>
                          </a:solidFill>
                          <a:latin typeface="Verdana"/>
                        </a:rPr>
                        <a:t>Vigilar</a:t>
                      </a:r>
                      <a:endParaRPr lang="es-ES" sz="16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3300"/>
                    </a:solidFill>
                  </a:tcPr>
                </a:tc>
                <a:tc>
                  <a:txBody>
                    <a:bodyPr/>
                    <a:lstStyle/>
                    <a:p>
                      <a:pPr algn="ctr">
                        <a:lnSpc>
                          <a:spcPct val="100000"/>
                        </a:lnSpc>
                        <a:spcBef>
                          <a:spcPts val="400"/>
                        </a:spcBef>
                      </a:pPr>
                      <a:r>
                        <a:rPr lang="es-ES" sz="1800" b="1" strike="noStrike" spc="-1">
                          <a:solidFill>
                            <a:srgbClr val="000000"/>
                          </a:solidFill>
                          <a:latin typeface="Verdana"/>
                        </a:rPr>
                        <a:t>Remitir</a:t>
                      </a:r>
                      <a:endParaRPr lang="es-ES" sz="1800" b="0" strike="noStrike" spc="-1">
                        <a:latin typeface="Arial"/>
                      </a:endParaRPr>
                    </a:p>
                  </a:txBody>
                  <a:tcPr marL="91442" marR="91442" marT="45721" marB="45721">
                    <a:lnL w="12240">
                      <a:solidFill>
                        <a:srgbClr val="000000"/>
                      </a:solidFill>
                    </a:lnL>
                    <a:lnR w="28080">
                      <a:solidFill>
                        <a:srgbClr val="000000"/>
                      </a:solidFill>
                    </a:lnR>
                    <a:lnT w="12240">
                      <a:solidFill>
                        <a:srgbClr val="000000"/>
                      </a:solidFill>
                    </a:lnT>
                    <a:lnB w="12240">
                      <a:solidFill>
                        <a:srgbClr val="000000"/>
                      </a:solidFill>
                    </a:lnB>
                    <a:solidFill>
                      <a:srgbClr val="FF3300"/>
                    </a:solidFill>
                  </a:tcPr>
                </a:tc>
                <a:extLst>
                  <a:ext uri="{0D108BD9-81ED-4DB2-BD59-A6C34878D82A}">
                    <a16:rowId xmlns:a16="http://schemas.microsoft.com/office/drawing/2014/main" val="10005"/>
                  </a:ext>
                </a:extLst>
              </a:tr>
              <a:tr h="469604">
                <a:tc>
                  <a:txBody>
                    <a:bodyPr/>
                    <a:lstStyle/>
                    <a:p>
                      <a:pPr>
                        <a:lnSpc>
                          <a:spcPct val="100000"/>
                        </a:lnSpc>
                        <a:spcBef>
                          <a:spcPts val="519"/>
                        </a:spcBef>
                      </a:pPr>
                      <a:r>
                        <a:rPr lang="es-ES" sz="2000" b="0" strike="noStrike" spc="-1" dirty="0">
                          <a:solidFill>
                            <a:srgbClr val="000000"/>
                          </a:solidFill>
                          <a:latin typeface="Verdana"/>
                        </a:rPr>
                        <a:t>G4</a:t>
                      </a:r>
                      <a:endParaRPr lang="es-ES" sz="2000" b="0" strike="noStrike" spc="-1" dirty="0">
                        <a:latin typeface="Arial"/>
                      </a:endParaRPr>
                    </a:p>
                  </a:txBody>
                  <a:tcPr marL="91442" marR="91442" marT="45721" marB="45721">
                    <a:lnL w="28080">
                      <a:solidFill>
                        <a:srgbClr val="000000"/>
                      </a:solidFill>
                    </a:lnL>
                    <a:lnR w="12240">
                      <a:solidFill>
                        <a:srgbClr val="000000"/>
                      </a:solidFill>
                    </a:lnR>
                    <a:lnT w="12240">
                      <a:solidFill>
                        <a:srgbClr val="000000"/>
                      </a:solidFill>
                    </a:lnT>
                    <a:lnB w="1224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29-15</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no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33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12240">
                      <a:solidFill>
                        <a:srgbClr val="000000"/>
                      </a:solidFill>
                    </a:lnB>
                    <a:solidFill>
                      <a:srgbClr val="FF33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28080">
                      <a:solidFill>
                        <a:srgbClr val="000000"/>
                      </a:solidFill>
                    </a:lnR>
                    <a:lnT w="12240">
                      <a:solidFill>
                        <a:srgbClr val="000000"/>
                      </a:solidFill>
                    </a:lnT>
                    <a:lnB w="12240">
                      <a:solidFill>
                        <a:srgbClr val="000000"/>
                      </a:solidFill>
                    </a:lnB>
                    <a:solidFill>
                      <a:srgbClr val="FF3300"/>
                    </a:solidFill>
                  </a:tcPr>
                </a:tc>
                <a:extLst>
                  <a:ext uri="{0D108BD9-81ED-4DB2-BD59-A6C34878D82A}">
                    <a16:rowId xmlns:a16="http://schemas.microsoft.com/office/drawing/2014/main" val="10006"/>
                  </a:ext>
                </a:extLst>
              </a:tr>
              <a:tr h="494291">
                <a:tc>
                  <a:txBody>
                    <a:bodyPr/>
                    <a:lstStyle/>
                    <a:p>
                      <a:pPr>
                        <a:lnSpc>
                          <a:spcPct val="100000"/>
                        </a:lnSpc>
                        <a:spcBef>
                          <a:spcPts val="519"/>
                        </a:spcBef>
                      </a:pPr>
                      <a:r>
                        <a:rPr lang="es-ES" sz="2000" b="0" strike="noStrike" spc="-1" dirty="0">
                          <a:solidFill>
                            <a:srgbClr val="000000"/>
                          </a:solidFill>
                          <a:latin typeface="Verdana"/>
                        </a:rPr>
                        <a:t>G5</a:t>
                      </a:r>
                      <a:endParaRPr lang="es-ES" sz="2000" b="0" strike="noStrike" spc="-1" dirty="0">
                        <a:latin typeface="Arial"/>
                      </a:endParaRPr>
                    </a:p>
                  </a:txBody>
                  <a:tcPr marL="91442" marR="91442" marT="45721" marB="45721">
                    <a:lnL w="28080">
                      <a:solidFill>
                        <a:srgbClr val="000000"/>
                      </a:solidFill>
                    </a:lnL>
                    <a:lnR w="12240">
                      <a:solidFill>
                        <a:srgbClr val="000000"/>
                      </a:solidFill>
                    </a:lnR>
                    <a:lnT w="12240">
                      <a:solidFill>
                        <a:srgbClr val="000000"/>
                      </a:solidFill>
                    </a:lnT>
                    <a:lnB w="28080">
                      <a:solidFill>
                        <a:srgbClr val="000000"/>
                      </a:solidFill>
                    </a:lnB>
                    <a:noFill/>
                  </a:tcPr>
                </a:tc>
                <a:tc>
                  <a:txBody>
                    <a:bodyPr/>
                    <a:lstStyle/>
                    <a:p>
                      <a:pPr algn="ctr">
                        <a:lnSpc>
                          <a:spcPct val="100000"/>
                        </a:lnSpc>
                        <a:spcBef>
                          <a:spcPts val="439"/>
                        </a:spcBef>
                      </a:pPr>
                      <a:r>
                        <a:rPr lang="es-ES" sz="1800" b="0" strike="noStrike" spc="-1" dirty="0">
                          <a:solidFill>
                            <a:srgbClr val="000000"/>
                          </a:solidFill>
                          <a:latin typeface="Verdana"/>
                        </a:rPr>
                        <a:t>&lt;15</a:t>
                      </a:r>
                      <a:endParaRPr lang="es-ES" sz="1800" b="0" strike="noStrike" spc="-1" dirty="0">
                        <a:latin typeface="Arial"/>
                      </a:endParaRPr>
                    </a:p>
                  </a:txBody>
                  <a:tcPr marL="91442" marR="91442" marT="45721" marB="45721">
                    <a:lnL w="12240" cap="flat" cmpd="sng" algn="ctr">
                      <a:solidFill>
                        <a:srgbClr val="000000"/>
                      </a:solidFill>
                      <a:prstDash val="solid"/>
                      <a:round/>
                      <a:headEnd type="none" w="med" len="med"/>
                      <a:tailEnd type="none" w="med" len="med"/>
                    </a:lnL>
                    <a:lnR w="12240">
                      <a:solidFill>
                        <a:srgbClr val="000000"/>
                      </a:solidFill>
                    </a:lnR>
                    <a:lnT w="12240" cap="flat" cmpd="sng" algn="ctr">
                      <a:solidFill>
                        <a:srgbClr val="000000"/>
                      </a:solidFill>
                      <a:prstDash val="solid"/>
                      <a:round/>
                      <a:headEnd type="none" w="med" len="med"/>
                      <a:tailEnd type="none" w="med" len="med"/>
                    </a:lnT>
                    <a:lnB w="28080">
                      <a:solidFill>
                        <a:srgbClr val="000000"/>
                      </a:solidFill>
                    </a:lnB>
                    <a:no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28080">
                      <a:solidFill>
                        <a:srgbClr val="000000"/>
                      </a:solidFill>
                    </a:lnB>
                    <a:solidFill>
                      <a:srgbClr val="FF33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12240">
                      <a:solidFill>
                        <a:srgbClr val="000000"/>
                      </a:solidFill>
                    </a:lnR>
                    <a:lnT w="12240">
                      <a:solidFill>
                        <a:srgbClr val="000000"/>
                      </a:solidFill>
                    </a:lnT>
                    <a:lnB w="28080">
                      <a:solidFill>
                        <a:srgbClr val="000000"/>
                      </a:solidFill>
                    </a:lnB>
                    <a:solidFill>
                      <a:srgbClr val="FF3300"/>
                    </a:solidFill>
                  </a:tcPr>
                </a:tc>
                <a:tc>
                  <a:txBody>
                    <a:bodyPr/>
                    <a:lstStyle/>
                    <a:p>
                      <a:pPr algn="ctr">
                        <a:lnSpc>
                          <a:spcPct val="100000"/>
                        </a:lnSpc>
                        <a:spcBef>
                          <a:spcPts val="400"/>
                        </a:spcBef>
                      </a:pPr>
                      <a:r>
                        <a:rPr lang="es-ES" sz="1800" b="1" strike="noStrike" spc="-1" dirty="0">
                          <a:solidFill>
                            <a:srgbClr val="000000"/>
                          </a:solidFill>
                          <a:latin typeface="Verdana"/>
                        </a:rPr>
                        <a:t>Remitir</a:t>
                      </a:r>
                      <a:endParaRPr lang="es-ES" sz="1800" b="0" strike="noStrike" spc="-1" dirty="0">
                        <a:latin typeface="Arial"/>
                      </a:endParaRPr>
                    </a:p>
                  </a:txBody>
                  <a:tcPr marL="91442" marR="91442" marT="45721" marB="45721">
                    <a:lnL w="12240">
                      <a:solidFill>
                        <a:srgbClr val="000000"/>
                      </a:solidFill>
                    </a:lnL>
                    <a:lnR w="28080">
                      <a:solidFill>
                        <a:srgbClr val="000000"/>
                      </a:solidFill>
                    </a:lnR>
                    <a:lnT w="12240">
                      <a:solidFill>
                        <a:srgbClr val="000000"/>
                      </a:solidFill>
                    </a:lnT>
                    <a:lnB w="28080">
                      <a:solidFill>
                        <a:srgbClr val="000000"/>
                      </a:solidFill>
                    </a:lnB>
                    <a:solidFill>
                      <a:srgbClr val="FF3300"/>
                    </a:solidFill>
                  </a:tcPr>
                </a:tc>
                <a:extLst>
                  <a:ext uri="{0D108BD9-81ED-4DB2-BD59-A6C34878D82A}">
                    <a16:rowId xmlns:a16="http://schemas.microsoft.com/office/drawing/2014/main" val="10007"/>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36476</TotalTime>
  <Words>4678</Words>
  <Application>Microsoft Office PowerPoint</Application>
  <PresentationFormat>Presentación en pantalla (4:3)</PresentationFormat>
  <Paragraphs>579</Paragraphs>
  <Slides>27</Slides>
  <Notes>26</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27</vt:i4>
      </vt:variant>
    </vt:vector>
  </HeadingPairs>
  <TitlesOfParts>
    <vt:vector size="33" baseType="lpstr">
      <vt:lpstr>Arial</vt:lpstr>
      <vt:lpstr>Calibri</vt:lpstr>
      <vt:lpstr>TrebuchetMS</vt:lpstr>
      <vt:lpstr>Verdana</vt:lpstr>
      <vt:lpstr>Wingdings</vt:lpstr>
      <vt:lpstr>Tema de Office</vt:lpstr>
      <vt:lpstr>Presentación de PowerPoint</vt:lpstr>
      <vt:lpstr>INDICE</vt:lpstr>
      <vt:lpstr>Introducción</vt:lpstr>
      <vt:lpstr>Síndromes clínicos renales</vt:lpstr>
      <vt:lpstr>Caso clínico </vt:lpstr>
      <vt:lpstr>Hematuria</vt:lpstr>
      <vt:lpstr>Caso clínico </vt:lpstr>
      <vt:lpstr>Proteinuria</vt:lpstr>
      <vt:lpstr>Albuminuria</vt:lpstr>
      <vt:lpstr>Síndrome nefrótico</vt:lpstr>
      <vt:lpstr>Caso clínico </vt:lpstr>
      <vt:lpstr>Síndrome nefrítico</vt:lpstr>
      <vt:lpstr>Caso clínico </vt:lpstr>
      <vt:lpstr>Hipertensión arterial</vt:lpstr>
      <vt:lpstr>Sociedad Internacional de Hipertensión 2020</vt:lpstr>
      <vt:lpstr>Caso clínico </vt:lpstr>
      <vt:lpstr>Fracaso renal agudo</vt:lpstr>
      <vt:lpstr>Fracaso renal agudo</vt:lpstr>
      <vt:lpstr>Caso clínico </vt:lpstr>
      <vt:lpstr>Enfermedad renal crónica</vt:lpstr>
      <vt:lpstr>Presentación de PowerPoint</vt:lpstr>
      <vt:lpstr>Caso clínico </vt:lpstr>
      <vt:lpstr>Tubulopatías</vt:lpstr>
      <vt:lpstr>Caso clínico </vt:lpstr>
      <vt:lpstr>Infección urinaria</vt:lpstr>
      <vt:lpstr>Mensajes clave</vt:lpstr>
      <vt:lpstr>Bibliografía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FRACASO RENAL AGUDO</dc:title>
  <dc:creator>DOC</dc:creator>
  <cp:lastModifiedBy>victor lorenzo sellares</cp:lastModifiedBy>
  <cp:revision>255</cp:revision>
  <dcterms:created xsi:type="dcterms:W3CDTF">2011-10-02T14:24:10Z</dcterms:created>
  <dcterms:modified xsi:type="dcterms:W3CDTF">2022-01-28T09:52:08Z</dcterms:modified>
</cp:coreProperties>
</file>