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18" r:id="rId2"/>
    <p:sldId id="257" r:id="rId3"/>
    <p:sldId id="258" r:id="rId4"/>
    <p:sldId id="259" r:id="rId5"/>
    <p:sldId id="260" r:id="rId6"/>
    <p:sldId id="261" r:id="rId7"/>
    <p:sldId id="262" r:id="rId8"/>
    <p:sldId id="263" r:id="rId9"/>
    <p:sldId id="264" r:id="rId10"/>
    <p:sldId id="1138" r:id="rId11"/>
    <p:sldId id="265" r:id="rId12"/>
    <p:sldId id="266" r:id="rId13"/>
    <p:sldId id="337" r:id="rId14"/>
    <p:sldId id="281" r:id="rId15"/>
    <p:sldId id="282" r:id="rId16"/>
    <p:sldId id="330" r:id="rId17"/>
    <p:sldId id="362" r:id="rId18"/>
    <p:sldId id="386" r:id="rId19"/>
    <p:sldId id="1061" r:id="rId20"/>
    <p:sldId id="1135" r:id="rId21"/>
    <p:sldId id="309" r:id="rId22"/>
    <p:sldId id="1156" r:id="rId23"/>
    <p:sldId id="1155" r:id="rId24"/>
    <p:sldId id="313" r:id="rId25"/>
    <p:sldId id="394" r:id="rId26"/>
    <p:sldId id="377" r:id="rId27"/>
    <p:sldId id="338" r:id="rId28"/>
    <p:sldId id="312" r:id="rId29"/>
    <p:sldId id="315" r:id="rId30"/>
    <p:sldId id="389" r:id="rId31"/>
    <p:sldId id="392" r:id="rId32"/>
    <p:sldId id="363" r:id="rId33"/>
    <p:sldId id="1143" r:id="rId34"/>
    <p:sldId id="364" r:id="rId35"/>
    <p:sldId id="1157" r:id="rId36"/>
    <p:sldId id="383" r:id="rId37"/>
    <p:sldId id="292" r:id="rId38"/>
    <p:sldId id="1137" r:id="rId39"/>
    <p:sldId id="1144" r:id="rId40"/>
    <p:sldId id="1142" r:id="rId41"/>
    <p:sldId id="291" r:id="rId42"/>
    <p:sldId id="293" r:id="rId43"/>
    <p:sldId id="294" r:id="rId44"/>
    <p:sldId id="1158" r:id="rId45"/>
    <p:sldId id="387" r:id="rId46"/>
    <p:sldId id="388" r:id="rId47"/>
    <p:sldId id="267" r:id="rId48"/>
    <p:sldId id="268"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0" autoAdjust="0"/>
  </p:normalViewPr>
  <p:slideViewPr>
    <p:cSldViewPr snapToGrid="0">
      <p:cViewPr varScale="1">
        <p:scale>
          <a:sx n="95" d="100"/>
          <a:sy n="95" d="100"/>
        </p:scale>
        <p:origin x="396" y="84"/>
      </p:cViewPr>
      <p:guideLst/>
    </p:cSldViewPr>
  </p:slideViewPr>
  <p:outlineViewPr>
    <p:cViewPr>
      <p:scale>
        <a:sx n="33" d="100"/>
        <a:sy n="33" d="100"/>
      </p:scale>
      <p:origin x="0" y="-336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BDE4E459-9D60-460E-9A57-E6D33FC4F619}"/>
    <pc:docChg chg="addSld delSld modSld">
      <pc:chgData name="victor lorenzo sellares" userId="cca9b460c6724927" providerId="LiveId" clId="{BDE4E459-9D60-460E-9A57-E6D33FC4F619}" dt="2022-03-10T10:37:08.661" v="22" actId="2696"/>
      <pc:docMkLst>
        <pc:docMk/>
      </pc:docMkLst>
      <pc:sldChg chg="modSp del">
        <pc:chgData name="victor lorenzo sellares" userId="cca9b460c6724927" providerId="LiveId" clId="{BDE4E459-9D60-460E-9A57-E6D33FC4F619}" dt="2022-03-10T10:37:02.359" v="21" actId="2696"/>
        <pc:sldMkLst>
          <pc:docMk/>
          <pc:sldMk cId="471467830" sldId="256"/>
        </pc:sldMkLst>
        <pc:spChg chg="mod">
          <ac:chgData name="victor lorenzo sellares" userId="cca9b460c6724927" providerId="LiveId" clId="{BDE4E459-9D60-460E-9A57-E6D33FC4F619}" dt="2022-03-10T10:35:54.856" v="4" actId="404"/>
          <ac:spMkLst>
            <pc:docMk/>
            <pc:sldMk cId="471467830" sldId="256"/>
            <ac:spMk id="4" creationId="{6AE3C1AF-6860-4701-AA90-473CA5AAF9C2}"/>
          </ac:spMkLst>
        </pc:spChg>
        <pc:spChg chg="mod">
          <ac:chgData name="victor lorenzo sellares" userId="cca9b460c6724927" providerId="LiveId" clId="{BDE4E459-9D60-460E-9A57-E6D33FC4F619}" dt="2022-03-10T10:35:47.906" v="1" actId="1076"/>
          <ac:spMkLst>
            <pc:docMk/>
            <pc:sldMk cId="471467830" sldId="256"/>
            <ac:spMk id="5" creationId="{1190D0F6-AC0C-4400-B3A8-838B0A6B52DF}"/>
          </ac:spMkLst>
        </pc:spChg>
      </pc:sldChg>
      <pc:sldChg chg="addSp delSp modSp mod">
        <pc:chgData name="victor lorenzo sellares" userId="cca9b460c6724927" providerId="LiveId" clId="{BDE4E459-9D60-460E-9A57-E6D33FC4F619}" dt="2022-03-10T10:36:58.349" v="20" actId="1076"/>
        <pc:sldMkLst>
          <pc:docMk/>
          <pc:sldMk cId="246659337" sldId="518"/>
        </pc:sldMkLst>
        <pc:spChg chg="del">
          <ac:chgData name="victor lorenzo sellares" userId="cca9b460c6724927" providerId="LiveId" clId="{BDE4E459-9D60-460E-9A57-E6D33FC4F619}" dt="2022-03-10T10:36:05.029" v="5" actId="478"/>
          <ac:spMkLst>
            <pc:docMk/>
            <pc:sldMk cId="246659337" sldId="518"/>
            <ac:spMk id="10" creationId="{93CBA89C-B6A5-437E-BE93-3134544E67B5}"/>
          </ac:spMkLst>
        </pc:spChg>
        <pc:spChg chg="add mod">
          <ac:chgData name="victor lorenzo sellares" userId="cca9b460c6724927" providerId="LiveId" clId="{BDE4E459-9D60-460E-9A57-E6D33FC4F619}" dt="2022-03-10T10:36:58.349" v="20" actId="1076"/>
          <ac:spMkLst>
            <pc:docMk/>
            <pc:sldMk cId="246659337" sldId="518"/>
            <ac:spMk id="12" creationId="{2F39F037-EC5E-4066-B2E8-A0D695E292EA}"/>
          </ac:spMkLst>
        </pc:spChg>
        <pc:spChg chg="add mod">
          <ac:chgData name="victor lorenzo sellares" userId="cca9b460c6724927" providerId="LiveId" clId="{BDE4E459-9D60-460E-9A57-E6D33FC4F619}" dt="2022-03-10T10:36:50.575" v="19" actId="1076"/>
          <ac:spMkLst>
            <pc:docMk/>
            <pc:sldMk cId="246659337" sldId="518"/>
            <ac:spMk id="13" creationId="{343F862B-1A22-45AB-A492-00A5428121AE}"/>
          </ac:spMkLst>
        </pc:spChg>
        <pc:spChg chg="del">
          <ac:chgData name="victor lorenzo sellares" userId="cca9b460c6724927" providerId="LiveId" clId="{BDE4E459-9D60-460E-9A57-E6D33FC4F619}" dt="2022-03-10T10:36:05.029" v="5" actId="478"/>
          <ac:spMkLst>
            <pc:docMk/>
            <pc:sldMk cId="246659337" sldId="518"/>
            <ac:spMk id="4103" creationId="{CAFADC1F-6145-4842-874C-07626AB451AC}"/>
          </ac:spMkLst>
        </pc:spChg>
      </pc:sldChg>
      <pc:sldChg chg="del">
        <pc:chgData name="victor lorenzo sellares" userId="cca9b460c6724927" providerId="LiveId" clId="{BDE4E459-9D60-460E-9A57-E6D33FC4F619}" dt="2022-03-10T10:35:39.054" v="0" actId="2696"/>
        <pc:sldMkLst>
          <pc:docMk/>
          <pc:sldMk cId="833680966" sldId="1159"/>
        </pc:sldMkLst>
      </pc:sldChg>
      <pc:sldChg chg="del">
        <pc:chgData name="victor lorenzo sellares" userId="cca9b460c6724927" providerId="LiveId" clId="{BDE4E459-9D60-460E-9A57-E6D33FC4F619}" dt="2022-03-10T10:37:08.661" v="22" actId="2696"/>
        <pc:sldMkLst>
          <pc:docMk/>
          <pc:sldMk cId="3133123064" sldId="1161"/>
        </pc:sldMkLst>
      </pc:sldChg>
      <pc:sldChg chg="add del">
        <pc:chgData name="victor lorenzo sellares" userId="cca9b460c6724927" providerId="LiveId" clId="{BDE4E459-9D60-460E-9A57-E6D33FC4F619}" dt="2022-03-10T10:36:19.550" v="7"/>
        <pc:sldMkLst>
          <pc:docMk/>
          <pc:sldMk cId="3008107316" sldId="1162"/>
        </pc:sldMkLst>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9A1AD-0403-4C2E-A3F7-F6D605CA3C15}" type="datetimeFigureOut">
              <a:rPr lang="es-ES" smtClean="0"/>
              <a:t>14/03/2022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FC25-36CD-4DAC-AD25-9039BC0E9EF7}" type="slidenum">
              <a:rPr lang="es-ES" smtClean="0"/>
              <a:t>‹Nº›</a:t>
            </a:fld>
            <a:endParaRPr lang="es-ES"/>
          </a:p>
        </p:txBody>
      </p:sp>
    </p:spTree>
    <p:extLst>
      <p:ext uri="{BB962C8B-B14F-4D97-AF65-F5344CB8AC3E}">
        <p14:creationId xmlns:p14="http://schemas.microsoft.com/office/powerpoint/2010/main" val="210597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glomerulonefritis primarias se clasifican entre otras posibilidades según su anatomía patológica en proliferativas y no proliferativas Esto es con aumento del número de células o no en la biopsia. En esta lección analizamos las GMN no proliferativas. En la diapositiva se muestra esta clasificación.</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a:t>
            </a:fld>
            <a:endParaRPr lang="es-ES"/>
          </a:p>
        </p:txBody>
      </p:sp>
    </p:spTree>
    <p:extLst>
      <p:ext uri="{BB962C8B-B14F-4D97-AF65-F5344CB8AC3E}">
        <p14:creationId xmlns:p14="http://schemas.microsoft.com/office/powerpoint/2010/main" val="8597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clínica característica de las GMN de cambios mínimos es el síndrome nefrótico, con edemas de aparición brusca. En cara por las mañanas y en piernas por las tardes. Los edemas dejan fóvea como se ve en el pie de la foto. El síndrome nefrótico se caracteriza por proteinuria superior a 3.5 g/ día fundamentalmente albúmina (selectiva), </a:t>
            </a:r>
            <a:r>
              <a:rPr lang="es-ES" dirty="0" err="1"/>
              <a:t>hipoabuminemia</a:t>
            </a:r>
            <a:r>
              <a:rPr lang="es-ES" dirty="0"/>
              <a:t> e </a:t>
            </a:r>
            <a:r>
              <a:rPr lang="es-ES" dirty="0" err="1"/>
              <a:t>hipercolesrerolemia</a:t>
            </a:r>
            <a:r>
              <a:rPr lang="es-ES" dirty="0"/>
              <a:t>. Como ya hemos visto el síndrome nefrótico puede ocasionar trombosis venosa y arterial, e infección por descenso de las inmunoglobulinas.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11</a:t>
            </a:fld>
            <a:endParaRPr lang="es-ES"/>
          </a:p>
        </p:txBody>
      </p:sp>
    </p:spTree>
    <p:extLst>
      <p:ext uri="{BB962C8B-B14F-4D97-AF65-F5344CB8AC3E}">
        <p14:creationId xmlns:p14="http://schemas.microsoft.com/office/powerpoint/2010/main" val="387672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diagnóstico en niños es fundamentalmente por la clínica. Sin biopsia se ponen esteroides y si responde es diagnóstico. En adultos el diagnóstico es por biopsia. El síndrome nefrótico del adulto debe de </a:t>
            </a:r>
            <a:r>
              <a:rPr lang="es-ES" dirty="0" err="1"/>
              <a:t>biopsiarse</a:t>
            </a:r>
            <a:r>
              <a:rPr lang="es-ES" dirty="0"/>
              <a:t> siempre para hacer el diagnóstico.</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12</a:t>
            </a:fld>
            <a:endParaRPr lang="es-ES"/>
          </a:p>
        </p:txBody>
      </p:sp>
    </p:spTree>
    <p:extLst>
      <p:ext uri="{BB962C8B-B14F-4D97-AF65-F5344CB8AC3E}">
        <p14:creationId xmlns:p14="http://schemas.microsoft.com/office/powerpoint/2010/main" val="368152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GMN de cambios mínimos cursa en brotes. Habitualmente varios brotes, que suelen desaparecer con la edad. El pronostico es bueno y no evoluciona a la insuficiencia renal. Pero hay casos resistentes a los esteroides. Cuando esto ocurre hay que pensar que se trate de una GMN focal y segmentaria.</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13</a:t>
            </a:fld>
            <a:endParaRPr lang="es-ES"/>
          </a:p>
        </p:txBody>
      </p:sp>
    </p:spTree>
    <p:extLst>
      <p:ext uri="{BB962C8B-B14F-4D97-AF65-F5344CB8AC3E}">
        <p14:creationId xmlns:p14="http://schemas.microsoft.com/office/powerpoint/2010/main" val="389982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tratamiento es con corticoides. Pero hay una serie de pautas comunes a seguir: Reposo relativo, evitar la sal (Edemas y sal van de la mano), si hay edemas usar diuréticos cuidando no producir un fracaso renal agudo funcional por deshidratación. Los corticoides inducen una rápida remisión en pocos días, y luego se reduce la dosis sabiendo que puede recaer. Los corticoides tienen efectos secundarios que hay que controlar. Si es preciso se pueden usar inmunosupresores, pero son casos muy concretos y cortico resistentes. Las </a:t>
            </a:r>
            <a:r>
              <a:rPr lang="es-ES" dirty="0" err="1"/>
              <a:t>recaidas</a:t>
            </a:r>
            <a:r>
              <a:rPr lang="es-ES" dirty="0"/>
              <a:t> son frecuentes y lo debe conocer el paciente.</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14</a:t>
            </a:fld>
            <a:endParaRPr lang="es-ES"/>
          </a:p>
        </p:txBody>
      </p:sp>
    </p:spTree>
    <p:extLst>
      <p:ext uri="{BB962C8B-B14F-4D97-AF65-F5344CB8AC3E}">
        <p14:creationId xmlns:p14="http://schemas.microsoft.com/office/powerpoint/2010/main" val="257820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pauta de esteroides es la que aparece escrita. La mayoría ceden tras 8 semanas de tratamiento. La pauta de dosis plenas es de un mes y luego se realiza una pauta descendente lenta lo ideal 4 meses.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15</a:t>
            </a:fld>
            <a:endParaRPr lang="es-ES"/>
          </a:p>
        </p:txBody>
      </p:sp>
    </p:spTree>
    <p:extLst>
      <p:ext uri="{BB962C8B-B14F-4D97-AF65-F5344CB8AC3E}">
        <p14:creationId xmlns:p14="http://schemas.microsoft.com/office/powerpoint/2010/main" val="294109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mayoría de las GMN de cambios mínimos tienen brotes frecuentes. SE debe buscar la dosis mínima de esteroides para evitar la </a:t>
            </a:r>
            <a:r>
              <a:rPr lang="es-ES" dirty="0" err="1"/>
              <a:t>recaida</a:t>
            </a:r>
            <a:r>
              <a:rPr lang="es-ES" dirty="0"/>
              <a:t>, con lo quesería </a:t>
            </a:r>
            <a:r>
              <a:rPr lang="es-ES" dirty="0" err="1"/>
              <a:t>corticodependientes</a:t>
            </a:r>
            <a:r>
              <a:rPr lang="es-ES" dirty="0"/>
              <a:t>. Hay fármacos como ciclosporina o micofenolato que permite retirar los esteroides y evitar </a:t>
            </a:r>
            <a:r>
              <a:rPr lang="es-ES" dirty="0" err="1"/>
              <a:t>recaidas</a:t>
            </a:r>
            <a:r>
              <a:rPr lang="es-ES" dirty="0"/>
              <a:t>, y son menos tóxicos.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16</a:t>
            </a:fld>
            <a:endParaRPr lang="es-ES"/>
          </a:p>
        </p:txBody>
      </p:sp>
    </p:spTree>
    <p:extLst>
      <p:ext uri="{BB962C8B-B14F-4D97-AF65-F5344CB8AC3E}">
        <p14:creationId xmlns:p14="http://schemas.microsoft.com/office/powerpoint/2010/main" val="32034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anatomía patológica de la GMN focal y segmentaria se caracteriza por zonas de fibrosis en parte de algunos glomérulos muy característica. En esas zonas se deposita IgM que se ve en la </a:t>
            </a:r>
            <a:r>
              <a:rPr lang="es-ES" dirty="0" err="1"/>
              <a:t>inmunoflurescencia</a:t>
            </a:r>
            <a:r>
              <a:rPr lang="es-ES" dirty="0"/>
              <a:t>.</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18</a:t>
            </a:fld>
            <a:endParaRPr lang="es-ES"/>
          </a:p>
        </p:txBody>
      </p:sp>
    </p:spTree>
    <p:extLst>
      <p:ext uri="{BB962C8B-B14F-4D97-AF65-F5344CB8AC3E}">
        <p14:creationId xmlns:p14="http://schemas.microsoft.com/office/powerpoint/2010/main" val="1070644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F532F89-E2EE-480B-83E6-55083A1C0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E10682-3C1D-49C9-9A63-A304FF6EAB07}" type="slidenum">
              <a:rPr lang="es-ES" altLang="es-ES"/>
              <a:pPr>
                <a:spcBef>
                  <a:spcPct val="0"/>
                </a:spcBef>
              </a:pPr>
              <a:t>19</a:t>
            </a:fld>
            <a:endParaRPr lang="es-ES" altLang="es-ES"/>
          </a:p>
        </p:txBody>
      </p:sp>
      <p:sp>
        <p:nvSpPr>
          <p:cNvPr id="43011" name="Rectangle 2">
            <a:extLst>
              <a:ext uri="{FF2B5EF4-FFF2-40B4-BE49-F238E27FC236}">
                <a16:creationId xmlns:a16="http://schemas.microsoft.com/office/drawing/2014/main" id="{0139EB7C-7380-4926-8574-801FB17A82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30EA56A9-3D31-4ACB-AD8D-F0611AA9D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Biopsia MO con sinequia y lesión hialina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9E98349-5035-4300-8CFA-3A5E73CCEC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B7FFC7-7342-4004-A21C-B1684E32D4E0}" type="slidenum">
              <a:rPr lang="es-ES" altLang="es-ES"/>
              <a:pPr>
                <a:spcBef>
                  <a:spcPct val="0"/>
                </a:spcBef>
              </a:pPr>
              <a:t>20</a:t>
            </a:fld>
            <a:endParaRPr lang="es-ES" altLang="es-ES"/>
          </a:p>
        </p:txBody>
      </p:sp>
      <p:sp>
        <p:nvSpPr>
          <p:cNvPr id="45059" name="Rectangle 2">
            <a:extLst>
              <a:ext uri="{FF2B5EF4-FFF2-40B4-BE49-F238E27FC236}">
                <a16:creationId xmlns:a16="http://schemas.microsoft.com/office/drawing/2014/main" id="{9E99CB6B-9CDE-4D0D-AB81-35F6889B5CA7}"/>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B3254D4-AB31-445A-946A-FE36AD591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Inmunofluorescencia con depósito IgM de una GMN Focal y segmentaria. En el microscopio electrónico se observa fusión de podocitos.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GMN focal y segmentaria puede ser: a) Primaria en la que no se conoce su etiología, pero que se sabe que muchas de ellas son de origen genético. Se conocen varios genes responsables actualmente, lista que se incrementa constantemente. B) Secundaria a otras causas. Es frecuente la secundaria a </a:t>
            </a:r>
            <a:r>
              <a:rPr lang="es-ES" dirty="0" err="1"/>
              <a:t>hiperfiltración</a:t>
            </a:r>
            <a:r>
              <a:rPr lang="es-ES" dirty="0"/>
              <a:t> como ocurre en ausencia de parénquima renal, o en la obesidad, y también en infecciones destacando el VIH. Es la GMN mas frecuente en el VIH.</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21</a:t>
            </a:fld>
            <a:endParaRPr lang="es-ES"/>
          </a:p>
        </p:txBody>
      </p:sp>
    </p:spTree>
    <p:extLst>
      <p:ext uri="{BB962C8B-B14F-4D97-AF65-F5344CB8AC3E}">
        <p14:creationId xmlns:p14="http://schemas.microsoft.com/office/powerpoint/2010/main" val="246906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Podemos entender como glomerulonefritis no proliferativas aquellas en las cuales: a) no hay inflamación glomerular, y por lo tanto no existe aumento de células inflamatorias. B) Hay lesión de la célula fundamental en la acción de filtración por el glomérulo. El podocito. Esta lesión origina una alteración de su función por lo que aumenta la permeabilidad a moléculas grandes que no deberían atravesar el espacio filtrante gracias a estas células, como son las proteínas. Su lesión ocasiona pérdida importante de estas grandes m0léculas con la aparición de un síndrome nefrótico.</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a:t>
            </a:fld>
            <a:endParaRPr lang="es-ES"/>
          </a:p>
        </p:txBody>
      </p:sp>
    </p:spTree>
    <p:extLst>
      <p:ext uri="{BB962C8B-B14F-4D97-AF65-F5344CB8AC3E}">
        <p14:creationId xmlns:p14="http://schemas.microsoft.com/office/powerpoint/2010/main" val="314832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F5583EF-AB8A-4A07-9930-38A1DCC6C13B}" type="slidenum">
              <a:rPr lang="es-ES" altLang="es-ES">
                <a:solidFill>
                  <a:prstClr val="black"/>
                </a:solidFill>
              </a:rPr>
              <a:pPr/>
              <a:t>22</a:t>
            </a:fld>
            <a:endParaRPr lang="es-ES" altLang="es-ES">
              <a:solidFill>
                <a:prstClr val="black"/>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r>
              <a:rPr lang="es-ES_tradnl" altLang="es-ES" dirty="0">
                <a:latin typeface="Arial" pitchFamily="34" charset="0"/>
              </a:rPr>
              <a:t>Este es un esquema mas completo de las causas de la GMN focal y segmentaria. A) </a:t>
            </a:r>
            <a:r>
              <a:rPr lang="es-ES_tradnl" altLang="es-ES" dirty="0" err="1">
                <a:latin typeface="Arial" pitchFamily="34" charset="0"/>
              </a:rPr>
              <a:t>Genetica</a:t>
            </a:r>
            <a:r>
              <a:rPr lang="es-ES_tradnl" altLang="es-ES" dirty="0">
                <a:latin typeface="Arial" pitchFamily="34" charset="0"/>
              </a:rPr>
              <a:t>: Aparecen las principales moléculas del podocito afectadas conocidas actualmente. B) Idiopática: Causa no conocida, pero muchas serán genéticas. C) Secundaria a otras causas: Todas importantes pero recordad VIH y por </a:t>
            </a:r>
            <a:r>
              <a:rPr lang="es-ES_tradnl" altLang="es-ES" dirty="0" err="1">
                <a:latin typeface="Arial" pitchFamily="34" charset="0"/>
              </a:rPr>
              <a:t>hiperfiltración</a:t>
            </a:r>
            <a:r>
              <a:rPr lang="es-ES_tradnl" altLang="es-ES" dirty="0">
                <a:latin typeface="Arial" pitchFamily="34" charset="0"/>
              </a:rPr>
              <a:t> (</a:t>
            </a:r>
            <a:r>
              <a:rPr lang="es-ES_tradnl" altLang="es-ES" dirty="0" err="1">
                <a:latin typeface="Arial" pitchFamily="34" charset="0"/>
              </a:rPr>
              <a:t>Nefrectomia</a:t>
            </a:r>
            <a:r>
              <a:rPr lang="es-ES_tradnl" altLang="es-ES" dirty="0">
                <a:latin typeface="Arial" pitchFamily="34" charset="0"/>
              </a:rPr>
              <a:t>) como las </a:t>
            </a:r>
            <a:r>
              <a:rPr lang="es-ES_tradnl" altLang="es-ES" dirty="0" err="1">
                <a:latin typeface="Arial" pitchFamily="34" charset="0"/>
              </a:rPr>
              <a:t>caracteríaticas</a:t>
            </a:r>
            <a:r>
              <a:rPr lang="es-ES_tradnl" altLang="es-ES" dirty="0">
                <a:latin typeface="Arial" pitchFamily="34" charset="0"/>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D039A31-9340-4CF7-A39E-148612BBC5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F74900-8D04-4293-A83F-28EBC410B938}" type="slidenum">
              <a:rPr lang="es-ES" altLang="es-ES"/>
              <a:pPr>
                <a:spcBef>
                  <a:spcPct val="0"/>
                </a:spcBef>
              </a:pPr>
              <a:t>23</a:t>
            </a:fld>
            <a:endParaRPr lang="es-ES" altLang="es-ES"/>
          </a:p>
        </p:txBody>
      </p:sp>
      <p:sp>
        <p:nvSpPr>
          <p:cNvPr id="54275" name="Rectangle 1026">
            <a:extLst>
              <a:ext uri="{FF2B5EF4-FFF2-40B4-BE49-F238E27FC236}">
                <a16:creationId xmlns:a16="http://schemas.microsoft.com/office/drawing/2014/main" id="{EA73D13C-9642-40D2-A0F9-9D433D0DC616}"/>
              </a:ext>
            </a:extLst>
          </p:cNvPr>
          <p:cNvSpPr>
            <a:spLocks noGrp="1" noRot="1" noChangeAspect="1" noChangeArrowheads="1" noTextEdit="1"/>
          </p:cNvSpPr>
          <p:nvPr>
            <p:ph type="sldImg"/>
          </p:nvPr>
        </p:nvSpPr>
        <p:spPr>
          <a:ln/>
        </p:spPr>
      </p:sp>
      <p:sp>
        <p:nvSpPr>
          <p:cNvPr id="54276" name="Rectangle 1027">
            <a:extLst>
              <a:ext uri="{FF2B5EF4-FFF2-40B4-BE49-F238E27FC236}">
                <a16:creationId xmlns:a16="http://schemas.microsoft.com/office/drawing/2014/main" id="{9D07505E-0712-4DD6-873C-075831D647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En esta diapositiva se detallan las principales características de la GMN </a:t>
            </a:r>
            <a:r>
              <a:rPr lang="es-ES_tradnl" altLang="es-ES" dirty="0" err="1"/>
              <a:t>FyS</a:t>
            </a:r>
            <a:r>
              <a:rPr lang="es-ES_tradnl" altLang="es-ES" dirty="0"/>
              <a:t>. Todas se están detallando en otras diapositivas, pero a modo de mensajes importantes que es conveniente conocer.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daño patogénico de la GMN </a:t>
            </a:r>
            <a:r>
              <a:rPr lang="es-ES" dirty="0" err="1"/>
              <a:t>FyS</a:t>
            </a:r>
            <a:r>
              <a:rPr lang="es-ES" dirty="0"/>
              <a:t> es la lesión </a:t>
            </a:r>
            <a:r>
              <a:rPr lang="es-ES" dirty="0" err="1"/>
              <a:t>podocitaria</a:t>
            </a:r>
            <a:r>
              <a:rPr lang="es-ES" dirty="0"/>
              <a:t>. Estas células se lesionan de una manera irreversible e irrecuperable. El origen de estas lesiones es muy variado. Si se conocen son las secundarias. En la primaria debe de haber un factor circulante pues recurre en el trasplante de una manera precoz.</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24</a:t>
            </a:fld>
            <a:endParaRPr lang="es-ES"/>
          </a:p>
        </p:txBody>
      </p:sp>
    </p:spTree>
    <p:extLst>
      <p:ext uri="{BB962C8B-B14F-4D97-AF65-F5344CB8AC3E}">
        <p14:creationId xmlns:p14="http://schemas.microsoft.com/office/powerpoint/2010/main" val="221987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D4C23E0-5BA9-41BA-A9CA-EA7D955355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9CFE613-8BFD-433D-98F5-FB734EBDF173}" type="slidenum">
              <a:rPr lang="en-US" altLang="es-ES"/>
              <a:pPr/>
              <a:t>25</a:t>
            </a:fld>
            <a:endParaRPr lang="en-US" altLang="es-ES"/>
          </a:p>
        </p:txBody>
      </p:sp>
      <p:sp>
        <p:nvSpPr>
          <p:cNvPr id="35843" name="Rectangle 2">
            <a:extLst>
              <a:ext uri="{FF2B5EF4-FFF2-40B4-BE49-F238E27FC236}">
                <a16:creationId xmlns:a16="http://schemas.microsoft.com/office/drawing/2014/main" id="{B9CED9F5-7992-48AD-B4B3-FED67F29CD2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CEC5129-768F-41F1-B86A-8985398209B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ES" altLang="es-ES" dirty="0"/>
              <a:t>Alguna de las GMN </a:t>
            </a:r>
            <a:r>
              <a:rPr lang="es-ES" altLang="es-ES" dirty="0" err="1"/>
              <a:t>FyS</a:t>
            </a:r>
            <a:r>
              <a:rPr lang="es-ES" altLang="es-ES" dirty="0"/>
              <a:t> conocida de origen genético y cuales son las moléculas afectadas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GMN </a:t>
            </a:r>
            <a:r>
              <a:rPr lang="es-ES" dirty="0" err="1"/>
              <a:t>Fy</a:t>
            </a:r>
            <a:r>
              <a:rPr lang="es-ES" dirty="0"/>
              <a:t> S cursa con proteinuria que puede ser asintomática, síndrome nefrótico y proteinuria en rango nefrótico. Evoluciona con frecuencia alta a insuficiencia renal.</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26</a:t>
            </a:fld>
            <a:endParaRPr lang="es-ES"/>
          </a:p>
        </p:txBody>
      </p:sp>
    </p:spTree>
    <p:extLst>
      <p:ext uri="{BB962C8B-B14F-4D97-AF65-F5344CB8AC3E}">
        <p14:creationId xmlns:p14="http://schemas.microsoft.com/office/powerpoint/2010/main" val="241865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clínica en el paciente con GMN </a:t>
            </a:r>
            <a:r>
              <a:rPr lang="es-ES" dirty="0" err="1"/>
              <a:t>FyS</a:t>
            </a:r>
            <a:r>
              <a:rPr lang="es-ES" dirty="0"/>
              <a:t> secundaria a </a:t>
            </a:r>
            <a:r>
              <a:rPr lang="es-ES" dirty="0" err="1"/>
              <a:t>hiperfiltración</a:t>
            </a:r>
            <a:r>
              <a:rPr lang="es-ES" dirty="0"/>
              <a:t> por obesidad o pérdida de masa renal es una proteinuria nefrótica (&gt;3.5 g/día) sin síndrome nefrótico (Hipoalbuminemia y aumento colesterol). En las formas primarias si suele haber síndrome nefrótico. Si en la biopsia no vemos un glomérulo con sinequias podríamos confundirlo con una GMN de cambios mínimos. Por eso es interesante ver completamente la biopsia buscando sinequias y que esta tenga muchos glomérulos.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27</a:t>
            </a:fld>
            <a:endParaRPr lang="es-ES"/>
          </a:p>
        </p:txBody>
      </p:sp>
    </p:spTree>
    <p:extLst>
      <p:ext uri="{BB962C8B-B14F-4D97-AF65-F5344CB8AC3E}">
        <p14:creationId xmlns:p14="http://schemas.microsoft.com/office/powerpoint/2010/main" val="884795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GMN </a:t>
            </a:r>
            <a:r>
              <a:rPr lang="es-ES" dirty="0" err="1"/>
              <a:t>Fy</a:t>
            </a:r>
            <a:r>
              <a:rPr lang="es-ES" dirty="0"/>
              <a:t> S es una nefropatía progresiva, que presenta un incremento progresivo de la proteinuria hasta un rango nefrótico. Puede </a:t>
            </a:r>
            <a:r>
              <a:rPr lang="es-ES" dirty="0" err="1"/>
              <a:t>evoluconar</a:t>
            </a:r>
            <a:r>
              <a:rPr lang="es-ES" dirty="0"/>
              <a:t> a la insuficiencia renal terminal estadio G5 en un tiempo variable, que es muy rápido en la variante </a:t>
            </a:r>
            <a:r>
              <a:rPr lang="es-ES" dirty="0" err="1"/>
              <a:t>colapsante</a:t>
            </a:r>
            <a:r>
              <a:rPr lang="es-ES" dirty="0"/>
              <a:t>. La remisión completa es muy poco frecuente. El gran problema es que la forma primaria puede recidivar en el riñón trasplantado con aparición de proteinuria casi inmediata y evoluciona hacia la insuficiencia renal.</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28</a:t>
            </a:fld>
            <a:endParaRPr lang="es-ES"/>
          </a:p>
        </p:txBody>
      </p:sp>
    </p:spTree>
    <p:extLst>
      <p:ext uri="{BB962C8B-B14F-4D97-AF65-F5344CB8AC3E}">
        <p14:creationId xmlns:p14="http://schemas.microsoft.com/office/powerpoint/2010/main" val="204689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tratamiento incluye dos aspectos: a) el común a todas las GMN, inespecífico como son </a:t>
            </a:r>
            <a:r>
              <a:rPr lang="es-ES" dirty="0" err="1"/>
              <a:t>IECAs</a:t>
            </a:r>
            <a:r>
              <a:rPr lang="es-ES" dirty="0"/>
              <a:t> y ARA 2, controlar la obesidad. El b) es el específico de esta GMN que en los casos hereditarios no existe, y en las formas primarias el tratamiento con esteroides (Son resistentes) e inmunosupresores. </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29</a:t>
            </a:fld>
            <a:endParaRPr lang="es-ES"/>
          </a:p>
        </p:txBody>
      </p:sp>
    </p:spTree>
    <p:extLst>
      <p:ext uri="{BB962C8B-B14F-4D97-AF65-F5344CB8AC3E}">
        <p14:creationId xmlns:p14="http://schemas.microsoft.com/office/powerpoint/2010/main" val="407547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GN </a:t>
            </a:r>
            <a:r>
              <a:rPr lang="es-ES" dirty="0" err="1"/>
              <a:t>FyS</a:t>
            </a:r>
            <a:r>
              <a:rPr lang="es-ES" dirty="0"/>
              <a:t> es la forma mas frecuente asociada al VIH. Cursa con un síndrome nefrótico agudo y progresión a ERC terminal por el colapso de los glomérulos. Es mas frecuente en población de color. </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30</a:t>
            </a:fld>
            <a:endParaRPr lang="es-ES"/>
          </a:p>
        </p:txBody>
      </p:sp>
    </p:spTree>
    <p:extLst>
      <p:ext uri="{BB962C8B-B14F-4D97-AF65-F5344CB8AC3E}">
        <p14:creationId xmlns:p14="http://schemas.microsoft.com/office/powerpoint/2010/main" val="245902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esquema se observan las diferencias entre la GMN de cambios mínimos y la </a:t>
            </a:r>
            <a:r>
              <a:rPr lang="es-ES" dirty="0" err="1"/>
              <a:t>FyS</a:t>
            </a:r>
            <a:r>
              <a:rPr lang="es-ES" dirty="0"/>
              <a:t>. Existe la idea que la GMN </a:t>
            </a:r>
            <a:r>
              <a:rPr lang="es-ES" dirty="0" err="1"/>
              <a:t>FyS</a:t>
            </a:r>
            <a:r>
              <a:rPr lang="es-ES" dirty="0"/>
              <a:t> es una evolución de la de cambios mínimos. Posiblemente no es así. Podría ser que en situaciones iniciales no existan las lesiones características de una manera florida.</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31</a:t>
            </a:fld>
            <a:endParaRPr lang="es-ES"/>
          </a:p>
        </p:txBody>
      </p:sp>
    </p:spTree>
    <p:extLst>
      <p:ext uri="{BB962C8B-B14F-4D97-AF65-F5344CB8AC3E}">
        <p14:creationId xmlns:p14="http://schemas.microsoft.com/office/powerpoint/2010/main" val="384153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diapositiva se observan tres dibujos/fotos en la que se intenta explicar el mecanismo de filtración por el glomérulo y las células que intervienen. En el a) se observa un esquema de un glomérulo. Se ve el ovillo vascular dentro de la cápsula de </a:t>
            </a:r>
            <a:r>
              <a:rPr lang="es-ES" dirty="0" err="1"/>
              <a:t>bowman</a:t>
            </a:r>
            <a:r>
              <a:rPr lang="es-ES" dirty="0"/>
              <a:t> que se encuentra abierta. Como se observa abrazando los vasos hay unas células con prolongaciones que son los podocitos. En el b) se ve una fotografía con estas células con sus prolongaciones inter digitadas. En el c) es un dibujo de un corte de 2 capilares con los podocitos sobre la membrana basal de estos. En el texto se explica como en el glomérulo se realiza el paso de sustancias desde el capilar al espacio filtrante, pero impide filtrar moléculas grandes como proteínas y hematíes. Las moléculas deben atravesar la barrera de filtración del glomérulo que esta formada por tres estructuras, cada una fundamental para este proceso, con características propias y capacidad de dejar pasar o no determinadas moléculas. Estas son el endotelio vascular con fenestraciones, la membrana basal del capilar, y los podocitos que están sobre ella. Los podocitos son las células mas importantes en ese proceso pues seleccionan estas por su tamaño y carga. Tienen prolongaciones (pedicelos) como si fueran pulpos que se inter digitan con los siguientes con capacidad contráctil. </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a:t>
            </a:fld>
            <a:endParaRPr lang="es-ES"/>
          </a:p>
        </p:txBody>
      </p:sp>
    </p:spTree>
    <p:extLst>
      <p:ext uri="{BB962C8B-B14F-4D97-AF65-F5344CB8AC3E}">
        <p14:creationId xmlns:p14="http://schemas.microsoft.com/office/powerpoint/2010/main" val="2191882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siguiente y </a:t>
            </a:r>
            <a:r>
              <a:rPr lang="es-ES" dirty="0" err="1"/>
              <a:t>últma</a:t>
            </a:r>
            <a:r>
              <a:rPr lang="es-ES" dirty="0"/>
              <a:t> GMN no proliferativa esta la GNM membranosa. Como su nombre indica se observa un engrosamiento de la membrana basal, que veremos a continuación.</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32</a:t>
            </a:fld>
            <a:endParaRPr lang="es-ES"/>
          </a:p>
        </p:txBody>
      </p:sp>
    </p:spTree>
    <p:extLst>
      <p:ext uri="{BB962C8B-B14F-4D97-AF65-F5344CB8AC3E}">
        <p14:creationId xmlns:p14="http://schemas.microsoft.com/office/powerpoint/2010/main" val="446075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9EEAFCF-A32F-4F3A-A46E-21F3BA678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2C4576-2CD4-4E1D-B5AE-C338513C0DA9}" type="slidenum">
              <a:rPr lang="es-ES" altLang="es-ES"/>
              <a:pPr>
                <a:spcBef>
                  <a:spcPct val="0"/>
                </a:spcBef>
              </a:pPr>
              <a:t>33</a:t>
            </a:fld>
            <a:endParaRPr lang="es-ES" altLang="es-ES"/>
          </a:p>
        </p:txBody>
      </p:sp>
      <p:sp>
        <p:nvSpPr>
          <p:cNvPr id="67587" name="Rectangle 2">
            <a:extLst>
              <a:ext uri="{FF2B5EF4-FFF2-40B4-BE49-F238E27FC236}">
                <a16:creationId xmlns:a16="http://schemas.microsoft.com/office/drawing/2014/main" id="{1983B0AF-856F-4ACD-B259-91DC35FF726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217DB2CD-3FE9-4CB8-B399-6233A1C447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El origen de esta GMN es la formación in situ de la membrana basal de inmunocomplejos (ICC). Estos ICC se originan en la vertiente subepitelial (Debajo de los podocitos). Es la GMN que con mas frecuencia origina un síndrome nefrótico. Es decir síndrome nefrótico del adulto primera posibilidad es GMN membranosa. En algunos casos el Ag es conocido como el Ag B de hepatitis, tumores, lupus, fármacos y metales.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ICC subepitelial activa el complemento originando el complejo de ataque de membrana. Los Ag pueden ser del propio podocito (Primaria) o que llegan desde lugares remotos como los vistos en la diapositiva previa (Secundaria). Una vez formados los ICC son englobados por la membrana basal lentamente, de manera que la lesión y su clínica puede durar años, incluso después de desaparecer su origen. </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34</a:t>
            </a:fld>
            <a:endParaRPr lang="es-ES"/>
          </a:p>
        </p:txBody>
      </p:sp>
    </p:spTree>
    <p:extLst>
      <p:ext uri="{BB962C8B-B14F-4D97-AF65-F5344CB8AC3E}">
        <p14:creationId xmlns:p14="http://schemas.microsoft.com/office/powerpoint/2010/main" val="100616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detección de los Ac anti PLA2R son característicos de las formas primarias, por lo que no es preciso buscar ora causa. Se hacen de rutina en adultos con síndrome nefrótico. Es una molécula </a:t>
            </a:r>
            <a:r>
              <a:rPr lang="es-ES"/>
              <a:t>muy importante en esta GMN.  </a:t>
            </a:r>
            <a:endParaRPr lang="es-ES" dirty="0"/>
          </a:p>
        </p:txBody>
      </p:sp>
      <p:sp>
        <p:nvSpPr>
          <p:cNvPr id="4" name="Marcador de número de diapositiva 3"/>
          <p:cNvSpPr>
            <a:spLocks noGrp="1"/>
          </p:cNvSpPr>
          <p:nvPr>
            <p:ph type="sldNum" sz="quarter" idx="5"/>
          </p:nvPr>
        </p:nvSpPr>
        <p:spPr/>
        <p:txBody>
          <a:bodyPr/>
          <a:lstStyle/>
          <a:p>
            <a:fld id="{06C3FC25-36CD-4DAC-AD25-9039BC0E9EF7}" type="slidenum">
              <a:rPr lang="es-ES" smtClean="0"/>
              <a:t>35</a:t>
            </a:fld>
            <a:endParaRPr lang="es-ES"/>
          </a:p>
        </p:txBody>
      </p:sp>
    </p:spTree>
    <p:extLst>
      <p:ext uri="{BB962C8B-B14F-4D97-AF65-F5344CB8AC3E}">
        <p14:creationId xmlns:p14="http://schemas.microsoft.com/office/powerpoint/2010/main" val="2026562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A38DC54-3B0B-4664-89E6-70A87239F0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776DBCB-7345-4A1D-9E35-DB5F103EF3AA}" type="slidenum">
              <a:rPr lang="en-US" altLang="es-ES"/>
              <a:pPr/>
              <a:t>36</a:t>
            </a:fld>
            <a:endParaRPr lang="en-US" altLang="es-ES"/>
          </a:p>
        </p:txBody>
      </p:sp>
      <p:sp>
        <p:nvSpPr>
          <p:cNvPr id="52227" name="Rectangle 2">
            <a:extLst>
              <a:ext uri="{FF2B5EF4-FFF2-40B4-BE49-F238E27FC236}">
                <a16:creationId xmlns:a16="http://schemas.microsoft.com/office/drawing/2014/main" id="{A9F2F2D5-48CD-4530-83D2-BF9A7079FB7F}"/>
              </a:ext>
            </a:extLst>
          </p:cNvPr>
          <p:cNvSpPr>
            <a:spLocks noGrp="1" noRot="1" noChangeAspect="1" noChangeArrowheads="1" noTextEdit="1"/>
          </p:cNvSpPr>
          <p:nvPr>
            <p:ph type="sldImg"/>
          </p:nvPr>
        </p:nvSpPr>
        <p:spPr>
          <a:xfrm>
            <a:off x="381000" y="242888"/>
            <a:ext cx="6096000" cy="3429000"/>
          </a:xfrm>
          <a:ln/>
        </p:spPr>
      </p:sp>
      <p:sp>
        <p:nvSpPr>
          <p:cNvPr id="52228" name="Rectangle 3">
            <a:extLst>
              <a:ext uri="{FF2B5EF4-FFF2-40B4-BE49-F238E27FC236}">
                <a16:creationId xmlns:a16="http://schemas.microsoft.com/office/drawing/2014/main" id="{57AE4CCA-4AB4-4117-B594-22758FA02227}"/>
              </a:ext>
            </a:extLst>
          </p:cNvPr>
          <p:cNvSpPr>
            <a:spLocks noGrp="1" noChangeArrowheads="1"/>
          </p:cNvSpPr>
          <p:nvPr>
            <p:ph type="body" idx="1"/>
          </p:nvPr>
        </p:nvSpPr>
        <p:spPr>
          <a:xfrm>
            <a:off x="455613" y="3743325"/>
            <a:ext cx="5916612" cy="5256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ES" altLang="es-ES" dirty="0">
                <a:latin typeface="Arial" panose="020B0604020202020204" pitchFamily="34" charset="0"/>
                <a:cs typeface="Arial" panose="020B0604020202020204" pitchFamily="34" charset="0"/>
              </a:rPr>
              <a:t>Como todas las células epiteliales del organismo, los podocitos y el endotelio sintetizan su correspondiente membrana basal. Ambas se fusionan en el periodo embrionario originando la </a:t>
            </a:r>
            <a:r>
              <a:rPr lang="es-ES" altLang="es-ES" b="1" dirty="0">
                <a:latin typeface="Arial" panose="020B0604020202020204" pitchFamily="34" charset="0"/>
                <a:cs typeface="Arial" panose="020B0604020202020204" pitchFamily="34" charset="0"/>
              </a:rPr>
              <a:t>membrana basal glomerular (MBG).</a:t>
            </a:r>
            <a:r>
              <a:rPr lang="es-ES" altLang="es-ES" dirty="0">
                <a:latin typeface="Arial" panose="020B0604020202020204" pitchFamily="34" charset="0"/>
                <a:cs typeface="Arial" panose="020B0604020202020204" pitchFamily="34" charset="0"/>
              </a:rPr>
              <a:t> </a:t>
            </a:r>
          </a:p>
          <a:p>
            <a:pPr eaLnBrk="1" hangingPunct="1"/>
            <a:r>
              <a:rPr lang="es-ES" altLang="es-ES" dirty="0">
                <a:latin typeface="Arial" panose="020B0604020202020204" pitchFamily="34" charset="0"/>
                <a:cs typeface="Times New Roman" panose="02020603050405020304" pitchFamily="18" charset="0"/>
              </a:rPr>
              <a:t>Con técnicas de microscopía electrónica (ME) se distinguen tres bandas en la MBG: La lámina clara interna o </a:t>
            </a:r>
            <a:r>
              <a:rPr lang="es-ES" altLang="es-ES" i="1" dirty="0">
                <a:latin typeface="Arial" panose="020B0604020202020204" pitchFamily="34" charset="0"/>
                <a:cs typeface="Times New Roman" panose="02020603050405020304" pitchFamily="18" charset="0"/>
              </a:rPr>
              <a:t>rara interna</a:t>
            </a:r>
            <a:r>
              <a:rPr lang="es-ES" altLang="es-ES" dirty="0">
                <a:latin typeface="Arial" panose="020B0604020202020204" pitchFamily="34" charset="0"/>
                <a:cs typeface="Times New Roman" panose="02020603050405020304" pitchFamily="18" charset="0"/>
              </a:rPr>
              <a:t>, en íntimo contacto con la pared endotelial, una </a:t>
            </a:r>
            <a:r>
              <a:rPr lang="es-ES" altLang="es-ES" i="1" dirty="0">
                <a:latin typeface="Arial" panose="020B0604020202020204" pitchFamily="34" charset="0"/>
                <a:cs typeface="Times New Roman" panose="02020603050405020304" pitchFamily="18" charset="0"/>
              </a:rPr>
              <a:t>lámina densa</a:t>
            </a:r>
            <a:r>
              <a:rPr lang="es-ES" altLang="es-ES" dirty="0">
                <a:latin typeface="Arial" panose="020B0604020202020204" pitchFamily="34" charset="0"/>
                <a:cs typeface="Times New Roman" panose="02020603050405020304" pitchFamily="18" charset="0"/>
              </a:rPr>
              <a:t> de disposición central y una lámina clara externa o </a:t>
            </a:r>
            <a:r>
              <a:rPr lang="es-ES" altLang="es-ES" i="1" dirty="0">
                <a:latin typeface="Arial" panose="020B0604020202020204" pitchFamily="34" charset="0"/>
                <a:cs typeface="Times New Roman" panose="02020603050405020304" pitchFamily="18" charset="0"/>
              </a:rPr>
              <a:t>rara externa</a:t>
            </a:r>
            <a:r>
              <a:rPr lang="es-ES" altLang="es-ES" dirty="0">
                <a:latin typeface="Arial" panose="020B0604020202020204" pitchFamily="34" charset="0"/>
                <a:cs typeface="Times New Roman" panose="02020603050405020304" pitchFamily="18" charset="0"/>
              </a:rPr>
              <a:t>, situada bajo los pedicelos. </a:t>
            </a:r>
          </a:p>
          <a:p>
            <a:pPr eaLnBrk="1" hangingPunct="1"/>
            <a:r>
              <a:rPr lang="es-ES" altLang="es-ES" dirty="0">
                <a:latin typeface="Arial" panose="020B0604020202020204" pitchFamily="34" charset="0"/>
                <a:cs typeface="Times New Roman" panose="02020603050405020304" pitchFamily="18" charset="0"/>
              </a:rPr>
              <a:t>El endotelio fenestrado capilar, la MBG y los pedicelos de los podocitos constituyen una unidad altamente especializada en la ultrafiltración de la sangre que llega por los capilares del glomérulo con el fin de controlar el equilibrio hidroelectrolítico del organismo y eliminar productos de desecho. Este dispositivo se denomina </a:t>
            </a:r>
            <a:r>
              <a:rPr lang="es-ES" altLang="es-ES" b="1" dirty="0">
                <a:latin typeface="Arial" panose="020B0604020202020204" pitchFamily="34" charset="0"/>
                <a:cs typeface="Times New Roman" panose="02020603050405020304" pitchFamily="18" charset="0"/>
              </a:rPr>
              <a:t>barrera de filtración glomerular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biopsia de la GMN Membranosa muestra un engrosamiento de la membrana basal que se observa en MO como un engrosamiento de pared del capilar vascular. En la foto se observa bien de forma difusa de ese engrosamiento. En la foto inferior en negro se ven las espículas que no son otra cosa que los ICC en la vertiente subepitelial. En la inmunofluorescencia abajo a derecha se observan los depósitos en forma de gránulos a lo largo de la membrana basal de IgG y complemento C3.</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37</a:t>
            </a:fld>
            <a:endParaRPr lang="es-ES"/>
          </a:p>
        </p:txBody>
      </p:sp>
    </p:spTree>
    <p:extLst>
      <p:ext uri="{BB962C8B-B14F-4D97-AF65-F5344CB8AC3E}">
        <p14:creationId xmlns:p14="http://schemas.microsoft.com/office/powerpoint/2010/main" val="1735603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72781A4-0594-4119-9756-CA1D5BAE6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94AB7-AAC6-4ACF-AB6F-BFF6683BEE3A}" type="slidenum">
              <a:rPr lang="es-ES" altLang="es-ES"/>
              <a:pPr>
                <a:spcBef>
                  <a:spcPct val="0"/>
                </a:spcBef>
              </a:pPr>
              <a:t>38</a:t>
            </a:fld>
            <a:endParaRPr lang="es-ES" altLang="es-ES"/>
          </a:p>
        </p:txBody>
      </p:sp>
      <p:sp>
        <p:nvSpPr>
          <p:cNvPr id="61443" name="Rectangle 2">
            <a:extLst>
              <a:ext uri="{FF2B5EF4-FFF2-40B4-BE49-F238E27FC236}">
                <a16:creationId xmlns:a16="http://schemas.microsoft.com/office/drawing/2014/main" id="{CCA32978-0AC0-4D2E-8391-AA860CF413C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6E7505A6-4C85-459F-824A-CF919F350B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En el esquema de izquierda se observan los ICC subepiteliales y la fusión de los podocitos inespecíficas de la proteinuria. En la plata se ven las espículas de color negro en forma de peine. En superior derecha se observa el engrosamiento de la membrana basal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46B085C-A84B-4EBE-B09C-F108922E5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05A2F7-D1AB-4517-8645-124A6BE5050E}" type="slidenum">
              <a:rPr lang="es-ES" altLang="es-ES"/>
              <a:pPr>
                <a:spcBef>
                  <a:spcPct val="0"/>
                </a:spcBef>
              </a:pPr>
              <a:t>39</a:t>
            </a:fld>
            <a:endParaRPr lang="es-ES" altLang="es-ES"/>
          </a:p>
        </p:txBody>
      </p:sp>
      <p:sp>
        <p:nvSpPr>
          <p:cNvPr id="63491" name="Rectangle 2">
            <a:extLst>
              <a:ext uri="{FF2B5EF4-FFF2-40B4-BE49-F238E27FC236}">
                <a16:creationId xmlns:a16="http://schemas.microsoft.com/office/drawing/2014/main" id="{2A700228-9433-4F8E-AF17-D949ED779C6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171CF10-7BF0-4B15-BF64-E4B3E7BA13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En la inmunofluorescencia se ven los ICC de IgG a lo largo de la membrana basal. En el microscopio electrónico se ven esos depósitos de ICC de IgG de color negro en la zona subepitelial. La membrana basal abraza los depósitos englobándolos e incrementando el grosor de la MB.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C0E778B-66CF-4627-A15B-E727B90D9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4FEBC1-33B7-403C-BFAC-3C747B9544E0}" type="slidenum">
              <a:rPr lang="es-ES" altLang="es-ES"/>
              <a:pPr>
                <a:spcBef>
                  <a:spcPct val="0"/>
                </a:spcBef>
              </a:pPr>
              <a:t>40</a:t>
            </a:fld>
            <a:endParaRPr lang="es-ES" altLang="es-ES"/>
          </a:p>
        </p:txBody>
      </p:sp>
      <p:sp>
        <p:nvSpPr>
          <p:cNvPr id="65539" name="Rectangle 2">
            <a:extLst>
              <a:ext uri="{FF2B5EF4-FFF2-40B4-BE49-F238E27FC236}">
                <a16:creationId xmlns:a16="http://schemas.microsoft.com/office/drawing/2014/main" id="{C8C3D5E9-24DF-49A0-8723-C30B0F46AC03}"/>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B5122B65-0013-4DF4-839F-6417839C8C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Por lo tanto los estadios evolutivos de la HMN membranosa son:  I) Depósitos de ICC sobre la membrana basal glomerular. II) La MBG empieza a englobar esos depósitos y forma espículas. III) Esas espículas se fusionan por encima de los ICC como puentes para englobarlos. IV) La MBG esta engrosada englobando completamente los ICC.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clínica es de síndrome nefrótico, aunque puede haber </a:t>
            </a:r>
            <a:r>
              <a:rPr lang="es-ES" dirty="0" err="1"/>
              <a:t>microhematuria</a:t>
            </a:r>
            <a:r>
              <a:rPr lang="es-ES" dirty="0"/>
              <a:t>. Puede evolucionar a la ERC terminal, y suele cursar con hipertensión arterial. Es importante diferenciar si es primaria o es secundaria a múltiples causas, pero siempre hay que buscar un tumor, a veces de muy pequeño tamaño, o una causa infecciosa.</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41</a:t>
            </a:fld>
            <a:endParaRPr lang="es-ES"/>
          </a:p>
        </p:txBody>
      </p:sp>
    </p:spTree>
    <p:extLst>
      <p:ext uri="{BB962C8B-B14F-4D97-AF65-F5344CB8AC3E}">
        <p14:creationId xmlns:p14="http://schemas.microsoft.com/office/powerpoint/2010/main" val="239337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glomerulonefritis también se clasifican por su síndrome clínico. Dentro de las que cursan con síndrome nefrótico se encuentran las GMN no proliferativas. En esta diapositiva se escriben las diferentes lesiones glomerulares que cursan con síndrome nefrótico, dentro de las cuales están las GMN no proliferativas, que cursan con ese síndrome clínico/ bioquímico.</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5</a:t>
            </a:fld>
            <a:endParaRPr lang="es-ES"/>
          </a:p>
        </p:txBody>
      </p:sp>
    </p:spTree>
    <p:extLst>
      <p:ext uri="{BB962C8B-B14F-4D97-AF65-F5344CB8AC3E}">
        <p14:creationId xmlns:p14="http://schemas.microsoft.com/office/powerpoint/2010/main" val="3734006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pronóstico de la GMN membranosa es en la misma proporción hacia la curación espontánea, cronificación sin deterioro, y otro tercio progresa hacia la ERC. Los factores que pueden indicar una mala evolución son: Hipertensión, síndrome nefrótico mantenido, lesión tubular y deterioro de la función renal.</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42</a:t>
            </a:fld>
            <a:endParaRPr lang="es-ES"/>
          </a:p>
        </p:txBody>
      </p:sp>
    </p:spTree>
    <p:extLst>
      <p:ext uri="{BB962C8B-B14F-4D97-AF65-F5344CB8AC3E}">
        <p14:creationId xmlns:p14="http://schemas.microsoft.com/office/powerpoint/2010/main" val="2409297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tratamiento de la GMN Membranosa primaria tiene dos abordajes. A) El inespecífico de las GMN y del síndrome nefrótico. B) Inmunosupresión con esteroides solos o asociados a otros como </a:t>
            </a:r>
            <a:r>
              <a:rPr lang="es-ES" dirty="0" err="1"/>
              <a:t>clorambucil</a:t>
            </a:r>
            <a:endParaRPr lang="es-ES" dirty="0"/>
          </a:p>
        </p:txBody>
      </p:sp>
      <p:sp>
        <p:nvSpPr>
          <p:cNvPr id="4" name="Marcador de número de diapositiva 3"/>
          <p:cNvSpPr>
            <a:spLocks noGrp="1"/>
          </p:cNvSpPr>
          <p:nvPr>
            <p:ph type="sldNum" sz="quarter" idx="5"/>
          </p:nvPr>
        </p:nvSpPr>
        <p:spPr/>
        <p:txBody>
          <a:bodyPr/>
          <a:lstStyle/>
          <a:p>
            <a:fld id="{06C3FC25-36CD-4DAC-AD25-9039BC0E9EF7}" type="slidenum">
              <a:rPr lang="es-ES" smtClean="0"/>
              <a:t>43</a:t>
            </a:fld>
            <a:endParaRPr lang="es-ES"/>
          </a:p>
        </p:txBody>
      </p:sp>
    </p:spTree>
    <p:extLst>
      <p:ext uri="{BB962C8B-B14F-4D97-AF65-F5344CB8AC3E}">
        <p14:creationId xmlns:p14="http://schemas.microsoft.com/office/powerpoint/2010/main" val="148424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tratamiento de la GMN Membranosa primaria: A) Objetivos: Aunque lo ideal es normalizar la proteinuria, su reducción significativa da excelentes </a:t>
            </a:r>
            <a:r>
              <a:rPr lang="es-ES" dirty="0" err="1"/>
              <a:t>resutados</a:t>
            </a:r>
            <a:r>
              <a:rPr lang="es-ES" dirty="0"/>
              <a:t>.. B) Inmunosupresión con esteroides solos o asociados a otros inmunosupresores. Los esteroides no parecen ser eficaces solos por lo que su asociación con ciclofosfamida y </a:t>
            </a:r>
            <a:r>
              <a:rPr lang="es-ES" dirty="0" err="1"/>
              <a:t>clorambucil</a:t>
            </a:r>
            <a:r>
              <a:rPr lang="es-ES" dirty="0"/>
              <a:t> (Pauta </a:t>
            </a:r>
            <a:r>
              <a:rPr lang="es-ES" dirty="0" err="1"/>
              <a:t>Ponticelli</a:t>
            </a:r>
            <a:r>
              <a:rPr lang="es-ES" dirty="0"/>
              <a:t>) tiene magníficos resultados. Otra opción son ciclosporina o </a:t>
            </a:r>
            <a:r>
              <a:rPr lang="es-ES" dirty="0" err="1"/>
              <a:t>tacrolimus</a:t>
            </a:r>
            <a:r>
              <a:rPr lang="es-ES" dirty="0"/>
              <a:t>, asociados a esteroides. La última opción con estupendos resultados y escasos efectos secundarios es el </a:t>
            </a:r>
            <a:r>
              <a:rPr lang="es-ES" dirty="0" err="1"/>
              <a:t>Rituximab</a:t>
            </a:r>
            <a:r>
              <a:rPr lang="es-ES" dirty="0"/>
              <a:t>.</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44</a:t>
            </a:fld>
            <a:endParaRPr lang="es-ES"/>
          </a:p>
        </p:txBody>
      </p:sp>
    </p:spTree>
    <p:extLst>
      <p:ext uri="{BB962C8B-B14F-4D97-AF65-F5344CB8AC3E}">
        <p14:creationId xmlns:p14="http://schemas.microsoft.com/office/powerpoint/2010/main" val="553707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diapositiva se determinan unos conceptos generales que se deben conocer de las GMN crónicas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45</a:t>
            </a:fld>
            <a:endParaRPr lang="es-ES"/>
          </a:p>
        </p:txBody>
      </p:sp>
    </p:spTree>
    <p:extLst>
      <p:ext uri="{BB962C8B-B14F-4D97-AF65-F5344CB8AC3E}">
        <p14:creationId xmlns:p14="http://schemas.microsoft.com/office/powerpoint/2010/main" val="162180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común en el tratamiento de las GMN crónicas con bloqueo del RAS (IECA y ARA II para reducir la proteinuria, diuréticos para reducir edemas. Al igual que la </a:t>
            </a:r>
            <a:r>
              <a:rPr lang="es-ES" dirty="0" err="1"/>
              <a:t>restriccoón</a:t>
            </a:r>
            <a:r>
              <a:rPr lang="es-ES" dirty="0"/>
              <a:t> salina. Un adecuado control de la TA. Se debe de hacer una leve restricción proteica en la ingesta. Si el colesterol esta alto usar  estatinas, con un LAD &lt;100. Valorar antiagregantes o anticoagulación si hay riesgo de trombosis.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46</a:t>
            </a:fld>
            <a:endParaRPr lang="es-ES"/>
          </a:p>
        </p:txBody>
      </p:sp>
    </p:spTree>
    <p:extLst>
      <p:ext uri="{BB962C8B-B14F-4D97-AF65-F5344CB8AC3E}">
        <p14:creationId xmlns:p14="http://schemas.microsoft.com/office/powerpoint/2010/main" val="1256304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Cuadro comparativo de las 3 GMN no proliferativas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47</a:t>
            </a:fld>
            <a:endParaRPr lang="es-ES"/>
          </a:p>
        </p:txBody>
      </p:sp>
    </p:spTree>
    <p:extLst>
      <p:ext uri="{BB962C8B-B14F-4D97-AF65-F5344CB8AC3E}">
        <p14:creationId xmlns:p14="http://schemas.microsoft.com/office/powerpoint/2010/main" val="1200621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Cuadro comparativo de las 3 GMN no proliferativas</a:t>
            </a:r>
          </a:p>
          <a:p>
            <a:endParaRPr lang="es-ES" dirty="0"/>
          </a:p>
        </p:txBody>
      </p:sp>
      <p:sp>
        <p:nvSpPr>
          <p:cNvPr id="4" name="Marcador de número de diapositiva 3"/>
          <p:cNvSpPr>
            <a:spLocks noGrp="1"/>
          </p:cNvSpPr>
          <p:nvPr>
            <p:ph type="sldNum" sz="quarter" idx="5"/>
          </p:nvPr>
        </p:nvSpPr>
        <p:spPr/>
        <p:txBody>
          <a:bodyPr/>
          <a:lstStyle/>
          <a:p>
            <a:fld id="{06C3FC25-36CD-4DAC-AD25-9039BC0E9EF7}" type="slidenum">
              <a:rPr lang="es-ES" smtClean="0"/>
              <a:t>48</a:t>
            </a:fld>
            <a:endParaRPr lang="es-ES"/>
          </a:p>
        </p:txBody>
      </p:sp>
    </p:spTree>
    <p:extLst>
      <p:ext uri="{BB962C8B-B14F-4D97-AF65-F5344CB8AC3E}">
        <p14:creationId xmlns:p14="http://schemas.microsoft.com/office/powerpoint/2010/main" val="376376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Dentro de las Glomerulonefritis primarias no proliferativas se encuentran la GMN de cambios mínimos, GMN focal y segmentaria y GMN membranosa. La primera que veremos será la GMN de Cambios mínimos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6</a:t>
            </a:fld>
            <a:endParaRPr lang="es-ES"/>
          </a:p>
        </p:txBody>
      </p:sp>
    </p:spTree>
    <p:extLst>
      <p:ext uri="{BB962C8B-B14F-4D97-AF65-F5344CB8AC3E}">
        <p14:creationId xmlns:p14="http://schemas.microsoft.com/office/powerpoint/2010/main" val="199791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una GMN que cursa con síndrome nefrótico, y en la biopsia en </a:t>
            </a:r>
            <a:r>
              <a:rPr lang="es-ES" dirty="0" err="1"/>
              <a:t>microoscopía</a:t>
            </a:r>
            <a:r>
              <a:rPr lang="es-ES" dirty="0"/>
              <a:t> óptica no existe ninguna alteración. Es la GMN mas frecuente en niños. Aunque la etiología no es conocida se asocia a determinadas enfermedades, alergias, infecciones fundamentalmente víricas, y otros alergenos como vacunas o picaduras.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7</a:t>
            </a:fld>
            <a:endParaRPr lang="es-ES"/>
          </a:p>
        </p:txBody>
      </p:sp>
    </p:spTree>
    <p:extLst>
      <p:ext uri="{BB962C8B-B14F-4D97-AF65-F5344CB8AC3E}">
        <p14:creationId xmlns:p14="http://schemas.microsoft.com/office/powerpoint/2010/main" val="134046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Aunque la etiología no es conocida, se han implicado los linfocitos T pues no hay depósitos de inmunoglobulinas, y responde muy bien a esteroides. Existe una disfunción reversible del podocito que permite mientras esta alterado el paso de moléculas grandes como la albúmina. </a:t>
            </a:r>
          </a:p>
          <a:p>
            <a:r>
              <a:rPr lang="es-ES" dirty="0"/>
              <a:t>En la biopsia. En MO no se observa ninguna alteración. Y en microscopio electrónico se observa fusión de pedicelos que es un dato inespecífico común en todos los síndromes nefróticos.</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8</a:t>
            </a:fld>
            <a:endParaRPr lang="es-ES"/>
          </a:p>
        </p:txBody>
      </p:sp>
    </p:spTree>
    <p:extLst>
      <p:ext uri="{BB962C8B-B14F-4D97-AF65-F5344CB8AC3E}">
        <p14:creationId xmlns:p14="http://schemas.microsoft.com/office/powerpoint/2010/main" val="227981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biopsia: a) En el dibujo se observa una fusión de pedicelos. B) MO con glomérulo normal. C) Inmunofluorescencia negativa, con un 5% de depósito de IgM</a:t>
            </a:r>
          </a:p>
        </p:txBody>
      </p:sp>
      <p:sp>
        <p:nvSpPr>
          <p:cNvPr id="4" name="Marcador de número de diapositiva 3"/>
          <p:cNvSpPr>
            <a:spLocks noGrp="1"/>
          </p:cNvSpPr>
          <p:nvPr>
            <p:ph type="sldNum" sz="quarter" idx="5"/>
          </p:nvPr>
        </p:nvSpPr>
        <p:spPr/>
        <p:txBody>
          <a:bodyPr/>
          <a:lstStyle/>
          <a:p>
            <a:fld id="{06C3FC25-36CD-4DAC-AD25-9039BC0E9EF7}" type="slidenum">
              <a:rPr lang="es-ES" smtClean="0"/>
              <a:t>9</a:t>
            </a:fld>
            <a:endParaRPr lang="es-ES"/>
          </a:p>
        </p:txBody>
      </p:sp>
    </p:spTree>
    <p:extLst>
      <p:ext uri="{BB962C8B-B14F-4D97-AF65-F5344CB8AC3E}">
        <p14:creationId xmlns:p14="http://schemas.microsoft.com/office/powerpoint/2010/main" val="234607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E2CAD57-3ACB-4FB0-B53B-67773D7E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AA6312-F07C-4C95-A43A-5FE019CE8910}" type="slidenum">
              <a:rPr lang="es-ES" altLang="es-ES"/>
              <a:pPr>
                <a:spcBef>
                  <a:spcPct val="0"/>
                </a:spcBef>
              </a:pPr>
              <a:t>10</a:t>
            </a:fld>
            <a:endParaRPr lang="es-ES" altLang="es-ES"/>
          </a:p>
        </p:txBody>
      </p:sp>
      <p:sp>
        <p:nvSpPr>
          <p:cNvPr id="29699" name="Rectangle 2">
            <a:extLst>
              <a:ext uri="{FF2B5EF4-FFF2-40B4-BE49-F238E27FC236}">
                <a16:creationId xmlns:a16="http://schemas.microsoft.com/office/drawing/2014/main" id="{76757E57-6481-4C48-AC86-463C3980261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EF2BA2B-6172-4CC0-BAD6-4EFF8D69D2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ES" dirty="0"/>
              <a:t>En estas biopsias de GMN de cambios mínimos. A) una muy leve expansión mesangial. Se observa en las flechas material </a:t>
            </a:r>
            <a:r>
              <a:rPr lang="es-ES_tradnl" altLang="es-ES" dirty="0" err="1"/>
              <a:t>fusinófilo</a:t>
            </a:r>
            <a:r>
              <a:rPr lang="es-ES_tradnl" altLang="es-ES" dirty="0"/>
              <a:t> y células. B) En la parte superior un ME normal, y abajo fusión de pedicelos.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05D2B-F6DB-40F0-8835-B4DC4E03D03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180FE34-4484-4A1B-84DE-38C691E0D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2407FC-DE63-4C0B-93A5-00BE15683342}"/>
              </a:ext>
            </a:extLst>
          </p:cNvPr>
          <p:cNvSpPr>
            <a:spLocks noGrp="1"/>
          </p:cNvSpPr>
          <p:nvPr>
            <p:ph type="dt" sz="half" idx="10"/>
          </p:nvPr>
        </p:nvSpPr>
        <p:spPr/>
        <p:txBody>
          <a:bodyPr/>
          <a:lstStyle/>
          <a:p>
            <a:fld id="{6D7F8F3B-6A15-4951-A91C-52B923251B20}" type="datetime1">
              <a:rPr lang="es-ES" smtClean="0"/>
              <a:t>14/03/2022</a:t>
            </a:fld>
            <a:endParaRPr lang="es-ES"/>
          </a:p>
        </p:txBody>
      </p:sp>
      <p:sp>
        <p:nvSpPr>
          <p:cNvPr id="5" name="Marcador de pie de página 4">
            <a:extLst>
              <a:ext uri="{FF2B5EF4-FFF2-40B4-BE49-F238E27FC236}">
                <a16:creationId xmlns:a16="http://schemas.microsoft.com/office/drawing/2014/main" id="{5ADEE981-3ED4-481C-A33A-A7F30908BDFF}"/>
              </a:ext>
            </a:extLst>
          </p:cNvPr>
          <p:cNvSpPr>
            <a:spLocks noGrp="1"/>
          </p:cNvSpPr>
          <p:nvPr>
            <p:ph type="ftr" sz="quarter" idx="11"/>
          </p:nvPr>
        </p:nvSpPr>
        <p:spPr/>
        <p:txBody>
          <a:bodyPr/>
          <a:lstStyle/>
          <a:p>
            <a:r>
              <a:rPr lang="es-ES"/>
              <a:t>Grupo Universidad de la S.E.N.</a:t>
            </a:r>
          </a:p>
        </p:txBody>
      </p:sp>
      <p:sp>
        <p:nvSpPr>
          <p:cNvPr id="6" name="Marcador de número de diapositiva 5">
            <a:extLst>
              <a:ext uri="{FF2B5EF4-FFF2-40B4-BE49-F238E27FC236}">
                <a16:creationId xmlns:a16="http://schemas.microsoft.com/office/drawing/2014/main" id="{90DF00FA-9AC8-4BE1-B408-FBFE6F9FC280}"/>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22804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0104A-D79E-4827-B8EC-E7FF9B40913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153335-7C4E-4486-B868-F5E00FBE4AE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4738C8-9D6F-47F8-A4B3-DA695D7FAB24}"/>
              </a:ext>
            </a:extLst>
          </p:cNvPr>
          <p:cNvSpPr>
            <a:spLocks noGrp="1"/>
          </p:cNvSpPr>
          <p:nvPr>
            <p:ph type="dt" sz="half" idx="10"/>
          </p:nvPr>
        </p:nvSpPr>
        <p:spPr/>
        <p:txBody>
          <a:bodyPr/>
          <a:lstStyle/>
          <a:p>
            <a:fld id="{687F8092-A74D-4CC2-8D86-A6D6A8FA966B}" type="datetime1">
              <a:rPr lang="es-ES" smtClean="0"/>
              <a:t>14/03/2022</a:t>
            </a:fld>
            <a:endParaRPr lang="es-ES"/>
          </a:p>
        </p:txBody>
      </p:sp>
      <p:sp>
        <p:nvSpPr>
          <p:cNvPr id="5" name="Marcador de pie de página 4">
            <a:extLst>
              <a:ext uri="{FF2B5EF4-FFF2-40B4-BE49-F238E27FC236}">
                <a16:creationId xmlns:a16="http://schemas.microsoft.com/office/drawing/2014/main" id="{4077DBFC-B140-4A3C-B180-CCEB895B1EA7}"/>
              </a:ext>
            </a:extLst>
          </p:cNvPr>
          <p:cNvSpPr>
            <a:spLocks noGrp="1"/>
          </p:cNvSpPr>
          <p:nvPr>
            <p:ph type="ftr" sz="quarter" idx="11"/>
          </p:nvPr>
        </p:nvSpPr>
        <p:spPr/>
        <p:txBody>
          <a:bodyPr/>
          <a:lstStyle/>
          <a:p>
            <a:r>
              <a:rPr lang="es-ES"/>
              <a:t>Grupo Universidad de la S.E.N.</a:t>
            </a:r>
          </a:p>
        </p:txBody>
      </p:sp>
      <p:sp>
        <p:nvSpPr>
          <p:cNvPr id="6" name="Marcador de número de diapositiva 5">
            <a:extLst>
              <a:ext uri="{FF2B5EF4-FFF2-40B4-BE49-F238E27FC236}">
                <a16:creationId xmlns:a16="http://schemas.microsoft.com/office/drawing/2014/main" id="{36B0D785-FBDB-4F6E-BD22-529DA8403C91}"/>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344177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5873FA-ACC6-4A96-8B68-C3D286AFFA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46E2FC-44D5-4A6A-885E-747EB9F17DC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1E58EB-0B9D-4D97-9889-A573BB16F380}"/>
              </a:ext>
            </a:extLst>
          </p:cNvPr>
          <p:cNvSpPr>
            <a:spLocks noGrp="1"/>
          </p:cNvSpPr>
          <p:nvPr>
            <p:ph type="dt" sz="half" idx="10"/>
          </p:nvPr>
        </p:nvSpPr>
        <p:spPr/>
        <p:txBody>
          <a:bodyPr/>
          <a:lstStyle/>
          <a:p>
            <a:fld id="{5037CD68-0BEE-4849-879D-57DD11042068}" type="datetime1">
              <a:rPr lang="es-ES" smtClean="0"/>
              <a:t>14/03/2022</a:t>
            </a:fld>
            <a:endParaRPr lang="es-ES"/>
          </a:p>
        </p:txBody>
      </p:sp>
      <p:sp>
        <p:nvSpPr>
          <p:cNvPr id="5" name="Marcador de pie de página 4">
            <a:extLst>
              <a:ext uri="{FF2B5EF4-FFF2-40B4-BE49-F238E27FC236}">
                <a16:creationId xmlns:a16="http://schemas.microsoft.com/office/drawing/2014/main" id="{1CAC8454-086B-4947-AC09-65A662134E3B}"/>
              </a:ext>
            </a:extLst>
          </p:cNvPr>
          <p:cNvSpPr>
            <a:spLocks noGrp="1"/>
          </p:cNvSpPr>
          <p:nvPr>
            <p:ph type="ftr" sz="quarter" idx="11"/>
          </p:nvPr>
        </p:nvSpPr>
        <p:spPr/>
        <p:txBody>
          <a:bodyPr/>
          <a:lstStyle/>
          <a:p>
            <a:r>
              <a:rPr lang="es-ES"/>
              <a:t>Grupo Universidad de la S.E.N.</a:t>
            </a:r>
          </a:p>
        </p:txBody>
      </p:sp>
      <p:sp>
        <p:nvSpPr>
          <p:cNvPr id="6" name="Marcador de número de diapositiva 5">
            <a:extLst>
              <a:ext uri="{FF2B5EF4-FFF2-40B4-BE49-F238E27FC236}">
                <a16:creationId xmlns:a16="http://schemas.microsoft.com/office/drawing/2014/main" id="{E381D2C3-BF8A-43EE-A307-D159183FAA2B}"/>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33900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Marcador de texto 2"/>
          <p:cNvSpPr>
            <a:spLocks noGrp="1"/>
          </p:cNvSpPr>
          <p:nvPr>
            <p:ph type="body" sz="half" idx="1"/>
          </p:nvPr>
        </p:nvSpPr>
        <p:spPr>
          <a:xfrm>
            <a:off x="609600" y="1600201"/>
            <a:ext cx="53848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gráfico 3"/>
          <p:cNvSpPr>
            <a:spLocks noGrp="1"/>
          </p:cNvSpPr>
          <p:nvPr>
            <p:ph type="chart" sz="half" idx="2"/>
          </p:nvPr>
        </p:nvSpPr>
        <p:spPr>
          <a:xfrm>
            <a:off x="6197600" y="1600201"/>
            <a:ext cx="5384800" cy="4525963"/>
          </a:xfrm>
        </p:spPr>
        <p:txBody>
          <a:bodyPr/>
          <a:lstStyle/>
          <a:p>
            <a:pPr lvl="0"/>
            <a:endParaRPr lang="es-ES" noProof="0"/>
          </a:p>
        </p:txBody>
      </p:sp>
      <p:sp>
        <p:nvSpPr>
          <p:cNvPr id="5" name="Rectangle 4">
            <a:extLst>
              <a:ext uri="{FF2B5EF4-FFF2-40B4-BE49-F238E27FC236}">
                <a16:creationId xmlns:a16="http://schemas.microsoft.com/office/drawing/2014/main" id="{4FDB9145-D706-4A91-9D36-A242C5D2F3AB}"/>
              </a:ext>
            </a:extLst>
          </p:cNvPr>
          <p:cNvSpPr>
            <a:spLocks noGrp="1" noChangeArrowheads="1"/>
          </p:cNvSpPr>
          <p:nvPr>
            <p:ph type="dt" sz="half" idx="10"/>
          </p:nvPr>
        </p:nvSpPr>
        <p:spPr>
          <a:ln/>
        </p:spPr>
        <p:txBody>
          <a:bodyPr/>
          <a:lstStyle>
            <a:lvl1pPr>
              <a:defRPr/>
            </a:lvl1pPr>
          </a:lstStyle>
          <a:p>
            <a:pPr>
              <a:defRPr/>
            </a:pPr>
            <a:fld id="{B4A2ABF0-B59F-4DA3-A06C-25AB97B24F2C}" type="datetime1">
              <a:rPr lang="es-ES" altLang="es-ES" smtClean="0"/>
              <a:t>14/03/2022</a:t>
            </a:fld>
            <a:endParaRPr lang="es-ES" altLang="es-ES"/>
          </a:p>
        </p:txBody>
      </p:sp>
      <p:sp>
        <p:nvSpPr>
          <p:cNvPr id="6" name="Rectangle 5">
            <a:extLst>
              <a:ext uri="{FF2B5EF4-FFF2-40B4-BE49-F238E27FC236}">
                <a16:creationId xmlns:a16="http://schemas.microsoft.com/office/drawing/2014/main" id="{64DC4333-A04E-42B4-AA63-803C954CC108}"/>
              </a:ext>
            </a:extLst>
          </p:cNvPr>
          <p:cNvSpPr>
            <a:spLocks noGrp="1" noChangeArrowheads="1"/>
          </p:cNvSpPr>
          <p:nvPr>
            <p:ph type="ftr" sz="quarter" idx="11"/>
          </p:nvPr>
        </p:nvSpPr>
        <p:spPr>
          <a:ln/>
        </p:spPr>
        <p:txBody>
          <a:bodyPr/>
          <a:lstStyle>
            <a:lvl1pPr>
              <a:defRPr/>
            </a:lvl1pPr>
          </a:lstStyle>
          <a:p>
            <a:pPr>
              <a:defRPr/>
            </a:pPr>
            <a:r>
              <a:rPr lang="es-ES" altLang="es-ES"/>
              <a:t>Grupo Universidad de la S.E.N.</a:t>
            </a:r>
          </a:p>
        </p:txBody>
      </p:sp>
      <p:sp>
        <p:nvSpPr>
          <p:cNvPr id="7" name="Rectangle 6">
            <a:extLst>
              <a:ext uri="{FF2B5EF4-FFF2-40B4-BE49-F238E27FC236}">
                <a16:creationId xmlns:a16="http://schemas.microsoft.com/office/drawing/2014/main" id="{D68CE266-51F2-44E5-B8F1-7DD925BDA396}"/>
              </a:ext>
            </a:extLst>
          </p:cNvPr>
          <p:cNvSpPr>
            <a:spLocks noGrp="1" noChangeArrowheads="1"/>
          </p:cNvSpPr>
          <p:nvPr>
            <p:ph type="sldNum" sz="quarter" idx="12"/>
          </p:nvPr>
        </p:nvSpPr>
        <p:spPr>
          <a:ln/>
        </p:spPr>
        <p:txBody>
          <a:bodyPr/>
          <a:lstStyle>
            <a:lvl1pPr>
              <a:defRPr/>
            </a:lvl1pPr>
          </a:lstStyle>
          <a:p>
            <a:pPr>
              <a:defRPr/>
            </a:pPr>
            <a:fld id="{92CA0CAE-253C-49CE-B2EF-741A6A205186}" type="slidenum">
              <a:rPr lang="es-ES" altLang="es-ES"/>
              <a:pPr>
                <a:defRPr/>
              </a:pPr>
              <a:t>‹Nº›</a:t>
            </a:fld>
            <a:endParaRPr lang="es-ES" altLang="es-ES"/>
          </a:p>
        </p:txBody>
      </p:sp>
    </p:spTree>
    <p:extLst>
      <p:ext uri="{BB962C8B-B14F-4D97-AF65-F5344CB8AC3E}">
        <p14:creationId xmlns:p14="http://schemas.microsoft.com/office/powerpoint/2010/main" val="251748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F0CF5-ADA8-4FA5-9C13-DA0CEE2E9F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78F5549-0F26-43B4-8624-310437B537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29F519-DD15-42DE-A9AA-C99B1A890B1D}"/>
              </a:ext>
            </a:extLst>
          </p:cNvPr>
          <p:cNvSpPr>
            <a:spLocks noGrp="1"/>
          </p:cNvSpPr>
          <p:nvPr>
            <p:ph type="dt" sz="half" idx="10"/>
          </p:nvPr>
        </p:nvSpPr>
        <p:spPr/>
        <p:txBody>
          <a:bodyPr/>
          <a:lstStyle/>
          <a:p>
            <a:fld id="{2903447F-9519-4BDD-B10F-5E8A8FA102E2}" type="datetime1">
              <a:rPr lang="es-ES" smtClean="0"/>
              <a:t>14/03/2022</a:t>
            </a:fld>
            <a:endParaRPr lang="es-ES"/>
          </a:p>
        </p:txBody>
      </p:sp>
      <p:sp>
        <p:nvSpPr>
          <p:cNvPr id="5" name="Marcador de pie de página 4">
            <a:extLst>
              <a:ext uri="{FF2B5EF4-FFF2-40B4-BE49-F238E27FC236}">
                <a16:creationId xmlns:a16="http://schemas.microsoft.com/office/drawing/2014/main" id="{623F514C-39F8-4291-9219-02F33760FC51}"/>
              </a:ext>
            </a:extLst>
          </p:cNvPr>
          <p:cNvSpPr>
            <a:spLocks noGrp="1"/>
          </p:cNvSpPr>
          <p:nvPr>
            <p:ph type="ftr" sz="quarter" idx="11"/>
          </p:nvPr>
        </p:nvSpPr>
        <p:spPr/>
        <p:txBody>
          <a:bodyPr/>
          <a:lstStyle/>
          <a:p>
            <a:r>
              <a:rPr lang="es-ES"/>
              <a:t>Grupo Universidad de la S.E.N.</a:t>
            </a:r>
          </a:p>
        </p:txBody>
      </p:sp>
      <p:sp>
        <p:nvSpPr>
          <p:cNvPr id="6" name="Marcador de número de diapositiva 5">
            <a:extLst>
              <a:ext uri="{FF2B5EF4-FFF2-40B4-BE49-F238E27FC236}">
                <a16:creationId xmlns:a16="http://schemas.microsoft.com/office/drawing/2014/main" id="{BF4CEE59-0CB9-483B-A820-93D6AD2DD276}"/>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533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DF899-9D94-4979-B40B-21823DBEF5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5C72AB-F8AB-4C89-A592-B17A00296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3D7D57-EBF5-48FA-879B-11EEA530F014}"/>
              </a:ext>
            </a:extLst>
          </p:cNvPr>
          <p:cNvSpPr>
            <a:spLocks noGrp="1"/>
          </p:cNvSpPr>
          <p:nvPr>
            <p:ph type="dt" sz="half" idx="10"/>
          </p:nvPr>
        </p:nvSpPr>
        <p:spPr/>
        <p:txBody>
          <a:bodyPr/>
          <a:lstStyle/>
          <a:p>
            <a:fld id="{03589CC1-184B-4D9B-8A93-7D8B96362A22}" type="datetime1">
              <a:rPr lang="es-ES" smtClean="0"/>
              <a:t>14/03/2022</a:t>
            </a:fld>
            <a:endParaRPr lang="es-ES"/>
          </a:p>
        </p:txBody>
      </p:sp>
      <p:sp>
        <p:nvSpPr>
          <p:cNvPr id="5" name="Marcador de pie de página 4">
            <a:extLst>
              <a:ext uri="{FF2B5EF4-FFF2-40B4-BE49-F238E27FC236}">
                <a16:creationId xmlns:a16="http://schemas.microsoft.com/office/drawing/2014/main" id="{B3AD1ADD-9225-489C-A032-E9503D9CA0A3}"/>
              </a:ext>
            </a:extLst>
          </p:cNvPr>
          <p:cNvSpPr>
            <a:spLocks noGrp="1"/>
          </p:cNvSpPr>
          <p:nvPr>
            <p:ph type="ftr" sz="quarter" idx="11"/>
          </p:nvPr>
        </p:nvSpPr>
        <p:spPr/>
        <p:txBody>
          <a:bodyPr/>
          <a:lstStyle/>
          <a:p>
            <a:r>
              <a:rPr lang="es-ES"/>
              <a:t>Grupo Universidad de la S.E.N.</a:t>
            </a:r>
          </a:p>
        </p:txBody>
      </p:sp>
      <p:sp>
        <p:nvSpPr>
          <p:cNvPr id="6" name="Marcador de número de diapositiva 5">
            <a:extLst>
              <a:ext uri="{FF2B5EF4-FFF2-40B4-BE49-F238E27FC236}">
                <a16:creationId xmlns:a16="http://schemas.microsoft.com/office/drawing/2014/main" id="{97B2ED8D-5113-4EA7-B80D-14BFC47BF9D2}"/>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08190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7839D-8781-43B2-9035-28742A6A7F9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87CC5D-E413-4143-8C0F-48F8E156AB6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CB29649-B1E1-481D-8981-0C0A8D3CD9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CE293C-EBA6-4A43-AECC-DBA4E6B47B7E}"/>
              </a:ext>
            </a:extLst>
          </p:cNvPr>
          <p:cNvSpPr>
            <a:spLocks noGrp="1"/>
          </p:cNvSpPr>
          <p:nvPr>
            <p:ph type="dt" sz="half" idx="10"/>
          </p:nvPr>
        </p:nvSpPr>
        <p:spPr/>
        <p:txBody>
          <a:bodyPr/>
          <a:lstStyle/>
          <a:p>
            <a:fld id="{DCF222DC-44D4-4117-85CE-794B5463864B}" type="datetime1">
              <a:rPr lang="es-ES" smtClean="0"/>
              <a:t>14/03/2022</a:t>
            </a:fld>
            <a:endParaRPr lang="es-ES"/>
          </a:p>
        </p:txBody>
      </p:sp>
      <p:sp>
        <p:nvSpPr>
          <p:cNvPr id="6" name="Marcador de pie de página 5">
            <a:extLst>
              <a:ext uri="{FF2B5EF4-FFF2-40B4-BE49-F238E27FC236}">
                <a16:creationId xmlns:a16="http://schemas.microsoft.com/office/drawing/2014/main" id="{445219D3-573B-43FA-82C5-6FE896BE828A}"/>
              </a:ext>
            </a:extLst>
          </p:cNvPr>
          <p:cNvSpPr>
            <a:spLocks noGrp="1"/>
          </p:cNvSpPr>
          <p:nvPr>
            <p:ph type="ftr" sz="quarter" idx="11"/>
          </p:nvPr>
        </p:nvSpPr>
        <p:spPr/>
        <p:txBody>
          <a:bodyPr/>
          <a:lstStyle/>
          <a:p>
            <a:r>
              <a:rPr lang="es-ES"/>
              <a:t>Grupo Universidad de la S.E.N.</a:t>
            </a:r>
          </a:p>
        </p:txBody>
      </p:sp>
      <p:sp>
        <p:nvSpPr>
          <p:cNvPr id="7" name="Marcador de número de diapositiva 6">
            <a:extLst>
              <a:ext uri="{FF2B5EF4-FFF2-40B4-BE49-F238E27FC236}">
                <a16:creationId xmlns:a16="http://schemas.microsoft.com/office/drawing/2014/main" id="{497933AF-2A07-4EF9-9E7A-4805AE64E8EB}"/>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51517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B3E15-4D59-4813-A487-3A76E35E2B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2E77C2-D334-4406-86F9-69915CF28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2BF8F0-D481-4CB1-B2A5-3A73C684E94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2F916A0-B07F-467F-9B75-5B54ED24D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16BB43-A570-4402-BD0C-BA5519FB82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72ECD64-A8F7-45A3-BCB0-937F5A013489}"/>
              </a:ext>
            </a:extLst>
          </p:cNvPr>
          <p:cNvSpPr>
            <a:spLocks noGrp="1"/>
          </p:cNvSpPr>
          <p:nvPr>
            <p:ph type="dt" sz="half" idx="10"/>
          </p:nvPr>
        </p:nvSpPr>
        <p:spPr/>
        <p:txBody>
          <a:bodyPr/>
          <a:lstStyle/>
          <a:p>
            <a:fld id="{2CA88092-1263-461D-A5A4-D173632D4865}" type="datetime1">
              <a:rPr lang="es-ES" smtClean="0"/>
              <a:t>14/03/2022</a:t>
            </a:fld>
            <a:endParaRPr lang="es-ES"/>
          </a:p>
        </p:txBody>
      </p:sp>
      <p:sp>
        <p:nvSpPr>
          <p:cNvPr id="8" name="Marcador de pie de página 7">
            <a:extLst>
              <a:ext uri="{FF2B5EF4-FFF2-40B4-BE49-F238E27FC236}">
                <a16:creationId xmlns:a16="http://schemas.microsoft.com/office/drawing/2014/main" id="{DDDAEF1E-AB15-47DF-AC1A-2FCB56A52FCC}"/>
              </a:ext>
            </a:extLst>
          </p:cNvPr>
          <p:cNvSpPr>
            <a:spLocks noGrp="1"/>
          </p:cNvSpPr>
          <p:nvPr>
            <p:ph type="ftr" sz="quarter" idx="11"/>
          </p:nvPr>
        </p:nvSpPr>
        <p:spPr/>
        <p:txBody>
          <a:bodyPr/>
          <a:lstStyle/>
          <a:p>
            <a:r>
              <a:rPr lang="es-ES"/>
              <a:t>Grupo Universidad de la S.E.N.</a:t>
            </a:r>
          </a:p>
        </p:txBody>
      </p:sp>
      <p:sp>
        <p:nvSpPr>
          <p:cNvPr id="9" name="Marcador de número de diapositiva 8">
            <a:extLst>
              <a:ext uri="{FF2B5EF4-FFF2-40B4-BE49-F238E27FC236}">
                <a16:creationId xmlns:a16="http://schemas.microsoft.com/office/drawing/2014/main" id="{BE04CF34-44F0-4E5C-8EB8-3BFD71D898DD}"/>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325349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852A6-72AB-457B-A694-4DFD7BE043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DCFDFD-B2E0-4231-98EE-1F33DC4198D1}"/>
              </a:ext>
            </a:extLst>
          </p:cNvPr>
          <p:cNvSpPr>
            <a:spLocks noGrp="1"/>
          </p:cNvSpPr>
          <p:nvPr>
            <p:ph type="dt" sz="half" idx="10"/>
          </p:nvPr>
        </p:nvSpPr>
        <p:spPr/>
        <p:txBody>
          <a:bodyPr/>
          <a:lstStyle/>
          <a:p>
            <a:fld id="{0483F7C7-9B02-4C9E-AB24-C809716B237E}" type="datetime1">
              <a:rPr lang="es-ES" smtClean="0"/>
              <a:t>14/03/2022</a:t>
            </a:fld>
            <a:endParaRPr lang="es-ES"/>
          </a:p>
        </p:txBody>
      </p:sp>
      <p:sp>
        <p:nvSpPr>
          <p:cNvPr id="4" name="Marcador de pie de página 3">
            <a:extLst>
              <a:ext uri="{FF2B5EF4-FFF2-40B4-BE49-F238E27FC236}">
                <a16:creationId xmlns:a16="http://schemas.microsoft.com/office/drawing/2014/main" id="{F3FFA382-394A-4CF4-A356-8CA5D89629DA}"/>
              </a:ext>
            </a:extLst>
          </p:cNvPr>
          <p:cNvSpPr>
            <a:spLocks noGrp="1"/>
          </p:cNvSpPr>
          <p:nvPr>
            <p:ph type="ftr" sz="quarter" idx="11"/>
          </p:nvPr>
        </p:nvSpPr>
        <p:spPr/>
        <p:txBody>
          <a:bodyPr/>
          <a:lstStyle/>
          <a:p>
            <a:r>
              <a:rPr lang="es-ES"/>
              <a:t>Grupo Universidad de la S.E.N.</a:t>
            </a:r>
          </a:p>
        </p:txBody>
      </p:sp>
      <p:sp>
        <p:nvSpPr>
          <p:cNvPr id="5" name="Marcador de número de diapositiva 4">
            <a:extLst>
              <a:ext uri="{FF2B5EF4-FFF2-40B4-BE49-F238E27FC236}">
                <a16:creationId xmlns:a16="http://schemas.microsoft.com/office/drawing/2014/main" id="{8C021F68-6321-41F0-890C-714BF22001A1}"/>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381234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C4E8F5-0228-4D86-BEB1-A5D432BB6443}"/>
              </a:ext>
            </a:extLst>
          </p:cNvPr>
          <p:cNvSpPr>
            <a:spLocks noGrp="1"/>
          </p:cNvSpPr>
          <p:nvPr>
            <p:ph type="dt" sz="half" idx="10"/>
          </p:nvPr>
        </p:nvSpPr>
        <p:spPr/>
        <p:txBody>
          <a:bodyPr/>
          <a:lstStyle/>
          <a:p>
            <a:fld id="{4DF15FA5-6C78-41BF-B7E9-2B78AD585327}" type="datetime1">
              <a:rPr lang="es-ES" smtClean="0"/>
              <a:t>14/03/2022</a:t>
            </a:fld>
            <a:endParaRPr lang="es-ES"/>
          </a:p>
        </p:txBody>
      </p:sp>
      <p:sp>
        <p:nvSpPr>
          <p:cNvPr id="3" name="Marcador de pie de página 2">
            <a:extLst>
              <a:ext uri="{FF2B5EF4-FFF2-40B4-BE49-F238E27FC236}">
                <a16:creationId xmlns:a16="http://schemas.microsoft.com/office/drawing/2014/main" id="{36511663-6A33-4F4C-A97D-B92CCA040609}"/>
              </a:ext>
            </a:extLst>
          </p:cNvPr>
          <p:cNvSpPr>
            <a:spLocks noGrp="1"/>
          </p:cNvSpPr>
          <p:nvPr>
            <p:ph type="ftr" sz="quarter" idx="11"/>
          </p:nvPr>
        </p:nvSpPr>
        <p:spPr/>
        <p:txBody>
          <a:bodyPr/>
          <a:lstStyle/>
          <a:p>
            <a:r>
              <a:rPr lang="es-ES"/>
              <a:t>Grupo Universidad de la S.E.N.</a:t>
            </a:r>
          </a:p>
        </p:txBody>
      </p:sp>
      <p:sp>
        <p:nvSpPr>
          <p:cNvPr id="4" name="Marcador de número de diapositiva 3">
            <a:extLst>
              <a:ext uri="{FF2B5EF4-FFF2-40B4-BE49-F238E27FC236}">
                <a16:creationId xmlns:a16="http://schemas.microsoft.com/office/drawing/2014/main" id="{6E658BE6-5D59-4EC0-9FA3-07D2763FE4AD}"/>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44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0360-C83F-402E-AB9D-2D87E017FF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C66BF0-0BC8-45FE-9520-726326627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7AD762A-FB3F-4B3E-A8B6-5BB2A1C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E101FD-EE5C-4F94-ADED-3107156399DB}"/>
              </a:ext>
            </a:extLst>
          </p:cNvPr>
          <p:cNvSpPr>
            <a:spLocks noGrp="1"/>
          </p:cNvSpPr>
          <p:nvPr>
            <p:ph type="dt" sz="half" idx="10"/>
          </p:nvPr>
        </p:nvSpPr>
        <p:spPr/>
        <p:txBody>
          <a:bodyPr/>
          <a:lstStyle/>
          <a:p>
            <a:fld id="{926DE4BC-2818-4A00-A5A2-2336D1E7DAF6}" type="datetime1">
              <a:rPr lang="es-ES" smtClean="0"/>
              <a:t>14/03/2022</a:t>
            </a:fld>
            <a:endParaRPr lang="es-ES"/>
          </a:p>
        </p:txBody>
      </p:sp>
      <p:sp>
        <p:nvSpPr>
          <p:cNvPr id="6" name="Marcador de pie de página 5">
            <a:extLst>
              <a:ext uri="{FF2B5EF4-FFF2-40B4-BE49-F238E27FC236}">
                <a16:creationId xmlns:a16="http://schemas.microsoft.com/office/drawing/2014/main" id="{ED81E98E-E9AD-4406-BCB0-66C6F70DC392}"/>
              </a:ext>
            </a:extLst>
          </p:cNvPr>
          <p:cNvSpPr>
            <a:spLocks noGrp="1"/>
          </p:cNvSpPr>
          <p:nvPr>
            <p:ph type="ftr" sz="quarter" idx="11"/>
          </p:nvPr>
        </p:nvSpPr>
        <p:spPr/>
        <p:txBody>
          <a:bodyPr/>
          <a:lstStyle/>
          <a:p>
            <a:r>
              <a:rPr lang="es-ES"/>
              <a:t>Grupo Universidad de la S.E.N.</a:t>
            </a:r>
          </a:p>
        </p:txBody>
      </p:sp>
      <p:sp>
        <p:nvSpPr>
          <p:cNvPr id="7" name="Marcador de número de diapositiva 6">
            <a:extLst>
              <a:ext uri="{FF2B5EF4-FFF2-40B4-BE49-F238E27FC236}">
                <a16:creationId xmlns:a16="http://schemas.microsoft.com/office/drawing/2014/main" id="{9E7F1F02-5D93-47C8-8DA1-0B2B42E09201}"/>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31179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E09782-63BB-4A95-8CAE-1F2203183B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6511B26-6E4F-4406-A43C-DCBDB6960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7F8A66C-3B3F-4353-BBA1-7255524DC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5A9922-E04C-4CC5-A522-2D1ABA7BAFC8}"/>
              </a:ext>
            </a:extLst>
          </p:cNvPr>
          <p:cNvSpPr>
            <a:spLocks noGrp="1"/>
          </p:cNvSpPr>
          <p:nvPr>
            <p:ph type="dt" sz="half" idx="10"/>
          </p:nvPr>
        </p:nvSpPr>
        <p:spPr/>
        <p:txBody>
          <a:bodyPr/>
          <a:lstStyle/>
          <a:p>
            <a:fld id="{0F9A853E-2DB1-4DCB-BC14-9906C431B4EF}" type="datetime1">
              <a:rPr lang="es-ES" smtClean="0"/>
              <a:t>14/03/2022</a:t>
            </a:fld>
            <a:endParaRPr lang="es-ES"/>
          </a:p>
        </p:txBody>
      </p:sp>
      <p:sp>
        <p:nvSpPr>
          <p:cNvPr id="6" name="Marcador de pie de página 5">
            <a:extLst>
              <a:ext uri="{FF2B5EF4-FFF2-40B4-BE49-F238E27FC236}">
                <a16:creationId xmlns:a16="http://schemas.microsoft.com/office/drawing/2014/main" id="{1D584E30-7AB3-4755-9A79-99F51A6A6C56}"/>
              </a:ext>
            </a:extLst>
          </p:cNvPr>
          <p:cNvSpPr>
            <a:spLocks noGrp="1"/>
          </p:cNvSpPr>
          <p:nvPr>
            <p:ph type="ftr" sz="quarter" idx="11"/>
          </p:nvPr>
        </p:nvSpPr>
        <p:spPr/>
        <p:txBody>
          <a:bodyPr/>
          <a:lstStyle/>
          <a:p>
            <a:r>
              <a:rPr lang="es-ES"/>
              <a:t>Grupo Universidad de la S.E.N.</a:t>
            </a:r>
          </a:p>
        </p:txBody>
      </p:sp>
      <p:sp>
        <p:nvSpPr>
          <p:cNvPr id="7" name="Marcador de número de diapositiva 6">
            <a:extLst>
              <a:ext uri="{FF2B5EF4-FFF2-40B4-BE49-F238E27FC236}">
                <a16:creationId xmlns:a16="http://schemas.microsoft.com/office/drawing/2014/main" id="{9585C551-1DAE-4F2A-A44B-EE5EF85F1544}"/>
              </a:ext>
            </a:extLst>
          </p:cNvPr>
          <p:cNvSpPr>
            <a:spLocks noGrp="1"/>
          </p:cNvSpPr>
          <p:nvPr>
            <p:ph type="sldNum" sz="quarter" idx="12"/>
          </p:nvPr>
        </p:nvSpPr>
        <p:spPr/>
        <p:txBody>
          <a:bodyPr/>
          <a:lstStyle/>
          <a:p>
            <a:fld id="{11B79EA5-9E52-4B74-B22D-AE5DAFDF010E}" type="slidenum">
              <a:rPr lang="es-ES" smtClean="0"/>
              <a:t>‹Nº›</a:t>
            </a:fld>
            <a:endParaRPr lang="es-ES"/>
          </a:p>
        </p:txBody>
      </p:sp>
    </p:spTree>
    <p:extLst>
      <p:ext uri="{BB962C8B-B14F-4D97-AF65-F5344CB8AC3E}">
        <p14:creationId xmlns:p14="http://schemas.microsoft.com/office/powerpoint/2010/main" val="285711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1853A7-7529-4792-B15C-FCBDB6742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48119E4-69DE-4EEE-BC01-777732C94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176E-DC6C-469F-908E-8FA13BFC5D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D82EC-0784-4656-A31A-43010B747405}" type="datetime1">
              <a:rPr lang="es-ES" smtClean="0"/>
              <a:t>14/03/2022</a:t>
            </a:fld>
            <a:endParaRPr lang="es-ES"/>
          </a:p>
        </p:txBody>
      </p:sp>
      <p:sp>
        <p:nvSpPr>
          <p:cNvPr id="5" name="Marcador de pie de página 4">
            <a:extLst>
              <a:ext uri="{FF2B5EF4-FFF2-40B4-BE49-F238E27FC236}">
                <a16:creationId xmlns:a16="http://schemas.microsoft.com/office/drawing/2014/main" id="{631B145C-E5D0-4F99-AAAE-8F2ECD715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Grupo Universidad de la S.E.N.</a:t>
            </a:r>
          </a:p>
        </p:txBody>
      </p:sp>
      <p:sp>
        <p:nvSpPr>
          <p:cNvPr id="6" name="Marcador de número de diapositiva 5">
            <a:extLst>
              <a:ext uri="{FF2B5EF4-FFF2-40B4-BE49-F238E27FC236}">
                <a16:creationId xmlns:a16="http://schemas.microsoft.com/office/drawing/2014/main" id="{B7A77B02-EC94-4CA1-860D-D59723893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79EA5-9E52-4B74-B22D-AE5DAFDF010E}" type="slidenum">
              <a:rPr lang="es-ES" smtClean="0"/>
              <a:t>‹Nº›</a:t>
            </a:fld>
            <a:endParaRPr lang="es-ES"/>
          </a:p>
        </p:txBody>
      </p:sp>
    </p:spTree>
    <p:extLst>
      <p:ext uri="{BB962C8B-B14F-4D97-AF65-F5344CB8AC3E}">
        <p14:creationId xmlns:p14="http://schemas.microsoft.com/office/powerpoint/2010/main" val="77392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oleObject" Target="../embeddings/oleObject6.bin"/><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00C6B3A-7E0B-46C1-BF3A-41FB6A4C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439" y="115888"/>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victor\OneDrive\NEFROLOGIA AL DIA\DOMINIO\Dossier\Icono NAD.jpg">
            <a:extLst>
              <a:ext uri="{FF2B5EF4-FFF2-40B4-BE49-F238E27FC236}">
                <a16:creationId xmlns:a16="http://schemas.microsoft.com/office/drawing/2014/main" id="{82142A4E-8951-40C9-A0A3-273A0A3A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31273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8 Rectángulo">
            <a:extLst>
              <a:ext uri="{FF2B5EF4-FFF2-40B4-BE49-F238E27FC236}">
                <a16:creationId xmlns:a16="http://schemas.microsoft.com/office/drawing/2014/main" id="{C6C03623-4A8E-4ED9-B867-D75B4BE3C43E}"/>
              </a:ext>
            </a:extLst>
          </p:cNvPr>
          <p:cNvSpPr>
            <a:spLocks noChangeArrowheads="1"/>
          </p:cNvSpPr>
          <p:nvPr/>
        </p:nvSpPr>
        <p:spPr bwMode="auto">
          <a:xfrm>
            <a:off x="4008438" y="193676"/>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200" b="1">
                <a:solidFill>
                  <a:srgbClr val="0000FF"/>
                </a:solidFill>
              </a:rPr>
              <a:t>Grupo Universidad de la SEN para Docencia de Grado</a:t>
            </a:r>
          </a:p>
          <a:p>
            <a:pPr algn="ctr" eaLnBrk="1" hangingPunct="1">
              <a:spcBef>
                <a:spcPct val="0"/>
              </a:spcBef>
              <a:buFontTx/>
              <a:buNone/>
            </a:pPr>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C71941E3-4100-4CC5-A695-1B4D32734F42}"/>
              </a:ext>
            </a:extLst>
          </p:cNvPr>
          <p:cNvCxnSpPr/>
          <p:nvPr/>
        </p:nvCxnSpPr>
        <p:spPr>
          <a:xfrm>
            <a:off x="1776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04" name="CuadroTexto 7">
            <a:extLst>
              <a:ext uri="{FF2B5EF4-FFF2-40B4-BE49-F238E27FC236}">
                <a16:creationId xmlns:a16="http://schemas.microsoft.com/office/drawing/2014/main" id="{499BA849-96D8-4A35-A785-A97B39538BA2}"/>
              </a:ext>
            </a:extLst>
          </p:cNvPr>
          <p:cNvSpPr txBox="1">
            <a:spLocks noChangeArrowheads="1"/>
          </p:cNvSpPr>
          <p:nvPr/>
        </p:nvSpPr>
        <p:spPr bwMode="auto">
          <a:xfrm>
            <a:off x="1703389" y="949326"/>
            <a:ext cx="322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u="sng">
                <a:solidFill>
                  <a:srgbClr val="0000FF"/>
                </a:solidFill>
                <a:latin typeface="Arial" panose="020B0604020202020204" pitchFamily="34" charset="0"/>
              </a:rPr>
              <a:t>  http://www.nefrologiaaldia.org</a:t>
            </a:r>
          </a:p>
        </p:txBody>
      </p:sp>
      <p:sp>
        <p:nvSpPr>
          <p:cNvPr id="12" name="Text Box 309">
            <a:extLst>
              <a:ext uri="{FF2B5EF4-FFF2-40B4-BE49-F238E27FC236}">
                <a16:creationId xmlns:a16="http://schemas.microsoft.com/office/drawing/2014/main" id="{2F39F037-EC5E-4066-B2E8-A0D695E292EA}"/>
              </a:ext>
            </a:extLst>
          </p:cNvPr>
          <p:cNvSpPr txBox="1">
            <a:spLocks noChangeArrowheads="1"/>
          </p:cNvSpPr>
          <p:nvPr/>
        </p:nvSpPr>
        <p:spPr bwMode="auto">
          <a:xfrm>
            <a:off x="1597602" y="2960628"/>
            <a:ext cx="33284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dirty="0"/>
              <a:t>PONENTES: Dr. Emilio González Parra</a:t>
            </a:r>
          </a:p>
          <a:p>
            <a:pPr>
              <a:spcBef>
                <a:spcPct val="0"/>
              </a:spcBef>
              <a:buNone/>
            </a:pPr>
            <a:r>
              <a:rPr lang="es-ES" altLang="es-ES" sz="1400" dirty="0"/>
              <a:t>Dr. Alberto Ortiz Arduan</a:t>
            </a:r>
          </a:p>
          <a:p>
            <a:pPr eaLnBrk="1" hangingPunct="1">
              <a:spcBef>
                <a:spcPct val="0"/>
              </a:spcBef>
              <a:buFontTx/>
              <a:buNone/>
            </a:pPr>
            <a:r>
              <a:rPr lang="es-ES" altLang="es-ES" sz="1400" dirty="0"/>
              <a:t>HOSPITAL: Fundación Jiménez Díaz. Madrid</a:t>
            </a:r>
          </a:p>
          <a:p>
            <a:pPr eaLnBrk="1" hangingPunct="1">
              <a:spcBef>
                <a:spcPct val="0"/>
              </a:spcBef>
              <a:buFontTx/>
              <a:buNone/>
            </a:pPr>
            <a:r>
              <a:rPr lang="es-ES" altLang="es-ES" sz="1400" dirty="0"/>
              <a:t>UNIVERSIDAD AUTÓNOMA DE MADRID</a:t>
            </a:r>
          </a:p>
          <a:p>
            <a:pPr eaLnBrk="1" hangingPunct="1">
              <a:spcBef>
                <a:spcPct val="0"/>
              </a:spcBef>
              <a:buFontTx/>
              <a:buNone/>
            </a:pPr>
            <a:endParaRPr lang="es-ES" altLang="es-ES" sz="1400" dirty="0"/>
          </a:p>
        </p:txBody>
      </p:sp>
      <p:sp>
        <p:nvSpPr>
          <p:cNvPr id="13" name="309 CuadroTexto">
            <a:extLst>
              <a:ext uri="{FF2B5EF4-FFF2-40B4-BE49-F238E27FC236}">
                <a16:creationId xmlns:a16="http://schemas.microsoft.com/office/drawing/2014/main" id="{343F862B-1A22-45AB-A492-00A5428121AE}"/>
              </a:ext>
            </a:extLst>
          </p:cNvPr>
          <p:cNvSpPr txBox="1">
            <a:spLocks noChangeArrowheads="1"/>
          </p:cNvSpPr>
          <p:nvPr/>
        </p:nvSpPr>
        <p:spPr bwMode="auto">
          <a:xfrm>
            <a:off x="1192404" y="1848684"/>
            <a:ext cx="9807191"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4000" b="1"/>
              <a:t>GLOMERULONEFRITIS NO </a:t>
            </a:r>
            <a:r>
              <a:rPr lang="es-ES" altLang="es-ES" sz="4000" b="1" dirty="0"/>
              <a:t>PROLIFERATIVAS</a:t>
            </a:r>
          </a:p>
        </p:txBody>
      </p:sp>
      <p:sp>
        <p:nvSpPr>
          <p:cNvPr id="2" name="Rectángulo 1"/>
          <p:cNvSpPr/>
          <p:nvPr/>
        </p:nvSpPr>
        <p:spPr>
          <a:xfrm>
            <a:off x="1776413" y="4914205"/>
            <a:ext cx="7367586" cy="1295868"/>
          </a:xfrm>
          <a:prstGeom prst="rect">
            <a:avLst/>
          </a:prstGeom>
        </p:spPr>
        <p:txBody>
          <a:bodyPr wrap="square">
            <a:spAutoFit/>
          </a:bodyPr>
          <a:lstStyle/>
          <a:p>
            <a:pPr marL="12700" marR="5080">
              <a:lnSpc>
                <a:spcPct val="150000"/>
              </a:lnSpc>
              <a:spcBef>
                <a:spcPts val="105"/>
              </a:spcBef>
              <a:tabLst>
                <a:tab pos="354965" algn="l"/>
                <a:tab pos="355600" algn="l"/>
              </a:tabLst>
            </a:pPr>
            <a:r>
              <a:rPr lang="es-ES" i="1" spc="-10" dirty="0">
                <a:cs typeface="Calibri"/>
              </a:rPr>
              <a:t>En este tema se revisan </a:t>
            </a:r>
            <a:r>
              <a:rPr lang="es-ES" i="1" dirty="0" err="1">
                <a:cs typeface="Calibri"/>
              </a:rPr>
              <a:t>glomerulonefritis</a:t>
            </a:r>
            <a:r>
              <a:rPr lang="es-ES" i="1" dirty="0">
                <a:cs typeface="Calibri"/>
              </a:rPr>
              <a:t> no proliferativas que originan síndrome nefrótico con mucha frecuencia. Se discuten los avances en su patogenia, métodos diagnósticos y las nuevas </a:t>
            </a:r>
            <a:r>
              <a:rPr lang="es-ES" i="1" dirty="0" err="1">
                <a:cs typeface="Calibri"/>
              </a:rPr>
              <a:t>estrategías</a:t>
            </a:r>
            <a:r>
              <a:rPr lang="es-ES" i="1" dirty="0">
                <a:cs typeface="Calibri"/>
              </a:rPr>
              <a:t> terapéuticas.</a:t>
            </a:r>
          </a:p>
        </p:txBody>
      </p:sp>
    </p:spTree>
    <p:extLst>
      <p:ext uri="{BB962C8B-B14F-4D97-AF65-F5344CB8AC3E}">
        <p14:creationId xmlns:p14="http://schemas.microsoft.com/office/powerpoint/2010/main" val="24665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CD">
            <a:extLst>
              <a:ext uri="{FF2B5EF4-FFF2-40B4-BE49-F238E27FC236}">
                <a16:creationId xmlns:a16="http://schemas.microsoft.com/office/drawing/2014/main" id="{7A8D023B-EA5F-4D99-86EF-9B75DDD6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2212975"/>
            <a:ext cx="44338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Normal EM">
            <a:extLst>
              <a:ext uri="{FF2B5EF4-FFF2-40B4-BE49-F238E27FC236}">
                <a16:creationId xmlns:a16="http://schemas.microsoft.com/office/drawing/2014/main" id="{63DBF48C-1F2D-4967-95A1-905065552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5" y="3819525"/>
            <a:ext cx="391795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Normal2EM">
            <a:extLst>
              <a:ext uri="{FF2B5EF4-FFF2-40B4-BE49-F238E27FC236}">
                <a16:creationId xmlns:a16="http://schemas.microsoft.com/office/drawing/2014/main" id="{D587FAB1-F7F6-457C-9F74-CF06D4F03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039" y="1141413"/>
            <a:ext cx="40100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0">
            <a:extLst>
              <a:ext uri="{FF2B5EF4-FFF2-40B4-BE49-F238E27FC236}">
                <a16:creationId xmlns:a16="http://schemas.microsoft.com/office/drawing/2014/main" id="{3A649009-1947-428F-BF53-94CE47E42504}"/>
              </a:ext>
            </a:extLst>
          </p:cNvPr>
          <p:cNvSpPr txBox="1">
            <a:spLocks noChangeArrowheads="1"/>
          </p:cNvSpPr>
          <p:nvPr/>
        </p:nvSpPr>
        <p:spPr bwMode="auto">
          <a:xfrm>
            <a:off x="1484313" y="260351"/>
            <a:ext cx="9110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2000" b="1">
                <a:solidFill>
                  <a:srgbClr val="C00000"/>
                </a:solidFill>
              </a:rPr>
              <a:t>MINIMA  EXPANSION MESANGIAL (MO )  Y FUSION DE PODOCITOS  (ME)</a:t>
            </a:r>
          </a:p>
        </p:txBody>
      </p:sp>
      <p:sp>
        <p:nvSpPr>
          <p:cNvPr id="2" name="CuadroTexto 1">
            <a:extLst>
              <a:ext uri="{FF2B5EF4-FFF2-40B4-BE49-F238E27FC236}">
                <a16:creationId xmlns:a16="http://schemas.microsoft.com/office/drawing/2014/main" id="{43735708-7239-4DF6-9400-E9B490CABED5}"/>
              </a:ext>
            </a:extLst>
          </p:cNvPr>
          <p:cNvSpPr txBox="1"/>
          <p:nvPr/>
        </p:nvSpPr>
        <p:spPr>
          <a:xfrm>
            <a:off x="1660849" y="1698171"/>
            <a:ext cx="933061" cy="369332"/>
          </a:xfrm>
          <a:prstGeom prst="rect">
            <a:avLst/>
          </a:prstGeom>
          <a:noFill/>
        </p:spPr>
        <p:txBody>
          <a:bodyPr wrap="square" rtlCol="0">
            <a:spAutoFit/>
          </a:bodyPr>
          <a:lstStyle/>
          <a:p>
            <a:r>
              <a:rPr lang="es-ES" dirty="0"/>
              <a:t>a)</a:t>
            </a:r>
          </a:p>
        </p:txBody>
      </p:sp>
      <p:sp>
        <p:nvSpPr>
          <p:cNvPr id="3" name="CuadroTexto 2">
            <a:extLst>
              <a:ext uri="{FF2B5EF4-FFF2-40B4-BE49-F238E27FC236}">
                <a16:creationId xmlns:a16="http://schemas.microsoft.com/office/drawing/2014/main" id="{5B219746-CCA5-455F-BE30-AAF47C37B45D}"/>
              </a:ext>
            </a:extLst>
          </p:cNvPr>
          <p:cNvSpPr txBox="1"/>
          <p:nvPr/>
        </p:nvSpPr>
        <p:spPr>
          <a:xfrm>
            <a:off x="10594976" y="1692275"/>
            <a:ext cx="797702" cy="369332"/>
          </a:xfrm>
          <a:prstGeom prst="rect">
            <a:avLst/>
          </a:prstGeom>
          <a:noFill/>
        </p:spPr>
        <p:txBody>
          <a:bodyPr wrap="square" rtlCol="0">
            <a:spAutoFit/>
          </a:bodyPr>
          <a:lstStyle/>
          <a:p>
            <a:r>
              <a:rPr lang="es-ES" dirty="0"/>
              <a:t>b)</a:t>
            </a:r>
          </a:p>
        </p:txBody>
      </p:sp>
      <p:sp>
        <p:nvSpPr>
          <p:cNvPr id="4" name="Marcador de pie de página 3"/>
          <p:cNvSpPr>
            <a:spLocks noGrp="1"/>
          </p:cNvSpPr>
          <p:nvPr>
            <p:ph type="ftr" sz="quarter" idx="11"/>
          </p:nvPr>
        </p:nvSpPr>
        <p:spPr/>
        <p:txBody>
          <a:bodyPr/>
          <a:lstStyle/>
          <a:p>
            <a:r>
              <a:rPr lang="es-ES" dirty="0" err="1"/>
              <a:t>Grpo</a:t>
            </a:r>
            <a:r>
              <a:rPr lang="es-ES" dirty="0"/>
              <a:t> Universidad de la S.E.N.</a:t>
            </a:r>
          </a:p>
        </p:txBody>
      </p:sp>
      <p:sp>
        <p:nvSpPr>
          <p:cNvPr id="7" name="Marcador de número de diapositiva 6"/>
          <p:cNvSpPr>
            <a:spLocks noGrp="1"/>
          </p:cNvSpPr>
          <p:nvPr>
            <p:ph type="sldNum" sz="quarter" idx="12"/>
          </p:nvPr>
        </p:nvSpPr>
        <p:spPr/>
        <p:txBody>
          <a:bodyPr/>
          <a:lstStyle/>
          <a:p>
            <a:fld id="{11B79EA5-9E52-4B74-B22D-AE5DAFDF010E}" type="slidenum">
              <a:rPr lang="es-ES" smtClean="0"/>
              <a:t>10</a:t>
            </a:fld>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Rectangle 2">
            <a:extLst>
              <a:ext uri="{FF2B5EF4-FFF2-40B4-BE49-F238E27FC236}">
                <a16:creationId xmlns:a16="http://schemas.microsoft.com/office/drawing/2014/main" id="{D59821FA-C1C2-47BF-8D14-56535D440164}"/>
              </a:ext>
            </a:extLst>
          </p:cNvPr>
          <p:cNvSpPr>
            <a:spLocks noGrp="1" noChangeArrowheads="1"/>
          </p:cNvSpPr>
          <p:nvPr>
            <p:ph type="title"/>
          </p:nvPr>
        </p:nvSpPr>
        <p:spPr>
          <a:xfrm>
            <a:off x="2146193" y="515987"/>
            <a:ext cx="8229600" cy="581025"/>
          </a:xfrm>
        </p:spPr>
        <p:txBody>
          <a:bodyPr>
            <a:normAutofit fontScale="90000"/>
          </a:bodyPr>
          <a:lstStyle/>
          <a:p>
            <a:pPr eaLnBrk="1" hangingPunct="1"/>
            <a:r>
              <a:rPr lang="es-ES" altLang="es-ES" sz="4000" b="1" dirty="0"/>
              <a:t>Nefropatía de cambios mínimos. </a:t>
            </a:r>
            <a:br>
              <a:rPr lang="es-ES" altLang="es-ES" sz="3200" b="1" dirty="0"/>
            </a:br>
            <a:r>
              <a:rPr lang="es-ES" altLang="es-ES" sz="3200" b="1" dirty="0"/>
              <a:t>Clínica, pruebas complementarias y complicaciones</a:t>
            </a:r>
          </a:p>
        </p:txBody>
      </p:sp>
      <p:sp>
        <p:nvSpPr>
          <p:cNvPr id="8" name="Rectangle 3">
            <a:extLst>
              <a:ext uri="{FF2B5EF4-FFF2-40B4-BE49-F238E27FC236}">
                <a16:creationId xmlns:a16="http://schemas.microsoft.com/office/drawing/2014/main" id="{6F26F234-C5E6-4352-B57A-60B75CDFBFA2}"/>
              </a:ext>
            </a:extLst>
          </p:cNvPr>
          <p:cNvSpPr txBox="1">
            <a:spLocks noChangeArrowheads="1"/>
          </p:cNvSpPr>
          <p:nvPr/>
        </p:nvSpPr>
        <p:spPr>
          <a:xfrm>
            <a:off x="550506" y="1539925"/>
            <a:ext cx="10487608"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s-ES" altLang="es-ES" sz="2400" dirty="0"/>
              <a:t>Por definición cursa con </a:t>
            </a:r>
            <a:r>
              <a:rPr lang="es-ES" altLang="es-ES" sz="2400" b="1" dirty="0">
                <a:solidFill>
                  <a:srgbClr val="0000FF"/>
                </a:solidFill>
              </a:rPr>
              <a:t>síndrome nefrótico</a:t>
            </a:r>
            <a:r>
              <a:rPr lang="es-ES" altLang="es-ES" sz="2400" dirty="0"/>
              <a:t>: que se manifiesta por brusca aparición de edema (anasarca)</a:t>
            </a:r>
          </a:p>
          <a:p>
            <a:pPr>
              <a:lnSpc>
                <a:spcPct val="80000"/>
              </a:lnSpc>
            </a:pPr>
            <a:endParaRPr lang="es-ES" altLang="es-ES" sz="2400" dirty="0"/>
          </a:p>
          <a:p>
            <a:pPr>
              <a:lnSpc>
                <a:spcPct val="80000"/>
              </a:lnSpc>
            </a:pPr>
            <a:r>
              <a:rPr lang="es-ES" altLang="es-ES" sz="2400" b="1" dirty="0"/>
              <a:t>P. complementarias confirman el s. nefrótico</a:t>
            </a:r>
          </a:p>
          <a:p>
            <a:pPr lvl="1">
              <a:lnSpc>
                <a:spcPct val="80000"/>
              </a:lnSpc>
            </a:pPr>
            <a:r>
              <a:rPr lang="es-ES" altLang="es-ES" sz="2000" b="1" dirty="0"/>
              <a:t>Proteinuria muy selectiva</a:t>
            </a:r>
            <a:r>
              <a:rPr lang="es-ES" altLang="es-ES" sz="2000" dirty="0"/>
              <a:t>: casi exclusivamente albúmina y proteínas medianas (no grandes)</a:t>
            </a:r>
          </a:p>
          <a:p>
            <a:pPr lvl="2">
              <a:lnSpc>
                <a:spcPct val="80000"/>
              </a:lnSpc>
            </a:pPr>
            <a:r>
              <a:rPr lang="es-ES" altLang="es-ES" sz="1800" dirty="0"/>
              <a:t>&gt;3,5 g/d</a:t>
            </a:r>
          </a:p>
          <a:p>
            <a:pPr lvl="2">
              <a:lnSpc>
                <a:spcPct val="80000"/>
              </a:lnSpc>
            </a:pPr>
            <a:r>
              <a:rPr lang="es-ES" altLang="es-ES" sz="1800" dirty="0">
                <a:solidFill>
                  <a:srgbClr val="000000"/>
                </a:solidFill>
                <a:cs typeface="Times New Roman" panose="02020603050405020304" pitchFamily="18" charset="0"/>
              </a:rPr>
              <a:t>&gt; 40 mg/m</a:t>
            </a:r>
            <a:r>
              <a:rPr lang="es-ES" altLang="es-ES" sz="1800" baseline="30000" dirty="0">
                <a:solidFill>
                  <a:srgbClr val="000000"/>
                </a:solidFill>
                <a:cs typeface="Times New Roman" panose="02020603050405020304" pitchFamily="18" charset="0"/>
              </a:rPr>
              <a:t>2</a:t>
            </a:r>
            <a:r>
              <a:rPr lang="es-ES" altLang="es-ES" sz="1800" dirty="0">
                <a:solidFill>
                  <a:srgbClr val="000000"/>
                </a:solidFill>
                <a:cs typeface="Times New Roman" panose="02020603050405020304" pitchFamily="18" charset="0"/>
              </a:rPr>
              <a:t>/hora</a:t>
            </a:r>
            <a:endParaRPr lang="es-ES" altLang="es-ES" sz="1800" dirty="0"/>
          </a:p>
          <a:p>
            <a:pPr lvl="1">
              <a:lnSpc>
                <a:spcPct val="80000"/>
              </a:lnSpc>
            </a:pPr>
            <a:r>
              <a:rPr lang="es-ES" altLang="es-ES" sz="2000" dirty="0"/>
              <a:t>NO </a:t>
            </a:r>
            <a:r>
              <a:rPr lang="es-ES" altLang="es-ES" sz="2000" dirty="0" err="1"/>
              <a:t>microhematuria</a:t>
            </a:r>
            <a:endParaRPr lang="es-ES" altLang="es-ES" sz="2000" dirty="0"/>
          </a:p>
          <a:p>
            <a:pPr lvl="1">
              <a:lnSpc>
                <a:spcPct val="80000"/>
              </a:lnSpc>
            </a:pPr>
            <a:r>
              <a:rPr lang="es-ES" altLang="es-ES" sz="2000" dirty="0"/>
              <a:t>Hipoalbuminemia (&lt;3 g/dl)</a:t>
            </a:r>
          </a:p>
          <a:p>
            <a:pPr lvl="1">
              <a:lnSpc>
                <a:spcPct val="80000"/>
              </a:lnSpc>
            </a:pPr>
            <a:r>
              <a:rPr lang="es-ES" altLang="es-ES" sz="2000" dirty="0"/>
              <a:t>Hipercolesterolemia</a:t>
            </a:r>
          </a:p>
          <a:p>
            <a:pPr lvl="1">
              <a:lnSpc>
                <a:spcPct val="80000"/>
              </a:lnSpc>
            </a:pPr>
            <a:endParaRPr lang="es-ES" altLang="es-ES" sz="2000" dirty="0"/>
          </a:p>
          <a:p>
            <a:pPr>
              <a:lnSpc>
                <a:spcPct val="80000"/>
              </a:lnSpc>
            </a:pPr>
            <a:endParaRPr lang="es-ES" altLang="es-ES" sz="2400" dirty="0"/>
          </a:p>
          <a:p>
            <a:pPr>
              <a:lnSpc>
                <a:spcPct val="80000"/>
              </a:lnSpc>
            </a:pPr>
            <a:r>
              <a:rPr lang="es-ES" altLang="es-ES" sz="2400" dirty="0"/>
              <a:t>Complicaciones: las del síndrome nefrótico florido: trombosis, infecciones</a:t>
            </a:r>
          </a:p>
        </p:txBody>
      </p:sp>
      <p:pic>
        <p:nvPicPr>
          <p:cNvPr id="9" name="Picture 4">
            <a:extLst>
              <a:ext uri="{FF2B5EF4-FFF2-40B4-BE49-F238E27FC236}">
                <a16:creationId xmlns:a16="http://schemas.microsoft.com/office/drawing/2014/main" id="{BF95DD80-90A6-4686-9808-F3C9C4E3F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253" y="3329037"/>
            <a:ext cx="2879725"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arcador de número de diapositiva 4"/>
          <p:cNvSpPr>
            <a:spLocks noGrp="1"/>
          </p:cNvSpPr>
          <p:nvPr>
            <p:ph type="sldNum" sz="quarter" idx="12"/>
          </p:nvPr>
        </p:nvSpPr>
        <p:spPr/>
        <p:txBody>
          <a:bodyPr/>
          <a:lstStyle/>
          <a:p>
            <a:fld id="{11B79EA5-9E52-4B74-B22D-AE5DAFDF010E}" type="slidenum">
              <a:rPr lang="es-ES" smtClean="0"/>
              <a:t>11</a:t>
            </a:fld>
            <a:endParaRPr lang="es-ES"/>
          </a:p>
        </p:txBody>
      </p:sp>
    </p:spTree>
    <p:extLst>
      <p:ext uri="{BB962C8B-B14F-4D97-AF65-F5344CB8AC3E}">
        <p14:creationId xmlns:p14="http://schemas.microsoft.com/office/powerpoint/2010/main" val="388931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Rectangle 2">
            <a:extLst>
              <a:ext uri="{FF2B5EF4-FFF2-40B4-BE49-F238E27FC236}">
                <a16:creationId xmlns:a16="http://schemas.microsoft.com/office/drawing/2014/main" id="{8BF5E454-86A2-4714-8193-B713C31DD56C}"/>
              </a:ext>
            </a:extLst>
          </p:cNvPr>
          <p:cNvSpPr>
            <a:spLocks noGrp="1" noChangeArrowheads="1"/>
          </p:cNvSpPr>
          <p:nvPr>
            <p:ph type="title"/>
          </p:nvPr>
        </p:nvSpPr>
        <p:spPr>
          <a:xfrm>
            <a:off x="1771095" y="336782"/>
            <a:ext cx="8229600" cy="1143000"/>
          </a:xfrm>
        </p:spPr>
        <p:txBody>
          <a:bodyPr>
            <a:normAutofit/>
          </a:bodyPr>
          <a:lstStyle/>
          <a:p>
            <a:pPr eaLnBrk="1" hangingPunct="1"/>
            <a:r>
              <a:rPr lang="es-ES" altLang="es-ES" sz="4000" b="1" dirty="0"/>
              <a:t>Cambios mínimos. </a:t>
            </a:r>
            <a:br>
              <a:rPr lang="es-ES" altLang="es-ES" sz="4000" b="1" dirty="0"/>
            </a:br>
            <a:r>
              <a:rPr lang="es-ES" altLang="es-ES" sz="3200" b="1" dirty="0"/>
              <a:t>Diagnóstico</a:t>
            </a:r>
          </a:p>
        </p:txBody>
      </p:sp>
      <p:sp>
        <p:nvSpPr>
          <p:cNvPr id="8" name="Rectangle 3">
            <a:extLst>
              <a:ext uri="{FF2B5EF4-FFF2-40B4-BE49-F238E27FC236}">
                <a16:creationId xmlns:a16="http://schemas.microsoft.com/office/drawing/2014/main" id="{EF555C37-06E2-4D19-A760-F4167DEDD970}"/>
              </a:ext>
            </a:extLst>
          </p:cNvPr>
          <p:cNvSpPr txBox="1">
            <a:spLocks noChangeArrowheads="1"/>
          </p:cNvSpPr>
          <p:nvPr/>
        </p:nvSpPr>
        <p:spPr>
          <a:xfrm>
            <a:off x="1503760" y="1784265"/>
            <a:ext cx="8893175" cy="3214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b="1" dirty="0">
                <a:solidFill>
                  <a:srgbClr val="0000CC"/>
                </a:solidFill>
              </a:rPr>
              <a:t>Niños: tratamiento</a:t>
            </a:r>
            <a:r>
              <a:rPr lang="es-ES" altLang="es-ES" dirty="0"/>
              <a:t> con esteroides del s. nefrótico puro</a:t>
            </a:r>
          </a:p>
          <a:p>
            <a:pPr lvl="1"/>
            <a:r>
              <a:rPr lang="es-ES" altLang="es-ES" dirty="0"/>
              <a:t>Si responde: era cambios mínimos</a:t>
            </a:r>
          </a:p>
          <a:p>
            <a:pPr lvl="1"/>
            <a:r>
              <a:rPr lang="es-ES" altLang="es-ES" dirty="0"/>
              <a:t>Biopsia si resistente a esteroides</a:t>
            </a:r>
          </a:p>
          <a:p>
            <a:endParaRPr lang="es-ES" altLang="es-ES" dirty="0"/>
          </a:p>
          <a:p>
            <a:r>
              <a:rPr lang="es-ES" altLang="es-ES" b="1" dirty="0">
                <a:solidFill>
                  <a:srgbClr val="0000CC"/>
                </a:solidFill>
              </a:rPr>
              <a:t>Adultos: biopsia</a:t>
            </a:r>
            <a:r>
              <a:rPr lang="es-ES" altLang="es-ES" dirty="0"/>
              <a:t> renal (o tratamiento con esteroides)</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12</a:t>
            </a:fld>
            <a:endParaRPr lang="es-ES"/>
          </a:p>
        </p:txBody>
      </p:sp>
    </p:spTree>
    <p:extLst>
      <p:ext uri="{BB962C8B-B14F-4D97-AF65-F5344CB8AC3E}">
        <p14:creationId xmlns:p14="http://schemas.microsoft.com/office/powerpoint/2010/main" val="50907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7C95C1E-B8F8-4294-AEE6-BE75F420B4AF}"/>
              </a:ext>
            </a:extLst>
          </p:cNvPr>
          <p:cNvSpPr>
            <a:spLocks noGrp="1" noChangeArrowheads="1"/>
          </p:cNvSpPr>
          <p:nvPr>
            <p:ph type="title"/>
          </p:nvPr>
        </p:nvSpPr>
        <p:spPr>
          <a:xfrm>
            <a:off x="1981200" y="404813"/>
            <a:ext cx="9168882" cy="868362"/>
          </a:xfrm>
        </p:spPr>
        <p:txBody>
          <a:bodyPr>
            <a:normAutofit fontScale="90000"/>
          </a:bodyPr>
          <a:lstStyle/>
          <a:p>
            <a:pPr eaLnBrk="1" hangingPunct="1"/>
            <a:r>
              <a:rPr lang="es-ES" altLang="es-ES" sz="3600" b="1" dirty="0"/>
              <a:t>Nefropatía de cambios mínimos. Evolución y pronóstico</a:t>
            </a:r>
          </a:p>
        </p:txBody>
      </p:sp>
      <p:sp>
        <p:nvSpPr>
          <p:cNvPr id="23555" name="Rectangle 3">
            <a:extLst>
              <a:ext uri="{FF2B5EF4-FFF2-40B4-BE49-F238E27FC236}">
                <a16:creationId xmlns:a16="http://schemas.microsoft.com/office/drawing/2014/main" id="{B4651A7D-94A7-4371-9DDA-2BCA636DC600}"/>
              </a:ext>
            </a:extLst>
          </p:cNvPr>
          <p:cNvSpPr>
            <a:spLocks noGrp="1" noChangeArrowheads="1"/>
          </p:cNvSpPr>
          <p:nvPr>
            <p:ph type="body" idx="1"/>
          </p:nvPr>
        </p:nvSpPr>
        <p:spPr/>
        <p:txBody>
          <a:bodyPr/>
          <a:lstStyle/>
          <a:p>
            <a:pPr eaLnBrk="1" hangingPunct="1"/>
            <a:r>
              <a:rPr lang="es-ES" altLang="es-ES"/>
              <a:t>Cursa a </a:t>
            </a:r>
            <a:r>
              <a:rPr lang="es-ES" altLang="es-ES" b="1">
                <a:solidFill>
                  <a:srgbClr val="0000CC"/>
                </a:solidFill>
              </a:rPr>
              <a:t>brotes</a:t>
            </a:r>
            <a:r>
              <a:rPr lang="es-ES" altLang="es-ES"/>
              <a:t>: </a:t>
            </a:r>
          </a:p>
          <a:p>
            <a:pPr lvl="1" eaLnBrk="1" hangingPunct="1"/>
            <a:r>
              <a:rPr lang="es-ES" altLang="es-ES"/>
              <a:t>puede haber solo uno o múltiples</a:t>
            </a:r>
          </a:p>
          <a:p>
            <a:pPr lvl="1" eaLnBrk="1" hangingPunct="1"/>
            <a:r>
              <a:rPr lang="es-ES" altLang="es-ES"/>
              <a:t>frecuencia tiende a disminuir con la edad</a:t>
            </a:r>
          </a:p>
          <a:p>
            <a:pPr eaLnBrk="1" hangingPunct="1"/>
            <a:endParaRPr lang="es-ES" altLang="es-ES"/>
          </a:p>
          <a:p>
            <a:pPr eaLnBrk="1" hangingPunct="1"/>
            <a:r>
              <a:rPr lang="es-ES" altLang="es-ES" b="1">
                <a:solidFill>
                  <a:srgbClr val="0000CC"/>
                </a:solidFill>
              </a:rPr>
              <a:t>Pronóstico: bueno</a:t>
            </a:r>
            <a:r>
              <a:rPr lang="es-ES" altLang="es-ES"/>
              <a:t>, no afecta función renal a largo plazo</a:t>
            </a:r>
          </a:p>
          <a:p>
            <a:pPr eaLnBrk="1" hangingPunct="1"/>
            <a:endParaRPr lang="es-ES" altLang="es-ES"/>
          </a:p>
          <a:p>
            <a:pPr eaLnBrk="1" hangingPunct="1"/>
            <a:r>
              <a:rPr lang="es-ES" altLang="es-ES"/>
              <a:t>Esteroide-resistencia indica posible GEFS</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13</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DBE1B9F-B87D-40FB-80B9-BD60E125624E}"/>
              </a:ext>
            </a:extLst>
          </p:cNvPr>
          <p:cNvSpPr>
            <a:spLocks noGrp="1" noChangeArrowheads="1"/>
          </p:cNvSpPr>
          <p:nvPr>
            <p:ph type="title"/>
          </p:nvPr>
        </p:nvSpPr>
        <p:spPr>
          <a:xfrm>
            <a:off x="1620837" y="400636"/>
            <a:ext cx="10515600" cy="1325563"/>
          </a:xfrm>
        </p:spPr>
        <p:txBody>
          <a:bodyPr/>
          <a:lstStyle/>
          <a:p>
            <a:pPr eaLnBrk="1" hangingPunct="1"/>
            <a:r>
              <a:rPr lang="es-ES" altLang="es-ES" sz="3600" b="1" u="sng" dirty="0"/>
              <a:t>Tratamiento cambios mínimos</a:t>
            </a:r>
          </a:p>
        </p:txBody>
      </p:sp>
      <p:sp>
        <p:nvSpPr>
          <p:cNvPr id="24579" name="Rectangle 3">
            <a:extLst>
              <a:ext uri="{FF2B5EF4-FFF2-40B4-BE49-F238E27FC236}">
                <a16:creationId xmlns:a16="http://schemas.microsoft.com/office/drawing/2014/main" id="{AF695824-F3F0-48DA-888F-DF38C14AE537}"/>
              </a:ext>
            </a:extLst>
          </p:cNvPr>
          <p:cNvSpPr>
            <a:spLocks noGrp="1" noChangeArrowheads="1"/>
          </p:cNvSpPr>
          <p:nvPr>
            <p:ph type="body" idx="1"/>
          </p:nvPr>
        </p:nvSpPr>
        <p:spPr>
          <a:xfrm>
            <a:off x="838200" y="1684558"/>
            <a:ext cx="10515600" cy="4351338"/>
          </a:xfrm>
        </p:spPr>
        <p:txBody>
          <a:bodyPr>
            <a:normAutofit fontScale="85000" lnSpcReduction="20000"/>
          </a:bodyPr>
          <a:lstStyle/>
          <a:p>
            <a:pPr marL="609600" indent="-609600">
              <a:buClr>
                <a:srgbClr val="FF3300"/>
              </a:buClr>
              <a:buFont typeface="Wingdings" panose="05000000000000000000" pitchFamily="2" charset="2"/>
              <a:buChar char="è"/>
            </a:pPr>
            <a:r>
              <a:rPr lang="es-ES" altLang="es-ES" b="1" dirty="0">
                <a:solidFill>
                  <a:srgbClr val="000000"/>
                </a:solidFill>
              </a:rPr>
              <a:t>Corticoides</a:t>
            </a:r>
          </a:p>
          <a:p>
            <a:pPr marL="381000" indent="-381000">
              <a:lnSpc>
                <a:spcPct val="80000"/>
              </a:lnSpc>
              <a:buFontTx/>
              <a:buAutoNum type="arabicPeriod"/>
            </a:pPr>
            <a:r>
              <a:rPr lang="es-ES" altLang="es-ES" sz="2800" dirty="0"/>
              <a:t>Reposo relativo durante el  brote.</a:t>
            </a:r>
          </a:p>
          <a:p>
            <a:pPr marL="381000" indent="-381000">
              <a:lnSpc>
                <a:spcPct val="80000"/>
              </a:lnSpc>
              <a:buFontTx/>
              <a:buAutoNum type="arabicPeriod"/>
            </a:pPr>
            <a:r>
              <a:rPr lang="es-ES" altLang="es-ES" sz="2800" dirty="0"/>
              <a:t>Restricción de sal.</a:t>
            </a:r>
          </a:p>
          <a:p>
            <a:pPr marL="381000" indent="-381000">
              <a:lnSpc>
                <a:spcPct val="80000"/>
              </a:lnSpc>
              <a:buFontTx/>
              <a:buAutoNum type="arabicPeriod"/>
            </a:pPr>
            <a:r>
              <a:rPr lang="es-ES" altLang="es-ES" sz="2800" dirty="0"/>
              <a:t>Diuréticos según edemas (ojo!!!, evitar diuresis muy importantes  por  </a:t>
            </a:r>
            <a:r>
              <a:rPr lang="es-ES" altLang="es-ES" sz="2800" dirty="0" err="1"/>
              <a:t>hipotension</a:t>
            </a:r>
            <a:r>
              <a:rPr lang="es-ES" altLang="es-ES" sz="2800" dirty="0"/>
              <a:t>  y  probable AKI)</a:t>
            </a:r>
          </a:p>
          <a:p>
            <a:pPr marL="381000" indent="-381000">
              <a:lnSpc>
                <a:spcPct val="80000"/>
              </a:lnSpc>
              <a:buFontTx/>
              <a:buAutoNum type="arabicPeriod"/>
            </a:pPr>
            <a:r>
              <a:rPr lang="es-ES" altLang="es-ES" sz="2800" b="1" dirty="0"/>
              <a:t>Esteroides</a:t>
            </a:r>
            <a:r>
              <a:rPr lang="es-ES" altLang="es-ES" sz="2800" dirty="0"/>
              <a:t> de  inicio.</a:t>
            </a:r>
          </a:p>
          <a:p>
            <a:pPr marL="381000" indent="-381000">
              <a:lnSpc>
                <a:spcPct val="80000"/>
              </a:lnSpc>
              <a:buFontTx/>
              <a:buAutoNum type="arabicPeriod"/>
            </a:pPr>
            <a:r>
              <a:rPr lang="es-ES" altLang="es-ES" sz="2800" dirty="0"/>
              <a:t>Inmunosupresores  (ciclofosfamida e inhibidores  de la </a:t>
            </a:r>
            <a:r>
              <a:rPr lang="es-ES" altLang="es-ES" sz="2800" dirty="0" err="1"/>
              <a:t>calcineurina</a:t>
            </a:r>
            <a:r>
              <a:rPr lang="es-ES" altLang="es-ES" sz="2800" dirty="0"/>
              <a:t>- ciclosporina  y  </a:t>
            </a:r>
            <a:r>
              <a:rPr lang="es-ES" altLang="es-ES" sz="2800" dirty="0" err="1"/>
              <a:t>tacrólimus</a:t>
            </a:r>
            <a:r>
              <a:rPr lang="es-ES" altLang="es-ES" sz="2800" dirty="0"/>
              <a:t>) (ver guías)</a:t>
            </a:r>
          </a:p>
          <a:p>
            <a:pPr marL="609600" indent="-609600">
              <a:buClr>
                <a:srgbClr val="FF3300"/>
              </a:buClr>
              <a:buFont typeface="Wingdings" panose="05000000000000000000" pitchFamily="2" charset="2"/>
              <a:buChar char="è"/>
            </a:pPr>
            <a:endParaRPr lang="es-ES" altLang="es-ES" b="1" dirty="0">
              <a:solidFill>
                <a:srgbClr val="000000"/>
              </a:solidFill>
            </a:endParaRPr>
          </a:p>
          <a:p>
            <a:pPr marL="609600" indent="-609600">
              <a:buClr>
                <a:srgbClr val="FF3300"/>
              </a:buClr>
              <a:buFont typeface="Wingdings" panose="05000000000000000000" pitchFamily="2" charset="2"/>
              <a:buChar char="è"/>
            </a:pPr>
            <a:r>
              <a:rPr lang="es-ES" altLang="es-ES" b="1" dirty="0">
                <a:solidFill>
                  <a:srgbClr val="000000"/>
                </a:solidFill>
              </a:rPr>
              <a:t>Objetivos</a:t>
            </a:r>
          </a:p>
          <a:p>
            <a:pPr marL="990600" lvl="1" indent="-533400">
              <a:buFontTx/>
              <a:buAutoNum type="arabicPeriod"/>
            </a:pPr>
            <a:r>
              <a:rPr lang="es-ES" altLang="es-ES" dirty="0">
                <a:solidFill>
                  <a:srgbClr val="000000"/>
                </a:solidFill>
              </a:rPr>
              <a:t>Inducción rápida de remisión</a:t>
            </a:r>
          </a:p>
          <a:p>
            <a:pPr marL="990600" lvl="1" indent="-533400">
              <a:buFontTx/>
              <a:buAutoNum type="arabicPeriod"/>
            </a:pPr>
            <a:r>
              <a:rPr lang="es-ES" altLang="es-ES" dirty="0">
                <a:solidFill>
                  <a:srgbClr val="000000"/>
                </a:solidFill>
              </a:rPr>
              <a:t>Prevención de recaídas</a:t>
            </a:r>
          </a:p>
          <a:p>
            <a:pPr marL="990600" lvl="1" indent="-533400">
              <a:buFontTx/>
              <a:buAutoNum type="arabicPeriod"/>
            </a:pPr>
            <a:r>
              <a:rPr lang="es-ES" altLang="es-ES" dirty="0">
                <a:solidFill>
                  <a:srgbClr val="000000"/>
                </a:solidFill>
              </a:rPr>
              <a:t>Evitar yatrogenia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8DC680-23C1-40B3-92CA-9CA5CAEAC646}"/>
              </a:ext>
            </a:extLst>
          </p:cNvPr>
          <p:cNvSpPr>
            <a:spLocks noGrp="1" noChangeArrowheads="1"/>
          </p:cNvSpPr>
          <p:nvPr>
            <p:ph type="title"/>
          </p:nvPr>
        </p:nvSpPr>
        <p:spPr>
          <a:xfrm>
            <a:off x="1981201" y="274638"/>
            <a:ext cx="8435975" cy="1143000"/>
          </a:xfrm>
        </p:spPr>
        <p:txBody>
          <a:bodyPr/>
          <a:lstStyle/>
          <a:p>
            <a:pPr eaLnBrk="1" hangingPunct="1"/>
            <a:r>
              <a:rPr lang="es-ES" altLang="es-ES" sz="3600" b="1" u="sng" dirty="0"/>
              <a:t>Tratamiento de primer brote</a:t>
            </a:r>
          </a:p>
        </p:txBody>
      </p:sp>
      <p:sp>
        <p:nvSpPr>
          <p:cNvPr id="25603" name="Rectangle 3">
            <a:extLst>
              <a:ext uri="{FF2B5EF4-FFF2-40B4-BE49-F238E27FC236}">
                <a16:creationId xmlns:a16="http://schemas.microsoft.com/office/drawing/2014/main" id="{84210C29-3728-4892-A24F-336C1D51325E}"/>
              </a:ext>
            </a:extLst>
          </p:cNvPr>
          <p:cNvSpPr>
            <a:spLocks noGrp="1" noChangeArrowheads="1"/>
          </p:cNvSpPr>
          <p:nvPr>
            <p:ph type="body" idx="1"/>
          </p:nvPr>
        </p:nvSpPr>
        <p:spPr/>
        <p:txBody>
          <a:bodyPr/>
          <a:lstStyle/>
          <a:p>
            <a:pPr eaLnBrk="1" hangingPunct="1">
              <a:lnSpc>
                <a:spcPct val="90000"/>
              </a:lnSpc>
            </a:pPr>
            <a:r>
              <a:rPr lang="es-ES" altLang="es-ES" b="1">
                <a:solidFill>
                  <a:srgbClr val="0000FF"/>
                </a:solidFill>
              </a:rPr>
              <a:t>Prednisona</a:t>
            </a:r>
            <a:r>
              <a:rPr lang="es-ES" altLang="es-ES">
                <a:solidFill>
                  <a:srgbClr val="000000"/>
                </a:solidFill>
              </a:rPr>
              <a:t> 1 mg/kg/día, 1 mes, con pauta descendiente de dosis posterior</a:t>
            </a:r>
          </a:p>
          <a:p>
            <a:pPr lvl="1" eaLnBrk="1" hangingPunct="1">
              <a:lnSpc>
                <a:spcPct val="90000"/>
              </a:lnSpc>
            </a:pPr>
            <a:r>
              <a:rPr lang="es-ES" altLang="es-ES" sz="3200">
                <a:solidFill>
                  <a:srgbClr val="000000"/>
                </a:solidFill>
              </a:rPr>
              <a:t>Adultos: 50-60% remisión tras 8 sem. y 80% si se prolongan esteroides a 16 sem.</a:t>
            </a:r>
          </a:p>
          <a:p>
            <a:pPr lvl="1" eaLnBrk="1" hangingPunct="1">
              <a:lnSpc>
                <a:spcPct val="90000"/>
              </a:lnSpc>
            </a:pPr>
            <a:endParaRPr lang="es-ES" altLang="es-ES" sz="3200">
              <a:solidFill>
                <a:srgbClr val="000000"/>
              </a:solidFill>
            </a:endParaRPr>
          </a:p>
          <a:p>
            <a:pPr eaLnBrk="1" hangingPunct="1">
              <a:lnSpc>
                <a:spcPct val="90000"/>
              </a:lnSpc>
            </a:pPr>
            <a:r>
              <a:rPr lang="es-ES" altLang="es-ES">
                <a:solidFill>
                  <a:srgbClr val="000000"/>
                </a:solidFill>
              </a:rPr>
              <a:t>En niños y adultos, la duración de la corticoterapia en la primera manifestación influye en el número de recaídas posteriores</a:t>
            </a:r>
          </a:p>
          <a:p>
            <a:pPr eaLnBrk="1" hangingPunct="1">
              <a:lnSpc>
                <a:spcPct val="90000"/>
              </a:lnSpc>
            </a:pPr>
            <a:endParaRPr lang="es-ES" altLang="es-ES"/>
          </a:p>
        </p:txBody>
      </p:sp>
      <p:sp>
        <p:nvSpPr>
          <p:cNvPr id="5" name="Marcador de número de diapositiva 4"/>
          <p:cNvSpPr>
            <a:spLocks noGrp="1"/>
          </p:cNvSpPr>
          <p:nvPr>
            <p:ph type="sldNum" sz="quarter" idx="12"/>
          </p:nvPr>
        </p:nvSpPr>
        <p:spPr/>
        <p:txBody>
          <a:bodyPr/>
          <a:lstStyle/>
          <a:p>
            <a:fld id="{11B79EA5-9E52-4B74-B22D-AE5DAFDF010E}" type="slidenum">
              <a:rPr lang="es-ES" smtClean="0"/>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51F2FA7-3037-4F4A-BEAB-2363F6C594D9}"/>
              </a:ext>
            </a:extLst>
          </p:cNvPr>
          <p:cNvSpPr>
            <a:spLocks noGrp="1" noChangeArrowheads="1"/>
          </p:cNvSpPr>
          <p:nvPr>
            <p:ph type="title"/>
          </p:nvPr>
        </p:nvSpPr>
        <p:spPr>
          <a:xfrm>
            <a:off x="1981201" y="274638"/>
            <a:ext cx="8435975" cy="1143000"/>
          </a:xfrm>
        </p:spPr>
        <p:txBody>
          <a:bodyPr/>
          <a:lstStyle/>
          <a:p>
            <a:pPr eaLnBrk="1" hangingPunct="1"/>
            <a:r>
              <a:rPr lang="es-ES" altLang="es-ES" sz="4000" b="1" dirty="0"/>
              <a:t>Tratamiento de los brotes sucesivos</a:t>
            </a:r>
          </a:p>
        </p:txBody>
      </p:sp>
      <p:sp>
        <p:nvSpPr>
          <p:cNvPr id="26627" name="Rectangle 3">
            <a:extLst>
              <a:ext uri="{FF2B5EF4-FFF2-40B4-BE49-F238E27FC236}">
                <a16:creationId xmlns:a16="http://schemas.microsoft.com/office/drawing/2014/main" id="{733F0181-7B6A-4137-BCB3-824DA9D08439}"/>
              </a:ext>
            </a:extLst>
          </p:cNvPr>
          <p:cNvSpPr>
            <a:spLocks noGrp="1" noChangeArrowheads="1"/>
          </p:cNvSpPr>
          <p:nvPr>
            <p:ph type="body" idx="1"/>
          </p:nvPr>
        </p:nvSpPr>
        <p:spPr>
          <a:xfrm>
            <a:off x="1847850" y="1600201"/>
            <a:ext cx="8686800" cy="4525963"/>
          </a:xfrm>
        </p:spPr>
        <p:txBody>
          <a:bodyPr/>
          <a:lstStyle/>
          <a:p>
            <a:pPr eaLnBrk="1" hangingPunct="1">
              <a:lnSpc>
                <a:spcPct val="90000"/>
              </a:lnSpc>
            </a:pPr>
            <a:r>
              <a:rPr lang="es-ES" altLang="es-ES" dirty="0"/>
              <a:t>30% brote único</a:t>
            </a:r>
          </a:p>
          <a:p>
            <a:pPr eaLnBrk="1" hangingPunct="1">
              <a:lnSpc>
                <a:spcPct val="90000"/>
              </a:lnSpc>
            </a:pPr>
            <a:r>
              <a:rPr lang="es-ES" altLang="es-ES" dirty="0"/>
              <a:t>20% Infrecuentes: como el primero</a:t>
            </a:r>
          </a:p>
          <a:p>
            <a:pPr eaLnBrk="1" hangingPunct="1">
              <a:lnSpc>
                <a:spcPct val="90000"/>
              </a:lnSpc>
            </a:pPr>
            <a:endParaRPr lang="es-ES" altLang="es-ES" dirty="0"/>
          </a:p>
          <a:p>
            <a:pPr eaLnBrk="1" hangingPunct="1">
              <a:lnSpc>
                <a:spcPct val="90000"/>
              </a:lnSpc>
            </a:pPr>
            <a:r>
              <a:rPr lang="es-ES" altLang="es-ES" dirty="0"/>
              <a:t>50%: Frecuentes</a:t>
            </a:r>
          </a:p>
          <a:p>
            <a:pPr lvl="1" eaLnBrk="1" hangingPunct="1">
              <a:lnSpc>
                <a:spcPct val="90000"/>
              </a:lnSpc>
            </a:pPr>
            <a:r>
              <a:rPr lang="es-ES" altLang="es-ES" dirty="0"/>
              <a:t>Buscar dosis </a:t>
            </a:r>
            <a:r>
              <a:rPr lang="es-ES" altLang="es-ES" b="1" dirty="0">
                <a:solidFill>
                  <a:srgbClr val="0000CC"/>
                </a:solidFill>
              </a:rPr>
              <a:t>mínima de</a:t>
            </a:r>
            <a:r>
              <a:rPr lang="es-ES" altLang="es-ES" dirty="0">
                <a:solidFill>
                  <a:srgbClr val="0000CC"/>
                </a:solidFill>
              </a:rPr>
              <a:t> </a:t>
            </a:r>
            <a:r>
              <a:rPr lang="es-ES" altLang="es-ES" b="1" dirty="0">
                <a:solidFill>
                  <a:srgbClr val="0000CC"/>
                </a:solidFill>
              </a:rPr>
              <a:t>esteroide</a:t>
            </a:r>
            <a:r>
              <a:rPr lang="es-ES" altLang="es-ES" dirty="0">
                <a:solidFill>
                  <a:srgbClr val="0000CC"/>
                </a:solidFill>
              </a:rPr>
              <a:t>s</a:t>
            </a:r>
            <a:r>
              <a:rPr lang="es-ES" altLang="es-ES" dirty="0"/>
              <a:t> que mantiene sin brote. Pueden ser </a:t>
            </a:r>
            <a:r>
              <a:rPr lang="es-ES" altLang="es-ES" b="1" dirty="0" err="1">
                <a:solidFill>
                  <a:srgbClr val="0000CC"/>
                </a:solidFill>
              </a:rPr>
              <a:t>corticodependientes</a:t>
            </a:r>
            <a:endParaRPr lang="es-ES" altLang="es-ES" b="1" dirty="0">
              <a:solidFill>
                <a:srgbClr val="0000CC"/>
              </a:solidFill>
            </a:endParaRPr>
          </a:p>
          <a:p>
            <a:pPr lvl="1" eaLnBrk="1" hangingPunct="1">
              <a:lnSpc>
                <a:spcPct val="90000"/>
              </a:lnSpc>
            </a:pPr>
            <a:endParaRPr lang="es-ES" altLang="es-ES" b="1" dirty="0"/>
          </a:p>
          <a:p>
            <a:pPr lvl="1" eaLnBrk="1" hangingPunct="1">
              <a:lnSpc>
                <a:spcPct val="90000"/>
              </a:lnSpc>
            </a:pPr>
            <a:r>
              <a:rPr lang="es-ES" altLang="es-ES" dirty="0"/>
              <a:t>Fármacos alternativos: </a:t>
            </a:r>
            <a:r>
              <a:rPr lang="es-ES" altLang="es-ES" b="1" dirty="0">
                <a:solidFill>
                  <a:srgbClr val="0000CC"/>
                </a:solidFill>
              </a:rPr>
              <a:t>Ciclosporina A</a:t>
            </a:r>
            <a:r>
              <a:rPr lang="es-ES" altLang="es-ES" dirty="0"/>
              <a:t>, aunque suele mantener la remisión solo mientras se administra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16</a:t>
            </a:fld>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B697352D-4706-416F-A2C6-86BDBC8CD6BD}"/>
              </a:ext>
            </a:extLst>
          </p:cNvPr>
          <p:cNvGrpSpPr>
            <a:grpSpLocks noChangeAspect="1"/>
          </p:cNvGrpSpPr>
          <p:nvPr/>
        </p:nvGrpSpPr>
        <p:grpSpPr bwMode="auto">
          <a:xfrm>
            <a:off x="4287838" y="3213101"/>
            <a:ext cx="2805112" cy="2092325"/>
            <a:chOff x="123" y="2251"/>
            <a:chExt cx="2802" cy="2090"/>
          </a:xfrm>
        </p:grpSpPr>
        <p:grpSp>
          <p:nvGrpSpPr>
            <p:cNvPr id="29769" name="Group 3">
              <a:extLst>
                <a:ext uri="{FF2B5EF4-FFF2-40B4-BE49-F238E27FC236}">
                  <a16:creationId xmlns:a16="http://schemas.microsoft.com/office/drawing/2014/main" id="{2FBB1A74-BCEB-472D-BCF3-0CE211B0AB6F}"/>
                </a:ext>
              </a:extLst>
            </p:cNvPr>
            <p:cNvGrpSpPr>
              <a:grpSpLocks noChangeAspect="1"/>
            </p:cNvGrpSpPr>
            <p:nvPr/>
          </p:nvGrpSpPr>
          <p:grpSpPr bwMode="auto">
            <a:xfrm>
              <a:off x="793" y="2251"/>
              <a:ext cx="1584" cy="1536"/>
              <a:chOff x="624" y="2400"/>
              <a:chExt cx="1584" cy="1536"/>
            </a:xfrm>
          </p:grpSpPr>
          <p:sp>
            <p:nvSpPr>
              <p:cNvPr id="29771" name="AutoShape 4">
                <a:extLst>
                  <a:ext uri="{FF2B5EF4-FFF2-40B4-BE49-F238E27FC236}">
                    <a16:creationId xmlns:a16="http://schemas.microsoft.com/office/drawing/2014/main" id="{8BDC2C2F-1564-4DF9-B51C-682298CBB9BD}"/>
                  </a:ext>
                </a:extLst>
              </p:cNvPr>
              <p:cNvSpPr>
                <a:spLocks noChangeAspect="1" noChangeArrowheads="1"/>
              </p:cNvSpPr>
              <p:nvPr/>
            </p:nvSpPr>
            <p:spPr bwMode="auto">
              <a:xfrm>
                <a:off x="1248" y="3072"/>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72" name="Oval 5">
                <a:extLst>
                  <a:ext uri="{FF2B5EF4-FFF2-40B4-BE49-F238E27FC236}">
                    <a16:creationId xmlns:a16="http://schemas.microsoft.com/office/drawing/2014/main" id="{1F472BCD-4AE2-4868-8F5E-5B3300BA6839}"/>
                  </a:ext>
                </a:extLst>
              </p:cNvPr>
              <p:cNvSpPr>
                <a:spLocks noChangeAspect="1" noChangeArrowheads="1"/>
              </p:cNvSpPr>
              <p:nvPr/>
            </p:nvSpPr>
            <p:spPr bwMode="auto">
              <a:xfrm>
                <a:off x="624" y="2400"/>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73" name="Oval 6">
                <a:extLst>
                  <a:ext uri="{FF2B5EF4-FFF2-40B4-BE49-F238E27FC236}">
                    <a16:creationId xmlns:a16="http://schemas.microsoft.com/office/drawing/2014/main" id="{CC9622B4-8AC8-4CFE-A930-9337120B4E34}"/>
                  </a:ext>
                </a:extLst>
              </p:cNvPr>
              <p:cNvSpPr>
                <a:spLocks noChangeAspect="1" noChangeArrowheads="1"/>
              </p:cNvSpPr>
              <p:nvPr/>
            </p:nvSpPr>
            <p:spPr bwMode="auto">
              <a:xfrm rot="-5400000">
                <a:off x="1368" y="3096"/>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74" name="Line 7">
                <a:extLst>
                  <a:ext uri="{FF2B5EF4-FFF2-40B4-BE49-F238E27FC236}">
                    <a16:creationId xmlns:a16="http://schemas.microsoft.com/office/drawing/2014/main" id="{CF62FE9A-C461-437C-B63A-3D18F6A1ABC3}"/>
                  </a:ext>
                </a:extLst>
              </p:cNvPr>
              <p:cNvSpPr>
                <a:spLocks noChangeAspect="1" noChangeShapeType="1"/>
              </p:cNvSpPr>
              <p:nvPr/>
            </p:nvSpPr>
            <p:spPr bwMode="auto">
              <a:xfrm flipV="1">
                <a:off x="1632" y="3360"/>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75" name="Line 8">
                <a:extLst>
                  <a:ext uri="{FF2B5EF4-FFF2-40B4-BE49-F238E27FC236}">
                    <a16:creationId xmlns:a16="http://schemas.microsoft.com/office/drawing/2014/main" id="{7862581B-6B3D-4543-9DE3-F838B95E5679}"/>
                  </a:ext>
                </a:extLst>
              </p:cNvPr>
              <p:cNvSpPr>
                <a:spLocks noChangeAspect="1" noChangeShapeType="1"/>
              </p:cNvSpPr>
              <p:nvPr/>
            </p:nvSpPr>
            <p:spPr bwMode="auto">
              <a:xfrm flipH="1" flipV="1">
                <a:off x="1584" y="2880"/>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76" name="Line 9">
                <a:extLst>
                  <a:ext uri="{FF2B5EF4-FFF2-40B4-BE49-F238E27FC236}">
                    <a16:creationId xmlns:a16="http://schemas.microsoft.com/office/drawing/2014/main" id="{99C3F65F-972C-41B7-9F9E-9634F1A1CDF8}"/>
                  </a:ext>
                </a:extLst>
              </p:cNvPr>
              <p:cNvSpPr>
                <a:spLocks noChangeAspect="1" noChangeShapeType="1"/>
              </p:cNvSpPr>
              <p:nvPr/>
            </p:nvSpPr>
            <p:spPr bwMode="auto">
              <a:xfrm flipH="1">
                <a:off x="1008" y="2832"/>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9777" name="Group 10">
                <a:extLst>
                  <a:ext uri="{FF2B5EF4-FFF2-40B4-BE49-F238E27FC236}">
                    <a16:creationId xmlns:a16="http://schemas.microsoft.com/office/drawing/2014/main" id="{62A616E4-D1B1-437E-ADEA-60CB9C0175CD}"/>
                  </a:ext>
                </a:extLst>
              </p:cNvPr>
              <p:cNvGrpSpPr>
                <a:grpSpLocks noChangeAspect="1"/>
              </p:cNvGrpSpPr>
              <p:nvPr/>
            </p:nvGrpSpPr>
            <p:grpSpPr bwMode="auto">
              <a:xfrm>
                <a:off x="672" y="2928"/>
                <a:ext cx="528" cy="432"/>
                <a:chOff x="1152" y="1632"/>
                <a:chExt cx="528" cy="432"/>
              </a:xfrm>
            </p:grpSpPr>
            <p:grpSp>
              <p:nvGrpSpPr>
                <p:cNvPr id="29815" name="Group 11">
                  <a:extLst>
                    <a:ext uri="{FF2B5EF4-FFF2-40B4-BE49-F238E27FC236}">
                      <a16:creationId xmlns:a16="http://schemas.microsoft.com/office/drawing/2014/main" id="{C1190507-55BD-42F9-9DC5-A02C8B8FF854}"/>
                    </a:ext>
                  </a:extLst>
                </p:cNvPr>
                <p:cNvGrpSpPr>
                  <a:grpSpLocks noChangeAspect="1"/>
                </p:cNvGrpSpPr>
                <p:nvPr/>
              </p:nvGrpSpPr>
              <p:grpSpPr bwMode="auto">
                <a:xfrm rot="5400000" flipH="1">
                  <a:off x="1248" y="1632"/>
                  <a:ext cx="432" cy="432"/>
                  <a:chOff x="1680" y="2016"/>
                  <a:chExt cx="432" cy="432"/>
                </a:xfrm>
              </p:grpSpPr>
              <p:sp>
                <p:nvSpPr>
                  <p:cNvPr id="29819" name="Oval 12">
                    <a:extLst>
                      <a:ext uri="{FF2B5EF4-FFF2-40B4-BE49-F238E27FC236}">
                        <a16:creationId xmlns:a16="http://schemas.microsoft.com/office/drawing/2014/main" id="{EA78277C-4DDF-470C-9DA1-7EC1E74793A6}"/>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20" name="AutoShape 13">
                    <a:extLst>
                      <a:ext uri="{FF2B5EF4-FFF2-40B4-BE49-F238E27FC236}">
                        <a16:creationId xmlns:a16="http://schemas.microsoft.com/office/drawing/2014/main" id="{1631926E-7056-431B-9D23-DCF561582745}"/>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816" name="Oval 14">
                  <a:extLst>
                    <a:ext uri="{FF2B5EF4-FFF2-40B4-BE49-F238E27FC236}">
                      <a16:creationId xmlns:a16="http://schemas.microsoft.com/office/drawing/2014/main" id="{0D4B1D0B-4750-4103-9E84-FCAA9AC817A3}"/>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17" name="AutoShape 15">
                  <a:extLst>
                    <a:ext uri="{FF2B5EF4-FFF2-40B4-BE49-F238E27FC236}">
                      <a16:creationId xmlns:a16="http://schemas.microsoft.com/office/drawing/2014/main" id="{00C55656-D6EE-4ABB-A294-C058161CDA6E}"/>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18" name="Oval 16">
                  <a:extLst>
                    <a:ext uri="{FF2B5EF4-FFF2-40B4-BE49-F238E27FC236}">
                      <a16:creationId xmlns:a16="http://schemas.microsoft.com/office/drawing/2014/main" id="{CDA358B5-59D3-43D3-AB6A-8BF77B8AF49C}"/>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78" name="Group 17">
                <a:extLst>
                  <a:ext uri="{FF2B5EF4-FFF2-40B4-BE49-F238E27FC236}">
                    <a16:creationId xmlns:a16="http://schemas.microsoft.com/office/drawing/2014/main" id="{DD366665-25A3-4337-B0CE-1339162D64D4}"/>
                  </a:ext>
                </a:extLst>
              </p:cNvPr>
              <p:cNvGrpSpPr>
                <a:grpSpLocks noChangeAspect="1"/>
              </p:cNvGrpSpPr>
              <p:nvPr/>
            </p:nvGrpSpPr>
            <p:grpSpPr bwMode="auto">
              <a:xfrm flipH="1">
                <a:off x="1536" y="2928"/>
                <a:ext cx="528" cy="432"/>
                <a:chOff x="1152" y="1632"/>
                <a:chExt cx="528" cy="432"/>
              </a:xfrm>
            </p:grpSpPr>
            <p:grpSp>
              <p:nvGrpSpPr>
                <p:cNvPr id="29809" name="Group 18">
                  <a:extLst>
                    <a:ext uri="{FF2B5EF4-FFF2-40B4-BE49-F238E27FC236}">
                      <a16:creationId xmlns:a16="http://schemas.microsoft.com/office/drawing/2014/main" id="{9FB3D2D3-A094-4110-A20D-83BC7C451309}"/>
                    </a:ext>
                  </a:extLst>
                </p:cNvPr>
                <p:cNvGrpSpPr>
                  <a:grpSpLocks noChangeAspect="1"/>
                </p:cNvGrpSpPr>
                <p:nvPr/>
              </p:nvGrpSpPr>
              <p:grpSpPr bwMode="auto">
                <a:xfrm rot="5400000" flipH="1">
                  <a:off x="1248" y="1632"/>
                  <a:ext cx="432" cy="432"/>
                  <a:chOff x="1680" y="2016"/>
                  <a:chExt cx="432" cy="432"/>
                </a:xfrm>
              </p:grpSpPr>
              <p:sp>
                <p:nvSpPr>
                  <p:cNvPr id="29813" name="Oval 19">
                    <a:extLst>
                      <a:ext uri="{FF2B5EF4-FFF2-40B4-BE49-F238E27FC236}">
                        <a16:creationId xmlns:a16="http://schemas.microsoft.com/office/drawing/2014/main" id="{BE8504E5-3DC3-4ABD-8243-5A443E5BC2C8}"/>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14" name="AutoShape 20">
                    <a:extLst>
                      <a:ext uri="{FF2B5EF4-FFF2-40B4-BE49-F238E27FC236}">
                        <a16:creationId xmlns:a16="http://schemas.microsoft.com/office/drawing/2014/main" id="{F7CC6254-83EA-402D-8AA1-1BFB2449C1A3}"/>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810" name="Oval 21">
                  <a:extLst>
                    <a:ext uri="{FF2B5EF4-FFF2-40B4-BE49-F238E27FC236}">
                      <a16:creationId xmlns:a16="http://schemas.microsoft.com/office/drawing/2014/main" id="{6F1E3BB1-25AF-4AD4-B825-B0BCB96F0798}"/>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11" name="AutoShape 22">
                  <a:extLst>
                    <a:ext uri="{FF2B5EF4-FFF2-40B4-BE49-F238E27FC236}">
                      <a16:creationId xmlns:a16="http://schemas.microsoft.com/office/drawing/2014/main" id="{35E36673-FA31-4F2D-8AAF-A4AB94C9FC93}"/>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12" name="Oval 23">
                  <a:extLst>
                    <a:ext uri="{FF2B5EF4-FFF2-40B4-BE49-F238E27FC236}">
                      <a16:creationId xmlns:a16="http://schemas.microsoft.com/office/drawing/2014/main" id="{EE9E2F6F-E3C7-49EE-9EE9-AB0FDDAF6785}"/>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79" name="Group 24">
                <a:extLst>
                  <a:ext uri="{FF2B5EF4-FFF2-40B4-BE49-F238E27FC236}">
                    <a16:creationId xmlns:a16="http://schemas.microsoft.com/office/drawing/2014/main" id="{9FD35580-E18C-4B3D-B6AA-F9891240F45E}"/>
                  </a:ext>
                </a:extLst>
              </p:cNvPr>
              <p:cNvGrpSpPr>
                <a:grpSpLocks noChangeAspect="1"/>
              </p:cNvGrpSpPr>
              <p:nvPr/>
            </p:nvGrpSpPr>
            <p:grpSpPr bwMode="auto">
              <a:xfrm rot="5400000">
                <a:off x="1104" y="2544"/>
                <a:ext cx="528" cy="432"/>
                <a:chOff x="1152" y="1632"/>
                <a:chExt cx="528" cy="432"/>
              </a:xfrm>
            </p:grpSpPr>
            <p:grpSp>
              <p:nvGrpSpPr>
                <p:cNvPr id="29803" name="Group 25">
                  <a:extLst>
                    <a:ext uri="{FF2B5EF4-FFF2-40B4-BE49-F238E27FC236}">
                      <a16:creationId xmlns:a16="http://schemas.microsoft.com/office/drawing/2014/main" id="{A1EC4510-1269-45AB-ABFF-8A03A685DDAA}"/>
                    </a:ext>
                  </a:extLst>
                </p:cNvPr>
                <p:cNvGrpSpPr>
                  <a:grpSpLocks noChangeAspect="1"/>
                </p:cNvGrpSpPr>
                <p:nvPr/>
              </p:nvGrpSpPr>
              <p:grpSpPr bwMode="auto">
                <a:xfrm rot="5400000" flipH="1">
                  <a:off x="1248" y="1632"/>
                  <a:ext cx="432" cy="432"/>
                  <a:chOff x="1680" y="2016"/>
                  <a:chExt cx="432" cy="432"/>
                </a:xfrm>
              </p:grpSpPr>
              <p:sp>
                <p:nvSpPr>
                  <p:cNvPr id="29807" name="Oval 26">
                    <a:extLst>
                      <a:ext uri="{FF2B5EF4-FFF2-40B4-BE49-F238E27FC236}">
                        <a16:creationId xmlns:a16="http://schemas.microsoft.com/office/drawing/2014/main" id="{06DBB21C-AB41-4975-AF2B-7AB49C430225}"/>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08" name="AutoShape 27">
                    <a:extLst>
                      <a:ext uri="{FF2B5EF4-FFF2-40B4-BE49-F238E27FC236}">
                        <a16:creationId xmlns:a16="http://schemas.microsoft.com/office/drawing/2014/main" id="{CD09D674-F683-46DA-B536-DE05870578AA}"/>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804" name="Oval 28">
                  <a:extLst>
                    <a:ext uri="{FF2B5EF4-FFF2-40B4-BE49-F238E27FC236}">
                      <a16:creationId xmlns:a16="http://schemas.microsoft.com/office/drawing/2014/main" id="{69FC4DB1-E416-45B2-B070-ED51A3DCAC51}"/>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05" name="AutoShape 29">
                  <a:extLst>
                    <a:ext uri="{FF2B5EF4-FFF2-40B4-BE49-F238E27FC236}">
                      <a16:creationId xmlns:a16="http://schemas.microsoft.com/office/drawing/2014/main" id="{68CFB769-8A59-4A3F-995D-9164A97386BA}"/>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06" name="Oval 30">
                  <a:extLst>
                    <a:ext uri="{FF2B5EF4-FFF2-40B4-BE49-F238E27FC236}">
                      <a16:creationId xmlns:a16="http://schemas.microsoft.com/office/drawing/2014/main" id="{F3951071-560A-448D-B133-F97AA0B4C436}"/>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80" name="Group 31">
                <a:extLst>
                  <a:ext uri="{FF2B5EF4-FFF2-40B4-BE49-F238E27FC236}">
                    <a16:creationId xmlns:a16="http://schemas.microsoft.com/office/drawing/2014/main" id="{A20AB7BF-444B-458E-B62C-08E0575EAA8C}"/>
                  </a:ext>
                </a:extLst>
              </p:cNvPr>
              <p:cNvGrpSpPr>
                <a:grpSpLocks noChangeAspect="1"/>
              </p:cNvGrpSpPr>
              <p:nvPr/>
            </p:nvGrpSpPr>
            <p:grpSpPr bwMode="auto">
              <a:xfrm>
                <a:off x="720" y="3312"/>
                <a:ext cx="912" cy="576"/>
                <a:chOff x="720" y="3312"/>
                <a:chExt cx="912" cy="576"/>
              </a:xfrm>
            </p:grpSpPr>
            <p:grpSp>
              <p:nvGrpSpPr>
                <p:cNvPr id="29781" name="Group 32">
                  <a:extLst>
                    <a:ext uri="{FF2B5EF4-FFF2-40B4-BE49-F238E27FC236}">
                      <a16:creationId xmlns:a16="http://schemas.microsoft.com/office/drawing/2014/main" id="{719FF1F1-ED5B-4756-98A3-5596A72FE975}"/>
                    </a:ext>
                  </a:extLst>
                </p:cNvPr>
                <p:cNvGrpSpPr>
                  <a:grpSpLocks noChangeAspect="1"/>
                </p:cNvGrpSpPr>
                <p:nvPr/>
              </p:nvGrpSpPr>
              <p:grpSpPr bwMode="auto">
                <a:xfrm rot="-5400000">
                  <a:off x="1152" y="3408"/>
                  <a:ext cx="528" cy="432"/>
                  <a:chOff x="1152" y="1632"/>
                  <a:chExt cx="528" cy="432"/>
                </a:xfrm>
              </p:grpSpPr>
              <p:grpSp>
                <p:nvGrpSpPr>
                  <p:cNvPr id="29797" name="Group 33">
                    <a:extLst>
                      <a:ext uri="{FF2B5EF4-FFF2-40B4-BE49-F238E27FC236}">
                        <a16:creationId xmlns:a16="http://schemas.microsoft.com/office/drawing/2014/main" id="{D2C5D057-7449-4A30-9734-E8C1D7EE7D94}"/>
                      </a:ext>
                    </a:extLst>
                  </p:cNvPr>
                  <p:cNvGrpSpPr>
                    <a:grpSpLocks noChangeAspect="1"/>
                  </p:cNvGrpSpPr>
                  <p:nvPr/>
                </p:nvGrpSpPr>
                <p:grpSpPr bwMode="auto">
                  <a:xfrm rot="5400000" flipH="1">
                    <a:off x="1248" y="1632"/>
                    <a:ext cx="432" cy="432"/>
                    <a:chOff x="1680" y="2016"/>
                    <a:chExt cx="432" cy="432"/>
                  </a:xfrm>
                </p:grpSpPr>
                <p:sp>
                  <p:nvSpPr>
                    <p:cNvPr id="29801" name="Oval 34">
                      <a:extLst>
                        <a:ext uri="{FF2B5EF4-FFF2-40B4-BE49-F238E27FC236}">
                          <a16:creationId xmlns:a16="http://schemas.microsoft.com/office/drawing/2014/main" id="{A92BC386-8E38-4243-AED9-E9D5F0ED4B37}"/>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02" name="AutoShape 35">
                      <a:extLst>
                        <a:ext uri="{FF2B5EF4-FFF2-40B4-BE49-F238E27FC236}">
                          <a16:creationId xmlns:a16="http://schemas.microsoft.com/office/drawing/2014/main" id="{1DF095C8-E2AC-4320-8EEE-992594ECBF0F}"/>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98" name="Oval 36">
                    <a:extLst>
                      <a:ext uri="{FF2B5EF4-FFF2-40B4-BE49-F238E27FC236}">
                        <a16:creationId xmlns:a16="http://schemas.microsoft.com/office/drawing/2014/main" id="{44DE2934-AA61-44C7-882B-312407FC0D6D}"/>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99" name="AutoShape 37">
                    <a:extLst>
                      <a:ext uri="{FF2B5EF4-FFF2-40B4-BE49-F238E27FC236}">
                        <a16:creationId xmlns:a16="http://schemas.microsoft.com/office/drawing/2014/main" id="{A3560878-D214-46EE-AF6A-B5749C91F0CA}"/>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800" name="Oval 38">
                    <a:extLst>
                      <a:ext uri="{FF2B5EF4-FFF2-40B4-BE49-F238E27FC236}">
                        <a16:creationId xmlns:a16="http://schemas.microsoft.com/office/drawing/2014/main" id="{F2D4F77E-B561-4E3B-AE19-BF9EC098F618}"/>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82" name="Line 39">
                  <a:extLst>
                    <a:ext uri="{FF2B5EF4-FFF2-40B4-BE49-F238E27FC236}">
                      <a16:creationId xmlns:a16="http://schemas.microsoft.com/office/drawing/2014/main" id="{274B7D05-1CCF-48D6-A4C8-E7CADB87E0F6}"/>
                    </a:ext>
                  </a:extLst>
                </p:cNvPr>
                <p:cNvSpPr>
                  <a:spLocks noChangeAspect="1" noChangeShapeType="1"/>
                </p:cNvSpPr>
                <p:nvPr/>
              </p:nvSpPr>
              <p:spPr bwMode="auto">
                <a:xfrm flipH="1">
                  <a:off x="912" y="3552"/>
                  <a:ext cx="144"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3" name="Line 40">
                  <a:extLst>
                    <a:ext uri="{FF2B5EF4-FFF2-40B4-BE49-F238E27FC236}">
                      <a16:creationId xmlns:a16="http://schemas.microsoft.com/office/drawing/2014/main" id="{6A05FBEC-DC49-4C7F-B620-91061EFEC7BB}"/>
                    </a:ext>
                  </a:extLst>
                </p:cNvPr>
                <p:cNvSpPr>
                  <a:spLocks noChangeAspect="1" noChangeShapeType="1"/>
                </p:cNvSpPr>
                <p:nvPr/>
              </p:nvSpPr>
              <p:spPr bwMode="auto">
                <a:xfrm flipH="1">
                  <a:off x="1152" y="3600"/>
                  <a:ext cx="48" cy="2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4" name="Line 41">
                  <a:extLst>
                    <a:ext uri="{FF2B5EF4-FFF2-40B4-BE49-F238E27FC236}">
                      <a16:creationId xmlns:a16="http://schemas.microsoft.com/office/drawing/2014/main" id="{90CBE9A5-6091-479A-8B50-E41D1179F9D0}"/>
                    </a:ext>
                  </a:extLst>
                </p:cNvPr>
                <p:cNvSpPr>
                  <a:spLocks noChangeAspect="1" noChangeShapeType="1"/>
                </p:cNvSpPr>
                <p:nvPr/>
              </p:nvSpPr>
              <p:spPr bwMode="auto">
                <a:xfrm>
                  <a:off x="1008" y="3456"/>
                  <a:ext cx="192"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5" name="AutoShape 42">
                  <a:extLst>
                    <a:ext uri="{FF2B5EF4-FFF2-40B4-BE49-F238E27FC236}">
                      <a16:creationId xmlns:a16="http://schemas.microsoft.com/office/drawing/2014/main" id="{DD13405F-2CD3-447A-8BD1-F7441AE2EBDE}"/>
                    </a:ext>
                  </a:extLst>
                </p:cNvPr>
                <p:cNvSpPr>
                  <a:spLocks noChangeAspect="1" noChangeArrowheads="1"/>
                </p:cNvSpPr>
                <p:nvPr/>
              </p:nvSpPr>
              <p:spPr bwMode="auto">
                <a:xfrm rot="2750109" flipV="1">
                  <a:off x="720" y="3408"/>
                  <a:ext cx="480" cy="288"/>
                </a:xfrm>
                <a:custGeom>
                  <a:avLst/>
                  <a:gdLst>
                    <a:gd name="T0" fmla="*/ 420 w 21600"/>
                    <a:gd name="T1" fmla="*/ 144 h 21600"/>
                    <a:gd name="T2" fmla="*/ 240 w 21600"/>
                    <a:gd name="T3" fmla="*/ 288 h 21600"/>
                    <a:gd name="T4" fmla="*/ 60 w 21600"/>
                    <a:gd name="T5" fmla="*/ 144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6" name="Rectangle 43">
                  <a:extLst>
                    <a:ext uri="{FF2B5EF4-FFF2-40B4-BE49-F238E27FC236}">
                      <a16:creationId xmlns:a16="http://schemas.microsoft.com/office/drawing/2014/main" id="{3C29F053-6277-4EB6-A282-C42837B9FB19}"/>
                    </a:ext>
                  </a:extLst>
                </p:cNvPr>
                <p:cNvSpPr>
                  <a:spLocks noChangeAspect="1" noChangeArrowheads="1"/>
                </p:cNvSpPr>
                <p:nvPr/>
              </p:nvSpPr>
              <p:spPr bwMode="auto">
                <a:xfrm rot="1305426">
                  <a:off x="1064" y="3505"/>
                  <a:ext cx="96" cy="336"/>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87" name="Line 44">
                  <a:extLst>
                    <a:ext uri="{FF2B5EF4-FFF2-40B4-BE49-F238E27FC236}">
                      <a16:creationId xmlns:a16="http://schemas.microsoft.com/office/drawing/2014/main" id="{725FC360-801E-4226-9136-BED76AA3982E}"/>
                    </a:ext>
                  </a:extLst>
                </p:cNvPr>
                <p:cNvSpPr>
                  <a:spLocks noChangeAspect="1" noChangeShapeType="1"/>
                </p:cNvSpPr>
                <p:nvPr/>
              </p:nvSpPr>
              <p:spPr bwMode="auto">
                <a:xfrm>
                  <a:off x="1104" y="3648"/>
                  <a:ext cx="0" cy="192"/>
                </a:xfrm>
                <a:prstGeom prst="line">
                  <a:avLst/>
                </a:prstGeom>
                <a:noFill/>
                <a:ln w="1174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8" name="Line 45">
                  <a:extLst>
                    <a:ext uri="{FF2B5EF4-FFF2-40B4-BE49-F238E27FC236}">
                      <a16:creationId xmlns:a16="http://schemas.microsoft.com/office/drawing/2014/main" id="{063F0904-540E-4B3B-96FE-889D689159DE}"/>
                    </a:ext>
                  </a:extLst>
                </p:cNvPr>
                <p:cNvSpPr>
                  <a:spLocks noChangeAspect="1" noChangeShapeType="1"/>
                </p:cNvSpPr>
                <p:nvPr/>
              </p:nvSpPr>
              <p:spPr bwMode="auto">
                <a:xfrm>
                  <a:off x="1152" y="3744"/>
                  <a:ext cx="0" cy="96"/>
                </a:xfrm>
                <a:prstGeom prst="line">
                  <a:avLst/>
                </a:prstGeom>
                <a:noFill/>
                <a:ln w="825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89" name="Line 46">
                  <a:extLst>
                    <a:ext uri="{FF2B5EF4-FFF2-40B4-BE49-F238E27FC236}">
                      <a16:creationId xmlns:a16="http://schemas.microsoft.com/office/drawing/2014/main" id="{9B6B5CCE-FD22-4ACF-A7A7-3B7E1ED5D14B}"/>
                    </a:ext>
                  </a:extLst>
                </p:cNvPr>
                <p:cNvSpPr>
                  <a:spLocks noChangeAspect="1" noChangeShapeType="1"/>
                </p:cNvSpPr>
                <p:nvPr/>
              </p:nvSpPr>
              <p:spPr bwMode="auto">
                <a:xfrm>
                  <a:off x="720" y="3504"/>
                  <a:ext cx="288" cy="288"/>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0" name="Line 47">
                  <a:extLst>
                    <a:ext uri="{FF2B5EF4-FFF2-40B4-BE49-F238E27FC236}">
                      <a16:creationId xmlns:a16="http://schemas.microsoft.com/office/drawing/2014/main" id="{7CEE8904-2C84-42C7-8FE2-B06A8583745E}"/>
                    </a:ext>
                  </a:extLst>
                </p:cNvPr>
                <p:cNvSpPr>
                  <a:spLocks noChangeAspect="1" noChangeShapeType="1"/>
                </p:cNvSpPr>
                <p:nvPr/>
              </p:nvSpPr>
              <p:spPr bwMode="auto">
                <a:xfrm>
                  <a:off x="816" y="3648"/>
                  <a:ext cx="96" cy="96"/>
                </a:xfrm>
                <a:prstGeom prst="line">
                  <a:avLst/>
                </a:prstGeom>
                <a:noFill/>
                <a:ln w="412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1" name="Line 48">
                  <a:extLst>
                    <a:ext uri="{FF2B5EF4-FFF2-40B4-BE49-F238E27FC236}">
                      <a16:creationId xmlns:a16="http://schemas.microsoft.com/office/drawing/2014/main" id="{B5816772-E091-421A-BC8A-498BCEAC34FE}"/>
                    </a:ext>
                  </a:extLst>
                </p:cNvPr>
                <p:cNvSpPr>
                  <a:spLocks noChangeAspect="1" noChangeShapeType="1"/>
                </p:cNvSpPr>
                <p:nvPr/>
              </p:nvSpPr>
              <p:spPr bwMode="auto">
                <a:xfrm>
                  <a:off x="1152" y="3648"/>
                  <a:ext cx="0" cy="96"/>
                </a:xfrm>
                <a:prstGeom prst="line">
                  <a:avLst/>
                </a:prstGeom>
                <a:noFill/>
                <a:ln w="857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2" name="Line 49">
                  <a:extLst>
                    <a:ext uri="{FF2B5EF4-FFF2-40B4-BE49-F238E27FC236}">
                      <a16:creationId xmlns:a16="http://schemas.microsoft.com/office/drawing/2014/main" id="{34016312-E43B-4A7A-91C9-FCF34E5A27ED}"/>
                    </a:ext>
                  </a:extLst>
                </p:cNvPr>
                <p:cNvSpPr>
                  <a:spLocks noChangeAspect="1" noChangeShapeType="1"/>
                </p:cNvSpPr>
                <p:nvPr/>
              </p:nvSpPr>
              <p:spPr bwMode="auto">
                <a:xfrm>
                  <a:off x="912" y="3744"/>
                  <a:ext cx="192" cy="96"/>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3" name="Line 50">
                  <a:extLst>
                    <a:ext uri="{FF2B5EF4-FFF2-40B4-BE49-F238E27FC236}">
                      <a16:creationId xmlns:a16="http://schemas.microsoft.com/office/drawing/2014/main" id="{1043EB9C-1D1F-40DA-9F60-55E56A0F163D}"/>
                    </a:ext>
                  </a:extLst>
                </p:cNvPr>
                <p:cNvSpPr>
                  <a:spLocks noChangeAspect="1" noChangeShapeType="1"/>
                </p:cNvSpPr>
                <p:nvPr/>
              </p:nvSpPr>
              <p:spPr bwMode="auto">
                <a:xfrm>
                  <a:off x="768" y="3552"/>
                  <a:ext cx="48" cy="96"/>
                </a:xfrm>
                <a:prstGeom prst="line">
                  <a:avLst/>
                </a:prstGeom>
                <a:noFill/>
                <a:ln w="698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4" name="Line 51">
                  <a:extLst>
                    <a:ext uri="{FF2B5EF4-FFF2-40B4-BE49-F238E27FC236}">
                      <a16:creationId xmlns:a16="http://schemas.microsoft.com/office/drawing/2014/main" id="{8B5BDD37-9AE1-425A-AE42-55C40CA04A3B}"/>
                    </a:ext>
                  </a:extLst>
                </p:cNvPr>
                <p:cNvSpPr>
                  <a:spLocks noChangeAspect="1" noChangeShapeType="1"/>
                </p:cNvSpPr>
                <p:nvPr/>
              </p:nvSpPr>
              <p:spPr bwMode="auto">
                <a:xfrm>
                  <a:off x="1104" y="3840"/>
                  <a:ext cx="48" cy="48"/>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5" name="Line 52">
                  <a:extLst>
                    <a:ext uri="{FF2B5EF4-FFF2-40B4-BE49-F238E27FC236}">
                      <a16:creationId xmlns:a16="http://schemas.microsoft.com/office/drawing/2014/main" id="{C9D5B8D8-969C-45E9-80B9-E39C3A20A25B}"/>
                    </a:ext>
                  </a:extLst>
                </p:cNvPr>
                <p:cNvSpPr>
                  <a:spLocks noChangeAspect="1" noChangeShapeType="1"/>
                </p:cNvSpPr>
                <p:nvPr/>
              </p:nvSpPr>
              <p:spPr bwMode="auto">
                <a:xfrm>
                  <a:off x="1152" y="3600"/>
                  <a:ext cx="0" cy="24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96" name="Oval 53">
                  <a:extLst>
                    <a:ext uri="{FF2B5EF4-FFF2-40B4-BE49-F238E27FC236}">
                      <a16:creationId xmlns:a16="http://schemas.microsoft.com/office/drawing/2014/main" id="{6CF2773F-37B3-4B33-8574-8C6E1B60B2B2}"/>
                    </a:ext>
                  </a:extLst>
                </p:cNvPr>
                <p:cNvSpPr>
                  <a:spLocks noChangeAspect="1" noChangeArrowheads="1"/>
                </p:cNvSpPr>
                <p:nvPr/>
              </p:nvSpPr>
              <p:spPr bwMode="auto">
                <a:xfrm>
                  <a:off x="1104" y="3792"/>
                  <a:ext cx="48" cy="96"/>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29770" name="Text Box 54">
              <a:extLst>
                <a:ext uri="{FF2B5EF4-FFF2-40B4-BE49-F238E27FC236}">
                  <a16:creationId xmlns:a16="http://schemas.microsoft.com/office/drawing/2014/main" id="{B642C436-AAE3-4431-B33A-79B5DB23698E}"/>
                </a:ext>
              </a:extLst>
            </p:cNvPr>
            <p:cNvSpPr txBox="1">
              <a:spLocks noChangeAspect="1" noChangeArrowheads="1"/>
            </p:cNvSpPr>
            <p:nvPr/>
          </p:nvSpPr>
          <p:spPr bwMode="auto">
            <a:xfrm>
              <a:off x="123" y="3640"/>
              <a:ext cx="2802" cy="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Glomeruloesclerosis focal y segmentaria</a:t>
              </a:r>
            </a:p>
          </p:txBody>
        </p:sp>
      </p:grpSp>
      <p:grpSp>
        <p:nvGrpSpPr>
          <p:cNvPr id="29699" name="Group 55">
            <a:extLst>
              <a:ext uri="{FF2B5EF4-FFF2-40B4-BE49-F238E27FC236}">
                <a16:creationId xmlns:a16="http://schemas.microsoft.com/office/drawing/2014/main" id="{1DE1A942-4B88-4C50-9FE9-8C44D73D4BC6}"/>
              </a:ext>
            </a:extLst>
          </p:cNvPr>
          <p:cNvGrpSpPr>
            <a:grpSpLocks noChangeAspect="1"/>
          </p:cNvGrpSpPr>
          <p:nvPr/>
        </p:nvGrpSpPr>
        <p:grpSpPr bwMode="auto">
          <a:xfrm>
            <a:off x="7229475" y="3389314"/>
            <a:ext cx="2827338" cy="1889125"/>
            <a:chOff x="2790" y="2352"/>
            <a:chExt cx="2825" cy="1890"/>
          </a:xfrm>
        </p:grpSpPr>
        <p:grpSp>
          <p:nvGrpSpPr>
            <p:cNvPr id="29740" name="Group 56">
              <a:extLst>
                <a:ext uri="{FF2B5EF4-FFF2-40B4-BE49-F238E27FC236}">
                  <a16:creationId xmlns:a16="http://schemas.microsoft.com/office/drawing/2014/main" id="{F7A9DB47-5A94-4D4C-9AB0-39B483771BFD}"/>
                </a:ext>
              </a:extLst>
            </p:cNvPr>
            <p:cNvGrpSpPr>
              <a:grpSpLocks noChangeAspect="1"/>
            </p:cNvGrpSpPr>
            <p:nvPr/>
          </p:nvGrpSpPr>
          <p:grpSpPr bwMode="auto">
            <a:xfrm>
              <a:off x="3408" y="2352"/>
              <a:ext cx="1584" cy="1536"/>
              <a:chOff x="3024" y="2352"/>
              <a:chExt cx="1584" cy="1536"/>
            </a:xfrm>
          </p:grpSpPr>
          <p:sp>
            <p:nvSpPr>
              <p:cNvPr id="29742" name="AutoShape 57">
                <a:extLst>
                  <a:ext uri="{FF2B5EF4-FFF2-40B4-BE49-F238E27FC236}">
                    <a16:creationId xmlns:a16="http://schemas.microsoft.com/office/drawing/2014/main" id="{5B346570-C912-454B-BF11-CBEE803F831B}"/>
                  </a:ext>
                </a:extLst>
              </p:cNvPr>
              <p:cNvSpPr>
                <a:spLocks noChangeAspect="1" noChangeArrowheads="1"/>
              </p:cNvSpPr>
              <p:nvPr/>
            </p:nvSpPr>
            <p:spPr bwMode="auto">
              <a:xfrm>
                <a:off x="3648" y="3024"/>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43" name="Oval 58">
                <a:extLst>
                  <a:ext uri="{FF2B5EF4-FFF2-40B4-BE49-F238E27FC236}">
                    <a16:creationId xmlns:a16="http://schemas.microsoft.com/office/drawing/2014/main" id="{FE68D40B-3C9E-415A-BFF4-F9D023B39FEF}"/>
                  </a:ext>
                </a:extLst>
              </p:cNvPr>
              <p:cNvSpPr>
                <a:spLocks noChangeAspect="1" noChangeArrowheads="1"/>
              </p:cNvSpPr>
              <p:nvPr/>
            </p:nvSpPr>
            <p:spPr bwMode="auto">
              <a:xfrm>
                <a:off x="3024" y="2352"/>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44" name="Oval 59">
                <a:extLst>
                  <a:ext uri="{FF2B5EF4-FFF2-40B4-BE49-F238E27FC236}">
                    <a16:creationId xmlns:a16="http://schemas.microsoft.com/office/drawing/2014/main" id="{EF99BD8C-457B-4ADE-8054-BB6954D9410B}"/>
                  </a:ext>
                </a:extLst>
              </p:cNvPr>
              <p:cNvSpPr>
                <a:spLocks noChangeAspect="1" noChangeArrowheads="1"/>
              </p:cNvSpPr>
              <p:nvPr/>
            </p:nvSpPr>
            <p:spPr bwMode="auto">
              <a:xfrm rot="-5400000">
                <a:off x="3768" y="3048"/>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45" name="Line 60">
                <a:extLst>
                  <a:ext uri="{FF2B5EF4-FFF2-40B4-BE49-F238E27FC236}">
                    <a16:creationId xmlns:a16="http://schemas.microsoft.com/office/drawing/2014/main" id="{0A8650A1-224E-4A2D-A55D-55759DA5F53C}"/>
                  </a:ext>
                </a:extLst>
              </p:cNvPr>
              <p:cNvSpPr>
                <a:spLocks noChangeAspect="1" noChangeShapeType="1"/>
              </p:cNvSpPr>
              <p:nvPr/>
            </p:nvSpPr>
            <p:spPr bwMode="auto">
              <a:xfrm>
                <a:off x="3408" y="3312"/>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46" name="Line 61">
                <a:extLst>
                  <a:ext uri="{FF2B5EF4-FFF2-40B4-BE49-F238E27FC236}">
                    <a16:creationId xmlns:a16="http://schemas.microsoft.com/office/drawing/2014/main" id="{3B0A4BFA-3536-41DB-8795-C15EC99BE48B}"/>
                  </a:ext>
                </a:extLst>
              </p:cNvPr>
              <p:cNvSpPr>
                <a:spLocks noChangeAspect="1" noChangeShapeType="1"/>
              </p:cNvSpPr>
              <p:nvPr/>
            </p:nvSpPr>
            <p:spPr bwMode="auto">
              <a:xfrm flipV="1">
                <a:off x="4032" y="3312"/>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47" name="Line 62">
                <a:extLst>
                  <a:ext uri="{FF2B5EF4-FFF2-40B4-BE49-F238E27FC236}">
                    <a16:creationId xmlns:a16="http://schemas.microsoft.com/office/drawing/2014/main" id="{D139B78C-C682-4DF7-81B9-BD3990E06C9E}"/>
                  </a:ext>
                </a:extLst>
              </p:cNvPr>
              <p:cNvSpPr>
                <a:spLocks noChangeAspect="1" noChangeShapeType="1"/>
              </p:cNvSpPr>
              <p:nvPr/>
            </p:nvSpPr>
            <p:spPr bwMode="auto">
              <a:xfrm flipH="1" flipV="1">
                <a:off x="3984" y="2832"/>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48" name="Line 63">
                <a:extLst>
                  <a:ext uri="{FF2B5EF4-FFF2-40B4-BE49-F238E27FC236}">
                    <a16:creationId xmlns:a16="http://schemas.microsoft.com/office/drawing/2014/main" id="{21503330-E459-4A72-A554-095318B58D4C}"/>
                  </a:ext>
                </a:extLst>
              </p:cNvPr>
              <p:cNvSpPr>
                <a:spLocks noChangeAspect="1" noChangeShapeType="1"/>
              </p:cNvSpPr>
              <p:nvPr/>
            </p:nvSpPr>
            <p:spPr bwMode="auto">
              <a:xfrm flipH="1">
                <a:off x="3408" y="2784"/>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49" name="Oval 64">
                <a:extLst>
                  <a:ext uri="{FF2B5EF4-FFF2-40B4-BE49-F238E27FC236}">
                    <a16:creationId xmlns:a16="http://schemas.microsoft.com/office/drawing/2014/main" id="{E9CC59EF-3EF3-4202-A8AA-E6F6BC7109DB}"/>
                  </a:ext>
                </a:extLst>
              </p:cNvPr>
              <p:cNvSpPr>
                <a:spLocks noChangeAspect="1" noChangeArrowheads="1"/>
              </p:cNvSpPr>
              <p:nvPr/>
            </p:nvSpPr>
            <p:spPr bwMode="auto">
              <a:xfrm rot="5400000" flipH="1">
                <a:off x="3168"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0" name="AutoShape 65">
                <a:extLst>
                  <a:ext uri="{FF2B5EF4-FFF2-40B4-BE49-F238E27FC236}">
                    <a16:creationId xmlns:a16="http://schemas.microsoft.com/office/drawing/2014/main" id="{D8E3B750-FB4A-4A5F-ACB9-83A1DB9A772E}"/>
                  </a:ext>
                </a:extLst>
              </p:cNvPr>
              <p:cNvSpPr>
                <a:spLocks noChangeAspect="1" noChangeArrowheads="1"/>
              </p:cNvSpPr>
              <p:nvPr/>
            </p:nvSpPr>
            <p:spPr bwMode="auto">
              <a:xfrm rot="10800000" flipV="1">
                <a:off x="3407"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1" name="Oval 66">
                <a:extLst>
                  <a:ext uri="{FF2B5EF4-FFF2-40B4-BE49-F238E27FC236}">
                    <a16:creationId xmlns:a16="http://schemas.microsoft.com/office/drawing/2014/main" id="{1A1A7C8F-E505-4612-AD8C-8E19BBDA27EC}"/>
                  </a:ext>
                </a:extLst>
              </p:cNvPr>
              <p:cNvSpPr>
                <a:spLocks noChangeAspect="1" noChangeArrowheads="1"/>
              </p:cNvSpPr>
              <p:nvPr/>
            </p:nvSpPr>
            <p:spPr bwMode="auto">
              <a:xfrm>
                <a:off x="350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2" name="AutoShape 67">
                <a:extLst>
                  <a:ext uri="{FF2B5EF4-FFF2-40B4-BE49-F238E27FC236}">
                    <a16:creationId xmlns:a16="http://schemas.microsoft.com/office/drawing/2014/main" id="{65164592-29FA-4EA6-A119-2EBE60AB6FB3}"/>
                  </a:ext>
                </a:extLst>
              </p:cNvPr>
              <p:cNvSpPr>
                <a:spLocks noChangeAspect="1" noChangeArrowheads="1"/>
              </p:cNvSpPr>
              <p:nvPr/>
            </p:nvSpPr>
            <p:spPr bwMode="auto">
              <a:xfrm>
                <a:off x="30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3" name="Oval 68">
                <a:extLst>
                  <a:ext uri="{FF2B5EF4-FFF2-40B4-BE49-F238E27FC236}">
                    <a16:creationId xmlns:a16="http://schemas.microsoft.com/office/drawing/2014/main" id="{89662559-AEE2-41AD-8F4D-334CD4514448}"/>
                  </a:ext>
                </a:extLst>
              </p:cNvPr>
              <p:cNvSpPr>
                <a:spLocks noChangeAspect="1" noChangeArrowheads="1"/>
              </p:cNvSpPr>
              <p:nvPr/>
            </p:nvSpPr>
            <p:spPr bwMode="auto">
              <a:xfrm>
                <a:off x="3120"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4" name="Oval 69">
                <a:extLst>
                  <a:ext uri="{FF2B5EF4-FFF2-40B4-BE49-F238E27FC236}">
                    <a16:creationId xmlns:a16="http://schemas.microsoft.com/office/drawing/2014/main" id="{8C50F0AB-2BC9-4156-993F-FC67F89DEB02}"/>
                  </a:ext>
                </a:extLst>
              </p:cNvPr>
              <p:cNvSpPr>
                <a:spLocks noChangeAspect="1" noChangeArrowheads="1"/>
              </p:cNvSpPr>
              <p:nvPr/>
            </p:nvSpPr>
            <p:spPr bwMode="auto">
              <a:xfrm rot="-5400000">
                <a:off x="3936"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5" name="AutoShape 70">
                <a:extLst>
                  <a:ext uri="{FF2B5EF4-FFF2-40B4-BE49-F238E27FC236}">
                    <a16:creationId xmlns:a16="http://schemas.microsoft.com/office/drawing/2014/main" id="{C8624330-18D0-4A43-8C72-DF5E085BF221}"/>
                  </a:ext>
                </a:extLst>
              </p:cNvPr>
              <p:cNvSpPr>
                <a:spLocks noChangeAspect="1" noChangeArrowheads="1"/>
              </p:cNvSpPr>
              <p:nvPr/>
            </p:nvSpPr>
            <p:spPr bwMode="auto">
              <a:xfrm rot="10800000" flipH="1" flipV="1">
                <a:off x="3935"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6" name="Oval 71">
                <a:extLst>
                  <a:ext uri="{FF2B5EF4-FFF2-40B4-BE49-F238E27FC236}">
                    <a16:creationId xmlns:a16="http://schemas.microsoft.com/office/drawing/2014/main" id="{28D04BC9-4C1D-428D-B317-E07C48AB43F7}"/>
                  </a:ext>
                </a:extLst>
              </p:cNvPr>
              <p:cNvSpPr>
                <a:spLocks noChangeAspect="1" noChangeArrowheads="1"/>
              </p:cNvSpPr>
              <p:nvPr/>
            </p:nvSpPr>
            <p:spPr bwMode="auto">
              <a:xfrm flipH="1">
                <a:off x="398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7" name="AutoShape 72">
                <a:extLst>
                  <a:ext uri="{FF2B5EF4-FFF2-40B4-BE49-F238E27FC236}">
                    <a16:creationId xmlns:a16="http://schemas.microsoft.com/office/drawing/2014/main" id="{7AD03551-0DD6-4EC5-803C-F5FE4276D202}"/>
                  </a:ext>
                </a:extLst>
              </p:cNvPr>
              <p:cNvSpPr>
                <a:spLocks noChangeAspect="1" noChangeArrowheads="1"/>
              </p:cNvSpPr>
              <p:nvPr/>
            </p:nvSpPr>
            <p:spPr bwMode="auto">
              <a:xfrm flipH="1">
                <a:off x="42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8" name="Oval 73">
                <a:extLst>
                  <a:ext uri="{FF2B5EF4-FFF2-40B4-BE49-F238E27FC236}">
                    <a16:creationId xmlns:a16="http://schemas.microsoft.com/office/drawing/2014/main" id="{C7C4234D-2E49-49D0-9985-254D57B32A90}"/>
                  </a:ext>
                </a:extLst>
              </p:cNvPr>
              <p:cNvSpPr>
                <a:spLocks noChangeAspect="1" noChangeArrowheads="1"/>
              </p:cNvSpPr>
              <p:nvPr/>
            </p:nvSpPr>
            <p:spPr bwMode="auto">
              <a:xfrm flipH="1">
                <a:off x="4368"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59" name="Oval 74">
                <a:extLst>
                  <a:ext uri="{FF2B5EF4-FFF2-40B4-BE49-F238E27FC236}">
                    <a16:creationId xmlns:a16="http://schemas.microsoft.com/office/drawing/2014/main" id="{C58B5866-4AAD-4F2D-A86E-A766D12E255D}"/>
                  </a:ext>
                </a:extLst>
              </p:cNvPr>
              <p:cNvSpPr>
                <a:spLocks noChangeAspect="1" noChangeArrowheads="1"/>
              </p:cNvSpPr>
              <p:nvPr/>
            </p:nvSpPr>
            <p:spPr bwMode="auto">
              <a:xfrm rot="10800000" flipH="1">
                <a:off x="3551" y="2543"/>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0" name="AutoShape 75">
                <a:extLst>
                  <a:ext uri="{FF2B5EF4-FFF2-40B4-BE49-F238E27FC236}">
                    <a16:creationId xmlns:a16="http://schemas.microsoft.com/office/drawing/2014/main" id="{A368D790-8C7E-46AA-AA64-B50E900FFB41}"/>
                  </a:ext>
                </a:extLst>
              </p:cNvPr>
              <p:cNvSpPr>
                <a:spLocks noChangeAspect="1" noChangeArrowheads="1"/>
              </p:cNvSpPr>
              <p:nvPr/>
            </p:nvSpPr>
            <p:spPr bwMode="auto">
              <a:xfrm rot="16200000" flipV="1">
                <a:off x="3670" y="2662"/>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1" name="Oval 76">
                <a:extLst>
                  <a:ext uri="{FF2B5EF4-FFF2-40B4-BE49-F238E27FC236}">
                    <a16:creationId xmlns:a16="http://schemas.microsoft.com/office/drawing/2014/main" id="{0A88012A-CFBD-4251-BCBE-257B9095D996}"/>
                  </a:ext>
                </a:extLst>
              </p:cNvPr>
              <p:cNvSpPr>
                <a:spLocks noChangeAspect="1" noChangeArrowheads="1"/>
              </p:cNvSpPr>
              <p:nvPr/>
            </p:nvSpPr>
            <p:spPr bwMode="auto">
              <a:xfrm rot="5400000">
                <a:off x="3719" y="285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2" name="AutoShape 77">
                <a:extLst>
                  <a:ext uri="{FF2B5EF4-FFF2-40B4-BE49-F238E27FC236}">
                    <a16:creationId xmlns:a16="http://schemas.microsoft.com/office/drawing/2014/main" id="{C32D14F6-A61A-458C-A4B6-A4AE2320BE6A}"/>
                  </a:ext>
                </a:extLst>
              </p:cNvPr>
              <p:cNvSpPr>
                <a:spLocks noChangeAspect="1" noChangeArrowheads="1"/>
              </p:cNvSpPr>
              <p:nvPr/>
            </p:nvSpPr>
            <p:spPr bwMode="auto">
              <a:xfrm rot="5400000">
                <a:off x="3624" y="23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3" name="Oval 78">
                <a:extLst>
                  <a:ext uri="{FF2B5EF4-FFF2-40B4-BE49-F238E27FC236}">
                    <a16:creationId xmlns:a16="http://schemas.microsoft.com/office/drawing/2014/main" id="{F77FFD9E-2A62-42D4-84F0-35BA560BA516}"/>
                  </a:ext>
                </a:extLst>
              </p:cNvPr>
              <p:cNvSpPr>
                <a:spLocks noChangeAspect="1" noChangeArrowheads="1"/>
              </p:cNvSpPr>
              <p:nvPr/>
            </p:nvSpPr>
            <p:spPr bwMode="auto">
              <a:xfrm rot="5400000">
                <a:off x="3719" y="2471"/>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4" name="Oval 79">
                <a:extLst>
                  <a:ext uri="{FF2B5EF4-FFF2-40B4-BE49-F238E27FC236}">
                    <a16:creationId xmlns:a16="http://schemas.microsoft.com/office/drawing/2014/main" id="{CCC72E85-5726-412E-8F0B-D57F0FC3850D}"/>
                  </a:ext>
                </a:extLst>
              </p:cNvPr>
              <p:cNvSpPr>
                <a:spLocks noChangeAspect="1" noChangeArrowheads="1"/>
              </p:cNvSpPr>
              <p:nvPr/>
            </p:nvSpPr>
            <p:spPr bwMode="auto">
              <a:xfrm flipH="1">
                <a:off x="3599" y="3311"/>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5" name="AutoShape 80">
                <a:extLst>
                  <a:ext uri="{FF2B5EF4-FFF2-40B4-BE49-F238E27FC236}">
                    <a16:creationId xmlns:a16="http://schemas.microsoft.com/office/drawing/2014/main" id="{646DD2DA-55EE-4463-958D-0B925BA044DF}"/>
                  </a:ext>
                </a:extLst>
              </p:cNvPr>
              <p:cNvSpPr>
                <a:spLocks noChangeAspect="1" noChangeArrowheads="1"/>
              </p:cNvSpPr>
              <p:nvPr/>
            </p:nvSpPr>
            <p:spPr bwMode="auto">
              <a:xfrm rot="5400000" flipV="1">
                <a:off x="3719" y="3191"/>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6" name="Oval 81">
                <a:extLst>
                  <a:ext uri="{FF2B5EF4-FFF2-40B4-BE49-F238E27FC236}">
                    <a16:creationId xmlns:a16="http://schemas.microsoft.com/office/drawing/2014/main" id="{2166BA64-FFF3-4CC7-BE9D-66A52924E839}"/>
                  </a:ext>
                </a:extLst>
              </p:cNvPr>
              <p:cNvSpPr>
                <a:spLocks noChangeAspect="1" noChangeArrowheads="1"/>
              </p:cNvSpPr>
              <p:nvPr/>
            </p:nvSpPr>
            <p:spPr bwMode="auto">
              <a:xfrm rot="-5400000">
                <a:off x="3815" y="333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7" name="AutoShape 82">
                <a:extLst>
                  <a:ext uri="{FF2B5EF4-FFF2-40B4-BE49-F238E27FC236}">
                    <a16:creationId xmlns:a16="http://schemas.microsoft.com/office/drawing/2014/main" id="{6FAE010F-859C-4265-9077-24E227EFCA43}"/>
                  </a:ext>
                </a:extLst>
              </p:cNvPr>
              <p:cNvSpPr>
                <a:spLocks noChangeAspect="1" noChangeArrowheads="1"/>
              </p:cNvSpPr>
              <p:nvPr/>
            </p:nvSpPr>
            <p:spPr bwMode="auto">
              <a:xfrm rot="-5400000">
                <a:off x="3672" y="35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68" name="Oval 83">
                <a:extLst>
                  <a:ext uri="{FF2B5EF4-FFF2-40B4-BE49-F238E27FC236}">
                    <a16:creationId xmlns:a16="http://schemas.microsoft.com/office/drawing/2014/main" id="{EDCA5DB7-D531-4B1A-A816-8BA5C1EB8E6E}"/>
                  </a:ext>
                </a:extLst>
              </p:cNvPr>
              <p:cNvSpPr>
                <a:spLocks noChangeAspect="1" noChangeArrowheads="1"/>
              </p:cNvSpPr>
              <p:nvPr/>
            </p:nvSpPr>
            <p:spPr bwMode="auto">
              <a:xfrm rot="-5400000">
                <a:off x="3815" y="3719"/>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41" name="Text Box 84">
              <a:extLst>
                <a:ext uri="{FF2B5EF4-FFF2-40B4-BE49-F238E27FC236}">
                  <a16:creationId xmlns:a16="http://schemas.microsoft.com/office/drawing/2014/main" id="{2D33D7B4-87AB-4975-AC85-E235838FAD62}"/>
                </a:ext>
              </a:extLst>
            </p:cNvPr>
            <p:cNvSpPr txBox="1">
              <a:spLocks noChangeAspect="1" noChangeArrowheads="1"/>
            </p:cNvSpPr>
            <p:nvPr/>
          </p:nvSpPr>
          <p:spPr bwMode="auto">
            <a:xfrm>
              <a:off x="2790" y="3845"/>
              <a:ext cx="2825"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Nefropatía membranosa</a:t>
              </a:r>
            </a:p>
          </p:txBody>
        </p:sp>
      </p:grpSp>
      <p:grpSp>
        <p:nvGrpSpPr>
          <p:cNvPr id="29700" name="Group 85">
            <a:extLst>
              <a:ext uri="{FF2B5EF4-FFF2-40B4-BE49-F238E27FC236}">
                <a16:creationId xmlns:a16="http://schemas.microsoft.com/office/drawing/2014/main" id="{237198E6-9B52-4F7C-AF80-98A9EA0E6D25}"/>
              </a:ext>
            </a:extLst>
          </p:cNvPr>
          <p:cNvGrpSpPr>
            <a:grpSpLocks noChangeAspect="1"/>
          </p:cNvGrpSpPr>
          <p:nvPr/>
        </p:nvGrpSpPr>
        <p:grpSpPr bwMode="auto">
          <a:xfrm>
            <a:off x="1797050" y="3414714"/>
            <a:ext cx="2311400" cy="1843087"/>
            <a:chOff x="1833" y="336"/>
            <a:chExt cx="2308" cy="1843"/>
          </a:xfrm>
        </p:grpSpPr>
        <p:grpSp>
          <p:nvGrpSpPr>
            <p:cNvPr id="29703" name="Group 86">
              <a:extLst>
                <a:ext uri="{FF2B5EF4-FFF2-40B4-BE49-F238E27FC236}">
                  <a16:creationId xmlns:a16="http://schemas.microsoft.com/office/drawing/2014/main" id="{0BF60605-5E26-48CD-9129-F58BC88D1785}"/>
                </a:ext>
              </a:extLst>
            </p:cNvPr>
            <p:cNvGrpSpPr>
              <a:grpSpLocks noChangeAspect="1"/>
            </p:cNvGrpSpPr>
            <p:nvPr/>
          </p:nvGrpSpPr>
          <p:grpSpPr bwMode="auto">
            <a:xfrm>
              <a:off x="2200" y="336"/>
              <a:ext cx="1584" cy="1536"/>
              <a:chOff x="1104" y="1104"/>
              <a:chExt cx="1584" cy="1536"/>
            </a:xfrm>
          </p:grpSpPr>
          <p:sp>
            <p:nvSpPr>
              <p:cNvPr id="29705" name="AutoShape 87">
                <a:extLst>
                  <a:ext uri="{FF2B5EF4-FFF2-40B4-BE49-F238E27FC236}">
                    <a16:creationId xmlns:a16="http://schemas.microsoft.com/office/drawing/2014/main" id="{6095701E-C2FD-47E4-B745-50ACEB905120}"/>
                  </a:ext>
                </a:extLst>
              </p:cNvPr>
              <p:cNvSpPr>
                <a:spLocks noChangeAspect="1" noChangeArrowheads="1"/>
              </p:cNvSpPr>
              <p:nvPr/>
            </p:nvSpPr>
            <p:spPr bwMode="auto">
              <a:xfrm>
                <a:off x="1728" y="1776"/>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06" name="Oval 88">
                <a:extLst>
                  <a:ext uri="{FF2B5EF4-FFF2-40B4-BE49-F238E27FC236}">
                    <a16:creationId xmlns:a16="http://schemas.microsoft.com/office/drawing/2014/main" id="{F2E2B3D9-D05A-456E-A76D-4959BE2A213D}"/>
                  </a:ext>
                </a:extLst>
              </p:cNvPr>
              <p:cNvSpPr>
                <a:spLocks noChangeAspect="1" noChangeArrowheads="1"/>
              </p:cNvSpPr>
              <p:nvPr/>
            </p:nvSpPr>
            <p:spPr bwMode="auto">
              <a:xfrm>
                <a:off x="1104" y="1104"/>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07" name="Oval 89">
                <a:extLst>
                  <a:ext uri="{FF2B5EF4-FFF2-40B4-BE49-F238E27FC236}">
                    <a16:creationId xmlns:a16="http://schemas.microsoft.com/office/drawing/2014/main" id="{AFAC6E9B-AB65-48BD-BE82-E383791325A6}"/>
                  </a:ext>
                </a:extLst>
              </p:cNvPr>
              <p:cNvSpPr>
                <a:spLocks noChangeAspect="1" noChangeArrowheads="1"/>
              </p:cNvSpPr>
              <p:nvPr/>
            </p:nvSpPr>
            <p:spPr bwMode="auto">
              <a:xfrm rot="-5400000">
                <a:off x="1848" y="1800"/>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08" name="Line 90">
                <a:extLst>
                  <a:ext uri="{FF2B5EF4-FFF2-40B4-BE49-F238E27FC236}">
                    <a16:creationId xmlns:a16="http://schemas.microsoft.com/office/drawing/2014/main" id="{F666A6E3-6FC0-4320-8A9D-0A480652CF3C}"/>
                  </a:ext>
                </a:extLst>
              </p:cNvPr>
              <p:cNvSpPr>
                <a:spLocks noChangeAspect="1" noChangeShapeType="1"/>
              </p:cNvSpPr>
              <p:nvPr/>
            </p:nvSpPr>
            <p:spPr bwMode="auto">
              <a:xfrm>
                <a:off x="1488" y="2064"/>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09" name="Line 91">
                <a:extLst>
                  <a:ext uri="{FF2B5EF4-FFF2-40B4-BE49-F238E27FC236}">
                    <a16:creationId xmlns:a16="http://schemas.microsoft.com/office/drawing/2014/main" id="{F352E6E0-5C64-479B-8872-0A7AE745AC4C}"/>
                  </a:ext>
                </a:extLst>
              </p:cNvPr>
              <p:cNvSpPr>
                <a:spLocks noChangeAspect="1" noChangeShapeType="1"/>
              </p:cNvSpPr>
              <p:nvPr/>
            </p:nvSpPr>
            <p:spPr bwMode="auto">
              <a:xfrm flipV="1">
                <a:off x="2112" y="2064"/>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10" name="Line 92">
                <a:extLst>
                  <a:ext uri="{FF2B5EF4-FFF2-40B4-BE49-F238E27FC236}">
                    <a16:creationId xmlns:a16="http://schemas.microsoft.com/office/drawing/2014/main" id="{B1AF5E5D-478B-47BA-8AEB-07A25E95E721}"/>
                  </a:ext>
                </a:extLst>
              </p:cNvPr>
              <p:cNvSpPr>
                <a:spLocks noChangeAspect="1" noChangeShapeType="1"/>
              </p:cNvSpPr>
              <p:nvPr/>
            </p:nvSpPr>
            <p:spPr bwMode="auto">
              <a:xfrm flipH="1" flipV="1">
                <a:off x="2064" y="1584"/>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711" name="Line 93">
                <a:extLst>
                  <a:ext uri="{FF2B5EF4-FFF2-40B4-BE49-F238E27FC236}">
                    <a16:creationId xmlns:a16="http://schemas.microsoft.com/office/drawing/2014/main" id="{8952313B-6B5D-45DD-AE61-140FC378C0D6}"/>
                  </a:ext>
                </a:extLst>
              </p:cNvPr>
              <p:cNvSpPr>
                <a:spLocks noChangeAspect="1" noChangeShapeType="1"/>
              </p:cNvSpPr>
              <p:nvPr/>
            </p:nvSpPr>
            <p:spPr bwMode="auto">
              <a:xfrm flipH="1">
                <a:off x="1488" y="1536"/>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29712" name="Group 94">
                <a:extLst>
                  <a:ext uri="{FF2B5EF4-FFF2-40B4-BE49-F238E27FC236}">
                    <a16:creationId xmlns:a16="http://schemas.microsoft.com/office/drawing/2014/main" id="{EE874CAE-ABE2-46CE-AEEE-61293B3B4B28}"/>
                  </a:ext>
                </a:extLst>
              </p:cNvPr>
              <p:cNvGrpSpPr>
                <a:grpSpLocks noChangeAspect="1"/>
              </p:cNvGrpSpPr>
              <p:nvPr/>
            </p:nvGrpSpPr>
            <p:grpSpPr bwMode="auto">
              <a:xfrm>
                <a:off x="1152" y="1632"/>
                <a:ext cx="528" cy="432"/>
                <a:chOff x="1152" y="1632"/>
                <a:chExt cx="528" cy="432"/>
              </a:xfrm>
            </p:grpSpPr>
            <p:grpSp>
              <p:nvGrpSpPr>
                <p:cNvPr id="29734" name="Group 95">
                  <a:extLst>
                    <a:ext uri="{FF2B5EF4-FFF2-40B4-BE49-F238E27FC236}">
                      <a16:creationId xmlns:a16="http://schemas.microsoft.com/office/drawing/2014/main" id="{B3012284-0B5C-4871-9603-4A3929448A6F}"/>
                    </a:ext>
                  </a:extLst>
                </p:cNvPr>
                <p:cNvGrpSpPr>
                  <a:grpSpLocks noChangeAspect="1"/>
                </p:cNvGrpSpPr>
                <p:nvPr/>
              </p:nvGrpSpPr>
              <p:grpSpPr bwMode="auto">
                <a:xfrm rot="5400000" flipH="1">
                  <a:off x="1248" y="1632"/>
                  <a:ext cx="432" cy="432"/>
                  <a:chOff x="1680" y="2016"/>
                  <a:chExt cx="432" cy="432"/>
                </a:xfrm>
              </p:grpSpPr>
              <p:sp>
                <p:nvSpPr>
                  <p:cNvPr id="29738" name="Oval 96">
                    <a:extLst>
                      <a:ext uri="{FF2B5EF4-FFF2-40B4-BE49-F238E27FC236}">
                        <a16:creationId xmlns:a16="http://schemas.microsoft.com/office/drawing/2014/main" id="{55C5E2C8-B929-4036-A5B9-71ADB6C4221A}"/>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9" name="AutoShape 97">
                    <a:extLst>
                      <a:ext uri="{FF2B5EF4-FFF2-40B4-BE49-F238E27FC236}">
                        <a16:creationId xmlns:a16="http://schemas.microsoft.com/office/drawing/2014/main" id="{4258ABD6-323A-4E9B-B13D-17EF16A16386}"/>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35" name="Oval 98">
                  <a:extLst>
                    <a:ext uri="{FF2B5EF4-FFF2-40B4-BE49-F238E27FC236}">
                      <a16:creationId xmlns:a16="http://schemas.microsoft.com/office/drawing/2014/main" id="{87F80B00-9CB5-4D14-A554-82E2B8DA291B}"/>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6" name="AutoShape 99">
                  <a:extLst>
                    <a:ext uri="{FF2B5EF4-FFF2-40B4-BE49-F238E27FC236}">
                      <a16:creationId xmlns:a16="http://schemas.microsoft.com/office/drawing/2014/main" id="{8E786E86-485F-461A-BD8E-D0E673B2F698}"/>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7" name="Oval 100">
                  <a:extLst>
                    <a:ext uri="{FF2B5EF4-FFF2-40B4-BE49-F238E27FC236}">
                      <a16:creationId xmlns:a16="http://schemas.microsoft.com/office/drawing/2014/main" id="{DCE926BD-54DD-4E14-942C-6AF7813CE8EB}"/>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13" name="Group 101">
                <a:extLst>
                  <a:ext uri="{FF2B5EF4-FFF2-40B4-BE49-F238E27FC236}">
                    <a16:creationId xmlns:a16="http://schemas.microsoft.com/office/drawing/2014/main" id="{580A1525-AF41-4A13-AFEB-E040A11C4357}"/>
                  </a:ext>
                </a:extLst>
              </p:cNvPr>
              <p:cNvGrpSpPr>
                <a:grpSpLocks noChangeAspect="1"/>
              </p:cNvGrpSpPr>
              <p:nvPr/>
            </p:nvGrpSpPr>
            <p:grpSpPr bwMode="auto">
              <a:xfrm flipH="1">
                <a:off x="2016" y="1632"/>
                <a:ext cx="528" cy="432"/>
                <a:chOff x="1152" y="1632"/>
                <a:chExt cx="528" cy="432"/>
              </a:xfrm>
            </p:grpSpPr>
            <p:grpSp>
              <p:nvGrpSpPr>
                <p:cNvPr id="29728" name="Group 102">
                  <a:extLst>
                    <a:ext uri="{FF2B5EF4-FFF2-40B4-BE49-F238E27FC236}">
                      <a16:creationId xmlns:a16="http://schemas.microsoft.com/office/drawing/2014/main" id="{D0EFDC73-92A5-4FD9-AA89-25B9B48A0384}"/>
                    </a:ext>
                  </a:extLst>
                </p:cNvPr>
                <p:cNvGrpSpPr>
                  <a:grpSpLocks noChangeAspect="1"/>
                </p:cNvGrpSpPr>
                <p:nvPr/>
              </p:nvGrpSpPr>
              <p:grpSpPr bwMode="auto">
                <a:xfrm rot="5400000" flipH="1">
                  <a:off x="1248" y="1632"/>
                  <a:ext cx="432" cy="432"/>
                  <a:chOff x="1680" y="2016"/>
                  <a:chExt cx="432" cy="432"/>
                </a:xfrm>
              </p:grpSpPr>
              <p:sp>
                <p:nvSpPr>
                  <p:cNvPr id="29732" name="Oval 103">
                    <a:extLst>
                      <a:ext uri="{FF2B5EF4-FFF2-40B4-BE49-F238E27FC236}">
                        <a16:creationId xmlns:a16="http://schemas.microsoft.com/office/drawing/2014/main" id="{B91F0BA9-63A9-4555-814A-9F08129B2ABE}"/>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3" name="AutoShape 104">
                    <a:extLst>
                      <a:ext uri="{FF2B5EF4-FFF2-40B4-BE49-F238E27FC236}">
                        <a16:creationId xmlns:a16="http://schemas.microsoft.com/office/drawing/2014/main" id="{A436BE9F-FA51-423A-82BC-1D3CF111A304}"/>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29" name="Oval 105">
                  <a:extLst>
                    <a:ext uri="{FF2B5EF4-FFF2-40B4-BE49-F238E27FC236}">
                      <a16:creationId xmlns:a16="http://schemas.microsoft.com/office/drawing/2014/main" id="{389C3F48-70E0-4B3E-B3CE-20BA8AFEAC2A}"/>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0" name="AutoShape 106">
                  <a:extLst>
                    <a:ext uri="{FF2B5EF4-FFF2-40B4-BE49-F238E27FC236}">
                      <a16:creationId xmlns:a16="http://schemas.microsoft.com/office/drawing/2014/main" id="{92C5C8B4-DBE6-48E9-98C5-929FF7582B6C}"/>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31" name="Oval 107">
                  <a:extLst>
                    <a:ext uri="{FF2B5EF4-FFF2-40B4-BE49-F238E27FC236}">
                      <a16:creationId xmlns:a16="http://schemas.microsoft.com/office/drawing/2014/main" id="{FE7CBF25-53CA-4C3B-9625-7C3174A5A13B}"/>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14" name="Group 108">
                <a:extLst>
                  <a:ext uri="{FF2B5EF4-FFF2-40B4-BE49-F238E27FC236}">
                    <a16:creationId xmlns:a16="http://schemas.microsoft.com/office/drawing/2014/main" id="{07BC9991-94CB-467B-80A7-AA3303515B20}"/>
                  </a:ext>
                </a:extLst>
              </p:cNvPr>
              <p:cNvGrpSpPr>
                <a:grpSpLocks noChangeAspect="1"/>
              </p:cNvGrpSpPr>
              <p:nvPr/>
            </p:nvGrpSpPr>
            <p:grpSpPr bwMode="auto">
              <a:xfrm rot="5400000">
                <a:off x="1584" y="1248"/>
                <a:ext cx="528" cy="432"/>
                <a:chOff x="1152" y="1632"/>
                <a:chExt cx="528" cy="432"/>
              </a:xfrm>
            </p:grpSpPr>
            <p:grpSp>
              <p:nvGrpSpPr>
                <p:cNvPr id="29722" name="Group 109">
                  <a:extLst>
                    <a:ext uri="{FF2B5EF4-FFF2-40B4-BE49-F238E27FC236}">
                      <a16:creationId xmlns:a16="http://schemas.microsoft.com/office/drawing/2014/main" id="{3D8005F3-7E8C-48DC-B18C-2B1FB0075D61}"/>
                    </a:ext>
                  </a:extLst>
                </p:cNvPr>
                <p:cNvGrpSpPr>
                  <a:grpSpLocks noChangeAspect="1"/>
                </p:cNvGrpSpPr>
                <p:nvPr/>
              </p:nvGrpSpPr>
              <p:grpSpPr bwMode="auto">
                <a:xfrm rot="5400000" flipH="1">
                  <a:off x="1248" y="1632"/>
                  <a:ext cx="432" cy="432"/>
                  <a:chOff x="1680" y="2016"/>
                  <a:chExt cx="432" cy="432"/>
                </a:xfrm>
              </p:grpSpPr>
              <p:sp>
                <p:nvSpPr>
                  <p:cNvPr id="29726" name="Oval 110">
                    <a:extLst>
                      <a:ext uri="{FF2B5EF4-FFF2-40B4-BE49-F238E27FC236}">
                        <a16:creationId xmlns:a16="http://schemas.microsoft.com/office/drawing/2014/main" id="{B8AF55A8-8D14-4E9E-9B98-DE40F38D9AEE}"/>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27" name="AutoShape 111">
                    <a:extLst>
                      <a:ext uri="{FF2B5EF4-FFF2-40B4-BE49-F238E27FC236}">
                        <a16:creationId xmlns:a16="http://schemas.microsoft.com/office/drawing/2014/main" id="{61C6A008-93E0-4FAF-8105-5C2F4E840EC7}"/>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23" name="Oval 112">
                  <a:extLst>
                    <a:ext uri="{FF2B5EF4-FFF2-40B4-BE49-F238E27FC236}">
                      <a16:creationId xmlns:a16="http://schemas.microsoft.com/office/drawing/2014/main" id="{C8DAE2F5-4AB4-460A-9525-CBCDCEB6C0C7}"/>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24" name="AutoShape 113">
                  <a:extLst>
                    <a:ext uri="{FF2B5EF4-FFF2-40B4-BE49-F238E27FC236}">
                      <a16:creationId xmlns:a16="http://schemas.microsoft.com/office/drawing/2014/main" id="{E4FF2D48-5E0D-4429-99D4-182E6CB6DA32}"/>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25" name="Oval 114">
                  <a:extLst>
                    <a:ext uri="{FF2B5EF4-FFF2-40B4-BE49-F238E27FC236}">
                      <a16:creationId xmlns:a16="http://schemas.microsoft.com/office/drawing/2014/main" id="{B97C0F99-4177-4709-8DFB-04EE68F49B1D}"/>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29715" name="Group 115">
                <a:extLst>
                  <a:ext uri="{FF2B5EF4-FFF2-40B4-BE49-F238E27FC236}">
                    <a16:creationId xmlns:a16="http://schemas.microsoft.com/office/drawing/2014/main" id="{F1E4FFD2-D783-4E68-ABAB-B2ACD19CFCA1}"/>
                  </a:ext>
                </a:extLst>
              </p:cNvPr>
              <p:cNvGrpSpPr>
                <a:grpSpLocks noChangeAspect="1"/>
              </p:cNvGrpSpPr>
              <p:nvPr/>
            </p:nvGrpSpPr>
            <p:grpSpPr bwMode="auto">
              <a:xfrm rot="-5400000">
                <a:off x="1632" y="2112"/>
                <a:ext cx="528" cy="432"/>
                <a:chOff x="1152" y="1632"/>
                <a:chExt cx="528" cy="432"/>
              </a:xfrm>
            </p:grpSpPr>
            <p:grpSp>
              <p:nvGrpSpPr>
                <p:cNvPr id="29716" name="Group 116">
                  <a:extLst>
                    <a:ext uri="{FF2B5EF4-FFF2-40B4-BE49-F238E27FC236}">
                      <a16:creationId xmlns:a16="http://schemas.microsoft.com/office/drawing/2014/main" id="{A8F71BAA-0BAF-42A3-935C-83F2AFCCC5AA}"/>
                    </a:ext>
                  </a:extLst>
                </p:cNvPr>
                <p:cNvGrpSpPr>
                  <a:grpSpLocks noChangeAspect="1"/>
                </p:cNvGrpSpPr>
                <p:nvPr/>
              </p:nvGrpSpPr>
              <p:grpSpPr bwMode="auto">
                <a:xfrm rot="5400000" flipH="1">
                  <a:off x="1248" y="1632"/>
                  <a:ext cx="432" cy="432"/>
                  <a:chOff x="1680" y="2016"/>
                  <a:chExt cx="432" cy="432"/>
                </a:xfrm>
              </p:grpSpPr>
              <p:sp>
                <p:nvSpPr>
                  <p:cNvPr id="29720" name="Oval 117">
                    <a:extLst>
                      <a:ext uri="{FF2B5EF4-FFF2-40B4-BE49-F238E27FC236}">
                        <a16:creationId xmlns:a16="http://schemas.microsoft.com/office/drawing/2014/main" id="{DEC5AF78-7EDF-49D0-B7A9-4BD874641346}"/>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21" name="AutoShape 118">
                    <a:extLst>
                      <a:ext uri="{FF2B5EF4-FFF2-40B4-BE49-F238E27FC236}">
                        <a16:creationId xmlns:a16="http://schemas.microsoft.com/office/drawing/2014/main" id="{6DE3EA93-8DE6-4474-8AC2-313775FD2713}"/>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29717" name="Oval 119">
                  <a:extLst>
                    <a:ext uri="{FF2B5EF4-FFF2-40B4-BE49-F238E27FC236}">
                      <a16:creationId xmlns:a16="http://schemas.microsoft.com/office/drawing/2014/main" id="{E33C3B22-CEE6-4909-98F0-0E7F05CA84BB}"/>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18" name="AutoShape 120">
                  <a:extLst>
                    <a:ext uri="{FF2B5EF4-FFF2-40B4-BE49-F238E27FC236}">
                      <a16:creationId xmlns:a16="http://schemas.microsoft.com/office/drawing/2014/main" id="{B2409E8A-AB8C-43E1-88DD-A5C344F8A056}"/>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9719" name="Oval 121">
                  <a:extLst>
                    <a:ext uri="{FF2B5EF4-FFF2-40B4-BE49-F238E27FC236}">
                      <a16:creationId xmlns:a16="http://schemas.microsoft.com/office/drawing/2014/main" id="{745B3A5A-BD90-4C1B-AE1C-93C769144841}"/>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29704" name="Text Box 122">
              <a:extLst>
                <a:ext uri="{FF2B5EF4-FFF2-40B4-BE49-F238E27FC236}">
                  <a16:creationId xmlns:a16="http://schemas.microsoft.com/office/drawing/2014/main" id="{6EB29E66-2339-496E-96EA-C76FFFF6BEC1}"/>
                </a:ext>
              </a:extLst>
            </p:cNvPr>
            <p:cNvSpPr txBox="1">
              <a:spLocks noChangeAspect="1" noChangeArrowheads="1"/>
            </p:cNvSpPr>
            <p:nvPr/>
          </p:nvSpPr>
          <p:spPr bwMode="auto">
            <a:xfrm>
              <a:off x="1833" y="1782"/>
              <a:ext cx="2308"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 cambios mínimos</a:t>
              </a:r>
            </a:p>
          </p:txBody>
        </p:sp>
      </p:grpSp>
      <p:sp>
        <p:nvSpPr>
          <p:cNvPr id="29701" name="Text Box 123">
            <a:extLst>
              <a:ext uri="{FF2B5EF4-FFF2-40B4-BE49-F238E27FC236}">
                <a16:creationId xmlns:a16="http://schemas.microsoft.com/office/drawing/2014/main" id="{43E1B6A4-73EA-48B0-A88D-9EC3051A2827}"/>
              </a:ext>
            </a:extLst>
          </p:cNvPr>
          <p:cNvSpPr txBox="1">
            <a:spLocks noChangeArrowheads="1"/>
          </p:cNvSpPr>
          <p:nvPr/>
        </p:nvSpPr>
        <p:spPr bwMode="auto">
          <a:xfrm>
            <a:off x="1658938" y="765175"/>
            <a:ext cx="5726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400" b="1">
                <a:solidFill>
                  <a:srgbClr val="0000FF"/>
                </a:solidFill>
              </a:rPr>
              <a:t>Nefropatías glomerulares no proliferativas</a:t>
            </a:r>
          </a:p>
        </p:txBody>
      </p:sp>
      <p:sp>
        <p:nvSpPr>
          <p:cNvPr id="29702" name="Oval 124">
            <a:extLst>
              <a:ext uri="{FF2B5EF4-FFF2-40B4-BE49-F238E27FC236}">
                <a16:creationId xmlns:a16="http://schemas.microsoft.com/office/drawing/2014/main" id="{4C7833BA-FD64-4520-9380-1861076AD691}"/>
              </a:ext>
            </a:extLst>
          </p:cNvPr>
          <p:cNvSpPr>
            <a:spLocks noChangeArrowheads="1"/>
          </p:cNvSpPr>
          <p:nvPr/>
        </p:nvSpPr>
        <p:spPr bwMode="auto">
          <a:xfrm>
            <a:off x="4367214" y="3068638"/>
            <a:ext cx="2808287" cy="273526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 name="Marcador de número de diapositiva 3"/>
          <p:cNvSpPr>
            <a:spLocks noGrp="1"/>
          </p:cNvSpPr>
          <p:nvPr>
            <p:ph type="sldNum" sz="quarter" idx="12"/>
          </p:nvPr>
        </p:nvSpPr>
        <p:spPr/>
        <p:txBody>
          <a:bodyPr/>
          <a:lstStyle/>
          <a:p>
            <a:fld id="{11B79EA5-9E52-4B74-B22D-AE5DAFDF010E}" type="slidenum">
              <a:rPr lang="es-ES" smtClean="0"/>
              <a:t>17</a:t>
            </a:fld>
            <a:endParaRPr lang="es-E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3CAE098-E30B-4A95-87DF-DCD69551B331}"/>
              </a:ext>
            </a:extLst>
          </p:cNvPr>
          <p:cNvSpPr>
            <a:spLocks noGrp="1" noChangeArrowheads="1"/>
          </p:cNvSpPr>
          <p:nvPr>
            <p:ph type="title"/>
          </p:nvPr>
        </p:nvSpPr>
        <p:spPr>
          <a:xfrm>
            <a:off x="1353105" y="404811"/>
            <a:ext cx="10515600" cy="1325563"/>
          </a:xfrm>
        </p:spPr>
        <p:txBody>
          <a:bodyPr/>
          <a:lstStyle/>
          <a:p>
            <a:pPr eaLnBrk="1" hangingPunct="1"/>
            <a:r>
              <a:rPr lang="es-ES" altLang="es-ES" sz="3600" b="1" dirty="0"/>
              <a:t>Glomeruloesclerosis focal y segmentaria (GEFS)</a:t>
            </a:r>
          </a:p>
        </p:txBody>
      </p:sp>
      <p:sp>
        <p:nvSpPr>
          <p:cNvPr id="30723" name="Rectangle 3">
            <a:extLst>
              <a:ext uri="{FF2B5EF4-FFF2-40B4-BE49-F238E27FC236}">
                <a16:creationId xmlns:a16="http://schemas.microsoft.com/office/drawing/2014/main" id="{10DF9F7F-AAE1-4774-B9BB-40DBAFF1B6E3}"/>
              </a:ext>
            </a:extLst>
          </p:cNvPr>
          <p:cNvSpPr>
            <a:spLocks noGrp="1" noChangeArrowheads="1"/>
          </p:cNvSpPr>
          <p:nvPr>
            <p:ph type="body" idx="1"/>
          </p:nvPr>
        </p:nvSpPr>
        <p:spPr>
          <a:xfrm>
            <a:off x="1992313" y="1557339"/>
            <a:ext cx="8229600" cy="2232025"/>
          </a:xfrm>
        </p:spPr>
        <p:txBody>
          <a:bodyPr/>
          <a:lstStyle/>
          <a:p>
            <a:pPr eaLnBrk="1" hangingPunct="1">
              <a:lnSpc>
                <a:spcPct val="90000"/>
              </a:lnSpc>
            </a:pPr>
            <a:r>
              <a:rPr lang="es-ES" altLang="es-ES" sz="2400" b="1" dirty="0"/>
              <a:t>Concepto </a:t>
            </a:r>
            <a:r>
              <a:rPr lang="es-ES" altLang="es-ES" sz="2400" b="1" dirty="0" err="1"/>
              <a:t>anatomopatológico</a:t>
            </a:r>
            <a:r>
              <a:rPr lang="es-ES" altLang="es-ES" sz="2400" dirty="0"/>
              <a:t>: zonas de esclerosis (cicatriz fibrosa) en algunas zonas (segmentaria) de algunos glomérulos (focal)</a:t>
            </a:r>
          </a:p>
          <a:p>
            <a:pPr eaLnBrk="1" hangingPunct="1">
              <a:lnSpc>
                <a:spcPct val="90000"/>
              </a:lnSpc>
            </a:pPr>
            <a:endParaRPr lang="es-ES" altLang="es-ES" sz="2400" dirty="0"/>
          </a:p>
          <a:p>
            <a:pPr eaLnBrk="1" hangingPunct="1">
              <a:lnSpc>
                <a:spcPct val="90000"/>
              </a:lnSpc>
            </a:pPr>
            <a:r>
              <a:rPr lang="es-ES" altLang="es-ES" sz="2400" dirty="0"/>
              <a:t>En las zonas dañadas se deposita </a:t>
            </a:r>
            <a:r>
              <a:rPr lang="es-ES" altLang="es-ES" sz="2400" dirty="0" err="1"/>
              <a:t>IgM</a:t>
            </a:r>
            <a:r>
              <a:rPr lang="es-ES" altLang="es-ES" sz="2400" dirty="0"/>
              <a:t> de forma inespecífica</a:t>
            </a:r>
          </a:p>
        </p:txBody>
      </p:sp>
      <p:graphicFrame>
        <p:nvGraphicFramePr>
          <p:cNvPr id="30724" name="Object 4">
            <a:extLst>
              <a:ext uri="{FF2B5EF4-FFF2-40B4-BE49-F238E27FC236}">
                <a16:creationId xmlns:a16="http://schemas.microsoft.com/office/drawing/2014/main" id="{D56988E1-1ED0-42EA-84A0-DDFB9CD9F7EA}"/>
              </a:ext>
            </a:extLst>
          </p:cNvPr>
          <p:cNvGraphicFramePr>
            <a:graphicFrameLocks noChangeAspect="1"/>
          </p:cNvGraphicFramePr>
          <p:nvPr/>
        </p:nvGraphicFramePr>
        <p:xfrm>
          <a:off x="1981200" y="3763964"/>
          <a:ext cx="4038600" cy="2689225"/>
        </p:xfrm>
        <a:graphic>
          <a:graphicData uri="http://schemas.openxmlformats.org/presentationml/2006/ole">
            <mc:AlternateContent xmlns:mc="http://schemas.openxmlformats.org/markup-compatibility/2006">
              <mc:Choice xmlns:v="urn:schemas-microsoft-com:vml" Requires="v">
                <p:oleObj spid="_x0000_s2054" name="Fotografía de Photo Editor" r:id="rId4" imgW="4191585" imgH="2790476" progId="MSPhotoEd.3">
                  <p:embed/>
                </p:oleObj>
              </mc:Choice>
              <mc:Fallback>
                <p:oleObj name="Fotografía de Photo Editor" r:id="rId4" imgW="4191585" imgH="2790476" progId="MSPhotoEd.3">
                  <p:embed/>
                  <p:pic>
                    <p:nvPicPr>
                      <p:cNvPr id="30724" name="Object 4">
                        <a:extLst>
                          <a:ext uri="{FF2B5EF4-FFF2-40B4-BE49-F238E27FC236}">
                            <a16:creationId xmlns:a16="http://schemas.microsoft.com/office/drawing/2014/main" id="{D56988E1-1ED0-42EA-84A0-DDFB9CD9F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763964"/>
                        <a:ext cx="40386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a:extLst>
              <a:ext uri="{FF2B5EF4-FFF2-40B4-BE49-F238E27FC236}">
                <a16:creationId xmlns:a16="http://schemas.microsoft.com/office/drawing/2014/main" id="{C77426C9-A81F-4E37-B6D0-3CE3706DA283}"/>
              </a:ext>
            </a:extLst>
          </p:cNvPr>
          <p:cNvGraphicFramePr>
            <a:graphicFrameLocks noChangeAspect="1"/>
          </p:cNvGraphicFramePr>
          <p:nvPr/>
        </p:nvGraphicFramePr>
        <p:xfrm>
          <a:off x="6172200" y="3763964"/>
          <a:ext cx="4038600" cy="2689225"/>
        </p:xfrm>
        <a:graphic>
          <a:graphicData uri="http://schemas.openxmlformats.org/presentationml/2006/ole">
            <mc:AlternateContent xmlns:mc="http://schemas.openxmlformats.org/markup-compatibility/2006">
              <mc:Choice xmlns:v="urn:schemas-microsoft-com:vml" Requires="v">
                <p:oleObj spid="_x0000_s2055" name="Fotografía de Photo Editor" r:id="rId6" imgW="4191585" imgH="2790476" progId="MSPhotoEd.3">
                  <p:embed/>
                </p:oleObj>
              </mc:Choice>
              <mc:Fallback>
                <p:oleObj name="Fotografía de Photo Editor" r:id="rId6" imgW="4191585" imgH="2790476" progId="MSPhotoEd.3">
                  <p:embed/>
                  <p:pic>
                    <p:nvPicPr>
                      <p:cNvPr id="30725" name="Object 5">
                        <a:extLst>
                          <a:ext uri="{FF2B5EF4-FFF2-40B4-BE49-F238E27FC236}">
                            <a16:creationId xmlns:a16="http://schemas.microsoft.com/office/drawing/2014/main" id="{C77426C9-A81F-4E37-B6D0-3CE3706DA2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763964"/>
                        <a:ext cx="40386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Conector recto de flecha 2">
            <a:extLst>
              <a:ext uri="{FF2B5EF4-FFF2-40B4-BE49-F238E27FC236}">
                <a16:creationId xmlns:a16="http://schemas.microsoft.com/office/drawing/2014/main" id="{B77B11C4-E5A1-427E-86DF-CF579555E88C}"/>
              </a:ext>
            </a:extLst>
          </p:cNvPr>
          <p:cNvCxnSpPr>
            <a:cxnSpLocks/>
          </p:cNvCxnSpPr>
          <p:nvPr/>
        </p:nvCxnSpPr>
        <p:spPr>
          <a:xfrm flipV="1">
            <a:off x="4609322" y="5253134"/>
            <a:ext cx="0" cy="41054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5" name="Marcador de número de diapositiva 4"/>
          <p:cNvSpPr>
            <a:spLocks noGrp="1"/>
          </p:cNvSpPr>
          <p:nvPr>
            <p:ph type="sldNum" sz="quarter" idx="12"/>
          </p:nvPr>
        </p:nvSpPr>
        <p:spPr/>
        <p:txBody>
          <a:bodyPr/>
          <a:lstStyle/>
          <a:p>
            <a:fld id="{11B79EA5-9E52-4B74-B22D-AE5DAFDF010E}" type="slidenum">
              <a:rPr lang="es-ES" smtClean="0"/>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768A732-A80F-4C36-AFEC-DF6F0499DF6D}"/>
              </a:ext>
            </a:extLst>
          </p:cNvPr>
          <p:cNvSpPr>
            <a:spLocks noGrp="1" noChangeArrowheads="1"/>
          </p:cNvSpPr>
          <p:nvPr>
            <p:ph type="title"/>
          </p:nvPr>
        </p:nvSpPr>
        <p:spPr>
          <a:xfrm>
            <a:off x="2749550" y="241300"/>
            <a:ext cx="7042150" cy="1143000"/>
          </a:xfrm>
        </p:spPr>
        <p:txBody>
          <a:bodyPr/>
          <a:lstStyle/>
          <a:p>
            <a:pPr eaLnBrk="1" hangingPunct="1"/>
            <a:r>
              <a:rPr lang="es-ES" altLang="es-ES" sz="3600" dirty="0">
                <a:solidFill>
                  <a:srgbClr val="C00000"/>
                </a:solidFill>
              </a:rPr>
              <a:t>LESIONES MORFOLÓGICAS </a:t>
            </a:r>
            <a:br>
              <a:rPr lang="es-ES" altLang="es-ES" sz="3600" dirty="0">
                <a:solidFill>
                  <a:srgbClr val="C00000"/>
                </a:solidFill>
              </a:rPr>
            </a:br>
            <a:endParaRPr lang="es-ES" altLang="es-ES" sz="3600" dirty="0">
              <a:solidFill>
                <a:srgbClr val="C00000"/>
              </a:solidFill>
            </a:endParaRPr>
          </a:p>
        </p:txBody>
      </p:sp>
      <p:sp>
        <p:nvSpPr>
          <p:cNvPr id="41987" name="Rectangle 3">
            <a:extLst>
              <a:ext uri="{FF2B5EF4-FFF2-40B4-BE49-F238E27FC236}">
                <a16:creationId xmlns:a16="http://schemas.microsoft.com/office/drawing/2014/main" id="{0175BF6A-D506-4AE4-98BA-0FCC03B9EE98}"/>
              </a:ext>
            </a:extLst>
          </p:cNvPr>
          <p:cNvSpPr>
            <a:spLocks noGrp="1" noChangeArrowheads="1"/>
          </p:cNvSpPr>
          <p:nvPr>
            <p:ph type="body" idx="1"/>
          </p:nvPr>
        </p:nvSpPr>
        <p:spPr bwMode="auto">
          <a:xfrm>
            <a:off x="1762125" y="1152526"/>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33400" indent="-533400">
              <a:buFontTx/>
              <a:buAutoNum type="arabicPlain"/>
            </a:pPr>
            <a:r>
              <a:rPr lang="es-ES" altLang="es-ES" sz="2400" dirty="0"/>
              <a:t>Al inicio afecta más a  glomérulos </a:t>
            </a:r>
            <a:r>
              <a:rPr lang="es-ES" altLang="es-ES" sz="2400" dirty="0" err="1"/>
              <a:t>yuxtamedulares</a:t>
            </a:r>
            <a:endParaRPr lang="es-ES" altLang="es-ES" sz="2400" dirty="0"/>
          </a:p>
          <a:p>
            <a:pPr marL="533400" indent="-533400">
              <a:buFontTx/>
              <a:buAutoNum type="arabicPlain"/>
            </a:pPr>
            <a:r>
              <a:rPr lang="es-ES" altLang="es-ES" sz="2400" dirty="0" err="1"/>
              <a:t>Lesion</a:t>
            </a:r>
            <a:r>
              <a:rPr lang="es-ES" altLang="es-ES" sz="2400" dirty="0"/>
              <a:t> focal que se adhiere a la capsula de Bowman</a:t>
            </a:r>
          </a:p>
          <a:p>
            <a:pPr marL="533400" indent="-533400">
              <a:buFontTx/>
              <a:buAutoNum type="arabicPlain"/>
            </a:pPr>
            <a:r>
              <a:rPr lang="es-ES" altLang="es-ES" sz="2400" dirty="0"/>
              <a:t>Algunas lesiones hialinas (flecha)	</a:t>
            </a:r>
          </a:p>
          <a:p>
            <a:pPr marL="533400" indent="-533400">
              <a:buFontTx/>
              <a:buAutoNum type="arabicPlain"/>
            </a:pPr>
            <a:endParaRPr lang="es-ES" altLang="es-ES" dirty="0">
              <a:solidFill>
                <a:schemeClr val="bg2"/>
              </a:solidFill>
            </a:endParaRPr>
          </a:p>
        </p:txBody>
      </p:sp>
      <p:pic>
        <p:nvPicPr>
          <p:cNvPr id="41988" name="Picture 4" descr="FSG1">
            <a:extLst>
              <a:ext uri="{FF2B5EF4-FFF2-40B4-BE49-F238E27FC236}">
                <a16:creationId xmlns:a16="http://schemas.microsoft.com/office/drawing/2014/main" id="{BE04E099-D556-415A-96D8-56B088CA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6" y="2565400"/>
            <a:ext cx="50149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número de diapositiva 3"/>
          <p:cNvSpPr>
            <a:spLocks noGrp="1"/>
          </p:cNvSpPr>
          <p:nvPr>
            <p:ph type="sldNum" sz="quarter" idx="12"/>
          </p:nvPr>
        </p:nvSpPr>
        <p:spPr/>
        <p:txBody>
          <a:bodyPr/>
          <a:lstStyle/>
          <a:p>
            <a:fld id="{11B79EA5-9E52-4B74-B22D-AE5DAFDF010E}" type="slidenum">
              <a:rPr lang="es-ES" smtClean="0"/>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151BBEC-24F2-4A0E-83F3-DBD07B7DA931}"/>
              </a:ext>
            </a:extLst>
          </p:cNvPr>
          <p:cNvSpPr txBox="1">
            <a:spLocks/>
          </p:cNvSpPr>
          <p:nvPr/>
        </p:nvSpPr>
        <p:spPr>
          <a:xfrm>
            <a:off x="2800905" y="191234"/>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dirty="0">
              <a:latin typeface="Arial" panose="020B0604020202020204" pitchFamily="34" charset="0"/>
              <a:cs typeface="Arial" panose="020B0604020202020204" pitchFamily="34" charset="0"/>
            </a:endParaRPr>
          </a:p>
        </p:txBody>
      </p:sp>
      <p:sp>
        <p:nvSpPr>
          <p:cNvPr id="5" name="Marcador de contenido 2">
            <a:extLst>
              <a:ext uri="{FF2B5EF4-FFF2-40B4-BE49-F238E27FC236}">
                <a16:creationId xmlns:a16="http://schemas.microsoft.com/office/drawing/2014/main" id="{9B0301A0-A092-4BE8-8173-3727394E6703}"/>
              </a:ext>
            </a:extLst>
          </p:cNvPr>
          <p:cNvSpPr txBox="1">
            <a:spLocks/>
          </p:cNvSpPr>
          <p:nvPr/>
        </p:nvSpPr>
        <p:spPr>
          <a:xfrm>
            <a:off x="1161495" y="1334234"/>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S" dirty="0"/>
          </a:p>
        </p:txBody>
      </p:sp>
      <p:sp>
        <p:nvSpPr>
          <p:cNvPr id="6" name="Marcador de pie de página 3">
            <a:extLst>
              <a:ext uri="{FF2B5EF4-FFF2-40B4-BE49-F238E27FC236}">
                <a16:creationId xmlns:a16="http://schemas.microsoft.com/office/drawing/2014/main" id="{5C0D40DA-91EF-4F3D-A0EE-9F453ADC7663}"/>
              </a:ext>
            </a:extLst>
          </p:cNvPr>
          <p:cNvSpPr>
            <a:spLocks noGrp="1"/>
          </p:cNvSpPr>
          <p:nvPr>
            <p:ph type="ftr" sz="quarter" idx="11"/>
          </p:nvPr>
        </p:nvSpPr>
        <p:spPr>
          <a:xfrm>
            <a:off x="3124200" y="6356350"/>
            <a:ext cx="2895600" cy="365125"/>
          </a:xfrm>
        </p:spPr>
        <p:txBody>
          <a:bodyPr/>
          <a:lstStyle/>
          <a:p>
            <a:pPr>
              <a:defRPr/>
            </a:pPr>
            <a:r>
              <a:rPr lang="es-ES">
                <a:solidFill>
                  <a:schemeClr val="bg1"/>
                </a:solidFill>
              </a:rPr>
              <a:t>Grupo Universidad de la S.E.N.</a:t>
            </a:r>
            <a:endParaRPr lang="es-ES" dirty="0">
              <a:solidFill>
                <a:schemeClr val="bg1"/>
              </a:solidFill>
            </a:endParaRPr>
          </a:p>
        </p:txBody>
      </p:sp>
      <p:sp>
        <p:nvSpPr>
          <p:cNvPr id="9" name="Rectangle 2">
            <a:extLst>
              <a:ext uri="{FF2B5EF4-FFF2-40B4-BE49-F238E27FC236}">
                <a16:creationId xmlns:a16="http://schemas.microsoft.com/office/drawing/2014/main" id="{D1CFB78E-F406-4C6F-A762-0FDC86BDE8CA}"/>
              </a:ext>
            </a:extLst>
          </p:cNvPr>
          <p:cNvSpPr>
            <a:spLocks noGrp="1" noChangeArrowheads="1"/>
          </p:cNvSpPr>
          <p:nvPr>
            <p:ph type="title"/>
          </p:nvPr>
        </p:nvSpPr>
        <p:spPr>
          <a:xfrm>
            <a:off x="1161495" y="191234"/>
            <a:ext cx="10592540" cy="941387"/>
          </a:xfrm>
        </p:spPr>
        <p:txBody>
          <a:bodyPr>
            <a:normAutofit fontScale="90000"/>
          </a:bodyPr>
          <a:lstStyle/>
          <a:p>
            <a:pPr eaLnBrk="1" hangingPunct="1"/>
            <a:r>
              <a:rPr lang="es-ES" altLang="es-ES" sz="3200" b="1" dirty="0"/>
              <a:t>Correlación </a:t>
            </a:r>
            <a:r>
              <a:rPr lang="es-ES" altLang="es-ES" sz="3200" b="1" dirty="0" err="1"/>
              <a:t>anatomoclínica</a:t>
            </a:r>
            <a:r>
              <a:rPr lang="es-ES" altLang="es-ES" sz="3200" b="1" dirty="0"/>
              <a:t> de las nefropatías glomerulares primarias</a:t>
            </a:r>
          </a:p>
        </p:txBody>
      </p:sp>
      <p:sp>
        <p:nvSpPr>
          <p:cNvPr id="11" name="Rectangle 3">
            <a:extLst>
              <a:ext uri="{FF2B5EF4-FFF2-40B4-BE49-F238E27FC236}">
                <a16:creationId xmlns:a16="http://schemas.microsoft.com/office/drawing/2014/main" id="{C86D9619-88C9-465A-B4EB-1E2A0F16E5FA}"/>
              </a:ext>
            </a:extLst>
          </p:cNvPr>
          <p:cNvSpPr txBox="1">
            <a:spLocks noChangeArrowheads="1"/>
          </p:cNvSpPr>
          <p:nvPr/>
        </p:nvSpPr>
        <p:spPr>
          <a:xfrm>
            <a:off x="34925" y="1341438"/>
            <a:ext cx="11337370" cy="5688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a:r>
              <a:rPr lang="es-ES" altLang="es-ES" b="1" dirty="0">
                <a:solidFill>
                  <a:srgbClr val="0000FF"/>
                </a:solidFill>
              </a:rPr>
              <a:t>Proliferativas (glomerulonefritis</a:t>
            </a:r>
            <a:r>
              <a:rPr lang="es-ES" altLang="es-ES" dirty="0"/>
              <a:t>): </a:t>
            </a:r>
            <a:r>
              <a:rPr lang="es-ES" altLang="es-ES" b="1" dirty="0">
                <a:solidFill>
                  <a:srgbClr val="0000FF"/>
                </a:solidFill>
              </a:rPr>
              <a:t>inflamación glomerular: hematúricas:</a:t>
            </a:r>
            <a:endParaRPr lang="es-ES" altLang="es-ES" sz="1800" b="1" dirty="0">
              <a:solidFill>
                <a:srgbClr val="0000FF"/>
              </a:solidFill>
            </a:endParaRPr>
          </a:p>
          <a:p>
            <a:pPr marL="1371600" lvl="2" indent="-457200">
              <a:buFontTx/>
              <a:buAutoNum type="arabicPeriod"/>
            </a:pPr>
            <a:r>
              <a:rPr lang="es-ES" altLang="es-ES" sz="2600" b="1" dirty="0"/>
              <a:t>Glomerulonefritis</a:t>
            </a:r>
            <a:r>
              <a:rPr lang="es-ES" altLang="es-ES" sz="2600" dirty="0"/>
              <a:t> aguda</a:t>
            </a:r>
          </a:p>
          <a:p>
            <a:pPr marL="1371600" lvl="2" indent="-457200">
              <a:buFontTx/>
              <a:buAutoNum type="arabicPeriod"/>
            </a:pPr>
            <a:r>
              <a:rPr lang="es-ES" altLang="es-ES" sz="2600" b="1" dirty="0"/>
              <a:t>Glomerulonefritis </a:t>
            </a:r>
            <a:r>
              <a:rPr lang="es-ES" altLang="es-ES" sz="2600" dirty="0"/>
              <a:t>rápidamente progresiva</a:t>
            </a:r>
          </a:p>
          <a:p>
            <a:pPr marL="1371600" lvl="2" indent="-457200">
              <a:buFontTx/>
              <a:buAutoNum type="arabicPeriod"/>
            </a:pPr>
            <a:r>
              <a:rPr lang="es-ES" altLang="es-ES" sz="2600" b="1" dirty="0"/>
              <a:t>Glomerulonefritis</a:t>
            </a:r>
            <a:r>
              <a:rPr lang="es-ES" altLang="es-ES" sz="2600" dirty="0"/>
              <a:t> mesangial</a:t>
            </a:r>
          </a:p>
          <a:p>
            <a:pPr marL="1371600" lvl="2" indent="-457200">
              <a:buFontTx/>
              <a:buAutoNum type="arabicPeriod"/>
            </a:pPr>
            <a:r>
              <a:rPr lang="es-ES" altLang="es-ES" sz="2600" b="1" dirty="0"/>
              <a:t>Glomerulonefritis</a:t>
            </a:r>
            <a:r>
              <a:rPr lang="es-ES" altLang="es-ES" sz="2600" dirty="0"/>
              <a:t> </a:t>
            </a:r>
            <a:r>
              <a:rPr lang="es-ES" altLang="es-ES" sz="2600" dirty="0" err="1"/>
              <a:t>mesangiocapilar</a:t>
            </a:r>
            <a:endParaRPr lang="es-ES" altLang="es-ES" sz="2600" dirty="0"/>
          </a:p>
          <a:p>
            <a:pPr marL="990600" lvl="1" indent="-533400">
              <a:buFontTx/>
              <a:buAutoNum type="arabicPeriod"/>
            </a:pPr>
            <a:endParaRPr lang="es-ES" altLang="es-ES" sz="2600" dirty="0"/>
          </a:p>
          <a:p>
            <a:pPr marL="990600" lvl="1" indent="-533400"/>
            <a:r>
              <a:rPr lang="es-ES" altLang="es-ES" b="1" dirty="0">
                <a:solidFill>
                  <a:srgbClr val="0000FF"/>
                </a:solidFill>
              </a:rPr>
              <a:t>No proliferativas (glomerulopatías): patología del podocito: </a:t>
            </a:r>
            <a:r>
              <a:rPr lang="es-ES" altLang="es-ES" b="1" dirty="0" err="1">
                <a:solidFill>
                  <a:srgbClr val="0000FF"/>
                </a:solidFill>
              </a:rPr>
              <a:t>proteinúricas</a:t>
            </a:r>
            <a:r>
              <a:rPr lang="es-ES" altLang="es-ES" b="1" dirty="0">
                <a:solidFill>
                  <a:srgbClr val="0000FF"/>
                </a:solidFill>
              </a:rPr>
              <a:t>:</a:t>
            </a:r>
            <a:endParaRPr lang="es-ES" altLang="es-ES" sz="1800" b="1" dirty="0">
              <a:solidFill>
                <a:srgbClr val="0000FF"/>
              </a:solidFill>
            </a:endParaRPr>
          </a:p>
          <a:p>
            <a:pPr marL="1371600" lvl="2" indent="-457200">
              <a:buFontTx/>
              <a:buAutoNum type="arabicPeriod"/>
            </a:pPr>
            <a:r>
              <a:rPr lang="es-ES" altLang="es-ES" sz="2600" b="1" dirty="0"/>
              <a:t>Nefropatía de cambios mínimos</a:t>
            </a:r>
          </a:p>
          <a:p>
            <a:pPr marL="1371600" lvl="2" indent="-457200">
              <a:buFontTx/>
              <a:buAutoNum type="arabicPeriod"/>
            </a:pPr>
            <a:r>
              <a:rPr lang="es-ES" altLang="es-ES" sz="2600" b="1" dirty="0"/>
              <a:t>Glomeruloesclerosis focal y segmentaria</a:t>
            </a:r>
          </a:p>
          <a:p>
            <a:pPr marL="1371600" lvl="2" indent="-457200">
              <a:buFontTx/>
              <a:buAutoNum type="arabicPeriod"/>
            </a:pPr>
            <a:r>
              <a:rPr lang="es-ES" altLang="es-ES" sz="2600" b="1" dirty="0"/>
              <a:t>Nefropatía membranosa</a:t>
            </a:r>
          </a:p>
        </p:txBody>
      </p:sp>
      <p:sp>
        <p:nvSpPr>
          <p:cNvPr id="2" name="Marcador de número de diapositiva 1"/>
          <p:cNvSpPr>
            <a:spLocks noGrp="1"/>
          </p:cNvSpPr>
          <p:nvPr>
            <p:ph type="sldNum" sz="quarter" idx="12"/>
          </p:nvPr>
        </p:nvSpPr>
        <p:spPr/>
        <p:txBody>
          <a:bodyPr/>
          <a:lstStyle/>
          <a:p>
            <a:fld id="{11B79EA5-9E52-4B74-B22D-AE5DAFDF010E}" type="slidenum">
              <a:rPr lang="es-ES" smtClean="0"/>
              <a:t>2</a:t>
            </a:fld>
            <a:endParaRPr lang="es-ES"/>
          </a:p>
        </p:txBody>
      </p:sp>
    </p:spTree>
    <p:extLst>
      <p:ext uri="{BB962C8B-B14F-4D97-AF65-F5344CB8AC3E}">
        <p14:creationId xmlns:p14="http://schemas.microsoft.com/office/powerpoint/2010/main" val="167792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FSG2">
            <a:extLst>
              <a:ext uri="{FF2B5EF4-FFF2-40B4-BE49-F238E27FC236}">
                <a16:creationId xmlns:a16="http://schemas.microsoft.com/office/drawing/2014/main" id="{436E8950-2ABB-4474-8045-D9C161733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9" y="1223964"/>
            <a:ext cx="38750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7" descr="FSG3">
            <a:extLst>
              <a:ext uri="{FF2B5EF4-FFF2-40B4-BE49-F238E27FC236}">
                <a16:creationId xmlns:a16="http://schemas.microsoft.com/office/drawing/2014/main" id="{43C78AC5-FA19-4D6A-BFDB-8B388AFFF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4" y="3000376"/>
            <a:ext cx="47783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8">
            <a:extLst>
              <a:ext uri="{FF2B5EF4-FFF2-40B4-BE49-F238E27FC236}">
                <a16:creationId xmlns:a16="http://schemas.microsoft.com/office/drawing/2014/main" id="{E95B10A9-A245-4A20-B59C-46DEC39FEAF5}"/>
              </a:ext>
            </a:extLst>
          </p:cNvPr>
          <p:cNvSpPr txBox="1">
            <a:spLocks noChangeArrowheads="1"/>
          </p:cNvSpPr>
          <p:nvPr/>
        </p:nvSpPr>
        <p:spPr bwMode="auto">
          <a:xfrm>
            <a:off x="5986464" y="1460501"/>
            <a:ext cx="4173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2000">
                <a:solidFill>
                  <a:schemeClr val="tx1"/>
                </a:solidFill>
              </a:rPr>
              <a:t>Depósitos de IgM de carácter focal.</a:t>
            </a:r>
            <a:endParaRPr lang="es-ES_tradnl" altLang="es-ES">
              <a:solidFill>
                <a:schemeClr val="tx1"/>
              </a:solidFill>
            </a:endParaRPr>
          </a:p>
        </p:txBody>
      </p:sp>
      <p:sp>
        <p:nvSpPr>
          <p:cNvPr id="44037" name="Line 9">
            <a:extLst>
              <a:ext uri="{FF2B5EF4-FFF2-40B4-BE49-F238E27FC236}">
                <a16:creationId xmlns:a16="http://schemas.microsoft.com/office/drawing/2014/main" id="{81B99423-E062-4786-9229-182F2B3C7195}"/>
              </a:ext>
            </a:extLst>
          </p:cNvPr>
          <p:cNvSpPr>
            <a:spLocks noChangeShapeType="1"/>
          </p:cNvSpPr>
          <p:nvPr/>
        </p:nvSpPr>
        <p:spPr bwMode="auto">
          <a:xfrm flipV="1">
            <a:off x="5867400" y="2305051"/>
            <a:ext cx="609600" cy="238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s-ES"/>
          </a:p>
        </p:txBody>
      </p:sp>
      <p:sp>
        <p:nvSpPr>
          <p:cNvPr id="44038" name="Text Box 10">
            <a:extLst>
              <a:ext uri="{FF2B5EF4-FFF2-40B4-BE49-F238E27FC236}">
                <a16:creationId xmlns:a16="http://schemas.microsoft.com/office/drawing/2014/main" id="{95B047FB-60D8-4FD7-A9DF-A643C8D8EEBA}"/>
              </a:ext>
            </a:extLst>
          </p:cNvPr>
          <p:cNvSpPr txBox="1">
            <a:spLocks noChangeArrowheads="1"/>
          </p:cNvSpPr>
          <p:nvPr/>
        </p:nvSpPr>
        <p:spPr bwMode="auto">
          <a:xfrm>
            <a:off x="2212976" y="4384676"/>
            <a:ext cx="2652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2000">
                <a:solidFill>
                  <a:schemeClr val="tx1"/>
                </a:solidFill>
              </a:rPr>
              <a:t>Fusión de podocitos</a:t>
            </a:r>
          </a:p>
          <a:p>
            <a:pPr eaLnBrk="1" hangingPunct="1"/>
            <a:r>
              <a:rPr lang="es-ES_tradnl" altLang="es-ES" sz="2000">
                <a:solidFill>
                  <a:schemeClr val="tx1"/>
                </a:solidFill>
              </a:rPr>
              <a:t>(datos no especificos)</a:t>
            </a:r>
          </a:p>
          <a:p>
            <a:pPr eaLnBrk="1" hangingPunct="1"/>
            <a:endParaRPr lang="es-ES_tradnl" altLang="es-ES" sz="2000">
              <a:solidFill>
                <a:schemeClr val="tx1"/>
              </a:solidFill>
            </a:endParaRPr>
          </a:p>
        </p:txBody>
      </p:sp>
      <p:sp>
        <p:nvSpPr>
          <p:cNvPr id="44039" name="Text Box 11">
            <a:extLst>
              <a:ext uri="{FF2B5EF4-FFF2-40B4-BE49-F238E27FC236}">
                <a16:creationId xmlns:a16="http://schemas.microsoft.com/office/drawing/2014/main" id="{C3D15523-1192-4592-8AF1-61C33267D26A}"/>
              </a:ext>
            </a:extLst>
          </p:cNvPr>
          <p:cNvSpPr txBox="1">
            <a:spLocks noChangeArrowheads="1"/>
          </p:cNvSpPr>
          <p:nvPr/>
        </p:nvSpPr>
        <p:spPr bwMode="auto">
          <a:xfrm>
            <a:off x="1489076" y="258763"/>
            <a:ext cx="902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2400" b="1">
                <a:solidFill>
                  <a:srgbClr val="C00000"/>
                </a:solidFill>
              </a:rPr>
              <a:t>Hallazgos en inmunofluorescencia y microscopia electrónica</a:t>
            </a:r>
          </a:p>
        </p:txBody>
      </p:sp>
      <p:sp>
        <p:nvSpPr>
          <p:cNvPr id="44040" name="Line 13">
            <a:extLst>
              <a:ext uri="{FF2B5EF4-FFF2-40B4-BE49-F238E27FC236}">
                <a16:creationId xmlns:a16="http://schemas.microsoft.com/office/drawing/2014/main" id="{7FD32DE3-950F-4472-86B3-C43A379C00F7}"/>
              </a:ext>
            </a:extLst>
          </p:cNvPr>
          <p:cNvSpPr>
            <a:spLocks noChangeShapeType="1"/>
          </p:cNvSpPr>
          <p:nvPr/>
        </p:nvSpPr>
        <p:spPr bwMode="auto">
          <a:xfrm>
            <a:off x="4867275" y="4743450"/>
            <a:ext cx="6477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4041" name="Line 14">
            <a:extLst>
              <a:ext uri="{FF2B5EF4-FFF2-40B4-BE49-F238E27FC236}">
                <a16:creationId xmlns:a16="http://schemas.microsoft.com/office/drawing/2014/main" id="{79D0E191-A462-4A65-A9F3-B0AC6C2D1904}"/>
              </a:ext>
            </a:extLst>
          </p:cNvPr>
          <p:cNvSpPr>
            <a:spLocks noChangeShapeType="1"/>
          </p:cNvSpPr>
          <p:nvPr/>
        </p:nvSpPr>
        <p:spPr bwMode="auto">
          <a:xfrm flipH="1">
            <a:off x="5915026" y="2143126"/>
            <a:ext cx="866775" cy="10477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cxnSp>
        <p:nvCxnSpPr>
          <p:cNvPr id="3" name="Conector recto 2">
            <a:extLst>
              <a:ext uri="{FF2B5EF4-FFF2-40B4-BE49-F238E27FC236}">
                <a16:creationId xmlns:a16="http://schemas.microsoft.com/office/drawing/2014/main" id="{CFE5E53E-3400-4D86-B3A6-E97369D7874E}"/>
              </a:ext>
            </a:extLst>
          </p:cNvPr>
          <p:cNvCxnSpPr/>
          <p:nvPr/>
        </p:nvCxnSpPr>
        <p:spPr>
          <a:xfrm flipV="1">
            <a:off x="7361499" y="3703639"/>
            <a:ext cx="1840374" cy="30120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p:txBody>
          <a:bodyPr/>
          <a:lstStyle/>
          <a:p>
            <a:fld id="{11B79EA5-9E52-4B74-B22D-AE5DAFDF010E}" type="slidenum">
              <a:rPr lang="es-ES" smtClean="0"/>
              <a:t>20</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9EFDCA-29E3-46CF-AC02-29730FC3BAD6}"/>
              </a:ext>
            </a:extLst>
          </p:cNvPr>
          <p:cNvSpPr>
            <a:spLocks noGrp="1" noChangeArrowheads="1"/>
          </p:cNvSpPr>
          <p:nvPr>
            <p:ph type="title"/>
          </p:nvPr>
        </p:nvSpPr>
        <p:spPr>
          <a:xfrm>
            <a:off x="1939031" y="338492"/>
            <a:ext cx="10515600" cy="1325563"/>
          </a:xfrm>
        </p:spPr>
        <p:txBody>
          <a:bodyPr/>
          <a:lstStyle/>
          <a:p>
            <a:pPr eaLnBrk="1" hangingPunct="1"/>
            <a:r>
              <a:rPr lang="es-ES" altLang="es-ES" b="1" u="sng" dirty="0"/>
              <a:t>GN ESCLEROSANTE FOCAL. Clasificación</a:t>
            </a:r>
          </a:p>
        </p:txBody>
      </p:sp>
      <p:sp>
        <p:nvSpPr>
          <p:cNvPr id="32771" name="Rectangle 3">
            <a:extLst>
              <a:ext uri="{FF2B5EF4-FFF2-40B4-BE49-F238E27FC236}">
                <a16:creationId xmlns:a16="http://schemas.microsoft.com/office/drawing/2014/main" id="{9E91C549-99B3-40B9-B4B3-1EDC85A6D1F0}"/>
              </a:ext>
            </a:extLst>
          </p:cNvPr>
          <p:cNvSpPr>
            <a:spLocks noGrp="1" noChangeArrowheads="1"/>
          </p:cNvSpPr>
          <p:nvPr>
            <p:ph type="body" idx="1"/>
          </p:nvPr>
        </p:nvSpPr>
        <p:spPr>
          <a:xfrm>
            <a:off x="1847851" y="1600200"/>
            <a:ext cx="8640763" cy="5257800"/>
          </a:xfrm>
        </p:spPr>
        <p:txBody>
          <a:bodyPr/>
          <a:lstStyle/>
          <a:p>
            <a:pPr eaLnBrk="1" hangingPunct="1"/>
            <a:r>
              <a:rPr lang="es-ES" altLang="es-ES" b="1" dirty="0">
                <a:solidFill>
                  <a:srgbClr val="0000CC"/>
                </a:solidFill>
              </a:rPr>
              <a:t>Primaria (idiopático):</a:t>
            </a:r>
            <a:endParaRPr lang="es-ES" altLang="es-ES" dirty="0"/>
          </a:p>
          <a:p>
            <a:pPr lvl="1" eaLnBrk="1" hangingPunct="1"/>
            <a:r>
              <a:rPr lang="es-ES" altLang="es-ES" b="1" dirty="0">
                <a:solidFill>
                  <a:srgbClr val="0000CC"/>
                </a:solidFill>
              </a:rPr>
              <a:t>Puede ser hereditaria</a:t>
            </a:r>
          </a:p>
          <a:p>
            <a:pPr eaLnBrk="1" hangingPunct="1"/>
            <a:endParaRPr lang="es-ES" altLang="es-ES" b="1" dirty="0">
              <a:solidFill>
                <a:srgbClr val="0000CC"/>
              </a:solidFill>
            </a:endParaRPr>
          </a:p>
          <a:p>
            <a:pPr eaLnBrk="1" hangingPunct="1"/>
            <a:r>
              <a:rPr lang="es-ES" altLang="es-ES" b="1" dirty="0">
                <a:solidFill>
                  <a:srgbClr val="0000CC"/>
                </a:solidFill>
              </a:rPr>
              <a:t>Secundaria:</a:t>
            </a:r>
          </a:p>
          <a:p>
            <a:pPr lvl="1" eaLnBrk="1" hangingPunct="1"/>
            <a:r>
              <a:rPr lang="es-ES" altLang="es-ES" dirty="0"/>
              <a:t>a </a:t>
            </a:r>
            <a:r>
              <a:rPr lang="es-ES" altLang="es-ES" dirty="0" err="1"/>
              <a:t>hiperfiltración</a:t>
            </a:r>
            <a:r>
              <a:rPr lang="es-ES" altLang="es-ES" dirty="0"/>
              <a:t> glomerular:</a:t>
            </a:r>
          </a:p>
          <a:p>
            <a:pPr lvl="2" eaLnBrk="1" hangingPunct="1"/>
            <a:r>
              <a:rPr lang="es-ES" altLang="es-ES" b="1" dirty="0">
                <a:solidFill>
                  <a:srgbClr val="0000CC"/>
                </a:solidFill>
              </a:rPr>
              <a:t>disminución de masa renal de cualquier etiología</a:t>
            </a:r>
            <a:r>
              <a:rPr lang="es-ES" altLang="es-ES" dirty="0"/>
              <a:t>. Frecuente proteinuria en rango nefrótico</a:t>
            </a:r>
            <a:r>
              <a:rPr lang="es-ES" altLang="es-ES" b="1" dirty="0">
                <a:solidFill>
                  <a:srgbClr val="0000CC"/>
                </a:solidFill>
              </a:rPr>
              <a:t> sin </a:t>
            </a:r>
            <a:r>
              <a:rPr lang="es-ES" altLang="es-ES" dirty="0"/>
              <a:t>síndrome nefrótico. Es la forma </a:t>
            </a:r>
            <a:r>
              <a:rPr lang="es-ES" altLang="es-ES" b="1" dirty="0"/>
              <a:t>más frecuente</a:t>
            </a:r>
            <a:r>
              <a:rPr lang="es-ES" altLang="es-ES" dirty="0"/>
              <a:t> de GEFS.</a:t>
            </a:r>
          </a:p>
          <a:p>
            <a:pPr lvl="3" eaLnBrk="1" hangingPunct="1"/>
            <a:r>
              <a:rPr lang="es-ES" altLang="es-ES" dirty="0"/>
              <a:t>Obesidad</a:t>
            </a:r>
          </a:p>
          <a:p>
            <a:pPr lvl="1" eaLnBrk="1" hangingPunct="1"/>
            <a:r>
              <a:rPr lang="es-ES" altLang="es-ES" dirty="0"/>
              <a:t>Otras: HIV, parvovirus B19…</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4294967295"/>
          </p:nvPr>
        </p:nvSpPr>
        <p:spPr>
          <a:xfrm>
            <a:off x="1524000" y="1125561"/>
            <a:ext cx="9144000" cy="4968875"/>
          </a:xfrm>
        </p:spPr>
        <p:txBody>
          <a:bodyPr>
            <a:normAutofit fontScale="92500" lnSpcReduction="10000"/>
          </a:bodyPr>
          <a:lstStyle/>
          <a:p>
            <a:pPr eaLnBrk="1" hangingPunct="1">
              <a:lnSpc>
                <a:spcPct val="80000"/>
              </a:lnSpc>
              <a:buFontTx/>
              <a:buNone/>
            </a:pPr>
            <a:r>
              <a:rPr lang="es-ES" altLang="es-ES" dirty="0"/>
              <a:t>         </a:t>
            </a:r>
            <a:r>
              <a:rPr lang="es-ES" altLang="es-ES" sz="2400" b="1" dirty="0"/>
              <a:t>         </a:t>
            </a:r>
            <a:r>
              <a:rPr lang="es-ES" altLang="es-ES" sz="2000" b="1" u="sng" dirty="0"/>
              <a:t>Focal </a:t>
            </a:r>
            <a:r>
              <a:rPr lang="es-ES" altLang="es-ES" sz="2000" b="1" u="sng" dirty="0" err="1"/>
              <a:t>Segmental</a:t>
            </a:r>
            <a:r>
              <a:rPr lang="es-ES" altLang="es-ES" sz="2000" b="1" u="sng" dirty="0"/>
              <a:t> </a:t>
            </a:r>
            <a:r>
              <a:rPr lang="es-ES" altLang="es-ES" sz="2000" b="1" u="sng" dirty="0" err="1"/>
              <a:t>Glomeruloesclerosis</a:t>
            </a:r>
            <a:endParaRPr lang="es-ES" altLang="es-ES" sz="2000" b="1" u="sng" dirty="0"/>
          </a:p>
          <a:p>
            <a:pPr eaLnBrk="1" hangingPunct="1">
              <a:lnSpc>
                <a:spcPct val="80000"/>
              </a:lnSpc>
              <a:buFontTx/>
              <a:buNone/>
            </a:pPr>
            <a:r>
              <a:rPr lang="es-ES" altLang="es-ES" sz="2000" b="1" dirty="0"/>
              <a:t>                                                  (FSGS) </a:t>
            </a:r>
          </a:p>
          <a:p>
            <a:pPr eaLnBrk="1" hangingPunct="1">
              <a:lnSpc>
                <a:spcPct val="80000"/>
              </a:lnSpc>
              <a:buFontTx/>
              <a:buNone/>
            </a:pPr>
            <a:endParaRPr lang="es-ES" altLang="es-ES" sz="2000" b="1" dirty="0"/>
          </a:p>
          <a:p>
            <a:pPr eaLnBrk="1" hangingPunct="1">
              <a:lnSpc>
                <a:spcPct val="80000"/>
              </a:lnSpc>
              <a:buFontTx/>
              <a:buNone/>
            </a:pPr>
            <a:endParaRPr lang="es-ES" altLang="es-ES" sz="2000" b="1" dirty="0"/>
          </a:p>
          <a:p>
            <a:pPr eaLnBrk="1" hangingPunct="1">
              <a:lnSpc>
                <a:spcPct val="80000"/>
              </a:lnSpc>
              <a:buFontTx/>
              <a:buNone/>
            </a:pPr>
            <a:r>
              <a:rPr lang="es-ES" altLang="es-ES" sz="2000" b="1" dirty="0"/>
              <a:t>      </a:t>
            </a:r>
          </a:p>
          <a:p>
            <a:pPr eaLnBrk="1" hangingPunct="1">
              <a:lnSpc>
                <a:spcPct val="80000"/>
              </a:lnSpc>
              <a:buFontTx/>
              <a:buNone/>
            </a:pPr>
            <a:r>
              <a:rPr lang="es-ES" altLang="es-ES" sz="2000" b="1" dirty="0">
                <a:latin typeface="Times New Roman" pitchFamily="18" charset="0"/>
                <a:cs typeface="Times New Roman" pitchFamily="18" charset="0"/>
              </a:rPr>
              <a:t>          </a:t>
            </a:r>
          </a:p>
          <a:p>
            <a:pPr eaLnBrk="1" hangingPunct="1">
              <a:lnSpc>
                <a:spcPct val="80000"/>
              </a:lnSpc>
              <a:buFontTx/>
              <a:buNone/>
            </a:pPr>
            <a:r>
              <a:rPr lang="es-ES" altLang="es-ES" sz="2000" b="1" dirty="0">
                <a:latin typeface="Times New Roman" pitchFamily="18" charset="0"/>
                <a:cs typeface="Times New Roman" pitchFamily="18" charset="0"/>
              </a:rPr>
              <a:t>             </a:t>
            </a:r>
            <a:r>
              <a:rPr lang="es-ES" altLang="es-ES" sz="2000" b="1" dirty="0" err="1">
                <a:latin typeface="Times New Roman" pitchFamily="18" charset="0"/>
                <a:cs typeface="Times New Roman" pitchFamily="18" charset="0"/>
              </a:rPr>
              <a:t>Genetic</a:t>
            </a:r>
            <a:r>
              <a:rPr lang="es-ES" altLang="es-ES" sz="2000" b="1" dirty="0">
                <a:latin typeface="Times New Roman" pitchFamily="18" charset="0"/>
                <a:cs typeface="Times New Roman" pitchFamily="18" charset="0"/>
              </a:rPr>
              <a:t>  </a:t>
            </a:r>
            <a:r>
              <a:rPr lang="es-ES" altLang="es-ES" sz="1600" b="1" dirty="0">
                <a:latin typeface="Times New Roman" pitchFamily="18" charset="0"/>
                <a:cs typeface="Times New Roman" pitchFamily="18" charset="0"/>
              </a:rPr>
              <a:t>                       </a:t>
            </a:r>
            <a:r>
              <a:rPr lang="es-ES" altLang="es-ES" sz="2000" b="1" dirty="0" err="1">
                <a:latin typeface="Times New Roman" pitchFamily="18" charset="0"/>
                <a:cs typeface="Times New Roman" pitchFamily="18" charset="0"/>
              </a:rPr>
              <a:t>Primary</a:t>
            </a:r>
            <a:r>
              <a:rPr lang="es-ES" altLang="es-ES" sz="2000" b="1" dirty="0">
                <a:latin typeface="Times New Roman" pitchFamily="18" charset="0"/>
                <a:cs typeface="Times New Roman" pitchFamily="18" charset="0"/>
              </a:rPr>
              <a:t> (</a:t>
            </a:r>
            <a:r>
              <a:rPr lang="es-ES" altLang="es-ES" sz="2000" b="1" dirty="0" err="1">
                <a:latin typeface="Times New Roman" pitchFamily="18" charset="0"/>
                <a:cs typeface="Times New Roman" pitchFamily="18" charset="0"/>
              </a:rPr>
              <a:t>Idiopathic</a:t>
            </a:r>
            <a:r>
              <a:rPr lang="es-ES" altLang="es-ES" sz="2000" b="1" dirty="0">
                <a:latin typeface="Times New Roman" pitchFamily="18" charset="0"/>
                <a:cs typeface="Times New Roman" pitchFamily="18" charset="0"/>
              </a:rPr>
              <a:t>)</a:t>
            </a:r>
            <a:r>
              <a:rPr lang="es-ES" altLang="es-ES" sz="1600" b="1" dirty="0">
                <a:latin typeface="Times New Roman" pitchFamily="18" charset="0"/>
                <a:cs typeface="Times New Roman" pitchFamily="18" charset="0"/>
              </a:rPr>
              <a:t>            </a:t>
            </a:r>
            <a:r>
              <a:rPr lang="es-ES" altLang="es-ES" sz="1800" b="1" dirty="0">
                <a:latin typeface="Times New Roman" pitchFamily="18" charset="0"/>
                <a:cs typeface="Times New Roman" pitchFamily="18" charset="0"/>
              </a:rPr>
              <a:t>     </a:t>
            </a:r>
            <a:r>
              <a:rPr lang="es-ES" altLang="es-ES" sz="2000" b="1" dirty="0" err="1">
                <a:latin typeface="Times New Roman" pitchFamily="18" charset="0"/>
                <a:cs typeface="Times New Roman" pitchFamily="18" charset="0"/>
              </a:rPr>
              <a:t>Secondary</a:t>
            </a:r>
            <a:r>
              <a:rPr lang="es-ES" altLang="es-ES" sz="2000" b="1" dirty="0"/>
              <a:t> </a:t>
            </a:r>
          </a:p>
          <a:p>
            <a:pPr eaLnBrk="1" hangingPunct="1">
              <a:lnSpc>
                <a:spcPct val="80000"/>
              </a:lnSpc>
              <a:buFontTx/>
              <a:buNone/>
            </a:pPr>
            <a:r>
              <a:rPr lang="es-ES" altLang="es-ES" sz="1600" b="1" dirty="0"/>
              <a:t>                                                                                           </a:t>
            </a:r>
          </a:p>
          <a:p>
            <a:pPr eaLnBrk="1" hangingPunct="1">
              <a:lnSpc>
                <a:spcPct val="80000"/>
              </a:lnSpc>
              <a:buFontTx/>
              <a:buNone/>
            </a:pPr>
            <a:r>
              <a:rPr lang="es-ES" altLang="es-ES" sz="1600" b="1" dirty="0"/>
              <a:t>                                                                                                       		</a:t>
            </a:r>
            <a:r>
              <a:rPr lang="en-GB" altLang="es-ES" sz="1500" b="1" dirty="0">
                <a:cs typeface="Times New Roman" pitchFamily="18" charset="0"/>
              </a:rPr>
              <a:t>Viral infections  </a:t>
            </a:r>
          </a:p>
          <a:p>
            <a:pPr eaLnBrk="1" hangingPunct="1">
              <a:lnSpc>
                <a:spcPct val="80000"/>
              </a:lnSpc>
              <a:buFontTx/>
              <a:buNone/>
            </a:pPr>
            <a:r>
              <a:rPr lang="en-GB" altLang="es-ES" sz="1500" b="1" dirty="0">
                <a:cs typeface="Times New Roman" pitchFamily="18" charset="0"/>
              </a:rPr>
              <a:t>                                                                                                           		 (</a:t>
            </a:r>
            <a:r>
              <a:rPr lang="en-GB" altLang="es-ES" sz="1500" b="1" dirty="0" err="1">
                <a:cs typeface="Times New Roman" pitchFamily="18" charset="0"/>
              </a:rPr>
              <a:t>e.g</a:t>
            </a:r>
            <a:r>
              <a:rPr lang="en-GB" altLang="es-ES" sz="1500" b="1" dirty="0">
                <a:cs typeface="Times New Roman" pitchFamily="18" charset="0"/>
              </a:rPr>
              <a:t> HIV nephropathy)</a:t>
            </a:r>
          </a:p>
          <a:p>
            <a:pPr eaLnBrk="1" hangingPunct="1">
              <a:lnSpc>
                <a:spcPct val="80000"/>
              </a:lnSpc>
              <a:buFontTx/>
              <a:buNone/>
            </a:pPr>
            <a:r>
              <a:rPr lang="en-GB" altLang="es-ES" sz="1500" b="1" dirty="0">
                <a:cs typeface="Times New Roman" pitchFamily="18" charset="0"/>
              </a:rPr>
              <a:t>                                                                                                                 		  Drug toxicity </a:t>
            </a:r>
          </a:p>
          <a:p>
            <a:pPr eaLnBrk="1" hangingPunct="1">
              <a:lnSpc>
                <a:spcPct val="80000"/>
              </a:lnSpc>
              <a:buFontTx/>
              <a:buNone/>
            </a:pPr>
            <a:r>
              <a:rPr lang="en-GB" altLang="es-ES" sz="1500" b="1" dirty="0">
                <a:cs typeface="Times New Roman" pitchFamily="18" charset="0"/>
              </a:rPr>
              <a:t>                                                                                         			 (pamidronate, interferon, </a:t>
            </a:r>
            <a:r>
              <a:rPr lang="en-GB" altLang="es-ES" sz="1500" b="1" dirty="0" err="1">
                <a:cs typeface="Times New Roman" pitchFamily="18" charset="0"/>
              </a:rPr>
              <a:t>adriamycin</a:t>
            </a:r>
            <a:r>
              <a:rPr lang="en-GB" altLang="es-ES" sz="1500" b="1" dirty="0">
                <a:cs typeface="Times New Roman" pitchFamily="18" charset="0"/>
              </a:rPr>
              <a:t>) </a:t>
            </a:r>
          </a:p>
          <a:p>
            <a:pPr eaLnBrk="1" hangingPunct="1">
              <a:lnSpc>
                <a:spcPct val="80000"/>
              </a:lnSpc>
              <a:buFontTx/>
              <a:buNone/>
            </a:pPr>
            <a:r>
              <a:rPr lang="en-GB" altLang="es-ES" sz="1500" b="1" dirty="0">
                <a:cs typeface="Times New Roman" pitchFamily="18" charset="0"/>
              </a:rPr>
              <a:t>                                                                                                                  		 Malignancies  </a:t>
            </a:r>
          </a:p>
          <a:p>
            <a:pPr eaLnBrk="1" hangingPunct="1">
              <a:lnSpc>
                <a:spcPct val="80000"/>
              </a:lnSpc>
              <a:buFontTx/>
              <a:buNone/>
            </a:pPr>
            <a:r>
              <a:rPr lang="en-GB" altLang="es-ES" sz="1500" b="1" dirty="0">
                <a:cs typeface="Times New Roman" pitchFamily="18" charset="0"/>
              </a:rPr>
              <a:t>                                                                                                                   		Heroin nephrotoxicity</a:t>
            </a:r>
            <a:r>
              <a:rPr lang="es-ES_tradnl" altLang="es-ES" sz="1500" b="1" dirty="0"/>
              <a:t> </a:t>
            </a:r>
          </a:p>
          <a:p>
            <a:pPr eaLnBrk="1" hangingPunct="1">
              <a:lnSpc>
                <a:spcPct val="80000"/>
              </a:lnSpc>
              <a:buFontTx/>
              <a:buNone/>
            </a:pPr>
            <a:r>
              <a:rPr lang="es-ES_tradnl" altLang="es-ES" sz="1500" b="1" dirty="0"/>
              <a:t>                                                                                                     		  </a:t>
            </a:r>
            <a:r>
              <a:rPr lang="es-ES_tradnl" altLang="es-ES" sz="1500" b="1" dirty="0" err="1"/>
              <a:t>Scarring</a:t>
            </a:r>
            <a:r>
              <a:rPr lang="es-ES_tradnl" altLang="es-ES" sz="1500" b="1" dirty="0"/>
              <a:t> of glomerular </a:t>
            </a:r>
            <a:r>
              <a:rPr lang="es-ES_tradnl" altLang="es-ES" sz="1500" b="1" dirty="0" err="1"/>
              <a:t>lesions</a:t>
            </a:r>
            <a:endParaRPr lang="es-ES_tradnl" altLang="es-ES" sz="1500" b="1" dirty="0"/>
          </a:p>
          <a:p>
            <a:pPr eaLnBrk="1" hangingPunct="1">
              <a:lnSpc>
                <a:spcPct val="80000"/>
              </a:lnSpc>
              <a:buFontTx/>
              <a:buNone/>
            </a:pPr>
            <a:r>
              <a:rPr lang="es-ES" altLang="es-ES" sz="1500" b="1" dirty="0"/>
              <a:t>                                                                                                     		</a:t>
            </a:r>
            <a:r>
              <a:rPr lang="es-ES" altLang="es-ES" sz="1500" b="1" dirty="0">
                <a:cs typeface="Times New Roman" pitchFamily="18" charset="0"/>
              </a:rPr>
              <a:t> </a:t>
            </a:r>
            <a:r>
              <a:rPr lang="es-ES" altLang="es-ES" sz="1500" b="1" dirty="0" err="1">
                <a:cs typeface="Times New Roman" pitchFamily="18" charset="0"/>
              </a:rPr>
              <a:t>Hyperfiltration-related</a:t>
            </a:r>
            <a:r>
              <a:rPr lang="es-ES" altLang="es-ES" sz="1500" b="1" dirty="0">
                <a:cs typeface="Times New Roman" pitchFamily="18" charset="0"/>
              </a:rPr>
              <a:t> FSGS</a:t>
            </a:r>
          </a:p>
        </p:txBody>
      </p:sp>
      <p:sp>
        <p:nvSpPr>
          <p:cNvPr id="205827" name="Line 3"/>
          <p:cNvSpPr>
            <a:spLocks noChangeShapeType="1"/>
          </p:cNvSpPr>
          <p:nvPr/>
        </p:nvSpPr>
        <p:spPr bwMode="auto">
          <a:xfrm flipH="1">
            <a:off x="3213098" y="1916115"/>
            <a:ext cx="230505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93" tIns="45599" rIns="91193" bIns="45599"/>
          <a:lstStyle/>
          <a:p>
            <a:pPr eaLnBrk="0" fontAlgn="base" hangingPunct="0">
              <a:spcBef>
                <a:spcPct val="0"/>
              </a:spcBef>
              <a:spcAft>
                <a:spcPct val="0"/>
              </a:spcAft>
            </a:pPr>
            <a:endParaRPr lang="es-ES"/>
          </a:p>
        </p:txBody>
      </p:sp>
      <p:sp>
        <p:nvSpPr>
          <p:cNvPr id="205828" name="Line 4"/>
          <p:cNvSpPr>
            <a:spLocks noChangeShapeType="1"/>
          </p:cNvSpPr>
          <p:nvPr/>
        </p:nvSpPr>
        <p:spPr bwMode="auto">
          <a:xfrm>
            <a:off x="5591175" y="1916115"/>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93" tIns="45599" rIns="91193" bIns="45599"/>
          <a:lstStyle/>
          <a:p>
            <a:pPr eaLnBrk="0" fontAlgn="base" hangingPunct="0">
              <a:spcBef>
                <a:spcPct val="0"/>
              </a:spcBef>
              <a:spcAft>
                <a:spcPct val="0"/>
              </a:spcAft>
            </a:pPr>
            <a:endParaRPr lang="es-ES"/>
          </a:p>
        </p:txBody>
      </p:sp>
      <p:sp>
        <p:nvSpPr>
          <p:cNvPr id="205829" name="Line 5"/>
          <p:cNvSpPr>
            <a:spLocks noChangeShapeType="1"/>
          </p:cNvSpPr>
          <p:nvPr/>
        </p:nvSpPr>
        <p:spPr bwMode="auto">
          <a:xfrm>
            <a:off x="5664203" y="1916115"/>
            <a:ext cx="2808288"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93" tIns="45599" rIns="91193" bIns="45599"/>
          <a:lstStyle/>
          <a:p>
            <a:pPr eaLnBrk="0" fontAlgn="base" hangingPunct="0">
              <a:spcBef>
                <a:spcPct val="0"/>
              </a:spcBef>
              <a:spcAft>
                <a:spcPct val="0"/>
              </a:spcAft>
            </a:pPr>
            <a:endParaRPr lang="es-ES"/>
          </a:p>
        </p:txBody>
      </p:sp>
      <p:sp>
        <p:nvSpPr>
          <p:cNvPr id="205830" name="Rectangle 6"/>
          <p:cNvSpPr>
            <a:spLocks noChangeArrowheads="1"/>
          </p:cNvSpPr>
          <p:nvPr/>
        </p:nvSpPr>
        <p:spPr bwMode="auto">
          <a:xfrm>
            <a:off x="1774826" y="3581653"/>
            <a:ext cx="2331550" cy="181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93" tIns="45599" rIns="91193" bIns="45599" anchor="ctr">
            <a:spAutoFit/>
          </a:bodyPr>
          <a:lstStyle/>
          <a:p>
            <a:pPr fontAlgn="base">
              <a:spcBef>
                <a:spcPct val="0"/>
              </a:spcBef>
              <a:spcAft>
                <a:spcPct val="0"/>
              </a:spcAft>
            </a:pPr>
            <a:r>
              <a:rPr lang="en-GB" altLang="es-ES" dirty="0">
                <a:latin typeface="Times New Roman" pitchFamily="18" charset="0"/>
              </a:rPr>
              <a:t>     </a:t>
            </a:r>
            <a:r>
              <a:rPr lang="en-GB" altLang="es-ES" sz="1400" b="1" dirty="0"/>
              <a:t>Podocin</a:t>
            </a:r>
          </a:p>
          <a:p>
            <a:pPr fontAlgn="base">
              <a:spcBef>
                <a:spcPct val="0"/>
              </a:spcBef>
              <a:spcAft>
                <a:spcPct val="0"/>
              </a:spcAft>
            </a:pPr>
            <a:r>
              <a:rPr lang="en-GB" altLang="es-ES" sz="1400" b="1" dirty="0"/>
              <a:t>       </a:t>
            </a:r>
            <a:r>
              <a:rPr lang="en-GB" altLang="es-ES" sz="1400" b="1" dirty="0" err="1"/>
              <a:t>Nephrin</a:t>
            </a:r>
            <a:r>
              <a:rPr lang="en-GB" altLang="es-ES" sz="1400" b="1" dirty="0"/>
              <a:t> </a:t>
            </a:r>
          </a:p>
          <a:p>
            <a:pPr fontAlgn="base">
              <a:spcBef>
                <a:spcPct val="0"/>
              </a:spcBef>
              <a:spcAft>
                <a:spcPct val="0"/>
              </a:spcAft>
            </a:pPr>
            <a:r>
              <a:rPr lang="en-GB" altLang="es-ES" sz="1400" b="1" dirty="0"/>
              <a:t>      Alpha-actinin-4 </a:t>
            </a:r>
          </a:p>
          <a:p>
            <a:pPr fontAlgn="base">
              <a:spcBef>
                <a:spcPct val="0"/>
              </a:spcBef>
              <a:spcAft>
                <a:spcPct val="0"/>
              </a:spcAft>
            </a:pPr>
            <a:r>
              <a:rPr lang="en-GB" altLang="es-ES" sz="1400" b="1" dirty="0"/>
              <a:t>      TRPC6 ion channel</a:t>
            </a:r>
          </a:p>
          <a:p>
            <a:pPr fontAlgn="base">
              <a:spcBef>
                <a:spcPct val="0"/>
              </a:spcBef>
              <a:spcAft>
                <a:spcPct val="0"/>
              </a:spcAft>
            </a:pPr>
            <a:r>
              <a:rPr lang="en-GB" altLang="es-ES" sz="1400" b="1" dirty="0"/>
              <a:t>      CD2AP</a:t>
            </a:r>
          </a:p>
          <a:p>
            <a:pPr fontAlgn="base">
              <a:spcBef>
                <a:spcPct val="0"/>
              </a:spcBef>
              <a:spcAft>
                <a:spcPct val="0"/>
              </a:spcAft>
            </a:pPr>
            <a:r>
              <a:rPr lang="en-GB" altLang="es-ES" sz="1400" b="1" dirty="0"/>
              <a:t>      </a:t>
            </a:r>
            <a:r>
              <a:rPr lang="en-GB" altLang="es-ES" sz="1400" b="1" dirty="0" err="1"/>
              <a:t>Synaptopodin</a:t>
            </a:r>
            <a:endParaRPr lang="en-GB" altLang="es-ES" sz="1400" b="1" dirty="0"/>
          </a:p>
          <a:p>
            <a:pPr fontAlgn="base">
              <a:spcBef>
                <a:spcPct val="0"/>
              </a:spcBef>
              <a:spcAft>
                <a:spcPct val="0"/>
              </a:spcAft>
            </a:pPr>
            <a:r>
              <a:rPr lang="en-GB" altLang="es-ES" sz="1400" b="1" dirty="0"/>
              <a:t>      </a:t>
            </a:r>
            <a:r>
              <a:rPr lang="es-ES" altLang="es-ES" sz="1400" b="1" dirty="0" err="1"/>
              <a:t>Myosin</a:t>
            </a:r>
            <a:r>
              <a:rPr lang="es-ES" altLang="es-ES" sz="1400" b="1" dirty="0"/>
              <a:t> 1E (Myo1E)</a:t>
            </a:r>
            <a:r>
              <a:rPr lang="es-ES" altLang="es-ES" sz="1400" dirty="0"/>
              <a:t> </a:t>
            </a:r>
            <a:r>
              <a:rPr lang="en-GB" altLang="es-ES" sz="1400" b="1" dirty="0"/>
              <a:t>    </a:t>
            </a:r>
            <a:r>
              <a:rPr lang="en-GB" altLang="es-ES" sz="2000" b="1" dirty="0">
                <a:latin typeface="Times New Roman" pitchFamily="18" charset="0"/>
              </a:rPr>
              <a:t>   </a:t>
            </a:r>
            <a:r>
              <a:rPr lang="es-ES" altLang="es-ES" sz="2400" b="1" dirty="0">
                <a:latin typeface="Times New Roman" pitchFamily="18" charset="0"/>
              </a:rPr>
              <a:t> </a:t>
            </a:r>
          </a:p>
        </p:txBody>
      </p:sp>
      <p:sp>
        <p:nvSpPr>
          <p:cNvPr id="205831" name="Rectangle 7"/>
          <p:cNvSpPr>
            <a:spLocks noChangeArrowheads="1"/>
          </p:cNvSpPr>
          <p:nvPr/>
        </p:nvSpPr>
        <p:spPr bwMode="auto">
          <a:xfrm>
            <a:off x="2495554" y="333398"/>
            <a:ext cx="6985000" cy="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93" tIns="45599" rIns="91193" bIns="45599">
            <a:spAutoFit/>
          </a:bodyPr>
          <a:lstStyle/>
          <a:p>
            <a:pPr fontAlgn="base">
              <a:lnSpc>
                <a:spcPct val="90000"/>
              </a:lnSpc>
              <a:spcBef>
                <a:spcPct val="50000"/>
              </a:spcBef>
              <a:spcAft>
                <a:spcPct val="0"/>
              </a:spcAft>
            </a:pPr>
            <a:endParaRPr lang="es-ES" altLang="es-ES" sz="2400" b="1" dirty="0"/>
          </a:p>
        </p:txBody>
      </p:sp>
      <p:sp>
        <p:nvSpPr>
          <p:cNvPr id="4" name="Marcador de número de diapositiva 3"/>
          <p:cNvSpPr>
            <a:spLocks noGrp="1"/>
          </p:cNvSpPr>
          <p:nvPr>
            <p:ph type="sldNum" sz="quarter" idx="12"/>
          </p:nvPr>
        </p:nvSpPr>
        <p:spPr/>
        <p:txBody>
          <a:bodyPr/>
          <a:lstStyle/>
          <a:p>
            <a:fld id="{11B79EA5-9E52-4B74-B22D-AE5DAFDF010E}" type="slidenum">
              <a:rPr lang="es-ES" smtClean="0"/>
              <a:t>22</a:t>
            </a:fld>
            <a:endParaRPr lang="es-ES"/>
          </a:p>
        </p:txBody>
      </p:sp>
    </p:spTree>
    <p:extLst>
      <p:ext uri="{BB962C8B-B14F-4D97-AF65-F5344CB8AC3E}">
        <p14:creationId xmlns:p14="http://schemas.microsoft.com/office/powerpoint/2010/main" val="308605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1">
            <a:extLst>
              <a:ext uri="{FF2B5EF4-FFF2-40B4-BE49-F238E27FC236}">
                <a16:creationId xmlns:a16="http://schemas.microsoft.com/office/drawing/2014/main" id="{475FEF1D-7CCA-4F22-AA4B-8AA468D7ADC1}"/>
              </a:ext>
            </a:extLst>
          </p:cNvPr>
          <p:cNvSpPr>
            <a:spLocks noGrp="1" noChangeArrowheads="1"/>
          </p:cNvSpPr>
          <p:nvPr>
            <p:ph type="title"/>
          </p:nvPr>
        </p:nvSpPr>
        <p:spPr>
          <a:xfrm>
            <a:off x="1657350" y="-152400"/>
            <a:ext cx="9010650" cy="1143000"/>
          </a:xfrm>
          <a:noFill/>
        </p:spPr>
        <p:txBody>
          <a:bodyPr/>
          <a:lstStyle/>
          <a:p>
            <a:pPr eaLnBrk="1" hangingPunct="1"/>
            <a:r>
              <a:rPr lang="es-ES" altLang="es-ES" sz="3200" dirty="0" err="1">
                <a:solidFill>
                  <a:srgbClr val="C00000"/>
                </a:solidFill>
              </a:rPr>
              <a:t>Glomeruloesclerosis</a:t>
            </a:r>
            <a:r>
              <a:rPr lang="es-ES" altLang="es-ES" sz="3200" dirty="0">
                <a:solidFill>
                  <a:srgbClr val="C00000"/>
                </a:solidFill>
              </a:rPr>
              <a:t> focales secundarias</a:t>
            </a:r>
            <a:endParaRPr lang="es-ES" altLang="es-ES" sz="3600" dirty="0">
              <a:solidFill>
                <a:srgbClr val="C00000"/>
              </a:solidFill>
            </a:endParaRPr>
          </a:p>
        </p:txBody>
      </p:sp>
      <p:sp>
        <p:nvSpPr>
          <p:cNvPr id="53251" name="Text Box 2052">
            <a:extLst>
              <a:ext uri="{FF2B5EF4-FFF2-40B4-BE49-F238E27FC236}">
                <a16:creationId xmlns:a16="http://schemas.microsoft.com/office/drawing/2014/main" id="{321A6BE3-15EC-4795-83B8-D276AA43143E}"/>
              </a:ext>
            </a:extLst>
          </p:cNvPr>
          <p:cNvSpPr txBox="1">
            <a:spLocks noChangeArrowheads="1"/>
          </p:cNvSpPr>
          <p:nvPr/>
        </p:nvSpPr>
        <p:spPr bwMode="auto">
          <a:xfrm>
            <a:off x="1684338" y="1090614"/>
            <a:ext cx="8793162"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algn="l" eaLnBrk="1" hangingPunct="1"/>
            <a:r>
              <a:rPr lang="es-ES_tradnl" altLang="es-ES" sz="2000">
                <a:solidFill>
                  <a:schemeClr val="tx1"/>
                </a:solidFill>
              </a:rPr>
              <a:t>1. Forma de evolucion de varias nefropatias:</a:t>
            </a:r>
          </a:p>
          <a:p>
            <a:pPr algn="l" eaLnBrk="1" hangingPunct="1"/>
            <a:r>
              <a:rPr lang="es-ES_tradnl" altLang="es-ES" sz="2000">
                <a:solidFill>
                  <a:schemeClr val="tx1"/>
                </a:solidFill>
              </a:rPr>
              <a:t>	-Muy comun en la reduccion importante de masa renal funcionante: 	Un solo riñon mas nefrectomia parcial del otro.</a:t>
            </a:r>
          </a:p>
          <a:p>
            <a:pPr algn="l" eaLnBrk="1" hangingPunct="1"/>
            <a:r>
              <a:rPr lang="es-ES_tradnl" altLang="es-ES" sz="2000">
                <a:solidFill>
                  <a:schemeClr val="tx1"/>
                </a:solidFill>
              </a:rPr>
              <a:t>2. Obesidad mórbida</a:t>
            </a:r>
          </a:p>
          <a:p>
            <a:pPr algn="l" eaLnBrk="1" hangingPunct="1"/>
            <a:r>
              <a:rPr lang="es-ES_tradnl" altLang="es-ES" sz="2000">
                <a:solidFill>
                  <a:schemeClr val="tx1"/>
                </a:solidFill>
              </a:rPr>
              <a:t>3.En tomadores de heroína</a:t>
            </a:r>
          </a:p>
          <a:p>
            <a:pPr algn="l" eaLnBrk="1" hangingPunct="1"/>
            <a:r>
              <a:rPr lang="es-ES_tradnl" altLang="es-ES" sz="2000">
                <a:solidFill>
                  <a:schemeClr val="tx1"/>
                </a:solidFill>
              </a:rPr>
              <a:t>4. HIV positivos. Una de las formas histologicas de la nefropatia del Sida.</a:t>
            </a:r>
          </a:p>
          <a:p>
            <a:pPr algn="l" eaLnBrk="1" hangingPunct="1"/>
            <a:r>
              <a:rPr lang="es-ES_tradnl" altLang="es-ES" sz="2000">
                <a:solidFill>
                  <a:schemeClr val="tx1"/>
                </a:solidFill>
              </a:rPr>
              <a:t>5. La mayoria de los casos presenta proteinuria de intensidad variable, pero </a:t>
            </a:r>
          </a:p>
          <a:p>
            <a:pPr algn="l" eaLnBrk="1" hangingPunct="1"/>
            <a:r>
              <a:rPr lang="es-ES_tradnl" altLang="es-ES" sz="2000">
                <a:solidFill>
                  <a:schemeClr val="tx1"/>
                </a:solidFill>
              </a:rPr>
              <a:t>excepcionalmente sindrome nefrotico.</a:t>
            </a:r>
          </a:p>
          <a:p>
            <a:pPr algn="l" eaLnBrk="1" hangingPunct="1"/>
            <a:r>
              <a:rPr lang="es-ES_tradnl" altLang="es-ES" sz="2000">
                <a:solidFill>
                  <a:schemeClr val="tx1"/>
                </a:solidFill>
              </a:rPr>
              <a:t>6. Evolucion  mas lenta a insuficiencia renal.</a:t>
            </a:r>
          </a:p>
          <a:p>
            <a:pPr algn="l" eaLnBrk="1" hangingPunct="1"/>
            <a:r>
              <a:rPr lang="es-ES_tradnl" altLang="es-ES" sz="2000">
                <a:solidFill>
                  <a:schemeClr val="tx1"/>
                </a:solidFill>
              </a:rPr>
              <a:t>7. No se emplean esteroides ni inmunosupresores.</a:t>
            </a:r>
          </a:p>
          <a:p>
            <a:pPr algn="l" eaLnBrk="1" hangingPunct="1"/>
            <a:r>
              <a:rPr lang="es-ES_tradnl" altLang="es-ES" sz="2000">
                <a:solidFill>
                  <a:schemeClr val="tx1"/>
                </a:solidFill>
              </a:rPr>
              <a:t>8. La proteinuria puede disminuir con el empleo de farmacos me modulan la angiotensina II ( IECAS y ARAII) y reducción de peso en los obesos </a:t>
            </a:r>
          </a:p>
          <a:p>
            <a:pPr algn="l" eaLnBrk="1" hangingPunct="1"/>
            <a:endParaRPr lang="es-ES_tradnl" altLang="es-ES" sz="2000">
              <a:solidFill>
                <a:schemeClr val="tx1"/>
              </a:solidFill>
            </a:endParaRPr>
          </a:p>
          <a:p>
            <a:pPr algn="l" eaLnBrk="1" hangingPunct="1"/>
            <a:endParaRPr lang="es-ES_tradnl" altLang="es-ES" sz="2000">
              <a:solidFill>
                <a:schemeClr val="tx1"/>
              </a:solidFill>
            </a:endParaRP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23</a:t>
            </a:fld>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A4EB28E-B7EB-4548-8C49-E8903AA25B6F}"/>
              </a:ext>
            </a:extLst>
          </p:cNvPr>
          <p:cNvSpPr>
            <a:spLocks noGrp="1" noChangeArrowheads="1"/>
          </p:cNvSpPr>
          <p:nvPr>
            <p:ph type="title"/>
          </p:nvPr>
        </p:nvSpPr>
        <p:spPr>
          <a:xfrm>
            <a:off x="2114550" y="115889"/>
            <a:ext cx="8229600" cy="941387"/>
          </a:xfrm>
        </p:spPr>
        <p:txBody>
          <a:bodyPr/>
          <a:lstStyle/>
          <a:p>
            <a:pPr eaLnBrk="1" hangingPunct="1"/>
            <a:r>
              <a:rPr lang="es-ES_tradnl" altLang="es-ES" sz="3200" b="1" dirty="0"/>
              <a:t>Patogenia GEFS</a:t>
            </a:r>
          </a:p>
        </p:txBody>
      </p:sp>
      <p:sp>
        <p:nvSpPr>
          <p:cNvPr id="33795" name="Rectangle 3">
            <a:extLst>
              <a:ext uri="{FF2B5EF4-FFF2-40B4-BE49-F238E27FC236}">
                <a16:creationId xmlns:a16="http://schemas.microsoft.com/office/drawing/2014/main" id="{D6D48818-2608-4FD0-8091-B72830ACA465}"/>
              </a:ext>
            </a:extLst>
          </p:cNvPr>
          <p:cNvSpPr>
            <a:spLocks noGrp="1" noChangeArrowheads="1"/>
          </p:cNvSpPr>
          <p:nvPr>
            <p:ph type="body" idx="1"/>
          </p:nvPr>
        </p:nvSpPr>
        <p:spPr>
          <a:xfrm>
            <a:off x="1847851" y="1268414"/>
            <a:ext cx="8507413" cy="5113337"/>
          </a:xfrm>
        </p:spPr>
        <p:txBody>
          <a:bodyPr/>
          <a:lstStyle/>
          <a:p>
            <a:pPr eaLnBrk="1" hangingPunct="1">
              <a:lnSpc>
                <a:spcPct val="80000"/>
              </a:lnSpc>
            </a:pPr>
            <a:r>
              <a:rPr lang="es-ES_tradnl" altLang="es-ES" sz="2400"/>
              <a:t>Daño y pérdida de </a:t>
            </a:r>
            <a:r>
              <a:rPr lang="es-ES_tradnl" altLang="es-ES" sz="2400" b="1">
                <a:solidFill>
                  <a:srgbClr val="0000CC"/>
                </a:solidFill>
              </a:rPr>
              <a:t>podocitos</a:t>
            </a:r>
            <a:r>
              <a:rPr lang="es-ES_tradnl" altLang="es-ES" sz="2400"/>
              <a:t>: el podocito es una célula terminalmente diferenciada que no se divide. Si se pierde, es para siempre</a:t>
            </a:r>
          </a:p>
          <a:p>
            <a:pPr lvl="1" eaLnBrk="1" hangingPunct="1">
              <a:lnSpc>
                <a:spcPct val="80000"/>
              </a:lnSpc>
            </a:pPr>
            <a:r>
              <a:rPr lang="es-ES_tradnl" altLang="es-ES" sz="2000"/>
              <a:t>Desprendimiento de podocitos viables</a:t>
            </a:r>
          </a:p>
          <a:p>
            <a:pPr lvl="1" eaLnBrk="1" hangingPunct="1">
              <a:lnSpc>
                <a:spcPct val="80000"/>
              </a:lnSpc>
            </a:pPr>
            <a:r>
              <a:rPr lang="es-ES_tradnl" altLang="es-ES" sz="2000"/>
              <a:t>Muerte por </a:t>
            </a:r>
            <a:r>
              <a:rPr lang="es-ES_tradnl" altLang="es-ES" sz="2000" b="1">
                <a:solidFill>
                  <a:srgbClr val="0000CC"/>
                </a:solidFill>
              </a:rPr>
              <a:t>apoptosis</a:t>
            </a:r>
          </a:p>
          <a:p>
            <a:pPr eaLnBrk="1" hangingPunct="1">
              <a:lnSpc>
                <a:spcPct val="80000"/>
              </a:lnSpc>
            </a:pPr>
            <a:endParaRPr lang="es-ES_tradnl" altLang="es-ES" sz="2400"/>
          </a:p>
          <a:p>
            <a:pPr eaLnBrk="1" hangingPunct="1">
              <a:lnSpc>
                <a:spcPct val="80000"/>
              </a:lnSpc>
              <a:buClr>
                <a:srgbClr val="FF3300"/>
              </a:buClr>
              <a:buFont typeface="Wingdings" panose="05000000000000000000" pitchFamily="2" charset="2"/>
              <a:buChar char="è"/>
            </a:pPr>
            <a:r>
              <a:rPr lang="es-ES_tradnl" altLang="es-ES" sz="2400" b="1">
                <a:solidFill>
                  <a:srgbClr val="0000CC"/>
                </a:solidFill>
              </a:rPr>
              <a:t>Primaria:</a:t>
            </a:r>
          </a:p>
          <a:p>
            <a:pPr lvl="1" eaLnBrk="1" hangingPunct="1">
              <a:lnSpc>
                <a:spcPct val="80000"/>
              </a:lnSpc>
              <a:buClr>
                <a:srgbClr val="FF3300"/>
              </a:buClr>
              <a:buFont typeface="Wingdings" panose="05000000000000000000" pitchFamily="2" charset="2"/>
              <a:buChar char="è"/>
            </a:pPr>
            <a:r>
              <a:rPr lang="es-ES_tradnl" altLang="es-ES" sz="2000" b="1">
                <a:solidFill>
                  <a:srgbClr val="0000CC"/>
                </a:solidFill>
              </a:rPr>
              <a:t>Factor de permeabilidad</a:t>
            </a:r>
            <a:r>
              <a:rPr lang="es-ES_tradnl" altLang="es-ES" sz="2000"/>
              <a:t> glomerular en un subgrupo: recurrencia inmediata post-transplante</a:t>
            </a:r>
          </a:p>
          <a:p>
            <a:pPr lvl="1" eaLnBrk="1" hangingPunct="1">
              <a:lnSpc>
                <a:spcPct val="80000"/>
              </a:lnSpc>
              <a:buClr>
                <a:srgbClr val="FF3300"/>
              </a:buClr>
              <a:buFont typeface="Wingdings" panose="05000000000000000000" pitchFamily="2" charset="2"/>
              <a:buChar char="è"/>
            </a:pPr>
            <a:r>
              <a:rPr lang="es-ES_tradnl" altLang="es-ES" sz="2000"/>
              <a:t>Factores genéticos</a:t>
            </a:r>
          </a:p>
          <a:p>
            <a:pPr lvl="1" eaLnBrk="1" hangingPunct="1">
              <a:lnSpc>
                <a:spcPct val="80000"/>
              </a:lnSpc>
              <a:buClr>
                <a:srgbClr val="FF3300"/>
              </a:buClr>
              <a:buFont typeface="Wingdings" panose="05000000000000000000" pitchFamily="2" charset="2"/>
              <a:buChar char="è"/>
            </a:pPr>
            <a:endParaRPr lang="es-ES_tradnl" altLang="es-ES" sz="2000"/>
          </a:p>
          <a:p>
            <a:pPr eaLnBrk="1" hangingPunct="1">
              <a:lnSpc>
                <a:spcPct val="80000"/>
              </a:lnSpc>
              <a:buClr>
                <a:srgbClr val="FF3300"/>
              </a:buClr>
              <a:buFont typeface="Wingdings" panose="05000000000000000000" pitchFamily="2" charset="2"/>
              <a:buChar char="è"/>
            </a:pPr>
            <a:r>
              <a:rPr lang="es-ES_tradnl" altLang="es-ES" sz="2400"/>
              <a:t>Secundaria</a:t>
            </a:r>
          </a:p>
          <a:p>
            <a:pPr lvl="1" eaLnBrk="1" hangingPunct="1">
              <a:lnSpc>
                <a:spcPct val="80000"/>
              </a:lnSpc>
              <a:buClr>
                <a:srgbClr val="FF3300"/>
              </a:buClr>
              <a:buFont typeface="Wingdings" panose="05000000000000000000" pitchFamily="2" charset="2"/>
              <a:buChar char="è"/>
            </a:pPr>
            <a:r>
              <a:rPr lang="es-ES_tradnl" altLang="es-ES" sz="2000"/>
              <a:t>F. hemodinámicos: Hiperfiltración y aumento de presión intraglomerular</a:t>
            </a:r>
          </a:p>
          <a:p>
            <a:pPr lvl="1" eaLnBrk="1" hangingPunct="1">
              <a:lnSpc>
                <a:spcPct val="80000"/>
              </a:lnSpc>
              <a:buClr>
                <a:srgbClr val="FF3300"/>
              </a:buClr>
              <a:buFont typeface="Wingdings" panose="05000000000000000000" pitchFamily="2" charset="2"/>
              <a:buChar char="è"/>
            </a:pPr>
            <a:r>
              <a:rPr lang="es-ES_tradnl" altLang="es-ES" sz="2000"/>
              <a:t>Trombosis capilar glomerular</a:t>
            </a:r>
          </a:p>
          <a:p>
            <a:pPr lvl="1" eaLnBrk="1" hangingPunct="1">
              <a:lnSpc>
                <a:spcPct val="80000"/>
              </a:lnSpc>
              <a:buClr>
                <a:srgbClr val="FF3300"/>
              </a:buClr>
              <a:buFont typeface="Wingdings" panose="05000000000000000000" pitchFamily="2" charset="2"/>
              <a:buChar char="è"/>
            </a:pPr>
            <a:r>
              <a:rPr lang="es-ES_tradnl" altLang="es-ES" sz="2000"/>
              <a:t>Apoptosis de podocitos por citoquinas vg TGF</a:t>
            </a:r>
            <a:r>
              <a:rPr lang="es-ES_tradnl" altLang="es-ES" sz="2000">
                <a:sym typeface="Symbol" panose="05050102010706020507" pitchFamily="18" charset="2"/>
              </a:rPr>
              <a:t>1, TNF</a:t>
            </a:r>
          </a:p>
          <a:p>
            <a:pPr lvl="1" eaLnBrk="1" hangingPunct="1">
              <a:lnSpc>
                <a:spcPct val="80000"/>
              </a:lnSpc>
              <a:buClr>
                <a:srgbClr val="FF3300"/>
              </a:buClr>
              <a:buFont typeface="Wingdings" panose="05000000000000000000" pitchFamily="2" charset="2"/>
              <a:buChar char="è"/>
            </a:pPr>
            <a:endParaRPr lang="es-ES_tradnl" altLang="es-ES" sz="2000"/>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24</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8410B16A-D619-4DD5-A0F6-4ADB8A96DF29}"/>
              </a:ext>
            </a:extLst>
          </p:cNvPr>
          <p:cNvSpPr txBox="1">
            <a:spLocks noChangeArrowheads="1"/>
          </p:cNvSpPr>
          <p:nvPr/>
        </p:nvSpPr>
        <p:spPr bwMode="auto">
          <a:xfrm>
            <a:off x="3132138" y="914401"/>
            <a:ext cx="5988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3600" b="1" u="sng"/>
              <a:t>Síndrome nefrótico familiar y proteínas del podocito</a:t>
            </a:r>
            <a:endParaRPr lang="es-ES" altLang="es-ES" sz="3600" b="1" u="sng"/>
          </a:p>
        </p:txBody>
      </p:sp>
      <p:sp>
        <p:nvSpPr>
          <p:cNvPr id="34819" name="Text Box 3">
            <a:extLst>
              <a:ext uri="{FF2B5EF4-FFF2-40B4-BE49-F238E27FC236}">
                <a16:creationId xmlns:a16="http://schemas.microsoft.com/office/drawing/2014/main" id="{D1E1C784-88C9-4F76-9EAD-489E61FB6871}"/>
              </a:ext>
            </a:extLst>
          </p:cNvPr>
          <p:cNvSpPr txBox="1">
            <a:spLocks noChangeArrowheads="1"/>
          </p:cNvSpPr>
          <p:nvPr/>
        </p:nvSpPr>
        <p:spPr bwMode="auto">
          <a:xfrm>
            <a:off x="1828800" y="2667000"/>
            <a:ext cx="8610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Clr>
                <a:srgbClr val="FF6600"/>
              </a:buClr>
              <a:buFont typeface="Wingdings" panose="05000000000000000000" pitchFamily="2" charset="2"/>
              <a:buChar char="è"/>
            </a:pPr>
            <a:r>
              <a:rPr lang="es-ES_tradnl" altLang="es-ES" sz="2400">
                <a:solidFill>
                  <a:srgbClr val="C0C0C0"/>
                </a:solidFill>
              </a:rPr>
              <a:t>SN congénito finlandés		</a:t>
            </a:r>
            <a:r>
              <a:rPr lang="es-ES_tradnl" altLang="es-ES" sz="2400" b="1">
                <a:solidFill>
                  <a:srgbClr val="C0C0C0"/>
                </a:solidFill>
              </a:rPr>
              <a:t>nefrina</a:t>
            </a:r>
          </a:p>
          <a:p>
            <a:pPr>
              <a:spcBef>
                <a:spcPct val="50000"/>
              </a:spcBef>
              <a:buClr>
                <a:srgbClr val="FF6600"/>
              </a:buClr>
              <a:buFont typeface="Wingdings" panose="05000000000000000000" pitchFamily="2" charset="2"/>
              <a:buChar char="è"/>
            </a:pPr>
            <a:r>
              <a:rPr lang="es-ES_tradnl" altLang="es-ES" sz="2400"/>
              <a:t>SRN1: autosómico recesivo CE-R	</a:t>
            </a:r>
            <a:r>
              <a:rPr lang="es-ES_tradnl" altLang="es-ES" sz="2400" b="1">
                <a:solidFill>
                  <a:srgbClr val="993366"/>
                </a:solidFill>
              </a:rPr>
              <a:t>podocina</a:t>
            </a:r>
          </a:p>
          <a:p>
            <a:pPr>
              <a:spcBef>
                <a:spcPct val="50000"/>
              </a:spcBef>
              <a:buClr>
                <a:srgbClr val="FF6600"/>
              </a:buClr>
              <a:buFont typeface="Wingdings" panose="05000000000000000000" pitchFamily="2" charset="2"/>
              <a:buChar char="è"/>
            </a:pPr>
            <a:r>
              <a:rPr lang="es-ES_tradnl" altLang="es-ES" sz="2400"/>
              <a:t>FSGS1: autosómico dominante	</a:t>
            </a:r>
            <a:r>
              <a:rPr lang="es-ES" altLang="es-ES" sz="2400">
                <a:solidFill>
                  <a:srgbClr val="800080"/>
                </a:solidFill>
              </a:rPr>
              <a:t>α</a:t>
            </a:r>
            <a:r>
              <a:rPr lang="es-ES_tradnl" altLang="es-ES" sz="2400" b="1">
                <a:solidFill>
                  <a:srgbClr val="993366"/>
                </a:solidFill>
                <a:cs typeface="Times New Roman" panose="02020603050405020304" pitchFamily="18" charset="0"/>
              </a:rPr>
              <a:t>-</a:t>
            </a:r>
            <a:r>
              <a:rPr lang="es-ES_tradnl" altLang="es-ES" sz="2400" b="1">
                <a:solidFill>
                  <a:srgbClr val="993366"/>
                </a:solidFill>
              </a:rPr>
              <a:t>actinina-4</a:t>
            </a:r>
          </a:p>
          <a:p>
            <a:pPr>
              <a:spcBef>
                <a:spcPct val="50000"/>
              </a:spcBef>
              <a:buClr>
                <a:srgbClr val="FF6600"/>
              </a:buClr>
              <a:buFont typeface="Wingdings" panose="05000000000000000000" pitchFamily="2" charset="2"/>
              <a:buChar char="è"/>
            </a:pPr>
            <a:r>
              <a:rPr lang="es-ES_tradnl" altLang="es-ES" sz="2400"/>
              <a:t>FSGS2</a:t>
            </a:r>
          </a:p>
          <a:p>
            <a:pPr>
              <a:spcBef>
                <a:spcPct val="50000"/>
              </a:spcBef>
              <a:buClr>
                <a:srgbClr val="FF6600"/>
              </a:buClr>
              <a:buFont typeface="Wingdings" panose="05000000000000000000" pitchFamily="2" charset="2"/>
              <a:buChar char="è"/>
            </a:pPr>
            <a:r>
              <a:rPr lang="es-ES_tradnl" altLang="es-ES" sz="2400"/>
              <a:t>FSGS3 autosómico dominante	</a:t>
            </a:r>
            <a:r>
              <a:rPr lang="es-ES" altLang="es-ES" sz="2400" b="1">
                <a:solidFill>
                  <a:srgbClr val="CC0066"/>
                </a:solidFill>
              </a:rPr>
              <a:t>CD2-associated protein </a:t>
            </a:r>
            <a:endParaRPr lang="es-ES" altLang="es-ES" sz="2400">
              <a:solidFill>
                <a:srgbClr val="CC0066"/>
              </a:solidFill>
            </a:endParaRPr>
          </a:p>
          <a:p>
            <a:pPr>
              <a:spcBef>
                <a:spcPct val="50000"/>
              </a:spcBef>
              <a:buClr>
                <a:srgbClr val="FF6600"/>
              </a:buClr>
              <a:buFont typeface="Wingdings" panose="05000000000000000000" pitchFamily="2" charset="2"/>
              <a:buChar char="è"/>
            </a:pPr>
            <a:endParaRPr lang="es-ES_tradnl" altLang="es-ES" sz="2400">
              <a:solidFill>
                <a:srgbClr val="CC0066"/>
              </a:solidFill>
            </a:endParaRPr>
          </a:p>
          <a:p>
            <a:pPr>
              <a:spcBef>
                <a:spcPct val="50000"/>
              </a:spcBef>
              <a:buClr>
                <a:srgbClr val="FF6600"/>
              </a:buClr>
              <a:buFont typeface="Wingdings" panose="05000000000000000000" pitchFamily="2" charset="2"/>
              <a:buChar char="è"/>
            </a:pPr>
            <a:r>
              <a:rPr lang="es-ES_tradnl" altLang="es-ES" sz="2400">
                <a:solidFill>
                  <a:srgbClr val="C0C0C0"/>
                </a:solidFill>
              </a:rPr>
              <a:t>Esclerosis mesangial difusa	</a:t>
            </a:r>
            <a:r>
              <a:rPr lang="es-ES_tradnl" altLang="es-ES" sz="2400" b="1">
                <a:solidFill>
                  <a:srgbClr val="C0C0C0"/>
                </a:solidFill>
              </a:rPr>
              <a:t>WT-1</a:t>
            </a:r>
            <a:endParaRPr lang="es-ES" altLang="es-ES" sz="2400" b="1">
              <a:solidFill>
                <a:srgbClr val="C0C0C0"/>
              </a:solidFill>
            </a:endParaRPr>
          </a:p>
        </p:txBody>
      </p:sp>
      <p:sp>
        <p:nvSpPr>
          <p:cNvPr id="34820" name="Rectangle 4">
            <a:extLst>
              <a:ext uri="{FF2B5EF4-FFF2-40B4-BE49-F238E27FC236}">
                <a16:creationId xmlns:a16="http://schemas.microsoft.com/office/drawing/2014/main" id="{B75935D0-9B0B-4038-A873-53941D0EBB20}"/>
              </a:ext>
            </a:extLst>
          </p:cNvPr>
          <p:cNvSpPr>
            <a:spLocks noChangeArrowheads="1"/>
          </p:cNvSpPr>
          <p:nvPr/>
        </p:nvSpPr>
        <p:spPr bwMode="auto">
          <a:xfrm>
            <a:off x="1828800" y="3141664"/>
            <a:ext cx="8515350" cy="2268537"/>
          </a:xfrm>
          <a:prstGeom prst="rect">
            <a:avLst/>
          </a:prstGeom>
          <a:noFill/>
          <a:ln w="444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 name="Marcador de número de diapositiva 3"/>
          <p:cNvSpPr>
            <a:spLocks noGrp="1"/>
          </p:cNvSpPr>
          <p:nvPr>
            <p:ph type="sldNum" sz="quarter" idx="12"/>
          </p:nvPr>
        </p:nvSpPr>
        <p:spPr/>
        <p:txBody>
          <a:bodyPr/>
          <a:lstStyle/>
          <a:p>
            <a:fld id="{11B79EA5-9E52-4B74-B22D-AE5DAFDF010E}" type="slidenum">
              <a:rPr lang="es-ES" smtClean="0"/>
              <a:t>25</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D1668E9-E2DD-4414-9EB3-9117E5D2FDF8}"/>
              </a:ext>
            </a:extLst>
          </p:cNvPr>
          <p:cNvSpPr>
            <a:spLocks noGrp="1" noChangeArrowheads="1"/>
          </p:cNvSpPr>
          <p:nvPr>
            <p:ph type="title"/>
          </p:nvPr>
        </p:nvSpPr>
        <p:spPr>
          <a:xfrm>
            <a:off x="1992313" y="476251"/>
            <a:ext cx="8229600" cy="855663"/>
          </a:xfrm>
        </p:spPr>
        <p:txBody>
          <a:bodyPr/>
          <a:lstStyle/>
          <a:p>
            <a:pPr eaLnBrk="1" hangingPunct="1"/>
            <a:r>
              <a:rPr lang="es-ES" altLang="es-ES" sz="4000" b="1" dirty="0"/>
              <a:t>GEFS: clínica</a:t>
            </a:r>
          </a:p>
        </p:txBody>
      </p:sp>
      <p:sp>
        <p:nvSpPr>
          <p:cNvPr id="40963" name="Rectangle 3">
            <a:extLst>
              <a:ext uri="{FF2B5EF4-FFF2-40B4-BE49-F238E27FC236}">
                <a16:creationId xmlns:a16="http://schemas.microsoft.com/office/drawing/2014/main" id="{A7535C45-1447-4804-9CC3-FEF2FEA7D7AD}"/>
              </a:ext>
            </a:extLst>
          </p:cNvPr>
          <p:cNvSpPr>
            <a:spLocks noGrp="1" noChangeArrowheads="1"/>
          </p:cNvSpPr>
          <p:nvPr>
            <p:ph type="body" idx="1"/>
          </p:nvPr>
        </p:nvSpPr>
        <p:spPr/>
        <p:txBody>
          <a:bodyPr/>
          <a:lstStyle/>
          <a:p>
            <a:pPr eaLnBrk="1" hangingPunct="1"/>
            <a:r>
              <a:rPr lang="es-ES" altLang="es-ES"/>
              <a:t>Proteinuria </a:t>
            </a:r>
            <a:r>
              <a:rPr lang="es-ES" altLang="es-ES" b="1">
                <a:solidFill>
                  <a:srgbClr val="0000CC"/>
                </a:solidFill>
              </a:rPr>
              <a:t>asintomática</a:t>
            </a:r>
            <a:r>
              <a:rPr lang="es-ES" altLang="es-ES"/>
              <a:t>, en ocasiones microhematuria de poca intensidad </a:t>
            </a:r>
            <a:endParaRPr lang="es-ES" altLang="es-ES" b="1">
              <a:solidFill>
                <a:srgbClr val="0000CC"/>
              </a:solidFill>
            </a:endParaRPr>
          </a:p>
          <a:p>
            <a:pPr eaLnBrk="1" hangingPunct="1"/>
            <a:endParaRPr lang="es-ES" altLang="es-ES" b="1">
              <a:solidFill>
                <a:srgbClr val="0000CC"/>
              </a:solidFill>
            </a:endParaRPr>
          </a:p>
          <a:p>
            <a:pPr eaLnBrk="1" hangingPunct="1"/>
            <a:r>
              <a:rPr lang="es-ES" altLang="es-ES" b="1">
                <a:solidFill>
                  <a:srgbClr val="0000CC"/>
                </a:solidFill>
              </a:rPr>
              <a:t>S. nefrótico</a:t>
            </a:r>
            <a:r>
              <a:rPr lang="es-ES" altLang="es-ES"/>
              <a:t> (primario) y proteinuria en rango </a:t>
            </a:r>
            <a:r>
              <a:rPr lang="es-ES" altLang="es-ES" b="1">
                <a:solidFill>
                  <a:srgbClr val="0000CC"/>
                </a:solidFill>
              </a:rPr>
              <a:t>nefrótico sin síndrome nefrótico</a:t>
            </a:r>
            <a:r>
              <a:rPr lang="es-ES" altLang="es-ES"/>
              <a:t> (secundario)</a:t>
            </a:r>
          </a:p>
          <a:p>
            <a:pPr eaLnBrk="1" hangingPunct="1"/>
            <a:endParaRPr lang="es-ES" altLang="es-ES"/>
          </a:p>
          <a:p>
            <a:pPr eaLnBrk="1" hangingPunct="1"/>
            <a:r>
              <a:rPr lang="es-ES" altLang="es-ES" b="1">
                <a:solidFill>
                  <a:srgbClr val="0000CC"/>
                </a:solidFill>
              </a:rPr>
              <a:t>Insuficiencia renal</a:t>
            </a:r>
            <a:r>
              <a:rPr lang="es-ES" altLang="es-ES"/>
              <a:t> (y HTA)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E68D692-478F-4CA3-8A91-8BE5F834762C}"/>
              </a:ext>
            </a:extLst>
          </p:cNvPr>
          <p:cNvSpPr>
            <a:spLocks noGrp="1" noChangeArrowheads="1"/>
          </p:cNvSpPr>
          <p:nvPr>
            <p:ph type="title"/>
          </p:nvPr>
        </p:nvSpPr>
        <p:spPr>
          <a:xfrm>
            <a:off x="1981200" y="404814"/>
            <a:ext cx="8229600" cy="1012825"/>
          </a:xfrm>
        </p:spPr>
        <p:txBody>
          <a:bodyPr/>
          <a:lstStyle/>
          <a:p>
            <a:pPr eaLnBrk="1" hangingPunct="1"/>
            <a:r>
              <a:rPr lang="es-ES" altLang="es-ES" sz="4000" b="1" dirty="0"/>
              <a:t>GEFS. Diagnóstico</a:t>
            </a:r>
          </a:p>
        </p:txBody>
      </p:sp>
      <p:sp>
        <p:nvSpPr>
          <p:cNvPr id="41987" name="Rectangle 3">
            <a:extLst>
              <a:ext uri="{FF2B5EF4-FFF2-40B4-BE49-F238E27FC236}">
                <a16:creationId xmlns:a16="http://schemas.microsoft.com/office/drawing/2014/main" id="{A0605A0F-87A7-4E73-A15C-53FD686CF2EC}"/>
              </a:ext>
            </a:extLst>
          </p:cNvPr>
          <p:cNvSpPr>
            <a:spLocks noGrp="1" noChangeArrowheads="1"/>
          </p:cNvSpPr>
          <p:nvPr>
            <p:ph type="body" idx="1"/>
          </p:nvPr>
        </p:nvSpPr>
        <p:spPr/>
        <p:txBody>
          <a:bodyPr/>
          <a:lstStyle/>
          <a:p>
            <a:pPr eaLnBrk="1" hangingPunct="1"/>
            <a:r>
              <a:rPr lang="es-ES" altLang="es-ES" b="1"/>
              <a:t>GEFS secundaria</a:t>
            </a:r>
            <a:r>
              <a:rPr lang="es-ES" altLang="es-ES"/>
              <a:t> a pérdida de masa renal: </a:t>
            </a:r>
            <a:r>
              <a:rPr lang="es-ES" altLang="es-ES" b="1">
                <a:solidFill>
                  <a:srgbClr val="0000FF"/>
                </a:solidFill>
              </a:rPr>
              <a:t>Clínico</a:t>
            </a:r>
            <a:r>
              <a:rPr lang="es-ES" altLang="es-ES"/>
              <a:t>: aparición de proteinuria nefrótica sin síndrome nefrótico en paciente obeso o con insuficiencia renal previa de otra causa</a:t>
            </a:r>
          </a:p>
          <a:p>
            <a:pPr eaLnBrk="1" hangingPunct="1"/>
            <a:endParaRPr lang="es-ES" altLang="es-ES"/>
          </a:p>
          <a:p>
            <a:pPr eaLnBrk="1" hangingPunct="1"/>
            <a:r>
              <a:rPr lang="es-ES" altLang="es-ES" b="1"/>
              <a:t>GEFS primario</a:t>
            </a:r>
            <a:r>
              <a:rPr lang="es-ES" altLang="es-ES"/>
              <a:t>: </a:t>
            </a:r>
            <a:r>
              <a:rPr lang="es-ES" altLang="es-ES" b="1">
                <a:solidFill>
                  <a:srgbClr val="0000FF"/>
                </a:solidFill>
              </a:rPr>
              <a:t>Biopsia renal</a:t>
            </a:r>
            <a:r>
              <a:rPr lang="es-ES" altLang="es-ES"/>
              <a:t>: pero lesiones de GEFS predominan en glomérulos yuxtamedulares y pueden no observarse</a:t>
            </a:r>
          </a:p>
          <a:p>
            <a:pPr lvl="1" eaLnBrk="1" hangingPunct="1"/>
            <a:r>
              <a:rPr lang="es-ES" altLang="es-ES"/>
              <a:t>En este caso se puede confundir con nefropatía de cambios mínimos</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27</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BC76C9B-FCCD-4592-8085-7346F734A74E}"/>
              </a:ext>
            </a:extLst>
          </p:cNvPr>
          <p:cNvSpPr>
            <a:spLocks noGrp="1" noChangeArrowheads="1"/>
          </p:cNvSpPr>
          <p:nvPr>
            <p:ph type="title"/>
          </p:nvPr>
        </p:nvSpPr>
        <p:spPr/>
        <p:txBody>
          <a:bodyPr/>
          <a:lstStyle/>
          <a:p>
            <a:pPr eaLnBrk="1" hangingPunct="1"/>
            <a:r>
              <a:rPr lang="es-ES_tradnl" altLang="es-ES" sz="3600" b="1" u="sng" dirty="0"/>
              <a:t>Pronóstico GEFS: nefropatía </a:t>
            </a:r>
            <a:r>
              <a:rPr lang="es-ES_tradnl" altLang="es-ES" sz="3600" b="1" u="sng" dirty="0">
                <a:solidFill>
                  <a:srgbClr val="0000CC"/>
                </a:solidFill>
              </a:rPr>
              <a:t>progresiva</a:t>
            </a:r>
          </a:p>
        </p:txBody>
      </p:sp>
      <p:sp>
        <p:nvSpPr>
          <p:cNvPr id="43011" name="Rectangle 3">
            <a:extLst>
              <a:ext uri="{FF2B5EF4-FFF2-40B4-BE49-F238E27FC236}">
                <a16:creationId xmlns:a16="http://schemas.microsoft.com/office/drawing/2014/main" id="{17250110-CE82-4EE0-9201-9C9A9E49C4C4}"/>
              </a:ext>
            </a:extLst>
          </p:cNvPr>
          <p:cNvSpPr>
            <a:spLocks noGrp="1" noChangeArrowheads="1"/>
          </p:cNvSpPr>
          <p:nvPr>
            <p:ph type="body" idx="1"/>
          </p:nvPr>
        </p:nvSpPr>
        <p:spPr>
          <a:xfrm>
            <a:off x="1847851" y="1384720"/>
            <a:ext cx="8640763" cy="5257800"/>
          </a:xfrm>
        </p:spPr>
        <p:txBody>
          <a:bodyPr/>
          <a:lstStyle/>
          <a:p>
            <a:pPr eaLnBrk="1" hangingPunct="1"/>
            <a:r>
              <a:rPr lang="es-ES_tradnl" altLang="es-ES" dirty="0"/>
              <a:t>Si proteinuria asintomática, subirá hasta rango nefrótico</a:t>
            </a:r>
          </a:p>
          <a:p>
            <a:pPr eaLnBrk="1" hangingPunct="1"/>
            <a:endParaRPr lang="es-ES_tradnl" altLang="es-ES" dirty="0"/>
          </a:p>
          <a:p>
            <a:pPr eaLnBrk="1" hangingPunct="1"/>
            <a:r>
              <a:rPr lang="es-ES_tradnl" altLang="es-ES" b="1" dirty="0"/>
              <a:t>Pérdida progresiva de función renal</a:t>
            </a:r>
            <a:r>
              <a:rPr lang="es-ES_tradnl" altLang="es-ES" dirty="0"/>
              <a:t> hasta IRT en 5-20 años</a:t>
            </a:r>
          </a:p>
          <a:p>
            <a:pPr lvl="1" eaLnBrk="1" hangingPunct="1"/>
            <a:r>
              <a:rPr lang="es-ES_tradnl" altLang="es-ES" dirty="0"/>
              <a:t>Más rápido (2-3 años) en variante </a:t>
            </a:r>
            <a:r>
              <a:rPr lang="es-ES_tradnl" altLang="es-ES" dirty="0" err="1"/>
              <a:t>colapsante</a:t>
            </a:r>
            <a:endParaRPr lang="es-ES_tradnl" altLang="es-ES" dirty="0"/>
          </a:p>
          <a:p>
            <a:pPr lvl="1" eaLnBrk="1" hangingPunct="1"/>
            <a:endParaRPr lang="es-ES_tradnl" altLang="es-ES" dirty="0"/>
          </a:p>
          <a:p>
            <a:pPr eaLnBrk="1" hangingPunct="1"/>
            <a:r>
              <a:rPr lang="es-ES_tradnl" altLang="es-ES" dirty="0"/>
              <a:t>Remisión espontánea poco frecuente</a:t>
            </a:r>
          </a:p>
          <a:p>
            <a:pPr eaLnBrk="1" hangingPunct="1"/>
            <a:endParaRPr lang="es-ES_tradnl" altLang="es-ES" dirty="0"/>
          </a:p>
          <a:p>
            <a:pPr eaLnBrk="1" hangingPunct="1"/>
            <a:r>
              <a:rPr lang="es-ES_tradnl" altLang="es-ES" b="1" dirty="0"/>
              <a:t>Recidiva </a:t>
            </a:r>
            <a:r>
              <a:rPr lang="es-ES_tradnl" altLang="es-ES" dirty="0"/>
              <a:t>en injerto, </a:t>
            </a:r>
            <a:r>
              <a:rPr lang="es-ES_tradnl" altLang="es-ES" dirty="0" err="1"/>
              <a:t>sobretodo</a:t>
            </a:r>
            <a:r>
              <a:rPr lang="es-ES_tradnl" altLang="es-ES" dirty="0"/>
              <a:t> si rápida evolución a IRT y presencia de factor de </a:t>
            </a:r>
            <a:r>
              <a:rPr lang="es-ES_tradnl" altLang="es-ES" dirty="0" err="1"/>
              <a:t>permeabildiad</a:t>
            </a:r>
            <a:r>
              <a:rPr lang="es-ES_tradnl" altLang="es-ES" dirty="0"/>
              <a:t> glomerular: reaparición inmediata de proteinuria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F027DBB-CE2D-4288-B3C2-69D068E08E78}"/>
              </a:ext>
            </a:extLst>
          </p:cNvPr>
          <p:cNvSpPr>
            <a:spLocks noGrp="1" noChangeArrowheads="1"/>
          </p:cNvSpPr>
          <p:nvPr>
            <p:ph type="title"/>
          </p:nvPr>
        </p:nvSpPr>
        <p:spPr>
          <a:xfrm>
            <a:off x="2286000" y="44450"/>
            <a:ext cx="7772400" cy="838200"/>
          </a:xfrm>
        </p:spPr>
        <p:txBody>
          <a:bodyPr/>
          <a:lstStyle/>
          <a:p>
            <a:pPr eaLnBrk="1" hangingPunct="1"/>
            <a:r>
              <a:rPr lang="es-ES_tradnl" altLang="es-ES" sz="3600" b="1" u="sng" dirty="0"/>
              <a:t>Tratamiento GEFS</a:t>
            </a:r>
          </a:p>
        </p:txBody>
      </p:sp>
      <p:sp>
        <p:nvSpPr>
          <p:cNvPr id="44035" name="Rectangle 3">
            <a:extLst>
              <a:ext uri="{FF2B5EF4-FFF2-40B4-BE49-F238E27FC236}">
                <a16:creationId xmlns:a16="http://schemas.microsoft.com/office/drawing/2014/main" id="{B9A11192-5116-4EE8-86D7-F3130B7A9467}"/>
              </a:ext>
            </a:extLst>
          </p:cNvPr>
          <p:cNvSpPr>
            <a:spLocks noGrp="1" noChangeArrowheads="1"/>
          </p:cNvSpPr>
          <p:nvPr>
            <p:ph type="body" idx="1"/>
          </p:nvPr>
        </p:nvSpPr>
        <p:spPr>
          <a:xfrm>
            <a:off x="1919289" y="981076"/>
            <a:ext cx="8497887" cy="5400675"/>
          </a:xfrm>
        </p:spPr>
        <p:txBody>
          <a:bodyPr/>
          <a:lstStyle/>
          <a:p>
            <a:pPr eaLnBrk="1" hangingPunct="1">
              <a:lnSpc>
                <a:spcPct val="80000"/>
              </a:lnSpc>
            </a:pPr>
            <a:r>
              <a:rPr lang="es-ES_tradnl" altLang="es-ES" b="1" dirty="0"/>
              <a:t>Siempre: Tratamiento de nefropatía glomerular crónica</a:t>
            </a:r>
            <a:r>
              <a:rPr lang="es-ES_tradnl" altLang="es-ES" dirty="0"/>
              <a:t>, que incluye</a:t>
            </a:r>
          </a:p>
          <a:p>
            <a:pPr lvl="1" eaLnBrk="1" hangingPunct="1">
              <a:lnSpc>
                <a:spcPct val="80000"/>
              </a:lnSpc>
            </a:pPr>
            <a:r>
              <a:rPr lang="es-ES_tradnl" altLang="es-ES" dirty="0" err="1"/>
              <a:t>IECAs</a:t>
            </a:r>
            <a:r>
              <a:rPr lang="es-ES_tradnl" altLang="es-ES" dirty="0"/>
              <a:t>/ARA II (para minimizar proteinuria)</a:t>
            </a:r>
          </a:p>
          <a:p>
            <a:pPr lvl="1" eaLnBrk="1" hangingPunct="1">
              <a:lnSpc>
                <a:spcPct val="80000"/>
              </a:lnSpc>
            </a:pPr>
            <a:r>
              <a:rPr lang="es-ES_tradnl" altLang="es-ES" dirty="0"/>
              <a:t>Si obesidad, normalizar IMC</a:t>
            </a:r>
          </a:p>
          <a:p>
            <a:pPr eaLnBrk="1" hangingPunct="1">
              <a:lnSpc>
                <a:spcPct val="80000"/>
              </a:lnSpc>
            </a:pPr>
            <a:endParaRPr lang="es-ES_tradnl" altLang="es-ES" sz="2400" dirty="0"/>
          </a:p>
          <a:p>
            <a:pPr eaLnBrk="1" hangingPunct="1">
              <a:lnSpc>
                <a:spcPct val="80000"/>
              </a:lnSpc>
            </a:pPr>
            <a:r>
              <a:rPr lang="es-ES_tradnl" altLang="es-ES" b="1" dirty="0"/>
              <a:t>Primaria con síndrome nefrótico</a:t>
            </a:r>
            <a:r>
              <a:rPr lang="es-ES_tradnl" altLang="es-ES" dirty="0"/>
              <a:t>: controvertido.</a:t>
            </a:r>
          </a:p>
          <a:p>
            <a:pPr lvl="1" eaLnBrk="1" hangingPunct="1">
              <a:lnSpc>
                <a:spcPct val="80000"/>
              </a:lnSpc>
            </a:pPr>
            <a:r>
              <a:rPr lang="es-ES_tradnl" altLang="es-ES" dirty="0"/>
              <a:t>Suele ser resistente a corticoides, pero los que responden tienen tan buen pronóstico como cambios mínimos</a:t>
            </a:r>
          </a:p>
          <a:p>
            <a:pPr lvl="1" eaLnBrk="1" hangingPunct="1">
              <a:lnSpc>
                <a:spcPct val="80000"/>
              </a:lnSpc>
            </a:pPr>
            <a:endParaRPr lang="es-ES_tradnl" altLang="es-ES" dirty="0"/>
          </a:p>
          <a:p>
            <a:pPr lvl="1" eaLnBrk="1" hangingPunct="1">
              <a:lnSpc>
                <a:spcPct val="80000"/>
              </a:lnSpc>
            </a:pPr>
            <a:r>
              <a:rPr lang="es-ES_tradnl" altLang="es-ES" dirty="0"/>
              <a:t>Ensayo de tratamiento </a:t>
            </a:r>
            <a:r>
              <a:rPr lang="es-ES_tradnl" altLang="es-ES" b="1" dirty="0">
                <a:solidFill>
                  <a:schemeClr val="accent2"/>
                </a:solidFill>
              </a:rPr>
              <a:t>Prolongado</a:t>
            </a:r>
            <a:r>
              <a:rPr lang="es-ES_tradnl" altLang="es-ES" dirty="0"/>
              <a:t> (6-9 meses) esteroides y/o inmunosupresores (ciclofosfamida, azatioprina o </a:t>
            </a:r>
            <a:r>
              <a:rPr lang="es-ES_tradnl" altLang="es-ES" dirty="0" err="1"/>
              <a:t>CsA</a:t>
            </a:r>
            <a:r>
              <a:rPr lang="es-ES_tradnl" altLang="es-ES" dirty="0"/>
              <a:t>): hasta 50% remisión de s. nefrótico en niños y adultos</a:t>
            </a:r>
          </a:p>
          <a:p>
            <a:pPr lvl="1" eaLnBrk="1" hangingPunct="1">
              <a:lnSpc>
                <a:spcPct val="80000"/>
              </a:lnSpc>
            </a:pPr>
            <a:endParaRPr lang="es-ES_tradnl" altLang="es-ES" dirty="0"/>
          </a:p>
          <a:p>
            <a:pPr lvl="1" eaLnBrk="1" hangingPunct="1">
              <a:lnSpc>
                <a:spcPct val="80000"/>
              </a:lnSpc>
            </a:pPr>
            <a:r>
              <a:rPr lang="es-ES_tradnl" altLang="es-ES" dirty="0"/>
              <a:t>Las formas hereditarias no responden a tratamiento</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29</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D65C5D1-37DE-4FB4-8186-5FAA70619339}"/>
              </a:ext>
            </a:extLst>
          </p:cNvPr>
          <p:cNvSpPr txBox="1">
            <a:spLocks noChangeArrowheads="1"/>
          </p:cNvSpPr>
          <p:nvPr/>
        </p:nvSpPr>
        <p:spPr>
          <a:xfrm>
            <a:off x="1215501" y="382665"/>
            <a:ext cx="976099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altLang="es-ES" sz="3600" b="1" dirty="0"/>
              <a:t>Nefropatías glomerulares no proliferativas. Concepto</a:t>
            </a:r>
            <a:endParaRPr lang="es-ES" altLang="es-ES" sz="3600" b="1" dirty="0"/>
          </a:p>
        </p:txBody>
      </p:sp>
      <p:sp>
        <p:nvSpPr>
          <p:cNvPr id="7" name="Rectangle 3">
            <a:extLst>
              <a:ext uri="{FF2B5EF4-FFF2-40B4-BE49-F238E27FC236}">
                <a16:creationId xmlns:a16="http://schemas.microsoft.com/office/drawing/2014/main" id="{03C6C09A-D612-4269-9053-6436D851D8B7}"/>
              </a:ext>
            </a:extLst>
          </p:cNvPr>
          <p:cNvSpPr txBox="1">
            <a:spLocks noChangeArrowheads="1"/>
          </p:cNvSpPr>
          <p:nvPr/>
        </p:nvSpPr>
        <p:spPr>
          <a:xfrm>
            <a:off x="457199" y="1998663"/>
            <a:ext cx="11128159"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altLang="es-ES" b="1" dirty="0"/>
              <a:t>Enfermedades del glomérulo caracterizadas por:</a:t>
            </a:r>
          </a:p>
          <a:p>
            <a:endParaRPr lang="es-ES_tradnl" altLang="es-ES" b="1" dirty="0"/>
          </a:p>
          <a:p>
            <a:r>
              <a:rPr lang="es-ES_tradnl" altLang="es-ES" b="1" dirty="0"/>
              <a:t>1) </a:t>
            </a:r>
            <a:r>
              <a:rPr lang="es-ES_tradnl" altLang="es-ES" b="1" dirty="0">
                <a:solidFill>
                  <a:srgbClr val="0000CC"/>
                </a:solidFill>
              </a:rPr>
              <a:t>No hay </a:t>
            </a:r>
            <a:r>
              <a:rPr lang="es-ES_tradnl" altLang="es-ES" b="1" dirty="0"/>
              <a:t>inflamación glomerular</a:t>
            </a:r>
          </a:p>
          <a:p>
            <a:endParaRPr lang="es-ES_tradnl" altLang="es-ES" b="1" dirty="0"/>
          </a:p>
          <a:p>
            <a:r>
              <a:rPr lang="es-ES_tradnl" altLang="es-ES" b="1" dirty="0"/>
              <a:t>2) Lesión del </a:t>
            </a:r>
            <a:r>
              <a:rPr lang="es-ES_tradnl" altLang="es-ES" b="1" dirty="0">
                <a:solidFill>
                  <a:srgbClr val="0000CC"/>
                </a:solidFill>
              </a:rPr>
              <a:t>podocito</a:t>
            </a:r>
            <a:r>
              <a:rPr lang="es-ES_tradnl" altLang="es-ES" dirty="0"/>
              <a:t>, que tiene como consecuencia:</a:t>
            </a:r>
          </a:p>
          <a:p>
            <a:pPr lvl="1"/>
            <a:r>
              <a:rPr lang="es-ES_tradnl" altLang="es-ES" b="1" dirty="0"/>
              <a:t>Aumento de la permeabilidad glomerular a proteínas</a:t>
            </a:r>
          </a:p>
          <a:p>
            <a:pPr lvl="1"/>
            <a:r>
              <a:rPr lang="es-ES_tradnl" altLang="es-ES" b="1" dirty="0"/>
              <a:t>Principal manifestación es proteinuria y </a:t>
            </a:r>
            <a:r>
              <a:rPr lang="es-ES_tradnl" altLang="es-ES" b="1" dirty="0">
                <a:solidFill>
                  <a:srgbClr val="0000FF"/>
                </a:solidFill>
              </a:rPr>
              <a:t>síndrome nefrótico</a:t>
            </a:r>
            <a:endParaRPr lang="es-ES" altLang="es-ES" b="1" dirty="0">
              <a:solidFill>
                <a:srgbClr val="0000FF"/>
              </a:solidFill>
            </a:endParaRP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a:t>
            </a:fld>
            <a:endParaRPr lang="es-ES"/>
          </a:p>
        </p:txBody>
      </p:sp>
    </p:spTree>
    <p:extLst>
      <p:ext uri="{BB962C8B-B14F-4D97-AF65-F5344CB8AC3E}">
        <p14:creationId xmlns:p14="http://schemas.microsoft.com/office/powerpoint/2010/main" val="183264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29BF6DC-0820-4D8A-9201-A16E39832BE8}"/>
              </a:ext>
            </a:extLst>
          </p:cNvPr>
          <p:cNvSpPr>
            <a:spLocks noGrp="1" noChangeArrowheads="1"/>
          </p:cNvSpPr>
          <p:nvPr>
            <p:ph type="title"/>
          </p:nvPr>
        </p:nvSpPr>
        <p:spPr>
          <a:xfrm>
            <a:off x="1981200" y="404814"/>
            <a:ext cx="8229600" cy="796925"/>
          </a:xfrm>
        </p:spPr>
        <p:txBody>
          <a:bodyPr/>
          <a:lstStyle/>
          <a:p>
            <a:pPr eaLnBrk="1" hangingPunct="1"/>
            <a:r>
              <a:rPr lang="es-ES" altLang="es-ES" sz="3600" b="1" dirty="0"/>
              <a:t>Nefropatía asociada al HIV</a:t>
            </a:r>
          </a:p>
        </p:txBody>
      </p:sp>
      <p:sp>
        <p:nvSpPr>
          <p:cNvPr id="45059" name="Rectangle 3">
            <a:extLst>
              <a:ext uri="{FF2B5EF4-FFF2-40B4-BE49-F238E27FC236}">
                <a16:creationId xmlns:a16="http://schemas.microsoft.com/office/drawing/2014/main" id="{33E450BA-8083-4FA2-8607-0437F150A08E}"/>
              </a:ext>
            </a:extLst>
          </p:cNvPr>
          <p:cNvSpPr>
            <a:spLocks noGrp="1" noChangeArrowheads="1"/>
          </p:cNvSpPr>
          <p:nvPr>
            <p:ph type="body" idx="1"/>
          </p:nvPr>
        </p:nvSpPr>
        <p:spPr/>
        <p:txBody>
          <a:bodyPr/>
          <a:lstStyle/>
          <a:p>
            <a:pPr eaLnBrk="1" hangingPunct="1">
              <a:lnSpc>
                <a:spcPct val="90000"/>
              </a:lnSpc>
            </a:pPr>
            <a:r>
              <a:rPr lang="es-ES" altLang="es-ES" b="1"/>
              <a:t>GEFS</a:t>
            </a:r>
            <a:r>
              <a:rPr lang="es-ES" altLang="es-ES"/>
              <a:t> con ciertas peculiaridades</a:t>
            </a:r>
          </a:p>
          <a:p>
            <a:pPr lvl="1" eaLnBrk="1" hangingPunct="1">
              <a:lnSpc>
                <a:spcPct val="90000"/>
              </a:lnSpc>
            </a:pPr>
            <a:r>
              <a:rPr lang="es-ES" altLang="es-ES"/>
              <a:t>S. nefrótico agudo, con rápida (meses) progresión a insuf renal terminal</a:t>
            </a:r>
          </a:p>
          <a:p>
            <a:pPr lvl="1" eaLnBrk="1" hangingPunct="1">
              <a:lnSpc>
                <a:spcPct val="90000"/>
              </a:lnSpc>
            </a:pPr>
            <a:r>
              <a:rPr lang="es-ES" altLang="es-ES"/>
              <a:t>Colapso glomerular, microquistes tubulares</a:t>
            </a:r>
          </a:p>
          <a:p>
            <a:pPr lvl="1" eaLnBrk="1" hangingPunct="1">
              <a:lnSpc>
                <a:spcPct val="90000"/>
              </a:lnSpc>
            </a:pPr>
            <a:endParaRPr lang="es-ES" altLang="es-ES"/>
          </a:p>
          <a:p>
            <a:pPr eaLnBrk="1" hangingPunct="1">
              <a:lnSpc>
                <a:spcPct val="90000"/>
              </a:lnSpc>
            </a:pPr>
            <a:r>
              <a:rPr lang="es-ES" altLang="es-ES" b="1">
                <a:solidFill>
                  <a:srgbClr val="0000CC"/>
                </a:solidFill>
              </a:rPr>
              <a:t>90% son negros</a:t>
            </a:r>
          </a:p>
          <a:p>
            <a:pPr eaLnBrk="1" hangingPunct="1">
              <a:lnSpc>
                <a:spcPct val="90000"/>
              </a:lnSpc>
            </a:pPr>
            <a:endParaRPr lang="es-ES" altLang="es-ES"/>
          </a:p>
          <a:p>
            <a:pPr eaLnBrk="1" hangingPunct="1">
              <a:lnSpc>
                <a:spcPct val="90000"/>
              </a:lnSpc>
            </a:pPr>
            <a:r>
              <a:rPr lang="es-ES" altLang="es-ES" b="1"/>
              <a:t>Tratamiento</a:t>
            </a:r>
          </a:p>
          <a:p>
            <a:pPr lvl="1" eaLnBrk="1" hangingPunct="1">
              <a:lnSpc>
                <a:spcPct val="90000"/>
              </a:lnSpc>
            </a:pPr>
            <a:r>
              <a:rPr lang="es-ES" altLang="es-ES"/>
              <a:t>El del HIV</a:t>
            </a:r>
          </a:p>
          <a:p>
            <a:pPr lvl="1" eaLnBrk="1" hangingPunct="1">
              <a:lnSpc>
                <a:spcPct val="90000"/>
              </a:lnSpc>
            </a:pPr>
            <a:r>
              <a:rPr lang="es-ES" altLang="es-ES"/>
              <a:t>GN crónica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E5D11F-B62C-4E1A-80F0-D13C4131FB14}"/>
              </a:ext>
            </a:extLst>
          </p:cNvPr>
          <p:cNvSpPr>
            <a:spLocks noGrp="1" noChangeArrowheads="1"/>
          </p:cNvSpPr>
          <p:nvPr>
            <p:ph type="title"/>
          </p:nvPr>
        </p:nvSpPr>
        <p:spPr>
          <a:xfrm>
            <a:off x="1981200" y="404814"/>
            <a:ext cx="8229600" cy="796925"/>
          </a:xfrm>
        </p:spPr>
        <p:txBody>
          <a:bodyPr/>
          <a:lstStyle/>
          <a:p>
            <a:pPr eaLnBrk="1" hangingPunct="1"/>
            <a:r>
              <a:rPr lang="es-ES" altLang="es-ES" sz="3600" b="1" dirty="0"/>
              <a:t>Diferencias cambios mínimos/GEFS 1º</a:t>
            </a:r>
          </a:p>
        </p:txBody>
      </p:sp>
      <p:sp>
        <p:nvSpPr>
          <p:cNvPr id="46083" name="Rectangle 3">
            <a:extLst>
              <a:ext uri="{FF2B5EF4-FFF2-40B4-BE49-F238E27FC236}">
                <a16:creationId xmlns:a16="http://schemas.microsoft.com/office/drawing/2014/main" id="{EF4DB69A-F6EC-4EDE-BAF9-E08DD562838C}"/>
              </a:ext>
            </a:extLst>
          </p:cNvPr>
          <p:cNvSpPr>
            <a:spLocks noGrp="1" noChangeArrowheads="1"/>
          </p:cNvSpPr>
          <p:nvPr>
            <p:ph type="body" idx="1"/>
          </p:nvPr>
        </p:nvSpPr>
        <p:spPr>
          <a:xfrm>
            <a:off x="2330450" y="1341438"/>
            <a:ext cx="8229600" cy="4525962"/>
          </a:xfrm>
        </p:spPr>
        <p:txBody>
          <a:bodyPr/>
          <a:lstStyle/>
          <a:p>
            <a:pPr eaLnBrk="1" hangingPunct="1">
              <a:buFontTx/>
              <a:buNone/>
            </a:pPr>
            <a:r>
              <a:rPr lang="es-ES" altLang="es-ES" sz="2400" b="1" dirty="0">
                <a:solidFill>
                  <a:srgbClr val="0000CC"/>
                </a:solidFill>
              </a:rPr>
              <a:t>Cambios mínimos		GEFS</a:t>
            </a:r>
          </a:p>
          <a:p>
            <a:pPr eaLnBrk="1" hangingPunct="1">
              <a:buFontTx/>
              <a:buNone/>
            </a:pPr>
            <a:endParaRPr lang="es-ES" altLang="es-ES" sz="2400" b="1" dirty="0">
              <a:solidFill>
                <a:srgbClr val="0000CC"/>
              </a:solidFill>
            </a:endParaRPr>
          </a:p>
          <a:p>
            <a:pPr eaLnBrk="1" hangingPunct="1">
              <a:buFontTx/>
              <a:buNone/>
            </a:pPr>
            <a:r>
              <a:rPr lang="es-ES" altLang="es-ES" sz="2400" dirty="0"/>
              <a:t>Cualquier edad, s/t niños	Cualquier edad, s/t adultos</a:t>
            </a:r>
          </a:p>
          <a:p>
            <a:pPr eaLnBrk="1" hangingPunct="1">
              <a:buFontTx/>
              <a:buNone/>
            </a:pPr>
            <a:r>
              <a:rPr lang="es-ES" altLang="es-ES" sz="2400" dirty="0"/>
              <a:t>Disfunción </a:t>
            </a:r>
            <a:r>
              <a:rPr lang="es-ES" altLang="es-ES" sz="2400" dirty="0" err="1"/>
              <a:t>podocito</a:t>
            </a:r>
            <a:r>
              <a:rPr lang="es-ES" altLang="es-ES" sz="2400" dirty="0"/>
              <a:t>		Lesión </a:t>
            </a:r>
            <a:r>
              <a:rPr lang="es-ES" altLang="es-ES" sz="2400" dirty="0" err="1"/>
              <a:t>podocito</a:t>
            </a:r>
            <a:endParaRPr lang="es-ES" altLang="es-ES" sz="2400" dirty="0"/>
          </a:p>
          <a:p>
            <a:pPr eaLnBrk="1" hangingPunct="1">
              <a:buFontTx/>
              <a:buNone/>
            </a:pPr>
            <a:r>
              <a:rPr lang="es-ES" altLang="es-ES" sz="2400" dirty="0"/>
              <a:t>Cursa a brotes			Evolución progresiva a IRT</a:t>
            </a:r>
          </a:p>
          <a:p>
            <a:pPr eaLnBrk="1" hangingPunct="1">
              <a:buFontTx/>
              <a:buNone/>
            </a:pPr>
            <a:r>
              <a:rPr lang="es-ES" altLang="es-ES" sz="2400" dirty="0"/>
              <a:t>Suele responder a CE		Suele ser resistente a CE</a:t>
            </a:r>
          </a:p>
        </p:txBody>
      </p:sp>
      <p:sp>
        <p:nvSpPr>
          <p:cNvPr id="46084" name="Text Box 4">
            <a:extLst>
              <a:ext uri="{FF2B5EF4-FFF2-40B4-BE49-F238E27FC236}">
                <a16:creationId xmlns:a16="http://schemas.microsoft.com/office/drawing/2014/main" id="{6F18E483-22BD-45E2-B175-6255323FFC34}"/>
              </a:ext>
            </a:extLst>
          </p:cNvPr>
          <p:cNvSpPr txBox="1">
            <a:spLocks noChangeArrowheads="1"/>
          </p:cNvSpPr>
          <p:nvPr/>
        </p:nvSpPr>
        <p:spPr bwMode="auto">
          <a:xfrm>
            <a:off x="2831782" y="4144862"/>
            <a:ext cx="62642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s-ES" altLang="es-ES" sz="2400" b="1"/>
              <a:t>Evoluciona cambios mínimos a GEFS?</a:t>
            </a:r>
          </a:p>
          <a:p>
            <a:pPr eaLnBrk="1" hangingPunct="1">
              <a:spcBef>
                <a:spcPct val="50000"/>
              </a:spcBef>
              <a:buClr>
                <a:srgbClr val="FF3300"/>
              </a:buClr>
              <a:buFont typeface="Wingdings" panose="05000000000000000000" pitchFamily="2" charset="2"/>
              <a:buChar char="è"/>
            </a:pPr>
            <a:r>
              <a:rPr lang="es-ES" altLang="es-ES" sz="2400"/>
              <a:t>Probablemente no</a:t>
            </a:r>
          </a:p>
          <a:p>
            <a:pPr eaLnBrk="1" hangingPunct="1">
              <a:spcBef>
                <a:spcPct val="50000"/>
              </a:spcBef>
              <a:buClr>
                <a:srgbClr val="FF3300"/>
              </a:buClr>
              <a:buFont typeface="Wingdings" panose="05000000000000000000" pitchFamily="2" charset="2"/>
              <a:buChar char="è"/>
            </a:pPr>
            <a:r>
              <a:rPr lang="es-ES" altLang="es-ES" sz="2400"/>
              <a:t>Es posible que en estadios iniciales de GEFS hay poca alteración morfológica o que la lesión no aparezca en la biopsia</a:t>
            </a:r>
          </a:p>
        </p:txBody>
      </p:sp>
      <p:sp>
        <p:nvSpPr>
          <p:cNvPr id="4" name="Marcador de número de diapositiva 3"/>
          <p:cNvSpPr>
            <a:spLocks noGrp="1"/>
          </p:cNvSpPr>
          <p:nvPr>
            <p:ph type="sldNum" sz="quarter" idx="12"/>
          </p:nvPr>
        </p:nvSpPr>
        <p:spPr/>
        <p:txBody>
          <a:bodyPr/>
          <a:lstStyle/>
          <a:p>
            <a:fld id="{11B79EA5-9E52-4B74-B22D-AE5DAFDF010E}" type="slidenum">
              <a:rPr lang="es-ES" smtClean="0"/>
              <a:t>31</a:t>
            </a:fld>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2EAFA971-F909-436F-BD07-48EA7BDF97A1}"/>
              </a:ext>
            </a:extLst>
          </p:cNvPr>
          <p:cNvGrpSpPr>
            <a:grpSpLocks noChangeAspect="1"/>
          </p:cNvGrpSpPr>
          <p:nvPr/>
        </p:nvGrpSpPr>
        <p:grpSpPr bwMode="auto">
          <a:xfrm>
            <a:off x="4287838" y="3213101"/>
            <a:ext cx="2805112" cy="2092325"/>
            <a:chOff x="123" y="2251"/>
            <a:chExt cx="2802" cy="2090"/>
          </a:xfrm>
        </p:grpSpPr>
        <p:grpSp>
          <p:nvGrpSpPr>
            <p:cNvPr id="48201" name="Group 3">
              <a:extLst>
                <a:ext uri="{FF2B5EF4-FFF2-40B4-BE49-F238E27FC236}">
                  <a16:creationId xmlns:a16="http://schemas.microsoft.com/office/drawing/2014/main" id="{C1E48EB9-C9DD-43B0-B94C-AE993DD30801}"/>
                </a:ext>
              </a:extLst>
            </p:cNvPr>
            <p:cNvGrpSpPr>
              <a:grpSpLocks noChangeAspect="1"/>
            </p:cNvGrpSpPr>
            <p:nvPr/>
          </p:nvGrpSpPr>
          <p:grpSpPr bwMode="auto">
            <a:xfrm>
              <a:off x="793" y="2251"/>
              <a:ext cx="1584" cy="1536"/>
              <a:chOff x="624" y="2400"/>
              <a:chExt cx="1584" cy="1536"/>
            </a:xfrm>
          </p:grpSpPr>
          <p:sp>
            <p:nvSpPr>
              <p:cNvPr id="48203" name="AutoShape 4">
                <a:extLst>
                  <a:ext uri="{FF2B5EF4-FFF2-40B4-BE49-F238E27FC236}">
                    <a16:creationId xmlns:a16="http://schemas.microsoft.com/office/drawing/2014/main" id="{978CD38D-A76C-4744-8766-20414A832949}"/>
                  </a:ext>
                </a:extLst>
              </p:cNvPr>
              <p:cNvSpPr>
                <a:spLocks noChangeAspect="1" noChangeArrowheads="1"/>
              </p:cNvSpPr>
              <p:nvPr/>
            </p:nvSpPr>
            <p:spPr bwMode="auto">
              <a:xfrm>
                <a:off x="1248" y="3072"/>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04" name="Oval 5">
                <a:extLst>
                  <a:ext uri="{FF2B5EF4-FFF2-40B4-BE49-F238E27FC236}">
                    <a16:creationId xmlns:a16="http://schemas.microsoft.com/office/drawing/2014/main" id="{A64F7EEE-A870-484D-8D4D-7ACAC5712166}"/>
                  </a:ext>
                </a:extLst>
              </p:cNvPr>
              <p:cNvSpPr>
                <a:spLocks noChangeAspect="1" noChangeArrowheads="1"/>
              </p:cNvSpPr>
              <p:nvPr/>
            </p:nvSpPr>
            <p:spPr bwMode="auto">
              <a:xfrm>
                <a:off x="624" y="2400"/>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05" name="Oval 6">
                <a:extLst>
                  <a:ext uri="{FF2B5EF4-FFF2-40B4-BE49-F238E27FC236}">
                    <a16:creationId xmlns:a16="http://schemas.microsoft.com/office/drawing/2014/main" id="{478BC287-D1FD-4076-BE91-C1093333F23B}"/>
                  </a:ext>
                </a:extLst>
              </p:cNvPr>
              <p:cNvSpPr>
                <a:spLocks noChangeAspect="1" noChangeArrowheads="1"/>
              </p:cNvSpPr>
              <p:nvPr/>
            </p:nvSpPr>
            <p:spPr bwMode="auto">
              <a:xfrm rot="-5400000">
                <a:off x="1368" y="3096"/>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06" name="Line 7">
                <a:extLst>
                  <a:ext uri="{FF2B5EF4-FFF2-40B4-BE49-F238E27FC236}">
                    <a16:creationId xmlns:a16="http://schemas.microsoft.com/office/drawing/2014/main" id="{FDAA9692-BCD4-4CD0-8658-D312B09D2EE2}"/>
                  </a:ext>
                </a:extLst>
              </p:cNvPr>
              <p:cNvSpPr>
                <a:spLocks noChangeAspect="1" noChangeShapeType="1"/>
              </p:cNvSpPr>
              <p:nvPr/>
            </p:nvSpPr>
            <p:spPr bwMode="auto">
              <a:xfrm flipV="1">
                <a:off x="1632" y="3360"/>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07" name="Line 8">
                <a:extLst>
                  <a:ext uri="{FF2B5EF4-FFF2-40B4-BE49-F238E27FC236}">
                    <a16:creationId xmlns:a16="http://schemas.microsoft.com/office/drawing/2014/main" id="{55603DBD-5A79-4BA6-96DC-81B77C26B7E3}"/>
                  </a:ext>
                </a:extLst>
              </p:cNvPr>
              <p:cNvSpPr>
                <a:spLocks noChangeAspect="1" noChangeShapeType="1"/>
              </p:cNvSpPr>
              <p:nvPr/>
            </p:nvSpPr>
            <p:spPr bwMode="auto">
              <a:xfrm flipH="1" flipV="1">
                <a:off x="1584" y="2880"/>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08" name="Line 9">
                <a:extLst>
                  <a:ext uri="{FF2B5EF4-FFF2-40B4-BE49-F238E27FC236}">
                    <a16:creationId xmlns:a16="http://schemas.microsoft.com/office/drawing/2014/main" id="{A3F002DC-F989-435D-80BF-CE970A0F5D2B}"/>
                  </a:ext>
                </a:extLst>
              </p:cNvPr>
              <p:cNvSpPr>
                <a:spLocks noChangeAspect="1" noChangeShapeType="1"/>
              </p:cNvSpPr>
              <p:nvPr/>
            </p:nvSpPr>
            <p:spPr bwMode="auto">
              <a:xfrm flipH="1">
                <a:off x="1008" y="2832"/>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48209" name="Group 10">
                <a:extLst>
                  <a:ext uri="{FF2B5EF4-FFF2-40B4-BE49-F238E27FC236}">
                    <a16:creationId xmlns:a16="http://schemas.microsoft.com/office/drawing/2014/main" id="{06A7625A-C1D7-4341-98B1-5EB57F7365A1}"/>
                  </a:ext>
                </a:extLst>
              </p:cNvPr>
              <p:cNvGrpSpPr>
                <a:grpSpLocks noChangeAspect="1"/>
              </p:cNvGrpSpPr>
              <p:nvPr/>
            </p:nvGrpSpPr>
            <p:grpSpPr bwMode="auto">
              <a:xfrm>
                <a:off x="672" y="2928"/>
                <a:ext cx="528" cy="432"/>
                <a:chOff x="1152" y="1632"/>
                <a:chExt cx="528" cy="432"/>
              </a:xfrm>
            </p:grpSpPr>
            <p:grpSp>
              <p:nvGrpSpPr>
                <p:cNvPr id="48247" name="Group 11">
                  <a:extLst>
                    <a:ext uri="{FF2B5EF4-FFF2-40B4-BE49-F238E27FC236}">
                      <a16:creationId xmlns:a16="http://schemas.microsoft.com/office/drawing/2014/main" id="{557C7F82-6B4C-4DAE-898A-3CCE723D3975}"/>
                    </a:ext>
                  </a:extLst>
                </p:cNvPr>
                <p:cNvGrpSpPr>
                  <a:grpSpLocks noChangeAspect="1"/>
                </p:cNvGrpSpPr>
                <p:nvPr/>
              </p:nvGrpSpPr>
              <p:grpSpPr bwMode="auto">
                <a:xfrm rot="5400000" flipH="1">
                  <a:off x="1248" y="1632"/>
                  <a:ext cx="432" cy="432"/>
                  <a:chOff x="1680" y="2016"/>
                  <a:chExt cx="432" cy="432"/>
                </a:xfrm>
              </p:grpSpPr>
              <p:sp>
                <p:nvSpPr>
                  <p:cNvPr id="48251" name="Oval 12">
                    <a:extLst>
                      <a:ext uri="{FF2B5EF4-FFF2-40B4-BE49-F238E27FC236}">
                        <a16:creationId xmlns:a16="http://schemas.microsoft.com/office/drawing/2014/main" id="{CE9A12D4-9E88-45CF-A7DA-3C283C75F6EC}"/>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52" name="AutoShape 13">
                    <a:extLst>
                      <a:ext uri="{FF2B5EF4-FFF2-40B4-BE49-F238E27FC236}">
                        <a16:creationId xmlns:a16="http://schemas.microsoft.com/office/drawing/2014/main" id="{DB218963-8EDF-44C9-8FA2-83EA8D917A15}"/>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248" name="Oval 14">
                  <a:extLst>
                    <a:ext uri="{FF2B5EF4-FFF2-40B4-BE49-F238E27FC236}">
                      <a16:creationId xmlns:a16="http://schemas.microsoft.com/office/drawing/2014/main" id="{B154991F-2D2D-4AB7-AB2F-06E449B93F9C}"/>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49" name="AutoShape 15">
                  <a:extLst>
                    <a:ext uri="{FF2B5EF4-FFF2-40B4-BE49-F238E27FC236}">
                      <a16:creationId xmlns:a16="http://schemas.microsoft.com/office/drawing/2014/main" id="{A4A9D08B-AE1F-4EBD-98A3-A86202E7AC36}"/>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50" name="Oval 16">
                  <a:extLst>
                    <a:ext uri="{FF2B5EF4-FFF2-40B4-BE49-F238E27FC236}">
                      <a16:creationId xmlns:a16="http://schemas.microsoft.com/office/drawing/2014/main" id="{172E630B-83C4-4B13-B386-F6822BA511BE}"/>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210" name="Group 17">
                <a:extLst>
                  <a:ext uri="{FF2B5EF4-FFF2-40B4-BE49-F238E27FC236}">
                    <a16:creationId xmlns:a16="http://schemas.microsoft.com/office/drawing/2014/main" id="{8ADDA6E7-0EE3-498B-A6C5-3F4E1B113A56}"/>
                  </a:ext>
                </a:extLst>
              </p:cNvPr>
              <p:cNvGrpSpPr>
                <a:grpSpLocks noChangeAspect="1"/>
              </p:cNvGrpSpPr>
              <p:nvPr/>
            </p:nvGrpSpPr>
            <p:grpSpPr bwMode="auto">
              <a:xfrm flipH="1">
                <a:off x="1536" y="2928"/>
                <a:ext cx="528" cy="432"/>
                <a:chOff x="1152" y="1632"/>
                <a:chExt cx="528" cy="432"/>
              </a:xfrm>
            </p:grpSpPr>
            <p:grpSp>
              <p:nvGrpSpPr>
                <p:cNvPr id="48241" name="Group 18">
                  <a:extLst>
                    <a:ext uri="{FF2B5EF4-FFF2-40B4-BE49-F238E27FC236}">
                      <a16:creationId xmlns:a16="http://schemas.microsoft.com/office/drawing/2014/main" id="{14AB1833-C1D1-433F-A270-A96F52D7B1B5}"/>
                    </a:ext>
                  </a:extLst>
                </p:cNvPr>
                <p:cNvGrpSpPr>
                  <a:grpSpLocks noChangeAspect="1"/>
                </p:cNvGrpSpPr>
                <p:nvPr/>
              </p:nvGrpSpPr>
              <p:grpSpPr bwMode="auto">
                <a:xfrm rot="5400000" flipH="1">
                  <a:off x="1248" y="1632"/>
                  <a:ext cx="432" cy="432"/>
                  <a:chOff x="1680" y="2016"/>
                  <a:chExt cx="432" cy="432"/>
                </a:xfrm>
              </p:grpSpPr>
              <p:sp>
                <p:nvSpPr>
                  <p:cNvPr id="48245" name="Oval 19">
                    <a:extLst>
                      <a:ext uri="{FF2B5EF4-FFF2-40B4-BE49-F238E27FC236}">
                        <a16:creationId xmlns:a16="http://schemas.microsoft.com/office/drawing/2014/main" id="{A5169A49-B18B-4EEF-983F-4E8D2AF8B67B}"/>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46" name="AutoShape 20">
                    <a:extLst>
                      <a:ext uri="{FF2B5EF4-FFF2-40B4-BE49-F238E27FC236}">
                        <a16:creationId xmlns:a16="http://schemas.microsoft.com/office/drawing/2014/main" id="{2B89B117-B70B-4B14-BEA2-794C5B298164}"/>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242" name="Oval 21">
                  <a:extLst>
                    <a:ext uri="{FF2B5EF4-FFF2-40B4-BE49-F238E27FC236}">
                      <a16:creationId xmlns:a16="http://schemas.microsoft.com/office/drawing/2014/main" id="{5FED3EEA-3CA7-43C0-92FB-90AA529A278E}"/>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43" name="AutoShape 22">
                  <a:extLst>
                    <a:ext uri="{FF2B5EF4-FFF2-40B4-BE49-F238E27FC236}">
                      <a16:creationId xmlns:a16="http://schemas.microsoft.com/office/drawing/2014/main" id="{609D2C4B-C8DE-46AE-8D79-47B9EFCCF22C}"/>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44" name="Oval 23">
                  <a:extLst>
                    <a:ext uri="{FF2B5EF4-FFF2-40B4-BE49-F238E27FC236}">
                      <a16:creationId xmlns:a16="http://schemas.microsoft.com/office/drawing/2014/main" id="{5BD954D0-CBDE-4068-88DD-BF1D138312B8}"/>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211" name="Group 24">
                <a:extLst>
                  <a:ext uri="{FF2B5EF4-FFF2-40B4-BE49-F238E27FC236}">
                    <a16:creationId xmlns:a16="http://schemas.microsoft.com/office/drawing/2014/main" id="{FB34C122-B0F5-4950-80CB-C93ACE3F8859}"/>
                  </a:ext>
                </a:extLst>
              </p:cNvPr>
              <p:cNvGrpSpPr>
                <a:grpSpLocks noChangeAspect="1"/>
              </p:cNvGrpSpPr>
              <p:nvPr/>
            </p:nvGrpSpPr>
            <p:grpSpPr bwMode="auto">
              <a:xfrm rot="5400000">
                <a:off x="1104" y="2544"/>
                <a:ext cx="528" cy="432"/>
                <a:chOff x="1152" y="1632"/>
                <a:chExt cx="528" cy="432"/>
              </a:xfrm>
            </p:grpSpPr>
            <p:grpSp>
              <p:nvGrpSpPr>
                <p:cNvPr id="48235" name="Group 25">
                  <a:extLst>
                    <a:ext uri="{FF2B5EF4-FFF2-40B4-BE49-F238E27FC236}">
                      <a16:creationId xmlns:a16="http://schemas.microsoft.com/office/drawing/2014/main" id="{85798E54-3E8B-45DE-B461-2C48286A1AEB}"/>
                    </a:ext>
                  </a:extLst>
                </p:cNvPr>
                <p:cNvGrpSpPr>
                  <a:grpSpLocks noChangeAspect="1"/>
                </p:cNvGrpSpPr>
                <p:nvPr/>
              </p:nvGrpSpPr>
              <p:grpSpPr bwMode="auto">
                <a:xfrm rot="5400000" flipH="1">
                  <a:off x="1248" y="1632"/>
                  <a:ext cx="432" cy="432"/>
                  <a:chOff x="1680" y="2016"/>
                  <a:chExt cx="432" cy="432"/>
                </a:xfrm>
              </p:grpSpPr>
              <p:sp>
                <p:nvSpPr>
                  <p:cNvPr id="48239" name="Oval 26">
                    <a:extLst>
                      <a:ext uri="{FF2B5EF4-FFF2-40B4-BE49-F238E27FC236}">
                        <a16:creationId xmlns:a16="http://schemas.microsoft.com/office/drawing/2014/main" id="{32216466-0F31-4CA3-887F-4BFBABD56218}"/>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40" name="AutoShape 27">
                    <a:extLst>
                      <a:ext uri="{FF2B5EF4-FFF2-40B4-BE49-F238E27FC236}">
                        <a16:creationId xmlns:a16="http://schemas.microsoft.com/office/drawing/2014/main" id="{0912D7A7-9F9D-4ADC-9BF9-97D52C46F33D}"/>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236" name="Oval 28">
                  <a:extLst>
                    <a:ext uri="{FF2B5EF4-FFF2-40B4-BE49-F238E27FC236}">
                      <a16:creationId xmlns:a16="http://schemas.microsoft.com/office/drawing/2014/main" id="{0B88BBC4-51EC-4C00-A269-F28629D0A2B8}"/>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37" name="AutoShape 29">
                  <a:extLst>
                    <a:ext uri="{FF2B5EF4-FFF2-40B4-BE49-F238E27FC236}">
                      <a16:creationId xmlns:a16="http://schemas.microsoft.com/office/drawing/2014/main" id="{127AF4A6-35A5-45ED-BB04-72B4990C339F}"/>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38" name="Oval 30">
                  <a:extLst>
                    <a:ext uri="{FF2B5EF4-FFF2-40B4-BE49-F238E27FC236}">
                      <a16:creationId xmlns:a16="http://schemas.microsoft.com/office/drawing/2014/main" id="{ADFB980B-83AE-4CDB-BCF8-88CA892C9547}"/>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212" name="Group 31">
                <a:extLst>
                  <a:ext uri="{FF2B5EF4-FFF2-40B4-BE49-F238E27FC236}">
                    <a16:creationId xmlns:a16="http://schemas.microsoft.com/office/drawing/2014/main" id="{C04D32B8-4BBF-474F-A817-E2850A0122CC}"/>
                  </a:ext>
                </a:extLst>
              </p:cNvPr>
              <p:cNvGrpSpPr>
                <a:grpSpLocks noChangeAspect="1"/>
              </p:cNvGrpSpPr>
              <p:nvPr/>
            </p:nvGrpSpPr>
            <p:grpSpPr bwMode="auto">
              <a:xfrm>
                <a:off x="720" y="3312"/>
                <a:ext cx="912" cy="576"/>
                <a:chOff x="720" y="3312"/>
                <a:chExt cx="912" cy="576"/>
              </a:xfrm>
            </p:grpSpPr>
            <p:grpSp>
              <p:nvGrpSpPr>
                <p:cNvPr id="48213" name="Group 32">
                  <a:extLst>
                    <a:ext uri="{FF2B5EF4-FFF2-40B4-BE49-F238E27FC236}">
                      <a16:creationId xmlns:a16="http://schemas.microsoft.com/office/drawing/2014/main" id="{A388474E-75B3-4C03-A22D-77795FBBD53A}"/>
                    </a:ext>
                  </a:extLst>
                </p:cNvPr>
                <p:cNvGrpSpPr>
                  <a:grpSpLocks noChangeAspect="1"/>
                </p:cNvGrpSpPr>
                <p:nvPr/>
              </p:nvGrpSpPr>
              <p:grpSpPr bwMode="auto">
                <a:xfrm rot="-5400000">
                  <a:off x="1152" y="3408"/>
                  <a:ext cx="528" cy="432"/>
                  <a:chOff x="1152" y="1632"/>
                  <a:chExt cx="528" cy="432"/>
                </a:xfrm>
              </p:grpSpPr>
              <p:grpSp>
                <p:nvGrpSpPr>
                  <p:cNvPr id="48229" name="Group 33">
                    <a:extLst>
                      <a:ext uri="{FF2B5EF4-FFF2-40B4-BE49-F238E27FC236}">
                        <a16:creationId xmlns:a16="http://schemas.microsoft.com/office/drawing/2014/main" id="{78A6F9D0-3F25-4F88-8DD5-E92A8A3295A4}"/>
                      </a:ext>
                    </a:extLst>
                  </p:cNvPr>
                  <p:cNvGrpSpPr>
                    <a:grpSpLocks noChangeAspect="1"/>
                  </p:cNvGrpSpPr>
                  <p:nvPr/>
                </p:nvGrpSpPr>
                <p:grpSpPr bwMode="auto">
                  <a:xfrm rot="5400000" flipH="1">
                    <a:off x="1248" y="1632"/>
                    <a:ext cx="432" cy="432"/>
                    <a:chOff x="1680" y="2016"/>
                    <a:chExt cx="432" cy="432"/>
                  </a:xfrm>
                </p:grpSpPr>
                <p:sp>
                  <p:nvSpPr>
                    <p:cNvPr id="48233" name="Oval 34">
                      <a:extLst>
                        <a:ext uri="{FF2B5EF4-FFF2-40B4-BE49-F238E27FC236}">
                          <a16:creationId xmlns:a16="http://schemas.microsoft.com/office/drawing/2014/main" id="{35C359FF-4DAB-4573-9B96-5E708E6B877A}"/>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34" name="AutoShape 35">
                      <a:extLst>
                        <a:ext uri="{FF2B5EF4-FFF2-40B4-BE49-F238E27FC236}">
                          <a16:creationId xmlns:a16="http://schemas.microsoft.com/office/drawing/2014/main" id="{FE8AAF08-C9B6-4A6E-99F2-25042939E63E}"/>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230" name="Oval 36">
                    <a:extLst>
                      <a:ext uri="{FF2B5EF4-FFF2-40B4-BE49-F238E27FC236}">
                        <a16:creationId xmlns:a16="http://schemas.microsoft.com/office/drawing/2014/main" id="{B01E3AEC-22E0-46E0-A601-2A0FB5C0A6A6}"/>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31" name="AutoShape 37">
                    <a:extLst>
                      <a:ext uri="{FF2B5EF4-FFF2-40B4-BE49-F238E27FC236}">
                        <a16:creationId xmlns:a16="http://schemas.microsoft.com/office/drawing/2014/main" id="{5BB58521-603A-493F-ADBF-6B828B8B8E0D}"/>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32" name="Oval 38">
                    <a:extLst>
                      <a:ext uri="{FF2B5EF4-FFF2-40B4-BE49-F238E27FC236}">
                        <a16:creationId xmlns:a16="http://schemas.microsoft.com/office/drawing/2014/main" id="{40F1B1A7-0A98-44A7-BF11-C22282410C72}"/>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214" name="Line 39">
                  <a:extLst>
                    <a:ext uri="{FF2B5EF4-FFF2-40B4-BE49-F238E27FC236}">
                      <a16:creationId xmlns:a16="http://schemas.microsoft.com/office/drawing/2014/main" id="{590EFB83-D3DC-4F50-B25C-64AC2BEF8DA7}"/>
                    </a:ext>
                  </a:extLst>
                </p:cNvPr>
                <p:cNvSpPr>
                  <a:spLocks noChangeAspect="1" noChangeShapeType="1"/>
                </p:cNvSpPr>
                <p:nvPr/>
              </p:nvSpPr>
              <p:spPr bwMode="auto">
                <a:xfrm flipH="1">
                  <a:off x="912" y="3552"/>
                  <a:ext cx="144"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15" name="Line 40">
                  <a:extLst>
                    <a:ext uri="{FF2B5EF4-FFF2-40B4-BE49-F238E27FC236}">
                      <a16:creationId xmlns:a16="http://schemas.microsoft.com/office/drawing/2014/main" id="{E708A602-62B5-4AE8-B7E9-3814914DF219}"/>
                    </a:ext>
                  </a:extLst>
                </p:cNvPr>
                <p:cNvSpPr>
                  <a:spLocks noChangeAspect="1" noChangeShapeType="1"/>
                </p:cNvSpPr>
                <p:nvPr/>
              </p:nvSpPr>
              <p:spPr bwMode="auto">
                <a:xfrm flipH="1">
                  <a:off x="1152" y="3600"/>
                  <a:ext cx="48" cy="2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16" name="Line 41">
                  <a:extLst>
                    <a:ext uri="{FF2B5EF4-FFF2-40B4-BE49-F238E27FC236}">
                      <a16:creationId xmlns:a16="http://schemas.microsoft.com/office/drawing/2014/main" id="{44D4B296-B011-4379-88E7-2135A86008B5}"/>
                    </a:ext>
                  </a:extLst>
                </p:cNvPr>
                <p:cNvSpPr>
                  <a:spLocks noChangeAspect="1" noChangeShapeType="1"/>
                </p:cNvSpPr>
                <p:nvPr/>
              </p:nvSpPr>
              <p:spPr bwMode="auto">
                <a:xfrm>
                  <a:off x="1008" y="3456"/>
                  <a:ext cx="192"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17" name="AutoShape 42">
                  <a:extLst>
                    <a:ext uri="{FF2B5EF4-FFF2-40B4-BE49-F238E27FC236}">
                      <a16:creationId xmlns:a16="http://schemas.microsoft.com/office/drawing/2014/main" id="{E7D7AEBC-4772-4AA8-96FC-F911AD87E4C7}"/>
                    </a:ext>
                  </a:extLst>
                </p:cNvPr>
                <p:cNvSpPr>
                  <a:spLocks noChangeAspect="1" noChangeArrowheads="1"/>
                </p:cNvSpPr>
                <p:nvPr/>
              </p:nvSpPr>
              <p:spPr bwMode="auto">
                <a:xfrm rot="2750109" flipV="1">
                  <a:off x="720" y="3408"/>
                  <a:ext cx="480" cy="288"/>
                </a:xfrm>
                <a:custGeom>
                  <a:avLst/>
                  <a:gdLst>
                    <a:gd name="T0" fmla="*/ 420 w 21600"/>
                    <a:gd name="T1" fmla="*/ 144 h 21600"/>
                    <a:gd name="T2" fmla="*/ 240 w 21600"/>
                    <a:gd name="T3" fmla="*/ 288 h 21600"/>
                    <a:gd name="T4" fmla="*/ 60 w 21600"/>
                    <a:gd name="T5" fmla="*/ 144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18" name="Rectangle 43">
                  <a:extLst>
                    <a:ext uri="{FF2B5EF4-FFF2-40B4-BE49-F238E27FC236}">
                      <a16:creationId xmlns:a16="http://schemas.microsoft.com/office/drawing/2014/main" id="{B2B6B9FD-F18D-4CB7-A454-C60BCB64E141}"/>
                    </a:ext>
                  </a:extLst>
                </p:cNvPr>
                <p:cNvSpPr>
                  <a:spLocks noChangeAspect="1" noChangeArrowheads="1"/>
                </p:cNvSpPr>
                <p:nvPr/>
              </p:nvSpPr>
              <p:spPr bwMode="auto">
                <a:xfrm rot="1305426">
                  <a:off x="1064" y="3505"/>
                  <a:ext cx="96" cy="336"/>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19" name="Line 44">
                  <a:extLst>
                    <a:ext uri="{FF2B5EF4-FFF2-40B4-BE49-F238E27FC236}">
                      <a16:creationId xmlns:a16="http://schemas.microsoft.com/office/drawing/2014/main" id="{32E7FCA4-108B-4102-BB89-D7BD17D7532A}"/>
                    </a:ext>
                  </a:extLst>
                </p:cNvPr>
                <p:cNvSpPr>
                  <a:spLocks noChangeAspect="1" noChangeShapeType="1"/>
                </p:cNvSpPr>
                <p:nvPr/>
              </p:nvSpPr>
              <p:spPr bwMode="auto">
                <a:xfrm>
                  <a:off x="1104" y="3648"/>
                  <a:ext cx="0" cy="192"/>
                </a:xfrm>
                <a:prstGeom prst="line">
                  <a:avLst/>
                </a:prstGeom>
                <a:noFill/>
                <a:ln w="1174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0" name="Line 45">
                  <a:extLst>
                    <a:ext uri="{FF2B5EF4-FFF2-40B4-BE49-F238E27FC236}">
                      <a16:creationId xmlns:a16="http://schemas.microsoft.com/office/drawing/2014/main" id="{A263B5C8-9E0F-42DE-85B0-302EA531633F}"/>
                    </a:ext>
                  </a:extLst>
                </p:cNvPr>
                <p:cNvSpPr>
                  <a:spLocks noChangeAspect="1" noChangeShapeType="1"/>
                </p:cNvSpPr>
                <p:nvPr/>
              </p:nvSpPr>
              <p:spPr bwMode="auto">
                <a:xfrm>
                  <a:off x="1152" y="3744"/>
                  <a:ext cx="0" cy="96"/>
                </a:xfrm>
                <a:prstGeom prst="line">
                  <a:avLst/>
                </a:prstGeom>
                <a:noFill/>
                <a:ln w="825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1" name="Line 46">
                  <a:extLst>
                    <a:ext uri="{FF2B5EF4-FFF2-40B4-BE49-F238E27FC236}">
                      <a16:creationId xmlns:a16="http://schemas.microsoft.com/office/drawing/2014/main" id="{04DA3A11-73E2-4490-B1F0-E5BDA3A0B3DE}"/>
                    </a:ext>
                  </a:extLst>
                </p:cNvPr>
                <p:cNvSpPr>
                  <a:spLocks noChangeAspect="1" noChangeShapeType="1"/>
                </p:cNvSpPr>
                <p:nvPr/>
              </p:nvSpPr>
              <p:spPr bwMode="auto">
                <a:xfrm>
                  <a:off x="720" y="3504"/>
                  <a:ext cx="288" cy="288"/>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2" name="Line 47">
                  <a:extLst>
                    <a:ext uri="{FF2B5EF4-FFF2-40B4-BE49-F238E27FC236}">
                      <a16:creationId xmlns:a16="http://schemas.microsoft.com/office/drawing/2014/main" id="{2C686D01-F2C9-4160-9429-7D04DA9ABB46}"/>
                    </a:ext>
                  </a:extLst>
                </p:cNvPr>
                <p:cNvSpPr>
                  <a:spLocks noChangeAspect="1" noChangeShapeType="1"/>
                </p:cNvSpPr>
                <p:nvPr/>
              </p:nvSpPr>
              <p:spPr bwMode="auto">
                <a:xfrm>
                  <a:off x="816" y="3648"/>
                  <a:ext cx="96" cy="96"/>
                </a:xfrm>
                <a:prstGeom prst="line">
                  <a:avLst/>
                </a:prstGeom>
                <a:noFill/>
                <a:ln w="412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3" name="Line 48">
                  <a:extLst>
                    <a:ext uri="{FF2B5EF4-FFF2-40B4-BE49-F238E27FC236}">
                      <a16:creationId xmlns:a16="http://schemas.microsoft.com/office/drawing/2014/main" id="{D99CB2A7-25AA-4464-8166-3FC4798025AA}"/>
                    </a:ext>
                  </a:extLst>
                </p:cNvPr>
                <p:cNvSpPr>
                  <a:spLocks noChangeAspect="1" noChangeShapeType="1"/>
                </p:cNvSpPr>
                <p:nvPr/>
              </p:nvSpPr>
              <p:spPr bwMode="auto">
                <a:xfrm>
                  <a:off x="1152" y="3648"/>
                  <a:ext cx="0" cy="96"/>
                </a:xfrm>
                <a:prstGeom prst="line">
                  <a:avLst/>
                </a:prstGeom>
                <a:noFill/>
                <a:ln w="857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4" name="Line 49">
                  <a:extLst>
                    <a:ext uri="{FF2B5EF4-FFF2-40B4-BE49-F238E27FC236}">
                      <a16:creationId xmlns:a16="http://schemas.microsoft.com/office/drawing/2014/main" id="{610026C6-802D-4DC2-87BF-A7F7B700080D}"/>
                    </a:ext>
                  </a:extLst>
                </p:cNvPr>
                <p:cNvSpPr>
                  <a:spLocks noChangeAspect="1" noChangeShapeType="1"/>
                </p:cNvSpPr>
                <p:nvPr/>
              </p:nvSpPr>
              <p:spPr bwMode="auto">
                <a:xfrm>
                  <a:off x="912" y="3744"/>
                  <a:ext cx="192" cy="96"/>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5" name="Line 50">
                  <a:extLst>
                    <a:ext uri="{FF2B5EF4-FFF2-40B4-BE49-F238E27FC236}">
                      <a16:creationId xmlns:a16="http://schemas.microsoft.com/office/drawing/2014/main" id="{237D7031-2657-481F-896A-6917FEC0794F}"/>
                    </a:ext>
                  </a:extLst>
                </p:cNvPr>
                <p:cNvSpPr>
                  <a:spLocks noChangeAspect="1" noChangeShapeType="1"/>
                </p:cNvSpPr>
                <p:nvPr/>
              </p:nvSpPr>
              <p:spPr bwMode="auto">
                <a:xfrm>
                  <a:off x="768" y="3552"/>
                  <a:ext cx="48" cy="96"/>
                </a:xfrm>
                <a:prstGeom prst="line">
                  <a:avLst/>
                </a:prstGeom>
                <a:noFill/>
                <a:ln w="698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6" name="Line 51">
                  <a:extLst>
                    <a:ext uri="{FF2B5EF4-FFF2-40B4-BE49-F238E27FC236}">
                      <a16:creationId xmlns:a16="http://schemas.microsoft.com/office/drawing/2014/main" id="{B57CDB14-34ED-48CB-939E-11D79E0EB56E}"/>
                    </a:ext>
                  </a:extLst>
                </p:cNvPr>
                <p:cNvSpPr>
                  <a:spLocks noChangeAspect="1" noChangeShapeType="1"/>
                </p:cNvSpPr>
                <p:nvPr/>
              </p:nvSpPr>
              <p:spPr bwMode="auto">
                <a:xfrm>
                  <a:off x="1104" y="3840"/>
                  <a:ext cx="48" cy="48"/>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7" name="Line 52">
                  <a:extLst>
                    <a:ext uri="{FF2B5EF4-FFF2-40B4-BE49-F238E27FC236}">
                      <a16:creationId xmlns:a16="http://schemas.microsoft.com/office/drawing/2014/main" id="{08AB00AC-6F87-403D-8298-0409C609750D}"/>
                    </a:ext>
                  </a:extLst>
                </p:cNvPr>
                <p:cNvSpPr>
                  <a:spLocks noChangeAspect="1" noChangeShapeType="1"/>
                </p:cNvSpPr>
                <p:nvPr/>
              </p:nvSpPr>
              <p:spPr bwMode="auto">
                <a:xfrm>
                  <a:off x="1152" y="3600"/>
                  <a:ext cx="0" cy="24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228" name="Oval 53">
                  <a:extLst>
                    <a:ext uri="{FF2B5EF4-FFF2-40B4-BE49-F238E27FC236}">
                      <a16:creationId xmlns:a16="http://schemas.microsoft.com/office/drawing/2014/main" id="{0566A78D-A14D-4ECF-9521-77B6261F2D31}"/>
                    </a:ext>
                  </a:extLst>
                </p:cNvPr>
                <p:cNvSpPr>
                  <a:spLocks noChangeAspect="1" noChangeArrowheads="1"/>
                </p:cNvSpPr>
                <p:nvPr/>
              </p:nvSpPr>
              <p:spPr bwMode="auto">
                <a:xfrm>
                  <a:off x="1104" y="3792"/>
                  <a:ext cx="48" cy="96"/>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48202" name="Text Box 54">
              <a:extLst>
                <a:ext uri="{FF2B5EF4-FFF2-40B4-BE49-F238E27FC236}">
                  <a16:creationId xmlns:a16="http://schemas.microsoft.com/office/drawing/2014/main" id="{A281BADF-5D11-4651-9846-B86561DB740F}"/>
                </a:ext>
              </a:extLst>
            </p:cNvPr>
            <p:cNvSpPr txBox="1">
              <a:spLocks noChangeAspect="1" noChangeArrowheads="1"/>
            </p:cNvSpPr>
            <p:nvPr/>
          </p:nvSpPr>
          <p:spPr bwMode="auto">
            <a:xfrm>
              <a:off x="123" y="3640"/>
              <a:ext cx="2802" cy="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Glomeruloesclerosis focal y segmentaria</a:t>
              </a:r>
            </a:p>
          </p:txBody>
        </p:sp>
      </p:grpSp>
      <p:grpSp>
        <p:nvGrpSpPr>
          <p:cNvPr id="48131" name="Group 55">
            <a:extLst>
              <a:ext uri="{FF2B5EF4-FFF2-40B4-BE49-F238E27FC236}">
                <a16:creationId xmlns:a16="http://schemas.microsoft.com/office/drawing/2014/main" id="{8B18FE9E-D7EB-43EF-973A-7240AE3FB782}"/>
              </a:ext>
            </a:extLst>
          </p:cNvPr>
          <p:cNvGrpSpPr>
            <a:grpSpLocks noChangeAspect="1"/>
          </p:cNvGrpSpPr>
          <p:nvPr/>
        </p:nvGrpSpPr>
        <p:grpSpPr bwMode="auto">
          <a:xfrm>
            <a:off x="7229475" y="3389314"/>
            <a:ext cx="2827338" cy="1889125"/>
            <a:chOff x="2790" y="2352"/>
            <a:chExt cx="2825" cy="1890"/>
          </a:xfrm>
        </p:grpSpPr>
        <p:grpSp>
          <p:nvGrpSpPr>
            <p:cNvPr id="48172" name="Group 56">
              <a:extLst>
                <a:ext uri="{FF2B5EF4-FFF2-40B4-BE49-F238E27FC236}">
                  <a16:creationId xmlns:a16="http://schemas.microsoft.com/office/drawing/2014/main" id="{F23C1FC7-B74F-47C5-8FCC-F578A081197D}"/>
                </a:ext>
              </a:extLst>
            </p:cNvPr>
            <p:cNvGrpSpPr>
              <a:grpSpLocks noChangeAspect="1"/>
            </p:cNvGrpSpPr>
            <p:nvPr/>
          </p:nvGrpSpPr>
          <p:grpSpPr bwMode="auto">
            <a:xfrm>
              <a:off x="3408" y="2352"/>
              <a:ext cx="1584" cy="1536"/>
              <a:chOff x="3024" y="2352"/>
              <a:chExt cx="1584" cy="1536"/>
            </a:xfrm>
          </p:grpSpPr>
          <p:sp>
            <p:nvSpPr>
              <p:cNvPr id="48174" name="AutoShape 57">
                <a:extLst>
                  <a:ext uri="{FF2B5EF4-FFF2-40B4-BE49-F238E27FC236}">
                    <a16:creationId xmlns:a16="http://schemas.microsoft.com/office/drawing/2014/main" id="{33D70724-B452-48CE-B947-E4B5024916F4}"/>
                  </a:ext>
                </a:extLst>
              </p:cNvPr>
              <p:cNvSpPr>
                <a:spLocks noChangeAspect="1" noChangeArrowheads="1"/>
              </p:cNvSpPr>
              <p:nvPr/>
            </p:nvSpPr>
            <p:spPr bwMode="auto">
              <a:xfrm>
                <a:off x="3648" y="3024"/>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75" name="Oval 58">
                <a:extLst>
                  <a:ext uri="{FF2B5EF4-FFF2-40B4-BE49-F238E27FC236}">
                    <a16:creationId xmlns:a16="http://schemas.microsoft.com/office/drawing/2014/main" id="{7011BEBB-7D73-48B7-9F94-E7F96EE9F0C2}"/>
                  </a:ext>
                </a:extLst>
              </p:cNvPr>
              <p:cNvSpPr>
                <a:spLocks noChangeAspect="1" noChangeArrowheads="1"/>
              </p:cNvSpPr>
              <p:nvPr/>
            </p:nvSpPr>
            <p:spPr bwMode="auto">
              <a:xfrm>
                <a:off x="3024" y="2352"/>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76" name="Oval 59">
                <a:extLst>
                  <a:ext uri="{FF2B5EF4-FFF2-40B4-BE49-F238E27FC236}">
                    <a16:creationId xmlns:a16="http://schemas.microsoft.com/office/drawing/2014/main" id="{AD1009F4-500B-4B70-8DA2-2E5CB093EDAA}"/>
                  </a:ext>
                </a:extLst>
              </p:cNvPr>
              <p:cNvSpPr>
                <a:spLocks noChangeAspect="1" noChangeArrowheads="1"/>
              </p:cNvSpPr>
              <p:nvPr/>
            </p:nvSpPr>
            <p:spPr bwMode="auto">
              <a:xfrm rot="-5400000">
                <a:off x="3768" y="3048"/>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77" name="Line 60">
                <a:extLst>
                  <a:ext uri="{FF2B5EF4-FFF2-40B4-BE49-F238E27FC236}">
                    <a16:creationId xmlns:a16="http://schemas.microsoft.com/office/drawing/2014/main" id="{B33F892A-8A92-44EF-B031-CF209DAA684C}"/>
                  </a:ext>
                </a:extLst>
              </p:cNvPr>
              <p:cNvSpPr>
                <a:spLocks noChangeAspect="1" noChangeShapeType="1"/>
              </p:cNvSpPr>
              <p:nvPr/>
            </p:nvSpPr>
            <p:spPr bwMode="auto">
              <a:xfrm>
                <a:off x="3408" y="3312"/>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78" name="Line 61">
                <a:extLst>
                  <a:ext uri="{FF2B5EF4-FFF2-40B4-BE49-F238E27FC236}">
                    <a16:creationId xmlns:a16="http://schemas.microsoft.com/office/drawing/2014/main" id="{3BF35503-5929-4747-9BB9-CBB063105142}"/>
                  </a:ext>
                </a:extLst>
              </p:cNvPr>
              <p:cNvSpPr>
                <a:spLocks noChangeAspect="1" noChangeShapeType="1"/>
              </p:cNvSpPr>
              <p:nvPr/>
            </p:nvSpPr>
            <p:spPr bwMode="auto">
              <a:xfrm flipV="1">
                <a:off x="4032" y="3312"/>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79" name="Line 62">
                <a:extLst>
                  <a:ext uri="{FF2B5EF4-FFF2-40B4-BE49-F238E27FC236}">
                    <a16:creationId xmlns:a16="http://schemas.microsoft.com/office/drawing/2014/main" id="{FA49A54C-EAC6-4F25-B768-78D66A5DEBDD}"/>
                  </a:ext>
                </a:extLst>
              </p:cNvPr>
              <p:cNvSpPr>
                <a:spLocks noChangeAspect="1" noChangeShapeType="1"/>
              </p:cNvSpPr>
              <p:nvPr/>
            </p:nvSpPr>
            <p:spPr bwMode="auto">
              <a:xfrm flipH="1" flipV="1">
                <a:off x="3984" y="2832"/>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80" name="Line 63">
                <a:extLst>
                  <a:ext uri="{FF2B5EF4-FFF2-40B4-BE49-F238E27FC236}">
                    <a16:creationId xmlns:a16="http://schemas.microsoft.com/office/drawing/2014/main" id="{7A982A86-EE21-443F-8323-71426561152A}"/>
                  </a:ext>
                </a:extLst>
              </p:cNvPr>
              <p:cNvSpPr>
                <a:spLocks noChangeAspect="1" noChangeShapeType="1"/>
              </p:cNvSpPr>
              <p:nvPr/>
            </p:nvSpPr>
            <p:spPr bwMode="auto">
              <a:xfrm flipH="1">
                <a:off x="3408" y="2784"/>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81" name="Oval 64">
                <a:extLst>
                  <a:ext uri="{FF2B5EF4-FFF2-40B4-BE49-F238E27FC236}">
                    <a16:creationId xmlns:a16="http://schemas.microsoft.com/office/drawing/2014/main" id="{63476526-760E-4ACC-AC76-1CB64380A7FF}"/>
                  </a:ext>
                </a:extLst>
              </p:cNvPr>
              <p:cNvSpPr>
                <a:spLocks noChangeAspect="1" noChangeArrowheads="1"/>
              </p:cNvSpPr>
              <p:nvPr/>
            </p:nvSpPr>
            <p:spPr bwMode="auto">
              <a:xfrm rot="5400000" flipH="1">
                <a:off x="3168"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2" name="AutoShape 65">
                <a:extLst>
                  <a:ext uri="{FF2B5EF4-FFF2-40B4-BE49-F238E27FC236}">
                    <a16:creationId xmlns:a16="http://schemas.microsoft.com/office/drawing/2014/main" id="{B3AA9D2A-8F18-4CAF-BB50-36D9117A9594}"/>
                  </a:ext>
                </a:extLst>
              </p:cNvPr>
              <p:cNvSpPr>
                <a:spLocks noChangeAspect="1" noChangeArrowheads="1"/>
              </p:cNvSpPr>
              <p:nvPr/>
            </p:nvSpPr>
            <p:spPr bwMode="auto">
              <a:xfrm rot="10800000" flipV="1">
                <a:off x="3407"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3" name="Oval 66">
                <a:extLst>
                  <a:ext uri="{FF2B5EF4-FFF2-40B4-BE49-F238E27FC236}">
                    <a16:creationId xmlns:a16="http://schemas.microsoft.com/office/drawing/2014/main" id="{C95FBEB8-1E38-4E59-8A87-28B33AFD9F7D}"/>
                  </a:ext>
                </a:extLst>
              </p:cNvPr>
              <p:cNvSpPr>
                <a:spLocks noChangeAspect="1" noChangeArrowheads="1"/>
              </p:cNvSpPr>
              <p:nvPr/>
            </p:nvSpPr>
            <p:spPr bwMode="auto">
              <a:xfrm>
                <a:off x="350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4" name="AutoShape 67">
                <a:extLst>
                  <a:ext uri="{FF2B5EF4-FFF2-40B4-BE49-F238E27FC236}">
                    <a16:creationId xmlns:a16="http://schemas.microsoft.com/office/drawing/2014/main" id="{17369673-D2CA-4F97-82A8-85CFCC7790BF}"/>
                  </a:ext>
                </a:extLst>
              </p:cNvPr>
              <p:cNvSpPr>
                <a:spLocks noChangeAspect="1" noChangeArrowheads="1"/>
              </p:cNvSpPr>
              <p:nvPr/>
            </p:nvSpPr>
            <p:spPr bwMode="auto">
              <a:xfrm>
                <a:off x="30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5" name="Oval 68">
                <a:extLst>
                  <a:ext uri="{FF2B5EF4-FFF2-40B4-BE49-F238E27FC236}">
                    <a16:creationId xmlns:a16="http://schemas.microsoft.com/office/drawing/2014/main" id="{DC4EB28D-EA2F-4943-BB76-0DD576C669C6}"/>
                  </a:ext>
                </a:extLst>
              </p:cNvPr>
              <p:cNvSpPr>
                <a:spLocks noChangeAspect="1" noChangeArrowheads="1"/>
              </p:cNvSpPr>
              <p:nvPr/>
            </p:nvSpPr>
            <p:spPr bwMode="auto">
              <a:xfrm>
                <a:off x="3120"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6" name="Oval 69">
                <a:extLst>
                  <a:ext uri="{FF2B5EF4-FFF2-40B4-BE49-F238E27FC236}">
                    <a16:creationId xmlns:a16="http://schemas.microsoft.com/office/drawing/2014/main" id="{EC9170BA-BDB0-462C-B336-2F7AD0EE547E}"/>
                  </a:ext>
                </a:extLst>
              </p:cNvPr>
              <p:cNvSpPr>
                <a:spLocks noChangeAspect="1" noChangeArrowheads="1"/>
              </p:cNvSpPr>
              <p:nvPr/>
            </p:nvSpPr>
            <p:spPr bwMode="auto">
              <a:xfrm rot="-5400000">
                <a:off x="3936"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7" name="AutoShape 70">
                <a:extLst>
                  <a:ext uri="{FF2B5EF4-FFF2-40B4-BE49-F238E27FC236}">
                    <a16:creationId xmlns:a16="http://schemas.microsoft.com/office/drawing/2014/main" id="{A5755607-065C-4650-B1B0-BCDB5655EE54}"/>
                  </a:ext>
                </a:extLst>
              </p:cNvPr>
              <p:cNvSpPr>
                <a:spLocks noChangeAspect="1" noChangeArrowheads="1"/>
              </p:cNvSpPr>
              <p:nvPr/>
            </p:nvSpPr>
            <p:spPr bwMode="auto">
              <a:xfrm rot="10800000" flipH="1" flipV="1">
                <a:off x="3935"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8" name="Oval 71">
                <a:extLst>
                  <a:ext uri="{FF2B5EF4-FFF2-40B4-BE49-F238E27FC236}">
                    <a16:creationId xmlns:a16="http://schemas.microsoft.com/office/drawing/2014/main" id="{C2B8B0DF-86ED-4A18-B5CE-63CEE89CF415}"/>
                  </a:ext>
                </a:extLst>
              </p:cNvPr>
              <p:cNvSpPr>
                <a:spLocks noChangeAspect="1" noChangeArrowheads="1"/>
              </p:cNvSpPr>
              <p:nvPr/>
            </p:nvSpPr>
            <p:spPr bwMode="auto">
              <a:xfrm flipH="1">
                <a:off x="398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89" name="AutoShape 72">
                <a:extLst>
                  <a:ext uri="{FF2B5EF4-FFF2-40B4-BE49-F238E27FC236}">
                    <a16:creationId xmlns:a16="http://schemas.microsoft.com/office/drawing/2014/main" id="{93E75383-2B25-4872-9503-3FA0A063B5C3}"/>
                  </a:ext>
                </a:extLst>
              </p:cNvPr>
              <p:cNvSpPr>
                <a:spLocks noChangeAspect="1" noChangeArrowheads="1"/>
              </p:cNvSpPr>
              <p:nvPr/>
            </p:nvSpPr>
            <p:spPr bwMode="auto">
              <a:xfrm flipH="1">
                <a:off x="42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0" name="Oval 73">
                <a:extLst>
                  <a:ext uri="{FF2B5EF4-FFF2-40B4-BE49-F238E27FC236}">
                    <a16:creationId xmlns:a16="http://schemas.microsoft.com/office/drawing/2014/main" id="{9BB31428-D65E-403C-8E4F-35E47E16C477}"/>
                  </a:ext>
                </a:extLst>
              </p:cNvPr>
              <p:cNvSpPr>
                <a:spLocks noChangeAspect="1" noChangeArrowheads="1"/>
              </p:cNvSpPr>
              <p:nvPr/>
            </p:nvSpPr>
            <p:spPr bwMode="auto">
              <a:xfrm flipH="1">
                <a:off x="4368"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1" name="Oval 74">
                <a:extLst>
                  <a:ext uri="{FF2B5EF4-FFF2-40B4-BE49-F238E27FC236}">
                    <a16:creationId xmlns:a16="http://schemas.microsoft.com/office/drawing/2014/main" id="{9023254D-B254-4254-8206-B131D0BD0F45}"/>
                  </a:ext>
                </a:extLst>
              </p:cNvPr>
              <p:cNvSpPr>
                <a:spLocks noChangeAspect="1" noChangeArrowheads="1"/>
              </p:cNvSpPr>
              <p:nvPr/>
            </p:nvSpPr>
            <p:spPr bwMode="auto">
              <a:xfrm rot="10800000" flipH="1">
                <a:off x="3551" y="2543"/>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2" name="AutoShape 75">
                <a:extLst>
                  <a:ext uri="{FF2B5EF4-FFF2-40B4-BE49-F238E27FC236}">
                    <a16:creationId xmlns:a16="http://schemas.microsoft.com/office/drawing/2014/main" id="{A0498EF2-445F-4EA8-B9D6-7AFD83132EF7}"/>
                  </a:ext>
                </a:extLst>
              </p:cNvPr>
              <p:cNvSpPr>
                <a:spLocks noChangeAspect="1" noChangeArrowheads="1"/>
              </p:cNvSpPr>
              <p:nvPr/>
            </p:nvSpPr>
            <p:spPr bwMode="auto">
              <a:xfrm rot="16200000" flipV="1">
                <a:off x="3670" y="2662"/>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3" name="Oval 76">
                <a:extLst>
                  <a:ext uri="{FF2B5EF4-FFF2-40B4-BE49-F238E27FC236}">
                    <a16:creationId xmlns:a16="http://schemas.microsoft.com/office/drawing/2014/main" id="{E5309342-B20D-415A-B16C-AC8422EB96D2}"/>
                  </a:ext>
                </a:extLst>
              </p:cNvPr>
              <p:cNvSpPr>
                <a:spLocks noChangeAspect="1" noChangeArrowheads="1"/>
              </p:cNvSpPr>
              <p:nvPr/>
            </p:nvSpPr>
            <p:spPr bwMode="auto">
              <a:xfrm rot="5400000">
                <a:off x="3719" y="285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4" name="AutoShape 77">
                <a:extLst>
                  <a:ext uri="{FF2B5EF4-FFF2-40B4-BE49-F238E27FC236}">
                    <a16:creationId xmlns:a16="http://schemas.microsoft.com/office/drawing/2014/main" id="{67BD06E5-BC72-421E-9D4D-07346E56A9F8}"/>
                  </a:ext>
                </a:extLst>
              </p:cNvPr>
              <p:cNvSpPr>
                <a:spLocks noChangeAspect="1" noChangeArrowheads="1"/>
              </p:cNvSpPr>
              <p:nvPr/>
            </p:nvSpPr>
            <p:spPr bwMode="auto">
              <a:xfrm rot="5400000">
                <a:off x="3624" y="23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5" name="Oval 78">
                <a:extLst>
                  <a:ext uri="{FF2B5EF4-FFF2-40B4-BE49-F238E27FC236}">
                    <a16:creationId xmlns:a16="http://schemas.microsoft.com/office/drawing/2014/main" id="{E62BCC15-3991-4A92-8E24-73E2039FBC19}"/>
                  </a:ext>
                </a:extLst>
              </p:cNvPr>
              <p:cNvSpPr>
                <a:spLocks noChangeAspect="1" noChangeArrowheads="1"/>
              </p:cNvSpPr>
              <p:nvPr/>
            </p:nvSpPr>
            <p:spPr bwMode="auto">
              <a:xfrm rot="5400000">
                <a:off x="3719" y="2471"/>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6" name="Oval 79">
                <a:extLst>
                  <a:ext uri="{FF2B5EF4-FFF2-40B4-BE49-F238E27FC236}">
                    <a16:creationId xmlns:a16="http://schemas.microsoft.com/office/drawing/2014/main" id="{4755226D-0280-47D9-AE47-DADF71D121F4}"/>
                  </a:ext>
                </a:extLst>
              </p:cNvPr>
              <p:cNvSpPr>
                <a:spLocks noChangeAspect="1" noChangeArrowheads="1"/>
              </p:cNvSpPr>
              <p:nvPr/>
            </p:nvSpPr>
            <p:spPr bwMode="auto">
              <a:xfrm flipH="1">
                <a:off x="3599" y="3311"/>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7" name="AutoShape 80">
                <a:extLst>
                  <a:ext uri="{FF2B5EF4-FFF2-40B4-BE49-F238E27FC236}">
                    <a16:creationId xmlns:a16="http://schemas.microsoft.com/office/drawing/2014/main" id="{FDE746CF-E685-49A3-A5C3-7AA7D943456C}"/>
                  </a:ext>
                </a:extLst>
              </p:cNvPr>
              <p:cNvSpPr>
                <a:spLocks noChangeAspect="1" noChangeArrowheads="1"/>
              </p:cNvSpPr>
              <p:nvPr/>
            </p:nvSpPr>
            <p:spPr bwMode="auto">
              <a:xfrm rot="5400000" flipV="1">
                <a:off x="3719" y="3191"/>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8" name="Oval 81">
                <a:extLst>
                  <a:ext uri="{FF2B5EF4-FFF2-40B4-BE49-F238E27FC236}">
                    <a16:creationId xmlns:a16="http://schemas.microsoft.com/office/drawing/2014/main" id="{85DAC948-2B13-43F2-942B-A8B109AB5F59}"/>
                  </a:ext>
                </a:extLst>
              </p:cNvPr>
              <p:cNvSpPr>
                <a:spLocks noChangeAspect="1" noChangeArrowheads="1"/>
              </p:cNvSpPr>
              <p:nvPr/>
            </p:nvSpPr>
            <p:spPr bwMode="auto">
              <a:xfrm rot="-5400000">
                <a:off x="3815" y="333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99" name="AutoShape 82">
                <a:extLst>
                  <a:ext uri="{FF2B5EF4-FFF2-40B4-BE49-F238E27FC236}">
                    <a16:creationId xmlns:a16="http://schemas.microsoft.com/office/drawing/2014/main" id="{8B89DF2B-8A0A-41AA-BE0F-5D33BFCB54F6}"/>
                  </a:ext>
                </a:extLst>
              </p:cNvPr>
              <p:cNvSpPr>
                <a:spLocks noChangeAspect="1" noChangeArrowheads="1"/>
              </p:cNvSpPr>
              <p:nvPr/>
            </p:nvSpPr>
            <p:spPr bwMode="auto">
              <a:xfrm rot="-5400000">
                <a:off x="3672" y="35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200" name="Oval 83">
                <a:extLst>
                  <a:ext uri="{FF2B5EF4-FFF2-40B4-BE49-F238E27FC236}">
                    <a16:creationId xmlns:a16="http://schemas.microsoft.com/office/drawing/2014/main" id="{4F4DD3F5-6F44-4879-82B0-7678B5B292D0}"/>
                  </a:ext>
                </a:extLst>
              </p:cNvPr>
              <p:cNvSpPr>
                <a:spLocks noChangeAspect="1" noChangeArrowheads="1"/>
              </p:cNvSpPr>
              <p:nvPr/>
            </p:nvSpPr>
            <p:spPr bwMode="auto">
              <a:xfrm rot="-5400000">
                <a:off x="3815" y="3719"/>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173" name="Text Box 84">
              <a:extLst>
                <a:ext uri="{FF2B5EF4-FFF2-40B4-BE49-F238E27FC236}">
                  <a16:creationId xmlns:a16="http://schemas.microsoft.com/office/drawing/2014/main" id="{706E5CAE-D2DA-4D21-AF5E-0944F820972F}"/>
                </a:ext>
              </a:extLst>
            </p:cNvPr>
            <p:cNvSpPr txBox="1">
              <a:spLocks noChangeAspect="1" noChangeArrowheads="1"/>
            </p:cNvSpPr>
            <p:nvPr/>
          </p:nvSpPr>
          <p:spPr bwMode="auto">
            <a:xfrm>
              <a:off x="2790" y="3845"/>
              <a:ext cx="2825"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Nefropatía membranosa</a:t>
              </a:r>
            </a:p>
          </p:txBody>
        </p:sp>
      </p:grpSp>
      <p:grpSp>
        <p:nvGrpSpPr>
          <p:cNvPr id="48132" name="Group 85">
            <a:extLst>
              <a:ext uri="{FF2B5EF4-FFF2-40B4-BE49-F238E27FC236}">
                <a16:creationId xmlns:a16="http://schemas.microsoft.com/office/drawing/2014/main" id="{A6319D8D-B43F-40C8-BE4B-5D88005501AF}"/>
              </a:ext>
            </a:extLst>
          </p:cNvPr>
          <p:cNvGrpSpPr>
            <a:grpSpLocks noChangeAspect="1"/>
          </p:cNvGrpSpPr>
          <p:nvPr/>
        </p:nvGrpSpPr>
        <p:grpSpPr bwMode="auto">
          <a:xfrm>
            <a:off x="1797050" y="3414714"/>
            <a:ext cx="2311400" cy="1843087"/>
            <a:chOff x="1833" y="336"/>
            <a:chExt cx="2308" cy="1843"/>
          </a:xfrm>
        </p:grpSpPr>
        <p:grpSp>
          <p:nvGrpSpPr>
            <p:cNvPr id="48135" name="Group 86">
              <a:extLst>
                <a:ext uri="{FF2B5EF4-FFF2-40B4-BE49-F238E27FC236}">
                  <a16:creationId xmlns:a16="http://schemas.microsoft.com/office/drawing/2014/main" id="{EB96BE49-A091-4F04-A852-D0872A4FD5A6}"/>
                </a:ext>
              </a:extLst>
            </p:cNvPr>
            <p:cNvGrpSpPr>
              <a:grpSpLocks noChangeAspect="1"/>
            </p:cNvGrpSpPr>
            <p:nvPr/>
          </p:nvGrpSpPr>
          <p:grpSpPr bwMode="auto">
            <a:xfrm>
              <a:off x="2200" y="336"/>
              <a:ext cx="1584" cy="1536"/>
              <a:chOff x="1104" y="1104"/>
              <a:chExt cx="1584" cy="1536"/>
            </a:xfrm>
          </p:grpSpPr>
          <p:sp>
            <p:nvSpPr>
              <p:cNvPr id="48137" name="AutoShape 87">
                <a:extLst>
                  <a:ext uri="{FF2B5EF4-FFF2-40B4-BE49-F238E27FC236}">
                    <a16:creationId xmlns:a16="http://schemas.microsoft.com/office/drawing/2014/main" id="{E1110868-140B-4726-B03A-BFF0B732F187}"/>
                  </a:ext>
                </a:extLst>
              </p:cNvPr>
              <p:cNvSpPr>
                <a:spLocks noChangeAspect="1" noChangeArrowheads="1"/>
              </p:cNvSpPr>
              <p:nvPr/>
            </p:nvSpPr>
            <p:spPr bwMode="auto">
              <a:xfrm>
                <a:off x="1728" y="1776"/>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38" name="Oval 88">
                <a:extLst>
                  <a:ext uri="{FF2B5EF4-FFF2-40B4-BE49-F238E27FC236}">
                    <a16:creationId xmlns:a16="http://schemas.microsoft.com/office/drawing/2014/main" id="{F90B7CB5-BAD8-40B5-A5B3-C81F28E3ADDC}"/>
                  </a:ext>
                </a:extLst>
              </p:cNvPr>
              <p:cNvSpPr>
                <a:spLocks noChangeAspect="1" noChangeArrowheads="1"/>
              </p:cNvSpPr>
              <p:nvPr/>
            </p:nvSpPr>
            <p:spPr bwMode="auto">
              <a:xfrm>
                <a:off x="1104" y="1104"/>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39" name="Oval 89">
                <a:extLst>
                  <a:ext uri="{FF2B5EF4-FFF2-40B4-BE49-F238E27FC236}">
                    <a16:creationId xmlns:a16="http://schemas.microsoft.com/office/drawing/2014/main" id="{7EFCF472-31DE-416A-A143-25FD1E55344B}"/>
                  </a:ext>
                </a:extLst>
              </p:cNvPr>
              <p:cNvSpPr>
                <a:spLocks noChangeAspect="1" noChangeArrowheads="1"/>
              </p:cNvSpPr>
              <p:nvPr/>
            </p:nvSpPr>
            <p:spPr bwMode="auto">
              <a:xfrm rot="-5400000">
                <a:off x="1848" y="1800"/>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40" name="Line 90">
                <a:extLst>
                  <a:ext uri="{FF2B5EF4-FFF2-40B4-BE49-F238E27FC236}">
                    <a16:creationId xmlns:a16="http://schemas.microsoft.com/office/drawing/2014/main" id="{E9B62993-729D-40EF-9B53-868B83F4CDC3}"/>
                  </a:ext>
                </a:extLst>
              </p:cNvPr>
              <p:cNvSpPr>
                <a:spLocks noChangeAspect="1" noChangeShapeType="1"/>
              </p:cNvSpPr>
              <p:nvPr/>
            </p:nvSpPr>
            <p:spPr bwMode="auto">
              <a:xfrm>
                <a:off x="1488" y="2064"/>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41" name="Line 91">
                <a:extLst>
                  <a:ext uri="{FF2B5EF4-FFF2-40B4-BE49-F238E27FC236}">
                    <a16:creationId xmlns:a16="http://schemas.microsoft.com/office/drawing/2014/main" id="{41F4F128-0582-4678-B7B6-7DADD2CB2E9F}"/>
                  </a:ext>
                </a:extLst>
              </p:cNvPr>
              <p:cNvSpPr>
                <a:spLocks noChangeAspect="1" noChangeShapeType="1"/>
              </p:cNvSpPr>
              <p:nvPr/>
            </p:nvSpPr>
            <p:spPr bwMode="auto">
              <a:xfrm flipV="1">
                <a:off x="2112" y="2064"/>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42" name="Line 92">
                <a:extLst>
                  <a:ext uri="{FF2B5EF4-FFF2-40B4-BE49-F238E27FC236}">
                    <a16:creationId xmlns:a16="http://schemas.microsoft.com/office/drawing/2014/main" id="{877821E2-523D-4EE1-B385-CC7C7422753A}"/>
                  </a:ext>
                </a:extLst>
              </p:cNvPr>
              <p:cNvSpPr>
                <a:spLocks noChangeAspect="1" noChangeShapeType="1"/>
              </p:cNvSpPr>
              <p:nvPr/>
            </p:nvSpPr>
            <p:spPr bwMode="auto">
              <a:xfrm flipH="1" flipV="1">
                <a:off x="2064" y="1584"/>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143" name="Line 93">
                <a:extLst>
                  <a:ext uri="{FF2B5EF4-FFF2-40B4-BE49-F238E27FC236}">
                    <a16:creationId xmlns:a16="http://schemas.microsoft.com/office/drawing/2014/main" id="{843DE6FC-D93E-4C58-B061-220EF8E41FB3}"/>
                  </a:ext>
                </a:extLst>
              </p:cNvPr>
              <p:cNvSpPr>
                <a:spLocks noChangeAspect="1" noChangeShapeType="1"/>
              </p:cNvSpPr>
              <p:nvPr/>
            </p:nvSpPr>
            <p:spPr bwMode="auto">
              <a:xfrm flipH="1">
                <a:off x="1488" y="1536"/>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48144" name="Group 94">
                <a:extLst>
                  <a:ext uri="{FF2B5EF4-FFF2-40B4-BE49-F238E27FC236}">
                    <a16:creationId xmlns:a16="http://schemas.microsoft.com/office/drawing/2014/main" id="{E3F91E47-8725-4617-A738-94D62B5F52D8}"/>
                  </a:ext>
                </a:extLst>
              </p:cNvPr>
              <p:cNvGrpSpPr>
                <a:grpSpLocks noChangeAspect="1"/>
              </p:cNvGrpSpPr>
              <p:nvPr/>
            </p:nvGrpSpPr>
            <p:grpSpPr bwMode="auto">
              <a:xfrm>
                <a:off x="1152" y="1632"/>
                <a:ext cx="528" cy="432"/>
                <a:chOff x="1152" y="1632"/>
                <a:chExt cx="528" cy="432"/>
              </a:xfrm>
            </p:grpSpPr>
            <p:grpSp>
              <p:nvGrpSpPr>
                <p:cNvPr id="48166" name="Group 95">
                  <a:extLst>
                    <a:ext uri="{FF2B5EF4-FFF2-40B4-BE49-F238E27FC236}">
                      <a16:creationId xmlns:a16="http://schemas.microsoft.com/office/drawing/2014/main" id="{3DF1FD11-DC78-4D6F-98A1-157813E62CA5}"/>
                    </a:ext>
                  </a:extLst>
                </p:cNvPr>
                <p:cNvGrpSpPr>
                  <a:grpSpLocks noChangeAspect="1"/>
                </p:cNvGrpSpPr>
                <p:nvPr/>
              </p:nvGrpSpPr>
              <p:grpSpPr bwMode="auto">
                <a:xfrm rot="5400000" flipH="1">
                  <a:off x="1248" y="1632"/>
                  <a:ext cx="432" cy="432"/>
                  <a:chOff x="1680" y="2016"/>
                  <a:chExt cx="432" cy="432"/>
                </a:xfrm>
              </p:grpSpPr>
              <p:sp>
                <p:nvSpPr>
                  <p:cNvPr id="48170" name="Oval 96">
                    <a:extLst>
                      <a:ext uri="{FF2B5EF4-FFF2-40B4-BE49-F238E27FC236}">
                        <a16:creationId xmlns:a16="http://schemas.microsoft.com/office/drawing/2014/main" id="{3E884A20-EB6E-4CEE-A90C-88D7A26C0BD9}"/>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71" name="AutoShape 97">
                    <a:extLst>
                      <a:ext uri="{FF2B5EF4-FFF2-40B4-BE49-F238E27FC236}">
                        <a16:creationId xmlns:a16="http://schemas.microsoft.com/office/drawing/2014/main" id="{FD8199BF-411B-4B68-9E4E-CDDD5D043043}"/>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167" name="Oval 98">
                  <a:extLst>
                    <a:ext uri="{FF2B5EF4-FFF2-40B4-BE49-F238E27FC236}">
                      <a16:creationId xmlns:a16="http://schemas.microsoft.com/office/drawing/2014/main" id="{4FDEC511-5574-43DF-A136-0EAB9CF969DF}"/>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68" name="AutoShape 99">
                  <a:extLst>
                    <a:ext uri="{FF2B5EF4-FFF2-40B4-BE49-F238E27FC236}">
                      <a16:creationId xmlns:a16="http://schemas.microsoft.com/office/drawing/2014/main" id="{DBB6234C-48B4-4E8B-9692-77A599C1CCF5}"/>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69" name="Oval 100">
                  <a:extLst>
                    <a:ext uri="{FF2B5EF4-FFF2-40B4-BE49-F238E27FC236}">
                      <a16:creationId xmlns:a16="http://schemas.microsoft.com/office/drawing/2014/main" id="{62F446E2-4ED3-4D7F-9E4F-F8DC499B694C}"/>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145" name="Group 101">
                <a:extLst>
                  <a:ext uri="{FF2B5EF4-FFF2-40B4-BE49-F238E27FC236}">
                    <a16:creationId xmlns:a16="http://schemas.microsoft.com/office/drawing/2014/main" id="{C2F4638A-8056-47A2-8055-84C0B4E2A139}"/>
                  </a:ext>
                </a:extLst>
              </p:cNvPr>
              <p:cNvGrpSpPr>
                <a:grpSpLocks noChangeAspect="1"/>
              </p:cNvGrpSpPr>
              <p:nvPr/>
            </p:nvGrpSpPr>
            <p:grpSpPr bwMode="auto">
              <a:xfrm flipH="1">
                <a:off x="2016" y="1632"/>
                <a:ext cx="528" cy="432"/>
                <a:chOff x="1152" y="1632"/>
                <a:chExt cx="528" cy="432"/>
              </a:xfrm>
            </p:grpSpPr>
            <p:grpSp>
              <p:nvGrpSpPr>
                <p:cNvPr id="48160" name="Group 102">
                  <a:extLst>
                    <a:ext uri="{FF2B5EF4-FFF2-40B4-BE49-F238E27FC236}">
                      <a16:creationId xmlns:a16="http://schemas.microsoft.com/office/drawing/2014/main" id="{2EB355A1-1A17-439A-ABF0-E0D606096EAC}"/>
                    </a:ext>
                  </a:extLst>
                </p:cNvPr>
                <p:cNvGrpSpPr>
                  <a:grpSpLocks noChangeAspect="1"/>
                </p:cNvGrpSpPr>
                <p:nvPr/>
              </p:nvGrpSpPr>
              <p:grpSpPr bwMode="auto">
                <a:xfrm rot="5400000" flipH="1">
                  <a:off x="1248" y="1632"/>
                  <a:ext cx="432" cy="432"/>
                  <a:chOff x="1680" y="2016"/>
                  <a:chExt cx="432" cy="432"/>
                </a:xfrm>
              </p:grpSpPr>
              <p:sp>
                <p:nvSpPr>
                  <p:cNvPr id="48164" name="Oval 103">
                    <a:extLst>
                      <a:ext uri="{FF2B5EF4-FFF2-40B4-BE49-F238E27FC236}">
                        <a16:creationId xmlns:a16="http://schemas.microsoft.com/office/drawing/2014/main" id="{FC41D143-75B6-4DB9-A601-0F854491E593}"/>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65" name="AutoShape 104">
                    <a:extLst>
                      <a:ext uri="{FF2B5EF4-FFF2-40B4-BE49-F238E27FC236}">
                        <a16:creationId xmlns:a16="http://schemas.microsoft.com/office/drawing/2014/main" id="{E04774F6-7D1C-46A4-8D9E-E65F1559AC47}"/>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161" name="Oval 105">
                  <a:extLst>
                    <a:ext uri="{FF2B5EF4-FFF2-40B4-BE49-F238E27FC236}">
                      <a16:creationId xmlns:a16="http://schemas.microsoft.com/office/drawing/2014/main" id="{08EF5130-53F5-4562-ADC7-86674DF619B1}"/>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62" name="AutoShape 106">
                  <a:extLst>
                    <a:ext uri="{FF2B5EF4-FFF2-40B4-BE49-F238E27FC236}">
                      <a16:creationId xmlns:a16="http://schemas.microsoft.com/office/drawing/2014/main" id="{954C846A-A0D2-4D97-AAF6-3E721F652B4F}"/>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63" name="Oval 107">
                  <a:extLst>
                    <a:ext uri="{FF2B5EF4-FFF2-40B4-BE49-F238E27FC236}">
                      <a16:creationId xmlns:a16="http://schemas.microsoft.com/office/drawing/2014/main" id="{063FBA20-54F4-4DC2-94C5-7803D9F93B3C}"/>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146" name="Group 108">
                <a:extLst>
                  <a:ext uri="{FF2B5EF4-FFF2-40B4-BE49-F238E27FC236}">
                    <a16:creationId xmlns:a16="http://schemas.microsoft.com/office/drawing/2014/main" id="{2E15E66A-52E5-408F-9132-FEA225326E15}"/>
                  </a:ext>
                </a:extLst>
              </p:cNvPr>
              <p:cNvGrpSpPr>
                <a:grpSpLocks noChangeAspect="1"/>
              </p:cNvGrpSpPr>
              <p:nvPr/>
            </p:nvGrpSpPr>
            <p:grpSpPr bwMode="auto">
              <a:xfrm rot="5400000">
                <a:off x="1584" y="1248"/>
                <a:ext cx="528" cy="432"/>
                <a:chOff x="1152" y="1632"/>
                <a:chExt cx="528" cy="432"/>
              </a:xfrm>
            </p:grpSpPr>
            <p:grpSp>
              <p:nvGrpSpPr>
                <p:cNvPr id="48154" name="Group 109">
                  <a:extLst>
                    <a:ext uri="{FF2B5EF4-FFF2-40B4-BE49-F238E27FC236}">
                      <a16:creationId xmlns:a16="http://schemas.microsoft.com/office/drawing/2014/main" id="{361529B9-2C75-4DA9-84FD-953BAF84170F}"/>
                    </a:ext>
                  </a:extLst>
                </p:cNvPr>
                <p:cNvGrpSpPr>
                  <a:grpSpLocks noChangeAspect="1"/>
                </p:cNvGrpSpPr>
                <p:nvPr/>
              </p:nvGrpSpPr>
              <p:grpSpPr bwMode="auto">
                <a:xfrm rot="5400000" flipH="1">
                  <a:off x="1248" y="1632"/>
                  <a:ext cx="432" cy="432"/>
                  <a:chOff x="1680" y="2016"/>
                  <a:chExt cx="432" cy="432"/>
                </a:xfrm>
              </p:grpSpPr>
              <p:sp>
                <p:nvSpPr>
                  <p:cNvPr id="48158" name="Oval 110">
                    <a:extLst>
                      <a:ext uri="{FF2B5EF4-FFF2-40B4-BE49-F238E27FC236}">
                        <a16:creationId xmlns:a16="http://schemas.microsoft.com/office/drawing/2014/main" id="{8752C047-CDDF-45D1-BF5F-4F2A83A004E7}"/>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9" name="AutoShape 111">
                    <a:extLst>
                      <a:ext uri="{FF2B5EF4-FFF2-40B4-BE49-F238E27FC236}">
                        <a16:creationId xmlns:a16="http://schemas.microsoft.com/office/drawing/2014/main" id="{12B2DB1E-9946-4B91-9730-4493165D15A9}"/>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155" name="Oval 112">
                  <a:extLst>
                    <a:ext uri="{FF2B5EF4-FFF2-40B4-BE49-F238E27FC236}">
                      <a16:creationId xmlns:a16="http://schemas.microsoft.com/office/drawing/2014/main" id="{26A2D9DB-19B2-4ED0-B3E6-6AC72A75A01B}"/>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6" name="AutoShape 113">
                  <a:extLst>
                    <a:ext uri="{FF2B5EF4-FFF2-40B4-BE49-F238E27FC236}">
                      <a16:creationId xmlns:a16="http://schemas.microsoft.com/office/drawing/2014/main" id="{C08F0C4B-3986-4FF7-96CD-0392B30A4AAE}"/>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7" name="Oval 114">
                  <a:extLst>
                    <a:ext uri="{FF2B5EF4-FFF2-40B4-BE49-F238E27FC236}">
                      <a16:creationId xmlns:a16="http://schemas.microsoft.com/office/drawing/2014/main" id="{8B1C59ED-444B-4580-AD3C-EC14A0EDA17C}"/>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8147" name="Group 115">
                <a:extLst>
                  <a:ext uri="{FF2B5EF4-FFF2-40B4-BE49-F238E27FC236}">
                    <a16:creationId xmlns:a16="http://schemas.microsoft.com/office/drawing/2014/main" id="{701DEEA1-FE4A-48EF-9DD9-F8060EF97BE2}"/>
                  </a:ext>
                </a:extLst>
              </p:cNvPr>
              <p:cNvGrpSpPr>
                <a:grpSpLocks noChangeAspect="1"/>
              </p:cNvGrpSpPr>
              <p:nvPr/>
            </p:nvGrpSpPr>
            <p:grpSpPr bwMode="auto">
              <a:xfrm rot="-5400000">
                <a:off x="1632" y="2112"/>
                <a:ext cx="528" cy="432"/>
                <a:chOff x="1152" y="1632"/>
                <a:chExt cx="528" cy="432"/>
              </a:xfrm>
            </p:grpSpPr>
            <p:grpSp>
              <p:nvGrpSpPr>
                <p:cNvPr id="48148" name="Group 116">
                  <a:extLst>
                    <a:ext uri="{FF2B5EF4-FFF2-40B4-BE49-F238E27FC236}">
                      <a16:creationId xmlns:a16="http://schemas.microsoft.com/office/drawing/2014/main" id="{981A3B88-8DBE-4FA4-87E7-2CCED9033F3E}"/>
                    </a:ext>
                  </a:extLst>
                </p:cNvPr>
                <p:cNvGrpSpPr>
                  <a:grpSpLocks noChangeAspect="1"/>
                </p:cNvGrpSpPr>
                <p:nvPr/>
              </p:nvGrpSpPr>
              <p:grpSpPr bwMode="auto">
                <a:xfrm rot="5400000" flipH="1">
                  <a:off x="1248" y="1632"/>
                  <a:ext cx="432" cy="432"/>
                  <a:chOff x="1680" y="2016"/>
                  <a:chExt cx="432" cy="432"/>
                </a:xfrm>
              </p:grpSpPr>
              <p:sp>
                <p:nvSpPr>
                  <p:cNvPr id="48152" name="Oval 117">
                    <a:extLst>
                      <a:ext uri="{FF2B5EF4-FFF2-40B4-BE49-F238E27FC236}">
                        <a16:creationId xmlns:a16="http://schemas.microsoft.com/office/drawing/2014/main" id="{863E71F4-0F0E-4AC7-A263-435395BE9C95}"/>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3" name="AutoShape 118">
                    <a:extLst>
                      <a:ext uri="{FF2B5EF4-FFF2-40B4-BE49-F238E27FC236}">
                        <a16:creationId xmlns:a16="http://schemas.microsoft.com/office/drawing/2014/main" id="{47B3FAEA-484A-4BC8-AF01-E39A70F96C70}"/>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8149" name="Oval 119">
                  <a:extLst>
                    <a:ext uri="{FF2B5EF4-FFF2-40B4-BE49-F238E27FC236}">
                      <a16:creationId xmlns:a16="http://schemas.microsoft.com/office/drawing/2014/main" id="{BA8AC9B2-65CA-4972-822C-37BA723065F4}"/>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0" name="AutoShape 120">
                  <a:extLst>
                    <a:ext uri="{FF2B5EF4-FFF2-40B4-BE49-F238E27FC236}">
                      <a16:creationId xmlns:a16="http://schemas.microsoft.com/office/drawing/2014/main" id="{A880C192-59E5-48CF-BBA0-C22A18287DFE}"/>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151" name="Oval 121">
                  <a:extLst>
                    <a:ext uri="{FF2B5EF4-FFF2-40B4-BE49-F238E27FC236}">
                      <a16:creationId xmlns:a16="http://schemas.microsoft.com/office/drawing/2014/main" id="{C2FD6EB8-267D-40DE-A9F3-0EACF0354736}"/>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48136" name="Text Box 122">
              <a:extLst>
                <a:ext uri="{FF2B5EF4-FFF2-40B4-BE49-F238E27FC236}">
                  <a16:creationId xmlns:a16="http://schemas.microsoft.com/office/drawing/2014/main" id="{645F7458-8EE3-4183-A253-8D0025AF5EA3}"/>
                </a:ext>
              </a:extLst>
            </p:cNvPr>
            <p:cNvSpPr txBox="1">
              <a:spLocks noChangeAspect="1" noChangeArrowheads="1"/>
            </p:cNvSpPr>
            <p:nvPr/>
          </p:nvSpPr>
          <p:spPr bwMode="auto">
            <a:xfrm>
              <a:off x="1833" y="1782"/>
              <a:ext cx="2308"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 cambios mínimos</a:t>
              </a:r>
            </a:p>
          </p:txBody>
        </p:sp>
      </p:grpSp>
      <p:sp>
        <p:nvSpPr>
          <p:cNvPr id="48133" name="Text Box 123">
            <a:extLst>
              <a:ext uri="{FF2B5EF4-FFF2-40B4-BE49-F238E27FC236}">
                <a16:creationId xmlns:a16="http://schemas.microsoft.com/office/drawing/2014/main" id="{096A2201-EA4F-4137-BA28-E06DDC8B537D}"/>
              </a:ext>
            </a:extLst>
          </p:cNvPr>
          <p:cNvSpPr txBox="1">
            <a:spLocks noChangeArrowheads="1"/>
          </p:cNvSpPr>
          <p:nvPr/>
        </p:nvSpPr>
        <p:spPr bwMode="auto">
          <a:xfrm>
            <a:off x="1658938" y="765175"/>
            <a:ext cx="5726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400" b="1">
                <a:solidFill>
                  <a:srgbClr val="0000FF"/>
                </a:solidFill>
              </a:rPr>
              <a:t>Nefropatías glomerulares no proliferativas</a:t>
            </a:r>
          </a:p>
        </p:txBody>
      </p:sp>
      <p:sp>
        <p:nvSpPr>
          <p:cNvPr id="48134" name="Oval 124">
            <a:extLst>
              <a:ext uri="{FF2B5EF4-FFF2-40B4-BE49-F238E27FC236}">
                <a16:creationId xmlns:a16="http://schemas.microsoft.com/office/drawing/2014/main" id="{F79A3E1A-F5EC-4CCF-B6C6-8FB2C8953FAD}"/>
              </a:ext>
            </a:extLst>
          </p:cNvPr>
          <p:cNvSpPr>
            <a:spLocks noChangeArrowheads="1"/>
          </p:cNvSpPr>
          <p:nvPr/>
        </p:nvSpPr>
        <p:spPr bwMode="auto">
          <a:xfrm>
            <a:off x="7104064" y="3141663"/>
            <a:ext cx="3024187" cy="273526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 name="CuadroTexto 1">
            <a:extLst>
              <a:ext uri="{FF2B5EF4-FFF2-40B4-BE49-F238E27FC236}">
                <a16:creationId xmlns:a16="http://schemas.microsoft.com/office/drawing/2014/main" id="{89246B0B-86B1-42DE-A48A-679425D2E04A}"/>
              </a:ext>
            </a:extLst>
          </p:cNvPr>
          <p:cNvSpPr txBox="1"/>
          <p:nvPr/>
        </p:nvSpPr>
        <p:spPr>
          <a:xfrm>
            <a:off x="8832801" y="2529218"/>
            <a:ext cx="1321471" cy="523220"/>
          </a:xfrm>
          <a:prstGeom prst="rect">
            <a:avLst/>
          </a:prstGeom>
          <a:noFill/>
        </p:spPr>
        <p:txBody>
          <a:bodyPr wrap="square" rtlCol="0">
            <a:spAutoFit/>
          </a:bodyPr>
          <a:lstStyle/>
          <a:p>
            <a:r>
              <a:rPr lang="es-ES" sz="2800" b="1" dirty="0"/>
              <a:t>3ª</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32</a:t>
            </a:fld>
            <a:endParaRPr lang="es-E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5B0A7961-A631-4BB3-AE45-CA50BFE58284}"/>
              </a:ext>
            </a:extLst>
          </p:cNvPr>
          <p:cNvSpPr>
            <a:spLocks noGrp="1" noChangeArrowheads="1"/>
          </p:cNvSpPr>
          <p:nvPr>
            <p:ph type="body" idx="1"/>
          </p:nvPr>
        </p:nvSpPr>
        <p:spPr bwMode="auto">
          <a:xfrm>
            <a:off x="606490" y="1362076"/>
            <a:ext cx="1012818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p>
            <a:pPr marL="609600" indent="-609600">
              <a:buNone/>
            </a:pPr>
            <a:r>
              <a:rPr lang="es-ES" altLang="es-ES" sz="2400" dirty="0"/>
              <a:t>1.Enfermedad por inmunocomplejos con formación in situ en la membrana basal glomerular</a:t>
            </a:r>
          </a:p>
          <a:p>
            <a:pPr eaLnBrk="1" hangingPunct="1">
              <a:lnSpc>
                <a:spcPct val="90000"/>
              </a:lnSpc>
            </a:pPr>
            <a:r>
              <a:rPr lang="es-ES" altLang="es-ES" sz="2400" b="1" dirty="0"/>
              <a:t>Entidad anatómica</a:t>
            </a:r>
            <a:r>
              <a:rPr lang="es-ES" altLang="es-ES" sz="2400" dirty="0"/>
              <a:t>: Nefropatía glomerular caracterizada por la presencia de depósitos inmunes </a:t>
            </a:r>
            <a:r>
              <a:rPr lang="es-ES" altLang="es-ES" sz="2400" b="1" dirty="0">
                <a:solidFill>
                  <a:srgbClr val="0000CC"/>
                </a:solidFill>
              </a:rPr>
              <a:t>subepiteliales</a:t>
            </a:r>
          </a:p>
          <a:p>
            <a:pPr eaLnBrk="1" hangingPunct="1">
              <a:lnSpc>
                <a:spcPct val="90000"/>
              </a:lnSpc>
              <a:buFontTx/>
              <a:buNone/>
            </a:pPr>
            <a:endParaRPr lang="es-ES" altLang="es-ES" sz="2400" b="1" dirty="0">
              <a:solidFill>
                <a:srgbClr val="0000CC"/>
              </a:solidFill>
            </a:endParaRPr>
          </a:p>
          <a:p>
            <a:pPr eaLnBrk="1" hangingPunct="1">
              <a:lnSpc>
                <a:spcPct val="90000"/>
              </a:lnSpc>
            </a:pPr>
            <a:r>
              <a:rPr lang="es-ES" altLang="es-ES" sz="2400" b="1" dirty="0"/>
              <a:t>Epidemiología:</a:t>
            </a:r>
            <a:r>
              <a:rPr lang="es-ES" altLang="es-ES" sz="2400" dirty="0"/>
              <a:t> La causa </a:t>
            </a:r>
            <a:r>
              <a:rPr lang="es-ES" altLang="es-ES" sz="2400" dirty="0" err="1"/>
              <a:t>biopsiado</a:t>
            </a:r>
            <a:r>
              <a:rPr lang="es-ES" altLang="es-ES" sz="2400" dirty="0"/>
              <a:t> </a:t>
            </a:r>
            <a:r>
              <a:rPr lang="es-ES" altLang="es-ES" sz="2400" b="1" dirty="0"/>
              <a:t>más frecuente de síndrome nefrótico</a:t>
            </a:r>
            <a:r>
              <a:rPr lang="es-ES" altLang="es-ES" sz="2400" dirty="0"/>
              <a:t> del </a:t>
            </a:r>
            <a:r>
              <a:rPr lang="es-ES" altLang="es-ES" sz="2400" b="1" dirty="0">
                <a:solidFill>
                  <a:srgbClr val="0000CC"/>
                </a:solidFill>
              </a:rPr>
              <a:t>adulto</a:t>
            </a:r>
            <a:r>
              <a:rPr lang="es-ES" altLang="es-ES" sz="2400" b="1" dirty="0"/>
              <a:t>, </a:t>
            </a:r>
            <a:r>
              <a:rPr lang="es-ES" altLang="es-ES" sz="2400" dirty="0"/>
              <a:t>aunque puede ocurrir a cualquier edad</a:t>
            </a:r>
          </a:p>
          <a:p>
            <a:pPr marL="609600" indent="-609600">
              <a:buNone/>
            </a:pPr>
            <a:endParaRPr lang="es-ES" altLang="es-ES" sz="2400" dirty="0"/>
          </a:p>
          <a:p>
            <a:pPr marL="609600" indent="-609600">
              <a:buNone/>
            </a:pPr>
            <a:r>
              <a:rPr lang="es-ES" altLang="es-ES" sz="2400" dirty="0"/>
              <a:t>2.En un alto porcentaje el antígeno responsable no es conocido.</a:t>
            </a:r>
          </a:p>
          <a:p>
            <a:pPr marL="609600" indent="-609600">
              <a:buNone/>
            </a:pPr>
            <a:r>
              <a:rPr lang="es-ES" altLang="es-ES" sz="2400" dirty="0"/>
              <a:t>	-Virus B de la Hepatitis, sobre todo en niños y adolescentes. Responsable de un alto porcentaje de nefropatía membranosa en Asia</a:t>
            </a:r>
          </a:p>
          <a:p>
            <a:pPr marL="609600" indent="-609600">
              <a:buNone/>
            </a:pPr>
            <a:r>
              <a:rPr lang="es-ES" altLang="es-ES" sz="2400" dirty="0"/>
              <a:t>	-Antígenos tumorales. Debe sospecharse un tumor en mayores de 60 años con una nefropatía membranosa</a:t>
            </a:r>
          </a:p>
          <a:p>
            <a:pPr marL="609600" indent="-609600">
              <a:buNone/>
            </a:pPr>
            <a:r>
              <a:rPr lang="es-ES" altLang="es-ES" sz="2400" dirty="0"/>
              <a:t>	-Antígenos endógenos: lupus eritematoso</a:t>
            </a:r>
          </a:p>
          <a:p>
            <a:pPr marL="609600" indent="-609600">
              <a:buNone/>
            </a:pPr>
            <a:r>
              <a:rPr lang="es-ES" altLang="es-ES" sz="2400" dirty="0"/>
              <a:t>	-Algunos fármacos: D-Penicilamina, </a:t>
            </a:r>
            <a:r>
              <a:rPr lang="es-ES" altLang="es-ES" sz="2400" dirty="0" err="1"/>
              <a:t>Captopril</a:t>
            </a:r>
            <a:r>
              <a:rPr lang="es-ES" altLang="es-ES" sz="2400" dirty="0"/>
              <a:t> (en el pasado  cuando se empleaban dosis muy altas)</a:t>
            </a:r>
          </a:p>
          <a:p>
            <a:pPr marL="609600" indent="-609600">
              <a:buNone/>
            </a:pPr>
            <a:r>
              <a:rPr lang="es-ES" altLang="es-ES" sz="2400" dirty="0"/>
              <a:t>	-Metales (oro, empleado en el pasado para tratar la artritis reumatoide)</a:t>
            </a:r>
          </a:p>
        </p:txBody>
      </p:sp>
      <p:sp>
        <p:nvSpPr>
          <p:cNvPr id="66563" name="Rectangle 5">
            <a:extLst>
              <a:ext uri="{FF2B5EF4-FFF2-40B4-BE49-F238E27FC236}">
                <a16:creationId xmlns:a16="http://schemas.microsoft.com/office/drawing/2014/main" id="{7794DAE5-09EC-4386-99E0-5314749F6800}"/>
              </a:ext>
            </a:extLst>
          </p:cNvPr>
          <p:cNvSpPr>
            <a:spLocks noChangeArrowheads="1"/>
          </p:cNvSpPr>
          <p:nvPr/>
        </p:nvSpPr>
        <p:spPr bwMode="auto">
          <a:xfrm>
            <a:off x="3787775" y="328614"/>
            <a:ext cx="3968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lnSpc>
                <a:spcPct val="90000"/>
              </a:lnSpc>
              <a:spcBef>
                <a:spcPct val="0"/>
              </a:spcBef>
            </a:pPr>
            <a:r>
              <a:rPr lang="es-ES" altLang="es-ES" sz="3600" b="1">
                <a:solidFill>
                  <a:srgbClr val="C00000"/>
                </a:solidFill>
              </a:rPr>
              <a:t>ETIOPATOGENIA</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33</a:t>
            </a:fld>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673939A-32B4-4997-8AB9-50719E55CB0E}"/>
              </a:ext>
            </a:extLst>
          </p:cNvPr>
          <p:cNvSpPr>
            <a:spLocks noGrp="1" noChangeArrowheads="1"/>
          </p:cNvSpPr>
          <p:nvPr>
            <p:ph type="title"/>
          </p:nvPr>
        </p:nvSpPr>
        <p:spPr>
          <a:xfrm>
            <a:off x="1981200" y="327025"/>
            <a:ext cx="8229600" cy="941388"/>
          </a:xfrm>
        </p:spPr>
        <p:txBody>
          <a:bodyPr/>
          <a:lstStyle/>
          <a:p>
            <a:pPr eaLnBrk="1" hangingPunct="1"/>
            <a:r>
              <a:rPr lang="es-ES" altLang="es-ES" sz="4000" b="1" dirty="0"/>
              <a:t>Nefropatía membranosa. Patogenia</a:t>
            </a:r>
          </a:p>
        </p:txBody>
      </p:sp>
      <p:sp>
        <p:nvSpPr>
          <p:cNvPr id="50179" name="Rectangle 3">
            <a:extLst>
              <a:ext uri="{FF2B5EF4-FFF2-40B4-BE49-F238E27FC236}">
                <a16:creationId xmlns:a16="http://schemas.microsoft.com/office/drawing/2014/main" id="{E85A664F-453B-4D81-9D1F-31D411A04513}"/>
              </a:ext>
            </a:extLst>
          </p:cNvPr>
          <p:cNvSpPr>
            <a:spLocks noGrp="1" noChangeArrowheads="1"/>
          </p:cNvSpPr>
          <p:nvPr>
            <p:ph type="body" idx="1"/>
          </p:nvPr>
        </p:nvSpPr>
        <p:spPr>
          <a:xfrm>
            <a:off x="1138335" y="1846264"/>
            <a:ext cx="10375641" cy="4319587"/>
          </a:xfrm>
        </p:spPr>
        <p:txBody>
          <a:bodyPr>
            <a:normAutofit/>
          </a:bodyPr>
          <a:lstStyle/>
          <a:p>
            <a:pPr eaLnBrk="1" hangingPunct="1">
              <a:lnSpc>
                <a:spcPct val="80000"/>
              </a:lnSpc>
            </a:pPr>
            <a:r>
              <a:rPr lang="es-ES" altLang="es-ES" dirty="0"/>
              <a:t>Formación </a:t>
            </a:r>
            <a:r>
              <a:rPr lang="es-ES" altLang="es-ES" b="1" dirty="0">
                <a:solidFill>
                  <a:srgbClr val="0000CC"/>
                </a:solidFill>
              </a:rPr>
              <a:t>in situ</a:t>
            </a:r>
            <a:r>
              <a:rPr lang="es-ES" altLang="es-ES" dirty="0"/>
              <a:t> de inmunocomplejos </a:t>
            </a:r>
            <a:r>
              <a:rPr lang="es-ES" altLang="es-ES" b="1" dirty="0">
                <a:solidFill>
                  <a:srgbClr val="0000CC"/>
                </a:solidFill>
              </a:rPr>
              <a:t>subepiteliales</a:t>
            </a:r>
            <a:r>
              <a:rPr lang="es-ES" altLang="es-ES" dirty="0"/>
              <a:t> con </a:t>
            </a:r>
            <a:r>
              <a:rPr lang="es-ES" altLang="es-ES" b="1" dirty="0">
                <a:solidFill>
                  <a:srgbClr val="0000CC"/>
                </a:solidFill>
              </a:rPr>
              <a:t>lesión del podocito</a:t>
            </a:r>
            <a:r>
              <a:rPr lang="es-ES" altLang="es-ES" dirty="0"/>
              <a:t> por activación del</a:t>
            </a:r>
            <a:r>
              <a:rPr lang="es-ES" altLang="es-ES" b="1" dirty="0">
                <a:solidFill>
                  <a:srgbClr val="0000CC"/>
                </a:solidFill>
              </a:rPr>
              <a:t> complemento</a:t>
            </a:r>
            <a:r>
              <a:rPr lang="es-ES" altLang="es-ES" dirty="0"/>
              <a:t>: complejo de ataque a la membrana</a:t>
            </a:r>
          </a:p>
          <a:p>
            <a:pPr eaLnBrk="1" hangingPunct="1">
              <a:lnSpc>
                <a:spcPct val="80000"/>
              </a:lnSpc>
            </a:pPr>
            <a:endParaRPr lang="es-ES" altLang="es-ES" b="1" dirty="0">
              <a:solidFill>
                <a:srgbClr val="0000CC"/>
              </a:solidFill>
            </a:endParaRPr>
          </a:p>
          <a:p>
            <a:pPr eaLnBrk="1" hangingPunct="1">
              <a:lnSpc>
                <a:spcPct val="80000"/>
              </a:lnSpc>
            </a:pPr>
            <a:r>
              <a:rPr lang="es-ES" altLang="es-ES" dirty="0"/>
              <a:t>Antígenos del podocito o “plantados” (</a:t>
            </a:r>
            <a:r>
              <a:rPr lang="es-ES" altLang="es-ES" dirty="0" err="1"/>
              <a:t>vg</a:t>
            </a:r>
            <a:r>
              <a:rPr lang="es-ES" altLang="es-ES" dirty="0"/>
              <a:t> antígenos tumorales)</a:t>
            </a:r>
          </a:p>
          <a:p>
            <a:pPr eaLnBrk="1" hangingPunct="1">
              <a:lnSpc>
                <a:spcPct val="80000"/>
              </a:lnSpc>
            </a:pPr>
            <a:endParaRPr lang="es-ES" altLang="es-ES" dirty="0"/>
          </a:p>
          <a:p>
            <a:pPr eaLnBrk="1" hangingPunct="1">
              <a:lnSpc>
                <a:spcPct val="80000"/>
              </a:lnSpc>
            </a:pPr>
            <a:r>
              <a:rPr lang="es-ES" altLang="es-ES" dirty="0"/>
              <a:t>Los inmunocomplejos subepiteliales pueden </a:t>
            </a:r>
            <a:r>
              <a:rPr lang="es-ES" altLang="es-ES" b="1" dirty="0">
                <a:solidFill>
                  <a:srgbClr val="0000CC"/>
                </a:solidFill>
              </a:rPr>
              <a:t>permanecer años</a:t>
            </a:r>
            <a:r>
              <a:rPr lang="es-ES" altLang="es-ES" dirty="0"/>
              <a:t> y son englobados lentamente por MBG: proteinuria persiste después de cese de la causa que originó el depósito</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34</a:t>
            </a:fld>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673939A-32B4-4997-8AB9-50719E55CB0E}"/>
              </a:ext>
            </a:extLst>
          </p:cNvPr>
          <p:cNvSpPr>
            <a:spLocks noGrp="1" noChangeArrowheads="1"/>
          </p:cNvSpPr>
          <p:nvPr>
            <p:ph type="title"/>
          </p:nvPr>
        </p:nvSpPr>
        <p:spPr>
          <a:xfrm>
            <a:off x="1981200" y="327025"/>
            <a:ext cx="8229600" cy="941388"/>
          </a:xfrm>
        </p:spPr>
        <p:txBody>
          <a:bodyPr/>
          <a:lstStyle/>
          <a:p>
            <a:pPr eaLnBrk="1" hangingPunct="1"/>
            <a:r>
              <a:rPr lang="es-ES" altLang="es-ES" sz="4000" b="1" dirty="0"/>
              <a:t>Nefropatía membranosa. Patogenia</a:t>
            </a:r>
          </a:p>
        </p:txBody>
      </p:sp>
      <p:sp>
        <p:nvSpPr>
          <p:cNvPr id="50179" name="Rectangle 3">
            <a:extLst>
              <a:ext uri="{FF2B5EF4-FFF2-40B4-BE49-F238E27FC236}">
                <a16:creationId xmlns:a16="http://schemas.microsoft.com/office/drawing/2014/main" id="{E85A664F-453B-4D81-9D1F-31D411A04513}"/>
              </a:ext>
            </a:extLst>
          </p:cNvPr>
          <p:cNvSpPr>
            <a:spLocks noGrp="1" noChangeArrowheads="1"/>
          </p:cNvSpPr>
          <p:nvPr>
            <p:ph type="body" idx="1"/>
          </p:nvPr>
        </p:nvSpPr>
        <p:spPr>
          <a:xfrm>
            <a:off x="978159" y="1478402"/>
            <a:ext cx="10375641" cy="4319587"/>
          </a:xfrm>
        </p:spPr>
        <p:txBody>
          <a:bodyPr>
            <a:normAutofit/>
          </a:bodyPr>
          <a:lstStyle/>
          <a:p>
            <a:pPr algn="l"/>
            <a:r>
              <a:rPr lang="es-ES" sz="2400" dirty="0">
                <a:solidFill>
                  <a:srgbClr val="000000"/>
                </a:solidFill>
                <a:latin typeface="Calibri" panose="020F0502020204030204" pitchFamily="34" charset="0"/>
                <a:cs typeface="Calibri" panose="020F0502020204030204" pitchFamily="34" charset="0"/>
              </a:rPr>
              <a:t>Etiopatogenia: Una </a:t>
            </a:r>
            <a:r>
              <a:rPr lang="es-ES" sz="2400" b="0" i="0" u="none" strike="noStrike" baseline="0" dirty="0">
                <a:solidFill>
                  <a:srgbClr val="000000"/>
                </a:solidFill>
                <a:latin typeface="Calibri" panose="020F0502020204030204" pitchFamily="34" charset="0"/>
                <a:cs typeface="Calibri" panose="020F0502020204030204" pitchFamily="34" charset="0"/>
              </a:rPr>
              <a:t>proteína </a:t>
            </a:r>
            <a:r>
              <a:rPr lang="es-ES" sz="2400" b="0" i="0" u="none" strike="noStrike" baseline="0" dirty="0" err="1">
                <a:solidFill>
                  <a:srgbClr val="000000"/>
                </a:solidFill>
                <a:latin typeface="Calibri" panose="020F0502020204030204" pitchFamily="34" charset="0"/>
                <a:cs typeface="Calibri" panose="020F0502020204030204" pitchFamily="34" charset="0"/>
              </a:rPr>
              <a:t>podocitaria</a:t>
            </a:r>
            <a:r>
              <a:rPr lang="es-ES" sz="2400" dirty="0">
                <a:solidFill>
                  <a:srgbClr val="000000"/>
                </a:solidFill>
                <a:latin typeface="Calibri" panose="020F0502020204030204" pitchFamily="34" charset="0"/>
                <a:cs typeface="Calibri" panose="020F0502020204030204" pitchFamily="34" charset="0"/>
              </a:rPr>
              <a:t> (</a:t>
            </a:r>
            <a:r>
              <a:rPr lang="es-ES" sz="2400" b="0" i="0" u="none" strike="noStrike" baseline="0" dirty="0">
                <a:solidFill>
                  <a:srgbClr val="000000"/>
                </a:solidFill>
                <a:latin typeface="Calibri" panose="020F0502020204030204" pitchFamily="34" charset="0"/>
                <a:cs typeface="Calibri" panose="020F0502020204030204" pitchFamily="34" charset="0"/>
              </a:rPr>
              <a:t>el receptor de la fosfolipasa A2 del tipo M; </a:t>
            </a:r>
            <a:r>
              <a:rPr lang="es-ES" sz="2400" b="1" i="0" u="none" strike="noStrike" baseline="0" dirty="0">
                <a:solidFill>
                  <a:srgbClr val="000000"/>
                </a:solidFill>
                <a:latin typeface="Calibri" panose="020F0502020204030204" pitchFamily="34" charset="0"/>
                <a:cs typeface="Calibri" panose="020F0502020204030204" pitchFamily="34" charset="0"/>
              </a:rPr>
              <a:t>PLA2R</a:t>
            </a:r>
            <a:r>
              <a:rPr lang="es-ES" sz="2400" b="0" i="0" u="none" strike="noStrike" baseline="0" dirty="0">
                <a:solidFill>
                  <a:srgbClr val="000000"/>
                </a:solidFill>
                <a:latin typeface="Calibri" panose="020F0502020204030204" pitchFamily="34" charset="0"/>
                <a:cs typeface="Calibri" panose="020F0502020204030204" pitchFamily="34" charset="0"/>
              </a:rPr>
              <a:t> en sus siglas en inglés), constituye el antígeno responsable de un 70-80% de las </a:t>
            </a:r>
            <a:r>
              <a:rPr lang="es-ES" sz="2400" b="0" i="0" u="none" strike="noStrike" baseline="0" dirty="0" err="1">
                <a:solidFill>
                  <a:srgbClr val="000000"/>
                </a:solidFill>
                <a:latin typeface="Calibri" panose="020F0502020204030204" pitchFamily="34" charset="0"/>
                <a:cs typeface="Calibri" panose="020F0502020204030204" pitchFamily="34" charset="0"/>
              </a:rPr>
              <a:t>NMIdiopáticas</a:t>
            </a:r>
            <a:r>
              <a:rPr lang="es-ES" sz="2400" b="0" i="0" u="none" strike="noStrike" baseline="0" dirty="0">
                <a:solidFill>
                  <a:srgbClr val="000000"/>
                </a:solidFill>
                <a:latin typeface="Calibri" panose="020F0502020204030204" pitchFamily="34" charset="0"/>
                <a:cs typeface="Calibri" panose="020F0502020204030204" pitchFamily="34" charset="0"/>
              </a:rPr>
              <a:t>. </a:t>
            </a:r>
          </a:p>
          <a:p>
            <a:pPr algn="l"/>
            <a:r>
              <a:rPr lang="es-ES" sz="2400" b="0" i="0" u="none" strike="noStrike" baseline="0" dirty="0">
                <a:solidFill>
                  <a:srgbClr val="000000"/>
                </a:solidFill>
                <a:latin typeface="Calibri" panose="020F0502020204030204" pitchFamily="34" charset="0"/>
                <a:cs typeface="Calibri" panose="020F0502020204030204" pitchFamily="34" charset="0"/>
              </a:rPr>
              <a:t>Los anticuerpos formados contra esta proteína PLA2R (IgG4 principalmente) atraviesan el capilar glomerular y se unen a la proteína a lo largo de la vertiente externa, o subepitelial, de la pared capilar, formando los típicos depósitos subepiteliales.</a:t>
            </a:r>
          </a:p>
          <a:p>
            <a:pPr algn="l"/>
            <a:r>
              <a:rPr lang="es-ES" sz="2400" b="0" i="0" u="none" strike="noStrike" baseline="0" dirty="0">
                <a:latin typeface="Calibri" panose="020F0502020204030204" pitchFamily="34" charset="0"/>
                <a:cs typeface="Calibri" panose="020F0502020204030204" pitchFamily="34" charset="0"/>
              </a:rPr>
              <a:t>La determinación de </a:t>
            </a:r>
            <a:r>
              <a:rPr lang="es-ES" sz="2400" b="1" i="0" u="sng" strike="noStrike" baseline="0" dirty="0">
                <a:latin typeface="Calibri" panose="020F0502020204030204" pitchFamily="34" charset="0"/>
                <a:cs typeface="Calibri" panose="020F0502020204030204" pitchFamily="34" charset="0"/>
              </a:rPr>
              <a:t>Ac anti-PLA2R </a:t>
            </a:r>
            <a:r>
              <a:rPr lang="es-ES" sz="2400" b="0" i="0" u="none" strike="noStrike" baseline="0" dirty="0">
                <a:latin typeface="Calibri" panose="020F0502020204030204" pitchFamily="34" charset="0"/>
                <a:cs typeface="Calibri" panose="020F0502020204030204" pitchFamily="34" charset="0"/>
              </a:rPr>
              <a:t>ha supuesto un gran avance el diagnóstico diferencial rápido de las GMN M, para diferenciar las formas primarias de las secundarias. Diversos autores consideran que la positividad de anti-PLA2R es siempre diagnóstica de NM idiopática</a:t>
            </a:r>
            <a:endParaRPr lang="es-ES" altLang="es-ES" sz="2400" b="1" dirty="0">
              <a:solidFill>
                <a:srgbClr val="0000CC"/>
              </a:solidFill>
              <a:latin typeface="Calibri" panose="020F0502020204030204" pitchFamily="34" charset="0"/>
              <a:cs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35</a:t>
            </a:fld>
            <a:endParaRPr lang="es-ES"/>
          </a:p>
        </p:txBody>
      </p:sp>
    </p:spTree>
    <p:extLst>
      <p:ext uri="{BB962C8B-B14F-4D97-AF65-F5344CB8AC3E}">
        <p14:creationId xmlns:p14="http://schemas.microsoft.com/office/powerpoint/2010/main" val="61844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8A38F0B3-0975-4A90-B9AD-8BC47F8BDBA1}"/>
              </a:ext>
            </a:extLst>
          </p:cNvPr>
          <p:cNvGrpSpPr>
            <a:grpSpLocks/>
          </p:cNvGrpSpPr>
          <p:nvPr/>
        </p:nvGrpSpPr>
        <p:grpSpPr bwMode="auto">
          <a:xfrm>
            <a:off x="1905000" y="1125539"/>
            <a:ext cx="8382000" cy="5165725"/>
            <a:chOff x="240" y="902"/>
            <a:chExt cx="5280" cy="3254"/>
          </a:xfrm>
        </p:grpSpPr>
        <p:grpSp>
          <p:nvGrpSpPr>
            <p:cNvPr id="51212" name="Group 3">
              <a:extLst>
                <a:ext uri="{FF2B5EF4-FFF2-40B4-BE49-F238E27FC236}">
                  <a16:creationId xmlns:a16="http://schemas.microsoft.com/office/drawing/2014/main" id="{BA8EADF7-9526-4372-92C2-BC3F297C5F50}"/>
                </a:ext>
              </a:extLst>
            </p:cNvPr>
            <p:cNvGrpSpPr>
              <a:grpSpLocks/>
            </p:cNvGrpSpPr>
            <p:nvPr/>
          </p:nvGrpSpPr>
          <p:grpSpPr bwMode="auto">
            <a:xfrm>
              <a:off x="240" y="902"/>
              <a:ext cx="5280" cy="3254"/>
              <a:chOff x="240" y="902"/>
              <a:chExt cx="5280" cy="3254"/>
            </a:xfrm>
          </p:grpSpPr>
          <p:grpSp>
            <p:nvGrpSpPr>
              <p:cNvPr id="51214" name="Group 4">
                <a:extLst>
                  <a:ext uri="{FF2B5EF4-FFF2-40B4-BE49-F238E27FC236}">
                    <a16:creationId xmlns:a16="http://schemas.microsoft.com/office/drawing/2014/main" id="{725AAD4D-C0CB-4C8C-907B-F88988AB36C1}"/>
                  </a:ext>
                </a:extLst>
              </p:cNvPr>
              <p:cNvGrpSpPr>
                <a:grpSpLocks/>
              </p:cNvGrpSpPr>
              <p:nvPr/>
            </p:nvGrpSpPr>
            <p:grpSpPr bwMode="auto">
              <a:xfrm>
                <a:off x="240" y="902"/>
                <a:ext cx="5280" cy="3254"/>
                <a:chOff x="240" y="902"/>
                <a:chExt cx="5280" cy="3254"/>
              </a:xfrm>
            </p:grpSpPr>
            <p:pic>
              <p:nvPicPr>
                <p:cNvPr id="51217" name="Picture 5">
                  <a:extLst>
                    <a:ext uri="{FF2B5EF4-FFF2-40B4-BE49-F238E27FC236}">
                      <a16:creationId xmlns:a16="http://schemas.microsoft.com/office/drawing/2014/main" id="{4DD4C654-EF3D-4467-A66F-F09F64894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40" y="902"/>
                  <a:ext cx="5280" cy="3254"/>
                </a:xfrm>
                <a:prstGeom prst="rect">
                  <a:avLst/>
                </a:prstGeom>
                <a:noFill/>
                <a:ln w="38100">
                  <a:solidFill>
                    <a:srgbClr val="99CCFF"/>
                  </a:solidFill>
                  <a:miter lim="800000"/>
                  <a:headEnd/>
                  <a:tailEnd/>
                </a:ln>
                <a:extLst>
                  <a:ext uri="{909E8E84-426E-40DD-AFC4-6F175D3DCCD1}">
                    <a14:hiddenFill xmlns:a14="http://schemas.microsoft.com/office/drawing/2010/main">
                      <a:solidFill>
                        <a:srgbClr val="FFFFFF"/>
                      </a:solidFill>
                    </a14:hiddenFill>
                  </a:ext>
                </a:extLst>
              </p:spPr>
            </p:pic>
            <p:sp>
              <p:nvSpPr>
                <p:cNvPr id="51218" name="Rectangle 6">
                  <a:extLst>
                    <a:ext uri="{FF2B5EF4-FFF2-40B4-BE49-F238E27FC236}">
                      <a16:creationId xmlns:a16="http://schemas.microsoft.com/office/drawing/2014/main" id="{86ECA374-5061-43AB-B0D2-21F5B4A4380D}"/>
                    </a:ext>
                  </a:extLst>
                </p:cNvPr>
                <p:cNvSpPr>
                  <a:spLocks noChangeArrowheads="1"/>
                </p:cNvSpPr>
                <p:nvPr/>
              </p:nvSpPr>
              <p:spPr bwMode="auto">
                <a:xfrm>
                  <a:off x="2925" y="1344"/>
                  <a:ext cx="2450" cy="31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1215" name="Rectangle 7">
                <a:extLst>
                  <a:ext uri="{FF2B5EF4-FFF2-40B4-BE49-F238E27FC236}">
                    <a16:creationId xmlns:a16="http://schemas.microsoft.com/office/drawing/2014/main" id="{B33ADA45-B0D8-485E-A245-D581F481AC3E}"/>
                  </a:ext>
                </a:extLst>
              </p:cNvPr>
              <p:cNvSpPr>
                <a:spLocks noChangeArrowheads="1"/>
              </p:cNvSpPr>
              <p:nvPr/>
            </p:nvSpPr>
            <p:spPr bwMode="auto">
              <a:xfrm>
                <a:off x="385" y="1026"/>
                <a:ext cx="726" cy="40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1216" name="Rectangle 8">
                <a:extLst>
                  <a:ext uri="{FF2B5EF4-FFF2-40B4-BE49-F238E27FC236}">
                    <a16:creationId xmlns:a16="http://schemas.microsoft.com/office/drawing/2014/main" id="{DCFC8479-123B-4D5B-B79B-EC4B660A8893}"/>
                  </a:ext>
                </a:extLst>
              </p:cNvPr>
              <p:cNvSpPr>
                <a:spLocks noChangeArrowheads="1"/>
              </p:cNvSpPr>
              <p:nvPr/>
            </p:nvSpPr>
            <p:spPr bwMode="auto">
              <a:xfrm>
                <a:off x="793" y="1026"/>
                <a:ext cx="590" cy="18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1213" name="Text Box 9">
              <a:extLst>
                <a:ext uri="{FF2B5EF4-FFF2-40B4-BE49-F238E27FC236}">
                  <a16:creationId xmlns:a16="http://schemas.microsoft.com/office/drawing/2014/main" id="{2EF238F3-898C-4137-9BF5-1D9D4CF0E76D}"/>
                </a:ext>
              </a:extLst>
            </p:cNvPr>
            <p:cNvSpPr txBox="1">
              <a:spLocks noChangeArrowheads="1"/>
            </p:cNvSpPr>
            <p:nvPr/>
          </p:nvSpPr>
          <p:spPr bwMode="auto">
            <a:xfrm>
              <a:off x="793" y="2207"/>
              <a:ext cx="862" cy="49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s-ES" altLang="es-ES"/>
                <a:t>Luz capilar</a:t>
              </a:r>
            </a:p>
            <a:p>
              <a:pPr algn="ctr" eaLnBrk="1" hangingPunct="1">
                <a:spcBef>
                  <a:spcPct val="50000"/>
                </a:spcBef>
              </a:pPr>
              <a:endParaRPr lang="es-ES" altLang="es-ES"/>
            </a:p>
          </p:txBody>
        </p:sp>
      </p:grpSp>
      <p:sp>
        <p:nvSpPr>
          <p:cNvPr id="51203" name="Text Box 10">
            <a:extLst>
              <a:ext uri="{FF2B5EF4-FFF2-40B4-BE49-F238E27FC236}">
                <a16:creationId xmlns:a16="http://schemas.microsoft.com/office/drawing/2014/main" id="{6021B13C-AC10-4EEA-B77D-4169C10E44E5}"/>
              </a:ext>
            </a:extLst>
          </p:cNvPr>
          <p:cNvSpPr txBox="1">
            <a:spLocks noChangeArrowheads="1"/>
          </p:cNvSpPr>
          <p:nvPr/>
        </p:nvSpPr>
        <p:spPr bwMode="auto">
          <a:xfrm>
            <a:off x="1524000" y="115888"/>
            <a:ext cx="9144000" cy="519112"/>
          </a:xfrm>
          <a:prstGeom prst="rect">
            <a:avLst/>
          </a:prstGeom>
          <a:noFill/>
          <a:ln>
            <a:noFill/>
          </a:ln>
          <a:effectLst>
            <a:prstShdw prst="shdw17" dist="17961" dir="2700000">
              <a:srgbClr val="3D7A99"/>
            </a:prstShdw>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38100">
                <a:solidFill>
                  <a:schemeClr val="bg1"/>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s-ES_tradnl" altLang="es-ES" sz="2800" b="1"/>
              <a:t>Depósitos inmunes en las GN</a:t>
            </a:r>
            <a:endParaRPr lang="es-ES" altLang="es-ES" sz="2000" b="1"/>
          </a:p>
        </p:txBody>
      </p:sp>
      <p:sp>
        <p:nvSpPr>
          <p:cNvPr id="51204" name="Line 11">
            <a:extLst>
              <a:ext uri="{FF2B5EF4-FFF2-40B4-BE49-F238E27FC236}">
                <a16:creationId xmlns:a16="http://schemas.microsoft.com/office/drawing/2014/main" id="{12F03720-3AA5-4E4D-9B1D-2832629C668C}"/>
              </a:ext>
            </a:extLst>
          </p:cNvPr>
          <p:cNvSpPr>
            <a:spLocks noChangeShapeType="1"/>
          </p:cNvSpPr>
          <p:nvPr/>
        </p:nvSpPr>
        <p:spPr bwMode="auto">
          <a:xfrm flipV="1">
            <a:off x="6096001" y="4292600"/>
            <a:ext cx="576263"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1205" name="Text Box 12">
            <a:extLst>
              <a:ext uri="{FF2B5EF4-FFF2-40B4-BE49-F238E27FC236}">
                <a16:creationId xmlns:a16="http://schemas.microsoft.com/office/drawing/2014/main" id="{EEF02C18-F0E1-43AC-AB87-87F9D03F45AF}"/>
              </a:ext>
            </a:extLst>
          </p:cNvPr>
          <p:cNvSpPr txBox="1">
            <a:spLocks noChangeArrowheads="1"/>
          </p:cNvSpPr>
          <p:nvPr/>
        </p:nvSpPr>
        <p:spPr bwMode="auto">
          <a:xfrm>
            <a:off x="9264651" y="2852739"/>
            <a:ext cx="1439863"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s-ES" altLang="es-ES" b="1">
                <a:solidFill>
                  <a:srgbClr val="0000FF"/>
                </a:solidFill>
              </a:rPr>
              <a:t>Subepitelial</a:t>
            </a:r>
          </a:p>
        </p:txBody>
      </p:sp>
      <p:sp>
        <p:nvSpPr>
          <p:cNvPr id="51206" name="Line 13">
            <a:extLst>
              <a:ext uri="{FF2B5EF4-FFF2-40B4-BE49-F238E27FC236}">
                <a16:creationId xmlns:a16="http://schemas.microsoft.com/office/drawing/2014/main" id="{DFEA6E65-BA81-4A52-9598-292C23FA31CE}"/>
              </a:ext>
            </a:extLst>
          </p:cNvPr>
          <p:cNvSpPr>
            <a:spLocks noChangeShapeType="1"/>
          </p:cNvSpPr>
          <p:nvPr/>
        </p:nvSpPr>
        <p:spPr bwMode="auto">
          <a:xfrm flipH="1">
            <a:off x="8543926" y="3213100"/>
            <a:ext cx="792163" cy="431800"/>
          </a:xfrm>
          <a:prstGeom prst="line">
            <a:avLst/>
          </a:prstGeom>
          <a:noFill/>
          <a:ln w="349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1207" name="Text Box 14">
            <a:extLst>
              <a:ext uri="{FF2B5EF4-FFF2-40B4-BE49-F238E27FC236}">
                <a16:creationId xmlns:a16="http://schemas.microsoft.com/office/drawing/2014/main" id="{D95262E8-CB05-4E3A-8DA8-2F13C7B51253}"/>
              </a:ext>
            </a:extLst>
          </p:cNvPr>
          <p:cNvSpPr txBox="1">
            <a:spLocks noChangeArrowheads="1"/>
          </p:cNvSpPr>
          <p:nvPr/>
        </p:nvSpPr>
        <p:spPr bwMode="auto">
          <a:xfrm>
            <a:off x="1558926" y="1131888"/>
            <a:ext cx="18002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s-ES" altLang="es-ES"/>
              <a:t>Podocito (célula epitelial)</a:t>
            </a:r>
          </a:p>
        </p:txBody>
      </p:sp>
      <p:sp>
        <p:nvSpPr>
          <p:cNvPr id="51208" name="Text Box 15">
            <a:extLst>
              <a:ext uri="{FF2B5EF4-FFF2-40B4-BE49-F238E27FC236}">
                <a16:creationId xmlns:a16="http://schemas.microsoft.com/office/drawing/2014/main" id="{965A7B76-EDA1-46C5-8970-EA3395A1AFEA}"/>
              </a:ext>
            </a:extLst>
          </p:cNvPr>
          <p:cNvSpPr txBox="1">
            <a:spLocks noChangeArrowheads="1"/>
          </p:cNvSpPr>
          <p:nvPr/>
        </p:nvSpPr>
        <p:spPr bwMode="auto">
          <a:xfrm>
            <a:off x="5808664" y="5805488"/>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s-ES" altLang="es-ES"/>
              <a:t>Endotelio</a:t>
            </a:r>
          </a:p>
        </p:txBody>
      </p:sp>
      <p:grpSp>
        <p:nvGrpSpPr>
          <p:cNvPr id="184336" name="Group 16">
            <a:extLst>
              <a:ext uri="{FF2B5EF4-FFF2-40B4-BE49-F238E27FC236}">
                <a16:creationId xmlns:a16="http://schemas.microsoft.com/office/drawing/2014/main" id="{9F2A79C1-5FA5-4228-81E1-51FB832BB02F}"/>
              </a:ext>
            </a:extLst>
          </p:cNvPr>
          <p:cNvGrpSpPr>
            <a:grpSpLocks/>
          </p:cNvGrpSpPr>
          <p:nvPr/>
        </p:nvGrpSpPr>
        <p:grpSpPr bwMode="auto">
          <a:xfrm>
            <a:off x="6527800" y="3500438"/>
            <a:ext cx="1079500" cy="215900"/>
            <a:chOff x="3152" y="2205"/>
            <a:chExt cx="680" cy="136"/>
          </a:xfrm>
        </p:grpSpPr>
        <p:sp>
          <p:nvSpPr>
            <p:cNvPr id="51210" name="Oval 17">
              <a:extLst>
                <a:ext uri="{FF2B5EF4-FFF2-40B4-BE49-F238E27FC236}">
                  <a16:creationId xmlns:a16="http://schemas.microsoft.com/office/drawing/2014/main" id="{F8815446-EA62-447C-95D8-5EDF7E3081F8}"/>
                </a:ext>
              </a:extLst>
            </p:cNvPr>
            <p:cNvSpPr>
              <a:spLocks noChangeArrowheads="1"/>
            </p:cNvSpPr>
            <p:nvPr/>
          </p:nvSpPr>
          <p:spPr bwMode="auto">
            <a:xfrm>
              <a:off x="3152" y="2205"/>
              <a:ext cx="181" cy="13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1211" name="Oval 18">
              <a:extLst>
                <a:ext uri="{FF2B5EF4-FFF2-40B4-BE49-F238E27FC236}">
                  <a16:creationId xmlns:a16="http://schemas.microsoft.com/office/drawing/2014/main" id="{D7BA4AFF-9B5A-431B-A53D-64E177A0355A}"/>
                </a:ext>
              </a:extLst>
            </p:cNvPr>
            <p:cNvSpPr>
              <a:spLocks noChangeArrowheads="1"/>
            </p:cNvSpPr>
            <p:nvPr/>
          </p:nvSpPr>
          <p:spPr bwMode="auto">
            <a:xfrm>
              <a:off x="3651" y="2205"/>
              <a:ext cx="181" cy="136"/>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 name="Marcador de número de diapositiva 3"/>
          <p:cNvSpPr>
            <a:spLocks noGrp="1"/>
          </p:cNvSpPr>
          <p:nvPr>
            <p:ph type="sldNum" sz="quarter" idx="12"/>
          </p:nvPr>
        </p:nvSpPr>
        <p:spPr/>
        <p:txBody>
          <a:bodyPr/>
          <a:lstStyle/>
          <a:p>
            <a:fld id="{11B79EA5-9E52-4B74-B22D-AE5DAFDF010E}" type="slidenum">
              <a:rPr lang="es-ES" smtClean="0"/>
              <a:t>36</a:t>
            </a:fld>
            <a:endParaRPr lang="es-E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36"/>
                                        </p:tgtEl>
                                        <p:attrNameLst>
                                          <p:attrName>style.visibility</p:attrName>
                                        </p:attrNameLst>
                                      </p:cBhvr>
                                      <p:to>
                                        <p:strVal val="visible"/>
                                      </p:to>
                                    </p:set>
                                    <p:animEffect transition="in" filter="box(in)">
                                      <p:cBhvr>
                                        <p:cTn id="7" dur="500"/>
                                        <p:tgtEl>
                                          <p:spTgt spid="184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2C8E45F-8165-4D9F-A5C5-ACAAA0C79718}"/>
              </a:ext>
            </a:extLst>
          </p:cNvPr>
          <p:cNvSpPr>
            <a:spLocks noGrp="1" noChangeArrowheads="1"/>
          </p:cNvSpPr>
          <p:nvPr>
            <p:ph type="title"/>
          </p:nvPr>
        </p:nvSpPr>
        <p:spPr>
          <a:xfrm>
            <a:off x="1981200" y="44450"/>
            <a:ext cx="8229600" cy="1143000"/>
          </a:xfrm>
        </p:spPr>
        <p:txBody>
          <a:bodyPr/>
          <a:lstStyle/>
          <a:p>
            <a:pPr eaLnBrk="1" hangingPunct="1"/>
            <a:r>
              <a:rPr lang="es-ES" altLang="es-ES" sz="4000" b="1" dirty="0"/>
              <a:t>Histología n. membranosa</a:t>
            </a:r>
          </a:p>
        </p:txBody>
      </p:sp>
      <p:graphicFrame>
        <p:nvGraphicFramePr>
          <p:cNvPr id="54275" name="Object 4">
            <a:extLst>
              <a:ext uri="{FF2B5EF4-FFF2-40B4-BE49-F238E27FC236}">
                <a16:creationId xmlns:a16="http://schemas.microsoft.com/office/drawing/2014/main" id="{8DAB8D3B-04BD-481C-9C89-B9B330A5F3B5}"/>
              </a:ext>
            </a:extLst>
          </p:cNvPr>
          <p:cNvGraphicFramePr>
            <a:graphicFrameLocks noGrp="1"/>
          </p:cNvGraphicFramePr>
          <p:nvPr>
            <p:ph idx="1"/>
            <p:extLst>
              <p:ext uri="{D42A27DB-BD31-4B8C-83A1-F6EECF244321}">
                <p14:modId xmlns:p14="http://schemas.microsoft.com/office/powerpoint/2010/main" val="3412475819"/>
              </p:ext>
            </p:extLst>
          </p:nvPr>
        </p:nvGraphicFramePr>
        <p:xfrm>
          <a:off x="7319963" y="1268414"/>
          <a:ext cx="3390900" cy="2533650"/>
        </p:xfrm>
        <a:graphic>
          <a:graphicData uri="http://schemas.openxmlformats.org/presentationml/2006/ole">
            <mc:AlternateContent xmlns:mc="http://schemas.openxmlformats.org/markup-compatibility/2006">
              <mc:Choice xmlns:v="urn:schemas-microsoft-com:vml" Requires="v">
                <p:oleObj spid="_x0000_s3080" name="Imagen de mapa de bits" r:id="rId4" imgW="3391093" imgH="2533007" progId="Paint.Picture">
                  <p:embed/>
                </p:oleObj>
              </mc:Choice>
              <mc:Fallback>
                <p:oleObj name="Imagen de mapa de bits" r:id="rId4" imgW="3391093" imgH="2533007" progId="Paint.Picture">
                  <p:embed/>
                  <p:pic>
                    <p:nvPicPr>
                      <p:cNvPr id="54275" name="Object 4">
                        <a:extLst>
                          <a:ext uri="{FF2B5EF4-FFF2-40B4-BE49-F238E27FC236}">
                            <a16:creationId xmlns:a16="http://schemas.microsoft.com/office/drawing/2014/main" id="{8DAB8D3B-04BD-481C-9C89-B9B330A5F3B5}"/>
                          </a:ext>
                        </a:extLst>
                      </p:cNvPr>
                      <p:cNvPicPr>
                        <a:picLocks noChangeArrowheads="1"/>
                      </p:cNvPicPr>
                      <p:nvPr/>
                    </p:nvPicPr>
                    <p:blipFill>
                      <a:blip r:embed="rId5">
                        <a:extLst>
                          <a:ext uri="{28A0092B-C50C-407E-A947-70E740481C1C}">
                            <a14:useLocalDpi xmlns:a14="http://schemas.microsoft.com/office/drawing/2010/main" val="0"/>
                          </a:ext>
                        </a:extLst>
                      </a:blip>
                      <a:srcRect l="7700" r="8450" b="6790"/>
                      <a:stretch>
                        <a:fillRect/>
                      </a:stretch>
                    </p:blipFill>
                    <p:spPr bwMode="auto">
                      <a:xfrm>
                        <a:off x="7319963" y="1268414"/>
                        <a:ext cx="33909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4276" name="Group 6">
            <a:extLst>
              <a:ext uri="{FF2B5EF4-FFF2-40B4-BE49-F238E27FC236}">
                <a16:creationId xmlns:a16="http://schemas.microsoft.com/office/drawing/2014/main" id="{197576EF-6372-49F8-A351-8E1811DC50B4}"/>
              </a:ext>
            </a:extLst>
          </p:cNvPr>
          <p:cNvGrpSpPr>
            <a:grpSpLocks noChangeAspect="1"/>
          </p:cNvGrpSpPr>
          <p:nvPr/>
        </p:nvGrpSpPr>
        <p:grpSpPr bwMode="auto">
          <a:xfrm>
            <a:off x="2135189" y="5013325"/>
            <a:ext cx="1258887" cy="1220788"/>
            <a:chOff x="1104" y="1104"/>
            <a:chExt cx="1584" cy="1536"/>
          </a:xfrm>
        </p:grpSpPr>
        <p:sp>
          <p:nvSpPr>
            <p:cNvPr id="54308" name="AutoShape 7">
              <a:extLst>
                <a:ext uri="{FF2B5EF4-FFF2-40B4-BE49-F238E27FC236}">
                  <a16:creationId xmlns:a16="http://schemas.microsoft.com/office/drawing/2014/main" id="{C610D880-F37C-4442-965A-ED2F9BE53D46}"/>
                </a:ext>
              </a:extLst>
            </p:cNvPr>
            <p:cNvSpPr>
              <a:spLocks noChangeAspect="1" noChangeArrowheads="1"/>
            </p:cNvSpPr>
            <p:nvPr/>
          </p:nvSpPr>
          <p:spPr bwMode="auto">
            <a:xfrm>
              <a:off x="1728" y="1776"/>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9" name="Oval 8">
              <a:extLst>
                <a:ext uri="{FF2B5EF4-FFF2-40B4-BE49-F238E27FC236}">
                  <a16:creationId xmlns:a16="http://schemas.microsoft.com/office/drawing/2014/main" id="{B46567D4-7A58-4EEB-8311-FDF07B548D2C}"/>
                </a:ext>
              </a:extLst>
            </p:cNvPr>
            <p:cNvSpPr>
              <a:spLocks noChangeAspect="1" noChangeArrowheads="1"/>
            </p:cNvSpPr>
            <p:nvPr/>
          </p:nvSpPr>
          <p:spPr bwMode="auto">
            <a:xfrm>
              <a:off x="1104" y="1104"/>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10" name="Oval 9">
              <a:extLst>
                <a:ext uri="{FF2B5EF4-FFF2-40B4-BE49-F238E27FC236}">
                  <a16:creationId xmlns:a16="http://schemas.microsoft.com/office/drawing/2014/main" id="{479D2ED5-4E25-4E0E-97C1-77FE2DC35CA0}"/>
                </a:ext>
              </a:extLst>
            </p:cNvPr>
            <p:cNvSpPr>
              <a:spLocks noChangeAspect="1" noChangeArrowheads="1"/>
            </p:cNvSpPr>
            <p:nvPr/>
          </p:nvSpPr>
          <p:spPr bwMode="auto">
            <a:xfrm rot="-5400000">
              <a:off x="1848" y="1800"/>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11" name="Line 10">
              <a:extLst>
                <a:ext uri="{FF2B5EF4-FFF2-40B4-BE49-F238E27FC236}">
                  <a16:creationId xmlns:a16="http://schemas.microsoft.com/office/drawing/2014/main" id="{7BF2A18F-8071-4437-93E7-38FEDE08CBA1}"/>
                </a:ext>
              </a:extLst>
            </p:cNvPr>
            <p:cNvSpPr>
              <a:spLocks noChangeAspect="1" noChangeShapeType="1"/>
            </p:cNvSpPr>
            <p:nvPr/>
          </p:nvSpPr>
          <p:spPr bwMode="auto">
            <a:xfrm>
              <a:off x="1488" y="2064"/>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312" name="Line 11">
              <a:extLst>
                <a:ext uri="{FF2B5EF4-FFF2-40B4-BE49-F238E27FC236}">
                  <a16:creationId xmlns:a16="http://schemas.microsoft.com/office/drawing/2014/main" id="{B9714CAD-BB03-40BF-BB47-A50D250CBE88}"/>
                </a:ext>
              </a:extLst>
            </p:cNvPr>
            <p:cNvSpPr>
              <a:spLocks noChangeAspect="1" noChangeShapeType="1"/>
            </p:cNvSpPr>
            <p:nvPr/>
          </p:nvSpPr>
          <p:spPr bwMode="auto">
            <a:xfrm flipV="1">
              <a:off x="2112" y="2064"/>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313" name="Line 12">
              <a:extLst>
                <a:ext uri="{FF2B5EF4-FFF2-40B4-BE49-F238E27FC236}">
                  <a16:creationId xmlns:a16="http://schemas.microsoft.com/office/drawing/2014/main" id="{C6CC3838-B9D4-43A9-8E15-211C8F565D39}"/>
                </a:ext>
              </a:extLst>
            </p:cNvPr>
            <p:cNvSpPr>
              <a:spLocks noChangeAspect="1" noChangeShapeType="1"/>
            </p:cNvSpPr>
            <p:nvPr/>
          </p:nvSpPr>
          <p:spPr bwMode="auto">
            <a:xfrm flipH="1" flipV="1">
              <a:off x="2064" y="1584"/>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314" name="Line 13">
              <a:extLst>
                <a:ext uri="{FF2B5EF4-FFF2-40B4-BE49-F238E27FC236}">
                  <a16:creationId xmlns:a16="http://schemas.microsoft.com/office/drawing/2014/main" id="{8B2EE34C-534A-41F0-90B6-6E24CC3D9E01}"/>
                </a:ext>
              </a:extLst>
            </p:cNvPr>
            <p:cNvSpPr>
              <a:spLocks noChangeAspect="1" noChangeShapeType="1"/>
            </p:cNvSpPr>
            <p:nvPr/>
          </p:nvSpPr>
          <p:spPr bwMode="auto">
            <a:xfrm flipH="1">
              <a:off x="1488" y="1536"/>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54315" name="Group 14">
              <a:extLst>
                <a:ext uri="{FF2B5EF4-FFF2-40B4-BE49-F238E27FC236}">
                  <a16:creationId xmlns:a16="http://schemas.microsoft.com/office/drawing/2014/main" id="{5C205DEB-10B4-4A47-99B7-F27BABF1463F}"/>
                </a:ext>
              </a:extLst>
            </p:cNvPr>
            <p:cNvGrpSpPr>
              <a:grpSpLocks noChangeAspect="1"/>
            </p:cNvGrpSpPr>
            <p:nvPr/>
          </p:nvGrpSpPr>
          <p:grpSpPr bwMode="auto">
            <a:xfrm>
              <a:off x="1152" y="1632"/>
              <a:ext cx="528" cy="432"/>
              <a:chOff x="1152" y="1632"/>
              <a:chExt cx="528" cy="432"/>
            </a:xfrm>
          </p:grpSpPr>
          <p:grpSp>
            <p:nvGrpSpPr>
              <p:cNvPr id="54337" name="Group 15">
                <a:extLst>
                  <a:ext uri="{FF2B5EF4-FFF2-40B4-BE49-F238E27FC236}">
                    <a16:creationId xmlns:a16="http://schemas.microsoft.com/office/drawing/2014/main" id="{B5C30A01-A07E-4815-B650-55F3FA4A6513}"/>
                  </a:ext>
                </a:extLst>
              </p:cNvPr>
              <p:cNvGrpSpPr>
                <a:grpSpLocks noChangeAspect="1"/>
              </p:cNvGrpSpPr>
              <p:nvPr/>
            </p:nvGrpSpPr>
            <p:grpSpPr bwMode="auto">
              <a:xfrm rot="5400000" flipH="1">
                <a:off x="1248" y="1632"/>
                <a:ext cx="432" cy="432"/>
                <a:chOff x="1680" y="2016"/>
                <a:chExt cx="432" cy="432"/>
              </a:xfrm>
            </p:grpSpPr>
            <p:sp>
              <p:nvSpPr>
                <p:cNvPr id="54341" name="Oval 16">
                  <a:extLst>
                    <a:ext uri="{FF2B5EF4-FFF2-40B4-BE49-F238E27FC236}">
                      <a16:creationId xmlns:a16="http://schemas.microsoft.com/office/drawing/2014/main" id="{F0581ED0-4919-41E6-B22D-550BBF37E5F8}"/>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42" name="AutoShape 17">
                  <a:extLst>
                    <a:ext uri="{FF2B5EF4-FFF2-40B4-BE49-F238E27FC236}">
                      <a16:creationId xmlns:a16="http://schemas.microsoft.com/office/drawing/2014/main" id="{7558896A-0419-4877-8C92-01D0044C0049}"/>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4338" name="Oval 18">
                <a:extLst>
                  <a:ext uri="{FF2B5EF4-FFF2-40B4-BE49-F238E27FC236}">
                    <a16:creationId xmlns:a16="http://schemas.microsoft.com/office/drawing/2014/main" id="{404E7CA8-F86F-4E61-A535-5604ED135EA0}"/>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39" name="AutoShape 19">
                <a:extLst>
                  <a:ext uri="{FF2B5EF4-FFF2-40B4-BE49-F238E27FC236}">
                    <a16:creationId xmlns:a16="http://schemas.microsoft.com/office/drawing/2014/main" id="{44A83235-1111-4F70-BF0E-2CE173A94DF8}"/>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40" name="Oval 20">
                <a:extLst>
                  <a:ext uri="{FF2B5EF4-FFF2-40B4-BE49-F238E27FC236}">
                    <a16:creationId xmlns:a16="http://schemas.microsoft.com/office/drawing/2014/main" id="{61258D21-1A83-4D28-B1CB-2FF0DDBA0797}"/>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54316" name="Group 21">
              <a:extLst>
                <a:ext uri="{FF2B5EF4-FFF2-40B4-BE49-F238E27FC236}">
                  <a16:creationId xmlns:a16="http://schemas.microsoft.com/office/drawing/2014/main" id="{A8C0763F-AA60-441D-A227-3C89FC7F6B76}"/>
                </a:ext>
              </a:extLst>
            </p:cNvPr>
            <p:cNvGrpSpPr>
              <a:grpSpLocks noChangeAspect="1"/>
            </p:cNvGrpSpPr>
            <p:nvPr/>
          </p:nvGrpSpPr>
          <p:grpSpPr bwMode="auto">
            <a:xfrm flipH="1">
              <a:off x="2016" y="1632"/>
              <a:ext cx="528" cy="432"/>
              <a:chOff x="1152" y="1632"/>
              <a:chExt cx="528" cy="432"/>
            </a:xfrm>
          </p:grpSpPr>
          <p:grpSp>
            <p:nvGrpSpPr>
              <p:cNvPr id="54331" name="Group 22">
                <a:extLst>
                  <a:ext uri="{FF2B5EF4-FFF2-40B4-BE49-F238E27FC236}">
                    <a16:creationId xmlns:a16="http://schemas.microsoft.com/office/drawing/2014/main" id="{00925881-912D-4EEE-B313-B0985D62672F}"/>
                  </a:ext>
                </a:extLst>
              </p:cNvPr>
              <p:cNvGrpSpPr>
                <a:grpSpLocks noChangeAspect="1"/>
              </p:cNvGrpSpPr>
              <p:nvPr/>
            </p:nvGrpSpPr>
            <p:grpSpPr bwMode="auto">
              <a:xfrm rot="5400000" flipH="1">
                <a:off x="1248" y="1632"/>
                <a:ext cx="432" cy="432"/>
                <a:chOff x="1680" y="2016"/>
                <a:chExt cx="432" cy="432"/>
              </a:xfrm>
            </p:grpSpPr>
            <p:sp>
              <p:nvSpPr>
                <p:cNvPr id="54335" name="Oval 23">
                  <a:extLst>
                    <a:ext uri="{FF2B5EF4-FFF2-40B4-BE49-F238E27FC236}">
                      <a16:creationId xmlns:a16="http://schemas.microsoft.com/office/drawing/2014/main" id="{C35C0681-0AD9-4F7C-91CD-A840BF2A1C34}"/>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36" name="AutoShape 24">
                  <a:extLst>
                    <a:ext uri="{FF2B5EF4-FFF2-40B4-BE49-F238E27FC236}">
                      <a16:creationId xmlns:a16="http://schemas.microsoft.com/office/drawing/2014/main" id="{D6F5384B-DB9E-42B1-9343-FDF19FB0553F}"/>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4332" name="Oval 25">
                <a:extLst>
                  <a:ext uri="{FF2B5EF4-FFF2-40B4-BE49-F238E27FC236}">
                    <a16:creationId xmlns:a16="http://schemas.microsoft.com/office/drawing/2014/main" id="{CC564C1B-F6B0-47C8-83C3-EBEF542F5790}"/>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33" name="AutoShape 26">
                <a:extLst>
                  <a:ext uri="{FF2B5EF4-FFF2-40B4-BE49-F238E27FC236}">
                    <a16:creationId xmlns:a16="http://schemas.microsoft.com/office/drawing/2014/main" id="{F46CACBF-7C76-44BE-8021-946A2CC6D5A2}"/>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34" name="Oval 27">
                <a:extLst>
                  <a:ext uri="{FF2B5EF4-FFF2-40B4-BE49-F238E27FC236}">
                    <a16:creationId xmlns:a16="http://schemas.microsoft.com/office/drawing/2014/main" id="{E1293E96-07B7-49EB-B80A-CA02DA75DEF2}"/>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54317" name="Group 28">
              <a:extLst>
                <a:ext uri="{FF2B5EF4-FFF2-40B4-BE49-F238E27FC236}">
                  <a16:creationId xmlns:a16="http://schemas.microsoft.com/office/drawing/2014/main" id="{F7BCF85D-CDA8-469F-B44E-6363B6432E8B}"/>
                </a:ext>
              </a:extLst>
            </p:cNvPr>
            <p:cNvGrpSpPr>
              <a:grpSpLocks noChangeAspect="1"/>
            </p:cNvGrpSpPr>
            <p:nvPr/>
          </p:nvGrpSpPr>
          <p:grpSpPr bwMode="auto">
            <a:xfrm rot="5400000">
              <a:off x="1584" y="1248"/>
              <a:ext cx="528" cy="432"/>
              <a:chOff x="1152" y="1632"/>
              <a:chExt cx="528" cy="432"/>
            </a:xfrm>
          </p:grpSpPr>
          <p:grpSp>
            <p:nvGrpSpPr>
              <p:cNvPr id="54325" name="Group 29">
                <a:extLst>
                  <a:ext uri="{FF2B5EF4-FFF2-40B4-BE49-F238E27FC236}">
                    <a16:creationId xmlns:a16="http://schemas.microsoft.com/office/drawing/2014/main" id="{24FD1F65-52A2-4835-B0EA-F1CB992824AD}"/>
                  </a:ext>
                </a:extLst>
              </p:cNvPr>
              <p:cNvGrpSpPr>
                <a:grpSpLocks noChangeAspect="1"/>
              </p:cNvGrpSpPr>
              <p:nvPr/>
            </p:nvGrpSpPr>
            <p:grpSpPr bwMode="auto">
              <a:xfrm rot="5400000" flipH="1">
                <a:off x="1248" y="1632"/>
                <a:ext cx="432" cy="432"/>
                <a:chOff x="1680" y="2016"/>
                <a:chExt cx="432" cy="432"/>
              </a:xfrm>
            </p:grpSpPr>
            <p:sp>
              <p:nvSpPr>
                <p:cNvPr id="54329" name="Oval 30">
                  <a:extLst>
                    <a:ext uri="{FF2B5EF4-FFF2-40B4-BE49-F238E27FC236}">
                      <a16:creationId xmlns:a16="http://schemas.microsoft.com/office/drawing/2014/main" id="{C46DBF5F-B9FA-4D36-92A1-FA9A66C31B66}"/>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30" name="AutoShape 31">
                  <a:extLst>
                    <a:ext uri="{FF2B5EF4-FFF2-40B4-BE49-F238E27FC236}">
                      <a16:creationId xmlns:a16="http://schemas.microsoft.com/office/drawing/2014/main" id="{C5801F5D-1D31-4E7E-9057-49CFBE3F220D}"/>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4326" name="Oval 32">
                <a:extLst>
                  <a:ext uri="{FF2B5EF4-FFF2-40B4-BE49-F238E27FC236}">
                    <a16:creationId xmlns:a16="http://schemas.microsoft.com/office/drawing/2014/main" id="{8E1B6DC4-868A-416C-9E60-463D8DF5467A}"/>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27" name="AutoShape 33">
                <a:extLst>
                  <a:ext uri="{FF2B5EF4-FFF2-40B4-BE49-F238E27FC236}">
                    <a16:creationId xmlns:a16="http://schemas.microsoft.com/office/drawing/2014/main" id="{00990959-9552-44FD-9A00-18DABDABDB99}"/>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28" name="Oval 34">
                <a:extLst>
                  <a:ext uri="{FF2B5EF4-FFF2-40B4-BE49-F238E27FC236}">
                    <a16:creationId xmlns:a16="http://schemas.microsoft.com/office/drawing/2014/main" id="{E95FEBA0-B49D-4D12-9DEA-2FD29DD77341}"/>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54318" name="Group 35">
              <a:extLst>
                <a:ext uri="{FF2B5EF4-FFF2-40B4-BE49-F238E27FC236}">
                  <a16:creationId xmlns:a16="http://schemas.microsoft.com/office/drawing/2014/main" id="{04D26336-1A82-4FD7-945A-1CD1D7B1CA6E}"/>
                </a:ext>
              </a:extLst>
            </p:cNvPr>
            <p:cNvGrpSpPr>
              <a:grpSpLocks noChangeAspect="1"/>
            </p:cNvGrpSpPr>
            <p:nvPr/>
          </p:nvGrpSpPr>
          <p:grpSpPr bwMode="auto">
            <a:xfrm rot="-5400000">
              <a:off x="1632" y="2112"/>
              <a:ext cx="528" cy="432"/>
              <a:chOff x="1152" y="1632"/>
              <a:chExt cx="528" cy="432"/>
            </a:xfrm>
          </p:grpSpPr>
          <p:grpSp>
            <p:nvGrpSpPr>
              <p:cNvPr id="54319" name="Group 36">
                <a:extLst>
                  <a:ext uri="{FF2B5EF4-FFF2-40B4-BE49-F238E27FC236}">
                    <a16:creationId xmlns:a16="http://schemas.microsoft.com/office/drawing/2014/main" id="{FB04A637-10F7-4A33-AB98-877133636EA1}"/>
                  </a:ext>
                </a:extLst>
              </p:cNvPr>
              <p:cNvGrpSpPr>
                <a:grpSpLocks noChangeAspect="1"/>
              </p:cNvGrpSpPr>
              <p:nvPr/>
            </p:nvGrpSpPr>
            <p:grpSpPr bwMode="auto">
              <a:xfrm rot="5400000" flipH="1">
                <a:off x="1248" y="1632"/>
                <a:ext cx="432" cy="432"/>
                <a:chOff x="1680" y="2016"/>
                <a:chExt cx="432" cy="432"/>
              </a:xfrm>
            </p:grpSpPr>
            <p:sp>
              <p:nvSpPr>
                <p:cNvPr id="54323" name="Oval 37">
                  <a:extLst>
                    <a:ext uri="{FF2B5EF4-FFF2-40B4-BE49-F238E27FC236}">
                      <a16:creationId xmlns:a16="http://schemas.microsoft.com/office/drawing/2014/main" id="{9CC55857-B5EE-4CD9-BD63-BF301540E05B}"/>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24" name="AutoShape 38">
                  <a:extLst>
                    <a:ext uri="{FF2B5EF4-FFF2-40B4-BE49-F238E27FC236}">
                      <a16:creationId xmlns:a16="http://schemas.microsoft.com/office/drawing/2014/main" id="{E81DA04A-62AB-4558-9DF9-4CE69F380DE2}"/>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4320" name="Oval 39">
                <a:extLst>
                  <a:ext uri="{FF2B5EF4-FFF2-40B4-BE49-F238E27FC236}">
                    <a16:creationId xmlns:a16="http://schemas.microsoft.com/office/drawing/2014/main" id="{5BCEA8C8-EE01-40DB-B5E4-2728E0287AC7}"/>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21" name="AutoShape 40">
                <a:extLst>
                  <a:ext uri="{FF2B5EF4-FFF2-40B4-BE49-F238E27FC236}">
                    <a16:creationId xmlns:a16="http://schemas.microsoft.com/office/drawing/2014/main" id="{215BA5AC-6528-426C-939B-7FBD70CE682A}"/>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22" name="Oval 41">
                <a:extLst>
                  <a:ext uri="{FF2B5EF4-FFF2-40B4-BE49-F238E27FC236}">
                    <a16:creationId xmlns:a16="http://schemas.microsoft.com/office/drawing/2014/main" id="{AFACB1C1-11A4-4770-9D20-728E7732C8E6}"/>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grpSp>
        <p:nvGrpSpPr>
          <p:cNvPr id="54277" name="Group 42">
            <a:extLst>
              <a:ext uri="{FF2B5EF4-FFF2-40B4-BE49-F238E27FC236}">
                <a16:creationId xmlns:a16="http://schemas.microsoft.com/office/drawing/2014/main" id="{0FA0D9C9-BCA3-48E5-9E46-50AF22715924}"/>
              </a:ext>
            </a:extLst>
          </p:cNvPr>
          <p:cNvGrpSpPr>
            <a:grpSpLocks noChangeAspect="1"/>
          </p:cNvGrpSpPr>
          <p:nvPr/>
        </p:nvGrpSpPr>
        <p:grpSpPr bwMode="auto">
          <a:xfrm>
            <a:off x="3935414" y="4945064"/>
            <a:ext cx="1258887" cy="1220787"/>
            <a:chOff x="3024" y="2352"/>
            <a:chExt cx="1584" cy="1536"/>
          </a:xfrm>
        </p:grpSpPr>
        <p:sp>
          <p:nvSpPr>
            <p:cNvPr id="54281" name="AutoShape 43">
              <a:extLst>
                <a:ext uri="{FF2B5EF4-FFF2-40B4-BE49-F238E27FC236}">
                  <a16:creationId xmlns:a16="http://schemas.microsoft.com/office/drawing/2014/main" id="{A60D290E-9916-4FC6-ABA7-E1881B321D65}"/>
                </a:ext>
              </a:extLst>
            </p:cNvPr>
            <p:cNvSpPr>
              <a:spLocks noChangeAspect="1" noChangeArrowheads="1"/>
            </p:cNvSpPr>
            <p:nvPr/>
          </p:nvSpPr>
          <p:spPr bwMode="auto">
            <a:xfrm>
              <a:off x="3648" y="3024"/>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82" name="Oval 44">
              <a:extLst>
                <a:ext uri="{FF2B5EF4-FFF2-40B4-BE49-F238E27FC236}">
                  <a16:creationId xmlns:a16="http://schemas.microsoft.com/office/drawing/2014/main" id="{967FBCD2-6395-47BA-9FAD-B910C8FFC579}"/>
                </a:ext>
              </a:extLst>
            </p:cNvPr>
            <p:cNvSpPr>
              <a:spLocks noChangeAspect="1" noChangeArrowheads="1"/>
            </p:cNvSpPr>
            <p:nvPr/>
          </p:nvSpPr>
          <p:spPr bwMode="auto">
            <a:xfrm>
              <a:off x="3024" y="2352"/>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83" name="Oval 45">
              <a:extLst>
                <a:ext uri="{FF2B5EF4-FFF2-40B4-BE49-F238E27FC236}">
                  <a16:creationId xmlns:a16="http://schemas.microsoft.com/office/drawing/2014/main" id="{1D97052A-42FD-4B3F-A3E7-0C141050D9E5}"/>
                </a:ext>
              </a:extLst>
            </p:cNvPr>
            <p:cNvSpPr>
              <a:spLocks noChangeAspect="1" noChangeArrowheads="1"/>
            </p:cNvSpPr>
            <p:nvPr/>
          </p:nvSpPr>
          <p:spPr bwMode="auto">
            <a:xfrm rot="-5400000">
              <a:off x="3768" y="3048"/>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84" name="Line 46">
              <a:extLst>
                <a:ext uri="{FF2B5EF4-FFF2-40B4-BE49-F238E27FC236}">
                  <a16:creationId xmlns:a16="http://schemas.microsoft.com/office/drawing/2014/main" id="{C17E75FA-9899-4A2D-B0BE-BE83C010357C}"/>
                </a:ext>
              </a:extLst>
            </p:cNvPr>
            <p:cNvSpPr>
              <a:spLocks noChangeAspect="1" noChangeShapeType="1"/>
            </p:cNvSpPr>
            <p:nvPr/>
          </p:nvSpPr>
          <p:spPr bwMode="auto">
            <a:xfrm>
              <a:off x="3408" y="3312"/>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285" name="Line 47">
              <a:extLst>
                <a:ext uri="{FF2B5EF4-FFF2-40B4-BE49-F238E27FC236}">
                  <a16:creationId xmlns:a16="http://schemas.microsoft.com/office/drawing/2014/main" id="{79C96FBC-4DF1-42E8-BC1C-D19F533126D4}"/>
                </a:ext>
              </a:extLst>
            </p:cNvPr>
            <p:cNvSpPr>
              <a:spLocks noChangeAspect="1" noChangeShapeType="1"/>
            </p:cNvSpPr>
            <p:nvPr/>
          </p:nvSpPr>
          <p:spPr bwMode="auto">
            <a:xfrm flipV="1">
              <a:off x="4032" y="3312"/>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286" name="Line 48">
              <a:extLst>
                <a:ext uri="{FF2B5EF4-FFF2-40B4-BE49-F238E27FC236}">
                  <a16:creationId xmlns:a16="http://schemas.microsoft.com/office/drawing/2014/main" id="{B28AE87E-6828-41D1-9B67-1705279249EA}"/>
                </a:ext>
              </a:extLst>
            </p:cNvPr>
            <p:cNvSpPr>
              <a:spLocks noChangeAspect="1" noChangeShapeType="1"/>
            </p:cNvSpPr>
            <p:nvPr/>
          </p:nvSpPr>
          <p:spPr bwMode="auto">
            <a:xfrm flipH="1" flipV="1">
              <a:off x="3984" y="2832"/>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287" name="Line 49">
              <a:extLst>
                <a:ext uri="{FF2B5EF4-FFF2-40B4-BE49-F238E27FC236}">
                  <a16:creationId xmlns:a16="http://schemas.microsoft.com/office/drawing/2014/main" id="{994CFBC0-6EC8-4C85-AE7B-FF310865A5B4}"/>
                </a:ext>
              </a:extLst>
            </p:cNvPr>
            <p:cNvSpPr>
              <a:spLocks noChangeAspect="1" noChangeShapeType="1"/>
            </p:cNvSpPr>
            <p:nvPr/>
          </p:nvSpPr>
          <p:spPr bwMode="auto">
            <a:xfrm flipH="1">
              <a:off x="3408" y="2784"/>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288" name="Oval 50">
              <a:extLst>
                <a:ext uri="{FF2B5EF4-FFF2-40B4-BE49-F238E27FC236}">
                  <a16:creationId xmlns:a16="http://schemas.microsoft.com/office/drawing/2014/main" id="{66A551E1-D601-4A48-B757-6C2F662D2B09}"/>
                </a:ext>
              </a:extLst>
            </p:cNvPr>
            <p:cNvSpPr>
              <a:spLocks noChangeAspect="1" noChangeArrowheads="1"/>
            </p:cNvSpPr>
            <p:nvPr/>
          </p:nvSpPr>
          <p:spPr bwMode="auto">
            <a:xfrm rot="5400000" flipH="1">
              <a:off x="3168"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89" name="AutoShape 51">
              <a:extLst>
                <a:ext uri="{FF2B5EF4-FFF2-40B4-BE49-F238E27FC236}">
                  <a16:creationId xmlns:a16="http://schemas.microsoft.com/office/drawing/2014/main" id="{873F3F5F-BC6F-43D9-93CF-544E2F4CC5FF}"/>
                </a:ext>
              </a:extLst>
            </p:cNvPr>
            <p:cNvSpPr>
              <a:spLocks noChangeAspect="1" noChangeArrowheads="1"/>
            </p:cNvSpPr>
            <p:nvPr/>
          </p:nvSpPr>
          <p:spPr bwMode="auto">
            <a:xfrm rot="10800000" flipV="1">
              <a:off x="3407"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0" name="Oval 52">
              <a:extLst>
                <a:ext uri="{FF2B5EF4-FFF2-40B4-BE49-F238E27FC236}">
                  <a16:creationId xmlns:a16="http://schemas.microsoft.com/office/drawing/2014/main" id="{0ECE8CBA-6042-44EE-83A7-506D1F4E6EAA}"/>
                </a:ext>
              </a:extLst>
            </p:cNvPr>
            <p:cNvSpPr>
              <a:spLocks noChangeAspect="1" noChangeArrowheads="1"/>
            </p:cNvSpPr>
            <p:nvPr/>
          </p:nvSpPr>
          <p:spPr bwMode="auto">
            <a:xfrm>
              <a:off x="350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1" name="AutoShape 53">
              <a:extLst>
                <a:ext uri="{FF2B5EF4-FFF2-40B4-BE49-F238E27FC236}">
                  <a16:creationId xmlns:a16="http://schemas.microsoft.com/office/drawing/2014/main" id="{124BD53A-57CA-4187-90EF-254D431B85A1}"/>
                </a:ext>
              </a:extLst>
            </p:cNvPr>
            <p:cNvSpPr>
              <a:spLocks noChangeAspect="1" noChangeArrowheads="1"/>
            </p:cNvSpPr>
            <p:nvPr/>
          </p:nvSpPr>
          <p:spPr bwMode="auto">
            <a:xfrm>
              <a:off x="30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2" name="Oval 54">
              <a:extLst>
                <a:ext uri="{FF2B5EF4-FFF2-40B4-BE49-F238E27FC236}">
                  <a16:creationId xmlns:a16="http://schemas.microsoft.com/office/drawing/2014/main" id="{50E39923-1FF2-493D-AB89-027F9890BAF7}"/>
                </a:ext>
              </a:extLst>
            </p:cNvPr>
            <p:cNvSpPr>
              <a:spLocks noChangeAspect="1" noChangeArrowheads="1"/>
            </p:cNvSpPr>
            <p:nvPr/>
          </p:nvSpPr>
          <p:spPr bwMode="auto">
            <a:xfrm>
              <a:off x="3120"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3" name="Oval 55">
              <a:extLst>
                <a:ext uri="{FF2B5EF4-FFF2-40B4-BE49-F238E27FC236}">
                  <a16:creationId xmlns:a16="http://schemas.microsoft.com/office/drawing/2014/main" id="{6AAF4AE7-DA63-4B4F-9F7B-EBA036DC98A3}"/>
                </a:ext>
              </a:extLst>
            </p:cNvPr>
            <p:cNvSpPr>
              <a:spLocks noChangeAspect="1" noChangeArrowheads="1"/>
            </p:cNvSpPr>
            <p:nvPr/>
          </p:nvSpPr>
          <p:spPr bwMode="auto">
            <a:xfrm rot="-5400000">
              <a:off x="3936"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4" name="AutoShape 56">
              <a:extLst>
                <a:ext uri="{FF2B5EF4-FFF2-40B4-BE49-F238E27FC236}">
                  <a16:creationId xmlns:a16="http://schemas.microsoft.com/office/drawing/2014/main" id="{7C27E5A3-27E9-4868-A84D-C1CC5849DFF5}"/>
                </a:ext>
              </a:extLst>
            </p:cNvPr>
            <p:cNvSpPr>
              <a:spLocks noChangeAspect="1" noChangeArrowheads="1"/>
            </p:cNvSpPr>
            <p:nvPr/>
          </p:nvSpPr>
          <p:spPr bwMode="auto">
            <a:xfrm rot="10800000" flipH="1" flipV="1">
              <a:off x="3935"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5" name="Oval 57">
              <a:extLst>
                <a:ext uri="{FF2B5EF4-FFF2-40B4-BE49-F238E27FC236}">
                  <a16:creationId xmlns:a16="http://schemas.microsoft.com/office/drawing/2014/main" id="{20CB7A47-1CB6-4FC1-A0D9-51D80DCA70DF}"/>
                </a:ext>
              </a:extLst>
            </p:cNvPr>
            <p:cNvSpPr>
              <a:spLocks noChangeAspect="1" noChangeArrowheads="1"/>
            </p:cNvSpPr>
            <p:nvPr/>
          </p:nvSpPr>
          <p:spPr bwMode="auto">
            <a:xfrm flipH="1">
              <a:off x="398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6" name="AutoShape 58">
              <a:extLst>
                <a:ext uri="{FF2B5EF4-FFF2-40B4-BE49-F238E27FC236}">
                  <a16:creationId xmlns:a16="http://schemas.microsoft.com/office/drawing/2014/main" id="{372DC34A-C606-4747-83A7-15E096CE7C5B}"/>
                </a:ext>
              </a:extLst>
            </p:cNvPr>
            <p:cNvSpPr>
              <a:spLocks noChangeAspect="1" noChangeArrowheads="1"/>
            </p:cNvSpPr>
            <p:nvPr/>
          </p:nvSpPr>
          <p:spPr bwMode="auto">
            <a:xfrm flipH="1">
              <a:off x="42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7" name="Oval 59">
              <a:extLst>
                <a:ext uri="{FF2B5EF4-FFF2-40B4-BE49-F238E27FC236}">
                  <a16:creationId xmlns:a16="http://schemas.microsoft.com/office/drawing/2014/main" id="{A39E5F28-2A48-4614-A7A0-CE415B98270B}"/>
                </a:ext>
              </a:extLst>
            </p:cNvPr>
            <p:cNvSpPr>
              <a:spLocks noChangeAspect="1" noChangeArrowheads="1"/>
            </p:cNvSpPr>
            <p:nvPr/>
          </p:nvSpPr>
          <p:spPr bwMode="auto">
            <a:xfrm flipH="1">
              <a:off x="4368"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8" name="Oval 60">
              <a:extLst>
                <a:ext uri="{FF2B5EF4-FFF2-40B4-BE49-F238E27FC236}">
                  <a16:creationId xmlns:a16="http://schemas.microsoft.com/office/drawing/2014/main" id="{5BA873A2-257A-4999-9FAD-D7F0C6FC83D5}"/>
                </a:ext>
              </a:extLst>
            </p:cNvPr>
            <p:cNvSpPr>
              <a:spLocks noChangeAspect="1" noChangeArrowheads="1"/>
            </p:cNvSpPr>
            <p:nvPr/>
          </p:nvSpPr>
          <p:spPr bwMode="auto">
            <a:xfrm rot="10800000" flipH="1">
              <a:off x="3551" y="2543"/>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299" name="AutoShape 61">
              <a:extLst>
                <a:ext uri="{FF2B5EF4-FFF2-40B4-BE49-F238E27FC236}">
                  <a16:creationId xmlns:a16="http://schemas.microsoft.com/office/drawing/2014/main" id="{620643C3-C039-4233-9717-5B46606BB880}"/>
                </a:ext>
              </a:extLst>
            </p:cNvPr>
            <p:cNvSpPr>
              <a:spLocks noChangeAspect="1" noChangeArrowheads="1"/>
            </p:cNvSpPr>
            <p:nvPr/>
          </p:nvSpPr>
          <p:spPr bwMode="auto">
            <a:xfrm rot="16200000" flipV="1">
              <a:off x="3670" y="2662"/>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0" name="Oval 62">
              <a:extLst>
                <a:ext uri="{FF2B5EF4-FFF2-40B4-BE49-F238E27FC236}">
                  <a16:creationId xmlns:a16="http://schemas.microsoft.com/office/drawing/2014/main" id="{96272A76-1096-4A22-9FAC-C67FB0040727}"/>
                </a:ext>
              </a:extLst>
            </p:cNvPr>
            <p:cNvSpPr>
              <a:spLocks noChangeAspect="1" noChangeArrowheads="1"/>
            </p:cNvSpPr>
            <p:nvPr/>
          </p:nvSpPr>
          <p:spPr bwMode="auto">
            <a:xfrm rot="5400000">
              <a:off x="3719" y="285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1" name="AutoShape 63">
              <a:extLst>
                <a:ext uri="{FF2B5EF4-FFF2-40B4-BE49-F238E27FC236}">
                  <a16:creationId xmlns:a16="http://schemas.microsoft.com/office/drawing/2014/main" id="{C37082AB-B69F-4621-9324-B4DF324893E3}"/>
                </a:ext>
              </a:extLst>
            </p:cNvPr>
            <p:cNvSpPr>
              <a:spLocks noChangeAspect="1" noChangeArrowheads="1"/>
            </p:cNvSpPr>
            <p:nvPr/>
          </p:nvSpPr>
          <p:spPr bwMode="auto">
            <a:xfrm rot="5400000">
              <a:off x="3624" y="23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2" name="Oval 64">
              <a:extLst>
                <a:ext uri="{FF2B5EF4-FFF2-40B4-BE49-F238E27FC236}">
                  <a16:creationId xmlns:a16="http://schemas.microsoft.com/office/drawing/2014/main" id="{6D83834A-6642-4D30-965C-E6B5B4C7A432}"/>
                </a:ext>
              </a:extLst>
            </p:cNvPr>
            <p:cNvSpPr>
              <a:spLocks noChangeAspect="1" noChangeArrowheads="1"/>
            </p:cNvSpPr>
            <p:nvPr/>
          </p:nvSpPr>
          <p:spPr bwMode="auto">
            <a:xfrm rot="5400000">
              <a:off x="3719" y="2471"/>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3" name="Oval 65">
              <a:extLst>
                <a:ext uri="{FF2B5EF4-FFF2-40B4-BE49-F238E27FC236}">
                  <a16:creationId xmlns:a16="http://schemas.microsoft.com/office/drawing/2014/main" id="{8E4509CD-30EC-4CE5-AA8D-F4CB6CCDA0B6}"/>
                </a:ext>
              </a:extLst>
            </p:cNvPr>
            <p:cNvSpPr>
              <a:spLocks noChangeAspect="1" noChangeArrowheads="1"/>
            </p:cNvSpPr>
            <p:nvPr/>
          </p:nvSpPr>
          <p:spPr bwMode="auto">
            <a:xfrm flipH="1">
              <a:off x="3599" y="3311"/>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4" name="AutoShape 66">
              <a:extLst>
                <a:ext uri="{FF2B5EF4-FFF2-40B4-BE49-F238E27FC236}">
                  <a16:creationId xmlns:a16="http://schemas.microsoft.com/office/drawing/2014/main" id="{40A33E59-2D96-47B6-AB5A-99A2A28BDF73}"/>
                </a:ext>
              </a:extLst>
            </p:cNvPr>
            <p:cNvSpPr>
              <a:spLocks noChangeAspect="1" noChangeArrowheads="1"/>
            </p:cNvSpPr>
            <p:nvPr/>
          </p:nvSpPr>
          <p:spPr bwMode="auto">
            <a:xfrm rot="5400000" flipV="1">
              <a:off x="3719" y="3191"/>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5" name="Oval 67">
              <a:extLst>
                <a:ext uri="{FF2B5EF4-FFF2-40B4-BE49-F238E27FC236}">
                  <a16:creationId xmlns:a16="http://schemas.microsoft.com/office/drawing/2014/main" id="{B18AC6D9-0A3F-4BEE-AECB-58CD90C37578}"/>
                </a:ext>
              </a:extLst>
            </p:cNvPr>
            <p:cNvSpPr>
              <a:spLocks noChangeAspect="1" noChangeArrowheads="1"/>
            </p:cNvSpPr>
            <p:nvPr/>
          </p:nvSpPr>
          <p:spPr bwMode="auto">
            <a:xfrm rot="-5400000">
              <a:off x="3815" y="333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6" name="AutoShape 68">
              <a:extLst>
                <a:ext uri="{FF2B5EF4-FFF2-40B4-BE49-F238E27FC236}">
                  <a16:creationId xmlns:a16="http://schemas.microsoft.com/office/drawing/2014/main" id="{94A66154-278A-48DA-A41D-739D3CF9F9D5}"/>
                </a:ext>
              </a:extLst>
            </p:cNvPr>
            <p:cNvSpPr>
              <a:spLocks noChangeAspect="1" noChangeArrowheads="1"/>
            </p:cNvSpPr>
            <p:nvPr/>
          </p:nvSpPr>
          <p:spPr bwMode="auto">
            <a:xfrm rot="-5400000">
              <a:off x="3672" y="35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54307" name="Oval 69">
              <a:extLst>
                <a:ext uri="{FF2B5EF4-FFF2-40B4-BE49-F238E27FC236}">
                  <a16:creationId xmlns:a16="http://schemas.microsoft.com/office/drawing/2014/main" id="{5B01115C-4A96-49FC-B705-67B2CCE8A562}"/>
                </a:ext>
              </a:extLst>
            </p:cNvPr>
            <p:cNvSpPr>
              <a:spLocks noChangeAspect="1" noChangeArrowheads="1"/>
            </p:cNvSpPr>
            <p:nvPr/>
          </p:nvSpPr>
          <p:spPr bwMode="auto">
            <a:xfrm rot="-5400000">
              <a:off x="3815" y="3719"/>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aphicFrame>
        <p:nvGraphicFramePr>
          <p:cNvPr id="54278" name="Object 72">
            <a:extLst>
              <a:ext uri="{FF2B5EF4-FFF2-40B4-BE49-F238E27FC236}">
                <a16:creationId xmlns:a16="http://schemas.microsoft.com/office/drawing/2014/main" id="{0246CB6C-F4F9-4483-8140-391C4C76390A}"/>
              </a:ext>
            </a:extLst>
          </p:cNvPr>
          <p:cNvGraphicFramePr>
            <a:graphicFrameLocks noChangeAspect="1"/>
          </p:cNvGraphicFramePr>
          <p:nvPr/>
        </p:nvGraphicFramePr>
        <p:xfrm>
          <a:off x="5303838" y="4529138"/>
          <a:ext cx="3351212" cy="2284412"/>
        </p:xfrm>
        <a:graphic>
          <a:graphicData uri="http://schemas.openxmlformats.org/presentationml/2006/ole">
            <mc:AlternateContent xmlns:mc="http://schemas.openxmlformats.org/markup-compatibility/2006">
              <mc:Choice xmlns:v="urn:schemas-microsoft-com:vml" Requires="v">
                <p:oleObj spid="_x0000_s3081" name="Fotografía de Photo Editor" r:id="rId6" imgW="4191585" imgH="2857899" progId="MSPhotoEd.3">
                  <p:embed/>
                </p:oleObj>
              </mc:Choice>
              <mc:Fallback>
                <p:oleObj name="Fotografía de Photo Editor" r:id="rId6" imgW="4191585" imgH="2857899" progId="MSPhotoEd.3">
                  <p:embed/>
                  <p:pic>
                    <p:nvPicPr>
                      <p:cNvPr id="54278" name="Object 72">
                        <a:extLst>
                          <a:ext uri="{FF2B5EF4-FFF2-40B4-BE49-F238E27FC236}">
                            <a16:creationId xmlns:a16="http://schemas.microsoft.com/office/drawing/2014/main" id="{0246CB6C-F4F9-4483-8140-391C4C7639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8" y="4529138"/>
                        <a:ext cx="3351212"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75">
            <a:extLst>
              <a:ext uri="{FF2B5EF4-FFF2-40B4-BE49-F238E27FC236}">
                <a16:creationId xmlns:a16="http://schemas.microsoft.com/office/drawing/2014/main" id="{6FD6AFF1-C9E6-4C48-8485-DD7686118BC0}"/>
              </a:ext>
            </a:extLst>
          </p:cNvPr>
          <p:cNvGraphicFramePr>
            <a:graphicFrameLocks noChangeAspect="1"/>
          </p:cNvGraphicFramePr>
          <p:nvPr/>
        </p:nvGraphicFramePr>
        <p:xfrm>
          <a:off x="8401050" y="4602164"/>
          <a:ext cx="1943100" cy="2028825"/>
        </p:xfrm>
        <a:graphic>
          <a:graphicData uri="http://schemas.openxmlformats.org/presentationml/2006/ole">
            <mc:AlternateContent xmlns:mc="http://schemas.openxmlformats.org/markup-compatibility/2006">
              <mc:Choice xmlns:v="urn:schemas-microsoft-com:vml" Requires="v">
                <p:oleObj spid="_x0000_s3082" name="Fotografía de Photo Editor" r:id="rId8" imgW="1943371" imgH="2029108" progId="MSPhotoEd.3">
                  <p:embed/>
                </p:oleObj>
              </mc:Choice>
              <mc:Fallback>
                <p:oleObj name="Fotografía de Photo Editor" r:id="rId8" imgW="1943371" imgH="2029108" progId="MSPhotoEd.3">
                  <p:embed/>
                  <p:pic>
                    <p:nvPicPr>
                      <p:cNvPr id="54279" name="Object 75">
                        <a:extLst>
                          <a:ext uri="{FF2B5EF4-FFF2-40B4-BE49-F238E27FC236}">
                            <a16:creationId xmlns:a16="http://schemas.microsoft.com/office/drawing/2014/main" id="{6FD6AFF1-C9E6-4C48-8485-DD7686118B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1050" y="4602164"/>
                        <a:ext cx="19431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Text Box 76">
            <a:extLst>
              <a:ext uri="{FF2B5EF4-FFF2-40B4-BE49-F238E27FC236}">
                <a16:creationId xmlns:a16="http://schemas.microsoft.com/office/drawing/2014/main" id="{C64681FE-6351-4AAC-B7FF-D5B655D8AD2A}"/>
              </a:ext>
            </a:extLst>
          </p:cNvPr>
          <p:cNvSpPr txBox="1">
            <a:spLocks noChangeArrowheads="1"/>
          </p:cNvSpPr>
          <p:nvPr/>
        </p:nvSpPr>
        <p:spPr bwMode="auto">
          <a:xfrm>
            <a:off x="550506" y="1268414"/>
            <a:ext cx="676945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s-ES" altLang="es-ES" sz="2000" b="1" dirty="0"/>
              <a:t>M.O.:</a:t>
            </a:r>
            <a:r>
              <a:rPr lang="es-ES" altLang="es-ES" sz="2000" dirty="0"/>
              <a:t> </a:t>
            </a:r>
            <a:r>
              <a:rPr lang="es-ES" altLang="es-ES" sz="2000" b="1" dirty="0">
                <a:solidFill>
                  <a:srgbClr val="0000CC"/>
                </a:solidFill>
              </a:rPr>
              <a:t>engrosamiento de pared capilar</a:t>
            </a:r>
            <a:r>
              <a:rPr lang="es-ES" altLang="es-ES" sz="2000" dirty="0"/>
              <a:t> debido a engrosamiento de membrana basal glomerular. Con técnicas de plata se observan </a:t>
            </a:r>
            <a:r>
              <a:rPr lang="es-ES" altLang="es-ES" sz="2000" b="1" dirty="0">
                <a:solidFill>
                  <a:srgbClr val="0000CC"/>
                </a:solidFill>
              </a:rPr>
              <a:t>espículas</a:t>
            </a:r>
            <a:r>
              <a:rPr lang="es-ES" altLang="es-ES" sz="2000" dirty="0"/>
              <a:t> de MBG que tienden a envolver los </a:t>
            </a:r>
            <a:r>
              <a:rPr lang="es-ES" altLang="es-ES" sz="2000" dirty="0" err="1"/>
              <a:t>imunocomplejos</a:t>
            </a:r>
            <a:endParaRPr lang="es-ES" altLang="es-ES" sz="2000" dirty="0"/>
          </a:p>
          <a:p>
            <a:pPr eaLnBrk="1" hangingPunct="1">
              <a:spcBef>
                <a:spcPct val="50000"/>
              </a:spcBef>
              <a:buFontTx/>
              <a:buChar char="•"/>
            </a:pPr>
            <a:endParaRPr lang="es-ES" altLang="es-ES" sz="2000" dirty="0"/>
          </a:p>
          <a:p>
            <a:pPr eaLnBrk="1" hangingPunct="1">
              <a:spcBef>
                <a:spcPct val="50000"/>
              </a:spcBef>
              <a:buFontTx/>
              <a:buChar char="•"/>
            </a:pPr>
            <a:r>
              <a:rPr lang="es-ES" altLang="es-ES" sz="2000" b="1" dirty="0"/>
              <a:t>IF:</a:t>
            </a:r>
            <a:r>
              <a:rPr lang="es-ES" altLang="es-ES" sz="2000" dirty="0"/>
              <a:t> depósitos </a:t>
            </a:r>
            <a:r>
              <a:rPr lang="es-ES" altLang="es-ES" sz="2000" b="1" dirty="0">
                <a:solidFill>
                  <a:srgbClr val="0000CC"/>
                </a:solidFill>
              </a:rPr>
              <a:t>granulares finos subepiteliales</a:t>
            </a:r>
            <a:r>
              <a:rPr lang="es-ES" altLang="es-ES" sz="2000" dirty="0"/>
              <a:t> de </a:t>
            </a:r>
            <a:r>
              <a:rPr lang="es-ES" altLang="es-ES" sz="2000" b="1" dirty="0">
                <a:solidFill>
                  <a:srgbClr val="0000CC"/>
                </a:solidFill>
              </a:rPr>
              <a:t>IgG</a:t>
            </a:r>
            <a:r>
              <a:rPr lang="es-ES" altLang="es-ES" sz="2000" dirty="0"/>
              <a:t> y C3 en todos los glomérulos: 1 solo glomérulo basta para el diagnóstico</a:t>
            </a:r>
          </a:p>
        </p:txBody>
      </p:sp>
      <p:cxnSp>
        <p:nvCxnSpPr>
          <p:cNvPr id="3" name="Conector recto de flecha 2">
            <a:extLst>
              <a:ext uri="{FF2B5EF4-FFF2-40B4-BE49-F238E27FC236}">
                <a16:creationId xmlns:a16="http://schemas.microsoft.com/office/drawing/2014/main" id="{33AE600E-A262-4E5C-A972-2766474149FC}"/>
              </a:ext>
            </a:extLst>
          </p:cNvPr>
          <p:cNvCxnSpPr>
            <a:cxnSpLocks/>
          </p:cNvCxnSpPr>
          <p:nvPr/>
        </p:nvCxnSpPr>
        <p:spPr>
          <a:xfrm flipH="1">
            <a:off x="7832941" y="5936953"/>
            <a:ext cx="403714" cy="398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4835B8E4-194B-47FE-95B3-D3132B30BBE6}"/>
              </a:ext>
            </a:extLst>
          </p:cNvPr>
          <p:cNvCxnSpPr>
            <a:cxnSpLocks/>
          </p:cNvCxnSpPr>
          <p:nvPr/>
        </p:nvCxnSpPr>
        <p:spPr>
          <a:xfrm flipH="1">
            <a:off x="9637182" y="5406575"/>
            <a:ext cx="403714" cy="398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p:txBody>
          <a:bodyPr/>
          <a:lstStyle/>
          <a:p>
            <a:fld id="{11B79EA5-9E52-4B74-B22D-AE5DAFDF010E}" type="slidenum">
              <a:rPr lang="es-ES" smtClean="0"/>
              <a:t>37</a:t>
            </a:fld>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SCF0099">
            <a:extLst>
              <a:ext uri="{FF2B5EF4-FFF2-40B4-BE49-F238E27FC236}">
                <a16:creationId xmlns:a16="http://schemas.microsoft.com/office/drawing/2014/main" id="{55E68A75-5D0E-435F-81A9-01A376A3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58" r="33971"/>
          <a:stretch>
            <a:fillRect/>
          </a:stretch>
        </p:blipFill>
        <p:spPr bwMode="auto">
          <a:xfrm>
            <a:off x="1927226" y="1071563"/>
            <a:ext cx="2168525" cy="5332412"/>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0419" name="Text Box 7">
            <a:extLst>
              <a:ext uri="{FF2B5EF4-FFF2-40B4-BE49-F238E27FC236}">
                <a16:creationId xmlns:a16="http://schemas.microsoft.com/office/drawing/2014/main" id="{16EC25B7-046E-442A-BB8A-A4C699A39F90}"/>
              </a:ext>
            </a:extLst>
          </p:cNvPr>
          <p:cNvSpPr txBox="1">
            <a:spLocks noChangeArrowheads="1"/>
          </p:cNvSpPr>
          <p:nvPr/>
        </p:nvSpPr>
        <p:spPr bwMode="auto">
          <a:xfrm>
            <a:off x="3263900" y="165100"/>
            <a:ext cx="589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 altLang="es-ES" sz="3600" b="1">
                <a:solidFill>
                  <a:srgbClr val="C00000"/>
                </a:solidFill>
              </a:rPr>
              <a:t>Lesiones morfologicas</a:t>
            </a:r>
          </a:p>
        </p:txBody>
      </p:sp>
      <p:pic>
        <p:nvPicPr>
          <p:cNvPr id="60420" name="Picture 8" descr="MN1">
            <a:extLst>
              <a:ext uri="{FF2B5EF4-FFF2-40B4-BE49-F238E27FC236}">
                <a16:creationId xmlns:a16="http://schemas.microsoft.com/office/drawing/2014/main" id="{40960864-734C-4A51-9D57-EA897580D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1" y="1044575"/>
            <a:ext cx="45561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9" descr="MN2">
            <a:extLst>
              <a:ext uri="{FF2B5EF4-FFF2-40B4-BE49-F238E27FC236}">
                <a16:creationId xmlns:a16="http://schemas.microsoft.com/office/drawing/2014/main" id="{FBB444EC-099C-4AE3-A605-E1749BCDE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3998913"/>
            <a:ext cx="36512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10">
            <a:extLst>
              <a:ext uri="{FF2B5EF4-FFF2-40B4-BE49-F238E27FC236}">
                <a16:creationId xmlns:a16="http://schemas.microsoft.com/office/drawing/2014/main" id="{F52F3152-7EB6-4C82-A85F-39BF54048480}"/>
              </a:ext>
            </a:extLst>
          </p:cNvPr>
          <p:cNvSpPr>
            <a:spLocks noChangeArrowheads="1"/>
          </p:cNvSpPr>
          <p:nvPr/>
        </p:nvSpPr>
        <p:spPr bwMode="auto">
          <a:xfrm>
            <a:off x="8364538" y="4708525"/>
            <a:ext cx="2125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lnSpc>
                <a:spcPct val="90000"/>
              </a:lnSpc>
              <a:spcBef>
                <a:spcPct val="0"/>
              </a:spcBef>
            </a:pPr>
            <a:r>
              <a:rPr lang="es-ES" altLang="es-ES" sz="2000" dirty="0">
                <a:solidFill>
                  <a:schemeClr val="tx1"/>
                </a:solidFill>
                <a:latin typeface="Times New Roman" panose="02020603050405020304" pitchFamily="18" charset="0"/>
              </a:rPr>
              <a:t>tinción de</a:t>
            </a:r>
          </a:p>
          <a:p>
            <a:pPr eaLnBrk="1" hangingPunct="1">
              <a:lnSpc>
                <a:spcPct val="90000"/>
              </a:lnSpc>
              <a:spcBef>
                <a:spcPct val="0"/>
              </a:spcBef>
            </a:pPr>
            <a:r>
              <a:rPr lang="es-ES" altLang="es-ES" sz="2000" dirty="0">
                <a:solidFill>
                  <a:schemeClr val="tx1"/>
                </a:solidFill>
                <a:latin typeface="Times New Roman" panose="02020603050405020304" pitchFamily="18" charset="0"/>
              </a:rPr>
              <a:t> plata-</a:t>
            </a:r>
            <a:r>
              <a:rPr lang="es-ES" altLang="es-ES" sz="2000" dirty="0" err="1">
                <a:solidFill>
                  <a:schemeClr val="tx1"/>
                </a:solidFill>
                <a:latin typeface="Times New Roman" panose="02020603050405020304" pitchFamily="18" charset="0"/>
              </a:rPr>
              <a:t>metenamina</a:t>
            </a:r>
            <a:r>
              <a:rPr lang="es-ES" altLang="es-ES" sz="2000" dirty="0">
                <a:solidFill>
                  <a:schemeClr val="tx1"/>
                </a:solidFill>
                <a:latin typeface="Times New Roman" panose="02020603050405020304" pitchFamily="18" charset="0"/>
              </a:rPr>
              <a:t>.</a:t>
            </a:r>
          </a:p>
        </p:txBody>
      </p:sp>
      <p:sp>
        <p:nvSpPr>
          <p:cNvPr id="4" name="Marcador de número de diapositiva 3"/>
          <p:cNvSpPr>
            <a:spLocks noGrp="1"/>
          </p:cNvSpPr>
          <p:nvPr>
            <p:ph type="sldNum" sz="quarter" idx="12"/>
          </p:nvPr>
        </p:nvSpPr>
        <p:spPr/>
        <p:txBody>
          <a:bodyPr/>
          <a:lstStyle/>
          <a:p>
            <a:fld id="{11B79EA5-9E52-4B74-B22D-AE5DAFDF010E}" type="slidenum">
              <a:rPr lang="es-ES" smtClean="0"/>
              <a:t>38</a:t>
            </a:fld>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a:extLst>
              <a:ext uri="{FF2B5EF4-FFF2-40B4-BE49-F238E27FC236}">
                <a16:creationId xmlns:a16="http://schemas.microsoft.com/office/drawing/2014/main" id="{7021F2BE-A61E-492B-BE3E-8E8093C44B02}"/>
              </a:ext>
            </a:extLst>
          </p:cNvPr>
          <p:cNvSpPr txBox="1">
            <a:spLocks noChangeArrowheads="1"/>
          </p:cNvSpPr>
          <p:nvPr/>
        </p:nvSpPr>
        <p:spPr bwMode="auto">
          <a:xfrm>
            <a:off x="1676400" y="504825"/>
            <a:ext cx="926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algn="l" eaLnBrk="1" hangingPunct="1"/>
            <a:r>
              <a:rPr lang="es-ES" altLang="es-ES" b="1" dirty="0">
                <a:solidFill>
                  <a:schemeClr val="tx1"/>
                </a:solidFill>
              </a:rPr>
              <a:t>Depósitos </a:t>
            </a:r>
            <a:r>
              <a:rPr lang="es-ES" altLang="es-ES" b="1" dirty="0" err="1">
                <a:solidFill>
                  <a:schemeClr val="tx1"/>
                </a:solidFill>
              </a:rPr>
              <a:t>glanulares</a:t>
            </a:r>
            <a:r>
              <a:rPr lang="es-ES" altLang="es-ES" b="1" dirty="0">
                <a:solidFill>
                  <a:schemeClr val="tx1"/>
                </a:solidFill>
              </a:rPr>
              <a:t> </a:t>
            </a:r>
            <a:r>
              <a:rPr lang="es-ES" altLang="es-ES" b="1">
                <a:solidFill>
                  <a:schemeClr val="tx1"/>
                </a:solidFill>
              </a:rPr>
              <a:t>de IgG a lo largo de la </a:t>
            </a:r>
            <a:r>
              <a:rPr lang="es-ES" altLang="es-ES" b="1" dirty="0" err="1">
                <a:solidFill>
                  <a:schemeClr val="tx1"/>
                </a:solidFill>
              </a:rPr>
              <a:t>menbrana</a:t>
            </a:r>
            <a:r>
              <a:rPr lang="es-ES" altLang="es-ES" b="1" dirty="0">
                <a:solidFill>
                  <a:schemeClr val="tx1"/>
                </a:solidFill>
              </a:rPr>
              <a:t> Basal</a:t>
            </a:r>
          </a:p>
        </p:txBody>
      </p:sp>
      <p:pic>
        <p:nvPicPr>
          <p:cNvPr id="62467" name="Picture 10" descr="MN3">
            <a:extLst>
              <a:ext uri="{FF2B5EF4-FFF2-40B4-BE49-F238E27FC236}">
                <a16:creationId xmlns:a16="http://schemas.microsoft.com/office/drawing/2014/main" id="{C05660ED-E9ED-497D-ACB7-1163C0FF0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222375"/>
            <a:ext cx="40703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1" descr="MN4">
            <a:extLst>
              <a:ext uri="{FF2B5EF4-FFF2-40B4-BE49-F238E27FC236}">
                <a16:creationId xmlns:a16="http://schemas.microsoft.com/office/drawing/2014/main" id="{11D91C31-4421-4CE8-AAC0-AE50C43BD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3" y="3128964"/>
            <a:ext cx="455136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13">
            <a:extLst>
              <a:ext uri="{FF2B5EF4-FFF2-40B4-BE49-F238E27FC236}">
                <a16:creationId xmlns:a16="http://schemas.microsoft.com/office/drawing/2014/main" id="{16406C2A-F182-4FFB-8C62-B84C65360E92}"/>
              </a:ext>
            </a:extLst>
          </p:cNvPr>
          <p:cNvSpPr txBox="1">
            <a:spLocks noChangeArrowheads="1"/>
          </p:cNvSpPr>
          <p:nvPr/>
        </p:nvSpPr>
        <p:spPr bwMode="auto">
          <a:xfrm>
            <a:off x="5715001" y="2146300"/>
            <a:ext cx="50006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a:solidFill>
                  <a:schemeClr val="tx1"/>
                </a:solidFill>
              </a:rPr>
              <a:t>Multiples depositos electrondensos (D) en el lado epitelial de</a:t>
            </a:r>
          </a:p>
          <a:p>
            <a:pPr eaLnBrk="1" hangingPunct="1"/>
            <a:r>
              <a:rPr lang="es-ES_tradnl" altLang="es-ES">
                <a:solidFill>
                  <a:schemeClr val="tx1"/>
                </a:solidFill>
              </a:rPr>
              <a:t>la membrana basal glomerular  (MBG)</a:t>
            </a:r>
          </a:p>
        </p:txBody>
      </p:sp>
      <p:sp>
        <p:nvSpPr>
          <p:cNvPr id="62470" name="Line 14">
            <a:extLst>
              <a:ext uri="{FF2B5EF4-FFF2-40B4-BE49-F238E27FC236}">
                <a16:creationId xmlns:a16="http://schemas.microsoft.com/office/drawing/2014/main" id="{9C7E19A1-831D-4301-AF6F-E44D18A84758}"/>
              </a:ext>
            </a:extLst>
          </p:cNvPr>
          <p:cNvSpPr>
            <a:spLocks noChangeShapeType="1"/>
          </p:cNvSpPr>
          <p:nvPr/>
        </p:nvSpPr>
        <p:spPr bwMode="auto">
          <a:xfrm flipH="1">
            <a:off x="3800476" y="857251"/>
            <a:ext cx="9525" cy="2762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2471" name="Line 15">
            <a:extLst>
              <a:ext uri="{FF2B5EF4-FFF2-40B4-BE49-F238E27FC236}">
                <a16:creationId xmlns:a16="http://schemas.microsoft.com/office/drawing/2014/main" id="{CDBDD4AF-8CF6-4313-AB0C-AAAB630A362D}"/>
              </a:ext>
            </a:extLst>
          </p:cNvPr>
          <p:cNvSpPr>
            <a:spLocks noChangeShapeType="1"/>
          </p:cNvSpPr>
          <p:nvPr/>
        </p:nvSpPr>
        <p:spPr bwMode="auto">
          <a:xfrm flipH="1">
            <a:off x="9839326" y="2581275"/>
            <a:ext cx="314325" cy="3048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cxnSp>
        <p:nvCxnSpPr>
          <p:cNvPr id="10" name="Conector recto de flecha 9">
            <a:extLst>
              <a:ext uri="{FF2B5EF4-FFF2-40B4-BE49-F238E27FC236}">
                <a16:creationId xmlns:a16="http://schemas.microsoft.com/office/drawing/2014/main" id="{E2CE4B92-0463-4661-BA6E-DC8812FBF3AD}"/>
              </a:ext>
            </a:extLst>
          </p:cNvPr>
          <p:cNvCxnSpPr>
            <a:cxnSpLocks/>
          </p:cNvCxnSpPr>
          <p:nvPr/>
        </p:nvCxnSpPr>
        <p:spPr>
          <a:xfrm flipH="1">
            <a:off x="4576558" y="1947033"/>
            <a:ext cx="403714" cy="398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Marcador de número de diapositiva 3"/>
          <p:cNvSpPr>
            <a:spLocks noGrp="1"/>
          </p:cNvSpPr>
          <p:nvPr>
            <p:ph type="sldNum" sz="quarter" idx="12"/>
          </p:nvPr>
        </p:nvSpPr>
        <p:spPr/>
        <p:txBody>
          <a:bodyPr/>
          <a:lstStyle/>
          <a:p>
            <a:fld id="{11B79EA5-9E52-4B74-B22D-AE5DAFDF010E}" type="slidenum">
              <a:rPr lang="es-ES" smtClean="0"/>
              <a:t>39</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BD1A76C6-C9BE-4A78-AD2F-7215FBCE4C9B}"/>
              </a:ext>
            </a:extLst>
          </p:cNvPr>
          <p:cNvGraphicFramePr>
            <a:graphicFrameLocks noChangeAspect="1"/>
          </p:cNvGraphicFramePr>
          <p:nvPr>
            <p:extLst>
              <p:ext uri="{D42A27DB-BD31-4B8C-83A1-F6EECF244321}">
                <p14:modId xmlns:p14="http://schemas.microsoft.com/office/powerpoint/2010/main" val="3581072564"/>
              </p:ext>
            </p:extLst>
          </p:nvPr>
        </p:nvGraphicFramePr>
        <p:xfrm>
          <a:off x="1100831" y="568325"/>
          <a:ext cx="3346450" cy="2860675"/>
        </p:xfrm>
        <a:graphic>
          <a:graphicData uri="http://schemas.openxmlformats.org/presentationml/2006/ole">
            <mc:AlternateContent xmlns:mc="http://schemas.openxmlformats.org/markup-compatibility/2006">
              <mc:Choice xmlns:v="urn:schemas-microsoft-com:vml" Requires="v">
                <p:oleObj spid="_x0000_s1032" name="Fotografía de Photo Editor" r:id="rId4" imgW="7621064" imgH="5723810" progId="MSPhotoEd.3">
                  <p:embed/>
                </p:oleObj>
              </mc:Choice>
              <mc:Fallback>
                <p:oleObj name="Fotografía de Photo Editor" r:id="rId4" imgW="7621064" imgH="5723810" progId="MSPhotoEd.3">
                  <p:embed/>
                  <p:pic>
                    <p:nvPicPr>
                      <p:cNvPr id="6" name="Object 3">
                        <a:extLst>
                          <a:ext uri="{FF2B5EF4-FFF2-40B4-BE49-F238E27FC236}">
                            <a16:creationId xmlns:a16="http://schemas.microsoft.com/office/drawing/2014/main" id="{BD1A76C6-C9BE-4A78-AD2F-7215FBCE4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831" y="568325"/>
                        <a:ext cx="334645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E70FC5FD-30B5-402C-9605-07217B734C35}"/>
              </a:ext>
            </a:extLst>
          </p:cNvPr>
          <p:cNvGraphicFramePr>
            <a:graphicFrameLocks noChangeAspect="1"/>
          </p:cNvGraphicFramePr>
          <p:nvPr>
            <p:extLst>
              <p:ext uri="{D42A27DB-BD31-4B8C-83A1-F6EECF244321}">
                <p14:modId xmlns:p14="http://schemas.microsoft.com/office/powerpoint/2010/main" val="310659223"/>
              </p:ext>
            </p:extLst>
          </p:nvPr>
        </p:nvGraphicFramePr>
        <p:xfrm>
          <a:off x="4593331" y="928687"/>
          <a:ext cx="2079625" cy="2205038"/>
        </p:xfrm>
        <a:graphic>
          <a:graphicData uri="http://schemas.openxmlformats.org/presentationml/2006/ole">
            <mc:AlternateContent xmlns:mc="http://schemas.openxmlformats.org/markup-compatibility/2006">
              <mc:Choice xmlns:v="urn:schemas-microsoft-com:vml" Requires="v">
                <p:oleObj spid="_x0000_s1033" name="Fotografía de Photo Editor" r:id="rId6" imgW="5180952" imgH="5495238" progId="MSPhotoEd.3">
                  <p:embed/>
                </p:oleObj>
              </mc:Choice>
              <mc:Fallback>
                <p:oleObj name="Fotografía de Photo Editor" r:id="rId6" imgW="5180952" imgH="5495238" progId="MSPhotoEd.3">
                  <p:embed/>
                  <p:pic>
                    <p:nvPicPr>
                      <p:cNvPr id="7" name="Object 4">
                        <a:extLst>
                          <a:ext uri="{FF2B5EF4-FFF2-40B4-BE49-F238E27FC236}">
                            <a16:creationId xmlns:a16="http://schemas.microsoft.com/office/drawing/2014/main" id="{E70FC5FD-30B5-402C-9605-07217B734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3331" y="928687"/>
                        <a:ext cx="2079625"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A86AC2B-5FCC-4FFD-931B-12E28638C4FA}"/>
              </a:ext>
            </a:extLst>
          </p:cNvPr>
          <p:cNvGraphicFramePr>
            <a:graphicFrameLocks noChangeAspect="1"/>
          </p:cNvGraphicFramePr>
          <p:nvPr>
            <p:extLst>
              <p:ext uri="{D42A27DB-BD31-4B8C-83A1-F6EECF244321}">
                <p14:modId xmlns:p14="http://schemas.microsoft.com/office/powerpoint/2010/main" val="1920234952"/>
              </p:ext>
            </p:extLst>
          </p:nvPr>
        </p:nvGraphicFramePr>
        <p:xfrm>
          <a:off x="6896794" y="352425"/>
          <a:ext cx="2601912" cy="2879725"/>
        </p:xfrm>
        <a:graphic>
          <a:graphicData uri="http://schemas.openxmlformats.org/presentationml/2006/ole">
            <mc:AlternateContent xmlns:mc="http://schemas.openxmlformats.org/markup-compatibility/2006">
              <mc:Choice xmlns:v="urn:schemas-microsoft-com:vml" Requires="v">
                <p:oleObj spid="_x0000_s1034" name="Fotografía de Photo Editor" r:id="rId8" imgW="5200000" imgH="5753903" progId="MSPhotoEd.3">
                  <p:embed/>
                </p:oleObj>
              </mc:Choice>
              <mc:Fallback>
                <p:oleObj name="Fotografía de Photo Editor" r:id="rId8" imgW="5200000" imgH="5753903" progId="MSPhotoEd.3">
                  <p:embed/>
                  <p:pic>
                    <p:nvPicPr>
                      <p:cNvPr id="8" name="Object 5">
                        <a:extLst>
                          <a:ext uri="{FF2B5EF4-FFF2-40B4-BE49-F238E27FC236}">
                            <a16:creationId xmlns:a16="http://schemas.microsoft.com/office/drawing/2014/main" id="{0A86AC2B-5FCC-4FFD-931B-12E28638C4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794" y="352425"/>
                        <a:ext cx="2601912"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6">
            <a:extLst>
              <a:ext uri="{FF2B5EF4-FFF2-40B4-BE49-F238E27FC236}">
                <a16:creationId xmlns:a16="http://schemas.microsoft.com/office/drawing/2014/main" id="{EF4FC3E6-43AE-4E5C-816B-7EB86CD4D309}"/>
              </a:ext>
            </a:extLst>
          </p:cNvPr>
          <p:cNvSpPr txBox="1">
            <a:spLocks noChangeArrowheads="1"/>
          </p:cNvSpPr>
          <p:nvPr/>
        </p:nvSpPr>
        <p:spPr bwMode="auto">
          <a:xfrm>
            <a:off x="1100831" y="3582889"/>
            <a:ext cx="97997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Clr>
                <a:srgbClr val="FF3300"/>
              </a:buClr>
              <a:buFont typeface="Wingdings" panose="05000000000000000000" pitchFamily="2" charset="2"/>
              <a:buChar char="è"/>
            </a:pPr>
            <a:r>
              <a:rPr lang="es-ES" altLang="en-US" b="1" dirty="0">
                <a:solidFill>
                  <a:srgbClr val="0000FF"/>
                </a:solidFill>
              </a:rPr>
              <a:t>Ovillo capilar</a:t>
            </a:r>
            <a:r>
              <a:rPr lang="es-ES" altLang="en-US" dirty="0"/>
              <a:t> organizado en torno al </a:t>
            </a:r>
            <a:r>
              <a:rPr lang="es-ES" altLang="en-US" b="1" dirty="0">
                <a:solidFill>
                  <a:srgbClr val="0000FF"/>
                </a:solidFill>
              </a:rPr>
              <a:t>mesangio</a:t>
            </a:r>
            <a:endParaRPr lang="es-ES" altLang="en-US" dirty="0"/>
          </a:p>
          <a:p>
            <a:pPr eaLnBrk="1" hangingPunct="1">
              <a:buClr>
                <a:srgbClr val="FF3300"/>
              </a:buClr>
              <a:buFont typeface="Wingdings" panose="05000000000000000000" pitchFamily="2" charset="2"/>
              <a:buChar char="è"/>
            </a:pPr>
            <a:r>
              <a:rPr lang="es-ES" altLang="en-US" dirty="0"/>
              <a:t>En </a:t>
            </a:r>
            <a:r>
              <a:rPr lang="en-US" altLang="en-US" dirty="0" err="1"/>
              <a:t>el</a:t>
            </a:r>
            <a:r>
              <a:rPr lang="en-US" altLang="en-US" dirty="0"/>
              <a:t> </a:t>
            </a:r>
            <a:r>
              <a:rPr lang="en-US" altLang="en-US" dirty="0" err="1"/>
              <a:t>glomérulo</a:t>
            </a:r>
            <a:r>
              <a:rPr lang="en-US" altLang="en-US" dirty="0"/>
              <a:t> </a:t>
            </a:r>
            <a:r>
              <a:rPr lang="es-ES" altLang="en-US" dirty="0"/>
              <a:t>se </a:t>
            </a:r>
            <a:r>
              <a:rPr lang="es-ES" altLang="en-US" dirty="0" err="1"/>
              <a:t>pr</a:t>
            </a:r>
            <a:r>
              <a:rPr lang="en-US" altLang="en-US" dirty="0" err="1"/>
              <a:t>oduce</a:t>
            </a:r>
            <a:r>
              <a:rPr lang="en-US" altLang="en-US" dirty="0"/>
              <a:t> la </a:t>
            </a:r>
            <a:r>
              <a:rPr lang="en-US" altLang="en-US" dirty="0" err="1"/>
              <a:t>filtración</a:t>
            </a:r>
            <a:r>
              <a:rPr lang="en-US" altLang="en-US" dirty="0"/>
              <a:t> glomerular: se filtra </a:t>
            </a:r>
            <a:r>
              <a:rPr lang="en-US" altLang="en-US" dirty="0" err="1"/>
              <a:t>el</a:t>
            </a:r>
            <a:r>
              <a:rPr lang="en-US" altLang="en-US" dirty="0"/>
              <a:t> plasma al </a:t>
            </a:r>
            <a:r>
              <a:rPr lang="en-US" altLang="en-US" dirty="0" err="1"/>
              <a:t>espacio</a:t>
            </a:r>
            <a:r>
              <a:rPr lang="en-US" altLang="en-US" dirty="0"/>
              <a:t> </a:t>
            </a:r>
            <a:r>
              <a:rPr lang="en-US" altLang="en-US" dirty="0" err="1"/>
              <a:t>urinario</a:t>
            </a:r>
            <a:r>
              <a:rPr lang="en-US" altLang="en-US" dirty="0"/>
              <a:t> y se </a:t>
            </a:r>
            <a:r>
              <a:rPr lang="en-US" altLang="en-US" dirty="0" err="1"/>
              <a:t>retienen</a:t>
            </a:r>
            <a:r>
              <a:rPr lang="en-US" altLang="en-US" dirty="0"/>
              <a:t> </a:t>
            </a:r>
            <a:r>
              <a:rPr lang="en-US" altLang="en-US" dirty="0" err="1"/>
              <a:t>células</a:t>
            </a:r>
            <a:r>
              <a:rPr lang="en-US" altLang="en-US" dirty="0"/>
              <a:t> (</a:t>
            </a:r>
            <a:r>
              <a:rPr lang="en-US" altLang="en-US" dirty="0" err="1"/>
              <a:t>fundamentalmente</a:t>
            </a:r>
            <a:r>
              <a:rPr lang="en-US" altLang="en-US" dirty="0"/>
              <a:t> </a:t>
            </a:r>
            <a:r>
              <a:rPr lang="en-US" altLang="en-US" dirty="0" err="1"/>
              <a:t>eritrocitos</a:t>
            </a:r>
            <a:r>
              <a:rPr lang="en-US" altLang="en-US" dirty="0"/>
              <a:t>) y </a:t>
            </a:r>
            <a:r>
              <a:rPr lang="en-US" altLang="en-US" dirty="0" err="1"/>
              <a:t>proteínas</a:t>
            </a:r>
            <a:endParaRPr lang="es-ES" altLang="en-US" dirty="0"/>
          </a:p>
          <a:p>
            <a:pPr eaLnBrk="1" hangingPunct="1">
              <a:buClr>
                <a:srgbClr val="FF3300"/>
              </a:buClr>
              <a:buFont typeface="Wingdings" panose="05000000000000000000" pitchFamily="2" charset="2"/>
              <a:buChar char="è"/>
            </a:pPr>
            <a:r>
              <a:rPr lang="es-ES" altLang="en-US" dirty="0"/>
              <a:t>Contiene la </a:t>
            </a:r>
            <a:r>
              <a:rPr lang="es-ES" altLang="en-US" b="1" dirty="0">
                <a:solidFill>
                  <a:srgbClr val="0000FF"/>
                </a:solidFill>
              </a:rPr>
              <a:t>barrera de filtración glomerular</a:t>
            </a:r>
            <a:r>
              <a:rPr lang="es-ES" altLang="en-US" dirty="0"/>
              <a:t>: endotelio fenestrado, membrana basal y podocitos con pedicelos</a:t>
            </a:r>
          </a:p>
          <a:p>
            <a:pPr eaLnBrk="1" hangingPunct="1">
              <a:buClr>
                <a:srgbClr val="FF3300"/>
              </a:buClr>
              <a:buFont typeface="Wingdings" panose="05000000000000000000" pitchFamily="2" charset="2"/>
              <a:buChar char="è"/>
            </a:pPr>
            <a:r>
              <a:rPr lang="es-ES" altLang="en-US" b="1" dirty="0">
                <a:solidFill>
                  <a:srgbClr val="0000FF"/>
                </a:solidFill>
              </a:rPr>
              <a:t>Podocitos</a:t>
            </a:r>
            <a:r>
              <a:rPr lang="es-ES" altLang="en-US" dirty="0">
                <a:solidFill>
                  <a:srgbClr val="0000FF"/>
                </a:solidFill>
              </a:rPr>
              <a:t> (células epiteliales) son principales responsables</a:t>
            </a:r>
            <a:r>
              <a:rPr lang="es-ES" altLang="en-US" dirty="0"/>
              <a:t> de restricción al paso de</a:t>
            </a:r>
            <a:r>
              <a:rPr lang="es-ES" altLang="en-US" b="1" dirty="0">
                <a:solidFill>
                  <a:srgbClr val="0000FF"/>
                </a:solidFill>
              </a:rPr>
              <a:t> proteínas</a:t>
            </a:r>
            <a:r>
              <a:rPr lang="es-ES" altLang="en-US" dirty="0"/>
              <a:t>: </a:t>
            </a:r>
            <a:r>
              <a:rPr lang="es-ES" altLang="en-US" b="1" dirty="0"/>
              <a:t>selectividad</a:t>
            </a:r>
            <a:r>
              <a:rPr lang="es-ES" altLang="en-US" dirty="0"/>
              <a:t> por </a:t>
            </a:r>
            <a:r>
              <a:rPr lang="es-ES" altLang="en-US" b="1" dirty="0"/>
              <a:t>tamaño y carga (</a:t>
            </a:r>
            <a:r>
              <a:rPr lang="es-ES" altLang="en-US" dirty="0"/>
              <a:t>cargas negativas en barrera de filtración glomerular dificulta paso de moléculas</a:t>
            </a:r>
            <a:r>
              <a:rPr lang="es-ES_tradnl" altLang="en-US" dirty="0"/>
              <a:t> </a:t>
            </a:r>
            <a:r>
              <a:rPr lang="es-ES" altLang="en-US" dirty="0"/>
              <a:t>c</a:t>
            </a:r>
            <a:r>
              <a:rPr lang="es-ES_tradnl" altLang="en-US" dirty="0"/>
              <a:t>a</a:t>
            </a:r>
            <a:r>
              <a:rPr lang="es-ES" altLang="en-US" dirty="0" err="1"/>
              <a:t>rga</a:t>
            </a:r>
            <a:r>
              <a:rPr lang="es-ES_tradnl" altLang="en-US" dirty="0"/>
              <a:t>d</a:t>
            </a:r>
            <a:r>
              <a:rPr lang="es-ES" altLang="en-US" dirty="0"/>
              <a:t>a</a:t>
            </a:r>
            <a:r>
              <a:rPr lang="en-US" altLang="en-US" dirty="0"/>
              <a:t>s</a:t>
            </a:r>
            <a:r>
              <a:rPr lang="es-ES" altLang="en-US" dirty="0"/>
              <a:t> </a:t>
            </a:r>
            <a:r>
              <a:rPr lang="es-ES" altLang="en-US" dirty="0" err="1"/>
              <a:t>negativame</a:t>
            </a:r>
            <a:r>
              <a:rPr lang="es-ES_tradnl" altLang="en-US" dirty="0"/>
              <a:t>n</a:t>
            </a:r>
            <a:r>
              <a:rPr lang="es-ES" altLang="en-US" dirty="0"/>
              <a:t>te)</a:t>
            </a:r>
            <a:endParaRPr lang="es-ES" altLang="es-ES" dirty="0"/>
          </a:p>
        </p:txBody>
      </p:sp>
      <p:sp>
        <p:nvSpPr>
          <p:cNvPr id="2" name="CuadroTexto 1">
            <a:extLst>
              <a:ext uri="{FF2B5EF4-FFF2-40B4-BE49-F238E27FC236}">
                <a16:creationId xmlns:a16="http://schemas.microsoft.com/office/drawing/2014/main" id="{35CB3B90-8C8E-40BB-9ABD-595A4039F2D8}"/>
              </a:ext>
            </a:extLst>
          </p:cNvPr>
          <p:cNvSpPr txBox="1"/>
          <p:nvPr/>
        </p:nvSpPr>
        <p:spPr>
          <a:xfrm>
            <a:off x="1100831" y="352425"/>
            <a:ext cx="547688" cy="369332"/>
          </a:xfrm>
          <a:prstGeom prst="rect">
            <a:avLst/>
          </a:prstGeom>
          <a:noFill/>
        </p:spPr>
        <p:txBody>
          <a:bodyPr wrap="square" rtlCol="0">
            <a:spAutoFit/>
          </a:bodyPr>
          <a:lstStyle/>
          <a:p>
            <a:r>
              <a:rPr lang="es-ES" dirty="0"/>
              <a:t>a)</a:t>
            </a:r>
          </a:p>
        </p:txBody>
      </p:sp>
      <p:sp>
        <p:nvSpPr>
          <p:cNvPr id="3" name="CuadroTexto 2">
            <a:extLst>
              <a:ext uri="{FF2B5EF4-FFF2-40B4-BE49-F238E27FC236}">
                <a16:creationId xmlns:a16="http://schemas.microsoft.com/office/drawing/2014/main" id="{427D6C85-A4A7-4035-BFE0-0F9CC041AEF5}"/>
              </a:ext>
            </a:extLst>
          </p:cNvPr>
          <p:cNvSpPr txBox="1"/>
          <p:nvPr/>
        </p:nvSpPr>
        <p:spPr>
          <a:xfrm>
            <a:off x="4447281" y="447869"/>
            <a:ext cx="731209" cy="369332"/>
          </a:xfrm>
          <a:prstGeom prst="rect">
            <a:avLst/>
          </a:prstGeom>
          <a:noFill/>
        </p:spPr>
        <p:txBody>
          <a:bodyPr wrap="square" rtlCol="0">
            <a:spAutoFit/>
          </a:bodyPr>
          <a:lstStyle/>
          <a:p>
            <a:r>
              <a:rPr lang="es-ES" dirty="0"/>
              <a:t>b)</a:t>
            </a:r>
          </a:p>
        </p:txBody>
      </p:sp>
      <p:sp>
        <p:nvSpPr>
          <p:cNvPr id="10" name="CuadroTexto 9">
            <a:extLst>
              <a:ext uri="{FF2B5EF4-FFF2-40B4-BE49-F238E27FC236}">
                <a16:creationId xmlns:a16="http://schemas.microsoft.com/office/drawing/2014/main" id="{B915FF49-14F7-4C79-8BEF-5344AE32B00C}"/>
              </a:ext>
            </a:extLst>
          </p:cNvPr>
          <p:cNvSpPr txBox="1"/>
          <p:nvPr/>
        </p:nvSpPr>
        <p:spPr>
          <a:xfrm>
            <a:off x="6995141" y="89357"/>
            <a:ext cx="679450" cy="369332"/>
          </a:xfrm>
          <a:prstGeom prst="rect">
            <a:avLst/>
          </a:prstGeom>
          <a:noFill/>
        </p:spPr>
        <p:txBody>
          <a:bodyPr wrap="square" rtlCol="0">
            <a:spAutoFit/>
          </a:bodyPr>
          <a:lstStyle/>
          <a:p>
            <a:r>
              <a:rPr lang="es-ES" dirty="0"/>
              <a:t>c)</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a:t>
            </a:fld>
            <a:endParaRPr lang="es-ES"/>
          </a:p>
        </p:txBody>
      </p:sp>
    </p:spTree>
    <p:extLst>
      <p:ext uri="{BB962C8B-B14F-4D97-AF65-F5344CB8AC3E}">
        <p14:creationId xmlns:p14="http://schemas.microsoft.com/office/powerpoint/2010/main" val="440916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35140715-1F27-46B6-9AB4-E609E250D7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None/>
            </a:pPr>
            <a:r>
              <a:rPr lang="es-ES" altLang="es-ES" sz="2400" dirty="0"/>
              <a:t>Estadio I: Depósitos de IC (IgG + C) en MBG</a:t>
            </a:r>
          </a:p>
          <a:p>
            <a:pPr marL="609600" indent="-609600">
              <a:buNone/>
            </a:pPr>
            <a:endParaRPr lang="es-ES" altLang="es-ES" sz="2400" dirty="0"/>
          </a:p>
          <a:p>
            <a:pPr marL="609600" indent="-609600">
              <a:buNone/>
            </a:pPr>
            <a:r>
              <a:rPr lang="es-ES" altLang="es-ES" sz="2400" dirty="0"/>
              <a:t>Estadio II: Espículas + IgG en MBG</a:t>
            </a:r>
          </a:p>
          <a:p>
            <a:pPr marL="609600" indent="-609600">
              <a:buNone/>
            </a:pPr>
            <a:endParaRPr lang="es-ES" altLang="es-ES" sz="2400" dirty="0"/>
          </a:p>
          <a:p>
            <a:pPr marL="609600" indent="-609600">
              <a:buNone/>
            </a:pPr>
            <a:r>
              <a:rPr lang="es-ES" altLang="es-ES" sz="2400" dirty="0"/>
              <a:t>Estadio III: Puentes </a:t>
            </a:r>
            <a:r>
              <a:rPr lang="es-ES" altLang="es-ES" sz="2400" dirty="0" err="1"/>
              <a:t>argirófilos</a:t>
            </a:r>
            <a:r>
              <a:rPr lang="es-ES" altLang="es-ES" sz="2400" dirty="0"/>
              <a:t> entre espículas</a:t>
            </a:r>
          </a:p>
          <a:p>
            <a:pPr marL="609600" indent="-609600">
              <a:buNone/>
            </a:pPr>
            <a:endParaRPr lang="es-ES" altLang="es-ES" sz="2400" dirty="0"/>
          </a:p>
          <a:p>
            <a:pPr marL="609600" indent="-609600">
              <a:buNone/>
            </a:pPr>
            <a:r>
              <a:rPr lang="es-ES" altLang="es-ES" sz="2400" dirty="0"/>
              <a:t>Estadio IV: MBG engrosada con IC atrapados</a:t>
            </a:r>
            <a:endParaRPr lang="es-ES" altLang="es-ES" dirty="0"/>
          </a:p>
        </p:txBody>
      </p:sp>
      <p:sp>
        <p:nvSpPr>
          <p:cNvPr id="64515" name="Rectangle 5">
            <a:extLst>
              <a:ext uri="{FF2B5EF4-FFF2-40B4-BE49-F238E27FC236}">
                <a16:creationId xmlns:a16="http://schemas.microsoft.com/office/drawing/2014/main" id="{FD0B7ED6-3D16-4906-81D9-B7E4DA4E11A2}"/>
              </a:ext>
            </a:extLst>
          </p:cNvPr>
          <p:cNvSpPr>
            <a:spLocks noChangeArrowheads="1"/>
          </p:cNvSpPr>
          <p:nvPr/>
        </p:nvSpPr>
        <p:spPr bwMode="auto">
          <a:xfrm>
            <a:off x="1806575" y="231776"/>
            <a:ext cx="8370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 altLang="es-ES" sz="4000" b="1">
                <a:solidFill>
                  <a:srgbClr val="C00000"/>
                </a:solidFill>
              </a:rPr>
              <a:t>Formas anatomopatológicas</a:t>
            </a:r>
            <a:endParaRPr lang="es-ES_tradnl" altLang="es-ES" sz="4000" b="1">
              <a:solidFill>
                <a:srgbClr val="C00000"/>
              </a:solidFill>
            </a:endParaRPr>
          </a:p>
        </p:txBody>
      </p:sp>
      <p:sp>
        <p:nvSpPr>
          <p:cNvPr id="2" name="Marcador de número de diapositiva 1"/>
          <p:cNvSpPr>
            <a:spLocks noGrp="1"/>
          </p:cNvSpPr>
          <p:nvPr>
            <p:ph type="sldNum" sz="quarter" idx="12"/>
          </p:nvPr>
        </p:nvSpPr>
        <p:spPr/>
        <p:txBody>
          <a:bodyPr/>
          <a:lstStyle/>
          <a:p>
            <a:fld id="{11B79EA5-9E52-4B74-B22D-AE5DAFDF010E}" type="slidenum">
              <a:rPr lang="es-ES" smtClean="0"/>
              <a:t>40</a:t>
            </a:fld>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8D8830F-8FB9-4E1C-9F77-2596B0A8C4DD}"/>
              </a:ext>
            </a:extLst>
          </p:cNvPr>
          <p:cNvSpPr>
            <a:spLocks noGrp="1" noChangeArrowheads="1"/>
          </p:cNvSpPr>
          <p:nvPr>
            <p:ph type="title"/>
          </p:nvPr>
        </p:nvSpPr>
        <p:spPr>
          <a:xfrm>
            <a:off x="1981200" y="260351"/>
            <a:ext cx="8229600" cy="1012825"/>
          </a:xfrm>
        </p:spPr>
        <p:txBody>
          <a:bodyPr>
            <a:normAutofit fontScale="90000"/>
          </a:bodyPr>
          <a:lstStyle/>
          <a:p>
            <a:pPr eaLnBrk="1" hangingPunct="1"/>
            <a:r>
              <a:rPr lang="es-ES" altLang="es-ES" sz="3600" b="1" u="sng" dirty="0"/>
              <a:t>Nefropatía membranosa. Clínica y diagnóstico</a:t>
            </a:r>
          </a:p>
        </p:txBody>
      </p:sp>
      <p:sp>
        <p:nvSpPr>
          <p:cNvPr id="53251" name="Rectangle 3">
            <a:extLst>
              <a:ext uri="{FF2B5EF4-FFF2-40B4-BE49-F238E27FC236}">
                <a16:creationId xmlns:a16="http://schemas.microsoft.com/office/drawing/2014/main" id="{113F0D6B-9114-4AC3-9566-1DBBF3C1A9DC}"/>
              </a:ext>
            </a:extLst>
          </p:cNvPr>
          <p:cNvSpPr>
            <a:spLocks noGrp="1" noChangeArrowheads="1"/>
          </p:cNvSpPr>
          <p:nvPr>
            <p:ph type="body" idx="1"/>
          </p:nvPr>
        </p:nvSpPr>
        <p:spPr>
          <a:xfrm>
            <a:off x="1955800" y="1484314"/>
            <a:ext cx="8388350" cy="4752975"/>
          </a:xfrm>
        </p:spPr>
        <p:txBody>
          <a:bodyPr>
            <a:normAutofit lnSpcReduction="10000"/>
          </a:bodyPr>
          <a:lstStyle/>
          <a:p>
            <a:pPr eaLnBrk="1" hangingPunct="1">
              <a:lnSpc>
                <a:spcPct val="90000"/>
              </a:lnSpc>
            </a:pPr>
            <a:r>
              <a:rPr lang="es-ES" altLang="es-ES" b="1"/>
              <a:t>Clínica</a:t>
            </a:r>
          </a:p>
          <a:p>
            <a:pPr lvl="1" eaLnBrk="1" hangingPunct="1">
              <a:lnSpc>
                <a:spcPct val="90000"/>
              </a:lnSpc>
            </a:pPr>
            <a:r>
              <a:rPr lang="es-ES" altLang="es-ES"/>
              <a:t>Desde proteinuria asintomática a </a:t>
            </a:r>
            <a:r>
              <a:rPr lang="es-ES" altLang="es-ES" b="1">
                <a:solidFill>
                  <a:srgbClr val="0000CC"/>
                </a:solidFill>
              </a:rPr>
              <a:t>síndrome nefrótico</a:t>
            </a:r>
          </a:p>
          <a:p>
            <a:pPr lvl="1" eaLnBrk="1" hangingPunct="1">
              <a:lnSpc>
                <a:spcPct val="90000"/>
              </a:lnSpc>
            </a:pPr>
            <a:r>
              <a:rPr lang="es-ES" altLang="es-ES"/>
              <a:t>Puede haber microhematuria asintomática de poca intensidad</a:t>
            </a:r>
          </a:p>
          <a:p>
            <a:pPr lvl="1" eaLnBrk="1" hangingPunct="1">
              <a:lnSpc>
                <a:spcPct val="90000"/>
              </a:lnSpc>
            </a:pPr>
            <a:r>
              <a:rPr lang="es-ES" altLang="es-ES"/>
              <a:t>Puede haber insuficiencia renal, HTA</a:t>
            </a:r>
          </a:p>
          <a:p>
            <a:pPr lvl="1" eaLnBrk="1" hangingPunct="1">
              <a:lnSpc>
                <a:spcPct val="90000"/>
              </a:lnSpc>
            </a:pPr>
            <a:endParaRPr lang="es-ES" altLang="es-ES"/>
          </a:p>
          <a:p>
            <a:pPr eaLnBrk="1" hangingPunct="1">
              <a:lnSpc>
                <a:spcPct val="90000"/>
              </a:lnSpc>
            </a:pPr>
            <a:r>
              <a:rPr lang="es-ES" altLang="es-ES"/>
              <a:t>Diagnóstico por </a:t>
            </a:r>
            <a:r>
              <a:rPr lang="es-ES" altLang="es-ES" b="1">
                <a:solidFill>
                  <a:srgbClr val="0000CC"/>
                </a:solidFill>
              </a:rPr>
              <a:t>biopsia renal</a:t>
            </a:r>
          </a:p>
          <a:p>
            <a:pPr eaLnBrk="1" hangingPunct="1">
              <a:lnSpc>
                <a:spcPct val="90000"/>
              </a:lnSpc>
            </a:pPr>
            <a:endParaRPr lang="es-ES" altLang="es-ES" b="1">
              <a:solidFill>
                <a:srgbClr val="0000CC"/>
              </a:solidFill>
            </a:endParaRPr>
          </a:p>
          <a:p>
            <a:pPr eaLnBrk="1" hangingPunct="1">
              <a:lnSpc>
                <a:spcPct val="90000"/>
              </a:lnSpc>
            </a:pPr>
            <a:r>
              <a:rPr lang="es-ES" altLang="es-ES"/>
              <a:t>Búsqueda de</a:t>
            </a:r>
            <a:r>
              <a:rPr lang="es-ES" altLang="es-ES" b="1">
                <a:solidFill>
                  <a:srgbClr val="0000CC"/>
                </a:solidFill>
              </a:rPr>
              <a:t> etiología</a:t>
            </a:r>
            <a:endParaRPr lang="es-ES" altLang="es-ES"/>
          </a:p>
          <a:p>
            <a:pPr lvl="1" eaLnBrk="1" hangingPunct="1">
              <a:lnSpc>
                <a:spcPct val="90000"/>
              </a:lnSpc>
            </a:pPr>
            <a:r>
              <a:rPr lang="es-ES" altLang="es-ES"/>
              <a:t>Serología: VHB, VHC, Antinucleares…</a:t>
            </a:r>
          </a:p>
          <a:p>
            <a:pPr lvl="1" eaLnBrk="1" hangingPunct="1">
              <a:lnSpc>
                <a:spcPct val="90000"/>
              </a:lnSpc>
            </a:pPr>
            <a:r>
              <a:rPr lang="es-ES" altLang="es-ES"/>
              <a:t>Búsqueda de neoplasia: colon, estómago, pulmón (En función de la edad)</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41</a:t>
            </a:fld>
            <a:endParaRPr lang="es-ES"/>
          </a:p>
        </p:txBody>
      </p:sp>
    </p:spTree>
    <p:extLst>
      <p:ext uri="{BB962C8B-B14F-4D97-AF65-F5344CB8AC3E}">
        <p14:creationId xmlns:p14="http://schemas.microsoft.com/office/powerpoint/2010/main" val="2051549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EF4D716-C81A-4882-8590-22F1E03CC890}"/>
              </a:ext>
            </a:extLst>
          </p:cNvPr>
          <p:cNvSpPr>
            <a:spLocks noGrp="1" noChangeArrowheads="1"/>
          </p:cNvSpPr>
          <p:nvPr>
            <p:ph type="title"/>
          </p:nvPr>
        </p:nvSpPr>
        <p:spPr>
          <a:xfrm>
            <a:off x="1981200" y="188914"/>
            <a:ext cx="8229600" cy="796925"/>
          </a:xfrm>
        </p:spPr>
        <p:txBody>
          <a:bodyPr/>
          <a:lstStyle/>
          <a:p>
            <a:pPr eaLnBrk="1" hangingPunct="1"/>
            <a:r>
              <a:rPr lang="es-ES" altLang="es-ES" b="1" dirty="0"/>
              <a:t>Pronóstico n. membranosa</a:t>
            </a:r>
          </a:p>
        </p:txBody>
      </p:sp>
      <p:sp>
        <p:nvSpPr>
          <p:cNvPr id="55299" name="Rectangle 3">
            <a:extLst>
              <a:ext uri="{FF2B5EF4-FFF2-40B4-BE49-F238E27FC236}">
                <a16:creationId xmlns:a16="http://schemas.microsoft.com/office/drawing/2014/main" id="{42ED1517-F0CF-4784-B58C-13C6D3FDFAF0}"/>
              </a:ext>
            </a:extLst>
          </p:cNvPr>
          <p:cNvSpPr>
            <a:spLocks noGrp="1" noChangeArrowheads="1"/>
          </p:cNvSpPr>
          <p:nvPr>
            <p:ph type="body" sz="half" idx="1"/>
          </p:nvPr>
        </p:nvSpPr>
        <p:spPr>
          <a:xfrm>
            <a:off x="2063750" y="1196976"/>
            <a:ext cx="8064500" cy="4525963"/>
          </a:xfrm>
        </p:spPr>
        <p:txBody>
          <a:bodyPr/>
          <a:lstStyle/>
          <a:p>
            <a:pPr eaLnBrk="1" hangingPunct="1">
              <a:buClr>
                <a:srgbClr val="FF3300"/>
              </a:buClr>
              <a:buFont typeface="Wingdings" panose="05000000000000000000" pitchFamily="2" charset="2"/>
              <a:buChar char="è"/>
            </a:pPr>
            <a:r>
              <a:rPr lang="es-ES" altLang="es-ES" sz="2400" b="1"/>
              <a:t>Muy variable </a:t>
            </a:r>
            <a:r>
              <a:rPr lang="es-ES" altLang="es-ES" sz="2400"/>
              <a:t>(lo que dificulta la interpretación de los resultados de las maniobras terapéuticas)</a:t>
            </a:r>
          </a:p>
          <a:p>
            <a:pPr lvl="1" eaLnBrk="1" hangingPunct="1">
              <a:buClr>
                <a:srgbClr val="FF3300"/>
              </a:buClr>
              <a:buFont typeface="Wingdings" panose="05000000000000000000" pitchFamily="2" charset="2"/>
              <a:buChar char="è"/>
            </a:pPr>
            <a:r>
              <a:rPr lang="es-ES" altLang="es-ES" sz="2000" b="1"/>
              <a:t>30% remite</a:t>
            </a:r>
          </a:p>
          <a:p>
            <a:pPr lvl="1" eaLnBrk="1" hangingPunct="1">
              <a:buClr>
                <a:srgbClr val="FF3300"/>
              </a:buClr>
              <a:buFont typeface="Wingdings" panose="05000000000000000000" pitchFamily="2" charset="2"/>
              <a:buChar char="è"/>
            </a:pPr>
            <a:r>
              <a:rPr lang="es-ES" altLang="es-ES" sz="2000" b="1"/>
              <a:t>30% estable</a:t>
            </a:r>
          </a:p>
          <a:p>
            <a:pPr lvl="1" eaLnBrk="1" hangingPunct="1">
              <a:buClr>
                <a:srgbClr val="FF3300"/>
              </a:buClr>
              <a:buFont typeface="Wingdings" panose="05000000000000000000" pitchFamily="2" charset="2"/>
              <a:buChar char="è"/>
            </a:pPr>
            <a:r>
              <a:rPr lang="es-ES" altLang="es-ES" sz="2000" b="1"/>
              <a:t>30% progresa</a:t>
            </a:r>
            <a:r>
              <a:rPr lang="es-ES" altLang="es-ES" sz="2000"/>
              <a:t> a insuficiencia renal terminal</a:t>
            </a:r>
          </a:p>
          <a:p>
            <a:pPr eaLnBrk="1" hangingPunct="1">
              <a:buClr>
                <a:srgbClr val="FF3300"/>
              </a:buClr>
              <a:buFont typeface="Wingdings" panose="05000000000000000000" pitchFamily="2" charset="2"/>
              <a:buChar char="è"/>
            </a:pPr>
            <a:endParaRPr lang="es-ES" altLang="es-ES" sz="2400"/>
          </a:p>
          <a:p>
            <a:pPr eaLnBrk="1" hangingPunct="1">
              <a:buClr>
                <a:srgbClr val="FF3300"/>
              </a:buClr>
              <a:buFont typeface="Wingdings" panose="05000000000000000000" pitchFamily="2" charset="2"/>
              <a:buChar char="è"/>
            </a:pPr>
            <a:r>
              <a:rPr lang="es-ES" altLang="es-ES" sz="2400"/>
              <a:t>Factores de mal pronóstico</a:t>
            </a:r>
          </a:p>
          <a:p>
            <a:pPr lvl="1" eaLnBrk="1" hangingPunct="1">
              <a:buClr>
                <a:srgbClr val="FF3300"/>
              </a:buClr>
              <a:buFont typeface="Wingdings" panose="05000000000000000000" pitchFamily="2" charset="2"/>
              <a:buChar char="è"/>
            </a:pPr>
            <a:r>
              <a:rPr lang="es-ES" altLang="es-ES" sz="2000"/>
              <a:t>HTA</a:t>
            </a:r>
          </a:p>
          <a:p>
            <a:pPr lvl="1" eaLnBrk="1" hangingPunct="1">
              <a:buClr>
                <a:srgbClr val="FF3300"/>
              </a:buClr>
              <a:buFont typeface="Wingdings" panose="05000000000000000000" pitchFamily="2" charset="2"/>
              <a:buChar char="è"/>
            </a:pPr>
            <a:r>
              <a:rPr lang="es-ES" altLang="es-ES" sz="2000"/>
              <a:t>Insuficiencia renal</a:t>
            </a:r>
          </a:p>
          <a:p>
            <a:pPr lvl="1" eaLnBrk="1" hangingPunct="1">
              <a:buClr>
                <a:srgbClr val="FF3300"/>
              </a:buClr>
              <a:buFont typeface="Wingdings" panose="05000000000000000000" pitchFamily="2" charset="2"/>
              <a:buChar char="è"/>
            </a:pPr>
            <a:r>
              <a:rPr lang="es-ES" altLang="es-ES" sz="2000"/>
              <a:t>S. nefrótico mantenido</a:t>
            </a:r>
          </a:p>
          <a:p>
            <a:pPr lvl="1" eaLnBrk="1" hangingPunct="1">
              <a:buClr>
                <a:srgbClr val="FF3300"/>
              </a:buClr>
              <a:buFont typeface="Wingdings" panose="05000000000000000000" pitchFamily="2" charset="2"/>
              <a:buChar char="è"/>
            </a:pPr>
            <a:r>
              <a:rPr lang="es-ES" altLang="es-ES" sz="2000"/>
              <a:t>Lesión túbulointersticial en biopsia renal</a:t>
            </a:r>
          </a:p>
        </p:txBody>
      </p:sp>
      <p:graphicFrame>
        <p:nvGraphicFramePr>
          <p:cNvPr id="55300" name="Object 6">
            <a:extLst>
              <a:ext uri="{FF2B5EF4-FFF2-40B4-BE49-F238E27FC236}">
                <a16:creationId xmlns:a16="http://schemas.microsoft.com/office/drawing/2014/main" id="{42D0A605-0DD9-49A5-A141-68696BB2F061}"/>
              </a:ext>
            </a:extLst>
          </p:cNvPr>
          <p:cNvGraphicFramePr>
            <a:graphicFrameLocks noGrp="1" noChangeAspect="1"/>
          </p:cNvGraphicFramePr>
          <p:nvPr>
            <p:ph type="chart" sz="half" idx="2"/>
          </p:nvPr>
        </p:nvGraphicFramePr>
        <p:xfrm>
          <a:off x="6816725" y="2276476"/>
          <a:ext cx="4032250" cy="4525963"/>
        </p:xfrm>
        <a:graphic>
          <a:graphicData uri="http://schemas.openxmlformats.org/presentationml/2006/ole">
            <mc:AlternateContent xmlns:mc="http://schemas.openxmlformats.org/markup-compatibility/2006">
              <mc:Choice xmlns:v="urn:schemas-microsoft-com:vml" Requires="v">
                <p:oleObj spid="_x0000_s4100" name="Gráfico" r:id="rId4" imgW="5048339" imgH="5667395" progId="MSGraph.Chart.8">
                  <p:embed followColorScheme="full"/>
                </p:oleObj>
              </mc:Choice>
              <mc:Fallback>
                <p:oleObj name="Gráfico" r:id="rId4" imgW="5048339" imgH="5667395" progId="MSGraph.Chart.8">
                  <p:embed followColorScheme="full"/>
                  <p:pic>
                    <p:nvPicPr>
                      <p:cNvPr id="55300" name="Object 6">
                        <a:extLst>
                          <a:ext uri="{FF2B5EF4-FFF2-40B4-BE49-F238E27FC236}">
                            <a16:creationId xmlns:a16="http://schemas.microsoft.com/office/drawing/2014/main" id="{42D0A605-0DD9-49A5-A141-68696BB2F061}"/>
                          </a:ext>
                        </a:extLst>
                      </p:cNvPr>
                      <p:cNvPicPr>
                        <a:picLocks noChangeAspect="1" noChangeArrowheads="1"/>
                      </p:cNvPicPr>
                      <p:nvPr/>
                    </p:nvPicPr>
                    <p:blipFill>
                      <a:blip r:embed="rId5"/>
                      <a:srcRect/>
                      <a:stretch>
                        <a:fillRect/>
                      </a:stretch>
                    </p:blipFill>
                    <p:spPr bwMode="auto">
                      <a:xfrm>
                        <a:off x="6816725" y="2276476"/>
                        <a:ext cx="403225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Marcador de número de diapositiva 1"/>
          <p:cNvSpPr>
            <a:spLocks noGrp="1"/>
          </p:cNvSpPr>
          <p:nvPr>
            <p:ph type="sldNum" sz="quarter" idx="12"/>
          </p:nvPr>
        </p:nvSpPr>
        <p:spPr/>
        <p:txBody>
          <a:bodyPr/>
          <a:lstStyle/>
          <a:p>
            <a:pPr>
              <a:defRPr/>
            </a:pPr>
            <a:fld id="{92CA0CAE-253C-49CE-B2EF-741A6A205186}" type="slidenum">
              <a:rPr lang="es-ES" altLang="es-ES" smtClean="0"/>
              <a:pPr>
                <a:defRPr/>
              </a:pPr>
              <a:t>42</a:t>
            </a:fld>
            <a:endParaRPr lang="es-ES" alt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6C3DE53-3F4D-41DB-A79B-0CF4876D1E6F}"/>
              </a:ext>
            </a:extLst>
          </p:cNvPr>
          <p:cNvSpPr>
            <a:spLocks noGrp="1" noChangeArrowheads="1"/>
          </p:cNvSpPr>
          <p:nvPr>
            <p:ph type="title"/>
          </p:nvPr>
        </p:nvSpPr>
        <p:spPr>
          <a:xfrm>
            <a:off x="1981200" y="115888"/>
            <a:ext cx="8229600" cy="868362"/>
          </a:xfrm>
        </p:spPr>
        <p:txBody>
          <a:bodyPr/>
          <a:lstStyle/>
          <a:p>
            <a:pPr eaLnBrk="1" hangingPunct="1"/>
            <a:r>
              <a:rPr lang="es-ES" altLang="es-ES" sz="3600" b="1" u="sng" dirty="0"/>
              <a:t>Tratamiento n. membranosa</a:t>
            </a:r>
          </a:p>
        </p:txBody>
      </p:sp>
      <p:sp>
        <p:nvSpPr>
          <p:cNvPr id="56323" name="Rectangle 3">
            <a:extLst>
              <a:ext uri="{FF2B5EF4-FFF2-40B4-BE49-F238E27FC236}">
                <a16:creationId xmlns:a16="http://schemas.microsoft.com/office/drawing/2014/main" id="{4C3E1D1A-F92F-4B5B-AE3C-E441A040CEB2}"/>
              </a:ext>
            </a:extLst>
          </p:cNvPr>
          <p:cNvSpPr>
            <a:spLocks noGrp="1" noChangeArrowheads="1"/>
          </p:cNvSpPr>
          <p:nvPr>
            <p:ph type="body" idx="1"/>
          </p:nvPr>
        </p:nvSpPr>
        <p:spPr>
          <a:xfrm>
            <a:off x="1615751" y="1407319"/>
            <a:ext cx="9738049" cy="4525962"/>
          </a:xfrm>
        </p:spPr>
        <p:txBody>
          <a:bodyPr/>
          <a:lstStyle/>
          <a:p>
            <a:pPr eaLnBrk="1" hangingPunct="1">
              <a:buClr>
                <a:srgbClr val="FF3300"/>
              </a:buClr>
              <a:buFont typeface="Wingdings" panose="05000000000000000000" pitchFamily="2" charset="2"/>
              <a:buChar char="è"/>
            </a:pPr>
            <a:r>
              <a:rPr lang="es-ES" altLang="es-ES" dirty="0"/>
              <a:t>Tratamiento inespecífico de glomerulonefritis crónica/proteinuria</a:t>
            </a:r>
          </a:p>
          <a:p>
            <a:pPr eaLnBrk="1" hangingPunct="1">
              <a:buClr>
                <a:srgbClr val="FF3300"/>
              </a:buClr>
              <a:buFont typeface="Wingdings" panose="05000000000000000000" pitchFamily="2" charset="2"/>
              <a:buChar char="è"/>
            </a:pPr>
            <a:endParaRPr lang="es-ES" altLang="es-ES" dirty="0"/>
          </a:p>
          <a:p>
            <a:pPr eaLnBrk="1" hangingPunct="1">
              <a:buClr>
                <a:srgbClr val="FF3300"/>
              </a:buClr>
              <a:buFont typeface="Wingdings" panose="05000000000000000000" pitchFamily="2" charset="2"/>
              <a:buChar char="è"/>
            </a:pPr>
            <a:r>
              <a:rPr lang="es-ES" altLang="es-ES" dirty="0"/>
              <a:t>Esteroides: No eficaz</a:t>
            </a:r>
          </a:p>
          <a:p>
            <a:pPr eaLnBrk="1" hangingPunct="1">
              <a:buClr>
                <a:srgbClr val="FF3300"/>
              </a:buClr>
              <a:buFont typeface="Wingdings" panose="05000000000000000000" pitchFamily="2" charset="2"/>
              <a:buChar char="è"/>
            </a:pPr>
            <a:r>
              <a:rPr lang="es-ES" altLang="es-ES" dirty="0"/>
              <a:t>Esteroides e inmunosupresores: Asociación con resultados</a:t>
            </a:r>
          </a:p>
          <a:p>
            <a:pPr eaLnBrk="1" hangingPunct="1">
              <a:buFontTx/>
              <a:buNone/>
            </a:pPr>
            <a:r>
              <a:rPr lang="es-ES" altLang="es-ES" dirty="0"/>
              <a:t>		Prednisona/</a:t>
            </a:r>
            <a:r>
              <a:rPr lang="es-ES" altLang="es-ES" dirty="0" err="1"/>
              <a:t>clorambucil</a:t>
            </a:r>
            <a:endParaRPr lang="es-ES" altLang="es-ES" dirty="0"/>
          </a:p>
          <a:p>
            <a:pPr eaLnBrk="1" hangingPunct="1">
              <a:buFontTx/>
              <a:buNone/>
            </a:pPr>
            <a:r>
              <a:rPr lang="es-ES" altLang="es-ES" dirty="0"/>
              <a:t>Si progresión de insuficiencia renal o s. nefrótico no controlable con t. inespecífico </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43</a:t>
            </a:fld>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6C3DE53-3F4D-41DB-A79B-0CF4876D1E6F}"/>
              </a:ext>
            </a:extLst>
          </p:cNvPr>
          <p:cNvSpPr>
            <a:spLocks noGrp="1" noChangeArrowheads="1"/>
          </p:cNvSpPr>
          <p:nvPr>
            <p:ph type="title"/>
          </p:nvPr>
        </p:nvSpPr>
        <p:spPr>
          <a:xfrm>
            <a:off x="1981200" y="115888"/>
            <a:ext cx="8229600" cy="868362"/>
          </a:xfrm>
        </p:spPr>
        <p:txBody>
          <a:bodyPr/>
          <a:lstStyle/>
          <a:p>
            <a:pPr eaLnBrk="1" hangingPunct="1"/>
            <a:r>
              <a:rPr lang="es-ES" altLang="es-ES" sz="3600" b="1" u="sng" dirty="0"/>
              <a:t>Tratamiento nefropatía membranosa</a:t>
            </a:r>
          </a:p>
        </p:txBody>
      </p:sp>
      <p:sp>
        <p:nvSpPr>
          <p:cNvPr id="56323" name="Rectangle 3">
            <a:extLst>
              <a:ext uri="{FF2B5EF4-FFF2-40B4-BE49-F238E27FC236}">
                <a16:creationId xmlns:a16="http://schemas.microsoft.com/office/drawing/2014/main" id="{4C3E1D1A-F92F-4B5B-AE3C-E441A040CEB2}"/>
              </a:ext>
            </a:extLst>
          </p:cNvPr>
          <p:cNvSpPr>
            <a:spLocks noGrp="1" noChangeArrowheads="1"/>
          </p:cNvSpPr>
          <p:nvPr>
            <p:ph type="body" idx="1"/>
          </p:nvPr>
        </p:nvSpPr>
        <p:spPr>
          <a:xfrm>
            <a:off x="471786" y="1131395"/>
            <a:ext cx="10664889" cy="4954095"/>
          </a:xfrm>
        </p:spPr>
        <p:txBody>
          <a:bodyPr/>
          <a:lstStyle/>
          <a:p>
            <a:pPr algn="l"/>
            <a:r>
              <a:rPr lang="es-ES" sz="2000" dirty="0">
                <a:solidFill>
                  <a:srgbClr val="000000"/>
                </a:solidFill>
                <a:latin typeface="DejaVuSerifCondensed"/>
              </a:rPr>
              <a:t>OBJETIVOS: </a:t>
            </a:r>
            <a:r>
              <a:rPr lang="es-ES" sz="2000" b="0" i="0" u="none" strike="noStrike" baseline="0" dirty="0">
                <a:solidFill>
                  <a:srgbClr val="000000"/>
                </a:solidFill>
                <a:latin typeface="DejaVuSerifCondensed"/>
              </a:rPr>
              <a:t>Aunque el objetivo óptimo sería la consecución de una remisión completa, la obtención de remisión parcial puede considerarse satisfactoria.</a:t>
            </a:r>
          </a:p>
          <a:p>
            <a:pPr lvl="1"/>
            <a:r>
              <a:rPr lang="es-ES" sz="1600" b="0" i="0" u="none" strike="noStrike" baseline="0" dirty="0">
                <a:solidFill>
                  <a:srgbClr val="000000"/>
                </a:solidFill>
                <a:latin typeface="DejaVuSerifCondensed"/>
              </a:rPr>
              <a:t>la inducción de remisión parcial (proteinuria menor 3.5 g/24h) se asocia a una supervivencia renal significativamente superior a la no remisión.</a:t>
            </a:r>
          </a:p>
          <a:p>
            <a:pPr lvl="1"/>
            <a:r>
              <a:rPr lang="es-ES" sz="1600" dirty="0">
                <a:solidFill>
                  <a:srgbClr val="000000"/>
                </a:solidFill>
                <a:latin typeface="DejaVuSerifCondensed"/>
              </a:rPr>
              <a:t>E</a:t>
            </a:r>
            <a:r>
              <a:rPr lang="es-ES" sz="1600" b="0" i="0" u="none" strike="noStrike" baseline="0" dirty="0">
                <a:solidFill>
                  <a:srgbClr val="000000"/>
                </a:solidFill>
                <a:latin typeface="DejaVuSerifCondensed"/>
              </a:rPr>
              <a:t>l mantenimiento de proteinurias entre 1-3.5 g/24h a lo largo del seguimiento no se asocia al deterioro de función renal observable en otras nefropatías. </a:t>
            </a:r>
          </a:p>
          <a:p>
            <a:pPr algn="l"/>
            <a:r>
              <a:rPr lang="es-ES" altLang="es-ES" sz="2000" dirty="0">
                <a:solidFill>
                  <a:srgbClr val="000000"/>
                </a:solidFill>
                <a:latin typeface="DejaVuSerifCondensed"/>
              </a:rPr>
              <a:t>PAUTAS INMUNOSUPRESORAS</a:t>
            </a:r>
          </a:p>
          <a:p>
            <a:pPr lvl="1"/>
            <a:r>
              <a:rPr lang="es-ES" sz="1600" b="0" i="0" u="none" strike="noStrike" baseline="0" dirty="0">
                <a:latin typeface="DejaVuSerifCondensed"/>
              </a:rPr>
              <a:t>La combinación de corticosteroides y ciclofosfamida o </a:t>
            </a:r>
            <a:r>
              <a:rPr lang="es-ES" sz="1600" b="0" i="0" u="none" strike="noStrike" baseline="0" dirty="0" err="1">
                <a:latin typeface="DejaVuSerifCondensed"/>
              </a:rPr>
              <a:t>clorambucil</a:t>
            </a:r>
            <a:r>
              <a:rPr lang="es-ES" sz="1600" b="0" i="0" u="none" strike="noStrike" baseline="0" dirty="0">
                <a:latin typeface="DejaVuSerifCondensed"/>
              </a:rPr>
              <a:t>, administrados de forma cíclica durante 6 meses (meses 1, 3 y 5, corticosteroides; meses 2, 4 y 6, el agente alquilante) se conoce </a:t>
            </a:r>
            <a:r>
              <a:rPr lang="pt-BR" sz="1600" b="0" i="0" u="none" strike="noStrike" baseline="0" dirty="0">
                <a:latin typeface="DejaVuSerifCondensed"/>
              </a:rPr>
              <a:t>como pauta o esquema de </a:t>
            </a:r>
            <a:r>
              <a:rPr lang="pt-BR" sz="1600" b="0" i="0" u="none" strike="noStrike" baseline="0" dirty="0" err="1">
                <a:latin typeface="DejaVuSerifCondensed"/>
              </a:rPr>
              <a:t>Ponticelli</a:t>
            </a:r>
            <a:endParaRPr lang="pt-BR" sz="1600" b="0" i="0" u="none" strike="noStrike" baseline="0" dirty="0">
              <a:latin typeface="DejaVuSerifCondensed"/>
            </a:endParaRPr>
          </a:p>
          <a:p>
            <a:pPr lvl="1"/>
            <a:r>
              <a:rPr lang="es-ES" sz="1600" dirty="0">
                <a:latin typeface="DejaVuSerifCondensed"/>
              </a:rPr>
              <a:t>E</a:t>
            </a:r>
            <a:r>
              <a:rPr lang="es-ES" sz="1600" b="0" i="0" u="none" strike="noStrike" baseline="0" dirty="0">
                <a:latin typeface="DejaVuSerifCondensed"/>
              </a:rPr>
              <a:t>l tratamiento único con corticosteroides, sin agentes alquilantes, no es efectivo</a:t>
            </a:r>
          </a:p>
          <a:p>
            <a:pPr lvl="1"/>
            <a:r>
              <a:rPr lang="es-ES" sz="1600" b="0" i="0" u="none" strike="noStrike" baseline="0" dirty="0">
                <a:solidFill>
                  <a:srgbClr val="000000"/>
                </a:solidFill>
                <a:latin typeface="DejaVuSerifCondensed"/>
              </a:rPr>
              <a:t>Tanto la ciclosporina como el </a:t>
            </a:r>
            <a:r>
              <a:rPr lang="es-ES" sz="1600" b="0" i="0" u="none" strike="noStrike" baseline="0" dirty="0" err="1">
                <a:solidFill>
                  <a:srgbClr val="000000"/>
                </a:solidFill>
                <a:latin typeface="DejaVuSerifCondensed"/>
              </a:rPr>
              <a:t>tacrolimus</a:t>
            </a:r>
            <a:r>
              <a:rPr lang="es-ES" sz="1600" b="0" i="0" u="none" strike="noStrike" baseline="0" dirty="0">
                <a:solidFill>
                  <a:srgbClr val="000000"/>
                </a:solidFill>
                <a:latin typeface="DejaVuSerifCondensed"/>
              </a:rPr>
              <a:t> son efectivos en la NM, induciendo remisión completa o parcial en más del 70-80% de casos</a:t>
            </a:r>
          </a:p>
          <a:p>
            <a:pPr lvl="1"/>
            <a:r>
              <a:rPr lang="es-ES" altLang="es-ES" sz="1600" dirty="0">
                <a:solidFill>
                  <a:srgbClr val="000000"/>
                </a:solidFill>
                <a:latin typeface="DejaVuSerifCondensed"/>
              </a:rPr>
              <a:t>Como tercera opción: </a:t>
            </a:r>
            <a:r>
              <a:rPr lang="es-ES" sz="1600" b="0" i="0" u="none" strike="noStrike" baseline="0" dirty="0">
                <a:latin typeface="DejaVuSerifCondensed"/>
              </a:rPr>
              <a:t>el </a:t>
            </a:r>
            <a:r>
              <a:rPr lang="es-ES" sz="1600" b="0" i="0" u="none" strike="noStrike" baseline="0" dirty="0" err="1">
                <a:latin typeface="DejaVuSerifCondensed"/>
              </a:rPr>
              <a:t>rituximab</a:t>
            </a:r>
            <a:r>
              <a:rPr lang="es-ES" sz="1600" b="0" i="0" u="none" strike="noStrike" baseline="0" dirty="0">
                <a:latin typeface="DejaVuSerifCondensed"/>
              </a:rPr>
              <a:t> induce remisión completa o parcial del síndrome nefrótico en un 50-60% de los casos, con una buena tolerancia y con una tendencia al aumento en el número de remisiones con un seguimiento más prolongado</a:t>
            </a:r>
            <a:endParaRPr lang="es-ES" altLang="es-ES" sz="1600" dirty="0"/>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44</a:t>
            </a:fld>
            <a:endParaRPr lang="es-ES"/>
          </a:p>
        </p:txBody>
      </p:sp>
    </p:spTree>
    <p:extLst>
      <p:ext uri="{BB962C8B-B14F-4D97-AF65-F5344CB8AC3E}">
        <p14:creationId xmlns:p14="http://schemas.microsoft.com/office/powerpoint/2010/main" val="2721060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3BD4CB-10F5-4AD1-9285-EE03527C1B84}"/>
              </a:ext>
            </a:extLst>
          </p:cNvPr>
          <p:cNvSpPr>
            <a:spLocks noGrp="1" noChangeArrowheads="1"/>
          </p:cNvSpPr>
          <p:nvPr>
            <p:ph type="title"/>
          </p:nvPr>
        </p:nvSpPr>
        <p:spPr>
          <a:xfrm>
            <a:off x="1183640" y="351788"/>
            <a:ext cx="10515600" cy="1325563"/>
          </a:xfrm>
        </p:spPr>
        <p:txBody>
          <a:bodyPr/>
          <a:lstStyle/>
          <a:p>
            <a:pPr eaLnBrk="1" hangingPunct="1"/>
            <a:r>
              <a:rPr lang="es-ES" altLang="es-ES" sz="3200" b="1" dirty="0"/>
              <a:t>Tratamiento de las nefropatías glomerulares crónicas</a:t>
            </a:r>
          </a:p>
        </p:txBody>
      </p:sp>
      <p:sp>
        <p:nvSpPr>
          <p:cNvPr id="58371" name="Rectangle 3">
            <a:extLst>
              <a:ext uri="{FF2B5EF4-FFF2-40B4-BE49-F238E27FC236}">
                <a16:creationId xmlns:a16="http://schemas.microsoft.com/office/drawing/2014/main" id="{DCA8D51B-BA5C-4DD1-9A68-C0DBBF84627B}"/>
              </a:ext>
            </a:extLst>
          </p:cNvPr>
          <p:cNvSpPr>
            <a:spLocks noGrp="1" noChangeArrowheads="1"/>
          </p:cNvSpPr>
          <p:nvPr>
            <p:ph type="body" idx="1"/>
          </p:nvPr>
        </p:nvSpPr>
        <p:spPr>
          <a:xfrm>
            <a:off x="1183640" y="1431925"/>
            <a:ext cx="9736608" cy="4924425"/>
          </a:xfrm>
        </p:spPr>
        <p:txBody>
          <a:bodyPr/>
          <a:lstStyle/>
          <a:p>
            <a:pPr eaLnBrk="1" hangingPunct="1">
              <a:lnSpc>
                <a:spcPct val="90000"/>
              </a:lnSpc>
            </a:pPr>
            <a:r>
              <a:rPr lang="es-ES" altLang="es-ES" sz="2400" dirty="0"/>
              <a:t>Algunas nefropatías glomerulares son agudas o subagudas y otras tienen un tratamiento específico</a:t>
            </a:r>
          </a:p>
          <a:p>
            <a:pPr eaLnBrk="1" hangingPunct="1">
              <a:lnSpc>
                <a:spcPct val="90000"/>
              </a:lnSpc>
            </a:pPr>
            <a:endParaRPr lang="es-ES" altLang="es-ES" sz="2400" dirty="0"/>
          </a:p>
          <a:p>
            <a:pPr eaLnBrk="1" hangingPunct="1">
              <a:lnSpc>
                <a:spcPct val="90000"/>
              </a:lnSpc>
            </a:pPr>
            <a:r>
              <a:rPr lang="es-ES" altLang="es-ES" sz="2400" dirty="0"/>
              <a:t>En otras ocasiones el paciente tiene que convivir con la nefropatía glomerular durante años, bien porque no hay tratamiento de esa entidad o porque el tratamiento ha fracasado</a:t>
            </a:r>
          </a:p>
          <a:p>
            <a:pPr eaLnBrk="1" hangingPunct="1">
              <a:lnSpc>
                <a:spcPct val="90000"/>
              </a:lnSpc>
            </a:pPr>
            <a:endParaRPr lang="es-ES" altLang="es-ES" sz="2400" dirty="0"/>
          </a:p>
          <a:p>
            <a:pPr eaLnBrk="1" hangingPunct="1">
              <a:lnSpc>
                <a:spcPct val="90000"/>
              </a:lnSpc>
            </a:pPr>
            <a:r>
              <a:rPr lang="es-ES" altLang="es-ES" sz="2400" dirty="0"/>
              <a:t>Todas las nefropatías glomerulares crónicas tiene un tratamiento sintomático destinado a </a:t>
            </a:r>
            <a:r>
              <a:rPr lang="es-ES" altLang="es-ES" sz="2400" b="1" dirty="0">
                <a:solidFill>
                  <a:srgbClr val="0000FF"/>
                </a:solidFill>
              </a:rPr>
              <a:t>enlentecer la evolución</a:t>
            </a:r>
            <a:r>
              <a:rPr lang="es-ES" altLang="es-ES" sz="2400" dirty="0"/>
              <a:t> hacia insuficiencia renal crónica terminal y a </a:t>
            </a:r>
            <a:r>
              <a:rPr lang="es-ES" altLang="es-ES" sz="2400" b="1" dirty="0">
                <a:solidFill>
                  <a:srgbClr val="0000FF"/>
                </a:solidFill>
              </a:rPr>
              <a:t>minimizar la repercusión cardiovascular</a:t>
            </a:r>
            <a:r>
              <a:rPr lang="es-ES" altLang="es-ES" sz="2400" dirty="0"/>
              <a:t> del daño renal</a:t>
            </a:r>
          </a:p>
          <a:p>
            <a:pPr lvl="1" eaLnBrk="1" hangingPunct="1">
              <a:lnSpc>
                <a:spcPct val="90000"/>
              </a:lnSpc>
            </a:pPr>
            <a:r>
              <a:rPr lang="es-ES" altLang="es-ES" sz="2000" dirty="0"/>
              <a:t>la proteinuria es un factor de riesgo cardiovascular</a:t>
            </a:r>
          </a:p>
          <a:p>
            <a:pPr lvl="1" eaLnBrk="1" hangingPunct="1">
              <a:lnSpc>
                <a:spcPct val="90000"/>
              </a:lnSpc>
            </a:pPr>
            <a:r>
              <a:rPr lang="es-ES" altLang="es-ES" sz="2000" dirty="0"/>
              <a:t>La hipercolesterolemia del síndrome nefrótico también</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BEDCEDD-8E20-4FAB-BBEB-3897EC01CC38}"/>
              </a:ext>
            </a:extLst>
          </p:cNvPr>
          <p:cNvSpPr>
            <a:spLocks noGrp="1" noChangeArrowheads="1"/>
          </p:cNvSpPr>
          <p:nvPr>
            <p:ph type="title"/>
          </p:nvPr>
        </p:nvSpPr>
        <p:spPr>
          <a:xfrm>
            <a:off x="1703388" y="115888"/>
            <a:ext cx="8964612" cy="1143000"/>
          </a:xfrm>
        </p:spPr>
        <p:txBody>
          <a:bodyPr/>
          <a:lstStyle/>
          <a:p>
            <a:pPr eaLnBrk="1" hangingPunct="1"/>
            <a:r>
              <a:rPr lang="es-ES" altLang="es-ES" sz="3200" b="1" dirty="0"/>
              <a:t>Tratamiento de las nefropatías glomerulares crónicas</a:t>
            </a:r>
          </a:p>
        </p:txBody>
      </p:sp>
      <p:sp>
        <p:nvSpPr>
          <p:cNvPr id="59395" name="Rectangle 3">
            <a:extLst>
              <a:ext uri="{FF2B5EF4-FFF2-40B4-BE49-F238E27FC236}">
                <a16:creationId xmlns:a16="http://schemas.microsoft.com/office/drawing/2014/main" id="{18D7231F-AC28-45FE-AF55-F66A8B33B70D}"/>
              </a:ext>
            </a:extLst>
          </p:cNvPr>
          <p:cNvSpPr>
            <a:spLocks noGrp="1" noChangeArrowheads="1"/>
          </p:cNvSpPr>
          <p:nvPr>
            <p:ph type="body" idx="1"/>
          </p:nvPr>
        </p:nvSpPr>
        <p:spPr>
          <a:xfrm>
            <a:off x="679450" y="1136969"/>
            <a:ext cx="9634537" cy="5445125"/>
          </a:xfrm>
        </p:spPr>
        <p:txBody>
          <a:bodyPr/>
          <a:lstStyle/>
          <a:p>
            <a:pPr eaLnBrk="1" hangingPunct="1">
              <a:lnSpc>
                <a:spcPct val="90000"/>
              </a:lnSpc>
            </a:pPr>
            <a:r>
              <a:rPr lang="es-ES" altLang="es-ES" sz="2400" b="1">
                <a:solidFill>
                  <a:srgbClr val="0000FF"/>
                </a:solidFill>
              </a:rPr>
              <a:t>IECAs y/o ARA II</a:t>
            </a:r>
            <a:r>
              <a:rPr lang="es-ES" altLang="es-ES" sz="2400"/>
              <a:t> + </a:t>
            </a:r>
            <a:r>
              <a:rPr lang="es-ES" altLang="es-ES" sz="2400" b="1"/>
              <a:t>diurético + restricción de sal, c</a:t>
            </a:r>
            <a:r>
              <a:rPr lang="es-ES" altLang="es-ES" sz="2400"/>
              <a:t>on una doble finalidad (tratamiento por objetivos)</a:t>
            </a:r>
          </a:p>
          <a:p>
            <a:pPr lvl="1" eaLnBrk="1" hangingPunct="1">
              <a:lnSpc>
                <a:spcPct val="90000"/>
              </a:lnSpc>
            </a:pPr>
            <a:r>
              <a:rPr lang="es-ES" altLang="es-ES" b="1">
                <a:solidFill>
                  <a:srgbClr val="800000"/>
                </a:solidFill>
              </a:rPr>
              <a:t>TA&lt;130/80 mmHg</a:t>
            </a:r>
          </a:p>
          <a:p>
            <a:pPr lvl="1" eaLnBrk="1" hangingPunct="1">
              <a:lnSpc>
                <a:spcPct val="90000"/>
              </a:lnSpc>
            </a:pPr>
            <a:r>
              <a:rPr lang="es-ES" altLang="es-ES"/>
              <a:t>Reducir la </a:t>
            </a:r>
            <a:r>
              <a:rPr lang="es-ES" altLang="es-ES" b="1">
                <a:solidFill>
                  <a:srgbClr val="800000"/>
                </a:solidFill>
              </a:rPr>
              <a:t>proteinuria al mínimo</a:t>
            </a:r>
          </a:p>
          <a:p>
            <a:pPr lvl="1" eaLnBrk="1" hangingPunct="1">
              <a:lnSpc>
                <a:spcPct val="90000"/>
              </a:lnSpc>
            </a:pPr>
            <a:endParaRPr lang="es-ES" altLang="es-ES"/>
          </a:p>
          <a:p>
            <a:pPr eaLnBrk="1" hangingPunct="1">
              <a:lnSpc>
                <a:spcPct val="90000"/>
              </a:lnSpc>
            </a:pPr>
            <a:r>
              <a:rPr lang="es-ES" altLang="es-ES" sz="2400"/>
              <a:t>Restricción moderada de </a:t>
            </a:r>
            <a:r>
              <a:rPr lang="es-ES" altLang="es-ES" sz="2400" b="1"/>
              <a:t>proteínas</a:t>
            </a:r>
            <a:r>
              <a:rPr lang="es-ES" altLang="es-ES" sz="2400"/>
              <a:t> de la dieta</a:t>
            </a:r>
          </a:p>
          <a:p>
            <a:pPr lvl="1" eaLnBrk="1" hangingPunct="1">
              <a:lnSpc>
                <a:spcPct val="90000"/>
              </a:lnSpc>
            </a:pPr>
            <a:r>
              <a:rPr lang="es-ES" altLang="es-ES"/>
              <a:t>Reduce proteinuria, enlentece evolución a insuficiencia renal</a:t>
            </a:r>
          </a:p>
          <a:p>
            <a:pPr lvl="1" eaLnBrk="1" hangingPunct="1">
              <a:lnSpc>
                <a:spcPct val="90000"/>
              </a:lnSpc>
            </a:pPr>
            <a:r>
              <a:rPr lang="es-ES" altLang="es-ES"/>
              <a:t>La dieta occidental es hiperproteica</a:t>
            </a:r>
          </a:p>
          <a:p>
            <a:pPr eaLnBrk="1" hangingPunct="1">
              <a:lnSpc>
                <a:spcPct val="90000"/>
              </a:lnSpc>
            </a:pPr>
            <a:endParaRPr lang="es-ES" altLang="es-ES" sz="2400"/>
          </a:p>
          <a:p>
            <a:pPr eaLnBrk="1" hangingPunct="1">
              <a:lnSpc>
                <a:spcPct val="90000"/>
              </a:lnSpc>
            </a:pPr>
            <a:r>
              <a:rPr lang="es-ES" altLang="es-ES" sz="2400" b="1">
                <a:solidFill>
                  <a:srgbClr val="0000FF"/>
                </a:solidFill>
              </a:rPr>
              <a:t>Estatinas</a:t>
            </a:r>
            <a:r>
              <a:rPr lang="es-ES" altLang="es-ES" sz="2400"/>
              <a:t>: objetivo </a:t>
            </a:r>
            <a:r>
              <a:rPr lang="es-ES" altLang="es-ES" sz="2400" b="1">
                <a:solidFill>
                  <a:srgbClr val="800000"/>
                </a:solidFill>
              </a:rPr>
              <a:t>LDL colesterol &lt; 100mg/dL</a:t>
            </a:r>
          </a:p>
          <a:p>
            <a:pPr lvl="1" eaLnBrk="1" hangingPunct="1">
              <a:lnSpc>
                <a:spcPct val="90000"/>
              </a:lnSpc>
            </a:pPr>
            <a:endParaRPr lang="es-ES" altLang="es-ES"/>
          </a:p>
          <a:p>
            <a:pPr eaLnBrk="1" hangingPunct="1">
              <a:lnSpc>
                <a:spcPct val="90000"/>
              </a:lnSpc>
            </a:pPr>
            <a:r>
              <a:rPr lang="es-ES" altLang="es-ES" sz="2400"/>
              <a:t>Considerar</a:t>
            </a:r>
            <a:r>
              <a:rPr lang="es-ES" altLang="es-ES" sz="2400" b="1"/>
              <a:t> antiagregantes</a:t>
            </a:r>
            <a:r>
              <a:rPr lang="es-ES" altLang="es-ES" sz="2400"/>
              <a:t> (y considerar anticoagulación en s. nefrótico)</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46</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Text Box 18">
            <a:extLst>
              <a:ext uri="{FF2B5EF4-FFF2-40B4-BE49-F238E27FC236}">
                <a16:creationId xmlns:a16="http://schemas.microsoft.com/office/drawing/2014/main" id="{74710F29-AFEA-4E78-90DE-B0F104163052}"/>
              </a:ext>
            </a:extLst>
          </p:cNvPr>
          <p:cNvSpPr txBox="1">
            <a:spLocks noChangeArrowheads="1"/>
          </p:cNvSpPr>
          <p:nvPr/>
        </p:nvSpPr>
        <p:spPr bwMode="auto">
          <a:xfrm>
            <a:off x="2472801" y="556419"/>
            <a:ext cx="704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3200" b="1" dirty="0">
                <a:solidFill>
                  <a:srgbClr val="C00000"/>
                </a:solidFill>
              </a:rPr>
              <a:t>DATOS CLINICOS DIFERENCIALES</a:t>
            </a:r>
            <a:endParaRPr lang="es-ES_tradnl" altLang="es-ES" sz="2000" b="1" dirty="0">
              <a:solidFill>
                <a:srgbClr val="C00000"/>
              </a:solidFill>
            </a:endParaRPr>
          </a:p>
        </p:txBody>
      </p:sp>
      <p:graphicFrame>
        <p:nvGraphicFramePr>
          <p:cNvPr id="8" name="Tabla 7">
            <a:extLst>
              <a:ext uri="{FF2B5EF4-FFF2-40B4-BE49-F238E27FC236}">
                <a16:creationId xmlns:a16="http://schemas.microsoft.com/office/drawing/2014/main" id="{5961F459-012C-4763-9FAB-22AFE343F834}"/>
              </a:ext>
            </a:extLst>
          </p:cNvPr>
          <p:cNvGraphicFramePr>
            <a:graphicFrameLocks noGrp="1"/>
          </p:cNvGraphicFramePr>
          <p:nvPr>
            <p:extLst>
              <p:ext uri="{D42A27DB-BD31-4B8C-83A1-F6EECF244321}">
                <p14:modId xmlns:p14="http://schemas.microsoft.com/office/powerpoint/2010/main" val="866567613"/>
              </p:ext>
            </p:extLst>
          </p:nvPr>
        </p:nvGraphicFramePr>
        <p:xfrm>
          <a:off x="1524000" y="1899821"/>
          <a:ext cx="8744606" cy="3625790"/>
        </p:xfrm>
        <a:graphic>
          <a:graphicData uri="http://schemas.openxmlformats.org/drawingml/2006/table">
            <a:tbl>
              <a:tblPr firstRow="1" firstCol="1" bandRow="1">
                <a:tableStyleId>{5C22544A-7EE6-4342-B048-85BDC9FD1C3A}</a:tableStyleId>
              </a:tblPr>
              <a:tblGrid>
                <a:gridCol w="2185637">
                  <a:extLst>
                    <a:ext uri="{9D8B030D-6E8A-4147-A177-3AD203B41FA5}">
                      <a16:colId xmlns:a16="http://schemas.microsoft.com/office/drawing/2014/main" val="1626902825"/>
                    </a:ext>
                  </a:extLst>
                </a:gridCol>
                <a:gridCol w="2185637">
                  <a:extLst>
                    <a:ext uri="{9D8B030D-6E8A-4147-A177-3AD203B41FA5}">
                      <a16:colId xmlns:a16="http://schemas.microsoft.com/office/drawing/2014/main" val="831342598"/>
                    </a:ext>
                  </a:extLst>
                </a:gridCol>
                <a:gridCol w="2186666">
                  <a:extLst>
                    <a:ext uri="{9D8B030D-6E8A-4147-A177-3AD203B41FA5}">
                      <a16:colId xmlns:a16="http://schemas.microsoft.com/office/drawing/2014/main" val="3813381997"/>
                    </a:ext>
                  </a:extLst>
                </a:gridCol>
                <a:gridCol w="2186666">
                  <a:extLst>
                    <a:ext uri="{9D8B030D-6E8A-4147-A177-3AD203B41FA5}">
                      <a16:colId xmlns:a16="http://schemas.microsoft.com/office/drawing/2014/main" val="2058595348"/>
                    </a:ext>
                  </a:extLst>
                </a:gridCol>
              </a:tblGrid>
              <a:tr h="702598">
                <a:tc>
                  <a:txBody>
                    <a:bodyPr/>
                    <a:lstStyle/>
                    <a:p>
                      <a:pPr>
                        <a:lnSpc>
                          <a:spcPct val="107000"/>
                        </a:lnSpc>
                        <a:spcAft>
                          <a:spcPts val="0"/>
                        </a:spcAft>
                      </a:pPr>
                      <a:r>
                        <a:rPr lang="es-ES" sz="1100">
                          <a:effectLst/>
                        </a:rPr>
                        <a:t> </a:t>
                      </a:r>
                    </a:p>
                    <a:p>
                      <a:pPr>
                        <a:lnSpc>
                          <a:spcPct val="107000"/>
                        </a:lnSpc>
                        <a:spcAft>
                          <a:spcPts val="0"/>
                        </a:spcAft>
                      </a:pPr>
                      <a:r>
                        <a:rPr lang="es-ES" sz="1100">
                          <a:effectLst/>
                        </a:rPr>
                        <a:t> </a:t>
                      </a:r>
                    </a:p>
                    <a:p>
                      <a:pPr>
                        <a:lnSpc>
                          <a:spcPct val="107000"/>
                        </a:lnSpc>
                        <a:spcAft>
                          <a:spcPts val="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dirty="0">
                          <a:effectLst/>
                        </a:rPr>
                        <a:t>Cambios Mínimos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a:effectLst/>
                        </a:rPr>
                        <a:t>Segmentaria y Focal</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a:effectLst/>
                        </a:rPr>
                        <a:t>Membranosa</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756070"/>
                  </a:ext>
                </a:extLst>
              </a:tr>
              <a:tr h="940304">
                <a:tc>
                  <a:txBody>
                    <a:bodyPr/>
                    <a:lstStyle/>
                    <a:p>
                      <a:pPr>
                        <a:lnSpc>
                          <a:spcPct val="107000"/>
                        </a:lnSpc>
                        <a:spcAft>
                          <a:spcPts val="0"/>
                        </a:spcAft>
                      </a:pPr>
                      <a:r>
                        <a:rPr lang="es-ES" sz="1600" dirty="0">
                          <a:effectLst/>
                        </a:rPr>
                        <a:t> </a:t>
                      </a:r>
                    </a:p>
                    <a:p>
                      <a:pPr>
                        <a:lnSpc>
                          <a:spcPct val="107000"/>
                        </a:lnSpc>
                        <a:spcAft>
                          <a:spcPts val="0"/>
                        </a:spcAft>
                      </a:pPr>
                      <a:r>
                        <a:rPr lang="es-ES" sz="1600" dirty="0">
                          <a:effectLst/>
                        </a:rPr>
                        <a:t> </a:t>
                      </a:r>
                    </a:p>
                    <a:p>
                      <a:pPr>
                        <a:lnSpc>
                          <a:spcPct val="107000"/>
                        </a:lnSpc>
                        <a:spcAft>
                          <a:spcPts val="0"/>
                        </a:spcAft>
                      </a:pPr>
                      <a:r>
                        <a:rPr lang="es-ES" sz="1600" dirty="0">
                          <a:effectLst/>
                        </a:rPr>
                        <a:t>Edad</a:t>
                      </a:r>
                    </a:p>
                    <a:p>
                      <a:pPr>
                        <a:lnSpc>
                          <a:spcPct val="107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a:effectLst/>
                        </a:rPr>
                        <a:t>Niños</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dirty="0">
                          <a:effectLst/>
                        </a:rPr>
                        <a:t>Adultos jóvenes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a:effectLst/>
                        </a:rPr>
                        <a:t>&gt;30 años</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244366"/>
                  </a:ext>
                </a:extLst>
              </a:tr>
              <a:tr h="1891126">
                <a:tc>
                  <a:txBody>
                    <a:bodyPr/>
                    <a:lstStyle/>
                    <a:p>
                      <a:pPr>
                        <a:lnSpc>
                          <a:spcPct val="107000"/>
                        </a:lnSpc>
                        <a:spcAft>
                          <a:spcPts val="0"/>
                        </a:spcAft>
                      </a:pPr>
                      <a:r>
                        <a:rPr lang="es-ES" sz="1600" dirty="0">
                          <a:effectLst/>
                        </a:rPr>
                        <a:t> </a:t>
                      </a:r>
                    </a:p>
                    <a:p>
                      <a:pPr>
                        <a:lnSpc>
                          <a:spcPct val="107000"/>
                        </a:lnSpc>
                        <a:spcAft>
                          <a:spcPts val="0"/>
                        </a:spcAft>
                      </a:pPr>
                      <a:r>
                        <a:rPr lang="es-ES" sz="1600" dirty="0">
                          <a:effectLst/>
                        </a:rPr>
                        <a:t> </a:t>
                      </a:r>
                    </a:p>
                    <a:p>
                      <a:pPr>
                        <a:lnSpc>
                          <a:spcPct val="107000"/>
                        </a:lnSpc>
                        <a:spcAft>
                          <a:spcPts val="0"/>
                        </a:spcAft>
                      </a:pPr>
                      <a:r>
                        <a:rPr lang="es-ES" sz="1600" dirty="0">
                          <a:effectLst/>
                        </a:rPr>
                        <a:t>Histología</a:t>
                      </a:r>
                    </a:p>
                    <a:p>
                      <a:pPr>
                        <a:lnSpc>
                          <a:spcPct val="107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a:effectLst/>
                        </a:rPr>
                        <a:t>Normal</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dirty="0">
                          <a:effectLst/>
                        </a:rPr>
                        <a:t>Afectación de parte de algunos </a:t>
                      </a:r>
                      <a:r>
                        <a:rPr lang="es-ES" sz="1600" b="1" dirty="0" err="1">
                          <a:effectLst/>
                        </a:rPr>
                        <a:t>glómerulos</a:t>
                      </a:r>
                      <a:endParaRPr lang="es-ES" sz="1600" b="1" dirty="0">
                        <a:effectLst/>
                      </a:endParaRPr>
                    </a:p>
                    <a:p>
                      <a:pPr>
                        <a:lnSpc>
                          <a:spcPct val="107000"/>
                        </a:lnSpc>
                        <a:spcAft>
                          <a:spcPts val="0"/>
                        </a:spcAft>
                      </a:pPr>
                      <a:r>
                        <a:rPr lang="es-ES" sz="1600" b="1" dirty="0">
                          <a:effectLst/>
                        </a:rPr>
                        <a:t>Predomina en glomérulos </a:t>
                      </a:r>
                      <a:r>
                        <a:rPr lang="es-ES" sz="1600" b="1" dirty="0" err="1">
                          <a:effectLst/>
                        </a:rPr>
                        <a:t>yuxtamedulares</a:t>
                      </a:r>
                      <a:endParaRPr lang="es-ES" sz="1600" b="1" dirty="0">
                        <a:effectLst/>
                      </a:endParaRPr>
                    </a:p>
                    <a:p>
                      <a:pPr>
                        <a:lnSpc>
                          <a:spcPct val="107000"/>
                        </a:lnSpc>
                        <a:spcAft>
                          <a:spcPts val="0"/>
                        </a:spcAft>
                      </a:pPr>
                      <a:r>
                        <a:rPr lang="es-ES" sz="1600" b="1" dirty="0">
                          <a:effectLst/>
                        </a:rPr>
                        <a:t>Fusión membrana basal</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600" b="1" dirty="0">
                          <a:effectLst/>
                        </a:rPr>
                        <a:t>Aumenta grosor Membrana basal glomerular</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941397"/>
                  </a:ext>
                </a:extLst>
              </a:tr>
            </a:tbl>
          </a:graphicData>
        </a:graphic>
      </p:graphicFrame>
      <p:sp>
        <p:nvSpPr>
          <p:cNvPr id="5" name="Marcador de número de diapositiva 4"/>
          <p:cNvSpPr>
            <a:spLocks noGrp="1"/>
          </p:cNvSpPr>
          <p:nvPr>
            <p:ph type="sldNum" sz="quarter" idx="12"/>
          </p:nvPr>
        </p:nvSpPr>
        <p:spPr/>
        <p:txBody>
          <a:bodyPr/>
          <a:lstStyle/>
          <a:p>
            <a:fld id="{11B79EA5-9E52-4B74-B22D-AE5DAFDF010E}" type="slidenum">
              <a:rPr lang="es-ES" smtClean="0"/>
              <a:t>47</a:t>
            </a:fld>
            <a:endParaRPr lang="es-ES"/>
          </a:p>
        </p:txBody>
      </p:sp>
    </p:spTree>
    <p:extLst>
      <p:ext uri="{BB962C8B-B14F-4D97-AF65-F5344CB8AC3E}">
        <p14:creationId xmlns:p14="http://schemas.microsoft.com/office/powerpoint/2010/main" val="769730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Título 1">
            <a:extLst>
              <a:ext uri="{FF2B5EF4-FFF2-40B4-BE49-F238E27FC236}">
                <a16:creationId xmlns:a16="http://schemas.microsoft.com/office/drawing/2014/main" id="{C5C450AE-26DF-4F41-8B05-D11DFE63F1FF}"/>
              </a:ext>
            </a:extLst>
          </p:cNvPr>
          <p:cNvSpPr>
            <a:spLocks noGrp="1"/>
          </p:cNvSpPr>
          <p:nvPr>
            <p:ph type="title"/>
          </p:nvPr>
        </p:nvSpPr>
        <p:spPr>
          <a:xfrm>
            <a:off x="838200" y="365126"/>
            <a:ext cx="10515600" cy="938158"/>
          </a:xfrm>
        </p:spPr>
        <p:txBody>
          <a:bodyPr>
            <a:normAutofit fontScale="90000"/>
          </a:bodyPr>
          <a:lstStyle/>
          <a:p>
            <a:r>
              <a:rPr lang="es-ES_tradnl" altLang="es-ES" b="1" dirty="0">
                <a:solidFill>
                  <a:srgbClr val="C00000"/>
                </a:solidFill>
              </a:rPr>
              <a:t>DATOS CLINICOS DIFERENCIALES</a:t>
            </a:r>
            <a:br>
              <a:rPr lang="es-ES_tradnl" altLang="es-ES" sz="3200" b="1" dirty="0">
                <a:solidFill>
                  <a:srgbClr val="C00000"/>
                </a:solidFill>
              </a:rPr>
            </a:br>
            <a:endParaRPr lang="es-ES" dirty="0"/>
          </a:p>
        </p:txBody>
      </p:sp>
      <p:graphicFrame>
        <p:nvGraphicFramePr>
          <p:cNvPr id="8" name="Marcador de contenido 3">
            <a:extLst>
              <a:ext uri="{FF2B5EF4-FFF2-40B4-BE49-F238E27FC236}">
                <a16:creationId xmlns:a16="http://schemas.microsoft.com/office/drawing/2014/main" id="{B479AA3A-9E4A-4955-AA38-38400A39C211}"/>
              </a:ext>
            </a:extLst>
          </p:cNvPr>
          <p:cNvGraphicFramePr>
            <a:graphicFrameLocks noGrp="1"/>
          </p:cNvGraphicFramePr>
          <p:nvPr>
            <p:ph idx="1"/>
            <p:extLst>
              <p:ext uri="{D42A27DB-BD31-4B8C-83A1-F6EECF244321}">
                <p14:modId xmlns:p14="http://schemas.microsoft.com/office/powerpoint/2010/main" val="4211740910"/>
              </p:ext>
            </p:extLst>
          </p:nvPr>
        </p:nvGraphicFramePr>
        <p:xfrm>
          <a:off x="1008991" y="948244"/>
          <a:ext cx="9795642" cy="5408107"/>
        </p:xfrm>
        <a:graphic>
          <a:graphicData uri="http://schemas.openxmlformats.org/drawingml/2006/table">
            <a:tbl>
              <a:tblPr firstRow="1" firstCol="1" bandRow="1">
                <a:tableStyleId>{5C22544A-7EE6-4342-B048-85BDC9FD1C3A}</a:tableStyleId>
              </a:tblPr>
              <a:tblGrid>
                <a:gridCol w="2448335">
                  <a:extLst>
                    <a:ext uri="{9D8B030D-6E8A-4147-A177-3AD203B41FA5}">
                      <a16:colId xmlns:a16="http://schemas.microsoft.com/office/drawing/2014/main" val="3085855524"/>
                    </a:ext>
                  </a:extLst>
                </a:gridCol>
                <a:gridCol w="2448335">
                  <a:extLst>
                    <a:ext uri="{9D8B030D-6E8A-4147-A177-3AD203B41FA5}">
                      <a16:colId xmlns:a16="http://schemas.microsoft.com/office/drawing/2014/main" val="1920915776"/>
                    </a:ext>
                  </a:extLst>
                </a:gridCol>
                <a:gridCol w="2449486">
                  <a:extLst>
                    <a:ext uri="{9D8B030D-6E8A-4147-A177-3AD203B41FA5}">
                      <a16:colId xmlns:a16="http://schemas.microsoft.com/office/drawing/2014/main" val="2557830894"/>
                    </a:ext>
                  </a:extLst>
                </a:gridCol>
                <a:gridCol w="2449486">
                  <a:extLst>
                    <a:ext uri="{9D8B030D-6E8A-4147-A177-3AD203B41FA5}">
                      <a16:colId xmlns:a16="http://schemas.microsoft.com/office/drawing/2014/main" val="2343299309"/>
                    </a:ext>
                  </a:extLst>
                </a:gridCol>
              </a:tblGrid>
              <a:tr h="215804">
                <a:tc>
                  <a:txBody>
                    <a:bodyPr/>
                    <a:lstStyle/>
                    <a:p>
                      <a:pPr>
                        <a:lnSpc>
                          <a:spcPct val="107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Cambios Mínimos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Segmentaria y Focal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Membranosa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3706215162"/>
                  </a:ext>
                </a:extLst>
              </a:tr>
              <a:tr h="647411">
                <a:tc>
                  <a:txBody>
                    <a:bodyPr/>
                    <a:lstStyle/>
                    <a:p>
                      <a:pPr>
                        <a:lnSpc>
                          <a:spcPct val="107000"/>
                        </a:lnSpc>
                        <a:spcAft>
                          <a:spcPts val="0"/>
                        </a:spcAft>
                      </a:pPr>
                      <a:r>
                        <a:rPr lang="es-ES" sz="1400">
                          <a:effectLst/>
                        </a:rPr>
                        <a:t>IF</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Negativa</a:t>
                      </a:r>
                    </a:p>
                    <a:p>
                      <a:pPr>
                        <a:lnSpc>
                          <a:spcPct val="107000"/>
                        </a:lnSpc>
                        <a:spcAft>
                          <a:spcPts val="0"/>
                        </a:spcAft>
                      </a:pPr>
                      <a:r>
                        <a:rPr lang="es-ES" sz="1400">
                          <a:effectLst/>
                        </a:rPr>
                        <a:t>Si es positiva IgM puede ser otra enfermedad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IgM y c3 en lesiones de esclerosis.</a:t>
                      </a:r>
                    </a:p>
                    <a:p>
                      <a:pPr>
                        <a:lnSpc>
                          <a:spcPct val="107000"/>
                        </a:lnSpc>
                        <a:spcAft>
                          <a:spcPts val="0"/>
                        </a:spcAft>
                      </a:pPr>
                      <a:r>
                        <a:rPr lang="es-ES" sz="1400">
                          <a:effectLst/>
                        </a:rPr>
                        <a:t>También mesangial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IgG granular sobre la membrana basal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3881596445"/>
                  </a:ext>
                </a:extLst>
              </a:tr>
              <a:tr h="863215">
                <a:tc>
                  <a:txBody>
                    <a:bodyPr/>
                    <a:lstStyle/>
                    <a:p>
                      <a:pPr>
                        <a:lnSpc>
                          <a:spcPct val="107000"/>
                        </a:lnSpc>
                        <a:spcAft>
                          <a:spcPts val="0"/>
                        </a:spcAft>
                      </a:pPr>
                      <a:r>
                        <a:rPr lang="es-ES" sz="1400">
                          <a:effectLst/>
                        </a:rPr>
                        <a:t>Proteinuria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Masiva selectiva</a:t>
                      </a:r>
                    </a:p>
                    <a:p>
                      <a:pPr>
                        <a:lnSpc>
                          <a:spcPct val="107000"/>
                        </a:lnSpc>
                        <a:spcAft>
                          <a:spcPts val="0"/>
                        </a:spcAft>
                      </a:pPr>
                      <a:r>
                        <a:rPr lang="es-ES" sz="1400">
                          <a:effectLst/>
                        </a:rPr>
                        <a:t> </a:t>
                      </a:r>
                    </a:p>
                    <a:p>
                      <a:pPr>
                        <a:lnSpc>
                          <a:spcPct val="107000"/>
                        </a:lnSpc>
                        <a:spcAft>
                          <a:spcPts val="0"/>
                        </a:spcAft>
                      </a:pPr>
                      <a:r>
                        <a:rPr lang="es-ES" sz="1400">
                          <a:effectLst/>
                        </a:rPr>
                        <a:t> </a:t>
                      </a:r>
                    </a:p>
                    <a:p>
                      <a:pPr>
                        <a:lnSpc>
                          <a:spcPct val="107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Puede ser masiva no selectiva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No siempre nefrótica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860110997"/>
                  </a:ext>
                </a:extLst>
              </a:tr>
              <a:tr h="863215">
                <a:tc>
                  <a:txBody>
                    <a:bodyPr/>
                    <a:lstStyle/>
                    <a:p>
                      <a:pPr>
                        <a:lnSpc>
                          <a:spcPct val="107000"/>
                        </a:lnSpc>
                        <a:spcAft>
                          <a:spcPts val="0"/>
                        </a:spcAft>
                      </a:pPr>
                      <a:r>
                        <a:rPr lang="es-ES" sz="1400" dirty="0">
                          <a:effectLst/>
                        </a:rPr>
                        <a:t>Hematuria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Rara</a:t>
                      </a:r>
                    </a:p>
                    <a:p>
                      <a:pPr>
                        <a:lnSpc>
                          <a:spcPct val="107000"/>
                        </a:lnSpc>
                        <a:spcAft>
                          <a:spcPts val="0"/>
                        </a:spcAft>
                      </a:pPr>
                      <a:r>
                        <a:rPr lang="es-ES" sz="1400">
                          <a:effectLst/>
                        </a:rPr>
                        <a:t> </a:t>
                      </a:r>
                    </a:p>
                    <a:p>
                      <a:pPr>
                        <a:lnSpc>
                          <a:spcPct val="107000"/>
                        </a:lnSpc>
                        <a:spcAft>
                          <a:spcPts val="0"/>
                        </a:spcAft>
                      </a:pPr>
                      <a:r>
                        <a:rPr lang="es-ES" sz="1400">
                          <a:effectLst/>
                        </a:rPr>
                        <a:t> </a:t>
                      </a:r>
                    </a:p>
                    <a:p>
                      <a:pPr>
                        <a:lnSpc>
                          <a:spcPct val="107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Habitual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Habitual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1213089294"/>
                  </a:ext>
                </a:extLst>
              </a:tr>
              <a:tr h="863215">
                <a:tc>
                  <a:txBody>
                    <a:bodyPr/>
                    <a:lstStyle/>
                    <a:p>
                      <a:pPr>
                        <a:lnSpc>
                          <a:spcPct val="107000"/>
                        </a:lnSpc>
                        <a:spcAft>
                          <a:spcPts val="0"/>
                        </a:spcAft>
                      </a:pPr>
                      <a:r>
                        <a:rPr lang="es-ES" sz="1400">
                          <a:effectLst/>
                        </a:rPr>
                        <a:t>Respuesta Esteroides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Buena</a:t>
                      </a:r>
                    </a:p>
                    <a:p>
                      <a:pPr>
                        <a:lnSpc>
                          <a:spcPct val="107000"/>
                        </a:lnSpc>
                        <a:spcAft>
                          <a:spcPts val="0"/>
                        </a:spcAft>
                      </a:pPr>
                      <a:r>
                        <a:rPr lang="es-ES" sz="1400">
                          <a:effectLst/>
                        </a:rPr>
                        <a:t> </a:t>
                      </a:r>
                    </a:p>
                    <a:p>
                      <a:pPr>
                        <a:lnSpc>
                          <a:spcPct val="107000"/>
                        </a:lnSpc>
                        <a:spcAft>
                          <a:spcPts val="0"/>
                        </a:spcAft>
                      </a:pPr>
                      <a:r>
                        <a:rPr lang="es-ES" sz="1400">
                          <a:effectLst/>
                        </a:rPr>
                        <a:t> </a:t>
                      </a:r>
                    </a:p>
                    <a:p>
                      <a:pPr>
                        <a:lnSpc>
                          <a:spcPct val="107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Moderada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Moderada-Ligera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511287336"/>
                  </a:ext>
                </a:extLst>
              </a:tr>
              <a:tr h="863215">
                <a:tc>
                  <a:txBody>
                    <a:bodyPr/>
                    <a:lstStyle/>
                    <a:p>
                      <a:pPr>
                        <a:lnSpc>
                          <a:spcPct val="107000"/>
                        </a:lnSpc>
                        <a:spcAft>
                          <a:spcPts val="0"/>
                        </a:spcAft>
                      </a:pPr>
                      <a:r>
                        <a:rPr lang="es-ES" sz="1400">
                          <a:effectLst/>
                        </a:rPr>
                        <a:t>Evolución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Buena</a:t>
                      </a:r>
                    </a:p>
                    <a:p>
                      <a:pPr>
                        <a:lnSpc>
                          <a:spcPct val="107000"/>
                        </a:lnSpc>
                        <a:spcAft>
                          <a:spcPts val="0"/>
                        </a:spcAft>
                      </a:pPr>
                      <a:r>
                        <a:rPr lang="es-ES" sz="1400">
                          <a:effectLst/>
                        </a:rPr>
                        <a:t> </a:t>
                      </a:r>
                    </a:p>
                    <a:p>
                      <a:pPr>
                        <a:lnSpc>
                          <a:spcPct val="107000"/>
                        </a:lnSpc>
                        <a:spcAft>
                          <a:spcPts val="0"/>
                        </a:spcAft>
                      </a:pPr>
                      <a:r>
                        <a:rPr lang="es-ES" sz="1400">
                          <a:effectLst/>
                        </a:rPr>
                        <a:t> </a:t>
                      </a:r>
                    </a:p>
                    <a:p>
                      <a:pPr>
                        <a:lnSpc>
                          <a:spcPct val="107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Mala</a:t>
                      </a:r>
                    </a:p>
                    <a:p>
                      <a:pPr>
                        <a:lnSpc>
                          <a:spcPct val="107000"/>
                        </a:lnSpc>
                        <a:spcAft>
                          <a:spcPts val="0"/>
                        </a:spcAft>
                      </a:pPr>
                      <a:r>
                        <a:rPr lang="es-ES" sz="1400">
                          <a:effectLst/>
                        </a:rPr>
                        <a:t>ERC del 50% a los 10 años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a:effectLst/>
                        </a:rPr>
                        <a:t>Hay remisiones expontáneas.</a:t>
                      </a:r>
                    </a:p>
                    <a:p>
                      <a:pPr>
                        <a:lnSpc>
                          <a:spcPct val="107000"/>
                        </a:lnSpc>
                        <a:spcAft>
                          <a:spcPts val="0"/>
                        </a:spcAft>
                      </a:pPr>
                      <a:r>
                        <a:rPr lang="es-ES" sz="1400">
                          <a:effectLst/>
                        </a:rPr>
                        <a:t>Variable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1720402956"/>
                  </a:ext>
                </a:extLst>
              </a:tr>
              <a:tr h="863215">
                <a:tc>
                  <a:txBody>
                    <a:bodyPr/>
                    <a:lstStyle/>
                    <a:p>
                      <a:pPr>
                        <a:lnSpc>
                          <a:spcPct val="107000"/>
                        </a:lnSpc>
                        <a:spcAft>
                          <a:spcPts val="0"/>
                        </a:spcAft>
                      </a:pPr>
                      <a:r>
                        <a:rPr lang="es-ES" sz="1400">
                          <a:effectLst/>
                        </a:rPr>
                        <a:t>Trombosis Vena Renal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dirty="0">
                          <a:effectLst/>
                        </a:rPr>
                        <a:t>Rara</a:t>
                      </a:r>
                    </a:p>
                    <a:p>
                      <a:pPr>
                        <a:lnSpc>
                          <a:spcPct val="107000"/>
                        </a:lnSpc>
                        <a:spcAft>
                          <a:spcPts val="0"/>
                        </a:spcAft>
                      </a:pPr>
                      <a:r>
                        <a:rPr lang="es-ES" sz="1400" dirty="0">
                          <a:effectLst/>
                        </a:rPr>
                        <a:t> </a:t>
                      </a:r>
                    </a:p>
                    <a:p>
                      <a:pPr>
                        <a:lnSpc>
                          <a:spcPct val="107000"/>
                        </a:lnSpc>
                        <a:spcAft>
                          <a:spcPts val="0"/>
                        </a:spcAft>
                      </a:pPr>
                      <a:r>
                        <a:rPr lang="es-ES" sz="1400" dirty="0">
                          <a:effectLst/>
                        </a:rPr>
                        <a:t> </a:t>
                      </a:r>
                    </a:p>
                    <a:p>
                      <a:pPr>
                        <a:lnSpc>
                          <a:spcPct val="107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dirty="0">
                          <a:effectLst/>
                        </a:rPr>
                        <a:t>Rara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tc>
                  <a:txBody>
                    <a:bodyPr/>
                    <a:lstStyle/>
                    <a:p>
                      <a:pPr>
                        <a:lnSpc>
                          <a:spcPct val="107000"/>
                        </a:lnSpc>
                        <a:spcAft>
                          <a:spcPts val="0"/>
                        </a:spcAft>
                      </a:pPr>
                      <a:r>
                        <a:rPr lang="es-ES" sz="1400" dirty="0">
                          <a:effectLst/>
                        </a:rPr>
                        <a:t>Ocasional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376" marR="67376" marT="0" marB="0"/>
                </a:tc>
                <a:extLst>
                  <a:ext uri="{0D108BD9-81ED-4DB2-BD59-A6C34878D82A}">
                    <a16:rowId xmlns:a16="http://schemas.microsoft.com/office/drawing/2014/main" val="3573503429"/>
                  </a:ext>
                </a:extLst>
              </a:tr>
            </a:tbl>
          </a:graphicData>
        </a:graphic>
      </p:graphicFrame>
      <p:sp>
        <p:nvSpPr>
          <p:cNvPr id="9" name="Marcador de número de diapositiva 8"/>
          <p:cNvSpPr>
            <a:spLocks noGrp="1"/>
          </p:cNvSpPr>
          <p:nvPr>
            <p:ph type="sldNum" sz="quarter" idx="12"/>
          </p:nvPr>
        </p:nvSpPr>
        <p:spPr/>
        <p:txBody>
          <a:bodyPr/>
          <a:lstStyle/>
          <a:p>
            <a:fld id="{11B79EA5-9E52-4B74-B22D-AE5DAFDF010E}" type="slidenum">
              <a:rPr lang="es-ES" smtClean="0"/>
              <a:t>48</a:t>
            </a:fld>
            <a:endParaRPr lang="es-ES"/>
          </a:p>
        </p:txBody>
      </p:sp>
    </p:spTree>
    <p:extLst>
      <p:ext uri="{BB962C8B-B14F-4D97-AF65-F5344CB8AC3E}">
        <p14:creationId xmlns:p14="http://schemas.microsoft.com/office/powerpoint/2010/main" val="94827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ES" sz="3600" b="1" u="sng"/>
              <a:t>Etiología del síndrome nefrótico</a:t>
            </a:r>
            <a:endParaRPr lang="es-ES" altLang="es-ES" sz="3600" u="sng"/>
          </a:p>
        </p:txBody>
      </p:sp>
      <p:sp>
        <p:nvSpPr>
          <p:cNvPr id="7" name="Rectangle 3">
            <a:extLst>
              <a:ext uri="{FF2B5EF4-FFF2-40B4-BE49-F238E27FC236}">
                <a16:creationId xmlns:a16="http://schemas.microsoft.com/office/drawing/2014/main" id="{6732D21A-1D39-4F23-BF47-F2C9E8FDE3CE}"/>
              </a:ext>
            </a:extLst>
          </p:cNvPr>
          <p:cNvSpPr>
            <a:spLocks noChangeArrowheads="1"/>
          </p:cNvSpPr>
          <p:nvPr/>
        </p:nvSpPr>
        <p:spPr bwMode="auto">
          <a:xfrm>
            <a:off x="1734614" y="1341438"/>
            <a:ext cx="6119812" cy="71437"/>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1. Glomerulonefritis primarias</a:t>
            </a:r>
            <a:endParaRPr lang="es-ES" altLang="es-ES" sz="2400"/>
          </a:p>
        </p:txBody>
      </p:sp>
      <p:sp>
        <p:nvSpPr>
          <p:cNvPr id="8" name="Rectangle 4">
            <a:extLst>
              <a:ext uri="{FF2B5EF4-FFF2-40B4-BE49-F238E27FC236}">
                <a16:creationId xmlns:a16="http://schemas.microsoft.com/office/drawing/2014/main" id="{8D584C67-FBD8-4D38-8647-DD6AFA9AB049}"/>
              </a:ext>
            </a:extLst>
          </p:cNvPr>
          <p:cNvSpPr>
            <a:spLocks noChangeArrowheads="1"/>
          </p:cNvSpPr>
          <p:nvPr/>
        </p:nvSpPr>
        <p:spPr bwMode="auto">
          <a:xfrm>
            <a:off x="5933551" y="1773238"/>
            <a:ext cx="1144588" cy="24447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1600" b="1">
                <a:solidFill>
                  <a:srgbClr val="000000"/>
                </a:solidFill>
              </a:rPr>
              <a:t>Niños (%)</a:t>
            </a:r>
            <a:endParaRPr lang="es-ES" altLang="es-ES" sz="1600"/>
          </a:p>
        </p:txBody>
      </p:sp>
      <p:sp>
        <p:nvSpPr>
          <p:cNvPr id="9" name="Rectangle 5">
            <a:extLst>
              <a:ext uri="{FF2B5EF4-FFF2-40B4-BE49-F238E27FC236}">
                <a16:creationId xmlns:a16="http://schemas.microsoft.com/office/drawing/2014/main" id="{A434423F-9D0C-4575-A187-5CA0DE7A1D71}"/>
              </a:ext>
            </a:extLst>
          </p:cNvPr>
          <p:cNvSpPr>
            <a:spLocks noChangeArrowheads="1"/>
          </p:cNvSpPr>
          <p:nvPr/>
        </p:nvSpPr>
        <p:spPr bwMode="auto">
          <a:xfrm>
            <a:off x="7078139" y="1773238"/>
            <a:ext cx="1311275" cy="24447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1600" b="1">
                <a:solidFill>
                  <a:srgbClr val="000000"/>
                </a:solidFill>
              </a:rPr>
              <a:t>Adultos (%)</a:t>
            </a:r>
            <a:endParaRPr lang="es-ES" altLang="es-ES" sz="1600"/>
          </a:p>
        </p:txBody>
      </p:sp>
      <p:sp>
        <p:nvSpPr>
          <p:cNvPr id="10" name="Rectangle 6">
            <a:extLst>
              <a:ext uri="{FF2B5EF4-FFF2-40B4-BE49-F238E27FC236}">
                <a16:creationId xmlns:a16="http://schemas.microsoft.com/office/drawing/2014/main" id="{17D10B15-50F5-44A1-A1D6-2DB72FADE7C9}"/>
              </a:ext>
            </a:extLst>
          </p:cNvPr>
          <p:cNvSpPr>
            <a:spLocks noChangeArrowheads="1"/>
          </p:cNvSpPr>
          <p:nvPr/>
        </p:nvSpPr>
        <p:spPr bwMode="auto">
          <a:xfrm>
            <a:off x="1877489" y="2349500"/>
            <a:ext cx="4033837" cy="17462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 Cambios mínimos</a:t>
            </a:r>
            <a:endParaRPr lang="es-ES" altLang="es-ES" sz="2400" b="1"/>
          </a:p>
        </p:txBody>
      </p:sp>
      <p:sp>
        <p:nvSpPr>
          <p:cNvPr id="11" name="Rectangle 7">
            <a:extLst>
              <a:ext uri="{FF2B5EF4-FFF2-40B4-BE49-F238E27FC236}">
                <a16:creationId xmlns:a16="http://schemas.microsoft.com/office/drawing/2014/main" id="{32EC5C40-4268-495B-8DC2-566782F45CD1}"/>
              </a:ext>
            </a:extLst>
          </p:cNvPr>
          <p:cNvSpPr>
            <a:spLocks noChangeArrowheads="1"/>
          </p:cNvSpPr>
          <p:nvPr/>
        </p:nvSpPr>
        <p:spPr bwMode="auto">
          <a:xfrm>
            <a:off x="6031976" y="2349500"/>
            <a:ext cx="1241425"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FF"/>
                </a:solidFill>
              </a:rPr>
              <a:t>50</a:t>
            </a:r>
          </a:p>
        </p:txBody>
      </p:sp>
      <p:sp>
        <p:nvSpPr>
          <p:cNvPr id="12" name="Rectangle 8">
            <a:extLst>
              <a:ext uri="{FF2B5EF4-FFF2-40B4-BE49-F238E27FC236}">
                <a16:creationId xmlns:a16="http://schemas.microsoft.com/office/drawing/2014/main" id="{E3C18DF4-9388-43DE-8252-C4B17E24F9B1}"/>
              </a:ext>
            </a:extLst>
          </p:cNvPr>
          <p:cNvSpPr>
            <a:spLocks noChangeArrowheads="1"/>
          </p:cNvSpPr>
          <p:nvPr/>
        </p:nvSpPr>
        <p:spPr bwMode="auto">
          <a:xfrm>
            <a:off x="7273401" y="2349500"/>
            <a:ext cx="1409700"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15</a:t>
            </a:r>
            <a:endParaRPr lang="es-ES" altLang="es-ES" sz="2400" b="1"/>
          </a:p>
        </p:txBody>
      </p:sp>
      <p:sp>
        <p:nvSpPr>
          <p:cNvPr id="13" name="Rectangle 9">
            <a:extLst>
              <a:ext uri="{FF2B5EF4-FFF2-40B4-BE49-F238E27FC236}">
                <a16:creationId xmlns:a16="http://schemas.microsoft.com/office/drawing/2014/main" id="{5000F325-70E2-4079-95B7-C672690AFD0A}"/>
              </a:ext>
            </a:extLst>
          </p:cNvPr>
          <p:cNvSpPr>
            <a:spLocks noChangeArrowheads="1"/>
          </p:cNvSpPr>
          <p:nvPr/>
        </p:nvSpPr>
        <p:spPr bwMode="auto">
          <a:xfrm>
            <a:off x="1877489" y="2824163"/>
            <a:ext cx="4033837" cy="17462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 G esclerosante y focal</a:t>
            </a:r>
            <a:endParaRPr lang="es-ES" altLang="es-ES" sz="2400" b="1"/>
          </a:p>
        </p:txBody>
      </p:sp>
      <p:sp>
        <p:nvSpPr>
          <p:cNvPr id="14" name="Rectangle 10">
            <a:extLst>
              <a:ext uri="{FF2B5EF4-FFF2-40B4-BE49-F238E27FC236}">
                <a16:creationId xmlns:a16="http://schemas.microsoft.com/office/drawing/2014/main" id="{9D1348F9-4626-4D42-8C93-5D1B077FA4F8}"/>
              </a:ext>
            </a:extLst>
          </p:cNvPr>
          <p:cNvSpPr>
            <a:spLocks noChangeArrowheads="1"/>
          </p:cNvSpPr>
          <p:nvPr/>
        </p:nvSpPr>
        <p:spPr bwMode="auto">
          <a:xfrm>
            <a:off x="6031976" y="2895600"/>
            <a:ext cx="1241425"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33.3</a:t>
            </a:r>
            <a:endParaRPr lang="es-ES" altLang="es-ES" sz="2400" b="1"/>
          </a:p>
        </p:txBody>
      </p:sp>
      <p:sp>
        <p:nvSpPr>
          <p:cNvPr id="15" name="Rectangle 11">
            <a:extLst>
              <a:ext uri="{FF2B5EF4-FFF2-40B4-BE49-F238E27FC236}">
                <a16:creationId xmlns:a16="http://schemas.microsoft.com/office/drawing/2014/main" id="{B0CDA29A-148E-46F5-B6CB-51452BCB37DB}"/>
              </a:ext>
            </a:extLst>
          </p:cNvPr>
          <p:cNvSpPr>
            <a:spLocks noChangeArrowheads="1"/>
          </p:cNvSpPr>
          <p:nvPr/>
        </p:nvSpPr>
        <p:spPr bwMode="auto">
          <a:xfrm>
            <a:off x="7273401" y="2895600"/>
            <a:ext cx="1409700"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15</a:t>
            </a:r>
            <a:endParaRPr lang="es-ES" altLang="es-ES" sz="2400" b="1"/>
          </a:p>
        </p:txBody>
      </p:sp>
      <p:sp>
        <p:nvSpPr>
          <p:cNvPr id="16" name="Rectangle 12">
            <a:extLst>
              <a:ext uri="{FF2B5EF4-FFF2-40B4-BE49-F238E27FC236}">
                <a16:creationId xmlns:a16="http://schemas.microsoft.com/office/drawing/2014/main" id="{E489F723-6EC4-4FEC-970E-C528EDA486C0}"/>
              </a:ext>
            </a:extLst>
          </p:cNvPr>
          <p:cNvSpPr>
            <a:spLocks noChangeArrowheads="1"/>
          </p:cNvSpPr>
          <p:nvPr/>
        </p:nvSpPr>
        <p:spPr bwMode="auto">
          <a:xfrm>
            <a:off x="1877489" y="3357563"/>
            <a:ext cx="4033837" cy="17462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 G membranosa</a:t>
            </a:r>
            <a:endParaRPr lang="es-ES" altLang="es-ES" sz="2400" b="1"/>
          </a:p>
        </p:txBody>
      </p:sp>
      <p:sp>
        <p:nvSpPr>
          <p:cNvPr id="17" name="Rectangle 13">
            <a:extLst>
              <a:ext uri="{FF2B5EF4-FFF2-40B4-BE49-F238E27FC236}">
                <a16:creationId xmlns:a16="http://schemas.microsoft.com/office/drawing/2014/main" id="{235BD36D-03A4-4AC0-BD01-8A332B2B42E2}"/>
              </a:ext>
            </a:extLst>
          </p:cNvPr>
          <p:cNvSpPr>
            <a:spLocks noChangeArrowheads="1"/>
          </p:cNvSpPr>
          <p:nvPr/>
        </p:nvSpPr>
        <p:spPr bwMode="auto">
          <a:xfrm>
            <a:off x="6031976" y="3429000"/>
            <a:ext cx="1241425"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6</a:t>
            </a:r>
            <a:endParaRPr lang="es-ES" altLang="es-ES" sz="2400" b="1"/>
          </a:p>
        </p:txBody>
      </p:sp>
      <p:sp>
        <p:nvSpPr>
          <p:cNvPr id="18" name="Rectangle 14">
            <a:extLst>
              <a:ext uri="{FF2B5EF4-FFF2-40B4-BE49-F238E27FC236}">
                <a16:creationId xmlns:a16="http://schemas.microsoft.com/office/drawing/2014/main" id="{FA25D3A0-3778-49FA-A7D7-CDCF5809BD9C}"/>
              </a:ext>
            </a:extLst>
          </p:cNvPr>
          <p:cNvSpPr>
            <a:spLocks noChangeArrowheads="1"/>
          </p:cNvSpPr>
          <p:nvPr/>
        </p:nvSpPr>
        <p:spPr bwMode="auto">
          <a:xfrm>
            <a:off x="7273401" y="3429000"/>
            <a:ext cx="1409700"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FF"/>
                </a:solidFill>
              </a:rPr>
              <a:t>25</a:t>
            </a:r>
          </a:p>
        </p:txBody>
      </p:sp>
      <p:sp>
        <p:nvSpPr>
          <p:cNvPr id="19" name="Rectangle 15">
            <a:extLst>
              <a:ext uri="{FF2B5EF4-FFF2-40B4-BE49-F238E27FC236}">
                <a16:creationId xmlns:a16="http://schemas.microsoft.com/office/drawing/2014/main" id="{962068EB-A22B-4923-AE31-2A5B6A03FDDD}"/>
              </a:ext>
            </a:extLst>
          </p:cNvPr>
          <p:cNvSpPr>
            <a:spLocks noChangeArrowheads="1"/>
          </p:cNvSpPr>
          <p:nvPr/>
        </p:nvSpPr>
        <p:spPr bwMode="auto">
          <a:xfrm>
            <a:off x="1877489" y="3890963"/>
            <a:ext cx="4033837" cy="174625"/>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dirty="0">
                <a:solidFill>
                  <a:srgbClr val="000000"/>
                </a:solidFill>
              </a:rPr>
              <a:t>- G </a:t>
            </a:r>
            <a:r>
              <a:rPr lang="es-ES" altLang="es-ES" sz="2400" b="1" dirty="0" err="1">
                <a:solidFill>
                  <a:srgbClr val="000000"/>
                </a:solidFill>
              </a:rPr>
              <a:t>mesangiocapilar</a:t>
            </a:r>
            <a:endParaRPr lang="es-ES" altLang="es-ES" sz="2400" b="1" dirty="0"/>
          </a:p>
        </p:txBody>
      </p:sp>
      <p:sp>
        <p:nvSpPr>
          <p:cNvPr id="20" name="Rectangle 16">
            <a:extLst>
              <a:ext uri="{FF2B5EF4-FFF2-40B4-BE49-F238E27FC236}">
                <a16:creationId xmlns:a16="http://schemas.microsoft.com/office/drawing/2014/main" id="{44D62D90-ADE3-4062-B673-B2FA54165725}"/>
              </a:ext>
            </a:extLst>
          </p:cNvPr>
          <p:cNvSpPr>
            <a:spLocks noChangeArrowheads="1"/>
          </p:cNvSpPr>
          <p:nvPr/>
        </p:nvSpPr>
        <p:spPr bwMode="auto">
          <a:xfrm>
            <a:off x="6031976" y="3962400"/>
            <a:ext cx="1241425"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4</a:t>
            </a:r>
            <a:endParaRPr lang="es-ES" altLang="es-ES" sz="2400" b="1"/>
          </a:p>
        </p:txBody>
      </p:sp>
      <p:sp>
        <p:nvSpPr>
          <p:cNvPr id="21" name="Rectangle 17">
            <a:extLst>
              <a:ext uri="{FF2B5EF4-FFF2-40B4-BE49-F238E27FC236}">
                <a16:creationId xmlns:a16="http://schemas.microsoft.com/office/drawing/2014/main" id="{4D79090C-7BDC-4BDF-BE9C-B162A24B8689}"/>
              </a:ext>
            </a:extLst>
          </p:cNvPr>
          <p:cNvSpPr>
            <a:spLocks noChangeArrowheads="1"/>
          </p:cNvSpPr>
          <p:nvPr/>
        </p:nvSpPr>
        <p:spPr bwMode="auto">
          <a:xfrm>
            <a:off x="7273401" y="3962400"/>
            <a:ext cx="1409700" cy="2047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7</a:t>
            </a:r>
            <a:endParaRPr lang="es-ES" altLang="es-ES" sz="2400" b="1"/>
          </a:p>
        </p:txBody>
      </p:sp>
      <p:sp>
        <p:nvSpPr>
          <p:cNvPr id="22" name="Rectangle 24">
            <a:extLst>
              <a:ext uri="{FF2B5EF4-FFF2-40B4-BE49-F238E27FC236}">
                <a16:creationId xmlns:a16="http://schemas.microsoft.com/office/drawing/2014/main" id="{92E449E2-B163-4783-B3EA-36FDDAC1668C}"/>
              </a:ext>
            </a:extLst>
          </p:cNvPr>
          <p:cNvSpPr>
            <a:spLocks noChangeArrowheads="1"/>
          </p:cNvSpPr>
          <p:nvPr/>
        </p:nvSpPr>
        <p:spPr bwMode="auto">
          <a:xfrm>
            <a:off x="1445689" y="4797425"/>
            <a:ext cx="6419850" cy="379413"/>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b="1">
                <a:solidFill>
                  <a:srgbClr val="000000"/>
                </a:solidFill>
              </a:rPr>
              <a:t>2. Enfermedades glomerulares secundarias</a:t>
            </a:r>
            <a:endParaRPr lang="es-ES" altLang="es-ES" sz="2400"/>
          </a:p>
        </p:txBody>
      </p:sp>
      <p:sp>
        <p:nvSpPr>
          <p:cNvPr id="23" name="Rectangle 25">
            <a:extLst>
              <a:ext uri="{FF2B5EF4-FFF2-40B4-BE49-F238E27FC236}">
                <a16:creationId xmlns:a16="http://schemas.microsoft.com/office/drawing/2014/main" id="{A8AA94FF-26C4-42B3-816E-EC207A4E43F7}"/>
              </a:ext>
            </a:extLst>
          </p:cNvPr>
          <p:cNvSpPr>
            <a:spLocks noChangeArrowheads="1"/>
          </p:cNvSpPr>
          <p:nvPr/>
        </p:nvSpPr>
        <p:spPr bwMode="auto">
          <a:xfrm>
            <a:off x="1807639" y="5200650"/>
            <a:ext cx="6218237" cy="21590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a:solidFill>
                  <a:srgbClr val="000000"/>
                </a:solidFill>
              </a:rPr>
              <a:t>- Enfermedades sistémicas: Lupus </a:t>
            </a:r>
            <a:endParaRPr lang="es-ES" altLang="es-ES" sz="2400"/>
          </a:p>
        </p:txBody>
      </p:sp>
      <p:sp>
        <p:nvSpPr>
          <p:cNvPr id="24" name="Rectangle 26">
            <a:extLst>
              <a:ext uri="{FF2B5EF4-FFF2-40B4-BE49-F238E27FC236}">
                <a16:creationId xmlns:a16="http://schemas.microsoft.com/office/drawing/2014/main" id="{59979F79-07F5-4388-9A3B-BAA0DC8E20B0}"/>
              </a:ext>
            </a:extLst>
          </p:cNvPr>
          <p:cNvSpPr>
            <a:spLocks noChangeArrowheads="1"/>
          </p:cNvSpPr>
          <p:nvPr/>
        </p:nvSpPr>
        <p:spPr bwMode="auto">
          <a:xfrm>
            <a:off x="1661589" y="5734050"/>
            <a:ext cx="8316912" cy="21590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50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t" hangingPunct="1"/>
            <a:r>
              <a:rPr lang="es-ES" altLang="es-ES" sz="2400" dirty="0">
                <a:solidFill>
                  <a:srgbClr val="000000"/>
                </a:solidFill>
              </a:rPr>
              <a:t>  - Enfermedades metabólicas y familiares: diabetes, amiloidosis</a:t>
            </a:r>
            <a:endParaRPr lang="es-ES" altLang="es-ES" sz="2400" dirty="0"/>
          </a:p>
        </p:txBody>
      </p:sp>
      <p:sp>
        <p:nvSpPr>
          <p:cNvPr id="25" name="Oval 27">
            <a:extLst>
              <a:ext uri="{FF2B5EF4-FFF2-40B4-BE49-F238E27FC236}">
                <a16:creationId xmlns:a16="http://schemas.microsoft.com/office/drawing/2014/main" id="{3AFC0865-B910-435C-B635-279F88C24E90}"/>
              </a:ext>
            </a:extLst>
          </p:cNvPr>
          <p:cNvSpPr>
            <a:spLocks noChangeArrowheads="1"/>
          </p:cNvSpPr>
          <p:nvPr/>
        </p:nvSpPr>
        <p:spPr bwMode="auto">
          <a:xfrm>
            <a:off x="5693839" y="2276475"/>
            <a:ext cx="1441450" cy="576263"/>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6" name="Oval 28">
            <a:extLst>
              <a:ext uri="{FF2B5EF4-FFF2-40B4-BE49-F238E27FC236}">
                <a16:creationId xmlns:a16="http://schemas.microsoft.com/office/drawing/2014/main" id="{8D75AB82-59A7-43F8-8A5C-5BCF6FEADC33}"/>
              </a:ext>
            </a:extLst>
          </p:cNvPr>
          <p:cNvSpPr>
            <a:spLocks noChangeArrowheads="1"/>
          </p:cNvSpPr>
          <p:nvPr/>
        </p:nvSpPr>
        <p:spPr bwMode="auto">
          <a:xfrm>
            <a:off x="6990826" y="3357563"/>
            <a:ext cx="1152525" cy="576262"/>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7" name="Rectangle 29">
            <a:extLst>
              <a:ext uri="{FF2B5EF4-FFF2-40B4-BE49-F238E27FC236}">
                <a16:creationId xmlns:a16="http://schemas.microsoft.com/office/drawing/2014/main" id="{D60C8C93-4086-40E5-80BF-72AEDEEFDD82}"/>
              </a:ext>
            </a:extLst>
          </p:cNvPr>
          <p:cNvSpPr>
            <a:spLocks noChangeArrowheads="1"/>
          </p:cNvSpPr>
          <p:nvPr/>
        </p:nvSpPr>
        <p:spPr bwMode="auto">
          <a:xfrm>
            <a:off x="1734614" y="2133600"/>
            <a:ext cx="6911975" cy="1800225"/>
          </a:xfrm>
          <a:prstGeom prst="rect">
            <a:avLst/>
          </a:prstGeom>
          <a:noFill/>
          <a:ln w="508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8" name="CuadroTexto 27">
            <a:extLst>
              <a:ext uri="{FF2B5EF4-FFF2-40B4-BE49-F238E27FC236}">
                <a16:creationId xmlns:a16="http://schemas.microsoft.com/office/drawing/2014/main" id="{7D3DAA85-9655-4B9B-853D-B6FAFF04FE4D}"/>
              </a:ext>
            </a:extLst>
          </p:cNvPr>
          <p:cNvSpPr txBox="1"/>
          <p:nvPr/>
        </p:nvSpPr>
        <p:spPr>
          <a:xfrm>
            <a:off x="9161755" y="2349500"/>
            <a:ext cx="2270896" cy="646331"/>
          </a:xfrm>
          <a:prstGeom prst="rect">
            <a:avLst/>
          </a:prstGeom>
          <a:noFill/>
        </p:spPr>
        <p:txBody>
          <a:bodyPr wrap="square" rtlCol="0">
            <a:spAutoFit/>
          </a:bodyPr>
          <a:lstStyle/>
          <a:p>
            <a:r>
              <a:rPr lang="es-ES" b="1" dirty="0">
                <a:solidFill>
                  <a:schemeClr val="accent1">
                    <a:lumMod val="75000"/>
                  </a:schemeClr>
                </a:solidFill>
              </a:rPr>
              <a:t>GMN NO PROLIFERATIVAS</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5</a:t>
            </a:fld>
            <a:endParaRPr lang="es-ES"/>
          </a:p>
        </p:txBody>
      </p:sp>
    </p:spTree>
    <p:extLst>
      <p:ext uri="{BB962C8B-B14F-4D97-AF65-F5344CB8AC3E}">
        <p14:creationId xmlns:p14="http://schemas.microsoft.com/office/powerpoint/2010/main" val="257247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grpSp>
        <p:nvGrpSpPr>
          <p:cNvPr id="29" name="Group 3">
            <a:extLst>
              <a:ext uri="{FF2B5EF4-FFF2-40B4-BE49-F238E27FC236}">
                <a16:creationId xmlns:a16="http://schemas.microsoft.com/office/drawing/2014/main" id="{A0A6A0C0-78F4-4BEE-873C-25621B9B7DAE}"/>
              </a:ext>
            </a:extLst>
          </p:cNvPr>
          <p:cNvGrpSpPr>
            <a:grpSpLocks noChangeAspect="1"/>
          </p:cNvGrpSpPr>
          <p:nvPr/>
        </p:nvGrpSpPr>
        <p:grpSpPr bwMode="auto">
          <a:xfrm>
            <a:off x="4699170" y="3065463"/>
            <a:ext cx="2805112" cy="2092325"/>
            <a:chOff x="123" y="2251"/>
            <a:chExt cx="2802" cy="2090"/>
          </a:xfrm>
        </p:grpSpPr>
        <p:grpSp>
          <p:nvGrpSpPr>
            <p:cNvPr id="30" name="Group 4">
              <a:extLst>
                <a:ext uri="{FF2B5EF4-FFF2-40B4-BE49-F238E27FC236}">
                  <a16:creationId xmlns:a16="http://schemas.microsoft.com/office/drawing/2014/main" id="{C4579CD1-079C-4D99-B005-5E66714B2A16}"/>
                </a:ext>
              </a:extLst>
            </p:cNvPr>
            <p:cNvGrpSpPr>
              <a:grpSpLocks noChangeAspect="1"/>
            </p:cNvGrpSpPr>
            <p:nvPr/>
          </p:nvGrpSpPr>
          <p:grpSpPr bwMode="auto">
            <a:xfrm>
              <a:off x="793" y="2251"/>
              <a:ext cx="1584" cy="1536"/>
              <a:chOff x="624" y="2400"/>
              <a:chExt cx="1584" cy="1536"/>
            </a:xfrm>
          </p:grpSpPr>
          <p:sp>
            <p:nvSpPr>
              <p:cNvPr id="32" name="AutoShape 5">
                <a:extLst>
                  <a:ext uri="{FF2B5EF4-FFF2-40B4-BE49-F238E27FC236}">
                    <a16:creationId xmlns:a16="http://schemas.microsoft.com/office/drawing/2014/main" id="{840D4C39-27A3-42A2-91E5-9CCBC2F659C4}"/>
                  </a:ext>
                </a:extLst>
              </p:cNvPr>
              <p:cNvSpPr>
                <a:spLocks noChangeAspect="1" noChangeArrowheads="1"/>
              </p:cNvSpPr>
              <p:nvPr/>
            </p:nvSpPr>
            <p:spPr bwMode="auto">
              <a:xfrm>
                <a:off x="1248" y="3072"/>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33" name="Oval 6">
                <a:extLst>
                  <a:ext uri="{FF2B5EF4-FFF2-40B4-BE49-F238E27FC236}">
                    <a16:creationId xmlns:a16="http://schemas.microsoft.com/office/drawing/2014/main" id="{CC6AD7AB-8031-4691-A56C-A97D70E2584A}"/>
                  </a:ext>
                </a:extLst>
              </p:cNvPr>
              <p:cNvSpPr>
                <a:spLocks noChangeAspect="1" noChangeArrowheads="1"/>
              </p:cNvSpPr>
              <p:nvPr/>
            </p:nvSpPr>
            <p:spPr bwMode="auto">
              <a:xfrm>
                <a:off x="624" y="2400"/>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34" name="Oval 7">
                <a:extLst>
                  <a:ext uri="{FF2B5EF4-FFF2-40B4-BE49-F238E27FC236}">
                    <a16:creationId xmlns:a16="http://schemas.microsoft.com/office/drawing/2014/main" id="{A565C163-B7B5-438E-B7D5-EA9ED5FD5E4E}"/>
                  </a:ext>
                </a:extLst>
              </p:cNvPr>
              <p:cNvSpPr>
                <a:spLocks noChangeAspect="1" noChangeArrowheads="1"/>
              </p:cNvSpPr>
              <p:nvPr/>
            </p:nvSpPr>
            <p:spPr bwMode="auto">
              <a:xfrm rot="-5400000">
                <a:off x="1368" y="3096"/>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35" name="Line 8">
                <a:extLst>
                  <a:ext uri="{FF2B5EF4-FFF2-40B4-BE49-F238E27FC236}">
                    <a16:creationId xmlns:a16="http://schemas.microsoft.com/office/drawing/2014/main" id="{60267BDD-ECF1-4C72-8921-A0CB4265F1FD}"/>
                  </a:ext>
                </a:extLst>
              </p:cNvPr>
              <p:cNvSpPr>
                <a:spLocks noChangeAspect="1" noChangeShapeType="1"/>
              </p:cNvSpPr>
              <p:nvPr/>
            </p:nvSpPr>
            <p:spPr bwMode="auto">
              <a:xfrm flipV="1">
                <a:off x="1632" y="3360"/>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 name="Line 9">
                <a:extLst>
                  <a:ext uri="{FF2B5EF4-FFF2-40B4-BE49-F238E27FC236}">
                    <a16:creationId xmlns:a16="http://schemas.microsoft.com/office/drawing/2014/main" id="{45B81661-D8F7-483B-A05A-1FED27D36424}"/>
                  </a:ext>
                </a:extLst>
              </p:cNvPr>
              <p:cNvSpPr>
                <a:spLocks noChangeAspect="1" noChangeShapeType="1"/>
              </p:cNvSpPr>
              <p:nvPr/>
            </p:nvSpPr>
            <p:spPr bwMode="auto">
              <a:xfrm flipH="1" flipV="1">
                <a:off x="1584" y="2880"/>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10">
                <a:extLst>
                  <a:ext uri="{FF2B5EF4-FFF2-40B4-BE49-F238E27FC236}">
                    <a16:creationId xmlns:a16="http://schemas.microsoft.com/office/drawing/2014/main" id="{B3E69CD7-3BF0-4759-B5BA-4B37A429647D}"/>
                  </a:ext>
                </a:extLst>
              </p:cNvPr>
              <p:cNvSpPr>
                <a:spLocks noChangeAspect="1" noChangeShapeType="1"/>
              </p:cNvSpPr>
              <p:nvPr/>
            </p:nvSpPr>
            <p:spPr bwMode="auto">
              <a:xfrm flipH="1">
                <a:off x="1008" y="2832"/>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38" name="Group 11">
                <a:extLst>
                  <a:ext uri="{FF2B5EF4-FFF2-40B4-BE49-F238E27FC236}">
                    <a16:creationId xmlns:a16="http://schemas.microsoft.com/office/drawing/2014/main" id="{041116E5-A12C-4B25-8957-AA5B32C3F62E}"/>
                  </a:ext>
                </a:extLst>
              </p:cNvPr>
              <p:cNvGrpSpPr>
                <a:grpSpLocks noChangeAspect="1"/>
              </p:cNvGrpSpPr>
              <p:nvPr/>
            </p:nvGrpSpPr>
            <p:grpSpPr bwMode="auto">
              <a:xfrm>
                <a:off x="672" y="2928"/>
                <a:ext cx="528" cy="432"/>
                <a:chOff x="1152" y="1632"/>
                <a:chExt cx="528" cy="432"/>
              </a:xfrm>
            </p:grpSpPr>
            <p:grpSp>
              <p:nvGrpSpPr>
                <p:cNvPr id="76" name="Group 12">
                  <a:extLst>
                    <a:ext uri="{FF2B5EF4-FFF2-40B4-BE49-F238E27FC236}">
                      <a16:creationId xmlns:a16="http://schemas.microsoft.com/office/drawing/2014/main" id="{E58F1F7D-96D1-4B02-A97C-EEFF097FF16C}"/>
                    </a:ext>
                  </a:extLst>
                </p:cNvPr>
                <p:cNvGrpSpPr>
                  <a:grpSpLocks noChangeAspect="1"/>
                </p:cNvGrpSpPr>
                <p:nvPr/>
              </p:nvGrpSpPr>
              <p:grpSpPr bwMode="auto">
                <a:xfrm rot="5400000" flipH="1">
                  <a:off x="1248" y="1632"/>
                  <a:ext cx="432" cy="432"/>
                  <a:chOff x="1680" y="2016"/>
                  <a:chExt cx="432" cy="432"/>
                </a:xfrm>
              </p:grpSpPr>
              <p:sp>
                <p:nvSpPr>
                  <p:cNvPr id="80" name="Oval 13">
                    <a:extLst>
                      <a:ext uri="{FF2B5EF4-FFF2-40B4-BE49-F238E27FC236}">
                        <a16:creationId xmlns:a16="http://schemas.microsoft.com/office/drawing/2014/main" id="{4E623F77-9D78-4A93-9686-A85D24485EFF}"/>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81" name="AutoShape 14">
                    <a:extLst>
                      <a:ext uri="{FF2B5EF4-FFF2-40B4-BE49-F238E27FC236}">
                        <a16:creationId xmlns:a16="http://schemas.microsoft.com/office/drawing/2014/main" id="{C540D56B-2C27-4EE9-ABD7-2BF5E0B210A6}"/>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77" name="Oval 15">
                  <a:extLst>
                    <a:ext uri="{FF2B5EF4-FFF2-40B4-BE49-F238E27FC236}">
                      <a16:creationId xmlns:a16="http://schemas.microsoft.com/office/drawing/2014/main" id="{3FBF30C3-0C64-4338-8D48-AAA44D5BBFF5}"/>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78" name="AutoShape 16">
                  <a:extLst>
                    <a:ext uri="{FF2B5EF4-FFF2-40B4-BE49-F238E27FC236}">
                      <a16:creationId xmlns:a16="http://schemas.microsoft.com/office/drawing/2014/main" id="{A6A4E264-7165-4EB3-9F83-F7A98CC9E3F4}"/>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79" name="Oval 17">
                  <a:extLst>
                    <a:ext uri="{FF2B5EF4-FFF2-40B4-BE49-F238E27FC236}">
                      <a16:creationId xmlns:a16="http://schemas.microsoft.com/office/drawing/2014/main" id="{950D329D-2E1A-4038-8305-C0F60539DDE5}"/>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39" name="Group 18">
                <a:extLst>
                  <a:ext uri="{FF2B5EF4-FFF2-40B4-BE49-F238E27FC236}">
                    <a16:creationId xmlns:a16="http://schemas.microsoft.com/office/drawing/2014/main" id="{60CC00FE-4D93-4709-9F61-C6EC624ED5EC}"/>
                  </a:ext>
                </a:extLst>
              </p:cNvPr>
              <p:cNvGrpSpPr>
                <a:grpSpLocks noChangeAspect="1"/>
              </p:cNvGrpSpPr>
              <p:nvPr/>
            </p:nvGrpSpPr>
            <p:grpSpPr bwMode="auto">
              <a:xfrm flipH="1">
                <a:off x="1536" y="2928"/>
                <a:ext cx="528" cy="432"/>
                <a:chOff x="1152" y="1632"/>
                <a:chExt cx="528" cy="432"/>
              </a:xfrm>
            </p:grpSpPr>
            <p:grpSp>
              <p:nvGrpSpPr>
                <p:cNvPr id="70" name="Group 19">
                  <a:extLst>
                    <a:ext uri="{FF2B5EF4-FFF2-40B4-BE49-F238E27FC236}">
                      <a16:creationId xmlns:a16="http://schemas.microsoft.com/office/drawing/2014/main" id="{83AD646F-3A74-4D70-94C9-C377775EDB79}"/>
                    </a:ext>
                  </a:extLst>
                </p:cNvPr>
                <p:cNvGrpSpPr>
                  <a:grpSpLocks noChangeAspect="1"/>
                </p:cNvGrpSpPr>
                <p:nvPr/>
              </p:nvGrpSpPr>
              <p:grpSpPr bwMode="auto">
                <a:xfrm rot="5400000" flipH="1">
                  <a:off x="1248" y="1632"/>
                  <a:ext cx="432" cy="432"/>
                  <a:chOff x="1680" y="2016"/>
                  <a:chExt cx="432" cy="432"/>
                </a:xfrm>
              </p:grpSpPr>
              <p:sp>
                <p:nvSpPr>
                  <p:cNvPr id="74" name="Oval 20">
                    <a:extLst>
                      <a:ext uri="{FF2B5EF4-FFF2-40B4-BE49-F238E27FC236}">
                        <a16:creationId xmlns:a16="http://schemas.microsoft.com/office/drawing/2014/main" id="{52319117-6941-4C46-8FA6-7604B49C409D}"/>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75" name="AutoShape 21">
                    <a:extLst>
                      <a:ext uri="{FF2B5EF4-FFF2-40B4-BE49-F238E27FC236}">
                        <a16:creationId xmlns:a16="http://schemas.microsoft.com/office/drawing/2014/main" id="{05A6A54E-4F5E-4FD8-AF6E-07049D65CD6D}"/>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71" name="Oval 22">
                  <a:extLst>
                    <a:ext uri="{FF2B5EF4-FFF2-40B4-BE49-F238E27FC236}">
                      <a16:creationId xmlns:a16="http://schemas.microsoft.com/office/drawing/2014/main" id="{E1B6EF9E-54A0-4AE6-8BC8-EE68857E51DA}"/>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72" name="AutoShape 23">
                  <a:extLst>
                    <a:ext uri="{FF2B5EF4-FFF2-40B4-BE49-F238E27FC236}">
                      <a16:creationId xmlns:a16="http://schemas.microsoft.com/office/drawing/2014/main" id="{ADDA5CED-CCDD-4F41-AB00-8DF52CFBDD65}"/>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73" name="Oval 24">
                  <a:extLst>
                    <a:ext uri="{FF2B5EF4-FFF2-40B4-BE49-F238E27FC236}">
                      <a16:creationId xmlns:a16="http://schemas.microsoft.com/office/drawing/2014/main" id="{99C83A72-0A47-4F30-BE75-9BB718E7C63E}"/>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0" name="Group 25">
                <a:extLst>
                  <a:ext uri="{FF2B5EF4-FFF2-40B4-BE49-F238E27FC236}">
                    <a16:creationId xmlns:a16="http://schemas.microsoft.com/office/drawing/2014/main" id="{4D78C405-BCF2-4EF1-B3A8-8A8443EFC0B5}"/>
                  </a:ext>
                </a:extLst>
              </p:cNvPr>
              <p:cNvGrpSpPr>
                <a:grpSpLocks noChangeAspect="1"/>
              </p:cNvGrpSpPr>
              <p:nvPr/>
            </p:nvGrpSpPr>
            <p:grpSpPr bwMode="auto">
              <a:xfrm rot="5400000">
                <a:off x="1104" y="2544"/>
                <a:ext cx="528" cy="432"/>
                <a:chOff x="1152" y="1632"/>
                <a:chExt cx="528" cy="432"/>
              </a:xfrm>
            </p:grpSpPr>
            <p:grpSp>
              <p:nvGrpSpPr>
                <p:cNvPr id="64" name="Group 26">
                  <a:extLst>
                    <a:ext uri="{FF2B5EF4-FFF2-40B4-BE49-F238E27FC236}">
                      <a16:creationId xmlns:a16="http://schemas.microsoft.com/office/drawing/2014/main" id="{80357F6F-C977-404D-9DB5-778FF8467A23}"/>
                    </a:ext>
                  </a:extLst>
                </p:cNvPr>
                <p:cNvGrpSpPr>
                  <a:grpSpLocks noChangeAspect="1"/>
                </p:cNvGrpSpPr>
                <p:nvPr/>
              </p:nvGrpSpPr>
              <p:grpSpPr bwMode="auto">
                <a:xfrm rot="5400000" flipH="1">
                  <a:off x="1248" y="1632"/>
                  <a:ext cx="432" cy="432"/>
                  <a:chOff x="1680" y="2016"/>
                  <a:chExt cx="432" cy="432"/>
                </a:xfrm>
              </p:grpSpPr>
              <p:sp>
                <p:nvSpPr>
                  <p:cNvPr id="68" name="Oval 27">
                    <a:extLst>
                      <a:ext uri="{FF2B5EF4-FFF2-40B4-BE49-F238E27FC236}">
                        <a16:creationId xmlns:a16="http://schemas.microsoft.com/office/drawing/2014/main" id="{65D0614E-D159-49B6-85A9-8E45D56DAE79}"/>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9" name="AutoShape 28">
                    <a:extLst>
                      <a:ext uri="{FF2B5EF4-FFF2-40B4-BE49-F238E27FC236}">
                        <a16:creationId xmlns:a16="http://schemas.microsoft.com/office/drawing/2014/main" id="{73D26D98-001B-4890-9021-9281F3126C68}"/>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65" name="Oval 29">
                  <a:extLst>
                    <a:ext uri="{FF2B5EF4-FFF2-40B4-BE49-F238E27FC236}">
                      <a16:creationId xmlns:a16="http://schemas.microsoft.com/office/drawing/2014/main" id="{1BB6ACB3-67B7-4D21-8FE8-A2E9BBCB4E80}"/>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6" name="AutoShape 30">
                  <a:extLst>
                    <a:ext uri="{FF2B5EF4-FFF2-40B4-BE49-F238E27FC236}">
                      <a16:creationId xmlns:a16="http://schemas.microsoft.com/office/drawing/2014/main" id="{4A48DAD8-A5DC-4276-A546-A02CA9E26382}"/>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7" name="Oval 31">
                  <a:extLst>
                    <a:ext uri="{FF2B5EF4-FFF2-40B4-BE49-F238E27FC236}">
                      <a16:creationId xmlns:a16="http://schemas.microsoft.com/office/drawing/2014/main" id="{B84150E1-4F92-4D9C-8790-7E456C426A9B}"/>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41" name="Group 32">
                <a:extLst>
                  <a:ext uri="{FF2B5EF4-FFF2-40B4-BE49-F238E27FC236}">
                    <a16:creationId xmlns:a16="http://schemas.microsoft.com/office/drawing/2014/main" id="{D2473594-ADC7-4251-818B-ACB7EFE00EAD}"/>
                  </a:ext>
                </a:extLst>
              </p:cNvPr>
              <p:cNvGrpSpPr>
                <a:grpSpLocks noChangeAspect="1"/>
              </p:cNvGrpSpPr>
              <p:nvPr/>
            </p:nvGrpSpPr>
            <p:grpSpPr bwMode="auto">
              <a:xfrm>
                <a:off x="720" y="3312"/>
                <a:ext cx="912" cy="576"/>
                <a:chOff x="720" y="3312"/>
                <a:chExt cx="912" cy="576"/>
              </a:xfrm>
            </p:grpSpPr>
            <p:grpSp>
              <p:nvGrpSpPr>
                <p:cNvPr id="42" name="Group 33">
                  <a:extLst>
                    <a:ext uri="{FF2B5EF4-FFF2-40B4-BE49-F238E27FC236}">
                      <a16:creationId xmlns:a16="http://schemas.microsoft.com/office/drawing/2014/main" id="{EEEF116E-343F-42B5-8095-A42CC56F9255}"/>
                    </a:ext>
                  </a:extLst>
                </p:cNvPr>
                <p:cNvGrpSpPr>
                  <a:grpSpLocks noChangeAspect="1"/>
                </p:cNvGrpSpPr>
                <p:nvPr/>
              </p:nvGrpSpPr>
              <p:grpSpPr bwMode="auto">
                <a:xfrm rot="-5400000">
                  <a:off x="1152" y="3408"/>
                  <a:ext cx="528" cy="432"/>
                  <a:chOff x="1152" y="1632"/>
                  <a:chExt cx="528" cy="432"/>
                </a:xfrm>
              </p:grpSpPr>
              <p:grpSp>
                <p:nvGrpSpPr>
                  <p:cNvPr id="58" name="Group 34">
                    <a:extLst>
                      <a:ext uri="{FF2B5EF4-FFF2-40B4-BE49-F238E27FC236}">
                        <a16:creationId xmlns:a16="http://schemas.microsoft.com/office/drawing/2014/main" id="{83374AB0-983B-4F53-A5DA-C3089F47F0C5}"/>
                      </a:ext>
                    </a:extLst>
                  </p:cNvPr>
                  <p:cNvGrpSpPr>
                    <a:grpSpLocks noChangeAspect="1"/>
                  </p:cNvGrpSpPr>
                  <p:nvPr/>
                </p:nvGrpSpPr>
                <p:grpSpPr bwMode="auto">
                  <a:xfrm rot="5400000" flipH="1">
                    <a:off x="1248" y="1632"/>
                    <a:ext cx="432" cy="432"/>
                    <a:chOff x="1680" y="2016"/>
                    <a:chExt cx="432" cy="432"/>
                  </a:xfrm>
                </p:grpSpPr>
                <p:sp>
                  <p:nvSpPr>
                    <p:cNvPr id="62" name="Oval 35">
                      <a:extLst>
                        <a:ext uri="{FF2B5EF4-FFF2-40B4-BE49-F238E27FC236}">
                          <a16:creationId xmlns:a16="http://schemas.microsoft.com/office/drawing/2014/main" id="{855E625B-32BC-438A-81D4-800FE51A27B1}"/>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3" name="AutoShape 36">
                      <a:extLst>
                        <a:ext uri="{FF2B5EF4-FFF2-40B4-BE49-F238E27FC236}">
                          <a16:creationId xmlns:a16="http://schemas.microsoft.com/office/drawing/2014/main" id="{681D13EA-FA46-4101-91A0-2EB60F8F840A}"/>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59" name="Oval 37">
                    <a:extLst>
                      <a:ext uri="{FF2B5EF4-FFF2-40B4-BE49-F238E27FC236}">
                        <a16:creationId xmlns:a16="http://schemas.microsoft.com/office/drawing/2014/main" id="{906108A6-13FF-4D85-927B-1E7D5568CF80}"/>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0" name="AutoShape 38">
                    <a:extLst>
                      <a:ext uri="{FF2B5EF4-FFF2-40B4-BE49-F238E27FC236}">
                        <a16:creationId xmlns:a16="http://schemas.microsoft.com/office/drawing/2014/main" id="{F8CC7DA9-698E-4E74-AB58-40A7427755B0}"/>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61" name="Oval 39">
                    <a:extLst>
                      <a:ext uri="{FF2B5EF4-FFF2-40B4-BE49-F238E27FC236}">
                        <a16:creationId xmlns:a16="http://schemas.microsoft.com/office/drawing/2014/main" id="{1EA591A5-1ECA-4611-82A4-A1F01C2CA08B}"/>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43" name="Line 40">
                  <a:extLst>
                    <a:ext uri="{FF2B5EF4-FFF2-40B4-BE49-F238E27FC236}">
                      <a16:creationId xmlns:a16="http://schemas.microsoft.com/office/drawing/2014/main" id="{6C875451-6BC1-4334-80D0-9722DAF59159}"/>
                    </a:ext>
                  </a:extLst>
                </p:cNvPr>
                <p:cNvSpPr>
                  <a:spLocks noChangeAspect="1" noChangeShapeType="1"/>
                </p:cNvSpPr>
                <p:nvPr/>
              </p:nvSpPr>
              <p:spPr bwMode="auto">
                <a:xfrm flipH="1">
                  <a:off x="912" y="3552"/>
                  <a:ext cx="144"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Line 41">
                  <a:extLst>
                    <a:ext uri="{FF2B5EF4-FFF2-40B4-BE49-F238E27FC236}">
                      <a16:creationId xmlns:a16="http://schemas.microsoft.com/office/drawing/2014/main" id="{FC1C9931-507B-433B-9171-D255D7F32129}"/>
                    </a:ext>
                  </a:extLst>
                </p:cNvPr>
                <p:cNvSpPr>
                  <a:spLocks noChangeAspect="1" noChangeShapeType="1"/>
                </p:cNvSpPr>
                <p:nvPr/>
              </p:nvSpPr>
              <p:spPr bwMode="auto">
                <a:xfrm flipH="1">
                  <a:off x="1152" y="3600"/>
                  <a:ext cx="48" cy="2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Line 42">
                  <a:extLst>
                    <a:ext uri="{FF2B5EF4-FFF2-40B4-BE49-F238E27FC236}">
                      <a16:creationId xmlns:a16="http://schemas.microsoft.com/office/drawing/2014/main" id="{4A92954B-1B01-45D7-89E8-B89B7B40EFCF}"/>
                    </a:ext>
                  </a:extLst>
                </p:cNvPr>
                <p:cNvSpPr>
                  <a:spLocks noChangeAspect="1" noChangeShapeType="1"/>
                </p:cNvSpPr>
                <p:nvPr/>
              </p:nvSpPr>
              <p:spPr bwMode="auto">
                <a:xfrm>
                  <a:off x="1008" y="3456"/>
                  <a:ext cx="192" cy="9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 name="AutoShape 43">
                  <a:extLst>
                    <a:ext uri="{FF2B5EF4-FFF2-40B4-BE49-F238E27FC236}">
                      <a16:creationId xmlns:a16="http://schemas.microsoft.com/office/drawing/2014/main" id="{39CF1694-EF81-4146-8578-FC5003A770A2}"/>
                    </a:ext>
                  </a:extLst>
                </p:cNvPr>
                <p:cNvSpPr>
                  <a:spLocks noChangeAspect="1" noChangeArrowheads="1"/>
                </p:cNvSpPr>
                <p:nvPr/>
              </p:nvSpPr>
              <p:spPr bwMode="auto">
                <a:xfrm rot="2750109" flipV="1">
                  <a:off x="720" y="3408"/>
                  <a:ext cx="480" cy="288"/>
                </a:xfrm>
                <a:custGeom>
                  <a:avLst/>
                  <a:gdLst>
                    <a:gd name="T0" fmla="*/ 420 w 21600"/>
                    <a:gd name="T1" fmla="*/ 144 h 21600"/>
                    <a:gd name="T2" fmla="*/ 240 w 21600"/>
                    <a:gd name="T3" fmla="*/ 288 h 21600"/>
                    <a:gd name="T4" fmla="*/ 60 w 21600"/>
                    <a:gd name="T5" fmla="*/ 144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Rectangle 44">
                  <a:extLst>
                    <a:ext uri="{FF2B5EF4-FFF2-40B4-BE49-F238E27FC236}">
                      <a16:creationId xmlns:a16="http://schemas.microsoft.com/office/drawing/2014/main" id="{D06D207D-361E-401D-B401-F5F0D13852A9}"/>
                    </a:ext>
                  </a:extLst>
                </p:cNvPr>
                <p:cNvSpPr>
                  <a:spLocks noChangeAspect="1" noChangeArrowheads="1"/>
                </p:cNvSpPr>
                <p:nvPr/>
              </p:nvSpPr>
              <p:spPr bwMode="auto">
                <a:xfrm rot="1305426">
                  <a:off x="1064" y="3505"/>
                  <a:ext cx="96" cy="336"/>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48" name="Line 45">
                  <a:extLst>
                    <a:ext uri="{FF2B5EF4-FFF2-40B4-BE49-F238E27FC236}">
                      <a16:creationId xmlns:a16="http://schemas.microsoft.com/office/drawing/2014/main" id="{D3A3100E-EA96-426E-94D9-260E5E3DEC13}"/>
                    </a:ext>
                  </a:extLst>
                </p:cNvPr>
                <p:cNvSpPr>
                  <a:spLocks noChangeAspect="1" noChangeShapeType="1"/>
                </p:cNvSpPr>
                <p:nvPr/>
              </p:nvSpPr>
              <p:spPr bwMode="auto">
                <a:xfrm>
                  <a:off x="1104" y="3648"/>
                  <a:ext cx="0" cy="192"/>
                </a:xfrm>
                <a:prstGeom prst="line">
                  <a:avLst/>
                </a:prstGeom>
                <a:noFill/>
                <a:ln w="1174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9" name="Line 46">
                  <a:extLst>
                    <a:ext uri="{FF2B5EF4-FFF2-40B4-BE49-F238E27FC236}">
                      <a16:creationId xmlns:a16="http://schemas.microsoft.com/office/drawing/2014/main" id="{87887B73-B9C2-4ED0-A52B-C3A4B5D8B9FC}"/>
                    </a:ext>
                  </a:extLst>
                </p:cNvPr>
                <p:cNvSpPr>
                  <a:spLocks noChangeAspect="1" noChangeShapeType="1"/>
                </p:cNvSpPr>
                <p:nvPr/>
              </p:nvSpPr>
              <p:spPr bwMode="auto">
                <a:xfrm>
                  <a:off x="1152" y="3744"/>
                  <a:ext cx="0" cy="96"/>
                </a:xfrm>
                <a:prstGeom prst="line">
                  <a:avLst/>
                </a:prstGeom>
                <a:noFill/>
                <a:ln w="825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0" name="Line 47">
                  <a:extLst>
                    <a:ext uri="{FF2B5EF4-FFF2-40B4-BE49-F238E27FC236}">
                      <a16:creationId xmlns:a16="http://schemas.microsoft.com/office/drawing/2014/main" id="{9686EC8B-A0BF-4EB0-8BA4-BAC6BC4756E3}"/>
                    </a:ext>
                  </a:extLst>
                </p:cNvPr>
                <p:cNvSpPr>
                  <a:spLocks noChangeAspect="1" noChangeShapeType="1"/>
                </p:cNvSpPr>
                <p:nvPr/>
              </p:nvSpPr>
              <p:spPr bwMode="auto">
                <a:xfrm>
                  <a:off x="720" y="3504"/>
                  <a:ext cx="288" cy="288"/>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 name="Line 48">
                  <a:extLst>
                    <a:ext uri="{FF2B5EF4-FFF2-40B4-BE49-F238E27FC236}">
                      <a16:creationId xmlns:a16="http://schemas.microsoft.com/office/drawing/2014/main" id="{43E90415-C0A0-4DC5-9326-146BA81BFE8A}"/>
                    </a:ext>
                  </a:extLst>
                </p:cNvPr>
                <p:cNvSpPr>
                  <a:spLocks noChangeAspect="1" noChangeShapeType="1"/>
                </p:cNvSpPr>
                <p:nvPr/>
              </p:nvSpPr>
              <p:spPr bwMode="auto">
                <a:xfrm>
                  <a:off x="816" y="3648"/>
                  <a:ext cx="96" cy="96"/>
                </a:xfrm>
                <a:prstGeom prst="line">
                  <a:avLst/>
                </a:prstGeom>
                <a:noFill/>
                <a:ln w="412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 name="Line 49">
                  <a:extLst>
                    <a:ext uri="{FF2B5EF4-FFF2-40B4-BE49-F238E27FC236}">
                      <a16:creationId xmlns:a16="http://schemas.microsoft.com/office/drawing/2014/main" id="{C196E63A-5186-4613-97EE-BCF216088B2C}"/>
                    </a:ext>
                  </a:extLst>
                </p:cNvPr>
                <p:cNvSpPr>
                  <a:spLocks noChangeAspect="1" noChangeShapeType="1"/>
                </p:cNvSpPr>
                <p:nvPr/>
              </p:nvSpPr>
              <p:spPr bwMode="auto">
                <a:xfrm>
                  <a:off x="1152" y="3648"/>
                  <a:ext cx="0" cy="96"/>
                </a:xfrm>
                <a:prstGeom prst="line">
                  <a:avLst/>
                </a:prstGeom>
                <a:noFill/>
                <a:ln w="857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 name="Line 50">
                  <a:extLst>
                    <a:ext uri="{FF2B5EF4-FFF2-40B4-BE49-F238E27FC236}">
                      <a16:creationId xmlns:a16="http://schemas.microsoft.com/office/drawing/2014/main" id="{D0C30ED9-E5B9-475E-AC11-1D22995B09E6}"/>
                    </a:ext>
                  </a:extLst>
                </p:cNvPr>
                <p:cNvSpPr>
                  <a:spLocks noChangeAspect="1" noChangeShapeType="1"/>
                </p:cNvSpPr>
                <p:nvPr/>
              </p:nvSpPr>
              <p:spPr bwMode="auto">
                <a:xfrm>
                  <a:off x="912" y="3744"/>
                  <a:ext cx="192" cy="96"/>
                </a:xfrm>
                <a:prstGeom prst="line">
                  <a:avLst/>
                </a:prstGeom>
                <a:noFill/>
                <a:ln w="666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 name="Line 51">
                  <a:extLst>
                    <a:ext uri="{FF2B5EF4-FFF2-40B4-BE49-F238E27FC236}">
                      <a16:creationId xmlns:a16="http://schemas.microsoft.com/office/drawing/2014/main" id="{6918C09F-DA5E-4C84-AEE5-B793A8314D19}"/>
                    </a:ext>
                  </a:extLst>
                </p:cNvPr>
                <p:cNvSpPr>
                  <a:spLocks noChangeAspect="1" noChangeShapeType="1"/>
                </p:cNvSpPr>
                <p:nvPr/>
              </p:nvSpPr>
              <p:spPr bwMode="auto">
                <a:xfrm>
                  <a:off x="768" y="3552"/>
                  <a:ext cx="48" cy="96"/>
                </a:xfrm>
                <a:prstGeom prst="line">
                  <a:avLst/>
                </a:prstGeom>
                <a:noFill/>
                <a:ln w="698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5" name="Line 52">
                  <a:extLst>
                    <a:ext uri="{FF2B5EF4-FFF2-40B4-BE49-F238E27FC236}">
                      <a16:creationId xmlns:a16="http://schemas.microsoft.com/office/drawing/2014/main" id="{F5317EBB-4A7B-49E1-928C-C99BDF74CC33}"/>
                    </a:ext>
                  </a:extLst>
                </p:cNvPr>
                <p:cNvSpPr>
                  <a:spLocks noChangeAspect="1" noChangeShapeType="1"/>
                </p:cNvSpPr>
                <p:nvPr/>
              </p:nvSpPr>
              <p:spPr bwMode="auto">
                <a:xfrm>
                  <a:off x="1104" y="3840"/>
                  <a:ext cx="48" cy="48"/>
                </a:xfrm>
                <a:prstGeom prst="line">
                  <a:avLst/>
                </a:prstGeom>
                <a:noFill/>
                <a:ln w="635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6" name="Line 53">
                  <a:extLst>
                    <a:ext uri="{FF2B5EF4-FFF2-40B4-BE49-F238E27FC236}">
                      <a16:creationId xmlns:a16="http://schemas.microsoft.com/office/drawing/2014/main" id="{53052220-971A-4D69-AE0A-AB55730DCB5A}"/>
                    </a:ext>
                  </a:extLst>
                </p:cNvPr>
                <p:cNvSpPr>
                  <a:spLocks noChangeAspect="1" noChangeShapeType="1"/>
                </p:cNvSpPr>
                <p:nvPr/>
              </p:nvSpPr>
              <p:spPr bwMode="auto">
                <a:xfrm>
                  <a:off x="1152" y="3600"/>
                  <a:ext cx="0" cy="24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Oval 54">
                  <a:extLst>
                    <a:ext uri="{FF2B5EF4-FFF2-40B4-BE49-F238E27FC236}">
                      <a16:creationId xmlns:a16="http://schemas.microsoft.com/office/drawing/2014/main" id="{E2494B9E-0881-40A5-B23F-07B907DFBC4B}"/>
                    </a:ext>
                  </a:extLst>
                </p:cNvPr>
                <p:cNvSpPr>
                  <a:spLocks noChangeAspect="1" noChangeArrowheads="1"/>
                </p:cNvSpPr>
                <p:nvPr/>
              </p:nvSpPr>
              <p:spPr bwMode="auto">
                <a:xfrm>
                  <a:off x="1104" y="3792"/>
                  <a:ext cx="48" cy="96"/>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31" name="Text Box 55">
              <a:extLst>
                <a:ext uri="{FF2B5EF4-FFF2-40B4-BE49-F238E27FC236}">
                  <a16:creationId xmlns:a16="http://schemas.microsoft.com/office/drawing/2014/main" id="{91647265-3743-48DD-9EB4-CF442EB7FEEB}"/>
                </a:ext>
              </a:extLst>
            </p:cNvPr>
            <p:cNvSpPr txBox="1">
              <a:spLocks noChangeAspect="1" noChangeArrowheads="1"/>
            </p:cNvSpPr>
            <p:nvPr/>
          </p:nvSpPr>
          <p:spPr bwMode="auto">
            <a:xfrm>
              <a:off x="123" y="3640"/>
              <a:ext cx="2802" cy="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Glomeruloesclerosis focal y segmentaria</a:t>
              </a:r>
            </a:p>
          </p:txBody>
        </p:sp>
      </p:grpSp>
      <p:grpSp>
        <p:nvGrpSpPr>
          <p:cNvPr id="82" name="Group 56">
            <a:extLst>
              <a:ext uri="{FF2B5EF4-FFF2-40B4-BE49-F238E27FC236}">
                <a16:creationId xmlns:a16="http://schemas.microsoft.com/office/drawing/2014/main" id="{2792255B-DB02-4465-9AB6-95AA730BF191}"/>
              </a:ext>
            </a:extLst>
          </p:cNvPr>
          <p:cNvGrpSpPr>
            <a:grpSpLocks noChangeAspect="1"/>
          </p:cNvGrpSpPr>
          <p:nvPr/>
        </p:nvGrpSpPr>
        <p:grpSpPr bwMode="auto">
          <a:xfrm>
            <a:off x="7640807" y="3241676"/>
            <a:ext cx="2827338" cy="1889125"/>
            <a:chOff x="2790" y="2352"/>
            <a:chExt cx="2825" cy="1890"/>
          </a:xfrm>
        </p:grpSpPr>
        <p:grpSp>
          <p:nvGrpSpPr>
            <p:cNvPr id="83" name="Group 57">
              <a:extLst>
                <a:ext uri="{FF2B5EF4-FFF2-40B4-BE49-F238E27FC236}">
                  <a16:creationId xmlns:a16="http://schemas.microsoft.com/office/drawing/2014/main" id="{0053EB26-E49E-49AD-B457-00BBFFF2EE1F}"/>
                </a:ext>
              </a:extLst>
            </p:cNvPr>
            <p:cNvGrpSpPr>
              <a:grpSpLocks noChangeAspect="1"/>
            </p:cNvGrpSpPr>
            <p:nvPr/>
          </p:nvGrpSpPr>
          <p:grpSpPr bwMode="auto">
            <a:xfrm>
              <a:off x="3408" y="2352"/>
              <a:ext cx="1584" cy="1536"/>
              <a:chOff x="3024" y="2352"/>
              <a:chExt cx="1584" cy="1536"/>
            </a:xfrm>
          </p:grpSpPr>
          <p:sp>
            <p:nvSpPr>
              <p:cNvPr id="85" name="AutoShape 58">
                <a:extLst>
                  <a:ext uri="{FF2B5EF4-FFF2-40B4-BE49-F238E27FC236}">
                    <a16:creationId xmlns:a16="http://schemas.microsoft.com/office/drawing/2014/main" id="{443F9224-7D39-4ABE-AA6B-D910BCF4E62F}"/>
                  </a:ext>
                </a:extLst>
              </p:cNvPr>
              <p:cNvSpPr>
                <a:spLocks noChangeAspect="1" noChangeArrowheads="1"/>
              </p:cNvSpPr>
              <p:nvPr/>
            </p:nvSpPr>
            <p:spPr bwMode="auto">
              <a:xfrm>
                <a:off x="3648" y="3024"/>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86" name="Oval 59">
                <a:extLst>
                  <a:ext uri="{FF2B5EF4-FFF2-40B4-BE49-F238E27FC236}">
                    <a16:creationId xmlns:a16="http://schemas.microsoft.com/office/drawing/2014/main" id="{4C2F0BCA-A617-4400-86A1-C5AAA516DAFB}"/>
                  </a:ext>
                </a:extLst>
              </p:cNvPr>
              <p:cNvSpPr>
                <a:spLocks noChangeAspect="1" noChangeArrowheads="1"/>
              </p:cNvSpPr>
              <p:nvPr/>
            </p:nvSpPr>
            <p:spPr bwMode="auto">
              <a:xfrm>
                <a:off x="3024" y="2352"/>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87" name="Oval 60">
                <a:extLst>
                  <a:ext uri="{FF2B5EF4-FFF2-40B4-BE49-F238E27FC236}">
                    <a16:creationId xmlns:a16="http://schemas.microsoft.com/office/drawing/2014/main" id="{8ABE9DE7-DE4F-49F0-8A49-CE12F0C786E4}"/>
                  </a:ext>
                </a:extLst>
              </p:cNvPr>
              <p:cNvSpPr>
                <a:spLocks noChangeAspect="1" noChangeArrowheads="1"/>
              </p:cNvSpPr>
              <p:nvPr/>
            </p:nvSpPr>
            <p:spPr bwMode="auto">
              <a:xfrm rot="-5400000">
                <a:off x="3768" y="3048"/>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88" name="Line 61">
                <a:extLst>
                  <a:ext uri="{FF2B5EF4-FFF2-40B4-BE49-F238E27FC236}">
                    <a16:creationId xmlns:a16="http://schemas.microsoft.com/office/drawing/2014/main" id="{3425D8EF-5FD9-4D91-9F11-C56567E4A0A1}"/>
                  </a:ext>
                </a:extLst>
              </p:cNvPr>
              <p:cNvSpPr>
                <a:spLocks noChangeAspect="1" noChangeShapeType="1"/>
              </p:cNvSpPr>
              <p:nvPr/>
            </p:nvSpPr>
            <p:spPr bwMode="auto">
              <a:xfrm>
                <a:off x="3408" y="3312"/>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9" name="Line 62">
                <a:extLst>
                  <a:ext uri="{FF2B5EF4-FFF2-40B4-BE49-F238E27FC236}">
                    <a16:creationId xmlns:a16="http://schemas.microsoft.com/office/drawing/2014/main" id="{3F761B23-299F-463D-B29F-6E79047EBE81}"/>
                  </a:ext>
                </a:extLst>
              </p:cNvPr>
              <p:cNvSpPr>
                <a:spLocks noChangeAspect="1" noChangeShapeType="1"/>
              </p:cNvSpPr>
              <p:nvPr/>
            </p:nvSpPr>
            <p:spPr bwMode="auto">
              <a:xfrm flipV="1">
                <a:off x="4032" y="3312"/>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0" name="Line 63">
                <a:extLst>
                  <a:ext uri="{FF2B5EF4-FFF2-40B4-BE49-F238E27FC236}">
                    <a16:creationId xmlns:a16="http://schemas.microsoft.com/office/drawing/2014/main" id="{FD08434F-F8C4-4750-BE7E-2F7ACAB45426}"/>
                  </a:ext>
                </a:extLst>
              </p:cNvPr>
              <p:cNvSpPr>
                <a:spLocks noChangeAspect="1" noChangeShapeType="1"/>
              </p:cNvSpPr>
              <p:nvPr/>
            </p:nvSpPr>
            <p:spPr bwMode="auto">
              <a:xfrm flipH="1" flipV="1">
                <a:off x="3984" y="2832"/>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1" name="Line 64">
                <a:extLst>
                  <a:ext uri="{FF2B5EF4-FFF2-40B4-BE49-F238E27FC236}">
                    <a16:creationId xmlns:a16="http://schemas.microsoft.com/office/drawing/2014/main" id="{F8E5C093-85B3-4D89-B6D7-E3258B6E8DD8}"/>
                  </a:ext>
                </a:extLst>
              </p:cNvPr>
              <p:cNvSpPr>
                <a:spLocks noChangeAspect="1" noChangeShapeType="1"/>
              </p:cNvSpPr>
              <p:nvPr/>
            </p:nvSpPr>
            <p:spPr bwMode="auto">
              <a:xfrm flipH="1">
                <a:off x="3408" y="2784"/>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2" name="Oval 65">
                <a:extLst>
                  <a:ext uri="{FF2B5EF4-FFF2-40B4-BE49-F238E27FC236}">
                    <a16:creationId xmlns:a16="http://schemas.microsoft.com/office/drawing/2014/main" id="{40EF2F4A-89D8-4885-8904-A127764AD971}"/>
                  </a:ext>
                </a:extLst>
              </p:cNvPr>
              <p:cNvSpPr>
                <a:spLocks noChangeAspect="1" noChangeArrowheads="1"/>
              </p:cNvSpPr>
              <p:nvPr/>
            </p:nvSpPr>
            <p:spPr bwMode="auto">
              <a:xfrm rot="5400000" flipH="1">
                <a:off x="3168"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3" name="AutoShape 66">
                <a:extLst>
                  <a:ext uri="{FF2B5EF4-FFF2-40B4-BE49-F238E27FC236}">
                    <a16:creationId xmlns:a16="http://schemas.microsoft.com/office/drawing/2014/main" id="{C53C68DC-19A4-4225-9120-BDC723DF893A}"/>
                  </a:ext>
                </a:extLst>
              </p:cNvPr>
              <p:cNvSpPr>
                <a:spLocks noChangeAspect="1" noChangeArrowheads="1"/>
              </p:cNvSpPr>
              <p:nvPr/>
            </p:nvSpPr>
            <p:spPr bwMode="auto">
              <a:xfrm rot="10800000" flipV="1">
                <a:off x="3407"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4" name="Oval 67">
                <a:extLst>
                  <a:ext uri="{FF2B5EF4-FFF2-40B4-BE49-F238E27FC236}">
                    <a16:creationId xmlns:a16="http://schemas.microsoft.com/office/drawing/2014/main" id="{D0537B81-3D5E-480E-A9C2-952C2D9B53BE}"/>
                  </a:ext>
                </a:extLst>
              </p:cNvPr>
              <p:cNvSpPr>
                <a:spLocks noChangeAspect="1" noChangeArrowheads="1"/>
              </p:cNvSpPr>
              <p:nvPr/>
            </p:nvSpPr>
            <p:spPr bwMode="auto">
              <a:xfrm>
                <a:off x="350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5" name="AutoShape 68">
                <a:extLst>
                  <a:ext uri="{FF2B5EF4-FFF2-40B4-BE49-F238E27FC236}">
                    <a16:creationId xmlns:a16="http://schemas.microsoft.com/office/drawing/2014/main" id="{72148454-5EC3-4CDB-A96C-1F7353F659BA}"/>
                  </a:ext>
                </a:extLst>
              </p:cNvPr>
              <p:cNvSpPr>
                <a:spLocks noChangeAspect="1" noChangeArrowheads="1"/>
              </p:cNvSpPr>
              <p:nvPr/>
            </p:nvSpPr>
            <p:spPr bwMode="auto">
              <a:xfrm>
                <a:off x="30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6" name="Oval 69">
                <a:extLst>
                  <a:ext uri="{FF2B5EF4-FFF2-40B4-BE49-F238E27FC236}">
                    <a16:creationId xmlns:a16="http://schemas.microsoft.com/office/drawing/2014/main" id="{3AF97DB1-D1A0-44C9-BD20-5192148DE12A}"/>
                  </a:ext>
                </a:extLst>
              </p:cNvPr>
              <p:cNvSpPr>
                <a:spLocks noChangeAspect="1" noChangeArrowheads="1"/>
              </p:cNvSpPr>
              <p:nvPr/>
            </p:nvSpPr>
            <p:spPr bwMode="auto">
              <a:xfrm>
                <a:off x="3120"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7" name="Oval 70">
                <a:extLst>
                  <a:ext uri="{FF2B5EF4-FFF2-40B4-BE49-F238E27FC236}">
                    <a16:creationId xmlns:a16="http://schemas.microsoft.com/office/drawing/2014/main" id="{8C769E43-D9E4-4FF3-A12A-EA559E26EC05}"/>
                  </a:ext>
                </a:extLst>
              </p:cNvPr>
              <p:cNvSpPr>
                <a:spLocks noChangeAspect="1" noChangeArrowheads="1"/>
              </p:cNvSpPr>
              <p:nvPr/>
            </p:nvSpPr>
            <p:spPr bwMode="auto">
              <a:xfrm rot="-5400000">
                <a:off x="3936" y="2880"/>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8" name="AutoShape 71">
                <a:extLst>
                  <a:ext uri="{FF2B5EF4-FFF2-40B4-BE49-F238E27FC236}">
                    <a16:creationId xmlns:a16="http://schemas.microsoft.com/office/drawing/2014/main" id="{28B1F450-B123-4EFE-A25F-77D23E892BFB}"/>
                  </a:ext>
                </a:extLst>
              </p:cNvPr>
              <p:cNvSpPr>
                <a:spLocks noChangeAspect="1" noChangeArrowheads="1"/>
              </p:cNvSpPr>
              <p:nvPr/>
            </p:nvSpPr>
            <p:spPr bwMode="auto">
              <a:xfrm rot="10800000" flipH="1" flipV="1">
                <a:off x="3935" y="2879"/>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99" name="Oval 72">
                <a:extLst>
                  <a:ext uri="{FF2B5EF4-FFF2-40B4-BE49-F238E27FC236}">
                    <a16:creationId xmlns:a16="http://schemas.microsoft.com/office/drawing/2014/main" id="{A3F09F84-1D5A-48BC-BBF7-4086A9594756}"/>
                  </a:ext>
                </a:extLst>
              </p:cNvPr>
              <p:cNvSpPr>
                <a:spLocks noChangeAspect="1" noChangeArrowheads="1"/>
              </p:cNvSpPr>
              <p:nvPr/>
            </p:nvSpPr>
            <p:spPr bwMode="auto">
              <a:xfrm flipH="1">
                <a:off x="3984"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0" name="AutoShape 73">
                <a:extLst>
                  <a:ext uri="{FF2B5EF4-FFF2-40B4-BE49-F238E27FC236}">
                    <a16:creationId xmlns:a16="http://schemas.microsoft.com/office/drawing/2014/main" id="{0C146FAD-7EE5-444D-953E-8706DA1BD0FA}"/>
                  </a:ext>
                </a:extLst>
              </p:cNvPr>
              <p:cNvSpPr>
                <a:spLocks noChangeAspect="1" noChangeArrowheads="1"/>
              </p:cNvSpPr>
              <p:nvPr/>
            </p:nvSpPr>
            <p:spPr bwMode="auto">
              <a:xfrm flipH="1">
                <a:off x="4224" y="2880"/>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1" name="Oval 74">
                <a:extLst>
                  <a:ext uri="{FF2B5EF4-FFF2-40B4-BE49-F238E27FC236}">
                    <a16:creationId xmlns:a16="http://schemas.microsoft.com/office/drawing/2014/main" id="{4710BD5E-9CF6-4578-8997-4788D4AA0BF2}"/>
                  </a:ext>
                </a:extLst>
              </p:cNvPr>
              <p:cNvSpPr>
                <a:spLocks noChangeAspect="1" noChangeArrowheads="1"/>
              </p:cNvSpPr>
              <p:nvPr/>
            </p:nvSpPr>
            <p:spPr bwMode="auto">
              <a:xfrm flipH="1">
                <a:off x="4368" y="3072"/>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2" name="Oval 75">
                <a:extLst>
                  <a:ext uri="{FF2B5EF4-FFF2-40B4-BE49-F238E27FC236}">
                    <a16:creationId xmlns:a16="http://schemas.microsoft.com/office/drawing/2014/main" id="{0D2427C9-1F46-4D69-A059-51BD6B6A76D7}"/>
                  </a:ext>
                </a:extLst>
              </p:cNvPr>
              <p:cNvSpPr>
                <a:spLocks noChangeAspect="1" noChangeArrowheads="1"/>
              </p:cNvSpPr>
              <p:nvPr/>
            </p:nvSpPr>
            <p:spPr bwMode="auto">
              <a:xfrm rot="10800000" flipH="1">
                <a:off x="3551" y="2543"/>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3" name="AutoShape 76">
                <a:extLst>
                  <a:ext uri="{FF2B5EF4-FFF2-40B4-BE49-F238E27FC236}">
                    <a16:creationId xmlns:a16="http://schemas.microsoft.com/office/drawing/2014/main" id="{0975489B-E1AB-415D-BC07-4FE6920DBC9C}"/>
                  </a:ext>
                </a:extLst>
              </p:cNvPr>
              <p:cNvSpPr>
                <a:spLocks noChangeAspect="1" noChangeArrowheads="1"/>
              </p:cNvSpPr>
              <p:nvPr/>
            </p:nvSpPr>
            <p:spPr bwMode="auto">
              <a:xfrm rot="16200000" flipV="1">
                <a:off x="3670" y="2662"/>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4" name="Oval 77">
                <a:extLst>
                  <a:ext uri="{FF2B5EF4-FFF2-40B4-BE49-F238E27FC236}">
                    <a16:creationId xmlns:a16="http://schemas.microsoft.com/office/drawing/2014/main" id="{BDD344C8-7BEC-4E47-A2F1-F9FC1618860C}"/>
                  </a:ext>
                </a:extLst>
              </p:cNvPr>
              <p:cNvSpPr>
                <a:spLocks noChangeAspect="1" noChangeArrowheads="1"/>
              </p:cNvSpPr>
              <p:nvPr/>
            </p:nvSpPr>
            <p:spPr bwMode="auto">
              <a:xfrm rot="5400000">
                <a:off x="3719" y="285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5" name="AutoShape 78">
                <a:extLst>
                  <a:ext uri="{FF2B5EF4-FFF2-40B4-BE49-F238E27FC236}">
                    <a16:creationId xmlns:a16="http://schemas.microsoft.com/office/drawing/2014/main" id="{7EA2A27A-BD1A-488B-8231-B58BAA1FDC51}"/>
                  </a:ext>
                </a:extLst>
              </p:cNvPr>
              <p:cNvSpPr>
                <a:spLocks noChangeAspect="1" noChangeArrowheads="1"/>
              </p:cNvSpPr>
              <p:nvPr/>
            </p:nvSpPr>
            <p:spPr bwMode="auto">
              <a:xfrm rot="5400000">
                <a:off x="3624" y="23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6" name="Oval 79">
                <a:extLst>
                  <a:ext uri="{FF2B5EF4-FFF2-40B4-BE49-F238E27FC236}">
                    <a16:creationId xmlns:a16="http://schemas.microsoft.com/office/drawing/2014/main" id="{AC41B653-256B-4A4E-9B41-6A1BF5F1EA4B}"/>
                  </a:ext>
                </a:extLst>
              </p:cNvPr>
              <p:cNvSpPr>
                <a:spLocks noChangeAspect="1" noChangeArrowheads="1"/>
              </p:cNvSpPr>
              <p:nvPr/>
            </p:nvSpPr>
            <p:spPr bwMode="auto">
              <a:xfrm rot="5400000">
                <a:off x="3719" y="2471"/>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7" name="Oval 80">
                <a:extLst>
                  <a:ext uri="{FF2B5EF4-FFF2-40B4-BE49-F238E27FC236}">
                    <a16:creationId xmlns:a16="http://schemas.microsoft.com/office/drawing/2014/main" id="{EF9E429D-0841-4844-B28A-90F6C7E4440F}"/>
                  </a:ext>
                </a:extLst>
              </p:cNvPr>
              <p:cNvSpPr>
                <a:spLocks noChangeAspect="1" noChangeArrowheads="1"/>
              </p:cNvSpPr>
              <p:nvPr/>
            </p:nvSpPr>
            <p:spPr bwMode="auto">
              <a:xfrm flipH="1">
                <a:off x="3599" y="3311"/>
                <a:ext cx="432" cy="4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8" name="AutoShape 81">
                <a:extLst>
                  <a:ext uri="{FF2B5EF4-FFF2-40B4-BE49-F238E27FC236}">
                    <a16:creationId xmlns:a16="http://schemas.microsoft.com/office/drawing/2014/main" id="{C696EEBD-2E21-4242-BAD2-C53E2D1E88A5}"/>
                  </a:ext>
                </a:extLst>
              </p:cNvPr>
              <p:cNvSpPr>
                <a:spLocks noChangeAspect="1" noChangeArrowheads="1"/>
              </p:cNvSpPr>
              <p:nvPr/>
            </p:nvSpPr>
            <p:spPr bwMode="auto">
              <a:xfrm rot="5400000" flipV="1">
                <a:off x="3719" y="3191"/>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09" name="Oval 82">
                <a:extLst>
                  <a:ext uri="{FF2B5EF4-FFF2-40B4-BE49-F238E27FC236}">
                    <a16:creationId xmlns:a16="http://schemas.microsoft.com/office/drawing/2014/main" id="{4FDFE325-3A94-40BB-9088-D39716BC6F77}"/>
                  </a:ext>
                </a:extLst>
              </p:cNvPr>
              <p:cNvSpPr>
                <a:spLocks noChangeAspect="1" noChangeArrowheads="1"/>
              </p:cNvSpPr>
              <p:nvPr/>
            </p:nvSpPr>
            <p:spPr bwMode="auto">
              <a:xfrm rot="-5400000">
                <a:off x="3815" y="3335"/>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10" name="AutoShape 83">
                <a:extLst>
                  <a:ext uri="{FF2B5EF4-FFF2-40B4-BE49-F238E27FC236}">
                    <a16:creationId xmlns:a16="http://schemas.microsoft.com/office/drawing/2014/main" id="{DB15036F-FED0-4989-8500-6F93855194A6}"/>
                  </a:ext>
                </a:extLst>
              </p:cNvPr>
              <p:cNvSpPr>
                <a:spLocks noChangeAspect="1" noChangeArrowheads="1"/>
              </p:cNvSpPr>
              <p:nvPr/>
            </p:nvSpPr>
            <p:spPr bwMode="auto">
              <a:xfrm rot="-5400000">
                <a:off x="3672" y="3528"/>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11" name="Oval 84">
                <a:extLst>
                  <a:ext uri="{FF2B5EF4-FFF2-40B4-BE49-F238E27FC236}">
                    <a16:creationId xmlns:a16="http://schemas.microsoft.com/office/drawing/2014/main" id="{3FC2A8B0-7BDE-42F0-85DC-4E9B872C00C9}"/>
                  </a:ext>
                </a:extLst>
              </p:cNvPr>
              <p:cNvSpPr>
                <a:spLocks noChangeAspect="1" noChangeArrowheads="1"/>
              </p:cNvSpPr>
              <p:nvPr/>
            </p:nvSpPr>
            <p:spPr bwMode="auto">
              <a:xfrm rot="-5400000">
                <a:off x="3815" y="3719"/>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84" name="Text Box 85">
              <a:extLst>
                <a:ext uri="{FF2B5EF4-FFF2-40B4-BE49-F238E27FC236}">
                  <a16:creationId xmlns:a16="http://schemas.microsoft.com/office/drawing/2014/main" id="{6FFCF8AC-3660-4EC0-9F23-30E38FA38066}"/>
                </a:ext>
              </a:extLst>
            </p:cNvPr>
            <p:cNvSpPr txBox="1">
              <a:spLocks noChangeAspect="1" noChangeArrowheads="1"/>
            </p:cNvSpPr>
            <p:nvPr/>
          </p:nvSpPr>
          <p:spPr bwMode="auto">
            <a:xfrm>
              <a:off x="2790" y="3845"/>
              <a:ext cx="2825"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Nefropatía membranosa</a:t>
              </a:r>
            </a:p>
          </p:txBody>
        </p:sp>
      </p:grpSp>
      <p:grpSp>
        <p:nvGrpSpPr>
          <p:cNvPr id="112" name="Group 86">
            <a:extLst>
              <a:ext uri="{FF2B5EF4-FFF2-40B4-BE49-F238E27FC236}">
                <a16:creationId xmlns:a16="http://schemas.microsoft.com/office/drawing/2014/main" id="{2E517E68-C772-4CB1-A2F6-A4253C671009}"/>
              </a:ext>
            </a:extLst>
          </p:cNvPr>
          <p:cNvGrpSpPr>
            <a:grpSpLocks noChangeAspect="1"/>
          </p:cNvGrpSpPr>
          <p:nvPr/>
        </p:nvGrpSpPr>
        <p:grpSpPr bwMode="auto">
          <a:xfrm>
            <a:off x="2208382" y="3267076"/>
            <a:ext cx="2311400" cy="1843087"/>
            <a:chOff x="1833" y="336"/>
            <a:chExt cx="2308" cy="1843"/>
          </a:xfrm>
        </p:grpSpPr>
        <p:grpSp>
          <p:nvGrpSpPr>
            <p:cNvPr id="113" name="Group 87">
              <a:extLst>
                <a:ext uri="{FF2B5EF4-FFF2-40B4-BE49-F238E27FC236}">
                  <a16:creationId xmlns:a16="http://schemas.microsoft.com/office/drawing/2014/main" id="{D70A3B46-324C-483A-8D48-B26F1FE4B81F}"/>
                </a:ext>
              </a:extLst>
            </p:cNvPr>
            <p:cNvGrpSpPr>
              <a:grpSpLocks noChangeAspect="1"/>
            </p:cNvGrpSpPr>
            <p:nvPr/>
          </p:nvGrpSpPr>
          <p:grpSpPr bwMode="auto">
            <a:xfrm>
              <a:off x="2200" y="336"/>
              <a:ext cx="1584" cy="1536"/>
              <a:chOff x="1104" y="1104"/>
              <a:chExt cx="1584" cy="1536"/>
            </a:xfrm>
          </p:grpSpPr>
          <p:sp>
            <p:nvSpPr>
              <p:cNvPr id="115" name="AutoShape 88">
                <a:extLst>
                  <a:ext uri="{FF2B5EF4-FFF2-40B4-BE49-F238E27FC236}">
                    <a16:creationId xmlns:a16="http://schemas.microsoft.com/office/drawing/2014/main" id="{757B002F-041E-4B09-90D4-FB1F48D31F11}"/>
                  </a:ext>
                </a:extLst>
              </p:cNvPr>
              <p:cNvSpPr>
                <a:spLocks noChangeAspect="1" noChangeArrowheads="1"/>
              </p:cNvSpPr>
              <p:nvPr/>
            </p:nvSpPr>
            <p:spPr bwMode="auto">
              <a:xfrm>
                <a:off x="1728" y="1776"/>
                <a:ext cx="240" cy="144"/>
              </a:xfrm>
              <a:prstGeom prst="plus">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16" name="Oval 89">
                <a:extLst>
                  <a:ext uri="{FF2B5EF4-FFF2-40B4-BE49-F238E27FC236}">
                    <a16:creationId xmlns:a16="http://schemas.microsoft.com/office/drawing/2014/main" id="{215A0BCA-D0A5-401C-ACA2-6FB72FD79E46}"/>
                  </a:ext>
                </a:extLst>
              </p:cNvPr>
              <p:cNvSpPr>
                <a:spLocks noChangeAspect="1" noChangeArrowheads="1"/>
              </p:cNvSpPr>
              <p:nvPr/>
            </p:nvSpPr>
            <p:spPr bwMode="auto">
              <a:xfrm>
                <a:off x="1104" y="1104"/>
                <a:ext cx="1584" cy="15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17" name="Oval 90">
                <a:extLst>
                  <a:ext uri="{FF2B5EF4-FFF2-40B4-BE49-F238E27FC236}">
                    <a16:creationId xmlns:a16="http://schemas.microsoft.com/office/drawing/2014/main" id="{9E52540A-7455-4B20-B0AB-CCEDACA1997A}"/>
                  </a:ext>
                </a:extLst>
              </p:cNvPr>
              <p:cNvSpPr>
                <a:spLocks noChangeAspect="1" noChangeArrowheads="1"/>
              </p:cNvSpPr>
              <p:nvPr/>
            </p:nvSpPr>
            <p:spPr bwMode="auto">
              <a:xfrm rot="-5400000">
                <a:off x="1848" y="1800"/>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18" name="Line 91">
                <a:extLst>
                  <a:ext uri="{FF2B5EF4-FFF2-40B4-BE49-F238E27FC236}">
                    <a16:creationId xmlns:a16="http://schemas.microsoft.com/office/drawing/2014/main" id="{7C7797A6-C66C-46CB-A837-1B5490A1B402}"/>
                  </a:ext>
                </a:extLst>
              </p:cNvPr>
              <p:cNvSpPr>
                <a:spLocks noChangeAspect="1" noChangeShapeType="1"/>
              </p:cNvSpPr>
              <p:nvPr/>
            </p:nvSpPr>
            <p:spPr bwMode="auto">
              <a:xfrm>
                <a:off x="1488" y="2064"/>
                <a:ext cx="192"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9" name="Line 92">
                <a:extLst>
                  <a:ext uri="{FF2B5EF4-FFF2-40B4-BE49-F238E27FC236}">
                    <a16:creationId xmlns:a16="http://schemas.microsoft.com/office/drawing/2014/main" id="{2D7A7961-1268-4863-A974-87C94CB85AC0}"/>
                  </a:ext>
                </a:extLst>
              </p:cNvPr>
              <p:cNvSpPr>
                <a:spLocks noChangeAspect="1" noChangeShapeType="1"/>
              </p:cNvSpPr>
              <p:nvPr/>
            </p:nvSpPr>
            <p:spPr bwMode="auto">
              <a:xfrm flipV="1">
                <a:off x="2112" y="2064"/>
                <a:ext cx="83"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0" name="Line 93">
                <a:extLst>
                  <a:ext uri="{FF2B5EF4-FFF2-40B4-BE49-F238E27FC236}">
                    <a16:creationId xmlns:a16="http://schemas.microsoft.com/office/drawing/2014/main" id="{43B90471-8420-4134-BD5A-7A000949CDE4}"/>
                  </a:ext>
                </a:extLst>
              </p:cNvPr>
              <p:cNvSpPr>
                <a:spLocks noChangeAspect="1" noChangeShapeType="1"/>
              </p:cNvSpPr>
              <p:nvPr/>
            </p:nvSpPr>
            <p:spPr bwMode="auto">
              <a:xfrm flipH="1" flipV="1">
                <a:off x="2064" y="1584"/>
                <a:ext cx="96"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1" name="Line 94">
                <a:extLst>
                  <a:ext uri="{FF2B5EF4-FFF2-40B4-BE49-F238E27FC236}">
                    <a16:creationId xmlns:a16="http://schemas.microsoft.com/office/drawing/2014/main" id="{F349616F-3CBD-4B0E-AE3C-417F544310C6}"/>
                  </a:ext>
                </a:extLst>
              </p:cNvPr>
              <p:cNvSpPr>
                <a:spLocks noChangeAspect="1" noChangeShapeType="1"/>
              </p:cNvSpPr>
              <p:nvPr/>
            </p:nvSpPr>
            <p:spPr bwMode="auto">
              <a:xfrm flipH="1">
                <a:off x="1488" y="1536"/>
                <a:ext cx="144"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22" name="Group 95">
                <a:extLst>
                  <a:ext uri="{FF2B5EF4-FFF2-40B4-BE49-F238E27FC236}">
                    <a16:creationId xmlns:a16="http://schemas.microsoft.com/office/drawing/2014/main" id="{FD60A3F0-5ACA-4396-BDDC-3DA036DF632D}"/>
                  </a:ext>
                </a:extLst>
              </p:cNvPr>
              <p:cNvGrpSpPr>
                <a:grpSpLocks noChangeAspect="1"/>
              </p:cNvGrpSpPr>
              <p:nvPr/>
            </p:nvGrpSpPr>
            <p:grpSpPr bwMode="auto">
              <a:xfrm>
                <a:off x="1152" y="1632"/>
                <a:ext cx="528" cy="432"/>
                <a:chOff x="1152" y="1632"/>
                <a:chExt cx="528" cy="432"/>
              </a:xfrm>
            </p:grpSpPr>
            <p:grpSp>
              <p:nvGrpSpPr>
                <p:cNvPr id="144" name="Group 96">
                  <a:extLst>
                    <a:ext uri="{FF2B5EF4-FFF2-40B4-BE49-F238E27FC236}">
                      <a16:creationId xmlns:a16="http://schemas.microsoft.com/office/drawing/2014/main" id="{169E6722-7B43-41D4-BED4-16484D5E0211}"/>
                    </a:ext>
                  </a:extLst>
                </p:cNvPr>
                <p:cNvGrpSpPr>
                  <a:grpSpLocks noChangeAspect="1"/>
                </p:cNvGrpSpPr>
                <p:nvPr/>
              </p:nvGrpSpPr>
              <p:grpSpPr bwMode="auto">
                <a:xfrm rot="5400000" flipH="1">
                  <a:off x="1248" y="1632"/>
                  <a:ext cx="432" cy="432"/>
                  <a:chOff x="1680" y="2016"/>
                  <a:chExt cx="432" cy="432"/>
                </a:xfrm>
              </p:grpSpPr>
              <p:sp>
                <p:nvSpPr>
                  <p:cNvPr id="148" name="Oval 97">
                    <a:extLst>
                      <a:ext uri="{FF2B5EF4-FFF2-40B4-BE49-F238E27FC236}">
                        <a16:creationId xmlns:a16="http://schemas.microsoft.com/office/drawing/2014/main" id="{BC8D1E1F-82E0-4F79-9699-0A6F14C656E5}"/>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9" name="AutoShape 98">
                    <a:extLst>
                      <a:ext uri="{FF2B5EF4-FFF2-40B4-BE49-F238E27FC236}">
                        <a16:creationId xmlns:a16="http://schemas.microsoft.com/office/drawing/2014/main" id="{EFF6A741-D7A2-40A5-B581-CE99D4A52196}"/>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145" name="Oval 99">
                  <a:extLst>
                    <a:ext uri="{FF2B5EF4-FFF2-40B4-BE49-F238E27FC236}">
                      <a16:creationId xmlns:a16="http://schemas.microsoft.com/office/drawing/2014/main" id="{3DEA0777-0C63-46E7-9EAF-F30100091A5E}"/>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6" name="AutoShape 100">
                  <a:extLst>
                    <a:ext uri="{FF2B5EF4-FFF2-40B4-BE49-F238E27FC236}">
                      <a16:creationId xmlns:a16="http://schemas.microsoft.com/office/drawing/2014/main" id="{57B92B4F-C1C0-483D-B5DF-82A154734363}"/>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7" name="Oval 101">
                  <a:extLst>
                    <a:ext uri="{FF2B5EF4-FFF2-40B4-BE49-F238E27FC236}">
                      <a16:creationId xmlns:a16="http://schemas.microsoft.com/office/drawing/2014/main" id="{92FD0E7E-3464-41C6-A862-7010864B3B45}"/>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123" name="Group 102">
                <a:extLst>
                  <a:ext uri="{FF2B5EF4-FFF2-40B4-BE49-F238E27FC236}">
                    <a16:creationId xmlns:a16="http://schemas.microsoft.com/office/drawing/2014/main" id="{9DEB90BB-BDAB-4260-B569-E70BCB00C594}"/>
                  </a:ext>
                </a:extLst>
              </p:cNvPr>
              <p:cNvGrpSpPr>
                <a:grpSpLocks noChangeAspect="1"/>
              </p:cNvGrpSpPr>
              <p:nvPr/>
            </p:nvGrpSpPr>
            <p:grpSpPr bwMode="auto">
              <a:xfrm flipH="1">
                <a:off x="2016" y="1632"/>
                <a:ext cx="528" cy="432"/>
                <a:chOff x="1152" y="1632"/>
                <a:chExt cx="528" cy="432"/>
              </a:xfrm>
            </p:grpSpPr>
            <p:grpSp>
              <p:nvGrpSpPr>
                <p:cNvPr id="138" name="Group 103">
                  <a:extLst>
                    <a:ext uri="{FF2B5EF4-FFF2-40B4-BE49-F238E27FC236}">
                      <a16:creationId xmlns:a16="http://schemas.microsoft.com/office/drawing/2014/main" id="{65A9B076-D361-41D0-AC71-A93E2C876634}"/>
                    </a:ext>
                  </a:extLst>
                </p:cNvPr>
                <p:cNvGrpSpPr>
                  <a:grpSpLocks noChangeAspect="1"/>
                </p:cNvGrpSpPr>
                <p:nvPr/>
              </p:nvGrpSpPr>
              <p:grpSpPr bwMode="auto">
                <a:xfrm rot="5400000" flipH="1">
                  <a:off x="1248" y="1632"/>
                  <a:ext cx="432" cy="432"/>
                  <a:chOff x="1680" y="2016"/>
                  <a:chExt cx="432" cy="432"/>
                </a:xfrm>
              </p:grpSpPr>
              <p:sp>
                <p:nvSpPr>
                  <p:cNvPr id="142" name="Oval 104">
                    <a:extLst>
                      <a:ext uri="{FF2B5EF4-FFF2-40B4-BE49-F238E27FC236}">
                        <a16:creationId xmlns:a16="http://schemas.microsoft.com/office/drawing/2014/main" id="{5814C767-EEC5-4B7D-99F8-E2850423827E}"/>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3" name="AutoShape 105">
                    <a:extLst>
                      <a:ext uri="{FF2B5EF4-FFF2-40B4-BE49-F238E27FC236}">
                        <a16:creationId xmlns:a16="http://schemas.microsoft.com/office/drawing/2014/main" id="{3E07369A-A008-4965-9872-043C0A7B5B88}"/>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139" name="Oval 106">
                  <a:extLst>
                    <a:ext uri="{FF2B5EF4-FFF2-40B4-BE49-F238E27FC236}">
                      <a16:creationId xmlns:a16="http://schemas.microsoft.com/office/drawing/2014/main" id="{30A79D9B-8B22-4CA1-9DDB-7C8C1DDCC62B}"/>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0" name="AutoShape 107">
                  <a:extLst>
                    <a:ext uri="{FF2B5EF4-FFF2-40B4-BE49-F238E27FC236}">
                      <a16:creationId xmlns:a16="http://schemas.microsoft.com/office/drawing/2014/main" id="{DBB308AD-0705-44C7-9575-B72F702E26F0}"/>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41" name="Oval 108">
                  <a:extLst>
                    <a:ext uri="{FF2B5EF4-FFF2-40B4-BE49-F238E27FC236}">
                      <a16:creationId xmlns:a16="http://schemas.microsoft.com/office/drawing/2014/main" id="{9706DD91-DD01-40CA-9C80-4A08D50F5FAF}"/>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124" name="Group 109">
                <a:extLst>
                  <a:ext uri="{FF2B5EF4-FFF2-40B4-BE49-F238E27FC236}">
                    <a16:creationId xmlns:a16="http://schemas.microsoft.com/office/drawing/2014/main" id="{EA023BBA-1DCD-4D36-A69A-D7B59812A77E}"/>
                  </a:ext>
                </a:extLst>
              </p:cNvPr>
              <p:cNvGrpSpPr>
                <a:grpSpLocks noChangeAspect="1"/>
              </p:cNvGrpSpPr>
              <p:nvPr/>
            </p:nvGrpSpPr>
            <p:grpSpPr bwMode="auto">
              <a:xfrm rot="5400000">
                <a:off x="1584" y="1248"/>
                <a:ext cx="528" cy="432"/>
                <a:chOff x="1152" y="1632"/>
                <a:chExt cx="528" cy="432"/>
              </a:xfrm>
            </p:grpSpPr>
            <p:grpSp>
              <p:nvGrpSpPr>
                <p:cNvPr id="132" name="Group 110">
                  <a:extLst>
                    <a:ext uri="{FF2B5EF4-FFF2-40B4-BE49-F238E27FC236}">
                      <a16:creationId xmlns:a16="http://schemas.microsoft.com/office/drawing/2014/main" id="{1CAB3856-B4F3-40A7-9F8B-D0F0C3D57F22}"/>
                    </a:ext>
                  </a:extLst>
                </p:cNvPr>
                <p:cNvGrpSpPr>
                  <a:grpSpLocks noChangeAspect="1"/>
                </p:cNvGrpSpPr>
                <p:nvPr/>
              </p:nvGrpSpPr>
              <p:grpSpPr bwMode="auto">
                <a:xfrm rot="5400000" flipH="1">
                  <a:off x="1248" y="1632"/>
                  <a:ext cx="432" cy="432"/>
                  <a:chOff x="1680" y="2016"/>
                  <a:chExt cx="432" cy="432"/>
                </a:xfrm>
              </p:grpSpPr>
              <p:sp>
                <p:nvSpPr>
                  <p:cNvPr id="136" name="Oval 111">
                    <a:extLst>
                      <a:ext uri="{FF2B5EF4-FFF2-40B4-BE49-F238E27FC236}">
                        <a16:creationId xmlns:a16="http://schemas.microsoft.com/office/drawing/2014/main" id="{00638CA9-7069-400E-AABB-C360AB058CCD}"/>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37" name="AutoShape 112">
                    <a:extLst>
                      <a:ext uri="{FF2B5EF4-FFF2-40B4-BE49-F238E27FC236}">
                        <a16:creationId xmlns:a16="http://schemas.microsoft.com/office/drawing/2014/main" id="{1B3E9A1D-33D4-4260-9920-EDD35AB5F69B}"/>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133" name="Oval 113">
                  <a:extLst>
                    <a:ext uri="{FF2B5EF4-FFF2-40B4-BE49-F238E27FC236}">
                      <a16:creationId xmlns:a16="http://schemas.microsoft.com/office/drawing/2014/main" id="{E50BC2D0-36A0-4A2B-B6CC-75B9D1B0D600}"/>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34" name="AutoShape 114">
                  <a:extLst>
                    <a:ext uri="{FF2B5EF4-FFF2-40B4-BE49-F238E27FC236}">
                      <a16:creationId xmlns:a16="http://schemas.microsoft.com/office/drawing/2014/main" id="{4C145E96-F791-46A9-9B84-70364E7B5A96}"/>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35" name="Oval 115">
                  <a:extLst>
                    <a:ext uri="{FF2B5EF4-FFF2-40B4-BE49-F238E27FC236}">
                      <a16:creationId xmlns:a16="http://schemas.microsoft.com/office/drawing/2014/main" id="{7D82CE6D-A8CE-4964-BCBF-F894BB6194C5}"/>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nvGrpSpPr>
              <p:cNvPr id="125" name="Group 116">
                <a:extLst>
                  <a:ext uri="{FF2B5EF4-FFF2-40B4-BE49-F238E27FC236}">
                    <a16:creationId xmlns:a16="http://schemas.microsoft.com/office/drawing/2014/main" id="{595CF04C-82F3-4AD8-AF3E-67B01D2784F9}"/>
                  </a:ext>
                </a:extLst>
              </p:cNvPr>
              <p:cNvGrpSpPr>
                <a:grpSpLocks noChangeAspect="1"/>
              </p:cNvGrpSpPr>
              <p:nvPr/>
            </p:nvGrpSpPr>
            <p:grpSpPr bwMode="auto">
              <a:xfrm rot="-5400000">
                <a:off x="1632" y="2112"/>
                <a:ext cx="528" cy="432"/>
                <a:chOff x="1152" y="1632"/>
                <a:chExt cx="528" cy="432"/>
              </a:xfrm>
            </p:grpSpPr>
            <p:grpSp>
              <p:nvGrpSpPr>
                <p:cNvPr id="126" name="Group 117">
                  <a:extLst>
                    <a:ext uri="{FF2B5EF4-FFF2-40B4-BE49-F238E27FC236}">
                      <a16:creationId xmlns:a16="http://schemas.microsoft.com/office/drawing/2014/main" id="{88B4D90D-0796-4390-BFFA-8327D1CAE6CF}"/>
                    </a:ext>
                  </a:extLst>
                </p:cNvPr>
                <p:cNvGrpSpPr>
                  <a:grpSpLocks noChangeAspect="1"/>
                </p:cNvGrpSpPr>
                <p:nvPr/>
              </p:nvGrpSpPr>
              <p:grpSpPr bwMode="auto">
                <a:xfrm rot="5400000" flipH="1">
                  <a:off x="1248" y="1632"/>
                  <a:ext cx="432" cy="432"/>
                  <a:chOff x="1680" y="2016"/>
                  <a:chExt cx="432" cy="432"/>
                </a:xfrm>
              </p:grpSpPr>
              <p:sp>
                <p:nvSpPr>
                  <p:cNvPr id="130" name="Oval 118">
                    <a:extLst>
                      <a:ext uri="{FF2B5EF4-FFF2-40B4-BE49-F238E27FC236}">
                        <a16:creationId xmlns:a16="http://schemas.microsoft.com/office/drawing/2014/main" id="{492D5DEE-DDFE-442B-AB8D-B4BB5CD575D1}"/>
                      </a:ext>
                    </a:extLst>
                  </p:cNvPr>
                  <p:cNvSpPr>
                    <a:spLocks noChangeAspect="1" noChangeArrowheads="1"/>
                  </p:cNvSpPr>
                  <p:nvPr/>
                </p:nvSpPr>
                <p:spPr bwMode="auto">
                  <a:xfrm>
                    <a:off x="1680" y="201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31" name="AutoShape 119">
                    <a:extLst>
                      <a:ext uri="{FF2B5EF4-FFF2-40B4-BE49-F238E27FC236}">
                        <a16:creationId xmlns:a16="http://schemas.microsoft.com/office/drawing/2014/main" id="{DF792229-B9EF-4F37-8F28-CB999D857CA1}"/>
                      </a:ext>
                    </a:extLst>
                  </p:cNvPr>
                  <p:cNvSpPr>
                    <a:spLocks noChangeAspect="1" noChangeArrowheads="1"/>
                  </p:cNvSpPr>
                  <p:nvPr/>
                </p:nvSpPr>
                <p:spPr bwMode="auto">
                  <a:xfrm rot="-5400000" flipH="1" flipV="1">
                    <a:off x="1800" y="1896"/>
                    <a:ext cx="192" cy="432"/>
                  </a:xfrm>
                  <a:prstGeom prst="moon">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sp>
              <p:nvSpPr>
                <p:cNvPr id="127" name="Oval 120">
                  <a:extLst>
                    <a:ext uri="{FF2B5EF4-FFF2-40B4-BE49-F238E27FC236}">
                      <a16:creationId xmlns:a16="http://schemas.microsoft.com/office/drawing/2014/main" id="{23384D65-9498-46B3-8A1A-8903B15E4D6D}"/>
                    </a:ext>
                  </a:extLst>
                </p:cNvPr>
                <p:cNvSpPr>
                  <a:spLocks noChangeAspect="1" noChangeArrowheads="1"/>
                </p:cNvSpPr>
                <p:nvPr/>
              </p:nvSpPr>
              <p:spPr bwMode="auto">
                <a:xfrm>
                  <a:off x="1584"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28" name="AutoShape 121">
                  <a:extLst>
                    <a:ext uri="{FF2B5EF4-FFF2-40B4-BE49-F238E27FC236}">
                      <a16:creationId xmlns:a16="http://schemas.microsoft.com/office/drawing/2014/main" id="{D057C7CC-4E7F-4484-B1F2-3ED185793A0F}"/>
                    </a:ext>
                  </a:extLst>
                </p:cNvPr>
                <p:cNvSpPr>
                  <a:spLocks noChangeAspect="1" noChangeArrowheads="1"/>
                </p:cNvSpPr>
                <p:nvPr/>
              </p:nvSpPr>
              <p:spPr bwMode="auto">
                <a:xfrm>
                  <a:off x="1152" y="1632"/>
                  <a:ext cx="288" cy="432"/>
                </a:xfrm>
                <a:prstGeom prst="moon">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129" name="Oval 122">
                  <a:extLst>
                    <a:ext uri="{FF2B5EF4-FFF2-40B4-BE49-F238E27FC236}">
                      <a16:creationId xmlns:a16="http://schemas.microsoft.com/office/drawing/2014/main" id="{8A9D3B61-5A40-411C-8BFF-4670942697EA}"/>
                    </a:ext>
                  </a:extLst>
                </p:cNvPr>
                <p:cNvSpPr>
                  <a:spLocks noChangeAspect="1" noChangeArrowheads="1"/>
                </p:cNvSpPr>
                <p:nvPr/>
              </p:nvSpPr>
              <p:spPr bwMode="auto">
                <a:xfrm>
                  <a:off x="1200" y="1824"/>
                  <a:ext cx="4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grpSp>
        </p:grpSp>
        <p:sp>
          <p:nvSpPr>
            <p:cNvPr id="114" name="Text Box 123">
              <a:extLst>
                <a:ext uri="{FF2B5EF4-FFF2-40B4-BE49-F238E27FC236}">
                  <a16:creationId xmlns:a16="http://schemas.microsoft.com/office/drawing/2014/main" id="{C77B9F88-7557-4E5B-99F0-45F09BF7BEDB}"/>
                </a:ext>
              </a:extLst>
            </p:cNvPr>
            <p:cNvSpPr txBox="1">
              <a:spLocks noChangeAspect="1" noChangeArrowheads="1"/>
            </p:cNvSpPr>
            <p:nvPr/>
          </p:nvSpPr>
          <p:spPr bwMode="auto">
            <a:xfrm>
              <a:off x="1833" y="1782"/>
              <a:ext cx="2308"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2000" b="1"/>
                <a:t>N cambios mínimos</a:t>
              </a:r>
            </a:p>
          </p:txBody>
        </p:sp>
      </p:grpSp>
      <p:sp>
        <p:nvSpPr>
          <p:cNvPr id="150" name="Text Box 124">
            <a:extLst>
              <a:ext uri="{FF2B5EF4-FFF2-40B4-BE49-F238E27FC236}">
                <a16:creationId xmlns:a16="http://schemas.microsoft.com/office/drawing/2014/main" id="{7C34C29B-A63D-42D3-854B-C487976D4711}"/>
              </a:ext>
            </a:extLst>
          </p:cNvPr>
          <p:cNvSpPr txBox="1">
            <a:spLocks noChangeArrowheads="1"/>
          </p:cNvSpPr>
          <p:nvPr/>
        </p:nvSpPr>
        <p:spPr bwMode="auto">
          <a:xfrm>
            <a:off x="1471785" y="922401"/>
            <a:ext cx="855939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s-ES_tradnl" altLang="es-ES" sz="3600" b="1" dirty="0"/>
              <a:t>Nefropatías glomerulares no proliferativas</a:t>
            </a:r>
          </a:p>
        </p:txBody>
      </p:sp>
      <p:sp>
        <p:nvSpPr>
          <p:cNvPr id="151" name="Oval 125">
            <a:extLst>
              <a:ext uri="{FF2B5EF4-FFF2-40B4-BE49-F238E27FC236}">
                <a16:creationId xmlns:a16="http://schemas.microsoft.com/office/drawing/2014/main" id="{2B5BD098-04F1-4E3E-B7C0-0D34A548FB4A}"/>
              </a:ext>
            </a:extLst>
          </p:cNvPr>
          <p:cNvSpPr>
            <a:spLocks noChangeArrowheads="1"/>
          </p:cNvSpPr>
          <p:nvPr/>
        </p:nvSpPr>
        <p:spPr bwMode="auto">
          <a:xfrm>
            <a:off x="1970257" y="2921001"/>
            <a:ext cx="2808288" cy="273526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s-ES" altLang="es-ES"/>
          </a:p>
        </p:txBody>
      </p:sp>
      <p:sp>
        <p:nvSpPr>
          <p:cNvPr id="2" name="CuadroTexto 1">
            <a:extLst>
              <a:ext uri="{FF2B5EF4-FFF2-40B4-BE49-F238E27FC236}">
                <a16:creationId xmlns:a16="http://schemas.microsoft.com/office/drawing/2014/main" id="{EA06457A-62E8-45A2-B0A1-07CB3C242696}"/>
              </a:ext>
            </a:extLst>
          </p:cNvPr>
          <p:cNvSpPr txBox="1"/>
          <p:nvPr/>
        </p:nvSpPr>
        <p:spPr>
          <a:xfrm>
            <a:off x="1429761" y="2551121"/>
            <a:ext cx="1080992" cy="523220"/>
          </a:xfrm>
          <a:prstGeom prst="rect">
            <a:avLst/>
          </a:prstGeom>
          <a:noFill/>
        </p:spPr>
        <p:txBody>
          <a:bodyPr wrap="square" rtlCol="0">
            <a:spAutoFit/>
          </a:bodyPr>
          <a:lstStyle/>
          <a:p>
            <a:r>
              <a:rPr lang="es-ES" sz="2800" b="1" dirty="0"/>
              <a:t>1ª</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6</a:t>
            </a:fld>
            <a:endParaRPr lang="es-ES"/>
          </a:p>
        </p:txBody>
      </p:sp>
    </p:spTree>
    <p:extLst>
      <p:ext uri="{BB962C8B-B14F-4D97-AF65-F5344CB8AC3E}">
        <p14:creationId xmlns:p14="http://schemas.microsoft.com/office/powerpoint/2010/main" val="332870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Rectangle 2">
            <a:extLst>
              <a:ext uri="{FF2B5EF4-FFF2-40B4-BE49-F238E27FC236}">
                <a16:creationId xmlns:a16="http://schemas.microsoft.com/office/drawing/2014/main" id="{5BC65487-DD94-430E-BA76-CB0358DAB996}"/>
              </a:ext>
            </a:extLst>
          </p:cNvPr>
          <p:cNvSpPr>
            <a:spLocks noGrp="1" noChangeArrowheads="1"/>
          </p:cNvSpPr>
          <p:nvPr>
            <p:ph type="title"/>
          </p:nvPr>
        </p:nvSpPr>
        <p:spPr>
          <a:xfrm>
            <a:off x="1764453" y="412293"/>
            <a:ext cx="8229600" cy="581025"/>
          </a:xfrm>
        </p:spPr>
        <p:txBody>
          <a:bodyPr>
            <a:normAutofit fontScale="90000"/>
          </a:bodyPr>
          <a:lstStyle/>
          <a:p>
            <a:pPr eaLnBrk="1" hangingPunct="1"/>
            <a:r>
              <a:rPr lang="es-ES" altLang="es-ES" sz="4000" b="1" dirty="0"/>
              <a:t>Nefropatía de cambios mínimos</a:t>
            </a:r>
            <a:r>
              <a:rPr lang="es-ES" altLang="es-ES" sz="3200" b="1" dirty="0"/>
              <a:t>. </a:t>
            </a:r>
            <a:br>
              <a:rPr lang="es-ES" altLang="es-ES" sz="3200" b="1" dirty="0"/>
            </a:br>
            <a:r>
              <a:rPr lang="es-ES" altLang="es-ES" sz="3200" b="1" dirty="0"/>
              <a:t>Concepto, etiología y epidemiología</a:t>
            </a:r>
          </a:p>
        </p:txBody>
      </p:sp>
      <p:sp>
        <p:nvSpPr>
          <p:cNvPr id="8" name="Rectangle 3">
            <a:extLst>
              <a:ext uri="{FF2B5EF4-FFF2-40B4-BE49-F238E27FC236}">
                <a16:creationId xmlns:a16="http://schemas.microsoft.com/office/drawing/2014/main" id="{A8424992-2118-455C-8D66-3A5FC9C0A960}"/>
              </a:ext>
            </a:extLst>
          </p:cNvPr>
          <p:cNvSpPr txBox="1">
            <a:spLocks noChangeArrowheads="1"/>
          </p:cNvSpPr>
          <p:nvPr/>
        </p:nvSpPr>
        <p:spPr>
          <a:xfrm>
            <a:off x="1091683" y="1353680"/>
            <a:ext cx="1059957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sz="2400" b="1" dirty="0"/>
              <a:t>Entidad clínico-patológica</a:t>
            </a:r>
            <a:r>
              <a:rPr lang="es-ES" altLang="es-ES" sz="2400" dirty="0"/>
              <a:t>: </a:t>
            </a:r>
            <a:r>
              <a:rPr lang="es-ES" altLang="es-ES" sz="2400" b="1" dirty="0">
                <a:solidFill>
                  <a:srgbClr val="0000CC"/>
                </a:solidFill>
              </a:rPr>
              <a:t>Síndrome nefrótico con glomérulos normales</a:t>
            </a:r>
            <a:r>
              <a:rPr lang="es-ES" altLang="es-ES" sz="2400" dirty="0"/>
              <a:t> en microscopía óptica: </a:t>
            </a:r>
            <a:r>
              <a:rPr lang="es-ES" altLang="es-ES" sz="2400" b="1" dirty="0">
                <a:solidFill>
                  <a:srgbClr val="0000CC"/>
                </a:solidFill>
              </a:rPr>
              <a:t>síndrome nefrótico idiopático</a:t>
            </a:r>
          </a:p>
          <a:p>
            <a:endParaRPr lang="es-ES" altLang="es-ES" sz="2400" b="1" dirty="0">
              <a:solidFill>
                <a:srgbClr val="0000CC"/>
              </a:solidFill>
            </a:endParaRPr>
          </a:p>
          <a:p>
            <a:r>
              <a:rPr lang="es-ES" altLang="es-ES" sz="2400" b="1" dirty="0"/>
              <a:t>Etiología desconocida</a:t>
            </a:r>
          </a:p>
          <a:p>
            <a:pPr lvl="1"/>
            <a:r>
              <a:rPr lang="es-ES" altLang="es-ES" dirty="0"/>
              <a:t>Asociaciones: atopia, sarampión, linfoma de Hodgkin</a:t>
            </a:r>
          </a:p>
          <a:p>
            <a:pPr lvl="1"/>
            <a:r>
              <a:rPr lang="es-ES" altLang="es-ES" dirty="0"/>
              <a:t>Puede estar precipitado por alergia, infección viral, picadura de abeja o vacuna</a:t>
            </a:r>
          </a:p>
          <a:p>
            <a:endParaRPr lang="es-ES" altLang="es-ES" sz="2400" dirty="0"/>
          </a:p>
          <a:p>
            <a:r>
              <a:rPr lang="es-ES" altLang="es-ES" sz="2400" b="1" dirty="0"/>
              <a:t>Cualquier edad</a:t>
            </a:r>
            <a:r>
              <a:rPr lang="es-ES" altLang="es-ES" sz="2400" dirty="0"/>
              <a:t>, aunque es más frecuente en </a:t>
            </a:r>
            <a:r>
              <a:rPr lang="es-ES" altLang="es-ES" sz="2400" b="1" dirty="0">
                <a:solidFill>
                  <a:srgbClr val="0000CC"/>
                </a:solidFill>
              </a:rPr>
              <a:t>niños</a:t>
            </a:r>
            <a:r>
              <a:rPr lang="es-ES" altLang="es-ES" sz="2400" dirty="0"/>
              <a:t>. Es la causa más frecuente de s. nefrótico infantil</a:t>
            </a:r>
          </a:p>
          <a:p>
            <a:endParaRPr lang="es-ES" altLang="es-ES" sz="2400" dirty="0"/>
          </a:p>
        </p:txBody>
      </p:sp>
      <p:sp>
        <p:nvSpPr>
          <p:cNvPr id="5" name="Marcador de número de diapositiva 4"/>
          <p:cNvSpPr>
            <a:spLocks noGrp="1"/>
          </p:cNvSpPr>
          <p:nvPr>
            <p:ph type="sldNum" sz="quarter" idx="12"/>
          </p:nvPr>
        </p:nvSpPr>
        <p:spPr/>
        <p:txBody>
          <a:bodyPr/>
          <a:lstStyle/>
          <a:p>
            <a:fld id="{11B79EA5-9E52-4B74-B22D-AE5DAFDF010E}" type="slidenum">
              <a:rPr lang="es-ES" smtClean="0"/>
              <a:t>7</a:t>
            </a:fld>
            <a:endParaRPr lang="es-ES"/>
          </a:p>
        </p:txBody>
      </p:sp>
    </p:spTree>
    <p:extLst>
      <p:ext uri="{BB962C8B-B14F-4D97-AF65-F5344CB8AC3E}">
        <p14:creationId xmlns:p14="http://schemas.microsoft.com/office/powerpoint/2010/main" val="304605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8000B98-7065-487F-BDE9-4150C8F3B77E}"/>
              </a:ext>
            </a:extLst>
          </p:cNvPr>
          <p:cNvSpPr txBox="1">
            <a:spLocks noChangeArrowheads="1"/>
          </p:cNvSpPr>
          <p:nvPr/>
        </p:nvSpPr>
        <p:spPr>
          <a:xfrm>
            <a:off x="1291701"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altLang="es-ES" sz="3600" u="sng" dirty="0"/>
          </a:p>
        </p:txBody>
      </p:sp>
      <p:sp>
        <p:nvSpPr>
          <p:cNvPr id="7" name="Rectangle 2">
            <a:extLst>
              <a:ext uri="{FF2B5EF4-FFF2-40B4-BE49-F238E27FC236}">
                <a16:creationId xmlns:a16="http://schemas.microsoft.com/office/drawing/2014/main" id="{E38E2AC0-A52C-4EDE-9770-97DAF54533DD}"/>
              </a:ext>
            </a:extLst>
          </p:cNvPr>
          <p:cNvSpPr>
            <a:spLocks noGrp="1" noChangeArrowheads="1"/>
          </p:cNvSpPr>
          <p:nvPr>
            <p:ph type="title"/>
          </p:nvPr>
        </p:nvSpPr>
        <p:spPr>
          <a:xfrm>
            <a:off x="1848389" y="444855"/>
            <a:ext cx="8229600" cy="581025"/>
          </a:xfrm>
        </p:spPr>
        <p:txBody>
          <a:bodyPr>
            <a:normAutofit fontScale="90000"/>
          </a:bodyPr>
          <a:lstStyle/>
          <a:p>
            <a:pPr eaLnBrk="1" hangingPunct="1"/>
            <a:r>
              <a:rPr lang="es-ES" altLang="es-ES" sz="4000" b="1" dirty="0"/>
              <a:t>Nefropatía de cambios mínimos. </a:t>
            </a:r>
            <a:br>
              <a:rPr lang="es-ES" altLang="es-ES" sz="3200" b="1" dirty="0"/>
            </a:br>
            <a:r>
              <a:rPr lang="es-ES" altLang="es-ES" sz="3200" b="1" dirty="0"/>
              <a:t>Patogenia y anatomía patológica</a:t>
            </a:r>
          </a:p>
        </p:txBody>
      </p:sp>
      <p:sp>
        <p:nvSpPr>
          <p:cNvPr id="8" name="Rectangle 3">
            <a:extLst>
              <a:ext uri="{FF2B5EF4-FFF2-40B4-BE49-F238E27FC236}">
                <a16:creationId xmlns:a16="http://schemas.microsoft.com/office/drawing/2014/main" id="{37FBF9C7-E4C3-40AE-B144-EAA90E763397}"/>
              </a:ext>
            </a:extLst>
          </p:cNvPr>
          <p:cNvSpPr txBox="1">
            <a:spLocks noChangeArrowheads="1"/>
          </p:cNvSpPr>
          <p:nvPr/>
        </p:nvSpPr>
        <p:spPr>
          <a:xfrm>
            <a:off x="735013" y="1468792"/>
            <a:ext cx="11068211" cy="4957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s-ES" altLang="es-ES" b="1" dirty="0"/>
              <a:t>Patogenia desconocida</a:t>
            </a:r>
            <a:r>
              <a:rPr lang="es-ES" altLang="es-ES" dirty="0"/>
              <a:t>.</a:t>
            </a:r>
          </a:p>
          <a:p>
            <a:pPr lvl="1">
              <a:lnSpc>
                <a:spcPct val="80000"/>
              </a:lnSpc>
            </a:pPr>
            <a:r>
              <a:rPr lang="es-ES" altLang="es-ES" dirty="0"/>
              <a:t>Se ha implicado a los </a:t>
            </a:r>
            <a:r>
              <a:rPr lang="es-ES" altLang="es-ES" b="1" dirty="0">
                <a:solidFill>
                  <a:srgbClr val="0000CC"/>
                </a:solidFill>
              </a:rPr>
              <a:t>linfocitos T</a:t>
            </a:r>
            <a:r>
              <a:rPr lang="es-ES" altLang="es-ES" dirty="0"/>
              <a:t> debido a la ausencia de depósitos de inmunoglobulinas y a la respuesta a esteroides e inmunosupresores</a:t>
            </a:r>
          </a:p>
          <a:p>
            <a:pPr lvl="1">
              <a:lnSpc>
                <a:spcPct val="80000"/>
              </a:lnSpc>
            </a:pPr>
            <a:r>
              <a:rPr lang="es-ES" altLang="es-ES" dirty="0"/>
              <a:t>Hay una </a:t>
            </a:r>
            <a:r>
              <a:rPr lang="es-ES" altLang="es-ES" b="1" dirty="0">
                <a:solidFill>
                  <a:srgbClr val="0000CC"/>
                </a:solidFill>
              </a:rPr>
              <a:t>disfunción reversible del podocito</a:t>
            </a:r>
            <a:r>
              <a:rPr lang="es-ES" altLang="es-ES" dirty="0"/>
              <a:t>, con aumento de la permeabilidad de la barrera de filtración glomerular a proteínas medianas (</a:t>
            </a:r>
            <a:r>
              <a:rPr lang="es-ES" altLang="es-ES" b="1" dirty="0"/>
              <a:t>albúmina</a:t>
            </a:r>
            <a:r>
              <a:rPr lang="es-ES" altLang="es-ES" dirty="0"/>
              <a:t>)</a:t>
            </a:r>
          </a:p>
          <a:p>
            <a:pPr lvl="1">
              <a:lnSpc>
                <a:spcPct val="80000"/>
              </a:lnSpc>
            </a:pPr>
            <a:endParaRPr lang="es-ES" altLang="es-ES" dirty="0"/>
          </a:p>
          <a:p>
            <a:pPr>
              <a:lnSpc>
                <a:spcPct val="80000"/>
              </a:lnSpc>
            </a:pPr>
            <a:r>
              <a:rPr lang="es-ES" altLang="es-ES" b="1" dirty="0"/>
              <a:t>Anatomía patológica</a:t>
            </a:r>
            <a:r>
              <a:rPr lang="es-ES" altLang="es-ES" dirty="0"/>
              <a:t> </a:t>
            </a:r>
          </a:p>
          <a:p>
            <a:pPr lvl="1">
              <a:lnSpc>
                <a:spcPct val="80000"/>
              </a:lnSpc>
            </a:pPr>
            <a:r>
              <a:rPr lang="es-ES" altLang="es-ES" dirty="0"/>
              <a:t>Glomérulos normales en microscopía óptica e IF</a:t>
            </a:r>
          </a:p>
          <a:p>
            <a:pPr lvl="2">
              <a:lnSpc>
                <a:spcPct val="80000"/>
              </a:lnSpc>
            </a:pPr>
            <a:r>
              <a:rPr lang="es-ES" altLang="es-ES" dirty="0"/>
              <a:t>Puede haber discreta proliferación mesangial en ausencia de depósitos de </a:t>
            </a:r>
            <a:r>
              <a:rPr lang="es-ES" altLang="es-ES" dirty="0" err="1"/>
              <a:t>Ig</a:t>
            </a:r>
            <a:endParaRPr lang="es-ES" altLang="es-ES" dirty="0"/>
          </a:p>
          <a:p>
            <a:pPr lvl="1">
              <a:lnSpc>
                <a:spcPct val="80000"/>
              </a:lnSpc>
            </a:pPr>
            <a:r>
              <a:rPr lang="es-ES" altLang="es-ES" dirty="0"/>
              <a:t>Fusión y desprendimiento de pedicelos en ME (no se hace de rutina): inespecífico: se ve en todo síndrome nefrótico</a:t>
            </a:r>
          </a:p>
        </p:txBody>
      </p:sp>
      <p:sp>
        <p:nvSpPr>
          <p:cNvPr id="5" name="Marcador de número de diapositiva 4"/>
          <p:cNvSpPr>
            <a:spLocks noGrp="1"/>
          </p:cNvSpPr>
          <p:nvPr>
            <p:ph type="sldNum" sz="quarter" idx="12"/>
          </p:nvPr>
        </p:nvSpPr>
        <p:spPr/>
        <p:txBody>
          <a:bodyPr/>
          <a:lstStyle/>
          <a:p>
            <a:fld id="{11B79EA5-9E52-4B74-B22D-AE5DAFDF010E}" type="slidenum">
              <a:rPr lang="es-ES" smtClean="0"/>
              <a:t>8</a:t>
            </a:fld>
            <a:endParaRPr lang="es-ES"/>
          </a:p>
        </p:txBody>
      </p:sp>
    </p:spTree>
    <p:extLst>
      <p:ext uri="{BB962C8B-B14F-4D97-AF65-F5344CB8AC3E}">
        <p14:creationId xmlns:p14="http://schemas.microsoft.com/office/powerpoint/2010/main" val="131592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SCF0099">
            <a:extLst>
              <a:ext uri="{FF2B5EF4-FFF2-40B4-BE49-F238E27FC236}">
                <a16:creationId xmlns:a16="http://schemas.microsoft.com/office/drawing/2014/main" id="{A13EDC32-1F52-4A31-97E3-42A94B866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5889"/>
          <a:stretch>
            <a:fillRect/>
          </a:stretch>
        </p:blipFill>
        <p:spPr bwMode="auto">
          <a:xfrm>
            <a:off x="1711326" y="1109663"/>
            <a:ext cx="2663825" cy="5332412"/>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slide12">
            <a:extLst>
              <a:ext uri="{FF2B5EF4-FFF2-40B4-BE49-F238E27FC236}">
                <a16:creationId xmlns:a16="http://schemas.microsoft.com/office/drawing/2014/main" id="{B6BDC7D4-DA92-4DAD-B959-5940BBBFC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575" y="973138"/>
            <a:ext cx="52085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slide13">
            <a:extLst>
              <a:ext uri="{FF2B5EF4-FFF2-40B4-BE49-F238E27FC236}">
                <a16:creationId xmlns:a16="http://schemas.microsoft.com/office/drawing/2014/main" id="{E39F55CC-C1CE-43DE-86BD-B8A8385D7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6" y="4551364"/>
            <a:ext cx="26892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a:extLst>
              <a:ext uri="{FF2B5EF4-FFF2-40B4-BE49-F238E27FC236}">
                <a16:creationId xmlns:a16="http://schemas.microsoft.com/office/drawing/2014/main" id="{82C14595-E6C8-48FE-ABC0-C290F1D5E01E}"/>
              </a:ext>
            </a:extLst>
          </p:cNvPr>
          <p:cNvSpPr txBox="1">
            <a:spLocks noChangeArrowheads="1"/>
          </p:cNvSpPr>
          <p:nvPr/>
        </p:nvSpPr>
        <p:spPr bwMode="auto">
          <a:xfrm>
            <a:off x="1822450" y="40005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endParaRPr lang="es-ES_tradnl" altLang="es-ES">
              <a:solidFill>
                <a:schemeClr val="bg2"/>
              </a:solidFill>
            </a:endParaRPr>
          </a:p>
        </p:txBody>
      </p:sp>
      <p:sp>
        <p:nvSpPr>
          <p:cNvPr id="14" name="Text Box 9">
            <a:extLst>
              <a:ext uri="{FF2B5EF4-FFF2-40B4-BE49-F238E27FC236}">
                <a16:creationId xmlns:a16="http://schemas.microsoft.com/office/drawing/2014/main" id="{2584F246-51F4-4869-91BF-100610729FC0}"/>
              </a:ext>
            </a:extLst>
          </p:cNvPr>
          <p:cNvSpPr txBox="1">
            <a:spLocks noChangeArrowheads="1"/>
          </p:cNvSpPr>
          <p:nvPr/>
        </p:nvSpPr>
        <p:spPr bwMode="auto">
          <a:xfrm>
            <a:off x="1524000" y="298451"/>
            <a:ext cx="9145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eaLnBrk="1" hangingPunct="1"/>
            <a:r>
              <a:rPr lang="es-ES_tradnl" altLang="es-ES" sz="2000" b="1">
                <a:solidFill>
                  <a:srgbClr val="C00000"/>
                </a:solidFill>
              </a:rPr>
              <a:t>LESIONES MORFOLOGICAS EN LA  NEFROPATIA DE CAMBIOS MINIMOS</a:t>
            </a:r>
            <a:endParaRPr lang="es-ES_tradnl" altLang="es-ES" sz="2000">
              <a:solidFill>
                <a:srgbClr val="C00000"/>
              </a:solidFill>
            </a:endParaRPr>
          </a:p>
        </p:txBody>
      </p:sp>
      <p:sp>
        <p:nvSpPr>
          <p:cNvPr id="15" name="Text Box 10">
            <a:extLst>
              <a:ext uri="{FF2B5EF4-FFF2-40B4-BE49-F238E27FC236}">
                <a16:creationId xmlns:a16="http://schemas.microsoft.com/office/drawing/2014/main" id="{E93DEA70-3ACB-448E-83E8-97ADF6EA7019}"/>
              </a:ext>
            </a:extLst>
          </p:cNvPr>
          <p:cNvSpPr txBox="1">
            <a:spLocks noChangeArrowheads="1"/>
          </p:cNvSpPr>
          <p:nvPr/>
        </p:nvSpPr>
        <p:spPr bwMode="auto">
          <a:xfrm>
            <a:off x="7805739" y="4827589"/>
            <a:ext cx="249078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spcBef>
                <a:spcPct val="50000"/>
              </a:spcBef>
              <a:defRPr sz="1400">
                <a:solidFill>
                  <a:srgbClr val="FFFFFF"/>
                </a:solidFill>
                <a:latin typeface="Arial" panose="020B0604020202020204" pitchFamily="34" charset="0"/>
              </a:defRPr>
            </a:lvl1pPr>
            <a:lvl2pPr marL="742950" indent="-285750" algn="ctr">
              <a:spcBef>
                <a:spcPct val="50000"/>
              </a:spcBef>
              <a:defRPr sz="1400">
                <a:solidFill>
                  <a:srgbClr val="FFFFFF"/>
                </a:solidFill>
                <a:latin typeface="Arial" panose="020B0604020202020204" pitchFamily="34" charset="0"/>
              </a:defRPr>
            </a:lvl2pPr>
            <a:lvl3pPr marL="1143000" indent="-228600" algn="ctr">
              <a:spcBef>
                <a:spcPct val="50000"/>
              </a:spcBef>
              <a:defRPr sz="1400">
                <a:solidFill>
                  <a:srgbClr val="FFFFFF"/>
                </a:solidFill>
                <a:latin typeface="Arial" panose="020B0604020202020204" pitchFamily="34" charset="0"/>
              </a:defRPr>
            </a:lvl3pPr>
            <a:lvl4pPr marL="1600200" indent="-228600" algn="ctr">
              <a:spcBef>
                <a:spcPct val="50000"/>
              </a:spcBef>
              <a:defRPr sz="1400">
                <a:solidFill>
                  <a:srgbClr val="FFFFFF"/>
                </a:solidFill>
                <a:latin typeface="Arial" panose="020B0604020202020204" pitchFamily="34" charset="0"/>
              </a:defRPr>
            </a:lvl4pPr>
            <a:lvl5pPr marL="2057400" indent="-228600" algn="ctr">
              <a:spcBef>
                <a:spcPct val="50000"/>
              </a:spcBef>
              <a:defRPr sz="1400">
                <a:solidFill>
                  <a:srgbClr val="FFFFFF"/>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FF"/>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FF"/>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FF"/>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FF"/>
                </a:solidFill>
                <a:latin typeface="Arial" panose="020B0604020202020204" pitchFamily="34" charset="0"/>
              </a:defRPr>
            </a:lvl9pPr>
          </a:lstStyle>
          <a:p>
            <a:pPr algn="l" eaLnBrk="1" hangingPunct="1"/>
            <a:r>
              <a:rPr lang="es-ES_tradnl" altLang="es-ES" dirty="0">
                <a:solidFill>
                  <a:schemeClr val="tx1"/>
                </a:solidFill>
              </a:rPr>
              <a:t>La inmunofluorescencia es negativa en el 95% de los casos. </a:t>
            </a:r>
          </a:p>
          <a:p>
            <a:pPr algn="l" eaLnBrk="1" hangingPunct="1"/>
            <a:r>
              <a:rPr lang="es-ES_tradnl" altLang="es-ES" dirty="0">
                <a:solidFill>
                  <a:schemeClr val="tx1"/>
                </a:solidFill>
              </a:rPr>
              <a:t>En el 5% restante </a:t>
            </a:r>
            <a:r>
              <a:rPr lang="es-ES_tradnl" altLang="es-ES" dirty="0" err="1">
                <a:solidFill>
                  <a:schemeClr val="tx1"/>
                </a:solidFill>
              </a:rPr>
              <a:t>depositos</a:t>
            </a:r>
            <a:r>
              <a:rPr lang="es-ES_tradnl" altLang="es-ES" dirty="0">
                <a:solidFill>
                  <a:schemeClr val="tx1"/>
                </a:solidFill>
              </a:rPr>
              <a:t> mesangiales difusos de IgM</a:t>
            </a:r>
          </a:p>
        </p:txBody>
      </p:sp>
      <p:sp>
        <p:nvSpPr>
          <p:cNvPr id="2" name="CuadroTexto 1">
            <a:extLst>
              <a:ext uri="{FF2B5EF4-FFF2-40B4-BE49-F238E27FC236}">
                <a16:creationId xmlns:a16="http://schemas.microsoft.com/office/drawing/2014/main" id="{A1373C68-1BA0-4C3E-B765-ABDBA9C6485C}"/>
              </a:ext>
            </a:extLst>
          </p:cNvPr>
          <p:cNvSpPr txBox="1"/>
          <p:nvPr/>
        </p:nvSpPr>
        <p:spPr>
          <a:xfrm>
            <a:off x="830424" y="1446245"/>
            <a:ext cx="559837" cy="369332"/>
          </a:xfrm>
          <a:prstGeom prst="rect">
            <a:avLst/>
          </a:prstGeom>
          <a:noFill/>
        </p:spPr>
        <p:txBody>
          <a:bodyPr wrap="square" rtlCol="0">
            <a:spAutoFit/>
          </a:bodyPr>
          <a:lstStyle/>
          <a:p>
            <a:r>
              <a:rPr lang="es-ES" dirty="0"/>
              <a:t>a)</a:t>
            </a:r>
          </a:p>
        </p:txBody>
      </p:sp>
      <p:sp>
        <p:nvSpPr>
          <p:cNvPr id="5" name="CuadroTexto 4">
            <a:extLst>
              <a:ext uri="{FF2B5EF4-FFF2-40B4-BE49-F238E27FC236}">
                <a16:creationId xmlns:a16="http://schemas.microsoft.com/office/drawing/2014/main" id="{6E558946-41F3-4F86-95A9-D431B81E5428}"/>
              </a:ext>
            </a:extLst>
          </p:cNvPr>
          <p:cNvSpPr txBox="1"/>
          <p:nvPr/>
        </p:nvSpPr>
        <p:spPr>
          <a:xfrm>
            <a:off x="10296526" y="1212980"/>
            <a:ext cx="928201" cy="369332"/>
          </a:xfrm>
          <a:prstGeom prst="rect">
            <a:avLst/>
          </a:prstGeom>
          <a:noFill/>
        </p:spPr>
        <p:txBody>
          <a:bodyPr wrap="square" rtlCol="0">
            <a:spAutoFit/>
          </a:bodyPr>
          <a:lstStyle/>
          <a:p>
            <a:r>
              <a:rPr lang="es-ES" dirty="0"/>
              <a:t>b)</a:t>
            </a:r>
          </a:p>
        </p:txBody>
      </p:sp>
      <p:sp>
        <p:nvSpPr>
          <p:cNvPr id="6" name="CuadroTexto 5">
            <a:extLst>
              <a:ext uri="{FF2B5EF4-FFF2-40B4-BE49-F238E27FC236}">
                <a16:creationId xmlns:a16="http://schemas.microsoft.com/office/drawing/2014/main" id="{37A39D95-3F9B-48A5-9513-C17DBBA94662}"/>
              </a:ext>
            </a:extLst>
          </p:cNvPr>
          <p:cNvSpPr txBox="1"/>
          <p:nvPr/>
        </p:nvSpPr>
        <p:spPr>
          <a:xfrm>
            <a:off x="7805739" y="6396039"/>
            <a:ext cx="666457" cy="369332"/>
          </a:xfrm>
          <a:prstGeom prst="rect">
            <a:avLst/>
          </a:prstGeom>
          <a:noFill/>
        </p:spPr>
        <p:txBody>
          <a:bodyPr wrap="square" rtlCol="0">
            <a:spAutoFit/>
          </a:bodyPr>
          <a:lstStyle/>
          <a:p>
            <a:r>
              <a:rPr lang="es-ES" dirty="0"/>
              <a:t>c)</a:t>
            </a:r>
          </a:p>
        </p:txBody>
      </p:sp>
      <p:sp>
        <p:nvSpPr>
          <p:cNvPr id="8" name="Marcador de número de diapositiva 7"/>
          <p:cNvSpPr>
            <a:spLocks noGrp="1"/>
          </p:cNvSpPr>
          <p:nvPr>
            <p:ph type="sldNum" sz="quarter" idx="12"/>
          </p:nvPr>
        </p:nvSpPr>
        <p:spPr/>
        <p:txBody>
          <a:bodyPr/>
          <a:lstStyle/>
          <a:p>
            <a:fld id="{11B79EA5-9E52-4B74-B22D-AE5DAFDF010E}" type="slidenum">
              <a:rPr lang="es-ES" smtClean="0"/>
              <a:t>9</a:t>
            </a:fld>
            <a:endParaRPr lang="es-ES"/>
          </a:p>
        </p:txBody>
      </p:sp>
    </p:spTree>
    <p:extLst>
      <p:ext uri="{BB962C8B-B14F-4D97-AF65-F5344CB8AC3E}">
        <p14:creationId xmlns:p14="http://schemas.microsoft.com/office/powerpoint/2010/main" val="23116284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5713</Words>
  <Application>Microsoft Office PowerPoint</Application>
  <PresentationFormat>Panorámica</PresentationFormat>
  <Paragraphs>592</Paragraphs>
  <Slides>48</Slides>
  <Notes>46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48</vt:i4>
      </vt:variant>
    </vt:vector>
  </HeadingPairs>
  <TitlesOfParts>
    <vt:vector size="58" baseType="lpstr">
      <vt:lpstr>Arial</vt:lpstr>
      <vt:lpstr>Calibri</vt:lpstr>
      <vt:lpstr>Calibri Light</vt:lpstr>
      <vt:lpstr>DejaVuSerifCondensed</vt:lpstr>
      <vt:lpstr>Times New Roman</vt:lpstr>
      <vt:lpstr>Wingdings</vt:lpstr>
      <vt:lpstr>Tema de Office</vt:lpstr>
      <vt:lpstr>Fotografía de Photo Editor</vt:lpstr>
      <vt:lpstr>Imagen de mapa de bits</vt:lpstr>
      <vt:lpstr>Gráfico</vt:lpstr>
      <vt:lpstr>Presentación de PowerPoint</vt:lpstr>
      <vt:lpstr>Correlación anatomoclínica de las nefropatías glomerulares primarias</vt:lpstr>
      <vt:lpstr>Presentación de PowerPoint</vt:lpstr>
      <vt:lpstr>Presentación de PowerPoint</vt:lpstr>
      <vt:lpstr>Presentación de PowerPoint</vt:lpstr>
      <vt:lpstr>Presentación de PowerPoint</vt:lpstr>
      <vt:lpstr>Nefropatía de cambios mínimos.  Concepto, etiología y epidemiología</vt:lpstr>
      <vt:lpstr>Nefropatía de cambios mínimos.  Patogenia y anatomía patológica</vt:lpstr>
      <vt:lpstr>Presentación de PowerPoint</vt:lpstr>
      <vt:lpstr>Presentación de PowerPoint</vt:lpstr>
      <vt:lpstr>Nefropatía de cambios mínimos.  Clínica, pruebas complementarias y complicaciones</vt:lpstr>
      <vt:lpstr>Cambios mínimos.  Diagnóstico</vt:lpstr>
      <vt:lpstr>Nefropatía de cambios mínimos. Evolución y pronóstico</vt:lpstr>
      <vt:lpstr>Tratamiento cambios mínimos</vt:lpstr>
      <vt:lpstr>Tratamiento de primer brote</vt:lpstr>
      <vt:lpstr>Tratamiento de los brotes sucesivos</vt:lpstr>
      <vt:lpstr>Presentación de PowerPoint</vt:lpstr>
      <vt:lpstr>Glomeruloesclerosis focal y segmentaria (GEFS)</vt:lpstr>
      <vt:lpstr>LESIONES MORFOLÓGICAS  </vt:lpstr>
      <vt:lpstr>Presentación de PowerPoint</vt:lpstr>
      <vt:lpstr>GN ESCLEROSANTE FOCAL. Clasificación</vt:lpstr>
      <vt:lpstr>Presentación de PowerPoint</vt:lpstr>
      <vt:lpstr>Glomeruloesclerosis focales secundarias</vt:lpstr>
      <vt:lpstr>Patogenia GEFS</vt:lpstr>
      <vt:lpstr>Presentación de PowerPoint</vt:lpstr>
      <vt:lpstr>GEFS: clínica</vt:lpstr>
      <vt:lpstr>GEFS. Diagnóstico</vt:lpstr>
      <vt:lpstr>Pronóstico GEFS: nefropatía progresiva</vt:lpstr>
      <vt:lpstr>Tratamiento GEFS</vt:lpstr>
      <vt:lpstr>Nefropatía asociada al HIV</vt:lpstr>
      <vt:lpstr>Diferencias cambios mínimos/GEFS 1º</vt:lpstr>
      <vt:lpstr>Presentación de PowerPoint</vt:lpstr>
      <vt:lpstr>Presentación de PowerPoint</vt:lpstr>
      <vt:lpstr>Nefropatía membranosa. Patogenia</vt:lpstr>
      <vt:lpstr>Nefropatía membranosa. Patogenia</vt:lpstr>
      <vt:lpstr>Presentación de PowerPoint</vt:lpstr>
      <vt:lpstr>Histología n. membranosa</vt:lpstr>
      <vt:lpstr>Presentación de PowerPoint</vt:lpstr>
      <vt:lpstr>Presentación de PowerPoint</vt:lpstr>
      <vt:lpstr>Presentación de PowerPoint</vt:lpstr>
      <vt:lpstr>Nefropatía membranosa. Clínica y diagnóstico</vt:lpstr>
      <vt:lpstr>Pronóstico n. membranosa</vt:lpstr>
      <vt:lpstr>Tratamiento n. membranosa</vt:lpstr>
      <vt:lpstr>Tratamiento nefropatía membranosa</vt:lpstr>
      <vt:lpstr>Tratamiento de las nefropatías glomerulares crónicas</vt:lpstr>
      <vt:lpstr>Tratamiento de las nefropatías glomerulares crónicas</vt:lpstr>
      <vt:lpstr>Presentación de PowerPoint</vt:lpstr>
      <vt:lpstr>DATOS CLINICOS DIFERENCIALES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Emilio González Parra</dc:creator>
  <cp:lastModifiedBy>RODRIGUEZ, ANTONIO (ELS-BCL)</cp:lastModifiedBy>
  <cp:revision>36</cp:revision>
  <dcterms:created xsi:type="dcterms:W3CDTF">2021-08-25T08:16:00Z</dcterms:created>
  <dcterms:modified xsi:type="dcterms:W3CDTF">2022-03-14T15:25:11Z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2022-03-14T15:20:53Z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9708b698-526f-4cd0-88e8-c61a1f3a1bd0</vt:lpwstr>
  </property>
  <property fmtid="{D5CDD505-2E9C-101B-9397-08002B2CF9AE}" pid="8" name="MSIP_Label_549ac42a-3eb4-4074-b885-aea26bd6241e_ContentBits">
    <vt:lpwstr>0</vt:lpwstr>
  </property>
</Properties>
</file>