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88" r:id="rId3"/>
    <p:sldMasterId id="2147483700" r:id="rId4"/>
    <p:sldMasterId id="2147483715" r:id="rId5"/>
    <p:sldMasterId id="2147483748" r:id="rId6"/>
    <p:sldMasterId id="2147483767" r:id="rId7"/>
  </p:sldMasterIdLst>
  <p:notesMasterIdLst>
    <p:notesMasterId r:id="rId34"/>
  </p:notesMasterIdLst>
  <p:sldIdLst>
    <p:sldId id="281" r:id="rId8"/>
    <p:sldId id="2134806383" r:id="rId9"/>
    <p:sldId id="349" r:id="rId10"/>
    <p:sldId id="2134806378" r:id="rId11"/>
    <p:sldId id="342" r:id="rId12"/>
    <p:sldId id="6343" r:id="rId13"/>
    <p:sldId id="6341" r:id="rId14"/>
    <p:sldId id="2134806384" r:id="rId15"/>
    <p:sldId id="2142534111" r:id="rId16"/>
    <p:sldId id="2134806133" r:id="rId17"/>
    <p:sldId id="2142534089" r:id="rId18"/>
    <p:sldId id="2142534109" r:id="rId19"/>
    <p:sldId id="2142534103" r:id="rId20"/>
    <p:sldId id="2134806377" r:id="rId21"/>
    <p:sldId id="2142534102" r:id="rId22"/>
    <p:sldId id="2142534104" r:id="rId23"/>
    <p:sldId id="2142534113" r:id="rId24"/>
    <p:sldId id="2142534128" r:id="rId25"/>
    <p:sldId id="2142534105" r:id="rId26"/>
    <p:sldId id="2142534124" r:id="rId27"/>
    <p:sldId id="6359" r:id="rId28"/>
    <p:sldId id="2134806379" r:id="rId29"/>
    <p:sldId id="6337" r:id="rId30"/>
    <p:sldId id="2142534125" r:id="rId31"/>
    <p:sldId id="2142534126" r:id="rId32"/>
    <p:sldId id="2142534127"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9"/>
    <p:restoredTop sz="94425" autoAdjust="0"/>
  </p:normalViewPr>
  <p:slideViewPr>
    <p:cSldViewPr snapToGrid="0" snapToObjects="1">
      <p:cViewPr varScale="1">
        <p:scale>
          <a:sx n="105" d="100"/>
          <a:sy n="105" d="100"/>
        </p:scale>
        <p:origin x="612" y="10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F62BFB05-B1DC-4A29-AE90-4F4AB0765DA5}"/>
    <pc:docChg chg="custSel delSld modSld">
      <pc:chgData name="victor lorenzo sellares" userId="cca9b460c6724927" providerId="LiveId" clId="{F62BFB05-B1DC-4A29-AE90-4F4AB0765DA5}" dt="2022-07-18T10:20:00.974" v="33" actId="20577"/>
      <pc:docMkLst>
        <pc:docMk/>
      </pc:docMkLst>
      <pc:sldChg chg="addSp delSp modSp mod">
        <pc:chgData name="victor lorenzo sellares" userId="cca9b460c6724927" providerId="LiveId" clId="{F62BFB05-B1DC-4A29-AE90-4F4AB0765DA5}" dt="2022-07-18T10:20:00.974" v="33" actId="20577"/>
        <pc:sldMkLst>
          <pc:docMk/>
          <pc:sldMk cId="0" sldId="281"/>
        </pc:sldMkLst>
        <pc:spChg chg="del">
          <ac:chgData name="victor lorenzo sellares" userId="cca9b460c6724927" providerId="LiveId" clId="{F62BFB05-B1DC-4A29-AE90-4F4AB0765DA5}" dt="2022-07-18T07:54:37.212" v="15" actId="478"/>
          <ac:spMkLst>
            <pc:docMk/>
            <pc:sldMk cId="0" sldId="281"/>
            <ac:spMk id="11" creationId="{51D07C09-B45C-0316-E5C6-63309CD08473}"/>
          </ac:spMkLst>
        </pc:spChg>
        <pc:spChg chg="add mod">
          <ac:chgData name="victor lorenzo sellares" userId="cca9b460c6724927" providerId="LiveId" clId="{F62BFB05-B1DC-4A29-AE90-4F4AB0765DA5}" dt="2022-07-18T07:53:46.110" v="3" actId="14100"/>
          <ac:spMkLst>
            <pc:docMk/>
            <pc:sldMk cId="0" sldId="281"/>
            <ac:spMk id="12" creationId="{B62DB9E1-72C5-5D7F-C406-A0337E23CDC1}"/>
          </ac:spMkLst>
        </pc:spChg>
        <pc:spChg chg="add mod">
          <ac:chgData name="victor lorenzo sellares" userId="cca9b460c6724927" providerId="LiveId" clId="{F62BFB05-B1DC-4A29-AE90-4F4AB0765DA5}" dt="2022-07-18T07:54:16.412" v="12" actId="6549"/>
          <ac:spMkLst>
            <pc:docMk/>
            <pc:sldMk cId="0" sldId="281"/>
            <ac:spMk id="14" creationId="{D5DEAF14-F80A-FDA7-CF40-BB929754F58E}"/>
          </ac:spMkLst>
        </pc:spChg>
        <pc:spChg chg="add mod">
          <ac:chgData name="victor lorenzo sellares" userId="cca9b460c6724927" providerId="LiveId" clId="{F62BFB05-B1DC-4A29-AE90-4F4AB0765DA5}" dt="2022-07-18T10:20:00.974" v="33" actId="20577"/>
          <ac:spMkLst>
            <pc:docMk/>
            <pc:sldMk cId="0" sldId="281"/>
            <ac:spMk id="15" creationId="{AD558E1A-1F72-F417-54CB-EDE5527C47D7}"/>
          </ac:spMkLst>
        </pc:spChg>
      </pc:sldChg>
      <pc:sldChg chg="del">
        <pc:chgData name="victor lorenzo sellares" userId="cca9b460c6724927" providerId="LiveId" clId="{F62BFB05-B1DC-4A29-AE90-4F4AB0765DA5}" dt="2022-07-18T07:54:11.983" v="11" actId="2696"/>
        <pc:sldMkLst>
          <pc:docMk/>
          <pc:sldMk cId="2906583560" sldId="57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F0C8D-7D60-2D4E-98E3-815FE20C4BB3}" type="datetimeFigureOut">
              <a:rPr lang="es-ES" smtClean="0"/>
              <a:t>18/07/2022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D3048-B3BC-524B-B493-646B8C0AE798}" type="slidenum">
              <a:rPr lang="es-ES" smtClean="0"/>
              <a:t>‹Nº›</a:t>
            </a:fld>
            <a:endParaRPr lang="es-ES"/>
          </a:p>
        </p:txBody>
      </p:sp>
    </p:spTree>
    <p:extLst>
      <p:ext uri="{BB962C8B-B14F-4D97-AF65-F5344CB8AC3E}">
        <p14:creationId xmlns:p14="http://schemas.microsoft.com/office/powerpoint/2010/main" val="362354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E5977F-8C27-4529-8372-393F6FBA9FEB}" type="slidenum">
              <a:rPr lang="es-ES" altLang="es-ES" sz="1300"/>
              <a:pPr>
                <a:spcBef>
                  <a:spcPct val="0"/>
                </a:spcBef>
              </a:pPr>
              <a:t>1</a:t>
            </a:fld>
            <a:endParaRPr lang="es-ES" altLang="es-ES" sz="1300"/>
          </a:p>
        </p:txBody>
      </p:sp>
      <p:sp>
        <p:nvSpPr>
          <p:cNvPr id="5123" name="Rectangle 2"/>
          <p:cNvSpPr>
            <a:spLocks noGrp="1" noRot="1" noChangeAspect="1" noChangeArrowheads="1" noTextEdit="1"/>
          </p:cNvSpPr>
          <p:nvPr>
            <p:ph type="sldImg"/>
          </p:nvPr>
        </p:nvSpPr>
        <p:spPr bwMode="auto">
          <a:xfrm>
            <a:off x="374650" y="900113"/>
            <a:ext cx="6346825" cy="35702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xfrm>
            <a:off x="946150" y="4865688"/>
            <a:ext cx="5205413" cy="430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8" tIns="44709" rIns="91138" bIns="44709" numCol="1" anchor="t" anchorCtr="0" compatLnSpc="1">
            <a:prstTxWarp prst="textNoShape">
              <a:avLst/>
            </a:prstTxWarp>
          </a:bodyPr>
          <a:lstStyle/>
          <a:p>
            <a:pPr eaLnBrk="1" hangingPunct="1"/>
            <a:r>
              <a:rPr lang="es-ES" altLang="es-ES"/>
              <a:t>Presentamos el tema de las Generalidades en las enfermedades renales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762000" rtl="0" eaLnBrk="1" fontAlgn="base" latinLnBrk="0" hangingPunct="1">
              <a:lnSpc>
                <a:spcPct val="100000"/>
              </a:lnSpc>
              <a:spcBef>
                <a:spcPct val="0"/>
              </a:spcBef>
              <a:spcAft>
                <a:spcPct val="0"/>
              </a:spcAft>
              <a:buClrTx/>
              <a:buSzTx/>
              <a:buFontTx/>
              <a:buChar char="•"/>
              <a:tabLst/>
              <a:defRPr/>
            </a:pPr>
            <a:r>
              <a:rPr kumimoji="0" lang="es-E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 trata de una manifestación de la microangiopatía diabética con </a:t>
            </a:r>
            <a:r>
              <a:rPr kumimoji="0" lang="es-ES" altLang="en-US" sz="2400" b="0"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estimulo </a:t>
            </a:r>
            <a:r>
              <a:rPr kumimoji="0" lang="es-ES" altLang="en-US" sz="2400" b="0" i="0" u="none" strike="noStrike" kern="1200" cap="none" spc="0" normalizeH="0" baseline="0" noProof="0" dirty="0" err="1">
                <a:ln>
                  <a:noFill/>
                </a:ln>
                <a:solidFill>
                  <a:srgbClr val="3333CC"/>
                </a:solidFill>
                <a:effectLst/>
                <a:uLnTx/>
                <a:uFillTx/>
                <a:latin typeface="Calibri" panose="020F0502020204030204" pitchFamily="34" charset="0"/>
                <a:ea typeface="+mn-ea"/>
                <a:cs typeface="Calibri" panose="020F0502020204030204" pitchFamily="34" charset="0"/>
              </a:rPr>
              <a:t>metabolico</a:t>
            </a:r>
            <a:r>
              <a:rPr kumimoji="0" lang="es-ES" altLang="en-US" sz="2400" b="0"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 de la hiperglucemia (</a:t>
            </a:r>
            <a:r>
              <a:rPr kumimoji="0" lang="es-ES" altLang="en-US"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es el principal estimulo patogénico</a:t>
            </a:r>
            <a:r>
              <a:rPr kumimoji="0" lang="es-ES" altLang="en-US" sz="2400" b="0"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 (con la consecuente producción de </a:t>
            </a:r>
            <a:r>
              <a:rPr kumimoji="0" lang="es-ES" altLang="en-US" sz="2400" b="0" i="0" u="none" strike="noStrike" kern="1200" cap="none" spc="0" normalizeH="0" baseline="0" noProof="0" dirty="0" err="1">
                <a:ln>
                  <a:noFill/>
                </a:ln>
                <a:solidFill>
                  <a:srgbClr val="3333CC"/>
                </a:solidFill>
                <a:effectLst/>
                <a:uLnTx/>
                <a:uFillTx/>
                <a:latin typeface="Calibri" panose="020F0502020204030204" pitchFamily="34" charset="0"/>
                <a:ea typeface="+mn-ea"/>
                <a:cs typeface="Calibri" panose="020F0502020204030204" pitchFamily="34" charset="0"/>
              </a:rPr>
              <a:t>AGEs</a:t>
            </a:r>
            <a:r>
              <a:rPr kumimoji="0" lang="es-ES" altLang="en-US" sz="2400" b="0"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 y de la Angiotensina II </a:t>
            </a: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(mecanismo hemodinámico de progresión). En una situación en la que hay unos mediadores secundarios de lesión tisular  (Stress oxidativo y Citoquinas inflamatorias y </a:t>
            </a:r>
            <a:r>
              <a:rPr kumimoji="0" lang="es-E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fibrogénicas</a:t>
            </a: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como TGFß1 y MCP1. Y finalmente se produce una respuesta de lesión celular renal  (endotelio, pérdida de </a:t>
            </a:r>
            <a:r>
              <a:rPr kumimoji="0" lang="es-E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podocitos</a:t>
            </a: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s-E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podocitopenia</a:t>
            </a: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activación de células tubulares) e hipertrofia celular, con:</a:t>
            </a:r>
          </a:p>
          <a:p>
            <a:pPr marL="0" marR="0" lvl="0" indent="0" algn="l" defTabSz="762000" rtl="0" eaLnBrk="1" fontAlgn="base" latinLnBrk="0" hangingPunct="1">
              <a:lnSpc>
                <a:spcPct val="100000"/>
              </a:lnSpc>
              <a:spcBef>
                <a:spcPct val="0"/>
              </a:spcBef>
              <a:spcAft>
                <a:spcPct val="0"/>
              </a:spcAft>
              <a:buClrTx/>
              <a:buSzTx/>
              <a:buFontTx/>
              <a:buChar char="•"/>
              <a:tabLst/>
              <a:defRPr/>
            </a:pP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s-E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Hiperproduccion</a:t>
            </a: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matriz extracelular: depósito de matriz extracelular</a:t>
            </a:r>
          </a:p>
          <a:p>
            <a:pPr marL="0" marR="0" lvl="0" indent="0" algn="l" defTabSz="762000" rtl="0" eaLnBrk="1" fontAlgn="base" latinLnBrk="0" hangingPunct="1">
              <a:lnSpc>
                <a:spcPct val="100000"/>
              </a:lnSpc>
              <a:spcBef>
                <a:spcPct val="0"/>
              </a:spcBef>
              <a:spcAft>
                <a:spcPct val="0"/>
              </a:spcAft>
              <a:buClrTx/>
              <a:buSzTx/>
              <a:buFontTx/>
              <a:buChar char="•"/>
              <a:tabLst/>
              <a:defRPr/>
            </a:pP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Alteraciones hemodinámicas: HTA sistémica e intraglomerular con hiperfiltración glomerular, isquemia</a:t>
            </a:r>
          </a:p>
          <a:p>
            <a:pPr marL="0" marR="0" lvl="0" indent="0" algn="l" defTabSz="762000" rtl="0" eaLnBrk="1" fontAlgn="base" latinLnBrk="0" hangingPunct="1">
              <a:lnSpc>
                <a:spcPct val="100000"/>
              </a:lnSpc>
              <a:spcBef>
                <a:spcPct val="0"/>
              </a:spcBef>
              <a:spcAft>
                <a:spcPct val="0"/>
              </a:spcAft>
              <a:buClrTx/>
              <a:buSzTx/>
              <a:buFontTx/>
              <a:buChar char="•"/>
              <a:tabLst/>
              <a:defRPr/>
            </a:pPr>
            <a:r>
              <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Inflamación</a:t>
            </a:r>
          </a:p>
          <a:p>
            <a:endParaRPr lang="es-ES" sz="1200" b="0" i="1"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La enfermedad renal diabética es una enfermedad compleja y heterogénea con numerosas vías etiológicas y patogénicas superpuestas. La hiperglucemia da como resultado la producción de productos finales de </a:t>
            </a:r>
            <a:r>
              <a:rPr lang="es-ES" sz="1200" b="0" i="0" kern="1200" dirty="0" err="1">
                <a:solidFill>
                  <a:schemeClr val="tx1"/>
                </a:solidFill>
                <a:effectLst/>
                <a:latin typeface="+mn-lt"/>
                <a:ea typeface="+mn-ea"/>
                <a:cs typeface="+mn-cs"/>
              </a:rPr>
              <a:t>glicación</a:t>
            </a:r>
            <a:r>
              <a:rPr lang="es-ES" sz="1200" b="0" i="0" kern="1200" dirty="0">
                <a:solidFill>
                  <a:schemeClr val="tx1"/>
                </a:solidFill>
                <a:effectLst/>
                <a:latin typeface="+mn-lt"/>
                <a:ea typeface="+mn-ea"/>
                <a:cs typeface="+mn-cs"/>
              </a:rPr>
              <a:t> avanzada (AGE) y especies reactivas de oxígeno. Estos productos metabólicos aberrantes activan la señalización intercelular para la expresión génica </a:t>
            </a:r>
            <a:r>
              <a:rPr lang="es-ES" sz="1200" b="0" i="0" kern="1200" dirty="0" err="1">
                <a:solidFill>
                  <a:schemeClr val="tx1"/>
                </a:solidFill>
                <a:effectLst/>
                <a:latin typeface="+mn-lt"/>
                <a:ea typeface="+mn-ea"/>
                <a:cs typeface="+mn-cs"/>
              </a:rPr>
              <a:t>proinflamatoria</a:t>
            </a:r>
            <a:r>
              <a:rPr lang="es-ES" sz="1200" b="0" i="0" kern="1200" dirty="0">
                <a:solidFill>
                  <a:schemeClr val="tx1"/>
                </a:solidFill>
                <a:effectLst/>
                <a:latin typeface="+mn-lt"/>
                <a:ea typeface="+mn-ea"/>
                <a:cs typeface="+mn-cs"/>
              </a:rPr>
              <a:t> y </a:t>
            </a:r>
            <a:r>
              <a:rPr lang="es-ES" sz="1200" b="0" i="0" kern="1200" dirty="0" err="1">
                <a:solidFill>
                  <a:schemeClr val="tx1"/>
                </a:solidFill>
                <a:effectLst/>
                <a:latin typeface="+mn-lt"/>
                <a:ea typeface="+mn-ea"/>
                <a:cs typeface="+mn-cs"/>
              </a:rPr>
              <a:t>profibrótica</a:t>
            </a:r>
            <a:r>
              <a:rPr lang="es-ES" sz="1200" b="0" i="0" kern="1200" dirty="0">
                <a:solidFill>
                  <a:schemeClr val="tx1"/>
                </a:solidFill>
                <a:effectLst/>
                <a:latin typeface="+mn-lt"/>
                <a:ea typeface="+mn-ea"/>
                <a:cs typeface="+mn-cs"/>
              </a:rPr>
              <a:t> con la producción de una serie de mediadores para la lesión celular.</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Si bien la hiperglucemia indudablemente juega un papel central, la </a:t>
            </a:r>
            <a:r>
              <a:rPr lang="es-ES" sz="1200" b="0" i="0" kern="1200" dirty="0" err="1">
                <a:solidFill>
                  <a:schemeClr val="tx1"/>
                </a:solidFill>
                <a:effectLst/>
                <a:latin typeface="+mn-lt"/>
                <a:ea typeface="+mn-ea"/>
                <a:cs typeface="+mn-cs"/>
              </a:rPr>
              <a:t>hiperinsulinemia</a:t>
            </a:r>
            <a:r>
              <a:rPr lang="es-ES" sz="1200" b="0" i="0" kern="1200" dirty="0">
                <a:solidFill>
                  <a:schemeClr val="tx1"/>
                </a:solidFill>
                <a:effectLst/>
                <a:latin typeface="+mn-lt"/>
                <a:ea typeface="+mn-ea"/>
                <a:cs typeface="+mn-cs"/>
              </a:rPr>
              <a:t> y la resistencia a la insulina también pueden incitar mecanismos patogénicos, posiblemente explicando la variación en la histopatología entre la diabetes tipo 1 y la tipo 2.</a:t>
            </a:r>
          </a:p>
          <a:p>
            <a:r>
              <a:rPr lang="es-ES" sz="1200" b="0" i="0" kern="1200" dirty="0">
                <a:solidFill>
                  <a:schemeClr val="tx1"/>
                </a:solidFill>
                <a:effectLst/>
                <a:latin typeface="+mn-lt"/>
                <a:ea typeface="+mn-ea"/>
                <a:cs typeface="+mn-cs"/>
              </a:rPr>
              <a:t>En la patogenia de la nefropatía diabética intervienen:</a:t>
            </a:r>
          </a:p>
          <a:p>
            <a:r>
              <a:rPr lang="es-ES" sz="1200" b="0" i="0" kern="1200" dirty="0">
                <a:solidFill>
                  <a:schemeClr val="tx1"/>
                </a:solidFill>
                <a:effectLst/>
                <a:latin typeface="+mn-lt"/>
                <a:ea typeface="+mn-ea"/>
                <a:cs typeface="+mn-cs"/>
              </a:rPr>
              <a:t>- Factores genéticos. La agregación familiar se ha mostrado como un factor predisponente. No todos los diabéticos desarrollan nefropatía. Probablemente existan factores favorecedores genéticos o de agregación familiar que favorezcan el desarrollo de nefropatía. Por ejemplo, en la diabetes tipo 2, la agrupación familiar está bien documentada</a:t>
            </a:r>
          </a:p>
          <a:p>
            <a:r>
              <a:rPr lang="es-ES" sz="1200" b="0" i="0" kern="1200" dirty="0">
                <a:solidFill>
                  <a:schemeClr val="tx1"/>
                </a:solidFill>
                <a:effectLst/>
                <a:latin typeface="+mn-lt"/>
                <a:ea typeface="+mn-ea"/>
                <a:cs typeface="+mn-cs"/>
              </a:rPr>
              <a:t>en indios </a:t>
            </a:r>
            <a:r>
              <a:rPr lang="es-ES" sz="1200" b="0" i="0" kern="1200" dirty="0" err="1">
                <a:solidFill>
                  <a:schemeClr val="tx1"/>
                </a:solidFill>
                <a:effectLst/>
                <a:latin typeface="+mn-lt"/>
                <a:ea typeface="+mn-ea"/>
                <a:cs typeface="+mn-cs"/>
              </a:rPr>
              <a:t>pima</a:t>
            </a:r>
            <a:r>
              <a:rPr lang="es-ES" sz="1200" b="0" i="0" kern="1200" dirty="0">
                <a:solidFill>
                  <a:schemeClr val="tx1"/>
                </a:solidFill>
                <a:effectLst/>
                <a:latin typeface="+mn-lt"/>
                <a:ea typeface="+mn-ea"/>
                <a:cs typeface="+mn-cs"/>
              </a:rPr>
              <a:t>.</a:t>
            </a:r>
          </a:p>
          <a:p>
            <a:r>
              <a:rPr lang="es-ES" sz="1200" b="0" i="0" kern="1200" dirty="0">
                <a:solidFill>
                  <a:schemeClr val="tx1"/>
                </a:solidFill>
                <a:effectLst/>
                <a:latin typeface="+mn-lt"/>
                <a:ea typeface="+mn-ea"/>
                <a:cs typeface="+mn-cs"/>
              </a:rPr>
              <a:t>Factores metabólicos, cambios hemodinámicos, hiperfiltración, inflamación y estrés oxidativo.</a:t>
            </a:r>
          </a:p>
          <a:p>
            <a:endParaRPr lang="es-ES" sz="1200" b="0" i="0" kern="1200" dirty="0">
              <a:solidFill>
                <a:schemeClr val="tx1"/>
              </a:solidFill>
              <a:effectLst/>
              <a:latin typeface="+mn-lt"/>
              <a:ea typeface="+mn-ea"/>
              <a:cs typeface="+mn-cs"/>
            </a:endParaRPr>
          </a:p>
          <a:p>
            <a:r>
              <a:rPr lang="es-ES" sz="1200" b="0" i="1"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5"/>
          </p:nvPr>
        </p:nvSpPr>
        <p:spPr/>
        <p:txBody>
          <a:bodyPr/>
          <a:lstStyle/>
          <a:p>
            <a:fld id="{E52D3048-B3BC-524B-B493-646B8C0AE798}" type="slidenum">
              <a:rPr lang="es-ES" smtClean="0"/>
              <a:t>11</a:t>
            </a:fld>
            <a:endParaRPr lang="es-ES"/>
          </a:p>
        </p:txBody>
      </p:sp>
    </p:spTree>
    <p:extLst>
      <p:ext uri="{BB962C8B-B14F-4D97-AF65-F5344CB8AC3E}">
        <p14:creationId xmlns:p14="http://schemas.microsoft.com/office/powerpoint/2010/main" val="171883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el contexto de vías patogénicas diferentes se desarrollan las lesiones glomerulares y </a:t>
            </a:r>
            <a:r>
              <a:rPr lang="es-ES" dirty="0" err="1"/>
              <a:t>tubulointersticiales</a:t>
            </a:r>
            <a:r>
              <a:rPr lang="es-ES" dirty="0"/>
              <a:t> que dan lugar a los cambios de la nefropatía diabética.</a:t>
            </a:r>
          </a:p>
          <a:p>
            <a:endParaRPr lang="es-ES" dirty="0"/>
          </a:p>
          <a:p>
            <a:r>
              <a:rPr lang="es-ES" dirty="0"/>
              <a:t>La enfermedad renal diabética induce cambios estructurales tanto en glomérulo como en </a:t>
            </a:r>
            <a:r>
              <a:rPr lang="es-ES" dirty="0" err="1"/>
              <a:t>tubulos</a:t>
            </a:r>
            <a:r>
              <a:rPr lang="es-ES" dirty="0"/>
              <a:t>.</a:t>
            </a:r>
          </a:p>
          <a:p>
            <a:r>
              <a:rPr lang="es-ES" b="1" dirty="0"/>
              <a:t>Cambios glomerulares</a:t>
            </a:r>
            <a:r>
              <a:rPr lang="es-ES" dirty="0"/>
              <a:t>:</a:t>
            </a:r>
          </a:p>
          <a:p>
            <a:pPr defTabSz="457200"/>
            <a:r>
              <a:rPr lang="es-ES" sz="1200" dirty="0">
                <a:solidFill>
                  <a:prstClr val="black"/>
                </a:solidFill>
              </a:rPr>
              <a:t>-Engrosamiento MBG</a:t>
            </a:r>
          </a:p>
          <a:p>
            <a:pPr defTabSz="457200"/>
            <a:r>
              <a:rPr lang="es-ES" sz="1200" dirty="0">
                <a:solidFill>
                  <a:prstClr val="black"/>
                </a:solidFill>
              </a:rPr>
              <a:t>-Expansión mesangial</a:t>
            </a:r>
          </a:p>
          <a:p>
            <a:pPr defTabSz="457200"/>
            <a:r>
              <a:rPr lang="es-ES" sz="1200" dirty="0">
                <a:solidFill>
                  <a:prstClr val="black"/>
                </a:solidFill>
              </a:rPr>
              <a:t>-Esclerosis nodular</a:t>
            </a:r>
          </a:p>
          <a:p>
            <a:pPr defTabSz="457200"/>
            <a:r>
              <a:rPr lang="es-ES" sz="1200" b="1" dirty="0">
                <a:solidFill>
                  <a:prstClr val="black"/>
                </a:solidFill>
                <a:latin typeface="+mn-lt"/>
              </a:rPr>
              <a:t>Y cambios </a:t>
            </a:r>
            <a:r>
              <a:rPr lang="es-ES" sz="1200" b="1" dirty="0" err="1">
                <a:solidFill>
                  <a:prstClr val="black"/>
                </a:solidFill>
                <a:latin typeface="+mn-lt"/>
              </a:rPr>
              <a:t>tubulointersticiales</a:t>
            </a:r>
            <a:r>
              <a:rPr lang="es-ES" sz="1200" b="1" dirty="0">
                <a:solidFill>
                  <a:prstClr val="black"/>
                </a:solidFill>
                <a:latin typeface="+mn-lt"/>
              </a:rPr>
              <a:t>:</a:t>
            </a:r>
          </a:p>
          <a:p>
            <a:pPr algn="l" defTabSz="457200"/>
            <a:r>
              <a:rPr lang="es-ES" dirty="0">
                <a:solidFill>
                  <a:prstClr val="black"/>
                </a:solidFill>
              </a:rPr>
              <a:t>-Fibrosis intersticial</a:t>
            </a:r>
          </a:p>
          <a:p>
            <a:pPr algn="l" defTabSz="457200"/>
            <a:r>
              <a:rPr lang="es-ES" dirty="0">
                <a:solidFill>
                  <a:prstClr val="black"/>
                </a:solidFill>
              </a:rPr>
              <a:t>-Atrofia tubular</a:t>
            </a:r>
          </a:p>
          <a:p>
            <a:pPr algn="l" defTabSz="457200"/>
            <a:r>
              <a:rPr lang="es-ES" dirty="0">
                <a:solidFill>
                  <a:prstClr val="black"/>
                </a:solidFill>
              </a:rPr>
              <a:t>-Engrosamiento de MBT</a:t>
            </a:r>
            <a:endParaRPr lang="es-ES" dirty="0">
              <a:solidFill>
                <a:prstClr val="black"/>
              </a:solidFill>
              <a:latin typeface="+mn-lt"/>
            </a:endParaRPr>
          </a:p>
          <a:p>
            <a:endParaRPr lang="es-ES" dirty="0"/>
          </a:p>
          <a:p>
            <a:r>
              <a:rPr lang="es-ES" dirty="0"/>
              <a:t>En el contexto de vías patogénicas diferentes se desarrollan las lesiones glomerulares y </a:t>
            </a:r>
            <a:r>
              <a:rPr lang="es-ES" dirty="0" err="1"/>
              <a:t>tubulointersticiales</a:t>
            </a:r>
            <a:r>
              <a:rPr lang="es-ES" dirty="0"/>
              <a:t> que dan lugar a los cambios de la nefropatía diabética.</a:t>
            </a:r>
          </a:p>
          <a:p>
            <a:endParaRPr lang="es-ES" dirty="0"/>
          </a:p>
          <a:p>
            <a:pPr marL="571500" marR="0" lvl="1" indent="0" algn="l" defTabSz="762000" rtl="0" eaLnBrk="0" fontAlgn="base" latinLnBrk="0" hangingPunct="0">
              <a:lnSpc>
                <a:spcPct val="100000"/>
              </a:lnSpc>
              <a:spcBef>
                <a:spcPct val="25000"/>
              </a:spcBef>
              <a:spcAft>
                <a:spcPct val="0"/>
              </a:spcAft>
              <a:buClr>
                <a:srgbClr val="FF6633"/>
              </a:buClr>
              <a:buSzPct val="150000"/>
              <a:buFontTx/>
              <a:buChar char="•"/>
              <a:tabLst/>
              <a:defRPr/>
            </a:pPr>
            <a:r>
              <a:rPr kumimoji="0" lang="es-ES" alt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refuerzo de MBG con </a:t>
            </a:r>
            <a:r>
              <a:rPr kumimoji="0" lang="es-ES" altLang="en-US" sz="2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IgG</a:t>
            </a:r>
            <a:r>
              <a:rPr kumimoji="0" lang="es-ES" alt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(no hay C3)</a:t>
            </a:r>
          </a:p>
          <a:p>
            <a:pPr marL="571500" marR="0" lvl="1" indent="0" algn="l" defTabSz="762000" rtl="0" eaLnBrk="0" fontAlgn="base" latinLnBrk="0" hangingPunct="0">
              <a:lnSpc>
                <a:spcPct val="100000"/>
              </a:lnSpc>
              <a:spcBef>
                <a:spcPct val="25000"/>
              </a:spcBef>
              <a:spcAft>
                <a:spcPct val="0"/>
              </a:spcAft>
              <a:buClr>
                <a:srgbClr val="FF6633"/>
              </a:buClr>
              <a:buSzPct val="150000"/>
              <a:buFontTx/>
              <a:buChar char="•"/>
              <a:tabLst/>
              <a:defRPr/>
            </a:pPr>
            <a:r>
              <a:rPr kumimoji="0" lang="es-ES" alt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 aumento difuso de la MBG</a:t>
            </a:r>
          </a:p>
          <a:p>
            <a:endParaRPr lang="es-ES" dirty="0"/>
          </a:p>
          <a:p>
            <a:r>
              <a:rPr lang="es-ES" sz="1200" b="0" i="0" u="none" strike="noStrike" kern="1200" baseline="0" dirty="0" err="1">
                <a:solidFill>
                  <a:schemeClr val="tx1"/>
                </a:solidFill>
                <a:latin typeface="+mn-lt"/>
                <a:ea typeface="+mn-ea"/>
                <a:cs typeface="+mn-cs"/>
              </a:rPr>
              <a:t>Different</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pathways</a:t>
            </a:r>
            <a:r>
              <a:rPr lang="es-ES" sz="1200" b="0" i="0" u="none" strike="noStrike" kern="1200" baseline="0" dirty="0">
                <a:solidFill>
                  <a:schemeClr val="tx1"/>
                </a:solidFill>
                <a:latin typeface="+mn-lt"/>
                <a:ea typeface="+mn-ea"/>
                <a:cs typeface="+mn-cs"/>
              </a:rPr>
              <a:t> and </a:t>
            </a:r>
            <a:r>
              <a:rPr lang="es-ES" sz="1200" b="0" i="0" u="none" strike="noStrike" kern="1200" baseline="0" dirty="0" err="1">
                <a:solidFill>
                  <a:schemeClr val="tx1"/>
                </a:solidFill>
                <a:latin typeface="+mn-lt"/>
                <a:ea typeface="+mn-ea"/>
                <a:cs typeface="+mn-cs"/>
              </a:rPr>
              <a:t>networks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involved</a:t>
            </a:r>
            <a:r>
              <a:rPr lang="es-ES" sz="1200" b="0" i="0" u="none" strike="noStrike" kern="1200" baseline="0" dirty="0">
                <a:solidFill>
                  <a:schemeClr val="tx1"/>
                </a:solidFill>
                <a:latin typeface="+mn-lt"/>
                <a:ea typeface="+mn-ea"/>
                <a:cs typeface="+mn-cs"/>
              </a:rPr>
              <a:t> in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initiation</a:t>
            </a:r>
            <a:r>
              <a:rPr lang="es-ES" sz="1200" b="0" i="0" u="none" strike="noStrike" kern="1200" baseline="0" dirty="0">
                <a:solidFill>
                  <a:schemeClr val="tx1"/>
                </a:solidFill>
                <a:latin typeface="+mn-lt"/>
                <a:ea typeface="+mn-ea"/>
                <a:cs typeface="+mn-cs"/>
              </a:rPr>
              <a:t> and </a:t>
            </a:r>
            <a:r>
              <a:rPr lang="es-ES" sz="1200" b="0" i="0" u="none" strike="noStrike" kern="1200" baseline="0" dirty="0" err="1">
                <a:solidFill>
                  <a:schemeClr val="tx1"/>
                </a:solidFill>
                <a:latin typeface="+mn-lt"/>
                <a:ea typeface="+mn-ea"/>
                <a:cs typeface="+mn-cs"/>
              </a:rPr>
              <a:t>progression</a:t>
            </a:r>
            <a:r>
              <a:rPr lang="es-ES" sz="1200" b="0" i="0" u="none" strike="noStrike" kern="1200" baseline="0" dirty="0">
                <a:solidFill>
                  <a:schemeClr val="tx1"/>
                </a:solidFill>
                <a:latin typeface="+mn-lt"/>
                <a:ea typeface="+mn-ea"/>
                <a:cs typeface="+mn-cs"/>
              </a:rPr>
              <a:t> of </a:t>
            </a:r>
            <a:r>
              <a:rPr lang="es-ES" sz="1200" b="0" i="0" u="none" strike="noStrike" kern="1200" baseline="0" dirty="0" err="1">
                <a:solidFill>
                  <a:schemeClr val="tx1"/>
                </a:solidFill>
                <a:latin typeface="+mn-lt"/>
                <a:ea typeface="+mn-ea"/>
                <a:cs typeface="+mn-cs"/>
              </a:rPr>
              <a:t>diabetic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kidney</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disease</a:t>
            </a:r>
            <a:r>
              <a:rPr lang="es-ES" sz="1200" b="0" i="0" u="none" strike="noStrike" kern="1200" baseline="0" dirty="0">
                <a:solidFill>
                  <a:schemeClr val="tx1"/>
                </a:solidFill>
                <a:latin typeface="+mn-lt"/>
                <a:ea typeface="+mn-ea"/>
                <a:cs typeface="+mn-cs"/>
              </a:rPr>
              <a:t>. AGE, </a:t>
            </a:r>
            <a:r>
              <a:rPr lang="es-ES" sz="1200" b="0" i="0" u="none" strike="noStrike" kern="1200" baseline="0" dirty="0" err="1">
                <a:solidFill>
                  <a:schemeClr val="tx1"/>
                </a:solidFill>
                <a:latin typeface="+mn-lt"/>
                <a:ea typeface="+mn-ea"/>
                <a:cs typeface="+mn-cs"/>
              </a:rPr>
              <a:t>advanced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glycation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end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product</a:t>
            </a:r>
            <a:r>
              <a:rPr lang="es-ES" sz="1200" b="0" i="0" u="none" strike="noStrike" kern="1200" baseline="0" dirty="0">
                <a:solidFill>
                  <a:schemeClr val="tx1"/>
                </a:solidFill>
                <a:latin typeface="+mn-lt"/>
                <a:ea typeface="+mn-ea"/>
                <a:cs typeface="+mn-cs"/>
              </a:rPr>
              <a:t>; CTGF, </a:t>
            </a:r>
            <a:r>
              <a:rPr lang="es-ES" sz="1200" b="0" i="0" u="none" strike="noStrike" kern="1200" baseline="0" dirty="0" err="1">
                <a:solidFill>
                  <a:schemeClr val="tx1"/>
                </a:solidFill>
                <a:latin typeface="+mn-lt"/>
                <a:ea typeface="+mn-ea"/>
                <a:cs typeface="+mn-cs"/>
              </a:rPr>
              <a:t>connective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tissue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growth</a:t>
            </a:r>
            <a:r>
              <a:rPr lang="es-ES" sz="1200" b="0" i="0" u="none" strike="noStrike" kern="1200" baseline="0" dirty="0">
                <a:solidFill>
                  <a:schemeClr val="tx1"/>
                </a:solidFill>
                <a:latin typeface="+mn-lt"/>
                <a:ea typeface="+mn-ea"/>
                <a:cs typeface="+mn-cs"/>
              </a:rPr>
              <a:t> factor; JAKSTAT, </a:t>
            </a:r>
            <a:r>
              <a:rPr lang="es-ES" sz="1200" b="0" i="0" u="none" strike="noStrike" kern="1200" baseline="0" dirty="0" err="1">
                <a:solidFill>
                  <a:schemeClr val="tx1"/>
                </a:solidFill>
                <a:latin typeface="+mn-lt"/>
                <a:ea typeface="+mn-ea"/>
                <a:cs typeface="+mn-cs"/>
              </a:rPr>
              <a:t>Janus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kinase</a:t>
            </a:r>
            <a:r>
              <a:rPr lang="es-ES" sz="1200" b="0" i="0" u="none" strike="noStrike" kern="1200" baseline="0" dirty="0">
                <a:solidFill>
                  <a:schemeClr val="tx1"/>
                </a:solidFill>
                <a:latin typeface="+mn-lt"/>
                <a:ea typeface="+mn-ea"/>
                <a:cs typeface="+mn-cs"/>
              </a:rPr>
              <a:t>/</a:t>
            </a:r>
            <a:r>
              <a:rPr lang="es-ES" sz="1200" b="0" i="0" u="none" strike="noStrike" kern="1200" baseline="0" dirty="0" err="1">
                <a:solidFill>
                  <a:schemeClr val="tx1"/>
                </a:solidFill>
                <a:latin typeface="+mn-lt"/>
                <a:ea typeface="+mn-ea"/>
                <a:cs typeface="+mn-cs"/>
              </a:rPr>
              <a:t>signal</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transducer</a:t>
            </a:r>
            <a:r>
              <a:rPr lang="es-ES" sz="1200" b="0" i="0" u="none" strike="noStrike" kern="1200" baseline="0" dirty="0">
                <a:solidFill>
                  <a:schemeClr val="tx1"/>
                </a:solidFill>
                <a:latin typeface="+mn-lt"/>
                <a:ea typeface="+mn-ea"/>
                <a:cs typeface="+mn-cs"/>
              </a:rPr>
              <a:t> and </a:t>
            </a:r>
            <a:r>
              <a:rPr lang="es-ES" sz="1200" b="0" i="0" u="none" strike="noStrike" kern="1200" baseline="0" dirty="0" err="1">
                <a:solidFill>
                  <a:schemeClr val="tx1"/>
                </a:solidFill>
                <a:latin typeface="+mn-lt"/>
                <a:ea typeface="+mn-ea"/>
                <a:cs typeface="+mn-cs"/>
              </a:rPr>
              <a:t>activator</a:t>
            </a:r>
            <a:r>
              <a:rPr lang="es-ES" sz="1200" b="0" i="0" u="none" strike="noStrike" kern="1200" baseline="0" dirty="0">
                <a:solidFill>
                  <a:schemeClr val="tx1"/>
                </a:solidFill>
                <a:latin typeface="+mn-lt"/>
                <a:ea typeface="+mn-ea"/>
                <a:cs typeface="+mn-cs"/>
              </a:rPr>
              <a:t> of </a:t>
            </a:r>
            <a:r>
              <a:rPr lang="es-ES" sz="1200" b="0" i="0" u="none" strike="noStrike" kern="1200" baseline="0" dirty="0" err="1">
                <a:solidFill>
                  <a:schemeClr val="tx1"/>
                </a:solidFill>
                <a:latin typeface="+mn-lt"/>
                <a:ea typeface="+mn-ea"/>
                <a:cs typeface="+mn-cs"/>
              </a:rPr>
              <a:t>transcription</a:t>
            </a:r>
            <a:r>
              <a:rPr lang="es-ES" sz="1200" b="0" i="0" u="none" strike="noStrike" kern="1200" baseline="0" dirty="0">
                <a:solidFill>
                  <a:schemeClr val="tx1"/>
                </a:solidFill>
                <a:latin typeface="+mn-lt"/>
                <a:ea typeface="+mn-ea"/>
                <a:cs typeface="+mn-cs"/>
              </a:rPr>
              <a:t>; PKC, </a:t>
            </a:r>
            <a:r>
              <a:rPr lang="es-ES" sz="1200" b="0" i="0" u="none" strike="noStrike" kern="1200" baseline="0" dirty="0" err="1">
                <a:solidFill>
                  <a:schemeClr val="tx1"/>
                </a:solidFill>
                <a:latin typeface="+mn-lt"/>
                <a:ea typeface="+mn-ea"/>
                <a:cs typeface="+mn-cs"/>
              </a:rPr>
              <a:t>protein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kinase</a:t>
            </a:r>
            <a:r>
              <a:rPr lang="es-ES" sz="1200" b="0" i="0" u="none" strike="noStrike" kern="1200" baseline="0" dirty="0">
                <a:solidFill>
                  <a:schemeClr val="tx1"/>
                </a:solidFill>
                <a:latin typeface="+mn-lt"/>
                <a:ea typeface="+mn-ea"/>
                <a:cs typeface="+mn-cs"/>
              </a:rPr>
              <a:t> C; RAAS, </a:t>
            </a:r>
            <a:r>
              <a:rPr lang="es-ES" sz="1200" b="0" i="0" u="none" strike="noStrike" kern="1200" baseline="0" dirty="0" err="1">
                <a:solidFill>
                  <a:schemeClr val="tx1"/>
                </a:solidFill>
                <a:latin typeface="+mn-lt"/>
                <a:ea typeface="+mn-ea"/>
                <a:cs typeface="+mn-cs"/>
              </a:rPr>
              <a:t>renin-angiotensin-aldosterone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system</a:t>
            </a:r>
            <a:r>
              <a:rPr lang="es-ES" sz="1200" b="0" i="0" u="none" strike="noStrike" kern="1200" baseline="0" dirty="0">
                <a:solidFill>
                  <a:schemeClr val="tx1"/>
                </a:solidFill>
                <a:latin typeface="+mn-lt"/>
                <a:ea typeface="+mn-ea"/>
                <a:cs typeface="+mn-cs"/>
              </a:rPr>
              <a:t>; ROS, reactive </a:t>
            </a:r>
            <a:r>
              <a:rPr lang="es-ES" sz="1200" b="0" i="0" u="none" strike="noStrike" kern="1200" baseline="0" dirty="0" err="1">
                <a:solidFill>
                  <a:schemeClr val="tx1"/>
                </a:solidFill>
                <a:latin typeface="+mn-lt"/>
                <a:ea typeface="+mn-ea"/>
                <a:cs typeface="+mn-cs"/>
              </a:rPr>
              <a:t>oxygen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species</a:t>
            </a:r>
            <a:r>
              <a:rPr lang="es-ES" sz="1200" b="0" i="0" u="none" strike="noStrike" kern="1200" baseline="0" dirty="0">
                <a:solidFill>
                  <a:schemeClr val="tx1"/>
                </a:solidFill>
                <a:latin typeface="+mn-lt"/>
                <a:ea typeface="+mn-ea"/>
                <a:cs typeface="+mn-cs"/>
              </a:rPr>
              <a:t>; SAA, </a:t>
            </a:r>
            <a:r>
              <a:rPr lang="es-ES" sz="1200" b="0" i="0" u="none" strike="noStrike" kern="1200" baseline="0" dirty="0" err="1">
                <a:solidFill>
                  <a:schemeClr val="tx1"/>
                </a:solidFill>
                <a:latin typeface="+mn-lt"/>
                <a:ea typeface="+mn-ea"/>
                <a:cs typeface="+mn-cs"/>
              </a:rPr>
              <a:t>serum</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amyloid</a:t>
            </a:r>
            <a:r>
              <a:rPr lang="es-ES" sz="1200" b="0" i="0" u="none" strike="noStrike" kern="1200" baseline="0" dirty="0">
                <a:solidFill>
                  <a:schemeClr val="tx1"/>
                </a:solidFill>
                <a:latin typeface="+mn-lt"/>
                <a:ea typeface="+mn-ea"/>
                <a:cs typeface="+mn-cs"/>
              </a:rPr>
              <a:t> A; VEGF-A, vascular </a:t>
            </a:r>
            <a:r>
              <a:rPr lang="es-ES" sz="1200" b="0" i="0" u="none" strike="noStrike" kern="1200" baseline="0" dirty="0" err="1">
                <a:solidFill>
                  <a:schemeClr val="tx1"/>
                </a:solidFill>
                <a:latin typeface="+mn-lt"/>
                <a:ea typeface="+mn-ea"/>
                <a:cs typeface="+mn-cs"/>
              </a:rPr>
              <a:t>endothelial</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growth</a:t>
            </a:r>
            <a:r>
              <a:rPr lang="es-ES" sz="1200" b="0" i="0" u="none" strike="noStrike" kern="1200" baseline="0" dirty="0">
                <a:solidFill>
                  <a:schemeClr val="tx1"/>
                </a:solidFill>
                <a:latin typeface="+mn-lt"/>
                <a:ea typeface="+mn-ea"/>
                <a:cs typeface="+mn-cs"/>
              </a:rPr>
              <a:t> factor A. *JAK/STAT </a:t>
            </a:r>
            <a:r>
              <a:rPr lang="es-ES" sz="1200" b="0" i="0" u="none" strike="noStrike" kern="1200" baseline="0" dirty="0" err="1">
                <a:solidFill>
                  <a:schemeClr val="tx1"/>
                </a:solidFill>
                <a:latin typeface="+mn-lt"/>
                <a:ea typeface="+mn-ea"/>
                <a:cs typeface="+mn-cs"/>
              </a:rPr>
              <a:t>signaling</a:t>
            </a:r>
            <a:r>
              <a:rPr lang="es-ES" sz="1200" b="0" i="0" u="none" strike="noStrike" kern="1200" baseline="0" dirty="0">
                <a:solidFill>
                  <a:schemeClr val="tx1"/>
                </a:solidFill>
                <a:latin typeface="+mn-lt"/>
                <a:ea typeface="+mn-ea"/>
                <a:cs typeface="+mn-cs"/>
              </a:rPr>
              <a:t> can be </a:t>
            </a:r>
            <a:r>
              <a:rPr lang="es-ES" sz="1200" b="0" i="0" u="none" strike="noStrike" kern="1200" baseline="0" dirty="0" err="1">
                <a:solidFill>
                  <a:schemeClr val="tx1"/>
                </a:solidFill>
                <a:latin typeface="+mn-lt"/>
                <a:ea typeface="+mn-ea"/>
                <a:cs typeface="+mn-cs"/>
              </a:rPr>
              <a:t>unchanged</a:t>
            </a:r>
            <a:r>
              <a:rPr lang="es-ES" sz="1200" b="0" i="0" u="none" strike="noStrike" kern="1200" baseline="0" dirty="0">
                <a:solidFill>
                  <a:schemeClr val="tx1"/>
                </a:solidFill>
                <a:latin typeface="+mn-lt"/>
                <a:ea typeface="+mn-ea"/>
                <a:cs typeface="+mn-cs"/>
              </a:rPr>
              <a:t> (↔) </a:t>
            </a:r>
            <a:r>
              <a:rPr lang="es-ES" sz="1200" b="0" i="0" u="none" strike="noStrike" kern="1200" baseline="0" dirty="0" err="1">
                <a:solidFill>
                  <a:schemeClr val="tx1"/>
                </a:solidFill>
                <a:latin typeface="+mn-lt"/>
                <a:ea typeface="+mn-ea"/>
                <a:cs typeface="+mn-cs"/>
              </a:rPr>
              <a:t>or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upregulated</a:t>
            </a:r>
            <a:r>
              <a:rPr lang="es-ES" sz="1200" b="0" i="0" u="none" strike="noStrike" kern="1200" baseline="0" dirty="0">
                <a:solidFill>
                  <a:schemeClr val="tx1"/>
                </a:solidFill>
                <a:latin typeface="+mn-lt"/>
                <a:ea typeface="+mn-ea"/>
                <a:cs typeface="+mn-cs"/>
              </a:rPr>
              <a:t> (↑) in </a:t>
            </a:r>
            <a:r>
              <a:rPr lang="es-ES" sz="1200" b="0" i="0" u="none" strike="noStrike" kern="1200" baseline="0" dirty="0" err="1">
                <a:solidFill>
                  <a:schemeClr val="tx1"/>
                </a:solidFill>
                <a:latin typeface="+mn-lt"/>
                <a:ea typeface="+mn-ea"/>
                <a:cs typeface="+mn-cs"/>
              </a:rPr>
              <a:t>early</a:t>
            </a:r>
            <a:r>
              <a:rPr lang="es-ES" sz="1200" b="0" i="0" u="none" strike="noStrike" kern="1200" baseline="0" dirty="0">
                <a:solidFill>
                  <a:schemeClr val="tx1"/>
                </a:solidFill>
                <a:latin typeface="+mn-lt"/>
                <a:ea typeface="+mn-ea"/>
                <a:cs typeface="+mn-cs"/>
              </a:rPr>
              <a:t> and </a:t>
            </a:r>
            <a:r>
              <a:rPr lang="es-ES" sz="1200" b="0" i="0" u="none" strike="noStrike" kern="1200" baseline="0" dirty="0" err="1">
                <a:solidFill>
                  <a:schemeClr val="tx1"/>
                </a:solidFill>
                <a:latin typeface="+mn-lt"/>
                <a:ea typeface="+mn-ea"/>
                <a:cs typeface="+mn-cs"/>
              </a:rPr>
              <a:t>later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stages</a:t>
            </a:r>
            <a:r>
              <a:rPr lang="es-ES" sz="1200" b="0" i="0" u="none" strike="noStrike" kern="1200" baseline="0" dirty="0">
                <a:solidFill>
                  <a:schemeClr val="tx1"/>
                </a:solidFill>
                <a:latin typeface="+mn-lt"/>
                <a:ea typeface="+mn-ea"/>
                <a:cs typeface="+mn-cs"/>
              </a:rPr>
              <a:t> of diabetes, </a:t>
            </a:r>
            <a:r>
              <a:rPr lang="es-ES" sz="1200" b="0" i="0" u="none" strike="noStrike" kern="1200" baseline="0" dirty="0" err="1">
                <a:solidFill>
                  <a:schemeClr val="tx1"/>
                </a:solidFill>
                <a:latin typeface="+mn-lt"/>
                <a:ea typeface="+mn-ea"/>
                <a:cs typeface="+mn-cs"/>
              </a:rPr>
              <a:t>respectively</a:t>
            </a:r>
            <a:r>
              <a:rPr lang="es-ES" sz="1200" b="0" i="0" u="none" strike="noStrike" kern="1200" baseline="0" dirty="0">
                <a:solidFill>
                  <a:schemeClr val="tx1"/>
                </a:solidFill>
                <a:latin typeface="+mn-lt"/>
                <a:ea typeface="+mn-ea"/>
                <a:cs typeface="+mn-cs"/>
              </a:rPr>
              <a:t>.</a:t>
            </a:r>
            <a:endParaRPr lang="es-ES" dirty="0"/>
          </a:p>
          <a:p>
            <a:endParaRPr lang="es-ES" dirty="0"/>
          </a:p>
        </p:txBody>
      </p:sp>
      <p:sp>
        <p:nvSpPr>
          <p:cNvPr id="4" name="Marcador de número de diapositiva 3"/>
          <p:cNvSpPr>
            <a:spLocks noGrp="1"/>
          </p:cNvSpPr>
          <p:nvPr>
            <p:ph type="sldNum" sz="quarter" idx="5"/>
          </p:nvPr>
        </p:nvSpPr>
        <p:spPr/>
        <p:txBody>
          <a:bodyPr/>
          <a:lstStyle/>
          <a:p>
            <a:fld id="{E52D3048-B3BC-524B-B493-646B8C0AE798}" type="slidenum">
              <a:rPr lang="es-ES" smtClean="0"/>
              <a:t>12</a:t>
            </a:fld>
            <a:endParaRPr lang="es-ES"/>
          </a:p>
        </p:txBody>
      </p:sp>
    </p:spTree>
    <p:extLst>
      <p:ext uri="{BB962C8B-B14F-4D97-AF65-F5344CB8AC3E}">
        <p14:creationId xmlns:p14="http://schemas.microsoft.com/office/powerpoint/2010/main" val="7835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Las consecuencias en órganos diana de la DM y de la ERD son tardías por lo que el diagnóstico se basará en la detección de albuminuria, mediante el cociente albúmina/creatinina en una muestra de orina aislada, o disminución del FGe (preferiblemente CKD-EPI). </a:t>
            </a:r>
          </a:p>
          <a:p>
            <a:r>
              <a:rPr lang="es-ES" sz="1200" b="0" i="0" kern="1200" dirty="0">
                <a:solidFill>
                  <a:schemeClr val="tx1"/>
                </a:solidFill>
                <a:effectLst/>
                <a:latin typeface="+mn-lt"/>
                <a:ea typeface="+mn-ea"/>
                <a:cs typeface="+mn-cs"/>
              </a:rPr>
              <a:t>Las primeras manifestaciones de la ERD se detectarán a través de estos parámetros, pero es importante considerar que no siempre seguirán el patrón clásico de la DM tipo 1 de albuminuria, con progresión a proteinuria y posterior descenso del FGe. </a:t>
            </a:r>
            <a:endParaRPr lang="es-ES" dirty="0"/>
          </a:p>
        </p:txBody>
      </p:sp>
      <p:sp>
        <p:nvSpPr>
          <p:cNvPr id="4" name="Marcador de número de diapositiva 3"/>
          <p:cNvSpPr>
            <a:spLocks noGrp="1"/>
          </p:cNvSpPr>
          <p:nvPr>
            <p:ph type="sldNum" sz="quarter" idx="5"/>
          </p:nvPr>
        </p:nvSpPr>
        <p:spPr/>
        <p:txBody>
          <a:bodyPr/>
          <a:lstStyle/>
          <a:p>
            <a:fld id="{E52D3048-B3BC-524B-B493-646B8C0AE798}" type="slidenum">
              <a:rPr lang="es-ES" smtClean="0"/>
              <a:t>13</a:t>
            </a:fld>
            <a:endParaRPr lang="es-ES"/>
          </a:p>
        </p:txBody>
      </p:sp>
    </p:spTree>
    <p:extLst>
      <p:ext uri="{BB962C8B-B14F-4D97-AF65-F5344CB8AC3E}">
        <p14:creationId xmlns:p14="http://schemas.microsoft.com/office/powerpoint/2010/main" val="398439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La combinación de las dos variables, FGe y el CAC en orina ha sido utilizada por las guías KDIGO (</a:t>
            </a:r>
            <a:r>
              <a:rPr lang="es-ES" sz="1200" b="0" i="0" kern="1200" dirty="0" err="1">
                <a:solidFill>
                  <a:schemeClr val="tx1"/>
                </a:solidFill>
                <a:effectLst/>
                <a:latin typeface="+mn-lt"/>
                <a:ea typeface="+mn-ea"/>
                <a:cs typeface="+mn-cs"/>
              </a:rPr>
              <a:t>Kidney</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Disease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Improving</a:t>
            </a:r>
            <a:r>
              <a:rPr lang="es-ES" sz="1200" b="0" i="0" kern="1200" dirty="0">
                <a:solidFill>
                  <a:schemeClr val="tx1"/>
                </a:solidFill>
                <a:effectLst/>
                <a:latin typeface="+mn-lt"/>
                <a:ea typeface="+mn-ea"/>
                <a:cs typeface="+mn-cs"/>
              </a:rPr>
              <a:t> Global </a:t>
            </a:r>
            <a:r>
              <a:rPr lang="es-ES" sz="1200" b="0" i="0" kern="1200" dirty="0" err="1">
                <a:solidFill>
                  <a:schemeClr val="tx1"/>
                </a:solidFill>
                <a:effectLst/>
                <a:latin typeface="+mn-lt"/>
                <a:ea typeface="+mn-ea"/>
                <a:cs typeface="+mn-cs"/>
              </a:rPr>
              <a:t>Outcomes</a:t>
            </a:r>
            <a:r>
              <a:rPr lang="es-ES" sz="1200" b="0" i="0" kern="1200" dirty="0">
                <a:solidFill>
                  <a:schemeClr val="tx1"/>
                </a:solidFill>
                <a:effectLst/>
                <a:latin typeface="+mn-lt"/>
                <a:ea typeface="+mn-ea"/>
                <a:cs typeface="+mn-cs"/>
              </a:rPr>
              <a:t>) para establecer una tabla de riesgo en la que se incluye el de la mortalidad global, la mortalidad CV, el inicio de terapia sustitutiva renal, la insuficiencia renal aguda y la progresión renal. Esta clasificación utilizada en la enfermedad renal crónica se aplica igualmente a la enfermedad renal de la DM.</a:t>
            </a:r>
          </a:p>
          <a:p>
            <a:endParaRPr lang="es-ES" dirty="0"/>
          </a:p>
        </p:txBody>
      </p:sp>
      <p:sp>
        <p:nvSpPr>
          <p:cNvPr id="4" name="Marcador de número de diapositiva 3"/>
          <p:cNvSpPr>
            <a:spLocks noGrp="1"/>
          </p:cNvSpPr>
          <p:nvPr>
            <p:ph type="sldNum" sz="quarter" idx="5"/>
          </p:nvPr>
        </p:nvSpPr>
        <p:spPr/>
        <p:txBody>
          <a:bodyPr/>
          <a:lstStyle/>
          <a:p>
            <a:fld id="{E52D3048-B3BC-524B-B493-646B8C0AE798}" type="slidenum">
              <a:rPr lang="es-ES" smtClean="0"/>
              <a:t>14</a:t>
            </a:fld>
            <a:endParaRPr lang="es-ES"/>
          </a:p>
        </p:txBody>
      </p:sp>
    </p:spTree>
    <p:extLst>
      <p:ext uri="{BB962C8B-B14F-4D97-AF65-F5344CB8AC3E}">
        <p14:creationId xmlns:p14="http://schemas.microsoft.com/office/powerpoint/2010/main" val="1120502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evolución de la nefropatía en la DM es muy variable y dependerá tanto de la existencia de factores de riesgo para su progresión como del grado de control de los mismos (aquellos susceptibles de ser controlados como la glucemia, HTA, </a:t>
            </a:r>
            <a:r>
              <a:rPr lang="es-ES" dirty="0" err="1"/>
              <a:t>proteiburia</a:t>
            </a:r>
            <a:r>
              <a:rPr lang="es-ES" dirty="0"/>
              <a:t>, obesidad,…).</a:t>
            </a:r>
          </a:p>
          <a:p>
            <a:endParaRPr lang="es-ES" dirty="0"/>
          </a:p>
          <a:p>
            <a:r>
              <a:rPr lang="es-ES" dirty="0"/>
              <a:t>Históricamente, se creía que los pacientes comenzaban con una tasa de filtración glomerular normal o elevada (hiperfiltración) y posteriormente podría aparecer microalbuminuria progresiva que evolucionaba a proteinuria y posteriormente se presentaba una reducción progresiva del FGe.</a:t>
            </a:r>
          </a:p>
          <a:p>
            <a:r>
              <a:rPr lang="es-ES" dirty="0"/>
              <a:t>Esta evolución ha sido la que viene presentándose en la DM tipo 1. Pero la DM 2 es mucho mas heterogénea en su presentación, se presenta con lesiones imbricadas de nefroangioesclerosis, envejecimiento renal o  nefrotoxicidad, de forma que es mas difícil caracterizar la evolución de la nefropatía de la DM tipo 2, siendo mucho mas </a:t>
            </a:r>
            <a:r>
              <a:rPr lang="es-ES" dirty="0" err="1"/>
              <a:t>heterogenea</a:t>
            </a:r>
            <a:r>
              <a:rPr lang="es-ES" dirty="0"/>
              <a:t>.</a:t>
            </a:r>
          </a:p>
          <a:p>
            <a:r>
              <a:rPr lang="es-ES" dirty="0"/>
              <a:t>En al imagen se puede observar la </a:t>
            </a:r>
            <a:r>
              <a:rPr lang="es-ES" dirty="0" err="1"/>
              <a:t>evolucion</a:t>
            </a:r>
            <a:r>
              <a:rPr lang="es-ES" dirty="0"/>
              <a:t> de la DM tipo 1, que puede aplicarse en muchos casos de DM tipo dos, pero no es la evolución típica.</a:t>
            </a:r>
          </a:p>
          <a:p>
            <a:endParaRPr lang="es-ES" dirty="0"/>
          </a:p>
          <a:p>
            <a:r>
              <a:rPr lang="es-ES" dirty="0"/>
              <a:t>Sin embargo, estudios recientes y resultados de los ensayos clínicos han mostrado que la albuminuria puede regresar, que los pacientes sin albuminuria o proteinuria significativa pueden presentar progresión de la insuficiencia renal. </a:t>
            </a:r>
          </a:p>
          <a:p>
            <a:r>
              <a:rPr lang="es-ES" sz="1200" b="0" i="0" kern="1200" dirty="0">
                <a:solidFill>
                  <a:schemeClr val="tx1"/>
                </a:solidFill>
                <a:effectLst/>
                <a:latin typeface="+mn-lt"/>
                <a:ea typeface="+mn-ea"/>
                <a:cs typeface="+mn-cs"/>
              </a:rPr>
              <a:t>Aunque la albuminuria y la proteinuria forman parte de la historia natural de la DM1, esta situación no es exactamente así en el curso evolutivo de la nefropatía de la DM2. Los datos de la encuesta NHANES III sugieren que el 30 % de los diabéticos tipo 2 con insuficiencia renal tienen una enfermedad renal no diabética, como lo demuestra la ausencia de albuminuria y retinopatía en esta subgrupo. </a:t>
            </a:r>
          </a:p>
          <a:p>
            <a:r>
              <a:rPr lang="es-ES" sz="1200" b="0" i="0" kern="1200" dirty="0">
                <a:solidFill>
                  <a:schemeClr val="tx1"/>
                </a:solidFill>
                <a:effectLst/>
                <a:latin typeface="+mn-lt"/>
                <a:ea typeface="+mn-ea"/>
                <a:cs typeface="+mn-cs"/>
              </a:rPr>
              <a:t>Hay pacientes que presentan incluso regresión de la nefropatía especialmente cuando reciben los nuevos fármacos que han demostrado beneficio renal (iSGLT2).</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Es importante recordar que durante toda la historia natural de la nefropatía diabética </a:t>
            </a:r>
            <a:endParaRPr lang="es-ES" dirty="0"/>
          </a:p>
        </p:txBody>
      </p:sp>
      <p:sp>
        <p:nvSpPr>
          <p:cNvPr id="4" name="Marcador de número de diapositiva 3"/>
          <p:cNvSpPr>
            <a:spLocks noGrp="1"/>
          </p:cNvSpPr>
          <p:nvPr>
            <p:ph type="sldNum" sz="quarter" idx="5"/>
          </p:nvPr>
        </p:nvSpPr>
        <p:spPr/>
        <p:txBody>
          <a:bodyPr/>
          <a:lstStyle/>
          <a:p>
            <a:fld id="{E52D3048-B3BC-524B-B493-646B8C0AE798}" type="slidenum">
              <a:rPr lang="es-ES" smtClean="0"/>
              <a:t>15</a:t>
            </a:fld>
            <a:endParaRPr lang="es-ES"/>
          </a:p>
        </p:txBody>
      </p:sp>
    </p:spTree>
    <p:extLst>
      <p:ext uri="{BB962C8B-B14F-4D97-AF65-F5344CB8AC3E}">
        <p14:creationId xmlns:p14="http://schemas.microsoft.com/office/powerpoint/2010/main" val="3829366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personas con diabetes (en particular la diabetes tipo 2) a menudo desarrollan enfermedades renales distintas de la nefropatía diabética. Las series de biopsias de riñón en diabetes tipo 2 han encontrado que la enfermedad glomerular no diabética, particularmente la nefropatía hipertensiva o isquémica, es tan común como la nefropatía diabética en personas con diabetes. Además, como la prevalencia de DM2 en la población está alrededor del 10 % es muy probable que los pacientes diabéticos presenten otras enfermedades renales (especialmente patología glomerular) diferentes de la diabetes.</a:t>
            </a:r>
          </a:p>
          <a:p>
            <a:r>
              <a:rPr lang="es-ES" dirty="0"/>
              <a:t>En la tabla se muestran algunas características que sugieren que la enfermedad renal sea nefropatía diabética (columna izquierda) o que sugieran una nefropatía no diabética (columna de la derecha).</a:t>
            </a:r>
          </a:p>
          <a:p>
            <a:r>
              <a:rPr lang="es-ES" dirty="0"/>
              <a:t>En el caso de sospecha de nefropatía diabética no será precisa la biopsia renal. En el caso de nefropatía no diabética puede plantearse la posibilidad de biopsia renal.</a:t>
            </a: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2C30E-6EC0-E745-875F-C799839230B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70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general será en las situaciones que se han visto en la columna de la derecha de la diapositiva anterior</a:t>
            </a:r>
          </a:p>
        </p:txBody>
      </p:sp>
      <p:sp>
        <p:nvSpPr>
          <p:cNvPr id="4" name="Marcador de número de diapositiva 3"/>
          <p:cNvSpPr>
            <a:spLocks noGrp="1"/>
          </p:cNvSpPr>
          <p:nvPr>
            <p:ph type="sldNum" sz="quarter" idx="5"/>
          </p:nvPr>
        </p:nvSpPr>
        <p:spPr/>
        <p:txBody>
          <a:bodyPr/>
          <a:lstStyle/>
          <a:p>
            <a:fld id="{E52D3048-B3BC-524B-B493-646B8C0AE798}" type="slidenum">
              <a:rPr lang="es-ES" smtClean="0"/>
              <a:t>18</a:t>
            </a:fld>
            <a:endParaRPr lang="es-ES"/>
          </a:p>
        </p:txBody>
      </p:sp>
    </p:spTree>
    <p:extLst>
      <p:ext uri="{BB962C8B-B14F-4D97-AF65-F5344CB8AC3E}">
        <p14:creationId xmlns:p14="http://schemas.microsoft.com/office/powerpoint/2010/main" val="77878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
            </a:r>
          </a:p>
        </p:txBody>
      </p:sp>
      <p:sp>
        <p:nvSpPr>
          <p:cNvPr id="4" name="Marcador de número de diapositiva 3"/>
          <p:cNvSpPr>
            <a:spLocks noGrp="1"/>
          </p:cNvSpPr>
          <p:nvPr>
            <p:ph type="sldNum" sz="quarter" idx="5"/>
          </p:nvPr>
        </p:nvSpPr>
        <p:spPr/>
        <p:txBody>
          <a:bodyPr/>
          <a:lstStyle/>
          <a:p>
            <a:fld id="{E52D3048-B3BC-524B-B493-646B8C0AE798}" type="slidenum">
              <a:rPr lang="es-ES" smtClean="0"/>
              <a:t>19</a:t>
            </a:fld>
            <a:endParaRPr lang="es-ES"/>
          </a:p>
        </p:txBody>
      </p:sp>
    </p:spTree>
    <p:extLst>
      <p:ext uri="{BB962C8B-B14F-4D97-AF65-F5344CB8AC3E}">
        <p14:creationId xmlns:p14="http://schemas.microsoft.com/office/powerpoint/2010/main" val="187574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
            </a:r>
          </a:p>
        </p:txBody>
      </p:sp>
      <p:sp>
        <p:nvSpPr>
          <p:cNvPr id="4" name="Marcador de número de diapositiva 3"/>
          <p:cNvSpPr>
            <a:spLocks noGrp="1"/>
          </p:cNvSpPr>
          <p:nvPr>
            <p:ph type="sldNum" sz="quarter" idx="5"/>
          </p:nvPr>
        </p:nvSpPr>
        <p:spPr/>
        <p:txBody>
          <a:bodyPr/>
          <a:lstStyle/>
          <a:p>
            <a:fld id="{E52D3048-B3BC-524B-B493-646B8C0AE798}" type="slidenum">
              <a:rPr lang="es-ES" smtClean="0"/>
              <a:t>20</a:t>
            </a:fld>
            <a:endParaRPr lang="es-ES"/>
          </a:p>
        </p:txBody>
      </p:sp>
    </p:spTree>
    <p:extLst>
      <p:ext uri="{BB962C8B-B14F-4D97-AF65-F5344CB8AC3E}">
        <p14:creationId xmlns:p14="http://schemas.microsoft.com/office/powerpoint/2010/main" val="81017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Las recientemente publicadas </a:t>
            </a:r>
            <a:r>
              <a:rPr lang="es-ES" dirty="0" err="1"/>
              <a:t>guias</a:t>
            </a:r>
            <a:r>
              <a:rPr lang="es-ES" dirty="0"/>
              <a:t> KDIGO nos indican que si el paciente presenta enfermedad renal crónica de la DM2 (</a:t>
            </a:r>
            <a:r>
              <a:rPr lang="es-ES" sz="1200" dirty="0"/>
              <a:t>albuminuria &gt; 30 mg/g y/o FGe &lt; 60 ml/min/1,73m2) deberá iniciarse con medidas generales de estilo de vida y tratamiento con metformina y un iSGLT2.</a:t>
            </a:r>
          </a:p>
          <a:p>
            <a:r>
              <a:rPr lang="es-ES" sz="1200" dirty="0"/>
              <a:t>Si no se logran los objetivos </a:t>
            </a:r>
            <a:r>
              <a:rPr lang="es-ES" sz="1200" dirty="0" err="1"/>
              <a:t>glucemicos</a:t>
            </a:r>
            <a:r>
              <a:rPr lang="es-ES" sz="1200" dirty="0"/>
              <a:t> se añadirán otros </a:t>
            </a:r>
            <a:r>
              <a:rPr lang="es-ES" sz="1200" dirty="0" err="1"/>
              <a:t>farmacos</a:t>
            </a:r>
            <a:r>
              <a:rPr lang="es-ES" sz="1200" dirty="0"/>
              <a:t>, </a:t>
            </a:r>
            <a:r>
              <a:rPr lang="es-ES" sz="1200" dirty="0" err="1"/>
              <a:t>prferiblemente</a:t>
            </a:r>
            <a:r>
              <a:rPr lang="es-ES" sz="1200" dirty="0"/>
              <a:t> AR GLP1.</a:t>
            </a:r>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DB8238-0198-AE42-87A3-B7581E568B9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18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nefropatía diabética o enfermedad renal diabética (ERD) es una enfermedad renal crónica atribuible a la diabetes.</a:t>
            </a:r>
          </a:p>
          <a:p>
            <a:r>
              <a:rPr lang="es-ES" dirty="0"/>
              <a:t>Su incidencia y prevalencia está aumentando en todo el mundo, en gran parte como respuesta a una epidemia mundial de diabetes.</a:t>
            </a:r>
          </a:p>
          <a:p>
            <a:r>
              <a:rPr lang="es-ES" dirty="0"/>
              <a:t> El número de personas con diabetes se ha duplicado en los últimos 20 años, 1 y la Federación Internacional de Diabetes estimó que en 2015, 415 millones de adultos entre 20 y 79 años tenían diabetes.2 Aproximadamente el 91% de las personas con diabetes tienen diabetes tipo 2 , y tres cuartas partes de las personas con diabetes (principalmente diabetes tipo 2) viven ahora en países de ingresos bajos y medios.</a:t>
            </a:r>
          </a:p>
        </p:txBody>
      </p:sp>
      <p:sp>
        <p:nvSpPr>
          <p:cNvPr id="4" name="Marcador de número de diapositiva 3"/>
          <p:cNvSpPr>
            <a:spLocks noGrp="1"/>
          </p:cNvSpPr>
          <p:nvPr>
            <p:ph type="sldNum" sz="quarter" idx="5"/>
          </p:nvPr>
        </p:nvSpPr>
        <p:spPr/>
        <p:txBody>
          <a:bodyPr/>
          <a:lstStyle/>
          <a:p>
            <a:fld id="{E52D3048-B3BC-524B-B493-646B8C0AE798}" type="slidenum">
              <a:rPr lang="es-ES" smtClean="0"/>
              <a:t>3</a:t>
            </a:fld>
            <a:endParaRPr lang="es-ES"/>
          </a:p>
        </p:txBody>
      </p:sp>
    </p:spTree>
    <p:extLst>
      <p:ext uri="{BB962C8B-B14F-4D97-AF65-F5344CB8AC3E}">
        <p14:creationId xmlns:p14="http://schemas.microsoft.com/office/powerpoint/2010/main" val="317800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El concepto de nefropatía diabética ha evolucionado a un concepto más heterogéneo y moderno. Y ello es debido a una serie de circunstancias presentes en las lesiones actuales renales de los pacientes con diabetes. </a:t>
            </a:r>
          </a:p>
          <a:p>
            <a:r>
              <a:rPr lang="es-ES" dirty="0"/>
              <a:t>En los pacientes con diabetes mellitus y función renal reducida, esta puede ser de diversas causas, incluida la </a:t>
            </a:r>
            <a:r>
              <a:rPr lang="es-ES" dirty="0" err="1"/>
              <a:t>nefroesclerosis</a:t>
            </a:r>
            <a:r>
              <a:rPr lang="es-ES" dirty="0"/>
              <a:t> hipertensiva y la insuficiencia renal aguda no resuelta, múltiples insultos tóxicos, isquémicos, etc.</a:t>
            </a:r>
          </a:p>
          <a:p>
            <a:r>
              <a:rPr lang="es-ES" dirty="0"/>
              <a:t>Además:</a:t>
            </a:r>
          </a:p>
          <a:p>
            <a:r>
              <a:rPr lang="es-ES" dirty="0"/>
              <a:t>La historia natural de la afectación renal difiere entre DM-1 y DM-2.</a:t>
            </a:r>
          </a:p>
          <a:p>
            <a:r>
              <a:rPr lang="es-ES" dirty="0"/>
              <a:t>Un porcentaje significativo de pacientes con reducción del FG no presenta una elevación en la excreción de albuminuria.</a:t>
            </a:r>
          </a:p>
          <a:p>
            <a:r>
              <a:rPr lang="es-ES" dirty="0"/>
              <a:t>En los pacientes con DM y afectación renal, puede existir daño renal con predominio de la afectación tubular, intersticial y/o vascular, más que el compromiso glomerular.</a:t>
            </a:r>
          </a:p>
          <a:p>
            <a:endParaRPr lang="es-ES" dirty="0"/>
          </a:p>
          <a:p>
            <a:r>
              <a:rPr lang="es-ES" dirty="0"/>
              <a:t>Si estas observaciones son el resultado de un diagnóstico erróneo de enfermedad renal diabética en pacientes que padecen otra enfermedad renal, los efectos del uso habitual de bloqueadores del sistema renina-angiotensina-aldosterona (SRAA) u otras terapias u otros factores siguen siendo inciertos. En cualquier caso, una presentación menos uniforme plantea desafíos para el clínico en términos de diagnóstico de enfermedad renal diabética (</a:t>
            </a:r>
            <a:r>
              <a:rPr lang="es-ES" dirty="0" err="1"/>
              <a:t>Diabetic</a:t>
            </a:r>
            <a:r>
              <a:rPr lang="es-ES" dirty="0"/>
              <a:t> </a:t>
            </a:r>
            <a:r>
              <a:rPr lang="es-ES" dirty="0" err="1"/>
              <a:t>kidney</a:t>
            </a:r>
            <a:r>
              <a:rPr lang="es-ES" dirty="0"/>
              <a:t> </a:t>
            </a:r>
            <a:r>
              <a:rPr lang="es-ES" dirty="0" err="1"/>
              <a:t>disease</a:t>
            </a:r>
            <a:r>
              <a:rPr lang="es-ES" dirty="0"/>
              <a:t>), selección del régimen de tratamiento apropiado e identificación del éxito del tratamiento.</a:t>
            </a:r>
          </a:p>
          <a:p>
            <a:r>
              <a:rPr lang="es-ES" dirty="0"/>
              <a:t>Finalmente, las guías KDIGO para el manejo de la diabetes en la ERC prefieren </a:t>
            </a:r>
            <a:r>
              <a:rPr lang="es-ES" dirty="0" err="1"/>
              <a:t>untilizar</a:t>
            </a:r>
            <a:r>
              <a:rPr lang="es-ES" dirty="0"/>
              <a:t> la terminología “ERC de la diabetes mellitus” para mantener la línea planteada por las KDIGO sobre ERC</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33970-DCD1-46A2-82F1-EEAFFD29ADB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27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enfermedad renal crónica (ERC) es una de las complicaciones más frecuentes de la diabetes mellitus tipo 2 (DMT2). En un estudio realizado en el ámbito de la atención primaria en España se observó una prevalencia del 27,9% para el conjunto de todos los estadios de la ERC (1).</a:t>
            </a:r>
          </a:p>
          <a:p>
            <a:r>
              <a:rPr lang="es-ES" sz="1200" kern="1200" dirty="0">
                <a:solidFill>
                  <a:schemeClr val="tx1"/>
                </a:solidFill>
                <a:effectLst/>
                <a:latin typeface="+mn-lt"/>
                <a:ea typeface="+mn-ea"/>
                <a:cs typeface="+mn-cs"/>
              </a:rPr>
              <a:t>En el informe de la </a:t>
            </a:r>
            <a:r>
              <a:rPr lang="es-ES" sz="1200" kern="1200" dirty="0" err="1">
                <a:solidFill>
                  <a:schemeClr val="tx1"/>
                </a:solidFill>
                <a:effectLst/>
                <a:latin typeface="+mn-lt"/>
                <a:ea typeface="+mn-ea"/>
                <a:cs typeface="+mn-cs"/>
              </a:rPr>
              <a:t>Federacion</a:t>
            </a:r>
            <a:r>
              <a:rPr lang="es-ES" sz="1200" kern="1200" dirty="0">
                <a:solidFill>
                  <a:schemeClr val="tx1"/>
                </a:solidFill>
                <a:effectLst/>
                <a:latin typeface="+mn-lt"/>
                <a:ea typeface="+mn-ea"/>
                <a:cs typeface="+mn-cs"/>
              </a:rPr>
              <a:t> Internacional de Diabetes se muestra que en el 2021 hay 536 millones de adultos con diabetes y entre el 30-40 % de los DM2 desarrollaran </a:t>
            </a:r>
            <a:r>
              <a:rPr lang="es-ES" sz="1200" kern="1200" dirty="0" err="1">
                <a:solidFill>
                  <a:schemeClr val="tx1"/>
                </a:solidFill>
                <a:effectLst/>
                <a:latin typeface="+mn-lt"/>
                <a:ea typeface="+mn-ea"/>
                <a:cs typeface="+mn-cs"/>
              </a:rPr>
              <a:t>añgun</a:t>
            </a:r>
            <a:r>
              <a:rPr lang="es-ES" sz="1200" kern="1200" dirty="0">
                <a:solidFill>
                  <a:schemeClr val="tx1"/>
                </a:solidFill>
                <a:effectLst/>
                <a:latin typeface="+mn-lt"/>
                <a:ea typeface="+mn-ea"/>
                <a:cs typeface="+mn-cs"/>
              </a:rPr>
              <a:t> grado de nefropatía a lo largo de su vida</a:t>
            </a:r>
          </a:p>
          <a:p>
            <a:r>
              <a:rPr lang="es-ES" dirty="0"/>
              <a:t>Por otra parte la enfermedad renal crónica se asocia a elevada mortalidad cardiovascular. DM2 y ERC suponen una muy elevada mortalidad cardiovascular. </a:t>
            </a:r>
          </a:p>
          <a:p>
            <a:r>
              <a:rPr lang="es-ES" dirty="0"/>
              <a:t>Por ello es importante la prevención no solo de la progresión de la nefropatía sino la prevención de la mortalidad cardiovascular.</a:t>
            </a:r>
          </a:p>
          <a:p>
            <a:r>
              <a:rPr lang="es-ES" dirty="0"/>
              <a:t>Datos de la </a:t>
            </a:r>
            <a:r>
              <a:rPr lang="es-ES" dirty="0" err="1"/>
              <a:t>Federacion</a:t>
            </a:r>
            <a:r>
              <a:rPr lang="es-ES" dirty="0"/>
              <a:t> internacional de diabetes muestran que la prevalencia de DM en el mundo es muy elevada y que </a:t>
            </a:r>
            <a:r>
              <a:rPr lang="es-ES" dirty="0" err="1"/>
              <a:t>uo</a:t>
            </a:r>
            <a:r>
              <a:rPr lang="es-ES" dirty="0"/>
              <a:t> de cada 3 pacientes desarrollará </a:t>
            </a:r>
            <a:r>
              <a:rPr lang="es-ES" dirty="0" err="1"/>
              <a:t>algun</a:t>
            </a:r>
            <a:r>
              <a:rPr lang="es-ES" dirty="0"/>
              <a:t> grado de afectación renal.</a:t>
            </a:r>
          </a:p>
          <a:p>
            <a:r>
              <a:rPr lang="es-ES" dirty="0"/>
              <a:t>Los datos del mismo registro indican que en los países del Sudeste asiático la incidencia de DM como enfermedad renal primaria en los registro s de inicio de terapia sustitutiva renal (TSR) es del 60 % (en Malasia). En EEU es del 40 % y en España el registro re enfermos renales de la ONT ha mostrado que los datos de 2020 la incidencia de DM como enfermedad renal primaria en pacientes que </a:t>
            </a:r>
            <a:r>
              <a:rPr lang="es-ES" dirty="0" err="1"/>
              <a:t>inicrn</a:t>
            </a:r>
            <a:r>
              <a:rPr lang="es-ES" dirty="0"/>
              <a:t> TSR es del 26,5%</a:t>
            </a:r>
          </a:p>
          <a:p>
            <a:endParaRPr lang="es-ES" dirty="0"/>
          </a:p>
          <a:p>
            <a:r>
              <a:rPr lang="es-ES" dirty="0" err="1"/>
              <a:t>Ademas</a:t>
            </a:r>
            <a:r>
              <a:rPr lang="es-ES" dirty="0"/>
              <a:t> un aspecto muy relevante es que la DM y especialmente la nefropatía </a:t>
            </a:r>
            <a:r>
              <a:rPr lang="es-ES" dirty="0" err="1"/>
              <a:t>diabetcia</a:t>
            </a:r>
            <a:r>
              <a:rPr lang="es-ES" dirty="0"/>
              <a:t> se asocia aun mayor riesgo de mortalidad, habiéndose producido mas de 1,5 millones de muertes por la DM y se prevé que en el 2040 serán 3,7 millones de muertes.</a:t>
            </a:r>
          </a:p>
          <a:p>
            <a:endParaRPr lang="es-ES" dirty="0"/>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1.- A. </a:t>
            </a:r>
            <a:r>
              <a:rPr lang="es-ES" sz="1200" kern="1200" dirty="0" err="1">
                <a:solidFill>
                  <a:schemeClr val="tx1"/>
                </a:solidFill>
                <a:effectLst/>
                <a:latin typeface="+mn-lt"/>
                <a:ea typeface="+mn-ea"/>
                <a:cs typeface="+mn-cs"/>
              </a:rPr>
              <a:t>Rodriguez-Poncelas</a:t>
            </a:r>
            <a:r>
              <a:rPr lang="es-ES" sz="1200" kern="1200" dirty="0">
                <a:solidFill>
                  <a:schemeClr val="tx1"/>
                </a:solidFill>
                <a:effectLst/>
                <a:latin typeface="+mn-lt"/>
                <a:ea typeface="+mn-ea"/>
                <a:cs typeface="+mn-cs"/>
              </a:rPr>
              <a:t>, J. Garre-Olmo, J. </a:t>
            </a:r>
            <a:r>
              <a:rPr lang="es-ES" sz="1200" kern="1200" dirty="0" err="1">
                <a:solidFill>
                  <a:schemeClr val="tx1"/>
                </a:solidFill>
                <a:effectLst/>
                <a:latin typeface="+mn-lt"/>
                <a:ea typeface="+mn-ea"/>
                <a:cs typeface="+mn-cs"/>
              </a:rPr>
              <a:t>Franch</a:t>
            </a:r>
            <a:r>
              <a:rPr lang="es-ES" sz="1200" kern="1200" dirty="0">
                <a:solidFill>
                  <a:schemeClr val="tx1"/>
                </a:solidFill>
                <a:effectLst/>
                <a:latin typeface="+mn-lt"/>
                <a:ea typeface="+mn-ea"/>
                <a:cs typeface="+mn-cs"/>
              </a:rPr>
              <a:t>-Nadal, et al., </a:t>
            </a:r>
            <a:r>
              <a:rPr lang="es-ES" sz="1200" kern="1200" dirty="0" err="1">
                <a:solidFill>
                  <a:schemeClr val="tx1"/>
                </a:solidFill>
                <a:effectLst/>
                <a:latin typeface="+mn-lt"/>
                <a:ea typeface="+mn-ea"/>
                <a:cs typeface="+mn-cs"/>
              </a:rPr>
              <a:t>Prevalence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chronic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kidney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disease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patients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type</a:t>
            </a:r>
            <a:r>
              <a:rPr lang="es-ES" sz="1200" kern="1200" dirty="0">
                <a:solidFill>
                  <a:schemeClr val="tx1"/>
                </a:solidFill>
                <a:effectLst/>
                <a:latin typeface="+mn-lt"/>
                <a:ea typeface="+mn-ea"/>
                <a:cs typeface="+mn-cs"/>
              </a:rPr>
              <a:t> 2 diabetes in </a:t>
            </a:r>
            <a:r>
              <a:rPr lang="es-ES" sz="1200" kern="1200" dirty="0" err="1">
                <a:solidFill>
                  <a:schemeClr val="tx1"/>
                </a:solidFill>
                <a:effectLst/>
                <a:latin typeface="+mn-lt"/>
                <a:ea typeface="+mn-ea"/>
                <a:cs typeface="+mn-cs"/>
              </a:rPr>
              <a:t>Spain</a:t>
            </a:r>
            <a:r>
              <a:rPr lang="es-ES" sz="1200" kern="1200" dirty="0">
                <a:solidFill>
                  <a:schemeClr val="tx1"/>
                </a:solidFill>
                <a:effectLst/>
                <a:latin typeface="+mn-lt"/>
                <a:ea typeface="+mn-ea"/>
                <a:cs typeface="+mn-cs"/>
              </a:rPr>
              <a:t>: PERCEDIME2 </a:t>
            </a:r>
            <a:r>
              <a:rPr lang="es-ES" sz="1200" kern="1200" dirty="0" err="1">
                <a:solidFill>
                  <a:schemeClr val="tx1"/>
                </a:solidFill>
                <a:effectLst/>
                <a:latin typeface="+mn-lt"/>
                <a:ea typeface="+mn-ea"/>
                <a:cs typeface="+mn-cs"/>
              </a:rPr>
              <a:t>study</a:t>
            </a:r>
            <a:r>
              <a:rPr lang="es-ES" sz="1200" kern="1200" dirty="0">
                <a:solidFill>
                  <a:schemeClr val="tx1"/>
                </a:solidFill>
                <a:effectLst/>
                <a:latin typeface="+mn-lt"/>
                <a:ea typeface="+mn-ea"/>
                <a:cs typeface="+mn-cs"/>
              </a:rPr>
              <a:t>, BMC </a:t>
            </a:r>
            <a:r>
              <a:rPr lang="es-ES" sz="1200" kern="1200" dirty="0" err="1">
                <a:solidFill>
                  <a:schemeClr val="tx1"/>
                </a:solidFill>
                <a:effectLst/>
                <a:latin typeface="+mn-lt"/>
                <a:ea typeface="+mn-ea"/>
                <a:cs typeface="+mn-cs"/>
              </a:rPr>
              <a:t>Nephrol</a:t>
            </a:r>
            <a:r>
              <a:rPr lang="es-ES" sz="1200" kern="1200" dirty="0">
                <a:solidFill>
                  <a:schemeClr val="tx1"/>
                </a:solidFill>
                <a:effectLst/>
                <a:latin typeface="+mn-lt"/>
                <a:ea typeface="+mn-ea"/>
                <a:cs typeface="+mn-cs"/>
              </a:rPr>
              <a:t>. 14 (2013) 46. </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3BC76-F43D-2D4A-ADBC-68233965DB9E}"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07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5CC8C-099E-E44E-BC0E-7FE4D492587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55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tabla se muestran los datos mas recientes del estudio NHANES de USA (2009-2014) donde se ha analizado la prevalencia de enfermedad renal crónica diferenciando entre diabética y no diabética.</a:t>
            </a:r>
          </a:p>
          <a:p>
            <a:r>
              <a:rPr lang="es-ES" dirty="0"/>
              <a:t>Se observa claramente que en los pacientes con diabetes mellitus la prevalencia de albuminuria, proteinuria y descenso del FGe es significativamente mayor.</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27191-35AB-49EF-9B15-E48CF2B26AA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32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prevalencia de la disminución del FGe, albuminuria, proteinuria y sus solapamientos pueden verse en las figuras de la diapositiva</a:t>
            </a:r>
          </a:p>
        </p:txBody>
      </p:sp>
      <p:sp>
        <p:nvSpPr>
          <p:cNvPr id="4" name="Marcador de número de diapositiva 3"/>
          <p:cNvSpPr>
            <a:spLocks noGrp="1"/>
          </p:cNvSpPr>
          <p:nvPr>
            <p:ph type="sldNum" sz="quarter" idx="5"/>
          </p:nvPr>
        </p:nvSpPr>
        <p:spPr/>
        <p:txBody>
          <a:bodyPr/>
          <a:lstStyle/>
          <a:p>
            <a:fld id="{E52D3048-B3BC-524B-B493-646B8C0AE798}" type="slidenum">
              <a:rPr lang="es-ES" smtClean="0"/>
              <a:t>8</a:t>
            </a:fld>
            <a:endParaRPr lang="es-ES"/>
          </a:p>
        </p:txBody>
      </p:sp>
    </p:spTree>
    <p:extLst>
      <p:ext uri="{BB962C8B-B14F-4D97-AF65-F5344CB8AC3E}">
        <p14:creationId xmlns:p14="http://schemas.microsoft.com/office/powerpoint/2010/main" val="401243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1pPr>
            <a:lvl2pPr>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2pPr>
            <a:lvl3pPr>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3pPr>
            <a:lvl4pPr>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4pPr>
            <a:lvl5pPr>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5pPr>
            <a:lvl6pPr marL="2723815" indent="-247620" defTabSz="486642" eaLnBrk="0" fontAlgn="base" hangingPunct="0">
              <a:spcBef>
                <a:spcPct val="30000"/>
              </a:spcBef>
              <a:spcAft>
                <a:spcPct val="0"/>
              </a:spcAft>
              <a:buClr>
                <a:srgbClr val="000000"/>
              </a:buClr>
              <a:buSzPct val="100000"/>
              <a:buFont typeface="Times New Roman" charset="0"/>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6pPr>
            <a:lvl7pPr marL="3219054" indent="-247620" defTabSz="486642" eaLnBrk="0" fontAlgn="base" hangingPunct="0">
              <a:spcBef>
                <a:spcPct val="30000"/>
              </a:spcBef>
              <a:spcAft>
                <a:spcPct val="0"/>
              </a:spcAft>
              <a:buClr>
                <a:srgbClr val="000000"/>
              </a:buClr>
              <a:buSzPct val="100000"/>
              <a:buFont typeface="Times New Roman" charset="0"/>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7pPr>
            <a:lvl8pPr marL="3714293" indent="-247620" defTabSz="486642" eaLnBrk="0" fontAlgn="base" hangingPunct="0">
              <a:spcBef>
                <a:spcPct val="30000"/>
              </a:spcBef>
              <a:spcAft>
                <a:spcPct val="0"/>
              </a:spcAft>
              <a:buClr>
                <a:srgbClr val="000000"/>
              </a:buClr>
              <a:buSzPct val="100000"/>
              <a:buFont typeface="Times New Roman" charset="0"/>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8pPr>
            <a:lvl9pPr marL="4209532" indent="-247620" defTabSz="486642" eaLnBrk="0" fontAlgn="base" hangingPunct="0">
              <a:spcBef>
                <a:spcPct val="30000"/>
              </a:spcBef>
              <a:spcAft>
                <a:spcPct val="0"/>
              </a:spcAft>
              <a:buClr>
                <a:srgbClr val="000000"/>
              </a:buClr>
              <a:buSzPct val="100000"/>
              <a:buFont typeface="Times New Roman" charset="0"/>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sz="1300">
                <a:solidFill>
                  <a:srgbClr val="000000"/>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a:pPr>
            <a:fld id="{A69F0C9B-BDEB-3644-A434-14B25EAE7614}" type="slidenum">
              <a:rPr kumimoji="0" lang="es-ES" sz="1300" b="0" i="0" u="none" strike="noStrike" kern="1200" cap="none" spc="0" normalizeH="0" baseline="0" noProof="0">
                <a:ln>
                  <a:noFill/>
                </a:ln>
                <a:solidFill>
                  <a:srgbClr val="000000"/>
                </a:solidFill>
                <a:effectLst/>
                <a:uLnTx/>
                <a:uFillTx/>
                <a:latin typeface="Arial" charset="0"/>
                <a:ea typeface="SimSun" charset="0"/>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a:pPr>
              <a:t>9</a:t>
            </a:fld>
            <a:endParaRPr kumimoji="0" lang="es-ES" sz="1300" b="0" i="0" u="none" strike="noStrike" kern="1200" cap="none" spc="0" normalizeH="0" baseline="0" noProof="0">
              <a:ln>
                <a:noFill/>
              </a:ln>
              <a:solidFill>
                <a:srgbClr val="000000"/>
              </a:solidFill>
              <a:effectLst/>
              <a:uLnTx/>
              <a:uFillTx/>
              <a:latin typeface="Arial" charset="0"/>
              <a:ea typeface="SimSun" charset="0"/>
              <a:cs typeface="+mn-cs"/>
            </a:endParaRPr>
          </a:p>
        </p:txBody>
      </p:sp>
      <p:sp>
        <p:nvSpPr>
          <p:cNvPr id="19459" name="Rectangle 1"/>
          <p:cNvSpPr>
            <a:spLocks noGrp="1" noRot="1" noChangeAspect="1" noChangeArrowheads="1" noTextEdit="1"/>
          </p:cNvSpPr>
          <p:nvPr>
            <p:ph type="sldImg"/>
          </p:nvPr>
        </p:nvSpPr>
        <p:spPr>
          <a:xfrm>
            <a:off x="139700" y="768350"/>
            <a:ext cx="6819900" cy="3836988"/>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9460" name="Text Box 2"/>
          <p:cNvSpPr>
            <a:spLocks noGrp="1" noChangeArrowheads="1"/>
          </p:cNvSpPr>
          <p:nvPr>
            <p:ph type="body" idx="1"/>
          </p:nvPr>
        </p:nvSpPr>
        <p:spPr>
          <a:xfrm>
            <a:off x="709930" y="4861441"/>
            <a:ext cx="5679440" cy="4605576"/>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r>
              <a:rPr lang="es-ES" sz="1200" kern="1200" dirty="0">
                <a:solidFill>
                  <a:schemeClr val="tx1"/>
                </a:solidFill>
                <a:effectLst/>
                <a:latin typeface="+mn-lt"/>
                <a:ea typeface="+mn-ea"/>
                <a:cs typeface="+mn-cs"/>
              </a:rPr>
              <a:t>La presencia de nefropatía incrementa el riesgo CV y mortalidad en los pacientes con diabetes. Incluso es mayor el riesgo de mortalidad que el de progresión.</a:t>
            </a:r>
          </a:p>
          <a:p>
            <a:r>
              <a:rPr lang="es-ES" sz="1200" b="1" kern="1200" dirty="0">
                <a:solidFill>
                  <a:schemeClr val="tx1"/>
                </a:solidFill>
                <a:effectLst/>
                <a:latin typeface="+mn-lt"/>
                <a:ea typeface="+mn-ea"/>
                <a:cs typeface="+mn-cs"/>
              </a:rPr>
              <a:t>Por ello es tan importante o mas el tratamiento de los factores de riesgo cardiovascular como la prevención de la progresión renal.</a:t>
            </a:r>
          </a:p>
          <a:p>
            <a:r>
              <a:rPr lang="es-ES" sz="1200" kern="1200" dirty="0">
                <a:solidFill>
                  <a:schemeClr val="tx1"/>
                </a:solidFill>
                <a:effectLst/>
                <a:latin typeface="+mn-lt"/>
                <a:ea typeface="+mn-ea"/>
                <a:cs typeface="+mn-cs"/>
              </a:rPr>
              <a:t>En la imagen de la izquierda se observan las tasas de transición anual con un IC de 95% en los diferentes estadios de </a:t>
            </a:r>
            <a:r>
              <a:rPr lang="es-ES" sz="1200" kern="1200" dirty="0" err="1">
                <a:solidFill>
                  <a:schemeClr val="tx1"/>
                </a:solidFill>
                <a:effectLst/>
                <a:latin typeface="+mn-lt"/>
                <a:ea typeface="+mn-ea"/>
                <a:cs typeface="+mn-cs"/>
              </a:rPr>
              <a:t>nefropatia</a:t>
            </a:r>
            <a:r>
              <a:rPr lang="es-ES" sz="1200" kern="1200" dirty="0">
                <a:solidFill>
                  <a:schemeClr val="tx1"/>
                </a:solidFill>
                <a:effectLst/>
                <a:latin typeface="+mn-lt"/>
                <a:ea typeface="+mn-ea"/>
                <a:cs typeface="+mn-cs"/>
              </a:rPr>
              <a:t> y mortalidad de cualquier causa. A medida que evoluciona la enfermedad es mas probable el fallecimiento del paciente diabético que la </a:t>
            </a:r>
            <a:r>
              <a:rPr lang="es-ES" sz="1200" kern="1200" dirty="0" err="1">
                <a:solidFill>
                  <a:schemeClr val="tx1"/>
                </a:solidFill>
                <a:effectLst/>
                <a:latin typeface="+mn-lt"/>
                <a:ea typeface="+mn-ea"/>
                <a:cs typeface="+mn-cs"/>
              </a:rPr>
              <a:t>progresion</a:t>
            </a:r>
            <a:r>
              <a:rPr lang="es-ES" sz="1200" kern="1200" dirty="0">
                <a:solidFill>
                  <a:schemeClr val="tx1"/>
                </a:solidFill>
                <a:effectLst/>
                <a:latin typeface="+mn-lt"/>
                <a:ea typeface="+mn-ea"/>
                <a:cs typeface="+mn-cs"/>
              </a:rPr>
              <a:t> a insuficiencia renal terminal.  </a:t>
            </a:r>
          </a:p>
          <a:p>
            <a:r>
              <a:rPr lang="es-ES" sz="1200" kern="1200" dirty="0">
                <a:solidFill>
                  <a:schemeClr val="tx1"/>
                </a:solidFill>
                <a:effectLst/>
                <a:latin typeface="+mn-lt"/>
                <a:ea typeface="+mn-ea"/>
                <a:cs typeface="+mn-cs"/>
              </a:rPr>
              <a:t>Porcentaje de </a:t>
            </a:r>
            <a:r>
              <a:rPr lang="es-ES" sz="1200" kern="1200" dirty="0" err="1">
                <a:solidFill>
                  <a:schemeClr val="tx1"/>
                </a:solidFill>
                <a:effectLst/>
                <a:latin typeface="+mn-lt"/>
                <a:ea typeface="+mn-ea"/>
                <a:cs typeface="+mn-cs"/>
              </a:rPr>
              <a:t>ptes</a:t>
            </a:r>
            <a:r>
              <a:rPr lang="es-ES" sz="1200" kern="1200" dirty="0">
                <a:solidFill>
                  <a:schemeClr val="tx1"/>
                </a:solidFill>
                <a:effectLst/>
                <a:latin typeface="+mn-lt"/>
                <a:ea typeface="+mn-ea"/>
                <a:cs typeface="+mn-cs"/>
              </a:rPr>
              <a:t> vivos a los 10 años de desarrollar los diferentes estadios de nefropatía, basada en las tablas de estimación de vida. Datos del estudio UKPDS (</a:t>
            </a:r>
            <a:r>
              <a:rPr kumimoji="0" lang="es-ES" sz="1200" b="0" i="0" u="none" strike="noStrike" kern="1200" cap="none" spc="0" normalizeH="0" baseline="0" noProof="0" dirty="0">
                <a:ln>
                  <a:noFill/>
                </a:ln>
                <a:solidFill>
                  <a:srgbClr val="000000"/>
                </a:solidFill>
                <a:effectLst/>
                <a:uLnTx/>
                <a:uFillTx/>
                <a:latin typeface="Calibri" charset="0"/>
                <a:ea typeface="SimSun" charset="0"/>
              </a:rPr>
              <a:t>Adler AI, et al. </a:t>
            </a:r>
            <a:r>
              <a:rPr kumimoji="0" lang="es-ES" sz="1200" b="0" i="0" u="none" strike="noStrike" kern="1200" cap="none" spc="0" normalizeH="0" baseline="0" noProof="0" dirty="0" err="1">
                <a:ln>
                  <a:noFill/>
                </a:ln>
                <a:solidFill>
                  <a:srgbClr val="000000"/>
                </a:solidFill>
                <a:effectLst/>
                <a:uLnTx/>
                <a:uFillTx/>
                <a:latin typeface="Calibri" charset="0"/>
                <a:ea typeface="SimSun" charset="0"/>
              </a:rPr>
              <a:t>Kidney</a:t>
            </a:r>
            <a:r>
              <a:rPr kumimoji="0" lang="es-ES" sz="1200" b="0" i="0" u="none" strike="noStrike" kern="1200" cap="none" spc="0" normalizeH="0" baseline="0" noProof="0" dirty="0">
                <a:ln>
                  <a:noFill/>
                </a:ln>
                <a:solidFill>
                  <a:srgbClr val="000000"/>
                </a:solidFill>
                <a:effectLst/>
                <a:uLnTx/>
                <a:uFillTx/>
                <a:latin typeface="Calibri" charset="0"/>
                <a:ea typeface="SimSun" charset="0"/>
              </a:rPr>
              <a:t> </a:t>
            </a:r>
            <a:r>
              <a:rPr kumimoji="0" lang="es-ES" sz="1200" b="0" i="0" u="none" strike="noStrike" kern="1200" cap="none" spc="0" normalizeH="0" baseline="0" noProof="0" dirty="0" err="1">
                <a:ln>
                  <a:noFill/>
                </a:ln>
                <a:solidFill>
                  <a:srgbClr val="000000"/>
                </a:solidFill>
                <a:effectLst/>
                <a:uLnTx/>
                <a:uFillTx/>
                <a:latin typeface="Calibri" charset="0"/>
                <a:ea typeface="SimSun" charset="0"/>
              </a:rPr>
              <a:t>Int</a:t>
            </a:r>
            <a:r>
              <a:rPr kumimoji="0" lang="es-ES" sz="1200" b="0" i="0" u="none" strike="noStrike" kern="1200" cap="none" spc="0" normalizeH="0" baseline="0" noProof="0" dirty="0">
                <a:ln>
                  <a:noFill/>
                </a:ln>
                <a:solidFill>
                  <a:srgbClr val="000000"/>
                </a:solidFill>
                <a:effectLst/>
                <a:uLnTx/>
                <a:uFillTx/>
                <a:latin typeface="Calibri" charset="0"/>
                <a:ea typeface="SimSun" charset="0"/>
              </a:rPr>
              <a:t>. 2003; 63: 225-232)</a:t>
            </a:r>
            <a:r>
              <a:rPr lang="es-ES" sz="1200" kern="1200" dirty="0">
                <a:solidFill>
                  <a:schemeClr val="tx1"/>
                </a:solidFill>
                <a:effectLst/>
                <a:latin typeface="+mn-lt"/>
                <a:ea typeface="+mn-ea"/>
                <a:cs typeface="+mn-cs"/>
              </a:rPr>
              <a:t>.</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la imagen de la derecha se muestra que la diabetes y la ERC son malas compañeras. En este estudio del NANHES III que incluye&gt; 15.000 pacientes, muestra que la mortalidad a diez años en la DM tipo 2 aumenta con la presencia de albuminuria, mayor si se reduce la </a:t>
            </a:r>
            <a:r>
              <a:rPr lang="es-ES" sz="1200" kern="1200" dirty="0" err="1">
                <a:solidFill>
                  <a:schemeClr val="tx1"/>
                </a:solidFill>
                <a:effectLst/>
                <a:latin typeface="+mn-lt"/>
                <a:ea typeface="+mn-ea"/>
                <a:cs typeface="+mn-cs"/>
              </a:rPr>
              <a:t>TFGe</a:t>
            </a:r>
            <a:r>
              <a:rPr lang="es-ES" sz="1200" kern="1200" dirty="0">
                <a:solidFill>
                  <a:schemeClr val="tx1"/>
                </a:solidFill>
                <a:effectLst/>
                <a:latin typeface="+mn-lt"/>
                <a:ea typeface="+mn-ea"/>
                <a:cs typeface="+mn-cs"/>
              </a:rPr>
              <a:t> e incluso mayor si se asocian ambas condiciones</a:t>
            </a:r>
          </a:p>
          <a:p>
            <a:pPr marL="0" marR="0" lvl="0" indent="0" algn="l" defTabSz="914400" rtl="0" eaLnBrk="1" fontAlgn="auto" latinLnBrk="0" hangingPunct="1">
              <a:lnSpc>
                <a:spcPct val="100000"/>
              </a:lnSpc>
              <a:spcBef>
                <a:spcPct val="0"/>
              </a:spcBef>
              <a:spcAft>
                <a:spcPts val="0"/>
              </a:spcAft>
              <a:buClrTx/>
              <a:buSzTx/>
              <a:buFontTx/>
              <a:buNone/>
              <a:tabLst>
                <a:tab pos="0" algn="l"/>
                <a:tab pos="990478" algn="l"/>
                <a:tab pos="1980956" algn="l"/>
                <a:tab pos="2971434" algn="l"/>
                <a:tab pos="3961912" algn="l"/>
                <a:tab pos="4952390" algn="l"/>
                <a:tab pos="5942868" algn="l"/>
                <a:tab pos="6933347" algn="l"/>
                <a:tab pos="7923825" algn="l"/>
                <a:tab pos="8914303" algn="l"/>
                <a:tab pos="9904781" algn="l"/>
                <a:tab pos="10895259" algn="l"/>
              </a:tabLst>
              <a:defRPr/>
            </a:pPr>
            <a:r>
              <a:rPr lang="es-ES" dirty="0">
                <a:latin typeface="Calibri" charset="0"/>
                <a:ea typeface="SimSun" charset="0"/>
                <a:cs typeface="SimSun" charset="0"/>
              </a:rPr>
              <a:t>La mortalidad es mayor en diabéticos que en no diabéticos, y es mayor a medida que se añade la presencia de albuminuria, disminución del FGe o ambos. (</a:t>
            </a:r>
            <a:r>
              <a:rPr lang="en-GB" sz="1200" dirty="0" err="1"/>
              <a:t>Afkarian</a:t>
            </a:r>
            <a:r>
              <a:rPr lang="en-GB" sz="1200" dirty="0"/>
              <a:t> M, et al. </a:t>
            </a:r>
            <a:r>
              <a:rPr lang="en-GB" sz="1200" i="1" dirty="0"/>
              <a:t>J Am Soc Nephrol </a:t>
            </a:r>
            <a:r>
              <a:rPr lang="en-GB" sz="1200" dirty="0"/>
              <a:t>2013;24:302–308)</a:t>
            </a:r>
          </a:p>
          <a:p>
            <a:pPr>
              <a:spcBef>
                <a:spcPct val="0"/>
              </a:spcBef>
              <a:tabLst>
                <a:tab pos="0" algn="l"/>
                <a:tab pos="990478" algn="l"/>
                <a:tab pos="1980956" algn="l"/>
                <a:tab pos="2971434" algn="l"/>
                <a:tab pos="3961912" algn="l"/>
                <a:tab pos="4952390" algn="l"/>
                <a:tab pos="5942868" algn="l"/>
                <a:tab pos="6933347" algn="l"/>
                <a:tab pos="7923825" algn="l"/>
                <a:tab pos="8914303" algn="l"/>
                <a:tab pos="9904781" algn="l"/>
                <a:tab pos="10895259" algn="l"/>
              </a:tabLst>
            </a:pPr>
            <a:endParaRPr lang="es-ES" dirty="0">
              <a:latin typeface="Calibri" charset="0"/>
              <a:ea typeface="SimSun" charset="0"/>
              <a:cs typeface="SimSun" charset="0"/>
            </a:endParaRPr>
          </a:p>
          <a:p>
            <a:pPr>
              <a:spcBef>
                <a:spcPct val="0"/>
              </a:spcBef>
              <a:tabLst>
                <a:tab pos="0" algn="l"/>
                <a:tab pos="990478" algn="l"/>
                <a:tab pos="1980956" algn="l"/>
                <a:tab pos="2971434" algn="l"/>
                <a:tab pos="3961912" algn="l"/>
                <a:tab pos="4952390" algn="l"/>
                <a:tab pos="5942868" algn="l"/>
                <a:tab pos="6933347" algn="l"/>
                <a:tab pos="7923825" algn="l"/>
                <a:tab pos="8914303" algn="l"/>
                <a:tab pos="9904781" algn="l"/>
                <a:tab pos="10895259" algn="l"/>
              </a:tabLst>
            </a:pPr>
            <a:endParaRPr lang="es-ES" dirty="0">
              <a:latin typeface="Calibri" charset="0"/>
              <a:ea typeface="SimSun" charset="0"/>
              <a:cs typeface="SimSun" charset="0"/>
            </a:endParaRPr>
          </a:p>
          <a:p>
            <a:pPr>
              <a:spcBef>
                <a:spcPct val="0"/>
              </a:spcBef>
              <a:tabLst>
                <a:tab pos="0" algn="l"/>
                <a:tab pos="990478" algn="l"/>
                <a:tab pos="1980956" algn="l"/>
                <a:tab pos="2971434" algn="l"/>
                <a:tab pos="3961912" algn="l"/>
                <a:tab pos="4952390" algn="l"/>
                <a:tab pos="5942868" algn="l"/>
                <a:tab pos="6933347" algn="l"/>
                <a:tab pos="7923825" algn="l"/>
                <a:tab pos="8914303" algn="l"/>
                <a:tab pos="9904781" algn="l"/>
                <a:tab pos="10895259" algn="l"/>
              </a:tabLst>
            </a:pPr>
            <a:endParaRPr lang="es-ES" dirty="0">
              <a:latin typeface="Calibri" charset="0"/>
              <a:ea typeface="SimSun" charset="0"/>
              <a:cs typeface="SimSun" charset="0"/>
            </a:endParaRPr>
          </a:p>
        </p:txBody>
      </p:sp>
    </p:spTree>
    <p:extLst>
      <p:ext uri="{BB962C8B-B14F-4D97-AF65-F5344CB8AC3E}">
        <p14:creationId xmlns:p14="http://schemas.microsoft.com/office/powerpoint/2010/main" val="370246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515C2B-8879-43F4-B4B6-65C690FF6286}" type="slidenum">
              <a:rPr lang="es-ES"/>
              <a:pPr>
                <a:defRPr/>
              </a:pPr>
              <a:t>10</a:t>
            </a:fld>
            <a:endParaRPr lang="es-ES"/>
          </a:p>
        </p:txBody>
      </p:sp>
      <p:sp>
        <p:nvSpPr>
          <p:cNvPr id="7065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 dirty="0"/>
              <a:t>Estos son los factores clave en la evolución de la progresión de la enfermedad renal en la diabetes.</a:t>
            </a:r>
          </a:p>
          <a:p>
            <a:r>
              <a:rPr lang="es-ES" dirty="0"/>
              <a:t>Numerosos factores de riesgo contribuyen al desarrollo y progresión de la DKD. Algunos de estos factores, como la hipertensión y la hiperglucemia, pueden modificarse mediante diversos tratamientos. Otros, como el tabaquismo y la ingesta dietética, pueden modificarse mediante cambios en el estilo de vida.</a:t>
            </a:r>
          </a:p>
          <a:p>
            <a:endParaRPr lang="es-ES" dirty="0"/>
          </a:p>
          <a:p>
            <a:r>
              <a:rPr lang="es-ES" dirty="0"/>
              <a:t>El estudio que analizó una cohorte </a:t>
            </a:r>
            <a:r>
              <a:rPr kumimoji="0" lang="es-ES" sz="1200" b="0" i="0" u="none" strike="noStrike" kern="1200" cap="none" spc="0" normalizeH="0" baseline="0" noProof="0" dirty="0">
                <a:ln>
                  <a:noFill/>
                </a:ln>
                <a:solidFill>
                  <a:prstClr val="black"/>
                </a:solidFill>
                <a:effectLst/>
                <a:uLnTx/>
                <a:uFillTx/>
                <a:latin typeface="+mn-lt"/>
                <a:ea typeface="+mn-ea"/>
                <a:cs typeface="+mn-cs"/>
              </a:rPr>
              <a:t> de 34.737 DM2 desde el diagnóstico (</a:t>
            </a:r>
            <a:r>
              <a:rPr kumimoji="0" lang="es-ES" sz="1200" b="0" i="0" u="none" strike="noStrike" kern="1200" cap="none" spc="0" normalizeH="0" baseline="0" noProof="0" dirty="0" err="1">
                <a:ln>
                  <a:noFill/>
                </a:ln>
                <a:solidFill>
                  <a:prstClr val="black"/>
                </a:solidFill>
                <a:effectLst/>
                <a:uLnTx/>
                <a:uFillTx/>
                <a:latin typeface="+mn-lt"/>
                <a:ea typeface="+mn-ea"/>
                <a:cs typeface="+mn-cs"/>
              </a:rPr>
              <a:t>Kaiser</a:t>
            </a:r>
            <a:r>
              <a:rPr kumimoji="0" lang="es-ES" sz="1200" b="0" i="0" u="none" strike="noStrike" kern="1200" cap="none" spc="0" normalizeH="0" baseline="0" noProof="0" dirty="0">
                <a:ln>
                  <a:noFill/>
                </a:ln>
                <a:solidFill>
                  <a:prstClr val="black"/>
                </a:solidFill>
                <a:effectLst/>
                <a:uLnTx/>
                <a:uFillTx/>
                <a:latin typeface="+mn-lt"/>
                <a:ea typeface="+mn-ea"/>
                <a:cs typeface="+mn-cs"/>
              </a:rPr>
              <a:t> Permanente, </a:t>
            </a:r>
            <a:r>
              <a:rPr kumimoji="0" lang="es-ES" sz="1200" b="0" i="0" u="none" strike="noStrike" kern="1200" cap="none" spc="0" normalizeH="0" baseline="0" noProof="0" dirty="0" err="1">
                <a:ln>
                  <a:noFill/>
                </a:ln>
                <a:solidFill>
                  <a:prstClr val="black"/>
                </a:solidFill>
                <a:effectLst/>
                <a:uLnTx/>
                <a:uFillTx/>
                <a:latin typeface="+mn-lt"/>
                <a:ea typeface="+mn-ea"/>
                <a:cs typeface="+mn-cs"/>
              </a:rPr>
              <a:t>Northern</a:t>
            </a:r>
            <a:r>
              <a:rPr kumimoji="0" lang="es-ES" sz="1200" b="0" i="0" u="none" strike="noStrike" kern="1200" cap="none" spc="0" normalizeH="0" baseline="0" noProof="0" dirty="0">
                <a:ln>
                  <a:noFill/>
                </a:ln>
                <a:solidFill>
                  <a:prstClr val="black"/>
                </a:solidFill>
                <a:effectLst/>
                <a:uLnTx/>
                <a:uFillTx/>
                <a:latin typeface="+mn-lt"/>
                <a:ea typeface="+mn-ea"/>
                <a:cs typeface="+mn-cs"/>
              </a:rPr>
              <a:t> California, US, 1997-2013, con un seguimiento medio 13 años, demostró algo que ya se </a:t>
            </a:r>
            <a:r>
              <a:rPr kumimoji="0" lang="es-ES" sz="1200" b="0" i="0" u="none" strike="noStrike" kern="1200" cap="none" spc="0" normalizeH="0" baseline="0" noProof="0" dirty="0" err="1">
                <a:ln>
                  <a:noFill/>
                </a:ln>
                <a:solidFill>
                  <a:prstClr val="black"/>
                </a:solidFill>
                <a:effectLst/>
                <a:uLnTx/>
                <a:uFillTx/>
                <a:latin typeface="+mn-lt"/>
                <a:ea typeface="+mn-ea"/>
                <a:cs typeface="+mn-cs"/>
              </a:rPr>
              <a:t>habia</a:t>
            </a:r>
            <a:r>
              <a:rPr kumimoji="0" lang="es-ES" sz="1200" b="0" i="0" u="none" strike="noStrike" kern="1200" cap="none" spc="0" normalizeH="0" baseline="0" noProof="0" dirty="0">
                <a:ln>
                  <a:noFill/>
                </a:ln>
                <a:solidFill>
                  <a:prstClr val="black"/>
                </a:solidFill>
                <a:effectLst/>
                <a:uLnTx/>
                <a:uFillTx/>
                <a:latin typeface="+mn-lt"/>
                <a:ea typeface="+mn-ea"/>
                <a:cs typeface="+mn-cs"/>
              </a:rPr>
              <a:t> mostrado previamente con el estudio UKPDS, y es que niveles de HbA1c &gt; 6,5% se asocian a un incremento en la prevalencia de microangiopatía (y entre ellas la nefropatía diabética).</a:t>
            </a:r>
          </a:p>
          <a:p>
            <a:endParaRPr kumimoji="0" lang="es-ES" sz="1200" b="0" i="0" u="none" strike="noStrike" kern="1200" cap="none" spc="0" normalizeH="0" baseline="0" noProof="0" dirty="0">
              <a:ln>
                <a:noFill/>
              </a:ln>
              <a:solidFill>
                <a:prstClr val="black"/>
              </a:solidFill>
              <a:effectLst/>
              <a:uLnTx/>
              <a:uFillTx/>
              <a:latin typeface="+mn-lt"/>
              <a:ea typeface="+mn-ea"/>
              <a:cs typeface="+mn-cs"/>
            </a:endParaRPr>
          </a:p>
          <a:p>
            <a:r>
              <a:rPr kumimoji="0" lang="es-ES" sz="1200" b="0" i="0" u="none" strike="noStrike" kern="1200" cap="none" spc="0" normalizeH="0" baseline="0" noProof="0" dirty="0">
                <a:ln>
                  <a:noFill/>
                </a:ln>
                <a:solidFill>
                  <a:prstClr val="black"/>
                </a:solidFill>
                <a:effectLst/>
                <a:uLnTx/>
                <a:uFillTx/>
                <a:latin typeface="+mn-lt"/>
                <a:ea typeface="+mn-ea"/>
                <a:cs typeface="+mn-cs"/>
              </a:rPr>
              <a:t>Aunque es controvertido el efecto de la dislipemia sobre la progresión renal, es muy importante el tratamiento de la dislipemia en la DM por el riesgo CV añadido que supone. Aunque muchas de las anomalías en las lipoproteínas plasmáticas asociadas con la enfermedad renal son secuelas de la disfunción renal, la presencia de dislipemia puede desempeñar un papel en la patogenia de la lesión glomerular, especialmente mediante mecanismo relacionados con la </a:t>
            </a:r>
            <a:r>
              <a:rPr kumimoji="0" lang="es-ES" sz="1200" b="0" i="0" u="none" strike="noStrike" kern="1200" cap="none" spc="0" normalizeH="0" baseline="0" noProof="0" dirty="0" err="1">
                <a:ln>
                  <a:noFill/>
                </a:ln>
                <a:solidFill>
                  <a:prstClr val="black"/>
                </a:solidFill>
                <a:effectLst/>
                <a:uLnTx/>
                <a:uFillTx/>
                <a:latin typeface="+mn-lt"/>
                <a:ea typeface="+mn-ea"/>
                <a:cs typeface="+mn-cs"/>
              </a:rPr>
              <a:t>aterogénesis</a:t>
            </a:r>
            <a:r>
              <a:rPr kumimoji="0" lang="es-ES" sz="1200" b="0" i="0" u="none" strike="noStrike" kern="1200" cap="none" spc="0" normalizeH="0" baseline="0" noProof="0" dirty="0">
                <a:ln>
                  <a:noFill/>
                </a:ln>
                <a:solidFill>
                  <a:prstClr val="black"/>
                </a:solidFill>
                <a:effectLst/>
                <a:uLnTx/>
                <a:uFillTx/>
                <a:latin typeface="+mn-lt"/>
                <a:ea typeface="+mn-ea"/>
                <a:cs typeface="+mn-cs"/>
              </a:rPr>
              <a:t>, </a:t>
            </a:r>
            <a:r>
              <a:rPr kumimoji="0" lang="es-ES" sz="1200" b="0" i="0" u="none" strike="noStrike" kern="1200" cap="none" spc="0" normalizeH="0" baseline="0" noProof="0" dirty="0" err="1">
                <a:ln>
                  <a:noFill/>
                </a:ln>
                <a:solidFill>
                  <a:prstClr val="black"/>
                </a:solidFill>
                <a:effectLst/>
                <a:uLnTx/>
                <a:uFillTx/>
                <a:latin typeface="+mn-lt"/>
                <a:ea typeface="+mn-ea"/>
                <a:cs typeface="+mn-cs"/>
              </a:rPr>
              <a:t>asi</a:t>
            </a:r>
            <a:r>
              <a:rPr kumimoji="0" lang="es-ES" sz="1200" b="0" i="0" u="none" strike="noStrike" kern="1200" cap="none" spc="0" normalizeH="0" baseline="0" noProof="0" dirty="0">
                <a:ln>
                  <a:noFill/>
                </a:ln>
                <a:solidFill>
                  <a:prstClr val="black"/>
                </a:solidFill>
                <a:effectLst/>
                <a:uLnTx/>
                <a:uFillTx/>
                <a:latin typeface="+mn-lt"/>
                <a:ea typeface="+mn-ea"/>
                <a:cs typeface="+mn-cs"/>
              </a:rPr>
              <a:t> como lesión directa a los </a:t>
            </a:r>
            <a:r>
              <a:rPr kumimoji="0" lang="es-ES" sz="1200" b="0" i="0" u="none" strike="noStrike" kern="1200" cap="none" spc="0" normalizeH="0" baseline="0" noProof="0" dirty="0" err="1">
                <a:ln>
                  <a:noFill/>
                </a:ln>
                <a:solidFill>
                  <a:prstClr val="black"/>
                </a:solidFill>
                <a:effectLst/>
                <a:uLnTx/>
                <a:uFillTx/>
                <a:latin typeface="+mn-lt"/>
                <a:ea typeface="+mn-ea"/>
                <a:cs typeface="+mn-cs"/>
              </a:rPr>
              <a:t>podocitos</a:t>
            </a:r>
            <a:r>
              <a:rPr kumimoji="0" lang="es-ES" sz="1200" b="0" i="0" u="none" strike="noStrike" kern="1200" cap="none" spc="0" normalizeH="0" baseline="0" noProof="0" dirty="0">
                <a:ln>
                  <a:noFill/>
                </a:ln>
                <a:solidFill>
                  <a:prstClr val="black"/>
                </a:solidFill>
                <a:effectLst/>
                <a:uLnTx/>
                <a:uFillTx/>
                <a:latin typeface="+mn-lt"/>
                <a:ea typeface="+mn-ea"/>
                <a:cs typeface="+mn-cs"/>
              </a:rPr>
              <a:t>.</a:t>
            </a:r>
          </a:p>
          <a:p>
            <a:endParaRPr kumimoji="0" lang="es-ES" sz="1200" b="0" i="0" u="none" strike="noStrike" kern="1200" cap="none" spc="0" normalizeH="0" baseline="0" noProof="0" dirty="0">
              <a:ln>
                <a:noFill/>
              </a:ln>
              <a:solidFill>
                <a:prstClr val="black"/>
              </a:solidFill>
              <a:effectLst/>
              <a:uLnTx/>
              <a:uFillTx/>
              <a:latin typeface="+mn-lt"/>
              <a:ea typeface="+mn-ea"/>
              <a:cs typeface="+mn-cs"/>
            </a:endParaRPr>
          </a:p>
          <a:p>
            <a:r>
              <a:rPr kumimoji="0" lang="es-ES" sz="1200" b="0" i="0" u="none" strike="noStrike" kern="1200" cap="none" spc="0" normalizeH="0" baseline="0" noProof="0" dirty="0">
                <a:ln>
                  <a:noFill/>
                </a:ln>
                <a:solidFill>
                  <a:prstClr val="black"/>
                </a:solidFill>
                <a:effectLst/>
                <a:uLnTx/>
                <a:uFillTx/>
                <a:latin typeface="+mn-lt"/>
                <a:ea typeface="+mn-ea"/>
                <a:cs typeface="+mn-cs"/>
              </a:rPr>
              <a:t>La proteinuria claramente se ha relacionado en todos los estudios con la progresión de la enfermedad renal diabética, especialmente con cifras superiores a 1 g/g</a:t>
            </a:r>
          </a:p>
          <a:p>
            <a:r>
              <a:rPr kumimoji="0" lang="es-ES" sz="1200" b="0" i="0" u="none" strike="noStrike" kern="1200" cap="none" spc="0" normalizeH="0" baseline="0" noProof="0" dirty="0">
                <a:ln>
                  <a:noFill/>
                </a:ln>
                <a:solidFill>
                  <a:prstClr val="black"/>
                </a:solidFill>
                <a:effectLst/>
                <a:uLnTx/>
                <a:uFillTx/>
                <a:latin typeface="+mn-lt"/>
                <a:ea typeface="+mn-ea"/>
                <a:cs typeface="+mn-cs"/>
              </a:rPr>
              <a:t>La hiperfiltración glomerular está causada por cambios hemodinámicos y estructurales inducidos por la diabetes y predispone al daño </a:t>
            </a:r>
            <a:r>
              <a:rPr kumimoji="0" lang="es-ES" sz="1200" b="0" i="0" u="none" strike="noStrike" kern="1200" cap="none" spc="0" normalizeH="0" baseline="0" noProof="0" dirty="0" err="1">
                <a:ln>
                  <a:noFill/>
                </a:ln>
                <a:solidFill>
                  <a:prstClr val="black"/>
                </a:solidFill>
                <a:effectLst/>
                <a:uLnTx/>
                <a:uFillTx/>
                <a:latin typeface="+mn-lt"/>
                <a:ea typeface="+mn-ea"/>
                <a:cs typeface="+mn-cs"/>
              </a:rPr>
              <a:t>nefronal</a:t>
            </a:r>
            <a:r>
              <a:rPr kumimoji="0" lang="es-ES" sz="1200" b="0" i="0" u="none" strike="noStrike" kern="1200" cap="none" spc="0" normalizeH="0" baseline="0" noProof="0" dirty="0">
                <a:ln>
                  <a:noFill/>
                </a:ln>
                <a:solidFill>
                  <a:prstClr val="black"/>
                </a:solidFill>
                <a:effectLst/>
                <a:uLnTx/>
                <a:uFillTx/>
                <a:latin typeface="+mn-lt"/>
                <a:ea typeface="+mn-ea"/>
                <a:cs typeface="+mn-cs"/>
              </a:rPr>
              <a:t>.</a:t>
            </a:r>
          </a:p>
          <a:p>
            <a:r>
              <a:rPr lang="es-ES" dirty="0"/>
              <a:t>En modelos experimentales, la ingesta excesiva de proteínas provoca vasodilatación renal e </a:t>
            </a:r>
            <a:r>
              <a:rPr lang="es-ES" dirty="0" err="1"/>
              <a:t>hiperperfusión</a:t>
            </a:r>
            <a:r>
              <a:rPr lang="es-ES" dirty="0"/>
              <a:t> glomerular con un aumento resultante de la presión intraglomerular que conduce a proteinuria y daño glomerular, tanto en enfermedad renal no diabética como diabética.</a:t>
            </a:r>
          </a:p>
          <a:p>
            <a:r>
              <a:rPr lang="es-ES" dirty="0"/>
              <a:t>Además existen otros factores que pueden ser iniciadores o favorecedores para la progresión renal.</a:t>
            </a:r>
          </a:p>
          <a:p>
            <a:endParaRPr lang="es-ES" dirty="0"/>
          </a:p>
          <a:p>
            <a:r>
              <a:rPr lang="es-ES" dirty="0"/>
              <a:t>Además, existen factores genéticos o de predisposición genética que pueden favorecer la aparición de enfermedad renal diabética.</a:t>
            </a:r>
          </a:p>
          <a:p>
            <a:endParaRPr lang="es-ES" dirty="0"/>
          </a:p>
        </p:txBody>
      </p:sp>
    </p:spTree>
    <p:extLst>
      <p:ext uri="{BB962C8B-B14F-4D97-AF65-F5344CB8AC3E}">
        <p14:creationId xmlns:p14="http://schemas.microsoft.com/office/powerpoint/2010/main" val="417127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0DE31-0326-F646-B99D-EB9B7F13A3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D4A456-14D6-6444-87A4-AFA0E4AC5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18FB951-6FCF-F445-82B9-916B884CE1BC}"/>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5" name="Marcador de pie de página 4">
            <a:extLst>
              <a:ext uri="{FF2B5EF4-FFF2-40B4-BE49-F238E27FC236}">
                <a16:creationId xmlns:a16="http://schemas.microsoft.com/office/drawing/2014/main" id="{70989289-F0DA-EB40-9293-E3BB39AD31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5908DAC-18A6-5640-B1B8-60A410C7834F}"/>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322219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91D46-6A3A-A346-B028-5C6FB0BCC40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9DF50E4-F389-E847-8F0C-5B925D1A9F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CBF70F-120E-3D4A-8485-51144F93E16C}"/>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5" name="Marcador de pie de página 4">
            <a:extLst>
              <a:ext uri="{FF2B5EF4-FFF2-40B4-BE49-F238E27FC236}">
                <a16:creationId xmlns:a16="http://schemas.microsoft.com/office/drawing/2014/main" id="{1E9524A6-0A6B-F646-9F98-3E737C5AC5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D4471E-9912-5645-B26E-897029F04808}"/>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16373846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51575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24921B-94F0-5941-8140-26F66E1E5DD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9B9B40A-B455-544A-A83E-3B4E13D78D7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1F4C24-C50C-C042-A70B-81D82150A223}"/>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5" name="Marcador de pie de página 4">
            <a:extLst>
              <a:ext uri="{FF2B5EF4-FFF2-40B4-BE49-F238E27FC236}">
                <a16:creationId xmlns:a16="http://schemas.microsoft.com/office/drawing/2014/main" id="{3C8F10DD-AA55-C04D-BF14-1486342446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85FDE8-ECAE-F841-A3BC-F02DBEE1CB02}"/>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289849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4098464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3087697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3381819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19390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213309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3207548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197967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163707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B6AAF-FD1A-EE4C-A3D5-36C263B1502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3A4947-BD65-8443-AC77-D4C89507C95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2B202C-DF80-134E-9A87-EDFCBE06E077}"/>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5" name="Marcador de pie de página 4">
            <a:extLst>
              <a:ext uri="{FF2B5EF4-FFF2-40B4-BE49-F238E27FC236}">
                <a16:creationId xmlns:a16="http://schemas.microsoft.com/office/drawing/2014/main" id="{D3B69EE1-1250-7640-BC45-E955CEA4159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1AADFB-51A9-424C-9C8E-168EC5EBAC46}"/>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1305728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228100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22565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1A70E48-381D-4578-9122-DC6CD715D3A6}" type="datetimeFigureOut">
              <a:rPr lang="es-ES" smtClean="0"/>
              <a:t>18/07/2022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B7B544F-DAC8-4232-ABEE-667BE38D38FF}" type="slidenum">
              <a:rPr lang="es-ES" smtClean="0"/>
              <a:t>‹Nº›</a:t>
            </a:fld>
            <a:endParaRPr lang="es-ES"/>
          </a:p>
        </p:txBody>
      </p:sp>
    </p:spTree>
    <p:extLst>
      <p:ext uri="{BB962C8B-B14F-4D97-AF65-F5344CB8AC3E}">
        <p14:creationId xmlns:p14="http://schemas.microsoft.com/office/powerpoint/2010/main" val="4289122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Vital section title">
    <p:spTree>
      <p:nvGrpSpPr>
        <p:cNvPr id="1" name=""/>
        <p:cNvGrpSpPr/>
        <p:nvPr/>
      </p:nvGrpSpPr>
      <p:grpSpPr>
        <a:xfrm>
          <a:off x="0" y="0"/>
          <a:ext cx="0" cy="0"/>
          <a:chOff x="0" y="0"/>
          <a:chExt cx="0" cy="0"/>
        </a:xfrm>
      </p:grpSpPr>
      <p:sp>
        <p:nvSpPr>
          <p:cNvPr id="3" name="Rectangle 6"/>
          <p:cNvSpPr/>
          <p:nvPr userDrawn="1"/>
        </p:nvSpPr>
        <p:spPr>
          <a:xfrm>
            <a:off x="0" y="0"/>
            <a:ext cx="12192000" cy="285750"/>
          </a:xfrm>
          <a:prstGeom prst="rect">
            <a:avLst/>
          </a:prstGeom>
          <a:gradFill>
            <a:gsLst>
              <a:gs pos="0">
                <a:schemeClr val="bg1">
                  <a:lumMod val="85000"/>
                </a:schemeClr>
              </a:gs>
              <a:gs pos="35000">
                <a:schemeClr val="bg1">
                  <a:lumMod val="95000"/>
                </a:schemeClr>
              </a:gs>
              <a:gs pos="100000">
                <a:schemeClr val="bg1">
                  <a:lumMod val="95000"/>
                </a:schemeClr>
              </a:gs>
            </a:gsLst>
          </a:gradFill>
          <a:ln>
            <a:no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endParaRPr lang="en-US" sz="1800">
              <a:solidFill>
                <a:prstClr val="black"/>
              </a:solidFill>
              <a:latin typeface="Arial"/>
            </a:endParaRPr>
          </a:p>
        </p:txBody>
      </p:sp>
      <p:sp>
        <p:nvSpPr>
          <p:cNvPr id="4" name="Rectangle 7"/>
          <p:cNvSpPr/>
          <p:nvPr userDrawn="1"/>
        </p:nvSpPr>
        <p:spPr>
          <a:xfrm rot="10800000">
            <a:off x="0" y="6572250"/>
            <a:ext cx="12192000" cy="285750"/>
          </a:xfrm>
          <a:prstGeom prst="rect">
            <a:avLst/>
          </a:prstGeom>
          <a:gradFill>
            <a:gsLst>
              <a:gs pos="0">
                <a:schemeClr val="bg1">
                  <a:lumMod val="85000"/>
                </a:schemeClr>
              </a:gs>
              <a:gs pos="35000">
                <a:schemeClr val="bg1">
                  <a:lumMod val="95000"/>
                </a:schemeClr>
              </a:gs>
              <a:gs pos="100000">
                <a:schemeClr val="bg1">
                  <a:lumMod val="95000"/>
                </a:schemeClr>
              </a:gs>
            </a:gsLst>
          </a:gradFill>
          <a:ln>
            <a:noFill/>
          </a:ln>
          <a:effectLst>
            <a:outerShdw blurRad="50800" dist="38100" dir="16200000"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endParaRPr lang="en-US" sz="1800">
              <a:solidFill>
                <a:prstClr val="black"/>
              </a:solidFill>
              <a:latin typeface="Arial"/>
            </a:endParaRPr>
          </a:p>
        </p:txBody>
      </p:sp>
      <p:sp>
        <p:nvSpPr>
          <p:cNvPr id="14" name="Title 1"/>
          <p:cNvSpPr>
            <a:spLocks noGrp="1"/>
          </p:cNvSpPr>
          <p:nvPr>
            <p:ph type="ctrTitle"/>
          </p:nvPr>
        </p:nvSpPr>
        <p:spPr>
          <a:xfrm>
            <a:off x="1238216" y="2643185"/>
            <a:ext cx="9753632" cy="1470025"/>
          </a:xfrm>
        </p:spPr>
        <p:txBody>
          <a:bodyPr>
            <a:normAutofit/>
          </a:bodyPr>
          <a:lstStyle>
            <a:lvl1pPr algn="ctr">
              <a:defRPr sz="4400">
                <a:solidFill>
                  <a:srgbClr val="CC0066"/>
                </a:solidFill>
                <a:effectLst>
                  <a:outerShdw blurRad="38100" dist="38100" dir="2700000" algn="tl">
                    <a:srgbClr val="000000">
                      <a:alpha val="43137"/>
                    </a:srgbClr>
                  </a:outerShdw>
                </a:effectLst>
                <a:latin typeface="Arial Black" pitchFamily="34" charset="0"/>
              </a:defRPr>
            </a:lvl1pPr>
          </a:lstStyle>
          <a:p>
            <a:r>
              <a:rPr lang="en-US"/>
              <a:t>Click to edit Master title style</a:t>
            </a:r>
          </a:p>
        </p:txBody>
      </p:sp>
    </p:spTree>
    <p:extLst>
      <p:ext uri="{BB962C8B-B14F-4D97-AF65-F5344CB8AC3E}">
        <p14:creationId xmlns:p14="http://schemas.microsoft.com/office/powerpoint/2010/main" val="3005627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with grey rect">
    <p:spTree>
      <p:nvGrpSpPr>
        <p:cNvPr id="1" name=""/>
        <p:cNvGrpSpPr/>
        <p:nvPr/>
      </p:nvGrpSpPr>
      <p:grpSpPr>
        <a:xfrm>
          <a:off x="0" y="0"/>
          <a:ext cx="0" cy="0"/>
          <a:chOff x="0" y="0"/>
          <a:chExt cx="0" cy="0"/>
        </a:xfrm>
      </p:grpSpPr>
      <p:sp>
        <p:nvSpPr>
          <p:cNvPr id="3" name="Rectangle 6"/>
          <p:cNvSpPr/>
          <p:nvPr userDrawn="1"/>
        </p:nvSpPr>
        <p:spPr>
          <a:xfrm>
            <a:off x="0" y="0"/>
            <a:ext cx="12192000" cy="285750"/>
          </a:xfrm>
          <a:prstGeom prst="rect">
            <a:avLst/>
          </a:prstGeom>
          <a:gradFill>
            <a:gsLst>
              <a:gs pos="0">
                <a:schemeClr val="bg1">
                  <a:lumMod val="85000"/>
                </a:schemeClr>
              </a:gs>
              <a:gs pos="35000">
                <a:schemeClr val="bg1">
                  <a:lumMod val="95000"/>
                </a:schemeClr>
              </a:gs>
              <a:gs pos="100000">
                <a:schemeClr val="bg1">
                  <a:lumMod val="95000"/>
                </a:schemeClr>
              </a:gs>
            </a:gsLst>
          </a:gradFill>
          <a:ln>
            <a:no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rtl="0" fontAlgn="base">
              <a:spcBef>
                <a:spcPct val="0"/>
              </a:spcBef>
              <a:spcAft>
                <a:spcPct val="0"/>
              </a:spcAft>
              <a:defRPr/>
            </a:pPr>
            <a:endParaRPr lang="en-US" sz="1800" kern="1200">
              <a:solidFill>
                <a:prstClr val="black"/>
              </a:solidFill>
              <a:latin typeface="Arial"/>
              <a:ea typeface="+mn-ea"/>
              <a:cs typeface="+mn-cs"/>
            </a:endParaRPr>
          </a:p>
        </p:txBody>
      </p:sp>
      <p:sp>
        <p:nvSpPr>
          <p:cNvPr id="4" name="Rectangle 7"/>
          <p:cNvSpPr/>
          <p:nvPr userDrawn="1"/>
        </p:nvSpPr>
        <p:spPr>
          <a:xfrm rot="10800000">
            <a:off x="0" y="6572250"/>
            <a:ext cx="12192000" cy="285750"/>
          </a:xfrm>
          <a:prstGeom prst="rect">
            <a:avLst/>
          </a:prstGeom>
          <a:gradFill>
            <a:gsLst>
              <a:gs pos="0">
                <a:schemeClr val="bg1">
                  <a:lumMod val="85000"/>
                </a:schemeClr>
              </a:gs>
              <a:gs pos="35000">
                <a:schemeClr val="bg1">
                  <a:lumMod val="95000"/>
                </a:schemeClr>
              </a:gs>
              <a:gs pos="100000">
                <a:schemeClr val="bg1">
                  <a:lumMod val="95000"/>
                </a:schemeClr>
              </a:gs>
            </a:gsLst>
          </a:gradFill>
          <a:ln>
            <a:noFill/>
          </a:ln>
          <a:effectLst>
            <a:outerShdw blurRad="50800" dist="38100" dir="16200000"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rtl="0" fontAlgn="base">
              <a:spcBef>
                <a:spcPct val="0"/>
              </a:spcBef>
              <a:spcAft>
                <a:spcPct val="0"/>
              </a:spcAft>
              <a:defRPr/>
            </a:pPr>
            <a:endParaRPr lang="en-US" sz="1800" kern="1200">
              <a:solidFill>
                <a:prstClr val="black"/>
              </a:solidFill>
              <a:latin typeface="Arial"/>
              <a:ea typeface="+mn-ea"/>
              <a:cs typeface="+mn-cs"/>
            </a:endParaRPr>
          </a:p>
        </p:txBody>
      </p:sp>
      <p:sp>
        <p:nvSpPr>
          <p:cNvPr id="5" name="Title 1"/>
          <p:cNvSpPr>
            <a:spLocks noGrp="1"/>
          </p:cNvSpPr>
          <p:nvPr>
            <p:ph type="title"/>
          </p:nvPr>
        </p:nvSpPr>
        <p:spPr>
          <a:xfrm>
            <a:off x="666712" y="214290"/>
            <a:ext cx="10972800" cy="1000108"/>
          </a:xfrm>
        </p:spPr>
        <p:txBody>
          <a:bodyPr>
            <a:normAutofit/>
          </a:bodyPr>
          <a:lstStyle>
            <a:lvl1pPr>
              <a:defRPr sz="2800">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858290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tal basic w title">
    <p:spTree>
      <p:nvGrpSpPr>
        <p:cNvPr id="1" name=""/>
        <p:cNvGrpSpPr/>
        <p:nvPr/>
      </p:nvGrpSpPr>
      <p:grpSpPr>
        <a:xfrm>
          <a:off x="0" y="0"/>
          <a:ext cx="0" cy="0"/>
          <a:chOff x="0" y="0"/>
          <a:chExt cx="0" cy="0"/>
        </a:xfrm>
      </p:grpSpPr>
      <p:sp>
        <p:nvSpPr>
          <p:cNvPr id="3" name="Rectangle 6"/>
          <p:cNvSpPr/>
          <p:nvPr userDrawn="1"/>
        </p:nvSpPr>
        <p:spPr>
          <a:xfrm>
            <a:off x="0" y="0"/>
            <a:ext cx="12192000" cy="1143000"/>
          </a:xfrm>
          <a:prstGeom prst="rect">
            <a:avLst/>
          </a:prstGeom>
          <a:gradFill>
            <a:gsLst>
              <a:gs pos="0">
                <a:schemeClr val="bg1">
                  <a:lumMod val="75000"/>
                </a:schemeClr>
              </a:gs>
              <a:gs pos="35000">
                <a:schemeClr val="bg1">
                  <a:lumMod val="95000"/>
                </a:schemeClr>
              </a:gs>
              <a:gs pos="100000">
                <a:schemeClr val="bg1">
                  <a:lumMod val="95000"/>
                </a:schemeClr>
              </a:gs>
            </a:gsLst>
            <a:lin ang="16200000" scaled="1"/>
          </a:gradFill>
          <a:ln>
            <a:noFill/>
          </a:ln>
        </p:spPr>
        <p:style>
          <a:lnRef idx="1">
            <a:schemeClr val="dk1"/>
          </a:lnRef>
          <a:fillRef idx="2">
            <a:schemeClr val="dk1"/>
          </a:fillRef>
          <a:effectRef idx="1">
            <a:schemeClr val="dk1"/>
          </a:effectRef>
          <a:fontRef idx="minor">
            <a:schemeClr val="dk1"/>
          </a:fontRef>
        </p:style>
        <p:txBody>
          <a:bodyPr anchor="ctr"/>
          <a:lstStyle/>
          <a:p>
            <a:pPr algn="ctr" rtl="0" fontAlgn="base">
              <a:spcBef>
                <a:spcPct val="0"/>
              </a:spcBef>
              <a:spcAft>
                <a:spcPct val="0"/>
              </a:spcAft>
              <a:defRPr/>
            </a:pPr>
            <a:endParaRPr lang="en-US" sz="1800" kern="1200">
              <a:solidFill>
                <a:prstClr val="black"/>
              </a:solidFill>
              <a:latin typeface="Arial"/>
              <a:ea typeface="+mn-ea"/>
              <a:cs typeface="+mn-cs"/>
            </a:endParaRPr>
          </a:p>
        </p:txBody>
      </p:sp>
      <p:pic>
        <p:nvPicPr>
          <p:cNvPr id="4" name="Picture 7" descr="vital line fine.jpg"/>
          <p:cNvPicPr>
            <a:picLocks noChangeAspect="1"/>
          </p:cNvPicPr>
          <p:nvPr userDrawn="1"/>
        </p:nvPicPr>
        <p:blipFill>
          <a:blip r:embed="rId2" cstate="print"/>
          <a:srcRect/>
          <a:stretch>
            <a:fillRect/>
          </a:stretch>
        </p:blipFill>
        <p:spPr bwMode="auto">
          <a:xfrm>
            <a:off x="0" y="1071574"/>
            <a:ext cx="12192000" cy="46037"/>
          </a:xfrm>
          <a:prstGeom prst="rect">
            <a:avLst/>
          </a:prstGeom>
          <a:noFill/>
          <a:ln w="9525">
            <a:noFill/>
            <a:miter lim="800000"/>
            <a:headEnd/>
            <a:tailEnd/>
          </a:ln>
        </p:spPr>
      </p:pic>
      <p:sp>
        <p:nvSpPr>
          <p:cNvPr id="5" name="Rectangle 8"/>
          <p:cNvSpPr/>
          <p:nvPr userDrawn="1"/>
        </p:nvSpPr>
        <p:spPr>
          <a:xfrm>
            <a:off x="0" y="6715136"/>
            <a:ext cx="12192000" cy="142875"/>
          </a:xfrm>
          <a:prstGeom prst="rect">
            <a:avLst/>
          </a:prstGeom>
          <a:solidFill>
            <a:srgbClr val="57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sz="1800" kern="1200">
              <a:solidFill>
                <a:prstClr val="white"/>
              </a:solidFill>
              <a:latin typeface="Arial"/>
              <a:ea typeface="+mn-ea"/>
              <a:cs typeface="+mn-cs"/>
            </a:endParaRPr>
          </a:p>
        </p:txBody>
      </p:sp>
      <p:sp>
        <p:nvSpPr>
          <p:cNvPr id="2" name="Title 1"/>
          <p:cNvSpPr>
            <a:spLocks noGrp="1"/>
          </p:cNvSpPr>
          <p:nvPr>
            <p:ph type="title"/>
          </p:nvPr>
        </p:nvSpPr>
        <p:spPr>
          <a:xfrm>
            <a:off x="571461" y="0"/>
            <a:ext cx="10972800" cy="1000108"/>
          </a:xfrm>
        </p:spPr>
        <p:txBody>
          <a:bodyPr>
            <a:normAutofit/>
          </a:bodyPr>
          <a:lstStyle>
            <a:lvl1pPr>
              <a:defRPr sz="2200">
                <a:effectLst/>
              </a:defRPr>
            </a:lvl1pPr>
          </a:lstStyle>
          <a:p>
            <a:r>
              <a:rPr lang="en-US"/>
              <a:t>Click to edit Master title style</a:t>
            </a:r>
          </a:p>
        </p:txBody>
      </p:sp>
    </p:spTree>
    <p:extLst>
      <p:ext uri="{BB962C8B-B14F-4D97-AF65-F5344CB8AC3E}">
        <p14:creationId xmlns:p14="http://schemas.microsoft.com/office/powerpoint/2010/main" val="2400279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931E2-EDD0-4116-93D3-AFB5F385AD78}" type="datetime1">
              <a:rPr lang="en-US" smtClean="0"/>
              <a:t>7/18/2022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‹Nº›</a:t>
            </a:fld>
            <a:endParaRPr lang="en-US" dirty="0"/>
          </a:p>
        </p:txBody>
      </p:sp>
      <p:sp>
        <p:nvSpPr>
          <p:cNvPr id="7" name="Text Placeholder 6"/>
          <p:cNvSpPr>
            <a:spLocks noGrp="1"/>
          </p:cNvSpPr>
          <p:nvPr>
            <p:ph type="body" sz="quarter" idx="13" hasCustomPrompt="1"/>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830688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112007-1D66-4056-AA2B-2AA9F2F773F0}" type="datetime1">
              <a:rPr lang="en-GB" smtClean="0">
                <a:solidFill>
                  <a:prstClr val="black">
                    <a:tint val="75000"/>
                  </a:prstClr>
                </a:solidFill>
                <a:latin typeface="Century Gothic"/>
              </a:rPr>
              <a:pPr/>
              <a:t>18/07/2022</a:t>
            </a:fld>
            <a:endParaRPr lang="en-GB" dirty="0">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latin typeface="Century Gothic"/>
            </a:endParaRP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latin typeface="Century Gothic"/>
              </a:rPr>
              <a:pPr/>
              <a:t>‹Nº›</a:t>
            </a:fld>
            <a:endParaRPr lang="en-GB" dirty="0">
              <a:solidFill>
                <a:prstClr val="black">
                  <a:tint val="75000"/>
                </a:prstClr>
              </a:solidFill>
              <a:latin typeface="Century Gothic"/>
            </a:endParaRPr>
          </a:p>
        </p:txBody>
      </p:sp>
      <p:sp>
        <p:nvSpPr>
          <p:cNvPr id="8" name="Text Placeholder 7"/>
          <p:cNvSpPr>
            <a:spLocks noGrp="1"/>
          </p:cNvSpPr>
          <p:nvPr>
            <p:ph type="body" sz="quarter" idx="13"/>
          </p:nvPr>
        </p:nvSpPr>
        <p:spPr>
          <a:xfrm>
            <a:off x="335364" y="6396719"/>
            <a:ext cx="9122833" cy="230832"/>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104517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D538E050-261A-484A-B5BA-4616641365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806E8D-AFC3-0049-AACF-6B4EA7D375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F4559C-3B14-C341-9211-E775FFD06B01}"/>
              </a:ext>
            </a:extLst>
          </p:cNvPr>
          <p:cNvSpPr>
            <a:spLocks noGrp="1" noChangeArrowheads="1"/>
          </p:cNvSpPr>
          <p:nvPr>
            <p:ph type="sldNum" sz="quarter" idx="12"/>
          </p:nvPr>
        </p:nvSpPr>
        <p:spPr>
          <a:ln/>
        </p:spPr>
        <p:txBody>
          <a:bodyPr/>
          <a:lstStyle>
            <a:lvl1pPr>
              <a:defRPr/>
            </a:lvl1pPr>
          </a:lstStyle>
          <a:p>
            <a:fld id="{4E36BCA5-AC45-E64E-9BE0-8178487C83BD}" type="slidenum">
              <a:rPr lang="en-US" altLang="en-US"/>
              <a:pPr/>
              <a:t>‹Nº›</a:t>
            </a:fld>
            <a:endParaRPr lang="en-US" altLang="en-US"/>
          </a:p>
        </p:txBody>
      </p:sp>
    </p:spTree>
    <p:extLst>
      <p:ext uri="{BB962C8B-B14F-4D97-AF65-F5344CB8AC3E}">
        <p14:creationId xmlns:p14="http://schemas.microsoft.com/office/powerpoint/2010/main" val="252421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F253006F-F244-DE4D-98B1-E3F499917E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5A1DAC-5CF7-DC40-B399-30570490F6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367DE5-13C6-5942-BE09-F48314B42982}"/>
              </a:ext>
            </a:extLst>
          </p:cNvPr>
          <p:cNvSpPr>
            <a:spLocks noGrp="1" noChangeArrowheads="1"/>
          </p:cNvSpPr>
          <p:nvPr>
            <p:ph type="sldNum" sz="quarter" idx="12"/>
          </p:nvPr>
        </p:nvSpPr>
        <p:spPr>
          <a:ln/>
        </p:spPr>
        <p:txBody>
          <a:bodyPr/>
          <a:lstStyle>
            <a:lvl1pPr>
              <a:defRPr/>
            </a:lvl1pPr>
          </a:lstStyle>
          <a:p>
            <a:fld id="{AE1748C2-8321-BC4E-9C0F-C2C93A1F4A70}" type="slidenum">
              <a:rPr lang="en-US" altLang="en-US"/>
              <a:pPr/>
              <a:t>‹Nº›</a:t>
            </a:fld>
            <a:endParaRPr lang="en-US" altLang="en-US"/>
          </a:p>
        </p:txBody>
      </p:sp>
    </p:spTree>
    <p:extLst>
      <p:ext uri="{BB962C8B-B14F-4D97-AF65-F5344CB8AC3E}">
        <p14:creationId xmlns:p14="http://schemas.microsoft.com/office/powerpoint/2010/main" val="422190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D26E7-1C16-6142-9820-79B2798939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3CBCE9-0D4A-2446-B939-9918502E2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76D76D-D658-E841-8AA5-FE76AA28ABBE}"/>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5" name="Marcador de pie de página 4">
            <a:extLst>
              <a:ext uri="{FF2B5EF4-FFF2-40B4-BE49-F238E27FC236}">
                <a16:creationId xmlns:a16="http://schemas.microsoft.com/office/drawing/2014/main" id="{7E42DAC8-D4FE-2D47-AAA7-0AE1BC93DA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006B30-6074-AE4C-8481-2E45D73D65EE}"/>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3891327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7CA10945-E818-0C4C-94C5-A103874165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ED4CD0-CA67-C642-8C93-74FB48CEC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F226B0-39A1-1845-8BB6-1DFDB628EBA1}"/>
              </a:ext>
            </a:extLst>
          </p:cNvPr>
          <p:cNvSpPr>
            <a:spLocks noGrp="1" noChangeArrowheads="1"/>
          </p:cNvSpPr>
          <p:nvPr>
            <p:ph type="sldNum" sz="quarter" idx="12"/>
          </p:nvPr>
        </p:nvSpPr>
        <p:spPr>
          <a:ln/>
        </p:spPr>
        <p:txBody>
          <a:bodyPr/>
          <a:lstStyle>
            <a:lvl1pPr>
              <a:defRPr/>
            </a:lvl1pPr>
          </a:lstStyle>
          <a:p>
            <a:fld id="{BEA5A60C-7A59-744A-A810-58C0D9146B85}" type="slidenum">
              <a:rPr lang="en-US" altLang="en-US"/>
              <a:pPr/>
              <a:t>‹Nº›</a:t>
            </a:fld>
            <a:endParaRPr lang="en-US" altLang="en-US"/>
          </a:p>
        </p:txBody>
      </p:sp>
    </p:spTree>
    <p:extLst>
      <p:ext uri="{BB962C8B-B14F-4D97-AF65-F5344CB8AC3E}">
        <p14:creationId xmlns:p14="http://schemas.microsoft.com/office/powerpoint/2010/main" val="171143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16BF6168-3291-4B4A-AD56-D493C289C6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3D4D6A-88E5-E44F-BFC9-F7C7E90B64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6E9CB2-F4E2-6C4C-B389-4D88CFA113D9}"/>
              </a:ext>
            </a:extLst>
          </p:cNvPr>
          <p:cNvSpPr>
            <a:spLocks noGrp="1" noChangeArrowheads="1"/>
          </p:cNvSpPr>
          <p:nvPr>
            <p:ph type="sldNum" sz="quarter" idx="12"/>
          </p:nvPr>
        </p:nvSpPr>
        <p:spPr>
          <a:ln/>
        </p:spPr>
        <p:txBody>
          <a:bodyPr/>
          <a:lstStyle>
            <a:lvl1pPr>
              <a:defRPr/>
            </a:lvl1pPr>
          </a:lstStyle>
          <a:p>
            <a:fld id="{0AC5F6A8-5AA8-6442-8241-56EEF51A80CF}" type="slidenum">
              <a:rPr lang="en-US" altLang="en-US"/>
              <a:pPr/>
              <a:t>‹Nº›</a:t>
            </a:fld>
            <a:endParaRPr lang="en-US" altLang="en-US"/>
          </a:p>
        </p:txBody>
      </p:sp>
    </p:spTree>
    <p:extLst>
      <p:ext uri="{BB962C8B-B14F-4D97-AF65-F5344CB8AC3E}">
        <p14:creationId xmlns:p14="http://schemas.microsoft.com/office/powerpoint/2010/main" val="1665165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75379551-C5FF-994F-9BE7-E17553F8912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221BEC3-9E1B-424A-9CB1-5C8484279B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71881A6-63F5-F04E-9470-F56F661A331C}"/>
              </a:ext>
            </a:extLst>
          </p:cNvPr>
          <p:cNvSpPr>
            <a:spLocks noGrp="1" noChangeArrowheads="1"/>
          </p:cNvSpPr>
          <p:nvPr>
            <p:ph type="sldNum" sz="quarter" idx="12"/>
          </p:nvPr>
        </p:nvSpPr>
        <p:spPr>
          <a:ln/>
        </p:spPr>
        <p:txBody>
          <a:bodyPr/>
          <a:lstStyle>
            <a:lvl1pPr>
              <a:defRPr/>
            </a:lvl1pPr>
          </a:lstStyle>
          <a:p>
            <a:fld id="{BBE4E7C6-90DF-4548-8C33-577B4FDCE3AE}" type="slidenum">
              <a:rPr lang="en-US" altLang="en-US"/>
              <a:pPr/>
              <a:t>‹Nº›</a:t>
            </a:fld>
            <a:endParaRPr lang="en-US" altLang="en-US"/>
          </a:p>
        </p:txBody>
      </p:sp>
    </p:spTree>
    <p:extLst>
      <p:ext uri="{BB962C8B-B14F-4D97-AF65-F5344CB8AC3E}">
        <p14:creationId xmlns:p14="http://schemas.microsoft.com/office/powerpoint/2010/main" val="3293592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B33E92D2-FB2C-F544-8A9F-C9C53AD617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93971A-FC74-804E-9A94-44C985DD4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3DD8BBF-2E5E-CD4E-B407-0C54C832A53A}"/>
              </a:ext>
            </a:extLst>
          </p:cNvPr>
          <p:cNvSpPr>
            <a:spLocks noGrp="1" noChangeArrowheads="1"/>
          </p:cNvSpPr>
          <p:nvPr>
            <p:ph type="sldNum" sz="quarter" idx="12"/>
          </p:nvPr>
        </p:nvSpPr>
        <p:spPr>
          <a:ln/>
        </p:spPr>
        <p:txBody>
          <a:bodyPr/>
          <a:lstStyle>
            <a:lvl1pPr>
              <a:defRPr/>
            </a:lvl1pPr>
          </a:lstStyle>
          <a:p>
            <a:fld id="{0024CC33-9ACA-FA4B-8A97-20F60A09FFED}" type="slidenum">
              <a:rPr lang="en-US" altLang="en-US"/>
              <a:pPr/>
              <a:t>‹Nº›</a:t>
            </a:fld>
            <a:endParaRPr lang="en-US" altLang="en-US"/>
          </a:p>
        </p:txBody>
      </p:sp>
    </p:spTree>
    <p:extLst>
      <p:ext uri="{BB962C8B-B14F-4D97-AF65-F5344CB8AC3E}">
        <p14:creationId xmlns:p14="http://schemas.microsoft.com/office/powerpoint/2010/main" val="689588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BC8CDF-CAA4-4347-9CF4-0723082AA4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A999F7-E6AB-7549-836A-F4F6AE80CB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4FB72D2-DD69-084E-96BC-B9461DA99460}"/>
              </a:ext>
            </a:extLst>
          </p:cNvPr>
          <p:cNvSpPr>
            <a:spLocks noGrp="1" noChangeArrowheads="1"/>
          </p:cNvSpPr>
          <p:nvPr>
            <p:ph type="sldNum" sz="quarter" idx="12"/>
          </p:nvPr>
        </p:nvSpPr>
        <p:spPr>
          <a:ln/>
        </p:spPr>
        <p:txBody>
          <a:bodyPr/>
          <a:lstStyle>
            <a:lvl1pPr>
              <a:defRPr/>
            </a:lvl1pPr>
          </a:lstStyle>
          <a:p>
            <a:fld id="{BF9FD1F4-1E9B-B54D-BE5D-D745B503855B}" type="slidenum">
              <a:rPr lang="en-US" altLang="en-US"/>
              <a:pPr/>
              <a:t>‹Nº›</a:t>
            </a:fld>
            <a:endParaRPr lang="en-US" altLang="en-US"/>
          </a:p>
        </p:txBody>
      </p:sp>
    </p:spTree>
    <p:extLst>
      <p:ext uri="{BB962C8B-B14F-4D97-AF65-F5344CB8AC3E}">
        <p14:creationId xmlns:p14="http://schemas.microsoft.com/office/powerpoint/2010/main" val="723498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4941E9DF-89D3-5247-970F-EE17519345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07FE4B-2CC8-C747-BF2C-1F6122723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2A5B7A-9705-6842-8067-B6AC392CB00E}"/>
              </a:ext>
            </a:extLst>
          </p:cNvPr>
          <p:cNvSpPr>
            <a:spLocks noGrp="1" noChangeArrowheads="1"/>
          </p:cNvSpPr>
          <p:nvPr>
            <p:ph type="sldNum" sz="quarter" idx="12"/>
          </p:nvPr>
        </p:nvSpPr>
        <p:spPr>
          <a:ln/>
        </p:spPr>
        <p:txBody>
          <a:bodyPr/>
          <a:lstStyle>
            <a:lvl1pPr>
              <a:defRPr/>
            </a:lvl1pPr>
          </a:lstStyle>
          <a:p>
            <a:fld id="{1FD655D0-0987-8F4C-80BE-36A3770022C0}" type="slidenum">
              <a:rPr lang="en-US" altLang="en-US"/>
              <a:pPr/>
              <a:t>‹Nº›</a:t>
            </a:fld>
            <a:endParaRPr lang="en-US" altLang="en-US"/>
          </a:p>
        </p:txBody>
      </p:sp>
    </p:spTree>
    <p:extLst>
      <p:ext uri="{BB962C8B-B14F-4D97-AF65-F5344CB8AC3E}">
        <p14:creationId xmlns:p14="http://schemas.microsoft.com/office/powerpoint/2010/main" val="3668823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5DF1351C-1A2C-EE47-BAD3-9A442AE8EB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83C93A-FF00-5B48-859B-CABCC8D641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4BF51F-1D32-FF4C-B1AC-6F8D2ED81915}"/>
              </a:ext>
            </a:extLst>
          </p:cNvPr>
          <p:cNvSpPr>
            <a:spLocks noGrp="1" noChangeArrowheads="1"/>
          </p:cNvSpPr>
          <p:nvPr>
            <p:ph type="sldNum" sz="quarter" idx="12"/>
          </p:nvPr>
        </p:nvSpPr>
        <p:spPr>
          <a:ln/>
        </p:spPr>
        <p:txBody>
          <a:bodyPr/>
          <a:lstStyle>
            <a:lvl1pPr>
              <a:defRPr/>
            </a:lvl1pPr>
          </a:lstStyle>
          <a:p>
            <a:fld id="{382A2530-6E78-134C-8B8C-DA060B867E1B}" type="slidenum">
              <a:rPr lang="en-US" altLang="en-US"/>
              <a:pPr/>
              <a:t>‹Nº›</a:t>
            </a:fld>
            <a:endParaRPr lang="en-US" altLang="en-US"/>
          </a:p>
        </p:txBody>
      </p:sp>
    </p:spTree>
    <p:extLst>
      <p:ext uri="{BB962C8B-B14F-4D97-AF65-F5344CB8AC3E}">
        <p14:creationId xmlns:p14="http://schemas.microsoft.com/office/powerpoint/2010/main" val="809588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BC1FB438-091F-D44C-AD43-A3B4CB6962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851370-15CA-EB4B-950A-9B0E0A72C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0D0E05-A465-F54A-9E08-0C43D0DE4599}"/>
              </a:ext>
            </a:extLst>
          </p:cNvPr>
          <p:cNvSpPr>
            <a:spLocks noGrp="1" noChangeArrowheads="1"/>
          </p:cNvSpPr>
          <p:nvPr>
            <p:ph type="sldNum" sz="quarter" idx="12"/>
          </p:nvPr>
        </p:nvSpPr>
        <p:spPr>
          <a:ln/>
        </p:spPr>
        <p:txBody>
          <a:bodyPr/>
          <a:lstStyle>
            <a:lvl1pPr>
              <a:defRPr/>
            </a:lvl1pPr>
          </a:lstStyle>
          <a:p>
            <a:fld id="{6F8B227F-2420-5C4F-B73E-EE0256C408AC}" type="slidenum">
              <a:rPr lang="en-US" altLang="en-US"/>
              <a:pPr/>
              <a:t>‹Nº›</a:t>
            </a:fld>
            <a:endParaRPr lang="en-US" altLang="en-US"/>
          </a:p>
        </p:txBody>
      </p:sp>
    </p:spTree>
    <p:extLst>
      <p:ext uri="{BB962C8B-B14F-4D97-AF65-F5344CB8AC3E}">
        <p14:creationId xmlns:p14="http://schemas.microsoft.com/office/powerpoint/2010/main" val="3914901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7512CFD9-1DD5-F941-A631-732EA5521D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9913F0-2FC6-AA49-A7BA-A7A79AFCD8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9FC528-8A16-C742-8323-E26739B410CE}"/>
              </a:ext>
            </a:extLst>
          </p:cNvPr>
          <p:cNvSpPr>
            <a:spLocks noGrp="1" noChangeArrowheads="1"/>
          </p:cNvSpPr>
          <p:nvPr>
            <p:ph type="sldNum" sz="quarter" idx="12"/>
          </p:nvPr>
        </p:nvSpPr>
        <p:spPr>
          <a:ln/>
        </p:spPr>
        <p:txBody>
          <a:bodyPr/>
          <a:lstStyle>
            <a:lvl1pPr>
              <a:defRPr/>
            </a:lvl1pPr>
          </a:lstStyle>
          <a:p>
            <a:fld id="{4E98D86D-4F34-0745-9499-A6A0BF138AF4}" type="slidenum">
              <a:rPr lang="en-US" altLang="en-US"/>
              <a:pPr/>
              <a:t>‹Nº›</a:t>
            </a:fld>
            <a:endParaRPr lang="en-US" altLang="en-US"/>
          </a:p>
        </p:txBody>
      </p:sp>
    </p:spTree>
    <p:extLst>
      <p:ext uri="{BB962C8B-B14F-4D97-AF65-F5344CB8AC3E}">
        <p14:creationId xmlns:p14="http://schemas.microsoft.com/office/powerpoint/2010/main" val="2546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38879-9148-6A41-AE51-B76B1C63674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C5C4CDD-865C-2D47-99D6-352A757DCB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3425C3-5763-3C45-B999-DD2C4541F678}"/>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5" name="Marcador de pie de página 4">
            <a:extLst>
              <a:ext uri="{FF2B5EF4-FFF2-40B4-BE49-F238E27FC236}">
                <a16:creationId xmlns:a16="http://schemas.microsoft.com/office/drawing/2014/main" id="{0509A8ED-B3B8-6E4E-93A7-BE66FA8AF9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230C3F-68D0-DF48-8A59-6C68D736D93A}"/>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364048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BCCAF-7051-4442-BD54-856C3B17393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D3E62B-0412-3546-A070-CCF1969E3B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925B2-9551-8F40-B463-AE66F228D3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3084B52-6520-514B-93CE-F8773C1585B9}"/>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6" name="Marcador de pie de página 5">
            <a:extLst>
              <a:ext uri="{FF2B5EF4-FFF2-40B4-BE49-F238E27FC236}">
                <a16:creationId xmlns:a16="http://schemas.microsoft.com/office/drawing/2014/main" id="{27CFBB2A-138E-B845-AE1A-394E8A7482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A5CC41-0966-8E4A-9ED8-7FDC1B160806}"/>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1043364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51D21-858E-C645-BDC6-22216F3B513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40CEB2-9131-B445-9E2C-96A3D4BBEA7F}"/>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554EC5A2-00C7-244E-AF4C-854522FBC76B}"/>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5" name="Marcador de pie de página 4">
            <a:extLst>
              <a:ext uri="{FF2B5EF4-FFF2-40B4-BE49-F238E27FC236}">
                <a16:creationId xmlns:a16="http://schemas.microsoft.com/office/drawing/2014/main" id="{1FAA5A6E-BC97-FF4D-92F3-AF34CEFD76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D66D25-BB65-0049-B5D7-DACA824A413B}"/>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2755613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9F19-5E7F-C34D-BE29-93E3AD4D7B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76E7AE-F8EE-1843-8B03-7F3C384EB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521E5E8-8948-EB45-8EDE-B24D818177E6}"/>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5" name="Marcador de pie de página 4">
            <a:extLst>
              <a:ext uri="{FF2B5EF4-FFF2-40B4-BE49-F238E27FC236}">
                <a16:creationId xmlns:a16="http://schemas.microsoft.com/office/drawing/2014/main" id="{990600F4-05B1-1E4D-9673-1CC0B2C762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30FA8B-97EE-D04E-962F-39F15C6A13D8}"/>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507492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10422-9C52-A540-9AD0-0F349D9D07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FA3FBF-B224-194E-9A85-5A0CC4C085B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BF6ADB1A-68DA-1647-A6A4-EA864E8874A5}"/>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682C3754-194A-B043-AA79-9E04436C41EB}"/>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6" name="Marcador de pie de página 5">
            <a:extLst>
              <a:ext uri="{FF2B5EF4-FFF2-40B4-BE49-F238E27FC236}">
                <a16:creationId xmlns:a16="http://schemas.microsoft.com/office/drawing/2014/main" id="{EC0F9E42-E8CC-494A-951E-2347F91CA2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360D648-98B2-4F40-9AFC-1D9150899BE2}"/>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2608299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8F538-DB64-7043-A7DF-13E62EEE77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A8176A-FC0E-D147-918F-421ABB6A1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F8421941-697F-8044-A479-65601B104B66}"/>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p>
        </p:txBody>
      </p:sp>
      <p:sp>
        <p:nvSpPr>
          <p:cNvPr id="5" name="Marcador de texto 4">
            <a:extLst>
              <a:ext uri="{FF2B5EF4-FFF2-40B4-BE49-F238E27FC236}">
                <a16:creationId xmlns:a16="http://schemas.microsoft.com/office/drawing/2014/main" id="{E1943312-1563-B44E-99BB-4CCD00C7A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5D6EC4B1-EC11-5D4A-A19E-106D89872485}"/>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D9625D68-DFED-DE4D-A2E8-BD33D5CF73C5}"/>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8" name="Marcador de pie de página 7">
            <a:extLst>
              <a:ext uri="{FF2B5EF4-FFF2-40B4-BE49-F238E27FC236}">
                <a16:creationId xmlns:a16="http://schemas.microsoft.com/office/drawing/2014/main" id="{3AC19F8D-E245-2947-90E0-A2D3FA77591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26F9F94-A92C-3742-9D77-D9E0E8C55214}"/>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3263756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62062-ACEE-594D-9EEF-CB2F1D9290B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3064736-72D4-024F-B491-DF92971230D0}"/>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4" name="Marcador de pie de página 3">
            <a:extLst>
              <a:ext uri="{FF2B5EF4-FFF2-40B4-BE49-F238E27FC236}">
                <a16:creationId xmlns:a16="http://schemas.microsoft.com/office/drawing/2014/main" id="{992F0C7F-BD49-B041-973D-877DAA08718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068F3B1-96DC-B84D-92F3-8033E061476A}"/>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2304868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308A89-4117-9648-A674-2A01D0CF2AA8}"/>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3" name="Marcador de pie de página 2">
            <a:extLst>
              <a:ext uri="{FF2B5EF4-FFF2-40B4-BE49-F238E27FC236}">
                <a16:creationId xmlns:a16="http://schemas.microsoft.com/office/drawing/2014/main" id="{D503D3AA-416B-7C40-994B-48E3002FD08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6F6304A-D4C9-424E-96C3-4DFD6F87ACFF}"/>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1814992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8A659-70A9-054F-977A-886262BA22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91D39A-5A00-A74C-A201-018BC7CF0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p>
        </p:txBody>
      </p:sp>
      <p:sp>
        <p:nvSpPr>
          <p:cNvPr id="4" name="Marcador de texto 3">
            <a:extLst>
              <a:ext uri="{FF2B5EF4-FFF2-40B4-BE49-F238E27FC236}">
                <a16:creationId xmlns:a16="http://schemas.microsoft.com/office/drawing/2014/main" id="{3EFB9840-8709-6440-97DB-769ABAA3E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DBE6247F-723B-A74D-B772-ABF6620BC148}"/>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6" name="Marcador de pie de página 5">
            <a:extLst>
              <a:ext uri="{FF2B5EF4-FFF2-40B4-BE49-F238E27FC236}">
                <a16:creationId xmlns:a16="http://schemas.microsoft.com/office/drawing/2014/main" id="{24B89311-7D14-C44B-8F0D-77D87A98733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BE368C-1F5E-524B-99C2-9AC7A4747606}"/>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2340024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185DF-223E-2A4A-A439-42DD000B60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0772DAF-AD2F-7E4B-B443-1C6F59A31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0FD07D0-F3EC-2744-A637-92FEB212F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94041C14-2223-3842-848C-61E98EBBF8EA}"/>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6" name="Marcador de pie de página 5">
            <a:extLst>
              <a:ext uri="{FF2B5EF4-FFF2-40B4-BE49-F238E27FC236}">
                <a16:creationId xmlns:a16="http://schemas.microsoft.com/office/drawing/2014/main" id="{447EBA91-9605-C64F-8D1A-9503CBCB9D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874B6E9-2403-7241-A25F-6F9AF8440DD5}"/>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1266771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F8711-7DDB-8749-B3F7-C424488920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7F3E1E-8EB2-B542-845A-5C7ECDBDCE97}"/>
              </a:ext>
            </a:extLst>
          </p:cNvPr>
          <p:cNvSpPr>
            <a:spLocks noGrp="1"/>
          </p:cNvSpPr>
          <p:nvPr>
            <p:ph type="body" orient="vert" idx="1"/>
          </p:nvPr>
        </p:nvSpPr>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E0AFFE12-58AE-F94C-BDDA-6AF0E6100E3A}"/>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5" name="Marcador de pie de página 4">
            <a:extLst>
              <a:ext uri="{FF2B5EF4-FFF2-40B4-BE49-F238E27FC236}">
                <a16:creationId xmlns:a16="http://schemas.microsoft.com/office/drawing/2014/main" id="{0FADD1B8-5160-5940-856C-926D4B04A1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69BCBC-69F9-3048-8382-D3093067072E}"/>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1814785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2194B5-7765-F442-BDCA-D566F75EC54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75211E-4D30-0145-A201-7B167878F4C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9C646F13-B259-D84F-9AA9-2699AE03BD0C}"/>
              </a:ext>
            </a:extLst>
          </p:cNvPr>
          <p:cNvSpPr>
            <a:spLocks noGrp="1"/>
          </p:cNvSpPr>
          <p:nvPr>
            <p:ph type="dt" sz="half" idx="10"/>
          </p:nvPr>
        </p:nvSpPr>
        <p:spPr/>
        <p:txBody>
          <a:bodyPr/>
          <a:lstStyle/>
          <a:p>
            <a:fld id="{4A3D1B16-2F04-104D-9BDD-17EA9B04A37C}" type="datetimeFigureOut">
              <a:rPr lang="es-ES" smtClean="0"/>
              <a:t>18/07/2022</a:t>
            </a:fld>
            <a:endParaRPr lang="es-ES"/>
          </a:p>
        </p:txBody>
      </p:sp>
      <p:sp>
        <p:nvSpPr>
          <p:cNvPr id="5" name="Marcador de pie de página 4">
            <a:extLst>
              <a:ext uri="{FF2B5EF4-FFF2-40B4-BE49-F238E27FC236}">
                <a16:creationId xmlns:a16="http://schemas.microsoft.com/office/drawing/2014/main" id="{07651C63-D58D-3C4F-988E-35988EFB3B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1162BD-3E61-ED41-8E4E-A9112DE002E3}"/>
              </a:ext>
            </a:extLst>
          </p:cNvPr>
          <p:cNvSpPr>
            <a:spLocks noGrp="1"/>
          </p:cNvSpPr>
          <p:nvPr>
            <p:ph type="sldNum" sz="quarter" idx="12"/>
          </p:nvPr>
        </p:nvSpPr>
        <p:spPr/>
        <p:txBody>
          <a:bodyPr/>
          <a:lstStyle/>
          <a:p>
            <a:fld id="{317F784E-BFE4-0344-9713-22BF96651061}" type="slidenum">
              <a:rPr lang="es-ES" smtClean="0"/>
              <a:t>‹Nº›</a:t>
            </a:fld>
            <a:endParaRPr lang="es-ES"/>
          </a:p>
        </p:txBody>
      </p:sp>
    </p:spTree>
    <p:extLst>
      <p:ext uri="{BB962C8B-B14F-4D97-AF65-F5344CB8AC3E}">
        <p14:creationId xmlns:p14="http://schemas.microsoft.com/office/powerpoint/2010/main" val="382991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E9FA0-07F4-8F4F-B803-557A7A1B541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76E3BBD-1894-5D45-9B01-BC8CFB795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52CF520-6E4C-D645-84D2-AA7B2231A09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DB96ABB-8B4C-A64F-9C7B-64C35D97D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07AC8E-6B40-EF4E-9EF6-40762BE7929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A8D0ADC-0D95-7D46-A526-B15DA7092663}"/>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8" name="Marcador de pie de página 7">
            <a:extLst>
              <a:ext uri="{FF2B5EF4-FFF2-40B4-BE49-F238E27FC236}">
                <a16:creationId xmlns:a16="http://schemas.microsoft.com/office/drawing/2014/main" id="{1974F63E-97D9-1048-A704-412AE076B84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DF31B4-807E-2649-885E-2219FAF52560}"/>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2132163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9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1"/>
          </p:nvPr>
        </p:nvSpPr>
        <p:spPr>
          <a:xfrm>
            <a:off x="10191751" y="6500816"/>
            <a:ext cx="1219200" cy="200025"/>
          </a:xfrm>
          <a:prstGeom prst="rect">
            <a:avLst/>
          </a:prstGeom>
        </p:spPr>
        <p:txBody>
          <a:bodyPr/>
          <a:lstStyle>
            <a:lvl1pPr algn="r">
              <a:defRPr sz="7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01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336331" y="6597352"/>
            <a:ext cx="1247168" cy="260648"/>
          </a:xfrm>
          <a:prstGeom prst="rect">
            <a:avLst/>
          </a:prstGeom>
        </p:spPr>
        <p:txBody>
          <a:bodyPr/>
          <a:lstStyle/>
          <a:p>
            <a:fld id="{E40A1D56-7378-4644-83B1-E9C0F7F72516}" type="datetime1">
              <a:rPr lang="en-GB" smtClean="0">
                <a:solidFill>
                  <a:prstClr val="black">
                    <a:tint val="75000"/>
                  </a:prstClr>
                </a:solidFill>
              </a:rPr>
              <a:pPr/>
              <a:t>18/07/2022</a:t>
            </a:fld>
            <a:endParaRPr lang="en-GB">
              <a:solidFill>
                <a:prstClr val="black">
                  <a:tint val="75000"/>
                </a:prstClr>
              </a:solidFill>
            </a:endParaRPr>
          </a:p>
        </p:txBody>
      </p:sp>
      <p:sp>
        <p:nvSpPr>
          <p:cNvPr id="4" name="Footer Placeholder 3"/>
          <p:cNvSpPr>
            <a:spLocks noGrp="1"/>
          </p:cNvSpPr>
          <p:nvPr>
            <p:ph type="ftr" sz="quarter" idx="11"/>
          </p:nvPr>
        </p:nvSpPr>
        <p:spPr>
          <a:xfrm>
            <a:off x="336000" y="6382800"/>
            <a:ext cx="9124800" cy="244800"/>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10944832" y="6492876"/>
            <a:ext cx="1247168" cy="365125"/>
          </a:xfrm>
          <a:prstGeom prst="rect">
            <a:avLst/>
          </a:prstGeom>
        </p:spPr>
        <p:txBody>
          <a:bodyPr/>
          <a:lstStyle/>
          <a:p>
            <a:fld id="{4AD7133C-5F9C-4F7F-9637-3E296898A784}" type="slidenum">
              <a:rPr lang="en-GB" smtClean="0">
                <a:solidFill>
                  <a:prstClr val="black">
                    <a:tint val="75000"/>
                  </a:prstClr>
                </a:solidFill>
              </a:rPr>
              <a:pPr/>
              <a:t>‹Nº›</a:t>
            </a:fld>
            <a:endParaRPr lang="en-GB">
              <a:solidFill>
                <a:prstClr val="black">
                  <a:tint val="75000"/>
                </a:prstClr>
              </a:solidFill>
            </a:endParaRPr>
          </a:p>
        </p:txBody>
      </p:sp>
      <p:sp>
        <p:nvSpPr>
          <p:cNvPr id="6" name="Text Placeholder 7"/>
          <p:cNvSpPr>
            <a:spLocks noGrp="1"/>
          </p:cNvSpPr>
          <p:nvPr>
            <p:ph type="body" sz="quarter" idx="13"/>
          </p:nvPr>
        </p:nvSpPr>
        <p:spPr>
          <a:xfrm>
            <a:off x="335361" y="6394153"/>
            <a:ext cx="9122833" cy="233397"/>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dirty="0"/>
              <a:t>Click to edit Master text styles</a:t>
            </a:r>
            <a:endParaRPr lang="en-GB" dirty="0"/>
          </a:p>
        </p:txBody>
      </p:sp>
    </p:spTree>
    <p:extLst>
      <p:ext uri="{BB962C8B-B14F-4D97-AF65-F5344CB8AC3E}">
        <p14:creationId xmlns:p14="http://schemas.microsoft.com/office/powerpoint/2010/main" val="2858344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GB"/>
          </a:p>
        </p:txBody>
      </p:sp>
      <p:sp>
        <p:nvSpPr>
          <p:cNvPr id="6" name="Content Placeholder 2"/>
          <p:cNvSpPr>
            <a:spLocks noGrp="1"/>
          </p:cNvSpPr>
          <p:nvPr>
            <p:ph idx="1"/>
          </p:nvPr>
        </p:nvSpPr>
        <p:spPr>
          <a:xfrm>
            <a:off x="422400" y="1555751"/>
            <a:ext cx="11347200" cy="4178300"/>
          </a:xfrm>
        </p:spPr>
        <p:txBody>
          <a:bodyPr/>
          <a:lstStyle>
            <a:lvl1pPr>
              <a:buClr>
                <a:schemeClr val="accent1"/>
              </a:buClr>
              <a:defRPr>
                <a:solidFill>
                  <a:schemeClr val="accent2"/>
                </a:solidFill>
              </a:defRPr>
            </a:lvl1pPr>
            <a:lvl2pPr>
              <a:buClr>
                <a:schemeClr val="accent3"/>
              </a:buClr>
              <a:defRPr>
                <a:solidFill>
                  <a:schemeClr val="accent2"/>
                </a:solidFill>
              </a:defRPr>
            </a:lvl2pPr>
            <a:lvl3pPr>
              <a:buClr>
                <a:schemeClr val="accent4"/>
              </a:buClr>
              <a:defRPr>
                <a:solidFill>
                  <a:schemeClr val="accent2"/>
                </a:solidFill>
              </a:defRPr>
            </a:lvl3pPr>
            <a:lvl4pPr>
              <a:buClr>
                <a:schemeClr val="tx1"/>
              </a:buClr>
              <a:defRPr>
                <a:solidFill>
                  <a:schemeClr val="accent2"/>
                </a:solidFill>
              </a:defRPr>
            </a:lvl4pPr>
            <a:lvl5pPr>
              <a:buClr>
                <a:schemeClr val="tx1"/>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a:extLst>
              <a:ext uri="{FF2B5EF4-FFF2-40B4-BE49-F238E27FC236}">
                <a16:creationId xmlns:a16="http://schemas.microsoft.com/office/drawing/2014/main" id="{0C95F285-6E8E-4171-BEF1-316EB4D74F8D}"/>
              </a:ext>
            </a:extLst>
          </p:cNvPr>
          <p:cNvSpPr>
            <a:spLocks noGrp="1"/>
          </p:cNvSpPr>
          <p:nvPr>
            <p:ph type="dt" sz="half" idx="10"/>
          </p:nvPr>
        </p:nvSpPr>
        <p:spPr/>
        <p:txBody>
          <a:bodyPr/>
          <a:lstStyle/>
          <a:p>
            <a:pPr>
              <a:defRPr/>
            </a:pPr>
            <a:r>
              <a:rPr lang="en-US"/>
              <a:t>Date</a:t>
            </a:r>
            <a:endParaRPr lang="en-GB" dirty="0"/>
          </a:p>
        </p:txBody>
      </p:sp>
      <p:sp>
        <p:nvSpPr>
          <p:cNvPr id="4" name="Footer Placeholder 3">
            <a:extLst>
              <a:ext uri="{FF2B5EF4-FFF2-40B4-BE49-F238E27FC236}">
                <a16:creationId xmlns:a16="http://schemas.microsoft.com/office/drawing/2014/main" id="{A5814BA9-94B9-4DBD-A203-C5D5956BC863}"/>
              </a:ext>
            </a:extLst>
          </p:cNvPr>
          <p:cNvSpPr>
            <a:spLocks noGrp="1"/>
          </p:cNvSpPr>
          <p:nvPr>
            <p:ph type="ftr" sz="quarter" idx="11"/>
          </p:nvPr>
        </p:nvSpPr>
        <p:spPr/>
        <p:txBody>
          <a:bodyPr/>
          <a:lstStyle/>
          <a:p>
            <a:pPr>
              <a:defRPr/>
            </a:pPr>
            <a:r>
              <a:rPr lang="en-GB" dirty="0"/>
              <a:t>PowerPoint toolbox</a:t>
            </a:r>
          </a:p>
        </p:txBody>
      </p:sp>
      <p:sp>
        <p:nvSpPr>
          <p:cNvPr id="5" name="Slide Number Placeholder 4">
            <a:extLst>
              <a:ext uri="{FF2B5EF4-FFF2-40B4-BE49-F238E27FC236}">
                <a16:creationId xmlns:a16="http://schemas.microsoft.com/office/drawing/2014/main" id="{1B2091A7-81D6-4E45-92E9-6788B3C7DE74}"/>
              </a:ext>
            </a:extLst>
          </p:cNvPr>
          <p:cNvSpPr>
            <a:spLocks noGrp="1"/>
          </p:cNvSpPr>
          <p:nvPr>
            <p:ph type="sldNum" sz="quarter" idx="12"/>
          </p:nvPr>
        </p:nvSpPr>
        <p:spPr/>
        <p:txBody>
          <a:bodyPr/>
          <a:lstStyle/>
          <a:p>
            <a:pPr>
              <a:defRPr/>
            </a:pPr>
            <a:fld id="{4B01E8EF-57E8-4F85-90EB-163CEE512F88}" type="slidenum">
              <a:rPr lang="en-GB" smtClean="0"/>
              <a:pPr>
                <a:defRPr/>
              </a:pPr>
              <a:t>‹Nº›</a:t>
            </a:fld>
            <a:endParaRPr lang="en-GB" dirty="0"/>
          </a:p>
        </p:txBody>
      </p:sp>
    </p:spTree>
    <p:extLst>
      <p:ext uri="{BB962C8B-B14F-4D97-AF65-F5344CB8AC3E}">
        <p14:creationId xmlns:p14="http://schemas.microsoft.com/office/powerpoint/2010/main" val="1435942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7C947-0959-114D-93A0-762DC92257F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C98174D-F431-2941-B50F-1897D6DC3A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A688AE4-407D-9C46-91CA-659FA6F80923}"/>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5" name="Marcador de pie de página 4">
            <a:extLst>
              <a:ext uri="{FF2B5EF4-FFF2-40B4-BE49-F238E27FC236}">
                <a16:creationId xmlns:a16="http://schemas.microsoft.com/office/drawing/2014/main" id="{5366820E-C5AD-0D49-89B4-A409288959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205BBE7-282D-0042-90AE-1169A1A0BD5B}"/>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2239969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95A06-4214-1846-B330-D6B0F112C0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3CBBDF-F7F2-494D-8546-684DF2AE8E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88D092-CB8E-254D-A82B-54ABF5B377C5}"/>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5" name="Marcador de pie de página 4">
            <a:extLst>
              <a:ext uri="{FF2B5EF4-FFF2-40B4-BE49-F238E27FC236}">
                <a16:creationId xmlns:a16="http://schemas.microsoft.com/office/drawing/2014/main" id="{19422DBD-7DC3-F248-A11F-8D5C4F0323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94D8E-E19D-B14F-93CF-08D2329C8430}"/>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1488213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DA721-0C12-2E45-B5FF-97526F40228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6C79F4B-3DAF-B24D-ABEE-784AA1813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70E2A9A-D76C-A04B-9102-811FBE786220}"/>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5" name="Marcador de pie de página 4">
            <a:extLst>
              <a:ext uri="{FF2B5EF4-FFF2-40B4-BE49-F238E27FC236}">
                <a16:creationId xmlns:a16="http://schemas.microsoft.com/office/drawing/2014/main" id="{0930BB45-4B6C-C14B-B33B-65E6DE2ED1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412BFC-D968-9D45-9AB6-F0D4C57539A9}"/>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38550444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4B89F-C0EB-7841-88A6-BD6AAB6D0AB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18E37-753D-5C43-AE6D-32910D58150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24EF55-8EC7-3C42-AA4A-EA6C5BBDFD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F71F668-7103-2443-8F5A-C3A373EBAA15}"/>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6" name="Marcador de pie de página 5">
            <a:extLst>
              <a:ext uri="{FF2B5EF4-FFF2-40B4-BE49-F238E27FC236}">
                <a16:creationId xmlns:a16="http://schemas.microsoft.com/office/drawing/2014/main" id="{A270D1C0-5277-5043-A2AD-ECAAFC4B1E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D6CFCB-0524-8243-8CB6-7D2A4CE42826}"/>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985521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23774-8DD8-9043-AE44-AE0650DAF65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DDBA01-FBD2-0345-A2E3-94FC6098F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81600CC-1B21-5F45-8A51-15CE218C291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7DD6FBB-8339-2F42-BE19-7A55BAE11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572865-E2CC-B249-9FF5-A4E73D8777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2CF663-EEC9-FE49-B96F-190D28B0E22F}"/>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8" name="Marcador de pie de página 7">
            <a:extLst>
              <a:ext uri="{FF2B5EF4-FFF2-40B4-BE49-F238E27FC236}">
                <a16:creationId xmlns:a16="http://schemas.microsoft.com/office/drawing/2014/main" id="{0D76F861-7F24-0448-9BED-92458496A7E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AC9640-B675-7B4D-9AF5-3FF0D8DF694C}"/>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754581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88B67-9191-3F42-9BEC-D39CCCA8043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9B8F546-B389-F64B-9A3A-C5B699C630FE}"/>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4" name="Marcador de pie de página 3">
            <a:extLst>
              <a:ext uri="{FF2B5EF4-FFF2-40B4-BE49-F238E27FC236}">
                <a16:creationId xmlns:a16="http://schemas.microsoft.com/office/drawing/2014/main" id="{4311C4BF-1569-7943-B12F-ADB8D8265AA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1D6D31C-8868-DF41-AF50-14CDB347374C}"/>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18571656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59DBE9-F545-0B4E-B20B-237F7C7365C3}"/>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3" name="Marcador de pie de página 2">
            <a:extLst>
              <a:ext uri="{FF2B5EF4-FFF2-40B4-BE49-F238E27FC236}">
                <a16:creationId xmlns:a16="http://schemas.microsoft.com/office/drawing/2014/main" id="{D128130E-4B32-DB42-8CCE-F1F762974DB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653EED-19F6-7844-AAA6-FEFFA2771163}"/>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315309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7FA6A-9382-8145-9338-42643491B7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619AA05-EAB0-DC4C-A04D-26D79F20A2B4}"/>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4" name="Marcador de pie de página 3">
            <a:extLst>
              <a:ext uri="{FF2B5EF4-FFF2-40B4-BE49-F238E27FC236}">
                <a16:creationId xmlns:a16="http://schemas.microsoft.com/office/drawing/2014/main" id="{71C88067-584F-BD46-AC5E-7CBAD91909B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B192197-FD2D-C44E-A83F-958BFC2BA168}"/>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1118280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342FD-9992-6D4E-832A-951FB61D63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6D682F-E1F2-334E-9132-430E226CD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B5470D1-FF8B-364C-93FF-10748E300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0903F8-F155-9740-A1B0-2ECB357BFF75}"/>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6" name="Marcador de pie de página 5">
            <a:extLst>
              <a:ext uri="{FF2B5EF4-FFF2-40B4-BE49-F238E27FC236}">
                <a16:creationId xmlns:a16="http://schemas.microsoft.com/office/drawing/2014/main" id="{CA805568-D3A3-124B-B9D2-9FBCB583F1D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6F1429-E24C-D24B-B478-CC2A5D265BC1}"/>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2712616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618C5-3EB7-DF49-9AD8-7BFE5C8DD6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3CFB40-3A12-4849-953F-652906958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787F920-E2DA-B544-BE8E-495F4DE70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37115E-FAAF-D040-9D87-F055C0B5DB5A}"/>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6" name="Marcador de pie de página 5">
            <a:extLst>
              <a:ext uri="{FF2B5EF4-FFF2-40B4-BE49-F238E27FC236}">
                <a16:creationId xmlns:a16="http://schemas.microsoft.com/office/drawing/2014/main" id="{BF363A9A-DE47-BF4A-B048-80DF5C89D3A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B4C0C6-7169-184B-805E-D16E9AE5F3A1}"/>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4044168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360E7-3A32-AC4F-9113-6F72F6DFCD1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D2272F-A91D-7F46-AF2E-588EE2B6670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A0694A-41B0-3449-80AB-0198271F4C31}"/>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5" name="Marcador de pie de página 4">
            <a:extLst>
              <a:ext uri="{FF2B5EF4-FFF2-40B4-BE49-F238E27FC236}">
                <a16:creationId xmlns:a16="http://schemas.microsoft.com/office/drawing/2014/main" id="{2FC7C359-0D38-1445-BAEF-CA6063E7C8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E9F76D1-242F-F04D-9BF1-41D610BFA17C}"/>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2445198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768FBE2-ADC0-B846-AA64-CD2296A842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7FF36-3172-B249-A3E8-C423E952B8E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B77BE5-FA9F-7B49-852B-E5A978FA89F6}"/>
              </a:ext>
            </a:extLst>
          </p:cNvPr>
          <p:cNvSpPr>
            <a:spLocks noGrp="1"/>
          </p:cNvSpPr>
          <p:nvPr>
            <p:ph type="dt" sz="half" idx="10"/>
          </p:nvPr>
        </p:nvSpPr>
        <p:spPr/>
        <p:txBody>
          <a:bodyPr/>
          <a:lstStyle/>
          <a:p>
            <a:fld id="{6AE4E9F6-30AC-0841-938D-D9BBBCB20651}" type="datetimeFigureOut">
              <a:rPr lang="es-ES" smtClean="0"/>
              <a:t>18/07/2022</a:t>
            </a:fld>
            <a:endParaRPr lang="es-ES"/>
          </a:p>
        </p:txBody>
      </p:sp>
      <p:sp>
        <p:nvSpPr>
          <p:cNvPr id="5" name="Marcador de pie de página 4">
            <a:extLst>
              <a:ext uri="{FF2B5EF4-FFF2-40B4-BE49-F238E27FC236}">
                <a16:creationId xmlns:a16="http://schemas.microsoft.com/office/drawing/2014/main" id="{CEF7158C-3DF8-8F4A-AB15-0A89F7759B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427249E-F27E-014F-9192-34D4CF143D9C}"/>
              </a:ext>
            </a:extLst>
          </p:cNvPr>
          <p:cNvSpPr>
            <a:spLocks noGrp="1"/>
          </p:cNvSpPr>
          <p:nvPr>
            <p:ph type="sldNum" sz="quarter" idx="12"/>
          </p:nvPr>
        </p:nvSpPr>
        <p:spPr/>
        <p:txBody>
          <a:bodyPr/>
          <a:lstStyle/>
          <a:p>
            <a:fld id="{D01037AD-3D6C-ED4F-AF69-94FCDDEEC296}" type="slidenum">
              <a:rPr lang="es-ES" smtClean="0"/>
              <a:t>‹Nº›</a:t>
            </a:fld>
            <a:endParaRPr lang="es-ES"/>
          </a:p>
        </p:txBody>
      </p:sp>
    </p:spTree>
    <p:extLst>
      <p:ext uri="{BB962C8B-B14F-4D97-AF65-F5344CB8AC3E}">
        <p14:creationId xmlns:p14="http://schemas.microsoft.com/office/powerpoint/2010/main" val="29501689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597234"/>
            <a:ext cx="11347200" cy="3941052"/>
          </a:xfrm>
          <a:prstGeom prst="rect">
            <a:avLst/>
          </a:prstGeom>
        </p:spPr>
        <p:txBody>
          <a:bodyPr/>
          <a:lstStyle>
            <a:lvl1pPr>
              <a:buClrTx/>
              <a:defRPr>
                <a:solidFill>
                  <a:schemeClr val="tx1"/>
                </a:solidFill>
              </a:defRPr>
            </a:lvl1pPr>
            <a:lvl2pPr>
              <a:buClr>
                <a:schemeClr val="bg1">
                  <a:lumMod val="50000"/>
                </a:schemeClr>
              </a:buClr>
              <a:defRPr>
                <a:solidFill>
                  <a:schemeClr val="tx1"/>
                </a:solidFill>
              </a:defRPr>
            </a:lvl2pPr>
            <a:lvl3pPr>
              <a:buClr>
                <a:schemeClr val="accent6"/>
              </a:buClr>
              <a:defRPr>
                <a:solidFill>
                  <a:schemeClr val="tx1"/>
                </a:solidFill>
              </a:defRPr>
            </a:lvl3pPr>
            <a:lvl4pPr>
              <a:buClrTx/>
              <a:defRPr>
                <a:solidFill>
                  <a:schemeClr val="tx1"/>
                </a:solidFill>
              </a:defRPr>
            </a:lvl4pPr>
            <a:lvl5pPr>
              <a:buClrTx/>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p:txBody>
      </p:sp>
      <p:sp>
        <p:nvSpPr>
          <p:cNvPr id="11" name="Title 1"/>
          <p:cNvSpPr>
            <a:spLocks noGrp="1"/>
          </p:cNvSpPr>
          <p:nvPr>
            <p:ph type="title"/>
          </p:nvPr>
        </p:nvSpPr>
        <p:spPr>
          <a:xfrm>
            <a:off x="422400" y="687230"/>
            <a:ext cx="11347200" cy="521883"/>
          </a:xfrm>
          <a:prstGeom prst="rect">
            <a:avLst/>
          </a:prstGeom>
        </p:spPr>
        <p:txBody>
          <a:bodyPr anchor="ctr" anchorCtr="0"/>
          <a:lstStyle>
            <a:lvl1pPr>
              <a:defRPr sz="2800"/>
            </a:lvl1pPr>
          </a:lstStyle>
          <a:p>
            <a:r>
              <a:rPr lang="en-US" noProof="0" dirty="0"/>
              <a:t>Click to edit Master title style</a:t>
            </a:r>
            <a:endParaRPr lang="en-GB" noProof="0" dirty="0"/>
          </a:p>
        </p:txBody>
      </p:sp>
    </p:spTree>
    <p:extLst>
      <p:ext uri="{BB962C8B-B14F-4D97-AF65-F5344CB8AC3E}">
        <p14:creationId xmlns:p14="http://schemas.microsoft.com/office/powerpoint/2010/main" val="183094197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331" y="188642"/>
            <a:ext cx="11519339" cy="100811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36331" y="1340769"/>
            <a:ext cx="11519339" cy="483619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0945285" y="6597650"/>
            <a:ext cx="1246716" cy="2603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898989"/>
                </a:solidFill>
                <a:latin typeface="Century Gothic" pitchFamily="34" charset="0"/>
              </a:defRPr>
            </a:lvl1pPr>
          </a:lstStyle>
          <a:p>
            <a:pPr>
              <a:defRPr/>
            </a:pPr>
            <a:fld id="{F60DB742-3BE5-4F28-85FF-1892CF828A7D}" type="slidenum">
              <a:rPr lang="en-GB" altLang="es-ES"/>
              <a:pPr>
                <a:defRPr/>
              </a:pPr>
              <a:t>‹Nº›</a:t>
            </a:fld>
            <a:endParaRPr lang="en-GB" altLang="es-ES"/>
          </a:p>
        </p:txBody>
      </p:sp>
      <p:sp>
        <p:nvSpPr>
          <p:cNvPr id="5" name="Footer Placeholder 6"/>
          <p:cNvSpPr>
            <a:spLocks noGrp="1"/>
          </p:cNvSpPr>
          <p:nvPr>
            <p:ph type="ftr" sz="quarter" idx="11"/>
          </p:nvPr>
        </p:nvSpPr>
        <p:spPr>
          <a:xfrm>
            <a:off x="336551" y="6383339"/>
            <a:ext cx="9124949" cy="244475"/>
          </a:xfrm>
          <a:prstGeom prst="rect">
            <a:avLst/>
          </a:prstGeom>
        </p:spPr>
        <p:txBody>
          <a:bodyPr/>
          <a:lstStyle>
            <a:lvl1pPr>
              <a:defRPr>
                <a:solidFill>
                  <a:prstClr val="black">
                    <a:tint val="75000"/>
                  </a:prstClr>
                </a:solidFill>
                <a:latin typeface="Century Gothic"/>
                <a:ea typeface="ヒラギノ角ゴ Pro W3" charset="0"/>
                <a:cs typeface="ヒラギノ角ゴ Pro W3" charset="0"/>
              </a:defRPr>
            </a:lvl1pPr>
          </a:lstStyle>
          <a:p>
            <a:pPr>
              <a:defRPr/>
            </a:pPr>
            <a:endParaRPr lang="en-GB"/>
          </a:p>
        </p:txBody>
      </p:sp>
    </p:spTree>
    <p:extLst>
      <p:ext uri="{BB962C8B-B14F-4D97-AF65-F5344CB8AC3E}">
        <p14:creationId xmlns:p14="http://schemas.microsoft.com/office/powerpoint/2010/main" val="2905245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7" name="Content Placeholder 6"/>
          <p:cNvSpPr>
            <a:spLocks noGrp="1"/>
          </p:cNvSpPr>
          <p:nvPr>
            <p:ph sz="quarter" idx="16"/>
          </p:nvPr>
        </p:nvSpPr>
        <p:spPr>
          <a:xfrm>
            <a:off x="336000" y="1339200"/>
            <a:ext cx="11520000" cy="439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17"/>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90C47AE-7CD4-4022-BCF3-9C712F3F80DE}" type="slidenum">
              <a:rPr lang="en-GB" altLang="es-ES"/>
              <a:pPr>
                <a:defRPr/>
              </a:pPr>
              <a:t>‹Nº›</a:t>
            </a:fld>
            <a:endParaRPr lang="en-GB" altLang="es-ES"/>
          </a:p>
        </p:txBody>
      </p:sp>
      <p:sp>
        <p:nvSpPr>
          <p:cNvPr id="5" name="Footer Placeholder 4"/>
          <p:cNvSpPr>
            <a:spLocks noGrp="1"/>
          </p:cNvSpPr>
          <p:nvPr>
            <p:ph type="ftr" sz="quarter" idx="18"/>
          </p:nvPr>
        </p:nvSpPr>
        <p:spPr>
          <a:xfrm>
            <a:off x="4038600" y="6356351"/>
            <a:ext cx="4114800" cy="365125"/>
          </a:xfrm>
          <a:prstGeom prst="rect">
            <a:avLst/>
          </a:prstGeom>
        </p:spPr>
        <p:txBody>
          <a:bodyPr/>
          <a:lstStyle>
            <a:lvl1pPr>
              <a:defRPr>
                <a:latin typeface="Arial" panose="020B0604020202020204" pitchFamily="34" charset="0"/>
                <a:ea typeface="ヒラギノ角ゴ Pro W3" charset="-128"/>
                <a:cs typeface="+mn-cs"/>
              </a:defRPr>
            </a:lvl1pPr>
          </a:lstStyle>
          <a:p>
            <a:pPr>
              <a:defRPr/>
            </a:pPr>
            <a:endParaRPr lang="en-GB"/>
          </a:p>
        </p:txBody>
      </p:sp>
    </p:spTree>
    <p:extLst>
      <p:ext uri="{BB962C8B-B14F-4D97-AF65-F5344CB8AC3E}">
        <p14:creationId xmlns:p14="http://schemas.microsoft.com/office/powerpoint/2010/main" val="1975808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3"/>
          <p:cNvSpPr>
            <a:spLocks noGrp="1"/>
          </p:cNvSpPr>
          <p:nvPr>
            <p:ph type="sldNum" sz="quarter" idx="12"/>
          </p:nvPr>
        </p:nvSpPr>
        <p:spPr>
          <a:xfrm>
            <a:off x="10944832" y="6597352"/>
            <a:ext cx="1247168" cy="260648"/>
          </a:xfrm>
        </p:spPr>
        <p:txBody>
          <a:bodyPr/>
          <a:lstStyle/>
          <a:p>
            <a:fld id="{4AD7133C-5F9C-4F7F-9637-3E296898A784}" type="slidenum">
              <a:rPr lang="en-GB" smtClean="0">
                <a:solidFill>
                  <a:prstClr val="black">
                    <a:tint val="75000"/>
                  </a:prstClr>
                </a:solidFill>
              </a:rPr>
              <a:pPr/>
              <a:t>‹Nº›</a:t>
            </a:fld>
            <a:endParaRPr lang="en-GB" dirty="0">
              <a:solidFill>
                <a:prstClr val="black">
                  <a:tint val="75000"/>
                </a:prstClr>
              </a:solidFill>
            </a:endParaRPr>
          </a:p>
        </p:txBody>
      </p:sp>
    </p:spTree>
    <p:extLst>
      <p:ext uri="{BB962C8B-B14F-4D97-AF65-F5344CB8AC3E}">
        <p14:creationId xmlns:p14="http://schemas.microsoft.com/office/powerpoint/2010/main" val="3515408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AD7133C-5F9C-4F7F-9637-3E296898A784}" type="slidenum">
              <a:rPr lang="en-GB" smtClean="0">
                <a:solidFill>
                  <a:prstClr val="black">
                    <a:tint val="75000"/>
                  </a:prstClr>
                </a:solidFill>
              </a:rPr>
              <a:pPr/>
              <a:t>‹Nº›</a:t>
            </a:fld>
            <a:endParaRPr lang="en-GB" dirty="0">
              <a:solidFill>
                <a:prstClr val="black">
                  <a:tint val="75000"/>
                </a:prstClr>
              </a:solidFill>
            </a:endParaRPr>
          </a:p>
        </p:txBody>
      </p:sp>
      <p:sp>
        <p:nvSpPr>
          <p:cNvPr id="7" name="Footer Placeholder 6"/>
          <p:cNvSpPr>
            <a:spLocks noGrp="1"/>
          </p:cNvSpPr>
          <p:nvPr>
            <p:ph type="ftr" sz="quarter" idx="13"/>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727779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3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solidFill>
                  <a:srgbClr val="000000"/>
                </a:solidFill>
              </a:defRPr>
            </a:lvl1pPr>
            <a:lvl2pPr>
              <a:spcBef>
                <a:spcPts val="600"/>
              </a:spcBef>
              <a:defRPr>
                <a:solidFill>
                  <a:srgbClr val="000000"/>
                </a:solidFill>
              </a:defRPr>
            </a:lvl2pPr>
            <a:lvl3pPr>
              <a:spcBef>
                <a:spcPts val="300"/>
              </a:spcBef>
              <a:defRPr>
                <a:solidFill>
                  <a:srgbClr val="000000"/>
                </a:solidFill>
              </a:defRPr>
            </a:lvl3pPr>
            <a:lvl4pPr>
              <a:spcBef>
                <a:spcPts val="200"/>
              </a:spcBef>
              <a:defRPr>
                <a:solidFill>
                  <a:srgbClr val="000000"/>
                </a:solidFill>
              </a:defRPr>
            </a:lvl4pPr>
            <a:lvl5pPr>
              <a:spcBef>
                <a:spcPts val="100"/>
              </a:spcBef>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a:xfrm>
            <a:off x="8610600" y="6400413"/>
            <a:ext cx="2743200" cy="276999"/>
          </a:xfrm>
          <a:ln>
            <a:miter lim="800000"/>
            <a:headEnd/>
            <a:tailEnd/>
          </a:ln>
        </p:spPr>
        <p:txBody>
          <a:bodyPr anchor="ctr">
            <a:spAutoFit/>
          </a:bodyPr>
          <a:lstStyle>
            <a:lvl1pPr>
              <a:defRPr/>
            </a:lvl1pPr>
          </a:lstStyle>
          <a:p>
            <a:fld id="{B1E7FC84-9B1F-A046-AD61-576EBEDE336D}" type="slidenum">
              <a:rPr lang="en-US">
                <a:solidFill>
                  <a:srgbClr val="002F6C"/>
                </a:solidFill>
              </a:rPr>
              <a:pPr/>
              <a:t>‹Nº›</a:t>
            </a:fld>
            <a:endParaRPr lang="en-US" dirty="0">
              <a:solidFill>
                <a:srgbClr val="002F6C"/>
              </a:solidFill>
            </a:endParaRPr>
          </a:p>
        </p:txBody>
      </p:sp>
      <p:sp>
        <p:nvSpPr>
          <p:cNvPr id="5" name="Date Placeholder 4"/>
          <p:cNvSpPr>
            <a:spLocks noGrp="1" noChangeArrowheads="1"/>
          </p:cNvSpPr>
          <p:nvPr>
            <p:ph type="dt" sz="half" idx="11"/>
          </p:nvPr>
        </p:nvSpPr>
        <p:spPr>
          <a:xfrm>
            <a:off x="10191751" y="6500838"/>
            <a:ext cx="1219200" cy="200025"/>
          </a:xfrm>
          <a:prstGeom prst="rect">
            <a:avLst/>
          </a:prstGeom>
        </p:spPr>
        <p:txBody>
          <a:bodyPr/>
          <a:lstStyle>
            <a:lvl1pPr algn="r">
              <a:defRPr sz="700">
                <a:solidFill>
                  <a:schemeClr val="bg1"/>
                </a:solidFill>
              </a:defRPr>
            </a:lvl1pPr>
          </a:lstStyle>
          <a:p>
            <a:pPr>
              <a:defRPr/>
            </a:pPr>
            <a:r>
              <a:rPr lang="en-US" dirty="0">
                <a:solidFill>
                  <a:srgbClr val="FFFFFF"/>
                </a:solidFill>
                <a:latin typeface="Verdana"/>
                <a:cs typeface="+mn-cs"/>
              </a:rPr>
              <a:t>07.23.2012</a:t>
            </a:r>
          </a:p>
        </p:txBody>
      </p:sp>
    </p:spTree>
    <p:extLst>
      <p:ext uri="{BB962C8B-B14F-4D97-AF65-F5344CB8AC3E}">
        <p14:creationId xmlns:p14="http://schemas.microsoft.com/office/powerpoint/2010/main" val="52405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B88CBE-DBE5-A14B-B9E7-961C4B531C2F}"/>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3" name="Marcador de pie de página 2">
            <a:extLst>
              <a:ext uri="{FF2B5EF4-FFF2-40B4-BE49-F238E27FC236}">
                <a16:creationId xmlns:a16="http://schemas.microsoft.com/office/drawing/2014/main" id="{45295C74-3A08-8049-84D4-C8028705E8C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B33809-BB70-5544-91A0-10B127CE9200}"/>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2196034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9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450"/>
              </a:spcBef>
              <a:defRPr/>
            </a:lvl2pPr>
            <a:lvl3pPr>
              <a:spcBef>
                <a:spcPts val="225"/>
              </a:spcBef>
              <a:defRPr/>
            </a:lvl3pPr>
            <a:lvl4pPr>
              <a:spcBef>
                <a:spcPts val="150"/>
              </a:spcBef>
              <a:defRPr/>
            </a:lvl4pPr>
            <a:lvl5pPr>
              <a:spcBef>
                <a:spcPts val="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1"/>
          </p:nvPr>
        </p:nvSpPr>
        <p:spPr>
          <a:xfrm>
            <a:off x="10191751" y="6500816"/>
            <a:ext cx="1219200" cy="200025"/>
          </a:xfrm>
          <a:prstGeom prst="rect">
            <a:avLst/>
          </a:prstGeom>
        </p:spPr>
        <p:txBody>
          <a:bodyPr/>
          <a:lstStyle>
            <a:lvl1pPr algn="r">
              <a:defRPr sz="525">
                <a:solidFill>
                  <a:schemeClr val="bg1"/>
                </a:solidFill>
              </a:defRPr>
            </a:lvl1pPr>
          </a:lstStyle>
          <a:p>
            <a:pPr>
              <a:defRPr/>
            </a:pPr>
            <a:endParaRPr lang="en-US" dirty="0"/>
          </a:p>
        </p:txBody>
      </p:sp>
    </p:spTree>
    <p:extLst>
      <p:ext uri="{BB962C8B-B14F-4D97-AF65-F5344CB8AC3E}">
        <p14:creationId xmlns:p14="http://schemas.microsoft.com/office/powerpoint/2010/main" val="34154890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 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6" name="Marcador de texto 8"/>
          <p:cNvSpPr>
            <a:spLocks noGrp="1"/>
          </p:cNvSpPr>
          <p:nvPr>
            <p:ph type="body" sz="quarter" idx="10"/>
          </p:nvPr>
        </p:nvSpPr>
        <p:spPr>
          <a:xfrm>
            <a:off x="-1" y="6351372"/>
            <a:ext cx="11355859" cy="457415"/>
          </a:xfrm>
        </p:spPr>
        <p:txBody>
          <a:bodyPr lIns="180000" rIns="180000" bIns="144000" anchor="b">
            <a:normAutofit/>
          </a:bodyPr>
          <a:lstStyle>
            <a:lvl1pPr marL="0" indent="0">
              <a:spcBef>
                <a:spcPts val="200"/>
              </a:spcBef>
              <a:buNone/>
              <a:defRPr sz="700">
                <a:solidFill>
                  <a:schemeClr val="tx1">
                    <a:lumMod val="65000"/>
                    <a:lumOff val="35000"/>
                  </a:schemeClr>
                </a:solidFill>
              </a:defRPr>
            </a:lvl1pPr>
            <a:lvl2pPr marL="0" indent="0">
              <a:spcBef>
                <a:spcPts val="200"/>
              </a:spcBef>
              <a:buNone/>
              <a:defRPr sz="700">
                <a:solidFill>
                  <a:schemeClr val="tx1">
                    <a:lumMod val="65000"/>
                    <a:lumOff val="35000"/>
                  </a:schemeClr>
                </a:solidFill>
              </a:defRPr>
            </a:lvl2pPr>
            <a:lvl3pPr marL="0" indent="0">
              <a:spcBef>
                <a:spcPts val="200"/>
              </a:spcBef>
              <a:buNone/>
              <a:defRPr sz="700">
                <a:solidFill>
                  <a:schemeClr val="tx1">
                    <a:lumMod val="65000"/>
                    <a:lumOff val="35000"/>
                  </a:schemeClr>
                </a:solidFill>
              </a:defRPr>
            </a:lvl3pPr>
            <a:lvl4pPr marL="0" indent="0">
              <a:spcBef>
                <a:spcPts val="200"/>
              </a:spcBef>
              <a:buNone/>
              <a:defRPr sz="700">
                <a:solidFill>
                  <a:schemeClr val="tx1">
                    <a:lumMod val="65000"/>
                    <a:lumOff val="35000"/>
                  </a:schemeClr>
                </a:solidFill>
              </a:defRPr>
            </a:lvl4pPr>
            <a:lvl5pPr marL="0" indent="0">
              <a:spcBef>
                <a:spcPts val="200"/>
              </a:spcBef>
              <a:buNone/>
              <a:defRPr sz="700">
                <a:solidFill>
                  <a:schemeClr val="tx1">
                    <a:lumMod val="65000"/>
                    <a:lumOff val="35000"/>
                  </a:schemeClr>
                </a:solidFill>
              </a:defRPr>
            </a:lvl5pPr>
          </a:lstStyle>
          <a:p>
            <a:pPr lvl="0"/>
            <a:r>
              <a:rPr lang="es-ES_tradnl" dirty="0"/>
              <a:t>Haga clic para modificar el estilo de texto del patrón</a:t>
            </a:r>
          </a:p>
        </p:txBody>
      </p:sp>
      <p:sp>
        <p:nvSpPr>
          <p:cNvPr id="8" name="Marcador de texto 8"/>
          <p:cNvSpPr>
            <a:spLocks noGrp="1"/>
          </p:cNvSpPr>
          <p:nvPr>
            <p:ph type="body" sz="quarter" idx="11" hasCustomPrompt="1"/>
          </p:nvPr>
        </p:nvSpPr>
        <p:spPr>
          <a:xfrm>
            <a:off x="576537" y="503082"/>
            <a:ext cx="6405032" cy="164185"/>
          </a:xfrm>
        </p:spPr>
        <p:txBody>
          <a:bodyPr lIns="0" rIns="0" bIns="0" anchor="t">
            <a:normAutofit/>
          </a:bodyPr>
          <a:lstStyle>
            <a:lvl1pPr marL="0" indent="0">
              <a:spcBef>
                <a:spcPts val="200"/>
              </a:spcBef>
              <a:buNone/>
              <a:defRPr sz="1000" baseline="0">
                <a:solidFill>
                  <a:schemeClr val="bg1"/>
                </a:solidFill>
              </a:defRPr>
            </a:lvl1pPr>
            <a:lvl2pPr marL="0" indent="0">
              <a:spcBef>
                <a:spcPts val="200"/>
              </a:spcBef>
              <a:buNone/>
              <a:defRPr sz="700">
                <a:solidFill>
                  <a:schemeClr val="tx1">
                    <a:lumMod val="65000"/>
                    <a:lumOff val="35000"/>
                  </a:schemeClr>
                </a:solidFill>
              </a:defRPr>
            </a:lvl2pPr>
            <a:lvl3pPr marL="0" indent="0">
              <a:spcBef>
                <a:spcPts val="200"/>
              </a:spcBef>
              <a:buNone/>
              <a:defRPr sz="700">
                <a:solidFill>
                  <a:schemeClr val="tx1">
                    <a:lumMod val="65000"/>
                    <a:lumOff val="35000"/>
                  </a:schemeClr>
                </a:solidFill>
              </a:defRPr>
            </a:lvl3pPr>
            <a:lvl4pPr marL="0" indent="0">
              <a:spcBef>
                <a:spcPts val="200"/>
              </a:spcBef>
              <a:buNone/>
              <a:defRPr sz="700">
                <a:solidFill>
                  <a:schemeClr val="tx1">
                    <a:lumMod val="65000"/>
                    <a:lumOff val="35000"/>
                  </a:schemeClr>
                </a:solidFill>
              </a:defRPr>
            </a:lvl4pPr>
            <a:lvl5pPr marL="0" indent="0">
              <a:spcBef>
                <a:spcPts val="200"/>
              </a:spcBef>
              <a:buNone/>
              <a:defRPr sz="700">
                <a:solidFill>
                  <a:schemeClr val="tx1">
                    <a:lumMod val="65000"/>
                    <a:lumOff val="35000"/>
                  </a:schemeClr>
                </a:solidFill>
              </a:defRPr>
            </a:lvl5pPr>
          </a:lstStyle>
          <a:p>
            <a:pPr lvl="0"/>
            <a:r>
              <a:rPr lang="es-ES_tradnl" dirty="0"/>
              <a:t>1. Título del apartado</a:t>
            </a:r>
          </a:p>
        </p:txBody>
      </p:sp>
    </p:spTree>
    <p:extLst>
      <p:ext uri="{BB962C8B-B14F-4D97-AF65-F5344CB8AC3E}">
        <p14:creationId xmlns:p14="http://schemas.microsoft.com/office/powerpoint/2010/main" val="3874437860"/>
      </p:ext>
    </p:extLst>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8" y="1341439"/>
            <a:ext cx="10801350" cy="4608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2" name="Slide Number Placeholder 1"/>
          <p:cNvSpPr>
            <a:spLocks noGrp="1"/>
          </p:cNvSpPr>
          <p:nvPr>
            <p:ph type="sldNum" sz="quarter" idx="11"/>
          </p:nvPr>
        </p:nvSpPr>
        <p:spPr/>
        <p:txBody>
          <a:bodyPr/>
          <a:lstStyle/>
          <a:p>
            <a:fld id="{79C3E963-6954-AC49-8BE0-E1E970FEA9DB}" type="slidenum">
              <a:rPr lang="en-US" smtClean="0"/>
              <a:pPr/>
              <a:t>‹Nº›</a:t>
            </a:fld>
            <a:endParaRPr lang="en-US" dirty="0"/>
          </a:p>
        </p:txBody>
      </p:sp>
    </p:spTree>
    <p:extLst>
      <p:ext uri="{BB962C8B-B14F-4D97-AF65-F5344CB8AC3E}">
        <p14:creationId xmlns:p14="http://schemas.microsoft.com/office/powerpoint/2010/main" val="4276086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amp; 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5937" y="1341438"/>
            <a:ext cx="10801351" cy="580956"/>
          </a:xfrm>
        </p:spPr>
        <p:txBody>
          <a:bodyPr anchor="t">
            <a:noAutofit/>
          </a:bodyPr>
          <a:lstStyle>
            <a:lvl1pPr marL="0" indent="0">
              <a:buNone/>
              <a:defRPr sz="2200" b="0" baseline="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standard subtitles text styles</a:t>
            </a:r>
          </a:p>
        </p:txBody>
      </p:sp>
      <p:sp>
        <p:nvSpPr>
          <p:cNvPr id="9" name="Slide Number Placeholder 8"/>
          <p:cNvSpPr>
            <a:spLocks noGrp="1"/>
          </p:cNvSpPr>
          <p:nvPr>
            <p:ph type="sldNum" sz="quarter" idx="12"/>
          </p:nvPr>
        </p:nvSpPr>
        <p:spPr/>
        <p:txBody>
          <a:bodyPr/>
          <a:lstStyle/>
          <a:p>
            <a:fld id="{E59192B3-4A80-9E49-8579-7C682F041F8A}" type="slidenum">
              <a:rPr lang="en-US" smtClean="0"/>
              <a:t>‹Nº›</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2415778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8" y="1341439"/>
            <a:ext cx="1080135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p>
            <a:endParaRPr lang="en-US" dirty="0">
              <a:solidFill>
                <a:srgbClr val="5A5A5A">
                  <a:lumMod val="60000"/>
                  <a:lumOff val="40000"/>
                </a:srgbClr>
              </a:solidFill>
            </a:endParaRPr>
          </a:p>
        </p:txBody>
      </p:sp>
      <p:sp>
        <p:nvSpPr>
          <p:cNvPr id="2" name="Slide Number Placeholder 1"/>
          <p:cNvSpPr>
            <a:spLocks noGrp="1"/>
          </p:cNvSpPr>
          <p:nvPr>
            <p:ph type="sldNum" sz="quarter" idx="11"/>
          </p:nvPr>
        </p:nvSpPr>
        <p:spPr/>
        <p:txBody>
          <a:bodyPr/>
          <a:lstStyle/>
          <a:p>
            <a:fld id="{79C3E963-6954-AC49-8BE0-E1E970FEA9DB}" type="slidenum">
              <a:rPr lang="en-US" smtClean="0">
                <a:solidFill>
                  <a:srgbClr val="5A5A5A">
                    <a:lumMod val="60000"/>
                    <a:lumOff val="40000"/>
                  </a:srgbClr>
                </a:solidFill>
              </a:rPr>
              <a:pPr/>
              <a:t>‹Nº›</a:t>
            </a:fld>
            <a:endParaRPr lang="en-US" dirty="0">
              <a:solidFill>
                <a:srgbClr val="5A5A5A">
                  <a:lumMod val="60000"/>
                  <a:lumOff val="40000"/>
                </a:srgbClr>
              </a:solidFill>
            </a:endParaRPr>
          </a:p>
        </p:txBody>
      </p:sp>
    </p:spTree>
    <p:extLst>
      <p:ext uri="{BB962C8B-B14F-4D97-AF65-F5344CB8AC3E}">
        <p14:creationId xmlns:p14="http://schemas.microsoft.com/office/powerpoint/2010/main" val="1657199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0" name="Text Placeholder 13"/>
          <p:cNvSpPr>
            <a:spLocks noGrp="1"/>
          </p:cNvSpPr>
          <p:nvPr>
            <p:ph type="body" sz="quarter" idx="11"/>
          </p:nvPr>
        </p:nvSpPr>
        <p:spPr>
          <a:xfrm>
            <a:off x="716165" y="1326717"/>
            <a:ext cx="10917777" cy="4008873"/>
          </a:xfrm>
          <a:prstGeom prst="rect">
            <a:avLst/>
          </a:prstGeom>
        </p:spPr>
        <p:txBody>
          <a:bodyPr lIns="0" tIns="0" rIns="0" bIns="0">
            <a:noAutofit/>
          </a:bodyPr>
          <a:lstStyle>
            <a:lvl1pPr marL="0" indent="0">
              <a:spcBef>
                <a:spcPts val="400"/>
              </a:spcBef>
              <a:spcAft>
                <a:spcPts val="800"/>
              </a:spcAft>
              <a:buFontTx/>
              <a:buNone/>
              <a:defRPr sz="2133" b="1">
                <a:solidFill>
                  <a:srgbClr val="003F7E"/>
                </a:solidFill>
                <a:latin typeface="Arial"/>
              </a:defRPr>
            </a:lvl1pPr>
            <a:lvl2pPr marL="479928" indent="-239965">
              <a:spcBef>
                <a:spcPts val="0"/>
              </a:spcBef>
              <a:spcAft>
                <a:spcPts val="800"/>
              </a:spcAft>
              <a:buClr>
                <a:srgbClr val="1A1A1A"/>
              </a:buClr>
              <a:buFont typeface="Arial" pitchFamily="34" charset="0"/>
              <a:buChar char="•"/>
              <a:defRPr sz="2000">
                <a:solidFill>
                  <a:schemeClr val="tx1">
                    <a:lumMod val="75000"/>
                    <a:lumOff val="25000"/>
                  </a:schemeClr>
                </a:solidFill>
                <a:latin typeface="Arial" charset="0"/>
                <a:ea typeface="Arial" charset="0"/>
                <a:cs typeface="Arial" charset="0"/>
              </a:defRPr>
            </a:lvl2pPr>
            <a:lvl3pPr marL="719893" indent="-239965">
              <a:spcBef>
                <a:spcPts val="0"/>
              </a:spcBef>
              <a:spcAft>
                <a:spcPts val="800"/>
              </a:spcAft>
              <a:buClr>
                <a:srgbClr val="004E87"/>
              </a:buClr>
              <a:buFont typeface="Arial Narrow" pitchFamily="34" charset="0"/>
              <a:buChar char="–"/>
              <a:defRPr sz="1867">
                <a:solidFill>
                  <a:schemeClr val="tx1">
                    <a:lumMod val="75000"/>
                    <a:lumOff val="25000"/>
                  </a:schemeClr>
                </a:solidFill>
                <a:latin typeface="Arial" charset="0"/>
                <a:ea typeface="Arial" charset="0"/>
                <a:cs typeface="Arial" charset="0"/>
              </a:defRPr>
            </a:lvl3pPr>
            <a:lvl4pPr marL="2209487" indent="-380962">
              <a:buFont typeface="Arial" charset="0"/>
              <a:buChar char="•"/>
              <a:defRPr sz="1733">
                <a:solidFill>
                  <a:schemeClr val="tx1">
                    <a:lumMod val="75000"/>
                    <a:lumOff val="25000"/>
                  </a:schemeClr>
                </a:solidFill>
                <a:latin typeface="Arial" charset="0"/>
                <a:ea typeface="Arial" charset="0"/>
                <a:cs typeface="Arial" charset="0"/>
              </a:defRPr>
            </a:lvl4pPr>
            <a:lvl5pPr>
              <a:buFont typeface="Arial" charset="0"/>
              <a:buChar char="•"/>
              <a:defRPr sz="1600">
                <a:solidFill>
                  <a:schemeClr val="tx1">
                    <a:lumMod val="75000"/>
                    <a:lumOff val="25000"/>
                  </a:schemeClr>
                </a:solidFill>
                <a:latin typeface="Arial" charset="0"/>
                <a:ea typeface="Arial" charset="0"/>
                <a:cs typeface="Arial"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11" name="Text Placeholder 13"/>
          <p:cNvSpPr>
            <a:spLocks noGrp="1"/>
          </p:cNvSpPr>
          <p:nvPr>
            <p:ph type="body" sz="quarter" idx="12" hasCustomPrompt="1"/>
          </p:nvPr>
        </p:nvSpPr>
        <p:spPr>
          <a:xfrm>
            <a:off x="3213000" y="177800"/>
            <a:ext cx="7979933" cy="152400"/>
          </a:xfrm>
          <a:prstGeom prst="rect">
            <a:avLst/>
          </a:prstGeom>
        </p:spPr>
        <p:txBody>
          <a:bodyPr lIns="0" tIns="0" rIns="0" bIns="0">
            <a:noAutofit/>
          </a:bodyPr>
          <a:lstStyle>
            <a:lvl1pPr marL="0" indent="0">
              <a:spcBef>
                <a:spcPts val="400"/>
              </a:spcBef>
              <a:spcAft>
                <a:spcPts val="800"/>
              </a:spcAft>
              <a:buFontTx/>
              <a:buNone/>
              <a:defRPr sz="1067" b="0" baseline="0">
                <a:solidFill>
                  <a:schemeClr val="bg1"/>
                </a:solidFill>
                <a:latin typeface="Arial"/>
              </a:defRPr>
            </a:lvl1pPr>
            <a:lvl2pPr marL="479928" indent="-239965">
              <a:spcBef>
                <a:spcPts val="0"/>
              </a:spcBef>
              <a:spcAft>
                <a:spcPts val="800"/>
              </a:spcAft>
              <a:buClrTx/>
              <a:buFont typeface="Arial" pitchFamily="34" charset="0"/>
              <a:buChar char="•"/>
              <a:defRPr sz="2400" baseline="0">
                <a:solidFill>
                  <a:schemeClr val="bg1"/>
                </a:solidFill>
                <a:latin typeface="Arial" charset="0"/>
                <a:ea typeface="Arial" charset="0"/>
                <a:cs typeface="Arial" charset="0"/>
              </a:defRPr>
            </a:lvl2pPr>
            <a:lvl3pPr marL="719893" indent="-239965">
              <a:spcBef>
                <a:spcPts val="0"/>
              </a:spcBef>
              <a:spcAft>
                <a:spcPts val="800"/>
              </a:spcAft>
              <a:buClr>
                <a:srgbClr val="004E87"/>
              </a:buClr>
              <a:buFont typeface="Arial Narrow" pitchFamily="34" charset="0"/>
              <a:buChar char="–"/>
              <a:defRPr sz="1867">
                <a:solidFill>
                  <a:schemeClr val="bg1"/>
                </a:solidFill>
                <a:latin typeface="Arial" charset="0"/>
                <a:ea typeface="Arial" charset="0"/>
                <a:cs typeface="Arial" charset="0"/>
              </a:defRPr>
            </a:lvl3pPr>
            <a:lvl4pPr marL="2209487" indent="-380962">
              <a:buFont typeface="Arial" charset="0"/>
              <a:buChar char="•"/>
              <a:defRPr sz="1733">
                <a:solidFill>
                  <a:schemeClr val="bg1"/>
                </a:solidFill>
                <a:latin typeface="Arial" charset="0"/>
                <a:ea typeface="Arial" charset="0"/>
                <a:cs typeface="Arial" charset="0"/>
              </a:defRPr>
            </a:lvl4pPr>
            <a:lvl5pPr>
              <a:buFont typeface="Arial" charset="0"/>
              <a:buChar char="•"/>
              <a:defRPr sz="1600">
                <a:solidFill>
                  <a:schemeClr val="bg1"/>
                </a:solidFill>
                <a:latin typeface="Arial" charset="0"/>
                <a:ea typeface="Arial" charset="0"/>
                <a:cs typeface="Arial" charset="0"/>
              </a:defRPr>
            </a:lvl5pPr>
          </a:lstStyle>
          <a:p>
            <a:pPr lvl="0"/>
            <a:r>
              <a:rPr lang="es-ES_tradnl" dirty="0"/>
              <a:t>T</a:t>
            </a:r>
            <a:r>
              <a:rPr lang="en-US" dirty="0" err="1"/>
              <a:t>i</a:t>
            </a:r>
            <a:r>
              <a:rPr lang="es-ES_tradnl" dirty="0" err="1"/>
              <a:t>tulo</a:t>
            </a:r>
            <a:r>
              <a:rPr lang="es-ES_tradnl" dirty="0"/>
              <a:t> de la intervención</a:t>
            </a:r>
            <a:endParaRPr lang="es-ES" dirty="0"/>
          </a:p>
        </p:txBody>
      </p:sp>
      <p:sp>
        <p:nvSpPr>
          <p:cNvPr id="8" name="Text Placeholder 13"/>
          <p:cNvSpPr>
            <a:spLocks noGrp="1"/>
          </p:cNvSpPr>
          <p:nvPr>
            <p:ph type="body" sz="quarter" idx="13" hasCustomPrompt="1"/>
          </p:nvPr>
        </p:nvSpPr>
        <p:spPr>
          <a:xfrm>
            <a:off x="719667" y="6540089"/>
            <a:ext cx="7979933" cy="152400"/>
          </a:xfrm>
          <a:prstGeom prst="rect">
            <a:avLst/>
          </a:prstGeom>
        </p:spPr>
        <p:txBody>
          <a:bodyPr lIns="0" tIns="0" rIns="0" bIns="0">
            <a:noAutofit/>
          </a:bodyPr>
          <a:lstStyle>
            <a:lvl1pPr marL="0" indent="0">
              <a:spcBef>
                <a:spcPts val="400"/>
              </a:spcBef>
              <a:spcAft>
                <a:spcPts val="800"/>
              </a:spcAft>
              <a:buFontTx/>
              <a:buNone/>
              <a:defRPr sz="1067" b="0" baseline="0">
                <a:solidFill>
                  <a:srgbClr val="002060"/>
                </a:solidFill>
                <a:latin typeface="Arial"/>
              </a:defRPr>
            </a:lvl1pPr>
            <a:lvl2pPr marL="479928" indent="-239965">
              <a:spcBef>
                <a:spcPts val="0"/>
              </a:spcBef>
              <a:spcAft>
                <a:spcPts val="800"/>
              </a:spcAft>
              <a:buClrTx/>
              <a:buFont typeface="Arial" pitchFamily="34" charset="0"/>
              <a:buChar char="•"/>
              <a:defRPr sz="2400" baseline="0">
                <a:solidFill>
                  <a:schemeClr val="bg1"/>
                </a:solidFill>
                <a:latin typeface="Arial" charset="0"/>
                <a:ea typeface="Arial" charset="0"/>
                <a:cs typeface="Arial" charset="0"/>
              </a:defRPr>
            </a:lvl2pPr>
            <a:lvl3pPr marL="719893" indent="-239965">
              <a:spcBef>
                <a:spcPts val="0"/>
              </a:spcBef>
              <a:spcAft>
                <a:spcPts val="800"/>
              </a:spcAft>
              <a:buClr>
                <a:srgbClr val="004E87"/>
              </a:buClr>
              <a:buFont typeface="Arial Narrow" pitchFamily="34" charset="0"/>
              <a:buChar char="–"/>
              <a:defRPr sz="1867">
                <a:solidFill>
                  <a:schemeClr val="bg1"/>
                </a:solidFill>
                <a:latin typeface="Arial" charset="0"/>
                <a:ea typeface="Arial" charset="0"/>
                <a:cs typeface="Arial" charset="0"/>
              </a:defRPr>
            </a:lvl3pPr>
            <a:lvl4pPr marL="2209487" indent="-380962">
              <a:buFont typeface="Arial" charset="0"/>
              <a:buChar char="•"/>
              <a:defRPr sz="1733">
                <a:solidFill>
                  <a:schemeClr val="bg1"/>
                </a:solidFill>
                <a:latin typeface="Arial" charset="0"/>
                <a:ea typeface="Arial" charset="0"/>
                <a:cs typeface="Arial" charset="0"/>
              </a:defRPr>
            </a:lvl4pPr>
            <a:lvl5pPr>
              <a:buFont typeface="Arial" charset="0"/>
              <a:buChar char="•"/>
              <a:defRPr sz="1600">
                <a:solidFill>
                  <a:schemeClr val="bg1"/>
                </a:solidFill>
                <a:latin typeface="Arial" charset="0"/>
                <a:ea typeface="Arial" charset="0"/>
                <a:cs typeface="Arial" charset="0"/>
              </a:defRPr>
            </a:lvl5pPr>
          </a:lstStyle>
          <a:p>
            <a:pPr lvl="0"/>
            <a:r>
              <a:rPr lang="es-ES_tradnl" dirty="0" err="1"/>
              <a:t>Ref</a:t>
            </a:r>
            <a:endParaRPr lang="es-ES" dirty="0"/>
          </a:p>
        </p:txBody>
      </p:sp>
    </p:spTree>
    <p:extLst>
      <p:ext uri="{BB962C8B-B14F-4D97-AF65-F5344CB8AC3E}">
        <p14:creationId xmlns:p14="http://schemas.microsoft.com/office/powerpoint/2010/main" val="530732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1341438"/>
            <a:ext cx="10801351" cy="580956"/>
          </a:xfrm>
        </p:spPr>
        <p:txBody>
          <a:bodyPr anchor="t">
            <a:noAutofit/>
          </a:bodyPr>
          <a:lstStyle>
            <a:lvl1pPr marL="0" indent="0">
              <a:buNone/>
              <a:defRPr sz="1650" b="0" baseline="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4" name="Slide Number Placeholder 8">
            <a:extLst>
              <a:ext uri="{FF2B5EF4-FFF2-40B4-BE49-F238E27FC236}">
                <a16:creationId xmlns:a16="http://schemas.microsoft.com/office/drawing/2014/main" id="{009027FE-28DF-3044-8256-F75612ABCD6F}"/>
              </a:ext>
            </a:extLst>
          </p:cNvPr>
          <p:cNvSpPr>
            <a:spLocks noGrp="1"/>
          </p:cNvSpPr>
          <p:nvPr>
            <p:ph type="sldNum" sz="quarter" idx="10"/>
          </p:nvPr>
        </p:nvSpPr>
        <p:spPr>
          <a:xfrm>
            <a:off x="11616267" y="6238876"/>
            <a:ext cx="575733" cy="398463"/>
          </a:xfrm>
          <a:prstGeom prst="rect">
            <a:avLst/>
          </a:prstGeom>
        </p:spPr>
        <p:txBody>
          <a:bodyPr vert="horz" wrap="square" lIns="91440" tIns="45720" rIns="91440" bIns="45720" numCol="1" anchor="t" anchorCtr="0" compatLnSpc="1">
            <a:prstTxWarp prst="textNoShape">
              <a:avLst/>
            </a:prstTxWarp>
          </a:bodyPr>
          <a:lstStyle>
            <a:lvl1pPr>
              <a:defRPr/>
            </a:lvl1pPr>
          </a:lstStyle>
          <a:p>
            <a:fld id="{35C890E6-A2D2-F74F-96CC-B55DF2879AF6}" type="slidenum">
              <a:rPr lang="en-US" altLang="es-ES"/>
              <a:pPr/>
              <a:t>‹Nº›</a:t>
            </a:fld>
            <a:endParaRPr lang="en-US" altLang="es-ES"/>
          </a:p>
        </p:txBody>
      </p:sp>
      <p:sp>
        <p:nvSpPr>
          <p:cNvPr id="5" name="Footer Placeholder 1">
            <a:extLst>
              <a:ext uri="{FF2B5EF4-FFF2-40B4-BE49-F238E27FC236}">
                <a16:creationId xmlns:a16="http://schemas.microsoft.com/office/drawing/2014/main" id="{CEE1DAC5-3BCB-2148-8007-19498E0BF89F}"/>
              </a:ext>
            </a:extLst>
          </p:cNvPr>
          <p:cNvSpPr>
            <a:spLocks noGrp="1"/>
          </p:cNvSpPr>
          <p:nvPr>
            <p:ph type="ftr" sz="quarter" idx="11"/>
          </p:nvPr>
        </p:nvSpPr>
        <p:spPr>
          <a:xfrm>
            <a:off x="0" y="0"/>
            <a:ext cx="0" cy="0"/>
          </a:xfrm>
        </p:spPr>
        <p:txBody>
          <a:bodyPr/>
          <a:lstStyle>
            <a:lvl1pPr>
              <a:defRPr/>
            </a:lvl1pPr>
          </a:lstStyle>
          <a:p>
            <a:pPr>
              <a:defRPr/>
            </a:pPr>
            <a:endParaRPr lang="en-US"/>
          </a:p>
        </p:txBody>
      </p:sp>
    </p:spTree>
    <p:extLst>
      <p:ext uri="{BB962C8B-B14F-4D97-AF65-F5344CB8AC3E}">
        <p14:creationId xmlns:p14="http://schemas.microsoft.com/office/powerpoint/2010/main" val="25993891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itle &amp; 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5937" y="1341438"/>
            <a:ext cx="10801351" cy="580956"/>
          </a:xfrm>
        </p:spPr>
        <p:txBody>
          <a:bodyPr anchor="t">
            <a:noAutofit/>
          </a:bodyPr>
          <a:lstStyle>
            <a:lvl1pPr marL="0" indent="0">
              <a:buNone/>
              <a:defRPr sz="2400" b="0" baseline="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9" name="Slide Number Placeholder 8"/>
          <p:cNvSpPr>
            <a:spLocks noGrp="1"/>
          </p:cNvSpPr>
          <p:nvPr>
            <p:ph type="sldNum" sz="quarter" idx="12"/>
          </p:nvPr>
        </p:nvSpPr>
        <p:spPr/>
        <p:txBody>
          <a:bodyPr/>
          <a:lstStyle/>
          <a:p>
            <a:fld id="{E59192B3-4A80-9E49-8579-7C682F041F8A}" type="slidenum">
              <a:rPr lang="en-US" smtClean="0"/>
              <a:t>‹Nº›</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016348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0" hasCustomPrompt="1"/>
          </p:nvPr>
        </p:nvSpPr>
        <p:spPr>
          <a:xfrm>
            <a:off x="609600" y="6271685"/>
            <a:ext cx="10972800" cy="383116"/>
          </a:xfrm>
        </p:spPr>
        <p:txBody>
          <a:bodyPr anchor="b" anchorCtr="0"/>
          <a:lstStyle>
            <a:lvl1pPr marL="0" indent="0">
              <a:spcBef>
                <a:spcPts val="0"/>
              </a:spcBef>
              <a:buNone/>
              <a:defRPr sz="1067"/>
            </a:lvl1pPr>
            <a:lvl2pPr>
              <a:defRPr sz="1200"/>
            </a:lvl2pPr>
            <a:lvl3pPr>
              <a:defRPr sz="1200"/>
            </a:lvl3pPr>
            <a:lvl4pPr>
              <a:defRPr sz="1200"/>
            </a:lvl4pPr>
            <a:lvl5pPr>
              <a:defRPr sz="1200"/>
            </a:lvl5pPr>
          </a:lstStyle>
          <a:p>
            <a:pPr lvl="0"/>
            <a:r>
              <a:rPr lang="en-US" dirty="0"/>
              <a:t>Footer</a:t>
            </a:r>
          </a:p>
        </p:txBody>
      </p:sp>
    </p:spTree>
    <p:extLst>
      <p:ext uri="{BB962C8B-B14F-4D97-AF65-F5344CB8AC3E}">
        <p14:creationId xmlns:p14="http://schemas.microsoft.com/office/powerpoint/2010/main" val="284924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36331" y="6597352"/>
            <a:ext cx="1247168" cy="260648"/>
          </a:xfrm>
          <a:prstGeom prst="rect">
            <a:avLst/>
          </a:prstGeom>
        </p:spPr>
        <p:txBody>
          <a:bodyPr/>
          <a:lstStyle/>
          <a:p>
            <a:endParaRPr lang="en-GB">
              <a:solidFill>
                <a:prstClr val="black">
                  <a:tint val="75000"/>
                </a:prstClr>
              </a:solidFill>
              <a:latin typeface="Century Gothic"/>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entury Gothic"/>
            </a:endParaRPr>
          </a:p>
        </p:txBody>
      </p:sp>
      <p:sp>
        <p:nvSpPr>
          <p:cNvPr id="6" name="Slide Number Placeholder 5"/>
          <p:cNvSpPr>
            <a:spLocks noGrp="1"/>
          </p:cNvSpPr>
          <p:nvPr>
            <p:ph type="sldNum" sz="quarter" idx="12"/>
          </p:nvPr>
        </p:nvSpPr>
        <p:spPr/>
        <p:txBody>
          <a:bodyPr/>
          <a:lstStyle/>
          <a:p>
            <a:fld id="{D446586B-FF75-47A1-A069-ED9CC9CD5B58}" type="slidenum">
              <a:rPr lang="en-GB" smtClean="0">
                <a:solidFill>
                  <a:prstClr val="black">
                    <a:tint val="75000"/>
                  </a:prstClr>
                </a:solidFill>
                <a:latin typeface="Century Gothic"/>
              </a:rPr>
              <a:pPr/>
              <a:t>‹Nº›</a:t>
            </a:fld>
            <a:endParaRPr lang="en-GB">
              <a:solidFill>
                <a:prstClr val="black">
                  <a:tint val="75000"/>
                </a:prstClr>
              </a:solidFill>
              <a:latin typeface="Century Gothic"/>
            </a:endParaRPr>
          </a:p>
        </p:txBody>
      </p:sp>
      <p:sp>
        <p:nvSpPr>
          <p:cNvPr id="8" name="Text Placeholder 7"/>
          <p:cNvSpPr>
            <a:spLocks noGrp="1"/>
          </p:cNvSpPr>
          <p:nvPr>
            <p:ph type="body" sz="quarter" idx="13"/>
          </p:nvPr>
        </p:nvSpPr>
        <p:spPr>
          <a:xfrm>
            <a:off x="335368" y="6396731"/>
            <a:ext cx="9122833" cy="230832"/>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5849219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DDD68-50AE-3740-8267-BB07BCE2CB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DDFD8A-8DC3-DA43-9F37-FC8D25617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B513E2-4E69-EF47-B5EC-F80D39264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C7FEC2-EC3E-D44F-9CD4-027EFB3BFE1A}"/>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6" name="Marcador de pie de página 5">
            <a:extLst>
              <a:ext uri="{FF2B5EF4-FFF2-40B4-BE49-F238E27FC236}">
                <a16:creationId xmlns:a16="http://schemas.microsoft.com/office/drawing/2014/main" id="{A5227AD4-F7DE-FC4E-841A-9133767F484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28C794-1DCD-164B-B37D-CD857246CCE6}"/>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41857302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36331" y="6597352"/>
            <a:ext cx="1247168" cy="260648"/>
          </a:xfrm>
          <a:prstGeom prst="rect">
            <a:avLst/>
          </a:prstGeom>
        </p:spPr>
        <p:txBody>
          <a:bodyPr/>
          <a:lstStyle/>
          <a:p>
            <a:endParaRPr lang="en-GB">
              <a:solidFill>
                <a:prstClr val="black">
                  <a:tint val="75000"/>
                </a:prstClr>
              </a:solidFill>
              <a:latin typeface="Century Gothic"/>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latin typeface="Century Gothic"/>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46586B-FF75-47A1-A069-ED9CC9CD5B58}" type="slidenum">
              <a:rPr lang="en-GB" smtClean="0">
                <a:solidFill>
                  <a:prstClr val="black">
                    <a:tint val="75000"/>
                  </a:prstClr>
                </a:solidFill>
                <a:latin typeface="Century Gothic"/>
              </a:rPr>
              <a:pPr/>
              <a:t>‹Nº›</a:t>
            </a:fld>
            <a:endParaRPr lang="en-GB">
              <a:solidFill>
                <a:prstClr val="black">
                  <a:tint val="75000"/>
                </a:prstClr>
              </a:solidFill>
              <a:latin typeface="Century Gothic"/>
            </a:endParaRPr>
          </a:p>
        </p:txBody>
      </p:sp>
      <p:sp>
        <p:nvSpPr>
          <p:cNvPr id="8" name="Text Placeholder 7"/>
          <p:cNvSpPr>
            <a:spLocks noGrp="1"/>
          </p:cNvSpPr>
          <p:nvPr>
            <p:ph type="body" sz="quarter" idx="13"/>
          </p:nvPr>
        </p:nvSpPr>
        <p:spPr>
          <a:xfrm>
            <a:off x="335364" y="6394160"/>
            <a:ext cx="9122833" cy="233397"/>
          </a:xfrm>
        </p:spPr>
        <p:txBody>
          <a:bodyPr anchor="b">
            <a:spAutoFit/>
          </a:bodyPr>
          <a:lstStyle>
            <a:lvl1pPr marL="0" indent="0">
              <a:buNone/>
              <a:defRPr sz="1000"/>
            </a:lvl1pPr>
            <a:lvl2pPr marL="457200" indent="0">
              <a:buNone/>
              <a:defRPr sz="1100"/>
            </a:lvl2pPr>
            <a:lvl3pPr marL="914400" indent="0">
              <a:buNone/>
              <a:defRPr sz="105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2785625911"/>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457200" y="5851602"/>
            <a:ext cx="9855200" cy="1005840"/>
          </a:xfrm>
        </p:spPr>
        <p:txBody>
          <a:bodyPr anchor="b">
            <a:noAutofit/>
          </a:bodyPr>
          <a:lstStyle>
            <a:lvl1pPr marL="0" indent="0">
              <a:spcBef>
                <a:spcPts val="225"/>
              </a:spcBef>
              <a:buNone/>
              <a:defRPr sz="750"/>
            </a:lvl1pPr>
            <a:lvl2pPr marL="171450" indent="0">
              <a:buNone/>
              <a:defRPr sz="750"/>
            </a:lvl2pPr>
            <a:lvl3pPr marL="342898" indent="0">
              <a:buNone/>
              <a:defRPr sz="750"/>
            </a:lvl3pPr>
            <a:lvl4pPr marL="514348" indent="0">
              <a:buNone/>
              <a:defRPr sz="750"/>
            </a:lvl4pPr>
            <a:lvl5pPr marL="685797" indent="0">
              <a:buNone/>
              <a:defRPr sz="750"/>
            </a:lvl5pPr>
          </a:lstStyle>
          <a:p>
            <a:pPr lvl="0"/>
            <a:r>
              <a:rPr lang="es-ES"/>
              <a:t>Haga clic para modificar los estilos de texto del patrón</a:t>
            </a:r>
          </a:p>
        </p:txBody>
      </p:sp>
      <p:sp>
        <p:nvSpPr>
          <p:cNvPr id="4" name="Date Placeholder 2">
            <a:extLst>
              <a:ext uri="{FF2B5EF4-FFF2-40B4-BE49-F238E27FC236}">
                <a16:creationId xmlns:a16="http://schemas.microsoft.com/office/drawing/2014/main" id="{1D98E682-DBCB-5B40-B262-7F583D458C81}"/>
              </a:ext>
            </a:extLst>
          </p:cNvPr>
          <p:cNvSpPr>
            <a:spLocks noGrp="1"/>
          </p:cNvSpPr>
          <p:nvPr>
            <p:ph type="dt" sz="half" idx="14"/>
          </p:nvPr>
        </p:nvSpPr>
        <p:spPr>
          <a:xfrm>
            <a:off x="-1871663" y="6534150"/>
            <a:ext cx="1295400" cy="323850"/>
          </a:xfrm>
        </p:spPr>
        <p:txBody>
          <a:bodyPr/>
          <a:lstStyle>
            <a:lvl1pPr>
              <a:defRPr/>
            </a:lvl1pPr>
          </a:lstStyle>
          <a:p>
            <a:pPr>
              <a:defRPr/>
            </a:pPr>
            <a:fld id="{159B6F60-6BE1-460A-8247-78F044DA0E76}" type="datetime1">
              <a:rPr lang="en-US"/>
              <a:pPr>
                <a:defRPr/>
              </a:pPr>
              <a:t>7/18/2022</a:t>
            </a:fld>
            <a:endParaRPr lang="en-US" dirty="0"/>
          </a:p>
        </p:txBody>
      </p:sp>
      <p:sp>
        <p:nvSpPr>
          <p:cNvPr id="5" name="Footer Placeholder 3">
            <a:extLst>
              <a:ext uri="{FF2B5EF4-FFF2-40B4-BE49-F238E27FC236}">
                <a16:creationId xmlns:a16="http://schemas.microsoft.com/office/drawing/2014/main" id="{9608D547-904C-EC4F-9FD7-C8E646C5FEE5}"/>
              </a:ext>
            </a:extLst>
          </p:cNvPr>
          <p:cNvSpPr>
            <a:spLocks noGrp="1"/>
          </p:cNvSpPr>
          <p:nvPr>
            <p:ph type="ftr" sz="quarter" idx="15"/>
          </p:nvPr>
        </p:nvSpPr>
        <p:spPr>
          <a:xfrm>
            <a:off x="-1871663" y="6003925"/>
            <a:ext cx="1295400" cy="428625"/>
          </a:xfrm>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4EC1144-8298-B240-872B-8E42FC055DFA}"/>
              </a:ext>
            </a:extLst>
          </p:cNvPr>
          <p:cNvSpPr>
            <a:spLocks noGrp="1"/>
          </p:cNvSpPr>
          <p:nvPr>
            <p:ph type="sldNum" sz="quarter" idx="16"/>
          </p:nvPr>
        </p:nvSpPr>
        <p:spPr>
          <a:xfrm>
            <a:off x="0" y="6591300"/>
            <a:ext cx="487363" cy="266700"/>
          </a:xfrm>
        </p:spPr>
        <p:txBody>
          <a:bodyPr/>
          <a:lstStyle>
            <a:lvl1pPr>
              <a:defRPr/>
            </a:lvl1pPr>
          </a:lstStyle>
          <a:p>
            <a:fld id="{7517E6D3-F1E5-8E4A-966F-967CE1EA8A49}" type="slidenum">
              <a:rPr lang="en-US" altLang="es-ES"/>
              <a:pPr/>
              <a:t>‹Nº›</a:t>
            </a:fld>
            <a:endParaRPr lang="en-US" altLang="es-ES"/>
          </a:p>
        </p:txBody>
      </p:sp>
    </p:spTree>
    <p:extLst>
      <p:ext uri="{BB962C8B-B14F-4D97-AF65-F5344CB8AC3E}">
        <p14:creationId xmlns:p14="http://schemas.microsoft.com/office/powerpoint/2010/main" val="1382771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Text Placeholder 8"/>
          <p:cNvSpPr>
            <a:spLocks noGrp="1"/>
          </p:cNvSpPr>
          <p:nvPr>
            <p:ph type="body" sz="quarter" idx="13"/>
          </p:nvPr>
        </p:nvSpPr>
        <p:spPr>
          <a:xfrm>
            <a:off x="457200" y="5851602"/>
            <a:ext cx="98552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s-ES"/>
              <a:t>Haga clic para modificar los estilos de texto del patrón</a:t>
            </a:r>
          </a:p>
        </p:txBody>
      </p:sp>
      <p:sp>
        <p:nvSpPr>
          <p:cNvPr id="3" name="Content Placeholder 2"/>
          <p:cNvSpPr>
            <a:spLocks noGrp="1"/>
          </p:cNvSpPr>
          <p:nvPr>
            <p:ph sz="half" idx="1"/>
          </p:nvPr>
        </p:nvSpPr>
        <p:spPr>
          <a:xfrm>
            <a:off x="4572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61872"/>
            <a:ext cx="56388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a:extLst>
              <a:ext uri="{FF2B5EF4-FFF2-40B4-BE49-F238E27FC236}">
                <a16:creationId xmlns:a16="http://schemas.microsoft.com/office/drawing/2014/main" id="{B32E7393-837D-1C42-B222-7172EA7EB132}"/>
              </a:ext>
            </a:extLst>
          </p:cNvPr>
          <p:cNvSpPr>
            <a:spLocks noGrp="1"/>
          </p:cNvSpPr>
          <p:nvPr>
            <p:ph type="dt" sz="half" idx="14"/>
          </p:nvPr>
        </p:nvSpPr>
        <p:spPr/>
        <p:txBody>
          <a:bodyPr/>
          <a:lstStyle>
            <a:lvl1pPr>
              <a:defRPr/>
            </a:lvl1pPr>
          </a:lstStyle>
          <a:p>
            <a:pPr>
              <a:defRPr/>
            </a:pPr>
            <a:fld id="{19A2B74B-AB22-448A-A265-268311487055}" type="datetime1">
              <a:rPr lang="en-US"/>
              <a:pPr>
                <a:defRPr/>
              </a:pPr>
              <a:t>7/18/2022</a:t>
            </a:fld>
            <a:endParaRPr lang="en-US" dirty="0"/>
          </a:p>
        </p:txBody>
      </p:sp>
      <p:sp>
        <p:nvSpPr>
          <p:cNvPr id="7" name="Footer Placeholder 5">
            <a:extLst>
              <a:ext uri="{FF2B5EF4-FFF2-40B4-BE49-F238E27FC236}">
                <a16:creationId xmlns:a16="http://schemas.microsoft.com/office/drawing/2014/main" id="{1B757E5B-8B64-1D40-85EA-2552D6ACDC37}"/>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97C3FAE-E52F-024E-868B-FBD1B80AF10F}"/>
              </a:ext>
            </a:extLst>
          </p:cNvPr>
          <p:cNvSpPr>
            <a:spLocks noGrp="1"/>
          </p:cNvSpPr>
          <p:nvPr>
            <p:ph type="sldNum" sz="quarter" idx="16"/>
          </p:nvPr>
        </p:nvSpPr>
        <p:spPr/>
        <p:txBody>
          <a:bodyPr/>
          <a:lstStyle>
            <a:lvl1pPr algn="ctr">
              <a:defRPr/>
            </a:lvl1pPr>
          </a:lstStyle>
          <a:p>
            <a:fld id="{589C6C1C-79BF-154C-A728-FE3C4F7B108E}" type="slidenum">
              <a:rPr lang="en-US" altLang="es-ES"/>
              <a:pPr/>
              <a:t>‹Nº›</a:t>
            </a:fld>
            <a:endParaRPr lang="en-US" altLang="es-ES"/>
          </a:p>
        </p:txBody>
      </p:sp>
    </p:spTree>
    <p:extLst>
      <p:ext uri="{BB962C8B-B14F-4D97-AF65-F5344CB8AC3E}">
        <p14:creationId xmlns:p14="http://schemas.microsoft.com/office/powerpoint/2010/main" val="35513440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fld id="{4AD7133C-5F9C-4F7F-9637-3E296898A784}" type="slidenum">
              <a:rPr lang="en-GB" smtClean="0"/>
              <a:pPr/>
              <a:t>‹Nº›</a:t>
            </a:fld>
            <a:endParaRPr lang="en-GB" dirty="0"/>
          </a:p>
        </p:txBody>
      </p:sp>
      <p:sp>
        <p:nvSpPr>
          <p:cNvPr id="5" name="Text Placeholder 3"/>
          <p:cNvSpPr>
            <a:spLocks noGrp="1"/>
          </p:cNvSpPr>
          <p:nvPr>
            <p:ph type="body" sz="quarter" idx="17" hasCustomPrompt="1"/>
          </p:nvPr>
        </p:nvSpPr>
        <p:spPr>
          <a:xfrm>
            <a:off x="336000" y="1329600"/>
            <a:ext cx="11520000" cy="611235"/>
          </a:xfrm>
        </p:spPr>
        <p:txBody>
          <a:bodyPr/>
          <a:lstStyle>
            <a:lvl1pPr marL="0" indent="0">
              <a:buNone/>
              <a:defRPr b="1" baseline="0"/>
            </a:lvl1pPr>
          </a:lstStyle>
          <a:p>
            <a:pPr lvl="0"/>
            <a:r>
              <a:rPr lang="en-GB" dirty="0"/>
              <a:t>Click to edit subtitle</a:t>
            </a:r>
          </a:p>
        </p:txBody>
      </p:sp>
    </p:spTree>
    <p:extLst>
      <p:ext uri="{BB962C8B-B14F-4D97-AF65-F5344CB8AC3E}">
        <p14:creationId xmlns:p14="http://schemas.microsoft.com/office/powerpoint/2010/main" val="10641654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a:xfrm>
            <a:off x="8610600" y="6356352"/>
            <a:ext cx="2743200" cy="365125"/>
          </a:xfrm>
          <a:prstGeom prst="rect">
            <a:avLst/>
          </a:prstGeom>
        </p:spPr>
        <p:txBody>
          <a:bodyPr lIns="130046" tIns="65023" rIns="130046" bIns="65023"/>
          <a:lstStyle/>
          <a:p>
            <a:fld id="{4AD7133C-5F9C-4F7F-9637-3E296898A784}" type="slidenum">
              <a:rPr lang="en-GB" smtClean="0"/>
              <a:pPr/>
              <a:t>‹Nº›</a:t>
            </a:fld>
            <a:endParaRPr lang="en-GB" dirty="0"/>
          </a:p>
        </p:txBody>
      </p:sp>
      <p:sp>
        <p:nvSpPr>
          <p:cNvPr id="5" name="Footer Placeholder 4"/>
          <p:cNvSpPr>
            <a:spLocks noGrp="1"/>
          </p:cNvSpPr>
          <p:nvPr>
            <p:ph type="ftr" sz="quarter" idx="15"/>
          </p:nvPr>
        </p:nvSpPr>
        <p:spPr>
          <a:xfrm>
            <a:off x="4038600" y="6356352"/>
            <a:ext cx="4114800" cy="365125"/>
          </a:xfrm>
          <a:prstGeom prst="rect">
            <a:avLst/>
          </a:prstGeom>
        </p:spPr>
        <p:txBody>
          <a:bodyPr lIns="130046" tIns="65023" rIns="130046" bIns="65023"/>
          <a:lstStyle/>
          <a:p>
            <a:endParaRPr lang="en-GB" dirty="0"/>
          </a:p>
        </p:txBody>
      </p:sp>
      <p:sp>
        <p:nvSpPr>
          <p:cNvPr id="7" name="Content Placeholder 6"/>
          <p:cNvSpPr>
            <a:spLocks noGrp="1"/>
          </p:cNvSpPr>
          <p:nvPr>
            <p:ph sz="quarter" idx="16"/>
          </p:nvPr>
        </p:nvSpPr>
        <p:spPr>
          <a:xfrm>
            <a:off x="336000" y="1339200"/>
            <a:ext cx="11520000"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28854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Dark Blu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 y="1"/>
            <a:ext cx="12190055" cy="6856905"/>
          </a:xfrm>
          <a:prstGeom prst="rect">
            <a:avLst/>
          </a:prstGeom>
        </p:spPr>
      </p:pic>
      <p:sp>
        <p:nvSpPr>
          <p:cNvPr id="23555" name="Title Placeholder 1"/>
          <p:cNvSpPr>
            <a:spLocks noGrp="1"/>
          </p:cNvSpPr>
          <p:nvPr>
            <p:ph type="ctrTitle"/>
          </p:nvPr>
        </p:nvSpPr>
        <p:spPr bwMode="gray">
          <a:xfrm>
            <a:off x="4379948" y="2559051"/>
            <a:ext cx="7125545" cy="1096963"/>
          </a:xfrm>
        </p:spPr>
        <p:txBody>
          <a:bodyPr/>
          <a:lstStyle>
            <a:lvl1pPr algn="r">
              <a:lnSpc>
                <a:spcPct val="110000"/>
              </a:lnSpc>
              <a:defRPr sz="2400" b="1" i="0" smtClean="0">
                <a:solidFill>
                  <a:srgbClr val="2A7391"/>
                </a:solidFill>
                <a:latin typeface="Arial"/>
                <a:cs typeface="Arial"/>
              </a:defRPr>
            </a:lvl1pPr>
          </a:lstStyle>
          <a:p>
            <a:r>
              <a:rPr lang="en-US" dirty="0"/>
              <a:t>Click to edit Master title style</a:t>
            </a:r>
          </a:p>
        </p:txBody>
      </p:sp>
      <p:sp>
        <p:nvSpPr>
          <p:cNvPr id="23556" name="Text Placeholder 2"/>
          <p:cNvSpPr>
            <a:spLocks noGrp="1"/>
          </p:cNvSpPr>
          <p:nvPr>
            <p:ph type="subTitle" idx="1"/>
          </p:nvPr>
        </p:nvSpPr>
        <p:spPr bwMode="gray">
          <a:xfrm>
            <a:off x="6617124" y="3702050"/>
            <a:ext cx="4874683" cy="274638"/>
          </a:xfrm>
        </p:spPr>
        <p:txBody>
          <a:bodyPr/>
          <a:lstStyle>
            <a:lvl1pPr algn="r">
              <a:lnSpc>
                <a:spcPct val="75000"/>
              </a:lnSpc>
              <a:defRPr sz="1600" b="0" i="0" smtClean="0">
                <a:solidFill>
                  <a:srgbClr val="F7871C"/>
                </a:solidFill>
                <a:latin typeface="Arial"/>
                <a:cs typeface="Arial"/>
              </a:defRPr>
            </a:lvl1pPr>
          </a:lstStyle>
          <a:p>
            <a:r>
              <a:rPr lang="en-US" dirty="0"/>
              <a:t>Click to edit Master subtitle style</a:t>
            </a:r>
          </a:p>
        </p:txBody>
      </p:sp>
      <p:sp>
        <p:nvSpPr>
          <p:cNvPr id="6" name="Date Placeholder 3"/>
          <p:cNvSpPr>
            <a:spLocks noGrp="1"/>
          </p:cNvSpPr>
          <p:nvPr>
            <p:ph type="dt" sz="half" idx="10"/>
          </p:nvPr>
        </p:nvSpPr>
        <p:spPr bwMode="gray">
          <a:xfrm>
            <a:off x="8647007" y="4021138"/>
            <a:ext cx="28448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r">
              <a:lnSpc>
                <a:spcPct val="100000"/>
              </a:lnSpc>
              <a:defRPr sz="1400">
                <a:solidFill>
                  <a:srgbClr val="2A7391"/>
                </a:solidFill>
                <a:cs typeface="+mn-cs"/>
              </a:defRPr>
            </a:lvl1pPr>
          </a:lstStyle>
          <a:p>
            <a:pPr fontAlgn="base">
              <a:spcBef>
                <a:spcPct val="0"/>
              </a:spcBef>
              <a:spcAft>
                <a:spcPct val="0"/>
              </a:spcAft>
              <a:defRPr/>
            </a:pPr>
            <a:endParaRPr lang="en-US" dirty="0">
              <a:solidFill>
                <a:srgbClr val="FFFFFF"/>
              </a:solidFill>
              <a:latin typeface="Arial" charset="0"/>
            </a:endParaRPr>
          </a:p>
        </p:txBody>
      </p:sp>
      <p:pic>
        <p:nvPicPr>
          <p:cNvPr id="4" name="Picture 3" descr="DCKD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295" y="6332263"/>
            <a:ext cx="3303576" cy="361485"/>
          </a:xfrm>
          <a:prstGeom prst="rect">
            <a:avLst/>
          </a:prstGeom>
        </p:spPr>
      </p:pic>
      <p:pic>
        <p:nvPicPr>
          <p:cNvPr id="3" name="Picture 2" descr="abbvi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727" y="6516440"/>
            <a:ext cx="1175299" cy="153408"/>
          </a:xfrm>
          <a:prstGeom prst="rect">
            <a:avLst/>
          </a:prstGeom>
        </p:spPr>
      </p:pic>
      <p:sp>
        <p:nvSpPr>
          <p:cNvPr id="8" name="Title Placeholder 1"/>
          <p:cNvSpPr txBox="1">
            <a:spLocks/>
          </p:cNvSpPr>
          <p:nvPr/>
        </p:nvSpPr>
        <p:spPr bwMode="gray">
          <a:xfrm>
            <a:off x="-4726151" y="6453479"/>
            <a:ext cx="6477768" cy="261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defTabSz="457200" rtl="0" eaLnBrk="1" fontAlgn="base" hangingPunct="1">
              <a:lnSpc>
                <a:spcPct val="110000"/>
              </a:lnSpc>
              <a:spcBef>
                <a:spcPct val="0"/>
              </a:spcBef>
              <a:spcAft>
                <a:spcPct val="0"/>
              </a:spcAft>
              <a:defRPr sz="2800" b="0" i="0" kern="1200" smtClean="0">
                <a:solidFill>
                  <a:srgbClr val="2A7391"/>
                </a:solidFill>
                <a:latin typeface="Arial"/>
                <a:ea typeface="+mj-ea"/>
                <a:cs typeface="Arial"/>
              </a:defRPr>
            </a:lvl1pPr>
            <a:lvl2pPr algn="l" defTabSz="457200" rtl="0" eaLnBrk="1" fontAlgn="base" hangingPunct="1">
              <a:lnSpc>
                <a:spcPct val="90000"/>
              </a:lnSpc>
              <a:spcBef>
                <a:spcPct val="0"/>
              </a:spcBef>
              <a:spcAft>
                <a:spcPct val="0"/>
              </a:spcAft>
              <a:defRPr sz="2400">
                <a:solidFill>
                  <a:schemeClr val="tx2"/>
                </a:solidFill>
                <a:latin typeface="Calibri" pitchFamily="34" charset="0"/>
              </a:defRPr>
            </a:lvl2pPr>
            <a:lvl3pPr algn="l" defTabSz="457200" rtl="0" eaLnBrk="1" fontAlgn="base" hangingPunct="1">
              <a:lnSpc>
                <a:spcPct val="90000"/>
              </a:lnSpc>
              <a:spcBef>
                <a:spcPct val="0"/>
              </a:spcBef>
              <a:spcAft>
                <a:spcPct val="0"/>
              </a:spcAft>
              <a:defRPr sz="2400">
                <a:solidFill>
                  <a:schemeClr val="tx2"/>
                </a:solidFill>
                <a:latin typeface="Calibri" pitchFamily="34" charset="0"/>
              </a:defRPr>
            </a:lvl3pPr>
            <a:lvl4pPr algn="l" defTabSz="457200" rtl="0" eaLnBrk="1" fontAlgn="base" hangingPunct="1">
              <a:lnSpc>
                <a:spcPct val="90000"/>
              </a:lnSpc>
              <a:spcBef>
                <a:spcPct val="0"/>
              </a:spcBef>
              <a:spcAft>
                <a:spcPct val="0"/>
              </a:spcAft>
              <a:defRPr sz="2400">
                <a:solidFill>
                  <a:schemeClr val="tx2"/>
                </a:solidFill>
                <a:latin typeface="Calibri" pitchFamily="34" charset="0"/>
              </a:defRPr>
            </a:lvl4pPr>
            <a:lvl5pPr algn="l" defTabSz="457200" rtl="0" eaLnBrk="1" fontAlgn="base" hangingPunct="1">
              <a:lnSpc>
                <a:spcPct val="90000"/>
              </a:lnSpc>
              <a:spcBef>
                <a:spcPct val="0"/>
              </a:spcBef>
              <a:spcAft>
                <a:spcPct val="0"/>
              </a:spcAft>
              <a:defRPr sz="2400">
                <a:solidFill>
                  <a:schemeClr val="tx2"/>
                </a:solidFill>
                <a:latin typeface="Calibri" pitchFamily="34" charset="0"/>
              </a:defRPr>
            </a:lvl5pPr>
            <a:lvl6pPr marL="457200" algn="l" defTabSz="457200" rtl="0" eaLnBrk="1" fontAlgn="base" hangingPunct="1">
              <a:lnSpc>
                <a:spcPct val="90000"/>
              </a:lnSpc>
              <a:spcBef>
                <a:spcPct val="0"/>
              </a:spcBef>
              <a:spcAft>
                <a:spcPct val="0"/>
              </a:spcAft>
              <a:defRPr sz="2400">
                <a:solidFill>
                  <a:srgbClr val="071D49"/>
                </a:solidFill>
                <a:latin typeface="Calibri" pitchFamily="34" charset="0"/>
              </a:defRPr>
            </a:lvl6pPr>
            <a:lvl7pPr marL="914400" algn="l" defTabSz="457200" rtl="0" eaLnBrk="1" fontAlgn="base" hangingPunct="1">
              <a:lnSpc>
                <a:spcPct val="90000"/>
              </a:lnSpc>
              <a:spcBef>
                <a:spcPct val="0"/>
              </a:spcBef>
              <a:spcAft>
                <a:spcPct val="0"/>
              </a:spcAft>
              <a:defRPr sz="2400">
                <a:solidFill>
                  <a:srgbClr val="071D49"/>
                </a:solidFill>
                <a:latin typeface="Calibri" pitchFamily="34" charset="0"/>
              </a:defRPr>
            </a:lvl7pPr>
            <a:lvl8pPr marL="1371600" algn="l" defTabSz="457200" rtl="0" eaLnBrk="1" fontAlgn="base" hangingPunct="1">
              <a:lnSpc>
                <a:spcPct val="90000"/>
              </a:lnSpc>
              <a:spcBef>
                <a:spcPct val="0"/>
              </a:spcBef>
              <a:spcAft>
                <a:spcPct val="0"/>
              </a:spcAft>
              <a:defRPr sz="2400">
                <a:solidFill>
                  <a:srgbClr val="071D49"/>
                </a:solidFill>
                <a:latin typeface="Calibri" pitchFamily="34" charset="0"/>
              </a:defRPr>
            </a:lvl8pPr>
            <a:lvl9pPr marL="1828800" algn="l" defTabSz="457200" rtl="0" eaLnBrk="1" fontAlgn="base" hangingPunct="1">
              <a:lnSpc>
                <a:spcPct val="90000"/>
              </a:lnSpc>
              <a:spcBef>
                <a:spcPct val="0"/>
              </a:spcBef>
              <a:spcAft>
                <a:spcPct val="0"/>
              </a:spcAft>
              <a:defRPr sz="2400">
                <a:solidFill>
                  <a:srgbClr val="071D49"/>
                </a:solidFill>
                <a:latin typeface="Calibri" pitchFamily="34" charset="0"/>
              </a:defRPr>
            </a:lvl9pPr>
          </a:lstStyle>
          <a:p>
            <a:r>
              <a:rPr lang="en-US" sz="1000" dirty="0"/>
              <a:t>Sponsored by</a:t>
            </a:r>
          </a:p>
        </p:txBody>
      </p:sp>
      <p:sp>
        <p:nvSpPr>
          <p:cNvPr id="9" name="Footer Placeholder 8"/>
          <p:cNvSpPr txBox="1">
            <a:spLocks noChangeArrowheads="1"/>
          </p:cNvSpPr>
          <p:nvPr userDrawn="1"/>
        </p:nvSpPr>
        <p:spPr bwMode="auto">
          <a:xfrm>
            <a:off x="8631105" y="23829"/>
            <a:ext cx="3484795" cy="316992"/>
          </a:xfrm>
          <a:prstGeom prst="rect">
            <a:avLst/>
          </a:prstGeom>
          <a:ln>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800" kern="1200">
                <a:solidFill>
                  <a:srgbClr val="000000"/>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defTabSz="914400">
              <a:defRPr/>
            </a:pPr>
            <a:endParaRPr lang="en-US" sz="1000" b="1" dirty="0">
              <a:solidFill>
                <a:srgbClr val="FF0000"/>
              </a:solidFill>
              <a:latin typeface="Calibri"/>
            </a:endParaRPr>
          </a:p>
        </p:txBody>
      </p:sp>
    </p:spTree>
    <p:extLst>
      <p:ext uri="{BB962C8B-B14F-4D97-AF65-F5344CB8AC3E}">
        <p14:creationId xmlns:p14="http://schemas.microsoft.com/office/powerpoint/2010/main" val="587680827"/>
      </p:ext>
    </p:extLst>
  </p:cSld>
  <p:clrMapOvr>
    <a:masterClrMapping/>
  </p:clrMapOvr>
  <p:transition>
    <p:fade/>
  </p:transition>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31333330"/>
      </p:ext>
    </p:extLst>
  </p:cSld>
  <p:clrMapOvr>
    <a:masterClrMapping/>
  </p:clrMapOvr>
  <p:transition>
    <p:fade/>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7702" y="227014"/>
            <a:ext cx="11041020" cy="731837"/>
          </a:xfrm>
        </p:spPr>
        <p:txBody>
          <a:bodyPr/>
          <a:lstStyle/>
          <a:p>
            <a:r>
              <a:rPr lang="en-US"/>
              <a:t>Click to edit Master title style</a:t>
            </a:r>
          </a:p>
        </p:txBody>
      </p:sp>
      <p:sp>
        <p:nvSpPr>
          <p:cNvPr id="3" name="Content Placeholder 2"/>
          <p:cNvSpPr>
            <a:spLocks noGrp="1"/>
          </p:cNvSpPr>
          <p:nvPr>
            <p:ph sz="half" idx="1"/>
          </p:nvPr>
        </p:nvSpPr>
        <p:spPr>
          <a:xfrm>
            <a:off x="651580" y="1196191"/>
            <a:ext cx="5145024" cy="4937760"/>
          </a:xfrm>
        </p:spPr>
        <p:txBody>
          <a:bodyPr/>
          <a:lstStyle>
            <a:lvl1pPr>
              <a:defRPr sz="20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400">
                <a:solidFill>
                  <a:schemeClr val="tx1">
                    <a:lumMod val="95000"/>
                    <a:lumOff val="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49480" y="1217183"/>
            <a:ext cx="5145024" cy="4937760"/>
          </a:xfrm>
        </p:spPr>
        <p:txBody>
          <a:bodyPr/>
          <a:lstStyle>
            <a:lvl1pPr marL="342900" marR="0" indent="-342900" algn="l" defTabSz="457200" rtl="0" eaLnBrk="1" fontAlgn="base" latinLnBrk="0" hangingPunct="1">
              <a:lnSpc>
                <a:spcPct val="100000"/>
              </a:lnSpc>
              <a:spcBef>
                <a:spcPct val="80000"/>
              </a:spcBef>
              <a:spcAft>
                <a:spcPct val="0"/>
              </a:spcAft>
              <a:buClrTx/>
              <a:buSzTx/>
              <a:buFont typeface="Arial" charset="0"/>
              <a:buNone/>
              <a:tabLst/>
              <a:defRPr sz="1600">
                <a:solidFill>
                  <a:srgbClr val="404040"/>
                </a:solidFill>
              </a:defRPr>
            </a:lvl1pPr>
            <a:lvl2pPr marL="406400" marR="0" indent="-292100" algn="l" defTabSz="457200" rtl="0" eaLnBrk="1" fontAlgn="base" latinLnBrk="0" hangingPunct="1">
              <a:lnSpc>
                <a:spcPct val="100000"/>
              </a:lnSpc>
              <a:spcBef>
                <a:spcPct val="40000"/>
              </a:spcBef>
              <a:spcAft>
                <a:spcPct val="0"/>
              </a:spcAft>
              <a:buClr>
                <a:srgbClr val="F7871C"/>
              </a:buClr>
              <a:buSzTx/>
              <a:buFontTx/>
              <a:buChar char="•"/>
              <a:tabLst/>
              <a:defRPr sz="1400">
                <a:solidFill>
                  <a:srgbClr val="404040"/>
                </a:solidFill>
              </a:defRPr>
            </a:lvl2pPr>
            <a:lvl3pPr marL="749300" marR="0" indent="-228600" algn="l" defTabSz="457200" rtl="0" eaLnBrk="1" fontAlgn="base" latinLnBrk="0" hangingPunct="1">
              <a:lnSpc>
                <a:spcPct val="100000"/>
              </a:lnSpc>
              <a:spcBef>
                <a:spcPct val="20000"/>
              </a:spcBef>
              <a:spcAft>
                <a:spcPct val="0"/>
              </a:spcAft>
              <a:buClr>
                <a:srgbClr val="F7871C"/>
              </a:buClr>
              <a:buSzTx/>
              <a:buFont typeface="Arial" charset="0"/>
              <a:buChar char="–"/>
              <a:tabLst/>
              <a:defRPr sz="1200">
                <a:solidFill>
                  <a:srgbClr val="404040"/>
                </a:solidFill>
              </a:defRPr>
            </a:lvl3pPr>
            <a:lvl4pPr marL="1143000" marR="0" indent="-228600" algn="l" defTabSz="457200" rtl="0" eaLnBrk="1" fontAlgn="base" latinLnBrk="0" hangingPunct="1">
              <a:lnSpc>
                <a:spcPct val="100000"/>
              </a:lnSpc>
              <a:spcBef>
                <a:spcPct val="10000"/>
              </a:spcBef>
              <a:spcAft>
                <a:spcPct val="0"/>
              </a:spcAft>
              <a:buClr>
                <a:srgbClr val="F7871C"/>
              </a:buClr>
              <a:buSzTx/>
              <a:buFont typeface="Arial" charset="0"/>
              <a:buChar char="–"/>
              <a:tabLst/>
              <a:defRPr sz="1200">
                <a:solidFill>
                  <a:srgbClr val="404040"/>
                </a:solidFill>
              </a:defRPr>
            </a:lvl4pPr>
            <a:lvl5pPr marL="1485900" marR="0" indent="-228600" algn="l" defTabSz="457200" rtl="0" eaLnBrk="1" fontAlgn="base" latinLnBrk="0" hangingPunct="1">
              <a:lnSpc>
                <a:spcPct val="100000"/>
              </a:lnSpc>
              <a:spcBef>
                <a:spcPct val="10000"/>
              </a:spcBef>
              <a:spcAft>
                <a:spcPct val="0"/>
              </a:spcAft>
              <a:buClr>
                <a:srgbClr val="F7871C"/>
              </a:buClr>
              <a:buSzTx/>
              <a:buFont typeface="Arial" charset="0"/>
              <a:buChar char="–"/>
              <a:tabLst/>
              <a:defRPr sz="1200">
                <a:solidFill>
                  <a:srgbClr val="404040"/>
                </a:solidFill>
              </a:defRPr>
            </a:lvl5pPr>
            <a:lvl6pPr>
              <a:defRPr sz="1800"/>
            </a:lvl6pPr>
            <a:lvl7pPr>
              <a:defRPr sz="1800"/>
            </a:lvl7pPr>
            <a:lvl8pPr>
              <a:defRPr sz="1800"/>
            </a:lvl8pPr>
            <a:lvl9pPr>
              <a:defRPr sz="1800"/>
            </a:lvl9pPr>
          </a:lstStyle>
          <a:p>
            <a:pPr marL="342900" marR="0" lvl="0" indent="-342900" algn="l" defTabSz="457200" rtl="0" eaLnBrk="1" fontAlgn="base" latinLnBrk="0" hangingPunct="1">
              <a:lnSpc>
                <a:spcPct val="100000"/>
              </a:lnSpc>
              <a:spcBef>
                <a:spcPct val="80000"/>
              </a:spcBef>
              <a:spcAft>
                <a:spcPct val="0"/>
              </a:spcAft>
              <a:buClrTx/>
              <a:buSzTx/>
              <a:buFont typeface="Arial" charset="0"/>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a:ea typeface="+mn-ea"/>
                <a:cs typeface="Arial"/>
              </a:rPr>
              <a:t>Click to edit Master text styles</a:t>
            </a:r>
          </a:p>
          <a:p>
            <a:pPr marL="406400" marR="0" lvl="1" indent="-292100" algn="l" defTabSz="457200" rtl="0" eaLnBrk="1" fontAlgn="base" latinLnBrk="0" hangingPunct="1">
              <a:lnSpc>
                <a:spcPct val="100000"/>
              </a:lnSpc>
              <a:spcBef>
                <a:spcPct val="40000"/>
              </a:spcBef>
              <a:spcAft>
                <a:spcPct val="0"/>
              </a:spcAft>
              <a:buClr>
                <a:srgbClr val="F7871C"/>
              </a:buClr>
              <a:buSzTx/>
              <a:buFontTx/>
              <a:buChar char="•"/>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a:ea typeface="+mn-ea"/>
                <a:cs typeface="Arial"/>
              </a:rPr>
              <a:t>Second level</a:t>
            </a:r>
          </a:p>
          <a:p>
            <a:pPr marL="749300" marR="0" lvl="2" indent="-228600" algn="l" defTabSz="457200" rtl="0" eaLnBrk="1" fontAlgn="base" latinLnBrk="0" hangingPunct="1">
              <a:lnSpc>
                <a:spcPct val="100000"/>
              </a:lnSpc>
              <a:spcBef>
                <a:spcPct val="20000"/>
              </a:spcBef>
              <a:spcAft>
                <a:spcPct val="0"/>
              </a:spcAft>
              <a:buClr>
                <a:srgbClr val="F7871C"/>
              </a:buClr>
              <a:buSzTx/>
              <a:buFont typeface="Arial" charset="0"/>
              <a:buChar char="–"/>
              <a:tabLst/>
              <a:defRPr/>
            </a:pPr>
            <a:r>
              <a:rPr kumimoji="0" lang="en-US" sz="1800" b="0" i="0" u="none" strike="noStrike" kern="1200" cap="none" spc="0" normalizeH="0" baseline="0" noProof="0" dirty="0">
                <a:ln>
                  <a:noFill/>
                </a:ln>
                <a:solidFill>
                  <a:srgbClr val="000000">
                    <a:lumMod val="95000"/>
                    <a:lumOff val="5000"/>
                  </a:srgbClr>
                </a:solidFill>
                <a:effectLst/>
                <a:uLnTx/>
                <a:uFillTx/>
                <a:latin typeface="Arial"/>
                <a:ea typeface="+mn-ea"/>
                <a:cs typeface="Arial"/>
              </a:rPr>
              <a:t>Third level</a:t>
            </a:r>
          </a:p>
          <a:p>
            <a:pPr marL="1143000" marR="0" lvl="3" indent="-228600" algn="l" defTabSz="457200" rtl="0" eaLnBrk="1" fontAlgn="base" latinLnBrk="0" hangingPunct="1">
              <a:lnSpc>
                <a:spcPct val="100000"/>
              </a:lnSpc>
              <a:spcBef>
                <a:spcPct val="10000"/>
              </a:spcBef>
              <a:spcAft>
                <a:spcPct val="0"/>
              </a:spcAft>
              <a:buClr>
                <a:srgbClr val="F7871C"/>
              </a:buClr>
              <a:buSzTx/>
              <a:buFont typeface="Arial" charset="0"/>
              <a:buChar char="–"/>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Arial"/>
                <a:ea typeface="+mn-ea"/>
                <a:cs typeface="Arial"/>
              </a:rPr>
              <a:t>Fourth level</a:t>
            </a:r>
          </a:p>
          <a:p>
            <a:pPr marL="1485900" marR="0" lvl="4" indent="-228600" algn="l" defTabSz="457200" rtl="0" eaLnBrk="1" fontAlgn="base" latinLnBrk="0" hangingPunct="1">
              <a:lnSpc>
                <a:spcPct val="100000"/>
              </a:lnSpc>
              <a:spcBef>
                <a:spcPct val="10000"/>
              </a:spcBef>
              <a:spcAft>
                <a:spcPct val="0"/>
              </a:spcAft>
              <a:buClr>
                <a:srgbClr val="F7871C"/>
              </a:buClr>
              <a:buSzTx/>
              <a:buFont typeface="Arial" charset="0"/>
              <a:buChar char="–"/>
              <a:tabLst/>
              <a:defRPr/>
            </a:pPr>
            <a:r>
              <a:rPr kumimoji="0" lang="en-US" sz="1400" b="0" i="0" u="none" strike="noStrike" kern="1200" cap="none" spc="0" normalizeH="0" baseline="0" noProof="0" dirty="0">
                <a:ln>
                  <a:noFill/>
                </a:ln>
                <a:solidFill>
                  <a:srgbClr val="000000">
                    <a:lumMod val="95000"/>
                    <a:lumOff val="5000"/>
                  </a:srgbClr>
                </a:solidFill>
                <a:effectLst/>
                <a:uLnTx/>
                <a:uFillTx/>
                <a:latin typeface="Arial"/>
                <a:ea typeface="+mn-ea"/>
                <a:cs typeface="Arial"/>
              </a:rPr>
              <a:t>Fifth level</a:t>
            </a:r>
          </a:p>
        </p:txBody>
      </p:sp>
    </p:spTree>
    <p:extLst>
      <p:ext uri="{BB962C8B-B14F-4D97-AF65-F5344CB8AC3E}">
        <p14:creationId xmlns:p14="http://schemas.microsoft.com/office/powerpoint/2010/main" val="2360258733"/>
      </p:ext>
    </p:extLst>
  </p:cSld>
  <p:clrMapOvr>
    <a:masterClrMapping/>
  </p:clrMapOvr>
  <p:transition>
    <p:fade/>
  </p:transition>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44351"/>
            <a:ext cx="12219613" cy="5610220"/>
          </a:xfrm>
          <a:prstGeom prst="rect">
            <a:avLst/>
          </a:prstGeom>
        </p:spPr>
      </p:pic>
      <p:sp>
        <p:nvSpPr>
          <p:cNvPr id="2" name="Title 1"/>
          <p:cNvSpPr>
            <a:spLocks noGrp="1"/>
          </p:cNvSpPr>
          <p:nvPr>
            <p:ph type="title"/>
          </p:nvPr>
        </p:nvSpPr>
        <p:spPr>
          <a:xfrm>
            <a:off x="1100666" y="2124394"/>
            <a:ext cx="10468187" cy="731837"/>
          </a:xfrm>
        </p:spPr>
        <p:txBody>
          <a:bodyPr/>
          <a:lstStyle>
            <a:lvl1pPr algn="r">
              <a:defRPr sz="2200"/>
            </a:lvl1pPr>
          </a:lstStyle>
          <a:p>
            <a:r>
              <a:rPr lang="en-US" dirty="0"/>
              <a:t>Click to edit Master title style</a:t>
            </a:r>
          </a:p>
        </p:txBody>
      </p:sp>
    </p:spTree>
    <p:extLst>
      <p:ext uri="{BB962C8B-B14F-4D97-AF65-F5344CB8AC3E}">
        <p14:creationId xmlns:p14="http://schemas.microsoft.com/office/powerpoint/2010/main" val="374253091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2795400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8E444-47A8-5F42-A0DA-FAB6DC9ABA1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88A5D5-6B8E-3F4A-AB99-6766B68BC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ABB87FA-6864-DD44-B524-54CD267CE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3DFBC5-565C-994B-8609-4C6ECC809B16}"/>
              </a:ext>
            </a:extLst>
          </p:cNvPr>
          <p:cNvSpPr>
            <a:spLocks noGrp="1"/>
          </p:cNvSpPr>
          <p:nvPr>
            <p:ph type="dt" sz="half" idx="10"/>
          </p:nvPr>
        </p:nvSpPr>
        <p:spPr/>
        <p:txBody>
          <a:bodyPr/>
          <a:lstStyle/>
          <a:p>
            <a:fld id="{73067BD2-0506-E44D-A3F8-EB2D7C6FACD9}" type="datetimeFigureOut">
              <a:rPr lang="es-ES" smtClean="0"/>
              <a:t>18/07/2022</a:t>
            </a:fld>
            <a:endParaRPr lang="es-ES"/>
          </a:p>
        </p:txBody>
      </p:sp>
      <p:sp>
        <p:nvSpPr>
          <p:cNvPr id="6" name="Marcador de pie de página 5">
            <a:extLst>
              <a:ext uri="{FF2B5EF4-FFF2-40B4-BE49-F238E27FC236}">
                <a16:creationId xmlns:a16="http://schemas.microsoft.com/office/drawing/2014/main" id="{CAC4369B-E1BA-E344-914B-755E7D363B6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27DF775-8EE0-804F-BC7A-A1A91D47C574}"/>
              </a:ext>
            </a:extLst>
          </p:cNvPr>
          <p:cNvSpPr>
            <a:spLocks noGrp="1"/>
          </p:cNvSpPr>
          <p:nvPr>
            <p:ph type="sldNum" sz="quarter" idx="12"/>
          </p:nvPr>
        </p:nvSpPr>
        <p:spPr/>
        <p:txBody>
          <a:bodyPr/>
          <a:lstStyle/>
          <a:p>
            <a:fld id="{65BC41D9-FF31-9042-BA5E-44E20FDA6C97}" type="slidenum">
              <a:rPr lang="es-ES" smtClean="0"/>
              <a:t>‹Nº›</a:t>
            </a:fld>
            <a:endParaRPr lang="es-ES"/>
          </a:p>
        </p:txBody>
      </p:sp>
    </p:spTree>
    <p:extLst>
      <p:ext uri="{BB962C8B-B14F-4D97-AF65-F5344CB8AC3E}">
        <p14:creationId xmlns:p14="http://schemas.microsoft.com/office/powerpoint/2010/main" val="16758386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5002021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0869336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9502784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9091660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028570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2080129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4813513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17034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465468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3E6C526-8660-46C1-815F-F21339A44A16}" type="datetimeFigureOut">
              <a:rPr lang="es-ES" smtClean="0">
                <a:solidFill>
                  <a:prstClr val="black">
                    <a:tint val="75000"/>
                  </a:prstClr>
                </a:solidFill>
                <a:latin typeface="Calibri"/>
              </a:rPr>
              <a:pPr/>
              <a:t>18/07/2022</a:t>
            </a:fld>
            <a:endParaRPr lang="es-ES">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D099D475-60BE-4206-886C-E8D226021222}"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47809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theme" Target="../theme/theme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8"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2.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6.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5D975F-BD23-AC47-8FA4-F5E244999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DB625-B069-CF43-BFDA-4B2795EE1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FD9C2F-B743-CC42-A1B9-964017B8E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67BD2-0506-E44D-A3F8-EB2D7C6FACD9}" type="datetimeFigureOut">
              <a:rPr lang="es-ES" smtClean="0"/>
              <a:t>18/07/2022</a:t>
            </a:fld>
            <a:endParaRPr lang="es-ES"/>
          </a:p>
        </p:txBody>
      </p:sp>
      <p:sp>
        <p:nvSpPr>
          <p:cNvPr id="5" name="Marcador de pie de página 4">
            <a:extLst>
              <a:ext uri="{FF2B5EF4-FFF2-40B4-BE49-F238E27FC236}">
                <a16:creationId xmlns:a16="http://schemas.microsoft.com/office/drawing/2014/main" id="{1CCAFECF-8225-634B-9D7F-91DDFA750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0726348-26F0-8641-BD31-AC23A4C19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41D9-FF31-9042-BA5E-44E20FDA6C97}" type="slidenum">
              <a:rPr lang="es-ES" smtClean="0"/>
              <a:t>‹Nº›</a:t>
            </a:fld>
            <a:endParaRPr lang="es-ES"/>
          </a:p>
        </p:txBody>
      </p:sp>
    </p:spTree>
    <p:extLst>
      <p:ext uri="{BB962C8B-B14F-4D97-AF65-F5344CB8AC3E}">
        <p14:creationId xmlns:p14="http://schemas.microsoft.com/office/powerpoint/2010/main" val="2910163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70E48-381D-4578-9122-DC6CD715D3A6}" type="datetimeFigureOut">
              <a:rPr lang="es-ES" smtClean="0"/>
              <a:t>18/07/2022</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B544F-DAC8-4232-ABEE-667BE38D38FF}" type="slidenum">
              <a:rPr lang="es-ES" smtClean="0"/>
              <a:t>‹Nº›</a:t>
            </a:fld>
            <a:endParaRPr lang="es-ES"/>
          </a:p>
        </p:txBody>
      </p:sp>
    </p:spTree>
    <p:extLst>
      <p:ext uri="{BB962C8B-B14F-4D97-AF65-F5344CB8AC3E}">
        <p14:creationId xmlns:p14="http://schemas.microsoft.com/office/powerpoint/2010/main" val="24042683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A7933D-488F-7848-AA40-0F059B1428E5}"/>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modificar el estilo de título del patrón</a:t>
            </a:r>
          </a:p>
        </p:txBody>
      </p:sp>
      <p:sp>
        <p:nvSpPr>
          <p:cNvPr id="1027" name="Rectangle 3">
            <a:extLst>
              <a:ext uri="{FF2B5EF4-FFF2-40B4-BE49-F238E27FC236}">
                <a16:creationId xmlns:a16="http://schemas.microsoft.com/office/drawing/2014/main" id="{B1DF4827-A484-304E-A2DA-273494AEF4D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Haga clic para modificar el estilo de texto del patrón</a:t>
            </a:r>
          </a:p>
          <a:p>
            <a:pPr lvl="1"/>
            <a:r>
              <a:rPr lang="en-US" altLang="en-US"/>
              <a:t>Segundo nivel</a:t>
            </a:r>
          </a:p>
          <a:p>
            <a:pPr lvl="2"/>
            <a:r>
              <a:rPr lang="en-US" altLang="en-US"/>
              <a:t>Tercer nivel</a:t>
            </a:r>
          </a:p>
          <a:p>
            <a:pPr lvl="3"/>
            <a:r>
              <a:rPr lang="en-US" altLang="en-US"/>
              <a:t>Cuarto nivel</a:t>
            </a:r>
          </a:p>
          <a:p>
            <a:pPr lvl="4"/>
            <a:r>
              <a:rPr lang="en-US" altLang="en-US"/>
              <a:t>Quinto nivel</a:t>
            </a:r>
          </a:p>
        </p:txBody>
      </p:sp>
      <p:sp>
        <p:nvSpPr>
          <p:cNvPr id="1028" name="Rectangle 4">
            <a:extLst>
              <a:ext uri="{FF2B5EF4-FFF2-40B4-BE49-F238E27FC236}">
                <a16:creationId xmlns:a16="http://schemas.microsoft.com/office/drawing/2014/main" id="{869F93FD-F384-4E49-9FF1-3A0E6095275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489E16F9-8432-4774-8D0A-0446731A116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BD9B6D47-9FB2-42D8-9B05-5BA3454646BA}"/>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68A1452-F1D0-334B-9A65-C6DD55AC4D73}" type="slidenum">
              <a:rPr lang="en-US" altLang="en-US"/>
              <a:pPr/>
              <a:t>‹Nº›</a:t>
            </a:fld>
            <a:endParaRPr lang="en-US" altLang="en-US"/>
          </a:p>
        </p:txBody>
      </p:sp>
    </p:spTree>
    <p:extLst>
      <p:ext uri="{BB962C8B-B14F-4D97-AF65-F5344CB8AC3E}">
        <p14:creationId xmlns:p14="http://schemas.microsoft.com/office/powerpoint/2010/main" val="5727917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A0F7F64-6928-7E46-B6B2-1A31F7FB7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2E655B5-3581-7247-8D08-E83117F6E7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FCB5DBB2-294B-0C44-A2A9-BF80A5DA1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D1B16-2F04-104D-9BDD-17EA9B04A37C}" type="datetimeFigureOut">
              <a:rPr lang="es-ES" smtClean="0"/>
              <a:t>18/07/2022</a:t>
            </a:fld>
            <a:endParaRPr lang="es-ES"/>
          </a:p>
        </p:txBody>
      </p:sp>
      <p:sp>
        <p:nvSpPr>
          <p:cNvPr id="5" name="Marcador de pie de página 4">
            <a:extLst>
              <a:ext uri="{FF2B5EF4-FFF2-40B4-BE49-F238E27FC236}">
                <a16:creationId xmlns:a16="http://schemas.microsoft.com/office/drawing/2014/main" id="{C3C1DD19-3D75-0C45-929F-8358170CE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F74D696-A650-F149-A673-2564C899F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F784E-BFE4-0344-9713-22BF96651061}" type="slidenum">
              <a:rPr lang="es-ES" smtClean="0"/>
              <a:t>‹Nº›</a:t>
            </a:fld>
            <a:endParaRPr lang="es-ES"/>
          </a:p>
        </p:txBody>
      </p:sp>
    </p:spTree>
    <p:extLst>
      <p:ext uri="{BB962C8B-B14F-4D97-AF65-F5344CB8AC3E}">
        <p14:creationId xmlns:p14="http://schemas.microsoft.com/office/powerpoint/2010/main" val="42869947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8230F2-B63A-E348-8203-44FF6BD0E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E76A80-E17B-AC4F-B030-1320ABC2B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E8F0A2-DA90-5642-B77A-073544E32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4E9F6-30AC-0841-938D-D9BBBCB20651}" type="datetimeFigureOut">
              <a:rPr lang="es-ES" smtClean="0"/>
              <a:t>18/07/2022</a:t>
            </a:fld>
            <a:endParaRPr lang="es-ES"/>
          </a:p>
        </p:txBody>
      </p:sp>
      <p:sp>
        <p:nvSpPr>
          <p:cNvPr id="5" name="Marcador de pie de página 4">
            <a:extLst>
              <a:ext uri="{FF2B5EF4-FFF2-40B4-BE49-F238E27FC236}">
                <a16:creationId xmlns:a16="http://schemas.microsoft.com/office/drawing/2014/main" id="{956FD11A-DBA9-4645-945D-24AF5738E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C07BE51-0093-9E45-A6C5-08FFCB169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037AD-3D6C-ED4F-AF69-94FCDDEEC296}" type="slidenum">
              <a:rPr lang="es-ES" smtClean="0"/>
              <a:t>‹Nº›</a:t>
            </a:fld>
            <a:endParaRPr lang="es-ES"/>
          </a:p>
        </p:txBody>
      </p:sp>
    </p:spTree>
    <p:extLst>
      <p:ext uri="{BB962C8B-B14F-4D97-AF65-F5344CB8AC3E}">
        <p14:creationId xmlns:p14="http://schemas.microsoft.com/office/powerpoint/2010/main" val="312646203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6455206"/>
            <a:ext cx="12192000" cy="402795"/>
          </a:xfrm>
          <a:prstGeom prst="rect">
            <a:avLst/>
          </a:prstGeom>
          <a:solidFill>
            <a:srgbClr val="7BB2C1">
              <a:alpha val="45000"/>
            </a:srgbClr>
          </a:solidFill>
          <a:ln w="9525">
            <a:no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latin typeface="Arial" charset="0"/>
              <a:cs typeface="Arial" charset="0"/>
            </a:endParaRPr>
          </a:p>
        </p:txBody>
      </p:sp>
      <p:sp>
        <p:nvSpPr>
          <p:cNvPr id="49155" name="Title Placeholder 1"/>
          <p:cNvSpPr>
            <a:spLocks noGrp="1"/>
          </p:cNvSpPr>
          <p:nvPr>
            <p:ph type="title"/>
          </p:nvPr>
        </p:nvSpPr>
        <p:spPr bwMode="auto">
          <a:xfrm>
            <a:off x="657702" y="227014"/>
            <a:ext cx="10862044" cy="7318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49156" name="Text Placeholder 2"/>
          <p:cNvSpPr>
            <a:spLocks noGrp="1"/>
          </p:cNvSpPr>
          <p:nvPr>
            <p:ph type="body" idx="1"/>
          </p:nvPr>
        </p:nvSpPr>
        <p:spPr bwMode="auto">
          <a:xfrm>
            <a:off x="657702" y="1195557"/>
            <a:ext cx="10862044" cy="4981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Line 8"/>
          <p:cNvSpPr>
            <a:spLocks noChangeShapeType="1"/>
          </p:cNvSpPr>
          <p:nvPr/>
        </p:nvSpPr>
        <p:spPr bwMode="auto">
          <a:xfrm>
            <a:off x="657703" y="958850"/>
            <a:ext cx="10805011" cy="0"/>
          </a:xfrm>
          <a:prstGeom prst="line">
            <a:avLst/>
          </a:prstGeom>
          <a:noFill/>
          <a:ln w="12700" cmpd="sng">
            <a:solidFill>
              <a:srgbClr val="7BB2C1"/>
            </a:solidFill>
            <a:round/>
            <a:headEnd/>
            <a:tailEnd/>
          </a:ln>
          <a:effectLst/>
        </p:spPr>
        <p:txBody>
          <a:bodyPr/>
          <a:lstStyle/>
          <a:p>
            <a:pPr defTabSz="914400" fontAlgn="base">
              <a:spcBef>
                <a:spcPct val="0"/>
              </a:spcBef>
              <a:spcAft>
                <a:spcPct val="0"/>
              </a:spcAft>
              <a:defRPr/>
            </a:pPr>
            <a:endParaRPr lang="en-US" sz="1800" dirty="0">
              <a:solidFill>
                <a:srgbClr val="000000"/>
              </a:solidFill>
              <a:latin typeface="Arial" charset="0"/>
              <a:cs typeface="Arial" charset="0"/>
            </a:endParaRPr>
          </a:p>
        </p:txBody>
      </p:sp>
      <p:sp>
        <p:nvSpPr>
          <p:cNvPr id="11" name="TextBox 10"/>
          <p:cNvSpPr txBox="1"/>
          <p:nvPr/>
        </p:nvSpPr>
        <p:spPr>
          <a:xfrm>
            <a:off x="5878847" y="6541186"/>
            <a:ext cx="434307" cy="230832"/>
          </a:xfrm>
          <a:prstGeom prst="rect">
            <a:avLst/>
          </a:prstGeom>
          <a:noFill/>
          <a:ln w="9525">
            <a:noFill/>
            <a:miter lim="800000"/>
            <a:headEnd/>
            <a:tailEnd/>
          </a:ln>
        </p:spPr>
        <p:txBody>
          <a:bodyPr vert="horz" wrap="square" lIns="91440" tIns="45720" rIns="0" bIns="45720" numCol="1" anchor="ctr" anchorCtr="0" compatLnSpc="1">
            <a:prstTxWarp prst="textNoShape">
              <a:avLst/>
            </a:prstTxWarp>
          </a:bodyPr>
          <a:lstStyle>
            <a:defPPr>
              <a:defRPr lang="en-US"/>
            </a:defPPr>
            <a:lvl1pPr algn="r">
              <a:lnSpc>
                <a:spcPct val="100000"/>
              </a:lnSpc>
              <a:defRPr sz="900" b="1">
                <a:solidFill>
                  <a:srgbClr val="FFFFFF"/>
                </a:solidFill>
              </a:defRPr>
            </a:lvl1pPr>
          </a:lstStyle>
          <a:p>
            <a:pPr algn="l" defTabSz="914400" fontAlgn="base">
              <a:spcBef>
                <a:spcPct val="0"/>
              </a:spcBef>
              <a:spcAft>
                <a:spcPct val="0"/>
              </a:spcAft>
            </a:pPr>
            <a:fld id="{937E4F35-04D8-408F-A311-B4D4AD5EB393}" type="slidenum">
              <a:rPr lang="en-US" sz="1000" smtClean="0">
                <a:solidFill>
                  <a:srgbClr val="2A7391"/>
                </a:solidFill>
                <a:latin typeface="Calibri"/>
                <a:cs typeface="Arial" charset="0"/>
              </a:rPr>
              <a:pPr algn="l" defTabSz="914400" fontAlgn="base">
                <a:spcBef>
                  <a:spcPct val="0"/>
                </a:spcBef>
                <a:spcAft>
                  <a:spcPct val="0"/>
                </a:spcAft>
              </a:pPr>
              <a:t>‹Nº›</a:t>
            </a:fld>
            <a:endParaRPr lang="en-US" sz="1000" dirty="0">
              <a:solidFill>
                <a:srgbClr val="2A7391"/>
              </a:solidFill>
              <a:latin typeface="Calibri"/>
              <a:cs typeface="Arial"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9359" y="6581007"/>
            <a:ext cx="2883776" cy="151190"/>
          </a:xfrm>
          <a:prstGeom prst="rect">
            <a:avLst/>
          </a:prstGeom>
        </p:spPr>
      </p:pic>
      <p:sp>
        <p:nvSpPr>
          <p:cNvPr id="8" name="Footer Placeholder 8"/>
          <p:cNvSpPr txBox="1">
            <a:spLocks noChangeArrowheads="1"/>
          </p:cNvSpPr>
          <p:nvPr userDrawn="1"/>
        </p:nvSpPr>
        <p:spPr bwMode="auto">
          <a:xfrm>
            <a:off x="8631105" y="23829"/>
            <a:ext cx="3484795" cy="316992"/>
          </a:xfrm>
          <a:prstGeom prst="rect">
            <a:avLst/>
          </a:prstGeom>
          <a:ln>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sz="800" kern="1200">
                <a:solidFill>
                  <a:srgbClr val="000000"/>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defTabSz="914400">
              <a:defRPr/>
            </a:pPr>
            <a:endParaRPr lang="en-US" sz="1000" b="1" dirty="0">
              <a:solidFill>
                <a:srgbClr val="FF0000"/>
              </a:solidFill>
              <a:latin typeface="Calibri"/>
            </a:endParaRPr>
          </a:p>
        </p:txBody>
      </p:sp>
    </p:spTree>
    <p:extLst>
      <p:ext uri="{BB962C8B-B14F-4D97-AF65-F5344CB8AC3E}">
        <p14:creationId xmlns:p14="http://schemas.microsoft.com/office/powerpoint/2010/main" val="187248566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transition>
    <p:fade/>
  </p:transition>
  <p:hf hdr="0" ftr="0" dt="0"/>
  <p:txStyles>
    <p:titleStyle>
      <a:lvl1pPr algn="l" defTabSz="457200" rtl="0" eaLnBrk="1" fontAlgn="base" hangingPunct="1">
        <a:lnSpc>
          <a:spcPct val="90000"/>
        </a:lnSpc>
        <a:spcBef>
          <a:spcPct val="0"/>
        </a:spcBef>
        <a:spcAft>
          <a:spcPct val="0"/>
        </a:spcAft>
        <a:defRPr sz="2200" b="1" kern="1200">
          <a:solidFill>
            <a:srgbClr val="2A7391"/>
          </a:solidFill>
          <a:latin typeface="Arial"/>
          <a:ea typeface="+mj-ea"/>
          <a:cs typeface="Arial"/>
        </a:defRPr>
      </a:lvl1pPr>
      <a:lvl2pPr algn="l" defTabSz="457200" rtl="0" eaLnBrk="1" fontAlgn="base" hangingPunct="1">
        <a:lnSpc>
          <a:spcPct val="90000"/>
        </a:lnSpc>
        <a:spcBef>
          <a:spcPct val="0"/>
        </a:spcBef>
        <a:spcAft>
          <a:spcPct val="0"/>
        </a:spcAft>
        <a:defRPr sz="2400">
          <a:solidFill>
            <a:schemeClr val="tx2"/>
          </a:solidFill>
          <a:latin typeface="Calibri" pitchFamily="34" charset="0"/>
        </a:defRPr>
      </a:lvl2pPr>
      <a:lvl3pPr algn="l" defTabSz="457200" rtl="0" eaLnBrk="1" fontAlgn="base" hangingPunct="1">
        <a:lnSpc>
          <a:spcPct val="90000"/>
        </a:lnSpc>
        <a:spcBef>
          <a:spcPct val="0"/>
        </a:spcBef>
        <a:spcAft>
          <a:spcPct val="0"/>
        </a:spcAft>
        <a:defRPr sz="2400">
          <a:solidFill>
            <a:schemeClr val="tx2"/>
          </a:solidFill>
          <a:latin typeface="Calibri" pitchFamily="34" charset="0"/>
        </a:defRPr>
      </a:lvl3pPr>
      <a:lvl4pPr algn="l" defTabSz="457200" rtl="0" eaLnBrk="1" fontAlgn="base" hangingPunct="1">
        <a:lnSpc>
          <a:spcPct val="90000"/>
        </a:lnSpc>
        <a:spcBef>
          <a:spcPct val="0"/>
        </a:spcBef>
        <a:spcAft>
          <a:spcPct val="0"/>
        </a:spcAft>
        <a:defRPr sz="2400">
          <a:solidFill>
            <a:schemeClr val="tx2"/>
          </a:solidFill>
          <a:latin typeface="Calibri" pitchFamily="34" charset="0"/>
        </a:defRPr>
      </a:lvl4pPr>
      <a:lvl5pPr algn="l" defTabSz="457200" rtl="0" eaLnBrk="1" fontAlgn="base" hangingPunct="1">
        <a:lnSpc>
          <a:spcPct val="90000"/>
        </a:lnSpc>
        <a:spcBef>
          <a:spcPct val="0"/>
        </a:spcBef>
        <a:spcAft>
          <a:spcPct val="0"/>
        </a:spcAft>
        <a:defRPr sz="2400">
          <a:solidFill>
            <a:schemeClr val="tx2"/>
          </a:solidFill>
          <a:latin typeface="Calibri" pitchFamily="34" charset="0"/>
        </a:defRPr>
      </a:lvl5pPr>
      <a:lvl6pPr marL="457200" algn="l" defTabSz="457200" rtl="0" eaLnBrk="1" fontAlgn="base" hangingPunct="1">
        <a:lnSpc>
          <a:spcPct val="90000"/>
        </a:lnSpc>
        <a:spcBef>
          <a:spcPct val="0"/>
        </a:spcBef>
        <a:spcAft>
          <a:spcPct val="0"/>
        </a:spcAft>
        <a:defRPr sz="2400">
          <a:solidFill>
            <a:srgbClr val="071D49"/>
          </a:solidFill>
          <a:latin typeface="Calibri" pitchFamily="34" charset="0"/>
        </a:defRPr>
      </a:lvl6pPr>
      <a:lvl7pPr marL="914400" algn="l" defTabSz="457200" rtl="0" eaLnBrk="1" fontAlgn="base" hangingPunct="1">
        <a:lnSpc>
          <a:spcPct val="90000"/>
        </a:lnSpc>
        <a:spcBef>
          <a:spcPct val="0"/>
        </a:spcBef>
        <a:spcAft>
          <a:spcPct val="0"/>
        </a:spcAft>
        <a:defRPr sz="2400">
          <a:solidFill>
            <a:srgbClr val="071D49"/>
          </a:solidFill>
          <a:latin typeface="Calibri" pitchFamily="34" charset="0"/>
        </a:defRPr>
      </a:lvl7pPr>
      <a:lvl8pPr marL="1371600" algn="l" defTabSz="457200" rtl="0" eaLnBrk="1" fontAlgn="base" hangingPunct="1">
        <a:lnSpc>
          <a:spcPct val="90000"/>
        </a:lnSpc>
        <a:spcBef>
          <a:spcPct val="0"/>
        </a:spcBef>
        <a:spcAft>
          <a:spcPct val="0"/>
        </a:spcAft>
        <a:defRPr sz="2400">
          <a:solidFill>
            <a:srgbClr val="071D49"/>
          </a:solidFill>
          <a:latin typeface="Calibri" pitchFamily="34" charset="0"/>
        </a:defRPr>
      </a:lvl8pPr>
      <a:lvl9pPr marL="1828800" algn="l" defTabSz="457200" rtl="0" eaLnBrk="1" fontAlgn="base" hangingPunct="1">
        <a:lnSpc>
          <a:spcPct val="90000"/>
        </a:lnSpc>
        <a:spcBef>
          <a:spcPct val="0"/>
        </a:spcBef>
        <a:spcAft>
          <a:spcPct val="0"/>
        </a:spcAft>
        <a:defRPr sz="2400">
          <a:solidFill>
            <a:srgbClr val="071D49"/>
          </a:solidFill>
          <a:latin typeface="Calibri" pitchFamily="34" charset="0"/>
        </a:defRPr>
      </a:lvl9pPr>
    </p:titleStyle>
    <p:bodyStyle>
      <a:lvl1pPr marL="342900" indent="-342900" algn="l" defTabSz="457200" rtl="0" eaLnBrk="1" fontAlgn="base" hangingPunct="1">
        <a:spcBef>
          <a:spcPct val="80000"/>
        </a:spcBef>
        <a:spcAft>
          <a:spcPct val="0"/>
        </a:spcAft>
        <a:buFont typeface="Arial" charset="0"/>
        <a:defRPr sz="2000" kern="1200">
          <a:solidFill>
            <a:schemeClr val="tx1">
              <a:lumMod val="95000"/>
              <a:lumOff val="5000"/>
            </a:schemeClr>
          </a:solidFill>
          <a:latin typeface="Arial"/>
          <a:ea typeface="+mn-ea"/>
          <a:cs typeface="Arial"/>
        </a:defRPr>
      </a:lvl1pPr>
      <a:lvl2pPr marL="406400" indent="-292100" algn="l" defTabSz="457200" rtl="0" eaLnBrk="1" fontAlgn="base" hangingPunct="1">
        <a:spcBef>
          <a:spcPct val="40000"/>
        </a:spcBef>
        <a:spcAft>
          <a:spcPct val="0"/>
        </a:spcAft>
        <a:buClr>
          <a:srgbClr val="F7871C"/>
        </a:buClr>
        <a:buChar char="•"/>
        <a:defRPr sz="2000" kern="1200">
          <a:solidFill>
            <a:schemeClr val="tx1">
              <a:lumMod val="95000"/>
              <a:lumOff val="5000"/>
            </a:schemeClr>
          </a:solidFill>
          <a:latin typeface="Arial"/>
          <a:ea typeface="+mn-ea"/>
          <a:cs typeface="Arial"/>
        </a:defRPr>
      </a:lvl2pPr>
      <a:lvl3pPr marL="749300" indent="-228600" algn="l" defTabSz="457200" rtl="0" eaLnBrk="1" fontAlgn="base" hangingPunct="1">
        <a:spcBef>
          <a:spcPct val="20000"/>
        </a:spcBef>
        <a:spcAft>
          <a:spcPct val="0"/>
        </a:spcAft>
        <a:buClr>
          <a:srgbClr val="F7871C"/>
        </a:buClr>
        <a:buFont typeface="Arial" charset="0"/>
        <a:buChar char="–"/>
        <a:defRPr sz="1800" kern="1200">
          <a:solidFill>
            <a:schemeClr val="tx1">
              <a:lumMod val="95000"/>
              <a:lumOff val="5000"/>
            </a:schemeClr>
          </a:solidFill>
          <a:latin typeface="Arial"/>
          <a:ea typeface="+mn-ea"/>
          <a:cs typeface="Arial"/>
        </a:defRPr>
      </a:lvl3pPr>
      <a:lvl4pPr marL="1143000" indent="-228600" algn="l" defTabSz="457200" rtl="0" eaLnBrk="1" fontAlgn="base" hangingPunct="1">
        <a:spcBef>
          <a:spcPct val="10000"/>
        </a:spcBef>
        <a:spcAft>
          <a:spcPct val="0"/>
        </a:spcAft>
        <a:buClr>
          <a:srgbClr val="F7871C"/>
        </a:buClr>
        <a:buFont typeface="Arial" charset="0"/>
        <a:buChar char="–"/>
        <a:defRPr sz="1600" kern="1200">
          <a:solidFill>
            <a:schemeClr val="tx1">
              <a:lumMod val="95000"/>
              <a:lumOff val="5000"/>
            </a:schemeClr>
          </a:solidFill>
          <a:latin typeface="Arial"/>
          <a:ea typeface="+mn-ea"/>
          <a:cs typeface="Arial"/>
        </a:defRPr>
      </a:lvl4pPr>
      <a:lvl5pPr marL="1485900" indent="-228600" algn="l" defTabSz="457200" rtl="0" eaLnBrk="1" fontAlgn="base" hangingPunct="1">
        <a:spcBef>
          <a:spcPct val="10000"/>
        </a:spcBef>
        <a:spcAft>
          <a:spcPct val="0"/>
        </a:spcAft>
        <a:buClr>
          <a:srgbClr val="F7871C"/>
        </a:buClr>
        <a:buFont typeface="Arial" charset="0"/>
        <a:buChar char="–"/>
        <a:defRPr sz="1400" kern="1200">
          <a:solidFill>
            <a:schemeClr val="tx1">
              <a:lumMod val="95000"/>
              <a:lumOff val="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6C526-8660-46C1-815F-F21339A44A16}" type="datetimeFigureOut">
              <a:rPr lang="es-ES" smtClean="0">
                <a:solidFill>
                  <a:prstClr val="black">
                    <a:tint val="75000"/>
                  </a:prstClr>
                </a:solidFill>
              </a:rPr>
              <a:pPr/>
              <a:t>18/07/2022</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9D475-60BE-4206-886C-E8D226021222}"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183010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1.xml"/><Relationship Id="rId4" Type="http://schemas.openxmlformats.org/officeDocument/2006/relationships/hyperlink" Target="https://nefrologiaaldia.org/es-articulo-clinica-anatomia-patologica-nefropatia-diabetica-37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diabetesatlas.org/" TargetMode="External"/><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6.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09"/>
          <p:cNvSpPr txBox="1">
            <a:spLocks noChangeArrowheads="1"/>
          </p:cNvSpPr>
          <p:nvPr/>
        </p:nvSpPr>
        <p:spPr bwMode="auto">
          <a:xfrm>
            <a:off x="1869492" y="2458012"/>
            <a:ext cx="81470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800">
                <a:solidFill>
                  <a:schemeClr val="bg1"/>
                </a:solidFill>
              </a:rPr>
              <a:t>PONENTES:</a:t>
            </a:r>
          </a:p>
          <a:p>
            <a:pPr eaLnBrk="1" hangingPunct="1">
              <a:spcBef>
                <a:spcPct val="0"/>
              </a:spcBef>
              <a:buFontTx/>
              <a:buNone/>
            </a:pPr>
            <a:r>
              <a:rPr lang="es-ES" altLang="es-ES" sz="1800">
                <a:solidFill>
                  <a:schemeClr val="bg1"/>
                </a:solidFill>
              </a:rPr>
              <a:t>Prof. Dr. Juan Francisco Macias Nuñez</a:t>
            </a:r>
          </a:p>
          <a:p>
            <a:pPr eaLnBrk="1" hangingPunct="1">
              <a:spcBef>
                <a:spcPct val="0"/>
              </a:spcBef>
              <a:buFontTx/>
              <a:buNone/>
            </a:pPr>
            <a:r>
              <a:rPr lang="es-ES" altLang="es-ES" sz="1800">
                <a:solidFill>
                  <a:schemeClr val="bg1"/>
                </a:solidFill>
              </a:rPr>
              <a:t>Prof. Dr. Nicolás Roberto Robles Pérez-Monteoliva</a:t>
            </a:r>
          </a:p>
          <a:p>
            <a:pPr eaLnBrk="1" hangingPunct="1">
              <a:spcBef>
                <a:spcPct val="0"/>
              </a:spcBef>
              <a:buFontTx/>
              <a:buNone/>
            </a:pPr>
            <a:r>
              <a:rPr lang="es-ES" altLang="es-ES" sz="1800">
                <a:solidFill>
                  <a:schemeClr val="bg1"/>
                </a:solidFill>
              </a:rPr>
              <a:t>HOSPITAL: Universitario de Badajoz</a:t>
            </a:r>
          </a:p>
          <a:p>
            <a:pPr eaLnBrk="1" hangingPunct="1">
              <a:spcBef>
                <a:spcPct val="0"/>
              </a:spcBef>
              <a:buFontTx/>
              <a:buNone/>
            </a:pPr>
            <a:r>
              <a:rPr lang="es-ES" altLang="es-ES" sz="1800">
                <a:solidFill>
                  <a:schemeClr val="bg1"/>
                </a:solidFill>
              </a:rPr>
              <a:t>UNIVERSIDADES: Universidad de Salamanca y Universidad de Extremadura</a:t>
            </a:r>
          </a:p>
        </p:txBody>
      </p:sp>
      <p:sp>
        <p:nvSpPr>
          <p:cNvPr id="4099" name="309 CuadroTexto"/>
          <p:cNvSpPr txBox="1">
            <a:spLocks noChangeArrowheads="1"/>
          </p:cNvSpPr>
          <p:nvPr/>
        </p:nvSpPr>
        <p:spPr bwMode="auto">
          <a:xfrm>
            <a:off x="3098762" y="1613701"/>
            <a:ext cx="5662612" cy="7699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4400" b="1" dirty="0">
                <a:solidFill>
                  <a:schemeClr val="bg1"/>
                </a:solidFill>
              </a:rPr>
              <a:t>Envejecimiento y Riñón</a:t>
            </a:r>
            <a:endParaRPr lang="es-ES" altLang="es-ES" sz="2000" b="1" dirty="0">
              <a:solidFill>
                <a:schemeClr val="bg1"/>
              </a:solidFill>
            </a:endParaRPr>
          </a:p>
        </p:txBody>
      </p:sp>
      <p:sp>
        <p:nvSpPr>
          <p:cNvPr id="4100" name="310 Marcador de número de diapositiva"/>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FCC2FE-0CFE-4CBA-911E-20BE13A30E24}" type="slidenum">
              <a:rPr lang="es-ES" altLang="es-ES" sz="1200">
                <a:solidFill>
                  <a:schemeClr val="bg1"/>
                </a:solidFill>
              </a:rPr>
              <a:pPr>
                <a:spcBef>
                  <a:spcPct val="0"/>
                </a:spcBef>
                <a:buFontTx/>
                <a:buNone/>
              </a:pPr>
              <a:t>1</a:t>
            </a:fld>
            <a:endParaRPr lang="es-ES" altLang="es-ES" sz="1200">
              <a:solidFill>
                <a:schemeClr val="bg1"/>
              </a:solidFill>
            </a:endParaRPr>
          </a:p>
        </p:txBody>
      </p:sp>
      <p:sp>
        <p:nvSpPr>
          <p:cNvPr id="312" name="311 Marcador de pie de página"/>
          <p:cNvSpPr>
            <a:spLocks noGrp="1"/>
          </p:cNvSpPr>
          <p:nvPr>
            <p:ph type="ftr" sz="quarter" idx="11"/>
          </p:nvPr>
        </p:nvSpPr>
        <p:spPr/>
        <p:txBody>
          <a:bodyPr/>
          <a:lstStyle/>
          <a:p>
            <a:pPr>
              <a:defRPr/>
            </a:pPr>
            <a:endParaRPr lang="es-ES" dirty="0">
              <a:solidFill>
                <a:schemeClr val="bg1"/>
              </a:solidFill>
            </a:endParaRPr>
          </a:p>
        </p:txBody>
      </p:sp>
      <p:pic>
        <p:nvPicPr>
          <p:cNvPr id="7" name="Picture 2">
            <a:extLst>
              <a:ext uri="{FF2B5EF4-FFF2-40B4-BE49-F238E27FC236}">
                <a16:creationId xmlns:a16="http://schemas.microsoft.com/office/drawing/2014/main" id="{2ACAB302-72F6-55C4-B200-3836721F6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175" y="158229"/>
            <a:ext cx="1521716" cy="11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victor\OneDrive\NEFROLOGIA AL DIA\DOMINIO\Dossier\Icono NAD.jpg">
            <a:extLst>
              <a:ext uri="{FF2B5EF4-FFF2-40B4-BE49-F238E27FC236}">
                <a16:creationId xmlns:a16="http://schemas.microsoft.com/office/drawing/2014/main" id="{DBC7271B-8D9D-975D-AFED-E117B7BA3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303" y="404664"/>
            <a:ext cx="1960461" cy="68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a:extLst>
              <a:ext uri="{FF2B5EF4-FFF2-40B4-BE49-F238E27FC236}">
                <a16:creationId xmlns:a16="http://schemas.microsoft.com/office/drawing/2014/main" id="{CBBD3A71-D27D-C390-FEE4-A22F9A043610}"/>
              </a:ext>
            </a:extLst>
          </p:cNvPr>
          <p:cNvSpPr>
            <a:spLocks noChangeArrowheads="1"/>
          </p:cNvSpPr>
          <p:nvPr/>
        </p:nvSpPr>
        <p:spPr bwMode="auto">
          <a:xfrm>
            <a:off x="4061844" y="404664"/>
            <a:ext cx="376234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650" b="1">
                <a:solidFill>
                  <a:srgbClr val="0000FF"/>
                </a:solidFill>
              </a:rPr>
              <a:t>Grupo Universidad de la SEN para Docencia de Grado</a:t>
            </a:r>
          </a:p>
          <a:p>
            <a:pPr algn="ctr" eaLnBrk="1" hangingPunct="1">
              <a:spcBef>
                <a:spcPct val="0"/>
              </a:spcBef>
              <a:buFontTx/>
              <a:buNone/>
            </a:pPr>
            <a:r>
              <a:rPr lang="es-ES" altLang="es-ES" sz="1200" b="1">
                <a:solidFill>
                  <a:srgbClr val="0000FF"/>
                </a:solidFill>
              </a:rPr>
              <a:t>Coordinador Prof Gabriel de Arriba</a:t>
            </a:r>
          </a:p>
        </p:txBody>
      </p:sp>
      <p:cxnSp>
        <p:nvCxnSpPr>
          <p:cNvPr id="10" name="10 Conector recto">
            <a:extLst>
              <a:ext uri="{FF2B5EF4-FFF2-40B4-BE49-F238E27FC236}">
                <a16:creationId xmlns:a16="http://schemas.microsoft.com/office/drawing/2014/main" id="{617E3BB2-3DD6-4B5D-5F35-46EE088DFECA}"/>
              </a:ext>
            </a:extLst>
          </p:cNvPr>
          <p:cNvCxnSpPr>
            <a:cxnSpLocks/>
          </p:cNvCxnSpPr>
          <p:nvPr/>
        </p:nvCxnSpPr>
        <p:spPr>
          <a:xfrm>
            <a:off x="2207569" y="1341239"/>
            <a:ext cx="7290323" cy="44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62DB9E1-72C5-5D7F-C406-A0337E23CDC1}"/>
              </a:ext>
            </a:extLst>
          </p:cNvPr>
          <p:cNvSpPr txBox="1"/>
          <p:nvPr/>
        </p:nvSpPr>
        <p:spPr>
          <a:xfrm>
            <a:off x="2220848" y="1819223"/>
            <a:ext cx="7795693" cy="646331"/>
          </a:xfrm>
          <a:prstGeom prst="rect">
            <a:avLst/>
          </a:prstGeom>
          <a:noFill/>
        </p:spPr>
        <p:txBody>
          <a:bodyPr wrap="square">
            <a:spAutoFit/>
          </a:bodyPr>
          <a:lstStyle/>
          <a:p>
            <a:r>
              <a:rPr lang="es-ES" altLang="es-ES_tradnl" sz="3600" b="1">
                <a:latin typeface="+mn-lt"/>
                <a:ea typeface="ＭＳ Ｐゴシック" panose="020B0600070205080204" pitchFamily="34" charset="-128"/>
              </a:rPr>
              <a:t>Afectación renal en la diabetes mellitus</a:t>
            </a:r>
            <a:endParaRPr lang="es-ES" sz="3600"/>
          </a:p>
        </p:txBody>
      </p:sp>
      <p:sp>
        <p:nvSpPr>
          <p:cNvPr id="14" name="CuadroTexto 13">
            <a:extLst>
              <a:ext uri="{FF2B5EF4-FFF2-40B4-BE49-F238E27FC236}">
                <a16:creationId xmlns:a16="http://schemas.microsoft.com/office/drawing/2014/main" id="{D5DEAF14-F80A-FDA7-CF40-BB929754F58E}"/>
              </a:ext>
            </a:extLst>
          </p:cNvPr>
          <p:cNvSpPr txBox="1"/>
          <p:nvPr/>
        </p:nvSpPr>
        <p:spPr>
          <a:xfrm>
            <a:off x="2207569" y="2942161"/>
            <a:ext cx="8101660" cy="1348061"/>
          </a:xfrm>
          <a:prstGeom prst="rect">
            <a:avLst/>
          </a:prstGeom>
          <a:noFill/>
        </p:spPr>
        <p:txBody>
          <a:bodyPr wrap="square">
            <a:spAutoFit/>
          </a:bodyPr>
          <a:lstStyle/>
          <a:p>
            <a:pPr defTabSz="913708">
              <a:spcBef>
                <a:spcPct val="20000"/>
              </a:spcBef>
              <a:defRPr/>
            </a:pPr>
            <a:r>
              <a:rPr lang="es-ES" sz="2400" b="1"/>
              <a:t>Dr Jose Luis Górriz</a:t>
            </a:r>
          </a:p>
          <a:p>
            <a:pPr defTabSz="913708">
              <a:spcBef>
                <a:spcPct val="20000"/>
              </a:spcBef>
              <a:defRPr/>
            </a:pPr>
            <a:r>
              <a:rPr lang="es-ES" sz="2400"/>
              <a:t>Servicio de Nefrologia. Hospital Clínico Universitario. INCLIVA </a:t>
            </a:r>
          </a:p>
          <a:p>
            <a:pPr defTabSz="913708">
              <a:spcBef>
                <a:spcPct val="20000"/>
              </a:spcBef>
              <a:defRPr/>
            </a:pPr>
            <a:r>
              <a:rPr lang="es-ES" sz="2400"/>
              <a:t>Universidad de Valencia. Valencia. España</a:t>
            </a:r>
            <a:endParaRPr lang="es-ES" sz="2400" dirty="0"/>
          </a:p>
        </p:txBody>
      </p:sp>
      <p:sp>
        <p:nvSpPr>
          <p:cNvPr id="15" name="CuadroTexto 9">
            <a:extLst>
              <a:ext uri="{FF2B5EF4-FFF2-40B4-BE49-F238E27FC236}">
                <a16:creationId xmlns:a16="http://schemas.microsoft.com/office/drawing/2014/main" id="{AD558E1A-1F72-F417-54CB-EDE5527C47D7}"/>
              </a:ext>
            </a:extLst>
          </p:cNvPr>
          <p:cNvSpPr txBox="1"/>
          <p:nvPr/>
        </p:nvSpPr>
        <p:spPr>
          <a:xfrm>
            <a:off x="2220848" y="4655227"/>
            <a:ext cx="8187531" cy="2120068"/>
          </a:xfrm>
          <a:prstGeom prst="rect">
            <a:avLst/>
          </a:prstGeom>
          <a:noFill/>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12700" marR="5080">
              <a:lnSpc>
                <a:spcPct val="150000"/>
              </a:lnSpc>
              <a:spcBef>
                <a:spcPts val="105"/>
              </a:spcBef>
              <a:tabLst>
                <a:tab pos="354965" algn="l"/>
                <a:tab pos="355600" algn="l"/>
              </a:tabLst>
            </a:pPr>
            <a:r>
              <a:rPr lang="es-ES" sz="1800">
                <a:effectLst/>
                <a:latin typeface="Times New Roman" panose="02020603050405020304" pitchFamily="18" charset="0"/>
                <a:ea typeface="Calibri" panose="020F0502020204030204" pitchFamily="34" charset="0"/>
              </a:rPr>
              <a:t>En este tema se desarrolla la enfermedad renal diabética, primera causa de enfermedad renal terminal en la mayoría de los países que publican datos. Se abordan todos los conceptos generales de la enfermedad: epidemiología, factores de riesgo e importancia en el riesgo cardiovascular. Fisiopatología, historia natural de la enfermedad, prevención y tratamiento.</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8995" y="167388"/>
            <a:ext cx="12192000" cy="1066130"/>
          </a:xfrm>
        </p:spPr>
        <p:txBody>
          <a:bodyPr>
            <a:noAutofit/>
          </a:bodyPr>
          <a:lstStyle/>
          <a:p>
            <a:pPr algn="ctr"/>
            <a:r>
              <a:rPr lang="es-ES" sz="3600" b="1" dirty="0">
                <a:solidFill>
                  <a:srgbClr val="C00000"/>
                </a:solidFill>
                <a:latin typeface="+mn-lt"/>
              </a:rPr>
              <a:t>Factores de riesgo modificables para </a:t>
            </a:r>
            <a:r>
              <a:rPr lang="es-ES" sz="3600" b="1" u="sng" dirty="0">
                <a:solidFill>
                  <a:srgbClr val="C00000"/>
                </a:solidFill>
                <a:latin typeface="+mn-lt"/>
              </a:rPr>
              <a:t>PREVENIR</a:t>
            </a:r>
            <a:r>
              <a:rPr lang="es-ES" sz="3600" b="1" dirty="0">
                <a:solidFill>
                  <a:srgbClr val="C00000"/>
                </a:solidFill>
                <a:latin typeface="+mn-lt"/>
              </a:rPr>
              <a:t> la progresión de la enfermedad renal diabética </a:t>
            </a:r>
          </a:p>
        </p:txBody>
      </p:sp>
      <p:sp>
        <p:nvSpPr>
          <p:cNvPr id="3" name="Marcador de contenido 2"/>
          <p:cNvSpPr>
            <a:spLocks noGrp="1"/>
          </p:cNvSpPr>
          <p:nvPr>
            <p:ph sz="half" idx="2"/>
          </p:nvPr>
        </p:nvSpPr>
        <p:spPr>
          <a:xfrm>
            <a:off x="681318" y="1233518"/>
            <a:ext cx="11707906" cy="5005917"/>
          </a:xfrm>
        </p:spPr>
        <p:txBody>
          <a:bodyPr>
            <a:noAutofit/>
          </a:bodyPr>
          <a:lstStyle/>
          <a:p>
            <a:pPr>
              <a:lnSpc>
                <a:spcPct val="110000"/>
              </a:lnSpc>
            </a:pPr>
            <a:r>
              <a:rPr lang="es-ES" sz="2400" b="1" dirty="0"/>
              <a:t>Control glucémico </a:t>
            </a:r>
            <a:r>
              <a:rPr lang="es-ES" sz="2400" dirty="0"/>
              <a:t>(HbA1c&gt; 6.5</a:t>
            </a:r>
            <a:r>
              <a:rPr lang="es-ES" sz="2400" dirty="0">
                <a:sym typeface="Wingdings" pitchFamily="2" charset="2"/>
              </a:rPr>
              <a:t> ↑Complicaciones microvasculares)</a:t>
            </a:r>
            <a:r>
              <a:rPr lang="es-ES" sz="2400" dirty="0"/>
              <a:t> </a:t>
            </a:r>
          </a:p>
          <a:p>
            <a:pPr>
              <a:lnSpc>
                <a:spcPct val="110000"/>
              </a:lnSpc>
            </a:pPr>
            <a:r>
              <a:rPr lang="es-ES" sz="2400" b="1" dirty="0"/>
              <a:t>HTA</a:t>
            </a:r>
          </a:p>
          <a:p>
            <a:pPr>
              <a:lnSpc>
                <a:spcPct val="110000"/>
              </a:lnSpc>
            </a:pPr>
            <a:r>
              <a:rPr lang="es-ES" sz="2400" b="1" dirty="0"/>
              <a:t>Proteinuria/albuminuria </a:t>
            </a:r>
          </a:p>
          <a:p>
            <a:pPr>
              <a:lnSpc>
                <a:spcPct val="110000"/>
              </a:lnSpc>
            </a:pPr>
            <a:r>
              <a:rPr lang="es-ES" b="1" dirty="0"/>
              <a:t>Presencia de hiperfiltración</a:t>
            </a:r>
            <a:endParaRPr lang="es-ES" sz="2400" b="1" dirty="0"/>
          </a:p>
          <a:p>
            <a:pPr>
              <a:lnSpc>
                <a:spcPct val="110000"/>
              </a:lnSpc>
            </a:pPr>
            <a:r>
              <a:rPr lang="es-ES" sz="2400" b="1" dirty="0"/>
              <a:t>Obesidad (hiperfiltración)</a:t>
            </a:r>
          </a:p>
          <a:p>
            <a:pPr>
              <a:lnSpc>
                <a:spcPct val="110000"/>
              </a:lnSpc>
            </a:pPr>
            <a:r>
              <a:rPr lang="es-ES" sz="2400" b="1" dirty="0"/>
              <a:t>Tabaco</a:t>
            </a:r>
          </a:p>
          <a:p>
            <a:pPr>
              <a:lnSpc>
                <a:spcPct val="110000"/>
              </a:lnSpc>
            </a:pPr>
            <a:r>
              <a:rPr lang="es-ES" sz="2400" b="1" dirty="0"/>
              <a:t>Dislipemia</a:t>
            </a:r>
          </a:p>
          <a:p>
            <a:pPr>
              <a:lnSpc>
                <a:spcPct val="110000"/>
              </a:lnSpc>
            </a:pPr>
            <a:r>
              <a:rPr lang="es-ES" b="1" dirty="0"/>
              <a:t>Dieta </a:t>
            </a:r>
            <a:r>
              <a:rPr lang="es-ES" b="1" dirty="0" err="1"/>
              <a:t>hiperproteica</a:t>
            </a:r>
            <a:endParaRPr lang="es-ES" sz="2400" b="1" dirty="0"/>
          </a:p>
          <a:p>
            <a:pPr>
              <a:lnSpc>
                <a:spcPct val="110000"/>
              </a:lnSpc>
            </a:pPr>
            <a:r>
              <a:rPr lang="es-ES" sz="2400" b="1" dirty="0"/>
              <a:t>Otros factores iniciadores o favorecedores de la progresión </a:t>
            </a:r>
            <a:r>
              <a:rPr lang="es-ES" sz="2400" dirty="0"/>
              <a:t>(nefrotoxicidad, iatrogenia, lesión renal aguda, infecciones sistémicas, obstrucción de vía urinaria, infección urinaria, litiasis urinaria)</a:t>
            </a:r>
          </a:p>
          <a:p>
            <a:pPr>
              <a:lnSpc>
                <a:spcPct val="110000"/>
              </a:lnSpc>
            </a:pPr>
            <a:endParaRPr lang="es-ES" sz="2400" b="1" dirty="0"/>
          </a:p>
          <a:p>
            <a:pPr marL="0" indent="0">
              <a:lnSpc>
                <a:spcPct val="110000"/>
              </a:lnSpc>
              <a:buNone/>
            </a:pPr>
            <a:endParaRPr lang="es-ES" sz="2400" b="1" dirty="0"/>
          </a:p>
          <a:p>
            <a:endParaRPr lang="es-ES" sz="2400" dirty="0"/>
          </a:p>
        </p:txBody>
      </p:sp>
      <p:sp>
        <p:nvSpPr>
          <p:cNvPr id="2" name="CuadroTexto 1"/>
          <p:cNvSpPr txBox="1"/>
          <p:nvPr/>
        </p:nvSpPr>
        <p:spPr>
          <a:xfrm>
            <a:off x="140011" y="6415318"/>
            <a:ext cx="12042994" cy="430887"/>
          </a:xfrm>
          <a:prstGeom prst="rect">
            <a:avLst/>
          </a:prstGeom>
          <a:noFill/>
        </p:spPr>
        <p:txBody>
          <a:bodyPr wrap="square" rtlCol="0">
            <a:spAutoFit/>
          </a:bodyPr>
          <a:lstStyle/>
          <a:p>
            <a:r>
              <a:rPr lang="es-ES" sz="1100" i="1" dirty="0" err="1">
                <a:solidFill>
                  <a:prstClr val="black"/>
                </a:solidFill>
                <a:latin typeface="Segoe UI" panose="020B0502040204020203" pitchFamily="34" charset="0"/>
                <a:cs typeface="Segoe UI" panose="020B0502040204020203" pitchFamily="34" charset="0"/>
              </a:rPr>
              <a:t>Laiteerapong</a:t>
            </a:r>
            <a:r>
              <a:rPr lang="es-ES" sz="1100" i="1" dirty="0">
                <a:solidFill>
                  <a:prstClr val="black"/>
                </a:solidFill>
                <a:latin typeface="Segoe UI" panose="020B0502040204020203" pitchFamily="34" charset="0"/>
                <a:cs typeface="Segoe UI" panose="020B0502040204020203" pitchFamily="34" charset="0"/>
              </a:rPr>
              <a:t> N et al. Diabetes</a:t>
            </a:r>
            <a:r>
              <a:rPr lang="es-ES" sz="1100" dirty="0">
                <a:solidFill>
                  <a:srgbClr val="212121"/>
                </a:solidFill>
                <a:latin typeface="Agency FB" panose="020B0503020202020204" pitchFamily="34" charset="77"/>
              </a:rPr>
              <a:t> </a:t>
            </a:r>
            <a:r>
              <a:rPr lang="es-ES" sz="1100" i="1" dirty="0" err="1">
                <a:solidFill>
                  <a:prstClr val="black"/>
                </a:solidFill>
                <a:latin typeface="Segoe UI" panose="020B0502040204020203" pitchFamily="34" charset="0"/>
                <a:cs typeface="Segoe UI" panose="020B0502040204020203" pitchFamily="34" charset="0"/>
              </a:rPr>
              <a:t>Care</a:t>
            </a:r>
            <a:r>
              <a:rPr lang="es-ES" sz="1100" dirty="0">
                <a:solidFill>
                  <a:srgbClr val="212121"/>
                </a:solidFill>
                <a:latin typeface="Agency FB" panose="020B0503020202020204" pitchFamily="34" charset="77"/>
              </a:rPr>
              <a:t> </a:t>
            </a:r>
            <a:r>
              <a:rPr lang="es-ES" sz="1100" i="1" dirty="0">
                <a:solidFill>
                  <a:prstClr val="black"/>
                </a:solidFill>
                <a:latin typeface="Segoe UI" panose="020B0502040204020203" pitchFamily="34" charset="0"/>
                <a:cs typeface="Segoe UI" panose="020B0502040204020203" pitchFamily="34" charset="0"/>
              </a:rPr>
              <a:t>2019;42:416–426;   </a:t>
            </a:r>
            <a:r>
              <a:rPr lang="es-ES" sz="1100" dirty="0"/>
              <a:t>ADA </a:t>
            </a:r>
            <a:r>
              <a:rPr lang="es-ES" sz="1100" dirty="0" err="1"/>
              <a:t>Guidelines</a:t>
            </a:r>
            <a:r>
              <a:rPr lang="es-ES" sz="1100" dirty="0"/>
              <a:t> 2020. Diabetes </a:t>
            </a:r>
            <a:r>
              <a:rPr lang="es-ES" sz="1100" dirty="0" err="1"/>
              <a:t>Care</a:t>
            </a:r>
            <a:r>
              <a:rPr lang="es-ES" sz="1100" dirty="0"/>
              <a:t>. 2020;43(</a:t>
            </a:r>
            <a:r>
              <a:rPr lang="es-ES" sz="1100" dirty="0" err="1"/>
              <a:t>Suppl</a:t>
            </a:r>
            <a:r>
              <a:rPr lang="es-ES" sz="1100" dirty="0"/>
              <a:t>. 1):S135-51;  </a:t>
            </a:r>
            <a:r>
              <a:rPr lang="es-ES" sz="1100" i="1" dirty="0" err="1">
                <a:solidFill>
                  <a:prstClr val="black"/>
                </a:solidFill>
              </a:rPr>
              <a:t>Clin</a:t>
            </a:r>
            <a:r>
              <a:rPr lang="es-ES" sz="1100" i="1" dirty="0">
                <a:solidFill>
                  <a:prstClr val="black"/>
                </a:solidFill>
              </a:rPr>
              <a:t> J Am </a:t>
            </a:r>
            <a:r>
              <a:rPr lang="es-ES" sz="1100" i="1" dirty="0" err="1">
                <a:solidFill>
                  <a:prstClr val="black"/>
                </a:solidFill>
              </a:rPr>
              <a:t>Soc</a:t>
            </a:r>
            <a:r>
              <a:rPr lang="es-ES" sz="1100" i="1" dirty="0">
                <a:solidFill>
                  <a:prstClr val="black"/>
                </a:solidFill>
              </a:rPr>
              <a:t> </a:t>
            </a:r>
            <a:r>
              <a:rPr lang="es-ES" sz="1100" i="1" dirty="0" err="1">
                <a:solidFill>
                  <a:prstClr val="black"/>
                </a:solidFill>
              </a:rPr>
              <a:t>Nephrol</a:t>
            </a:r>
            <a:r>
              <a:rPr lang="es-ES" sz="1100" i="1" dirty="0">
                <a:solidFill>
                  <a:prstClr val="black"/>
                </a:solidFill>
              </a:rPr>
              <a:t>. 2017 </a:t>
            </a:r>
            <a:r>
              <a:rPr lang="es-ES" sz="1100" i="1" dirty="0" err="1">
                <a:solidFill>
                  <a:prstClr val="black"/>
                </a:solidFill>
              </a:rPr>
              <a:t>Dec</a:t>
            </a:r>
            <a:r>
              <a:rPr lang="es-ES" sz="1100" i="1" dirty="0">
                <a:solidFill>
                  <a:prstClr val="black"/>
                </a:solidFill>
              </a:rPr>
              <a:t> 7;12(12):2032-2045</a:t>
            </a:r>
            <a:br>
              <a:rPr lang="es-ES" sz="1100" i="1" dirty="0">
                <a:solidFill>
                  <a:prstClr val="black"/>
                </a:solidFill>
              </a:rPr>
            </a:br>
            <a:r>
              <a:rPr lang="en-US" sz="1100" dirty="0"/>
              <a:t>Martinez </a:t>
            </a:r>
            <a:r>
              <a:rPr lang="en-US" sz="1100" dirty="0" err="1"/>
              <a:t>Castelao</a:t>
            </a:r>
            <a:r>
              <a:rPr lang="en-US" sz="1100" dirty="0"/>
              <a:t> A, </a:t>
            </a:r>
            <a:r>
              <a:rPr lang="en-US" sz="1100" dirty="0" err="1"/>
              <a:t>Gorriz</a:t>
            </a:r>
            <a:r>
              <a:rPr lang="en-US" sz="1100" dirty="0"/>
              <a:t> JL. </a:t>
            </a:r>
            <a:r>
              <a:rPr lang="en-US" sz="1100" dirty="0" err="1"/>
              <a:t>Nefrologia</a:t>
            </a:r>
            <a:r>
              <a:rPr lang="en-US" sz="1100" dirty="0"/>
              <a:t> 2014;34(2):243-62 </a:t>
            </a:r>
            <a:endParaRPr lang="es-ES" sz="1100" dirty="0"/>
          </a:p>
        </p:txBody>
      </p:sp>
    </p:spTree>
    <p:extLst>
      <p:ext uri="{BB962C8B-B14F-4D97-AF65-F5344CB8AC3E}">
        <p14:creationId xmlns:p14="http://schemas.microsoft.com/office/powerpoint/2010/main" val="386178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632D7-915B-1A4E-9E78-6AD32D2FE5A1}"/>
              </a:ext>
            </a:extLst>
          </p:cNvPr>
          <p:cNvSpPr>
            <a:spLocks noGrp="1"/>
          </p:cNvSpPr>
          <p:nvPr>
            <p:ph type="title"/>
          </p:nvPr>
        </p:nvSpPr>
        <p:spPr>
          <a:xfrm>
            <a:off x="609600" y="274638"/>
            <a:ext cx="10972800" cy="609782"/>
          </a:xfrm>
        </p:spPr>
        <p:txBody>
          <a:bodyPr>
            <a:noAutofit/>
          </a:bodyPr>
          <a:lstStyle/>
          <a:p>
            <a:r>
              <a:rPr lang="es-ES" sz="3200" b="1" dirty="0"/>
              <a:t>Patogenia de la nefropatía diabética (microangiopatía)</a:t>
            </a:r>
          </a:p>
        </p:txBody>
      </p:sp>
      <p:pic>
        <p:nvPicPr>
          <p:cNvPr id="11" name="Picture 2" descr="Image">
            <a:extLst>
              <a:ext uri="{FF2B5EF4-FFF2-40B4-BE49-F238E27FC236}">
                <a16:creationId xmlns:a16="http://schemas.microsoft.com/office/drawing/2014/main" id="{333F8083-E214-F544-8CB0-DBD2964C4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489" y="884420"/>
            <a:ext cx="7039182" cy="536068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D455FE8-1A72-6F40-AA42-D6F632DCD735}"/>
              </a:ext>
            </a:extLst>
          </p:cNvPr>
          <p:cNvSpPr txBox="1"/>
          <p:nvPr/>
        </p:nvSpPr>
        <p:spPr>
          <a:xfrm>
            <a:off x="2696308" y="6583362"/>
            <a:ext cx="9366739" cy="276999"/>
          </a:xfrm>
          <a:prstGeom prst="rect">
            <a:avLst/>
          </a:prstGeom>
          <a:noFill/>
        </p:spPr>
        <p:txBody>
          <a:bodyPr wrap="square" rtlCol="0">
            <a:spAutoFit/>
          </a:bodyPr>
          <a:lstStyle/>
          <a:p>
            <a:pPr algn="r"/>
            <a:r>
              <a:rPr lang="es-ES" sz="1200" i="1" dirty="0" err="1"/>
              <a:t>Wada</a:t>
            </a:r>
            <a:r>
              <a:rPr lang="es-ES" sz="1200" i="1" dirty="0"/>
              <a:t> J, </a:t>
            </a:r>
            <a:r>
              <a:rPr lang="es-ES" sz="1200" i="1" dirty="0" err="1"/>
              <a:t>Makino</a:t>
            </a:r>
            <a:r>
              <a:rPr lang="es-ES" sz="1200" i="1" dirty="0"/>
              <a:t> H. </a:t>
            </a:r>
            <a:r>
              <a:rPr lang="es-ES" sz="1200" i="1" dirty="0" err="1"/>
              <a:t>Clin</a:t>
            </a:r>
            <a:r>
              <a:rPr lang="es-ES" sz="1200" i="1" dirty="0"/>
              <a:t> </a:t>
            </a:r>
            <a:r>
              <a:rPr lang="es-ES" sz="1200" i="1" dirty="0" err="1"/>
              <a:t>Sci</a:t>
            </a:r>
            <a:r>
              <a:rPr lang="es-ES" sz="1200" i="1" dirty="0"/>
              <a:t> (</a:t>
            </a:r>
            <a:r>
              <a:rPr lang="es-ES" sz="1200" i="1" dirty="0" err="1"/>
              <a:t>Lond</a:t>
            </a:r>
            <a:r>
              <a:rPr lang="es-ES" sz="1200" i="1" dirty="0"/>
              <a:t>) 2013; 124:139 y </a:t>
            </a:r>
            <a:r>
              <a:rPr lang="es-ES" sz="1200" dirty="0" err="1"/>
              <a:t>Lim</a:t>
            </a:r>
            <a:r>
              <a:rPr lang="es-ES" sz="1200" dirty="0"/>
              <a:t> AKH. </a:t>
            </a:r>
            <a:r>
              <a:rPr lang="es-ES" sz="1200" dirty="0" err="1"/>
              <a:t>Int</a:t>
            </a:r>
            <a:r>
              <a:rPr lang="es-ES" sz="1200" dirty="0"/>
              <a:t> J </a:t>
            </a:r>
            <a:r>
              <a:rPr lang="es-ES" sz="1200" dirty="0" err="1"/>
              <a:t>Nephrol</a:t>
            </a:r>
            <a:r>
              <a:rPr lang="es-ES" sz="1200" dirty="0"/>
              <a:t> and </a:t>
            </a:r>
            <a:r>
              <a:rPr lang="es-ES" sz="1200" dirty="0" err="1"/>
              <a:t>Cardiovasc</a:t>
            </a:r>
            <a:r>
              <a:rPr lang="es-ES" sz="1200" dirty="0"/>
              <a:t>  </a:t>
            </a:r>
            <a:r>
              <a:rPr lang="es-ES" sz="1200" dirty="0" err="1"/>
              <a:t>Dis</a:t>
            </a:r>
            <a:r>
              <a:rPr lang="es-ES" sz="1200" dirty="0"/>
              <a:t> 2014; 7: 361-381</a:t>
            </a:r>
          </a:p>
        </p:txBody>
      </p:sp>
      <p:sp>
        <p:nvSpPr>
          <p:cNvPr id="13" name="Rectángulo redondeado 12">
            <a:extLst>
              <a:ext uri="{FF2B5EF4-FFF2-40B4-BE49-F238E27FC236}">
                <a16:creationId xmlns:a16="http://schemas.microsoft.com/office/drawing/2014/main" id="{8E8180BF-F35B-A743-BDB1-14C028587719}"/>
              </a:ext>
            </a:extLst>
          </p:cNvPr>
          <p:cNvSpPr/>
          <p:nvPr/>
        </p:nvSpPr>
        <p:spPr>
          <a:xfrm>
            <a:off x="346074" y="2895474"/>
            <a:ext cx="1704814" cy="51144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Cambios hemodinámicos</a:t>
            </a:r>
          </a:p>
        </p:txBody>
      </p:sp>
      <p:sp>
        <p:nvSpPr>
          <p:cNvPr id="14" name="Rectángulo redondeado 13">
            <a:extLst>
              <a:ext uri="{FF2B5EF4-FFF2-40B4-BE49-F238E27FC236}">
                <a16:creationId xmlns:a16="http://schemas.microsoft.com/office/drawing/2014/main" id="{87868BB7-90AF-9343-AE27-5B032B645A6F}"/>
              </a:ext>
            </a:extLst>
          </p:cNvPr>
          <p:cNvSpPr/>
          <p:nvPr/>
        </p:nvSpPr>
        <p:spPr>
          <a:xfrm>
            <a:off x="346074" y="4263481"/>
            <a:ext cx="1704814" cy="51144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Inflamación y estrés oxidativo</a:t>
            </a:r>
          </a:p>
        </p:txBody>
      </p:sp>
      <p:sp>
        <p:nvSpPr>
          <p:cNvPr id="15" name="Rectángulo redondeado 14">
            <a:extLst>
              <a:ext uri="{FF2B5EF4-FFF2-40B4-BE49-F238E27FC236}">
                <a16:creationId xmlns:a16="http://schemas.microsoft.com/office/drawing/2014/main" id="{E92D2B26-DBAC-AA4C-AD83-8E851BBA44C7}"/>
              </a:ext>
            </a:extLst>
          </p:cNvPr>
          <p:cNvSpPr/>
          <p:nvPr/>
        </p:nvSpPr>
        <p:spPr>
          <a:xfrm>
            <a:off x="349215" y="1827353"/>
            <a:ext cx="1704814" cy="76716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Factores metabólicos (hiperglucemia)</a:t>
            </a:r>
          </a:p>
        </p:txBody>
      </p:sp>
      <p:sp>
        <p:nvSpPr>
          <p:cNvPr id="16" name="Rectángulo redondeado 15">
            <a:extLst>
              <a:ext uri="{FF2B5EF4-FFF2-40B4-BE49-F238E27FC236}">
                <a16:creationId xmlns:a16="http://schemas.microsoft.com/office/drawing/2014/main" id="{10E18C45-0A6D-8840-8612-71DEBEF470F2}"/>
              </a:ext>
            </a:extLst>
          </p:cNvPr>
          <p:cNvSpPr/>
          <p:nvPr/>
        </p:nvSpPr>
        <p:spPr>
          <a:xfrm>
            <a:off x="346074" y="3564799"/>
            <a:ext cx="1704814" cy="511444"/>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Hiperfiltración</a:t>
            </a:r>
          </a:p>
        </p:txBody>
      </p:sp>
      <p:sp>
        <p:nvSpPr>
          <p:cNvPr id="18" name="CuadroTexto 17">
            <a:extLst>
              <a:ext uri="{FF2B5EF4-FFF2-40B4-BE49-F238E27FC236}">
                <a16:creationId xmlns:a16="http://schemas.microsoft.com/office/drawing/2014/main" id="{0E6C8603-5F96-0247-8C79-86DF9B2712C8}"/>
              </a:ext>
            </a:extLst>
          </p:cNvPr>
          <p:cNvSpPr txBox="1"/>
          <p:nvPr/>
        </p:nvSpPr>
        <p:spPr>
          <a:xfrm>
            <a:off x="475989" y="1053546"/>
            <a:ext cx="1258678" cy="400110"/>
          </a:xfrm>
          <a:prstGeom prst="rect">
            <a:avLst/>
          </a:prstGeom>
          <a:noFill/>
        </p:spPr>
        <p:txBody>
          <a:bodyPr wrap="none" rtlCol="0">
            <a:spAutoFit/>
          </a:bodyPr>
          <a:lstStyle/>
          <a:p>
            <a:r>
              <a:rPr lang="es-ES" sz="2000" b="1" u="sng" dirty="0"/>
              <a:t>FACTORES</a:t>
            </a:r>
          </a:p>
        </p:txBody>
      </p:sp>
      <p:sp>
        <p:nvSpPr>
          <p:cNvPr id="19" name="CuadroTexto 18">
            <a:extLst>
              <a:ext uri="{FF2B5EF4-FFF2-40B4-BE49-F238E27FC236}">
                <a16:creationId xmlns:a16="http://schemas.microsoft.com/office/drawing/2014/main" id="{00DC4AB6-8D86-7143-B614-AAD59DBD9274}"/>
              </a:ext>
            </a:extLst>
          </p:cNvPr>
          <p:cNvSpPr txBox="1"/>
          <p:nvPr/>
        </p:nvSpPr>
        <p:spPr>
          <a:xfrm>
            <a:off x="10215249" y="1118406"/>
            <a:ext cx="1644104" cy="400110"/>
          </a:xfrm>
          <a:prstGeom prst="rect">
            <a:avLst/>
          </a:prstGeom>
          <a:noFill/>
        </p:spPr>
        <p:txBody>
          <a:bodyPr wrap="none" rtlCol="0">
            <a:spAutoFit/>
          </a:bodyPr>
          <a:lstStyle/>
          <a:p>
            <a:r>
              <a:rPr lang="es-ES" sz="2000" b="1" u="sng" dirty="0"/>
              <a:t>MEDIADORES</a:t>
            </a:r>
          </a:p>
        </p:txBody>
      </p:sp>
      <p:sp>
        <p:nvSpPr>
          <p:cNvPr id="20" name="Rectángulo redondeado 19">
            <a:extLst>
              <a:ext uri="{FF2B5EF4-FFF2-40B4-BE49-F238E27FC236}">
                <a16:creationId xmlns:a16="http://schemas.microsoft.com/office/drawing/2014/main" id="{25629D3A-AB9C-2D4F-A622-CA7217FD1731}"/>
              </a:ext>
            </a:extLst>
          </p:cNvPr>
          <p:cNvSpPr/>
          <p:nvPr/>
        </p:nvSpPr>
        <p:spPr>
          <a:xfrm>
            <a:off x="10045873" y="1827354"/>
            <a:ext cx="1796911" cy="26285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Angiotensina II</a:t>
            </a:r>
          </a:p>
          <a:p>
            <a:pPr algn="ctr"/>
            <a:r>
              <a:rPr lang="es-ES" sz="1600" dirty="0" err="1">
                <a:solidFill>
                  <a:schemeClr val="tx1"/>
                </a:solidFill>
              </a:rPr>
              <a:t>AGEs</a:t>
            </a:r>
            <a:endParaRPr lang="es-ES" sz="1600" dirty="0">
              <a:solidFill>
                <a:schemeClr val="tx1"/>
              </a:solidFill>
            </a:endParaRPr>
          </a:p>
          <a:p>
            <a:pPr algn="ctr"/>
            <a:r>
              <a:rPr lang="es-ES" sz="1600" dirty="0">
                <a:solidFill>
                  <a:schemeClr val="tx1"/>
                </a:solidFill>
              </a:rPr>
              <a:t>Estrés oxidativo</a:t>
            </a:r>
          </a:p>
          <a:p>
            <a:pPr algn="ctr"/>
            <a:r>
              <a:rPr lang="es-ES" sz="1600" dirty="0" err="1">
                <a:solidFill>
                  <a:schemeClr val="tx1"/>
                </a:solidFill>
              </a:rPr>
              <a:t>Citocinas</a:t>
            </a:r>
            <a:r>
              <a:rPr lang="es-ES" sz="1600" dirty="0">
                <a:solidFill>
                  <a:schemeClr val="tx1"/>
                </a:solidFill>
              </a:rPr>
              <a:t> inflamatorias y </a:t>
            </a:r>
            <a:r>
              <a:rPr lang="es-ES" sz="1600" dirty="0" err="1">
                <a:solidFill>
                  <a:schemeClr val="tx1"/>
                </a:solidFill>
              </a:rPr>
              <a:t>fibrogénicas</a:t>
            </a:r>
            <a:endParaRPr lang="es-ES" sz="1600" dirty="0">
              <a:solidFill>
                <a:schemeClr val="tx1"/>
              </a:solidFill>
            </a:endParaRPr>
          </a:p>
        </p:txBody>
      </p:sp>
    </p:spTree>
    <p:extLst>
      <p:ext uri="{BB962C8B-B14F-4D97-AF65-F5344CB8AC3E}">
        <p14:creationId xmlns:p14="http://schemas.microsoft.com/office/powerpoint/2010/main" val="170850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B1D3E-3D03-F04B-8AAF-F6AE1AA5AD4F}"/>
              </a:ext>
            </a:extLst>
          </p:cNvPr>
          <p:cNvSpPr>
            <a:spLocks noGrp="1"/>
          </p:cNvSpPr>
          <p:nvPr>
            <p:ph type="title"/>
          </p:nvPr>
        </p:nvSpPr>
        <p:spPr>
          <a:xfrm>
            <a:off x="609600" y="274638"/>
            <a:ext cx="10972800" cy="657015"/>
          </a:xfrm>
        </p:spPr>
        <p:txBody>
          <a:bodyPr>
            <a:normAutofit/>
          </a:bodyPr>
          <a:lstStyle/>
          <a:p>
            <a:r>
              <a:rPr lang="es-ES" sz="3200" b="1" dirty="0"/>
              <a:t>Cambios histológicos en la nefropatía diabética</a:t>
            </a:r>
            <a:endParaRPr lang="es-ES" sz="3200" dirty="0"/>
          </a:p>
        </p:txBody>
      </p:sp>
      <p:sp>
        <p:nvSpPr>
          <p:cNvPr id="3" name="Marcador de contenido 2">
            <a:extLst>
              <a:ext uri="{FF2B5EF4-FFF2-40B4-BE49-F238E27FC236}">
                <a16:creationId xmlns:a16="http://schemas.microsoft.com/office/drawing/2014/main" id="{2B37F0B5-6288-4E4E-8C30-2B55892B5FD2}"/>
              </a:ext>
            </a:extLst>
          </p:cNvPr>
          <p:cNvSpPr>
            <a:spLocks noGrp="1"/>
          </p:cNvSpPr>
          <p:nvPr>
            <p:ph idx="1"/>
          </p:nvPr>
        </p:nvSpPr>
        <p:spPr>
          <a:xfrm>
            <a:off x="471577" y="1166018"/>
            <a:ext cx="10972800" cy="5148518"/>
          </a:xfrm>
        </p:spPr>
        <p:txBody>
          <a:bodyPr>
            <a:normAutofit lnSpcReduction="10000"/>
          </a:bodyPr>
          <a:lstStyle/>
          <a:p>
            <a:r>
              <a:rPr lang="es-ES" altLang="en-US" sz="2000" dirty="0">
                <a:solidFill>
                  <a:srgbClr val="000000"/>
                </a:solidFill>
                <a:latin typeface="Calibri" panose="020F0502020204030204" pitchFamily="34" charset="0"/>
                <a:cs typeface="Calibri" panose="020F0502020204030204" pitchFamily="34" charset="0"/>
              </a:rPr>
              <a:t>Principal característica:</a:t>
            </a:r>
            <a:r>
              <a:rPr lang="es-ES" altLang="en-US" sz="2000" b="1" dirty="0">
                <a:solidFill>
                  <a:srgbClr val="000000"/>
                </a:solidFill>
                <a:latin typeface="Calibri" panose="020F0502020204030204" pitchFamily="34" charset="0"/>
                <a:cs typeface="Calibri" panose="020F0502020204030204" pitchFamily="34" charset="0"/>
              </a:rPr>
              <a:t> aumento de matriz extracelular: </a:t>
            </a:r>
            <a:r>
              <a:rPr lang="es-ES" altLang="en-US" sz="2000" dirty="0">
                <a:solidFill>
                  <a:srgbClr val="000000"/>
                </a:solidFill>
                <a:latin typeface="Calibri" panose="020F0502020204030204" pitchFamily="34" charset="0"/>
                <a:cs typeface="Calibri" panose="020F0502020204030204" pitchFamily="34" charset="0"/>
              </a:rPr>
              <a:t>aumento de matriz mesangial y engrosamiento MBG y MBT</a:t>
            </a:r>
            <a:r>
              <a:rPr lang="es-ES" altLang="en-US" sz="2000" b="1" dirty="0">
                <a:solidFill>
                  <a:srgbClr val="000000"/>
                </a:solidFill>
                <a:latin typeface="Calibri" panose="020F0502020204030204" pitchFamily="34" charset="0"/>
                <a:cs typeface="Calibri" panose="020F0502020204030204" pitchFamily="34" charset="0"/>
              </a:rPr>
              <a:t> </a:t>
            </a:r>
            <a:r>
              <a:rPr lang="es-ES" altLang="en-US" sz="2000" dirty="0">
                <a:solidFill>
                  <a:srgbClr val="000000"/>
                </a:solidFill>
                <a:latin typeface="Calibri" panose="020F0502020204030204" pitchFamily="34" charset="0"/>
                <a:cs typeface="Calibri" panose="020F0502020204030204" pitchFamily="34" charset="0"/>
              </a:rPr>
              <a:t>(ya presente a los 2-5 años de DM).</a:t>
            </a:r>
          </a:p>
          <a:p>
            <a:r>
              <a:rPr lang="es-ES" altLang="en-US" sz="2400" b="1" dirty="0">
                <a:solidFill>
                  <a:srgbClr val="000000"/>
                </a:solidFill>
                <a:latin typeface="Calibri" panose="020F0502020204030204" pitchFamily="34" charset="0"/>
                <a:cs typeface="Calibri" panose="020F0502020204030204" pitchFamily="34" charset="0"/>
              </a:rPr>
              <a:t>Cambios glomerulares</a:t>
            </a:r>
            <a:r>
              <a:rPr lang="es-ES" altLang="en-US" sz="2200" b="1" dirty="0">
                <a:latin typeface="Calibri" panose="020F0502020204030204" pitchFamily="34" charset="0"/>
                <a:cs typeface="Calibri" panose="020F0502020204030204" pitchFamily="34" charset="0"/>
              </a:rPr>
              <a:t>:</a:t>
            </a:r>
          </a:p>
          <a:p>
            <a:pPr lvl="2" defTabSz="457200"/>
            <a:r>
              <a:rPr lang="es-ES" sz="1600" dirty="0">
                <a:solidFill>
                  <a:prstClr val="black"/>
                </a:solidFill>
              </a:rPr>
              <a:t>Engrosamiento MBG</a:t>
            </a:r>
          </a:p>
          <a:p>
            <a:pPr lvl="2" defTabSz="457200"/>
            <a:r>
              <a:rPr lang="es-ES" sz="1600" dirty="0">
                <a:solidFill>
                  <a:prstClr val="black"/>
                </a:solidFill>
              </a:rPr>
              <a:t>Expansión mesangial</a:t>
            </a:r>
          </a:p>
          <a:p>
            <a:pPr lvl="2" defTabSz="457200"/>
            <a:r>
              <a:rPr lang="es-ES" sz="1600" dirty="0">
                <a:solidFill>
                  <a:prstClr val="black"/>
                </a:solidFill>
              </a:rPr>
              <a:t>Esclerosis nodular</a:t>
            </a:r>
          </a:p>
          <a:p>
            <a:pPr lvl="2" defTabSz="457200"/>
            <a:r>
              <a:rPr lang="es-ES" sz="1600" dirty="0" err="1">
                <a:solidFill>
                  <a:prstClr val="black"/>
                </a:solidFill>
              </a:rPr>
              <a:t>Glomeruloesclerosis</a:t>
            </a:r>
            <a:r>
              <a:rPr lang="es-ES" sz="1600" dirty="0">
                <a:solidFill>
                  <a:prstClr val="black"/>
                </a:solidFill>
              </a:rPr>
              <a:t> difusa (la mas frecuente)</a:t>
            </a:r>
          </a:p>
          <a:p>
            <a:pPr lvl="2" defTabSz="457200"/>
            <a:r>
              <a:rPr lang="es-ES" sz="1600" dirty="0" err="1">
                <a:solidFill>
                  <a:prstClr val="black"/>
                </a:solidFill>
              </a:rPr>
              <a:t>Lesion</a:t>
            </a:r>
            <a:r>
              <a:rPr lang="es-ES" sz="1600" dirty="0">
                <a:solidFill>
                  <a:prstClr val="black"/>
                </a:solidFill>
              </a:rPr>
              <a:t> nodular (</a:t>
            </a:r>
            <a:r>
              <a:rPr lang="es-ES" sz="1600" dirty="0" err="1">
                <a:solidFill>
                  <a:prstClr val="black"/>
                </a:solidFill>
              </a:rPr>
              <a:t>Kimmelstiel</a:t>
            </a:r>
            <a:r>
              <a:rPr lang="es-ES" sz="1600" dirty="0">
                <a:solidFill>
                  <a:prstClr val="black"/>
                </a:solidFill>
              </a:rPr>
              <a:t> Wilson, la mas característica)</a:t>
            </a:r>
          </a:p>
          <a:p>
            <a:pPr lvl="1" defTabSz="457200"/>
            <a:r>
              <a:rPr lang="es-ES_tradnl" altLang="en-US" sz="2000" b="1" dirty="0">
                <a:latin typeface="Calibri" panose="020F0502020204030204" pitchFamily="34" charset="0"/>
                <a:cs typeface="Calibri" panose="020F0502020204030204" pitchFamily="34" charset="0"/>
              </a:rPr>
              <a:t>Clasificación de la </a:t>
            </a:r>
            <a:r>
              <a:rPr lang="es-ES" altLang="en-US" sz="2000" b="1" dirty="0">
                <a:latin typeface="Calibri" panose="020F0502020204030204" pitchFamily="34" charset="0"/>
                <a:cs typeface="Calibri" panose="020F0502020204030204" pitchFamily="34" charset="0"/>
              </a:rPr>
              <a:t>Renal </a:t>
            </a:r>
            <a:r>
              <a:rPr lang="es-ES" altLang="en-US" sz="2000" b="1" dirty="0" err="1">
                <a:latin typeface="Calibri" panose="020F0502020204030204" pitchFamily="34" charset="0"/>
                <a:cs typeface="Calibri" panose="020F0502020204030204" pitchFamily="34" charset="0"/>
              </a:rPr>
              <a:t>Pathology</a:t>
            </a:r>
            <a:r>
              <a:rPr lang="es-ES" altLang="en-US" sz="2000" b="1" dirty="0">
                <a:latin typeface="Calibri" panose="020F0502020204030204" pitchFamily="34" charset="0"/>
                <a:cs typeface="Calibri" panose="020F0502020204030204" pitchFamily="34" charset="0"/>
              </a:rPr>
              <a:t> </a:t>
            </a:r>
            <a:r>
              <a:rPr lang="es-ES" altLang="en-US" sz="2000" b="1" dirty="0" err="1">
                <a:latin typeface="Calibri" panose="020F0502020204030204" pitchFamily="34" charset="0"/>
                <a:cs typeface="Calibri" panose="020F0502020204030204" pitchFamily="34" charset="0"/>
              </a:rPr>
              <a:t>Society</a:t>
            </a:r>
            <a:endParaRPr lang="es-ES" altLang="en-US" sz="2000" b="1" dirty="0">
              <a:latin typeface="Calibri" panose="020F0502020204030204" pitchFamily="34" charset="0"/>
              <a:cs typeface="Calibri" panose="020F0502020204030204" pitchFamily="34" charset="0"/>
            </a:endParaRPr>
          </a:p>
          <a:p>
            <a:pPr marL="1143000" lvl="1" defTabSz="762000" eaLnBrk="0" fontAlgn="base" hangingPunct="0">
              <a:spcBef>
                <a:spcPct val="25000"/>
              </a:spcBef>
              <a:spcAft>
                <a:spcPct val="0"/>
              </a:spcAft>
              <a:buClr>
                <a:srgbClr val="FF6633"/>
              </a:buClr>
              <a:defRPr/>
            </a:pPr>
            <a:r>
              <a:rPr lang="es-ES" altLang="en-US" sz="1600" dirty="0">
                <a:latin typeface="Calibri" panose="020F0502020204030204" pitchFamily="34" charset="0"/>
                <a:cs typeface="Calibri" panose="020F0502020204030204" pitchFamily="34" charset="0"/>
              </a:rPr>
              <a:t>Clase I: engrosamiento MBG</a:t>
            </a:r>
          </a:p>
          <a:p>
            <a:pPr marL="1143000" lvl="1" defTabSz="762000" eaLnBrk="0" fontAlgn="base" hangingPunct="0">
              <a:spcBef>
                <a:spcPct val="25000"/>
              </a:spcBef>
              <a:spcAft>
                <a:spcPct val="0"/>
              </a:spcAft>
              <a:buClr>
                <a:srgbClr val="FF6633"/>
              </a:buClr>
              <a:defRPr/>
            </a:pPr>
            <a:r>
              <a:rPr lang="es-ES" altLang="en-US" sz="1600" dirty="0">
                <a:latin typeface="Calibri" panose="020F0502020204030204" pitchFamily="34" charset="0"/>
                <a:cs typeface="Calibri" panose="020F0502020204030204" pitchFamily="34" charset="0"/>
              </a:rPr>
              <a:t>Clase II: </a:t>
            </a:r>
            <a:r>
              <a:rPr lang="es-ES" altLang="en-US" sz="1600" dirty="0" err="1">
                <a:latin typeface="Calibri" panose="020F0502020204030204" pitchFamily="34" charset="0"/>
                <a:cs typeface="Calibri" panose="020F0502020204030204" pitchFamily="34" charset="0"/>
              </a:rPr>
              <a:t>expansion</a:t>
            </a:r>
            <a:r>
              <a:rPr lang="es-ES" altLang="en-US" sz="1600" dirty="0">
                <a:latin typeface="Calibri" panose="020F0502020204030204" pitchFamily="34" charset="0"/>
                <a:cs typeface="Calibri" panose="020F0502020204030204" pitchFamily="34" charset="0"/>
              </a:rPr>
              <a:t> de matriz mesangial </a:t>
            </a:r>
            <a:r>
              <a:rPr lang="es-ES" altLang="en-US" sz="1600" dirty="0" err="1">
                <a:latin typeface="Calibri" panose="020F0502020204030204" pitchFamily="34" charset="0"/>
                <a:cs typeface="Calibri" panose="020F0502020204030204" pitchFamily="34" charset="0"/>
              </a:rPr>
              <a:t>expansion</a:t>
            </a:r>
            <a:r>
              <a:rPr lang="es-ES" altLang="en-US" sz="1600" dirty="0">
                <a:latin typeface="Calibri" panose="020F0502020204030204" pitchFamily="34" charset="0"/>
                <a:cs typeface="Calibri" panose="020F0502020204030204" pitchFamily="34" charset="0"/>
              </a:rPr>
              <a:t>.</a:t>
            </a:r>
          </a:p>
          <a:p>
            <a:pPr marL="1143000" lvl="1" defTabSz="762000" eaLnBrk="0" fontAlgn="base" hangingPunct="0">
              <a:spcBef>
                <a:spcPct val="25000"/>
              </a:spcBef>
              <a:spcAft>
                <a:spcPct val="0"/>
              </a:spcAft>
              <a:buClr>
                <a:srgbClr val="FF6633"/>
              </a:buClr>
              <a:defRPr/>
            </a:pPr>
            <a:r>
              <a:rPr lang="es-ES" altLang="en-US" sz="1600" dirty="0">
                <a:latin typeface="Calibri" panose="020F0502020204030204" pitchFamily="34" charset="0"/>
                <a:cs typeface="Calibri" panose="020F0502020204030204" pitchFamily="34" charset="0"/>
              </a:rPr>
              <a:t>Clase III: </a:t>
            </a:r>
            <a:r>
              <a:rPr lang="es-ES" altLang="en-US" sz="1600" dirty="0" err="1">
                <a:latin typeface="Calibri" panose="020F0502020204030204" pitchFamily="34" charset="0"/>
                <a:cs typeface="Calibri" panose="020F0502020204030204" pitchFamily="34" charset="0"/>
              </a:rPr>
              <a:t>glomeruloesclerosis</a:t>
            </a:r>
            <a:r>
              <a:rPr lang="es-ES" altLang="en-US" sz="1600" dirty="0">
                <a:latin typeface="Calibri" panose="020F0502020204030204" pitchFamily="34" charset="0"/>
                <a:cs typeface="Calibri" panose="020F0502020204030204" pitchFamily="34" charset="0"/>
              </a:rPr>
              <a:t> nodular</a:t>
            </a:r>
          </a:p>
          <a:p>
            <a:pPr marL="1143000" lvl="1" defTabSz="762000" eaLnBrk="0" fontAlgn="base" hangingPunct="0">
              <a:spcBef>
                <a:spcPct val="25000"/>
              </a:spcBef>
              <a:spcAft>
                <a:spcPct val="0"/>
              </a:spcAft>
              <a:buClr>
                <a:srgbClr val="FF6633"/>
              </a:buClr>
              <a:defRPr/>
            </a:pPr>
            <a:r>
              <a:rPr lang="es-ES" altLang="en-US" sz="1600" dirty="0">
                <a:latin typeface="Calibri" panose="020F0502020204030204" pitchFamily="34" charset="0"/>
                <a:cs typeface="Calibri" panose="020F0502020204030204" pitchFamily="34" charset="0"/>
              </a:rPr>
              <a:t>Clase IV: </a:t>
            </a:r>
            <a:r>
              <a:rPr lang="es-ES" altLang="en-US" sz="1600" dirty="0" err="1">
                <a:latin typeface="Calibri" panose="020F0502020204030204" pitchFamily="34" charset="0"/>
                <a:cs typeface="Calibri" panose="020F0502020204030204" pitchFamily="34" charset="0"/>
              </a:rPr>
              <a:t>glomerulosclerosis</a:t>
            </a:r>
            <a:r>
              <a:rPr lang="es-ES" altLang="en-US" sz="1600" dirty="0">
                <a:latin typeface="Calibri" panose="020F0502020204030204" pitchFamily="34" charset="0"/>
                <a:cs typeface="Calibri" panose="020F0502020204030204" pitchFamily="34" charset="0"/>
              </a:rPr>
              <a:t> global en &gt;50% glomérulos</a:t>
            </a:r>
            <a:endParaRPr lang="es-ES" altLang="en-US" sz="2000" dirty="0">
              <a:latin typeface="Calibri" panose="020F0502020204030204" pitchFamily="34" charset="0"/>
              <a:cs typeface="Calibri" panose="020F0502020204030204" pitchFamily="34" charset="0"/>
            </a:endParaRPr>
          </a:p>
          <a:p>
            <a:r>
              <a:rPr lang="es-ES" altLang="en-US" sz="2400" b="1" dirty="0">
                <a:solidFill>
                  <a:srgbClr val="000000"/>
                </a:solidFill>
                <a:latin typeface="Calibri" panose="020F0502020204030204" pitchFamily="34" charset="0"/>
                <a:cs typeface="Calibri" panose="020F0502020204030204" pitchFamily="34" charset="0"/>
              </a:rPr>
              <a:t>Cambios vasculares: </a:t>
            </a:r>
            <a:r>
              <a:rPr lang="es-ES" altLang="en-US" sz="2400" dirty="0">
                <a:solidFill>
                  <a:srgbClr val="000000"/>
                </a:solidFill>
                <a:latin typeface="Calibri" panose="020F0502020204030204" pitchFamily="34" charset="0"/>
                <a:cs typeface="Calibri" panose="020F0502020204030204" pitchFamily="34" charset="0"/>
              </a:rPr>
              <a:t>precoz hialinosis de arteriola aferente y eferente </a:t>
            </a:r>
            <a:r>
              <a:rPr lang="es-ES" altLang="en-US" sz="2000" dirty="0">
                <a:solidFill>
                  <a:srgbClr val="000000"/>
                </a:solidFill>
                <a:latin typeface="Calibri" panose="020F0502020204030204" pitchFamily="34" charset="0"/>
                <a:cs typeface="Calibri" panose="020F0502020204030204" pitchFamily="34" charset="0"/>
              </a:rPr>
              <a:t>(la lesión eferente es muy específica).</a:t>
            </a:r>
          </a:p>
          <a:p>
            <a:r>
              <a:rPr lang="es-ES" altLang="en-US" sz="2400" b="1" dirty="0">
                <a:solidFill>
                  <a:srgbClr val="000000"/>
                </a:solidFill>
                <a:latin typeface="+mj-lt"/>
                <a:cs typeface="Calibri" panose="020F0502020204030204" pitchFamily="34" charset="0"/>
              </a:rPr>
              <a:t>Cambios intersticiales: </a:t>
            </a:r>
            <a:r>
              <a:rPr lang="es-ES" altLang="en-US" sz="2400" dirty="0">
                <a:solidFill>
                  <a:srgbClr val="000000"/>
                </a:solidFill>
                <a:latin typeface="+mj-lt"/>
                <a:cs typeface="Calibri" panose="020F0502020204030204" pitchFamily="34" charset="0"/>
              </a:rPr>
              <a:t>Fibrosis intersticial, Atrofia tubular, Engrosamiento MBT.</a:t>
            </a:r>
          </a:p>
          <a:p>
            <a:endParaRPr lang="es-ES" sz="2400" dirty="0">
              <a:solidFill>
                <a:prstClr val="black"/>
              </a:solidFill>
              <a:latin typeface="+mj-lt"/>
            </a:endParaRPr>
          </a:p>
          <a:p>
            <a:endParaRPr lang="es-ES" sz="2400" dirty="0"/>
          </a:p>
        </p:txBody>
      </p:sp>
      <p:sp>
        <p:nvSpPr>
          <p:cNvPr id="4" name="CuadroTexto 3">
            <a:extLst>
              <a:ext uri="{FF2B5EF4-FFF2-40B4-BE49-F238E27FC236}">
                <a16:creationId xmlns:a16="http://schemas.microsoft.com/office/drawing/2014/main" id="{3298A882-BB3E-364A-BE24-29081217DA61}"/>
              </a:ext>
            </a:extLst>
          </p:cNvPr>
          <p:cNvSpPr txBox="1"/>
          <p:nvPr/>
        </p:nvSpPr>
        <p:spPr>
          <a:xfrm>
            <a:off x="8655566" y="6565899"/>
            <a:ext cx="3048853" cy="253916"/>
          </a:xfrm>
          <a:prstGeom prst="rect">
            <a:avLst/>
          </a:prstGeom>
          <a:noFill/>
        </p:spPr>
        <p:txBody>
          <a:bodyPr wrap="none" rtlCol="0">
            <a:spAutoFit/>
          </a:bodyPr>
          <a:lstStyle/>
          <a:p>
            <a:pPr defTabSz="457200"/>
            <a:r>
              <a:rPr lang="es-ES" sz="1050" dirty="0" err="1">
                <a:solidFill>
                  <a:prstClr val="black"/>
                </a:solidFill>
                <a:latin typeface="Calibri"/>
              </a:rPr>
              <a:t>Alicic</a:t>
            </a:r>
            <a:r>
              <a:rPr lang="es-ES" sz="1050" dirty="0">
                <a:solidFill>
                  <a:prstClr val="black"/>
                </a:solidFill>
                <a:latin typeface="Calibri"/>
              </a:rPr>
              <a:t> RZ. </a:t>
            </a:r>
            <a:r>
              <a:rPr lang="es-ES" sz="1050" dirty="0" err="1">
                <a:solidFill>
                  <a:prstClr val="black"/>
                </a:solidFill>
                <a:latin typeface="Calibri"/>
              </a:rPr>
              <a:t>Clin</a:t>
            </a:r>
            <a:r>
              <a:rPr lang="es-ES" sz="1050" dirty="0">
                <a:solidFill>
                  <a:prstClr val="black"/>
                </a:solidFill>
                <a:latin typeface="Calibri"/>
              </a:rPr>
              <a:t> J Am </a:t>
            </a:r>
            <a:r>
              <a:rPr lang="es-ES" sz="1050" dirty="0" err="1">
                <a:solidFill>
                  <a:prstClr val="black"/>
                </a:solidFill>
                <a:latin typeface="Calibri"/>
              </a:rPr>
              <a:t>Soc</a:t>
            </a:r>
            <a:r>
              <a:rPr lang="es-ES" sz="1050" dirty="0">
                <a:solidFill>
                  <a:prstClr val="black"/>
                </a:solidFill>
                <a:latin typeface="Calibri"/>
              </a:rPr>
              <a:t> </a:t>
            </a:r>
            <a:r>
              <a:rPr lang="es-ES" sz="1050" dirty="0" err="1">
                <a:solidFill>
                  <a:prstClr val="black"/>
                </a:solidFill>
                <a:latin typeface="Calibri"/>
              </a:rPr>
              <a:t>Nephrol</a:t>
            </a:r>
            <a:r>
              <a:rPr lang="es-ES" sz="1050" dirty="0">
                <a:solidFill>
                  <a:prstClr val="black"/>
                </a:solidFill>
                <a:latin typeface="Calibri"/>
              </a:rPr>
              <a:t>  2017; 12:2032-2045</a:t>
            </a:r>
          </a:p>
        </p:txBody>
      </p:sp>
      <p:pic>
        <p:nvPicPr>
          <p:cNvPr id="5" name="Imagen 4" descr="Captura de pantalla 2018-06-01 a las 12.08.40.png">
            <a:extLst>
              <a:ext uri="{FF2B5EF4-FFF2-40B4-BE49-F238E27FC236}">
                <a16:creationId xmlns:a16="http://schemas.microsoft.com/office/drawing/2014/main" id="{AC89FBF5-4392-5644-8597-EDB2EDCBAB81}"/>
              </a:ext>
            </a:extLst>
          </p:cNvPr>
          <p:cNvPicPr>
            <a:picLocks noChangeAspect="1"/>
          </p:cNvPicPr>
          <p:nvPr/>
        </p:nvPicPr>
        <p:blipFill rotWithShape="1">
          <a:blip r:embed="rId3">
            <a:extLst>
              <a:ext uri="{28A0092B-C50C-407E-A947-70E740481C1C}">
                <a14:useLocalDpi xmlns:a14="http://schemas.microsoft.com/office/drawing/2010/main" val="0"/>
              </a:ext>
            </a:extLst>
          </a:blip>
          <a:srcRect l="3541" t="52526" r="66945"/>
          <a:stretch/>
        </p:blipFill>
        <p:spPr>
          <a:xfrm>
            <a:off x="7808627" y="2136637"/>
            <a:ext cx="1300868" cy="1074759"/>
          </a:xfrm>
          <a:prstGeom prst="rect">
            <a:avLst/>
          </a:prstGeom>
        </p:spPr>
      </p:pic>
      <p:pic>
        <p:nvPicPr>
          <p:cNvPr id="6" name="Imagen 5" descr="Captura de pantalla 2018-06-01 a las 19.15.38.png">
            <a:extLst>
              <a:ext uri="{FF2B5EF4-FFF2-40B4-BE49-F238E27FC236}">
                <a16:creationId xmlns:a16="http://schemas.microsoft.com/office/drawing/2014/main" id="{3D66F27C-213F-9243-B5CF-DFF9DEA7D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9992" y="3947823"/>
            <a:ext cx="1438891" cy="1078525"/>
          </a:xfrm>
          <a:prstGeom prst="rect">
            <a:avLst/>
          </a:prstGeom>
        </p:spPr>
      </p:pic>
      <p:pic>
        <p:nvPicPr>
          <p:cNvPr id="7" name="Imagen 6">
            <a:extLst>
              <a:ext uri="{FF2B5EF4-FFF2-40B4-BE49-F238E27FC236}">
                <a16:creationId xmlns:a16="http://schemas.microsoft.com/office/drawing/2014/main" id="{C2B2E086-4ACA-7D46-8123-00320E264E3A}"/>
              </a:ext>
            </a:extLst>
          </p:cNvPr>
          <p:cNvPicPr>
            <a:picLocks noChangeAspect="1"/>
          </p:cNvPicPr>
          <p:nvPr/>
        </p:nvPicPr>
        <p:blipFill>
          <a:blip r:embed="rId5"/>
          <a:stretch>
            <a:fillRect/>
          </a:stretch>
        </p:blipFill>
        <p:spPr>
          <a:xfrm>
            <a:off x="8655566" y="3245686"/>
            <a:ext cx="1300868" cy="1024926"/>
          </a:xfrm>
          <a:prstGeom prst="rect">
            <a:avLst/>
          </a:prstGeom>
        </p:spPr>
      </p:pic>
      <p:cxnSp>
        <p:nvCxnSpPr>
          <p:cNvPr id="9" name="Conector recto de flecha 8">
            <a:extLst>
              <a:ext uri="{FF2B5EF4-FFF2-40B4-BE49-F238E27FC236}">
                <a16:creationId xmlns:a16="http://schemas.microsoft.com/office/drawing/2014/main" id="{606113C8-4347-D140-86F0-FEEB56E82EC5}"/>
              </a:ext>
            </a:extLst>
          </p:cNvPr>
          <p:cNvCxnSpPr>
            <a:cxnSpLocks/>
          </p:cNvCxnSpPr>
          <p:nvPr/>
        </p:nvCxnSpPr>
        <p:spPr>
          <a:xfrm>
            <a:off x="3993673" y="2130072"/>
            <a:ext cx="3593902" cy="37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AC7C1314-E013-B94D-984A-CE5C665757AA}"/>
              </a:ext>
            </a:extLst>
          </p:cNvPr>
          <p:cNvCxnSpPr>
            <a:cxnSpLocks/>
          </p:cNvCxnSpPr>
          <p:nvPr/>
        </p:nvCxnSpPr>
        <p:spPr>
          <a:xfrm flipV="1">
            <a:off x="7167623" y="4156931"/>
            <a:ext cx="1482762" cy="829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orma libre 14">
            <a:extLst>
              <a:ext uri="{FF2B5EF4-FFF2-40B4-BE49-F238E27FC236}">
                <a16:creationId xmlns:a16="http://schemas.microsoft.com/office/drawing/2014/main" id="{76F8E9E6-CFD8-C54C-8B92-F2752959CBFC}"/>
              </a:ext>
            </a:extLst>
          </p:cNvPr>
          <p:cNvSpPr/>
          <p:nvPr/>
        </p:nvSpPr>
        <p:spPr>
          <a:xfrm>
            <a:off x="11007306" y="4986068"/>
            <a:ext cx="879894" cy="1035170"/>
          </a:xfrm>
          <a:custGeom>
            <a:avLst/>
            <a:gdLst>
              <a:gd name="connsiteX0" fmla="*/ 0 w 879894"/>
              <a:gd name="connsiteY0" fmla="*/ 1035170 h 1035170"/>
              <a:gd name="connsiteX1" fmla="*/ 638354 w 879894"/>
              <a:gd name="connsiteY1" fmla="*/ 983411 h 1035170"/>
              <a:gd name="connsiteX2" fmla="*/ 879894 w 879894"/>
              <a:gd name="connsiteY2" fmla="*/ 120770 h 1035170"/>
              <a:gd name="connsiteX3" fmla="*/ 672860 w 879894"/>
              <a:gd name="connsiteY3" fmla="*/ 0 h 1035170"/>
            </a:gdLst>
            <a:ahLst/>
            <a:cxnLst>
              <a:cxn ang="0">
                <a:pos x="connsiteX0" y="connsiteY0"/>
              </a:cxn>
              <a:cxn ang="0">
                <a:pos x="connsiteX1" y="connsiteY1"/>
              </a:cxn>
              <a:cxn ang="0">
                <a:pos x="connsiteX2" y="connsiteY2"/>
              </a:cxn>
              <a:cxn ang="0">
                <a:pos x="connsiteX3" y="connsiteY3"/>
              </a:cxn>
            </a:cxnLst>
            <a:rect l="l" t="t" r="r" b="b"/>
            <a:pathLst>
              <a:path w="879894" h="1035170">
                <a:moveTo>
                  <a:pt x="0" y="1035170"/>
                </a:moveTo>
                <a:lnTo>
                  <a:pt x="638354" y="983411"/>
                </a:lnTo>
                <a:lnTo>
                  <a:pt x="879894" y="120770"/>
                </a:lnTo>
                <a:lnTo>
                  <a:pt x="672860" y="0"/>
                </a:ln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5DD29576-EA91-1945-B613-E79983CA0288}"/>
              </a:ext>
            </a:extLst>
          </p:cNvPr>
          <p:cNvSpPr txBox="1"/>
          <p:nvPr/>
        </p:nvSpPr>
        <p:spPr>
          <a:xfrm>
            <a:off x="82694" y="6424772"/>
            <a:ext cx="7826310" cy="369332"/>
          </a:xfrm>
          <a:prstGeom prst="rect">
            <a:avLst/>
          </a:prstGeom>
          <a:noFill/>
        </p:spPr>
        <p:txBody>
          <a:bodyPr wrap="none" rtlCol="0">
            <a:spAutoFit/>
          </a:bodyPr>
          <a:lstStyle/>
          <a:p>
            <a:r>
              <a:rPr lang="es-ES" dirty="0"/>
              <a:t>En IF: refuerzo de la MBG con </a:t>
            </a:r>
            <a:r>
              <a:rPr lang="es-ES" dirty="0" err="1"/>
              <a:t>IgG</a:t>
            </a:r>
            <a:r>
              <a:rPr lang="es-ES" dirty="0"/>
              <a:t> (no hay C3); En ME: aumento difuso de la MBG </a:t>
            </a:r>
          </a:p>
        </p:txBody>
      </p:sp>
    </p:spTree>
    <p:extLst>
      <p:ext uri="{BB962C8B-B14F-4D97-AF65-F5344CB8AC3E}">
        <p14:creationId xmlns:p14="http://schemas.microsoft.com/office/powerpoint/2010/main" val="141858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C8CF41-8F17-134E-8647-D45C95E11B79}"/>
              </a:ext>
            </a:extLst>
          </p:cNvPr>
          <p:cNvSpPr>
            <a:spLocks noGrp="1"/>
          </p:cNvSpPr>
          <p:nvPr>
            <p:ph type="title"/>
          </p:nvPr>
        </p:nvSpPr>
        <p:spPr>
          <a:xfrm>
            <a:off x="609600" y="274638"/>
            <a:ext cx="10972800" cy="844947"/>
          </a:xfrm>
        </p:spPr>
        <p:txBody>
          <a:bodyPr>
            <a:normAutofit/>
          </a:bodyPr>
          <a:lstStyle/>
          <a:p>
            <a:r>
              <a:rPr lang="es-ES" sz="3600" b="1" dirty="0"/>
              <a:t>Diagnóstico de la enfermedad renal diabética</a:t>
            </a:r>
          </a:p>
        </p:txBody>
      </p:sp>
      <p:sp>
        <p:nvSpPr>
          <p:cNvPr id="12" name="Marcador de contenido 11">
            <a:extLst>
              <a:ext uri="{FF2B5EF4-FFF2-40B4-BE49-F238E27FC236}">
                <a16:creationId xmlns:a16="http://schemas.microsoft.com/office/drawing/2014/main" id="{772DBB60-91E9-FC4E-938A-48E1A7BFB7B6}"/>
              </a:ext>
            </a:extLst>
          </p:cNvPr>
          <p:cNvSpPr>
            <a:spLocks noGrp="1"/>
          </p:cNvSpPr>
          <p:nvPr>
            <p:ph idx="1"/>
          </p:nvPr>
        </p:nvSpPr>
        <p:spPr>
          <a:xfrm>
            <a:off x="609600" y="1203545"/>
            <a:ext cx="11208589" cy="4993242"/>
          </a:xfrm>
        </p:spPr>
        <p:txBody>
          <a:bodyPr>
            <a:normAutofit fontScale="85000" lnSpcReduction="20000"/>
          </a:bodyPr>
          <a:lstStyle/>
          <a:p>
            <a:r>
              <a:rPr lang="es-ES" sz="3300" b="1" dirty="0"/>
              <a:t>¿Cómo?</a:t>
            </a:r>
          </a:p>
          <a:p>
            <a:pPr lvl="1"/>
            <a:r>
              <a:rPr lang="es-ES" sz="2400" dirty="0"/>
              <a:t>Mediante la determinación del filtrado glomerular estimado (FGe) a partir de la creatinina sérica y</a:t>
            </a:r>
          </a:p>
          <a:p>
            <a:pPr lvl="1"/>
            <a:r>
              <a:rPr lang="es-ES" sz="2400" dirty="0"/>
              <a:t>Determinación del cociente albúmina/creatinina en una muestra de orina </a:t>
            </a:r>
          </a:p>
          <a:p>
            <a:pPr lvl="1"/>
            <a:endParaRPr lang="es-ES" sz="2400" dirty="0"/>
          </a:p>
          <a:p>
            <a:pPr lvl="1"/>
            <a:endParaRPr lang="es-ES" sz="2400" dirty="0"/>
          </a:p>
          <a:p>
            <a:pPr lvl="1"/>
            <a:endParaRPr lang="es-ES" sz="2400" dirty="0"/>
          </a:p>
          <a:p>
            <a:endParaRPr lang="es-ES" sz="3000" dirty="0"/>
          </a:p>
          <a:p>
            <a:endParaRPr lang="es-ES" sz="3000" b="1" dirty="0"/>
          </a:p>
          <a:p>
            <a:r>
              <a:rPr lang="es-ES" sz="3000" b="1" dirty="0"/>
              <a:t>Diagnóstico de ERC de la DM: </a:t>
            </a:r>
          </a:p>
          <a:p>
            <a:pPr lvl="1"/>
            <a:r>
              <a:rPr lang="es-ES" sz="2200" dirty="0"/>
              <a:t>FGe &lt; 60 ml/min/1,73m</a:t>
            </a:r>
            <a:r>
              <a:rPr lang="es-ES" sz="2200" baseline="30000" dirty="0"/>
              <a:t>2</a:t>
            </a:r>
            <a:r>
              <a:rPr lang="es-ES" sz="2200" dirty="0"/>
              <a:t> y/o cociente albúmina/creatinina en orina &gt; 30 mg/g</a:t>
            </a:r>
          </a:p>
          <a:p>
            <a:pPr lvl="1"/>
            <a:endParaRPr lang="es-ES" sz="2200" dirty="0"/>
          </a:p>
          <a:p>
            <a:r>
              <a:rPr lang="es-ES" sz="3000" b="1" dirty="0"/>
              <a:t>¿Cuándo?</a:t>
            </a:r>
          </a:p>
          <a:p>
            <a:pPr lvl="1">
              <a:lnSpc>
                <a:spcPct val="110000"/>
              </a:lnSpc>
            </a:pPr>
            <a:r>
              <a:rPr lang="es-ES" sz="2600" dirty="0"/>
              <a:t>Diagnóstico y cribado en DM2: determinación de FGe y albuminuria anualmente. En DM1 a partir del 5 año.</a:t>
            </a:r>
          </a:p>
        </p:txBody>
      </p:sp>
      <p:sp>
        <p:nvSpPr>
          <p:cNvPr id="8" name="4 Marcador de pie de página">
            <a:extLst>
              <a:ext uri="{FF2B5EF4-FFF2-40B4-BE49-F238E27FC236}">
                <a16:creationId xmlns:a16="http://schemas.microsoft.com/office/drawing/2014/main" id="{79D22EEC-52BD-B045-86BB-37F1C652B669}"/>
              </a:ext>
            </a:extLst>
          </p:cNvPr>
          <p:cNvSpPr>
            <a:spLocks noGrp="1"/>
          </p:cNvSpPr>
          <p:nvPr>
            <p:ph type="ftr" sz="quarter" idx="11"/>
          </p:nvPr>
        </p:nvSpPr>
        <p:spPr>
          <a:xfrm>
            <a:off x="184195" y="6430642"/>
            <a:ext cx="3860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KDIGO CKD-guidelines. Kidney Int Suppl 2013; 3:S6-S150; ADA Guidelines 2022; 45 (Suppl 1): S175-S184</a:t>
            </a: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22 CuadroTexto">
            <a:extLst>
              <a:ext uri="{FF2B5EF4-FFF2-40B4-BE49-F238E27FC236}">
                <a16:creationId xmlns:a16="http://schemas.microsoft.com/office/drawing/2014/main" id="{2E0C3E99-B570-804F-AC86-8058341FC5D1}"/>
              </a:ext>
            </a:extLst>
          </p:cNvPr>
          <p:cNvSpPr txBox="1"/>
          <p:nvPr/>
        </p:nvSpPr>
        <p:spPr>
          <a:xfrm>
            <a:off x="5794202" y="2291665"/>
            <a:ext cx="37444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A2C037"/>
                </a:solidFill>
                <a:effectLst>
                  <a:outerShdw blurRad="38100" dist="38100" dir="2700000" algn="tl">
                    <a:srgbClr val="000000">
                      <a:alpha val="43137"/>
                    </a:srgbClr>
                  </a:outerShdw>
                </a:effectLst>
                <a:uLnTx/>
                <a:uFillTx/>
                <a:latin typeface="Calibri"/>
                <a:ea typeface="+mn-ea"/>
                <a:cs typeface="+mn-cs"/>
              </a:rPr>
              <a:t>Albuminuria</a:t>
            </a:r>
            <a:r>
              <a:rPr kumimoji="0" lang="es-ES" sz="24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a:t>
            </a:r>
          </a:p>
        </p:txBody>
      </p:sp>
      <p:pic>
        <p:nvPicPr>
          <p:cNvPr id="6" name="Picture 4" descr="http://store.health-street.net/product_images/w/529/iStock_000008557337XSmall__42220__31632_zoom.jpg">
            <a:extLst>
              <a:ext uri="{FF2B5EF4-FFF2-40B4-BE49-F238E27FC236}">
                <a16:creationId xmlns:a16="http://schemas.microsoft.com/office/drawing/2014/main" id="{A405B97C-773D-404B-AF7F-36C339ADD03D}"/>
              </a:ext>
            </a:extLst>
          </p:cNvPr>
          <p:cNvPicPr>
            <a:picLocks noChangeAspect="1" noChangeArrowheads="1"/>
          </p:cNvPicPr>
          <p:nvPr/>
        </p:nvPicPr>
        <p:blipFill>
          <a:blip r:embed="rId3" cstate="print"/>
          <a:srcRect/>
          <a:stretch>
            <a:fillRect/>
          </a:stretch>
        </p:blipFill>
        <p:spPr bwMode="auto">
          <a:xfrm>
            <a:off x="9076804" y="2238229"/>
            <a:ext cx="1926660" cy="1461937"/>
          </a:xfrm>
          <a:prstGeom prst="rect">
            <a:avLst/>
          </a:prstGeom>
          <a:noFill/>
        </p:spPr>
      </p:pic>
      <p:pic>
        <p:nvPicPr>
          <p:cNvPr id="7" name="Picture 6" descr="http://i.i.com.com/cnwk.1d/i/tim/2010/09/17/blood-sample_370x278.jpg">
            <a:extLst>
              <a:ext uri="{FF2B5EF4-FFF2-40B4-BE49-F238E27FC236}">
                <a16:creationId xmlns:a16="http://schemas.microsoft.com/office/drawing/2014/main" id="{08D02BF3-2115-E94D-BD90-89413872CF79}"/>
              </a:ext>
            </a:extLst>
          </p:cNvPr>
          <p:cNvPicPr>
            <a:picLocks noChangeAspect="1" noChangeArrowheads="1"/>
          </p:cNvPicPr>
          <p:nvPr/>
        </p:nvPicPr>
        <p:blipFill>
          <a:blip r:embed="rId4" cstate="print"/>
          <a:srcRect/>
          <a:stretch>
            <a:fillRect/>
          </a:stretch>
        </p:blipFill>
        <p:spPr bwMode="auto">
          <a:xfrm>
            <a:off x="1520520" y="2554468"/>
            <a:ext cx="1364958" cy="1025563"/>
          </a:xfrm>
          <a:prstGeom prst="rect">
            <a:avLst/>
          </a:prstGeom>
          <a:noFill/>
        </p:spPr>
      </p:pic>
      <p:sp>
        <p:nvSpPr>
          <p:cNvPr id="9" name="CuadroTexto 8">
            <a:extLst>
              <a:ext uri="{FF2B5EF4-FFF2-40B4-BE49-F238E27FC236}">
                <a16:creationId xmlns:a16="http://schemas.microsoft.com/office/drawing/2014/main" id="{5ABF748F-6DCC-0F40-8655-B2D21D722492}"/>
              </a:ext>
            </a:extLst>
          </p:cNvPr>
          <p:cNvSpPr txBox="1"/>
          <p:nvPr/>
        </p:nvSpPr>
        <p:spPr>
          <a:xfrm>
            <a:off x="6790739" y="2727574"/>
            <a:ext cx="2472412" cy="923330"/>
          </a:xfrm>
          <a:prstGeom prst="rect">
            <a:avLst/>
          </a:prstGeom>
          <a:noFill/>
        </p:spPr>
        <p:txBody>
          <a:bodyPr wrap="square" rtlCol="0">
            <a:spAutoFit/>
          </a:bodyPr>
          <a:lstStyle/>
          <a:p>
            <a:r>
              <a:rPr lang="es-ES" dirty="0"/>
              <a:t>Cociente albumina/creatinina en 1 muestra de orina</a:t>
            </a:r>
          </a:p>
        </p:txBody>
      </p:sp>
      <p:sp>
        <p:nvSpPr>
          <p:cNvPr id="10" name="CuadroTexto 9">
            <a:extLst>
              <a:ext uri="{FF2B5EF4-FFF2-40B4-BE49-F238E27FC236}">
                <a16:creationId xmlns:a16="http://schemas.microsoft.com/office/drawing/2014/main" id="{9193D068-0E79-214C-B5DA-2F9370F5329C}"/>
              </a:ext>
            </a:extLst>
          </p:cNvPr>
          <p:cNvSpPr txBox="1"/>
          <p:nvPr/>
        </p:nvSpPr>
        <p:spPr>
          <a:xfrm>
            <a:off x="2985366" y="2492955"/>
            <a:ext cx="2687980" cy="369332"/>
          </a:xfrm>
          <a:prstGeom prst="rect">
            <a:avLst/>
          </a:prstGeom>
          <a:noFill/>
        </p:spPr>
        <p:txBody>
          <a:bodyPr wrap="none" rtlCol="0">
            <a:spAutoFit/>
          </a:bodyPr>
          <a:lstStyle/>
          <a:p>
            <a:r>
              <a:rPr lang="es-ES" dirty="0"/>
              <a:t>Creatinina y FGe en sangre</a:t>
            </a:r>
          </a:p>
        </p:txBody>
      </p:sp>
      <p:sp>
        <p:nvSpPr>
          <p:cNvPr id="13" name="CuadroTexto 12">
            <a:extLst>
              <a:ext uri="{FF2B5EF4-FFF2-40B4-BE49-F238E27FC236}">
                <a16:creationId xmlns:a16="http://schemas.microsoft.com/office/drawing/2014/main" id="{92BC36D7-36EF-5640-8189-64737304B8FB}"/>
              </a:ext>
            </a:extLst>
          </p:cNvPr>
          <p:cNvSpPr txBox="1"/>
          <p:nvPr/>
        </p:nvSpPr>
        <p:spPr>
          <a:xfrm>
            <a:off x="5857541" y="6057103"/>
            <a:ext cx="6334459" cy="738664"/>
          </a:xfrm>
          <a:prstGeom prst="rect">
            <a:avLst/>
          </a:prstGeom>
          <a:noFill/>
        </p:spPr>
        <p:txBody>
          <a:bodyPr wrap="square" rtlCol="0">
            <a:spAutoFit/>
          </a:bodyPr>
          <a:lstStyle/>
          <a:p>
            <a:r>
              <a:rPr lang="es-ES" sz="1400" dirty="0"/>
              <a:t>*Dada la variabilidad de la albuminuria y los posibles cambios en el FG, para confirmar en diagnóstico de enfermedad renal diabética se requieren dos mediciones anormales con al menos 3 meses de diferencia .</a:t>
            </a:r>
          </a:p>
        </p:txBody>
      </p:sp>
    </p:spTree>
    <p:extLst>
      <p:ext uri="{BB962C8B-B14F-4D97-AF65-F5344CB8AC3E}">
        <p14:creationId xmlns:p14="http://schemas.microsoft.com/office/powerpoint/2010/main" val="339248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9"/>
            <a:ext cx="8229600" cy="780025"/>
          </a:xfrm>
        </p:spPr>
        <p:txBody>
          <a:bodyPr>
            <a:normAutofit/>
          </a:bodyPr>
          <a:lstStyle/>
          <a:p>
            <a:pPr algn="ctr"/>
            <a:r>
              <a:rPr lang="es-ES" sz="3600" b="1" dirty="0" err="1">
                <a:latin typeface="+mn-lt"/>
              </a:rPr>
              <a:t>Estadiaje</a:t>
            </a:r>
            <a:r>
              <a:rPr lang="es-ES" sz="3600" b="1" dirty="0">
                <a:latin typeface="+mn-lt"/>
              </a:rPr>
              <a:t> de la ERC</a:t>
            </a:r>
          </a:p>
        </p:txBody>
      </p:sp>
      <p:sp>
        <p:nvSpPr>
          <p:cNvPr id="5" name="CuadroTexto 4"/>
          <p:cNvSpPr txBox="1"/>
          <p:nvPr/>
        </p:nvSpPr>
        <p:spPr>
          <a:xfrm>
            <a:off x="7977914" y="6121696"/>
            <a:ext cx="40988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KDIGO CKD </a:t>
            </a: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Guidelines</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2012; </a:t>
            </a:r>
            <a:r>
              <a:rPr kumimoji="0" lang="hu-HU" sz="1200" b="0" i="0" u="none" strike="noStrike" kern="1200" cap="none" spc="0" normalizeH="0" baseline="0" noProof="0" dirty="0">
                <a:ln>
                  <a:noFill/>
                </a:ln>
                <a:solidFill>
                  <a:prstClr val="black"/>
                </a:solidFill>
                <a:effectLst/>
                <a:uLnTx/>
                <a:uFillTx/>
                <a:latin typeface="Calibri" panose="020F0502020204030204"/>
                <a:ea typeface="+mn-ea"/>
                <a:cs typeface="+mn-cs"/>
              </a:rPr>
              <a:t>Kidney Int., Suppl. 2013; 3: 1–150</a:t>
            </a:r>
            <a:endPar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Martinez-</a:t>
            </a: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Castelao</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pt-BR" sz="1200" b="0" i="0" u="none" strike="noStrike" kern="1200" cap="none" spc="0" normalizeH="0" baseline="0" noProof="0" dirty="0" err="1">
                <a:ln>
                  <a:noFill/>
                </a:ln>
                <a:solidFill>
                  <a:prstClr val="black"/>
                </a:solidFill>
                <a:effectLst/>
                <a:uLnTx/>
                <a:uFillTx/>
                <a:latin typeface="Calibri" panose="020F0502020204030204"/>
                <a:ea typeface="+mn-ea"/>
                <a:cs typeface="+mn-cs"/>
              </a:rPr>
              <a:t>Gorriz</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JL. Nefrologia 2014;34(2):243-62</a:t>
            </a:r>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descr="Captura de pantalla 2015-03-04 a las 20.08.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07" y="884782"/>
            <a:ext cx="10336649" cy="4016470"/>
          </a:xfrm>
          <a:prstGeom prst="rect">
            <a:avLst/>
          </a:prstGeom>
        </p:spPr>
      </p:pic>
      <p:sp>
        <p:nvSpPr>
          <p:cNvPr id="3" name="CuadroTexto 2"/>
          <p:cNvSpPr txBox="1"/>
          <p:nvPr/>
        </p:nvSpPr>
        <p:spPr>
          <a:xfrm>
            <a:off x="1361471" y="4986203"/>
            <a:ext cx="9953469"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rPr>
              <a:t>Las </a:t>
            </a:r>
            <a:r>
              <a:rPr kumimoji="0" lang="es-ES" sz="1600" b="1" i="0" u="none" strike="noStrike" kern="1200" cap="none" spc="0" normalizeH="0" baseline="0" noProof="0" dirty="0" err="1">
                <a:ln>
                  <a:noFill/>
                </a:ln>
                <a:solidFill>
                  <a:prstClr val="black"/>
                </a:solidFill>
                <a:effectLst/>
                <a:uLnTx/>
                <a:uFillTx/>
                <a:latin typeface="Calibri" panose="020F0502020204030204"/>
                <a:ea typeface="+mn-ea"/>
                <a:cs typeface="+mn-cs"/>
              </a:rPr>
              <a:t>guias</a:t>
            </a:r>
            <a:r>
              <a:rPr kumimoji="0" lang="es-ES" sz="1600" b="1" i="0" u="none" strike="noStrike" kern="1200" cap="none" spc="0" normalizeH="0" baseline="0" noProof="0" dirty="0">
                <a:ln>
                  <a:noFill/>
                </a:ln>
                <a:solidFill>
                  <a:prstClr val="black"/>
                </a:solidFill>
                <a:effectLst/>
                <a:uLnTx/>
                <a:uFillTx/>
                <a:latin typeface="Calibri" panose="020F0502020204030204"/>
                <a:ea typeface="+mn-ea"/>
                <a:cs typeface="+mn-cs"/>
              </a:rPr>
              <a:t> KDIGO recomiendan utilizar la ecuación de CKD-EPI para informar sobre el FG estimado y establecer los estadios de ERC</a:t>
            </a:r>
          </a:p>
        </p:txBody>
      </p:sp>
      <p:sp>
        <p:nvSpPr>
          <p:cNvPr id="4" name="CuadroTexto 3"/>
          <p:cNvSpPr txBox="1"/>
          <p:nvPr/>
        </p:nvSpPr>
        <p:spPr>
          <a:xfrm>
            <a:off x="203030" y="6275584"/>
            <a:ext cx="2426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ERC: enfermedad renal crónica</a:t>
            </a:r>
          </a:p>
        </p:txBody>
      </p:sp>
      <p:sp>
        <p:nvSpPr>
          <p:cNvPr id="7" name="CuadroTexto 6">
            <a:extLst>
              <a:ext uri="{FF2B5EF4-FFF2-40B4-BE49-F238E27FC236}">
                <a16:creationId xmlns:a16="http://schemas.microsoft.com/office/drawing/2014/main" id="{68AFFC1A-DDA9-C74B-B5CE-81136D79140D}"/>
              </a:ext>
            </a:extLst>
          </p:cNvPr>
          <p:cNvSpPr txBox="1"/>
          <p:nvPr/>
        </p:nvSpPr>
        <p:spPr>
          <a:xfrm>
            <a:off x="1066800" y="5752364"/>
            <a:ext cx="6682086" cy="369332"/>
          </a:xfrm>
          <a:prstGeom prst="rect">
            <a:avLst/>
          </a:prstGeom>
          <a:noFill/>
        </p:spPr>
        <p:txBody>
          <a:bodyPr wrap="none" rtlCol="0">
            <a:spAutoFit/>
          </a:bodyPr>
          <a:lstStyle/>
          <a:p>
            <a:r>
              <a:rPr lang="es-ES" dirty="0">
                <a:solidFill>
                  <a:srgbClr val="FF0000"/>
                </a:solidFill>
              </a:rPr>
              <a:t>Por ejemplo: 37 ml/min/1,73m2 y Albuminuria 150 mg/g es ERC 3bA2</a:t>
            </a:r>
          </a:p>
        </p:txBody>
      </p:sp>
      <p:sp>
        <p:nvSpPr>
          <p:cNvPr id="8" name="Rectángulo 7">
            <a:extLst>
              <a:ext uri="{FF2B5EF4-FFF2-40B4-BE49-F238E27FC236}">
                <a16:creationId xmlns:a16="http://schemas.microsoft.com/office/drawing/2014/main" id="{A25D56FB-7FF3-DC47-8EBF-F2C3BB634082}"/>
              </a:ext>
            </a:extLst>
          </p:cNvPr>
          <p:cNvSpPr/>
          <p:nvPr/>
        </p:nvSpPr>
        <p:spPr>
          <a:xfrm>
            <a:off x="6976533" y="1710267"/>
            <a:ext cx="3708400" cy="2878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46E4112F-2DBB-DF44-B23A-E2656A19B874}"/>
              </a:ext>
            </a:extLst>
          </p:cNvPr>
          <p:cNvSpPr/>
          <p:nvPr/>
        </p:nvSpPr>
        <p:spPr>
          <a:xfrm>
            <a:off x="2629272" y="3015768"/>
            <a:ext cx="740461" cy="1867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816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8536B-341B-7B49-A677-3A7DA2FA682A}"/>
              </a:ext>
            </a:extLst>
          </p:cNvPr>
          <p:cNvSpPr>
            <a:spLocks noGrp="1"/>
          </p:cNvSpPr>
          <p:nvPr>
            <p:ph type="title"/>
          </p:nvPr>
        </p:nvSpPr>
        <p:spPr>
          <a:xfrm>
            <a:off x="609600" y="274638"/>
            <a:ext cx="10972800" cy="760532"/>
          </a:xfrm>
        </p:spPr>
        <p:txBody>
          <a:bodyPr>
            <a:normAutofit/>
          </a:bodyPr>
          <a:lstStyle/>
          <a:p>
            <a:r>
              <a:rPr lang="es-ES" sz="3200" b="1" dirty="0"/>
              <a:t>Historia natural de la nefropatía diabética</a:t>
            </a:r>
          </a:p>
        </p:txBody>
      </p:sp>
      <p:sp>
        <p:nvSpPr>
          <p:cNvPr id="3" name="Marcador de contenido 2">
            <a:extLst>
              <a:ext uri="{FF2B5EF4-FFF2-40B4-BE49-F238E27FC236}">
                <a16:creationId xmlns:a16="http://schemas.microsoft.com/office/drawing/2014/main" id="{E8080A22-A52F-824C-BBA0-8B3473D0AB2D}"/>
              </a:ext>
            </a:extLst>
          </p:cNvPr>
          <p:cNvSpPr>
            <a:spLocks noGrp="1"/>
          </p:cNvSpPr>
          <p:nvPr>
            <p:ph idx="1"/>
          </p:nvPr>
        </p:nvSpPr>
        <p:spPr>
          <a:xfrm>
            <a:off x="6624582" y="1910079"/>
            <a:ext cx="5425178" cy="4525963"/>
          </a:xfrm>
        </p:spPr>
        <p:txBody>
          <a:bodyPr>
            <a:normAutofit/>
          </a:bodyPr>
          <a:lstStyle/>
          <a:p>
            <a:r>
              <a:rPr lang="es-ES" sz="2400" b="1" dirty="0"/>
              <a:t>Limitaciones  al concepto clásico</a:t>
            </a:r>
          </a:p>
          <a:p>
            <a:pPr lvl="1"/>
            <a:r>
              <a:rPr lang="es-ES" sz="2000" dirty="0"/>
              <a:t>La historia natural de la DM2 difiere de la dela DM 1.</a:t>
            </a:r>
          </a:p>
          <a:p>
            <a:pPr lvl="1"/>
            <a:r>
              <a:rPr lang="es-ES" sz="2000" dirty="0"/>
              <a:t>Puede producirse progresión renal sin albuminuria/proteinuria.</a:t>
            </a:r>
          </a:p>
          <a:p>
            <a:pPr lvl="1"/>
            <a:r>
              <a:rPr lang="es-ES" sz="2000" dirty="0"/>
              <a:t>Existe posibilidad de regresión de la nefropatía.</a:t>
            </a:r>
          </a:p>
          <a:p>
            <a:pPr lvl="1"/>
            <a:r>
              <a:rPr lang="es-ES" sz="2000" dirty="0"/>
              <a:t>Concepto de nefropatía no proteinúrica.</a:t>
            </a:r>
          </a:p>
          <a:p>
            <a:pPr lvl="1"/>
            <a:r>
              <a:rPr lang="es-ES" sz="2000" dirty="0"/>
              <a:t> No todos los pacientes desarrollan hiperfiltración.</a:t>
            </a:r>
          </a:p>
          <a:p>
            <a:pPr lvl="1"/>
            <a:r>
              <a:rPr lang="es-ES" sz="2000" dirty="0"/>
              <a:t>Hay distintos patrones de progresión renal.</a:t>
            </a:r>
          </a:p>
        </p:txBody>
      </p:sp>
      <p:pic>
        <p:nvPicPr>
          <p:cNvPr id="4" name="Imagen 3">
            <a:extLst>
              <a:ext uri="{FF2B5EF4-FFF2-40B4-BE49-F238E27FC236}">
                <a16:creationId xmlns:a16="http://schemas.microsoft.com/office/drawing/2014/main" id="{37E041D2-8643-624F-AF26-EB9FDD4B32AF}"/>
              </a:ext>
            </a:extLst>
          </p:cNvPr>
          <p:cNvPicPr>
            <a:picLocks noChangeAspect="1"/>
          </p:cNvPicPr>
          <p:nvPr/>
        </p:nvPicPr>
        <p:blipFill rotWithShape="1">
          <a:blip r:embed="rId3"/>
          <a:srcRect l="12807"/>
          <a:stretch/>
        </p:blipFill>
        <p:spPr>
          <a:xfrm>
            <a:off x="304800" y="1910079"/>
            <a:ext cx="6319782" cy="4012884"/>
          </a:xfrm>
          <a:prstGeom prst="rect">
            <a:avLst/>
          </a:prstGeom>
        </p:spPr>
      </p:pic>
      <p:sp>
        <p:nvSpPr>
          <p:cNvPr id="5" name="CuadroTexto 4">
            <a:extLst>
              <a:ext uri="{FF2B5EF4-FFF2-40B4-BE49-F238E27FC236}">
                <a16:creationId xmlns:a16="http://schemas.microsoft.com/office/drawing/2014/main" id="{46CC407F-212B-A74E-A77E-2C65675B6EDE}"/>
              </a:ext>
            </a:extLst>
          </p:cNvPr>
          <p:cNvSpPr txBox="1"/>
          <p:nvPr/>
        </p:nvSpPr>
        <p:spPr>
          <a:xfrm>
            <a:off x="142240" y="6297304"/>
            <a:ext cx="8429872" cy="523220"/>
          </a:xfrm>
          <a:prstGeom prst="rect">
            <a:avLst/>
          </a:prstGeom>
          <a:noFill/>
        </p:spPr>
        <p:txBody>
          <a:bodyPr wrap="none" rtlCol="0">
            <a:spAutoFit/>
          </a:bodyPr>
          <a:lstStyle/>
          <a:p>
            <a:r>
              <a:rPr lang="es-ES" sz="1400" dirty="0" err="1"/>
              <a:t>Tang</a:t>
            </a:r>
            <a:r>
              <a:rPr lang="es-ES" sz="1400" dirty="0"/>
              <a:t> &amp; Karma. Capitulo 30 en </a:t>
            </a:r>
            <a:r>
              <a:rPr lang="es-ES" sz="1400" dirty="0" err="1"/>
              <a:t>Feehally</a:t>
            </a:r>
            <a:r>
              <a:rPr lang="es-ES" sz="1400" dirty="0"/>
              <a:t> 2019</a:t>
            </a:r>
          </a:p>
          <a:p>
            <a:r>
              <a:rPr lang="es-ES" sz="1400" dirty="0"/>
              <a:t>Górriz JL, </a:t>
            </a:r>
            <a:r>
              <a:rPr lang="es-ES" sz="1400" dirty="0" err="1"/>
              <a:t>Terradez</a:t>
            </a:r>
            <a:r>
              <a:rPr lang="es-ES" sz="1400" dirty="0"/>
              <a:t> L. </a:t>
            </a:r>
            <a:r>
              <a:rPr lang="es-ES" sz="1400" dirty="0">
                <a:hlinkClick r:id="rId4"/>
              </a:rPr>
              <a:t>https://nefrologiaaldia.org/es-articulo-clinica-anatomia-patologica-nefropatia-diabetica-372</a:t>
            </a:r>
            <a:endParaRPr lang="es-ES" sz="1400" dirty="0"/>
          </a:p>
        </p:txBody>
      </p:sp>
    </p:spTree>
    <p:extLst>
      <p:ext uri="{BB962C8B-B14F-4D97-AF65-F5344CB8AC3E}">
        <p14:creationId xmlns:p14="http://schemas.microsoft.com/office/powerpoint/2010/main" val="2150512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271B2-4466-B740-B1F3-1837ADF639C1}"/>
              </a:ext>
            </a:extLst>
          </p:cNvPr>
          <p:cNvSpPr>
            <a:spLocks noGrp="1"/>
          </p:cNvSpPr>
          <p:nvPr>
            <p:ph type="title"/>
          </p:nvPr>
        </p:nvSpPr>
        <p:spPr>
          <a:xfrm>
            <a:off x="609600" y="274638"/>
            <a:ext cx="10972800" cy="944562"/>
          </a:xfrm>
        </p:spPr>
        <p:txBody>
          <a:bodyPr/>
          <a:lstStyle/>
          <a:p>
            <a:r>
              <a:rPr lang="es-ES" b="1" dirty="0"/>
              <a:t>Diagnóstico de la nefropatía diabética</a:t>
            </a:r>
          </a:p>
        </p:txBody>
      </p:sp>
      <p:sp>
        <p:nvSpPr>
          <p:cNvPr id="3" name="Marcador de contenido 2">
            <a:extLst>
              <a:ext uri="{FF2B5EF4-FFF2-40B4-BE49-F238E27FC236}">
                <a16:creationId xmlns:a16="http://schemas.microsoft.com/office/drawing/2014/main" id="{450B0263-953B-FA46-94ED-936FCFE9BFCD}"/>
              </a:ext>
            </a:extLst>
          </p:cNvPr>
          <p:cNvSpPr>
            <a:spLocks noGrp="1"/>
          </p:cNvSpPr>
          <p:nvPr>
            <p:ph idx="1"/>
          </p:nvPr>
        </p:nvSpPr>
        <p:spPr>
          <a:xfrm>
            <a:off x="365760" y="1600201"/>
            <a:ext cx="11216640" cy="4353559"/>
          </a:xfrm>
        </p:spPr>
        <p:txBody>
          <a:bodyPr/>
          <a:lstStyle/>
          <a:p>
            <a:r>
              <a:rPr lang="es-ES" dirty="0"/>
              <a:t>Suele ser un diagnóstico clínico-analítico y requiere:</a:t>
            </a:r>
          </a:p>
          <a:p>
            <a:pPr lvl="1"/>
            <a:r>
              <a:rPr lang="es-ES" altLang="en-US" sz="2400" b="1" dirty="0">
                <a:latin typeface="Calibri" panose="020F0502020204030204" pitchFamily="34" charset="0"/>
                <a:cs typeface="Calibri" panose="020F0502020204030204" pitchFamily="34" charset="0"/>
              </a:rPr>
              <a:t>Diabetes + Nefropatía</a:t>
            </a:r>
            <a:r>
              <a:rPr lang="es-ES" altLang="en-US" sz="2400" dirty="0">
                <a:latin typeface="Calibri" panose="020F0502020204030204" pitchFamily="34" charset="0"/>
                <a:cs typeface="Calibri" panose="020F0502020204030204" pitchFamily="34" charset="0"/>
              </a:rPr>
              <a:t>: Albuminuria &gt;300 mg/d (concepto clásico)</a:t>
            </a:r>
          </a:p>
          <a:p>
            <a:pPr lvl="1"/>
            <a:r>
              <a:rPr lang="es-ES" altLang="en-US" sz="2400" dirty="0">
                <a:latin typeface="Calibri" panose="020F0502020204030204" pitchFamily="34" charset="0"/>
                <a:cs typeface="Calibri" panose="020F0502020204030204" pitchFamily="34" charset="0"/>
              </a:rPr>
              <a:t> </a:t>
            </a:r>
            <a:r>
              <a:rPr lang="es-ES" altLang="en-US" sz="2400" b="1" dirty="0">
                <a:latin typeface="Calibri" panose="020F0502020204030204" pitchFamily="34" charset="0"/>
                <a:cs typeface="Calibri" panose="020F0502020204030204" pitchFamily="34" charset="0"/>
              </a:rPr>
              <a:t>Nefropatía atribuible a diabetes mellitus</a:t>
            </a:r>
            <a:r>
              <a:rPr lang="es-ES" altLang="en-US" sz="2400" dirty="0">
                <a:latin typeface="Calibri" panose="020F0502020204030204" pitchFamily="34" charset="0"/>
                <a:cs typeface="Calibri" panose="020F0502020204030204" pitchFamily="34" charset="0"/>
              </a:rPr>
              <a:t>:</a:t>
            </a:r>
          </a:p>
          <a:p>
            <a:pPr lvl="2"/>
            <a:r>
              <a:rPr lang="es-ES" altLang="en-US" dirty="0">
                <a:latin typeface="Calibri" panose="020F0502020204030204" pitchFamily="34" charset="0"/>
                <a:cs typeface="Calibri" panose="020F0502020204030204" pitchFamily="34" charset="0"/>
              </a:rPr>
              <a:t>Presencia de patología </a:t>
            </a:r>
            <a:r>
              <a:rPr lang="es-ES" altLang="en-US" dirty="0" err="1">
                <a:latin typeface="Calibri" panose="020F0502020204030204" pitchFamily="34" charset="0"/>
                <a:cs typeface="Calibri" panose="020F0502020204030204" pitchFamily="34" charset="0"/>
              </a:rPr>
              <a:t>metadiabética</a:t>
            </a:r>
            <a:r>
              <a:rPr lang="es-ES" altLang="en-US" dirty="0">
                <a:latin typeface="Calibri" panose="020F0502020204030204" pitchFamily="34" charset="0"/>
                <a:cs typeface="Calibri" panose="020F0502020204030204" pitchFamily="34" charset="0"/>
              </a:rPr>
              <a:t> (retinopatía, neuropatía, pie diabético, gastropatía,…), en general mal control metabólico y de los factores de riesgo CV.</a:t>
            </a:r>
          </a:p>
          <a:p>
            <a:pPr lvl="2"/>
            <a:r>
              <a:rPr lang="es-ES" altLang="en-US" dirty="0">
                <a:latin typeface="Calibri" panose="020F0502020204030204" pitchFamily="34" charset="0"/>
                <a:cs typeface="Calibri" panose="020F0502020204030204" pitchFamily="34" charset="0"/>
              </a:rPr>
              <a:t>Ojo: la retinopatía está ausente en el 30 % de los pacientes con DM2 y nefropatía diabética</a:t>
            </a:r>
          </a:p>
          <a:p>
            <a:pPr lvl="1"/>
            <a:r>
              <a:rPr lang="es-ES" altLang="en-US" sz="2400" dirty="0">
                <a:latin typeface="Calibri" panose="020F0502020204030204" pitchFamily="34" charset="0"/>
                <a:cs typeface="Calibri" panose="020F0502020204030204" pitchFamily="34" charset="0"/>
              </a:rPr>
              <a:t> </a:t>
            </a:r>
            <a:r>
              <a:rPr lang="es-ES" altLang="en-US" sz="2400" b="1" dirty="0">
                <a:latin typeface="Calibri" panose="020F0502020204030204" pitchFamily="34" charset="0"/>
                <a:cs typeface="Calibri" panose="020F0502020204030204" pitchFamily="34" charset="0"/>
              </a:rPr>
              <a:t>Nefropatía que no tenga otra causa</a:t>
            </a:r>
            <a:r>
              <a:rPr lang="es-ES" altLang="en-US" sz="2400" dirty="0">
                <a:latin typeface="Calibri" panose="020F0502020204030204" pitchFamily="34" charset="0"/>
                <a:cs typeface="Calibri" panose="020F0502020204030204" pitchFamily="34" charset="0"/>
              </a:rPr>
              <a:t>:</a:t>
            </a:r>
          </a:p>
          <a:p>
            <a:pPr lvl="2"/>
            <a:r>
              <a:rPr lang="es-ES" altLang="en-US" dirty="0">
                <a:latin typeface="Calibri" panose="020F0502020204030204" pitchFamily="34" charset="0"/>
                <a:cs typeface="Calibri" panose="020F0502020204030204" pitchFamily="34" charset="0"/>
              </a:rPr>
              <a:t>Ausencia de datos de otra nefropatía</a:t>
            </a:r>
          </a:p>
          <a:p>
            <a:pPr marL="457200" lvl="0" indent="-457200" defTabSz="762000" eaLnBrk="0" fontAlgn="base" hangingPunct="0">
              <a:spcBef>
                <a:spcPct val="50000"/>
              </a:spcBef>
              <a:spcAft>
                <a:spcPct val="0"/>
              </a:spcAft>
              <a:buClr>
                <a:srgbClr val="FF6633"/>
              </a:buClr>
              <a:buSzPct val="150000"/>
              <a:buFontTx/>
              <a:buChar char="•"/>
              <a:defRPr/>
            </a:pPr>
            <a:endParaRPr lang="es-ES" altLang="en-US" sz="2400" b="1" dirty="0">
              <a:solidFill>
                <a:srgbClr val="000000"/>
              </a:solidFill>
              <a:latin typeface="Calibri" panose="020F0502020204030204" pitchFamily="34" charset="0"/>
              <a:cs typeface="Calibri" panose="020F0502020204030204" pitchFamily="34" charset="0"/>
            </a:endParaRPr>
          </a:p>
          <a:p>
            <a:pPr marL="457200" lvl="0" indent="-457200" defTabSz="762000" fontAlgn="base">
              <a:spcBef>
                <a:spcPct val="0"/>
              </a:spcBef>
              <a:spcAft>
                <a:spcPct val="0"/>
              </a:spcAft>
              <a:buNone/>
              <a:defRPr/>
            </a:pPr>
            <a:endParaRPr lang="es-ES" altLang="en-US" sz="2400" b="1" dirty="0">
              <a:solidFill>
                <a:srgbClr val="000000"/>
              </a:solidFill>
              <a:latin typeface="Calibri" panose="020F0502020204030204" pitchFamily="34" charset="0"/>
              <a:cs typeface="Calibri" panose="020F0502020204030204" pitchFamily="34" charset="0"/>
            </a:endParaRPr>
          </a:p>
          <a:p>
            <a:pPr lvl="1"/>
            <a:endParaRPr lang="es-ES" dirty="0"/>
          </a:p>
          <a:p>
            <a:endParaRPr lang="es-ES" dirty="0"/>
          </a:p>
        </p:txBody>
      </p:sp>
      <p:sp>
        <p:nvSpPr>
          <p:cNvPr id="4" name="CuadroTexto 3">
            <a:extLst>
              <a:ext uri="{FF2B5EF4-FFF2-40B4-BE49-F238E27FC236}">
                <a16:creationId xmlns:a16="http://schemas.microsoft.com/office/drawing/2014/main" id="{E9DB6918-FD8B-DD46-B280-019B12CD008C}"/>
              </a:ext>
            </a:extLst>
          </p:cNvPr>
          <p:cNvSpPr txBox="1"/>
          <p:nvPr/>
        </p:nvSpPr>
        <p:spPr>
          <a:xfrm>
            <a:off x="609600" y="5769094"/>
            <a:ext cx="11091306" cy="954107"/>
          </a:xfrm>
          <a:prstGeom prst="rect">
            <a:avLst/>
          </a:prstGeom>
          <a:noFill/>
        </p:spPr>
        <p:txBody>
          <a:bodyPr wrap="none" rtlCol="0">
            <a:spAutoFit/>
          </a:bodyPr>
          <a:lstStyle/>
          <a:p>
            <a:r>
              <a:rPr lang="es-ES" dirty="0"/>
              <a:t>Diagnóstico clínico + presencia de albuminuria (nefropatía incipiente) o proteinuria ( nefropatía establecida) </a:t>
            </a:r>
            <a:r>
              <a:rPr lang="es-ES" dirty="0">
                <a:sym typeface="Symbol" pitchFamily="2" charset="2"/>
              </a:rPr>
              <a:t></a:t>
            </a:r>
            <a:r>
              <a:rPr lang="es-ES" dirty="0"/>
              <a:t> ↓FGe</a:t>
            </a:r>
          </a:p>
          <a:p>
            <a:endParaRPr lang="es-ES" dirty="0"/>
          </a:p>
          <a:p>
            <a:r>
              <a:rPr lang="es-ES" sz="2000" b="1" dirty="0"/>
              <a:t>Si se sospecha no precisa biopsia renal </a:t>
            </a:r>
          </a:p>
        </p:txBody>
      </p:sp>
    </p:spTree>
    <p:extLst>
      <p:ext uri="{BB962C8B-B14F-4D97-AF65-F5344CB8AC3E}">
        <p14:creationId xmlns:p14="http://schemas.microsoft.com/office/powerpoint/2010/main" val="3118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6860" y="125494"/>
            <a:ext cx="8686800" cy="974004"/>
          </a:xfrm>
        </p:spPr>
        <p:txBody>
          <a:bodyPr vert="horz" lIns="91440" tIns="45720" rIns="91440" bIns="45720" rtlCol="0" anchor="ctr">
            <a:noAutofit/>
          </a:bodyPr>
          <a:lstStyle/>
          <a:p>
            <a:r>
              <a:rPr lang="es-ES" sz="2800" b="1" dirty="0"/>
              <a:t>Factores que favorecen el diagnóstico de la enfermedad renal diabética vs. otro tipo de nefropatía</a:t>
            </a:r>
          </a:p>
        </p:txBody>
      </p:sp>
      <p:graphicFrame>
        <p:nvGraphicFramePr>
          <p:cNvPr id="4" name="Tabla 3"/>
          <p:cNvGraphicFramePr>
            <a:graphicFrameLocks noGrp="1"/>
          </p:cNvGraphicFramePr>
          <p:nvPr>
            <p:extLst>
              <p:ext uri="{D42A27DB-BD31-4B8C-83A1-F6EECF244321}">
                <p14:modId xmlns:p14="http://schemas.microsoft.com/office/powerpoint/2010/main" val="667874461"/>
              </p:ext>
            </p:extLst>
          </p:nvPr>
        </p:nvGraphicFramePr>
        <p:xfrm>
          <a:off x="914400" y="1180373"/>
          <a:ext cx="10247585" cy="4913263"/>
        </p:xfrm>
        <a:graphic>
          <a:graphicData uri="http://schemas.openxmlformats.org/drawingml/2006/table">
            <a:tbl>
              <a:tblPr firstRow="1" bandRow="1">
                <a:tableStyleId>{21E4AEA4-8DFA-4A89-87EB-49C32662AFE0}</a:tableStyleId>
              </a:tblPr>
              <a:tblGrid>
                <a:gridCol w="4101909">
                  <a:extLst>
                    <a:ext uri="{9D8B030D-6E8A-4147-A177-3AD203B41FA5}">
                      <a16:colId xmlns:a16="http://schemas.microsoft.com/office/drawing/2014/main" val="20000"/>
                    </a:ext>
                  </a:extLst>
                </a:gridCol>
                <a:gridCol w="6145676">
                  <a:extLst>
                    <a:ext uri="{9D8B030D-6E8A-4147-A177-3AD203B41FA5}">
                      <a16:colId xmlns:a16="http://schemas.microsoft.com/office/drawing/2014/main" val="20001"/>
                    </a:ext>
                  </a:extLst>
                </a:gridCol>
              </a:tblGrid>
              <a:tr h="424789">
                <a:tc>
                  <a:txBody>
                    <a:bodyPr/>
                    <a:lstStyle/>
                    <a:p>
                      <a:r>
                        <a:rPr lang="es-ES" sz="2000" dirty="0">
                          <a:latin typeface="+mj-lt"/>
                        </a:rPr>
                        <a:t>A favor de ERC diabética</a:t>
                      </a:r>
                    </a:p>
                  </a:txBody>
                  <a:tcPr/>
                </a:tc>
                <a:tc>
                  <a:txBody>
                    <a:bodyPr/>
                    <a:lstStyle/>
                    <a:p>
                      <a:r>
                        <a:rPr lang="es-ES" sz="2000" dirty="0">
                          <a:latin typeface="+mj-lt"/>
                        </a:rPr>
                        <a:t>A favor de nefropatía no</a:t>
                      </a:r>
                      <a:r>
                        <a:rPr lang="es-ES" sz="2000" baseline="0" dirty="0">
                          <a:latin typeface="+mj-lt"/>
                        </a:rPr>
                        <a:t> diabética</a:t>
                      </a:r>
                      <a:endParaRPr lang="es-ES" sz="2000" dirty="0">
                        <a:latin typeface="+mj-lt"/>
                      </a:endParaRPr>
                    </a:p>
                  </a:txBody>
                  <a:tcPr/>
                </a:tc>
                <a:extLst>
                  <a:ext uri="{0D108BD9-81ED-4DB2-BD59-A6C34878D82A}">
                    <a16:rowId xmlns:a16="http://schemas.microsoft.com/office/drawing/2014/main" val="10000"/>
                  </a:ext>
                </a:extLst>
              </a:tr>
              <a:tr h="397559">
                <a:tc>
                  <a:txBody>
                    <a:bodyPr/>
                    <a:lstStyle/>
                    <a:p>
                      <a:r>
                        <a:rPr lang="es-ES" sz="2000" dirty="0">
                          <a:latin typeface="+mj-lt"/>
                        </a:rPr>
                        <a:t>Albuminuria persistente</a:t>
                      </a:r>
                    </a:p>
                  </a:txBody>
                  <a:tcPr/>
                </a:tc>
                <a:tc>
                  <a:txBody>
                    <a:bodyPr/>
                    <a:lstStyle/>
                    <a:p>
                      <a:r>
                        <a:rPr lang="es-ES" sz="2000" dirty="0">
                          <a:latin typeface="+mj-lt"/>
                        </a:rPr>
                        <a:t>Proteinuria extrema (&gt;6 g/día)</a:t>
                      </a:r>
                    </a:p>
                  </a:txBody>
                  <a:tcPr/>
                </a:tc>
                <a:extLst>
                  <a:ext uri="{0D108BD9-81ED-4DB2-BD59-A6C34878D82A}">
                    <a16:rowId xmlns:a16="http://schemas.microsoft.com/office/drawing/2014/main" val="10001"/>
                  </a:ext>
                </a:extLst>
              </a:tr>
              <a:tr h="687815">
                <a:tc>
                  <a:txBody>
                    <a:bodyPr/>
                    <a:lstStyle/>
                    <a:p>
                      <a:r>
                        <a:rPr lang="es-ES" sz="2000" dirty="0">
                          <a:latin typeface="+mj-lt"/>
                        </a:rPr>
                        <a:t>Sedimento urinario </a:t>
                      </a:r>
                      <a:r>
                        <a:rPr lang="es-ES" sz="2000" dirty="0">
                          <a:latin typeface="+mj-lt"/>
                          <a:cs typeface="Times New Roman" panose="02020603050405020304" pitchFamily="18" charset="0"/>
                        </a:rPr>
                        <a:t>«</a:t>
                      </a:r>
                      <a:r>
                        <a:rPr lang="es-ES" sz="2000" dirty="0">
                          <a:latin typeface="+mj-lt"/>
                        </a:rPr>
                        <a:t>limpio</a:t>
                      </a:r>
                      <a:r>
                        <a:rPr lang="es-ES" sz="2000" dirty="0">
                          <a:latin typeface="+mj-lt"/>
                          <a:cs typeface="Times New Roman" panose="02020603050405020304" pitchFamily="18" charset="0"/>
                        </a:rPr>
                        <a:t>»</a:t>
                      </a:r>
                      <a:endParaRPr lang="es-ES" sz="2000" dirty="0">
                        <a:latin typeface="+mj-lt"/>
                      </a:endParaRPr>
                    </a:p>
                  </a:txBody>
                  <a:tcPr/>
                </a:tc>
                <a:tc>
                  <a:txBody>
                    <a:bodyPr/>
                    <a:lstStyle/>
                    <a:p>
                      <a:r>
                        <a:rPr lang="es-ES" sz="2000" dirty="0">
                          <a:latin typeface="+mj-lt"/>
                        </a:rPr>
                        <a:t>Hematuria persistente (micro o macroscópica) o sedimento urinario activo</a:t>
                      </a:r>
                    </a:p>
                  </a:txBody>
                  <a:tcPr/>
                </a:tc>
                <a:extLst>
                  <a:ext uri="{0D108BD9-81ED-4DB2-BD59-A6C34878D82A}">
                    <a16:rowId xmlns:a16="http://schemas.microsoft.com/office/drawing/2014/main" val="10002"/>
                  </a:ext>
                </a:extLst>
              </a:tr>
              <a:tr h="397559">
                <a:tc>
                  <a:txBody>
                    <a:bodyPr/>
                    <a:lstStyle/>
                    <a:p>
                      <a:r>
                        <a:rPr lang="es-ES" sz="2000" dirty="0">
                          <a:latin typeface="+mj-lt"/>
                        </a:rPr>
                        <a:t>Progresión lenta de la nefropatía</a:t>
                      </a:r>
                    </a:p>
                  </a:txBody>
                  <a:tcPr/>
                </a:tc>
                <a:tc>
                  <a:txBody>
                    <a:bodyPr/>
                    <a:lstStyle/>
                    <a:p>
                      <a:r>
                        <a:rPr lang="es-ES" sz="2000" dirty="0">
                          <a:latin typeface="+mj-lt"/>
                        </a:rPr>
                        <a:t>Deterioro rápido del FGe</a:t>
                      </a:r>
                    </a:p>
                  </a:txBody>
                  <a:tcPr/>
                </a:tc>
                <a:extLst>
                  <a:ext uri="{0D108BD9-81ED-4DB2-BD59-A6C34878D82A}">
                    <a16:rowId xmlns:a16="http://schemas.microsoft.com/office/drawing/2014/main" val="10003"/>
                  </a:ext>
                </a:extLst>
              </a:tr>
              <a:tr h="397559">
                <a:tc>
                  <a:txBody>
                    <a:bodyPr/>
                    <a:lstStyle/>
                    <a:p>
                      <a:r>
                        <a:rPr lang="es-ES" sz="2000" dirty="0">
                          <a:latin typeface="+mj-lt"/>
                        </a:rPr>
                        <a:t>FGe</a:t>
                      </a:r>
                      <a:r>
                        <a:rPr lang="es-ES" sz="2000" baseline="0" dirty="0">
                          <a:latin typeface="+mj-lt"/>
                        </a:rPr>
                        <a:t> disminuido con proteinuria</a:t>
                      </a:r>
                      <a:endParaRPr lang="es-ES" sz="2000" dirty="0">
                        <a:latin typeface="+mj-lt"/>
                      </a:endParaRPr>
                    </a:p>
                  </a:txBody>
                  <a:tcPr/>
                </a:tc>
                <a:tc>
                  <a:txBody>
                    <a:bodyPr/>
                    <a:lstStyle/>
                    <a:p>
                      <a:r>
                        <a:rPr lang="es-ES" sz="2000" dirty="0">
                          <a:latin typeface="+mj-lt"/>
                        </a:rPr>
                        <a:t>FGe</a:t>
                      </a:r>
                      <a:r>
                        <a:rPr lang="es-ES" sz="2000" baseline="0" dirty="0">
                          <a:latin typeface="+mj-lt"/>
                        </a:rPr>
                        <a:t> disminuido con escasa o nula proteinuria</a:t>
                      </a:r>
                      <a:endParaRPr lang="es-ES" sz="2000" dirty="0">
                        <a:latin typeface="+mj-lt"/>
                      </a:endParaRPr>
                    </a:p>
                  </a:txBody>
                  <a:tcPr/>
                </a:tc>
                <a:extLst>
                  <a:ext uri="{0D108BD9-81ED-4DB2-BD59-A6C34878D82A}">
                    <a16:rowId xmlns:a16="http://schemas.microsoft.com/office/drawing/2014/main" val="10004"/>
                  </a:ext>
                </a:extLst>
              </a:tr>
              <a:tr h="687815">
                <a:tc>
                  <a:txBody>
                    <a:bodyPr/>
                    <a:lstStyle/>
                    <a:p>
                      <a:r>
                        <a:rPr lang="es-ES" sz="2000" dirty="0">
                          <a:latin typeface="+mj-lt"/>
                        </a:rPr>
                        <a:t>Otras complicaciones diabéticas en DM de &gt;5 años de evolución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latin typeface="+mj-lt"/>
                        </a:rPr>
                        <a:t>Ausencia de retinopatía diabética u otras complicaciones de a DM (neuropatía, pie diabético,…)</a:t>
                      </a:r>
                    </a:p>
                  </a:txBody>
                  <a:tcPr/>
                </a:tc>
                <a:extLst>
                  <a:ext uri="{0D108BD9-81ED-4DB2-BD59-A6C34878D82A}">
                    <a16:rowId xmlns:a16="http://schemas.microsoft.com/office/drawing/2014/main" val="10005"/>
                  </a:ext>
                </a:extLst>
              </a:tr>
              <a:tr h="397559">
                <a:tc>
                  <a:txBody>
                    <a:bodyPr/>
                    <a:lstStyle/>
                    <a:p>
                      <a:r>
                        <a:rPr lang="es-ES" sz="2000" dirty="0">
                          <a:latin typeface="+mj-lt"/>
                        </a:rPr>
                        <a:t>Retinopatía diabética</a:t>
                      </a:r>
                    </a:p>
                  </a:txBody>
                  <a:tcPr/>
                </a:tc>
                <a:tc>
                  <a:txBody>
                    <a:bodyPr/>
                    <a:lstStyle/>
                    <a:p>
                      <a:r>
                        <a:rPr lang="es-ES" sz="2000" dirty="0">
                          <a:latin typeface="+mj-lt"/>
                        </a:rPr>
                        <a:t>Historia familiar de ERC</a:t>
                      </a:r>
                      <a:r>
                        <a:rPr lang="es-ES" sz="2000" baseline="0" dirty="0">
                          <a:latin typeface="+mj-lt"/>
                        </a:rPr>
                        <a:t> no diabética</a:t>
                      </a:r>
                      <a:endParaRPr lang="es-ES" sz="2000" dirty="0">
                        <a:latin typeface="+mj-lt"/>
                      </a:endParaRPr>
                    </a:p>
                  </a:txBody>
                  <a:tcPr/>
                </a:tc>
                <a:extLst>
                  <a:ext uri="{0D108BD9-81ED-4DB2-BD59-A6C34878D82A}">
                    <a16:rowId xmlns:a16="http://schemas.microsoft.com/office/drawing/2014/main" val="10006"/>
                  </a:ext>
                </a:extLst>
              </a:tr>
              <a:tr h="397559">
                <a:tc>
                  <a:txBody>
                    <a:bodyPr/>
                    <a:lstStyle/>
                    <a:p>
                      <a:endParaRPr lang="es-ES" sz="2000" dirty="0">
                        <a:latin typeface="+mj-lt"/>
                      </a:endParaRPr>
                    </a:p>
                  </a:txBody>
                  <a:tcPr/>
                </a:tc>
                <a:tc>
                  <a:txBody>
                    <a:bodyPr/>
                    <a:lstStyle/>
                    <a:p>
                      <a:r>
                        <a:rPr lang="es-ES" sz="2000" dirty="0">
                          <a:latin typeface="+mj-lt"/>
                        </a:rPr>
                        <a:t>Signos o síntomas de enfermedad sistémica</a:t>
                      </a:r>
                    </a:p>
                  </a:txBody>
                  <a:tcPr/>
                </a:tc>
                <a:extLst>
                  <a:ext uri="{0D108BD9-81ED-4DB2-BD59-A6C34878D82A}">
                    <a16:rowId xmlns:a16="http://schemas.microsoft.com/office/drawing/2014/main" val="10007"/>
                  </a:ext>
                </a:extLst>
              </a:tr>
              <a:tr h="687815">
                <a:tc>
                  <a:txBody>
                    <a:bodyPr/>
                    <a:lstStyle/>
                    <a:p>
                      <a:endParaRPr lang="es-ES" sz="2000" dirty="0">
                        <a:latin typeface="+mj-lt"/>
                      </a:endParaRPr>
                    </a:p>
                  </a:txBody>
                  <a:tcPr/>
                </a:tc>
                <a:tc>
                  <a:txBody>
                    <a:bodyPr/>
                    <a:lstStyle/>
                    <a:p>
                      <a:r>
                        <a:rPr lang="es-ES" sz="2000" dirty="0">
                          <a:latin typeface="+mj-lt"/>
                        </a:rPr>
                        <a:t>&gt;30% de reducción del FGe en los 1-3 meses tras inicio del tratamiento con IECA o ARA II</a:t>
                      </a:r>
                    </a:p>
                  </a:txBody>
                  <a:tcPr/>
                </a:tc>
                <a:extLst>
                  <a:ext uri="{0D108BD9-81ED-4DB2-BD59-A6C34878D82A}">
                    <a16:rowId xmlns:a16="http://schemas.microsoft.com/office/drawing/2014/main" val="10008"/>
                  </a:ext>
                </a:extLst>
              </a:tr>
              <a:tr h="397559">
                <a:tc>
                  <a:txBody>
                    <a:bodyPr/>
                    <a:lstStyle/>
                    <a:p>
                      <a:endParaRPr lang="es-ES" sz="2000" dirty="0">
                        <a:latin typeface="+mj-lt"/>
                      </a:endParaRPr>
                    </a:p>
                  </a:txBody>
                  <a:tcPr/>
                </a:tc>
                <a:tc>
                  <a:txBody>
                    <a:bodyPr/>
                    <a:lstStyle/>
                    <a:p>
                      <a:r>
                        <a:rPr lang="es-ES" sz="2000" dirty="0">
                          <a:latin typeface="+mj-lt"/>
                        </a:rPr>
                        <a:t>Hipertensión arterial refractaria</a:t>
                      </a:r>
                    </a:p>
                  </a:txBody>
                  <a:tcPr/>
                </a:tc>
                <a:extLst>
                  <a:ext uri="{0D108BD9-81ED-4DB2-BD59-A6C34878D82A}">
                    <a16:rowId xmlns:a16="http://schemas.microsoft.com/office/drawing/2014/main" val="10009"/>
                  </a:ext>
                </a:extLst>
              </a:tr>
            </a:tbl>
          </a:graphicData>
        </a:graphic>
      </p:graphicFrame>
      <p:sp>
        <p:nvSpPr>
          <p:cNvPr id="5" name="CuadroTexto 4"/>
          <p:cNvSpPr txBox="1"/>
          <p:nvPr/>
        </p:nvSpPr>
        <p:spPr>
          <a:xfrm>
            <a:off x="142592" y="6211668"/>
            <a:ext cx="345883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Canadian Diabetes Association Clinical Practice Guidelines Expert Committee.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Can J Diabetes. 2013; 37: S129eS136.</a:t>
            </a:r>
          </a:p>
        </p:txBody>
      </p:sp>
      <p:sp>
        <p:nvSpPr>
          <p:cNvPr id="6" name="CuadroTexto 5"/>
          <p:cNvSpPr txBox="1"/>
          <p:nvPr/>
        </p:nvSpPr>
        <p:spPr>
          <a:xfrm>
            <a:off x="3556157" y="6211669"/>
            <a:ext cx="50796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0000"/>
                </a:solidFill>
                <a:effectLst/>
                <a:uLnTx/>
                <a:uFillTx/>
                <a:latin typeface="Calibri"/>
                <a:ea typeface="+mn-ea"/>
                <a:cs typeface="+mn-cs"/>
              </a:rPr>
              <a:t>ADA. Diabetes Care. 2013; supl 1: S11-S66.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0000"/>
                </a:solidFill>
                <a:effectLst/>
                <a:uLnTx/>
                <a:uFillTx/>
                <a:latin typeface="Calibri"/>
                <a:ea typeface="+mn-ea"/>
                <a:cs typeface="+mn-cs"/>
              </a:rPr>
              <a:t>Martinez-Castelao A, Gorriz JL. Nefrologia. 2014; 34(2): 243-262.</a:t>
            </a:r>
            <a:endParaRPr kumimoji="0" lang="hu-HU"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dirty="0">
                <a:ln>
                  <a:noFill/>
                </a:ln>
                <a:solidFill>
                  <a:prstClr val="black"/>
                </a:solidFill>
                <a:effectLst/>
                <a:uLnTx/>
                <a:uFillTx/>
                <a:latin typeface="Calibri"/>
                <a:ea typeface="+mn-ea"/>
                <a:cs typeface="+mn-cs"/>
              </a:rPr>
              <a:t>McFarlane P. Can J Diabetes</a:t>
            </a:r>
            <a:r>
              <a:rPr kumimoji="0" lang="es-ES" sz="1200" b="0" i="0" u="none" strike="noStrike" kern="1200" cap="none" spc="0" normalizeH="0" baseline="0" noProof="0" dirty="0">
                <a:ln>
                  <a:noFill/>
                </a:ln>
                <a:solidFill>
                  <a:prstClr val="black"/>
                </a:solidFill>
                <a:effectLst/>
                <a:uLnTx/>
                <a:uFillTx/>
                <a:latin typeface="Calibri"/>
                <a:ea typeface="+mn-ea"/>
                <a:cs typeface="+mn-cs"/>
              </a:rPr>
              <a:t>.</a:t>
            </a:r>
            <a:r>
              <a:rPr kumimoji="0" lang="hu-HU" sz="1200" b="0" i="0" u="none" strike="noStrike" kern="1200" cap="none" spc="0" normalizeH="0" baseline="0" noProof="0" dirty="0">
                <a:ln>
                  <a:noFill/>
                </a:ln>
                <a:solidFill>
                  <a:prstClr val="black"/>
                </a:solidFill>
                <a:effectLst/>
                <a:uLnTx/>
                <a:uFillTx/>
                <a:latin typeface="Calibri"/>
                <a:ea typeface="+mn-ea"/>
                <a:cs typeface="+mn-cs"/>
              </a:rPr>
              <a:t> 2013; 37: S129eS136</a:t>
            </a:r>
            <a:r>
              <a:rPr kumimoji="0" lang="es-ES" sz="12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56331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882E1-FE6F-FF4F-8473-1E941FB912C2}"/>
              </a:ext>
            </a:extLst>
          </p:cNvPr>
          <p:cNvSpPr>
            <a:spLocks noGrp="1"/>
          </p:cNvSpPr>
          <p:nvPr>
            <p:ph type="title"/>
          </p:nvPr>
        </p:nvSpPr>
        <p:spPr/>
        <p:txBody>
          <a:bodyPr>
            <a:noAutofit/>
          </a:bodyPr>
          <a:lstStyle/>
          <a:p>
            <a:r>
              <a:rPr lang="es-ES" sz="3200" b="1" dirty="0"/>
              <a:t>Una vez sospechemos nefropatía no diabética en un paciente con DM ¿Cuándo realizar una biopsia renal?</a:t>
            </a:r>
            <a:endParaRPr lang="es-ES" sz="3200" dirty="0"/>
          </a:p>
        </p:txBody>
      </p:sp>
      <p:sp>
        <p:nvSpPr>
          <p:cNvPr id="3" name="Marcador de contenido 2">
            <a:extLst>
              <a:ext uri="{FF2B5EF4-FFF2-40B4-BE49-F238E27FC236}">
                <a16:creationId xmlns:a16="http://schemas.microsoft.com/office/drawing/2014/main" id="{BFDA4CBE-00D9-EA4A-9AA4-3C4FDD9F4C31}"/>
              </a:ext>
            </a:extLst>
          </p:cNvPr>
          <p:cNvSpPr>
            <a:spLocks noGrp="1"/>
          </p:cNvSpPr>
          <p:nvPr>
            <p:ph idx="1"/>
          </p:nvPr>
        </p:nvSpPr>
        <p:spPr/>
        <p:txBody>
          <a:bodyPr>
            <a:normAutofit/>
          </a:bodyPr>
          <a:lstStyle/>
          <a:p>
            <a:r>
              <a:rPr lang="es-ES" sz="2400" dirty="0"/>
              <a:t>Proteinuria &gt; 1 g/g </a:t>
            </a:r>
            <a:r>
              <a:rPr lang="es-ES" altLang="es-ES_tradnl" sz="2400" dirty="0">
                <a:sym typeface="Wingdings" charset="2"/>
              </a:rPr>
              <a:t>con diabetes (DM1) &lt; 5 -10 años evolución sin retinopatía diabética.</a:t>
            </a:r>
          </a:p>
          <a:p>
            <a:r>
              <a:rPr lang="es-ES" sz="2400" dirty="0">
                <a:sym typeface="Wingdings" charset="2"/>
              </a:rPr>
              <a:t>Disminución rápida del FG en paciente sin retinopatía diabética.</a:t>
            </a:r>
          </a:p>
          <a:p>
            <a:r>
              <a:rPr lang="es-ES" sz="2400" dirty="0">
                <a:sym typeface="Wingdings" charset="2"/>
              </a:rPr>
              <a:t>Aparición brusca de </a:t>
            </a:r>
            <a:r>
              <a:rPr lang="es-ES" altLang="es-ES_tradnl" sz="2400" dirty="0">
                <a:sym typeface="Wingdings" charset="2"/>
              </a:rPr>
              <a:t>síndrome nefrótico o aumento rápido de la proteinuria.</a:t>
            </a:r>
          </a:p>
          <a:p>
            <a:r>
              <a:rPr lang="es-ES" altLang="es-ES_tradnl" sz="2400" dirty="0">
                <a:sym typeface="Wingdings" charset="2"/>
              </a:rPr>
              <a:t> Sedimento activo (micro o </a:t>
            </a:r>
            <a:r>
              <a:rPr lang="es-ES" altLang="es-ES_tradnl" sz="2400" dirty="0" err="1">
                <a:sym typeface="Wingdings" charset="2"/>
              </a:rPr>
              <a:t>macrohematuria</a:t>
            </a:r>
            <a:r>
              <a:rPr lang="es-ES" altLang="es-ES_tradnl" sz="2400" dirty="0">
                <a:sym typeface="Wingdings" charset="2"/>
              </a:rPr>
              <a:t>) no asociada a proceso infeccioso (ITU, </a:t>
            </a:r>
            <a:r>
              <a:rPr lang="es-ES" altLang="es-ES_tradnl" sz="2400" dirty="0" err="1">
                <a:sym typeface="Wingdings" charset="2"/>
              </a:rPr>
              <a:t>pielonefritis</a:t>
            </a:r>
            <a:r>
              <a:rPr lang="es-ES" altLang="es-ES_tradnl" sz="2400" dirty="0">
                <a:sym typeface="Wingdings" charset="2"/>
              </a:rPr>
              <a:t>, prostatitis,…) o cólico nefrítico.</a:t>
            </a:r>
          </a:p>
          <a:p>
            <a:r>
              <a:rPr lang="es-ES" sz="2400" dirty="0">
                <a:sym typeface="Wingdings" charset="2"/>
              </a:rPr>
              <a:t>Signos o </a:t>
            </a:r>
            <a:r>
              <a:rPr lang="es-ES" altLang="es-ES_tradnl" sz="2400" dirty="0">
                <a:sym typeface="Wingdings" charset="2"/>
              </a:rPr>
              <a:t>síntomas de otra enfermedad  sistémica.</a:t>
            </a:r>
          </a:p>
          <a:p>
            <a:r>
              <a:rPr lang="es-ES" sz="2400" dirty="0" err="1">
                <a:sym typeface="Wingdings" charset="2"/>
              </a:rPr>
              <a:t>Sdr</a:t>
            </a:r>
            <a:r>
              <a:rPr lang="es-ES" sz="2400" dirty="0">
                <a:sym typeface="Wingdings" charset="2"/>
              </a:rPr>
              <a:t> nefrótico en paciente con DM2 y duda razonable de otra nefropatía.</a:t>
            </a:r>
          </a:p>
          <a:p>
            <a:r>
              <a:rPr lang="es-ES" sz="2400" dirty="0">
                <a:sym typeface="Wingdings" charset="2"/>
              </a:rPr>
              <a:t>Insuficiencia renal aguda.</a:t>
            </a:r>
            <a:endParaRPr lang="es-ES" sz="2400" dirty="0"/>
          </a:p>
        </p:txBody>
      </p:sp>
      <p:sp>
        <p:nvSpPr>
          <p:cNvPr id="4" name="CuadroTexto 3">
            <a:extLst>
              <a:ext uri="{FF2B5EF4-FFF2-40B4-BE49-F238E27FC236}">
                <a16:creationId xmlns:a16="http://schemas.microsoft.com/office/drawing/2014/main" id="{5C0520E2-D584-DB47-8542-6D76624F345D}"/>
              </a:ext>
            </a:extLst>
          </p:cNvPr>
          <p:cNvSpPr txBox="1"/>
          <p:nvPr/>
        </p:nvSpPr>
        <p:spPr>
          <a:xfrm>
            <a:off x="7006923" y="6207126"/>
            <a:ext cx="4981877" cy="523220"/>
          </a:xfrm>
          <a:prstGeom prst="rect">
            <a:avLst/>
          </a:prstGeom>
          <a:noFill/>
        </p:spPr>
        <p:txBody>
          <a:bodyPr wrap="none" rtlCol="0">
            <a:spAutoFit/>
          </a:bodyPr>
          <a:lstStyle/>
          <a:p>
            <a:pPr algn="r"/>
            <a:r>
              <a:rPr lang="hu-HU" sz="1400" dirty="0" err="1">
                <a:solidFill>
                  <a:prstClr val="black"/>
                </a:solidFill>
              </a:rPr>
              <a:t>McFarlane</a:t>
            </a:r>
            <a:r>
              <a:rPr lang="hu-HU" sz="1400" dirty="0">
                <a:solidFill>
                  <a:prstClr val="black"/>
                </a:solidFill>
              </a:rPr>
              <a:t> P. </a:t>
            </a:r>
            <a:r>
              <a:rPr lang="hu-HU" sz="1400" dirty="0" err="1">
                <a:solidFill>
                  <a:prstClr val="black"/>
                </a:solidFill>
              </a:rPr>
              <a:t>Can</a:t>
            </a:r>
            <a:r>
              <a:rPr lang="hu-HU" sz="1400" dirty="0">
                <a:solidFill>
                  <a:prstClr val="black"/>
                </a:solidFill>
              </a:rPr>
              <a:t> J Diabetes</a:t>
            </a:r>
            <a:r>
              <a:rPr lang="es-ES" sz="1400" dirty="0">
                <a:solidFill>
                  <a:prstClr val="black"/>
                </a:solidFill>
              </a:rPr>
              <a:t>.</a:t>
            </a:r>
            <a:r>
              <a:rPr lang="hu-HU" sz="1400" dirty="0">
                <a:solidFill>
                  <a:prstClr val="black"/>
                </a:solidFill>
              </a:rPr>
              <a:t> 2013; 37: S129eS136</a:t>
            </a:r>
            <a:r>
              <a:rPr lang="es-ES" sz="1400" dirty="0">
                <a:solidFill>
                  <a:prstClr val="black"/>
                </a:solidFill>
              </a:rPr>
              <a:t>.</a:t>
            </a:r>
          </a:p>
          <a:p>
            <a:pPr algn="r"/>
            <a:r>
              <a:rPr lang="es-ES" sz="1400" dirty="0"/>
              <a:t>Bermejo S, </a:t>
            </a:r>
            <a:r>
              <a:rPr lang="es-ES" sz="1400" dirty="0" err="1"/>
              <a:t>Garcia</a:t>
            </a:r>
            <a:r>
              <a:rPr lang="es-ES" sz="1400" dirty="0"/>
              <a:t>-Carro C, Soler MJ  </a:t>
            </a:r>
            <a:r>
              <a:rPr lang="es-ES" sz="1400" i="1" dirty="0" err="1"/>
              <a:t>Nephrol</a:t>
            </a:r>
            <a:r>
              <a:rPr lang="es-ES" sz="1400" i="1" dirty="0"/>
              <a:t> Dial </a:t>
            </a:r>
            <a:r>
              <a:rPr lang="es-ES" sz="1400" i="1" dirty="0" err="1"/>
              <a:t>Transplant</a:t>
            </a:r>
            <a:r>
              <a:rPr lang="es-ES" sz="1400" i="1" dirty="0"/>
              <a:t> </a:t>
            </a:r>
            <a:r>
              <a:rPr lang="es-ES" sz="1400" dirty="0"/>
              <a:t>2019</a:t>
            </a:r>
          </a:p>
        </p:txBody>
      </p:sp>
    </p:spTree>
    <p:extLst>
      <p:ext uri="{BB962C8B-B14F-4D97-AF65-F5344CB8AC3E}">
        <p14:creationId xmlns:p14="http://schemas.microsoft.com/office/powerpoint/2010/main" val="261216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491D6-B4E1-2C4E-B62C-DA93C82384D8}"/>
              </a:ext>
            </a:extLst>
          </p:cNvPr>
          <p:cNvSpPr>
            <a:spLocks noGrp="1"/>
          </p:cNvSpPr>
          <p:nvPr>
            <p:ph type="title"/>
          </p:nvPr>
        </p:nvSpPr>
        <p:spPr>
          <a:xfrm>
            <a:off x="609600" y="274638"/>
            <a:ext cx="10972800" cy="961495"/>
          </a:xfrm>
        </p:spPr>
        <p:txBody>
          <a:bodyPr>
            <a:noAutofit/>
          </a:bodyPr>
          <a:lstStyle/>
          <a:p>
            <a:r>
              <a:rPr lang="es-ES" sz="3200" b="1" dirty="0"/>
              <a:t>Prevención y tratamiento de la nefropatía diabética: objetivos</a:t>
            </a:r>
          </a:p>
        </p:txBody>
      </p:sp>
      <p:sp>
        <p:nvSpPr>
          <p:cNvPr id="3" name="Marcador de contenido 2">
            <a:extLst>
              <a:ext uri="{FF2B5EF4-FFF2-40B4-BE49-F238E27FC236}">
                <a16:creationId xmlns:a16="http://schemas.microsoft.com/office/drawing/2014/main" id="{8FA114B0-152E-F745-80F7-840637102B42}"/>
              </a:ext>
            </a:extLst>
          </p:cNvPr>
          <p:cNvSpPr>
            <a:spLocks noGrp="1"/>
          </p:cNvSpPr>
          <p:nvPr>
            <p:ph idx="1"/>
          </p:nvPr>
        </p:nvSpPr>
        <p:spPr/>
        <p:txBody>
          <a:bodyPr>
            <a:normAutofit fontScale="85000" lnSpcReduction="20000"/>
          </a:bodyPr>
          <a:lstStyle/>
          <a:p>
            <a:pPr>
              <a:lnSpc>
                <a:spcPct val="110000"/>
              </a:lnSpc>
            </a:pPr>
            <a:r>
              <a:rPr lang="es-ES" sz="2800" b="1" dirty="0"/>
              <a:t>Mejorar la evolución de la nefropatía:</a:t>
            </a:r>
          </a:p>
          <a:p>
            <a:pPr lvl="1">
              <a:lnSpc>
                <a:spcPct val="120000"/>
              </a:lnSpc>
            </a:pPr>
            <a:r>
              <a:rPr lang="es-ES" sz="2400" dirty="0"/>
              <a:t>Control </a:t>
            </a:r>
            <a:r>
              <a:rPr lang="es-ES" altLang="en-US" sz="2400" dirty="0">
                <a:solidFill>
                  <a:srgbClr val="000000"/>
                </a:solidFill>
                <a:latin typeface="Calibri" panose="020F0502020204030204" pitchFamily="34" charset="0"/>
                <a:cs typeface="Calibri" panose="020F0502020204030204" pitchFamily="34" charset="0"/>
              </a:rPr>
              <a:t>glucemia: </a:t>
            </a:r>
            <a:r>
              <a:rPr lang="es-ES" altLang="en-US" sz="2400" dirty="0" err="1">
                <a:solidFill>
                  <a:srgbClr val="000000"/>
                </a:solidFill>
                <a:latin typeface="Calibri" panose="020F0502020204030204" pitchFamily="34" charset="0"/>
                <a:cs typeface="Calibri" panose="020F0502020204030204" pitchFamily="34" charset="0"/>
              </a:rPr>
              <a:t>Hb</a:t>
            </a:r>
            <a:r>
              <a:rPr lang="es-ES" altLang="en-US" sz="2400" dirty="0">
                <a:solidFill>
                  <a:srgbClr val="000000"/>
                </a:solidFill>
                <a:latin typeface="Calibri" panose="020F0502020204030204" pitchFamily="34" charset="0"/>
                <a:cs typeface="Calibri" panose="020F0502020204030204" pitchFamily="34" charset="0"/>
              </a:rPr>
              <a:t> </a:t>
            </a:r>
            <a:r>
              <a:rPr lang="es-ES" altLang="en-US" sz="2400" dirty="0" err="1">
                <a:solidFill>
                  <a:srgbClr val="000000"/>
                </a:solidFill>
                <a:latin typeface="Calibri" panose="020F0502020204030204" pitchFamily="34" charset="0"/>
                <a:cs typeface="Calibri" panose="020F0502020204030204" pitchFamily="34" charset="0"/>
              </a:rPr>
              <a:t>glicosilada</a:t>
            </a:r>
            <a:r>
              <a:rPr lang="es-ES" altLang="en-US" sz="2400" dirty="0">
                <a:solidFill>
                  <a:srgbClr val="000000"/>
                </a:solidFill>
                <a:latin typeface="Calibri" panose="020F0502020204030204" pitchFamily="34" charset="0"/>
                <a:cs typeface="Calibri" panose="020F0502020204030204" pitchFamily="34" charset="0"/>
              </a:rPr>
              <a:t> &lt;6.5%</a:t>
            </a:r>
          </a:p>
          <a:p>
            <a:pPr lvl="1">
              <a:lnSpc>
                <a:spcPct val="120000"/>
              </a:lnSpc>
            </a:pPr>
            <a:r>
              <a:rPr lang="es-ES" sz="2400" dirty="0"/>
              <a:t>Control de PA: </a:t>
            </a:r>
            <a:r>
              <a:rPr lang="es-ES" altLang="en-US" sz="2400" dirty="0">
                <a:solidFill>
                  <a:srgbClr val="000000"/>
                </a:solidFill>
                <a:latin typeface="Calibri" panose="020F0502020204030204" pitchFamily="34" charset="0"/>
                <a:cs typeface="Calibri" panose="020F0502020204030204" pitchFamily="34" charset="0"/>
              </a:rPr>
              <a:t> ≤130/80  </a:t>
            </a:r>
            <a:r>
              <a:rPr lang="es-ES" altLang="en-US" sz="2400" dirty="0" err="1">
                <a:solidFill>
                  <a:srgbClr val="000000"/>
                </a:solidFill>
                <a:latin typeface="Calibri" panose="020F0502020204030204" pitchFamily="34" charset="0"/>
                <a:cs typeface="Calibri" panose="020F0502020204030204" pitchFamily="34" charset="0"/>
              </a:rPr>
              <a:t>mmHg</a:t>
            </a:r>
            <a:r>
              <a:rPr lang="es-ES" altLang="en-US" sz="2400" dirty="0">
                <a:solidFill>
                  <a:srgbClr val="000000"/>
                </a:solidFill>
                <a:latin typeface="Calibri" panose="020F0502020204030204" pitchFamily="34" charset="0"/>
                <a:cs typeface="Calibri" panose="020F0502020204030204" pitchFamily="34" charset="0"/>
              </a:rPr>
              <a:t> si albuminuria &gt; 30 mg/g</a:t>
            </a:r>
            <a:endParaRPr lang="es-ES" sz="2400" dirty="0"/>
          </a:p>
          <a:p>
            <a:pPr lvl="1">
              <a:lnSpc>
                <a:spcPct val="120000"/>
              </a:lnSpc>
            </a:pPr>
            <a:r>
              <a:rPr lang="es-ES" sz="2400" dirty="0"/>
              <a:t>Bloqueo del SRAA (IECA </a:t>
            </a:r>
            <a:r>
              <a:rPr lang="es-ES" sz="2400" dirty="0">
                <a:solidFill>
                  <a:srgbClr val="FF0000"/>
                </a:solidFill>
              </a:rPr>
              <a:t>o</a:t>
            </a:r>
            <a:r>
              <a:rPr lang="es-ES" sz="2400" dirty="0"/>
              <a:t> ARA II) </a:t>
            </a:r>
            <a:r>
              <a:rPr lang="es-ES" altLang="en-US" sz="2400" dirty="0">
                <a:solidFill>
                  <a:srgbClr val="000000"/>
                </a:solidFill>
                <a:latin typeface="Calibri" panose="020F0502020204030204" pitchFamily="34" charset="0"/>
                <a:cs typeface="Calibri" panose="020F0502020204030204" pitchFamily="34" charset="0"/>
              </a:rPr>
              <a:t>si albuminuria ≥30 mg/g</a:t>
            </a:r>
          </a:p>
          <a:p>
            <a:pPr lvl="1">
              <a:lnSpc>
                <a:spcPct val="120000"/>
              </a:lnSpc>
            </a:pPr>
            <a:r>
              <a:rPr lang="es-ES" sz="2400" dirty="0">
                <a:solidFill>
                  <a:srgbClr val="000000"/>
                </a:solidFill>
                <a:latin typeface="Calibri" panose="020F0502020204030204" pitchFamily="34" charset="0"/>
                <a:cs typeface="Calibri" panose="020F0502020204030204" pitchFamily="34" charset="0"/>
              </a:rPr>
              <a:t>Otros tratamientos </a:t>
            </a:r>
            <a:r>
              <a:rPr lang="es-ES" sz="2400" dirty="0" err="1">
                <a:solidFill>
                  <a:srgbClr val="000000"/>
                </a:solidFill>
                <a:latin typeface="Calibri" panose="020F0502020204030204" pitchFamily="34" charset="0"/>
                <a:cs typeface="Calibri" panose="020F0502020204030204" pitchFamily="34" charset="0"/>
              </a:rPr>
              <a:t>nefroprotectores</a:t>
            </a:r>
            <a:endParaRPr lang="es-ES" sz="2400" dirty="0"/>
          </a:p>
          <a:p>
            <a:pPr>
              <a:lnSpc>
                <a:spcPct val="120000"/>
              </a:lnSpc>
            </a:pPr>
            <a:r>
              <a:rPr lang="es-ES" sz="2800" b="1" dirty="0"/>
              <a:t>Prevención y control de otros factores de progresión renal y riesgo CV:</a:t>
            </a:r>
          </a:p>
          <a:p>
            <a:pPr lvl="1">
              <a:lnSpc>
                <a:spcPct val="120000"/>
              </a:lnSpc>
            </a:pPr>
            <a:r>
              <a:rPr lang="es-ES" sz="2000" dirty="0"/>
              <a:t>Estilo de vida: </a:t>
            </a:r>
            <a:r>
              <a:rPr lang="es-ES" altLang="en-US" sz="2000" dirty="0">
                <a:solidFill>
                  <a:srgbClr val="000000"/>
                </a:solidFill>
                <a:latin typeface="Calibri" panose="020F0502020204030204" pitchFamily="34" charset="0"/>
                <a:cs typeface="Calibri" panose="020F0502020204030204" pitchFamily="34" charset="0"/>
              </a:rPr>
              <a:t>vida: No fumar, ejercicio, dieta pobre en sal,</a:t>
            </a:r>
            <a:r>
              <a:rPr lang="es-ES" altLang="en-US" sz="2000" dirty="0">
                <a:latin typeface="Calibri" panose="020F0502020204030204" pitchFamily="34" charset="0"/>
                <a:cs typeface="Calibri" panose="020F0502020204030204" pitchFamily="34" charset="0"/>
              </a:rPr>
              <a:t> </a:t>
            </a:r>
            <a:r>
              <a:rPr lang="es-ES" altLang="en-US" sz="2000" b="1" dirty="0">
                <a:latin typeface="Calibri" panose="020F0502020204030204" pitchFamily="34" charset="0"/>
                <a:cs typeface="Calibri" panose="020F0502020204030204" pitchFamily="34" charset="0"/>
              </a:rPr>
              <a:t>evitar sobrepeso/obesidad.</a:t>
            </a:r>
          </a:p>
          <a:p>
            <a:pPr lvl="1">
              <a:lnSpc>
                <a:spcPct val="120000"/>
              </a:lnSpc>
            </a:pPr>
            <a:r>
              <a:rPr lang="es-ES" altLang="en-US" sz="2000" dirty="0">
                <a:latin typeface="Calibri" panose="020F0502020204030204" pitchFamily="34" charset="0"/>
                <a:cs typeface="Calibri" panose="020F0502020204030204" pitchFamily="34" charset="0"/>
              </a:rPr>
              <a:t>Dislipemia. Intentar conseguir objetivos LDL-c recomendados en </a:t>
            </a:r>
            <a:r>
              <a:rPr lang="es-ES" altLang="en-US" sz="2000" dirty="0" err="1">
                <a:latin typeface="Calibri" panose="020F0502020204030204" pitchFamily="34" charset="0"/>
                <a:cs typeface="Calibri" panose="020F0502020204030204" pitchFamily="34" charset="0"/>
              </a:rPr>
              <a:t>guias</a:t>
            </a:r>
            <a:r>
              <a:rPr lang="es-ES" altLang="en-US" sz="2000" dirty="0">
                <a:latin typeface="Calibri" panose="020F0502020204030204" pitchFamily="34" charset="0"/>
                <a:cs typeface="Calibri" panose="020F0502020204030204" pitchFamily="34" charset="0"/>
              </a:rPr>
              <a:t>.</a:t>
            </a:r>
          </a:p>
          <a:p>
            <a:pPr lvl="1">
              <a:lnSpc>
                <a:spcPct val="120000"/>
              </a:lnSpc>
            </a:pPr>
            <a:r>
              <a:rPr lang="es-ES" altLang="en-US" sz="2000" dirty="0">
                <a:latin typeface="Calibri" panose="020F0502020204030204" pitchFamily="34" charset="0"/>
                <a:cs typeface="Calibri" panose="020F0502020204030204" pitchFamily="34" charset="0"/>
              </a:rPr>
              <a:t>Antiagregación si indicación cardiopatía isquémica, AIT, vasculopatía periférica,…)</a:t>
            </a:r>
          </a:p>
          <a:p>
            <a:pPr lvl="1">
              <a:lnSpc>
                <a:spcPct val="120000"/>
              </a:lnSpc>
            </a:pPr>
            <a:endParaRPr lang="es-ES" sz="2000" dirty="0"/>
          </a:p>
          <a:p>
            <a:pPr>
              <a:lnSpc>
                <a:spcPct val="120000"/>
              </a:lnSpc>
            </a:pPr>
            <a:r>
              <a:rPr lang="es-ES" sz="2400" dirty="0"/>
              <a:t>Si hay progresión, evaluar para trasplante renal ( y páncreas en DM1) y preparar para otras terapias sustitutivas renales si no se trasplanta</a:t>
            </a:r>
          </a:p>
        </p:txBody>
      </p:sp>
    </p:spTree>
    <p:extLst>
      <p:ext uri="{BB962C8B-B14F-4D97-AF65-F5344CB8AC3E}">
        <p14:creationId xmlns:p14="http://schemas.microsoft.com/office/powerpoint/2010/main" val="91470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EB65AF5-7FDE-D442-950C-CDC15F790010}"/>
              </a:ext>
            </a:extLst>
          </p:cNvPr>
          <p:cNvSpPr>
            <a:spLocks noGrp="1"/>
          </p:cNvSpPr>
          <p:nvPr>
            <p:ph type="title"/>
          </p:nvPr>
        </p:nvSpPr>
        <p:spPr>
          <a:xfrm>
            <a:off x="838200" y="365125"/>
            <a:ext cx="10515600" cy="1057275"/>
          </a:xfrm>
        </p:spPr>
        <p:txBody>
          <a:bodyPr/>
          <a:lstStyle/>
          <a:p>
            <a:pPr algn="ctr"/>
            <a:r>
              <a:rPr lang="es-ES" b="1" dirty="0" err="1">
                <a:latin typeface="+mn-lt"/>
              </a:rPr>
              <a:t>Guión</a:t>
            </a:r>
            <a:r>
              <a:rPr lang="es-ES" b="1" dirty="0">
                <a:latin typeface="+mn-lt"/>
              </a:rPr>
              <a:t> de la clase</a:t>
            </a:r>
          </a:p>
        </p:txBody>
      </p:sp>
      <p:sp>
        <p:nvSpPr>
          <p:cNvPr id="4" name="Marcador de contenido 3">
            <a:extLst>
              <a:ext uri="{FF2B5EF4-FFF2-40B4-BE49-F238E27FC236}">
                <a16:creationId xmlns:a16="http://schemas.microsoft.com/office/drawing/2014/main" id="{110E417E-A35A-7D49-AFCB-3493F7ADEA48}"/>
              </a:ext>
            </a:extLst>
          </p:cNvPr>
          <p:cNvSpPr>
            <a:spLocks noGrp="1"/>
          </p:cNvSpPr>
          <p:nvPr>
            <p:ph idx="1"/>
          </p:nvPr>
        </p:nvSpPr>
        <p:spPr/>
        <p:txBody>
          <a:bodyPr>
            <a:normAutofit/>
          </a:bodyPr>
          <a:lstStyle/>
          <a:p>
            <a:r>
              <a:rPr lang="es-ES" dirty="0"/>
              <a:t>Concepto de nefropatía diabética (ND)</a:t>
            </a:r>
          </a:p>
          <a:p>
            <a:r>
              <a:rPr lang="es-ES" dirty="0"/>
              <a:t>Prevalencia, epidemiologia e importancia en el riesgo cardiovascular</a:t>
            </a:r>
          </a:p>
          <a:p>
            <a:r>
              <a:rPr lang="es-ES" dirty="0"/>
              <a:t>Factores de riesgo para la ND.</a:t>
            </a:r>
          </a:p>
          <a:p>
            <a:r>
              <a:rPr lang="es-ES" dirty="0"/>
              <a:t>Patogenia de la ND</a:t>
            </a:r>
          </a:p>
          <a:p>
            <a:r>
              <a:rPr lang="es-ES" dirty="0"/>
              <a:t>Cambios histológicos en la ND</a:t>
            </a:r>
          </a:p>
          <a:p>
            <a:r>
              <a:rPr lang="es-ES"/>
              <a:t>Diagnóstico e historia </a:t>
            </a:r>
            <a:r>
              <a:rPr lang="es-ES" dirty="0"/>
              <a:t>natural de la enfermedad.</a:t>
            </a:r>
          </a:p>
          <a:p>
            <a:r>
              <a:rPr lang="es-ES" dirty="0"/>
              <a:t>Diagnóstico de nefropatías no diabéticas en la DM</a:t>
            </a:r>
          </a:p>
          <a:p>
            <a:r>
              <a:rPr lang="es-ES" dirty="0"/>
              <a:t>Prevención y tratamiento de la ND</a:t>
            </a:r>
          </a:p>
        </p:txBody>
      </p:sp>
    </p:spTree>
    <p:extLst>
      <p:ext uri="{BB962C8B-B14F-4D97-AF65-F5344CB8AC3E}">
        <p14:creationId xmlns:p14="http://schemas.microsoft.com/office/powerpoint/2010/main" val="426355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491D6-B4E1-2C4E-B62C-DA93C82384D8}"/>
              </a:ext>
            </a:extLst>
          </p:cNvPr>
          <p:cNvSpPr>
            <a:spLocks noGrp="1"/>
          </p:cNvSpPr>
          <p:nvPr>
            <p:ph type="title"/>
          </p:nvPr>
        </p:nvSpPr>
        <p:spPr>
          <a:xfrm>
            <a:off x="609600" y="274638"/>
            <a:ext cx="10972800" cy="961495"/>
          </a:xfrm>
        </p:spPr>
        <p:txBody>
          <a:bodyPr>
            <a:noAutofit/>
          </a:bodyPr>
          <a:lstStyle/>
          <a:p>
            <a:r>
              <a:rPr lang="es-ES" sz="2800" b="1" dirty="0"/>
              <a:t>Prevención y tratamiento de la nefropatía diabética: Bloqueo del SRAA</a:t>
            </a:r>
          </a:p>
        </p:txBody>
      </p:sp>
      <p:sp>
        <p:nvSpPr>
          <p:cNvPr id="3" name="Marcador de contenido 2">
            <a:extLst>
              <a:ext uri="{FF2B5EF4-FFF2-40B4-BE49-F238E27FC236}">
                <a16:creationId xmlns:a16="http://schemas.microsoft.com/office/drawing/2014/main" id="{8FA114B0-152E-F745-80F7-840637102B42}"/>
              </a:ext>
            </a:extLst>
          </p:cNvPr>
          <p:cNvSpPr>
            <a:spLocks noGrp="1"/>
          </p:cNvSpPr>
          <p:nvPr>
            <p:ph idx="1"/>
          </p:nvPr>
        </p:nvSpPr>
        <p:spPr>
          <a:xfrm>
            <a:off x="609600" y="1380068"/>
            <a:ext cx="10972800" cy="4969932"/>
          </a:xfrm>
        </p:spPr>
        <p:txBody>
          <a:bodyPr>
            <a:normAutofit lnSpcReduction="10000"/>
          </a:bodyPr>
          <a:lstStyle/>
          <a:p>
            <a:pPr>
              <a:lnSpc>
                <a:spcPct val="110000"/>
              </a:lnSpc>
            </a:pPr>
            <a:r>
              <a:rPr lang="es-ES" sz="2400" b="1" dirty="0"/>
              <a:t>IECA o ARA II:</a:t>
            </a:r>
          </a:p>
          <a:p>
            <a:pPr lvl="1">
              <a:lnSpc>
                <a:spcPct val="110000"/>
              </a:lnSpc>
            </a:pPr>
            <a:r>
              <a:rPr lang="es-ES" sz="2000" dirty="0"/>
              <a:t>Hipotensores de elección, especialmente si hay albuminuria</a:t>
            </a:r>
          </a:p>
          <a:p>
            <a:pPr lvl="1">
              <a:lnSpc>
                <a:spcPct val="110000"/>
              </a:lnSpc>
            </a:pPr>
            <a:r>
              <a:rPr lang="es-ES" altLang="en-US" sz="2000" dirty="0">
                <a:solidFill>
                  <a:srgbClr val="000000"/>
                </a:solidFill>
                <a:cs typeface="Calibri" panose="020F0502020204030204" pitchFamily="34" charset="0"/>
              </a:rPr>
              <a:t>↓hiperfiltración y microalbuminuria y retrasa nefropatía</a:t>
            </a:r>
          </a:p>
          <a:p>
            <a:pPr lvl="1">
              <a:lnSpc>
                <a:spcPct val="110000"/>
              </a:lnSpc>
            </a:pPr>
            <a:r>
              <a:rPr lang="es-ES" altLang="en-US" sz="2000" dirty="0">
                <a:solidFill>
                  <a:srgbClr val="000000"/>
                </a:solidFill>
                <a:cs typeface="Calibri" panose="020F0502020204030204" pitchFamily="34" charset="0"/>
              </a:rPr>
              <a:t>↓ proteinuria y retrasa progresión a insuficiencia renal.</a:t>
            </a:r>
          </a:p>
          <a:p>
            <a:pPr lvl="1">
              <a:lnSpc>
                <a:spcPct val="110000"/>
              </a:lnSpc>
            </a:pPr>
            <a:r>
              <a:rPr lang="es-ES" sz="2000" dirty="0">
                <a:solidFill>
                  <a:srgbClr val="000000"/>
                </a:solidFill>
                <a:cs typeface="Calibri" panose="020F0502020204030204" pitchFamily="34" charset="0"/>
              </a:rPr>
              <a:t>La asociación de diurético o dieta pobre en sal mejora el efecto.</a:t>
            </a:r>
            <a:endParaRPr lang="es-ES" sz="2000" dirty="0"/>
          </a:p>
          <a:p>
            <a:pPr lvl="1">
              <a:lnSpc>
                <a:spcPct val="110000"/>
              </a:lnSpc>
            </a:pPr>
            <a:r>
              <a:rPr lang="es-ES" sz="2000" dirty="0"/>
              <a:t>Nunca en combinación por riesgo de efectos adversos (hiperkalemia y deterioro renal)</a:t>
            </a:r>
          </a:p>
          <a:p>
            <a:pPr lvl="1">
              <a:lnSpc>
                <a:spcPct val="120000"/>
              </a:lnSpc>
            </a:pPr>
            <a:r>
              <a:rPr lang="es-ES" sz="2000" dirty="0"/>
              <a:t>Posibles problemas del bloqueo del SRAA:</a:t>
            </a:r>
          </a:p>
          <a:p>
            <a:pPr lvl="2">
              <a:lnSpc>
                <a:spcPct val="120000"/>
              </a:lnSpc>
            </a:pPr>
            <a:r>
              <a:rPr lang="es-ES" sz="1800" dirty="0"/>
              <a:t>Hiperkalemia (sobre todo si se asocian a otros fármacos que al favorezcan)</a:t>
            </a:r>
          </a:p>
          <a:p>
            <a:pPr lvl="2">
              <a:lnSpc>
                <a:spcPct val="120000"/>
              </a:lnSpc>
            </a:pPr>
            <a:r>
              <a:rPr lang="es-ES" sz="1800" dirty="0"/>
              <a:t>Deterioro renal hemodinámico (que no implica su suspensión a no ser de que sea &gt; 30 %)</a:t>
            </a:r>
          </a:p>
          <a:p>
            <a:pPr>
              <a:lnSpc>
                <a:spcPct val="120000"/>
              </a:lnSpc>
            </a:pPr>
            <a:r>
              <a:rPr lang="es-ES" sz="2200" b="1" dirty="0"/>
              <a:t>ARM </a:t>
            </a:r>
            <a:r>
              <a:rPr lang="es-ES" sz="2200" dirty="0"/>
              <a:t>(antagonistas del receptor mineral corticoide, espironolactona, eplerenona)</a:t>
            </a:r>
          </a:p>
          <a:p>
            <a:pPr lvl="1">
              <a:lnSpc>
                <a:spcPct val="120000"/>
              </a:lnSpc>
            </a:pPr>
            <a:r>
              <a:rPr lang="es-ES" sz="1800" dirty="0"/>
              <a:t>Pueden disminuir la albuminuria, pero se asocian a elevado riesgo de hiperkalemia.</a:t>
            </a:r>
          </a:p>
          <a:p>
            <a:pPr lvl="1">
              <a:lnSpc>
                <a:spcPct val="120000"/>
              </a:lnSpc>
            </a:pPr>
            <a:r>
              <a:rPr lang="es-ES" sz="1800" dirty="0" err="1"/>
              <a:t>Finerenona</a:t>
            </a:r>
            <a:r>
              <a:rPr lang="es-ES" sz="1800" dirty="0"/>
              <a:t>: nuevo ARM no esteroideo y mas selectivo que ha demostrado reducir la progresión de la nefropatía diabética con un bajo riesgo de hiperkalemia. Se comercializará en 2022.</a:t>
            </a:r>
          </a:p>
        </p:txBody>
      </p:sp>
    </p:spTree>
    <p:extLst>
      <p:ext uri="{BB962C8B-B14F-4D97-AF65-F5344CB8AC3E}">
        <p14:creationId xmlns:p14="http://schemas.microsoft.com/office/powerpoint/2010/main" val="11656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6F28E-3340-0E44-AC20-BFBCA505BAFC}"/>
              </a:ext>
            </a:extLst>
          </p:cNvPr>
          <p:cNvSpPr>
            <a:spLocks noGrp="1"/>
          </p:cNvSpPr>
          <p:nvPr>
            <p:ph type="title"/>
          </p:nvPr>
        </p:nvSpPr>
        <p:spPr>
          <a:xfrm>
            <a:off x="838200" y="365126"/>
            <a:ext cx="10515600" cy="1038006"/>
          </a:xfrm>
        </p:spPr>
        <p:txBody>
          <a:bodyPr>
            <a:normAutofit/>
          </a:bodyPr>
          <a:lstStyle/>
          <a:p>
            <a:pPr algn="ctr"/>
            <a:r>
              <a:rPr lang="es-ES" sz="3600" b="1" dirty="0">
                <a:latin typeface="+mn-lt"/>
              </a:rPr>
              <a:t>Nuevos tratamientos para mejorar la nefroprotección</a:t>
            </a:r>
          </a:p>
        </p:txBody>
      </p:sp>
      <p:sp>
        <p:nvSpPr>
          <p:cNvPr id="3" name="Marcador de contenido 2">
            <a:extLst>
              <a:ext uri="{FF2B5EF4-FFF2-40B4-BE49-F238E27FC236}">
                <a16:creationId xmlns:a16="http://schemas.microsoft.com/office/drawing/2014/main" id="{C3E44F00-C5AA-2B48-9CBB-8861D6FB967C}"/>
              </a:ext>
            </a:extLst>
          </p:cNvPr>
          <p:cNvSpPr>
            <a:spLocks noGrp="1"/>
          </p:cNvSpPr>
          <p:nvPr>
            <p:ph idx="1"/>
          </p:nvPr>
        </p:nvSpPr>
        <p:spPr>
          <a:xfrm>
            <a:off x="677333" y="1403132"/>
            <a:ext cx="11040534" cy="5454868"/>
          </a:xfrm>
        </p:spPr>
        <p:txBody>
          <a:bodyPr>
            <a:normAutofit/>
          </a:bodyPr>
          <a:lstStyle/>
          <a:p>
            <a:r>
              <a:rPr lang="es-ES" b="1" dirty="0"/>
              <a:t>Inhibidores de </a:t>
            </a:r>
            <a:r>
              <a:rPr lang="es-ES" b="1" dirty="0" err="1"/>
              <a:t>co</a:t>
            </a:r>
            <a:r>
              <a:rPr lang="es-ES" b="1" dirty="0"/>
              <a:t>-transportador sodio-glucosa tipo 2 (iSGLT2).</a:t>
            </a:r>
          </a:p>
          <a:p>
            <a:pPr lvl="1"/>
            <a:r>
              <a:rPr lang="es-ES" dirty="0"/>
              <a:t>Han demostrado nefroprotección independiente del grado de HbA1c</a:t>
            </a:r>
          </a:p>
          <a:p>
            <a:pPr lvl="2"/>
            <a:r>
              <a:rPr lang="es-ES" dirty="0"/>
              <a:t>Dapagliflozina, Empagliflozina, Canagliflozina, Ertugliflozina.</a:t>
            </a:r>
          </a:p>
          <a:p>
            <a:pPr lvl="1"/>
            <a:r>
              <a:rPr lang="es-ES" dirty="0" err="1"/>
              <a:t>Mejoria</a:t>
            </a:r>
            <a:r>
              <a:rPr lang="es-ES" dirty="0"/>
              <a:t> el progresión renal y eventos CV. Leve reducción de peso</a:t>
            </a:r>
          </a:p>
          <a:p>
            <a:pPr lvl="1"/>
            <a:r>
              <a:rPr lang="es-ES" dirty="0"/>
              <a:t>Disminuyen la hiperfiltración.</a:t>
            </a:r>
          </a:p>
          <a:p>
            <a:pPr lvl="1"/>
            <a:r>
              <a:rPr lang="es-ES" dirty="0" err="1"/>
              <a:t>Ef</a:t>
            </a:r>
            <a:r>
              <a:rPr lang="es-ES" dirty="0"/>
              <a:t> 2º: infecciones </a:t>
            </a:r>
            <a:r>
              <a:rPr lang="es-ES" dirty="0" err="1"/>
              <a:t>candidiásicas</a:t>
            </a:r>
            <a:r>
              <a:rPr lang="es-ES" dirty="0"/>
              <a:t>. </a:t>
            </a:r>
            <a:r>
              <a:rPr lang="es-ES" dirty="0" err="1"/>
              <a:t>Cetoacidosis</a:t>
            </a:r>
            <a:r>
              <a:rPr lang="es-ES" dirty="0"/>
              <a:t> diabética</a:t>
            </a:r>
          </a:p>
          <a:p>
            <a:r>
              <a:rPr lang="es-ES" b="1" dirty="0"/>
              <a:t>Agonistas del receptor de GLP-1 </a:t>
            </a:r>
            <a:r>
              <a:rPr lang="es-ES" dirty="0"/>
              <a:t>(</a:t>
            </a:r>
            <a:r>
              <a:rPr lang="es-ES" dirty="0" err="1"/>
              <a:t>pte</a:t>
            </a:r>
            <a:r>
              <a:rPr lang="es-ES" dirty="0"/>
              <a:t> de confirmar con estudios específicos renales)</a:t>
            </a:r>
          </a:p>
          <a:p>
            <a:pPr lvl="1"/>
            <a:r>
              <a:rPr lang="es-ES" dirty="0"/>
              <a:t>Mejoría de riesgo CV y mortalidad.</a:t>
            </a:r>
          </a:p>
          <a:p>
            <a:pPr lvl="1"/>
            <a:r>
              <a:rPr lang="es-ES" dirty="0"/>
              <a:t>Mejoría en variables exploratorias renales</a:t>
            </a:r>
          </a:p>
          <a:p>
            <a:pPr lvl="2"/>
            <a:r>
              <a:rPr lang="es-ES" dirty="0" err="1"/>
              <a:t>Liraglutide</a:t>
            </a:r>
            <a:r>
              <a:rPr lang="es-ES" dirty="0"/>
              <a:t>, </a:t>
            </a:r>
            <a:r>
              <a:rPr lang="es-ES" dirty="0" err="1"/>
              <a:t>Semaglutide</a:t>
            </a:r>
            <a:r>
              <a:rPr lang="es-ES" dirty="0"/>
              <a:t>, </a:t>
            </a:r>
            <a:r>
              <a:rPr lang="es-ES" dirty="0" err="1"/>
              <a:t>Dulaglutida</a:t>
            </a:r>
            <a:endParaRPr lang="es-ES" dirty="0"/>
          </a:p>
          <a:p>
            <a:pPr lvl="2"/>
            <a:r>
              <a:rPr lang="es-ES" dirty="0"/>
              <a:t>Se asocia a importante perdida de peso</a:t>
            </a:r>
          </a:p>
          <a:p>
            <a:pPr lvl="2"/>
            <a:r>
              <a:rPr lang="es-ES" dirty="0" err="1"/>
              <a:t>Ef</a:t>
            </a:r>
            <a:r>
              <a:rPr lang="es-ES" dirty="0"/>
              <a:t> 2º: gastrointestinales</a:t>
            </a:r>
          </a:p>
        </p:txBody>
      </p:sp>
    </p:spTree>
    <p:extLst>
      <p:ext uri="{BB962C8B-B14F-4D97-AF65-F5344CB8AC3E}">
        <p14:creationId xmlns:p14="http://schemas.microsoft.com/office/powerpoint/2010/main" val="146475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2299"/>
          </a:xfrm>
        </p:spPr>
        <p:txBody>
          <a:bodyPr>
            <a:normAutofit/>
          </a:bodyPr>
          <a:lstStyle/>
          <a:p>
            <a:r>
              <a:rPr lang="es-ES" sz="3600" b="1" dirty="0"/>
              <a:t>Mecanismo de acción i-SGLT2</a:t>
            </a:r>
          </a:p>
        </p:txBody>
      </p:sp>
      <p:pic>
        <p:nvPicPr>
          <p:cNvPr id="3" name="Imagen 2"/>
          <p:cNvPicPr>
            <a:picLocks noChangeAspect="1"/>
          </p:cNvPicPr>
          <p:nvPr/>
        </p:nvPicPr>
        <p:blipFill rotWithShape="1">
          <a:blip r:embed="rId2"/>
          <a:srcRect t="16219"/>
          <a:stretch/>
        </p:blipFill>
        <p:spPr>
          <a:xfrm>
            <a:off x="838200" y="1243361"/>
            <a:ext cx="8343900" cy="4617850"/>
          </a:xfrm>
          <a:prstGeom prst="rect">
            <a:avLst/>
          </a:prstGeom>
        </p:spPr>
      </p:pic>
      <p:sp>
        <p:nvSpPr>
          <p:cNvPr id="4" name="TextBox 4">
            <a:extLst>
              <a:ext uri="{FF2B5EF4-FFF2-40B4-BE49-F238E27FC236}">
                <a16:creationId xmlns:a16="http://schemas.microsoft.com/office/drawing/2014/main" id="{105CA0C2-B317-884F-B0D0-CDB3AC413E06}"/>
              </a:ext>
            </a:extLst>
          </p:cNvPr>
          <p:cNvSpPr txBox="1"/>
          <p:nvPr/>
        </p:nvSpPr>
        <p:spPr>
          <a:xfrm>
            <a:off x="75060" y="6441743"/>
            <a:ext cx="51707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Heerspink / </a:t>
            </a:r>
            <a:r>
              <a:rPr kumimoji="0" lang="en-US" sz="1400" b="0" i="1" u="none" strike="noStrike" kern="1200" cap="none" spc="0" normalizeH="0" baseline="0" noProof="0" dirty="0" err="1">
                <a:ln>
                  <a:noFill/>
                </a:ln>
                <a:solidFill>
                  <a:prstClr val="black"/>
                </a:solidFill>
                <a:effectLst/>
                <a:uLnTx/>
                <a:uFillTx/>
                <a:latin typeface="Calibri"/>
                <a:ea typeface="+mn-ea"/>
                <a:cs typeface="+mn-cs"/>
              </a:rPr>
              <a:t>Cherney</a:t>
            </a:r>
            <a:r>
              <a:rPr kumimoji="0" lang="en-US" sz="1400" b="0" i="1" u="none" strike="noStrike" kern="1200" cap="none" spc="0" normalizeH="0" baseline="0" noProof="0" dirty="0">
                <a:ln>
                  <a:noFill/>
                </a:ln>
                <a:solidFill>
                  <a:prstClr val="black"/>
                </a:solidFill>
                <a:effectLst/>
                <a:uLnTx/>
                <a:uFillTx/>
                <a:latin typeface="Calibri"/>
                <a:ea typeface="+mn-ea"/>
                <a:cs typeface="+mn-cs"/>
              </a:rPr>
              <a:t> Circulation 2016 </a:t>
            </a:r>
            <a:r>
              <a:rPr kumimoji="0" lang="en-US" sz="1400" b="0" i="0" u="none" strike="noStrike" kern="1200" cap="none" spc="0" normalizeH="0" baseline="0" noProof="0" dirty="0">
                <a:ln>
                  <a:noFill/>
                </a:ln>
                <a:solidFill>
                  <a:prstClr val="black"/>
                </a:solidFill>
                <a:effectLst/>
                <a:uLnTx/>
                <a:uFillTx/>
                <a:latin typeface="Calibri"/>
                <a:ea typeface="+mn-ea"/>
                <a:cs typeface="+mn-cs"/>
              </a:rPr>
              <a:t>134(10):752-72</a:t>
            </a:r>
            <a:endParaRPr kumimoji="0" lang="en-US" sz="14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descr="Afbeeldingsresultaat voor zout">
            <a:extLst>
              <a:ext uri="{FF2B5EF4-FFF2-40B4-BE49-F238E27FC236}">
                <a16:creationId xmlns:a16="http://schemas.microsoft.com/office/drawing/2014/main" id="{4FECBD1C-89DE-8643-94D8-2D0940D89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5940" y="4027789"/>
            <a:ext cx="1747511" cy="11928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fbeeldingsresultaat voor sugar">
            <a:extLst>
              <a:ext uri="{FF2B5EF4-FFF2-40B4-BE49-F238E27FC236}">
                <a16:creationId xmlns:a16="http://schemas.microsoft.com/office/drawing/2014/main" id="{4E9EA759-5C36-C44A-82B2-8FE9FF79E3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6440" y="2297150"/>
            <a:ext cx="1747511" cy="12750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
            <a:extLst>
              <a:ext uri="{FF2B5EF4-FFF2-40B4-BE49-F238E27FC236}">
                <a16:creationId xmlns:a16="http://schemas.microsoft.com/office/drawing/2014/main" id="{26001088-E0CC-0E42-830C-8477163EF660}"/>
              </a:ext>
            </a:extLst>
          </p:cNvPr>
          <p:cNvSpPr txBox="1"/>
          <p:nvPr/>
        </p:nvSpPr>
        <p:spPr>
          <a:xfrm>
            <a:off x="9376440" y="3558797"/>
            <a:ext cx="1977360" cy="338554"/>
          </a:xfrm>
          <a:prstGeom prst="rect">
            <a:avLst/>
          </a:prstGeom>
          <a:solidFill>
            <a:schemeClr val="accent1">
              <a:lumMod val="20000"/>
              <a:lumOff val="80000"/>
            </a:schemeClr>
          </a:solidFill>
          <a:ln>
            <a:solidFill>
              <a:srgbClr val="0038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76"/>
                </a:solidFill>
                <a:effectLst/>
                <a:uLnTx/>
                <a:uFillTx/>
                <a:latin typeface="Calibri"/>
                <a:ea typeface="+mn-ea"/>
                <a:cs typeface="+mn-cs"/>
              </a:rPr>
              <a:t>~60 g/day (240kCal)</a:t>
            </a:r>
          </a:p>
        </p:txBody>
      </p:sp>
    </p:spTree>
    <p:extLst>
      <p:ext uri="{BB962C8B-B14F-4D97-AF65-F5344CB8AC3E}">
        <p14:creationId xmlns:p14="http://schemas.microsoft.com/office/powerpoint/2010/main" val="377041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497C615-D0F3-5541-815B-B44ECCA8EC61}"/>
              </a:ext>
            </a:extLst>
          </p:cNvPr>
          <p:cNvPicPr>
            <a:picLocks noChangeAspect="1"/>
          </p:cNvPicPr>
          <p:nvPr/>
        </p:nvPicPr>
        <p:blipFill rotWithShape="1">
          <a:blip r:embed="rId3"/>
          <a:srcRect t="1312"/>
          <a:stretch/>
        </p:blipFill>
        <p:spPr>
          <a:xfrm>
            <a:off x="1532924" y="1753389"/>
            <a:ext cx="8867083" cy="4200369"/>
          </a:xfrm>
          <a:prstGeom prst="rect">
            <a:avLst/>
          </a:prstGeom>
        </p:spPr>
      </p:pic>
      <p:sp>
        <p:nvSpPr>
          <p:cNvPr id="8" name="Rectángulo 7">
            <a:extLst>
              <a:ext uri="{FF2B5EF4-FFF2-40B4-BE49-F238E27FC236}">
                <a16:creationId xmlns:a16="http://schemas.microsoft.com/office/drawing/2014/main" id="{32056D9F-9279-EC40-BB4C-035661B67AFE}"/>
              </a:ext>
            </a:extLst>
          </p:cNvPr>
          <p:cNvSpPr/>
          <p:nvPr/>
        </p:nvSpPr>
        <p:spPr>
          <a:xfrm>
            <a:off x="4408020" y="3034871"/>
            <a:ext cx="947085" cy="1802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6238855B-E48B-5C4F-A292-B6B76B1B9FCD}"/>
              </a:ext>
            </a:extLst>
          </p:cNvPr>
          <p:cNvSpPr/>
          <p:nvPr/>
        </p:nvSpPr>
        <p:spPr>
          <a:xfrm>
            <a:off x="7934900" y="3034871"/>
            <a:ext cx="1280104" cy="1802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ipse 9">
            <a:extLst>
              <a:ext uri="{FF2B5EF4-FFF2-40B4-BE49-F238E27FC236}">
                <a16:creationId xmlns:a16="http://schemas.microsoft.com/office/drawing/2014/main" id="{3EBAA925-3D5C-8447-A5CE-F17FC9EC621D}"/>
              </a:ext>
            </a:extLst>
          </p:cNvPr>
          <p:cNvSpPr/>
          <p:nvPr/>
        </p:nvSpPr>
        <p:spPr>
          <a:xfrm>
            <a:off x="6571145" y="3227188"/>
            <a:ext cx="369593" cy="312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E9D157D0-7C57-6141-8312-608075D4D86D}"/>
              </a:ext>
            </a:extLst>
          </p:cNvPr>
          <p:cNvSpPr/>
          <p:nvPr/>
        </p:nvSpPr>
        <p:spPr>
          <a:xfrm>
            <a:off x="5664484" y="4364663"/>
            <a:ext cx="2182913" cy="318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Imagen 11">
            <a:extLst>
              <a:ext uri="{FF2B5EF4-FFF2-40B4-BE49-F238E27FC236}">
                <a16:creationId xmlns:a16="http://schemas.microsoft.com/office/drawing/2014/main" id="{751F1945-81B1-9944-AB59-FB0CBC944448}"/>
              </a:ext>
            </a:extLst>
          </p:cNvPr>
          <p:cNvPicPr>
            <a:picLocks noChangeAspect="1"/>
          </p:cNvPicPr>
          <p:nvPr/>
        </p:nvPicPr>
        <p:blipFill>
          <a:blip r:embed="rId4"/>
          <a:stretch>
            <a:fillRect/>
          </a:stretch>
        </p:blipFill>
        <p:spPr>
          <a:xfrm>
            <a:off x="10717967" y="157448"/>
            <a:ext cx="1169234" cy="961014"/>
          </a:xfrm>
          <a:prstGeom prst="rect">
            <a:avLst/>
          </a:prstGeom>
        </p:spPr>
      </p:pic>
      <p:sp>
        <p:nvSpPr>
          <p:cNvPr id="13" name="Título 3">
            <a:extLst>
              <a:ext uri="{FF2B5EF4-FFF2-40B4-BE49-F238E27FC236}">
                <a16:creationId xmlns:a16="http://schemas.microsoft.com/office/drawing/2014/main" id="{AEEABEF0-027F-3E44-B7F7-E792083BBB09}"/>
              </a:ext>
            </a:extLst>
          </p:cNvPr>
          <p:cNvSpPr>
            <a:spLocks noGrp="1"/>
          </p:cNvSpPr>
          <p:nvPr>
            <p:ph type="title"/>
          </p:nvPr>
        </p:nvSpPr>
        <p:spPr>
          <a:xfrm>
            <a:off x="304799" y="261286"/>
            <a:ext cx="10515600" cy="753337"/>
          </a:xfrm>
        </p:spPr>
        <p:txBody>
          <a:bodyPr>
            <a:noAutofit/>
          </a:bodyPr>
          <a:lstStyle/>
          <a:p>
            <a:pPr algn="ctr"/>
            <a:r>
              <a:rPr lang="es-ES" sz="3200" b="1" dirty="0">
                <a:latin typeface="+mn-lt"/>
              </a:rPr>
              <a:t>Tratamiento recomendado por las guías: Manejo de la </a:t>
            </a:r>
            <a:r>
              <a:rPr lang="es-ES" sz="3200" b="1" dirty="0" err="1">
                <a:latin typeface="+mn-lt"/>
              </a:rPr>
              <a:t>hieprglucemia</a:t>
            </a:r>
            <a:r>
              <a:rPr lang="es-ES" sz="3200" b="1" dirty="0">
                <a:latin typeface="+mn-lt"/>
              </a:rPr>
              <a:t> en pacientes con DM tipo 2 y ERC</a:t>
            </a:r>
          </a:p>
        </p:txBody>
      </p:sp>
      <p:sp>
        <p:nvSpPr>
          <p:cNvPr id="14" name="CuadroTexto 13">
            <a:extLst>
              <a:ext uri="{FF2B5EF4-FFF2-40B4-BE49-F238E27FC236}">
                <a16:creationId xmlns:a16="http://schemas.microsoft.com/office/drawing/2014/main" id="{B05DB7BD-EEF5-EF4B-94DE-62BD05432E9A}"/>
              </a:ext>
            </a:extLst>
          </p:cNvPr>
          <p:cNvSpPr txBox="1"/>
          <p:nvPr/>
        </p:nvSpPr>
        <p:spPr>
          <a:xfrm>
            <a:off x="8301961" y="6568087"/>
            <a:ext cx="389003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Boer</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IH.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Kidney</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200" b="0" i="0" u="none" strike="noStrike" kern="1200" cap="none" spc="0" normalizeH="0" baseline="0" noProof="0" dirty="0" err="1">
                <a:ln>
                  <a:noFill/>
                </a:ln>
                <a:solidFill>
                  <a:prstClr val="black"/>
                </a:solidFill>
                <a:effectLst/>
                <a:uLnTx/>
                <a:uFillTx/>
                <a:latin typeface="Calibri" panose="020F0502020204030204"/>
                <a:ea typeface="+mn-ea"/>
                <a:cs typeface="+mn-cs"/>
              </a:rPr>
              <a:t>Int</a:t>
            </a: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 2020 Jul 10:S0085-2538(20)30798-5</a:t>
            </a:r>
          </a:p>
        </p:txBody>
      </p:sp>
      <p:sp>
        <p:nvSpPr>
          <p:cNvPr id="2" name="CuadroTexto 1">
            <a:extLst>
              <a:ext uri="{FF2B5EF4-FFF2-40B4-BE49-F238E27FC236}">
                <a16:creationId xmlns:a16="http://schemas.microsoft.com/office/drawing/2014/main" id="{ED480523-29DC-9142-909B-EEBEA8CBA2AB}"/>
              </a:ext>
            </a:extLst>
          </p:cNvPr>
          <p:cNvSpPr txBox="1"/>
          <p:nvPr/>
        </p:nvSpPr>
        <p:spPr>
          <a:xfrm>
            <a:off x="304799" y="6306477"/>
            <a:ext cx="6371488" cy="523220"/>
          </a:xfrm>
          <a:prstGeom prst="rect">
            <a:avLst/>
          </a:prstGeom>
          <a:noFill/>
        </p:spPr>
        <p:txBody>
          <a:bodyPr wrap="none" rtlCol="0">
            <a:spAutoFit/>
          </a:bodyPr>
          <a:lstStyle/>
          <a:p>
            <a:r>
              <a:rPr lang="es-ES" sz="1400" dirty="0"/>
              <a:t>DM2: diabetes mellitus tipo 2</a:t>
            </a:r>
          </a:p>
          <a:p>
            <a:r>
              <a:rPr lang="es-ES" sz="1400" dirty="0"/>
              <a:t>ERC: enfermedad renal crónica: albuminuria &gt; 30 mg/g y/o FGe &lt; 60 ml/min/1,73m2.</a:t>
            </a:r>
          </a:p>
        </p:txBody>
      </p:sp>
    </p:spTree>
    <p:extLst>
      <p:ext uri="{BB962C8B-B14F-4D97-AF65-F5344CB8AC3E}">
        <p14:creationId xmlns:p14="http://schemas.microsoft.com/office/powerpoint/2010/main" val="237064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FA67D-41BE-D643-82B8-D5131EC51499}"/>
              </a:ext>
            </a:extLst>
          </p:cNvPr>
          <p:cNvSpPr>
            <a:spLocks noGrp="1"/>
          </p:cNvSpPr>
          <p:nvPr>
            <p:ph type="title"/>
          </p:nvPr>
        </p:nvSpPr>
        <p:spPr>
          <a:xfrm>
            <a:off x="245533" y="169334"/>
            <a:ext cx="11573934" cy="972608"/>
          </a:xfrm>
        </p:spPr>
        <p:txBody>
          <a:bodyPr>
            <a:normAutofit/>
          </a:bodyPr>
          <a:lstStyle/>
          <a:p>
            <a:pPr algn="ctr"/>
            <a:r>
              <a:rPr lang="es-ES" sz="2800" b="1" dirty="0">
                <a:latin typeface="+mn-lt"/>
              </a:rPr>
              <a:t>Aspectos prácticos del </a:t>
            </a:r>
            <a:r>
              <a:rPr lang="es-ES" sz="2800" b="1" dirty="0" err="1">
                <a:latin typeface="+mn-lt"/>
              </a:rPr>
              <a:t>tto</a:t>
            </a:r>
            <a:r>
              <a:rPr lang="es-ES" sz="2800" b="1" dirty="0">
                <a:latin typeface="+mn-lt"/>
              </a:rPr>
              <a:t> de la hiperglucemia en la nefropatía diabética (I) </a:t>
            </a:r>
          </a:p>
        </p:txBody>
      </p:sp>
      <p:sp>
        <p:nvSpPr>
          <p:cNvPr id="3" name="Marcador de contenido 2">
            <a:extLst>
              <a:ext uri="{FF2B5EF4-FFF2-40B4-BE49-F238E27FC236}">
                <a16:creationId xmlns:a16="http://schemas.microsoft.com/office/drawing/2014/main" id="{7C3377B6-D1AA-A943-B639-28841F3508AD}"/>
              </a:ext>
            </a:extLst>
          </p:cNvPr>
          <p:cNvSpPr>
            <a:spLocks noGrp="1"/>
          </p:cNvSpPr>
          <p:nvPr>
            <p:ph idx="1"/>
          </p:nvPr>
        </p:nvSpPr>
        <p:spPr>
          <a:xfrm>
            <a:off x="550332" y="1253067"/>
            <a:ext cx="11269135" cy="5435599"/>
          </a:xfrm>
        </p:spPr>
        <p:txBody>
          <a:bodyPr>
            <a:normAutofit/>
          </a:bodyPr>
          <a:lstStyle/>
          <a:p>
            <a:r>
              <a:rPr lang="es-ES" sz="2400" b="1" dirty="0"/>
              <a:t>Metformina</a:t>
            </a:r>
          </a:p>
          <a:p>
            <a:pPr lvl="1"/>
            <a:r>
              <a:rPr lang="es-ES" sz="2000" b="1" dirty="0"/>
              <a:t>Ajuste de dosis según FG (ml/min/1,73 m</a:t>
            </a:r>
            <a:r>
              <a:rPr lang="es-ES" sz="2000" b="1" baseline="30000" dirty="0"/>
              <a:t>2</a:t>
            </a:r>
            <a:r>
              <a:rPr lang="es-ES" sz="2000" b="1" dirty="0"/>
              <a:t>):</a:t>
            </a:r>
          </a:p>
          <a:p>
            <a:pPr lvl="2"/>
            <a:r>
              <a:rPr lang="es-ES" dirty="0"/>
              <a:t>FGe &gt; 45 </a:t>
            </a:r>
            <a:r>
              <a:rPr lang="es-ES" dirty="0">
                <a:sym typeface="Wingdings" pitchFamily="2" charset="2"/>
              </a:rPr>
              <a:t> No ajuste dosis; </a:t>
            </a:r>
            <a:r>
              <a:rPr lang="es-ES" dirty="0"/>
              <a:t>FGe 30-45 </a:t>
            </a:r>
            <a:r>
              <a:rPr lang="es-ES" dirty="0">
                <a:sym typeface="Wingdings" pitchFamily="2" charset="2"/>
              </a:rPr>
              <a:t> Reducir a la mitad; </a:t>
            </a:r>
            <a:r>
              <a:rPr lang="es-ES" dirty="0"/>
              <a:t>FG&lt; 30 : suspender.</a:t>
            </a:r>
          </a:p>
          <a:p>
            <a:pPr lvl="1"/>
            <a:r>
              <a:rPr lang="es-ES" sz="2000" dirty="0">
                <a:sym typeface="Wingdings" pitchFamily="2" charset="2"/>
              </a:rPr>
              <a:t>Metformina:↓absorción de B12 en 30 % de los pacientes (monitorizar si se toma &gt; 5 años).</a:t>
            </a:r>
          </a:p>
          <a:p>
            <a:pPr lvl="1"/>
            <a:r>
              <a:rPr lang="es-ES" sz="2000" dirty="0">
                <a:sym typeface="Wingdings" pitchFamily="2" charset="2"/>
              </a:rPr>
              <a:t>Efectos 2º: gastrointestinales y posibilidad de acidosis láctica en complicaciones agudas. </a:t>
            </a:r>
          </a:p>
          <a:p>
            <a:pPr lvl="1"/>
            <a:endParaRPr lang="es-ES" dirty="0">
              <a:sym typeface="Wingdings" pitchFamily="2" charset="2"/>
            </a:endParaRPr>
          </a:p>
          <a:p>
            <a:r>
              <a:rPr lang="es-ES" sz="2400" b="1" dirty="0"/>
              <a:t>iSGLT2</a:t>
            </a:r>
          </a:p>
          <a:p>
            <a:pPr lvl="1">
              <a:lnSpc>
                <a:spcPct val="110000"/>
              </a:lnSpc>
            </a:pPr>
            <a:r>
              <a:rPr lang="es-ES" sz="2000" dirty="0"/>
              <a:t>↓glucemia menor a medida que baja el FGe (</a:t>
            </a:r>
            <a:r>
              <a:rPr lang="es-ES" sz="2000" dirty="0">
                <a:solidFill>
                  <a:prstClr val="black"/>
                </a:solidFill>
              </a:rPr>
              <a:t>Considerar un tratamiento adicional si FGe &lt;45 ml/min/1.73m2).</a:t>
            </a:r>
          </a:p>
          <a:p>
            <a:pPr lvl="1">
              <a:lnSpc>
                <a:spcPct val="110000"/>
              </a:lnSpc>
            </a:pPr>
            <a:r>
              <a:rPr lang="es-ES" sz="2000" dirty="0">
                <a:solidFill>
                  <a:prstClr val="black"/>
                </a:solidFill>
              </a:rPr>
              <a:t>Posibilidad de </a:t>
            </a:r>
            <a:r>
              <a:rPr lang="es-ES" sz="2000" dirty="0" err="1">
                <a:solidFill>
                  <a:prstClr val="black"/>
                </a:solidFill>
              </a:rPr>
              <a:t>cetoacidosis</a:t>
            </a:r>
            <a:r>
              <a:rPr lang="es-ES" sz="2000" dirty="0">
                <a:solidFill>
                  <a:prstClr val="black"/>
                </a:solidFill>
              </a:rPr>
              <a:t> diabética si </a:t>
            </a:r>
            <a:r>
              <a:rPr lang="es-ES" sz="2000" dirty="0"/>
              <a:t>↓↓ingesta , ↓necesidad de insulina rápida, dietas </a:t>
            </a:r>
            <a:r>
              <a:rPr lang="es-ES" sz="2000" dirty="0" err="1"/>
              <a:t>cetógenas</a:t>
            </a:r>
            <a:r>
              <a:rPr lang="es-ES" sz="2000" dirty="0"/>
              <a:t> o DM tipo 1 o enfermedades agudas concomitantes o deshidratación grave.</a:t>
            </a:r>
          </a:p>
          <a:p>
            <a:pPr lvl="1">
              <a:lnSpc>
                <a:spcPct val="110000"/>
              </a:lnSpc>
            </a:pPr>
            <a:r>
              <a:rPr lang="es-ES" sz="2000" dirty="0"/>
              <a:t>Aumento de infecciones genitales por cándida. </a:t>
            </a:r>
          </a:p>
          <a:p>
            <a:pPr lvl="1">
              <a:lnSpc>
                <a:spcPct val="110000"/>
              </a:lnSpc>
            </a:pPr>
            <a:r>
              <a:rPr lang="es-ES" sz="2000" dirty="0"/>
              <a:t>Deterioro reversible nefroprotector FG (↓ hiperfiltración). No suspender.</a:t>
            </a:r>
          </a:p>
        </p:txBody>
      </p:sp>
    </p:spTree>
    <p:extLst>
      <p:ext uri="{BB962C8B-B14F-4D97-AF65-F5344CB8AC3E}">
        <p14:creationId xmlns:p14="http://schemas.microsoft.com/office/powerpoint/2010/main" val="290220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FA67D-41BE-D643-82B8-D5131EC51499}"/>
              </a:ext>
            </a:extLst>
          </p:cNvPr>
          <p:cNvSpPr>
            <a:spLocks noGrp="1"/>
          </p:cNvSpPr>
          <p:nvPr>
            <p:ph type="title"/>
          </p:nvPr>
        </p:nvSpPr>
        <p:spPr>
          <a:xfrm>
            <a:off x="21166" y="0"/>
            <a:ext cx="11573934" cy="972608"/>
          </a:xfrm>
        </p:spPr>
        <p:txBody>
          <a:bodyPr>
            <a:normAutofit/>
          </a:bodyPr>
          <a:lstStyle/>
          <a:p>
            <a:pPr algn="ctr"/>
            <a:r>
              <a:rPr lang="es-ES" sz="2800" b="1" dirty="0">
                <a:latin typeface="+mn-lt"/>
              </a:rPr>
              <a:t>Aspectos prácticos del </a:t>
            </a:r>
            <a:r>
              <a:rPr lang="es-ES" sz="2800" b="1" dirty="0" err="1">
                <a:latin typeface="+mn-lt"/>
              </a:rPr>
              <a:t>tto</a:t>
            </a:r>
            <a:r>
              <a:rPr lang="es-ES" sz="2800" b="1" dirty="0">
                <a:latin typeface="+mn-lt"/>
              </a:rPr>
              <a:t> de la hiperglucemia en la nefropatía diabética (II) </a:t>
            </a:r>
          </a:p>
        </p:txBody>
      </p:sp>
      <p:sp>
        <p:nvSpPr>
          <p:cNvPr id="3" name="Marcador de contenido 2">
            <a:extLst>
              <a:ext uri="{FF2B5EF4-FFF2-40B4-BE49-F238E27FC236}">
                <a16:creationId xmlns:a16="http://schemas.microsoft.com/office/drawing/2014/main" id="{7C3377B6-D1AA-A943-B639-28841F3508AD}"/>
              </a:ext>
            </a:extLst>
          </p:cNvPr>
          <p:cNvSpPr>
            <a:spLocks noGrp="1"/>
          </p:cNvSpPr>
          <p:nvPr>
            <p:ph idx="1"/>
          </p:nvPr>
        </p:nvSpPr>
        <p:spPr>
          <a:xfrm>
            <a:off x="461432" y="1507067"/>
            <a:ext cx="11269135" cy="5079999"/>
          </a:xfrm>
        </p:spPr>
        <p:txBody>
          <a:bodyPr>
            <a:normAutofit/>
          </a:bodyPr>
          <a:lstStyle/>
          <a:p>
            <a:r>
              <a:rPr lang="es-ES" sz="2400" b="1" dirty="0">
                <a:solidFill>
                  <a:prstClr val="black"/>
                </a:solidFill>
              </a:rPr>
              <a:t>AR GLP-1 (agonistas del receptor del péptido similar al glucagón tipo 1)</a:t>
            </a:r>
          </a:p>
          <a:p>
            <a:pPr lvl="1"/>
            <a:r>
              <a:rPr lang="es-ES" sz="2000" dirty="0">
                <a:solidFill>
                  <a:prstClr val="black"/>
                </a:solidFill>
              </a:rPr>
              <a:t>Importante reducción de la HbA1c (&gt; 1 %).</a:t>
            </a:r>
          </a:p>
          <a:p>
            <a:pPr lvl="1"/>
            <a:r>
              <a:rPr lang="es-ES" sz="2000" dirty="0">
                <a:solidFill>
                  <a:prstClr val="black"/>
                </a:solidFill>
              </a:rPr>
              <a:t>Efectos 2º gastrointestinales (aumentar la dosis progresivamente)</a:t>
            </a:r>
          </a:p>
          <a:p>
            <a:pPr lvl="1"/>
            <a:r>
              <a:rPr lang="es-ES" sz="2000" dirty="0">
                <a:solidFill>
                  <a:prstClr val="black"/>
                </a:solidFill>
              </a:rPr>
              <a:t>Pérdida de peso</a:t>
            </a:r>
          </a:p>
          <a:p>
            <a:pPr lvl="1"/>
            <a:r>
              <a:rPr lang="es-ES" sz="2000" dirty="0">
                <a:solidFill>
                  <a:prstClr val="black"/>
                </a:solidFill>
              </a:rPr>
              <a:t>Riesgo de hipoglucemia si se asocia a </a:t>
            </a:r>
            <a:r>
              <a:rPr lang="es-ES" sz="2000" dirty="0" err="1">
                <a:solidFill>
                  <a:prstClr val="black"/>
                </a:solidFill>
              </a:rPr>
              <a:t>sulfonilureas</a:t>
            </a:r>
            <a:r>
              <a:rPr lang="es-ES" sz="2000" dirty="0">
                <a:solidFill>
                  <a:prstClr val="black"/>
                </a:solidFill>
              </a:rPr>
              <a:t> o insulina</a:t>
            </a:r>
          </a:p>
          <a:p>
            <a:pPr lvl="1"/>
            <a:endParaRPr lang="es-ES" sz="2000" dirty="0">
              <a:solidFill>
                <a:prstClr val="black"/>
              </a:solidFill>
            </a:endParaRPr>
          </a:p>
          <a:p>
            <a:r>
              <a:rPr lang="es-ES" sz="2400" b="1" dirty="0">
                <a:solidFill>
                  <a:prstClr val="black"/>
                </a:solidFill>
              </a:rPr>
              <a:t>Insulina: </a:t>
            </a:r>
          </a:p>
          <a:p>
            <a:pPr lvl="1"/>
            <a:r>
              <a:rPr lang="es-ES" sz="2000" dirty="0">
                <a:solidFill>
                  <a:prstClr val="black"/>
                </a:solidFill>
              </a:rPr>
              <a:t>En DM tipo 1 y DM tipo lada y en mal control metabólico (HbA1c &gt; 9 %)</a:t>
            </a:r>
          </a:p>
          <a:p>
            <a:pPr lvl="1"/>
            <a:r>
              <a:rPr lang="es-ES" sz="2000" dirty="0">
                <a:solidFill>
                  <a:prstClr val="black"/>
                </a:solidFill>
              </a:rPr>
              <a:t>Reducción de dosis. FGe: 15-60: </a:t>
            </a:r>
            <a:r>
              <a:rPr lang="es-ES" sz="2000" dirty="0"/>
              <a:t>↓15 % de la dosis. </a:t>
            </a:r>
            <a:r>
              <a:rPr lang="es-ES" sz="2000" dirty="0">
                <a:solidFill>
                  <a:prstClr val="black"/>
                </a:solidFill>
              </a:rPr>
              <a:t>FGe: &lt;15: </a:t>
            </a:r>
            <a:r>
              <a:rPr lang="es-ES" sz="2000" dirty="0"/>
              <a:t>↓50 % de la dosis</a:t>
            </a:r>
            <a:r>
              <a:rPr lang="es-ES" sz="2000" dirty="0">
                <a:solidFill>
                  <a:prstClr val="black"/>
                </a:solidFill>
              </a:rPr>
              <a:t>.</a:t>
            </a:r>
          </a:p>
        </p:txBody>
      </p:sp>
    </p:spTree>
    <p:extLst>
      <p:ext uri="{BB962C8B-B14F-4D97-AF65-F5344CB8AC3E}">
        <p14:creationId xmlns:p14="http://schemas.microsoft.com/office/powerpoint/2010/main" val="36853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0DD24-0DBB-4643-A3D7-8A3E727F3DD4}"/>
              </a:ext>
            </a:extLst>
          </p:cNvPr>
          <p:cNvSpPr>
            <a:spLocks noGrp="1"/>
          </p:cNvSpPr>
          <p:nvPr>
            <p:ph type="title"/>
          </p:nvPr>
        </p:nvSpPr>
        <p:spPr/>
        <p:txBody>
          <a:bodyPr>
            <a:normAutofit/>
          </a:bodyPr>
          <a:lstStyle/>
          <a:p>
            <a:pPr algn="ctr"/>
            <a:r>
              <a:rPr lang="es-ES" sz="3600" b="1" dirty="0">
                <a:latin typeface="+mn-lt"/>
              </a:rPr>
              <a:t>Tratamiento de la nefropatía diabética (resumen)</a:t>
            </a:r>
          </a:p>
        </p:txBody>
      </p:sp>
      <p:sp>
        <p:nvSpPr>
          <p:cNvPr id="3" name="Marcador de contenido 2">
            <a:extLst>
              <a:ext uri="{FF2B5EF4-FFF2-40B4-BE49-F238E27FC236}">
                <a16:creationId xmlns:a16="http://schemas.microsoft.com/office/drawing/2014/main" id="{776E92F1-0813-804A-9A00-20B6B7DB6FA9}"/>
              </a:ext>
            </a:extLst>
          </p:cNvPr>
          <p:cNvSpPr>
            <a:spLocks noGrp="1"/>
          </p:cNvSpPr>
          <p:nvPr>
            <p:ph idx="1"/>
          </p:nvPr>
        </p:nvSpPr>
        <p:spPr>
          <a:xfrm>
            <a:off x="838200" y="1690688"/>
            <a:ext cx="10515600" cy="4351338"/>
          </a:xfrm>
        </p:spPr>
        <p:txBody>
          <a:bodyPr>
            <a:normAutofit/>
          </a:bodyPr>
          <a:lstStyle/>
          <a:p>
            <a:r>
              <a:rPr lang="es-ES" sz="2400" dirty="0"/>
              <a:t>Control metabólico para obtener HbA1c &lt; 6.5 con el menor riesgo de hipoglucemias posible y con fármacos que hayan demostrado beneficio cardiovascular y renal (iSGLT2, AR GLP1).</a:t>
            </a:r>
          </a:p>
          <a:p>
            <a:r>
              <a:rPr lang="es-ES" sz="2400" dirty="0"/>
              <a:t>Control de los factores de riesgo cardiovascular (dislipemia, obesidad, HTA, tabaquismo…).</a:t>
            </a:r>
          </a:p>
          <a:p>
            <a:r>
              <a:rPr lang="es-ES" sz="2400" dirty="0"/>
              <a:t>Prevención de la nefropatía:</a:t>
            </a:r>
          </a:p>
          <a:p>
            <a:pPr lvl="1"/>
            <a:r>
              <a:rPr lang="es-ES" sz="2000" dirty="0"/>
              <a:t>Control de factores de progresión renal.</a:t>
            </a:r>
          </a:p>
          <a:p>
            <a:pPr lvl="1"/>
            <a:r>
              <a:rPr lang="es-ES" sz="2000" dirty="0"/>
              <a:t>Bloqueo del SRAA</a:t>
            </a:r>
          </a:p>
          <a:p>
            <a:pPr lvl="1"/>
            <a:r>
              <a:rPr lang="es-ES" sz="2000" dirty="0"/>
              <a:t>iSGLT2 (beneficio en progresión renal, insuficiencia cardiaca y otros eventos CV)</a:t>
            </a:r>
          </a:p>
          <a:p>
            <a:pPr lvl="1"/>
            <a:r>
              <a:rPr lang="es-ES" sz="2000" dirty="0"/>
              <a:t>AR GLP1 (beneficio en proteinuria, ↓peso, posible efecto directo nefroprotector renal)</a:t>
            </a:r>
          </a:p>
          <a:p>
            <a:pPr lvl="1"/>
            <a:r>
              <a:rPr lang="es-ES" sz="2000" dirty="0" err="1"/>
              <a:t>Finerenona</a:t>
            </a:r>
            <a:r>
              <a:rPr lang="es-ES" sz="2000" dirty="0"/>
              <a:t> (Antagonista del receptor mineral corticoide)  </a:t>
            </a:r>
          </a:p>
        </p:txBody>
      </p:sp>
    </p:spTree>
    <p:extLst>
      <p:ext uri="{BB962C8B-B14F-4D97-AF65-F5344CB8AC3E}">
        <p14:creationId xmlns:p14="http://schemas.microsoft.com/office/powerpoint/2010/main" val="82580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58D874F-A322-2B4A-9B15-DBC197B94E83}"/>
              </a:ext>
            </a:extLst>
          </p:cNvPr>
          <p:cNvSpPr>
            <a:spLocks noGrp="1" noChangeArrowheads="1"/>
          </p:cNvSpPr>
          <p:nvPr>
            <p:ph type="title"/>
          </p:nvPr>
        </p:nvSpPr>
        <p:spPr>
          <a:xfrm>
            <a:off x="1332679" y="333375"/>
            <a:ext cx="9900744" cy="782638"/>
          </a:xfrm>
        </p:spPr>
        <p:txBody>
          <a:bodyPr/>
          <a:lstStyle/>
          <a:p>
            <a:pPr eaLnBrk="1" hangingPunct="1"/>
            <a:r>
              <a:rPr lang="es-ES" altLang="en-US" sz="3600" b="1" dirty="0">
                <a:latin typeface="Calibri" panose="020F0502020204030204" pitchFamily="34" charset="0"/>
                <a:cs typeface="Calibri" panose="020F0502020204030204" pitchFamily="34" charset="0"/>
              </a:rPr>
              <a:t>Nefropatía diabética. Concepto clásico</a:t>
            </a:r>
          </a:p>
        </p:txBody>
      </p:sp>
      <p:sp>
        <p:nvSpPr>
          <p:cNvPr id="6147" name="Rectangle 4">
            <a:extLst>
              <a:ext uri="{FF2B5EF4-FFF2-40B4-BE49-F238E27FC236}">
                <a16:creationId xmlns:a16="http://schemas.microsoft.com/office/drawing/2014/main" id="{85536987-528D-DE41-9C8A-B39FDAD85611}"/>
              </a:ext>
            </a:extLst>
          </p:cNvPr>
          <p:cNvSpPr>
            <a:spLocks noGrp="1" noChangeArrowheads="1"/>
          </p:cNvSpPr>
          <p:nvPr>
            <p:ph type="body" idx="1"/>
          </p:nvPr>
        </p:nvSpPr>
        <p:spPr>
          <a:xfrm>
            <a:off x="1261242" y="1412875"/>
            <a:ext cx="9900744" cy="3382645"/>
          </a:xfrm>
        </p:spPr>
        <p:txBody>
          <a:bodyPr/>
          <a:lstStyle/>
          <a:p>
            <a:pPr eaLnBrk="1" hangingPunct="1"/>
            <a:r>
              <a:rPr lang="es-ES" altLang="en-US" dirty="0">
                <a:latin typeface="Calibri" panose="020F0502020204030204" pitchFamily="34" charset="0"/>
                <a:cs typeface="Calibri" panose="020F0502020204030204" pitchFamily="34" charset="0"/>
              </a:rPr>
              <a:t>Afectación renal como consecuencia de la diabetes. Puede presentar albuminuria (nefropatía incipiente) con incremento progresivo hasta  proteinuria ≥ 300 mg/día (≥ 300 mg/g creatinina) (nefropatía establecida).</a:t>
            </a:r>
          </a:p>
          <a:p>
            <a:pPr eaLnBrk="1" hangingPunct="1"/>
            <a:r>
              <a:rPr lang="es-ES" altLang="en-US" dirty="0">
                <a:latin typeface="Calibri" panose="020F0502020204030204" pitchFamily="34" charset="0"/>
                <a:cs typeface="Calibri" panose="020F0502020204030204" pitchFamily="34" charset="0"/>
              </a:rPr>
              <a:t>Es una nefropatía progresiva que puede evolucionar hacia la insuficiencia renal terminal.</a:t>
            </a:r>
          </a:p>
        </p:txBody>
      </p:sp>
      <p:sp>
        <p:nvSpPr>
          <p:cNvPr id="102405" name="Text Box 5">
            <a:extLst>
              <a:ext uri="{FF2B5EF4-FFF2-40B4-BE49-F238E27FC236}">
                <a16:creationId xmlns:a16="http://schemas.microsoft.com/office/drawing/2014/main" id="{791DC741-9AE0-5E4B-86C4-A51520FAD456}"/>
              </a:ext>
            </a:extLst>
          </p:cNvPr>
          <p:cNvSpPr txBox="1">
            <a:spLocks noChangeArrowheads="1"/>
          </p:cNvSpPr>
          <p:nvPr/>
        </p:nvSpPr>
        <p:spPr bwMode="auto">
          <a:xfrm>
            <a:off x="568961" y="4986629"/>
            <a:ext cx="11187610" cy="10156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Concepto actual: se puede perder función renal en ausencia de albuminuria significativa: </a:t>
            </a:r>
          </a:p>
          <a:p>
            <a:pPr marL="0" marR="0" lvl="0" indent="0" algn="l" defTabSz="914400" rtl="0" eaLnBrk="1" fontAlgn="base" latinLnBrk="0" hangingPunct="1">
              <a:lnSpc>
                <a:spcPct val="100000"/>
              </a:lnSpc>
              <a:spcBef>
                <a:spcPct val="50000"/>
              </a:spcBef>
              <a:spcAft>
                <a:spcPct val="0"/>
              </a:spcAft>
              <a:buClrTx/>
              <a:buSzTx/>
              <a:buFontTx/>
              <a:buNone/>
              <a:tabLst/>
              <a:defRPr/>
            </a:pPr>
            <a:r>
              <a:rPr lang="es-ES_tradnl" altLang="en-US" sz="2400" dirty="0">
                <a:solidFill>
                  <a:srgbClr val="000000"/>
                </a:solidFill>
                <a:latin typeface="Calibri" panose="020F0502020204030204" pitchFamily="34" charset="0"/>
                <a:cs typeface="Calibri" panose="020F0502020204030204" pitchFamily="34" charset="0"/>
              </a:rPr>
              <a:t>E</a:t>
            </a:r>
            <a:r>
              <a:rPr kumimoji="0" lang="es-ES_tradnl"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nfermedad</a:t>
            </a:r>
            <a:r>
              <a:rPr kumimoji="0" lang="es-ES_tradnl"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renal diabética – </a:t>
            </a:r>
            <a:r>
              <a:rPr kumimoji="0" lang="es-ES_tradnl"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diabetic</a:t>
            </a:r>
            <a:r>
              <a:rPr kumimoji="0" lang="es-ES_tradnl"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s-ES_tradnl"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kidney</a:t>
            </a:r>
            <a:r>
              <a:rPr kumimoji="0" lang="es-ES_tradnl"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s-ES_tradnl"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disease</a:t>
            </a:r>
            <a:r>
              <a:rPr kumimoji="0" lang="es-ES_tradnl"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s-ES_tradnl"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itchFamily="2" charset="2"/>
              </a:rPr>
              <a:t> ERC de la diabetes mellitus</a:t>
            </a:r>
            <a:endParaRPr kumimoji="0" lang="es-E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157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box(in)">
                                      <p:cBhvr>
                                        <p:cTn id="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215265" y="338547"/>
            <a:ext cx="11761470" cy="923330"/>
          </a:xfrm>
        </p:spPr>
        <p:txBody>
          <a:bodyPr>
            <a:normAutofit fontScale="90000"/>
          </a:bodyPr>
          <a:lstStyle/>
          <a:p>
            <a:pPr algn="ctr"/>
            <a:r>
              <a:rPr lang="es-ES" b="1" dirty="0">
                <a:solidFill>
                  <a:schemeClr val="accent1">
                    <a:lumMod val="50000"/>
                  </a:schemeClr>
                </a:solidFill>
                <a:latin typeface="+mn-lt"/>
              </a:rPr>
              <a:t>De nefropatía diabética a </a:t>
            </a:r>
            <a:r>
              <a:rPr lang="es-ES" b="1" dirty="0">
                <a:solidFill>
                  <a:schemeClr val="accent1">
                    <a:lumMod val="50000"/>
                  </a:schemeClr>
                </a:solidFill>
                <a:latin typeface="+mn-lt"/>
                <a:sym typeface="Wingdings" pitchFamily="2" charset="2"/>
              </a:rPr>
              <a:t> </a:t>
            </a:r>
            <a:r>
              <a:rPr lang="es-ES" b="1" dirty="0">
                <a:solidFill>
                  <a:schemeClr val="accent1">
                    <a:lumMod val="50000"/>
                  </a:schemeClr>
                </a:solidFill>
                <a:latin typeface="+mn-lt"/>
              </a:rPr>
              <a:t>enfermedad renal diabética  </a:t>
            </a:r>
            <a:r>
              <a:rPr lang="es-ES" b="1" dirty="0">
                <a:solidFill>
                  <a:schemeClr val="accent1">
                    <a:lumMod val="50000"/>
                  </a:schemeClr>
                </a:solidFill>
                <a:latin typeface="+mn-lt"/>
                <a:sym typeface="Wingdings" pitchFamily="2" charset="2"/>
              </a:rPr>
              <a:t>  ERC de la diabetes mellitus</a:t>
            </a:r>
            <a:endParaRPr lang="es-ES" b="1" dirty="0">
              <a:solidFill>
                <a:schemeClr val="accent1">
                  <a:lumMod val="50000"/>
                </a:schemeClr>
              </a:solidFill>
              <a:latin typeface="+mn-lt"/>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EEC9F-5893-477C-BDEF-12AD9739C542}"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9 Marcador de pie de página"/>
          <p:cNvSpPr>
            <a:spLocks noGrp="1"/>
          </p:cNvSpPr>
          <p:nvPr>
            <p:ph type="ftr" sz="quarter" idx="11"/>
          </p:nvPr>
        </p:nvSpPr>
        <p:spPr>
          <a:xfrm>
            <a:off x="1963949" y="5663861"/>
            <a:ext cx="5579853"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Marcador de contenido 2"/>
          <p:cNvSpPr>
            <a:spLocks noGrp="1"/>
          </p:cNvSpPr>
          <p:nvPr>
            <p:ph idx="1"/>
          </p:nvPr>
        </p:nvSpPr>
        <p:spPr>
          <a:xfrm>
            <a:off x="992822" y="1534301"/>
            <a:ext cx="4757272" cy="3551046"/>
          </a:xfrm>
          <a:ln>
            <a:solidFill>
              <a:srgbClr val="C00000"/>
            </a:solidFill>
          </a:ln>
        </p:spPr>
        <p:txBody>
          <a:bodyPr>
            <a:noAutofit/>
          </a:bodyPr>
          <a:lstStyle/>
          <a:p>
            <a:pPr>
              <a:lnSpc>
                <a:spcPct val="100000"/>
              </a:lnSpc>
            </a:pPr>
            <a:r>
              <a:rPr lang="es-ES" sz="2000" dirty="0"/>
              <a:t>La historia natural de la afectación renal difiere entre DM1 y DM2.</a:t>
            </a:r>
          </a:p>
          <a:p>
            <a:pPr>
              <a:lnSpc>
                <a:spcPct val="100000"/>
              </a:lnSpc>
            </a:pPr>
            <a:r>
              <a:rPr lang="es-ES" sz="2000" dirty="0"/>
              <a:t>Un porcentaje significativo de pacientes con reducción del FG no presenta una elevación en la excreción de albuminuria.</a:t>
            </a:r>
          </a:p>
          <a:p>
            <a:pPr>
              <a:lnSpc>
                <a:spcPct val="100000"/>
              </a:lnSpc>
            </a:pPr>
            <a:r>
              <a:rPr lang="es-ES" sz="2000" dirty="0"/>
              <a:t>Existencia de daño renal en la diabetes con predominio de la afectación tubular, intersticial y/o vascular, más que el compromiso glomerular.</a:t>
            </a:r>
          </a:p>
        </p:txBody>
      </p:sp>
      <p:sp>
        <p:nvSpPr>
          <p:cNvPr id="16" name="Flecha abajo 3"/>
          <p:cNvSpPr/>
          <p:nvPr/>
        </p:nvSpPr>
        <p:spPr>
          <a:xfrm rot="16200000">
            <a:off x="5898856" y="2679916"/>
            <a:ext cx="609346" cy="33592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upo 4">
            <a:extLst>
              <a:ext uri="{FF2B5EF4-FFF2-40B4-BE49-F238E27FC236}">
                <a16:creationId xmlns:a16="http://schemas.microsoft.com/office/drawing/2014/main" id="{2ADA9365-2117-9546-9B79-B3ABE604E358}"/>
              </a:ext>
            </a:extLst>
          </p:cNvPr>
          <p:cNvGrpSpPr/>
          <p:nvPr/>
        </p:nvGrpSpPr>
        <p:grpSpPr>
          <a:xfrm>
            <a:off x="6441906" y="1603628"/>
            <a:ext cx="4428023" cy="2191542"/>
            <a:chOff x="6441906" y="1603628"/>
            <a:chExt cx="4428023" cy="2191542"/>
          </a:xfrm>
        </p:grpSpPr>
        <p:sp>
          <p:nvSpPr>
            <p:cNvPr id="15" name="Marcador de contenido 2"/>
            <p:cNvSpPr txBox="1">
              <a:spLocks/>
            </p:cNvSpPr>
            <p:nvPr/>
          </p:nvSpPr>
          <p:spPr>
            <a:xfrm>
              <a:off x="6441906" y="2117821"/>
              <a:ext cx="4428023" cy="1677349"/>
            </a:xfrm>
            <a:prstGeom prst="rect">
              <a:avLst/>
            </a:prstGeom>
            <a:ln>
              <a:solidFill>
                <a:srgbClr val="C0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Más heterogéneo y que incluye otras lesiones asociadas: </a:t>
              </a:r>
            </a:p>
            <a:p>
              <a:pPr marL="4572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Nefroesclerosis</a:t>
              </a:r>
              <a:r>
                <a:rPr kumimoji="0" lang="es-E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hipertensiva.</a:t>
              </a:r>
            </a:p>
            <a:p>
              <a:pPr marL="4572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Múltiples insultos tóxicos / isquémicos.</a:t>
              </a:r>
            </a:p>
            <a:p>
              <a:pPr marL="742950" marR="0" lvl="1" indent="-28575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uadroTexto 8"/>
            <p:cNvSpPr txBox="1"/>
            <p:nvPr/>
          </p:nvSpPr>
          <p:spPr>
            <a:xfrm>
              <a:off x="6441907" y="1603628"/>
              <a:ext cx="4428022" cy="400110"/>
            </a:xfrm>
            <a:prstGeom prst="rect">
              <a:avLst/>
            </a:prstGeom>
            <a:solidFill>
              <a:schemeClr val="accent2"/>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alibri" panose="020F0502020204030204"/>
                  <a:ea typeface="+mn-ea"/>
                  <a:cs typeface="+mn-cs"/>
                </a:rPr>
                <a:t>Enfermedad renal diabética</a:t>
              </a:r>
              <a:endParaRPr kumimoji="0" lang="es-ES_trad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CuadroTexto 1">
            <a:extLst>
              <a:ext uri="{FF2B5EF4-FFF2-40B4-BE49-F238E27FC236}">
                <a16:creationId xmlns:a16="http://schemas.microsoft.com/office/drawing/2014/main" id="{F74CB476-A40C-CE4A-82F3-B05B7C7D7AEB}"/>
              </a:ext>
            </a:extLst>
          </p:cNvPr>
          <p:cNvSpPr txBox="1"/>
          <p:nvPr/>
        </p:nvSpPr>
        <p:spPr>
          <a:xfrm>
            <a:off x="0" y="6007086"/>
            <a:ext cx="42444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Martinez-</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Castelao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et al. J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Clin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Med. 2015;4:1207-16.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Doshi SM, et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Clin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 Am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Soc</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Nephrol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2017;12:1366-73.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Umanath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K, et al. Am J Kidney Dis. 2018;71:884-95.</a:t>
            </a:r>
          </a:p>
          <a:p>
            <a:pPr>
              <a:defRPr/>
            </a:pPr>
            <a:r>
              <a:rPr lang="es-ES" sz="1200" kern="0" dirty="0">
                <a:ea typeface="Calibri"/>
                <a:cs typeface="Calibri"/>
                <a:sym typeface="Calibri"/>
              </a:rPr>
              <a:t>De </a:t>
            </a:r>
            <a:r>
              <a:rPr lang="es-ES" sz="1200" kern="0" dirty="0" err="1">
                <a:ea typeface="Calibri"/>
                <a:cs typeface="Calibri"/>
                <a:sym typeface="Calibri"/>
              </a:rPr>
              <a:t>Boer</a:t>
            </a:r>
            <a:r>
              <a:rPr lang="es-ES" sz="1200" kern="0" dirty="0">
                <a:ea typeface="Calibri"/>
                <a:cs typeface="Calibri"/>
                <a:sym typeface="Calibri"/>
              </a:rPr>
              <a:t> IH. </a:t>
            </a:r>
            <a:r>
              <a:rPr lang="es-ES" sz="1200" kern="0" dirty="0" err="1">
                <a:ea typeface="Calibri"/>
                <a:cs typeface="Calibri"/>
                <a:sym typeface="Calibri"/>
              </a:rPr>
              <a:t>Kidney</a:t>
            </a:r>
            <a:r>
              <a:rPr lang="es-ES" sz="1200" kern="0" dirty="0">
                <a:ea typeface="Calibri"/>
                <a:cs typeface="Calibri"/>
                <a:sym typeface="Calibri"/>
              </a:rPr>
              <a:t> </a:t>
            </a:r>
            <a:r>
              <a:rPr lang="es-ES" sz="1200" kern="0" dirty="0" err="1">
                <a:ea typeface="Calibri"/>
                <a:cs typeface="Calibri"/>
                <a:sym typeface="Calibri"/>
              </a:rPr>
              <a:t>Int</a:t>
            </a:r>
            <a:r>
              <a:rPr lang="es-ES" sz="1200" kern="0" dirty="0">
                <a:ea typeface="Calibri"/>
                <a:cs typeface="Calibri"/>
                <a:sym typeface="Calibri"/>
              </a:rPr>
              <a:t>. 2020; 98, 839–848</a:t>
            </a:r>
          </a:p>
        </p:txBody>
      </p:sp>
      <p:grpSp>
        <p:nvGrpSpPr>
          <p:cNvPr id="4" name="Grupo 3">
            <a:extLst>
              <a:ext uri="{FF2B5EF4-FFF2-40B4-BE49-F238E27FC236}">
                <a16:creationId xmlns:a16="http://schemas.microsoft.com/office/drawing/2014/main" id="{FB6FF259-DBFB-7843-9376-A977DD9FFAD5}"/>
              </a:ext>
            </a:extLst>
          </p:cNvPr>
          <p:cNvGrpSpPr/>
          <p:nvPr/>
        </p:nvGrpSpPr>
        <p:grpSpPr>
          <a:xfrm>
            <a:off x="6441906" y="4208151"/>
            <a:ext cx="4428023" cy="1478662"/>
            <a:chOff x="6441906" y="4208151"/>
            <a:chExt cx="4428023" cy="1478662"/>
          </a:xfrm>
        </p:grpSpPr>
        <p:sp>
          <p:nvSpPr>
            <p:cNvPr id="3" name="CuadroTexto 2">
              <a:extLst>
                <a:ext uri="{FF2B5EF4-FFF2-40B4-BE49-F238E27FC236}">
                  <a16:creationId xmlns:a16="http://schemas.microsoft.com/office/drawing/2014/main" id="{1D81D6C7-C3C5-9448-80A6-9AA0DB87DD92}"/>
                </a:ext>
              </a:extLst>
            </p:cNvPr>
            <p:cNvSpPr txBox="1"/>
            <p:nvPr/>
          </p:nvSpPr>
          <p:spPr>
            <a:xfrm>
              <a:off x="6441906" y="4763483"/>
              <a:ext cx="44280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Nefropatía diabética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a:rPr>
                <a:t></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Cambios histológicos (implica diagnóstico histológico)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uadroTexto 8">
              <a:extLst>
                <a:ext uri="{FF2B5EF4-FFF2-40B4-BE49-F238E27FC236}">
                  <a16:creationId xmlns:a16="http://schemas.microsoft.com/office/drawing/2014/main" id="{B6538862-ED6E-E84F-B426-E13B28C6B95F}"/>
                </a:ext>
              </a:extLst>
            </p:cNvPr>
            <p:cNvSpPr txBox="1"/>
            <p:nvPr/>
          </p:nvSpPr>
          <p:spPr>
            <a:xfrm>
              <a:off x="6441907" y="4208151"/>
              <a:ext cx="4428022" cy="400110"/>
            </a:xfrm>
            <a:prstGeom prst="rect">
              <a:avLst/>
            </a:prstGeom>
            <a:solidFill>
              <a:schemeClr val="accent2"/>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alibri" panose="020F0502020204030204"/>
                  <a:ea typeface="+mn-ea"/>
                  <a:cs typeface="+mn-cs"/>
                </a:rPr>
                <a:t>Nefropatía diabética</a:t>
              </a:r>
              <a:endParaRPr kumimoji="0" lang="es-ES_trad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CuadroTexto 8">
            <a:extLst>
              <a:ext uri="{FF2B5EF4-FFF2-40B4-BE49-F238E27FC236}">
                <a16:creationId xmlns:a16="http://schemas.microsoft.com/office/drawing/2014/main" id="{60E30D5B-323D-D346-B285-D900489B7265}"/>
              </a:ext>
            </a:extLst>
          </p:cNvPr>
          <p:cNvSpPr txBox="1"/>
          <p:nvPr/>
        </p:nvSpPr>
        <p:spPr>
          <a:xfrm>
            <a:off x="6441907" y="5559300"/>
            <a:ext cx="4428022" cy="400110"/>
          </a:xfrm>
          <a:prstGeom prst="rect">
            <a:avLst/>
          </a:prstGeom>
          <a:solidFill>
            <a:schemeClr val="accent2"/>
          </a:solid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alibri" panose="020F0502020204030204"/>
                <a:ea typeface="+mn-ea"/>
                <a:cs typeface="+mn-cs"/>
              </a:rPr>
              <a:t>Enfermedad renal crónica de la DM</a:t>
            </a:r>
            <a:endParaRPr kumimoji="0" lang="es-ES_tradnl"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D9DD7742-F79C-F14A-9808-6A4F4F1C2966}"/>
              </a:ext>
            </a:extLst>
          </p:cNvPr>
          <p:cNvSpPr txBox="1"/>
          <p:nvPr/>
        </p:nvSpPr>
        <p:spPr>
          <a:xfrm>
            <a:off x="6626391" y="5978161"/>
            <a:ext cx="44280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ERC de la diabetes mellitus</a:t>
            </a:r>
          </a:p>
        </p:txBody>
      </p:sp>
    </p:spTree>
    <p:extLst>
      <p:ext uri="{BB962C8B-B14F-4D97-AF65-F5344CB8AC3E}">
        <p14:creationId xmlns:p14="http://schemas.microsoft.com/office/powerpoint/2010/main" val="73649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125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2E76A-33EC-A949-9164-2A6AFCDE7E0C}"/>
              </a:ext>
            </a:extLst>
          </p:cNvPr>
          <p:cNvSpPr>
            <a:spLocks noGrp="1"/>
          </p:cNvSpPr>
          <p:nvPr>
            <p:ph type="title"/>
          </p:nvPr>
        </p:nvSpPr>
        <p:spPr>
          <a:xfrm>
            <a:off x="838200" y="365126"/>
            <a:ext cx="10515600" cy="661131"/>
          </a:xfrm>
        </p:spPr>
        <p:txBody>
          <a:bodyPr>
            <a:normAutofit fontScale="90000"/>
          </a:bodyPr>
          <a:lstStyle/>
          <a:p>
            <a:pPr algn="ctr"/>
            <a:r>
              <a:rPr lang="es-ES" dirty="0">
                <a:latin typeface="+mn-lt"/>
              </a:rPr>
              <a:t>Epidemiología: DM2 y ERC, un problema creciente</a:t>
            </a:r>
          </a:p>
        </p:txBody>
      </p:sp>
      <p:sp>
        <p:nvSpPr>
          <p:cNvPr id="4" name="Marcador de texto 3">
            <a:extLst>
              <a:ext uri="{FF2B5EF4-FFF2-40B4-BE49-F238E27FC236}">
                <a16:creationId xmlns:a16="http://schemas.microsoft.com/office/drawing/2014/main" id="{2BE71DEA-4636-8141-8FFD-BC7AAE2E1C11}"/>
              </a:ext>
            </a:extLst>
          </p:cNvPr>
          <p:cNvSpPr>
            <a:spLocks noGrp="1"/>
          </p:cNvSpPr>
          <p:nvPr>
            <p:ph type="body" sz="quarter" idx="10"/>
          </p:nvPr>
        </p:nvSpPr>
        <p:spPr>
          <a:xfrm>
            <a:off x="0" y="5605815"/>
            <a:ext cx="6187695" cy="1254175"/>
          </a:xfrm>
        </p:spPr>
        <p:txBody>
          <a:bodyPr>
            <a:noAutofit/>
          </a:bodyPr>
          <a:lstStyle/>
          <a:p>
            <a:r>
              <a:rPr lang="es-ES" sz="800" dirty="0">
                <a:solidFill>
                  <a:schemeClr val="tx1"/>
                </a:solidFill>
              </a:rPr>
              <a:t>1. </a:t>
            </a:r>
            <a:r>
              <a:rPr lang="es-ES" sz="800" dirty="0" err="1">
                <a:solidFill>
                  <a:schemeClr val="tx1"/>
                </a:solidFill>
              </a:rPr>
              <a:t>World</a:t>
            </a:r>
            <a:r>
              <a:rPr lang="es-ES" sz="800" dirty="0">
                <a:solidFill>
                  <a:schemeClr val="tx1"/>
                </a:solidFill>
              </a:rPr>
              <a:t> </a:t>
            </a:r>
            <a:r>
              <a:rPr lang="es-ES" sz="800" dirty="0" err="1">
                <a:solidFill>
                  <a:schemeClr val="tx1"/>
                </a:solidFill>
              </a:rPr>
              <a:t>Health</a:t>
            </a:r>
            <a:r>
              <a:rPr lang="es-ES" sz="800" dirty="0">
                <a:solidFill>
                  <a:schemeClr val="tx1"/>
                </a:solidFill>
              </a:rPr>
              <a:t> </a:t>
            </a:r>
            <a:r>
              <a:rPr lang="es-ES" sz="800" dirty="0" err="1">
                <a:solidFill>
                  <a:schemeClr val="tx1"/>
                </a:solidFill>
              </a:rPr>
              <a:t>Organization</a:t>
            </a:r>
            <a:r>
              <a:rPr lang="es-ES" sz="800" dirty="0">
                <a:solidFill>
                  <a:schemeClr val="tx1"/>
                </a:solidFill>
              </a:rPr>
              <a:t>. Global </a:t>
            </a:r>
            <a:r>
              <a:rPr lang="es-ES" sz="800" dirty="0" err="1">
                <a:solidFill>
                  <a:schemeClr val="tx1"/>
                </a:solidFill>
              </a:rPr>
              <a:t>Report</a:t>
            </a:r>
            <a:r>
              <a:rPr lang="es-ES" sz="800" dirty="0">
                <a:solidFill>
                  <a:schemeClr val="tx1"/>
                </a:solidFill>
              </a:rPr>
              <a:t> </a:t>
            </a:r>
            <a:r>
              <a:rPr lang="es-ES" sz="800" dirty="0" err="1">
                <a:solidFill>
                  <a:schemeClr val="tx1"/>
                </a:solidFill>
              </a:rPr>
              <a:t>on</a:t>
            </a:r>
            <a:r>
              <a:rPr lang="es-ES" sz="800" dirty="0">
                <a:solidFill>
                  <a:schemeClr val="tx1"/>
                </a:solidFill>
              </a:rPr>
              <a:t> Diabetes. 2016. </a:t>
            </a:r>
          </a:p>
          <a:p>
            <a:r>
              <a:rPr lang="es-ES" sz="800" dirty="0">
                <a:solidFill>
                  <a:schemeClr val="tx1"/>
                </a:solidFill>
              </a:rPr>
              <a:t>2. Atlas de la Federación Internacional de Diabetes. Informe 2021 </a:t>
            </a:r>
            <a:r>
              <a:rPr lang="es-ES" dirty="0">
                <a:hlinkClick r:id="rId3"/>
              </a:rPr>
              <a:t>www.diabetesatlas.org</a:t>
            </a:r>
            <a:endParaRPr lang="es-ES" dirty="0"/>
          </a:p>
          <a:p>
            <a:r>
              <a:rPr lang="es-ES" sz="800" dirty="0">
                <a:solidFill>
                  <a:schemeClr val="tx1"/>
                </a:solidFill>
              </a:rPr>
              <a:t>3. </a:t>
            </a:r>
            <a:r>
              <a:rPr lang="es-ES" sz="800" dirty="0" err="1">
                <a:solidFill>
                  <a:schemeClr val="tx1"/>
                </a:solidFill>
              </a:rPr>
              <a:t>Alicic</a:t>
            </a:r>
            <a:r>
              <a:rPr lang="es-ES" sz="800" dirty="0">
                <a:solidFill>
                  <a:schemeClr val="tx1"/>
                </a:solidFill>
              </a:rPr>
              <a:t> RZ et al. </a:t>
            </a:r>
            <a:r>
              <a:rPr lang="es-ES" sz="800" dirty="0" err="1">
                <a:solidFill>
                  <a:schemeClr val="tx1"/>
                </a:solidFill>
              </a:rPr>
              <a:t>Clin</a:t>
            </a:r>
            <a:r>
              <a:rPr lang="es-ES" sz="800" dirty="0">
                <a:solidFill>
                  <a:schemeClr val="tx1"/>
                </a:solidFill>
              </a:rPr>
              <a:t> J Am </a:t>
            </a:r>
            <a:r>
              <a:rPr lang="es-ES" sz="800" dirty="0" err="1">
                <a:solidFill>
                  <a:schemeClr val="tx1"/>
                </a:solidFill>
              </a:rPr>
              <a:t>Soc</a:t>
            </a:r>
            <a:r>
              <a:rPr lang="es-ES" sz="800" dirty="0">
                <a:solidFill>
                  <a:schemeClr val="tx1"/>
                </a:solidFill>
              </a:rPr>
              <a:t> </a:t>
            </a:r>
            <a:r>
              <a:rPr lang="es-ES" sz="800" dirty="0" err="1">
                <a:solidFill>
                  <a:schemeClr val="tx1"/>
                </a:solidFill>
              </a:rPr>
              <a:t>Nephrol</a:t>
            </a:r>
            <a:r>
              <a:rPr lang="es-ES" sz="800" dirty="0">
                <a:solidFill>
                  <a:schemeClr val="tx1"/>
                </a:solidFill>
              </a:rPr>
              <a:t>. 2017;12(12):2032-45.</a:t>
            </a:r>
          </a:p>
          <a:p>
            <a:r>
              <a:rPr lang="es-ES" sz="800" dirty="0">
                <a:solidFill>
                  <a:schemeClr val="tx1"/>
                </a:solidFill>
              </a:rPr>
              <a:t>4. </a:t>
            </a:r>
            <a:r>
              <a:rPr lang="es-ES" sz="800" dirty="0" err="1">
                <a:solidFill>
                  <a:schemeClr val="tx1"/>
                </a:solidFill>
              </a:rPr>
              <a:t>National</a:t>
            </a:r>
            <a:r>
              <a:rPr lang="es-ES" sz="800" dirty="0">
                <a:solidFill>
                  <a:schemeClr val="tx1"/>
                </a:solidFill>
              </a:rPr>
              <a:t> </a:t>
            </a:r>
            <a:r>
              <a:rPr lang="es-ES" sz="800" dirty="0" err="1">
                <a:solidFill>
                  <a:schemeClr val="tx1"/>
                </a:solidFill>
              </a:rPr>
              <a:t>Kidney</a:t>
            </a:r>
            <a:r>
              <a:rPr lang="es-ES" sz="800" dirty="0">
                <a:solidFill>
                  <a:schemeClr val="tx1"/>
                </a:solidFill>
              </a:rPr>
              <a:t> </a:t>
            </a:r>
            <a:r>
              <a:rPr lang="es-ES" sz="800" dirty="0" err="1">
                <a:solidFill>
                  <a:schemeClr val="tx1"/>
                </a:solidFill>
              </a:rPr>
              <a:t>Foundation</a:t>
            </a:r>
            <a:r>
              <a:rPr lang="es-ES" sz="800" dirty="0">
                <a:solidFill>
                  <a:schemeClr val="tx1"/>
                </a:solidFill>
              </a:rPr>
              <a:t> </a:t>
            </a:r>
            <a:r>
              <a:rPr lang="es-ES" sz="800" dirty="0" err="1">
                <a:solidFill>
                  <a:schemeClr val="tx1"/>
                </a:solidFill>
              </a:rPr>
              <a:t>website</a:t>
            </a:r>
            <a:r>
              <a:rPr lang="es-ES" sz="800" dirty="0">
                <a:solidFill>
                  <a:schemeClr val="tx1"/>
                </a:solidFill>
              </a:rPr>
              <a:t>. Diabetes and CKD.</a:t>
            </a:r>
          </a:p>
          <a:p>
            <a:r>
              <a:rPr lang="es-ES" sz="800" dirty="0">
                <a:solidFill>
                  <a:schemeClr val="tx1"/>
                </a:solidFill>
              </a:rPr>
              <a:t>5.- </a:t>
            </a:r>
            <a:r>
              <a:rPr lang="es-ES" sz="800" dirty="0">
                <a:solidFill>
                  <a:srgbClr val="000000">
                    <a:lumMod val="65000"/>
                    <a:lumOff val="35000"/>
                  </a:srgbClr>
                </a:solidFill>
                <a:latin typeface="Arial" panose="020B0604020202020204" pitchFamily="34" charset="0"/>
                <a:cs typeface="Arial" panose="020B0604020202020204" pitchFamily="34" charset="0"/>
              </a:rPr>
              <a:t>3.- </a:t>
            </a:r>
            <a:r>
              <a:rPr lang="en-US" sz="800" dirty="0" err="1">
                <a:solidFill>
                  <a:srgbClr val="000000">
                    <a:lumMod val="65000"/>
                    <a:lumOff val="35000"/>
                  </a:srgbClr>
                </a:solidFill>
                <a:latin typeface="Arial" panose="020B0604020202020204" pitchFamily="34" charset="0"/>
                <a:cs typeface="Arial" panose="020B0604020202020204" pitchFamily="34" charset="0"/>
              </a:rPr>
              <a:t>Reutens</a:t>
            </a:r>
            <a:r>
              <a:rPr lang="en-US" sz="800" dirty="0">
                <a:solidFill>
                  <a:srgbClr val="000000">
                    <a:lumMod val="65000"/>
                    <a:lumOff val="35000"/>
                  </a:srgbClr>
                </a:solidFill>
                <a:latin typeface="Arial" panose="020B0604020202020204" pitchFamily="34" charset="0"/>
                <a:cs typeface="Arial" panose="020B0604020202020204" pitchFamily="34" charset="0"/>
              </a:rPr>
              <a:t> AT, Atkins RC. Epidemiology of diabetic nephropathy. </a:t>
            </a:r>
            <a:r>
              <a:rPr lang="en-US" sz="800" i="1" dirty="0" err="1">
                <a:solidFill>
                  <a:srgbClr val="000000">
                    <a:lumMod val="65000"/>
                    <a:lumOff val="35000"/>
                  </a:srgbClr>
                </a:solidFill>
                <a:latin typeface="Arial" panose="020B0604020202020204" pitchFamily="34" charset="0"/>
                <a:cs typeface="Arial" panose="020B0604020202020204" pitchFamily="34" charset="0"/>
              </a:rPr>
              <a:t>Contrib</a:t>
            </a:r>
            <a:r>
              <a:rPr lang="en-US" sz="800" i="1" dirty="0">
                <a:solidFill>
                  <a:srgbClr val="000000">
                    <a:lumMod val="65000"/>
                    <a:lumOff val="35000"/>
                  </a:srgbClr>
                </a:solidFill>
                <a:latin typeface="Arial" panose="020B0604020202020204" pitchFamily="34" charset="0"/>
                <a:cs typeface="Arial" panose="020B0604020202020204" pitchFamily="34" charset="0"/>
              </a:rPr>
              <a:t> Nephrol</a:t>
            </a:r>
            <a:r>
              <a:rPr lang="en-US" sz="800" dirty="0">
                <a:solidFill>
                  <a:srgbClr val="000000">
                    <a:lumMod val="65000"/>
                    <a:lumOff val="35000"/>
                  </a:srgbClr>
                </a:solidFill>
                <a:latin typeface="Arial" panose="020B0604020202020204" pitchFamily="34" charset="0"/>
                <a:cs typeface="Arial" panose="020B0604020202020204" pitchFamily="34" charset="0"/>
              </a:rPr>
              <a:t>. 2011;170:1-7</a:t>
            </a:r>
          </a:p>
          <a:p>
            <a:r>
              <a:rPr lang="en-US" sz="800" dirty="0">
                <a:solidFill>
                  <a:srgbClr val="000000">
                    <a:lumMod val="65000"/>
                    <a:lumOff val="35000"/>
                  </a:srgbClr>
                </a:solidFill>
                <a:latin typeface="Arial" panose="020B0604020202020204" pitchFamily="34" charset="0"/>
                <a:cs typeface="Arial" panose="020B0604020202020204" pitchFamily="34" charset="0"/>
              </a:rPr>
              <a:t>6.- REER. </a:t>
            </a:r>
            <a:r>
              <a:rPr lang="en-US" sz="800" dirty="0" err="1">
                <a:solidFill>
                  <a:srgbClr val="000000">
                    <a:lumMod val="65000"/>
                    <a:lumOff val="35000"/>
                  </a:srgbClr>
                </a:solidFill>
                <a:latin typeface="Arial" panose="020B0604020202020204" pitchFamily="34" charset="0"/>
                <a:cs typeface="Arial" panose="020B0604020202020204" pitchFamily="34" charset="0"/>
              </a:rPr>
              <a:t>Registro</a:t>
            </a:r>
            <a:r>
              <a:rPr lang="en-US" sz="800" dirty="0">
                <a:solidFill>
                  <a:srgbClr val="000000">
                    <a:lumMod val="65000"/>
                    <a:lumOff val="35000"/>
                  </a:srgbClr>
                </a:solidFill>
                <a:latin typeface="Arial" panose="020B0604020202020204" pitchFamily="34" charset="0"/>
                <a:cs typeface="Arial" panose="020B0604020202020204" pitchFamily="34" charset="0"/>
              </a:rPr>
              <a:t> de </a:t>
            </a:r>
            <a:r>
              <a:rPr lang="en-US" sz="800" dirty="0" err="1">
                <a:solidFill>
                  <a:srgbClr val="000000">
                    <a:lumMod val="65000"/>
                    <a:lumOff val="35000"/>
                  </a:srgbClr>
                </a:solidFill>
                <a:latin typeface="Arial" panose="020B0604020202020204" pitchFamily="34" charset="0"/>
                <a:cs typeface="Arial" panose="020B0604020202020204" pitchFamily="34" charset="0"/>
              </a:rPr>
              <a:t>enfermos</a:t>
            </a:r>
            <a:r>
              <a:rPr lang="en-US" sz="800" dirty="0">
                <a:solidFill>
                  <a:srgbClr val="000000">
                    <a:lumMod val="65000"/>
                    <a:lumOff val="35000"/>
                  </a:srgbClr>
                </a:solidFill>
                <a:latin typeface="Arial" panose="020B0604020202020204" pitchFamily="34" charset="0"/>
                <a:cs typeface="Arial" panose="020B0604020202020204" pitchFamily="34" charset="0"/>
              </a:rPr>
              <a:t> </a:t>
            </a:r>
            <a:r>
              <a:rPr lang="en-US" sz="800" dirty="0" err="1">
                <a:solidFill>
                  <a:srgbClr val="000000">
                    <a:lumMod val="65000"/>
                    <a:lumOff val="35000"/>
                  </a:srgbClr>
                </a:solidFill>
                <a:latin typeface="Arial" panose="020B0604020202020204" pitchFamily="34" charset="0"/>
                <a:cs typeface="Arial" panose="020B0604020202020204" pitchFamily="34" charset="0"/>
              </a:rPr>
              <a:t>renales</a:t>
            </a:r>
            <a:r>
              <a:rPr lang="en-US" sz="800" dirty="0">
                <a:solidFill>
                  <a:srgbClr val="000000">
                    <a:lumMod val="65000"/>
                    <a:lumOff val="35000"/>
                  </a:srgbClr>
                </a:solidFill>
                <a:latin typeface="Arial" panose="020B0604020202020204" pitchFamily="34" charset="0"/>
                <a:cs typeface="Arial" panose="020B0604020202020204" pitchFamily="34" charset="0"/>
              </a:rPr>
              <a:t> </a:t>
            </a:r>
            <a:r>
              <a:rPr lang="en-US" sz="800" dirty="0" err="1">
                <a:solidFill>
                  <a:srgbClr val="000000">
                    <a:lumMod val="65000"/>
                    <a:lumOff val="35000"/>
                  </a:srgbClr>
                </a:solidFill>
                <a:latin typeface="Arial" panose="020B0604020202020204" pitchFamily="34" charset="0"/>
                <a:cs typeface="Arial" panose="020B0604020202020204" pitchFamily="34" charset="0"/>
              </a:rPr>
              <a:t>España</a:t>
            </a:r>
            <a:r>
              <a:rPr lang="en-US" sz="800" dirty="0">
                <a:solidFill>
                  <a:srgbClr val="000000">
                    <a:lumMod val="65000"/>
                    <a:lumOff val="35000"/>
                  </a:srgbClr>
                </a:solidFill>
                <a:latin typeface="Arial" panose="020B0604020202020204" pitchFamily="34" charset="0"/>
                <a:cs typeface="Arial" panose="020B0604020202020204" pitchFamily="34" charset="0"/>
              </a:rPr>
              <a:t> 2020.</a:t>
            </a:r>
          </a:p>
          <a:p>
            <a:r>
              <a:rPr lang="en-US" sz="800" dirty="0">
                <a:solidFill>
                  <a:srgbClr val="000000">
                    <a:lumMod val="65000"/>
                    <a:lumOff val="35000"/>
                  </a:srgbClr>
                </a:solidFill>
                <a:latin typeface="Arial" panose="020B0604020202020204" pitchFamily="34" charset="0"/>
                <a:cs typeface="Arial" panose="020B0604020202020204" pitchFamily="34" charset="0"/>
              </a:rPr>
              <a:t>7.- </a:t>
            </a:r>
            <a:r>
              <a:rPr lang="es-ES" sz="800" dirty="0">
                <a:solidFill>
                  <a:srgbClr val="000000">
                    <a:lumOff val="35000"/>
                    <a:lumMod val="65000"/>
                  </a:srgbClr>
                </a:solidFill>
                <a:latin typeface="Arial" panose="020B0604020202020204" pitchFamily="34" charset="0"/>
                <a:cs typeface="Arial" panose="020B0604020202020204" pitchFamily="34" charset="0"/>
              </a:rPr>
              <a:t>US Renal Data </a:t>
            </a:r>
            <a:r>
              <a:rPr lang="es-ES" sz="800" dirty="0" err="1">
                <a:solidFill>
                  <a:srgbClr val="000000">
                    <a:lumOff val="35000"/>
                    <a:lumMod val="65000"/>
                  </a:srgbClr>
                </a:solidFill>
                <a:latin typeface="Arial" panose="020B0604020202020204" pitchFamily="34" charset="0"/>
                <a:cs typeface="Arial" panose="020B0604020202020204" pitchFamily="34" charset="0"/>
              </a:rPr>
              <a:t>System</a:t>
            </a:r>
            <a:r>
              <a:rPr lang="es-ES" sz="800" dirty="0">
                <a:solidFill>
                  <a:srgbClr val="000000">
                    <a:lumOff val="35000"/>
                    <a:lumMod val="65000"/>
                  </a:srgbClr>
                </a:solidFill>
                <a:latin typeface="Arial" panose="020B0604020202020204" pitchFamily="34" charset="0"/>
                <a:cs typeface="Arial" panose="020B0604020202020204" pitchFamily="34" charset="0"/>
              </a:rPr>
              <a:t> (Sistema de Datos Renales de los EE. UU.). USRDS 2013 </a:t>
            </a:r>
            <a:r>
              <a:rPr lang="es-ES" sz="800" dirty="0" err="1">
                <a:solidFill>
                  <a:srgbClr val="000000">
                    <a:lumOff val="35000"/>
                    <a:lumMod val="65000"/>
                  </a:srgbClr>
                </a:solidFill>
                <a:latin typeface="Arial" panose="020B0604020202020204" pitchFamily="34" charset="0"/>
                <a:cs typeface="Arial" panose="020B0604020202020204" pitchFamily="34" charset="0"/>
              </a:rPr>
              <a:t>Annual</a:t>
            </a:r>
            <a:r>
              <a:rPr lang="es-ES" sz="800" dirty="0">
                <a:solidFill>
                  <a:srgbClr val="000000">
                    <a:lumOff val="35000"/>
                    <a:lumMod val="65000"/>
                  </a:srgbClr>
                </a:solidFill>
                <a:latin typeface="Arial" panose="020B0604020202020204" pitchFamily="34" charset="0"/>
                <a:cs typeface="Arial" panose="020B0604020202020204" pitchFamily="34" charset="0"/>
              </a:rPr>
              <a:t> Data </a:t>
            </a:r>
            <a:r>
              <a:rPr lang="es-ES" sz="800" dirty="0" err="1">
                <a:solidFill>
                  <a:srgbClr val="000000">
                    <a:lumOff val="35000"/>
                    <a:lumMod val="65000"/>
                  </a:srgbClr>
                </a:solidFill>
                <a:latin typeface="Arial" panose="020B0604020202020204" pitchFamily="34" charset="0"/>
                <a:cs typeface="Arial" panose="020B0604020202020204" pitchFamily="34" charset="0"/>
              </a:rPr>
              <a:t>Report</a:t>
            </a:r>
            <a:r>
              <a:rPr lang="es-ES" sz="800" dirty="0">
                <a:solidFill>
                  <a:srgbClr val="000000">
                    <a:lumOff val="35000"/>
                    <a:lumMod val="65000"/>
                  </a:srgbClr>
                </a:solidFill>
                <a:latin typeface="Arial" panose="020B0604020202020204" pitchFamily="34" charset="0"/>
                <a:cs typeface="Arial" panose="020B0604020202020204" pitchFamily="34" charset="0"/>
              </a:rPr>
              <a:t>, </a:t>
            </a:r>
            <a:r>
              <a:rPr lang="es-ES" sz="800" dirty="0" err="1">
                <a:solidFill>
                  <a:srgbClr val="000000">
                    <a:lumOff val="35000"/>
                    <a:lumMod val="65000"/>
                  </a:srgbClr>
                </a:solidFill>
                <a:latin typeface="Arial" panose="020B0604020202020204" pitchFamily="34" charset="0"/>
                <a:cs typeface="Arial" panose="020B0604020202020204" pitchFamily="34" charset="0"/>
              </a:rPr>
              <a:t>Volume</a:t>
            </a:r>
            <a:r>
              <a:rPr lang="es-ES" sz="800" dirty="0">
                <a:solidFill>
                  <a:srgbClr val="000000">
                    <a:lumOff val="35000"/>
                    <a:lumMod val="65000"/>
                  </a:srgbClr>
                </a:solidFill>
                <a:latin typeface="Arial" panose="020B0604020202020204" pitchFamily="34" charset="0"/>
                <a:cs typeface="Arial" panose="020B0604020202020204" pitchFamily="34" charset="0"/>
              </a:rPr>
              <a:t> </a:t>
            </a:r>
            <a:r>
              <a:rPr lang="en-US" sz="800" dirty="0">
                <a:solidFill>
                  <a:srgbClr val="000000">
                    <a:lumMod val="65000"/>
                    <a:lumOff val="35000"/>
                  </a:srgbClr>
                </a:solidFill>
                <a:latin typeface="Arial" panose="020B0604020202020204" pitchFamily="34" charset="0"/>
                <a:cs typeface="Arial" panose="020B0604020202020204" pitchFamily="34" charset="0"/>
              </a:rPr>
              <a:t>.</a:t>
            </a:r>
            <a:endParaRPr lang="es-ES" sz="800" dirty="0">
              <a:solidFill>
                <a:schemeClr val="tx1"/>
              </a:solidFill>
            </a:endParaRPr>
          </a:p>
        </p:txBody>
      </p:sp>
      <p:sp>
        <p:nvSpPr>
          <p:cNvPr id="6" name="Marcador de texto 5">
            <a:extLst>
              <a:ext uri="{FF2B5EF4-FFF2-40B4-BE49-F238E27FC236}">
                <a16:creationId xmlns:a16="http://schemas.microsoft.com/office/drawing/2014/main" id="{1423FC42-6EE7-BE49-9CA4-4F007AFB9E2A}"/>
              </a:ext>
            </a:extLst>
          </p:cNvPr>
          <p:cNvSpPr>
            <a:spLocks noGrp="1"/>
          </p:cNvSpPr>
          <p:nvPr>
            <p:ph type="body" sz="quarter" idx="11"/>
          </p:nvPr>
        </p:nvSpPr>
        <p:spPr/>
        <p:txBody>
          <a:bodyPr>
            <a:normAutofit fontScale="92500" lnSpcReduction="10000"/>
          </a:bodyPr>
          <a:lstStyle/>
          <a:p>
            <a:r>
              <a:rPr lang="es-ES"/>
              <a:t>1. Importancia de la enfermedad renal diabética</a:t>
            </a:r>
          </a:p>
        </p:txBody>
      </p:sp>
      <p:grpSp>
        <p:nvGrpSpPr>
          <p:cNvPr id="3" name="Grupo 2">
            <a:extLst>
              <a:ext uri="{FF2B5EF4-FFF2-40B4-BE49-F238E27FC236}">
                <a16:creationId xmlns:a16="http://schemas.microsoft.com/office/drawing/2014/main" id="{9DF2A19E-29F9-5C46-A91F-2E48C062790E}"/>
              </a:ext>
            </a:extLst>
          </p:cNvPr>
          <p:cNvGrpSpPr/>
          <p:nvPr/>
        </p:nvGrpSpPr>
        <p:grpSpPr>
          <a:xfrm>
            <a:off x="502419" y="1114120"/>
            <a:ext cx="4829433" cy="4097979"/>
            <a:chOff x="1101810" y="1568518"/>
            <a:chExt cx="4829433" cy="4097979"/>
          </a:xfrm>
        </p:grpSpPr>
        <p:grpSp>
          <p:nvGrpSpPr>
            <p:cNvPr id="8" name="Group 2">
              <a:extLst>
                <a:ext uri="{FF2B5EF4-FFF2-40B4-BE49-F238E27FC236}">
                  <a16:creationId xmlns:a16="http://schemas.microsoft.com/office/drawing/2014/main" id="{E1A75827-E2E8-2947-AE61-FEB43D217742}"/>
                </a:ext>
              </a:extLst>
            </p:cNvPr>
            <p:cNvGrpSpPr/>
            <p:nvPr/>
          </p:nvGrpSpPr>
          <p:grpSpPr>
            <a:xfrm>
              <a:off x="1223321" y="1568518"/>
              <a:ext cx="4522571" cy="1504352"/>
              <a:chOff x="810614" y="1550967"/>
              <a:chExt cx="4922023" cy="1637223"/>
            </a:xfrm>
          </p:grpSpPr>
          <p:sp>
            <p:nvSpPr>
              <p:cNvPr id="9" name="Alternate Process 39">
                <a:extLst>
                  <a:ext uri="{FF2B5EF4-FFF2-40B4-BE49-F238E27FC236}">
                    <a16:creationId xmlns:a16="http://schemas.microsoft.com/office/drawing/2014/main" id="{32986817-CED8-934C-BEAA-0A2B504E7AF1}"/>
                  </a:ext>
                </a:extLst>
              </p:cNvPr>
              <p:cNvSpPr/>
              <p:nvPr/>
            </p:nvSpPr>
            <p:spPr bwMode="auto">
              <a:xfrm>
                <a:off x="810614" y="1641729"/>
                <a:ext cx="4922023" cy="1534537"/>
              </a:xfrm>
              <a:prstGeom prst="flowChartAlternateProcess">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427A"/>
                  </a:solidFill>
                  <a:effectLst/>
                  <a:uLnTx/>
                  <a:uFillTx/>
                  <a:latin typeface="Calibri" panose="020F0502020204030204"/>
                  <a:ea typeface="Verdana" panose="020B0604030504040204" pitchFamily="34" charset="0"/>
                  <a:cs typeface="Verdana" panose="020B0604030504040204" pitchFamily="34" charset="0"/>
                </a:endParaRPr>
              </a:p>
            </p:txBody>
          </p:sp>
          <p:sp>
            <p:nvSpPr>
              <p:cNvPr id="10" name="TextBox 32">
                <a:extLst>
                  <a:ext uri="{FF2B5EF4-FFF2-40B4-BE49-F238E27FC236}">
                    <a16:creationId xmlns:a16="http://schemas.microsoft.com/office/drawing/2014/main" id="{71B816E6-FE06-3A4A-8378-3E611FCEC1E9}"/>
                  </a:ext>
                </a:extLst>
              </p:cNvPr>
              <p:cNvSpPr txBox="1"/>
              <p:nvPr/>
            </p:nvSpPr>
            <p:spPr>
              <a:xfrm>
                <a:off x="1114237" y="1550967"/>
                <a:ext cx="2994283" cy="12058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~536</a:t>
                </a:r>
              </a:p>
            </p:txBody>
          </p:sp>
          <p:sp>
            <p:nvSpPr>
              <p:cNvPr id="11" name="TextBox 33">
                <a:extLst>
                  <a:ext uri="{FF2B5EF4-FFF2-40B4-BE49-F238E27FC236}">
                    <a16:creationId xmlns:a16="http://schemas.microsoft.com/office/drawing/2014/main" id="{DBB10BAF-534A-D445-A696-BE675E5A3E08}"/>
                  </a:ext>
                </a:extLst>
              </p:cNvPr>
              <p:cNvSpPr txBox="1"/>
              <p:nvPr/>
            </p:nvSpPr>
            <p:spPr>
              <a:xfrm>
                <a:off x="936441" y="2450694"/>
                <a:ext cx="2297761" cy="7034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MILLONES</a:t>
                </a:r>
              </a:p>
            </p:txBody>
          </p:sp>
          <p:sp>
            <p:nvSpPr>
              <p:cNvPr id="12" name="TextBox 34">
                <a:extLst>
                  <a:ext uri="{FF2B5EF4-FFF2-40B4-BE49-F238E27FC236}">
                    <a16:creationId xmlns:a16="http://schemas.microsoft.com/office/drawing/2014/main" id="{F7E6DF26-4F36-0E49-B178-F4687B5BCCB5}"/>
                  </a:ext>
                </a:extLst>
              </p:cNvPr>
              <p:cNvSpPr txBox="1"/>
              <p:nvPr/>
            </p:nvSpPr>
            <p:spPr>
              <a:xfrm>
                <a:off x="3764221" y="1714363"/>
                <a:ext cx="1891899" cy="14738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adultos</a:t>
                </a:r>
                <a:r>
                  <a:rPr kumimoji="0" lang="en-US" sz="2400" b="0" i="0" u="none" strike="noStrike" kern="1200" cap="none" spc="0" normalizeH="0" baseline="0" noProof="0" dirty="0">
                    <a:ln>
                      <a:noFill/>
                    </a:ln>
                    <a:solidFill>
                      <a:srgbClr val="00427A"/>
                    </a:solidFill>
                    <a:effectLst/>
                    <a:uLnTx/>
                    <a:uFillTx/>
                    <a:latin typeface="Calibri" panose="020F0502020204030204"/>
                    <a:ea typeface="Verdana" panose="020B0604030504040204" pitchFamily="34" charset="0"/>
                    <a:cs typeface="Verdana" panose="020B0604030504040204" pitchFamily="34" charset="0"/>
                  </a:rPr>
                  <a:t> </a:t>
                </a:r>
                <a:r>
                  <a:rPr kumimoji="0" lang="en-US" sz="2400" b="0" i="0" u="none" strike="noStrike" kern="1200" cap="none" spc="0" normalizeH="0" baseline="0" noProof="0" dirty="0">
                    <a:ln>
                      <a:noFill/>
                    </a:ln>
                    <a:solidFill>
                      <a:srgbClr val="00A3E0"/>
                    </a:solidFill>
                    <a:effectLst/>
                    <a:uLnTx/>
                    <a:uFillTx/>
                    <a:latin typeface="Calibri" panose="020F0502020204030204"/>
                    <a:ea typeface="Verdana" panose="020B0604030504040204" pitchFamily="34" charset="0"/>
                    <a:cs typeface="Verdana" panose="020B0604030504040204" pitchFamily="34" charset="0"/>
                  </a:rPr>
                  <a:t>con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A3E0"/>
                    </a:solidFill>
                    <a:effectLst/>
                    <a:uLnTx/>
                    <a:uFillTx/>
                    <a:latin typeface="Calibri" panose="020F0502020204030204"/>
                    <a:ea typeface="Verdana" panose="020B0604030504040204" pitchFamily="34" charset="0"/>
                    <a:cs typeface="Verdana" panose="020B0604030504040204" pitchFamily="34" charset="0"/>
                  </a:rPr>
                  <a:t>Diabetes.</a:t>
                </a:r>
              </a:p>
              <a:p>
                <a:pPr marL="0" marR="0" lvl="0" indent="0" algn="l" defTabSz="914400" rtl="0" eaLnBrk="1" fontAlgn="base" latinLnBrk="0" hangingPunct="1">
                  <a:lnSpc>
                    <a:spcPct val="100000"/>
                  </a:lnSpc>
                  <a:spcBef>
                    <a:spcPct val="0"/>
                  </a:spcBef>
                  <a:spcAft>
                    <a:spcPts val="600"/>
                  </a:spcAft>
                  <a:buClrTx/>
                  <a:buSzTx/>
                  <a:buFontTx/>
                  <a:buNone/>
                  <a:tabLst/>
                  <a:defRPr/>
                </a:pPr>
                <a:r>
                  <a:rPr lang="en-US" sz="2400" dirty="0" err="1">
                    <a:solidFill>
                      <a:srgbClr val="00A3E0"/>
                    </a:solidFill>
                    <a:latin typeface="Calibri" panose="020F0502020204030204"/>
                    <a:ea typeface="Verdana" panose="020B0604030504040204" pitchFamily="34" charset="0"/>
                    <a:cs typeface="Verdana" panose="020B0604030504040204" pitchFamily="34" charset="0"/>
                  </a:rPr>
                  <a:t>Prev</a:t>
                </a:r>
                <a:r>
                  <a:rPr lang="en-US" sz="2400" dirty="0">
                    <a:solidFill>
                      <a:srgbClr val="00A3E0"/>
                    </a:solidFill>
                    <a:latin typeface="Calibri" panose="020F0502020204030204"/>
                    <a:ea typeface="Verdana" panose="020B0604030504040204" pitchFamily="34" charset="0"/>
                    <a:cs typeface="Verdana" panose="020B0604030504040204" pitchFamily="34" charset="0"/>
                  </a:rPr>
                  <a:t>: 10.5%</a:t>
                </a:r>
                <a:endParaRPr kumimoji="0" lang="en-US" sz="2400" b="0" i="0" u="none" strike="noStrike" kern="1200" cap="none" spc="0" normalizeH="0" baseline="0" noProof="0" dirty="0">
                  <a:ln>
                    <a:noFill/>
                  </a:ln>
                  <a:solidFill>
                    <a:srgbClr val="00A3E0"/>
                  </a:solidFill>
                  <a:effectLst/>
                  <a:uLnTx/>
                  <a:uFillTx/>
                  <a:latin typeface="Calibri" panose="020F0502020204030204"/>
                  <a:ea typeface="Verdana" panose="020B0604030504040204" pitchFamily="34" charset="0"/>
                  <a:cs typeface="Verdana" panose="020B0604030504040204" pitchFamily="34" charset="0"/>
                </a:endParaRPr>
              </a:p>
            </p:txBody>
          </p:sp>
        </p:grpSp>
        <p:sp>
          <p:nvSpPr>
            <p:cNvPr id="22" name="TextBox 10">
              <a:extLst>
                <a:ext uri="{FF2B5EF4-FFF2-40B4-BE49-F238E27FC236}">
                  <a16:creationId xmlns:a16="http://schemas.microsoft.com/office/drawing/2014/main" id="{A270C1F7-56B4-CD4B-B3EE-D365F00C33E0}"/>
                </a:ext>
              </a:extLst>
            </p:cNvPr>
            <p:cNvSpPr txBox="1"/>
            <p:nvPr/>
          </p:nvSpPr>
          <p:spPr>
            <a:xfrm>
              <a:off x="1131385" y="3731810"/>
              <a:ext cx="4799858"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00A3E0"/>
                  </a:solidFill>
                  <a:effectLst/>
                  <a:uLnTx/>
                  <a:uFillTx/>
                  <a:latin typeface="Calibri" panose="020F0502020204030204"/>
                  <a:ea typeface="Verdana" panose="020B0604030504040204" pitchFamily="34" charset="0"/>
                  <a:cs typeface="Verdana" panose="020B0604030504040204" pitchFamily="34" charset="0"/>
                </a:rPr>
                <a:t>30 to 40%</a:t>
              </a:r>
            </a:p>
          </p:txBody>
        </p:sp>
        <p:grpSp>
          <p:nvGrpSpPr>
            <p:cNvPr id="39" name="Grupo 38">
              <a:extLst>
                <a:ext uri="{FF2B5EF4-FFF2-40B4-BE49-F238E27FC236}">
                  <a16:creationId xmlns:a16="http://schemas.microsoft.com/office/drawing/2014/main" id="{A04AD043-EBC0-5541-B10C-31D8922FF347}"/>
                </a:ext>
              </a:extLst>
            </p:cNvPr>
            <p:cNvGrpSpPr/>
            <p:nvPr/>
          </p:nvGrpSpPr>
          <p:grpSpPr>
            <a:xfrm>
              <a:off x="1101810" y="4662306"/>
              <a:ext cx="4754828" cy="1004191"/>
              <a:chOff x="1225378" y="5015943"/>
              <a:chExt cx="4754828" cy="1004191"/>
            </a:xfrm>
          </p:grpSpPr>
          <p:sp>
            <p:nvSpPr>
              <p:cNvPr id="23" name="TextBox 11">
                <a:extLst>
                  <a:ext uri="{FF2B5EF4-FFF2-40B4-BE49-F238E27FC236}">
                    <a16:creationId xmlns:a16="http://schemas.microsoft.com/office/drawing/2014/main" id="{7D24D565-8ACA-E844-AFDC-2C8D21E58B05}"/>
                  </a:ext>
                </a:extLst>
              </p:cNvPr>
              <p:cNvSpPr txBox="1"/>
              <p:nvPr/>
            </p:nvSpPr>
            <p:spPr>
              <a:xfrm>
                <a:off x="1225378" y="5015943"/>
                <a:ext cx="4754828" cy="41549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002F6C"/>
                    </a:solidFill>
                    <a:effectLst/>
                    <a:uLnTx/>
                    <a:uFillTx/>
                    <a:latin typeface="Calibri" panose="020F0502020204030204"/>
                    <a:ea typeface="Verdana" panose="020B0604030504040204" pitchFamily="34" charset="0"/>
                    <a:cs typeface="Verdana" panose="020B0604030504040204" pitchFamily="34" charset="0"/>
                  </a:rPr>
                  <a:t>De </a:t>
                </a:r>
                <a:r>
                  <a:rPr kumimoji="0" lang="en-US" sz="2100" b="0" i="0" u="none" strike="noStrike" kern="1200" cap="none" spc="0" normalizeH="0" baseline="0" noProof="0" dirty="0" err="1">
                    <a:ln>
                      <a:noFill/>
                    </a:ln>
                    <a:solidFill>
                      <a:srgbClr val="002F6C"/>
                    </a:solidFill>
                    <a:effectLst/>
                    <a:uLnTx/>
                    <a:uFillTx/>
                    <a:latin typeface="Calibri" panose="020F0502020204030204"/>
                    <a:ea typeface="Verdana" panose="020B0604030504040204" pitchFamily="34" charset="0"/>
                    <a:cs typeface="Verdana" panose="020B0604030504040204" pitchFamily="34" charset="0"/>
                  </a:rPr>
                  <a:t>estos</a:t>
                </a:r>
                <a:r>
                  <a:rPr kumimoji="0" lang="en-US" sz="2100" b="0" i="0" u="none" strike="noStrike" kern="1200" cap="none" spc="0" normalizeH="0" baseline="0" noProof="0" dirty="0">
                    <a:ln>
                      <a:noFill/>
                    </a:ln>
                    <a:solidFill>
                      <a:srgbClr val="002F6C"/>
                    </a:solidFill>
                    <a:effectLst/>
                    <a:uLnTx/>
                    <a:uFillTx/>
                    <a:latin typeface="Calibri" panose="020F0502020204030204"/>
                    <a:ea typeface="Verdana" panose="020B0604030504040204" pitchFamily="34" charset="0"/>
                    <a:cs typeface="Verdana" panose="020B0604030504040204" pitchFamily="34" charset="0"/>
                  </a:rPr>
                  <a:t> </a:t>
                </a:r>
                <a:r>
                  <a:rPr kumimoji="0" lang="en-US" sz="2100" b="0" i="0" u="none" strike="noStrike" kern="1200" cap="none" spc="0" normalizeH="0" baseline="0" noProof="0" dirty="0" err="1">
                    <a:ln>
                      <a:noFill/>
                    </a:ln>
                    <a:solidFill>
                      <a:srgbClr val="002F6C"/>
                    </a:solidFill>
                    <a:effectLst/>
                    <a:uLnTx/>
                    <a:uFillTx/>
                    <a:latin typeface="Calibri" panose="020F0502020204030204"/>
                    <a:ea typeface="Verdana" panose="020B0604030504040204" pitchFamily="34" charset="0"/>
                    <a:cs typeface="Verdana" panose="020B0604030504040204" pitchFamily="34" charset="0"/>
                  </a:rPr>
                  <a:t>pacientes</a:t>
                </a:r>
                <a:r>
                  <a:rPr kumimoji="0" lang="en-US" sz="2100" b="0" i="0" u="none" strike="noStrike" kern="1200" cap="none" spc="0" normalizeH="0" baseline="0" noProof="0" dirty="0">
                    <a:ln>
                      <a:noFill/>
                    </a:ln>
                    <a:solidFill>
                      <a:srgbClr val="002F6C"/>
                    </a:solidFill>
                    <a:effectLst/>
                    <a:uLnTx/>
                    <a:uFillTx/>
                    <a:latin typeface="Calibri" panose="020F0502020204030204"/>
                    <a:ea typeface="Verdana" panose="020B0604030504040204" pitchFamily="34" charset="0"/>
                    <a:cs typeface="Verdana" panose="020B0604030504040204" pitchFamily="34" charset="0"/>
                  </a:rPr>
                  <a:t> </a:t>
                </a:r>
                <a:r>
                  <a:rPr kumimoji="0" lang="en-US" sz="2100" b="0" i="0" u="none" strike="noStrike" kern="1200" cap="none" spc="0" normalizeH="0" baseline="0" noProof="0" dirty="0" err="1">
                    <a:ln>
                      <a:noFill/>
                    </a:ln>
                    <a:solidFill>
                      <a:srgbClr val="002F6C"/>
                    </a:solidFill>
                    <a:effectLst/>
                    <a:uLnTx/>
                    <a:uFillTx/>
                    <a:latin typeface="Calibri" panose="020F0502020204030204"/>
                    <a:ea typeface="Verdana" panose="020B0604030504040204" pitchFamily="34" charset="0"/>
                    <a:cs typeface="Verdana" panose="020B0604030504040204" pitchFamily="34" charset="0"/>
                  </a:rPr>
                  <a:t>desarrollarán</a:t>
                </a:r>
                <a:r>
                  <a:rPr kumimoji="0" lang="en-US" sz="2100" b="0" i="0" u="none" strike="noStrike" kern="1200" cap="none" spc="0" normalizeH="0" baseline="0" noProof="0" dirty="0">
                    <a:ln>
                      <a:noFill/>
                    </a:ln>
                    <a:solidFill>
                      <a:srgbClr val="002F6C"/>
                    </a:solidFill>
                    <a:effectLst/>
                    <a:uLnTx/>
                    <a:uFillTx/>
                    <a:latin typeface="Calibri" panose="020F0502020204030204"/>
                    <a:ea typeface="Verdana" panose="020B0604030504040204" pitchFamily="34" charset="0"/>
                    <a:cs typeface="Verdana" panose="020B0604030504040204" pitchFamily="34" charset="0"/>
                  </a:rPr>
                  <a:t> ERC</a:t>
                </a:r>
              </a:p>
            </p:txBody>
          </p:sp>
          <p:pic>
            <p:nvPicPr>
              <p:cNvPr id="24" name="Graphic 21" descr="User">
                <a:extLst>
                  <a:ext uri="{FF2B5EF4-FFF2-40B4-BE49-F238E27FC236}">
                    <a16:creationId xmlns:a16="http://schemas.microsoft.com/office/drawing/2014/main" id="{A5D35DB8-E7A2-A347-9B11-E8716BCA2EC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6679" y="5526393"/>
                <a:ext cx="493741" cy="493741"/>
              </a:xfrm>
              <a:prstGeom prst="rect">
                <a:avLst/>
              </a:prstGeom>
            </p:spPr>
          </p:pic>
          <p:pic>
            <p:nvPicPr>
              <p:cNvPr id="25" name="Graphic 22" descr="User">
                <a:extLst>
                  <a:ext uri="{FF2B5EF4-FFF2-40B4-BE49-F238E27FC236}">
                    <a16:creationId xmlns:a16="http://schemas.microsoft.com/office/drawing/2014/main" id="{B13EB899-6F6F-204A-9044-1981FD171E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2520" y="5526393"/>
                <a:ext cx="493741" cy="493741"/>
              </a:xfrm>
              <a:prstGeom prst="rect">
                <a:avLst/>
              </a:prstGeom>
            </p:spPr>
          </p:pic>
          <p:pic>
            <p:nvPicPr>
              <p:cNvPr id="26" name="Graphic 23" descr="User">
                <a:extLst>
                  <a:ext uri="{FF2B5EF4-FFF2-40B4-BE49-F238E27FC236}">
                    <a16:creationId xmlns:a16="http://schemas.microsoft.com/office/drawing/2014/main" id="{08F72024-EA6F-E043-8F89-BFACEFFF54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8363" y="5526393"/>
                <a:ext cx="493741" cy="493741"/>
              </a:xfrm>
              <a:prstGeom prst="rect">
                <a:avLst/>
              </a:prstGeom>
            </p:spPr>
          </p:pic>
          <p:pic>
            <p:nvPicPr>
              <p:cNvPr id="27" name="Graphic 25" descr="User">
                <a:extLst>
                  <a:ext uri="{FF2B5EF4-FFF2-40B4-BE49-F238E27FC236}">
                    <a16:creationId xmlns:a16="http://schemas.microsoft.com/office/drawing/2014/main" id="{0283A5DF-FAA7-B240-B624-BD78F605B6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0047" y="5526393"/>
                <a:ext cx="493741" cy="493741"/>
              </a:xfrm>
              <a:prstGeom prst="rect">
                <a:avLst/>
              </a:prstGeom>
            </p:spPr>
          </p:pic>
          <p:pic>
            <p:nvPicPr>
              <p:cNvPr id="28" name="Graphic 26" descr="User">
                <a:extLst>
                  <a:ext uri="{FF2B5EF4-FFF2-40B4-BE49-F238E27FC236}">
                    <a16:creationId xmlns:a16="http://schemas.microsoft.com/office/drawing/2014/main" id="{848D8CA3-A7D3-BB49-9153-A9869CB4FF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75888" y="5526393"/>
                <a:ext cx="493741" cy="493741"/>
              </a:xfrm>
              <a:prstGeom prst="rect">
                <a:avLst/>
              </a:prstGeom>
            </p:spPr>
          </p:pic>
          <p:pic>
            <p:nvPicPr>
              <p:cNvPr id="29" name="Graphic 27" descr="User">
                <a:extLst>
                  <a:ext uri="{FF2B5EF4-FFF2-40B4-BE49-F238E27FC236}">
                    <a16:creationId xmlns:a16="http://schemas.microsoft.com/office/drawing/2014/main" id="{9583FF4C-2749-D24A-BDFA-4853BE47832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1730" y="5526393"/>
                <a:ext cx="493741" cy="493741"/>
              </a:xfrm>
              <a:prstGeom prst="rect">
                <a:avLst/>
              </a:prstGeom>
            </p:spPr>
          </p:pic>
          <p:pic>
            <p:nvPicPr>
              <p:cNvPr id="30" name="Graphic 28" descr="User">
                <a:extLst>
                  <a:ext uri="{FF2B5EF4-FFF2-40B4-BE49-F238E27FC236}">
                    <a16:creationId xmlns:a16="http://schemas.microsoft.com/office/drawing/2014/main" id="{FB08FBF3-1138-7648-B114-83C0E1E10E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7572" y="5526393"/>
                <a:ext cx="493741" cy="493741"/>
              </a:xfrm>
              <a:prstGeom prst="rect">
                <a:avLst/>
              </a:prstGeom>
            </p:spPr>
          </p:pic>
          <p:pic>
            <p:nvPicPr>
              <p:cNvPr id="31" name="Graphic 29" descr="User">
                <a:extLst>
                  <a:ext uri="{FF2B5EF4-FFF2-40B4-BE49-F238E27FC236}">
                    <a16:creationId xmlns:a16="http://schemas.microsoft.com/office/drawing/2014/main" id="{F61B2E04-C2C6-1740-8B0D-F7F3B33AF3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3414" y="5526393"/>
                <a:ext cx="493741" cy="493741"/>
              </a:xfrm>
              <a:prstGeom prst="rect">
                <a:avLst/>
              </a:prstGeom>
            </p:spPr>
          </p:pic>
          <p:pic>
            <p:nvPicPr>
              <p:cNvPr id="32" name="Graphic 30" descr="User">
                <a:extLst>
                  <a:ext uri="{FF2B5EF4-FFF2-40B4-BE49-F238E27FC236}">
                    <a16:creationId xmlns:a16="http://schemas.microsoft.com/office/drawing/2014/main" id="{DA69A176-93A3-B948-9D7D-A1A59FFD22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59257" y="5526393"/>
                <a:ext cx="493741" cy="493741"/>
              </a:xfrm>
              <a:prstGeom prst="rect">
                <a:avLst/>
              </a:prstGeom>
            </p:spPr>
          </p:pic>
          <p:grpSp>
            <p:nvGrpSpPr>
              <p:cNvPr id="33" name="Graphic 24" descr="User">
                <a:extLst>
                  <a:ext uri="{FF2B5EF4-FFF2-40B4-BE49-F238E27FC236}">
                    <a16:creationId xmlns:a16="http://schemas.microsoft.com/office/drawing/2014/main" id="{6FCAEF68-554B-A246-BEF6-E5DA8E884D68}"/>
                  </a:ext>
                </a:extLst>
              </p:cNvPr>
              <p:cNvGrpSpPr/>
              <p:nvPr/>
            </p:nvGrpSpPr>
            <p:grpSpPr>
              <a:xfrm>
                <a:off x="2766495" y="5598397"/>
                <a:ext cx="329161" cy="349732"/>
                <a:chOff x="7265046" y="3797787"/>
                <a:chExt cx="311683" cy="331162"/>
              </a:xfrm>
              <a:gradFill>
                <a:gsLst>
                  <a:gs pos="16000">
                    <a:schemeClr val="accent2"/>
                  </a:gs>
                  <a:gs pos="100000">
                    <a:schemeClr val="tx2">
                      <a:lumMod val="20000"/>
                      <a:lumOff val="80000"/>
                    </a:schemeClr>
                  </a:gs>
                </a:gsLst>
                <a:lin ang="0" scaled="0"/>
              </a:gradFill>
            </p:grpSpPr>
            <p:sp>
              <p:nvSpPr>
                <p:cNvPr id="34" name="Freeform 28">
                  <a:extLst>
                    <a:ext uri="{FF2B5EF4-FFF2-40B4-BE49-F238E27FC236}">
                      <a16:creationId xmlns:a16="http://schemas.microsoft.com/office/drawing/2014/main" id="{4653472B-7902-154B-BD13-EF622F5F5F3C}"/>
                    </a:ext>
                  </a:extLst>
                </p:cNvPr>
                <p:cNvSpPr/>
                <p:nvPr/>
              </p:nvSpPr>
              <p:spPr>
                <a:xfrm>
                  <a:off x="7342966" y="3797787"/>
                  <a:ext cx="155841" cy="155841"/>
                </a:xfrm>
                <a:custGeom>
                  <a:avLst/>
                  <a:gdLst>
                    <a:gd name="connsiteX0" fmla="*/ 155841 w 155841"/>
                    <a:gd name="connsiteY0" fmla="*/ 77921 h 155841"/>
                    <a:gd name="connsiteX1" fmla="*/ 77921 w 155841"/>
                    <a:gd name="connsiteY1" fmla="*/ 155841 h 155841"/>
                    <a:gd name="connsiteX2" fmla="*/ 0 w 155841"/>
                    <a:gd name="connsiteY2" fmla="*/ 77921 h 155841"/>
                    <a:gd name="connsiteX3" fmla="*/ 77921 w 155841"/>
                    <a:gd name="connsiteY3" fmla="*/ 0 h 155841"/>
                    <a:gd name="connsiteX4" fmla="*/ 155841 w 155841"/>
                    <a:gd name="connsiteY4" fmla="*/ 77921 h 15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41" h="155841">
                      <a:moveTo>
                        <a:pt x="155841" y="77921"/>
                      </a:moveTo>
                      <a:cubicBezTo>
                        <a:pt x="155841" y="120955"/>
                        <a:pt x="120955" y="155841"/>
                        <a:pt x="77921" y="155841"/>
                      </a:cubicBezTo>
                      <a:cubicBezTo>
                        <a:pt x="34886" y="155841"/>
                        <a:pt x="0" y="120955"/>
                        <a:pt x="0" y="77921"/>
                      </a:cubicBezTo>
                      <a:cubicBezTo>
                        <a:pt x="0" y="34886"/>
                        <a:pt x="34886" y="0"/>
                        <a:pt x="77921" y="0"/>
                      </a:cubicBezTo>
                      <a:cubicBezTo>
                        <a:pt x="120955" y="0"/>
                        <a:pt x="155841" y="34886"/>
                        <a:pt x="155841" y="77921"/>
                      </a:cubicBezTo>
                      <a:close/>
                    </a:path>
                  </a:pathLst>
                </a:custGeom>
                <a:grpFill/>
                <a:ln w="486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427A"/>
                    </a:solidFill>
                    <a:effectLst/>
                    <a:uLnTx/>
                    <a:uFillTx/>
                    <a:latin typeface="Calibri" panose="020F0502020204030204"/>
                    <a:ea typeface="Verdana" panose="020B0604030504040204" pitchFamily="34" charset="0"/>
                    <a:cs typeface="Verdana" panose="020B0604030504040204" pitchFamily="34" charset="0"/>
                  </a:endParaRPr>
                </a:p>
              </p:txBody>
            </p:sp>
            <p:sp>
              <p:nvSpPr>
                <p:cNvPr id="35" name="Freeform 29">
                  <a:extLst>
                    <a:ext uri="{FF2B5EF4-FFF2-40B4-BE49-F238E27FC236}">
                      <a16:creationId xmlns:a16="http://schemas.microsoft.com/office/drawing/2014/main" id="{05CC9FD3-DD94-B140-B1A3-EFC1825FBD07}"/>
                    </a:ext>
                  </a:extLst>
                </p:cNvPr>
                <p:cNvSpPr/>
                <p:nvPr/>
              </p:nvSpPr>
              <p:spPr>
                <a:xfrm>
                  <a:off x="7265046" y="3973108"/>
                  <a:ext cx="311683" cy="155841"/>
                </a:xfrm>
                <a:custGeom>
                  <a:avLst/>
                  <a:gdLst>
                    <a:gd name="connsiteX0" fmla="*/ 311683 w 311682"/>
                    <a:gd name="connsiteY0" fmla="*/ 155841 h 155841"/>
                    <a:gd name="connsiteX1" fmla="*/ 311683 w 311682"/>
                    <a:gd name="connsiteY1" fmla="*/ 77921 h 155841"/>
                    <a:gd name="connsiteX2" fmla="*/ 296099 w 311682"/>
                    <a:gd name="connsiteY2" fmla="*/ 46752 h 155841"/>
                    <a:gd name="connsiteX3" fmla="*/ 220126 w 311682"/>
                    <a:gd name="connsiteY3" fmla="*/ 9740 h 155841"/>
                    <a:gd name="connsiteX4" fmla="*/ 155841 w 311682"/>
                    <a:gd name="connsiteY4" fmla="*/ 0 h 155841"/>
                    <a:gd name="connsiteX5" fmla="*/ 91557 w 311682"/>
                    <a:gd name="connsiteY5" fmla="*/ 9740 h 155841"/>
                    <a:gd name="connsiteX6" fmla="*/ 15584 w 311682"/>
                    <a:gd name="connsiteY6" fmla="*/ 46752 h 155841"/>
                    <a:gd name="connsiteX7" fmla="*/ 0 w 311682"/>
                    <a:gd name="connsiteY7" fmla="*/ 77921 h 155841"/>
                    <a:gd name="connsiteX8" fmla="*/ 0 w 311682"/>
                    <a:gd name="connsiteY8" fmla="*/ 155841 h 155841"/>
                    <a:gd name="connsiteX9" fmla="*/ 311683 w 311682"/>
                    <a:gd name="connsiteY9" fmla="*/ 155841 h 15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82" h="155841">
                      <a:moveTo>
                        <a:pt x="311683" y="155841"/>
                      </a:moveTo>
                      <a:lnTo>
                        <a:pt x="311683" y="77921"/>
                      </a:lnTo>
                      <a:cubicBezTo>
                        <a:pt x="311683" y="66233"/>
                        <a:pt x="305839" y="54544"/>
                        <a:pt x="296099" y="46752"/>
                      </a:cubicBezTo>
                      <a:cubicBezTo>
                        <a:pt x="274670" y="29220"/>
                        <a:pt x="247398" y="17532"/>
                        <a:pt x="220126" y="9740"/>
                      </a:cubicBezTo>
                      <a:cubicBezTo>
                        <a:pt x="200646" y="3896"/>
                        <a:pt x="179218" y="0"/>
                        <a:pt x="155841" y="0"/>
                      </a:cubicBezTo>
                      <a:cubicBezTo>
                        <a:pt x="134413" y="0"/>
                        <a:pt x="112985" y="3896"/>
                        <a:pt x="91557" y="9740"/>
                      </a:cubicBezTo>
                      <a:cubicBezTo>
                        <a:pt x="64285" y="17532"/>
                        <a:pt x="37012" y="31168"/>
                        <a:pt x="15584" y="46752"/>
                      </a:cubicBezTo>
                      <a:cubicBezTo>
                        <a:pt x="5844" y="54544"/>
                        <a:pt x="0" y="66233"/>
                        <a:pt x="0" y="77921"/>
                      </a:cubicBezTo>
                      <a:lnTo>
                        <a:pt x="0" y="155841"/>
                      </a:lnTo>
                      <a:lnTo>
                        <a:pt x="311683" y="155841"/>
                      </a:lnTo>
                      <a:close/>
                    </a:path>
                  </a:pathLst>
                </a:custGeom>
                <a:grpFill/>
                <a:ln w="4862"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427A"/>
                    </a:solidFill>
                    <a:effectLst/>
                    <a:uLnTx/>
                    <a:uFillTx/>
                    <a:latin typeface="Calibri" panose="020F0502020204030204"/>
                    <a:ea typeface="Verdana" panose="020B0604030504040204" pitchFamily="34" charset="0"/>
                    <a:cs typeface="Verdana" panose="020B0604030504040204" pitchFamily="34" charset="0"/>
                  </a:endParaRPr>
                </a:p>
              </p:txBody>
            </p:sp>
          </p:grpSp>
        </p:grpSp>
        <p:sp>
          <p:nvSpPr>
            <p:cNvPr id="37" name="CuadroTexto 36">
              <a:extLst>
                <a:ext uri="{FF2B5EF4-FFF2-40B4-BE49-F238E27FC236}">
                  <a16:creationId xmlns:a16="http://schemas.microsoft.com/office/drawing/2014/main" id="{C4D83A3B-09A4-AD4F-A86D-EFFFA8CBC4DB}"/>
                </a:ext>
              </a:extLst>
            </p:cNvPr>
            <p:cNvSpPr txBox="1"/>
            <p:nvPr/>
          </p:nvSpPr>
          <p:spPr>
            <a:xfrm>
              <a:off x="1210962" y="3171725"/>
              <a:ext cx="4534930" cy="707886"/>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err="1">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En</a:t>
              </a:r>
              <a:r>
                <a:rPr kumimoji="0" lang="es-ES" sz="2000" b="1" i="0"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 2050, 1 de cada 3 </a:t>
              </a:r>
              <a:r>
                <a:rPr kumimoji="0" lang="es-ES" sz="2000" b="1" i="0" u="none" strike="noStrike" kern="1200" cap="none" spc="0" normalizeH="0" baseline="0" noProof="0" err="1">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adultos en USA padecerá </a:t>
              </a:r>
              <a:r>
                <a:rPr kumimoji="0" lang="es-ES" sz="2000" b="1" i="0" u="none" strike="noStrike" kern="1200" cap="none" spc="0" normalizeH="0" baseline="0" noProof="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 diabetes</a:t>
              </a:r>
            </a:p>
          </p:txBody>
        </p:sp>
      </p:grpSp>
      <p:sp>
        <p:nvSpPr>
          <p:cNvPr id="38" name="Marcador de texto 3">
            <a:extLst>
              <a:ext uri="{FF2B5EF4-FFF2-40B4-BE49-F238E27FC236}">
                <a16:creationId xmlns:a16="http://schemas.microsoft.com/office/drawing/2014/main" id="{E4754679-720B-644E-8747-03F160C28BBE}"/>
              </a:ext>
            </a:extLst>
          </p:cNvPr>
          <p:cNvSpPr txBox="1">
            <a:spLocks/>
          </p:cNvSpPr>
          <p:nvPr/>
        </p:nvSpPr>
        <p:spPr>
          <a:xfrm>
            <a:off x="35260" y="6470901"/>
            <a:ext cx="4081409" cy="537267"/>
          </a:xfrm>
          <a:prstGeom prst="rect">
            <a:avLst/>
          </a:prstGeom>
        </p:spPr>
        <p:txBody>
          <a:bodyPr vert="horz" lIns="180000" tIns="0" rIns="180000" bIns="144000" rtlCol="0" anchor="b">
            <a:normAutofit/>
          </a:bodyPr>
          <a:lstStyle>
            <a:lvl1pPr marL="0" indent="0" algn="l" defTabSz="914400" rtl="0" eaLnBrk="1" latinLnBrk="0" hangingPunct="1">
              <a:lnSpc>
                <a:spcPct val="90000"/>
              </a:lnSpc>
              <a:spcBef>
                <a:spcPts val="200"/>
              </a:spcBef>
              <a:buClr>
                <a:schemeClr val="accent5"/>
              </a:buClr>
              <a:buFont typeface="Wingdings" charset="2"/>
              <a:buNone/>
              <a:defRPr sz="700" kern="120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200"/>
              </a:spcBef>
              <a:buClr>
                <a:schemeClr val="accent5"/>
              </a:buClr>
              <a:buFont typeface=".AppleSystemUIFont" charset="-120"/>
              <a:buNone/>
              <a:defRPr sz="7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200"/>
              </a:spcBef>
              <a:buClr>
                <a:schemeClr val="accent5"/>
              </a:buClr>
              <a:buFont typeface="Arial"/>
              <a:buNone/>
              <a:defRPr sz="7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200"/>
              </a:spcBef>
              <a:buClr>
                <a:schemeClr val="accent5"/>
              </a:buClr>
              <a:buFont typeface=".AppleSystemUIFont" charset="-120"/>
              <a:buNone/>
              <a:defRPr sz="7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200"/>
              </a:spcBef>
              <a:buClr>
                <a:schemeClr val="accent5"/>
              </a:buClr>
              <a:buFont typeface=".AppleSystemUIFont" charset="-120"/>
              <a:buNone/>
              <a:defRPr sz="7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00"/>
              </a:spcBef>
              <a:spcAft>
                <a:spcPts val="0"/>
              </a:spcAft>
              <a:buClr>
                <a:srgbClr val="5B9BD5"/>
              </a:buClr>
              <a:buSzTx/>
              <a:buFont typeface="Wingdings" charset="2"/>
              <a:buNone/>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rPr>
              <a:t>ERC: enfermedad renal crónica; DM2: diabetes mellitus tipo 2</a:t>
            </a:r>
          </a:p>
        </p:txBody>
      </p:sp>
      <p:pic>
        <p:nvPicPr>
          <p:cNvPr id="41" name="Picture 12">
            <a:extLst>
              <a:ext uri="{FF2B5EF4-FFF2-40B4-BE49-F238E27FC236}">
                <a16:creationId xmlns:a16="http://schemas.microsoft.com/office/drawing/2014/main" id="{6F1042E9-B2FD-C943-AFE6-D1DFD81B7E92}"/>
              </a:ext>
            </a:extLst>
          </p:cNvPr>
          <p:cNvPicPr>
            <a:picLocks noChangeAspect="1"/>
          </p:cNvPicPr>
          <p:nvPr/>
        </p:nvPicPr>
        <p:blipFill>
          <a:blip r:embed="rId8" cstate="print"/>
          <a:stretch>
            <a:fillRect/>
          </a:stretch>
        </p:blipFill>
        <p:spPr>
          <a:xfrm>
            <a:off x="5835678" y="1998821"/>
            <a:ext cx="6131881" cy="2993605"/>
          </a:xfrm>
          <a:prstGeom prst="rect">
            <a:avLst/>
          </a:prstGeom>
        </p:spPr>
      </p:pic>
      <p:sp>
        <p:nvSpPr>
          <p:cNvPr id="42" name="Rectangle 8">
            <a:extLst>
              <a:ext uri="{FF2B5EF4-FFF2-40B4-BE49-F238E27FC236}">
                <a16:creationId xmlns:a16="http://schemas.microsoft.com/office/drawing/2014/main" id="{0E5BE030-5EE8-E343-8C05-CFC00C84ED40}"/>
              </a:ext>
            </a:extLst>
          </p:cNvPr>
          <p:cNvSpPr/>
          <p:nvPr/>
        </p:nvSpPr>
        <p:spPr>
          <a:xfrm>
            <a:off x="6843329" y="4974076"/>
            <a:ext cx="4510471" cy="593136"/>
          </a:xfrm>
          <a:prstGeom prst="rect">
            <a:avLst/>
          </a:prstGeom>
          <a:solidFill>
            <a:srgbClr val="FD8E08"/>
          </a:solidFill>
          <a:ln>
            <a:noFill/>
          </a:ln>
        </p:spPr>
        <p:style>
          <a:lnRef idx="2">
            <a:schemeClr val="accent5"/>
          </a:lnRef>
          <a:fillRef idx="1">
            <a:schemeClr val="lt1"/>
          </a:fillRef>
          <a:effectRef idx="0">
            <a:schemeClr val="accent5"/>
          </a:effectRef>
          <a:fontRef idx="minor">
            <a:schemeClr val="dk1"/>
          </a:fontRef>
        </p:style>
        <p:txBody>
          <a:bodyPr rtlCol="0" anchor="ctr"/>
          <a:lstStyle/>
          <a:p>
            <a:pPr lvl="0" algn="ctr" fontAlgn="base">
              <a:spcBef>
                <a:spcPct val="0"/>
              </a:spcBef>
              <a:spcAft>
                <a:spcPct val="0"/>
              </a:spcAft>
            </a:pPr>
            <a:r>
              <a:rPr lang="en-US" sz="1600" b="1" dirty="0" err="1">
                <a:solidFill>
                  <a:srgbClr val="FFFFFF"/>
                </a:solidFill>
                <a:latin typeface="Arial"/>
                <a:cs typeface="Arial"/>
              </a:rPr>
              <a:t>Aproximadamente</a:t>
            </a:r>
            <a:r>
              <a:rPr lang="en-US" sz="1600" b="1" dirty="0">
                <a:solidFill>
                  <a:srgbClr val="FFFFFF"/>
                </a:solidFill>
                <a:latin typeface="Arial"/>
                <a:cs typeface="Arial"/>
              </a:rPr>
              <a:t> 1 de </a:t>
            </a:r>
            <a:r>
              <a:rPr lang="en-US" sz="1600" b="1" dirty="0" err="1">
                <a:solidFill>
                  <a:srgbClr val="FFFFFF"/>
                </a:solidFill>
                <a:latin typeface="Arial"/>
                <a:cs typeface="Arial"/>
              </a:rPr>
              <a:t>cada</a:t>
            </a:r>
            <a:r>
              <a:rPr lang="en-US" sz="1600" b="1" dirty="0">
                <a:solidFill>
                  <a:srgbClr val="FFFFFF"/>
                </a:solidFill>
                <a:latin typeface="Arial"/>
                <a:cs typeface="Arial"/>
              </a:rPr>
              <a:t> 3 personas con diabetes </a:t>
            </a:r>
            <a:r>
              <a:rPr lang="en-US" sz="1600" b="1" dirty="0" err="1">
                <a:solidFill>
                  <a:srgbClr val="FFFFFF"/>
                </a:solidFill>
                <a:latin typeface="Arial"/>
                <a:cs typeface="Arial"/>
              </a:rPr>
              <a:t>eventualmente</a:t>
            </a:r>
            <a:r>
              <a:rPr lang="en-US" sz="1600" b="1" dirty="0">
                <a:solidFill>
                  <a:srgbClr val="FFFFFF"/>
                </a:solidFill>
                <a:latin typeface="Arial"/>
                <a:cs typeface="Arial"/>
              </a:rPr>
              <a:t> </a:t>
            </a:r>
            <a:r>
              <a:rPr lang="en-US" sz="1600" b="1" dirty="0" err="1">
                <a:solidFill>
                  <a:srgbClr val="FFFFFF"/>
                </a:solidFill>
                <a:latin typeface="Arial"/>
                <a:cs typeface="Arial"/>
              </a:rPr>
              <a:t>desarrollará</a:t>
            </a:r>
            <a:r>
              <a:rPr lang="en-US" sz="1600" b="1" dirty="0">
                <a:solidFill>
                  <a:srgbClr val="FFFFFF"/>
                </a:solidFill>
                <a:latin typeface="Arial"/>
                <a:cs typeface="Arial"/>
              </a:rPr>
              <a:t> ERC</a:t>
            </a:r>
            <a:r>
              <a:rPr kumimoji="0" lang="en-US" sz="1600" b="1" i="0" u="none" strike="noStrike" kern="1200" cap="none" spc="0" normalizeH="0" baseline="30000" noProof="0" dirty="0">
                <a:ln>
                  <a:noFill/>
                </a:ln>
                <a:solidFill>
                  <a:srgbClr val="FFFFFF"/>
                </a:solidFill>
                <a:effectLst/>
                <a:uLnTx/>
                <a:uFillTx/>
                <a:latin typeface="Arial"/>
                <a:ea typeface="+mn-ea"/>
                <a:cs typeface="Arial"/>
              </a:rPr>
              <a:t>2,5</a:t>
            </a:r>
            <a:endParaRPr kumimoji="0" lang="en-US" sz="1600" b="1" i="0" u="none" strike="noStrike" kern="1200" cap="none" spc="0" normalizeH="0" baseline="0" noProof="0" dirty="0">
              <a:ln>
                <a:noFill/>
              </a:ln>
              <a:solidFill>
                <a:srgbClr val="FFFFFF"/>
              </a:solidFill>
              <a:effectLst/>
              <a:uLnTx/>
              <a:uFillTx/>
              <a:latin typeface="Arial"/>
              <a:ea typeface="+mn-ea"/>
              <a:cs typeface="Arial"/>
            </a:endParaRPr>
          </a:p>
        </p:txBody>
      </p:sp>
      <p:sp>
        <p:nvSpPr>
          <p:cNvPr id="5" name="CuadroTexto 4">
            <a:extLst>
              <a:ext uri="{FF2B5EF4-FFF2-40B4-BE49-F238E27FC236}">
                <a16:creationId xmlns:a16="http://schemas.microsoft.com/office/drawing/2014/main" id="{BC30E57D-3ECC-1E48-AA15-82383BC82000}"/>
              </a:ext>
            </a:extLst>
          </p:cNvPr>
          <p:cNvSpPr txBox="1"/>
          <p:nvPr/>
        </p:nvSpPr>
        <p:spPr>
          <a:xfrm>
            <a:off x="7499554" y="1665721"/>
            <a:ext cx="3371885" cy="369332"/>
          </a:xfrm>
          <a:prstGeom prst="rect">
            <a:avLst/>
          </a:prstGeom>
          <a:noFill/>
        </p:spPr>
        <p:txBody>
          <a:bodyPr wrap="none" rtlCol="0">
            <a:spAutoFit/>
          </a:bodyPr>
          <a:lstStyle/>
          <a:p>
            <a:r>
              <a:rPr lang="es-ES" dirty="0"/>
              <a:t>Prevalencia de DM en el mundo</a:t>
            </a:r>
            <a:r>
              <a:rPr lang="es-ES" baseline="30000" dirty="0"/>
              <a:t>1,2</a:t>
            </a:r>
          </a:p>
        </p:txBody>
      </p:sp>
      <p:sp>
        <p:nvSpPr>
          <p:cNvPr id="7" name="CuadroTexto 6">
            <a:extLst>
              <a:ext uri="{FF2B5EF4-FFF2-40B4-BE49-F238E27FC236}">
                <a16:creationId xmlns:a16="http://schemas.microsoft.com/office/drawing/2014/main" id="{E592CAE8-889E-7343-B4A5-7CB9F4DD7751}"/>
              </a:ext>
            </a:extLst>
          </p:cNvPr>
          <p:cNvSpPr txBox="1"/>
          <p:nvPr/>
        </p:nvSpPr>
        <p:spPr>
          <a:xfrm>
            <a:off x="6433354" y="5662316"/>
            <a:ext cx="5765746" cy="1077218"/>
          </a:xfrm>
          <a:prstGeom prst="rect">
            <a:avLst/>
          </a:prstGeom>
          <a:noFill/>
        </p:spPr>
        <p:txBody>
          <a:bodyPr wrap="none" rtlCol="0">
            <a:spAutoFit/>
          </a:bodyPr>
          <a:lstStyle/>
          <a:p>
            <a:r>
              <a:rPr lang="es-ES" sz="1600" dirty="0"/>
              <a:t>Incidencia de la DM como enfermedad renal primaria al iniciar TSR:</a:t>
            </a:r>
          </a:p>
          <a:p>
            <a:pPr marL="285750" indent="-285750">
              <a:buFontTx/>
              <a:buChar char="-"/>
            </a:pPr>
            <a:r>
              <a:rPr lang="es-ES" sz="1600" dirty="0"/>
              <a:t>España: 26,5 %</a:t>
            </a:r>
            <a:r>
              <a:rPr lang="es-ES" sz="1600" baseline="30000" dirty="0"/>
              <a:t>6</a:t>
            </a:r>
          </a:p>
          <a:p>
            <a:pPr marL="285750" indent="-285750">
              <a:buFontTx/>
              <a:buChar char="-"/>
            </a:pPr>
            <a:r>
              <a:rPr lang="es-ES" sz="1600" dirty="0"/>
              <a:t>Malasia: 60 %</a:t>
            </a:r>
            <a:r>
              <a:rPr lang="es-ES" sz="1600" baseline="30000" dirty="0"/>
              <a:t>7</a:t>
            </a:r>
            <a:endParaRPr lang="es-ES" sz="1600" dirty="0"/>
          </a:p>
          <a:p>
            <a:pPr marL="285750" indent="-285750">
              <a:buFontTx/>
              <a:buChar char="-"/>
            </a:pPr>
            <a:r>
              <a:rPr lang="es-ES" sz="1600" dirty="0"/>
              <a:t>EEUU: 44%</a:t>
            </a:r>
            <a:r>
              <a:rPr lang="es-ES" sz="1600" baseline="30000" dirty="0"/>
              <a:t>7</a:t>
            </a:r>
            <a:r>
              <a:rPr lang="es-ES" sz="1600" dirty="0"/>
              <a:t>. </a:t>
            </a:r>
          </a:p>
        </p:txBody>
      </p:sp>
      <p:sp>
        <p:nvSpPr>
          <p:cNvPr id="21" name="CuadroTexto 20">
            <a:extLst>
              <a:ext uri="{FF2B5EF4-FFF2-40B4-BE49-F238E27FC236}">
                <a16:creationId xmlns:a16="http://schemas.microsoft.com/office/drawing/2014/main" id="{701FD6E0-DE70-EC47-8287-644C30AA7D70}"/>
              </a:ext>
            </a:extLst>
          </p:cNvPr>
          <p:cNvSpPr txBox="1"/>
          <p:nvPr/>
        </p:nvSpPr>
        <p:spPr>
          <a:xfrm>
            <a:off x="533285" y="5121898"/>
            <a:ext cx="4675062" cy="584775"/>
          </a:xfrm>
          <a:prstGeom prst="rect">
            <a:avLst/>
          </a:prstGeom>
          <a:noFill/>
        </p:spPr>
        <p:txBody>
          <a:bodyPr wrap="none" rtlCol="0">
            <a:spAutoFit/>
          </a:bodyPr>
          <a:lstStyle/>
          <a:p>
            <a:r>
              <a:rPr lang="es-ES" sz="3200" dirty="0">
                <a:cs typeface="Calibri Light" panose="020F0302020204030204" pitchFamily="34" charset="0"/>
              </a:rPr>
              <a:t>1,5 mil de muertes por DM</a:t>
            </a:r>
          </a:p>
        </p:txBody>
      </p:sp>
    </p:spTree>
    <p:extLst>
      <p:ext uri="{BB962C8B-B14F-4D97-AF65-F5344CB8AC3E}">
        <p14:creationId xmlns:p14="http://schemas.microsoft.com/office/powerpoint/2010/main" val="174483824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11571889" cy="706091"/>
          </a:xfrm>
        </p:spPr>
        <p:txBody>
          <a:bodyPr>
            <a:normAutofit fontScale="90000"/>
          </a:bodyPr>
          <a:lstStyle/>
          <a:p>
            <a:pPr>
              <a:tabLst>
                <a:tab pos="1789113" algn="l"/>
              </a:tabLst>
            </a:pPr>
            <a:r>
              <a:rPr lang="es-ES" sz="3600" b="1" dirty="0"/>
              <a:t>¿Por qué es importante la afectación renal en la diabetes mellitus?</a:t>
            </a:r>
          </a:p>
        </p:txBody>
      </p:sp>
      <p:sp>
        <p:nvSpPr>
          <p:cNvPr id="3" name="Marcador de contenido 2"/>
          <p:cNvSpPr>
            <a:spLocks noGrp="1"/>
          </p:cNvSpPr>
          <p:nvPr>
            <p:ph idx="1"/>
          </p:nvPr>
        </p:nvSpPr>
        <p:spPr>
          <a:xfrm>
            <a:off x="914400" y="1268763"/>
            <a:ext cx="10657489" cy="4735463"/>
          </a:xfrm>
        </p:spPr>
        <p:txBody>
          <a:bodyPr>
            <a:normAutofit/>
          </a:bodyPr>
          <a:lstStyle/>
          <a:p>
            <a:r>
              <a:rPr lang="es-ES" sz="2400" dirty="0"/>
              <a:t>Principal causa de insuficiencia renal terminal en el mundo (20-45 %).</a:t>
            </a:r>
          </a:p>
          <a:p>
            <a:endParaRPr lang="es-ES" sz="2400" dirty="0"/>
          </a:p>
          <a:p>
            <a:r>
              <a:rPr lang="es-ES" sz="2400" dirty="0"/>
              <a:t>El 28 % de los diabéticos presentan algún grado de nefropatía (prevalencia).</a:t>
            </a:r>
          </a:p>
          <a:p>
            <a:endParaRPr lang="es-ES" sz="2400" dirty="0"/>
          </a:p>
          <a:p>
            <a:r>
              <a:rPr lang="es-ES_tradnl" sz="2400" dirty="0"/>
              <a:t>25 % DM 2 </a:t>
            </a:r>
            <a:r>
              <a:rPr lang="es-ES_tradnl" sz="2400" dirty="0">
                <a:sym typeface="Wingdings"/>
              </a:rPr>
              <a:t> </a:t>
            </a:r>
            <a:r>
              <a:rPr lang="es-ES_tradnl" sz="2400" dirty="0"/>
              <a:t>albuminuria a los 10 años del diagnóstico de la DM.</a:t>
            </a:r>
          </a:p>
          <a:p>
            <a:endParaRPr lang="es-ES_tradnl" sz="2400" dirty="0"/>
          </a:p>
          <a:p>
            <a:r>
              <a:rPr lang="es-ES_tradnl" sz="2400" dirty="0"/>
              <a:t>40 % DM 2 presentarán nefropatía durante su evolución en el tiempo.</a:t>
            </a:r>
          </a:p>
          <a:p>
            <a:endParaRPr lang="es-ES_tradnl" sz="2400" dirty="0"/>
          </a:p>
          <a:p>
            <a:r>
              <a:rPr lang="es-ES_tradnl" sz="2400" dirty="0"/>
              <a:t>CLAVE: Actuar en fases precoces. prevenir progresión y mortalidad CV</a:t>
            </a:r>
            <a:endParaRPr lang="es-ES" sz="2400" dirty="0"/>
          </a:p>
          <a:p>
            <a:endParaRPr lang="es-ES" sz="2400" dirty="0"/>
          </a:p>
        </p:txBody>
      </p:sp>
      <p:sp>
        <p:nvSpPr>
          <p:cNvPr id="5" name="7 CuadroTexto"/>
          <p:cNvSpPr txBox="1">
            <a:spLocks noChangeArrowheads="1"/>
          </p:cNvSpPr>
          <p:nvPr/>
        </p:nvSpPr>
        <p:spPr bwMode="auto">
          <a:xfrm>
            <a:off x="0" y="5750004"/>
            <a:ext cx="4004622"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alibri" charset="0"/>
                <a:ea typeface="ヒラギノ角ゴ Pro W3" charset="0"/>
              </a:rPr>
              <a:t>USRD 2013; NHANES III</a:t>
            </a:r>
            <a:endParaRPr kumimoji="0" lang="en-US" sz="1100" b="0" i="0" u="none" strike="noStrike" kern="1200" cap="none" spc="0" normalizeH="0" baseline="0" noProof="0" dirty="0">
              <a:ln>
                <a:noFill/>
              </a:ln>
              <a:solidFill>
                <a:prstClr val="black"/>
              </a:solidFill>
              <a:effectLst/>
              <a:uLnTx/>
              <a:uFillTx/>
              <a:latin typeface="Calibri" charset="0"/>
              <a:ea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charset="0"/>
                <a:ea typeface="ヒラギノ角ゴ Pro W3" charset="0"/>
              </a:rPr>
              <a:t>Martinez-</a:t>
            </a:r>
            <a:r>
              <a:rPr kumimoji="0" lang="en-US" sz="1100" b="0" i="0" u="none" strike="noStrike" kern="1200" cap="none" spc="0" normalizeH="0" baseline="0" noProof="0" dirty="0" err="1">
                <a:ln>
                  <a:noFill/>
                </a:ln>
                <a:solidFill>
                  <a:prstClr val="black"/>
                </a:solidFill>
                <a:effectLst/>
                <a:uLnTx/>
                <a:uFillTx/>
                <a:latin typeface="Calibri" charset="0"/>
                <a:ea typeface="ヒラギノ角ゴ Pro W3" charset="0"/>
              </a:rPr>
              <a:t>Castelao</a:t>
            </a:r>
            <a:r>
              <a:rPr kumimoji="0" lang="en-US" sz="1100" b="0" i="0" u="none" strike="noStrike" kern="1200" cap="none" spc="0" normalizeH="0" baseline="0" noProof="0" dirty="0">
                <a:ln>
                  <a:noFill/>
                </a:ln>
                <a:solidFill>
                  <a:prstClr val="black"/>
                </a:solidFill>
                <a:effectLst/>
                <a:uLnTx/>
                <a:uFillTx/>
                <a:latin typeface="Calibri" charset="0"/>
                <a:ea typeface="ヒラギノ角ゴ Pro W3" charset="0"/>
              </a:rPr>
              <a:t> A, </a:t>
            </a:r>
            <a:r>
              <a:rPr kumimoji="0" lang="en-US" sz="1100" b="0" i="0" u="none" strike="noStrike" kern="1200" cap="none" spc="0" normalizeH="0" baseline="0" noProof="0" dirty="0" err="1">
                <a:ln>
                  <a:noFill/>
                </a:ln>
                <a:solidFill>
                  <a:prstClr val="black"/>
                </a:solidFill>
                <a:effectLst/>
                <a:uLnTx/>
                <a:uFillTx/>
                <a:latin typeface="Calibri" charset="0"/>
                <a:ea typeface="ヒラギノ角ゴ Pro W3" charset="0"/>
              </a:rPr>
              <a:t>Gorriz</a:t>
            </a:r>
            <a:r>
              <a:rPr kumimoji="0" lang="en-US" sz="1100" b="0" i="0" u="none" strike="noStrike" kern="1200" cap="none" spc="0" normalizeH="0" baseline="0" noProof="0" dirty="0">
                <a:ln>
                  <a:noFill/>
                </a:ln>
                <a:solidFill>
                  <a:prstClr val="black"/>
                </a:solidFill>
                <a:effectLst/>
                <a:uLnTx/>
                <a:uFillTx/>
                <a:latin typeface="Calibri" charset="0"/>
                <a:ea typeface="ヒラギノ角ゴ Pro W3" charset="0"/>
              </a:rPr>
              <a:t> JL, J </a:t>
            </a:r>
            <a:r>
              <a:rPr kumimoji="0" lang="en-US" sz="1100" b="0" i="0" u="none" strike="noStrike" kern="1200" cap="none" spc="0" normalizeH="0" baseline="0" noProof="0" dirty="0" err="1">
                <a:ln>
                  <a:noFill/>
                </a:ln>
                <a:solidFill>
                  <a:prstClr val="black"/>
                </a:solidFill>
                <a:effectLst/>
                <a:uLnTx/>
                <a:uFillTx/>
                <a:latin typeface="Calibri" charset="0"/>
                <a:ea typeface="ヒラギノ角ゴ Pro W3" charset="0"/>
              </a:rPr>
              <a:t>Clin</a:t>
            </a:r>
            <a:r>
              <a:rPr kumimoji="0" lang="en-US" sz="1100" b="0" i="0" u="none" strike="noStrike" kern="1200" cap="none" spc="0" normalizeH="0" baseline="0" noProof="0" dirty="0">
                <a:ln>
                  <a:noFill/>
                </a:ln>
                <a:solidFill>
                  <a:prstClr val="black"/>
                </a:solidFill>
                <a:effectLst/>
                <a:uLnTx/>
                <a:uFillTx/>
                <a:latin typeface="Calibri" charset="0"/>
                <a:ea typeface="ヒラギノ角ゴ Pro W3" charset="0"/>
              </a:rPr>
              <a:t> Med. 2015; 4(6): 1.207-1.216 </a:t>
            </a:r>
            <a:endParaRPr kumimoji="0" lang="es-ES" sz="1100" b="0" i="0" u="none" strike="noStrike" kern="1200" cap="none" spc="0" normalizeH="0" baseline="0" noProof="0" dirty="0">
              <a:ln>
                <a:noFill/>
              </a:ln>
              <a:solidFill>
                <a:prstClr val="black"/>
              </a:solidFill>
              <a:effectLst/>
              <a:uLnTx/>
              <a:uFillTx/>
              <a:latin typeface="Calibri" charset="0"/>
              <a:ea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0" i="0" u="none" strike="noStrike" kern="1200" cap="none" spc="0" normalizeH="0" baseline="0" noProof="0" dirty="0" err="1">
                <a:ln>
                  <a:noFill/>
                </a:ln>
                <a:solidFill>
                  <a:prstClr val="black"/>
                </a:solidFill>
                <a:effectLst/>
                <a:uLnTx/>
                <a:uFillTx/>
                <a:latin typeface="Calibri" charset="0"/>
                <a:ea typeface="ヒラギノ角ゴ Pro W3" charset="0"/>
              </a:rPr>
              <a:t>Afkarian</a:t>
            </a:r>
            <a:r>
              <a:rPr kumimoji="0" lang="es-ES_tradnl" sz="1100" b="0" i="0" u="none" strike="noStrike" kern="1200" cap="none" spc="0" normalizeH="0" baseline="0" noProof="0" dirty="0">
                <a:ln>
                  <a:noFill/>
                </a:ln>
                <a:solidFill>
                  <a:prstClr val="black"/>
                </a:solidFill>
                <a:effectLst/>
                <a:uLnTx/>
                <a:uFillTx/>
                <a:latin typeface="Calibri" charset="0"/>
                <a:ea typeface="ヒラギノ角ゴ Pro W3" charset="0"/>
              </a:rPr>
              <a:t> M. </a:t>
            </a:r>
            <a:r>
              <a:rPr kumimoji="0" lang="es-ES_tradnl" sz="1100" b="0" i="1" u="none" strike="noStrike" kern="1200" cap="none" spc="0" normalizeH="0" baseline="0" noProof="0" dirty="0">
                <a:ln>
                  <a:noFill/>
                </a:ln>
                <a:solidFill>
                  <a:prstClr val="black"/>
                </a:solidFill>
                <a:effectLst/>
                <a:uLnTx/>
                <a:uFillTx/>
                <a:latin typeface="Calibri" charset="0"/>
                <a:ea typeface="ヒラギノ角ゴ Pro W3" charset="0"/>
              </a:rPr>
              <a:t>J. Am. Soc. </a:t>
            </a:r>
            <a:r>
              <a:rPr kumimoji="0" lang="es-ES_tradnl" sz="1100" b="0" i="1" u="none" strike="noStrike" kern="1200" cap="none" spc="0" normalizeH="0" baseline="0" noProof="0" dirty="0" err="1">
                <a:ln>
                  <a:noFill/>
                </a:ln>
                <a:solidFill>
                  <a:prstClr val="black"/>
                </a:solidFill>
                <a:effectLst/>
                <a:uLnTx/>
                <a:uFillTx/>
                <a:latin typeface="Calibri" charset="0"/>
                <a:ea typeface="ヒラギノ角ゴ Pro W3" charset="0"/>
              </a:rPr>
              <a:t>Nephrol</a:t>
            </a:r>
            <a:r>
              <a:rPr kumimoji="0" lang="es-ES_tradnl" sz="1100" b="0" i="1" u="none" strike="noStrike" kern="1200" cap="none" spc="0" normalizeH="0" baseline="0" noProof="0" dirty="0">
                <a:ln>
                  <a:noFill/>
                </a:ln>
                <a:solidFill>
                  <a:prstClr val="black"/>
                </a:solidFill>
                <a:effectLst/>
                <a:uLnTx/>
                <a:uFillTx/>
                <a:latin typeface="Calibri" charset="0"/>
                <a:ea typeface="ヒラギノ角ゴ Pro W3" charset="0"/>
              </a:rPr>
              <a:t>. 2013; </a:t>
            </a:r>
            <a:r>
              <a:rPr kumimoji="0" lang="es-ES_tradnl" sz="1100" b="0" i="0" u="none" strike="noStrike" kern="1200" cap="none" spc="0" normalizeH="0" baseline="0" noProof="0" dirty="0">
                <a:ln>
                  <a:noFill/>
                </a:ln>
                <a:solidFill>
                  <a:prstClr val="black"/>
                </a:solidFill>
                <a:effectLst/>
                <a:uLnTx/>
                <a:uFillTx/>
                <a:latin typeface="Calibri" charset="0"/>
                <a:ea typeface="ヒラギノ角ゴ Pro W3" charset="0"/>
              </a:rPr>
              <a:t>24, 302–308</a:t>
            </a:r>
            <a:r>
              <a:rPr kumimoji="0" lang="es-ES" sz="1100" b="0" i="0" u="none" strike="noStrike" kern="1200" cap="none" spc="0" normalizeH="0" baseline="0" noProof="0" dirty="0">
                <a:ln>
                  <a:noFill/>
                </a:ln>
                <a:solidFill>
                  <a:prstClr val="black"/>
                </a:solidFill>
                <a:effectLst/>
                <a:uLnTx/>
                <a:uFillTx/>
                <a:latin typeface="Calibri" charset="0"/>
                <a:ea typeface="ヒラギノ角ゴ Pro W3"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err="1">
                <a:ln>
                  <a:noFill/>
                </a:ln>
                <a:solidFill>
                  <a:prstClr val="black"/>
                </a:solidFill>
                <a:effectLst/>
                <a:uLnTx/>
                <a:uFillTx/>
                <a:latin typeface="Calibri" charset="0"/>
                <a:ea typeface="ヒラギノ角ゴ Pro W3" charset="0"/>
              </a:rPr>
              <a:t>Rodriguez-Poncelas</a:t>
            </a:r>
            <a:r>
              <a:rPr kumimoji="0" lang="es-ES" sz="1100" b="0" i="0" u="none" strike="noStrike" kern="1200" cap="none" spc="0" normalizeH="0" baseline="0" noProof="0" dirty="0">
                <a:ln>
                  <a:noFill/>
                </a:ln>
                <a:solidFill>
                  <a:prstClr val="black"/>
                </a:solidFill>
                <a:effectLst/>
                <a:uLnTx/>
                <a:uFillTx/>
                <a:latin typeface="Calibri" charset="0"/>
                <a:ea typeface="ヒラギノ角ゴ Pro W3" charset="0"/>
              </a:rPr>
              <a:t> et al. BMC </a:t>
            </a:r>
            <a:r>
              <a:rPr kumimoji="0" lang="es-ES" sz="1100" b="0" i="0" u="none" strike="noStrike" kern="1200" cap="none" spc="0" normalizeH="0" baseline="0" noProof="0" dirty="0" err="1">
                <a:ln>
                  <a:noFill/>
                </a:ln>
                <a:solidFill>
                  <a:prstClr val="black"/>
                </a:solidFill>
                <a:effectLst/>
                <a:uLnTx/>
                <a:uFillTx/>
                <a:latin typeface="Calibri" charset="0"/>
                <a:ea typeface="ヒラギノ角ゴ Pro W3" charset="0"/>
              </a:rPr>
              <a:t>Nephrology</a:t>
            </a:r>
            <a:r>
              <a:rPr kumimoji="0" lang="es-ES" sz="1100" b="0" i="0" u="none" strike="noStrike" kern="1200" cap="none" spc="0" normalizeH="0" baseline="0" noProof="0" dirty="0">
                <a:ln>
                  <a:noFill/>
                </a:ln>
                <a:solidFill>
                  <a:prstClr val="black"/>
                </a:solidFill>
                <a:effectLst/>
                <a:uLnTx/>
                <a:uFillTx/>
                <a:latin typeface="Calibri" charset="0"/>
                <a:ea typeface="ヒラギノ角ゴ Pro W3" charset="0"/>
              </a:rPr>
              <a:t> 2013, 14:46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10253F"/>
                </a:solidFill>
                <a:effectLst/>
                <a:uLnTx/>
                <a:uFillTx/>
                <a:latin typeface="Calibri" charset="0"/>
                <a:ea typeface="ヒラギノ角ゴ Pro W3" charset="0"/>
                <a:cs typeface="Calibri" charset="0"/>
              </a:rPr>
              <a:t>Bailey RA. BMC </a:t>
            </a:r>
            <a:r>
              <a:rPr kumimoji="0" lang="es-ES" sz="1100" b="0" i="0" u="none" strike="noStrike" kern="1200" cap="none" spc="0" normalizeH="0" baseline="0" noProof="0" dirty="0" err="1">
                <a:ln>
                  <a:noFill/>
                </a:ln>
                <a:solidFill>
                  <a:srgbClr val="10253F"/>
                </a:solidFill>
                <a:effectLst/>
                <a:uLnTx/>
                <a:uFillTx/>
                <a:latin typeface="Calibri" charset="0"/>
                <a:ea typeface="ヒラギノ角ゴ Pro W3" charset="0"/>
                <a:cs typeface="Calibri" charset="0"/>
              </a:rPr>
              <a:t>Research</a:t>
            </a:r>
            <a:r>
              <a:rPr kumimoji="0" lang="es-ES" sz="1100" b="0" i="0" u="none" strike="noStrike" kern="1200" cap="none" spc="0" normalizeH="0" baseline="0" noProof="0" dirty="0">
                <a:ln>
                  <a:noFill/>
                </a:ln>
                <a:solidFill>
                  <a:srgbClr val="10253F"/>
                </a:solidFill>
                <a:effectLst/>
                <a:uLnTx/>
                <a:uFillTx/>
                <a:latin typeface="Calibri" charset="0"/>
                <a:ea typeface="ヒラギノ角ゴ Pro W3" charset="0"/>
                <a:cs typeface="Calibri" charset="0"/>
              </a:rPr>
              <a:t> notes 2014; 7: 415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err="1">
                <a:ln>
                  <a:noFill/>
                </a:ln>
                <a:solidFill>
                  <a:srgbClr val="000000"/>
                </a:solidFill>
                <a:effectLst/>
                <a:uLnTx/>
                <a:uFillTx/>
                <a:latin typeface="Calibri" charset="0"/>
                <a:ea typeface="SimSun" charset="0"/>
                <a:cs typeface="SimSun" charset="0"/>
              </a:rPr>
              <a:t>Koro</a:t>
            </a:r>
            <a:r>
              <a:rPr kumimoji="0" lang="es-ES" sz="1100" b="0" i="0" u="none" strike="noStrike" kern="1200" cap="none" spc="0" normalizeH="0" baseline="0" noProof="0" dirty="0">
                <a:ln>
                  <a:noFill/>
                </a:ln>
                <a:solidFill>
                  <a:srgbClr val="000000"/>
                </a:solidFill>
                <a:effectLst/>
                <a:uLnTx/>
                <a:uFillTx/>
                <a:latin typeface="Calibri" charset="0"/>
                <a:ea typeface="SimSun" charset="0"/>
                <a:cs typeface="SimSun" charset="0"/>
              </a:rPr>
              <a:t> CE, et al. </a:t>
            </a:r>
            <a:r>
              <a:rPr kumimoji="0" lang="es-ES" sz="1100" b="0" i="0" u="none" strike="noStrike" kern="1200" cap="none" spc="0" normalizeH="0" baseline="0" noProof="0" dirty="0" err="1">
                <a:ln>
                  <a:noFill/>
                </a:ln>
                <a:solidFill>
                  <a:srgbClr val="000000"/>
                </a:solidFill>
                <a:effectLst/>
                <a:uLnTx/>
                <a:uFillTx/>
                <a:latin typeface="Calibri" charset="0"/>
                <a:ea typeface="SimSun" charset="0"/>
                <a:cs typeface="SimSun" charset="0"/>
              </a:rPr>
              <a:t>Clin</a:t>
            </a:r>
            <a:r>
              <a:rPr kumimoji="0" lang="es-ES" sz="1100" b="0" i="0" u="none" strike="noStrike" kern="1200" cap="none" spc="0" normalizeH="0" baseline="0" noProof="0" dirty="0">
                <a:ln>
                  <a:noFill/>
                </a:ln>
                <a:solidFill>
                  <a:srgbClr val="000000"/>
                </a:solidFill>
                <a:effectLst/>
                <a:uLnTx/>
                <a:uFillTx/>
                <a:latin typeface="Calibri" charset="0"/>
                <a:ea typeface="SimSun" charset="0"/>
                <a:cs typeface="SimSun" charset="0"/>
              </a:rPr>
              <a:t> </a:t>
            </a:r>
            <a:r>
              <a:rPr kumimoji="0" lang="es-ES" sz="1100" b="0" i="0" u="none" strike="noStrike" kern="1200" cap="none" spc="0" normalizeH="0" baseline="0" noProof="0" dirty="0" err="1">
                <a:ln>
                  <a:noFill/>
                </a:ln>
                <a:solidFill>
                  <a:srgbClr val="000000"/>
                </a:solidFill>
                <a:effectLst/>
                <a:uLnTx/>
                <a:uFillTx/>
                <a:latin typeface="Calibri" charset="0"/>
                <a:ea typeface="SimSun" charset="0"/>
                <a:cs typeface="SimSun" charset="0"/>
              </a:rPr>
              <a:t>Ther</a:t>
            </a:r>
            <a:r>
              <a:rPr kumimoji="0" lang="es-ES" sz="1100" b="0" i="0" u="none" strike="noStrike" kern="1200" cap="none" spc="0" normalizeH="0" baseline="0" noProof="0" dirty="0">
                <a:ln>
                  <a:noFill/>
                </a:ln>
                <a:solidFill>
                  <a:srgbClr val="000000"/>
                </a:solidFill>
                <a:effectLst/>
                <a:uLnTx/>
                <a:uFillTx/>
                <a:latin typeface="Calibri" charset="0"/>
                <a:ea typeface="SimSun" charset="0"/>
                <a:cs typeface="SimSun" charset="0"/>
              </a:rPr>
              <a:t>. 2009; 31: 2.608-2.617. </a:t>
            </a:r>
          </a:p>
        </p:txBody>
      </p:sp>
    </p:spTree>
    <p:extLst>
      <p:ext uri="{BB962C8B-B14F-4D97-AF65-F5344CB8AC3E}">
        <p14:creationId xmlns:p14="http://schemas.microsoft.com/office/powerpoint/2010/main" val="418008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cstate="print"/>
          <a:srcRect/>
          <a:stretch>
            <a:fillRect/>
          </a:stretch>
        </p:blipFill>
        <p:spPr bwMode="auto">
          <a:xfrm>
            <a:off x="1850539" y="404664"/>
            <a:ext cx="8490926" cy="6048672"/>
          </a:xfrm>
          <a:prstGeom prst="rect">
            <a:avLst/>
          </a:prstGeom>
          <a:noFill/>
          <a:ln w="9525">
            <a:noFill/>
            <a:miter lim="800000"/>
            <a:headEnd/>
            <a:tailEnd/>
          </a:ln>
          <a:effectLst/>
        </p:spPr>
      </p:pic>
      <p:sp>
        <p:nvSpPr>
          <p:cNvPr id="3" name="2 Rectángulo"/>
          <p:cNvSpPr/>
          <p:nvPr/>
        </p:nvSpPr>
        <p:spPr>
          <a:xfrm>
            <a:off x="7896200" y="5733256"/>
            <a:ext cx="223224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17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98680255"/>
              </p:ext>
            </p:extLst>
          </p:nvPr>
        </p:nvGraphicFramePr>
        <p:xfrm>
          <a:off x="521073" y="2348880"/>
          <a:ext cx="6994152" cy="2994396"/>
        </p:xfrm>
        <a:graphic>
          <a:graphicData uri="http://schemas.openxmlformats.org/drawingml/2006/table">
            <a:tbl>
              <a:tblPr firstRow="1" bandRow="1">
                <a:tableStyleId>{5C22544A-7EE6-4342-B048-85BDC9FD1C3A}</a:tableStyleId>
              </a:tblPr>
              <a:tblGrid>
                <a:gridCol w="2528591">
                  <a:extLst>
                    <a:ext uri="{9D8B030D-6E8A-4147-A177-3AD203B41FA5}">
                      <a16:colId xmlns:a16="http://schemas.microsoft.com/office/drawing/2014/main" val="20000"/>
                    </a:ext>
                  </a:extLst>
                </a:gridCol>
                <a:gridCol w="1622349">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214437">
                  <a:extLst>
                    <a:ext uri="{9D8B030D-6E8A-4147-A177-3AD203B41FA5}">
                      <a16:colId xmlns:a16="http://schemas.microsoft.com/office/drawing/2014/main" val="20003"/>
                    </a:ext>
                  </a:extLst>
                </a:gridCol>
              </a:tblGrid>
              <a:tr h="592824">
                <a:tc>
                  <a:txBody>
                    <a:bodyPr/>
                    <a:lstStyle/>
                    <a:p>
                      <a:endParaRPr lang="es-ES" sz="1600" dirty="0"/>
                    </a:p>
                  </a:txBody>
                  <a:tcPr/>
                </a:tc>
                <a:tc>
                  <a:txBody>
                    <a:bodyPr/>
                    <a:lstStyle/>
                    <a:p>
                      <a:pPr algn="ctr"/>
                      <a:r>
                        <a:rPr lang="es-ES" sz="1600" dirty="0" err="1"/>
                        <a:t>Rodriguez</a:t>
                      </a:r>
                      <a:r>
                        <a:rPr lang="es-ES" sz="1600" dirty="0"/>
                        <a:t> </a:t>
                      </a:r>
                      <a:r>
                        <a:rPr lang="es-ES" sz="1600" dirty="0" err="1"/>
                        <a:t>Poncelas</a:t>
                      </a:r>
                      <a:r>
                        <a:rPr lang="es-ES" sz="1600" baseline="0" dirty="0"/>
                        <a:t> </a:t>
                      </a:r>
                    </a:p>
                    <a:p>
                      <a:pPr algn="ctr"/>
                      <a:r>
                        <a:rPr lang="es-ES" sz="1400" baseline="0" dirty="0"/>
                        <a:t>N=1.145</a:t>
                      </a:r>
                      <a:endParaRPr lang="es-ES" sz="1400" dirty="0"/>
                    </a:p>
                  </a:txBody>
                  <a:tcPr/>
                </a:tc>
                <a:tc>
                  <a:txBody>
                    <a:bodyPr/>
                    <a:lstStyle/>
                    <a:p>
                      <a:pPr algn="ctr"/>
                      <a:r>
                        <a:rPr lang="es-ES" sz="1600" dirty="0"/>
                        <a:t>Lou</a:t>
                      </a:r>
                      <a:r>
                        <a:rPr lang="es-ES" sz="1600" baseline="0" dirty="0"/>
                        <a:t> Arnal et al.</a:t>
                      </a:r>
                    </a:p>
                    <a:p>
                      <a:pPr algn="ctr"/>
                      <a:r>
                        <a:rPr lang="es-ES" sz="1400" baseline="0" dirty="0"/>
                        <a:t>N=3.466</a:t>
                      </a:r>
                      <a:endParaRPr lang="es-ES" sz="1400" dirty="0"/>
                    </a:p>
                  </a:txBody>
                  <a:tcPr/>
                </a:tc>
                <a:tc>
                  <a:txBody>
                    <a:bodyPr/>
                    <a:lstStyle/>
                    <a:p>
                      <a:pPr algn="ctr"/>
                      <a:r>
                        <a:rPr lang="es-ES" sz="1600" dirty="0"/>
                        <a:t>Thomas et al.</a:t>
                      </a:r>
                    </a:p>
                    <a:p>
                      <a:pPr algn="ctr"/>
                      <a:r>
                        <a:rPr lang="es-ES" sz="1400" dirty="0"/>
                        <a:t>N=3.893</a:t>
                      </a:r>
                    </a:p>
                  </a:txBody>
                  <a:tcPr/>
                </a:tc>
                <a:extLst>
                  <a:ext uri="{0D108BD9-81ED-4DB2-BD59-A6C34878D82A}">
                    <a16:rowId xmlns:a16="http://schemas.microsoft.com/office/drawing/2014/main" val="10000"/>
                  </a:ext>
                </a:extLst>
              </a:tr>
              <a:tr h="366986">
                <a:tc>
                  <a:txBody>
                    <a:bodyPr/>
                    <a:lstStyle/>
                    <a:p>
                      <a:r>
                        <a:rPr lang="es-ES" sz="1600" dirty="0"/>
                        <a:t>FGe &lt; 60  o albuminuria </a:t>
                      </a:r>
                    </a:p>
                  </a:txBody>
                  <a:tcPr/>
                </a:tc>
                <a:tc>
                  <a:txBody>
                    <a:bodyPr/>
                    <a:lstStyle/>
                    <a:p>
                      <a:pPr algn="ctr"/>
                      <a:r>
                        <a:rPr lang="es-ES" sz="1600"/>
                        <a:t>27.9 </a:t>
                      </a:r>
                      <a:r>
                        <a:rPr lang="es-ES" sz="1600" dirty="0"/>
                        <a:t>%</a:t>
                      </a:r>
                    </a:p>
                  </a:txBody>
                  <a:tcPr/>
                </a:tc>
                <a:tc>
                  <a:txBody>
                    <a:bodyPr/>
                    <a:lstStyle/>
                    <a:p>
                      <a:pPr algn="ctr"/>
                      <a:r>
                        <a:rPr lang="es-ES" sz="1600" dirty="0"/>
                        <a:t>25.2 %</a:t>
                      </a:r>
                    </a:p>
                  </a:txBody>
                  <a:tcPr/>
                </a:tc>
                <a:tc>
                  <a:txBody>
                    <a:bodyPr/>
                    <a:lstStyle/>
                    <a:p>
                      <a:pPr algn="ctr"/>
                      <a:endParaRPr lang="es-ES" sz="1600" dirty="0"/>
                    </a:p>
                  </a:txBody>
                  <a:tcPr/>
                </a:tc>
                <a:extLst>
                  <a:ext uri="{0D108BD9-81ED-4DB2-BD59-A6C34878D82A}">
                    <a16:rowId xmlns:a16="http://schemas.microsoft.com/office/drawing/2014/main" val="10001"/>
                  </a:ext>
                </a:extLst>
              </a:tr>
              <a:tr h="366986">
                <a:tc>
                  <a:txBody>
                    <a:bodyPr/>
                    <a:lstStyle/>
                    <a:p>
                      <a:r>
                        <a:rPr lang="es-ES" sz="1600" dirty="0"/>
                        <a:t>Cociente</a:t>
                      </a:r>
                      <a:r>
                        <a:rPr lang="es-ES" sz="1600" baseline="0" dirty="0"/>
                        <a:t> </a:t>
                      </a:r>
                      <a:r>
                        <a:rPr lang="es-ES" sz="1600" baseline="0" dirty="0" err="1"/>
                        <a:t>alb</a:t>
                      </a:r>
                      <a:r>
                        <a:rPr lang="es-ES" sz="1600" baseline="0" dirty="0"/>
                        <a:t>/</a:t>
                      </a:r>
                      <a:r>
                        <a:rPr lang="es-ES" sz="1600" baseline="0" dirty="0" err="1"/>
                        <a:t>creat</a:t>
                      </a:r>
                      <a:r>
                        <a:rPr lang="es-ES" sz="1600" baseline="0" dirty="0"/>
                        <a:t> &gt; 30</a:t>
                      </a:r>
                      <a:endParaRPr lang="es-ES" sz="1600" dirty="0"/>
                    </a:p>
                  </a:txBody>
                  <a:tcPr/>
                </a:tc>
                <a:tc>
                  <a:txBody>
                    <a:bodyPr/>
                    <a:lstStyle/>
                    <a:p>
                      <a:pPr algn="ctr"/>
                      <a:r>
                        <a:rPr lang="es-ES" sz="1600" dirty="0"/>
                        <a:t>13 %</a:t>
                      </a:r>
                    </a:p>
                  </a:txBody>
                  <a:tcPr/>
                </a:tc>
                <a:tc>
                  <a:txBody>
                    <a:bodyPr/>
                    <a:lstStyle/>
                    <a:p>
                      <a:pPr algn="ctr"/>
                      <a:r>
                        <a:rPr lang="es-ES" sz="1600" dirty="0"/>
                        <a:t>14.2 %</a:t>
                      </a:r>
                    </a:p>
                  </a:txBody>
                  <a:tcPr/>
                </a:tc>
                <a:tc>
                  <a:txBody>
                    <a:bodyPr/>
                    <a:lstStyle/>
                    <a:p>
                      <a:pPr algn="ctr"/>
                      <a:r>
                        <a:rPr lang="es-ES" sz="1600" dirty="0"/>
                        <a:t>9.3 %</a:t>
                      </a:r>
                    </a:p>
                  </a:txBody>
                  <a:tcPr/>
                </a:tc>
                <a:extLst>
                  <a:ext uri="{0D108BD9-81ED-4DB2-BD59-A6C34878D82A}">
                    <a16:rowId xmlns:a16="http://schemas.microsoft.com/office/drawing/2014/main" val="10002"/>
                  </a:ext>
                </a:extLst>
              </a:tr>
              <a:tr h="366986">
                <a:tc>
                  <a:txBody>
                    <a:bodyPr/>
                    <a:lstStyle/>
                    <a:p>
                      <a:r>
                        <a:rPr lang="es-ES" sz="1600" dirty="0"/>
                        <a:t>Proteinuria (&gt; 300 mg/g)</a:t>
                      </a:r>
                    </a:p>
                  </a:txBody>
                  <a:tcPr/>
                </a:tc>
                <a:tc>
                  <a:txBody>
                    <a:bodyPr/>
                    <a:lstStyle/>
                    <a:p>
                      <a:pPr algn="ctr"/>
                      <a:r>
                        <a:rPr lang="es-ES" sz="1600" dirty="0"/>
                        <a:t>2.4</a:t>
                      </a:r>
                      <a:r>
                        <a:rPr lang="es-ES" sz="1600" baseline="0" dirty="0"/>
                        <a:t> %</a:t>
                      </a:r>
                      <a:endParaRPr lang="es-ES" sz="1600" dirty="0"/>
                    </a:p>
                  </a:txBody>
                  <a:tcPr/>
                </a:tc>
                <a:tc>
                  <a:txBody>
                    <a:bodyPr/>
                    <a:lstStyle/>
                    <a:p>
                      <a:pPr algn="ctr"/>
                      <a:r>
                        <a:rPr lang="es-ES" sz="1600" dirty="0"/>
                        <a:t>1.8 %</a:t>
                      </a:r>
                    </a:p>
                  </a:txBody>
                  <a:tcPr/>
                </a:tc>
                <a:tc>
                  <a:txBody>
                    <a:bodyPr/>
                    <a:lstStyle/>
                    <a:p>
                      <a:pPr algn="ctr"/>
                      <a:r>
                        <a:rPr lang="es-ES" sz="1600" dirty="0"/>
                        <a:t>4.1 %</a:t>
                      </a:r>
                    </a:p>
                  </a:txBody>
                  <a:tcPr/>
                </a:tc>
                <a:extLst>
                  <a:ext uri="{0D108BD9-81ED-4DB2-BD59-A6C34878D82A}">
                    <a16:rowId xmlns:a16="http://schemas.microsoft.com/office/drawing/2014/main" val="10003"/>
                  </a:ext>
                </a:extLst>
              </a:tr>
              <a:tr h="366986">
                <a:tc>
                  <a:txBody>
                    <a:bodyPr/>
                    <a:lstStyle/>
                    <a:p>
                      <a:r>
                        <a:rPr lang="es-ES" sz="1600" dirty="0"/>
                        <a:t>FGe &lt; 60</a:t>
                      </a:r>
                    </a:p>
                  </a:txBody>
                  <a:tcPr/>
                </a:tc>
                <a:tc>
                  <a:txBody>
                    <a:bodyPr/>
                    <a:lstStyle/>
                    <a:p>
                      <a:pPr algn="ctr"/>
                      <a:r>
                        <a:rPr lang="es-ES" sz="1600" dirty="0"/>
                        <a:t>18 %</a:t>
                      </a:r>
                    </a:p>
                  </a:txBody>
                  <a:tcPr/>
                </a:tc>
                <a:tc>
                  <a:txBody>
                    <a:bodyPr/>
                    <a:lstStyle/>
                    <a:p>
                      <a:pPr algn="ctr"/>
                      <a:r>
                        <a:rPr lang="es-ES" sz="1600" dirty="0"/>
                        <a:t>25.5 %</a:t>
                      </a:r>
                    </a:p>
                  </a:txBody>
                  <a:tcPr/>
                </a:tc>
                <a:tc>
                  <a:txBody>
                    <a:bodyPr/>
                    <a:lstStyle/>
                    <a:p>
                      <a:pPr algn="ctr"/>
                      <a:r>
                        <a:rPr lang="es-ES" sz="1600" dirty="0"/>
                        <a:t>19.3 %</a:t>
                      </a:r>
                    </a:p>
                  </a:txBody>
                  <a:tcPr/>
                </a:tc>
                <a:extLst>
                  <a:ext uri="{0D108BD9-81ED-4DB2-BD59-A6C34878D82A}">
                    <a16:rowId xmlns:a16="http://schemas.microsoft.com/office/drawing/2014/main" val="10004"/>
                  </a:ext>
                </a:extLst>
              </a:tr>
              <a:tr h="366986">
                <a:tc>
                  <a:txBody>
                    <a:bodyPr/>
                    <a:lstStyle/>
                    <a:p>
                      <a:r>
                        <a:rPr lang="es-ES" sz="1600" dirty="0"/>
                        <a:t>FGe</a:t>
                      </a:r>
                      <a:r>
                        <a:rPr lang="es-ES" sz="1600" baseline="0" dirty="0"/>
                        <a:t> &lt; 30</a:t>
                      </a:r>
                      <a:endParaRPr lang="es-ES" sz="1600" dirty="0"/>
                    </a:p>
                  </a:txBody>
                  <a:tcPr/>
                </a:tc>
                <a:tc>
                  <a:txBody>
                    <a:bodyPr/>
                    <a:lstStyle/>
                    <a:p>
                      <a:pPr algn="ctr"/>
                      <a:r>
                        <a:rPr lang="es-ES" sz="1600" dirty="0"/>
                        <a:t>1.15 %</a:t>
                      </a:r>
                    </a:p>
                  </a:txBody>
                  <a:tcPr/>
                </a:tc>
                <a:tc>
                  <a:txBody>
                    <a:bodyPr/>
                    <a:lstStyle/>
                    <a:p>
                      <a:pPr algn="ctr"/>
                      <a:r>
                        <a:rPr lang="es-ES" sz="1600" dirty="0"/>
                        <a:t>0.9 %</a:t>
                      </a:r>
                    </a:p>
                  </a:txBody>
                  <a:tcPr/>
                </a:tc>
                <a:tc>
                  <a:txBody>
                    <a:bodyPr/>
                    <a:lstStyle/>
                    <a:p>
                      <a:pPr algn="ctr"/>
                      <a:endParaRPr lang="es-ES" sz="1600" dirty="0"/>
                    </a:p>
                  </a:txBody>
                  <a:tcPr/>
                </a:tc>
                <a:extLst>
                  <a:ext uri="{0D108BD9-81ED-4DB2-BD59-A6C34878D82A}">
                    <a16:rowId xmlns:a16="http://schemas.microsoft.com/office/drawing/2014/main" val="10005"/>
                  </a:ext>
                </a:extLst>
              </a:tr>
              <a:tr h="366986">
                <a:tc>
                  <a:txBody>
                    <a:bodyPr/>
                    <a:lstStyle/>
                    <a:p>
                      <a:r>
                        <a:rPr lang="es-ES" sz="1600" dirty="0"/>
                        <a:t>FG&lt;60 o </a:t>
                      </a:r>
                      <a:r>
                        <a:rPr lang="es-ES" sz="1600" dirty="0" err="1"/>
                        <a:t>Coc</a:t>
                      </a:r>
                      <a:r>
                        <a:rPr lang="es-ES" sz="1600" baseline="0" dirty="0"/>
                        <a:t> </a:t>
                      </a:r>
                      <a:r>
                        <a:rPr lang="es-ES" sz="1600" baseline="0" dirty="0" err="1"/>
                        <a:t>alb</a:t>
                      </a:r>
                      <a:r>
                        <a:rPr lang="es-ES" sz="1600" baseline="0" dirty="0"/>
                        <a:t>/</a:t>
                      </a:r>
                      <a:r>
                        <a:rPr lang="es-ES" sz="1600" baseline="0" dirty="0" err="1"/>
                        <a:t>creat</a:t>
                      </a:r>
                      <a:r>
                        <a:rPr lang="es-ES" sz="1600" dirty="0"/>
                        <a:t> &gt; 30</a:t>
                      </a:r>
                    </a:p>
                  </a:txBody>
                  <a:tcPr/>
                </a:tc>
                <a:tc>
                  <a:txBody>
                    <a:bodyPr/>
                    <a:lstStyle/>
                    <a:p>
                      <a:pPr algn="ctr"/>
                      <a:r>
                        <a:rPr lang="es-ES" sz="1600" dirty="0"/>
                        <a:t>27.9 %</a:t>
                      </a:r>
                    </a:p>
                  </a:txBody>
                  <a:tcPr/>
                </a:tc>
                <a:tc>
                  <a:txBody>
                    <a:bodyPr/>
                    <a:lstStyle/>
                    <a:p>
                      <a:pPr algn="ctr"/>
                      <a:r>
                        <a:rPr lang="es-ES" sz="1600" dirty="0"/>
                        <a:t>34.6 %</a:t>
                      </a:r>
                    </a:p>
                  </a:txBody>
                  <a:tcPr/>
                </a:tc>
                <a:tc>
                  <a:txBody>
                    <a:bodyPr/>
                    <a:lstStyle/>
                    <a:p>
                      <a:pPr algn="ctr"/>
                      <a:r>
                        <a:rPr lang="es-ES" sz="1600" dirty="0"/>
                        <a:t>47.1 %</a:t>
                      </a:r>
                    </a:p>
                  </a:txBody>
                  <a:tcPr/>
                </a:tc>
                <a:extLst>
                  <a:ext uri="{0D108BD9-81ED-4DB2-BD59-A6C34878D82A}">
                    <a16:rowId xmlns:a16="http://schemas.microsoft.com/office/drawing/2014/main" val="10006"/>
                  </a:ext>
                </a:extLst>
              </a:tr>
            </a:tbl>
          </a:graphicData>
        </a:graphic>
      </p:graphicFrame>
      <p:sp>
        <p:nvSpPr>
          <p:cNvPr id="5" name="3 CuadroTexto"/>
          <p:cNvSpPr txBox="1"/>
          <p:nvPr/>
        </p:nvSpPr>
        <p:spPr>
          <a:xfrm>
            <a:off x="85725" y="6279313"/>
            <a:ext cx="6629400" cy="430887"/>
          </a:xfrm>
          <a:prstGeom prst="rect">
            <a:avLst/>
          </a:prstGeom>
          <a:noFill/>
        </p:spPr>
        <p:txBody>
          <a:bodyPr wrap="square" rtlCol="0">
            <a:spAutoFit/>
          </a:bodyPr>
          <a:lstStyle/>
          <a:p>
            <a:r>
              <a:rPr lang="es-ES" sz="1100" dirty="0" err="1"/>
              <a:t>Rodriguez-Poncelas</a:t>
            </a:r>
            <a:r>
              <a:rPr lang="es-ES" sz="1100" dirty="0"/>
              <a:t> et al. BMC </a:t>
            </a:r>
            <a:r>
              <a:rPr lang="es-ES" sz="1100" dirty="0" err="1"/>
              <a:t>Nephrology</a:t>
            </a:r>
            <a:r>
              <a:rPr lang="es-ES" sz="1100" dirty="0"/>
              <a:t> 2013, 14:46;     Lou-Arnal LM. </a:t>
            </a:r>
            <a:r>
              <a:rPr lang="es-ES" sz="1100" dirty="0" err="1"/>
              <a:t>Nefrologia</a:t>
            </a:r>
            <a:r>
              <a:rPr lang="es-ES" sz="1100" dirty="0"/>
              <a:t> 2010; 30 (5): 552-6.     Thomas MC et al. Med J </a:t>
            </a:r>
            <a:r>
              <a:rPr lang="es-ES" sz="1100" dirty="0" err="1"/>
              <a:t>Aust</a:t>
            </a:r>
            <a:r>
              <a:rPr lang="es-ES" sz="1100" dirty="0"/>
              <a:t>  2006 ; 185:140-144 </a:t>
            </a:r>
          </a:p>
        </p:txBody>
      </p:sp>
      <p:sp>
        <p:nvSpPr>
          <p:cNvPr id="3" name="Título 2"/>
          <p:cNvSpPr>
            <a:spLocks noGrp="1"/>
          </p:cNvSpPr>
          <p:nvPr>
            <p:ph type="title"/>
          </p:nvPr>
        </p:nvSpPr>
        <p:spPr>
          <a:xfrm>
            <a:off x="1611160" y="87166"/>
            <a:ext cx="8599640" cy="996806"/>
          </a:xfrm>
        </p:spPr>
        <p:txBody>
          <a:bodyPr>
            <a:noAutofit/>
          </a:bodyPr>
          <a:lstStyle/>
          <a:p>
            <a:pPr algn="ctr"/>
            <a:r>
              <a:rPr lang="es-ES" sz="4000" b="1" dirty="0"/>
              <a:t>Prevalencia afectación renal en la DM 2</a:t>
            </a:r>
            <a:endParaRPr lang="es-ES" sz="4000" dirty="0"/>
          </a:p>
        </p:txBody>
      </p:sp>
      <p:pic>
        <p:nvPicPr>
          <p:cNvPr id="6" name="Picture 1" descr="Slide5">
            <a:extLst>
              <a:ext uri="{FF2B5EF4-FFF2-40B4-BE49-F238E27FC236}">
                <a16:creationId xmlns:a16="http://schemas.microsoft.com/office/drawing/2014/main" id="{87D09579-79F6-EE4D-BEFB-424A966D4D6A}"/>
              </a:ext>
            </a:extLst>
          </p:cNvPr>
          <p:cNvPicPr>
            <a:picLocks noGrp="1" noChangeAspect="1"/>
          </p:cNvPicPr>
          <p:nvPr isPhoto="1"/>
        </p:nvPicPr>
        <p:blipFill>
          <a:blip r:embed="rId3">
            <a:extLst>
              <a:ext uri="{28A0092B-C50C-407E-A947-70E740481C1C}">
                <a14:useLocalDpi xmlns:a14="http://schemas.microsoft.com/office/drawing/2010/main" val="0"/>
              </a:ext>
            </a:extLst>
          </a:blip>
          <a:srcRect l="52362" t="5901" r="9874" b="36349"/>
          <a:stretch>
            <a:fillRect/>
          </a:stretch>
        </p:blipFill>
        <p:spPr bwMode="auto">
          <a:xfrm>
            <a:off x="8201025" y="951059"/>
            <a:ext cx="3581400" cy="4106863"/>
          </a:xfrm>
          <a:prstGeom prst="rect">
            <a:avLst/>
          </a:prstGeom>
          <a:solidFill>
            <a:schemeClr val="accent2">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Slide5">
            <a:extLst>
              <a:ext uri="{FF2B5EF4-FFF2-40B4-BE49-F238E27FC236}">
                <a16:creationId xmlns:a16="http://schemas.microsoft.com/office/drawing/2014/main" id="{139B6EE0-72D4-9045-9CFE-854F38252638}"/>
              </a:ext>
            </a:extLst>
          </p:cNvPr>
          <p:cNvPicPr>
            <a:picLocks noGrp="1" noChangeAspect="1"/>
          </p:cNvPicPr>
          <p:nvPr isPhoto="1"/>
        </p:nvPicPr>
        <p:blipFill>
          <a:blip r:embed="rId3">
            <a:extLst>
              <a:ext uri="{28A0092B-C50C-407E-A947-70E740481C1C}">
                <a14:useLocalDpi xmlns:a14="http://schemas.microsoft.com/office/drawing/2010/main" val="0"/>
              </a:ext>
            </a:extLst>
          </a:blip>
          <a:srcRect l="50696" t="65428" r="14655" b="17572"/>
          <a:stretch>
            <a:fillRect/>
          </a:stretch>
        </p:blipFill>
        <p:spPr bwMode="auto">
          <a:xfrm>
            <a:off x="8420101" y="5199209"/>
            <a:ext cx="3325813" cy="122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3 CuadroTexto">
            <a:extLst>
              <a:ext uri="{FF2B5EF4-FFF2-40B4-BE49-F238E27FC236}">
                <a16:creationId xmlns:a16="http://schemas.microsoft.com/office/drawing/2014/main" id="{6E472F28-EBDF-A64F-A909-2E33CFC2BFF6}"/>
              </a:ext>
            </a:extLst>
          </p:cNvPr>
          <p:cNvSpPr txBox="1">
            <a:spLocks noChangeArrowheads="1"/>
          </p:cNvSpPr>
          <p:nvPr/>
        </p:nvSpPr>
        <p:spPr bwMode="auto">
          <a:xfrm>
            <a:off x="6958013" y="6493022"/>
            <a:ext cx="4824412"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algn="r" eaLnBrk="1" hangingPunct="1"/>
            <a:r>
              <a:rPr lang="es-ES" sz="1400"/>
              <a:t>Thomas MC et al. Med J Aust  2006 ; 185:140-144 </a:t>
            </a:r>
          </a:p>
        </p:txBody>
      </p:sp>
      <p:sp>
        <p:nvSpPr>
          <p:cNvPr id="9" name="CuadroTexto 8">
            <a:extLst>
              <a:ext uri="{FF2B5EF4-FFF2-40B4-BE49-F238E27FC236}">
                <a16:creationId xmlns:a16="http://schemas.microsoft.com/office/drawing/2014/main" id="{AF234D42-F5E0-544E-A22C-D42312CBA3FE}"/>
              </a:ext>
            </a:extLst>
          </p:cNvPr>
          <p:cNvSpPr txBox="1"/>
          <p:nvPr/>
        </p:nvSpPr>
        <p:spPr>
          <a:xfrm>
            <a:off x="8201025" y="1347094"/>
            <a:ext cx="867097" cy="369332"/>
          </a:xfrm>
          <a:prstGeom prst="rect">
            <a:avLst/>
          </a:prstGeom>
          <a:noFill/>
        </p:spPr>
        <p:txBody>
          <a:bodyPr wrap="none" rtlCol="0">
            <a:spAutoFit/>
          </a:bodyPr>
          <a:lstStyle/>
          <a:p>
            <a:r>
              <a:rPr lang="es-ES" dirty="0"/>
              <a:t>No ERC</a:t>
            </a:r>
          </a:p>
        </p:txBody>
      </p:sp>
    </p:spTree>
    <p:extLst>
      <p:ext uri="{BB962C8B-B14F-4D97-AF65-F5344CB8AC3E}">
        <p14:creationId xmlns:p14="http://schemas.microsoft.com/office/powerpoint/2010/main" val="51061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075765" y="188912"/>
            <a:ext cx="10582835" cy="9639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9pPr>
          </a:lstStyle>
          <a:p>
            <a:pPr marL="0" marR="0" lvl="0" indent="0" algn="ctr" defTabSz="449263" rtl="0" eaLnBrk="1" fontAlgn="base" latinLnBrk="0" hangingPunct="1">
              <a:lnSpc>
                <a:spcPct val="100000"/>
              </a:lnSpc>
              <a:spcBef>
                <a:spcPct val="0"/>
              </a:spcBef>
              <a:spcAft>
                <a:spcPct val="0"/>
              </a:spcAft>
              <a:buClrTx/>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sz="2800" b="1" i="0" u="none" strike="noStrike" kern="1200" cap="none" spc="0" normalizeH="0" baseline="0" noProof="0" dirty="0">
                <a:ln>
                  <a:noFill/>
                </a:ln>
                <a:solidFill>
                  <a:srgbClr val="000000"/>
                </a:solidFill>
                <a:effectLst/>
                <a:uLnTx/>
                <a:uFillTx/>
                <a:latin typeface="Calibri" charset="0"/>
                <a:ea typeface="SimSun" charset="0"/>
              </a:rPr>
              <a:t>La </a:t>
            </a:r>
            <a:r>
              <a:rPr lang="es-ES" sz="2800" b="1" dirty="0">
                <a:solidFill>
                  <a:srgbClr val="000000"/>
                </a:solidFill>
                <a:latin typeface="Calibri" charset="0"/>
              </a:rPr>
              <a:t>presencia de nefropatía incrementa el riesgo cardiovascular y de mortalidad en la diabetes mellitus</a:t>
            </a:r>
            <a:endParaRPr kumimoji="0" lang="es-ES" sz="2800" b="1" i="0" u="none" strike="noStrike" kern="1200" cap="none" spc="0" normalizeH="0" baseline="0" noProof="0" dirty="0">
              <a:ln>
                <a:noFill/>
              </a:ln>
              <a:solidFill>
                <a:srgbClr val="000000"/>
              </a:solidFill>
              <a:effectLst/>
              <a:uLnTx/>
              <a:uFillTx/>
              <a:latin typeface="Calibri" charset="0"/>
              <a:ea typeface="SimSun" charset="0"/>
            </a:endParaRP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8" y="4949747"/>
            <a:ext cx="4302442" cy="138405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437" name="Text Box 4"/>
          <p:cNvSpPr txBox="1">
            <a:spLocks noChangeArrowheads="1"/>
          </p:cNvSpPr>
          <p:nvPr/>
        </p:nvSpPr>
        <p:spPr bwMode="auto">
          <a:xfrm>
            <a:off x="119699" y="6498430"/>
            <a:ext cx="3894137"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1pPr>
            <a:lvl2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2pPr>
            <a:lvl3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3pPr>
            <a:lvl4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4pPr>
            <a:lvl5pPr>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0"/>
                <a:cs typeface="SimSun" charset="0"/>
              </a:defRPr>
            </a:lvl9pPr>
          </a:lstStyle>
          <a:p>
            <a:pPr marL="0" marR="0" lvl="0" indent="0" algn="l" defTabSz="449263" rtl="0" eaLnBrk="1" fontAlgn="base" latinLnBrk="0" hangingPunct="1">
              <a:lnSpc>
                <a:spcPct val="100000"/>
              </a:lnSpc>
              <a:spcBef>
                <a:spcPct val="0"/>
              </a:spcBef>
              <a:spcAft>
                <a:spcPct val="0"/>
              </a:spcAft>
              <a:buClrTx/>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s-ES" sz="1600" b="0" i="0" u="none" strike="noStrike" kern="1200" cap="none" spc="0" normalizeH="0" baseline="0" noProof="0" dirty="0">
                <a:ln>
                  <a:noFill/>
                </a:ln>
                <a:solidFill>
                  <a:srgbClr val="000000"/>
                </a:solidFill>
                <a:effectLst/>
                <a:uLnTx/>
                <a:uFillTx/>
                <a:latin typeface="Calibri" charset="0"/>
                <a:ea typeface="SimSun" charset="0"/>
              </a:rPr>
              <a:t>Adler AI, et al. </a:t>
            </a:r>
            <a:r>
              <a:rPr kumimoji="0" lang="es-ES" sz="1600" b="0" i="0" u="none" strike="noStrike" kern="1200" cap="none" spc="0" normalizeH="0" baseline="0" noProof="0" dirty="0" err="1">
                <a:ln>
                  <a:noFill/>
                </a:ln>
                <a:solidFill>
                  <a:srgbClr val="000000"/>
                </a:solidFill>
                <a:effectLst/>
                <a:uLnTx/>
                <a:uFillTx/>
                <a:latin typeface="Calibri" charset="0"/>
                <a:ea typeface="SimSun" charset="0"/>
              </a:rPr>
              <a:t>Kidney</a:t>
            </a:r>
            <a:r>
              <a:rPr kumimoji="0" lang="es-ES" sz="1600" b="0" i="0" u="none" strike="noStrike" kern="1200" cap="none" spc="0" normalizeH="0" baseline="0" noProof="0" dirty="0">
                <a:ln>
                  <a:noFill/>
                </a:ln>
                <a:solidFill>
                  <a:srgbClr val="000000"/>
                </a:solidFill>
                <a:effectLst/>
                <a:uLnTx/>
                <a:uFillTx/>
                <a:latin typeface="Calibri" charset="0"/>
                <a:ea typeface="SimSun" charset="0"/>
              </a:rPr>
              <a:t> </a:t>
            </a:r>
            <a:r>
              <a:rPr kumimoji="0" lang="es-ES" sz="1600" b="0" i="0" u="none" strike="noStrike" kern="1200" cap="none" spc="0" normalizeH="0" baseline="0" noProof="0" dirty="0" err="1">
                <a:ln>
                  <a:noFill/>
                </a:ln>
                <a:solidFill>
                  <a:srgbClr val="000000"/>
                </a:solidFill>
                <a:effectLst/>
                <a:uLnTx/>
                <a:uFillTx/>
                <a:latin typeface="Calibri" charset="0"/>
                <a:ea typeface="SimSun" charset="0"/>
              </a:rPr>
              <a:t>Int</a:t>
            </a:r>
            <a:r>
              <a:rPr kumimoji="0" lang="es-ES" sz="1600" b="0" i="0" u="none" strike="noStrike" kern="1200" cap="none" spc="0" normalizeH="0" baseline="0" noProof="0" dirty="0">
                <a:ln>
                  <a:noFill/>
                </a:ln>
                <a:solidFill>
                  <a:srgbClr val="000000"/>
                </a:solidFill>
                <a:effectLst/>
                <a:uLnTx/>
                <a:uFillTx/>
                <a:latin typeface="Calibri" charset="0"/>
                <a:ea typeface="SimSun" charset="0"/>
              </a:rPr>
              <a:t>. 2003; 63: 225-232.</a:t>
            </a:r>
          </a:p>
        </p:txBody>
      </p:sp>
      <p:sp>
        <p:nvSpPr>
          <p:cNvPr id="18439" name="Rectangle 6"/>
          <p:cNvSpPr>
            <a:spLocks noChangeArrowheads="1"/>
          </p:cNvSpPr>
          <p:nvPr/>
        </p:nvSpPr>
        <p:spPr bwMode="auto">
          <a:xfrm>
            <a:off x="2991487" y="5973443"/>
            <a:ext cx="1150937" cy="360362"/>
          </a:xfrm>
          <a:prstGeom prst="rect">
            <a:avLst/>
          </a:prstGeom>
          <a:noFill/>
          <a:ln w="38160" cap="sq">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Tx/>
              <a:buNone/>
              <a:tabLst/>
              <a:defRPr/>
            </a:pPr>
            <a:endParaRPr kumimoji="0" lang="es-ES" sz="1800" b="0" i="0" u="none" strike="noStrike" kern="1200" cap="none" spc="0" normalizeH="0" baseline="0" noProof="0">
              <a:ln>
                <a:noFill/>
              </a:ln>
              <a:solidFill>
                <a:prstClr val="white"/>
              </a:solidFill>
              <a:effectLst/>
              <a:uLnTx/>
              <a:uFillTx/>
              <a:latin typeface="Arial" charset="0"/>
              <a:ea typeface="SimSun" charset="0"/>
              <a:cs typeface="SimSun" charset="0"/>
            </a:endParaRPr>
          </a:p>
        </p:txBody>
      </p:sp>
      <p:pic>
        <p:nvPicPr>
          <p:cNvPr id="8" name="Picture 2">
            <a:extLst>
              <a:ext uri="{FF2B5EF4-FFF2-40B4-BE49-F238E27FC236}">
                <a16:creationId xmlns:a16="http://schemas.microsoft.com/office/drawing/2014/main" id="{B510E356-0533-4E40-94B6-CDC7D4140BC7}"/>
              </a:ext>
            </a:extLst>
          </p:cNvPr>
          <p:cNvPicPr/>
          <p:nvPr/>
        </p:nvPicPr>
        <p:blipFill rotWithShape="1">
          <a:blip r:embed="rId4"/>
          <a:srcRect l="2240" t="21042" r="8073" b="14583"/>
          <a:stretch/>
        </p:blipFill>
        <p:spPr>
          <a:xfrm>
            <a:off x="119700" y="2191069"/>
            <a:ext cx="4956650" cy="2549441"/>
          </a:xfrm>
          <a:prstGeom prst="rect">
            <a:avLst/>
          </a:prstGeom>
        </p:spPr>
      </p:pic>
      <p:sp>
        <p:nvSpPr>
          <p:cNvPr id="2" name="CuadroTexto 1">
            <a:extLst>
              <a:ext uri="{FF2B5EF4-FFF2-40B4-BE49-F238E27FC236}">
                <a16:creationId xmlns:a16="http://schemas.microsoft.com/office/drawing/2014/main" id="{F4CAAD03-32D1-B54C-A4D6-E82D5D090B1A}"/>
              </a:ext>
            </a:extLst>
          </p:cNvPr>
          <p:cNvSpPr txBox="1"/>
          <p:nvPr/>
        </p:nvSpPr>
        <p:spPr>
          <a:xfrm flipH="1">
            <a:off x="571659" y="1497386"/>
            <a:ext cx="4504691" cy="646331"/>
          </a:xfrm>
          <a:prstGeom prst="rect">
            <a:avLst/>
          </a:prstGeom>
          <a:noFill/>
        </p:spPr>
        <p:txBody>
          <a:bodyPr wrap="square" rtlCol="0">
            <a:spAutoFit/>
          </a:bodyPr>
          <a:lstStyle/>
          <a:p>
            <a:pPr algn="ctr"/>
            <a:r>
              <a:rPr lang="es-ES" b="1" dirty="0"/>
              <a:t>Tasas de transición de progresión y mortalidad en el estudio UKPDS </a:t>
            </a:r>
          </a:p>
        </p:txBody>
      </p:sp>
      <p:pic>
        <p:nvPicPr>
          <p:cNvPr id="9" name="Imagen 8">
            <a:extLst>
              <a:ext uri="{FF2B5EF4-FFF2-40B4-BE49-F238E27FC236}">
                <a16:creationId xmlns:a16="http://schemas.microsoft.com/office/drawing/2014/main" id="{75270157-B901-4C40-A868-934468D5F28D}"/>
              </a:ext>
            </a:extLst>
          </p:cNvPr>
          <p:cNvPicPr>
            <a:picLocks noChangeAspect="1"/>
          </p:cNvPicPr>
          <p:nvPr/>
        </p:nvPicPr>
        <p:blipFill>
          <a:blip r:embed="rId5"/>
          <a:stretch>
            <a:fillRect/>
          </a:stretch>
        </p:blipFill>
        <p:spPr>
          <a:xfrm>
            <a:off x="5682296" y="2099784"/>
            <a:ext cx="6496790" cy="3451702"/>
          </a:xfrm>
          <a:prstGeom prst="rect">
            <a:avLst/>
          </a:prstGeom>
        </p:spPr>
      </p:pic>
      <p:sp>
        <p:nvSpPr>
          <p:cNvPr id="3" name="CuadroTexto 2">
            <a:extLst>
              <a:ext uri="{FF2B5EF4-FFF2-40B4-BE49-F238E27FC236}">
                <a16:creationId xmlns:a16="http://schemas.microsoft.com/office/drawing/2014/main" id="{BFD60888-EB90-FB47-A2DC-5EDC4BD822B2}"/>
              </a:ext>
            </a:extLst>
          </p:cNvPr>
          <p:cNvSpPr txBox="1"/>
          <p:nvPr/>
        </p:nvSpPr>
        <p:spPr>
          <a:xfrm>
            <a:off x="7525057" y="6498430"/>
            <a:ext cx="4051878" cy="307777"/>
          </a:xfrm>
          <a:prstGeom prst="rect">
            <a:avLst/>
          </a:prstGeom>
          <a:noFill/>
        </p:spPr>
        <p:txBody>
          <a:bodyPr wrap="none" rtlCol="0">
            <a:spAutoFit/>
          </a:bodyPr>
          <a:lstStyle/>
          <a:p>
            <a:r>
              <a:rPr lang="en-GB" sz="1400" dirty="0" err="1"/>
              <a:t>Afkarian</a:t>
            </a:r>
            <a:r>
              <a:rPr lang="en-GB" sz="1400" dirty="0"/>
              <a:t> M, et al. </a:t>
            </a:r>
            <a:r>
              <a:rPr lang="en-GB" sz="1400" i="1" dirty="0"/>
              <a:t>J Am Soc Nephrol </a:t>
            </a:r>
            <a:r>
              <a:rPr lang="en-GB" sz="1400" dirty="0"/>
              <a:t>2013;24:302–308</a:t>
            </a:r>
          </a:p>
        </p:txBody>
      </p:sp>
      <p:sp>
        <p:nvSpPr>
          <p:cNvPr id="4" name="CuadroTexto 3">
            <a:extLst>
              <a:ext uri="{FF2B5EF4-FFF2-40B4-BE49-F238E27FC236}">
                <a16:creationId xmlns:a16="http://schemas.microsoft.com/office/drawing/2014/main" id="{3FDF0817-424F-2249-B1BC-DA6B014E7DB2}"/>
              </a:ext>
            </a:extLst>
          </p:cNvPr>
          <p:cNvSpPr txBox="1"/>
          <p:nvPr/>
        </p:nvSpPr>
        <p:spPr>
          <a:xfrm>
            <a:off x="6725920" y="1561567"/>
            <a:ext cx="5143180" cy="646331"/>
          </a:xfrm>
          <a:prstGeom prst="rect">
            <a:avLst/>
          </a:prstGeom>
          <a:noFill/>
        </p:spPr>
        <p:txBody>
          <a:bodyPr wrap="square" rtlCol="0">
            <a:spAutoFit/>
          </a:bodyPr>
          <a:lstStyle/>
          <a:p>
            <a:pPr algn="ctr"/>
            <a:r>
              <a:rPr lang="es-ES" altLang="es-ES" dirty="0"/>
              <a:t>La</a:t>
            </a:r>
            <a:r>
              <a:rPr lang="es-ES" altLang="es-ES" b="1" dirty="0"/>
              <a:t> mortalidad </a:t>
            </a:r>
            <a:r>
              <a:rPr lang="es-ES" altLang="es-ES" dirty="0"/>
              <a:t>es mas frecuente en </a:t>
            </a:r>
            <a:r>
              <a:rPr lang="es-ES" altLang="es-ES" b="1" dirty="0"/>
              <a:t>pacientes DM2 con ERC </a:t>
            </a:r>
            <a:r>
              <a:rPr lang="es-ES" altLang="es-ES" dirty="0"/>
              <a:t>que en aquellos sin ERC</a:t>
            </a:r>
            <a:endParaRPr lang="es-ES_tradnl" dirty="0"/>
          </a:p>
        </p:txBody>
      </p:sp>
    </p:spTree>
    <p:extLst>
      <p:ext uri="{BB962C8B-B14F-4D97-AF65-F5344CB8AC3E}">
        <p14:creationId xmlns:p14="http://schemas.microsoft.com/office/powerpoint/2010/main" val="3139912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AbbVie PowerPoint Template">
  <a:themeElements>
    <a:clrScheme name="Abbvie 2007 Palette">
      <a:dk1>
        <a:srgbClr val="000000"/>
      </a:dk1>
      <a:lt1>
        <a:srgbClr val="FFFFFF"/>
      </a:lt1>
      <a:dk2>
        <a:srgbClr val="071D49"/>
      </a:dk2>
      <a:lt2>
        <a:srgbClr val="FFFFFF"/>
      </a:lt2>
      <a:accent1>
        <a:srgbClr val="7DA1C4"/>
      </a:accent1>
      <a:accent2>
        <a:srgbClr val="6BBBAE"/>
      </a:accent2>
      <a:accent3>
        <a:srgbClr val="84BD00"/>
      </a:accent3>
      <a:accent4>
        <a:srgbClr val="0082BA"/>
      </a:accent4>
      <a:accent5>
        <a:srgbClr val="702082"/>
      </a:accent5>
      <a:accent6>
        <a:srgbClr val="DC8633"/>
      </a:accent6>
      <a:hlink>
        <a:srgbClr val="84BD00"/>
      </a:hlink>
      <a:folHlink>
        <a:srgbClr val="0082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a:solidFill>
              <a:srgbClr val="000000"/>
            </a:solidFill>
          </a:defRPr>
        </a:defPPr>
      </a:lstStyle>
      <a:style>
        <a:lnRef idx="2">
          <a:schemeClr val="accent5"/>
        </a:lnRef>
        <a:fillRef idx="1">
          <a:schemeClr val="lt1"/>
        </a:fillRef>
        <a:effectRef idx="0">
          <a:schemeClr val="accent5"/>
        </a:effectRef>
        <a:fontRef idx="minor">
          <a:schemeClr val="dk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mj-lt"/>
          </a:defRPr>
        </a:defPPr>
      </a:lstStyle>
    </a:txDef>
  </a:objectDefaults>
  <a:extraClrSchemeLst>
    <a:extraClrScheme>
      <a:clrScheme name="Abbvie Design 1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5685</Words>
  <Application>Microsoft Office PowerPoint</Application>
  <PresentationFormat>Panorámica</PresentationFormat>
  <Paragraphs>443</Paragraphs>
  <Slides>26</Slides>
  <Notes>19</Notes>
  <HiddenSlides>0</HiddenSlides>
  <MMClips>0</MMClips>
  <ScaleCrop>false</ScaleCrop>
  <HeadingPairs>
    <vt:vector size="6" baseType="variant">
      <vt:variant>
        <vt:lpstr>Fuentes usadas</vt:lpstr>
      </vt:variant>
      <vt:variant>
        <vt:i4>11</vt:i4>
      </vt:variant>
      <vt:variant>
        <vt:lpstr>Tema</vt:lpstr>
      </vt:variant>
      <vt:variant>
        <vt:i4>7</vt:i4>
      </vt:variant>
      <vt:variant>
        <vt:lpstr>Títulos de diapositiva</vt:lpstr>
      </vt:variant>
      <vt:variant>
        <vt:i4>26</vt:i4>
      </vt:variant>
    </vt:vector>
  </HeadingPairs>
  <TitlesOfParts>
    <vt:vector size="44" baseType="lpstr">
      <vt:lpstr>Agency FB</vt:lpstr>
      <vt:lpstr>Arial</vt:lpstr>
      <vt:lpstr>Arial Black</vt:lpstr>
      <vt:lpstr>Arial Narrow</vt:lpstr>
      <vt:lpstr>Calibri</vt:lpstr>
      <vt:lpstr>Calibri Light</vt:lpstr>
      <vt:lpstr>Century Gothic</vt:lpstr>
      <vt:lpstr>Segoe UI</vt:lpstr>
      <vt:lpstr>Times New Roman</vt:lpstr>
      <vt:lpstr>Verdana</vt:lpstr>
      <vt:lpstr>Wingdings</vt:lpstr>
      <vt:lpstr>Tema de Office</vt:lpstr>
      <vt:lpstr>2_Tema de Office</vt:lpstr>
      <vt:lpstr>Diseño predeterminado</vt:lpstr>
      <vt:lpstr>6_Tema de Office</vt:lpstr>
      <vt:lpstr>5_Tema de Office</vt:lpstr>
      <vt:lpstr>2_AbbVie PowerPoint Template</vt:lpstr>
      <vt:lpstr>3_Tema de Office</vt:lpstr>
      <vt:lpstr>Presentación de PowerPoint</vt:lpstr>
      <vt:lpstr>Guión de la clase</vt:lpstr>
      <vt:lpstr>Nefropatía diabética. Concepto clásico</vt:lpstr>
      <vt:lpstr>De nefropatía diabética a  enfermedad renal diabética    ERC de la diabetes mellitus</vt:lpstr>
      <vt:lpstr>Epidemiología: DM2 y ERC, un problema creciente</vt:lpstr>
      <vt:lpstr>¿Por qué es importante la afectación renal en la diabetes mellitus?</vt:lpstr>
      <vt:lpstr>Presentación de PowerPoint</vt:lpstr>
      <vt:lpstr>Prevalencia afectación renal en la DM 2</vt:lpstr>
      <vt:lpstr>Presentación de PowerPoint</vt:lpstr>
      <vt:lpstr>Factores de riesgo modificables para PREVENIR la progresión de la enfermedad renal diabética </vt:lpstr>
      <vt:lpstr>Patogenia de la nefropatía diabética (microangiopatía)</vt:lpstr>
      <vt:lpstr>Cambios histológicos en la nefropatía diabética</vt:lpstr>
      <vt:lpstr>Diagnóstico de la enfermedad renal diabética</vt:lpstr>
      <vt:lpstr>Estadiaje de la ERC</vt:lpstr>
      <vt:lpstr>Historia natural de la nefropatía diabética</vt:lpstr>
      <vt:lpstr>Diagnóstico de la nefropatía diabética</vt:lpstr>
      <vt:lpstr>Factores que favorecen el diagnóstico de la enfermedad renal diabética vs. otro tipo de nefropatía</vt:lpstr>
      <vt:lpstr>Una vez sospechemos nefropatía no diabética en un paciente con DM ¿Cuándo realizar una biopsia renal?</vt:lpstr>
      <vt:lpstr>Prevención y tratamiento de la nefropatía diabética: objetivos</vt:lpstr>
      <vt:lpstr>Prevención y tratamiento de la nefropatía diabética: Bloqueo del SRAA</vt:lpstr>
      <vt:lpstr>Nuevos tratamientos para mejorar la nefroprotección</vt:lpstr>
      <vt:lpstr>Mecanismo de acción i-SGLT2</vt:lpstr>
      <vt:lpstr>Tratamiento recomendado por las guías: Manejo de la hieprglucemia en pacientes con DM tipo 2 y ERC</vt:lpstr>
      <vt:lpstr>Aspectos prácticos del tto de la hiperglucemia en la nefropatía diabética (I) </vt:lpstr>
      <vt:lpstr>Aspectos prácticos del tto de la hiperglucemia en la nefropatía diabética (II) </vt:lpstr>
      <vt:lpstr>Tratamiento de la nefropatía diabética (resumen)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pacientes con ERC tienen más probabilidades de morir de enfermedad CV que de iniciar diálisis</dc:title>
  <dc:creator>Jose Luis Gorriz</dc:creator>
  <cp:lastModifiedBy>victor lorenzo sellares</cp:lastModifiedBy>
  <cp:revision>106</cp:revision>
  <dcterms:created xsi:type="dcterms:W3CDTF">2022-01-02T18:16:23Z</dcterms:created>
  <dcterms:modified xsi:type="dcterms:W3CDTF">2022-07-18T10:20:16Z</dcterms:modified>
</cp:coreProperties>
</file>