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1113" r:id="rId2"/>
    <p:sldId id="385" r:id="rId3"/>
    <p:sldId id="486" r:id="rId4"/>
    <p:sldId id="487" r:id="rId5"/>
    <p:sldId id="488" r:id="rId6"/>
    <p:sldId id="489" r:id="rId7"/>
    <p:sldId id="475" r:id="rId8"/>
    <p:sldId id="477" r:id="rId9"/>
    <p:sldId id="482" r:id="rId10"/>
    <p:sldId id="476" r:id="rId11"/>
    <p:sldId id="478" r:id="rId12"/>
    <p:sldId id="480" r:id="rId13"/>
    <p:sldId id="519" r:id="rId14"/>
    <p:sldId id="516" r:id="rId15"/>
    <p:sldId id="517" r:id="rId16"/>
    <p:sldId id="494" r:id="rId17"/>
    <p:sldId id="518" r:id="rId18"/>
    <p:sldId id="485" r:id="rId19"/>
    <p:sldId id="493" r:id="rId20"/>
    <p:sldId id="491" r:id="rId21"/>
    <p:sldId id="490" r:id="rId22"/>
    <p:sldId id="473" r:id="rId23"/>
    <p:sldId id="520" r:id="rId24"/>
    <p:sldId id="495" r:id="rId25"/>
    <p:sldId id="496" r:id="rId26"/>
    <p:sldId id="474" r:id="rId27"/>
    <p:sldId id="497" r:id="rId28"/>
    <p:sldId id="512" r:id="rId29"/>
    <p:sldId id="513" r:id="rId30"/>
    <p:sldId id="514" r:id="rId31"/>
    <p:sldId id="499" r:id="rId32"/>
    <p:sldId id="515" r:id="rId33"/>
  </p:sldIdLst>
  <p:sldSz cx="12192000" cy="6858000"/>
  <p:notesSz cx="7099300" cy="10234613"/>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ael Perez Garcia" initials="RPG" lastIdx="1" clrIdx="0">
    <p:extLst>
      <p:ext uri="{19B8F6BF-5375-455C-9EA6-DF929625EA0E}">
        <p15:presenceInfo xmlns:p15="http://schemas.microsoft.com/office/powerpoint/2012/main" userId="884206a5e5c295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45E7D-6CF0-4301-90F4-B0514CCF66D4}" v="1" dt="2022-05-16T10:58:40.6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p:cViewPr varScale="1">
        <p:scale>
          <a:sx n="110" d="100"/>
          <a:sy n="110" d="100"/>
        </p:scale>
        <p:origin x="516"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4DA45E7D-6CF0-4301-90F4-B0514CCF66D4}"/>
    <pc:docChg chg="delSld modSld">
      <pc:chgData name="victor lorenzo sellares" userId="cca9b460c6724927" providerId="LiveId" clId="{4DA45E7D-6CF0-4301-90F4-B0514CCF66D4}" dt="2022-05-16T10:58:40.667" v="331" actId="1076"/>
      <pc:docMkLst>
        <pc:docMk/>
      </pc:docMkLst>
      <pc:sldChg chg="del">
        <pc:chgData name="victor lorenzo sellares" userId="cca9b460c6724927" providerId="LiveId" clId="{4DA45E7D-6CF0-4301-90F4-B0514CCF66D4}" dt="2022-05-16T10:50:10.495" v="21" actId="2696"/>
        <pc:sldMkLst>
          <pc:docMk/>
          <pc:sldMk cId="0" sldId="281"/>
        </pc:sldMkLst>
      </pc:sldChg>
      <pc:sldChg chg="modSp mod">
        <pc:chgData name="victor lorenzo sellares" userId="cca9b460c6724927" providerId="LiveId" clId="{4DA45E7D-6CF0-4301-90F4-B0514CCF66D4}" dt="2022-05-16T10:52:12.056" v="53" actId="20577"/>
        <pc:sldMkLst>
          <pc:docMk/>
          <pc:sldMk cId="0" sldId="385"/>
        </pc:sldMkLst>
        <pc:spChg chg="mod">
          <ac:chgData name="victor lorenzo sellares" userId="cca9b460c6724927" providerId="LiveId" clId="{4DA45E7D-6CF0-4301-90F4-B0514CCF66D4}" dt="2022-05-16T10:52:12.056" v="53" actId="20577"/>
          <ac:spMkLst>
            <pc:docMk/>
            <pc:sldMk cId="0" sldId="385"/>
            <ac:spMk id="7" creationId="{586D3592-7C66-401E-BF25-78839285E100}"/>
          </ac:spMkLst>
        </pc:spChg>
      </pc:sldChg>
      <pc:sldChg chg="modSp mod">
        <pc:chgData name="victor lorenzo sellares" userId="cca9b460c6724927" providerId="LiveId" clId="{4DA45E7D-6CF0-4301-90F4-B0514CCF66D4}" dt="2022-05-16T10:53:13.863" v="56" actId="14100"/>
        <pc:sldMkLst>
          <pc:docMk/>
          <pc:sldMk cId="3291369312" sldId="480"/>
        </pc:sldMkLst>
        <pc:spChg chg="mod">
          <ac:chgData name="victor lorenzo sellares" userId="cca9b460c6724927" providerId="LiveId" clId="{4DA45E7D-6CF0-4301-90F4-B0514CCF66D4}" dt="2022-05-16T10:53:12.021" v="55" actId="1076"/>
          <ac:spMkLst>
            <pc:docMk/>
            <pc:sldMk cId="3291369312" sldId="480"/>
            <ac:spMk id="20" creationId="{46BC6AE2-5F3A-482E-9B4D-146C2DB29CF7}"/>
          </ac:spMkLst>
        </pc:spChg>
        <pc:spChg chg="mod">
          <ac:chgData name="victor lorenzo sellares" userId="cca9b460c6724927" providerId="LiveId" clId="{4DA45E7D-6CF0-4301-90F4-B0514CCF66D4}" dt="2022-05-16T10:53:07.882" v="54" actId="1076"/>
          <ac:spMkLst>
            <pc:docMk/>
            <pc:sldMk cId="3291369312" sldId="480"/>
            <ac:spMk id="21" creationId="{F9F8618C-1E91-4577-B834-A51DBA23996B}"/>
          </ac:spMkLst>
        </pc:spChg>
        <pc:picChg chg="mod">
          <ac:chgData name="victor lorenzo sellares" userId="cca9b460c6724927" providerId="LiveId" clId="{4DA45E7D-6CF0-4301-90F4-B0514CCF66D4}" dt="2022-05-16T10:53:13.863" v="56" actId="14100"/>
          <ac:picMkLst>
            <pc:docMk/>
            <pc:sldMk cId="3291369312" sldId="480"/>
            <ac:picMk id="10" creationId="{8D3DD3C5-5D41-4EC5-8E0F-36B028A4D37D}"/>
          </ac:picMkLst>
        </pc:picChg>
      </pc:sldChg>
      <pc:sldChg chg="del">
        <pc:chgData name="victor lorenzo sellares" userId="cca9b460c6724927" providerId="LiveId" clId="{4DA45E7D-6CF0-4301-90F4-B0514CCF66D4}" dt="2022-05-16T10:49:25.489" v="0" actId="2696"/>
        <pc:sldMkLst>
          <pc:docMk/>
          <pc:sldMk cId="2656684655" sldId="521"/>
        </pc:sldMkLst>
      </pc:sldChg>
      <pc:sldChg chg="del">
        <pc:chgData name="victor lorenzo sellares" userId="cca9b460c6724927" providerId="LiveId" clId="{4DA45E7D-6CF0-4301-90F4-B0514CCF66D4}" dt="2022-05-16T10:50:49.028" v="22" actId="2696"/>
        <pc:sldMkLst>
          <pc:docMk/>
          <pc:sldMk cId="3200877535" sldId="523"/>
        </pc:sldMkLst>
      </pc:sldChg>
      <pc:sldChg chg="addSp delSp modSp mod">
        <pc:chgData name="victor lorenzo sellares" userId="cca9b460c6724927" providerId="LiveId" clId="{4DA45E7D-6CF0-4301-90F4-B0514CCF66D4}" dt="2022-05-16T10:58:40.667" v="331" actId="1076"/>
        <pc:sldMkLst>
          <pc:docMk/>
          <pc:sldMk cId="567130587" sldId="1113"/>
        </pc:sldMkLst>
        <pc:spChg chg="mod">
          <ac:chgData name="victor lorenzo sellares" userId="cca9b460c6724927" providerId="LiveId" clId="{4DA45E7D-6CF0-4301-90F4-B0514CCF66D4}" dt="2022-05-16T10:58:31.225" v="330" actId="20577"/>
          <ac:spMkLst>
            <pc:docMk/>
            <pc:sldMk cId="567130587" sldId="1113"/>
            <ac:spMk id="9" creationId="{00000000-0000-0000-0000-000000000000}"/>
          </ac:spMkLst>
        </pc:spChg>
        <pc:spChg chg="add mod">
          <ac:chgData name="victor lorenzo sellares" userId="cca9b460c6724927" providerId="LiveId" clId="{4DA45E7D-6CF0-4301-90F4-B0514CCF66D4}" dt="2022-05-16T10:49:59.304" v="20" actId="1076"/>
          <ac:spMkLst>
            <pc:docMk/>
            <pc:sldMk cId="567130587" sldId="1113"/>
            <ac:spMk id="10" creationId="{A8F5367C-7E37-24FB-C76F-9FB305B717C3}"/>
          </ac:spMkLst>
        </pc:spChg>
        <pc:spChg chg="del">
          <ac:chgData name="victor lorenzo sellares" userId="cca9b460c6724927" providerId="LiveId" clId="{4DA45E7D-6CF0-4301-90F4-B0514CCF66D4}" dt="2022-05-16T10:49:53.526" v="18" actId="478"/>
          <ac:spMkLst>
            <pc:docMk/>
            <pc:sldMk cId="567130587" sldId="1113"/>
            <ac:spMk id="12" creationId="{5FA87BB5-8B0E-41C8-AC7D-8CF7062E41D1}"/>
          </ac:spMkLst>
        </pc:spChg>
        <pc:spChg chg="mod">
          <ac:chgData name="victor lorenzo sellares" userId="cca9b460c6724927" providerId="LiveId" clId="{4DA45E7D-6CF0-4301-90F4-B0514CCF66D4}" dt="2022-05-16T10:58:40.667" v="331" actId="1076"/>
          <ac:spMkLst>
            <pc:docMk/>
            <pc:sldMk cId="567130587" sldId="1113"/>
            <ac:spMk id="13" creationId="{05C448EB-9BB0-4279-BEC3-55719A098E4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60AC9-963D-411F-81F7-3891DD1729E3}"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s-ES"/>
        </a:p>
      </dgm:t>
    </dgm:pt>
    <dgm:pt modelId="{CB76BF2A-051C-4F83-88EC-F8E578BD3BC8}">
      <dgm:prSet phldrT="[Texto]"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pPr algn="l">
            <a:lnSpc>
              <a:spcPct val="90000"/>
            </a:lnSpc>
          </a:pPr>
          <a:endParaRPr lang="es-ES" sz="1600" b="1" dirty="0"/>
        </a:p>
        <a:p>
          <a:pPr algn="l">
            <a:lnSpc>
              <a:spcPct val="90000"/>
            </a:lnSpc>
          </a:pPr>
          <a:endParaRPr lang="es-ES" sz="1600" b="1" dirty="0"/>
        </a:p>
        <a:p>
          <a:pPr algn="l">
            <a:lnSpc>
              <a:spcPct val="90000"/>
            </a:lnSpc>
          </a:pPr>
          <a:endParaRPr lang="es-ES" sz="1600" b="1" dirty="0"/>
        </a:p>
        <a:p>
          <a:pPr algn="l">
            <a:lnSpc>
              <a:spcPct val="100000"/>
            </a:lnSpc>
          </a:pPr>
          <a:r>
            <a:rPr lang="es-ES" sz="2400" b="1" dirty="0">
              <a:solidFill>
                <a:schemeClr val="bg1"/>
              </a:solidFill>
            </a:rPr>
            <a:t>HTA gestacional             </a:t>
          </a:r>
          <a:r>
            <a:rPr lang="es-ES" sz="1600" b="0" dirty="0">
              <a:latin typeface="Times New Roman" pitchFamily="18" charset="0"/>
              <a:cs typeface="Times New Roman" pitchFamily="18" charset="0"/>
            </a:rPr>
            <a:t>Aparición de </a:t>
          </a:r>
          <a:r>
            <a:rPr lang="es-ES" sz="1600" b="0" dirty="0" err="1">
              <a:latin typeface="Times New Roman" pitchFamily="18" charset="0"/>
              <a:cs typeface="Times New Roman" pitchFamily="18" charset="0"/>
            </a:rPr>
            <a:t>novo</a:t>
          </a:r>
          <a:r>
            <a:rPr lang="es-ES" sz="1600" b="0" dirty="0">
              <a:latin typeface="Times New Roman" pitchFamily="18" charset="0"/>
              <a:cs typeface="Times New Roman" pitchFamily="18" charset="0"/>
            </a:rPr>
            <a:t> </a:t>
          </a:r>
        </a:p>
        <a:p>
          <a:pPr algn="l">
            <a:lnSpc>
              <a:spcPct val="90000"/>
            </a:lnSpc>
          </a:pPr>
          <a:r>
            <a:rPr lang="es-ES" sz="1600" b="0" dirty="0">
              <a:latin typeface="Times New Roman" pitchFamily="18" charset="0"/>
              <a:cs typeface="Times New Roman" pitchFamily="18" charset="0"/>
            </a:rPr>
            <a:t>Aparece antes de la 20 semana de gestación y se corrige antes de las 12 semanas posparto</a:t>
          </a:r>
          <a:endParaRPr lang="es-ES" sz="1600" b="1" dirty="0"/>
        </a:p>
        <a:p>
          <a:pPr algn="l">
            <a:lnSpc>
              <a:spcPct val="90000"/>
            </a:lnSpc>
          </a:pPr>
          <a:endParaRPr lang="es-ES" sz="1600" b="1" dirty="0"/>
        </a:p>
        <a:p>
          <a:pPr algn="l">
            <a:lnSpc>
              <a:spcPct val="90000"/>
            </a:lnSpc>
          </a:pPr>
          <a:endParaRPr lang="es-ES" sz="1600" b="1" dirty="0"/>
        </a:p>
        <a:p>
          <a:pPr algn="l">
            <a:lnSpc>
              <a:spcPct val="90000"/>
            </a:lnSpc>
          </a:pPr>
          <a:endParaRPr lang="es-ES" sz="2000" b="1" dirty="0"/>
        </a:p>
      </dgm:t>
    </dgm:pt>
    <dgm:pt modelId="{599E3D15-77A1-4F81-AFC7-F41A68035EC7}" type="parTrans" cxnId="{C7226239-7331-4548-93F8-A926F4D1F60B}">
      <dgm:prSet/>
      <dgm:spPr>
        <a:solidFill>
          <a:srgbClr val="FFFF00"/>
        </a:solidFill>
        <a:ln>
          <a:solidFill>
            <a:srgbClr val="FFFF00"/>
          </a:solidFill>
        </a:ln>
      </dgm:spPr>
      <dgm:t>
        <a:bodyPr/>
        <a:lstStyle/>
        <a:p>
          <a:endParaRPr lang="es-ES"/>
        </a:p>
      </dgm:t>
    </dgm:pt>
    <dgm:pt modelId="{A7230208-335E-4005-B904-C81657A94520}" type="sibTrans" cxnId="{C7226239-7331-4548-93F8-A926F4D1F60B}">
      <dgm:prSet/>
      <dgm:spPr/>
      <dgm:t>
        <a:bodyPr/>
        <a:lstStyle/>
        <a:p>
          <a:endParaRPr lang="es-ES"/>
        </a:p>
      </dgm:t>
    </dgm:pt>
    <dgm:pt modelId="{5EFADE9D-B89A-4F48-8A64-DD4BEE9C79BD}">
      <dgm:prSet phldrT="[Texto]" phldr="1"/>
      <dgm:spPr/>
      <dgm:t>
        <a:bodyPr/>
        <a:lstStyle/>
        <a:p>
          <a:endParaRPr lang="es-ES" dirty="0"/>
        </a:p>
      </dgm:t>
    </dgm:pt>
    <dgm:pt modelId="{70C6A355-D1A7-436C-8033-54BD2D1D73D7}" type="parTrans" cxnId="{473720D8-CACD-4D6D-BBEA-D91674625F09}">
      <dgm:prSet/>
      <dgm:spPr/>
      <dgm:t>
        <a:bodyPr/>
        <a:lstStyle/>
        <a:p>
          <a:endParaRPr lang="es-ES"/>
        </a:p>
      </dgm:t>
    </dgm:pt>
    <dgm:pt modelId="{87DC33F2-C9CE-41FA-8732-E63EE6D0F21A}" type="sibTrans" cxnId="{473720D8-CACD-4D6D-BBEA-D91674625F09}">
      <dgm:prSet/>
      <dgm:spPr/>
      <dgm:t>
        <a:bodyPr/>
        <a:lstStyle/>
        <a:p>
          <a:endParaRPr lang="es-ES"/>
        </a:p>
      </dgm:t>
    </dgm:pt>
    <dgm:pt modelId="{498BE545-DD42-4BA8-B08F-D47F4B109EBD}">
      <dgm:prSet phldrT="[Texto]" phldr="1"/>
      <dgm:spPr/>
      <dgm:t>
        <a:bodyPr/>
        <a:lstStyle/>
        <a:p>
          <a:endParaRPr lang="es-ES" dirty="0"/>
        </a:p>
      </dgm:t>
    </dgm:pt>
    <dgm:pt modelId="{7B44E802-A7D8-43D5-A359-9BF89DF52580}" type="parTrans" cxnId="{2E44E06A-6CF0-4E2D-AD8D-96346AAB92C8}">
      <dgm:prSet/>
      <dgm:spPr/>
      <dgm:t>
        <a:bodyPr/>
        <a:lstStyle/>
        <a:p>
          <a:endParaRPr lang="es-ES"/>
        </a:p>
      </dgm:t>
    </dgm:pt>
    <dgm:pt modelId="{2D1E151C-3A07-47ED-BE2F-9387780A8AAD}" type="sibTrans" cxnId="{2E44E06A-6CF0-4E2D-AD8D-96346AAB92C8}">
      <dgm:prSet/>
      <dgm:spPr/>
      <dgm:t>
        <a:bodyPr/>
        <a:lstStyle/>
        <a:p>
          <a:endParaRPr lang="es-ES"/>
        </a:p>
      </dgm:t>
    </dgm:pt>
    <dgm:pt modelId="{09CBB775-408A-46BB-919E-4F77F792A680}">
      <dgm:prSet phldrT="[Texto]" phldr="1"/>
      <dgm:spPr/>
      <dgm:t>
        <a:bodyPr/>
        <a:lstStyle/>
        <a:p>
          <a:endParaRPr lang="es-ES" dirty="0"/>
        </a:p>
      </dgm:t>
    </dgm:pt>
    <dgm:pt modelId="{360F3527-FE57-43F1-9E94-018935E7E3F5}" type="parTrans" cxnId="{8205E4F4-B804-4861-AC5F-E6809529D73D}">
      <dgm:prSet/>
      <dgm:spPr/>
      <dgm:t>
        <a:bodyPr/>
        <a:lstStyle/>
        <a:p>
          <a:endParaRPr lang="es-ES"/>
        </a:p>
      </dgm:t>
    </dgm:pt>
    <dgm:pt modelId="{B89EBDB9-AD02-44AC-8E75-00BC87A1022D}" type="sibTrans" cxnId="{8205E4F4-B804-4861-AC5F-E6809529D73D}">
      <dgm:prSet/>
      <dgm:spPr/>
      <dgm:t>
        <a:bodyPr/>
        <a:lstStyle/>
        <a:p>
          <a:endParaRPr lang="es-ES"/>
        </a:p>
      </dgm:t>
    </dgm:pt>
    <dgm:pt modelId="{C97D5F62-F310-434F-85E9-0C5FED248F09}">
      <dgm:prSet phldrT="[Texto]" phldr="1"/>
      <dgm:spPr/>
      <dgm:t>
        <a:bodyPr/>
        <a:lstStyle/>
        <a:p>
          <a:endParaRPr lang="es-ES" dirty="0"/>
        </a:p>
      </dgm:t>
    </dgm:pt>
    <dgm:pt modelId="{EF45644E-76D0-4D62-B381-1300CF67EC8E}" type="parTrans" cxnId="{39A0B6F1-0BE4-4476-8D42-B201553186FF}">
      <dgm:prSet/>
      <dgm:spPr/>
      <dgm:t>
        <a:bodyPr/>
        <a:lstStyle/>
        <a:p>
          <a:endParaRPr lang="es-ES"/>
        </a:p>
      </dgm:t>
    </dgm:pt>
    <dgm:pt modelId="{6BE28D6D-981A-43AF-BAAD-F237E5731C8F}" type="sibTrans" cxnId="{39A0B6F1-0BE4-4476-8D42-B201553186FF}">
      <dgm:prSet/>
      <dgm:spPr/>
      <dgm:t>
        <a:bodyPr/>
        <a:lstStyle/>
        <a:p>
          <a:endParaRPr lang="es-ES"/>
        </a:p>
      </dgm:t>
    </dgm:pt>
    <dgm:pt modelId="{28A4C604-6DD5-494E-A565-EB775AC33650}">
      <dgm:prSet phldrT="[Texto]" phldr="1"/>
      <dgm:spPr/>
      <dgm:t>
        <a:bodyPr/>
        <a:lstStyle/>
        <a:p>
          <a:endParaRPr lang="es-ES" dirty="0"/>
        </a:p>
      </dgm:t>
    </dgm:pt>
    <dgm:pt modelId="{6DD97254-150D-4115-B628-500CA23684C8}" type="parTrans" cxnId="{8A1D5FD5-4FD2-484D-9236-F632C5F33BB7}">
      <dgm:prSet/>
      <dgm:spPr/>
      <dgm:t>
        <a:bodyPr/>
        <a:lstStyle/>
        <a:p>
          <a:endParaRPr lang="es-ES"/>
        </a:p>
      </dgm:t>
    </dgm:pt>
    <dgm:pt modelId="{735CA923-F043-45D0-855B-A832BFA722CF}" type="sibTrans" cxnId="{8A1D5FD5-4FD2-484D-9236-F632C5F33BB7}">
      <dgm:prSet/>
      <dgm:spPr/>
      <dgm:t>
        <a:bodyPr/>
        <a:lstStyle/>
        <a:p>
          <a:endParaRPr lang="es-ES"/>
        </a:p>
      </dgm:t>
    </dgm:pt>
    <dgm:pt modelId="{0B53A569-D613-4DED-9BBB-31DDF68F9AD1}">
      <dgm:prSet phldrT="[Texto]" phldr="1"/>
      <dgm:spPr/>
      <dgm:t>
        <a:bodyPr/>
        <a:lstStyle/>
        <a:p>
          <a:endParaRPr lang="es-ES" dirty="0"/>
        </a:p>
      </dgm:t>
    </dgm:pt>
    <dgm:pt modelId="{3F97CBAC-30D8-41E1-8596-5C8C0EA729DD}" type="parTrans" cxnId="{93AA04F1-D50F-43B1-9F0D-016C97C29D7A}">
      <dgm:prSet/>
      <dgm:spPr/>
      <dgm:t>
        <a:bodyPr/>
        <a:lstStyle/>
        <a:p>
          <a:endParaRPr lang="es-ES"/>
        </a:p>
      </dgm:t>
    </dgm:pt>
    <dgm:pt modelId="{0A73F5A2-AA43-47FA-8A1B-9AFD4EDF9D38}" type="sibTrans" cxnId="{93AA04F1-D50F-43B1-9F0D-016C97C29D7A}">
      <dgm:prSet/>
      <dgm:spPr/>
      <dgm:t>
        <a:bodyPr/>
        <a:lstStyle/>
        <a:p>
          <a:endParaRPr lang="es-ES"/>
        </a:p>
      </dgm:t>
    </dgm:pt>
    <dgm:pt modelId="{C175E514-1AEF-410A-A01A-15D365679B3D}">
      <dgm:prSet/>
      <dgm:spPr/>
      <dgm:t>
        <a:bodyPr/>
        <a:lstStyle/>
        <a:p>
          <a:endParaRPr lang="es-ES" dirty="0"/>
        </a:p>
      </dgm:t>
    </dgm:pt>
    <dgm:pt modelId="{AB183282-F897-4C49-AB7C-32C3EA78B872}" type="parTrans" cxnId="{5916DF8D-48C8-48F7-9434-2C5A0B9BFCAA}">
      <dgm:prSet/>
      <dgm:spPr/>
      <dgm:t>
        <a:bodyPr/>
        <a:lstStyle/>
        <a:p>
          <a:endParaRPr lang="es-ES"/>
        </a:p>
      </dgm:t>
    </dgm:pt>
    <dgm:pt modelId="{F0BDF73C-1A71-48CD-BE9D-08FE0BAEB542}" type="sibTrans" cxnId="{5916DF8D-48C8-48F7-9434-2C5A0B9BFCAA}">
      <dgm:prSet/>
      <dgm:spPr/>
      <dgm:t>
        <a:bodyPr/>
        <a:lstStyle/>
        <a:p>
          <a:endParaRPr lang="es-ES"/>
        </a:p>
      </dgm:t>
    </dgm:pt>
    <dgm:pt modelId="{810F800A-5871-462D-820F-E45621D7BAE2}">
      <dgm:prSet phldrT="[Tex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dgm:spPr>
      <dgm:t>
        <a:bodyPr/>
        <a:lstStyle/>
        <a:p>
          <a:r>
            <a:rPr lang="es-ES" sz="3600" b="1" dirty="0" err="1">
              <a:solidFill>
                <a:schemeClr val="bg1"/>
              </a:solidFill>
            </a:rPr>
            <a:t>Preeclampsia</a:t>
          </a:r>
          <a:endParaRPr lang="es-ES" sz="3600" b="1" dirty="0">
            <a:solidFill>
              <a:schemeClr val="bg1"/>
            </a:solidFill>
          </a:endParaRPr>
        </a:p>
        <a:p>
          <a:r>
            <a:rPr lang="es-ES" sz="1800" b="1" dirty="0">
              <a:solidFill>
                <a:srgbClr val="C00000"/>
              </a:solidFill>
            </a:rPr>
            <a:t>HTA y proteinuria después de la </a:t>
          </a:r>
        </a:p>
        <a:p>
          <a:r>
            <a:rPr lang="es-ES" sz="1800" b="1" dirty="0">
              <a:solidFill>
                <a:srgbClr val="C00000"/>
              </a:solidFill>
            </a:rPr>
            <a:t>20 </a:t>
          </a:r>
          <a:r>
            <a:rPr lang="es-ES" sz="1800" b="1" dirty="0" err="1">
              <a:solidFill>
                <a:srgbClr val="C00000"/>
              </a:solidFill>
            </a:rPr>
            <a:t>sem</a:t>
          </a:r>
          <a:r>
            <a:rPr lang="es-ES" sz="1800" b="1" dirty="0">
              <a:solidFill>
                <a:srgbClr val="C00000"/>
              </a:solidFill>
            </a:rPr>
            <a:t> de gestación </a:t>
          </a:r>
        </a:p>
        <a:p>
          <a:endParaRPr lang="es-ES" sz="2800" dirty="0"/>
        </a:p>
      </dgm:t>
    </dgm:pt>
    <dgm:pt modelId="{CF16AD50-2B65-4917-A78B-39103F122F06}" type="sibTrans" cxnId="{F13A5C3D-33C6-42CD-BE2C-77B6496C6E7E}">
      <dgm:prSet/>
      <dgm:spPr/>
      <dgm:t>
        <a:bodyPr/>
        <a:lstStyle/>
        <a:p>
          <a:endParaRPr lang="es-ES"/>
        </a:p>
      </dgm:t>
    </dgm:pt>
    <dgm:pt modelId="{835DCA5D-6890-4BE6-BE1C-D07B20A37942}" type="parTrans" cxnId="{F13A5C3D-33C6-42CD-BE2C-77B6496C6E7E}">
      <dgm:prSet/>
      <dgm:spPr/>
      <dgm:t>
        <a:bodyPr/>
        <a:lstStyle/>
        <a:p>
          <a:endParaRPr lang="es-ES"/>
        </a:p>
      </dgm:t>
    </dgm:pt>
    <dgm:pt modelId="{74E22FE5-018C-46AC-843A-C7DAD41A8ADA}">
      <dgm:prSet phldrT="[Texto]" custT="1">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pPr algn="l">
            <a:lnSpc>
              <a:spcPct val="100000"/>
            </a:lnSpc>
          </a:pPr>
          <a:r>
            <a:rPr lang="es-ES" sz="2400" b="1" dirty="0">
              <a:solidFill>
                <a:schemeClr val="bg1"/>
              </a:solidFill>
              <a:latin typeface="+mn-lt"/>
            </a:rPr>
            <a:t>HTA crónica</a:t>
          </a:r>
        </a:p>
        <a:p>
          <a:pPr algn="l">
            <a:lnSpc>
              <a:spcPct val="100000"/>
            </a:lnSpc>
          </a:pPr>
          <a:r>
            <a:rPr lang="es-ES" sz="1600" b="0" dirty="0">
              <a:latin typeface="Arial Narrow" panose="020B0606020202030204" pitchFamily="34" charset="0"/>
              <a:cs typeface="Times New Roman" pitchFamily="18" charset="0"/>
            </a:rPr>
            <a:t>Previa a la gestación </a:t>
          </a:r>
          <a:r>
            <a:rPr lang="es-ES" sz="1600" b="0" dirty="0" err="1">
              <a:latin typeface="Arial Narrow" panose="020B0606020202030204" pitchFamily="34" charset="0"/>
              <a:cs typeface="Times New Roman" pitchFamily="18" charset="0"/>
            </a:rPr>
            <a:t>ó</a:t>
          </a:r>
          <a:endParaRPr lang="es-ES" sz="1600" b="0" dirty="0">
            <a:latin typeface="Arial Narrow" panose="020B0606020202030204" pitchFamily="34" charset="0"/>
            <a:cs typeface="Times New Roman" pitchFamily="18" charset="0"/>
          </a:endParaRPr>
        </a:p>
        <a:p>
          <a:pPr algn="l">
            <a:lnSpc>
              <a:spcPct val="100000"/>
            </a:lnSpc>
          </a:pPr>
          <a:r>
            <a:rPr lang="es-ES" sz="1600" b="0" dirty="0">
              <a:latin typeface="Arial Narrow" panose="020B0606020202030204" pitchFamily="34" charset="0"/>
              <a:cs typeface="Times New Roman" pitchFamily="18" charset="0"/>
            </a:rPr>
            <a:t>Aparece antes de la 20 semana de gestación </a:t>
          </a:r>
          <a:r>
            <a:rPr lang="es-ES" sz="1600" b="0" dirty="0" err="1">
              <a:latin typeface="Arial Narrow" panose="020B0606020202030204" pitchFamily="34" charset="0"/>
              <a:cs typeface="Times New Roman" pitchFamily="18" charset="0"/>
            </a:rPr>
            <a:t>ó</a:t>
          </a:r>
          <a:endParaRPr lang="es-ES" sz="1600" b="0" dirty="0">
            <a:latin typeface="Arial Narrow" panose="020B0606020202030204" pitchFamily="34" charset="0"/>
            <a:cs typeface="Times New Roman" pitchFamily="18" charset="0"/>
          </a:endParaRPr>
        </a:p>
        <a:p>
          <a:pPr algn="l">
            <a:lnSpc>
              <a:spcPct val="100000"/>
            </a:lnSpc>
          </a:pPr>
          <a:r>
            <a:rPr lang="es-ES" sz="1600" b="0" dirty="0">
              <a:latin typeface="Arial Narrow" panose="020B0606020202030204" pitchFamily="34" charset="0"/>
              <a:cs typeface="Times New Roman" pitchFamily="18" charset="0"/>
            </a:rPr>
            <a:t>después de la 20 </a:t>
          </a:r>
          <a:r>
            <a:rPr lang="es-ES" sz="1600" b="0" dirty="0" err="1">
              <a:latin typeface="Arial Narrow" panose="020B0606020202030204" pitchFamily="34" charset="0"/>
              <a:cs typeface="Times New Roman" pitchFamily="18" charset="0"/>
            </a:rPr>
            <a:t>sem</a:t>
          </a:r>
          <a:r>
            <a:rPr lang="es-ES" sz="1600" b="0" dirty="0">
              <a:latin typeface="Arial Narrow" panose="020B0606020202030204" pitchFamily="34" charset="0"/>
              <a:cs typeface="Times New Roman" pitchFamily="18" charset="0"/>
            </a:rPr>
            <a:t> de gestación, persistiendo más de 12 semanas posparto</a:t>
          </a:r>
        </a:p>
      </dgm:t>
    </dgm:pt>
    <dgm:pt modelId="{E7D24F9A-8696-4FCB-BC85-E6760304456F}" type="sibTrans" cxnId="{6AD00038-D51E-44CB-BA0A-A234DBE190D9}">
      <dgm:prSet/>
      <dgm:spPr/>
      <dgm:t>
        <a:bodyPr/>
        <a:lstStyle/>
        <a:p>
          <a:endParaRPr lang="es-ES"/>
        </a:p>
      </dgm:t>
    </dgm:pt>
    <dgm:pt modelId="{5B13D46D-E2D9-46C6-8081-E6D4DE44949D}" type="parTrans" cxnId="{6AD00038-D51E-44CB-BA0A-A234DBE190D9}">
      <dgm:prSet/>
      <dgm:spPr>
        <a:solidFill>
          <a:srgbClr val="FFFF00"/>
        </a:solidFill>
      </dgm:spPr>
      <dgm:t>
        <a:bodyPr/>
        <a:lstStyle/>
        <a:p>
          <a:endParaRPr lang="es-ES"/>
        </a:p>
      </dgm:t>
    </dgm:pt>
    <dgm:pt modelId="{CDE6AAA1-5DE3-4773-9806-65FC3BB72B9E}">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dgm:spPr>
      <dgm:t>
        <a:bodyPr/>
        <a:lstStyle/>
        <a:p>
          <a:r>
            <a:rPr lang="es-ES" sz="2400" b="1" dirty="0">
              <a:solidFill>
                <a:schemeClr val="bg1"/>
              </a:solidFill>
            </a:rPr>
            <a:t>Eclampsia</a:t>
          </a:r>
        </a:p>
        <a:p>
          <a:r>
            <a:rPr lang="es-ES" sz="1600" dirty="0">
              <a:latin typeface="+mj-lt"/>
            </a:rPr>
            <a:t>Aparición de </a:t>
          </a:r>
          <a:r>
            <a:rPr lang="es-ES" sz="1600" dirty="0" err="1">
              <a:latin typeface="+mj-lt"/>
            </a:rPr>
            <a:t>novo</a:t>
          </a:r>
          <a:r>
            <a:rPr lang="es-ES" sz="1600" dirty="0">
              <a:latin typeface="+mj-lt"/>
            </a:rPr>
            <a:t> de convulsiones tónico-clónicas, no atribuibles a otras causas</a:t>
          </a:r>
        </a:p>
      </dgm:t>
    </dgm:pt>
    <dgm:pt modelId="{5778221C-EF3C-4996-A5A1-CA7678D4DDF4}" type="sibTrans" cxnId="{711ADC10-A59D-4456-B015-05A581CF448C}">
      <dgm:prSet/>
      <dgm:spPr/>
      <dgm:t>
        <a:bodyPr/>
        <a:lstStyle/>
        <a:p>
          <a:endParaRPr lang="es-ES"/>
        </a:p>
      </dgm:t>
    </dgm:pt>
    <dgm:pt modelId="{0EE887EE-9552-4C5E-8403-A3D07BB68B17}" type="parTrans" cxnId="{711ADC10-A59D-4456-B015-05A581CF448C}">
      <dgm:prSet/>
      <dgm:spPr/>
      <dgm:t>
        <a:bodyPr/>
        <a:lstStyle/>
        <a:p>
          <a:endParaRPr lang="es-ES"/>
        </a:p>
      </dgm:t>
    </dgm:pt>
    <dgm:pt modelId="{3E40333A-061B-4745-A779-DBC1893AB806}">
      <dgm:prSet custScaleX="107593" custScaleY="75221" custRadScaleRad="91058" custRadScaleInc="63694"/>
      <dgm:spPr/>
      <dgm:t>
        <a:bodyPr/>
        <a:lstStyle/>
        <a:p>
          <a:endParaRPr lang="es-ES" dirty="0"/>
        </a:p>
      </dgm:t>
    </dgm:pt>
    <dgm:pt modelId="{89F12F0F-9B18-41AD-AB90-6770DFD4F57A}" type="parTrans" cxnId="{11EED3CC-B1B2-4103-935B-E51AD4479D57}">
      <dgm:prSet custLinFactNeighborX="-76061" custLinFactNeighborY="55590"/>
      <dgm:spPr>
        <a:solidFill>
          <a:srgbClr val="FFFF00"/>
        </a:solidFill>
        <a:ln>
          <a:solidFill>
            <a:srgbClr val="FFFF00"/>
          </a:solidFill>
        </a:ln>
      </dgm:spPr>
      <dgm:t>
        <a:bodyPr/>
        <a:lstStyle/>
        <a:p>
          <a:endParaRPr lang="es-ES"/>
        </a:p>
      </dgm:t>
    </dgm:pt>
    <dgm:pt modelId="{7C7B05F4-E163-4F05-A15A-9AD9D73E526D}" type="sibTrans" cxnId="{11EED3CC-B1B2-4103-935B-E51AD4479D57}">
      <dgm:prSet/>
      <dgm:spPr/>
      <dgm:t>
        <a:bodyPr/>
        <a:lstStyle/>
        <a:p>
          <a:endParaRPr lang="es-ES"/>
        </a:p>
      </dgm:t>
    </dgm:pt>
    <dgm:pt modelId="{767A9B66-6106-4CEE-A0C6-444D98273719}">
      <dgm:prSet/>
      <dgm:spPr/>
      <dgm:t>
        <a:bodyPr/>
        <a:lstStyle/>
        <a:p>
          <a:endParaRPr lang="es-ES"/>
        </a:p>
      </dgm:t>
    </dgm:pt>
    <dgm:pt modelId="{C0643976-39C4-4747-A089-91F5CBD94290}" type="parTrans" cxnId="{59BAEC30-DACC-4147-BC93-16B0CF85CFB5}">
      <dgm:prSet/>
      <dgm:spPr/>
      <dgm:t>
        <a:bodyPr/>
        <a:lstStyle/>
        <a:p>
          <a:endParaRPr lang="es-ES"/>
        </a:p>
      </dgm:t>
    </dgm:pt>
    <dgm:pt modelId="{C7D1D0D3-1E97-4BAA-868E-5891563BEB40}" type="sibTrans" cxnId="{59BAEC30-DACC-4147-BC93-16B0CF85CFB5}">
      <dgm:prSet/>
      <dgm:spPr/>
      <dgm:t>
        <a:bodyPr/>
        <a:lstStyle/>
        <a:p>
          <a:endParaRPr lang="es-ES"/>
        </a:p>
      </dgm:t>
    </dgm:pt>
    <dgm:pt modelId="{DB7C392B-4E51-4C88-8D10-1013A11062B8}">
      <dgm:prSet/>
      <dgm:spPr/>
      <dgm:t>
        <a:bodyPr/>
        <a:lstStyle/>
        <a:p>
          <a:endParaRPr lang="es-ES"/>
        </a:p>
      </dgm:t>
    </dgm:pt>
    <dgm:pt modelId="{6C0F96AB-73C3-4AEE-BB9E-D282D9E5D615}" type="parTrans" cxnId="{9D13EB20-792F-42F2-AF30-CAC6050B37EC}">
      <dgm:prSet/>
      <dgm:spPr/>
      <dgm:t>
        <a:bodyPr/>
        <a:lstStyle/>
        <a:p>
          <a:endParaRPr lang="es-ES"/>
        </a:p>
      </dgm:t>
    </dgm:pt>
    <dgm:pt modelId="{6D4B003D-3478-4349-AED3-80B417FCFD94}" type="sibTrans" cxnId="{9D13EB20-792F-42F2-AF30-CAC6050B37EC}">
      <dgm:prSet/>
      <dgm:spPr/>
      <dgm:t>
        <a:bodyPr/>
        <a:lstStyle/>
        <a:p>
          <a:endParaRPr lang="es-ES"/>
        </a:p>
      </dgm:t>
    </dgm:pt>
    <dgm:pt modelId="{4CD9443A-B842-474C-9710-9DD2F3F1B8EE}">
      <dgm:prSet/>
      <dgm:spPr/>
      <dgm:t>
        <a:bodyPr/>
        <a:lstStyle/>
        <a:p>
          <a:endParaRPr lang="es-ES"/>
        </a:p>
      </dgm:t>
    </dgm:pt>
    <dgm:pt modelId="{E88770F0-6AD7-4B6C-AB7C-0629515C606A}" type="parTrans" cxnId="{7D248B5C-F60C-4CB1-800A-BD490BE674F7}">
      <dgm:prSet/>
      <dgm:spPr/>
      <dgm:t>
        <a:bodyPr/>
        <a:lstStyle/>
        <a:p>
          <a:endParaRPr lang="es-ES"/>
        </a:p>
      </dgm:t>
    </dgm:pt>
    <dgm:pt modelId="{99F434BA-18DC-4E54-8238-31A0F109F2E8}" type="sibTrans" cxnId="{7D248B5C-F60C-4CB1-800A-BD490BE674F7}">
      <dgm:prSet/>
      <dgm:spPr/>
      <dgm:t>
        <a:bodyPr/>
        <a:lstStyle/>
        <a:p>
          <a:endParaRPr lang="es-ES"/>
        </a:p>
      </dgm:t>
    </dgm:pt>
    <dgm:pt modelId="{A26B6DED-EE33-4DA3-9F5D-C70F9B3EFAB7}">
      <dgm:prSet/>
      <dgm:spPr/>
      <dgm:t>
        <a:bodyPr/>
        <a:lstStyle/>
        <a:p>
          <a:endParaRPr lang="es-ES"/>
        </a:p>
      </dgm:t>
    </dgm:pt>
    <dgm:pt modelId="{7393DE25-6029-43D1-9ABF-E4B0B5C271C3}" type="parTrans" cxnId="{053F31A1-BB19-4C17-8C41-B765184B6405}">
      <dgm:prSet/>
      <dgm:spPr/>
      <dgm:t>
        <a:bodyPr/>
        <a:lstStyle/>
        <a:p>
          <a:endParaRPr lang="es-ES"/>
        </a:p>
      </dgm:t>
    </dgm:pt>
    <dgm:pt modelId="{9C2F393D-5037-4CAC-A3DF-30512A916204}" type="sibTrans" cxnId="{053F31A1-BB19-4C17-8C41-B765184B6405}">
      <dgm:prSet/>
      <dgm:spPr/>
      <dgm:t>
        <a:bodyPr/>
        <a:lstStyle/>
        <a:p>
          <a:endParaRPr lang="es-ES"/>
        </a:p>
      </dgm:t>
    </dgm:pt>
    <dgm:pt modelId="{7B9CAE82-5721-41E6-811C-2CC1160E7C34}">
      <dgm:prSet/>
      <dgm:spPr/>
      <dgm:t>
        <a:bodyPr/>
        <a:lstStyle/>
        <a:p>
          <a:endParaRPr lang="es-ES"/>
        </a:p>
      </dgm:t>
    </dgm:pt>
    <dgm:pt modelId="{A1342E12-E1F0-4290-8ED8-685E563DCB90}" type="parTrans" cxnId="{76F83DBE-308C-490D-BFE8-B7CB7DCDBBB0}">
      <dgm:prSet/>
      <dgm:spPr/>
      <dgm:t>
        <a:bodyPr/>
        <a:lstStyle/>
        <a:p>
          <a:endParaRPr lang="es-ES"/>
        </a:p>
      </dgm:t>
    </dgm:pt>
    <dgm:pt modelId="{87C04288-F3AA-4FAD-B3DD-D1AA8B32285F}" type="sibTrans" cxnId="{76F83DBE-308C-490D-BFE8-B7CB7DCDBBB0}">
      <dgm:prSet/>
      <dgm:spPr/>
      <dgm:t>
        <a:bodyPr/>
        <a:lstStyle/>
        <a:p>
          <a:endParaRPr lang="es-ES"/>
        </a:p>
      </dgm:t>
    </dgm:pt>
    <dgm:pt modelId="{F4CD369E-EA1C-4B06-BB79-D615686CF9DA}">
      <dgm:prSet/>
      <dgm:spPr/>
      <dgm:t>
        <a:bodyPr/>
        <a:lstStyle/>
        <a:p>
          <a:endParaRPr lang="es-ES"/>
        </a:p>
      </dgm:t>
    </dgm:pt>
    <dgm:pt modelId="{2738D1A9-7579-4D53-8645-EBF930080834}" type="parTrans" cxnId="{A79615BE-2B3D-4C2F-A7F8-0BAFB58F746A}">
      <dgm:prSet/>
      <dgm:spPr/>
      <dgm:t>
        <a:bodyPr/>
        <a:lstStyle/>
        <a:p>
          <a:endParaRPr lang="es-ES"/>
        </a:p>
      </dgm:t>
    </dgm:pt>
    <dgm:pt modelId="{C8A5A416-B04C-45D9-870F-688AD3170FE4}" type="sibTrans" cxnId="{A79615BE-2B3D-4C2F-A7F8-0BAFB58F746A}">
      <dgm:prSet/>
      <dgm:spPr/>
      <dgm:t>
        <a:bodyPr/>
        <a:lstStyle/>
        <a:p>
          <a:endParaRPr lang="es-ES"/>
        </a:p>
      </dgm:t>
    </dgm:pt>
    <dgm:pt modelId="{0A9199F8-C6C8-45A3-A149-0D5E6EEB4690}">
      <dgm:prSet/>
      <dgm:spPr/>
      <dgm:t>
        <a:bodyPr/>
        <a:lstStyle/>
        <a:p>
          <a:endParaRPr lang="es-ES"/>
        </a:p>
      </dgm:t>
    </dgm:pt>
    <dgm:pt modelId="{C2CAE6C3-D2B4-4975-BBB7-E0186885D14C}" type="parTrans" cxnId="{049F364A-C0A3-42E5-87ED-B980A66F2619}">
      <dgm:prSet/>
      <dgm:spPr/>
      <dgm:t>
        <a:bodyPr/>
        <a:lstStyle/>
        <a:p>
          <a:endParaRPr lang="es-ES"/>
        </a:p>
      </dgm:t>
    </dgm:pt>
    <dgm:pt modelId="{58F5AC49-AEEA-4880-AD9A-7EE7C7779E9F}" type="sibTrans" cxnId="{049F364A-C0A3-42E5-87ED-B980A66F2619}">
      <dgm:prSet/>
      <dgm:spPr/>
      <dgm:t>
        <a:bodyPr/>
        <a:lstStyle/>
        <a:p>
          <a:endParaRPr lang="es-ES"/>
        </a:p>
      </dgm:t>
    </dgm:pt>
    <dgm:pt modelId="{998C435D-8D33-4F41-902F-3D8A6DA8CCF5}">
      <dgm:prSet/>
      <dgm:spPr/>
      <dgm:t>
        <a:bodyPr/>
        <a:lstStyle/>
        <a:p>
          <a:endParaRPr lang="es-ES"/>
        </a:p>
      </dgm:t>
    </dgm:pt>
    <dgm:pt modelId="{EE175AD6-599F-479B-89F9-FC23494F383D}" type="parTrans" cxnId="{0B0348B4-0B37-4551-952C-7708240CAB22}">
      <dgm:prSet/>
      <dgm:spPr/>
      <dgm:t>
        <a:bodyPr/>
        <a:lstStyle/>
        <a:p>
          <a:endParaRPr lang="es-ES"/>
        </a:p>
      </dgm:t>
    </dgm:pt>
    <dgm:pt modelId="{A03D8E40-CBC1-4383-B6B7-E4AE870FFF4C}" type="sibTrans" cxnId="{0B0348B4-0B37-4551-952C-7708240CAB22}">
      <dgm:prSet/>
      <dgm:spPr/>
      <dgm:t>
        <a:bodyPr/>
        <a:lstStyle/>
        <a:p>
          <a:endParaRPr lang="es-ES"/>
        </a:p>
      </dgm:t>
    </dgm:pt>
    <dgm:pt modelId="{B8DDA909-F8C3-4277-8274-7B6E2306D3C3}" type="pres">
      <dgm:prSet presAssocID="{EF260AC9-963D-411F-81F7-3891DD1729E3}" presName="cycle" presStyleCnt="0">
        <dgm:presLayoutVars>
          <dgm:chMax val="1"/>
          <dgm:dir/>
          <dgm:animLvl val="ctr"/>
          <dgm:resizeHandles val="exact"/>
        </dgm:presLayoutVars>
      </dgm:prSet>
      <dgm:spPr/>
    </dgm:pt>
    <dgm:pt modelId="{326333E4-D006-4AD2-AA7C-84C8B9D73450}" type="pres">
      <dgm:prSet presAssocID="{810F800A-5871-462D-820F-E45621D7BAE2}" presName="centerShape" presStyleLbl="node0" presStyleIdx="0" presStyleCnt="1" custScaleX="228224" custScaleY="147146" custLinFactNeighborX="-375" custLinFactNeighborY="-23239"/>
      <dgm:spPr/>
    </dgm:pt>
    <dgm:pt modelId="{E7696577-929D-42AE-A70A-FE790B1E1097}" type="pres">
      <dgm:prSet presAssocID="{5B13D46D-E2D9-46C6-8081-E6D4DE44949D}" presName="parTrans" presStyleLbl="bgSibTrans2D1" presStyleIdx="0" presStyleCnt="3" custAng="11097856" custFlipVert="1" custFlipHor="1" custScaleX="116542" custScaleY="92454" custLinFactY="58749" custLinFactNeighborX="-27685" custLinFactNeighborY="100000"/>
      <dgm:spPr/>
    </dgm:pt>
    <dgm:pt modelId="{5D17AC9B-9D4A-4D10-A08E-0F33F05B2017}" type="pres">
      <dgm:prSet presAssocID="{74E22FE5-018C-46AC-843A-C7DAD41A8ADA}" presName="node" presStyleLbl="node1" presStyleIdx="0" presStyleCnt="3" custScaleX="167204" custScaleY="92440" custRadScaleRad="143971" custRadScaleInc="5997">
        <dgm:presLayoutVars>
          <dgm:bulletEnabled val="1"/>
        </dgm:presLayoutVars>
      </dgm:prSet>
      <dgm:spPr/>
    </dgm:pt>
    <dgm:pt modelId="{A9BD4ECA-15C0-4DBE-929B-00B256F057FD}" type="pres">
      <dgm:prSet presAssocID="{599E3D15-77A1-4F81-AFC7-F41A68035EC7}" presName="parTrans" presStyleLbl="bgSibTrans2D1" presStyleIdx="1" presStyleCnt="3" custScaleX="149623" custLinFactY="100000" custLinFactNeighborX="38653" custLinFactNeighborY="107700"/>
      <dgm:spPr/>
    </dgm:pt>
    <dgm:pt modelId="{103765AE-102F-45C0-B49D-D8CA238FB321}" type="pres">
      <dgm:prSet presAssocID="{CB76BF2A-051C-4F83-88EC-F8E578BD3BC8}" presName="node" presStyleLbl="node1" presStyleIdx="1" presStyleCnt="3" custAng="0" custScaleX="152055" custScaleY="101851" custRadScaleRad="146268" custRadScaleInc="83650">
        <dgm:presLayoutVars>
          <dgm:bulletEnabled val="1"/>
        </dgm:presLayoutVars>
      </dgm:prSet>
      <dgm:spPr/>
    </dgm:pt>
    <dgm:pt modelId="{AE7B24AC-81A4-4D16-A7C3-D2F57B48E46F}" type="pres">
      <dgm:prSet presAssocID="{0EE887EE-9552-4C5E-8403-A3D07BB68B17}" presName="parTrans" presStyleLbl="bgSibTrans2D1" presStyleIdx="2" presStyleCnt="3" custLinFactNeighborX="-20063" custLinFactNeighborY="3373"/>
      <dgm:spPr/>
    </dgm:pt>
    <dgm:pt modelId="{62F9C3BD-D711-4711-B1D8-1B3FABA43609}" type="pres">
      <dgm:prSet presAssocID="{CDE6AAA1-5DE3-4773-9806-65FC3BB72B9E}" presName="node" presStyleLbl="node1" presStyleIdx="2" presStyleCnt="3" custScaleX="129201" custScaleY="70452" custRadScaleRad="59782" custRadScaleInc="-273197">
        <dgm:presLayoutVars>
          <dgm:bulletEnabled val="1"/>
        </dgm:presLayoutVars>
      </dgm:prSet>
      <dgm:spPr/>
    </dgm:pt>
  </dgm:ptLst>
  <dgm:cxnLst>
    <dgm:cxn modelId="{047B6610-FEB0-4714-B23C-BDD4605A6ADA}" type="presOf" srcId="{599E3D15-77A1-4F81-AFC7-F41A68035EC7}" destId="{A9BD4ECA-15C0-4DBE-929B-00B256F057FD}" srcOrd="0" destOrd="0" presId="urn:microsoft.com/office/officeart/2005/8/layout/radial4"/>
    <dgm:cxn modelId="{711ADC10-A59D-4456-B015-05A581CF448C}" srcId="{810F800A-5871-462D-820F-E45621D7BAE2}" destId="{CDE6AAA1-5DE3-4773-9806-65FC3BB72B9E}" srcOrd="2" destOrd="0" parTransId="{0EE887EE-9552-4C5E-8403-A3D07BB68B17}" sibTransId="{5778221C-EF3C-4996-A5A1-CA7678D4DDF4}"/>
    <dgm:cxn modelId="{40E58B1F-97FB-414A-8E36-45DDE3B72DEC}" type="presOf" srcId="{EF260AC9-963D-411F-81F7-3891DD1729E3}" destId="{B8DDA909-F8C3-4277-8274-7B6E2306D3C3}" srcOrd="0" destOrd="0" presId="urn:microsoft.com/office/officeart/2005/8/layout/radial4"/>
    <dgm:cxn modelId="{9D13EB20-792F-42F2-AF30-CAC6050B37EC}" srcId="{EF260AC9-963D-411F-81F7-3891DD1729E3}" destId="{DB7C392B-4E51-4C88-8D10-1013A11062B8}" srcOrd="6" destOrd="0" parTransId="{6C0F96AB-73C3-4AEE-BB9E-D282D9E5D615}" sibTransId="{6D4B003D-3478-4349-AED3-80B417FCFD94}"/>
    <dgm:cxn modelId="{59BAEC30-DACC-4147-BC93-16B0CF85CFB5}" srcId="{EF260AC9-963D-411F-81F7-3891DD1729E3}" destId="{767A9B66-6106-4CEE-A0C6-444D98273719}" srcOrd="5" destOrd="0" parTransId="{C0643976-39C4-4747-A089-91F5CBD94290}" sibTransId="{C7D1D0D3-1E97-4BAA-868E-5891563BEB40}"/>
    <dgm:cxn modelId="{6AD00038-D51E-44CB-BA0A-A234DBE190D9}" srcId="{810F800A-5871-462D-820F-E45621D7BAE2}" destId="{74E22FE5-018C-46AC-843A-C7DAD41A8ADA}" srcOrd="0" destOrd="0" parTransId="{5B13D46D-E2D9-46C6-8081-E6D4DE44949D}" sibTransId="{E7D24F9A-8696-4FCB-BC85-E6760304456F}"/>
    <dgm:cxn modelId="{C7226239-7331-4548-93F8-A926F4D1F60B}" srcId="{810F800A-5871-462D-820F-E45621D7BAE2}" destId="{CB76BF2A-051C-4F83-88EC-F8E578BD3BC8}" srcOrd="1" destOrd="0" parTransId="{599E3D15-77A1-4F81-AFC7-F41A68035EC7}" sibTransId="{A7230208-335E-4005-B904-C81657A94520}"/>
    <dgm:cxn modelId="{F13A5C3D-33C6-42CD-BE2C-77B6496C6E7E}" srcId="{EF260AC9-963D-411F-81F7-3891DD1729E3}" destId="{810F800A-5871-462D-820F-E45621D7BAE2}" srcOrd="0" destOrd="0" parTransId="{835DCA5D-6890-4BE6-BE1C-D07B20A37942}" sibTransId="{CF16AD50-2B65-4917-A78B-39103F122F06}"/>
    <dgm:cxn modelId="{7D248B5C-F60C-4CB1-800A-BD490BE674F7}" srcId="{EF260AC9-963D-411F-81F7-3891DD1729E3}" destId="{4CD9443A-B842-474C-9710-9DD2F3F1B8EE}" srcOrd="7" destOrd="0" parTransId="{E88770F0-6AD7-4B6C-AB7C-0629515C606A}" sibTransId="{99F434BA-18DC-4E54-8238-31A0F109F2E8}"/>
    <dgm:cxn modelId="{2EE6A462-91A2-4CF4-B4D9-B5328F4DE251}" type="presOf" srcId="{74E22FE5-018C-46AC-843A-C7DAD41A8ADA}" destId="{5D17AC9B-9D4A-4D10-A08E-0F33F05B2017}" srcOrd="0" destOrd="0" presId="urn:microsoft.com/office/officeart/2005/8/layout/radial4"/>
    <dgm:cxn modelId="{049F364A-C0A3-42E5-87ED-B980A66F2619}" srcId="{EF260AC9-963D-411F-81F7-3891DD1729E3}" destId="{0A9199F8-C6C8-45A3-A149-0D5E6EEB4690}" srcOrd="11" destOrd="0" parTransId="{C2CAE6C3-D2B4-4975-BBB7-E0186885D14C}" sibTransId="{58F5AC49-AEEA-4880-AD9A-7EE7C7779E9F}"/>
    <dgm:cxn modelId="{2E44E06A-6CF0-4E2D-AD8D-96346AAB92C8}" srcId="{5EFADE9D-B89A-4F48-8A64-DD4BEE9C79BD}" destId="{498BE545-DD42-4BA8-B08F-D47F4B109EBD}" srcOrd="0" destOrd="0" parTransId="{7B44E802-A7D8-43D5-A359-9BF89DF52580}" sibTransId="{2D1E151C-3A07-47ED-BE2F-9387780A8AAD}"/>
    <dgm:cxn modelId="{3F40204D-E012-4EF4-9031-27B30EE4ADA0}" type="presOf" srcId="{5B13D46D-E2D9-46C6-8081-E6D4DE44949D}" destId="{E7696577-929D-42AE-A70A-FE790B1E1097}" srcOrd="0" destOrd="0" presId="urn:microsoft.com/office/officeart/2005/8/layout/radial4"/>
    <dgm:cxn modelId="{5B3EA950-4E13-4BB3-849D-25840B7F3F8D}" type="presOf" srcId="{CDE6AAA1-5DE3-4773-9806-65FC3BB72B9E}" destId="{62F9C3BD-D711-4711-B1D8-1B3FABA43609}" srcOrd="0" destOrd="0" presId="urn:microsoft.com/office/officeart/2005/8/layout/radial4"/>
    <dgm:cxn modelId="{5916DF8D-48C8-48F7-9434-2C5A0B9BFCAA}" srcId="{EF260AC9-963D-411F-81F7-3891DD1729E3}" destId="{C175E514-1AEF-410A-A01A-15D365679B3D}" srcOrd="4" destOrd="0" parTransId="{AB183282-F897-4C49-AB7C-32C3EA78B872}" sibTransId="{F0BDF73C-1A71-48CD-BE9D-08FE0BAEB542}"/>
    <dgm:cxn modelId="{0958CF91-6399-43DB-AA01-EF4037EC3514}" type="presOf" srcId="{CB76BF2A-051C-4F83-88EC-F8E578BD3BC8}" destId="{103765AE-102F-45C0-B49D-D8CA238FB321}" srcOrd="0" destOrd="0" presId="urn:microsoft.com/office/officeart/2005/8/layout/radial4"/>
    <dgm:cxn modelId="{053F31A1-BB19-4C17-8C41-B765184B6405}" srcId="{EF260AC9-963D-411F-81F7-3891DD1729E3}" destId="{A26B6DED-EE33-4DA3-9F5D-C70F9B3EFAB7}" srcOrd="8" destOrd="0" parTransId="{7393DE25-6029-43D1-9ABF-E4B0B5C271C3}" sibTransId="{9C2F393D-5037-4CAC-A3DF-30512A916204}"/>
    <dgm:cxn modelId="{8E3AB7AA-1DC1-49B9-86CC-D4EBE38E940A}" type="presOf" srcId="{0EE887EE-9552-4C5E-8403-A3D07BB68B17}" destId="{AE7B24AC-81A4-4D16-A7C3-D2F57B48E46F}" srcOrd="0" destOrd="0" presId="urn:microsoft.com/office/officeart/2005/8/layout/radial4"/>
    <dgm:cxn modelId="{0B0348B4-0B37-4551-952C-7708240CAB22}" srcId="{EF260AC9-963D-411F-81F7-3891DD1729E3}" destId="{998C435D-8D33-4F41-902F-3D8A6DA8CCF5}" srcOrd="12" destOrd="0" parTransId="{EE175AD6-599F-479B-89F9-FC23494F383D}" sibTransId="{A03D8E40-CBC1-4383-B6B7-E4AE870FFF4C}"/>
    <dgm:cxn modelId="{A79615BE-2B3D-4C2F-A7F8-0BAFB58F746A}" srcId="{EF260AC9-963D-411F-81F7-3891DD1729E3}" destId="{F4CD369E-EA1C-4B06-BB79-D615686CF9DA}" srcOrd="10" destOrd="0" parTransId="{2738D1A9-7579-4D53-8645-EBF930080834}" sibTransId="{C8A5A416-B04C-45D9-870F-688AD3170FE4}"/>
    <dgm:cxn modelId="{76F83DBE-308C-490D-BFE8-B7CB7DCDBBB0}" srcId="{EF260AC9-963D-411F-81F7-3891DD1729E3}" destId="{7B9CAE82-5721-41E6-811C-2CC1160E7C34}" srcOrd="9" destOrd="0" parTransId="{A1342E12-E1F0-4290-8ED8-685E563DCB90}" sibTransId="{87C04288-F3AA-4FAD-B3DD-D1AA8B32285F}"/>
    <dgm:cxn modelId="{11EED3CC-B1B2-4103-935B-E51AD4479D57}" srcId="{EF260AC9-963D-411F-81F7-3891DD1729E3}" destId="{3E40333A-061B-4745-A779-DBC1893AB806}" srcOrd="1" destOrd="0" parTransId="{89F12F0F-9B18-41AD-AB90-6770DFD4F57A}" sibTransId="{7C7B05F4-E163-4F05-A15A-9AD9D73E526D}"/>
    <dgm:cxn modelId="{8A1D5FD5-4FD2-484D-9236-F632C5F33BB7}" srcId="{C97D5F62-F310-434F-85E9-0C5FED248F09}" destId="{28A4C604-6DD5-494E-A565-EB775AC33650}" srcOrd="0" destOrd="0" parTransId="{6DD97254-150D-4115-B628-500CA23684C8}" sibTransId="{735CA923-F043-45D0-855B-A832BFA722CF}"/>
    <dgm:cxn modelId="{0E4685D7-E392-4934-BF76-F0DF4192022B}" type="presOf" srcId="{810F800A-5871-462D-820F-E45621D7BAE2}" destId="{326333E4-D006-4AD2-AA7C-84C8B9D73450}" srcOrd="0" destOrd="0" presId="urn:microsoft.com/office/officeart/2005/8/layout/radial4"/>
    <dgm:cxn modelId="{473720D8-CACD-4D6D-BBEA-D91674625F09}" srcId="{EF260AC9-963D-411F-81F7-3891DD1729E3}" destId="{5EFADE9D-B89A-4F48-8A64-DD4BEE9C79BD}" srcOrd="2" destOrd="0" parTransId="{70C6A355-D1A7-436C-8033-54BD2D1D73D7}" sibTransId="{87DC33F2-C9CE-41FA-8732-E63EE6D0F21A}"/>
    <dgm:cxn modelId="{93AA04F1-D50F-43B1-9F0D-016C97C29D7A}" srcId="{C97D5F62-F310-434F-85E9-0C5FED248F09}" destId="{0B53A569-D613-4DED-9BBB-31DDF68F9AD1}" srcOrd="1" destOrd="0" parTransId="{3F97CBAC-30D8-41E1-8596-5C8C0EA729DD}" sibTransId="{0A73F5A2-AA43-47FA-8A1B-9AFD4EDF9D38}"/>
    <dgm:cxn modelId="{39A0B6F1-0BE4-4476-8D42-B201553186FF}" srcId="{EF260AC9-963D-411F-81F7-3891DD1729E3}" destId="{C97D5F62-F310-434F-85E9-0C5FED248F09}" srcOrd="3" destOrd="0" parTransId="{EF45644E-76D0-4D62-B381-1300CF67EC8E}" sibTransId="{6BE28D6D-981A-43AF-BAAD-F237E5731C8F}"/>
    <dgm:cxn modelId="{8205E4F4-B804-4861-AC5F-E6809529D73D}" srcId="{5EFADE9D-B89A-4F48-8A64-DD4BEE9C79BD}" destId="{09CBB775-408A-46BB-919E-4F77F792A680}" srcOrd="1" destOrd="0" parTransId="{360F3527-FE57-43F1-9E94-018935E7E3F5}" sibTransId="{B89EBDB9-AD02-44AC-8E75-00BC87A1022D}"/>
    <dgm:cxn modelId="{8DD64A60-FDF4-493D-AC83-FF6288B8B389}" type="presParOf" srcId="{B8DDA909-F8C3-4277-8274-7B6E2306D3C3}" destId="{326333E4-D006-4AD2-AA7C-84C8B9D73450}" srcOrd="0" destOrd="0" presId="urn:microsoft.com/office/officeart/2005/8/layout/radial4"/>
    <dgm:cxn modelId="{E13759C1-F518-468F-BFB5-860124221968}" type="presParOf" srcId="{B8DDA909-F8C3-4277-8274-7B6E2306D3C3}" destId="{E7696577-929D-42AE-A70A-FE790B1E1097}" srcOrd="1" destOrd="0" presId="urn:microsoft.com/office/officeart/2005/8/layout/radial4"/>
    <dgm:cxn modelId="{35F6725A-4F56-47C4-BFE0-AD082FCFDA30}" type="presParOf" srcId="{B8DDA909-F8C3-4277-8274-7B6E2306D3C3}" destId="{5D17AC9B-9D4A-4D10-A08E-0F33F05B2017}" srcOrd="2" destOrd="0" presId="urn:microsoft.com/office/officeart/2005/8/layout/radial4"/>
    <dgm:cxn modelId="{AB7027FD-4462-4E3E-A3DD-F635AEFCD129}" type="presParOf" srcId="{B8DDA909-F8C3-4277-8274-7B6E2306D3C3}" destId="{A9BD4ECA-15C0-4DBE-929B-00B256F057FD}" srcOrd="3" destOrd="0" presId="urn:microsoft.com/office/officeart/2005/8/layout/radial4"/>
    <dgm:cxn modelId="{ED6BE37F-4CFE-4B4D-AB6C-B2DE8D9E79D8}" type="presParOf" srcId="{B8DDA909-F8C3-4277-8274-7B6E2306D3C3}" destId="{103765AE-102F-45C0-B49D-D8CA238FB321}" srcOrd="4" destOrd="0" presId="urn:microsoft.com/office/officeart/2005/8/layout/radial4"/>
    <dgm:cxn modelId="{ACC2902F-058C-4E7D-9E73-5ACCCFA41E82}" type="presParOf" srcId="{B8DDA909-F8C3-4277-8274-7B6E2306D3C3}" destId="{AE7B24AC-81A4-4D16-A7C3-D2F57B48E46F}" srcOrd="5" destOrd="0" presId="urn:microsoft.com/office/officeart/2005/8/layout/radial4"/>
    <dgm:cxn modelId="{DF73BE73-10DD-4055-A0FA-0E903DA386E7}" type="presParOf" srcId="{B8DDA909-F8C3-4277-8274-7B6E2306D3C3}" destId="{62F9C3BD-D711-4711-B1D8-1B3FABA43609}"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333E4-D006-4AD2-AA7C-84C8B9D73450}">
      <dsp:nvSpPr>
        <dsp:cNvPr id="0" name=""/>
        <dsp:cNvSpPr/>
      </dsp:nvSpPr>
      <dsp:spPr>
        <a:xfrm>
          <a:off x="3007299" y="549697"/>
          <a:ext cx="5396736" cy="3479511"/>
        </a:xfrm>
        <a:prstGeom prst="ellipse">
          <a:avLst/>
        </a:prstGeom>
        <a:solidFill>
          <a:schemeClr val="accent6">
            <a:lumMod val="60000"/>
            <a:lumOff val="40000"/>
          </a:schemeClr>
        </a:solidFill>
        <a:ln w="12700" cap="flat" cmpd="sng" algn="ctr">
          <a:solidFill>
            <a:schemeClr val="accent2"/>
          </a:solidFill>
          <a:prstDash val="solid"/>
        </a:ln>
        <a:effectLst>
          <a:outerShdw blurRad="95000" rotWithShape="0">
            <a:srgbClr val="000000">
              <a:alpha val="50000"/>
            </a:srgbClr>
          </a:outerShdw>
          <a:softEdge rad="12700"/>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b="1" kern="1200" dirty="0" err="1">
              <a:solidFill>
                <a:schemeClr val="bg1"/>
              </a:solidFill>
            </a:rPr>
            <a:t>Preeclampsia</a:t>
          </a:r>
          <a:endParaRPr lang="es-ES" sz="3600" b="1" kern="1200" dirty="0">
            <a:solidFill>
              <a:schemeClr val="bg1"/>
            </a:solidFill>
          </a:endParaRPr>
        </a:p>
        <a:p>
          <a:pPr marL="0" lvl="0" indent="0" algn="ctr" defTabSz="1600200">
            <a:lnSpc>
              <a:spcPct val="90000"/>
            </a:lnSpc>
            <a:spcBef>
              <a:spcPct val="0"/>
            </a:spcBef>
            <a:spcAft>
              <a:spcPct val="35000"/>
            </a:spcAft>
            <a:buNone/>
          </a:pPr>
          <a:r>
            <a:rPr lang="es-ES" sz="1800" b="1" kern="1200" dirty="0">
              <a:solidFill>
                <a:srgbClr val="C00000"/>
              </a:solidFill>
            </a:rPr>
            <a:t>HTA y proteinuria después de la </a:t>
          </a:r>
        </a:p>
        <a:p>
          <a:pPr marL="0" lvl="0" indent="0" algn="ctr" defTabSz="1600200">
            <a:lnSpc>
              <a:spcPct val="90000"/>
            </a:lnSpc>
            <a:spcBef>
              <a:spcPct val="0"/>
            </a:spcBef>
            <a:spcAft>
              <a:spcPct val="35000"/>
            </a:spcAft>
            <a:buNone/>
          </a:pPr>
          <a:r>
            <a:rPr lang="es-ES" sz="1800" b="1" kern="1200" dirty="0">
              <a:solidFill>
                <a:srgbClr val="C00000"/>
              </a:solidFill>
            </a:rPr>
            <a:t>20 </a:t>
          </a:r>
          <a:r>
            <a:rPr lang="es-ES" sz="1800" b="1" kern="1200" dirty="0" err="1">
              <a:solidFill>
                <a:srgbClr val="C00000"/>
              </a:solidFill>
            </a:rPr>
            <a:t>sem</a:t>
          </a:r>
          <a:r>
            <a:rPr lang="es-ES" sz="1800" b="1" kern="1200" dirty="0">
              <a:solidFill>
                <a:srgbClr val="C00000"/>
              </a:solidFill>
            </a:rPr>
            <a:t> de gestación </a:t>
          </a:r>
        </a:p>
        <a:p>
          <a:pPr marL="0" lvl="0" indent="0" algn="ctr" defTabSz="1600200">
            <a:lnSpc>
              <a:spcPct val="90000"/>
            </a:lnSpc>
            <a:spcBef>
              <a:spcPct val="0"/>
            </a:spcBef>
            <a:spcAft>
              <a:spcPct val="35000"/>
            </a:spcAft>
            <a:buNone/>
          </a:pPr>
          <a:endParaRPr lang="es-ES" sz="2800" kern="1200" dirty="0"/>
        </a:p>
      </dsp:txBody>
      <dsp:txXfrm>
        <a:off x="3797633" y="1059260"/>
        <a:ext cx="3816068" cy="2460385"/>
      </dsp:txXfrm>
    </dsp:sp>
    <dsp:sp modelId="{E7696577-929D-42AE-A70A-FE790B1E1097}">
      <dsp:nvSpPr>
        <dsp:cNvPr id="0" name=""/>
        <dsp:cNvSpPr/>
      </dsp:nvSpPr>
      <dsp:spPr>
        <a:xfrm rot="1569499" flipH="1" flipV="1">
          <a:off x="1777513" y="1914849"/>
          <a:ext cx="1364517" cy="623075"/>
        </a:xfrm>
        <a:prstGeom prst="leftArrow">
          <a:avLst>
            <a:gd name="adj1" fmla="val 60000"/>
            <a:gd name="adj2" fmla="val 50000"/>
          </a:avLst>
        </a:prstGeom>
        <a:solidFill>
          <a:srgbClr val="FFFF00"/>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5D17AC9B-9D4A-4D10-A08E-0F33F05B2017}">
      <dsp:nvSpPr>
        <dsp:cNvPr id="0" name=""/>
        <dsp:cNvSpPr/>
      </dsp:nvSpPr>
      <dsp:spPr>
        <a:xfrm>
          <a:off x="360033" y="114244"/>
          <a:ext cx="3756125" cy="1661282"/>
        </a:xfrm>
        <a:prstGeom prst="roundRect">
          <a:avLst>
            <a:gd name="adj" fmla="val 10000"/>
          </a:avLst>
        </a:prstGeom>
        <a:solidFill>
          <a:schemeClr val="accent1">
            <a:lumMod val="60000"/>
            <a:lumOff val="40000"/>
          </a:schemeClr>
        </a:solidFill>
        <a:ln w="12700" cap="flat" cmpd="sng" algn="ctr">
          <a:solidFill>
            <a:schemeClr val="accent1"/>
          </a:solidFill>
          <a:prstDash val="solid"/>
        </a:ln>
        <a:effectLst>
          <a:outerShdw blurRad="95000" rotWithShape="0">
            <a:srgbClr val="000000">
              <a:alpha val="50000"/>
            </a:srgbClr>
          </a:outerShdw>
          <a:softEdge rad="12700"/>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1066800">
            <a:lnSpc>
              <a:spcPct val="100000"/>
            </a:lnSpc>
            <a:spcBef>
              <a:spcPct val="0"/>
            </a:spcBef>
            <a:spcAft>
              <a:spcPct val="35000"/>
            </a:spcAft>
            <a:buNone/>
          </a:pPr>
          <a:r>
            <a:rPr lang="es-ES" sz="2400" b="1" kern="1200" dirty="0">
              <a:solidFill>
                <a:schemeClr val="bg1"/>
              </a:solidFill>
              <a:latin typeface="+mn-lt"/>
            </a:rPr>
            <a:t>HTA crónica</a:t>
          </a:r>
        </a:p>
        <a:p>
          <a:pPr marL="0" lvl="0" indent="0" algn="l" defTabSz="1066800">
            <a:lnSpc>
              <a:spcPct val="100000"/>
            </a:lnSpc>
            <a:spcBef>
              <a:spcPct val="0"/>
            </a:spcBef>
            <a:spcAft>
              <a:spcPct val="35000"/>
            </a:spcAft>
            <a:buNone/>
          </a:pPr>
          <a:r>
            <a:rPr lang="es-ES" sz="1600" b="0" kern="1200" dirty="0">
              <a:latin typeface="Arial Narrow" panose="020B0606020202030204" pitchFamily="34" charset="0"/>
              <a:cs typeface="Times New Roman" pitchFamily="18" charset="0"/>
            </a:rPr>
            <a:t>Previa a la gestación </a:t>
          </a:r>
          <a:r>
            <a:rPr lang="es-ES" sz="1600" b="0" kern="1200" dirty="0" err="1">
              <a:latin typeface="Arial Narrow" panose="020B0606020202030204" pitchFamily="34" charset="0"/>
              <a:cs typeface="Times New Roman" pitchFamily="18" charset="0"/>
            </a:rPr>
            <a:t>ó</a:t>
          </a:r>
          <a:endParaRPr lang="es-ES" sz="1600" b="0" kern="1200" dirty="0">
            <a:latin typeface="Arial Narrow" panose="020B0606020202030204" pitchFamily="34" charset="0"/>
            <a:cs typeface="Times New Roman" pitchFamily="18" charset="0"/>
          </a:endParaRPr>
        </a:p>
        <a:p>
          <a:pPr marL="0" lvl="0" indent="0" algn="l" defTabSz="1066800">
            <a:lnSpc>
              <a:spcPct val="100000"/>
            </a:lnSpc>
            <a:spcBef>
              <a:spcPct val="0"/>
            </a:spcBef>
            <a:spcAft>
              <a:spcPct val="35000"/>
            </a:spcAft>
            <a:buNone/>
          </a:pPr>
          <a:r>
            <a:rPr lang="es-ES" sz="1600" b="0" kern="1200" dirty="0">
              <a:latin typeface="Arial Narrow" panose="020B0606020202030204" pitchFamily="34" charset="0"/>
              <a:cs typeface="Times New Roman" pitchFamily="18" charset="0"/>
            </a:rPr>
            <a:t>Aparece antes de la 20 semana de gestación </a:t>
          </a:r>
          <a:r>
            <a:rPr lang="es-ES" sz="1600" b="0" kern="1200" dirty="0" err="1">
              <a:latin typeface="Arial Narrow" panose="020B0606020202030204" pitchFamily="34" charset="0"/>
              <a:cs typeface="Times New Roman" pitchFamily="18" charset="0"/>
            </a:rPr>
            <a:t>ó</a:t>
          </a:r>
          <a:endParaRPr lang="es-ES" sz="1600" b="0" kern="1200" dirty="0">
            <a:latin typeface="Arial Narrow" panose="020B0606020202030204" pitchFamily="34" charset="0"/>
            <a:cs typeface="Times New Roman" pitchFamily="18" charset="0"/>
          </a:endParaRPr>
        </a:p>
        <a:p>
          <a:pPr marL="0" lvl="0" indent="0" algn="l" defTabSz="1066800">
            <a:lnSpc>
              <a:spcPct val="100000"/>
            </a:lnSpc>
            <a:spcBef>
              <a:spcPct val="0"/>
            </a:spcBef>
            <a:spcAft>
              <a:spcPct val="35000"/>
            </a:spcAft>
            <a:buNone/>
          </a:pPr>
          <a:r>
            <a:rPr lang="es-ES" sz="1600" b="0" kern="1200" dirty="0">
              <a:latin typeface="Arial Narrow" panose="020B0606020202030204" pitchFamily="34" charset="0"/>
              <a:cs typeface="Times New Roman" pitchFamily="18" charset="0"/>
            </a:rPr>
            <a:t>después de la 20 </a:t>
          </a:r>
          <a:r>
            <a:rPr lang="es-ES" sz="1600" b="0" kern="1200" dirty="0" err="1">
              <a:latin typeface="Arial Narrow" panose="020B0606020202030204" pitchFamily="34" charset="0"/>
              <a:cs typeface="Times New Roman" pitchFamily="18" charset="0"/>
            </a:rPr>
            <a:t>sem</a:t>
          </a:r>
          <a:r>
            <a:rPr lang="es-ES" sz="1600" b="0" kern="1200" dirty="0">
              <a:latin typeface="Arial Narrow" panose="020B0606020202030204" pitchFamily="34" charset="0"/>
              <a:cs typeface="Times New Roman" pitchFamily="18" charset="0"/>
            </a:rPr>
            <a:t> de gestación, persistiendo más de 12 semanas posparto</a:t>
          </a:r>
        </a:p>
      </dsp:txBody>
      <dsp:txXfrm>
        <a:off x="408690" y="162901"/>
        <a:ext cx="3658811" cy="1563968"/>
      </dsp:txXfrm>
    </dsp:sp>
    <dsp:sp modelId="{A9BD4ECA-15C0-4DBE-929B-00B256F057FD}">
      <dsp:nvSpPr>
        <dsp:cNvPr id="0" name=""/>
        <dsp:cNvSpPr/>
      </dsp:nvSpPr>
      <dsp:spPr>
        <a:xfrm rot="20241761">
          <a:off x="8166961" y="2133850"/>
          <a:ext cx="1904852" cy="673929"/>
        </a:xfrm>
        <a:prstGeom prst="leftArrow">
          <a:avLst>
            <a:gd name="adj1" fmla="val 60000"/>
            <a:gd name="adj2" fmla="val 50000"/>
          </a:avLst>
        </a:prstGeom>
        <a:solidFill>
          <a:srgbClr val="FFFF00"/>
        </a:solidFill>
        <a:ln>
          <a:solidFill>
            <a:srgbClr val="FFFF00"/>
          </a:solid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103765AE-102F-45C0-B49D-D8CA238FB321}">
      <dsp:nvSpPr>
        <dsp:cNvPr id="0" name=""/>
        <dsp:cNvSpPr/>
      </dsp:nvSpPr>
      <dsp:spPr>
        <a:xfrm>
          <a:off x="7506899" y="-89148"/>
          <a:ext cx="3415813" cy="1830411"/>
        </a:xfrm>
        <a:prstGeom prst="roundRect">
          <a:avLst>
            <a:gd name="adj" fmla="val 10000"/>
          </a:avLst>
        </a:prstGeom>
        <a:solidFill>
          <a:schemeClr val="accent1">
            <a:lumMod val="60000"/>
            <a:lumOff val="40000"/>
          </a:schemeClr>
        </a:solidFill>
        <a:ln w="12700" cap="flat" cmpd="sng" algn="ctr">
          <a:solidFill>
            <a:schemeClr val="accent1"/>
          </a:solidFill>
          <a:prstDash val="solid"/>
        </a:ln>
        <a:effectLst>
          <a:outerShdw blurRad="95000" rotWithShape="0">
            <a:srgbClr val="000000">
              <a:alpha val="50000"/>
            </a:srgbClr>
          </a:outerShdw>
          <a:softEdge rad="12700"/>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endParaRPr lang="es-ES" sz="1600" b="1" kern="1200" dirty="0"/>
        </a:p>
        <a:p>
          <a:pPr marL="0" lvl="0" indent="0" algn="l" defTabSz="711200">
            <a:lnSpc>
              <a:spcPct val="90000"/>
            </a:lnSpc>
            <a:spcBef>
              <a:spcPct val="0"/>
            </a:spcBef>
            <a:spcAft>
              <a:spcPct val="35000"/>
            </a:spcAft>
            <a:buNone/>
          </a:pPr>
          <a:endParaRPr lang="es-ES" sz="1600" b="1" kern="1200" dirty="0"/>
        </a:p>
        <a:p>
          <a:pPr marL="0" lvl="0" indent="0" algn="l" defTabSz="711200">
            <a:lnSpc>
              <a:spcPct val="90000"/>
            </a:lnSpc>
            <a:spcBef>
              <a:spcPct val="0"/>
            </a:spcBef>
            <a:spcAft>
              <a:spcPct val="35000"/>
            </a:spcAft>
            <a:buNone/>
          </a:pPr>
          <a:endParaRPr lang="es-ES" sz="1600" b="1" kern="1200" dirty="0"/>
        </a:p>
        <a:p>
          <a:pPr marL="0" lvl="0" indent="0" algn="l" defTabSz="711200">
            <a:lnSpc>
              <a:spcPct val="100000"/>
            </a:lnSpc>
            <a:spcBef>
              <a:spcPct val="0"/>
            </a:spcBef>
            <a:spcAft>
              <a:spcPct val="35000"/>
            </a:spcAft>
            <a:buNone/>
          </a:pPr>
          <a:r>
            <a:rPr lang="es-ES" sz="2400" b="1" kern="1200" dirty="0">
              <a:solidFill>
                <a:schemeClr val="bg1"/>
              </a:solidFill>
            </a:rPr>
            <a:t>HTA gestacional             </a:t>
          </a:r>
          <a:r>
            <a:rPr lang="es-ES" sz="1600" b="0" kern="1200" dirty="0">
              <a:latin typeface="Times New Roman" pitchFamily="18" charset="0"/>
              <a:cs typeface="Times New Roman" pitchFamily="18" charset="0"/>
            </a:rPr>
            <a:t>Aparición de </a:t>
          </a:r>
          <a:r>
            <a:rPr lang="es-ES" sz="1600" b="0" kern="1200" dirty="0" err="1">
              <a:latin typeface="Times New Roman" pitchFamily="18" charset="0"/>
              <a:cs typeface="Times New Roman" pitchFamily="18" charset="0"/>
            </a:rPr>
            <a:t>novo</a:t>
          </a:r>
          <a:r>
            <a:rPr lang="es-ES" sz="1600" b="0" kern="1200" dirty="0">
              <a:latin typeface="Times New Roman" pitchFamily="18" charset="0"/>
              <a:cs typeface="Times New Roman" pitchFamily="18" charset="0"/>
            </a:rPr>
            <a:t> </a:t>
          </a:r>
        </a:p>
        <a:p>
          <a:pPr marL="0" lvl="0" indent="0" algn="l" defTabSz="711200">
            <a:lnSpc>
              <a:spcPct val="90000"/>
            </a:lnSpc>
            <a:spcBef>
              <a:spcPct val="0"/>
            </a:spcBef>
            <a:spcAft>
              <a:spcPct val="35000"/>
            </a:spcAft>
            <a:buNone/>
          </a:pPr>
          <a:r>
            <a:rPr lang="es-ES" sz="1600" b="0" kern="1200" dirty="0">
              <a:latin typeface="Times New Roman" pitchFamily="18" charset="0"/>
              <a:cs typeface="Times New Roman" pitchFamily="18" charset="0"/>
            </a:rPr>
            <a:t>Aparece antes de la 20 semana de gestación y se corrige antes de las 12 semanas posparto</a:t>
          </a:r>
          <a:endParaRPr lang="es-ES" sz="1600" b="1" kern="1200" dirty="0"/>
        </a:p>
        <a:p>
          <a:pPr marL="0" lvl="0" indent="0" algn="l" defTabSz="711200">
            <a:lnSpc>
              <a:spcPct val="90000"/>
            </a:lnSpc>
            <a:spcBef>
              <a:spcPct val="0"/>
            </a:spcBef>
            <a:spcAft>
              <a:spcPct val="35000"/>
            </a:spcAft>
            <a:buNone/>
          </a:pPr>
          <a:endParaRPr lang="es-ES" sz="1600" b="1" kern="1200" dirty="0"/>
        </a:p>
        <a:p>
          <a:pPr marL="0" lvl="0" indent="0" algn="l" defTabSz="711200">
            <a:lnSpc>
              <a:spcPct val="90000"/>
            </a:lnSpc>
            <a:spcBef>
              <a:spcPct val="0"/>
            </a:spcBef>
            <a:spcAft>
              <a:spcPct val="35000"/>
            </a:spcAft>
            <a:buNone/>
          </a:pPr>
          <a:endParaRPr lang="es-ES" sz="1600" b="1" kern="1200" dirty="0"/>
        </a:p>
        <a:p>
          <a:pPr marL="0" lvl="0" indent="0" algn="l" defTabSz="711200">
            <a:lnSpc>
              <a:spcPct val="90000"/>
            </a:lnSpc>
            <a:spcBef>
              <a:spcPct val="0"/>
            </a:spcBef>
            <a:spcAft>
              <a:spcPct val="35000"/>
            </a:spcAft>
            <a:buNone/>
          </a:pPr>
          <a:endParaRPr lang="es-ES" sz="2000" b="1" kern="1200" dirty="0"/>
        </a:p>
      </dsp:txBody>
      <dsp:txXfrm>
        <a:off x="7560510" y="-35537"/>
        <a:ext cx="3308591" cy="1723189"/>
      </dsp:txXfrm>
    </dsp:sp>
    <dsp:sp modelId="{AE7B24AC-81A4-4D16-A7C3-D2F57B48E46F}">
      <dsp:nvSpPr>
        <dsp:cNvPr id="0" name=""/>
        <dsp:cNvSpPr/>
      </dsp:nvSpPr>
      <dsp:spPr>
        <a:xfrm rot="7816452">
          <a:off x="3732985" y="3774459"/>
          <a:ext cx="639721" cy="673929"/>
        </a:xfrm>
        <a:prstGeom prst="leftArrow">
          <a:avLst>
            <a:gd name="adj1" fmla="val 60000"/>
            <a:gd name="adj2" fmla="val 50000"/>
          </a:avLst>
        </a:prstGeom>
        <a:solidFill>
          <a:schemeClr val="accent1">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62F9C3BD-D711-4711-B1D8-1B3FABA43609}">
      <dsp:nvSpPr>
        <dsp:cNvPr id="0" name=""/>
        <dsp:cNvSpPr/>
      </dsp:nvSpPr>
      <dsp:spPr>
        <a:xfrm>
          <a:off x="2523213" y="3699670"/>
          <a:ext cx="2902413" cy="1266125"/>
        </a:xfrm>
        <a:prstGeom prst="roundRect">
          <a:avLst>
            <a:gd name="adj" fmla="val 10000"/>
          </a:avLst>
        </a:prstGeom>
        <a:solidFill>
          <a:schemeClr val="accent6">
            <a:lumMod val="20000"/>
            <a:lumOff val="80000"/>
          </a:schemeClr>
        </a:solidFill>
        <a:ln w="12700" cap="flat" cmpd="sng" algn="ctr">
          <a:noFill/>
          <a:prstDash val="solid"/>
        </a:ln>
        <a:effectLst>
          <a:outerShdw blurRad="95000" rotWithShape="0">
            <a:srgbClr val="000000">
              <a:alpha val="50000"/>
            </a:srgbClr>
          </a:outerShdw>
          <a:softEdge rad="12700"/>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rPr>
            <a:t>Eclampsia</a:t>
          </a:r>
        </a:p>
        <a:p>
          <a:pPr marL="0" lvl="0" indent="0" algn="ctr" defTabSz="1066800">
            <a:lnSpc>
              <a:spcPct val="90000"/>
            </a:lnSpc>
            <a:spcBef>
              <a:spcPct val="0"/>
            </a:spcBef>
            <a:spcAft>
              <a:spcPct val="35000"/>
            </a:spcAft>
            <a:buNone/>
          </a:pPr>
          <a:r>
            <a:rPr lang="es-ES" sz="1600" kern="1200" dirty="0">
              <a:latin typeface="+mj-lt"/>
            </a:rPr>
            <a:t>Aparición de </a:t>
          </a:r>
          <a:r>
            <a:rPr lang="es-ES" sz="1600" kern="1200" dirty="0" err="1">
              <a:latin typeface="+mj-lt"/>
            </a:rPr>
            <a:t>novo</a:t>
          </a:r>
          <a:r>
            <a:rPr lang="es-ES" sz="1600" kern="1200" dirty="0">
              <a:latin typeface="+mj-lt"/>
            </a:rPr>
            <a:t> de convulsiones tónico-clónicas, no atribuibles a otras causas</a:t>
          </a:r>
        </a:p>
      </dsp:txBody>
      <dsp:txXfrm>
        <a:off x="2560297" y="3736754"/>
        <a:ext cx="2828245" cy="11919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38F46FF1-CAAA-43D0-BF00-513DDF987872}"/>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0828201C-8A31-4E22-A778-F32471227CD7}"/>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977EAE0F-02DC-461D-A113-2710C0142E92}" type="datetimeFigureOut">
              <a:rPr lang="es-ES"/>
              <a:pPr>
                <a:defRPr/>
              </a:pPr>
              <a:t>16/05/2022</a:t>
            </a:fld>
            <a:endParaRPr lang="es-ES" dirty="0"/>
          </a:p>
        </p:txBody>
      </p:sp>
      <p:sp>
        <p:nvSpPr>
          <p:cNvPr id="4" name="3 Marcador de imagen de diapositiva">
            <a:extLst>
              <a:ext uri="{FF2B5EF4-FFF2-40B4-BE49-F238E27FC236}">
                <a16:creationId xmlns:a16="http://schemas.microsoft.com/office/drawing/2014/main" id="{F3B998D4-C50D-4417-B7FC-B67678E4C578}"/>
              </a:ext>
            </a:extLst>
          </p:cNvPr>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es-ES" noProof="0" dirty="0"/>
          </a:p>
        </p:txBody>
      </p:sp>
      <p:sp>
        <p:nvSpPr>
          <p:cNvPr id="5" name="4 Marcador de notas">
            <a:extLst>
              <a:ext uri="{FF2B5EF4-FFF2-40B4-BE49-F238E27FC236}">
                <a16:creationId xmlns:a16="http://schemas.microsoft.com/office/drawing/2014/main" id="{3A055465-3F45-42B8-AF83-922F277D57D3}"/>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77C38B48-A105-4E41-BD02-2DB66D6B8CB2}"/>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5A429ABB-6A23-4F64-89D7-4E85123CC364}"/>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3BA287F3-4328-4E27-A210-8CBCB62C0421}"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atic.elsevier.es/nefro/monografias/1/317/1802.p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4BA63978-3621-42DA-BB3C-968121454B7B}"/>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3EB9B45C-A58B-40C1-B754-444FB2517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índice que seguiremos en la presentación es el siguiente</a:t>
            </a:r>
          </a:p>
        </p:txBody>
      </p:sp>
      <p:sp>
        <p:nvSpPr>
          <p:cNvPr id="6148" name="Marcador de número de diapositiva 3">
            <a:extLst>
              <a:ext uri="{FF2B5EF4-FFF2-40B4-BE49-F238E27FC236}">
                <a16:creationId xmlns:a16="http://schemas.microsoft.com/office/drawing/2014/main" id="{ED6DAE95-5060-42D6-9253-10194543D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F24481-8897-4F24-9878-AEBE8965A5DB}" type="slidenum">
              <a:rPr lang="es-ES" altLang="es-ES"/>
              <a:pPr/>
              <a:t>2</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11</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solidFill>
                  <a:srgbClr val="000000"/>
                </a:solidFill>
                <a:effectLst/>
                <a:latin typeface="Calibri" panose="020F0502020204030204" pitchFamily="34" charset="0"/>
                <a:ea typeface="Times New Roman" panose="02020603050405020304" pitchFamily="18" charset="0"/>
              </a:rPr>
              <a:t>El pronóstico de la preeclampsia es malo. Existen condiciones clínicas y analíticas que confieren criterios de gravedad a la PE. Se considera </a:t>
            </a:r>
            <a:r>
              <a:rPr lang="es-ES" sz="1200" dirty="0">
                <a:effectLst/>
                <a:latin typeface="Calibri" panose="020F0502020204030204" pitchFamily="34" charset="0"/>
                <a:ea typeface="Calibri" panose="020F0502020204030204" pitchFamily="34" charset="0"/>
              </a:rPr>
              <a:t>PE grave (PEG), cuando la paciente presenta alguno de los criterios de gravedad, lo que aumentan aún más el riego de morbimortalidad </a:t>
            </a:r>
            <a:r>
              <a:rPr lang="es-ES" sz="1200" dirty="0">
                <a:solidFill>
                  <a:srgbClr val="000000"/>
                </a:solidFill>
                <a:effectLst/>
                <a:latin typeface="Calibri" panose="020F0502020204030204" pitchFamily="34" charset="0"/>
                <a:ea typeface="Times New Roman" panose="02020603050405020304" pitchFamily="18" charset="0"/>
              </a:rPr>
              <a:t>materno-perinatal</a:t>
            </a:r>
            <a:endParaRPr lang="es-ES" dirty="0"/>
          </a:p>
          <a:p>
            <a:pPr eaLnBrk="1" hangingPunct="1"/>
            <a:endParaRPr lang="es-ES" altLang="es-ES" dirty="0"/>
          </a:p>
        </p:txBody>
      </p:sp>
    </p:spTree>
    <p:extLst>
      <p:ext uri="{BB962C8B-B14F-4D97-AF65-F5344CB8AC3E}">
        <p14:creationId xmlns:p14="http://schemas.microsoft.com/office/powerpoint/2010/main" val="2947461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12</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dirty="0"/>
              <a:t>Existen diferentes factores predisponentes para el desarrollo de preeclampsia., que pueden clasificarse tal como se ve en la diapositiva en factores de alto o moderado riesgo.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err="1">
                <a:solidFill>
                  <a:schemeClr val="bg1"/>
                </a:solidFill>
              </a:rPr>
              <a:t>Bartsch</a:t>
            </a:r>
            <a:r>
              <a:rPr lang="es-ES" dirty="0">
                <a:solidFill>
                  <a:schemeClr val="bg1"/>
                </a:solidFill>
              </a:rPr>
              <a:t> E et al. en una revisión sistemática de 92 estudios en los que se recogen más de 22 millones de gestaciones, analizan 16 factores de riesgo conocidos de PE y establecen el riesgo relativo que tiene cada uno de ellos de desarrollarla. El factor de riesgo más frecuentemente encontrado era la </a:t>
            </a:r>
            <a:r>
              <a:rPr lang="es-ES" dirty="0" err="1">
                <a:solidFill>
                  <a:schemeClr val="bg1"/>
                </a:solidFill>
              </a:rPr>
              <a:t>nuliparidad</a:t>
            </a:r>
            <a:r>
              <a:rPr lang="es-ES" dirty="0">
                <a:solidFill>
                  <a:schemeClr val="bg1"/>
                </a:solidFill>
              </a:rPr>
              <a:t>. Sin embargo, los que tenían mayor magnitud de efecto eran el antecedente de preeclampsia previa (OR 8,4; 7,1- 9,9) la HTA crónica (OR 5,1; 4-6,5), la diabetes pregestacional (OR 3,7; 3,1-4,3), la obesidad (OR 2,8; 2,6-3,1), el síndrome antifosfolípido (OR 2,8; 1,8-4,3) y la FIV (OR 1,8; 1,6-2,1). En base a la magnitud de efecto de cada uno de ellos, la </a:t>
            </a:r>
            <a:r>
              <a:rPr lang="es-ES" dirty="0" err="1">
                <a:solidFill>
                  <a:schemeClr val="bg1"/>
                </a:solidFill>
              </a:rPr>
              <a:t>National</a:t>
            </a:r>
            <a:r>
              <a:rPr lang="es-ES" dirty="0">
                <a:solidFill>
                  <a:schemeClr val="bg1"/>
                </a:solidFill>
              </a:rPr>
              <a:t> </a:t>
            </a:r>
            <a:r>
              <a:rPr lang="es-ES" dirty="0" err="1">
                <a:solidFill>
                  <a:schemeClr val="bg1"/>
                </a:solidFill>
              </a:rPr>
              <a:t>Institute</a:t>
            </a:r>
            <a:r>
              <a:rPr lang="es-ES" dirty="0">
                <a:solidFill>
                  <a:schemeClr val="bg1"/>
                </a:solidFill>
              </a:rPr>
              <a:t> </a:t>
            </a:r>
            <a:r>
              <a:rPr lang="es-ES" dirty="0" err="1">
                <a:solidFill>
                  <a:schemeClr val="bg1"/>
                </a:solidFill>
              </a:rPr>
              <a:t>for</a:t>
            </a:r>
            <a:r>
              <a:rPr lang="es-ES" dirty="0">
                <a:solidFill>
                  <a:schemeClr val="bg1"/>
                </a:solidFill>
              </a:rPr>
              <a:t> </a:t>
            </a:r>
            <a:r>
              <a:rPr lang="es-ES" dirty="0" err="1">
                <a:solidFill>
                  <a:schemeClr val="bg1"/>
                </a:solidFill>
              </a:rPr>
              <a:t>Health</a:t>
            </a:r>
            <a:r>
              <a:rPr lang="es-ES" dirty="0">
                <a:solidFill>
                  <a:schemeClr val="bg1"/>
                </a:solidFill>
              </a:rPr>
              <a:t> and Care </a:t>
            </a:r>
            <a:r>
              <a:rPr lang="es-ES" dirty="0" err="1">
                <a:solidFill>
                  <a:schemeClr val="bg1"/>
                </a:solidFill>
              </a:rPr>
              <a:t>Excellence</a:t>
            </a:r>
            <a:r>
              <a:rPr lang="es-ES" dirty="0">
                <a:solidFill>
                  <a:schemeClr val="bg1"/>
                </a:solidFill>
              </a:rPr>
              <a:t> (NICE) </a:t>
            </a:r>
            <a:r>
              <a:rPr lang="es-ES" dirty="0" err="1">
                <a:solidFill>
                  <a:schemeClr val="bg1"/>
                </a:solidFill>
              </a:rPr>
              <a:t>guidelines</a:t>
            </a:r>
            <a:r>
              <a:rPr lang="es-ES" dirty="0">
                <a:solidFill>
                  <a:schemeClr val="bg1"/>
                </a:solidFill>
              </a:rPr>
              <a:t> revisada en 2019, establece una clasificación en factores de alto y moderado riesgo de preeclampsia</a:t>
            </a:r>
          </a:p>
          <a:p>
            <a:pPr eaLnBrk="1" hangingPunct="1"/>
            <a:endParaRPr lang="es-ES" altLang="es-ES" dirty="0"/>
          </a:p>
        </p:txBody>
      </p:sp>
    </p:spTree>
    <p:extLst>
      <p:ext uri="{BB962C8B-B14F-4D97-AF65-F5344CB8AC3E}">
        <p14:creationId xmlns:p14="http://schemas.microsoft.com/office/powerpoint/2010/main" val="386728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13</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Se distinguen dos fases en su etiopatogenia: </a:t>
            </a:r>
            <a:r>
              <a:rPr lang="es-ES" b="1" dirty="0"/>
              <a:t>una primera etapa, precoz, que acontece en el primer trimestre de gestación y que está caracterizada por una placentación anómala</a:t>
            </a:r>
            <a:r>
              <a:rPr lang="es-ES" dirty="0"/>
              <a:t>. El resultado final de esta primera etapa es la aparición de una </a:t>
            </a:r>
            <a:r>
              <a:rPr lang="es-ES" b="1" dirty="0"/>
              <a:t>isquemia placentaria, que va a producir, por un lado, un flujo sanguíneo reducido para el desarrollo adecuado del feto,</a:t>
            </a:r>
            <a:r>
              <a:rPr lang="es-ES" altLang="es-ES" dirty="0"/>
              <a:t> que va a ser responsable de la mayor parte de complicaciones perinatales que pueden observarse en la preeclampsia</a:t>
            </a:r>
            <a:r>
              <a:rPr lang="es-ES" b="1" dirty="0"/>
              <a:t>  </a:t>
            </a:r>
            <a:r>
              <a:rPr lang="es-ES" dirty="0"/>
              <a:t>y </a:t>
            </a:r>
            <a:r>
              <a:rPr lang="es-ES" b="1" dirty="0"/>
              <a:t>por otro lado, va a intervenir en la liberación a la circulación materna de factores angiogénicos y proinflamatorios responsables del síndrome materno, la segunda fase en la patogenia de la PE</a:t>
            </a:r>
            <a:r>
              <a:rPr lang="es-ES" dirty="0"/>
              <a:t>. Esta segunda etapa, que se produce en el segundo y tercer trimestre de gestación, está caracterizada fundamentalmente por un </a:t>
            </a:r>
            <a:r>
              <a:rPr lang="es-ES" b="1" dirty="0" err="1"/>
              <a:t>disbalance</a:t>
            </a:r>
            <a:r>
              <a:rPr lang="es-ES" b="1" dirty="0"/>
              <a:t> de factores angiogénicos</a:t>
            </a:r>
            <a:r>
              <a:rPr lang="es-ES" dirty="0"/>
              <a:t>, Como consecuencia de este </a:t>
            </a:r>
            <a:r>
              <a:rPr lang="es-ES" dirty="0" err="1"/>
              <a:t>disbalance</a:t>
            </a:r>
            <a:r>
              <a:rPr lang="es-ES" dirty="0"/>
              <a:t> angiogénico se va a producir una </a:t>
            </a:r>
            <a:r>
              <a:rPr lang="es-ES" b="1" dirty="0"/>
              <a:t>disfunción endotelial sistémica responsable de las manifestaciones clínicas maternas características de la preeclampsia</a:t>
            </a:r>
            <a:endParaRPr lang="es-ES" altLang="es-ES" dirty="0"/>
          </a:p>
        </p:txBody>
      </p:sp>
    </p:spTree>
    <p:extLst>
      <p:ext uri="{BB962C8B-B14F-4D97-AF65-F5344CB8AC3E}">
        <p14:creationId xmlns:p14="http://schemas.microsoft.com/office/powerpoint/2010/main" val="376320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Dentro de las complicaciones maternas las más frecuentes son las nefrológicas.</a:t>
            </a:r>
            <a:r>
              <a:rPr lang="es-ES" dirty="0"/>
              <a:t> Se produce una </a:t>
            </a:r>
            <a:r>
              <a:rPr lang="es-ES" dirty="0" err="1"/>
              <a:t>endoteliosis</a:t>
            </a:r>
            <a:r>
              <a:rPr lang="es-ES" dirty="0"/>
              <a:t> glomerular y una alteración </a:t>
            </a:r>
            <a:r>
              <a:rPr lang="es-ES" dirty="0" err="1"/>
              <a:t>podocitaria</a:t>
            </a:r>
            <a:r>
              <a:rPr lang="es-ES" dirty="0"/>
              <a:t> responsable de la proteinuria. </a:t>
            </a:r>
          </a:p>
          <a:p>
            <a:r>
              <a:rPr lang="es-ES" dirty="0"/>
              <a:t>El FRA en la preeclampsia con frecuencia está infradiagnosticado</a:t>
            </a:r>
          </a:p>
        </p:txBody>
      </p:sp>
      <p:sp>
        <p:nvSpPr>
          <p:cNvPr id="4" name="Marcador de número de diapositiva 3"/>
          <p:cNvSpPr>
            <a:spLocks noGrp="1"/>
          </p:cNvSpPr>
          <p:nvPr>
            <p:ph type="sldNum" sz="quarter" idx="5"/>
          </p:nvPr>
        </p:nvSpPr>
        <p:spPr/>
        <p:txBody>
          <a:bodyPr/>
          <a:lstStyle/>
          <a:p>
            <a:pPr>
              <a:defRPr/>
            </a:pPr>
            <a:fld id="{3BA287F3-4328-4E27-A210-8CBCB62C0421}" type="slidenum">
              <a:rPr lang="es-ES" altLang="es-ES" smtClean="0"/>
              <a:pPr>
                <a:defRPr/>
              </a:pPr>
              <a:t>14</a:t>
            </a:fld>
            <a:endParaRPr lang="es-ES" altLang="es-ES"/>
          </a:p>
        </p:txBody>
      </p:sp>
    </p:spTree>
    <p:extLst>
      <p:ext uri="{BB962C8B-B14F-4D97-AF65-F5344CB8AC3E}">
        <p14:creationId xmlns:p14="http://schemas.microsoft.com/office/powerpoint/2010/main" val="122593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16</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solidFill>
                  <a:schemeClr val="bg1"/>
                </a:solidFill>
              </a:rPr>
              <a:t>Tanto la preeclampsia con criterios de gravedad como el síndrome HELLP, constituyen formas de MAT asociadas al embarazo.  Con frecuencia es difícil de diferenciarlas de las formas clásicas de MAT: PTT y el síndrome hemolítico urémico.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solidFill>
                  <a:schemeClr val="bg1"/>
                </a:solidFill>
              </a:rPr>
              <a:t>Una actividad de ADAMTs13 &lt;5-10% establece el diagnóstico de PTT. El estudio genético del complemento nos ayuda a identificar los casos de </a:t>
            </a:r>
            <a:r>
              <a:rPr lang="es-ES" sz="1200" dirty="0" err="1">
                <a:solidFill>
                  <a:schemeClr val="bg1"/>
                </a:solidFill>
              </a:rPr>
              <a:t>SHUa</a:t>
            </a:r>
            <a:r>
              <a:rPr lang="es-ES" sz="1200" dirty="0">
                <a:solidFill>
                  <a:schemeClr val="bg1"/>
                </a:solidFill>
              </a:rPr>
              <a:t>, pero sus resultados tardan semanas en obtenerse por lo que no ayuda en el diagnóstico diferencial inicial.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solidFill>
                  <a:schemeClr val="bg1"/>
                </a:solidFill>
              </a:rPr>
              <a:t>El tratamiento en caso de PE grave y HELLP es el parto. La rapidez con que se recupera el cuadro clínico tras el parto es clave a la hora de diferenciar PE grave/HELLP de PTT/SHU.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sz="1200" dirty="0">
              <a:solidFill>
                <a:schemeClr val="bg1"/>
              </a:solidFill>
            </a:endParaRPr>
          </a:p>
        </p:txBody>
      </p:sp>
    </p:spTree>
    <p:extLst>
      <p:ext uri="{BB962C8B-B14F-4D97-AF65-F5344CB8AC3E}">
        <p14:creationId xmlns:p14="http://schemas.microsoft.com/office/powerpoint/2010/main" val="115751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17</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solidFill>
                  <a:schemeClr val="bg1"/>
                </a:solidFill>
              </a:rPr>
              <a:t>El papel del nefrólogo debe empezar en el periodo pregestacional, cuando la paciente nos informa de su deseo de quedarse embarazada. Lo primero, suspender tratamientos que puedan favorecer el desarrollo de malformaciones congénitas. Estos fármacos deberán sustituirse por otros compatibles con la gestación. </a:t>
            </a:r>
          </a:p>
          <a:p>
            <a:r>
              <a:rPr lang="es-ES" dirty="0">
                <a:solidFill>
                  <a:schemeClr val="bg1"/>
                </a:solidFill>
              </a:rPr>
              <a:t>Las gestantes con HTA crónica tienen mayor riesgo de desarrollar PE.</a:t>
            </a:r>
            <a:r>
              <a:rPr lang="es-ES" sz="1200" dirty="0">
                <a:solidFill>
                  <a:schemeClr val="bg1"/>
                </a:solidFill>
              </a:rPr>
              <a:t> </a:t>
            </a:r>
            <a:r>
              <a:rPr lang="en-US" sz="1200" b="1" dirty="0"/>
              <a:t>Un 20–50% de </a:t>
            </a:r>
            <a:r>
              <a:rPr lang="en-US" sz="1200" b="1" dirty="0" err="1"/>
              <a:t>gestantes</a:t>
            </a:r>
            <a:r>
              <a:rPr lang="en-US" sz="1200" b="1" dirty="0"/>
              <a:t> con HTA </a:t>
            </a:r>
            <a:r>
              <a:rPr lang="en-US" sz="1200" b="1" dirty="0" err="1"/>
              <a:t>crónica</a:t>
            </a:r>
            <a:r>
              <a:rPr lang="en-US" sz="1200" b="1" dirty="0"/>
              <a:t> </a:t>
            </a:r>
            <a:r>
              <a:rPr lang="en-US" sz="1200" b="1" dirty="0" err="1"/>
              <a:t>pueden</a:t>
            </a:r>
            <a:r>
              <a:rPr lang="en-US" sz="1200" b="1" dirty="0"/>
              <a:t> </a:t>
            </a:r>
            <a:r>
              <a:rPr lang="en-US" sz="1200" b="1" dirty="0" err="1"/>
              <a:t>desarrollar</a:t>
            </a:r>
            <a:r>
              <a:rPr lang="en-US" sz="1200" b="1" dirty="0"/>
              <a:t> PE </a:t>
            </a:r>
            <a:r>
              <a:rPr lang="en-US" sz="1200" b="1" dirty="0" err="1"/>
              <a:t>sobreimpuesta</a:t>
            </a:r>
            <a:r>
              <a:rPr lang="en-US" sz="1200" b="1" dirty="0"/>
              <a:t>.</a:t>
            </a:r>
          </a:p>
          <a:p>
            <a:r>
              <a:rPr lang="en-US" sz="1200" b="1" dirty="0"/>
              <a:t> </a:t>
            </a:r>
            <a:r>
              <a:rPr lang="en-US" sz="1200" b="1" dirty="0" err="1"/>
              <a:t>En</a:t>
            </a:r>
            <a:r>
              <a:rPr lang="en-US" sz="1200" b="1" dirty="0"/>
              <a:t> </a:t>
            </a:r>
            <a:r>
              <a:rPr lang="en-US" sz="1200" b="1" dirty="0" err="1"/>
              <a:t>mujeres</a:t>
            </a:r>
            <a:r>
              <a:rPr lang="en-US" sz="1200" b="1" dirty="0"/>
              <a:t> con HTA </a:t>
            </a:r>
            <a:r>
              <a:rPr lang="en-US" sz="1200" b="1" dirty="0" err="1"/>
              <a:t>secundaria</a:t>
            </a:r>
            <a:r>
              <a:rPr lang="en-US" sz="1200" b="1" dirty="0"/>
              <a:t> o con </a:t>
            </a:r>
            <a:r>
              <a:rPr lang="en-US" sz="1200" b="1" dirty="0" err="1"/>
              <a:t>enfermedad</a:t>
            </a:r>
            <a:r>
              <a:rPr lang="en-US" sz="1200" b="1" dirty="0"/>
              <a:t> de </a:t>
            </a:r>
            <a:r>
              <a:rPr lang="en-US" sz="1200" b="1" dirty="0" err="1"/>
              <a:t>órgano</a:t>
            </a:r>
            <a:r>
              <a:rPr lang="en-US" sz="1200" b="1" dirty="0"/>
              <a:t> </a:t>
            </a:r>
            <a:r>
              <a:rPr lang="en-US" sz="1200" b="1" dirty="0" err="1"/>
              <a:t>diana</a:t>
            </a:r>
            <a:r>
              <a:rPr lang="en-US" sz="1200" b="1" dirty="0"/>
              <a:t>, </a:t>
            </a:r>
            <a:r>
              <a:rPr lang="en-US" sz="1200" b="1" dirty="0" err="1"/>
              <a:t>esta</a:t>
            </a:r>
            <a:r>
              <a:rPr lang="en-US" sz="1200" b="1" dirty="0"/>
              <a:t> </a:t>
            </a:r>
            <a:r>
              <a:rPr lang="en-US" sz="1200" b="1" dirty="0" err="1"/>
              <a:t>tasa</a:t>
            </a:r>
            <a:r>
              <a:rPr lang="en-US" sz="1200" b="1" dirty="0"/>
              <a:t> </a:t>
            </a:r>
            <a:r>
              <a:rPr lang="en-US" sz="1200" b="1" dirty="0" err="1"/>
              <a:t>puede</a:t>
            </a:r>
            <a:r>
              <a:rPr lang="en-US" sz="1200" b="1" dirty="0"/>
              <a:t> </a:t>
            </a:r>
            <a:r>
              <a:rPr lang="en-US" sz="1200" b="1" dirty="0" err="1"/>
              <a:t>aumentar</a:t>
            </a:r>
            <a:r>
              <a:rPr lang="en-US" sz="1200" b="1" dirty="0"/>
              <a:t> hasta un 75% . </a:t>
            </a:r>
            <a:r>
              <a:rPr lang="es-ES" sz="1200" dirty="0">
                <a:solidFill>
                  <a:schemeClr val="bg1"/>
                </a:solidFill>
              </a:rPr>
              <a:t>El nefrólogo deberá alertar sobre otros factores de riesgo que predispongan al desarrollo de una PE sobreañadida, como la existencia de proteinuria o insuficiencia renal.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dirty="0">
                <a:solidFill>
                  <a:schemeClr val="bg1"/>
                </a:solidFill>
              </a:rPr>
              <a:t>Otro punto importante de participación del nefrólogo es el despistaje de HTA secundaria. </a:t>
            </a:r>
          </a:p>
        </p:txBody>
      </p:sp>
    </p:spTree>
    <p:extLst>
      <p:ext uri="{BB962C8B-B14F-4D97-AF65-F5344CB8AC3E}">
        <p14:creationId xmlns:p14="http://schemas.microsoft.com/office/powerpoint/2010/main" val="4204474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18</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dirty="0"/>
              <a:t>En la gestante con HTA crónica, la dieta hiposódica y el reposo relativo no ofrecen ningún beneficio. Lo único que ha demostrado eficacia en prevención del desarrollo de preeclampsia en la HTA crónica es el uso de aspirina 100-150 mg día iniciada precozmente.</a:t>
            </a:r>
          </a:p>
        </p:txBody>
      </p:sp>
    </p:spTree>
    <p:extLst>
      <p:ext uri="{BB962C8B-B14F-4D97-AF65-F5344CB8AC3E}">
        <p14:creationId xmlns:p14="http://schemas.microsoft.com/office/powerpoint/2010/main" val="109095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19</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dirty="0">
                <a:solidFill>
                  <a:schemeClr val="bg1"/>
                </a:solidFill>
              </a:rPr>
              <a:t>En primer lugar, se deben identificar aquellos factores de riesgo que predispongan al desarrollo de una PE sobreimpuesta. En caso de sospecha, realizar cribado mediante pruebas basadas en el factor de crecimiento placentario</a:t>
            </a:r>
            <a:endParaRPr lang="es-ES" altLang="es-ES" dirty="0"/>
          </a:p>
        </p:txBody>
      </p:sp>
    </p:spTree>
    <p:extLst>
      <p:ext uri="{BB962C8B-B14F-4D97-AF65-F5344CB8AC3E}">
        <p14:creationId xmlns:p14="http://schemas.microsoft.com/office/powerpoint/2010/main" val="3991043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20</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endParaRPr lang="es-ES" altLang="es-ES" dirty="0"/>
          </a:p>
        </p:txBody>
      </p:sp>
    </p:spTree>
    <p:extLst>
      <p:ext uri="{BB962C8B-B14F-4D97-AF65-F5344CB8AC3E}">
        <p14:creationId xmlns:p14="http://schemas.microsoft.com/office/powerpoint/2010/main" val="386770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21</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dirty="0">
                <a:solidFill>
                  <a:schemeClr val="bg1"/>
                </a:solidFill>
              </a:rPr>
              <a:t>En este periodo, hay que diferenciar si la paciente va a optar por </a:t>
            </a:r>
            <a:r>
              <a:rPr lang="es-ES" b="1" dirty="0">
                <a:solidFill>
                  <a:schemeClr val="bg1"/>
                </a:solidFill>
              </a:rPr>
              <a:t>la lactancia materna </a:t>
            </a:r>
            <a:r>
              <a:rPr lang="es-ES" dirty="0">
                <a:solidFill>
                  <a:schemeClr val="bg1"/>
                </a:solidFill>
              </a:rPr>
              <a:t>o no. En mujeres no lactantes, el tratamiento seguirá las mismas normas de la población general. Los antihipertensivos pueden pasar a la leche, pero la mayoría lo hacen a niveles muy bajos y es muy poco probable que tengan algún efecto clínico sobre el recién nacido. De cualquier modo, la paciente deberá ser informada. Existe una página web que informa del grado de seguridad de los fármacos con respecto a la lactancia. Hay que tener en cuenta que la mayoría de los medicamentos no se prueban en mujeres embarazadas o en periodo de lactancia, por lo que las advertencias que aparezcan en la ficha técnica con frecuencia no se deben a problemas de seguridad específicos o evidencia de daño.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b="1" dirty="0">
                <a:solidFill>
                  <a:schemeClr val="bg1"/>
                </a:solidFill>
              </a:rPr>
              <a:t>Opinión personal: </a:t>
            </a:r>
            <a:r>
              <a:rPr lang="es-ES" b="0" dirty="0">
                <a:solidFill>
                  <a:schemeClr val="bg1"/>
                </a:solidFill>
              </a:rPr>
              <a:t>Iniciar </a:t>
            </a:r>
            <a:r>
              <a:rPr lang="es-ES" dirty="0">
                <a:solidFill>
                  <a:schemeClr val="bg1"/>
                </a:solidFill>
              </a:rPr>
              <a:t>tratamiento con enalapril, asociando amlodipino si no se consigue un control adecuado. Se mantiene </a:t>
            </a:r>
            <a:r>
              <a:rPr lang="es-ES" dirty="0" err="1">
                <a:solidFill>
                  <a:schemeClr val="bg1"/>
                </a:solidFill>
              </a:rPr>
              <a:t>labetalol</a:t>
            </a:r>
            <a:r>
              <a:rPr lang="es-ES" dirty="0">
                <a:solidFill>
                  <a:schemeClr val="bg1"/>
                </a:solidFill>
              </a:rPr>
              <a:t> de rescate en casos de HTA persistente. En cuanto a los diuréticos, son fármacos seguros en la lactancia (www.elactancia.es) y, por consiguiente, no se debería desaconsejar su uso. </a:t>
            </a:r>
            <a:r>
              <a:rPr lang="es-ES" sz="1200" dirty="0">
                <a:solidFill>
                  <a:schemeClr val="bg1"/>
                </a:solidFill>
              </a:rPr>
              <a:t>Consiguen controlar la TA en pacientes que presentan signos de sobrecarga de volumen y que se mantienen hipertensas a pesar del tratamiento con </a:t>
            </a:r>
            <a:r>
              <a:rPr lang="es-ES" sz="1200" dirty="0" err="1">
                <a:solidFill>
                  <a:schemeClr val="bg1"/>
                </a:solidFill>
              </a:rPr>
              <a:t>enalaprilo</a:t>
            </a:r>
            <a:r>
              <a:rPr lang="es-ES" sz="1200" dirty="0">
                <a:solidFill>
                  <a:schemeClr val="bg1"/>
                </a:solidFill>
              </a:rPr>
              <a:t>/ amlodipino</a:t>
            </a:r>
          </a:p>
          <a:p>
            <a:pPr eaLnBrk="1" hangingPunct="1"/>
            <a:endParaRPr lang="es-ES" altLang="es-ES" dirty="0"/>
          </a:p>
        </p:txBody>
      </p:sp>
    </p:spTree>
    <p:extLst>
      <p:ext uri="{BB962C8B-B14F-4D97-AF65-F5344CB8AC3E}">
        <p14:creationId xmlns:p14="http://schemas.microsoft.com/office/powerpoint/2010/main" val="427961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3</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endParaRPr lang="es-ES" altLang="es-ES" dirty="0"/>
          </a:p>
        </p:txBody>
      </p:sp>
    </p:spTree>
    <p:extLst>
      <p:ext uri="{BB962C8B-B14F-4D97-AF65-F5344CB8AC3E}">
        <p14:creationId xmlns:p14="http://schemas.microsoft.com/office/powerpoint/2010/main" val="111783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806D3658-EB93-4526-9FEB-441732CC0BB2}"/>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19F7A4B7-D6B8-4175-B553-EECDE96BB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8196" name="Marcador de número de diapositiva 3">
            <a:extLst>
              <a:ext uri="{FF2B5EF4-FFF2-40B4-BE49-F238E27FC236}">
                <a16:creationId xmlns:a16="http://schemas.microsoft.com/office/drawing/2014/main" id="{A5A68FBF-B2B7-4F9D-AE8F-B4D8791B6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FD5DE2-4282-428E-988F-92F8778F003D}" type="slidenum">
              <a:rPr lang="es-ES" altLang="es-ES"/>
              <a:pPr/>
              <a:t>22</a:t>
            </a:fld>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806D3658-EB93-4526-9FEB-441732CC0BB2}"/>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19F7A4B7-D6B8-4175-B553-EECDE96BB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es-ES" dirty="0">
                <a:solidFill>
                  <a:schemeClr val="bg1"/>
                </a:solidFill>
              </a:rPr>
              <a:t>Una elevación en los niveles de creatinina sérica de 0,3 mg/</a:t>
            </a:r>
            <a:r>
              <a:rPr lang="es-ES" altLang="es-ES" dirty="0" err="1">
                <a:solidFill>
                  <a:schemeClr val="bg1"/>
                </a:solidFill>
              </a:rPr>
              <a:t>dL</a:t>
            </a:r>
            <a:r>
              <a:rPr lang="es-ES" altLang="es-ES" dirty="0">
                <a:solidFill>
                  <a:schemeClr val="bg1"/>
                </a:solidFill>
              </a:rPr>
              <a:t> se considerarían un FRA AKIN 1, pero probablemente en el embarazo elevaciones menores de 0,3 mg/</a:t>
            </a:r>
            <a:r>
              <a:rPr lang="es-ES" altLang="es-ES" dirty="0" err="1">
                <a:solidFill>
                  <a:schemeClr val="bg1"/>
                </a:solidFill>
              </a:rPr>
              <a:t>dL</a:t>
            </a:r>
            <a:r>
              <a:rPr lang="es-ES" altLang="es-ES" dirty="0">
                <a:solidFill>
                  <a:schemeClr val="bg1"/>
                </a:solidFill>
              </a:rPr>
              <a:t> podrían considerarse FRA teniendo en cuenta el contexto clínico de la paciente. (</a:t>
            </a:r>
            <a:r>
              <a:rPr lang="es-ES" altLang="es-ES" dirty="0">
                <a:solidFill>
                  <a:schemeClr val="bg1"/>
                </a:solidFill>
                <a:hlinkClick r:id="rId3"/>
              </a:rPr>
              <a:t>diagnostico de </a:t>
            </a:r>
            <a:r>
              <a:rPr lang="es-ES" altLang="es-ES" dirty="0" err="1">
                <a:solidFill>
                  <a:schemeClr val="bg1"/>
                </a:solidFill>
                <a:hlinkClick r:id="rId3"/>
              </a:rPr>
              <a:t>fra</a:t>
            </a:r>
            <a:r>
              <a:rPr lang="es-ES" altLang="es-ES" dirty="0">
                <a:solidFill>
                  <a:schemeClr val="bg1"/>
                </a:solidFill>
              </a:rPr>
              <a:t>)</a:t>
            </a:r>
          </a:p>
          <a:p>
            <a:endParaRPr lang="es-ES" altLang="es-ES" dirty="0"/>
          </a:p>
        </p:txBody>
      </p:sp>
      <p:sp>
        <p:nvSpPr>
          <p:cNvPr id="8196" name="Marcador de número de diapositiva 3">
            <a:extLst>
              <a:ext uri="{FF2B5EF4-FFF2-40B4-BE49-F238E27FC236}">
                <a16:creationId xmlns:a16="http://schemas.microsoft.com/office/drawing/2014/main" id="{A5A68FBF-B2B7-4F9D-AE8F-B4D8791B6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FD5DE2-4282-428E-988F-92F8778F003D}" type="slidenum">
              <a:rPr lang="es-ES" altLang="es-ES"/>
              <a:pPr/>
              <a:t>23</a:t>
            </a:fld>
            <a:endParaRPr lang="es-ES" altLang="es-ES"/>
          </a:p>
        </p:txBody>
      </p:sp>
    </p:spTree>
    <p:extLst>
      <p:ext uri="{BB962C8B-B14F-4D97-AF65-F5344CB8AC3E}">
        <p14:creationId xmlns:p14="http://schemas.microsoft.com/office/powerpoint/2010/main" val="367249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806D3658-EB93-4526-9FEB-441732CC0BB2}"/>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19F7A4B7-D6B8-4175-B553-EECDE96BB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El FRA puede clasificarse igual que en la población general en prerrenal, renal o </a:t>
            </a:r>
            <a:r>
              <a:rPr lang="es-ES" altLang="es-ES" dirty="0" err="1"/>
              <a:t>postrrenal</a:t>
            </a:r>
            <a:r>
              <a:rPr lang="es-ES" altLang="es-ES" dirty="0"/>
              <a:t> como se ve en el grafico</a:t>
            </a:r>
          </a:p>
          <a:p>
            <a:r>
              <a:rPr lang="es-ES" altLang="es-ES" dirty="0" err="1"/>
              <a:t>Tambien</a:t>
            </a:r>
            <a:r>
              <a:rPr lang="es-ES" altLang="es-ES" dirty="0"/>
              <a:t> es importante saber en que momento de la </a:t>
            </a:r>
            <a:r>
              <a:rPr lang="es-ES" altLang="es-ES" dirty="0" err="1"/>
              <a:t>gestacion</a:t>
            </a:r>
            <a:r>
              <a:rPr lang="es-ES" altLang="es-ES" dirty="0"/>
              <a:t> aparece. En el caso de la PTT es mas frecuente en el 2º y 3º trimestre mientras que el </a:t>
            </a:r>
            <a:r>
              <a:rPr lang="es-ES" altLang="es-ES" dirty="0" err="1"/>
              <a:t>SHUa</a:t>
            </a:r>
            <a:r>
              <a:rPr lang="es-ES" altLang="es-ES" dirty="0"/>
              <a:t> es mas frecuente en el puerperio</a:t>
            </a:r>
          </a:p>
          <a:p>
            <a:r>
              <a:rPr lang="es-ES" altLang="es-ES" dirty="0"/>
              <a:t>El FRA que se produce en el hígado graso del embarazo desaparece tras el parto por lo que no es frecuente encontrarlo en el puerperio </a:t>
            </a:r>
          </a:p>
          <a:p>
            <a:endParaRPr lang="es-ES" altLang="es-ES" dirty="0"/>
          </a:p>
        </p:txBody>
      </p:sp>
      <p:sp>
        <p:nvSpPr>
          <p:cNvPr id="8196" name="Marcador de número de diapositiva 3">
            <a:extLst>
              <a:ext uri="{FF2B5EF4-FFF2-40B4-BE49-F238E27FC236}">
                <a16:creationId xmlns:a16="http://schemas.microsoft.com/office/drawing/2014/main" id="{A5A68FBF-B2B7-4F9D-AE8F-B4D8791B6F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FD5DE2-4282-428E-988F-92F8778F003D}" type="slidenum">
              <a:rPr lang="es-ES" altLang="es-ES"/>
              <a:pPr/>
              <a:t>24</a:t>
            </a:fld>
            <a:endParaRPr lang="es-ES" altLang="es-ES"/>
          </a:p>
        </p:txBody>
      </p:sp>
    </p:spTree>
    <p:extLst>
      <p:ext uri="{BB962C8B-B14F-4D97-AF65-F5344CB8AC3E}">
        <p14:creationId xmlns:p14="http://schemas.microsoft.com/office/powerpoint/2010/main" val="351212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Tx/>
              <a:buChar char="-"/>
            </a:pPr>
            <a:r>
              <a:rPr lang="es-ES" altLang="es-ES" dirty="0">
                <a:solidFill>
                  <a:schemeClr val="bg1"/>
                </a:solidFill>
              </a:rPr>
              <a:t>Como la enfermedad va a influir en el desarrollo del embarazo y la morbimortalidad fetal</a:t>
            </a:r>
          </a:p>
          <a:p>
            <a:pPr>
              <a:buFontTx/>
              <a:buChar char="-"/>
            </a:pPr>
            <a:r>
              <a:rPr lang="es-ES" altLang="es-ES" dirty="0">
                <a:solidFill>
                  <a:schemeClr val="bg1"/>
                </a:solidFill>
              </a:rPr>
              <a:t>Como el embarazo puede influir en la historia natural de la enfermedad renal, tanto en la gestación como posteriormente </a:t>
            </a:r>
          </a:p>
          <a:p>
            <a:pPr>
              <a:buFontTx/>
              <a:buChar char="-"/>
            </a:pPr>
            <a:r>
              <a:rPr lang="es-ES" altLang="es-ES" dirty="0">
                <a:solidFill>
                  <a:schemeClr val="bg1"/>
                </a:solidFill>
              </a:rPr>
              <a:t>En general: </a:t>
            </a:r>
          </a:p>
          <a:p>
            <a:endParaRPr lang="es-ES" dirty="0"/>
          </a:p>
        </p:txBody>
      </p:sp>
      <p:sp>
        <p:nvSpPr>
          <p:cNvPr id="4" name="Marcador de número de diapositiva 3"/>
          <p:cNvSpPr>
            <a:spLocks noGrp="1"/>
          </p:cNvSpPr>
          <p:nvPr>
            <p:ph type="sldNum" sz="quarter" idx="5"/>
          </p:nvPr>
        </p:nvSpPr>
        <p:spPr/>
        <p:txBody>
          <a:bodyPr/>
          <a:lstStyle/>
          <a:p>
            <a:pPr>
              <a:defRPr/>
            </a:pPr>
            <a:fld id="{3BA287F3-4328-4E27-A210-8CBCB62C0421}" type="slidenum">
              <a:rPr lang="es-ES" altLang="es-ES" smtClean="0"/>
              <a:pPr>
                <a:defRPr/>
              </a:pPr>
              <a:t>25</a:t>
            </a:fld>
            <a:endParaRPr lang="es-ES" altLang="es-ES"/>
          </a:p>
        </p:txBody>
      </p:sp>
    </p:spTree>
    <p:extLst>
      <p:ext uri="{BB962C8B-B14F-4D97-AF65-F5344CB8AC3E}">
        <p14:creationId xmlns:p14="http://schemas.microsoft.com/office/powerpoint/2010/main" val="369358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5BC8E0BB-19E3-41D0-A122-044AFF34389C}"/>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B686D08F-BF8E-4D34-92A1-E7B2F4BA1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10244" name="Marcador de número de diapositiva 3">
            <a:extLst>
              <a:ext uri="{FF2B5EF4-FFF2-40B4-BE49-F238E27FC236}">
                <a16:creationId xmlns:a16="http://schemas.microsoft.com/office/drawing/2014/main" id="{28EE1825-BF63-4F05-A1F0-5DFF2DAE2A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8531D0-3573-46B3-BD11-BDF566EFB98F}" type="slidenum">
              <a:rPr lang="es-ES" altLang="es-ES"/>
              <a:pPr/>
              <a:t>26</a:t>
            </a:fld>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5BC8E0BB-19E3-41D0-A122-044AFF34389C}"/>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B686D08F-BF8E-4D34-92A1-E7B2F4BA1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buFontTx/>
              <a:buChar char="-"/>
              <a:defRPr/>
            </a:pPr>
            <a:r>
              <a:rPr lang="es-ES" dirty="0">
                <a:solidFill>
                  <a:schemeClr val="bg1"/>
                </a:solidFill>
              </a:rPr>
              <a:t>Las pacientes con LES deben tener enfermedad inactiva durante al menos 6 meses antes de intentar concebir.</a:t>
            </a:r>
          </a:p>
          <a:p>
            <a:pPr>
              <a:buFontTx/>
              <a:buChar char="-"/>
              <a:defRPr/>
            </a:pPr>
            <a:r>
              <a:rPr lang="es-ES" dirty="0">
                <a:solidFill>
                  <a:schemeClr val="bg1"/>
                </a:solidFill>
              </a:rPr>
              <a:t>Monitorizar función renal y la proteinuria durante todo el embarazo. </a:t>
            </a:r>
          </a:p>
          <a:p>
            <a:pPr>
              <a:buFontTx/>
              <a:buChar char="-"/>
              <a:defRPr/>
            </a:pPr>
            <a:r>
              <a:rPr lang="es-ES" dirty="0">
                <a:solidFill>
                  <a:schemeClr val="bg1"/>
                </a:solidFill>
              </a:rPr>
              <a:t>Identificar pacientes de alto riesgo para reducir el riesgo de progresión de la enfermedad </a:t>
            </a:r>
          </a:p>
          <a:p>
            <a:pPr>
              <a:buFontTx/>
              <a:buChar char="-"/>
              <a:defRPr/>
            </a:pPr>
            <a:r>
              <a:rPr lang="es-ES" dirty="0">
                <a:solidFill>
                  <a:schemeClr val="bg1"/>
                </a:solidFill>
              </a:rPr>
              <a:t>Los brotes de lupus extrarrenal son más frecuentes durante el 2º y 3º trimestre, mientras que la activación de la enfermedad renal parece ser más común durante el posparto.</a:t>
            </a:r>
          </a:p>
          <a:p>
            <a:pPr>
              <a:buFontTx/>
              <a:buChar char="-"/>
              <a:defRPr/>
            </a:pPr>
            <a:r>
              <a:rPr lang="es-ES" dirty="0">
                <a:solidFill>
                  <a:schemeClr val="bg1"/>
                </a:solidFill>
              </a:rPr>
              <a:t>Niveles bajos de C3 y anti-DNA previos al embarazo son los mejores predictores de bajo riesgo de brote </a:t>
            </a:r>
            <a:r>
              <a:rPr lang="es-ES" dirty="0" err="1">
                <a:solidFill>
                  <a:schemeClr val="bg1"/>
                </a:solidFill>
              </a:rPr>
              <a:t>lupico</a:t>
            </a:r>
            <a:r>
              <a:rPr lang="es-ES" dirty="0">
                <a:solidFill>
                  <a:schemeClr val="bg1"/>
                </a:solidFill>
              </a:rPr>
              <a:t> durante el embarazo. Niveles bajos de C4 y altos de anti-C1q se asocian con brotes en 1º y 2º trimestres del embarazo.</a:t>
            </a:r>
          </a:p>
          <a:p>
            <a:pPr>
              <a:buFontTx/>
              <a:buChar char="-"/>
              <a:defRPr/>
            </a:pPr>
            <a:r>
              <a:rPr lang="es-ES" dirty="0">
                <a:solidFill>
                  <a:schemeClr val="bg1"/>
                </a:solidFill>
              </a:rPr>
              <a:t>El alto índice de masa corporal se ha asociado con un mayor riesgo de brotes</a:t>
            </a:r>
          </a:p>
          <a:p>
            <a:pPr>
              <a:buFontTx/>
              <a:buChar char="-"/>
              <a:defRPr/>
            </a:pPr>
            <a:r>
              <a:rPr lang="es-ES" dirty="0">
                <a:solidFill>
                  <a:schemeClr val="bg1"/>
                </a:solidFill>
              </a:rPr>
              <a:t>La aparición de un brote no es contraindicación absoluta para mantener un embarazo.</a:t>
            </a:r>
          </a:p>
          <a:p>
            <a:pPr>
              <a:buFontTx/>
              <a:buChar char="-"/>
              <a:defRPr/>
            </a:pPr>
            <a:r>
              <a:rPr lang="es-ES" dirty="0">
                <a:solidFill>
                  <a:schemeClr val="bg1"/>
                </a:solidFill>
              </a:rPr>
              <a:t>La pacientes con LES tienen un mayor riesgo de un prematuro parto y aparición más temprana de preeclampsia</a:t>
            </a:r>
          </a:p>
          <a:p>
            <a:pPr>
              <a:buFontTx/>
              <a:buChar char="-"/>
              <a:defRPr/>
            </a:pPr>
            <a:r>
              <a:rPr lang="es-ES" dirty="0">
                <a:solidFill>
                  <a:schemeClr val="bg1"/>
                </a:solidFill>
              </a:rPr>
              <a:t>La tasa de mortalidad materna en embarazadas con nefritis </a:t>
            </a:r>
            <a:r>
              <a:rPr lang="es-ES" dirty="0" err="1">
                <a:solidFill>
                  <a:schemeClr val="bg1"/>
                </a:solidFill>
              </a:rPr>
              <a:t>lupica</a:t>
            </a:r>
            <a:r>
              <a:rPr lang="es-ES" dirty="0">
                <a:solidFill>
                  <a:schemeClr val="bg1"/>
                </a:solidFill>
              </a:rPr>
              <a:t> se estima del 1%.</a:t>
            </a:r>
          </a:p>
          <a:p>
            <a:pPr>
              <a:buFontTx/>
              <a:buChar char="-"/>
              <a:defRPr/>
            </a:pPr>
            <a:r>
              <a:rPr lang="es-ES" dirty="0">
                <a:solidFill>
                  <a:schemeClr val="bg1"/>
                </a:solidFill>
              </a:rPr>
              <a:t>Complicaciones fetales: Prematuridad y bajo peso al nacer, aborto espontáneo precoz (más frecuente en S. antifosfolípido), transmisión del lupus al feto, manifestaciones cutáneas, trastornos de la conducción cardiaca (Ac anti-Ro) Hipertensión de arterias pulmonares</a:t>
            </a:r>
          </a:p>
          <a:p>
            <a:pPr>
              <a:buFontTx/>
              <a:buChar char="-"/>
              <a:defRPr/>
            </a:pPr>
            <a:endParaRPr lang="es-ES" dirty="0">
              <a:solidFill>
                <a:schemeClr val="bg1"/>
              </a:solidFill>
            </a:endParaRPr>
          </a:p>
          <a:p>
            <a:pPr>
              <a:buFontTx/>
              <a:buChar char="-"/>
              <a:defRPr/>
            </a:pPr>
            <a:r>
              <a:rPr lang="es-ES" dirty="0">
                <a:solidFill>
                  <a:schemeClr val="bg1"/>
                </a:solidFill>
              </a:rPr>
              <a:t>Los anticuerpos antifosfolípidos pueden estar presentes hasta en un 25 % de los embarazos con LES. Se recomienda realizar su determinación en la evaluación inicial del embarazo de pacientes con LES. </a:t>
            </a:r>
          </a:p>
          <a:p>
            <a:pPr>
              <a:buFontTx/>
              <a:buChar char="-"/>
              <a:defRPr/>
            </a:pPr>
            <a:r>
              <a:rPr lang="es-ES" dirty="0">
                <a:solidFill>
                  <a:schemeClr val="bg1"/>
                </a:solidFill>
              </a:rPr>
              <a:t>En presencia de Ac </a:t>
            </a:r>
            <a:r>
              <a:rPr lang="es-ES" dirty="0" err="1">
                <a:solidFill>
                  <a:schemeClr val="bg1"/>
                </a:solidFill>
              </a:rPr>
              <a:t>anitfosfolipido</a:t>
            </a:r>
            <a:r>
              <a:rPr lang="es-ES" dirty="0">
                <a:solidFill>
                  <a:schemeClr val="bg1"/>
                </a:solidFill>
              </a:rPr>
              <a:t> esta indicada la anticoagulación con heparina de bajo peso molecular durante el embarazo para disminuir el riesgo de eventos </a:t>
            </a:r>
            <a:r>
              <a:rPr lang="es-ES" dirty="0" err="1">
                <a:solidFill>
                  <a:schemeClr val="bg1"/>
                </a:solidFill>
              </a:rPr>
              <a:t>tromboticos</a:t>
            </a:r>
            <a:r>
              <a:rPr lang="es-ES" dirty="0">
                <a:solidFill>
                  <a:schemeClr val="bg1"/>
                </a:solidFill>
              </a:rPr>
              <a:t>. </a:t>
            </a:r>
          </a:p>
          <a:p>
            <a:pPr>
              <a:buFontTx/>
              <a:buChar char="-"/>
              <a:defRPr/>
            </a:pPr>
            <a:r>
              <a:rPr lang="es-ES" dirty="0">
                <a:solidFill>
                  <a:schemeClr val="bg1"/>
                </a:solidFill>
              </a:rPr>
              <a:t>Otros factores que suman mayor riesgo de eventos </a:t>
            </a:r>
            <a:r>
              <a:rPr lang="es-ES" dirty="0" err="1">
                <a:solidFill>
                  <a:schemeClr val="bg1"/>
                </a:solidFill>
              </a:rPr>
              <a:t>tromboticos</a:t>
            </a:r>
            <a:r>
              <a:rPr lang="es-ES" dirty="0">
                <a:solidFill>
                  <a:schemeClr val="bg1"/>
                </a:solidFill>
              </a:rPr>
              <a:t> son el propio estado de hipercoagulabilidad típico del embarazo, la obstrucción al retorno venoso por el </a:t>
            </a:r>
            <a:r>
              <a:rPr lang="es-ES" dirty="0" err="1">
                <a:solidFill>
                  <a:schemeClr val="bg1"/>
                </a:solidFill>
              </a:rPr>
              <a:t>utero</a:t>
            </a:r>
            <a:r>
              <a:rPr lang="es-ES" dirty="0">
                <a:solidFill>
                  <a:schemeClr val="bg1"/>
                </a:solidFill>
              </a:rPr>
              <a:t> agrandado y/o la aparición de proteinuria nefrótica. </a:t>
            </a:r>
          </a:p>
          <a:p>
            <a:pPr>
              <a:buFontTx/>
              <a:buChar char="-"/>
              <a:defRPr/>
            </a:pPr>
            <a:r>
              <a:rPr lang="es-ES" dirty="0">
                <a:solidFill>
                  <a:schemeClr val="bg1"/>
                </a:solidFill>
              </a:rPr>
              <a:t>La anticoagulación está indicada en pacientes con LES que tienen anticuerpos antifosfolípidos y antecedentes de eventos </a:t>
            </a:r>
            <a:r>
              <a:rPr lang="es-ES" dirty="0" err="1">
                <a:solidFill>
                  <a:schemeClr val="bg1"/>
                </a:solidFill>
              </a:rPr>
              <a:t>tromboticos</a:t>
            </a:r>
            <a:r>
              <a:rPr lang="es-ES" dirty="0">
                <a:solidFill>
                  <a:schemeClr val="bg1"/>
                </a:solidFill>
              </a:rPr>
              <a:t> o que cumplen con otros criterios obstétricos de </a:t>
            </a:r>
            <a:r>
              <a:rPr lang="es-ES" dirty="0" err="1">
                <a:solidFill>
                  <a:schemeClr val="bg1"/>
                </a:solidFill>
              </a:rPr>
              <a:t>sd</a:t>
            </a:r>
            <a:r>
              <a:rPr lang="es-ES" dirty="0">
                <a:solidFill>
                  <a:schemeClr val="bg1"/>
                </a:solidFill>
              </a:rPr>
              <a:t> </a:t>
            </a:r>
            <a:r>
              <a:rPr lang="es-ES" dirty="0" err="1">
                <a:solidFill>
                  <a:schemeClr val="bg1"/>
                </a:solidFill>
              </a:rPr>
              <a:t>antifosfolipido</a:t>
            </a:r>
            <a:r>
              <a:rPr lang="es-ES" dirty="0">
                <a:solidFill>
                  <a:schemeClr val="bg1"/>
                </a:solidFill>
              </a:rPr>
              <a:t>, como haber tenido 3 o más pérdidas de embarazo, o una pérdida de embarazo tardía.</a:t>
            </a:r>
          </a:p>
          <a:p>
            <a:endParaRPr lang="es-ES" altLang="es-ES" dirty="0"/>
          </a:p>
        </p:txBody>
      </p:sp>
      <p:sp>
        <p:nvSpPr>
          <p:cNvPr id="10244" name="Marcador de número de diapositiva 3">
            <a:extLst>
              <a:ext uri="{FF2B5EF4-FFF2-40B4-BE49-F238E27FC236}">
                <a16:creationId xmlns:a16="http://schemas.microsoft.com/office/drawing/2014/main" id="{28EE1825-BF63-4F05-A1F0-5DFF2DAE2A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8531D0-3573-46B3-BD11-BDF566EFB98F}" type="slidenum">
              <a:rPr lang="es-ES" altLang="es-ES"/>
              <a:pPr/>
              <a:t>27</a:t>
            </a:fld>
            <a:endParaRPr lang="es-ES" altLang="es-ES"/>
          </a:p>
        </p:txBody>
      </p:sp>
    </p:spTree>
    <p:extLst>
      <p:ext uri="{BB962C8B-B14F-4D97-AF65-F5344CB8AC3E}">
        <p14:creationId xmlns:p14="http://schemas.microsoft.com/office/powerpoint/2010/main" val="1840101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a:extLst>
              <a:ext uri="{FF2B5EF4-FFF2-40B4-BE49-F238E27FC236}">
                <a16:creationId xmlns:a16="http://schemas.microsoft.com/office/drawing/2014/main" id="{BE76EADE-4DFA-4D38-8F8E-9200AE1E2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a:extLst>
              <a:ext uri="{FF2B5EF4-FFF2-40B4-BE49-F238E27FC236}">
                <a16:creationId xmlns:a16="http://schemas.microsoft.com/office/drawing/2014/main" id="{889ADE8D-182F-4B1F-AD9E-A34EA9CB5E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28676" name="Marcador de número de diapositiva 3">
            <a:extLst>
              <a:ext uri="{FF2B5EF4-FFF2-40B4-BE49-F238E27FC236}">
                <a16:creationId xmlns:a16="http://schemas.microsoft.com/office/drawing/2014/main" id="{B9498F35-D5C8-4798-892F-94CCFF8315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7499A1-ECFB-4D9B-B86B-4D0A0CC0E9D8}" type="slidenum">
              <a:rPr lang="es-ES" altLang="es-ES" smtClean="0"/>
              <a:pPr/>
              <a:t>28</a:t>
            </a:fld>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a:extLst>
              <a:ext uri="{FF2B5EF4-FFF2-40B4-BE49-F238E27FC236}">
                <a16:creationId xmlns:a16="http://schemas.microsoft.com/office/drawing/2014/main" id="{A692FE74-5C9F-4E63-BD4C-C31C81B9FE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a:extLst>
              <a:ext uri="{FF2B5EF4-FFF2-40B4-BE49-F238E27FC236}">
                <a16:creationId xmlns:a16="http://schemas.microsoft.com/office/drawing/2014/main" id="{2C0220A0-B7F2-4485-87B2-47839F440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https://www.revistanefrologia.com/es-pdf-X0211699512001340</a:t>
            </a:r>
          </a:p>
        </p:txBody>
      </p:sp>
      <p:sp>
        <p:nvSpPr>
          <p:cNvPr id="30724" name="Marcador de número de diapositiva 3">
            <a:extLst>
              <a:ext uri="{FF2B5EF4-FFF2-40B4-BE49-F238E27FC236}">
                <a16:creationId xmlns:a16="http://schemas.microsoft.com/office/drawing/2014/main" id="{54EE86C2-2EA0-4274-A741-44B42E7483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289936-FA5C-469E-B2EC-7A6E51D98808}" type="slidenum">
              <a:rPr lang="es-ES" altLang="es-ES" smtClean="0"/>
              <a:pPr/>
              <a:t>29</a:t>
            </a:fld>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a:extLst>
              <a:ext uri="{FF2B5EF4-FFF2-40B4-BE49-F238E27FC236}">
                <a16:creationId xmlns:a16="http://schemas.microsoft.com/office/drawing/2014/main" id="{D8C71254-7447-43A2-9E12-C318123292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a:extLst>
              <a:ext uri="{FF2B5EF4-FFF2-40B4-BE49-F238E27FC236}">
                <a16:creationId xmlns:a16="http://schemas.microsoft.com/office/drawing/2014/main" id="{AA90DB83-EB3E-4225-9201-3E6F768CFD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32772" name="Marcador de número de diapositiva 3">
            <a:extLst>
              <a:ext uri="{FF2B5EF4-FFF2-40B4-BE49-F238E27FC236}">
                <a16:creationId xmlns:a16="http://schemas.microsoft.com/office/drawing/2014/main" id="{09B049E9-8442-4335-B924-38279DF7F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9B3954-E439-4749-9277-8CCA1C7D6524}" type="slidenum">
              <a:rPr lang="es-ES" altLang="es-ES" smtClean="0"/>
              <a:pPr/>
              <a:t>30</a:t>
            </a:fld>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5BC8E0BB-19E3-41D0-A122-044AFF34389C}"/>
              </a:ext>
            </a:extLst>
          </p:cNvPr>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B686D08F-BF8E-4D34-92A1-E7B2F4BA1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10244" name="Marcador de número de diapositiva 3">
            <a:extLst>
              <a:ext uri="{FF2B5EF4-FFF2-40B4-BE49-F238E27FC236}">
                <a16:creationId xmlns:a16="http://schemas.microsoft.com/office/drawing/2014/main" id="{28EE1825-BF63-4F05-A1F0-5DFF2DAE2A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8531D0-3573-46B3-BD11-BDF566EFB98F}" type="slidenum">
              <a:rPr lang="es-ES" altLang="es-ES"/>
              <a:pPr/>
              <a:t>31</a:t>
            </a:fld>
            <a:endParaRPr lang="es-ES" altLang="es-ES"/>
          </a:p>
        </p:txBody>
      </p:sp>
    </p:spTree>
    <p:extLst>
      <p:ext uri="{BB962C8B-B14F-4D97-AF65-F5344CB8AC3E}">
        <p14:creationId xmlns:p14="http://schemas.microsoft.com/office/powerpoint/2010/main" val="160110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4</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endParaRPr lang="es-ES" altLang="es-ES" dirty="0"/>
          </a:p>
        </p:txBody>
      </p:sp>
    </p:spTree>
    <p:extLst>
      <p:ext uri="{BB962C8B-B14F-4D97-AF65-F5344CB8AC3E}">
        <p14:creationId xmlns:p14="http://schemas.microsoft.com/office/powerpoint/2010/main" val="129166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5</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endParaRPr lang="es-ES" altLang="es-ES" dirty="0"/>
          </a:p>
        </p:txBody>
      </p:sp>
    </p:spTree>
    <p:extLst>
      <p:ext uri="{BB962C8B-B14F-4D97-AF65-F5344CB8AC3E}">
        <p14:creationId xmlns:p14="http://schemas.microsoft.com/office/powerpoint/2010/main" val="411216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6</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endParaRPr lang="es-ES" altLang="es-ES" dirty="0"/>
          </a:p>
        </p:txBody>
      </p:sp>
    </p:spTree>
    <p:extLst>
      <p:ext uri="{BB962C8B-B14F-4D97-AF65-F5344CB8AC3E}">
        <p14:creationId xmlns:p14="http://schemas.microsoft.com/office/powerpoint/2010/main" val="176310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7</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dirty="0"/>
              <a:t>El término trastornos hipertensivos del embarazo engloba la HTA crónica, la HTA gestacional, la preeclampsia que puede aparecer de </a:t>
            </a:r>
            <a:r>
              <a:rPr lang="es-ES" altLang="es-ES" dirty="0" err="1"/>
              <a:t>novo</a:t>
            </a:r>
            <a:r>
              <a:rPr lang="es-ES" altLang="es-ES" dirty="0"/>
              <a:t> o sobreimpuesta a una HTA crónica. La eclampsia y el síndrome HELLP, acrónimo de hemólisis, elevación de las enzimas hepáticas y plaquetopenia, se consideran hoy en día formas graves de preeclampsia.</a:t>
            </a:r>
          </a:p>
        </p:txBody>
      </p:sp>
    </p:spTree>
    <p:extLst>
      <p:ext uri="{BB962C8B-B14F-4D97-AF65-F5344CB8AC3E}">
        <p14:creationId xmlns:p14="http://schemas.microsoft.com/office/powerpoint/2010/main" val="78716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8</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dirty="0"/>
              <a:t>La incidencia y la prevalencia de los THE están en aumento debido en gran parte a una mayor edad materna, madres con mayor comorbilidad como la HTA o la diabetes. La obesidad cada vez más extendida entre la población gestante y el mayor uso de técnicas de reproducción asistida están contribuyendo también a la mayor frecuencia de aparición. </a:t>
            </a:r>
          </a:p>
        </p:txBody>
      </p:sp>
    </p:spTree>
    <p:extLst>
      <p:ext uri="{BB962C8B-B14F-4D97-AF65-F5344CB8AC3E}">
        <p14:creationId xmlns:p14="http://schemas.microsoft.com/office/powerpoint/2010/main" val="193604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9</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dirty="0"/>
              <a:t>En función del momento en que aparece la HTA con respecto a la gestación y si la HTA se acompaña o no de la aparición de proteinuria u otras manifestaciones de disfunción orgánica materna se clasifican en </a:t>
            </a:r>
            <a:r>
              <a:rPr lang="es-ES" altLang="es-ES" b="1" dirty="0"/>
              <a:t>HTA crónica </a:t>
            </a:r>
            <a:r>
              <a:rPr lang="es-ES" altLang="es-ES" dirty="0"/>
              <a:t>cuando la HTA es previa al embarazo, aparece antes de la 20 semana de gestación o persiste más de 12 semanas posparto; </a:t>
            </a:r>
            <a:r>
              <a:rPr lang="es-ES" altLang="es-ES" b="1" dirty="0"/>
              <a:t>HTA gestacional </a:t>
            </a:r>
            <a:r>
              <a:rPr lang="es-ES" altLang="es-ES" b="0" dirty="0"/>
              <a:t>cuando la HTA aparece después de la 20 semana de gestación y desaparece antes de la 12 semana posparto; La </a:t>
            </a:r>
            <a:r>
              <a:rPr lang="es-ES" altLang="es-ES" b="1" dirty="0"/>
              <a:t>Preeclampsia o y preeclampsia sobreimpuesta a HTA crónica. </a:t>
            </a:r>
          </a:p>
        </p:txBody>
      </p:sp>
    </p:spTree>
    <p:extLst>
      <p:ext uri="{BB962C8B-B14F-4D97-AF65-F5344CB8AC3E}">
        <p14:creationId xmlns:p14="http://schemas.microsoft.com/office/powerpoint/2010/main" val="38174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0AB92E4-03CB-41D2-85D0-098A29A692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00AAC8-9F78-4B54-A416-F416C22C68A1}" type="slidenum">
              <a:rPr lang="es-ES" altLang="es-ES" sz="1300"/>
              <a:pPr>
                <a:spcBef>
                  <a:spcPct val="0"/>
                </a:spcBef>
              </a:pPr>
              <a:t>10</a:t>
            </a:fld>
            <a:endParaRPr lang="es-ES" altLang="es-ES" sz="1300"/>
          </a:p>
        </p:txBody>
      </p:sp>
      <p:sp>
        <p:nvSpPr>
          <p:cNvPr id="4099" name="Rectangle 2">
            <a:extLst>
              <a:ext uri="{FF2B5EF4-FFF2-40B4-BE49-F238E27FC236}">
                <a16:creationId xmlns:a16="http://schemas.microsoft.com/office/drawing/2014/main" id="{380DF9CA-210D-4AB4-8D73-6FC3D1B888B0}"/>
              </a:ext>
            </a:extLst>
          </p:cNvPr>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2310EBE3-0354-40AE-B33E-0F3D15EC3FEC}"/>
              </a:ext>
            </a:extLst>
          </p:cNvPr>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dirty="0"/>
              <a:t>En la actualidad, la proteinuria ha dejado de ser una condición indispensable para el diagnóstico de PE, así que en ausencia de ella, podemos diagnosticar una preeclampsia cuando la hipertensión se acompaña de una o más de las manifestaciones de disfunción orgánica materna o </a:t>
            </a:r>
            <a:r>
              <a:rPr lang="es-ES" altLang="es-ES" dirty="0" err="1"/>
              <a:t>úteroplacentaria</a:t>
            </a:r>
            <a:r>
              <a:rPr lang="es-ES" altLang="es-ES" dirty="0"/>
              <a:t> descritas en la tabla</a:t>
            </a:r>
          </a:p>
        </p:txBody>
      </p:sp>
    </p:spTree>
    <p:extLst>
      <p:ext uri="{BB962C8B-B14F-4D97-AF65-F5344CB8AC3E}">
        <p14:creationId xmlns:p14="http://schemas.microsoft.com/office/powerpoint/2010/main" val="123156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6A64A1A8-EE73-4865-862A-D210D8A8C935}"/>
              </a:ext>
            </a:extLst>
          </p:cNvPr>
          <p:cNvSpPr>
            <a:spLocks noGrp="1"/>
          </p:cNvSpPr>
          <p:nvPr>
            <p:ph type="dt" sz="half" idx="10"/>
          </p:nvPr>
        </p:nvSpPr>
        <p:spPr/>
        <p:txBody>
          <a:bodyPr/>
          <a:lstStyle>
            <a:lvl1pPr>
              <a:defRPr/>
            </a:lvl1pPr>
          </a:lstStyle>
          <a:p>
            <a:pPr>
              <a:defRPr/>
            </a:pPr>
            <a:fld id="{E32BE33F-6F93-4C90-9D13-91FB23FB6C02}" type="datetime1">
              <a:rPr lang="es-ES" smtClean="0"/>
              <a:t>16/05/2022</a:t>
            </a:fld>
            <a:endParaRPr lang="es-ES" dirty="0"/>
          </a:p>
        </p:txBody>
      </p:sp>
      <p:sp>
        <p:nvSpPr>
          <p:cNvPr id="5" name="4 Marcador de pie de página">
            <a:extLst>
              <a:ext uri="{FF2B5EF4-FFF2-40B4-BE49-F238E27FC236}">
                <a16:creationId xmlns:a16="http://schemas.microsoft.com/office/drawing/2014/main" id="{1D266838-E1BD-4399-A782-9A2B552586F4}"/>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7C27BD04-C5BC-42ED-8711-2520A052F5D2}"/>
              </a:ext>
            </a:extLst>
          </p:cNvPr>
          <p:cNvSpPr>
            <a:spLocks noGrp="1"/>
          </p:cNvSpPr>
          <p:nvPr>
            <p:ph type="sldNum" sz="quarter" idx="12"/>
          </p:nvPr>
        </p:nvSpPr>
        <p:spPr/>
        <p:txBody>
          <a:bodyPr/>
          <a:lstStyle>
            <a:lvl1pPr>
              <a:defRPr/>
            </a:lvl1pPr>
          </a:lstStyle>
          <a:p>
            <a:pPr>
              <a:defRPr/>
            </a:pPr>
            <a:fld id="{7FF7CEB3-C170-4EF8-A09F-EC8A38333D9C}" type="slidenum">
              <a:rPr lang="es-ES" altLang="es-ES"/>
              <a:pPr>
                <a:defRPr/>
              </a:pPr>
              <a:t>‹Nº›</a:t>
            </a:fld>
            <a:endParaRPr lang="es-ES" altLang="es-ES"/>
          </a:p>
        </p:txBody>
      </p:sp>
    </p:spTree>
    <p:extLst>
      <p:ext uri="{BB962C8B-B14F-4D97-AF65-F5344CB8AC3E}">
        <p14:creationId xmlns:p14="http://schemas.microsoft.com/office/powerpoint/2010/main" val="241431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EA9C852-8242-4D83-A4BF-B44479999A6B}"/>
              </a:ext>
            </a:extLst>
          </p:cNvPr>
          <p:cNvSpPr>
            <a:spLocks noGrp="1"/>
          </p:cNvSpPr>
          <p:nvPr>
            <p:ph type="dt" sz="half" idx="10"/>
          </p:nvPr>
        </p:nvSpPr>
        <p:spPr/>
        <p:txBody>
          <a:bodyPr/>
          <a:lstStyle>
            <a:lvl1pPr>
              <a:defRPr/>
            </a:lvl1pPr>
          </a:lstStyle>
          <a:p>
            <a:pPr>
              <a:defRPr/>
            </a:pPr>
            <a:fld id="{DA792119-D236-47D4-BC80-18E0E0FAE4D0}" type="datetime1">
              <a:rPr lang="es-ES" smtClean="0"/>
              <a:t>16/05/2022</a:t>
            </a:fld>
            <a:endParaRPr lang="es-ES" dirty="0"/>
          </a:p>
        </p:txBody>
      </p:sp>
      <p:sp>
        <p:nvSpPr>
          <p:cNvPr id="5" name="4 Marcador de pie de página">
            <a:extLst>
              <a:ext uri="{FF2B5EF4-FFF2-40B4-BE49-F238E27FC236}">
                <a16:creationId xmlns:a16="http://schemas.microsoft.com/office/drawing/2014/main" id="{1E9AD04F-2C93-408F-9711-95DA45225A90}"/>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5646721A-D398-4DD6-90AF-EE857D5F9BD4}"/>
              </a:ext>
            </a:extLst>
          </p:cNvPr>
          <p:cNvSpPr>
            <a:spLocks noGrp="1"/>
          </p:cNvSpPr>
          <p:nvPr>
            <p:ph type="sldNum" sz="quarter" idx="12"/>
          </p:nvPr>
        </p:nvSpPr>
        <p:spPr/>
        <p:txBody>
          <a:bodyPr/>
          <a:lstStyle>
            <a:lvl1pPr>
              <a:defRPr/>
            </a:lvl1pPr>
          </a:lstStyle>
          <a:p>
            <a:pPr>
              <a:defRPr/>
            </a:pPr>
            <a:fld id="{ACA52000-0DC9-463C-86E8-329FE1D53D4B}" type="slidenum">
              <a:rPr lang="es-ES" altLang="es-ES"/>
              <a:pPr>
                <a:defRPr/>
              </a:pPr>
              <a:t>‹Nº›</a:t>
            </a:fld>
            <a:endParaRPr lang="es-ES" altLang="es-ES"/>
          </a:p>
        </p:txBody>
      </p:sp>
    </p:spTree>
    <p:extLst>
      <p:ext uri="{BB962C8B-B14F-4D97-AF65-F5344CB8AC3E}">
        <p14:creationId xmlns:p14="http://schemas.microsoft.com/office/powerpoint/2010/main" val="257087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A671F54-3DA9-4672-9240-D8E7207060FB}"/>
              </a:ext>
            </a:extLst>
          </p:cNvPr>
          <p:cNvSpPr>
            <a:spLocks noGrp="1"/>
          </p:cNvSpPr>
          <p:nvPr>
            <p:ph type="dt" sz="half" idx="10"/>
          </p:nvPr>
        </p:nvSpPr>
        <p:spPr/>
        <p:txBody>
          <a:bodyPr/>
          <a:lstStyle>
            <a:lvl1pPr>
              <a:defRPr/>
            </a:lvl1pPr>
          </a:lstStyle>
          <a:p>
            <a:pPr>
              <a:defRPr/>
            </a:pPr>
            <a:fld id="{3AF51892-74E7-4619-A254-85116D88511D}" type="datetime1">
              <a:rPr lang="es-ES" smtClean="0"/>
              <a:t>16/05/2022</a:t>
            </a:fld>
            <a:endParaRPr lang="es-ES" dirty="0"/>
          </a:p>
        </p:txBody>
      </p:sp>
      <p:sp>
        <p:nvSpPr>
          <p:cNvPr id="5" name="4 Marcador de pie de página">
            <a:extLst>
              <a:ext uri="{FF2B5EF4-FFF2-40B4-BE49-F238E27FC236}">
                <a16:creationId xmlns:a16="http://schemas.microsoft.com/office/drawing/2014/main" id="{0E4818A0-0B42-470F-B719-75E2787C8D03}"/>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7EA09F9F-047C-44CB-B5D7-9C55993C1B0D}"/>
              </a:ext>
            </a:extLst>
          </p:cNvPr>
          <p:cNvSpPr>
            <a:spLocks noGrp="1"/>
          </p:cNvSpPr>
          <p:nvPr>
            <p:ph type="sldNum" sz="quarter" idx="12"/>
          </p:nvPr>
        </p:nvSpPr>
        <p:spPr/>
        <p:txBody>
          <a:bodyPr/>
          <a:lstStyle>
            <a:lvl1pPr>
              <a:defRPr/>
            </a:lvl1pPr>
          </a:lstStyle>
          <a:p>
            <a:pPr>
              <a:defRPr/>
            </a:pPr>
            <a:fld id="{F49D9F0B-ADC8-49D8-B7F7-C1C34E85505B}" type="slidenum">
              <a:rPr lang="es-ES" altLang="es-ES"/>
              <a:pPr>
                <a:defRPr/>
              </a:pPr>
              <a:t>‹Nº›</a:t>
            </a:fld>
            <a:endParaRPr lang="es-ES" altLang="es-ES"/>
          </a:p>
        </p:txBody>
      </p:sp>
    </p:spTree>
    <p:extLst>
      <p:ext uri="{BB962C8B-B14F-4D97-AF65-F5344CB8AC3E}">
        <p14:creationId xmlns:p14="http://schemas.microsoft.com/office/powerpoint/2010/main" val="307412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BDFC007-6CC5-4927-BB92-F2049DB7146E}"/>
              </a:ext>
            </a:extLst>
          </p:cNvPr>
          <p:cNvSpPr>
            <a:spLocks noGrp="1"/>
          </p:cNvSpPr>
          <p:nvPr>
            <p:ph type="dt" sz="half" idx="10"/>
          </p:nvPr>
        </p:nvSpPr>
        <p:spPr/>
        <p:txBody>
          <a:bodyPr/>
          <a:lstStyle>
            <a:lvl1pPr>
              <a:defRPr/>
            </a:lvl1pPr>
          </a:lstStyle>
          <a:p>
            <a:pPr>
              <a:defRPr/>
            </a:pPr>
            <a:fld id="{5ECDFE2E-F05E-4CF7-B932-23DF8C841CFA}" type="datetime1">
              <a:rPr lang="es-ES" smtClean="0"/>
              <a:t>16/05/2022</a:t>
            </a:fld>
            <a:endParaRPr lang="es-ES" dirty="0"/>
          </a:p>
        </p:txBody>
      </p:sp>
      <p:sp>
        <p:nvSpPr>
          <p:cNvPr id="5" name="4 Marcador de pie de página">
            <a:extLst>
              <a:ext uri="{FF2B5EF4-FFF2-40B4-BE49-F238E27FC236}">
                <a16:creationId xmlns:a16="http://schemas.microsoft.com/office/drawing/2014/main" id="{C2E5D36A-37B5-479D-963E-D9E4CBF95DDD}"/>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15B139F6-E5B0-43BA-871B-7480576FD26D}"/>
              </a:ext>
            </a:extLst>
          </p:cNvPr>
          <p:cNvSpPr>
            <a:spLocks noGrp="1"/>
          </p:cNvSpPr>
          <p:nvPr>
            <p:ph type="sldNum" sz="quarter" idx="12"/>
          </p:nvPr>
        </p:nvSpPr>
        <p:spPr/>
        <p:txBody>
          <a:bodyPr/>
          <a:lstStyle>
            <a:lvl1pPr>
              <a:defRPr/>
            </a:lvl1pPr>
          </a:lstStyle>
          <a:p>
            <a:pPr>
              <a:defRPr/>
            </a:pPr>
            <a:fld id="{A187366D-7812-4616-8B3E-8F9D9AD5AD22}" type="slidenum">
              <a:rPr lang="es-ES" altLang="es-ES"/>
              <a:pPr>
                <a:defRPr/>
              </a:pPr>
              <a:t>‹Nº›</a:t>
            </a:fld>
            <a:endParaRPr lang="es-ES" altLang="es-ES"/>
          </a:p>
        </p:txBody>
      </p:sp>
    </p:spTree>
    <p:extLst>
      <p:ext uri="{BB962C8B-B14F-4D97-AF65-F5344CB8AC3E}">
        <p14:creationId xmlns:p14="http://schemas.microsoft.com/office/powerpoint/2010/main" val="12798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0B35D7B7-5CB8-4563-ADA9-4E125493B6AE}"/>
              </a:ext>
            </a:extLst>
          </p:cNvPr>
          <p:cNvSpPr>
            <a:spLocks noGrp="1"/>
          </p:cNvSpPr>
          <p:nvPr>
            <p:ph type="dt" sz="half" idx="10"/>
          </p:nvPr>
        </p:nvSpPr>
        <p:spPr/>
        <p:txBody>
          <a:bodyPr/>
          <a:lstStyle>
            <a:lvl1pPr>
              <a:defRPr/>
            </a:lvl1pPr>
          </a:lstStyle>
          <a:p>
            <a:pPr>
              <a:defRPr/>
            </a:pPr>
            <a:fld id="{080B3E76-DC8C-4414-9F70-0959C0B18EC2}" type="datetime1">
              <a:rPr lang="es-ES" smtClean="0"/>
              <a:t>16/05/2022</a:t>
            </a:fld>
            <a:endParaRPr lang="es-ES" dirty="0"/>
          </a:p>
        </p:txBody>
      </p:sp>
      <p:sp>
        <p:nvSpPr>
          <p:cNvPr id="5" name="4 Marcador de pie de página">
            <a:extLst>
              <a:ext uri="{FF2B5EF4-FFF2-40B4-BE49-F238E27FC236}">
                <a16:creationId xmlns:a16="http://schemas.microsoft.com/office/drawing/2014/main" id="{286B60E1-5B02-4DA6-90DA-2B9578567C49}"/>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B3E9271E-68DF-496A-84AF-C9F60682EE17}"/>
              </a:ext>
            </a:extLst>
          </p:cNvPr>
          <p:cNvSpPr>
            <a:spLocks noGrp="1"/>
          </p:cNvSpPr>
          <p:nvPr>
            <p:ph type="sldNum" sz="quarter" idx="12"/>
          </p:nvPr>
        </p:nvSpPr>
        <p:spPr/>
        <p:txBody>
          <a:bodyPr/>
          <a:lstStyle>
            <a:lvl1pPr>
              <a:defRPr/>
            </a:lvl1pPr>
          </a:lstStyle>
          <a:p>
            <a:pPr>
              <a:defRPr/>
            </a:pPr>
            <a:fld id="{DEE2B9D0-8291-43EF-8BA2-7839D0B975DD}" type="slidenum">
              <a:rPr lang="es-ES" altLang="es-ES"/>
              <a:pPr>
                <a:defRPr/>
              </a:pPr>
              <a:t>‹Nº›</a:t>
            </a:fld>
            <a:endParaRPr lang="es-ES" altLang="es-ES"/>
          </a:p>
        </p:txBody>
      </p:sp>
    </p:spTree>
    <p:extLst>
      <p:ext uri="{BB962C8B-B14F-4D97-AF65-F5344CB8AC3E}">
        <p14:creationId xmlns:p14="http://schemas.microsoft.com/office/powerpoint/2010/main" val="332158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58F46F7F-D4D6-428D-BC26-8A9969BCC2DE}"/>
              </a:ext>
            </a:extLst>
          </p:cNvPr>
          <p:cNvSpPr>
            <a:spLocks noGrp="1"/>
          </p:cNvSpPr>
          <p:nvPr>
            <p:ph type="dt" sz="half" idx="10"/>
          </p:nvPr>
        </p:nvSpPr>
        <p:spPr/>
        <p:txBody>
          <a:bodyPr/>
          <a:lstStyle>
            <a:lvl1pPr>
              <a:defRPr/>
            </a:lvl1pPr>
          </a:lstStyle>
          <a:p>
            <a:pPr>
              <a:defRPr/>
            </a:pPr>
            <a:fld id="{F29CF16E-9455-425F-A24D-4786F3D6B67A}" type="datetime1">
              <a:rPr lang="es-ES" smtClean="0"/>
              <a:t>16/05/2022</a:t>
            </a:fld>
            <a:endParaRPr lang="es-ES" dirty="0"/>
          </a:p>
        </p:txBody>
      </p:sp>
      <p:sp>
        <p:nvSpPr>
          <p:cNvPr id="6" name="4 Marcador de pie de página">
            <a:extLst>
              <a:ext uri="{FF2B5EF4-FFF2-40B4-BE49-F238E27FC236}">
                <a16:creationId xmlns:a16="http://schemas.microsoft.com/office/drawing/2014/main" id="{EA912475-E976-48C2-8D57-31ED7B9F0E36}"/>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6CE4BA2E-3145-4868-A4BA-E8FAB9937F31}"/>
              </a:ext>
            </a:extLst>
          </p:cNvPr>
          <p:cNvSpPr>
            <a:spLocks noGrp="1"/>
          </p:cNvSpPr>
          <p:nvPr>
            <p:ph type="sldNum" sz="quarter" idx="12"/>
          </p:nvPr>
        </p:nvSpPr>
        <p:spPr/>
        <p:txBody>
          <a:bodyPr/>
          <a:lstStyle>
            <a:lvl1pPr>
              <a:defRPr/>
            </a:lvl1pPr>
          </a:lstStyle>
          <a:p>
            <a:pPr>
              <a:defRPr/>
            </a:pPr>
            <a:fld id="{FF640552-4A5D-4B14-85AE-C91A03DE73AD}" type="slidenum">
              <a:rPr lang="es-ES" altLang="es-ES"/>
              <a:pPr>
                <a:defRPr/>
              </a:pPr>
              <a:t>‹Nº›</a:t>
            </a:fld>
            <a:endParaRPr lang="es-ES" altLang="es-ES"/>
          </a:p>
        </p:txBody>
      </p:sp>
    </p:spTree>
    <p:extLst>
      <p:ext uri="{BB962C8B-B14F-4D97-AF65-F5344CB8AC3E}">
        <p14:creationId xmlns:p14="http://schemas.microsoft.com/office/powerpoint/2010/main" val="277016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001104F2-EFE5-4E42-A545-F74B68F94586}"/>
              </a:ext>
            </a:extLst>
          </p:cNvPr>
          <p:cNvSpPr>
            <a:spLocks noGrp="1"/>
          </p:cNvSpPr>
          <p:nvPr>
            <p:ph type="dt" sz="half" idx="10"/>
          </p:nvPr>
        </p:nvSpPr>
        <p:spPr/>
        <p:txBody>
          <a:bodyPr/>
          <a:lstStyle>
            <a:lvl1pPr>
              <a:defRPr/>
            </a:lvl1pPr>
          </a:lstStyle>
          <a:p>
            <a:pPr>
              <a:defRPr/>
            </a:pPr>
            <a:fld id="{28CBF0D3-11DC-4860-B56A-3C2A6C666501}" type="datetime1">
              <a:rPr lang="es-ES" smtClean="0"/>
              <a:t>16/05/2022</a:t>
            </a:fld>
            <a:endParaRPr lang="es-ES" dirty="0"/>
          </a:p>
        </p:txBody>
      </p:sp>
      <p:sp>
        <p:nvSpPr>
          <p:cNvPr id="8" name="4 Marcador de pie de página">
            <a:extLst>
              <a:ext uri="{FF2B5EF4-FFF2-40B4-BE49-F238E27FC236}">
                <a16:creationId xmlns:a16="http://schemas.microsoft.com/office/drawing/2014/main" id="{56E84BFF-14E1-4AB6-94BB-279014AF27D3}"/>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9" name="5 Marcador de número de diapositiva">
            <a:extLst>
              <a:ext uri="{FF2B5EF4-FFF2-40B4-BE49-F238E27FC236}">
                <a16:creationId xmlns:a16="http://schemas.microsoft.com/office/drawing/2014/main" id="{CD9ACF9A-585C-45FF-9FDD-40495017574C}"/>
              </a:ext>
            </a:extLst>
          </p:cNvPr>
          <p:cNvSpPr>
            <a:spLocks noGrp="1"/>
          </p:cNvSpPr>
          <p:nvPr>
            <p:ph type="sldNum" sz="quarter" idx="12"/>
          </p:nvPr>
        </p:nvSpPr>
        <p:spPr/>
        <p:txBody>
          <a:bodyPr/>
          <a:lstStyle>
            <a:lvl1pPr>
              <a:defRPr/>
            </a:lvl1pPr>
          </a:lstStyle>
          <a:p>
            <a:pPr>
              <a:defRPr/>
            </a:pPr>
            <a:fld id="{83153464-B95E-4258-BFC2-522CB9CDBFC3}" type="slidenum">
              <a:rPr lang="es-ES" altLang="es-ES"/>
              <a:pPr>
                <a:defRPr/>
              </a:pPr>
              <a:t>‹Nº›</a:t>
            </a:fld>
            <a:endParaRPr lang="es-ES" altLang="es-ES"/>
          </a:p>
        </p:txBody>
      </p:sp>
    </p:spTree>
    <p:extLst>
      <p:ext uri="{BB962C8B-B14F-4D97-AF65-F5344CB8AC3E}">
        <p14:creationId xmlns:p14="http://schemas.microsoft.com/office/powerpoint/2010/main" val="377697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64B8AF6A-B304-4D37-9D4F-050B86008A29}"/>
              </a:ext>
            </a:extLst>
          </p:cNvPr>
          <p:cNvSpPr>
            <a:spLocks noGrp="1"/>
          </p:cNvSpPr>
          <p:nvPr>
            <p:ph type="dt" sz="half" idx="10"/>
          </p:nvPr>
        </p:nvSpPr>
        <p:spPr/>
        <p:txBody>
          <a:bodyPr/>
          <a:lstStyle>
            <a:lvl1pPr>
              <a:defRPr/>
            </a:lvl1pPr>
          </a:lstStyle>
          <a:p>
            <a:pPr>
              <a:defRPr/>
            </a:pPr>
            <a:fld id="{68CB420B-0DA6-4FEE-92CE-BC7B77DCE96D}" type="datetime1">
              <a:rPr lang="es-ES" smtClean="0"/>
              <a:t>16/05/2022</a:t>
            </a:fld>
            <a:endParaRPr lang="es-ES" dirty="0"/>
          </a:p>
        </p:txBody>
      </p:sp>
      <p:sp>
        <p:nvSpPr>
          <p:cNvPr id="4" name="4 Marcador de pie de página">
            <a:extLst>
              <a:ext uri="{FF2B5EF4-FFF2-40B4-BE49-F238E27FC236}">
                <a16:creationId xmlns:a16="http://schemas.microsoft.com/office/drawing/2014/main" id="{D24F7187-6ADC-43F3-9F47-0C0D51ABDCA0}"/>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5" name="5 Marcador de número de diapositiva">
            <a:extLst>
              <a:ext uri="{FF2B5EF4-FFF2-40B4-BE49-F238E27FC236}">
                <a16:creationId xmlns:a16="http://schemas.microsoft.com/office/drawing/2014/main" id="{93742532-A35D-431E-B58E-050EE3D0CD14}"/>
              </a:ext>
            </a:extLst>
          </p:cNvPr>
          <p:cNvSpPr>
            <a:spLocks noGrp="1"/>
          </p:cNvSpPr>
          <p:nvPr>
            <p:ph type="sldNum" sz="quarter" idx="12"/>
          </p:nvPr>
        </p:nvSpPr>
        <p:spPr/>
        <p:txBody>
          <a:bodyPr/>
          <a:lstStyle>
            <a:lvl1pPr>
              <a:defRPr/>
            </a:lvl1pPr>
          </a:lstStyle>
          <a:p>
            <a:pPr>
              <a:defRPr/>
            </a:pPr>
            <a:fld id="{9A927219-524F-4570-A88E-0DE8629E4379}" type="slidenum">
              <a:rPr lang="es-ES" altLang="es-ES"/>
              <a:pPr>
                <a:defRPr/>
              </a:pPr>
              <a:t>‹Nº›</a:t>
            </a:fld>
            <a:endParaRPr lang="es-ES" altLang="es-ES"/>
          </a:p>
        </p:txBody>
      </p:sp>
    </p:spTree>
    <p:extLst>
      <p:ext uri="{BB962C8B-B14F-4D97-AF65-F5344CB8AC3E}">
        <p14:creationId xmlns:p14="http://schemas.microsoft.com/office/powerpoint/2010/main" val="212321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17C57655-6B43-403A-9034-C7EB0F69627F}"/>
              </a:ext>
            </a:extLst>
          </p:cNvPr>
          <p:cNvSpPr>
            <a:spLocks noGrp="1"/>
          </p:cNvSpPr>
          <p:nvPr>
            <p:ph type="dt" sz="half" idx="10"/>
          </p:nvPr>
        </p:nvSpPr>
        <p:spPr/>
        <p:txBody>
          <a:bodyPr/>
          <a:lstStyle>
            <a:lvl1pPr>
              <a:defRPr/>
            </a:lvl1pPr>
          </a:lstStyle>
          <a:p>
            <a:pPr>
              <a:defRPr/>
            </a:pPr>
            <a:fld id="{1130FC07-AC28-4291-9A6F-738F7D0DC9D1}" type="datetime1">
              <a:rPr lang="es-ES" smtClean="0"/>
              <a:t>16/05/2022</a:t>
            </a:fld>
            <a:endParaRPr lang="es-ES" dirty="0"/>
          </a:p>
        </p:txBody>
      </p:sp>
      <p:sp>
        <p:nvSpPr>
          <p:cNvPr id="3" name="4 Marcador de pie de página">
            <a:extLst>
              <a:ext uri="{FF2B5EF4-FFF2-40B4-BE49-F238E27FC236}">
                <a16:creationId xmlns:a16="http://schemas.microsoft.com/office/drawing/2014/main" id="{313BCBCD-CAA8-4EAE-BF79-DA613CF54285}"/>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4" name="5 Marcador de número de diapositiva">
            <a:extLst>
              <a:ext uri="{FF2B5EF4-FFF2-40B4-BE49-F238E27FC236}">
                <a16:creationId xmlns:a16="http://schemas.microsoft.com/office/drawing/2014/main" id="{6C740E98-F141-4322-8B3F-4CA4AF29E30F}"/>
              </a:ext>
            </a:extLst>
          </p:cNvPr>
          <p:cNvSpPr>
            <a:spLocks noGrp="1"/>
          </p:cNvSpPr>
          <p:nvPr>
            <p:ph type="sldNum" sz="quarter" idx="12"/>
          </p:nvPr>
        </p:nvSpPr>
        <p:spPr/>
        <p:txBody>
          <a:bodyPr/>
          <a:lstStyle>
            <a:lvl1pPr>
              <a:defRPr/>
            </a:lvl1pPr>
          </a:lstStyle>
          <a:p>
            <a:pPr>
              <a:defRPr/>
            </a:pPr>
            <a:fld id="{3BA89FD7-DFA7-4CDB-B701-2EDDDD488E57}" type="slidenum">
              <a:rPr lang="es-ES" altLang="es-ES"/>
              <a:pPr>
                <a:defRPr/>
              </a:pPr>
              <a:t>‹Nº›</a:t>
            </a:fld>
            <a:endParaRPr lang="es-ES" altLang="es-ES"/>
          </a:p>
        </p:txBody>
      </p:sp>
    </p:spTree>
    <p:extLst>
      <p:ext uri="{BB962C8B-B14F-4D97-AF65-F5344CB8AC3E}">
        <p14:creationId xmlns:p14="http://schemas.microsoft.com/office/powerpoint/2010/main" val="324640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6AE6340-ED92-44C5-961E-AB41D3888511}"/>
              </a:ext>
            </a:extLst>
          </p:cNvPr>
          <p:cNvSpPr>
            <a:spLocks noGrp="1"/>
          </p:cNvSpPr>
          <p:nvPr>
            <p:ph type="dt" sz="half" idx="10"/>
          </p:nvPr>
        </p:nvSpPr>
        <p:spPr/>
        <p:txBody>
          <a:bodyPr/>
          <a:lstStyle>
            <a:lvl1pPr>
              <a:defRPr/>
            </a:lvl1pPr>
          </a:lstStyle>
          <a:p>
            <a:pPr>
              <a:defRPr/>
            </a:pPr>
            <a:fld id="{0731E1D2-4861-4F90-B235-060C21122351}" type="datetime1">
              <a:rPr lang="es-ES" smtClean="0"/>
              <a:t>16/05/2022</a:t>
            </a:fld>
            <a:endParaRPr lang="es-ES" dirty="0"/>
          </a:p>
        </p:txBody>
      </p:sp>
      <p:sp>
        <p:nvSpPr>
          <p:cNvPr id="6" name="4 Marcador de pie de página">
            <a:extLst>
              <a:ext uri="{FF2B5EF4-FFF2-40B4-BE49-F238E27FC236}">
                <a16:creationId xmlns:a16="http://schemas.microsoft.com/office/drawing/2014/main" id="{A4D8C3A6-56D0-49FA-98AA-D2B38DF40178}"/>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AA79C488-B8C3-4A0A-9A37-55ECEBD2437F}"/>
              </a:ext>
            </a:extLst>
          </p:cNvPr>
          <p:cNvSpPr>
            <a:spLocks noGrp="1"/>
          </p:cNvSpPr>
          <p:nvPr>
            <p:ph type="sldNum" sz="quarter" idx="12"/>
          </p:nvPr>
        </p:nvSpPr>
        <p:spPr/>
        <p:txBody>
          <a:bodyPr/>
          <a:lstStyle>
            <a:lvl1pPr>
              <a:defRPr/>
            </a:lvl1pPr>
          </a:lstStyle>
          <a:p>
            <a:pPr>
              <a:defRPr/>
            </a:pPr>
            <a:fld id="{6F4A8982-4704-4C35-9B6D-D92A9599F4A9}" type="slidenum">
              <a:rPr lang="es-ES" altLang="es-ES"/>
              <a:pPr>
                <a:defRPr/>
              </a:pPr>
              <a:t>‹Nº›</a:t>
            </a:fld>
            <a:endParaRPr lang="es-ES" altLang="es-ES"/>
          </a:p>
        </p:txBody>
      </p:sp>
    </p:spTree>
    <p:extLst>
      <p:ext uri="{BB962C8B-B14F-4D97-AF65-F5344CB8AC3E}">
        <p14:creationId xmlns:p14="http://schemas.microsoft.com/office/powerpoint/2010/main" val="380503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B724501-1423-4F37-9DF7-C69EAE3D46FF}"/>
              </a:ext>
            </a:extLst>
          </p:cNvPr>
          <p:cNvSpPr>
            <a:spLocks noGrp="1"/>
          </p:cNvSpPr>
          <p:nvPr>
            <p:ph type="dt" sz="half" idx="10"/>
          </p:nvPr>
        </p:nvSpPr>
        <p:spPr/>
        <p:txBody>
          <a:bodyPr/>
          <a:lstStyle>
            <a:lvl1pPr>
              <a:defRPr/>
            </a:lvl1pPr>
          </a:lstStyle>
          <a:p>
            <a:pPr>
              <a:defRPr/>
            </a:pPr>
            <a:fld id="{510BC354-DDD4-49C2-B182-0F053C6ABE17}" type="datetime1">
              <a:rPr lang="es-ES" smtClean="0"/>
              <a:t>16/05/2022</a:t>
            </a:fld>
            <a:endParaRPr lang="es-ES" dirty="0"/>
          </a:p>
        </p:txBody>
      </p:sp>
      <p:sp>
        <p:nvSpPr>
          <p:cNvPr id="6" name="4 Marcador de pie de página">
            <a:extLst>
              <a:ext uri="{FF2B5EF4-FFF2-40B4-BE49-F238E27FC236}">
                <a16:creationId xmlns:a16="http://schemas.microsoft.com/office/drawing/2014/main" id="{9F8D7FBC-DF06-417E-B8B8-8BEA9697519B}"/>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A0F27EA1-3BB0-4335-B0D7-2BDC59AFF6CC}"/>
              </a:ext>
            </a:extLst>
          </p:cNvPr>
          <p:cNvSpPr>
            <a:spLocks noGrp="1"/>
          </p:cNvSpPr>
          <p:nvPr>
            <p:ph type="sldNum" sz="quarter" idx="12"/>
          </p:nvPr>
        </p:nvSpPr>
        <p:spPr/>
        <p:txBody>
          <a:bodyPr/>
          <a:lstStyle>
            <a:lvl1pPr>
              <a:defRPr/>
            </a:lvl1pPr>
          </a:lstStyle>
          <a:p>
            <a:pPr>
              <a:defRPr/>
            </a:pPr>
            <a:fld id="{760970ED-71A3-4F35-8C89-E25714266084}" type="slidenum">
              <a:rPr lang="es-ES" altLang="es-ES"/>
              <a:pPr>
                <a:defRPr/>
              </a:pPr>
              <a:t>‹Nº›</a:t>
            </a:fld>
            <a:endParaRPr lang="es-ES" altLang="es-ES"/>
          </a:p>
        </p:txBody>
      </p:sp>
    </p:spTree>
    <p:extLst>
      <p:ext uri="{BB962C8B-B14F-4D97-AF65-F5344CB8AC3E}">
        <p14:creationId xmlns:p14="http://schemas.microsoft.com/office/powerpoint/2010/main" val="127312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7E220067-7BB5-4791-A7EA-1D5945C15D4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9F063ED7-4A99-47C7-9359-CDCCA9A81A9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9BCE2772-77B9-4171-895F-8209C7C879B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DEE6B2-9026-4835-89A1-B3B5ED150D20}" type="datetime1">
              <a:rPr lang="es-ES" smtClean="0"/>
              <a:t>16/05/2022</a:t>
            </a:fld>
            <a:endParaRPr lang="es-ES" dirty="0"/>
          </a:p>
        </p:txBody>
      </p:sp>
      <p:sp>
        <p:nvSpPr>
          <p:cNvPr id="5" name="4 Marcador de pie de página">
            <a:extLst>
              <a:ext uri="{FF2B5EF4-FFF2-40B4-BE49-F238E27FC236}">
                <a16:creationId xmlns:a16="http://schemas.microsoft.com/office/drawing/2014/main" id="{24986A4C-5EC5-4AA8-BFDF-ABF7FBDB2E0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BA443E6D-827B-4EF5-BAD8-3667699FEB9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B9944E9C-E604-4024-BE7C-74C0B2C52C63}" type="slidenum">
              <a:rPr lang="es-ES" altLang="es-ES"/>
              <a:pPr>
                <a:defRPr/>
              </a:pPr>
              <a:t>‹Nº›</a:t>
            </a:fld>
            <a:endParaRPr lang="es-ES" alt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og.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ice.org.uk/guidance/ng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0C6B3A-7E0B-46C1-BF3A-41FB6A4C5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438" y="115889"/>
            <a:ext cx="1476376"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Users\victor\OneDrive\NEFROLOGIA AL DIA\DOMINIO\Dossier\Icono NAD.jpg">
            <a:extLst>
              <a:ext uri="{FF2B5EF4-FFF2-40B4-BE49-F238E27FC236}">
                <a16:creationId xmlns:a16="http://schemas.microsoft.com/office/drawing/2014/main" id="{82142A4E-8951-40C9-A0A3-273A0A3A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4" y="312740"/>
            <a:ext cx="1871661" cy="65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8 Rectángulo">
            <a:extLst>
              <a:ext uri="{FF2B5EF4-FFF2-40B4-BE49-F238E27FC236}">
                <a16:creationId xmlns:a16="http://schemas.microsoft.com/office/drawing/2014/main" id="{C6C03623-4A8E-4ED9-B867-D75B4BE3C43E}"/>
              </a:ext>
            </a:extLst>
          </p:cNvPr>
          <p:cNvSpPr>
            <a:spLocks noChangeArrowheads="1"/>
          </p:cNvSpPr>
          <p:nvPr/>
        </p:nvSpPr>
        <p:spPr bwMode="auto">
          <a:xfrm>
            <a:off x="4008438" y="193675"/>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200" b="1">
                <a:solidFill>
                  <a:srgbClr val="0000FF"/>
                </a:solidFill>
              </a:rPr>
              <a:t>Grupo Universidad de la SEN para Docencia de Grado</a:t>
            </a:r>
          </a:p>
          <a:p>
            <a:pPr algn="ctr" eaLnBrk="1" hangingPunct="1">
              <a:spcBef>
                <a:spcPct val="0"/>
              </a:spcBef>
              <a:buFontTx/>
              <a:buNone/>
            </a:pPr>
            <a:r>
              <a:rPr lang="es-ES" altLang="es-ES" sz="1600" b="1">
                <a:solidFill>
                  <a:srgbClr val="0000FF"/>
                </a:solidFill>
              </a:rPr>
              <a:t>Coordinador Prof Gabriel de Arriba</a:t>
            </a:r>
          </a:p>
        </p:txBody>
      </p:sp>
      <p:cxnSp>
        <p:nvCxnSpPr>
          <p:cNvPr id="11" name="10 Conector recto">
            <a:extLst>
              <a:ext uri="{FF2B5EF4-FFF2-40B4-BE49-F238E27FC236}">
                <a16:creationId xmlns:a16="http://schemas.microsoft.com/office/drawing/2014/main" id="{C71941E3-4100-4CC5-A695-1B4D32734F42}"/>
              </a:ext>
            </a:extLst>
          </p:cNvPr>
          <p:cNvCxnSpPr/>
          <p:nvPr/>
        </p:nvCxnSpPr>
        <p:spPr>
          <a:xfrm>
            <a:off x="1776412" y="1444624"/>
            <a:ext cx="82804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04" name="CuadroTexto 7">
            <a:extLst>
              <a:ext uri="{FF2B5EF4-FFF2-40B4-BE49-F238E27FC236}">
                <a16:creationId xmlns:a16="http://schemas.microsoft.com/office/drawing/2014/main" id="{499BA849-96D8-4A35-A785-A97B39538BA2}"/>
              </a:ext>
            </a:extLst>
          </p:cNvPr>
          <p:cNvSpPr txBox="1">
            <a:spLocks noChangeArrowheads="1"/>
          </p:cNvSpPr>
          <p:nvPr/>
        </p:nvSpPr>
        <p:spPr bwMode="auto">
          <a:xfrm>
            <a:off x="1703389" y="949325"/>
            <a:ext cx="3222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u="sng">
                <a:solidFill>
                  <a:srgbClr val="0000FF"/>
                </a:solidFill>
                <a:latin typeface="Arial" panose="020B0604020202020204" pitchFamily="34" charset="0"/>
              </a:rPr>
              <a:t>  http://www.nefrologiaaldia.org</a:t>
            </a:r>
          </a:p>
        </p:txBody>
      </p:sp>
      <p:sp>
        <p:nvSpPr>
          <p:cNvPr id="13" name="309 CuadroTexto">
            <a:extLst>
              <a:ext uri="{FF2B5EF4-FFF2-40B4-BE49-F238E27FC236}">
                <a16:creationId xmlns:a16="http://schemas.microsoft.com/office/drawing/2014/main" id="{05C448EB-9BB0-4279-BEC3-55719A098E47}"/>
              </a:ext>
            </a:extLst>
          </p:cNvPr>
          <p:cNvSpPr txBox="1">
            <a:spLocks noChangeArrowheads="1"/>
          </p:cNvSpPr>
          <p:nvPr/>
        </p:nvSpPr>
        <p:spPr bwMode="auto">
          <a:xfrm>
            <a:off x="3337446" y="1817261"/>
            <a:ext cx="4329070" cy="76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0">
              <a:spcBef>
                <a:spcPct val="0"/>
              </a:spcBef>
              <a:buNone/>
            </a:pPr>
            <a:r>
              <a:rPr lang="es-ES" altLang="es-ES" sz="4354" b="1">
                <a:solidFill>
                  <a:prstClr val="black"/>
                </a:solidFill>
              </a:rPr>
              <a:t>Embarazo y Riñón</a:t>
            </a:r>
            <a:endParaRPr lang="es-ES" altLang="es-ES" sz="4354" b="1" dirty="0">
              <a:solidFill>
                <a:prstClr val="black"/>
              </a:solidFill>
            </a:endParaRPr>
          </a:p>
        </p:txBody>
      </p:sp>
      <p:sp>
        <p:nvSpPr>
          <p:cNvPr id="9" name="Rectángulo 8"/>
          <p:cNvSpPr/>
          <p:nvPr/>
        </p:nvSpPr>
        <p:spPr>
          <a:xfrm>
            <a:off x="2284867" y="4365104"/>
            <a:ext cx="8019141" cy="1711366"/>
          </a:xfrm>
          <a:prstGeom prst="rect">
            <a:avLst/>
          </a:prstGeom>
        </p:spPr>
        <p:txBody>
          <a:bodyPr wrap="square">
            <a:spAutoFit/>
          </a:bodyPr>
          <a:lstStyle/>
          <a:p>
            <a:pPr marL="13823" marR="5529">
              <a:lnSpc>
                <a:spcPct val="150000"/>
              </a:lnSpc>
              <a:spcBef>
                <a:spcPts val="114"/>
              </a:spcBef>
              <a:tabLst>
                <a:tab pos="386344" algn="l"/>
                <a:tab pos="387035" algn="l"/>
              </a:tabLst>
            </a:pPr>
            <a:r>
              <a:rPr lang="es-ES" i="1" spc="-11" dirty="0">
                <a:solidFill>
                  <a:schemeClr val="bg1"/>
                </a:solidFill>
                <a:cs typeface="Calibri"/>
              </a:rPr>
              <a:t>En este tema se </a:t>
            </a:r>
            <a:r>
              <a:rPr lang="es-ES" i="1" spc="-11">
                <a:solidFill>
                  <a:schemeClr val="bg1"/>
                </a:solidFill>
                <a:cs typeface="Calibri"/>
              </a:rPr>
              <a:t>revisan </a:t>
            </a:r>
            <a:r>
              <a:rPr lang="es-ES" i="1">
                <a:solidFill>
                  <a:schemeClr val="bg1"/>
                </a:solidFill>
                <a:cs typeface="Calibri"/>
              </a:rPr>
              <a:t>los cambios fisiológicos del embarazo, los trastornos hipertensivos  relacionados como la preeclampsia, síndrome HELLP, y la microangiopatía trombótica. Asimismo, se tratan las complicaciones renales del embarazo y los efectos del embarazo en el enfermo renal</a:t>
            </a:r>
            <a:endParaRPr lang="es-ES" i="1" dirty="0">
              <a:solidFill>
                <a:schemeClr val="bg1"/>
              </a:solidFill>
              <a:cs typeface="Calibri"/>
            </a:endParaRPr>
          </a:p>
        </p:txBody>
      </p:sp>
      <p:sp>
        <p:nvSpPr>
          <p:cNvPr id="10" name="Text Box 309">
            <a:extLst>
              <a:ext uri="{FF2B5EF4-FFF2-40B4-BE49-F238E27FC236}">
                <a16:creationId xmlns:a16="http://schemas.microsoft.com/office/drawing/2014/main" id="{A8F5367C-7E37-24FB-C76F-9FB305B717C3}"/>
              </a:ext>
            </a:extLst>
          </p:cNvPr>
          <p:cNvSpPr txBox="1">
            <a:spLocks noChangeArrowheads="1"/>
          </p:cNvSpPr>
          <p:nvPr/>
        </p:nvSpPr>
        <p:spPr bwMode="auto">
          <a:xfrm>
            <a:off x="1127448" y="2903603"/>
            <a:ext cx="10445937" cy="1015663"/>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2000" dirty="0">
                <a:solidFill>
                  <a:schemeClr val="bg1"/>
                </a:solidFill>
              </a:rPr>
              <a:t>PONENTES: </a:t>
            </a:r>
            <a:r>
              <a:rPr lang="es-ES" altLang="es-ES" sz="2000" dirty="0" err="1">
                <a:solidFill>
                  <a:schemeClr val="bg1"/>
                </a:solidFill>
              </a:rPr>
              <a:t>Dra</a:t>
            </a:r>
            <a:r>
              <a:rPr lang="es-ES" altLang="es-ES" sz="2000" dirty="0">
                <a:solidFill>
                  <a:schemeClr val="bg1"/>
                </a:solidFill>
              </a:rPr>
              <a:t>  Patrocinio </a:t>
            </a:r>
            <a:r>
              <a:rPr lang="es-ES" altLang="es-ES" sz="2000" dirty="0" err="1">
                <a:solidFill>
                  <a:schemeClr val="bg1"/>
                </a:solidFill>
              </a:rPr>
              <a:t>Rodriguez</a:t>
            </a:r>
            <a:r>
              <a:rPr lang="es-ES" altLang="es-ES" sz="2000" dirty="0">
                <a:solidFill>
                  <a:schemeClr val="bg1"/>
                </a:solidFill>
              </a:rPr>
              <a:t> </a:t>
            </a:r>
            <a:r>
              <a:rPr lang="es-ES" altLang="es-ES" sz="2000" dirty="0" err="1">
                <a:solidFill>
                  <a:schemeClr val="bg1"/>
                </a:solidFill>
              </a:rPr>
              <a:t>Benitez</a:t>
            </a:r>
            <a:r>
              <a:rPr lang="es-ES" altLang="es-ES" sz="2000" dirty="0">
                <a:solidFill>
                  <a:schemeClr val="bg1"/>
                </a:solidFill>
              </a:rPr>
              <a:t> y </a:t>
            </a:r>
            <a:r>
              <a:rPr lang="es-ES" altLang="es-ES" sz="2000" dirty="0" err="1">
                <a:solidFill>
                  <a:schemeClr val="bg1"/>
                </a:solidFill>
              </a:rPr>
              <a:t>Dra</a:t>
            </a:r>
            <a:r>
              <a:rPr lang="es-ES" altLang="es-ES" sz="2000" dirty="0">
                <a:solidFill>
                  <a:schemeClr val="bg1"/>
                </a:solidFill>
              </a:rPr>
              <a:t> Esther Rubio </a:t>
            </a:r>
            <a:r>
              <a:rPr lang="es-ES" altLang="es-ES" sz="2000" dirty="0" err="1">
                <a:solidFill>
                  <a:schemeClr val="bg1"/>
                </a:solidFill>
              </a:rPr>
              <a:t>Gonzalez</a:t>
            </a:r>
            <a:endParaRPr lang="es-ES" altLang="es-ES" sz="2000" dirty="0">
              <a:solidFill>
                <a:schemeClr val="bg1"/>
              </a:solidFill>
            </a:endParaRPr>
          </a:p>
          <a:p>
            <a:pPr eaLnBrk="1" hangingPunct="1">
              <a:spcBef>
                <a:spcPct val="0"/>
              </a:spcBef>
              <a:buFontTx/>
              <a:buNone/>
            </a:pPr>
            <a:r>
              <a:rPr lang="es-ES" altLang="es-ES" sz="2000" dirty="0">
                <a:solidFill>
                  <a:schemeClr val="bg1"/>
                </a:solidFill>
              </a:rPr>
              <a:t>HOSPITAL: HGU Gregorio </a:t>
            </a:r>
            <a:r>
              <a:rPr lang="es-ES" altLang="es-ES" sz="2000" dirty="0" err="1">
                <a:solidFill>
                  <a:schemeClr val="bg1"/>
                </a:solidFill>
              </a:rPr>
              <a:t>Marañon</a:t>
            </a:r>
            <a:r>
              <a:rPr lang="es-ES" altLang="es-ES" sz="2000" dirty="0">
                <a:solidFill>
                  <a:schemeClr val="bg1"/>
                </a:solidFill>
              </a:rPr>
              <a:t> y Hospital Universitario Puerta de Hierro Majadahonda. Madrid</a:t>
            </a:r>
          </a:p>
          <a:p>
            <a:pPr eaLnBrk="1" hangingPunct="1">
              <a:spcBef>
                <a:spcPct val="0"/>
              </a:spcBef>
              <a:buFontTx/>
              <a:buNone/>
            </a:pPr>
            <a:r>
              <a:rPr lang="es-ES" altLang="es-ES" sz="2000" dirty="0">
                <a:solidFill>
                  <a:schemeClr val="bg1"/>
                </a:solidFill>
              </a:rPr>
              <a:t>UNIVERSIDAD: Universidad Complutense y Autónoma de Madrid</a:t>
            </a:r>
          </a:p>
        </p:txBody>
      </p:sp>
    </p:spTree>
    <p:extLst>
      <p:ext uri="{BB962C8B-B14F-4D97-AF65-F5344CB8AC3E}">
        <p14:creationId xmlns:p14="http://schemas.microsoft.com/office/powerpoint/2010/main" val="56713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10</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4151784" y="6356351"/>
            <a:ext cx="3860800"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7912" cy="9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740954A5-2F95-4121-9364-1F1F1C7E080A}"/>
              </a:ext>
            </a:extLst>
          </p:cNvPr>
          <p:cNvSpPr txBox="1"/>
          <p:nvPr/>
        </p:nvSpPr>
        <p:spPr>
          <a:xfrm>
            <a:off x="1127448" y="594106"/>
            <a:ext cx="10454952" cy="923330"/>
          </a:xfrm>
          <a:prstGeom prst="rect">
            <a:avLst/>
          </a:prstGeom>
          <a:solidFill>
            <a:schemeClr val="accent1">
              <a:lumMod val="20000"/>
              <a:lumOff val="80000"/>
            </a:schemeClr>
          </a:solidFill>
        </p:spPr>
        <p:txBody>
          <a:bodyPr wrap="square">
            <a:spAutoFit/>
          </a:bodyPr>
          <a:lstStyle/>
          <a:p>
            <a:pPr algn="ctr"/>
            <a:r>
              <a:rPr lang="es-ES" b="1" dirty="0">
                <a:solidFill>
                  <a:schemeClr val="bg1"/>
                </a:solidFill>
              </a:rPr>
              <a:t>La preeclampsia es un síndrome multisistémico caracterizado por la aparición de </a:t>
            </a:r>
            <a:r>
              <a:rPr lang="es-ES" b="1" dirty="0" err="1">
                <a:solidFill>
                  <a:schemeClr val="bg1"/>
                </a:solidFill>
              </a:rPr>
              <a:t>novo</a:t>
            </a:r>
            <a:r>
              <a:rPr lang="es-ES" b="1" dirty="0">
                <a:solidFill>
                  <a:schemeClr val="bg1"/>
                </a:solidFill>
              </a:rPr>
              <a:t>, después de la 20 semana de gestación, de hipertensión asociada a proteinuria y/o a alguna manifestación de disfunción orgánica materna o </a:t>
            </a:r>
            <a:r>
              <a:rPr lang="es-ES" b="1" dirty="0" err="1">
                <a:solidFill>
                  <a:schemeClr val="bg1"/>
                </a:solidFill>
              </a:rPr>
              <a:t>úteroplacentaria</a:t>
            </a:r>
            <a:endParaRPr lang="es-ES" b="1" dirty="0">
              <a:solidFill>
                <a:schemeClr val="bg1"/>
              </a:solidFill>
            </a:endParaRPr>
          </a:p>
        </p:txBody>
      </p:sp>
      <p:pic>
        <p:nvPicPr>
          <p:cNvPr id="8" name="Imagen 7">
            <a:extLst>
              <a:ext uri="{FF2B5EF4-FFF2-40B4-BE49-F238E27FC236}">
                <a16:creationId xmlns:a16="http://schemas.microsoft.com/office/drawing/2014/main" id="{72D6018B-B598-4AA4-B09A-24DCD5C80B35}"/>
              </a:ext>
            </a:extLst>
          </p:cNvPr>
          <p:cNvPicPr>
            <a:picLocks noChangeAspect="1"/>
          </p:cNvPicPr>
          <p:nvPr/>
        </p:nvPicPr>
        <p:blipFill rotWithShape="1">
          <a:blip r:embed="rId4"/>
          <a:srcRect l="3735" t="9877" r="7187" b="522"/>
          <a:stretch/>
        </p:blipFill>
        <p:spPr>
          <a:xfrm>
            <a:off x="3525920" y="1772816"/>
            <a:ext cx="6771776" cy="4310617"/>
          </a:xfrm>
          <a:prstGeom prst="rect">
            <a:avLst/>
          </a:prstGeom>
          <a:ln w="38100">
            <a:solidFill>
              <a:schemeClr val="bg2">
                <a:lumMod val="90000"/>
              </a:schemeClr>
            </a:solidFill>
          </a:ln>
        </p:spPr>
      </p:pic>
      <p:sp>
        <p:nvSpPr>
          <p:cNvPr id="9" name="CuadroTexto 8">
            <a:extLst>
              <a:ext uri="{FF2B5EF4-FFF2-40B4-BE49-F238E27FC236}">
                <a16:creationId xmlns:a16="http://schemas.microsoft.com/office/drawing/2014/main" id="{0F789A6F-832B-49DA-BE41-98891464F339}"/>
              </a:ext>
            </a:extLst>
          </p:cNvPr>
          <p:cNvSpPr txBox="1"/>
          <p:nvPr/>
        </p:nvSpPr>
        <p:spPr>
          <a:xfrm>
            <a:off x="263352" y="3774235"/>
            <a:ext cx="3096344"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sz="1400" dirty="0"/>
              <a:t>  Criterios diagnósticos de preeclampsia</a:t>
            </a:r>
          </a:p>
        </p:txBody>
      </p:sp>
    </p:spTree>
    <p:extLst>
      <p:ext uri="{BB962C8B-B14F-4D97-AF65-F5344CB8AC3E}">
        <p14:creationId xmlns:p14="http://schemas.microsoft.com/office/powerpoint/2010/main" val="6643914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11</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4655840" y="6380796"/>
            <a:ext cx="2305372"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 y="-18015"/>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762A7787-31E3-4591-8B8E-C1A365B57741}"/>
              </a:ext>
            </a:extLst>
          </p:cNvPr>
          <p:cNvSpPr txBox="1"/>
          <p:nvPr/>
        </p:nvSpPr>
        <p:spPr>
          <a:xfrm>
            <a:off x="1559496" y="477204"/>
            <a:ext cx="10022904" cy="646331"/>
          </a:xfrm>
          <a:prstGeom prst="rect">
            <a:avLst/>
          </a:prstGeom>
          <a:solidFill>
            <a:schemeClr val="accent1">
              <a:lumMod val="20000"/>
              <a:lumOff val="80000"/>
            </a:schemeClr>
          </a:solidFill>
        </p:spPr>
        <p:txBody>
          <a:bodyPr wrap="square">
            <a:spAutoFit/>
          </a:bodyPr>
          <a:lstStyle/>
          <a:p>
            <a:pPr algn="ctr"/>
            <a:r>
              <a:rPr lang="es-ES" b="1" dirty="0">
                <a:solidFill>
                  <a:schemeClr val="bg1"/>
                </a:solidFill>
              </a:rPr>
              <a:t>La preeclampsia constituye una de las principales causas de morbimortalidad perinatal, fundamentalmente en sus formas más graves</a:t>
            </a:r>
          </a:p>
        </p:txBody>
      </p:sp>
      <p:sp>
        <p:nvSpPr>
          <p:cNvPr id="8" name="CuadroTexto 7">
            <a:extLst>
              <a:ext uri="{FF2B5EF4-FFF2-40B4-BE49-F238E27FC236}">
                <a16:creationId xmlns:a16="http://schemas.microsoft.com/office/drawing/2014/main" id="{41AC6A13-EB46-42D3-9E9A-11DD28BE4219}"/>
              </a:ext>
            </a:extLst>
          </p:cNvPr>
          <p:cNvSpPr txBox="1"/>
          <p:nvPr/>
        </p:nvSpPr>
        <p:spPr>
          <a:xfrm>
            <a:off x="263352" y="3429000"/>
            <a:ext cx="3576119" cy="400110"/>
          </a:xfrm>
          <a:prstGeom prst="rect">
            <a:avLst/>
          </a:prstGeom>
          <a:solidFill>
            <a:schemeClr val="accent6">
              <a:lumMod val="60000"/>
              <a:lumOff val="40000"/>
            </a:schemeClr>
          </a:solidFill>
        </p:spPr>
        <p:txBody>
          <a:bodyPr wrap="square" rtlCol="0">
            <a:spAutoFit/>
          </a:bodyPr>
          <a:lstStyle/>
          <a:p>
            <a:r>
              <a:rPr lang="es-ES" sz="2000" b="1" dirty="0">
                <a:solidFill>
                  <a:schemeClr val="bg1"/>
                </a:solidFill>
              </a:rPr>
              <a:t>Criterios de preeclampsia grave:</a:t>
            </a:r>
          </a:p>
        </p:txBody>
      </p:sp>
      <p:pic>
        <p:nvPicPr>
          <p:cNvPr id="9" name="Imagen 8">
            <a:extLst>
              <a:ext uri="{FF2B5EF4-FFF2-40B4-BE49-F238E27FC236}">
                <a16:creationId xmlns:a16="http://schemas.microsoft.com/office/drawing/2014/main" id="{E476BDB3-07EA-4656-92DF-EA80DF210920}"/>
              </a:ext>
            </a:extLst>
          </p:cNvPr>
          <p:cNvPicPr>
            <a:picLocks noChangeAspect="1"/>
          </p:cNvPicPr>
          <p:nvPr/>
        </p:nvPicPr>
        <p:blipFill rotWithShape="1">
          <a:blip r:embed="rId4"/>
          <a:srcRect l="3222" t="12688" r="7351" b="2006"/>
          <a:stretch/>
        </p:blipFill>
        <p:spPr>
          <a:xfrm>
            <a:off x="4079776" y="1297448"/>
            <a:ext cx="7203673" cy="5033726"/>
          </a:xfrm>
          <a:prstGeom prst="rect">
            <a:avLst/>
          </a:prstGeom>
        </p:spPr>
      </p:pic>
    </p:spTree>
    <p:extLst>
      <p:ext uri="{BB962C8B-B14F-4D97-AF65-F5344CB8AC3E}">
        <p14:creationId xmlns:p14="http://schemas.microsoft.com/office/powerpoint/2010/main" val="7953803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12</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3256914" y="6309320"/>
            <a:ext cx="3860800"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 y="16071"/>
            <a:ext cx="768540" cy="98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34C448CB-2FAE-40E6-A5DB-F0A8402C1E3E}"/>
              </a:ext>
            </a:extLst>
          </p:cNvPr>
          <p:cNvPicPr>
            <a:picLocks noChangeAspect="1"/>
          </p:cNvPicPr>
          <p:nvPr/>
        </p:nvPicPr>
        <p:blipFill>
          <a:blip r:embed="rId4"/>
          <a:stretch>
            <a:fillRect/>
          </a:stretch>
        </p:blipFill>
        <p:spPr>
          <a:xfrm>
            <a:off x="407368" y="1706554"/>
            <a:ext cx="6697010" cy="2896004"/>
          </a:xfrm>
          <a:prstGeom prst="rect">
            <a:avLst/>
          </a:prstGeom>
        </p:spPr>
      </p:pic>
      <p:sp>
        <p:nvSpPr>
          <p:cNvPr id="4" name="CuadroTexto 3">
            <a:extLst>
              <a:ext uri="{FF2B5EF4-FFF2-40B4-BE49-F238E27FC236}">
                <a16:creationId xmlns:a16="http://schemas.microsoft.com/office/drawing/2014/main" id="{F8156F62-B484-4727-8EF3-7C9C7E1D3898}"/>
              </a:ext>
            </a:extLst>
          </p:cNvPr>
          <p:cNvSpPr txBox="1"/>
          <p:nvPr/>
        </p:nvSpPr>
        <p:spPr>
          <a:xfrm>
            <a:off x="2135560" y="313933"/>
            <a:ext cx="7119912" cy="461665"/>
          </a:xfrm>
          <a:prstGeom prst="rect">
            <a:avLst/>
          </a:prstGeom>
          <a:solidFill>
            <a:srgbClr val="FFC000"/>
          </a:solidFill>
        </p:spPr>
        <p:txBody>
          <a:bodyPr wrap="square" rtlCol="0">
            <a:spAutoFit/>
          </a:bodyPr>
          <a:lstStyle/>
          <a:p>
            <a:r>
              <a:rPr lang="es-ES" sz="2400" dirty="0">
                <a:solidFill>
                  <a:schemeClr val="bg1"/>
                </a:solidFill>
              </a:rPr>
              <a:t>Factores de riesgo para el desarrollo de preeclampsia</a:t>
            </a:r>
          </a:p>
        </p:txBody>
      </p:sp>
      <p:sp>
        <p:nvSpPr>
          <p:cNvPr id="16" name="CuadroTexto 15">
            <a:extLst>
              <a:ext uri="{FF2B5EF4-FFF2-40B4-BE49-F238E27FC236}">
                <a16:creationId xmlns:a16="http://schemas.microsoft.com/office/drawing/2014/main" id="{42E5FD97-20B3-46B0-8EB9-8449FC754606}"/>
              </a:ext>
            </a:extLst>
          </p:cNvPr>
          <p:cNvSpPr txBox="1"/>
          <p:nvPr/>
        </p:nvSpPr>
        <p:spPr>
          <a:xfrm>
            <a:off x="1209689" y="4849998"/>
            <a:ext cx="4752528" cy="461665"/>
          </a:xfrm>
          <a:prstGeom prst="rect">
            <a:avLst/>
          </a:prstGeom>
          <a:noFill/>
        </p:spPr>
        <p:txBody>
          <a:bodyPr wrap="square">
            <a:spAutoFit/>
          </a:bodyPr>
          <a:lstStyle/>
          <a:p>
            <a:r>
              <a:rPr lang="es-ES" sz="1200" dirty="0">
                <a:solidFill>
                  <a:schemeClr val="bg1"/>
                </a:solidFill>
              </a:rPr>
              <a:t>P. Rodríguez Benítez. Nefro Plus 2020;12(1):1-5</a:t>
            </a:r>
          </a:p>
          <a:p>
            <a:r>
              <a:rPr lang="es-ES" sz="1200" dirty="0" err="1">
                <a:solidFill>
                  <a:schemeClr val="bg1"/>
                </a:solidFill>
              </a:rPr>
              <a:t>National</a:t>
            </a:r>
            <a:r>
              <a:rPr lang="es-ES" sz="1200" dirty="0">
                <a:solidFill>
                  <a:schemeClr val="bg1"/>
                </a:solidFill>
              </a:rPr>
              <a:t> </a:t>
            </a:r>
            <a:r>
              <a:rPr lang="es-ES" sz="1200" dirty="0" err="1">
                <a:solidFill>
                  <a:schemeClr val="bg1"/>
                </a:solidFill>
              </a:rPr>
              <a:t>Institute</a:t>
            </a:r>
            <a:r>
              <a:rPr lang="es-ES" sz="1200" dirty="0">
                <a:solidFill>
                  <a:schemeClr val="bg1"/>
                </a:solidFill>
              </a:rPr>
              <a:t> </a:t>
            </a:r>
            <a:r>
              <a:rPr lang="es-ES" sz="1200" dirty="0" err="1">
                <a:solidFill>
                  <a:schemeClr val="bg1"/>
                </a:solidFill>
              </a:rPr>
              <a:t>for</a:t>
            </a:r>
            <a:r>
              <a:rPr lang="es-ES" sz="1200" dirty="0">
                <a:solidFill>
                  <a:schemeClr val="bg1"/>
                </a:solidFill>
              </a:rPr>
              <a:t> </a:t>
            </a:r>
            <a:r>
              <a:rPr lang="es-ES" sz="1200" dirty="0" err="1">
                <a:solidFill>
                  <a:schemeClr val="bg1"/>
                </a:solidFill>
              </a:rPr>
              <a:t>Health</a:t>
            </a:r>
            <a:r>
              <a:rPr lang="es-ES" sz="1200" dirty="0">
                <a:solidFill>
                  <a:schemeClr val="bg1"/>
                </a:solidFill>
              </a:rPr>
              <a:t> and Care </a:t>
            </a:r>
            <a:r>
              <a:rPr lang="es-ES" sz="1200" dirty="0" err="1">
                <a:solidFill>
                  <a:schemeClr val="bg1"/>
                </a:solidFill>
              </a:rPr>
              <a:t>Excellence</a:t>
            </a:r>
            <a:r>
              <a:rPr lang="es-ES" sz="1200" dirty="0">
                <a:solidFill>
                  <a:schemeClr val="bg1"/>
                </a:solidFill>
              </a:rPr>
              <a:t> (NICE) </a:t>
            </a:r>
            <a:r>
              <a:rPr lang="es-ES" sz="1200" dirty="0" err="1">
                <a:solidFill>
                  <a:schemeClr val="bg1"/>
                </a:solidFill>
              </a:rPr>
              <a:t>guidelines</a:t>
            </a:r>
            <a:r>
              <a:rPr lang="es-ES" sz="1200" dirty="0">
                <a:solidFill>
                  <a:schemeClr val="bg1"/>
                </a:solidFill>
              </a:rPr>
              <a:t>, 2019.</a:t>
            </a:r>
            <a:endParaRPr lang="es-ES" sz="1200" dirty="0"/>
          </a:p>
        </p:txBody>
      </p:sp>
      <p:pic>
        <p:nvPicPr>
          <p:cNvPr id="10" name="Imagen 9">
            <a:extLst>
              <a:ext uri="{FF2B5EF4-FFF2-40B4-BE49-F238E27FC236}">
                <a16:creationId xmlns:a16="http://schemas.microsoft.com/office/drawing/2014/main" id="{8D3DD3C5-5D41-4EC5-8E0F-36B028A4D37D}"/>
              </a:ext>
            </a:extLst>
          </p:cNvPr>
          <p:cNvPicPr>
            <a:picLocks noChangeAspect="1"/>
          </p:cNvPicPr>
          <p:nvPr/>
        </p:nvPicPr>
        <p:blipFill>
          <a:blip r:embed="rId5"/>
          <a:stretch>
            <a:fillRect/>
          </a:stretch>
        </p:blipFill>
        <p:spPr>
          <a:xfrm>
            <a:off x="7297085" y="980728"/>
            <a:ext cx="3995077" cy="4627211"/>
          </a:xfrm>
          <a:prstGeom prst="rect">
            <a:avLst/>
          </a:prstGeom>
          <a:ln w="38100">
            <a:solidFill>
              <a:schemeClr val="bg2">
                <a:lumMod val="40000"/>
                <a:lumOff val="60000"/>
              </a:schemeClr>
            </a:solidFill>
          </a:ln>
        </p:spPr>
      </p:pic>
      <p:sp>
        <p:nvSpPr>
          <p:cNvPr id="20" name="CuadroTexto 19">
            <a:extLst>
              <a:ext uri="{FF2B5EF4-FFF2-40B4-BE49-F238E27FC236}">
                <a16:creationId xmlns:a16="http://schemas.microsoft.com/office/drawing/2014/main" id="{46BC6AE2-5F3A-482E-9B4D-146C2DB29CF7}"/>
              </a:ext>
            </a:extLst>
          </p:cNvPr>
          <p:cNvSpPr txBox="1"/>
          <p:nvPr/>
        </p:nvSpPr>
        <p:spPr>
          <a:xfrm>
            <a:off x="7845967" y="5674369"/>
            <a:ext cx="3782096" cy="615553"/>
          </a:xfrm>
          <a:prstGeom prst="rect">
            <a:avLst/>
          </a:prstGeom>
          <a:noFill/>
        </p:spPr>
        <p:txBody>
          <a:bodyPr wrap="square">
            <a:spAutoFit/>
          </a:bodyPr>
          <a:lstStyle/>
          <a:p>
            <a:r>
              <a:rPr lang="es-ES" sz="1600" dirty="0">
                <a:solidFill>
                  <a:schemeClr val="bg1"/>
                </a:solidFill>
              </a:rPr>
              <a:t>Rana S. </a:t>
            </a:r>
            <a:r>
              <a:rPr lang="es-ES" sz="1600" dirty="0" err="1">
                <a:solidFill>
                  <a:schemeClr val="bg1"/>
                </a:solidFill>
              </a:rPr>
              <a:t>Circ</a:t>
            </a:r>
            <a:r>
              <a:rPr lang="es-ES" sz="1600" dirty="0">
                <a:solidFill>
                  <a:schemeClr val="bg1"/>
                </a:solidFill>
              </a:rPr>
              <a:t> Res. 2019;124:1094-1112</a:t>
            </a:r>
          </a:p>
          <a:p>
            <a:endParaRPr lang="es-ES" dirty="0">
              <a:solidFill>
                <a:schemeClr val="bg1"/>
              </a:solidFill>
            </a:endParaRPr>
          </a:p>
        </p:txBody>
      </p:sp>
      <p:sp>
        <p:nvSpPr>
          <p:cNvPr id="21" name="CuadroTexto 20">
            <a:extLst>
              <a:ext uri="{FF2B5EF4-FFF2-40B4-BE49-F238E27FC236}">
                <a16:creationId xmlns:a16="http://schemas.microsoft.com/office/drawing/2014/main" id="{F9F8618C-1E91-4577-B834-A51DBA23996B}"/>
              </a:ext>
            </a:extLst>
          </p:cNvPr>
          <p:cNvSpPr txBox="1"/>
          <p:nvPr/>
        </p:nvSpPr>
        <p:spPr>
          <a:xfrm>
            <a:off x="7891395" y="5951368"/>
            <a:ext cx="3261556" cy="338554"/>
          </a:xfrm>
          <a:prstGeom prst="rect">
            <a:avLst/>
          </a:prstGeom>
          <a:noFill/>
        </p:spPr>
        <p:txBody>
          <a:bodyPr wrap="square">
            <a:spAutoFit/>
          </a:bodyPr>
          <a:lstStyle/>
          <a:p>
            <a:r>
              <a:rPr lang="es-ES" sz="1600" dirty="0" err="1">
                <a:solidFill>
                  <a:schemeClr val="bg1"/>
                </a:solidFill>
              </a:rPr>
              <a:t>Bartsch</a:t>
            </a:r>
            <a:r>
              <a:rPr lang="es-ES" sz="1600" dirty="0">
                <a:solidFill>
                  <a:schemeClr val="bg1"/>
                </a:solidFill>
              </a:rPr>
              <a:t> E. BMJ 2016: 353: i1753</a:t>
            </a:r>
          </a:p>
        </p:txBody>
      </p:sp>
    </p:spTree>
    <p:extLst>
      <p:ext uri="{BB962C8B-B14F-4D97-AF65-F5344CB8AC3E}">
        <p14:creationId xmlns:p14="http://schemas.microsoft.com/office/powerpoint/2010/main" val="329136931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13</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4295800" y="6468506"/>
            <a:ext cx="3096344"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3671" cy="87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47FBA203-8AC9-4C7B-ABDC-A9CE7F416042}"/>
              </a:ext>
            </a:extLst>
          </p:cNvPr>
          <p:cNvSpPr>
            <a:spLocks noGrp="1"/>
          </p:cNvSpPr>
          <p:nvPr>
            <p:ph type="title"/>
          </p:nvPr>
        </p:nvSpPr>
        <p:spPr>
          <a:xfrm>
            <a:off x="746485" y="0"/>
            <a:ext cx="10515600" cy="1325563"/>
          </a:xfrm>
        </p:spPr>
        <p:txBody>
          <a:bodyPr/>
          <a:lstStyle/>
          <a:p>
            <a:br>
              <a:rPr lang="es-ES" dirty="0"/>
            </a:br>
            <a:endParaRPr lang="es-ES" dirty="0"/>
          </a:p>
        </p:txBody>
      </p:sp>
      <p:pic>
        <p:nvPicPr>
          <p:cNvPr id="8" name="Imagen 7">
            <a:extLst>
              <a:ext uri="{FF2B5EF4-FFF2-40B4-BE49-F238E27FC236}">
                <a16:creationId xmlns:a16="http://schemas.microsoft.com/office/drawing/2014/main" id="{D2CE8A0E-5D24-4CC0-AE5F-59ACA421836E}"/>
              </a:ext>
            </a:extLst>
          </p:cNvPr>
          <p:cNvPicPr>
            <a:picLocks noChangeAspect="1"/>
          </p:cNvPicPr>
          <p:nvPr/>
        </p:nvPicPr>
        <p:blipFill>
          <a:blip r:embed="rId4"/>
          <a:stretch>
            <a:fillRect/>
          </a:stretch>
        </p:blipFill>
        <p:spPr>
          <a:xfrm>
            <a:off x="340181" y="1316782"/>
            <a:ext cx="6615093" cy="3836195"/>
          </a:xfrm>
          <a:prstGeom prst="rect">
            <a:avLst/>
          </a:prstGeom>
        </p:spPr>
      </p:pic>
      <p:sp>
        <p:nvSpPr>
          <p:cNvPr id="2" name="CuadroTexto 1">
            <a:extLst>
              <a:ext uri="{FF2B5EF4-FFF2-40B4-BE49-F238E27FC236}">
                <a16:creationId xmlns:a16="http://schemas.microsoft.com/office/drawing/2014/main" id="{313192E9-1836-4922-848E-22388E6BEBB9}"/>
              </a:ext>
            </a:extLst>
          </p:cNvPr>
          <p:cNvSpPr txBox="1"/>
          <p:nvPr/>
        </p:nvSpPr>
        <p:spPr>
          <a:xfrm>
            <a:off x="1415480" y="166897"/>
            <a:ext cx="10297143" cy="461665"/>
          </a:xfrm>
          <a:prstGeom prst="rect">
            <a:avLst/>
          </a:prstGeom>
          <a:solidFill>
            <a:schemeClr val="accent6">
              <a:lumMod val="40000"/>
              <a:lumOff val="60000"/>
            </a:schemeClr>
          </a:solidFill>
        </p:spPr>
        <p:txBody>
          <a:bodyPr wrap="square" rtlCol="0">
            <a:spAutoFit/>
          </a:bodyPr>
          <a:lstStyle/>
          <a:p>
            <a:pPr algn="ctr"/>
            <a:r>
              <a:rPr lang="es-ES" sz="2400" dirty="0">
                <a:solidFill>
                  <a:schemeClr val="bg1"/>
                </a:solidFill>
              </a:rPr>
              <a:t>Etiopatogenia de la preeclampsia y sus complicaciones </a:t>
            </a:r>
            <a:r>
              <a:rPr lang="es-ES" sz="2400" dirty="0" err="1">
                <a:solidFill>
                  <a:schemeClr val="bg1"/>
                </a:solidFill>
              </a:rPr>
              <a:t>maternoperinatales</a:t>
            </a:r>
            <a:r>
              <a:rPr lang="es-ES" sz="2400" dirty="0">
                <a:solidFill>
                  <a:schemeClr val="bg1"/>
                </a:solidFill>
              </a:rPr>
              <a:t> </a:t>
            </a:r>
          </a:p>
        </p:txBody>
      </p:sp>
      <p:pic>
        <p:nvPicPr>
          <p:cNvPr id="10" name="Imagen 9">
            <a:extLst>
              <a:ext uri="{FF2B5EF4-FFF2-40B4-BE49-F238E27FC236}">
                <a16:creationId xmlns:a16="http://schemas.microsoft.com/office/drawing/2014/main" id="{5957D65E-79A2-4D20-B14F-975C52CD941F}"/>
              </a:ext>
            </a:extLst>
          </p:cNvPr>
          <p:cNvPicPr>
            <a:picLocks noChangeAspect="1"/>
          </p:cNvPicPr>
          <p:nvPr/>
        </p:nvPicPr>
        <p:blipFill>
          <a:blip r:embed="rId5"/>
          <a:stretch>
            <a:fillRect/>
          </a:stretch>
        </p:blipFill>
        <p:spPr>
          <a:xfrm>
            <a:off x="7239633" y="807701"/>
            <a:ext cx="4704643" cy="2670622"/>
          </a:xfrm>
          <a:prstGeom prst="rect">
            <a:avLst/>
          </a:prstGeom>
        </p:spPr>
      </p:pic>
      <p:pic>
        <p:nvPicPr>
          <p:cNvPr id="11" name="Imagen 10">
            <a:extLst>
              <a:ext uri="{FF2B5EF4-FFF2-40B4-BE49-F238E27FC236}">
                <a16:creationId xmlns:a16="http://schemas.microsoft.com/office/drawing/2014/main" id="{B3C3CF0B-4471-4078-B371-AF16872EAE14}"/>
              </a:ext>
            </a:extLst>
          </p:cNvPr>
          <p:cNvPicPr>
            <a:picLocks noChangeAspect="1"/>
          </p:cNvPicPr>
          <p:nvPr/>
        </p:nvPicPr>
        <p:blipFill rotWithShape="1">
          <a:blip r:embed="rId6"/>
          <a:srcRect b="18271"/>
          <a:stretch/>
        </p:blipFill>
        <p:spPr>
          <a:xfrm>
            <a:off x="7179144" y="3574824"/>
            <a:ext cx="4759477" cy="2781527"/>
          </a:xfrm>
          <a:prstGeom prst="rect">
            <a:avLst/>
          </a:prstGeom>
        </p:spPr>
      </p:pic>
    </p:spTree>
    <p:extLst>
      <p:ext uri="{BB962C8B-B14F-4D97-AF65-F5344CB8AC3E}">
        <p14:creationId xmlns:p14="http://schemas.microsoft.com/office/powerpoint/2010/main" val="27235608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C58BA498-8DD5-4FA1-B249-ADD9FC8FFB83}"/>
              </a:ext>
            </a:extLst>
          </p:cNvPr>
          <p:cNvSpPr>
            <a:spLocks noGrp="1"/>
          </p:cNvSpPr>
          <p:nvPr>
            <p:ph type="sldNum" sz="quarter" idx="12"/>
          </p:nvPr>
        </p:nvSpPr>
        <p:spPr/>
        <p:txBody>
          <a:bodyPr/>
          <a:lstStyle/>
          <a:p>
            <a:pPr>
              <a:defRPr/>
            </a:pPr>
            <a:fld id="{A187366D-7812-4616-8B3E-8F9D9AD5AD22}" type="slidenum">
              <a:rPr lang="es-ES" altLang="es-ES" smtClean="0"/>
              <a:pPr>
                <a:defRPr/>
              </a:pPr>
              <a:t>14</a:t>
            </a:fld>
            <a:endParaRPr lang="es-ES" altLang="es-ES"/>
          </a:p>
        </p:txBody>
      </p:sp>
      <p:sp>
        <p:nvSpPr>
          <p:cNvPr id="7" name="2 CuadroTexto">
            <a:extLst>
              <a:ext uri="{FF2B5EF4-FFF2-40B4-BE49-F238E27FC236}">
                <a16:creationId xmlns:a16="http://schemas.microsoft.com/office/drawing/2014/main" id="{2A4779A6-D561-4380-8BCF-FD7DBE41CB96}"/>
              </a:ext>
            </a:extLst>
          </p:cNvPr>
          <p:cNvSpPr txBox="1"/>
          <p:nvPr/>
        </p:nvSpPr>
        <p:spPr>
          <a:xfrm>
            <a:off x="1831454" y="310229"/>
            <a:ext cx="8676456" cy="5847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2800" dirty="0"/>
              <a:t>Nefropatía de la </a:t>
            </a:r>
            <a:r>
              <a:rPr lang="es-ES" sz="2800" dirty="0" err="1"/>
              <a:t>preeclampsia</a:t>
            </a:r>
            <a:r>
              <a:rPr lang="es-ES" sz="2800" dirty="0"/>
              <a:t>: </a:t>
            </a:r>
            <a:r>
              <a:rPr lang="es-ES" sz="3200" b="1" dirty="0" err="1"/>
              <a:t>Endoteliosis</a:t>
            </a:r>
            <a:r>
              <a:rPr lang="es-ES" sz="3200" b="1" dirty="0"/>
              <a:t> glomerular</a:t>
            </a:r>
            <a:endParaRPr lang="es-ES" sz="2800" b="1" dirty="0"/>
          </a:p>
        </p:txBody>
      </p:sp>
      <p:pic>
        <p:nvPicPr>
          <p:cNvPr id="8" name="Picture 4" descr="Resultado de imagen de endoteliosis glomerular">
            <a:extLst>
              <a:ext uri="{FF2B5EF4-FFF2-40B4-BE49-F238E27FC236}">
                <a16:creationId xmlns:a16="http://schemas.microsoft.com/office/drawing/2014/main" id="{A9629ADB-7C1B-4978-B104-0C0332B29441}"/>
              </a:ext>
            </a:extLst>
          </p:cNvPr>
          <p:cNvPicPr>
            <a:picLocks noChangeAspect="1" noChangeArrowheads="1"/>
          </p:cNvPicPr>
          <p:nvPr/>
        </p:nvPicPr>
        <p:blipFill>
          <a:blip r:embed="rId3" cstate="print"/>
          <a:srcRect/>
          <a:stretch>
            <a:fillRect/>
          </a:stretch>
        </p:blipFill>
        <p:spPr bwMode="auto">
          <a:xfrm>
            <a:off x="395536" y="1268760"/>
            <a:ext cx="4643454" cy="3168352"/>
          </a:xfrm>
          <a:prstGeom prst="rect">
            <a:avLst/>
          </a:prstGeom>
          <a:noFill/>
        </p:spPr>
      </p:pic>
      <p:sp>
        <p:nvSpPr>
          <p:cNvPr id="9" name="4 Rectángulo">
            <a:extLst>
              <a:ext uri="{FF2B5EF4-FFF2-40B4-BE49-F238E27FC236}">
                <a16:creationId xmlns:a16="http://schemas.microsoft.com/office/drawing/2014/main" id="{D0DD91D9-9CC0-47C3-82CD-A60AA08AE9BA}"/>
              </a:ext>
            </a:extLst>
          </p:cNvPr>
          <p:cNvSpPr/>
          <p:nvPr/>
        </p:nvSpPr>
        <p:spPr>
          <a:xfrm>
            <a:off x="5356498" y="1582654"/>
            <a:ext cx="5772472" cy="1323439"/>
          </a:xfrm>
          <a:prstGeom prst="rect">
            <a:avLst/>
          </a:prstGeom>
          <a:ln w="38100">
            <a:solidFill>
              <a:srgbClr val="00B0F0"/>
            </a:solidFill>
          </a:ln>
        </p:spPr>
        <p:txBody>
          <a:bodyPr wrap="square">
            <a:spAutoFit/>
          </a:bodyPr>
          <a:lstStyle/>
          <a:p>
            <a:pPr>
              <a:buFont typeface="Wingdings" pitchFamily="2" charset="2"/>
              <a:buChar char="Ø"/>
            </a:pPr>
            <a:r>
              <a:rPr lang="es-ES" dirty="0">
                <a:solidFill>
                  <a:schemeClr val="bg1"/>
                </a:solidFill>
              </a:rPr>
              <a:t> </a:t>
            </a:r>
            <a:r>
              <a:rPr lang="es-ES" sz="2000" dirty="0">
                <a:solidFill>
                  <a:schemeClr val="bg1"/>
                </a:solidFill>
              </a:rPr>
              <a:t>Engrosamiento y edema de las células endoteliales</a:t>
            </a:r>
            <a:r>
              <a:rPr lang="es-ES" sz="2000" dirty="0">
                <a:solidFill>
                  <a:schemeClr val="bg1"/>
                </a:solidFill>
                <a:sym typeface="Wingdings" pitchFamily="2" charset="2"/>
              </a:rPr>
              <a:t>. </a:t>
            </a:r>
          </a:p>
          <a:p>
            <a:pPr>
              <a:buFont typeface="Wingdings" pitchFamily="2" charset="2"/>
              <a:buChar char="Ø"/>
            </a:pPr>
            <a:r>
              <a:rPr lang="es-ES" sz="2000" dirty="0">
                <a:solidFill>
                  <a:schemeClr val="bg1"/>
                </a:solidFill>
                <a:sym typeface="Wingdings" pitchFamily="2" charset="2"/>
              </a:rPr>
              <a:t> Proliferación de células </a:t>
            </a:r>
            <a:r>
              <a:rPr lang="es-ES" sz="2000" dirty="0" err="1">
                <a:solidFill>
                  <a:schemeClr val="bg1"/>
                </a:solidFill>
                <a:sym typeface="Wingdings" pitchFamily="2" charset="2"/>
              </a:rPr>
              <a:t>mesangiales</a:t>
            </a:r>
            <a:r>
              <a:rPr lang="es-ES" sz="2000" dirty="0">
                <a:solidFill>
                  <a:schemeClr val="bg1"/>
                </a:solidFill>
                <a:sym typeface="Wingdings" pitchFamily="2" charset="2"/>
              </a:rPr>
              <a:t> sin engrosamiento de la MBG</a:t>
            </a:r>
          </a:p>
          <a:p>
            <a:pPr>
              <a:buFont typeface="Wingdings" pitchFamily="2" charset="2"/>
              <a:buChar char="Ø"/>
            </a:pPr>
            <a:r>
              <a:rPr lang="es-ES" sz="2000" dirty="0">
                <a:solidFill>
                  <a:schemeClr val="bg1"/>
                </a:solidFill>
                <a:sym typeface="Wingdings" pitchFamily="2" charset="2"/>
              </a:rPr>
              <a:t> Depósito de fibrinógeno</a:t>
            </a:r>
            <a:endParaRPr lang="es-ES" dirty="0">
              <a:solidFill>
                <a:schemeClr val="bg1"/>
              </a:solidFill>
            </a:endParaRPr>
          </a:p>
        </p:txBody>
      </p:sp>
      <p:sp>
        <p:nvSpPr>
          <p:cNvPr id="10" name="5 CuadroTexto">
            <a:extLst>
              <a:ext uri="{FF2B5EF4-FFF2-40B4-BE49-F238E27FC236}">
                <a16:creationId xmlns:a16="http://schemas.microsoft.com/office/drawing/2014/main" id="{1B146B24-31BF-42CD-B6D2-EEA7F05677E9}"/>
              </a:ext>
            </a:extLst>
          </p:cNvPr>
          <p:cNvSpPr txBox="1"/>
          <p:nvPr/>
        </p:nvSpPr>
        <p:spPr>
          <a:xfrm>
            <a:off x="5663952" y="3470632"/>
            <a:ext cx="484395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s-ES" sz="2400" dirty="0"/>
              <a:t>Alteración </a:t>
            </a:r>
            <a:r>
              <a:rPr lang="es-ES" sz="2400" dirty="0" err="1"/>
              <a:t>podocitaria</a:t>
            </a:r>
            <a:r>
              <a:rPr lang="es-ES" sz="2400" dirty="0"/>
              <a:t>, básica en el desarrollo de la nefropatía de la PE.</a:t>
            </a:r>
          </a:p>
        </p:txBody>
      </p:sp>
      <p:sp>
        <p:nvSpPr>
          <p:cNvPr id="11" name="6 CuadroTexto">
            <a:extLst>
              <a:ext uri="{FF2B5EF4-FFF2-40B4-BE49-F238E27FC236}">
                <a16:creationId xmlns:a16="http://schemas.microsoft.com/office/drawing/2014/main" id="{C0BB9520-9866-4579-A6B5-3B35D6E4E0ED}"/>
              </a:ext>
            </a:extLst>
          </p:cNvPr>
          <p:cNvSpPr txBox="1"/>
          <p:nvPr/>
        </p:nvSpPr>
        <p:spPr>
          <a:xfrm>
            <a:off x="688504" y="4866169"/>
            <a:ext cx="1081499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es-ES" sz="2400" dirty="0">
                <a:sym typeface="Wingdings" pitchFamily="2" charset="2"/>
              </a:rPr>
              <a:t>Se produce una disfunción endotelial con liberación de endotelina 1 y pérdida de </a:t>
            </a:r>
            <a:r>
              <a:rPr lang="es-ES" sz="2400" dirty="0" err="1">
                <a:sym typeface="Wingdings" pitchFamily="2" charset="2"/>
              </a:rPr>
              <a:t>nefrina</a:t>
            </a:r>
            <a:r>
              <a:rPr lang="es-ES" sz="2400" dirty="0">
                <a:sym typeface="Wingdings" pitchFamily="2" charset="2"/>
              </a:rPr>
              <a:t>, que parece ser la responsable de la lesión </a:t>
            </a:r>
            <a:r>
              <a:rPr lang="es-ES" sz="2400" dirty="0" err="1">
                <a:sym typeface="Wingdings" pitchFamily="2" charset="2"/>
              </a:rPr>
              <a:t>podocitaria</a:t>
            </a:r>
            <a:r>
              <a:rPr lang="es-ES" sz="2400" dirty="0">
                <a:sym typeface="Wingdings" pitchFamily="2" charset="2"/>
              </a:rPr>
              <a:t> y de la </a:t>
            </a:r>
            <a:r>
              <a:rPr lang="es-ES" sz="2400" dirty="0" err="1">
                <a:sym typeface="Wingdings" pitchFamily="2" charset="2"/>
              </a:rPr>
              <a:t>podocituria</a:t>
            </a:r>
            <a:r>
              <a:rPr lang="es-ES" sz="2400" dirty="0">
                <a:sym typeface="Wingdings" pitchFamily="2" charset="2"/>
              </a:rPr>
              <a:t>.</a:t>
            </a:r>
            <a:endParaRPr lang="es-ES" sz="2400" dirty="0"/>
          </a:p>
        </p:txBody>
      </p:sp>
      <p:sp>
        <p:nvSpPr>
          <p:cNvPr id="12" name="311 Marcador de pie de página">
            <a:extLst>
              <a:ext uri="{FF2B5EF4-FFF2-40B4-BE49-F238E27FC236}">
                <a16:creationId xmlns:a16="http://schemas.microsoft.com/office/drawing/2014/main" id="{AFE18732-2DD7-439F-BC21-7D7B43A6D07B}"/>
              </a:ext>
            </a:extLst>
          </p:cNvPr>
          <p:cNvSpPr txBox="1">
            <a:spLocks/>
          </p:cNvSpPr>
          <p:nvPr/>
        </p:nvSpPr>
        <p:spPr>
          <a:xfrm>
            <a:off x="4219085" y="6397187"/>
            <a:ext cx="3753829" cy="365125"/>
          </a:xfrm>
          <a:prstGeom prst="rect">
            <a:avLst/>
          </a:prstGeom>
        </p:spPr>
        <p:txBody>
          <a:bodyPr vert="horz" lIns="91440" tIns="45720" rIns="91440" bIns="45720" rtlCol="0" anchor="ctr"/>
          <a:lstStyle>
            <a:defPPr>
              <a:defRPr lang="es-E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es-ES" dirty="0">
                <a:solidFill>
                  <a:schemeClr val="bg1"/>
                </a:solidFill>
              </a:rPr>
              <a:t>Grupo Universidad de la S.E.N.</a:t>
            </a:r>
          </a:p>
        </p:txBody>
      </p:sp>
      <p:pic>
        <p:nvPicPr>
          <p:cNvPr id="13" name="Picture 12" descr="S.E.N. Nefrología (@SENefrologia) | Twitter">
            <a:extLst>
              <a:ext uri="{FF2B5EF4-FFF2-40B4-BE49-F238E27FC236}">
                <a16:creationId xmlns:a16="http://schemas.microsoft.com/office/drawing/2014/main" id="{F708BA3D-69AB-4C3F-932F-58FA60BE9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77"/>
            <a:ext cx="988220" cy="9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10 Marcador de número de diapositiva">
            <a:extLst>
              <a:ext uri="{FF2B5EF4-FFF2-40B4-BE49-F238E27FC236}">
                <a16:creationId xmlns:a16="http://schemas.microsoft.com/office/drawing/2014/main" id="{C6BC4AF2-07A9-4920-8FA7-0BD67BE96EE8}"/>
              </a:ext>
            </a:extLst>
          </p:cNvPr>
          <p:cNvSpPr txBox="1">
            <a:spLocks noChangeArrowheads="1"/>
          </p:cNvSpPr>
          <p:nvPr/>
        </p:nvSpPr>
        <p:spPr bwMode="auto">
          <a:xfrm>
            <a:off x="8890000" y="65087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7682E3D5-56AA-42D2-AD85-F6CF7186555B}" type="slidenum">
              <a:rPr lang="es-ES" altLang="es-ES" sz="1200" smtClean="0">
                <a:solidFill>
                  <a:schemeClr val="bg1"/>
                </a:solidFill>
              </a:rPr>
              <a:pPr>
                <a:spcBef>
                  <a:spcPct val="0"/>
                </a:spcBef>
                <a:buFontTx/>
                <a:buNone/>
              </a:pPr>
              <a:t>14</a:t>
            </a:fld>
            <a:endParaRPr lang="es-ES" altLang="es-ES" sz="1200" dirty="0">
              <a:solidFill>
                <a:schemeClr val="bg1"/>
              </a:solidFill>
            </a:endParaRPr>
          </a:p>
        </p:txBody>
      </p:sp>
    </p:spTree>
    <p:extLst>
      <p:ext uri="{BB962C8B-B14F-4D97-AF65-F5344CB8AC3E}">
        <p14:creationId xmlns:p14="http://schemas.microsoft.com/office/powerpoint/2010/main" val="176208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BB963DF8-2A46-4597-A4A4-88E048754307}"/>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 name="Marcador de número de diapositiva 2">
            <a:extLst>
              <a:ext uri="{FF2B5EF4-FFF2-40B4-BE49-F238E27FC236}">
                <a16:creationId xmlns:a16="http://schemas.microsoft.com/office/drawing/2014/main" id="{BC794F4E-26CC-4A37-B092-3ABC1BF1BF49}"/>
              </a:ext>
            </a:extLst>
          </p:cNvPr>
          <p:cNvSpPr>
            <a:spLocks noGrp="1"/>
          </p:cNvSpPr>
          <p:nvPr>
            <p:ph type="sldNum" sz="quarter" idx="12"/>
          </p:nvPr>
        </p:nvSpPr>
        <p:spPr/>
        <p:txBody>
          <a:bodyPr/>
          <a:lstStyle/>
          <a:p>
            <a:pPr>
              <a:defRPr/>
            </a:pPr>
            <a:fld id="{3BA89FD7-DFA7-4CDB-B701-2EDDDD488E57}" type="slidenum">
              <a:rPr lang="es-ES" altLang="es-ES" smtClean="0"/>
              <a:pPr>
                <a:defRPr/>
              </a:pPr>
              <a:t>15</a:t>
            </a:fld>
            <a:endParaRPr lang="es-ES" altLang="es-ES"/>
          </a:p>
        </p:txBody>
      </p:sp>
      <p:sp>
        <p:nvSpPr>
          <p:cNvPr id="4" name="1 CuadroTexto">
            <a:extLst>
              <a:ext uri="{FF2B5EF4-FFF2-40B4-BE49-F238E27FC236}">
                <a16:creationId xmlns:a16="http://schemas.microsoft.com/office/drawing/2014/main" id="{1B35260F-1B36-490A-BD9D-35B1F9FC2340}"/>
              </a:ext>
            </a:extLst>
          </p:cNvPr>
          <p:cNvSpPr txBox="1"/>
          <p:nvPr/>
        </p:nvSpPr>
        <p:spPr>
          <a:xfrm>
            <a:off x="6462924" y="419175"/>
            <a:ext cx="2711323"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sz="2800" b="1" dirty="0">
                <a:solidFill>
                  <a:srgbClr val="002060"/>
                </a:solidFill>
              </a:rPr>
              <a:t>Síndrome HELLP</a:t>
            </a:r>
          </a:p>
        </p:txBody>
      </p:sp>
      <p:sp>
        <p:nvSpPr>
          <p:cNvPr id="5" name="2 CuadroTexto">
            <a:extLst>
              <a:ext uri="{FF2B5EF4-FFF2-40B4-BE49-F238E27FC236}">
                <a16:creationId xmlns:a16="http://schemas.microsoft.com/office/drawing/2014/main" id="{95A48CA0-BEED-45EB-9DB2-021560C972DC}"/>
              </a:ext>
            </a:extLst>
          </p:cNvPr>
          <p:cNvSpPr txBox="1"/>
          <p:nvPr/>
        </p:nvSpPr>
        <p:spPr>
          <a:xfrm>
            <a:off x="1271464" y="2054217"/>
            <a:ext cx="10009112" cy="304698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s-ES" sz="2000" dirty="0"/>
              <a:t> Aparece en el 0.5-0.9% de todos los embarazos y en el 10-20% de las PE, con predominio en multíparas</a:t>
            </a:r>
          </a:p>
          <a:p>
            <a:pPr>
              <a:buFont typeface="Wingdings" pitchFamily="2" charset="2"/>
              <a:buChar char="Ø"/>
            </a:pPr>
            <a:r>
              <a:rPr lang="es-ES" sz="2000" dirty="0"/>
              <a:t> El 80%, acontece preparto, entre 27-37 </a:t>
            </a:r>
            <a:r>
              <a:rPr lang="es-ES" sz="2000" dirty="0" err="1"/>
              <a:t>sem</a:t>
            </a:r>
            <a:r>
              <a:rPr lang="es-ES" sz="2000" dirty="0"/>
              <a:t> de gestación. </a:t>
            </a:r>
          </a:p>
          <a:p>
            <a:pPr>
              <a:buFont typeface="Wingdings" pitchFamily="2" charset="2"/>
              <a:buChar char="Ø"/>
            </a:pPr>
            <a:r>
              <a:rPr lang="es-ES" sz="2000" dirty="0"/>
              <a:t> En un 10%  de casos, antes de la </a:t>
            </a:r>
            <a:r>
              <a:rPr lang="es-ES" sz="2000" dirty="0" err="1"/>
              <a:t>sem</a:t>
            </a:r>
            <a:r>
              <a:rPr lang="es-ES" sz="2000" dirty="0"/>
              <a:t> 27 de gestación</a:t>
            </a:r>
          </a:p>
          <a:p>
            <a:pPr>
              <a:buFont typeface="Wingdings" pitchFamily="2" charset="2"/>
              <a:buChar char="Ø"/>
            </a:pPr>
            <a:r>
              <a:rPr lang="es-ES" sz="2000" dirty="0"/>
              <a:t> En el 20% de las pacientes aparece a término, después de la </a:t>
            </a:r>
            <a:r>
              <a:rPr lang="es-ES" sz="2000" dirty="0" err="1"/>
              <a:t>sem</a:t>
            </a:r>
            <a:r>
              <a:rPr lang="es-ES" sz="2000" dirty="0"/>
              <a:t> 37 de gestación.  </a:t>
            </a:r>
          </a:p>
          <a:p>
            <a:r>
              <a:rPr lang="es-ES" sz="2400" b="1" dirty="0">
                <a:solidFill>
                  <a:schemeClr val="bg1"/>
                </a:solidFill>
              </a:rPr>
              <a:t>Clínica: </a:t>
            </a:r>
            <a:r>
              <a:rPr lang="es-ES" sz="2000" dirty="0"/>
              <a:t>dolor epigástrico, náuseas, vómitos, cefalea y visión borrosa. Puede aparecer sin hipertensión ni proteinuria.</a:t>
            </a:r>
          </a:p>
          <a:p>
            <a:r>
              <a:rPr lang="es-ES" sz="2400" b="1" dirty="0"/>
              <a:t>Criterios diagnósticos</a:t>
            </a:r>
            <a:r>
              <a:rPr lang="es-ES" sz="2400" dirty="0"/>
              <a:t>: plaquetas &lt; 100000. GOT y/o GPT &gt;70 UI/l y LDH mayor de 600 UI/L, bilirrubina &gt;1.2 g/dl y presencia de esquistocitos en el frotis</a:t>
            </a:r>
          </a:p>
        </p:txBody>
      </p:sp>
      <p:pic>
        <p:nvPicPr>
          <p:cNvPr id="7" name="Picture 2">
            <a:extLst>
              <a:ext uri="{FF2B5EF4-FFF2-40B4-BE49-F238E27FC236}">
                <a16:creationId xmlns:a16="http://schemas.microsoft.com/office/drawing/2014/main" id="{8A768133-C1EA-489D-8919-AF66A076D6E0}"/>
              </a:ext>
            </a:extLst>
          </p:cNvPr>
          <p:cNvPicPr>
            <a:picLocks noChangeAspect="1" noChangeArrowheads="1"/>
          </p:cNvPicPr>
          <p:nvPr/>
        </p:nvPicPr>
        <p:blipFill>
          <a:blip r:embed="rId2" cstate="print"/>
          <a:srcRect/>
          <a:stretch>
            <a:fillRect/>
          </a:stretch>
        </p:blipFill>
        <p:spPr bwMode="auto">
          <a:xfrm>
            <a:off x="1631504" y="280272"/>
            <a:ext cx="3382297" cy="1037597"/>
          </a:xfrm>
          <a:prstGeom prst="rect">
            <a:avLst/>
          </a:prstGeom>
          <a:noFill/>
          <a:ln w="9525">
            <a:noFill/>
            <a:miter lim="800000"/>
            <a:headEnd/>
            <a:tailEnd/>
          </a:ln>
          <a:effectLst/>
        </p:spPr>
      </p:pic>
      <p:pic>
        <p:nvPicPr>
          <p:cNvPr id="9" name="Picture 12" descr="S.E.N. Nefrología (@SENefrologia) | Twitter">
            <a:extLst>
              <a:ext uri="{FF2B5EF4-FFF2-40B4-BE49-F238E27FC236}">
                <a16:creationId xmlns:a16="http://schemas.microsoft.com/office/drawing/2014/main" id="{19EBBA6E-FD35-4B24-9D82-4EAFE481A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35"/>
            <a:ext cx="988220" cy="9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10 Marcador de número de diapositiva">
            <a:extLst>
              <a:ext uri="{FF2B5EF4-FFF2-40B4-BE49-F238E27FC236}">
                <a16:creationId xmlns:a16="http://schemas.microsoft.com/office/drawing/2014/main" id="{6E4F74D6-F397-4D3E-95F9-847F77043CCE}"/>
              </a:ext>
            </a:extLst>
          </p:cNvPr>
          <p:cNvSpPr txBox="1">
            <a:spLocks noChangeArrowheads="1"/>
          </p:cNvSpPr>
          <p:nvPr/>
        </p:nvSpPr>
        <p:spPr bwMode="auto">
          <a:xfrm>
            <a:off x="8942139" y="6271026"/>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7682E3D5-56AA-42D2-AD85-F6CF7186555B}" type="slidenum">
              <a:rPr lang="es-ES" altLang="es-ES" sz="1200" smtClean="0">
                <a:solidFill>
                  <a:schemeClr val="bg1"/>
                </a:solidFill>
              </a:rPr>
              <a:pPr>
                <a:spcBef>
                  <a:spcPct val="0"/>
                </a:spcBef>
                <a:buFontTx/>
                <a:buNone/>
              </a:pPr>
              <a:t>15</a:t>
            </a:fld>
            <a:endParaRPr lang="es-ES" altLang="es-ES" sz="1200" dirty="0">
              <a:solidFill>
                <a:schemeClr val="bg1"/>
              </a:solidFill>
            </a:endParaRPr>
          </a:p>
        </p:txBody>
      </p:sp>
    </p:spTree>
    <p:extLst>
      <p:ext uri="{BB962C8B-B14F-4D97-AF65-F5344CB8AC3E}">
        <p14:creationId xmlns:p14="http://schemas.microsoft.com/office/powerpoint/2010/main" val="27472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16</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4583832" y="6356351"/>
            <a:ext cx="3860800"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4" y="-24384"/>
            <a:ext cx="1030300" cy="10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CuadroTexto">
            <a:extLst>
              <a:ext uri="{FF2B5EF4-FFF2-40B4-BE49-F238E27FC236}">
                <a16:creationId xmlns:a16="http://schemas.microsoft.com/office/drawing/2014/main" id="{C55C28F1-8CCD-4136-B3CD-6CF6E5F38555}"/>
              </a:ext>
            </a:extLst>
          </p:cNvPr>
          <p:cNvSpPr txBox="1"/>
          <p:nvPr/>
        </p:nvSpPr>
        <p:spPr>
          <a:xfrm>
            <a:off x="2133203" y="198378"/>
            <a:ext cx="8928992"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t>  Diagnóstico diferencial de la MAT en el embarazo:</a:t>
            </a:r>
          </a:p>
        </p:txBody>
      </p:sp>
      <p:sp>
        <p:nvSpPr>
          <p:cNvPr id="3" name="CuadroTexto 2">
            <a:extLst>
              <a:ext uri="{FF2B5EF4-FFF2-40B4-BE49-F238E27FC236}">
                <a16:creationId xmlns:a16="http://schemas.microsoft.com/office/drawing/2014/main" id="{F42754EC-8D3B-4345-90E4-5D488F4ABA38}"/>
              </a:ext>
            </a:extLst>
          </p:cNvPr>
          <p:cNvSpPr txBox="1"/>
          <p:nvPr/>
        </p:nvSpPr>
        <p:spPr>
          <a:xfrm>
            <a:off x="551384" y="4005064"/>
            <a:ext cx="11161240" cy="369332"/>
          </a:xfrm>
          <a:prstGeom prst="rect">
            <a:avLst/>
          </a:prstGeom>
          <a:noFill/>
        </p:spPr>
        <p:txBody>
          <a:bodyPr wrap="square" rtlCol="0">
            <a:spAutoFit/>
          </a:bodyPr>
          <a:lstStyle/>
          <a:p>
            <a:pPr algn="ctr"/>
            <a:r>
              <a:rPr lang="es-ES" sz="1800" dirty="0"/>
              <a:t>¿Cuándo iniciar el tratamiento?¿Cu</a:t>
            </a:r>
          </a:p>
        </p:txBody>
      </p:sp>
      <p:graphicFrame>
        <p:nvGraphicFramePr>
          <p:cNvPr id="11" name="Tabla 5">
            <a:extLst>
              <a:ext uri="{FF2B5EF4-FFF2-40B4-BE49-F238E27FC236}">
                <a16:creationId xmlns:a16="http://schemas.microsoft.com/office/drawing/2014/main" id="{DC9D214A-3261-4FFA-AB9D-AD745545BE8C}"/>
              </a:ext>
            </a:extLst>
          </p:cNvPr>
          <p:cNvGraphicFramePr>
            <a:graphicFrameLocks noGrp="1"/>
          </p:cNvGraphicFramePr>
          <p:nvPr>
            <p:extLst>
              <p:ext uri="{D42A27DB-BD31-4B8C-83A1-F6EECF244321}">
                <p14:modId xmlns:p14="http://schemas.microsoft.com/office/powerpoint/2010/main" val="623657657"/>
              </p:ext>
            </p:extLst>
          </p:nvPr>
        </p:nvGraphicFramePr>
        <p:xfrm>
          <a:off x="2133203" y="1005916"/>
          <a:ext cx="9263757" cy="5271858"/>
        </p:xfrm>
        <a:graphic>
          <a:graphicData uri="http://schemas.openxmlformats.org/drawingml/2006/table">
            <a:tbl>
              <a:tblPr firstRow="1" bandRow="1">
                <a:tableStyleId>{5C22544A-7EE6-4342-B048-85BDC9FD1C3A}</a:tableStyleId>
              </a:tblPr>
              <a:tblGrid>
                <a:gridCol w="2487836">
                  <a:extLst>
                    <a:ext uri="{9D8B030D-6E8A-4147-A177-3AD203B41FA5}">
                      <a16:colId xmlns:a16="http://schemas.microsoft.com/office/drawing/2014/main" val="2154575282"/>
                    </a:ext>
                  </a:extLst>
                </a:gridCol>
                <a:gridCol w="1773219">
                  <a:extLst>
                    <a:ext uri="{9D8B030D-6E8A-4147-A177-3AD203B41FA5}">
                      <a16:colId xmlns:a16="http://schemas.microsoft.com/office/drawing/2014/main" val="1434963052"/>
                    </a:ext>
                  </a:extLst>
                </a:gridCol>
                <a:gridCol w="1618124">
                  <a:extLst>
                    <a:ext uri="{9D8B030D-6E8A-4147-A177-3AD203B41FA5}">
                      <a16:colId xmlns:a16="http://schemas.microsoft.com/office/drawing/2014/main" val="3059871625"/>
                    </a:ext>
                  </a:extLst>
                </a:gridCol>
                <a:gridCol w="1739485">
                  <a:extLst>
                    <a:ext uri="{9D8B030D-6E8A-4147-A177-3AD203B41FA5}">
                      <a16:colId xmlns:a16="http://schemas.microsoft.com/office/drawing/2014/main" val="3321491990"/>
                    </a:ext>
                  </a:extLst>
                </a:gridCol>
                <a:gridCol w="1645093">
                  <a:extLst>
                    <a:ext uri="{9D8B030D-6E8A-4147-A177-3AD203B41FA5}">
                      <a16:colId xmlns:a16="http://schemas.microsoft.com/office/drawing/2014/main" val="654014637"/>
                    </a:ext>
                  </a:extLst>
                </a:gridCol>
              </a:tblGrid>
              <a:tr h="285771">
                <a:tc>
                  <a:txBody>
                    <a:bodyPr/>
                    <a:lstStyle/>
                    <a:p>
                      <a:endParaRPr lang="es-ES" sz="1200" dirty="0"/>
                    </a:p>
                  </a:txBody>
                  <a:tcPr/>
                </a:tc>
                <a:tc>
                  <a:txBody>
                    <a:bodyPr/>
                    <a:lstStyle/>
                    <a:p>
                      <a:pPr algn="ctr"/>
                      <a:r>
                        <a:rPr lang="es-ES" sz="1200" dirty="0">
                          <a:latin typeface="Times New Roman" panose="02020603050405020304" pitchFamily="18" charset="0"/>
                          <a:cs typeface="Times New Roman" panose="02020603050405020304" pitchFamily="18" charset="0"/>
                        </a:rPr>
                        <a:t>PE grave</a:t>
                      </a:r>
                    </a:p>
                  </a:txBody>
                  <a:tcPr/>
                </a:tc>
                <a:tc>
                  <a:txBody>
                    <a:bodyPr/>
                    <a:lstStyle/>
                    <a:p>
                      <a:pPr algn="ctr"/>
                      <a:r>
                        <a:rPr lang="es-ES" sz="1200" dirty="0">
                          <a:latin typeface="Times New Roman" panose="02020603050405020304" pitchFamily="18" charset="0"/>
                          <a:cs typeface="Times New Roman" panose="02020603050405020304" pitchFamily="18" charset="0"/>
                        </a:rPr>
                        <a:t>HELLP</a:t>
                      </a:r>
                    </a:p>
                  </a:txBody>
                  <a:tcPr/>
                </a:tc>
                <a:tc>
                  <a:txBody>
                    <a:bodyPr/>
                    <a:lstStyle/>
                    <a:p>
                      <a:pPr algn="ctr"/>
                      <a:r>
                        <a:rPr lang="es-ES" sz="1200" dirty="0">
                          <a:latin typeface="Times New Roman" panose="02020603050405020304" pitchFamily="18" charset="0"/>
                          <a:cs typeface="Times New Roman" panose="02020603050405020304" pitchFamily="18" charset="0"/>
                        </a:rPr>
                        <a:t>PTT</a:t>
                      </a:r>
                    </a:p>
                  </a:txBody>
                  <a:tcPr/>
                </a:tc>
                <a:tc>
                  <a:txBody>
                    <a:bodyPr/>
                    <a:lstStyle/>
                    <a:p>
                      <a:pPr algn="ctr"/>
                      <a:r>
                        <a:rPr lang="es-ES" sz="1200" dirty="0" err="1">
                          <a:latin typeface="Times New Roman" panose="02020603050405020304" pitchFamily="18" charset="0"/>
                          <a:cs typeface="Times New Roman" panose="02020603050405020304" pitchFamily="18" charset="0"/>
                        </a:rPr>
                        <a:t>SHUa</a:t>
                      </a:r>
                      <a:r>
                        <a:rPr lang="es-ES" sz="1200" dirty="0">
                          <a:latin typeface="Times New Roman" panose="02020603050405020304" pitchFamily="18" charset="0"/>
                          <a:cs typeface="Times New Roman" panose="02020603050405020304" pitchFamily="18" charset="0"/>
                        </a:rPr>
                        <a:t>/2º      </a:t>
                      </a:r>
                    </a:p>
                  </a:txBody>
                  <a:tcPr/>
                </a:tc>
                <a:extLst>
                  <a:ext uri="{0D108BD9-81ED-4DB2-BD59-A6C34878D82A}">
                    <a16:rowId xmlns:a16="http://schemas.microsoft.com/office/drawing/2014/main" val="3555997132"/>
                  </a:ext>
                </a:extLst>
              </a:tr>
              <a:tr h="480173">
                <a:tc>
                  <a:txBody>
                    <a:bodyPr/>
                    <a:lstStyle/>
                    <a:p>
                      <a:r>
                        <a:rPr lang="es-ES" sz="1200" dirty="0">
                          <a:latin typeface="Times New Roman" panose="02020603050405020304" pitchFamily="18" charset="0"/>
                          <a:cs typeface="Times New Roman" panose="02020603050405020304" pitchFamily="18" charset="0"/>
                        </a:rPr>
                        <a:t>Momento del diagnóstico</a:t>
                      </a:r>
                    </a:p>
                  </a:txBody>
                  <a:tcPr/>
                </a:tc>
                <a:tc>
                  <a:txBody>
                    <a:bodyPr/>
                    <a:lstStyle/>
                    <a:p>
                      <a:r>
                        <a:rPr lang="es-ES" sz="1200" dirty="0">
                          <a:latin typeface="Times New Roman" panose="02020603050405020304" pitchFamily="18" charset="0"/>
                          <a:cs typeface="Times New Roman" panose="02020603050405020304" pitchFamily="18" charset="0"/>
                        </a:rPr>
                        <a:t>Generalmente,</a:t>
                      </a:r>
                    </a:p>
                    <a:p>
                      <a:r>
                        <a:rPr lang="es-ES" sz="1200" dirty="0">
                          <a:latin typeface="Times New Roman" panose="02020603050405020304" pitchFamily="18" charset="0"/>
                          <a:cs typeface="Times New Roman" panose="02020603050405020304" pitchFamily="18" charset="0"/>
                        </a:rPr>
                        <a:t>3º trimestre. Puede ser puerperal</a:t>
                      </a:r>
                    </a:p>
                  </a:txBody>
                  <a:tcPr/>
                </a:tc>
                <a:tc>
                  <a:txBody>
                    <a:bodyPr/>
                    <a:lstStyle/>
                    <a:p>
                      <a:r>
                        <a:rPr lang="es-ES" sz="1200" dirty="0">
                          <a:latin typeface="Times New Roman" panose="02020603050405020304" pitchFamily="18" charset="0"/>
                          <a:cs typeface="Times New Roman" panose="02020603050405020304" pitchFamily="18" charset="0"/>
                        </a:rPr>
                        <a:t>3º trimestre</a:t>
                      </a:r>
                    </a:p>
                  </a:txBody>
                  <a:tcPr/>
                </a:tc>
                <a:tc>
                  <a:txBody>
                    <a:bodyPr/>
                    <a:lstStyle/>
                    <a:p>
                      <a:r>
                        <a:rPr lang="es-ES" sz="1200" dirty="0">
                          <a:latin typeface="Times New Roman" panose="02020603050405020304" pitchFamily="18" charset="0"/>
                          <a:cs typeface="Times New Roman" panose="02020603050405020304" pitchFamily="18" charset="0"/>
                        </a:rPr>
                        <a:t>2º y 3º trimestre</a:t>
                      </a:r>
                    </a:p>
                  </a:txBody>
                  <a:tcPr/>
                </a:tc>
                <a:tc>
                  <a:txBody>
                    <a:bodyPr/>
                    <a:lstStyle/>
                    <a:p>
                      <a:r>
                        <a:rPr lang="es-ES" sz="1200" dirty="0">
                          <a:latin typeface="Times New Roman" panose="02020603050405020304" pitchFamily="18" charset="0"/>
                          <a:cs typeface="Times New Roman" panose="02020603050405020304" pitchFamily="18" charset="0"/>
                        </a:rPr>
                        <a:t>Posparto</a:t>
                      </a:r>
                    </a:p>
                  </a:txBody>
                  <a:tcPr/>
                </a:tc>
                <a:extLst>
                  <a:ext uri="{0D108BD9-81ED-4DB2-BD59-A6C34878D82A}">
                    <a16:rowId xmlns:a16="http://schemas.microsoft.com/office/drawing/2014/main" val="826343524"/>
                  </a:ext>
                </a:extLst>
              </a:tr>
              <a:tr h="389474">
                <a:tc>
                  <a:txBody>
                    <a:bodyPr/>
                    <a:lstStyle/>
                    <a:p>
                      <a:r>
                        <a:rPr lang="es-ES" sz="1200" dirty="0">
                          <a:latin typeface="Times New Roman" panose="02020603050405020304" pitchFamily="18" charset="0"/>
                          <a:cs typeface="Times New Roman" panose="02020603050405020304" pitchFamily="18" charset="0"/>
                        </a:rPr>
                        <a:t>HTA</a:t>
                      </a:r>
                    </a:p>
                  </a:txBody>
                  <a:tcPr/>
                </a:tc>
                <a:tc>
                  <a:txBody>
                    <a:bodyPr/>
                    <a:lstStyle/>
                    <a:p>
                      <a:r>
                        <a:rPr lang="es-ES" sz="1200" dirty="0">
                          <a:latin typeface="Times New Roman" panose="02020603050405020304" pitchFamily="18" charset="0"/>
                          <a:cs typeface="Times New Roman" panose="02020603050405020304" pitchFamily="18" charset="0"/>
                        </a:rPr>
                        <a:t>+++ 100%</a:t>
                      </a:r>
                    </a:p>
                  </a:txBody>
                  <a:tcPr/>
                </a:tc>
                <a:tc>
                  <a:txBody>
                    <a:bodyPr/>
                    <a:lstStyle/>
                    <a:p>
                      <a:r>
                        <a:rPr lang="es-ES" sz="1200" dirty="0">
                          <a:latin typeface="Times New Roman" panose="02020603050405020304" pitchFamily="18" charset="0"/>
                          <a:cs typeface="Times New Roman" panose="02020603050405020304" pitchFamily="18" charset="0"/>
                        </a:rPr>
                        <a:t>+/++ 80%</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432033148"/>
                  </a:ext>
                </a:extLst>
              </a:tr>
              <a:tr h="389474">
                <a:tc>
                  <a:txBody>
                    <a:bodyPr/>
                    <a:lstStyle/>
                    <a:p>
                      <a:r>
                        <a:rPr lang="es-ES" sz="1200" dirty="0">
                          <a:latin typeface="Times New Roman" panose="02020603050405020304" pitchFamily="18" charset="0"/>
                          <a:cs typeface="Times New Roman" panose="02020603050405020304" pitchFamily="18" charset="0"/>
                        </a:rPr>
                        <a:t>Proteinuria</a:t>
                      </a:r>
                    </a:p>
                  </a:txBody>
                  <a:tcPr/>
                </a:tc>
                <a:tc>
                  <a:txBody>
                    <a:bodyPr/>
                    <a:lstStyle/>
                    <a:p>
                      <a:r>
                        <a:rPr lang="es-ES" sz="1200" dirty="0">
                          <a:latin typeface="Times New Roman" panose="02020603050405020304" pitchFamily="18" charset="0"/>
                          <a:cs typeface="Times New Roman" panose="02020603050405020304" pitchFamily="18" charset="0"/>
                        </a:rPr>
                        <a:t>Muy frecuente</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71086593"/>
                  </a:ext>
                </a:extLst>
              </a:tr>
              <a:tr h="490467">
                <a:tc>
                  <a:txBody>
                    <a:bodyPr/>
                    <a:lstStyle/>
                    <a:p>
                      <a:r>
                        <a:rPr lang="es-ES" sz="1200" dirty="0">
                          <a:latin typeface="Times New Roman" panose="02020603050405020304" pitchFamily="18" charset="0"/>
                          <a:cs typeface="Times New Roman" panose="02020603050405020304" pitchFamily="18" charset="0"/>
                        </a:rPr>
                        <a:t>Síntomas habituales</a:t>
                      </a:r>
                    </a:p>
                  </a:txBody>
                  <a:tcPr/>
                </a:tc>
                <a:tc>
                  <a:txBody>
                    <a:bodyPr/>
                    <a:lstStyle/>
                    <a:p>
                      <a:r>
                        <a:rPr lang="es-ES" sz="1200" dirty="0">
                          <a:latin typeface="Times New Roman" panose="02020603050405020304" pitchFamily="18" charset="0"/>
                          <a:cs typeface="Times New Roman" panose="02020603050405020304" pitchFamily="18" charset="0"/>
                        </a:rPr>
                        <a:t>Cefalea, Epigastralgia</a:t>
                      </a:r>
                    </a:p>
                  </a:txBody>
                  <a:tcPr/>
                </a:tc>
                <a:tc>
                  <a:txBody>
                    <a:bodyPr/>
                    <a:lstStyle/>
                    <a:p>
                      <a:r>
                        <a:rPr lang="es-ES" sz="1200" dirty="0">
                          <a:latin typeface="Times New Roman" panose="02020603050405020304" pitchFamily="18" charset="0"/>
                          <a:cs typeface="Times New Roman" panose="02020603050405020304" pitchFamily="18" charset="0"/>
                        </a:rPr>
                        <a:t>Dolor abdominal</a:t>
                      </a:r>
                    </a:p>
                  </a:txBody>
                  <a:tcPr/>
                </a:tc>
                <a:tc>
                  <a:txBody>
                    <a:bodyPr/>
                    <a:lstStyle/>
                    <a:p>
                      <a:r>
                        <a:rPr lang="es-ES" sz="1200" dirty="0">
                          <a:latin typeface="Times New Roman" panose="02020603050405020304" pitchFamily="18" charset="0"/>
                          <a:cs typeface="Times New Roman" panose="02020603050405020304" pitchFamily="18" charset="0"/>
                        </a:rPr>
                        <a:t>Síntomas neurológicos</a:t>
                      </a:r>
                    </a:p>
                  </a:txBody>
                  <a:tcPr/>
                </a:tc>
                <a:tc>
                  <a:txBody>
                    <a:bodyPr/>
                    <a:lstStyle/>
                    <a:p>
                      <a:r>
                        <a:rPr lang="es-ES" sz="1200" dirty="0">
                          <a:latin typeface="Times New Roman" panose="02020603050405020304" pitchFamily="18" charset="0"/>
                          <a:cs typeface="Times New Roman" panose="02020603050405020304" pitchFamily="18" charset="0"/>
                        </a:rPr>
                        <a:t>Renales, digestivos</a:t>
                      </a:r>
                    </a:p>
                  </a:txBody>
                  <a:tcPr/>
                </a:tc>
                <a:extLst>
                  <a:ext uri="{0D108BD9-81ED-4DB2-BD59-A6C34878D82A}">
                    <a16:rowId xmlns:a16="http://schemas.microsoft.com/office/drawing/2014/main" val="1404145864"/>
                  </a:ext>
                </a:extLst>
              </a:tr>
              <a:tr h="389474">
                <a:tc>
                  <a:txBody>
                    <a:bodyPr/>
                    <a:lstStyle/>
                    <a:p>
                      <a:r>
                        <a:rPr lang="es-ES" sz="1200" dirty="0">
                          <a:latin typeface="Times New Roman" panose="02020603050405020304" pitchFamily="18" charset="0"/>
                          <a:cs typeface="Times New Roman" panose="02020603050405020304" pitchFamily="18" charset="0"/>
                        </a:rPr>
                        <a:t>A. hemolítica</a:t>
                      </a:r>
                    </a:p>
                  </a:txBody>
                  <a:tcPr/>
                </a:tc>
                <a:tc>
                  <a:txBody>
                    <a:bodyPr/>
                    <a:lstStyle/>
                    <a:p>
                      <a:r>
                        <a:rPr lang="es-ES" sz="1200" dirty="0">
                          <a:latin typeface="Times New Roman" panose="02020603050405020304" pitchFamily="18" charset="0"/>
                          <a:cs typeface="Times New Roman" panose="02020603050405020304" pitchFamily="18" charset="0"/>
                        </a:rPr>
                        <a:t>+/0</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047467836"/>
                  </a:ext>
                </a:extLst>
              </a:tr>
              <a:tr h="389474">
                <a:tc>
                  <a:txBody>
                    <a:bodyPr/>
                    <a:lstStyle/>
                    <a:p>
                      <a:r>
                        <a:rPr lang="es-ES" sz="1200" dirty="0">
                          <a:latin typeface="Times New Roman" panose="02020603050405020304" pitchFamily="18" charset="0"/>
                          <a:cs typeface="Times New Roman" panose="02020603050405020304" pitchFamily="18" charset="0"/>
                        </a:rPr>
                        <a:t>LDH U/L</a:t>
                      </a:r>
                    </a:p>
                  </a:txBody>
                  <a:tcPr/>
                </a:tc>
                <a:tc>
                  <a:txBody>
                    <a:bodyPr/>
                    <a:lstStyle/>
                    <a:p>
                      <a:r>
                        <a:rPr lang="es-ES" sz="1200" dirty="0">
                          <a:latin typeface="Times New Roman" panose="02020603050405020304" pitchFamily="18" charset="0"/>
                          <a:cs typeface="Times New Roman" panose="02020603050405020304" pitchFamily="18" charset="0"/>
                        </a:rPr>
                        <a:t>&lt;600</a:t>
                      </a:r>
                    </a:p>
                  </a:txBody>
                  <a:tcPr/>
                </a:tc>
                <a:tc>
                  <a:txBody>
                    <a:bodyPr/>
                    <a:lstStyle/>
                    <a:p>
                      <a:r>
                        <a:rPr lang="es-ES" sz="1200" dirty="0">
                          <a:latin typeface="Times New Roman" panose="02020603050405020304" pitchFamily="18" charset="0"/>
                          <a:cs typeface="Times New Roman" panose="02020603050405020304" pitchFamily="18" charset="0"/>
                        </a:rPr>
                        <a:t>&gt;600</a:t>
                      </a:r>
                    </a:p>
                  </a:txBody>
                  <a:tcPr/>
                </a:tc>
                <a:tc>
                  <a:txBody>
                    <a:bodyPr/>
                    <a:lstStyle/>
                    <a:p>
                      <a:r>
                        <a:rPr lang="es-ES" sz="1200" dirty="0">
                          <a:latin typeface="Times New Roman" panose="02020603050405020304" pitchFamily="18" charset="0"/>
                          <a:cs typeface="Times New Roman" panose="02020603050405020304" pitchFamily="18" charset="0"/>
                        </a:rPr>
                        <a:t>&gt;1000</a:t>
                      </a:r>
                    </a:p>
                  </a:txBody>
                  <a:tcPr/>
                </a:tc>
                <a:tc>
                  <a:txBody>
                    <a:bodyPr/>
                    <a:lstStyle/>
                    <a:p>
                      <a:r>
                        <a:rPr lang="es-ES" sz="1200" dirty="0">
                          <a:latin typeface="Times New Roman" panose="02020603050405020304" pitchFamily="18" charset="0"/>
                          <a:cs typeface="Times New Roman" panose="02020603050405020304" pitchFamily="18" charset="0"/>
                        </a:rPr>
                        <a:t>&gt;1000</a:t>
                      </a:r>
                    </a:p>
                  </a:txBody>
                  <a:tcPr/>
                </a:tc>
                <a:extLst>
                  <a:ext uri="{0D108BD9-81ED-4DB2-BD59-A6C34878D82A}">
                    <a16:rowId xmlns:a16="http://schemas.microsoft.com/office/drawing/2014/main" val="559971923"/>
                  </a:ext>
                </a:extLst>
              </a:tr>
              <a:tr h="495300">
                <a:tc>
                  <a:txBody>
                    <a:bodyPr/>
                    <a:lstStyle/>
                    <a:p>
                      <a:r>
                        <a:rPr lang="es-ES" sz="1200" dirty="0">
                          <a:latin typeface="Times New Roman" panose="02020603050405020304" pitchFamily="18" charset="0"/>
                          <a:cs typeface="Times New Roman" panose="02020603050405020304" pitchFamily="18" charset="0"/>
                        </a:rPr>
                        <a:t>Plaquetopenia</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 (&lt;20000)</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635052657"/>
                  </a:ext>
                </a:extLst>
              </a:tr>
              <a:tr h="389474">
                <a:tc>
                  <a:txBody>
                    <a:bodyPr/>
                    <a:lstStyle/>
                    <a:p>
                      <a:r>
                        <a:rPr lang="es-ES" sz="1200" dirty="0" err="1">
                          <a:latin typeface="Times New Roman" panose="02020603050405020304" pitchFamily="18" charset="0"/>
                          <a:cs typeface="Times New Roman" panose="02020603050405020304" pitchFamily="18" charset="0"/>
                        </a:rPr>
                        <a:t>Citolisis</a:t>
                      </a:r>
                      <a:r>
                        <a:rPr lang="es-ES" sz="1200" dirty="0">
                          <a:latin typeface="Times New Roman" panose="02020603050405020304" pitchFamily="18" charset="0"/>
                          <a:cs typeface="Times New Roman" panose="02020603050405020304" pitchFamily="18" charset="0"/>
                        </a:rPr>
                        <a:t> hepática</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tc>
                  <a:txBody>
                    <a:bodyPr/>
                    <a:lstStyle/>
                    <a:p>
                      <a:r>
                        <a:rPr lang="es-ES" sz="1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698937053"/>
                  </a:ext>
                </a:extLst>
              </a:tr>
              <a:tr h="456412">
                <a:tc>
                  <a:txBody>
                    <a:bodyPr/>
                    <a:lstStyle/>
                    <a:p>
                      <a:r>
                        <a:rPr lang="es-ES" sz="1200" dirty="0">
                          <a:latin typeface="Times New Roman" panose="02020603050405020304" pitchFamily="18" charset="0"/>
                          <a:cs typeface="Times New Roman" panose="02020603050405020304" pitchFamily="18" charset="0"/>
                        </a:rPr>
                        <a:t>FRA</a:t>
                      </a:r>
                    </a:p>
                  </a:txBody>
                  <a:tcPr/>
                </a:tc>
                <a:tc>
                  <a:txBody>
                    <a:bodyPr/>
                    <a:lstStyle/>
                    <a:p>
                      <a:r>
                        <a:rPr lang="es-ES" sz="1200" dirty="0">
                          <a:latin typeface="Times New Roman" panose="02020603050405020304" pitchFamily="18" charset="0"/>
                          <a:cs typeface="Times New Roman" panose="02020603050405020304" pitchFamily="18" charset="0"/>
                        </a:rPr>
                        <a:t>+/- Leve</a:t>
                      </a:r>
                    </a:p>
                  </a:txBody>
                  <a:tcPr/>
                </a:tc>
                <a:tc>
                  <a:txBody>
                    <a:bodyPr/>
                    <a:lstStyle/>
                    <a:p>
                      <a:r>
                        <a:rPr lang="es-ES" sz="1200" dirty="0">
                          <a:latin typeface="Times New Roman" panose="02020603050405020304" pitchFamily="18" charset="0"/>
                          <a:cs typeface="Times New Roman" panose="02020603050405020304" pitchFamily="18" charset="0"/>
                        </a:rPr>
                        <a:t>+ Leve</a:t>
                      </a:r>
                    </a:p>
                  </a:txBody>
                  <a:tcPr/>
                </a:tc>
                <a:tc>
                  <a:txBody>
                    <a:bodyPr/>
                    <a:lstStyle/>
                    <a:p>
                      <a:r>
                        <a:rPr lang="es-ES" sz="1200" dirty="0">
                          <a:latin typeface="Times New Roman" panose="02020603050405020304" pitchFamily="18" charset="0"/>
                          <a:cs typeface="Times New Roman" panose="02020603050405020304" pitchFamily="18" charset="0"/>
                        </a:rPr>
                        <a:t>+/- Leve</a:t>
                      </a:r>
                    </a:p>
                  </a:txBody>
                  <a:tcPr/>
                </a:tc>
                <a:tc>
                  <a:txBody>
                    <a:bodyPr/>
                    <a:lstStyle/>
                    <a:p>
                      <a:r>
                        <a:rPr lang="es-ES" sz="1200" dirty="0">
                          <a:latin typeface="Times New Roman" panose="02020603050405020304" pitchFamily="18" charset="0"/>
                          <a:cs typeface="Times New Roman" panose="02020603050405020304" pitchFamily="18" charset="0"/>
                        </a:rPr>
                        <a:t>++ Grave</a:t>
                      </a:r>
                    </a:p>
                  </a:txBody>
                  <a:tcPr/>
                </a:tc>
                <a:extLst>
                  <a:ext uri="{0D108BD9-81ED-4DB2-BD59-A6C34878D82A}">
                    <a16:rowId xmlns:a16="http://schemas.microsoft.com/office/drawing/2014/main" val="4098346329"/>
                  </a:ext>
                </a:extLst>
              </a:tr>
              <a:tr h="476285">
                <a:tc>
                  <a:txBody>
                    <a:bodyPr/>
                    <a:lstStyle/>
                    <a:p>
                      <a:r>
                        <a:rPr lang="es-ES" sz="1200" dirty="0">
                          <a:latin typeface="Times New Roman" panose="02020603050405020304" pitchFamily="18" charset="0"/>
                          <a:cs typeface="Times New Roman" panose="02020603050405020304" pitchFamily="18" charset="0"/>
                        </a:rPr>
                        <a:t>Recuperación posparto</a:t>
                      </a:r>
                    </a:p>
                  </a:txBody>
                  <a:tcPr/>
                </a:tc>
                <a:tc>
                  <a:txBody>
                    <a:bodyPr/>
                    <a:lstStyle/>
                    <a:p>
                      <a:r>
                        <a:rPr lang="es-ES" sz="1200" dirty="0">
                          <a:latin typeface="Times New Roman" panose="02020603050405020304" pitchFamily="18" charset="0"/>
                          <a:cs typeface="Times New Roman" panose="02020603050405020304" pitchFamily="18" charset="0"/>
                        </a:rPr>
                        <a:t>48-72 horas</a:t>
                      </a:r>
                    </a:p>
                  </a:txBody>
                  <a:tcPr/>
                </a:tc>
                <a:tc>
                  <a:txBody>
                    <a:bodyPr/>
                    <a:lstStyle/>
                    <a:p>
                      <a:r>
                        <a:rPr lang="es-ES" sz="1200" dirty="0">
                          <a:latin typeface="Times New Roman" panose="02020603050405020304" pitchFamily="18" charset="0"/>
                          <a:cs typeface="Times New Roman" panose="02020603050405020304" pitchFamily="18" charset="0"/>
                        </a:rPr>
                        <a:t>&lt; 1 semana</a:t>
                      </a:r>
                    </a:p>
                  </a:txBody>
                  <a:tcPr/>
                </a:tc>
                <a:tc>
                  <a:txBody>
                    <a:bodyPr/>
                    <a:lstStyle/>
                    <a:p>
                      <a:r>
                        <a:rPr lang="es-ES" sz="1200" dirty="0">
                          <a:latin typeface="Times New Roman" panose="02020603050405020304" pitchFamily="18" charset="0"/>
                          <a:cs typeface="Times New Roman" panose="02020603050405020304" pitchFamily="18" charset="0"/>
                        </a:rPr>
                        <a:t>No</a:t>
                      </a:r>
                    </a:p>
                  </a:txBody>
                  <a:tcPr/>
                </a:tc>
                <a:tc>
                  <a:txBody>
                    <a:bodyPr/>
                    <a:lstStyle/>
                    <a:p>
                      <a:r>
                        <a:rPr lang="es-ES" sz="1200" dirty="0">
                          <a:latin typeface="Times New Roman" panose="02020603050405020304" pitchFamily="18" charset="0"/>
                          <a:cs typeface="Times New Roman" panose="02020603050405020304" pitchFamily="18" charset="0"/>
                        </a:rPr>
                        <a:t>No </a:t>
                      </a:r>
                    </a:p>
                  </a:txBody>
                  <a:tcPr/>
                </a:tc>
                <a:extLst>
                  <a:ext uri="{0D108BD9-81ED-4DB2-BD59-A6C34878D82A}">
                    <a16:rowId xmlns:a16="http://schemas.microsoft.com/office/drawing/2014/main" val="2590043673"/>
                  </a:ext>
                </a:extLst>
              </a:tr>
              <a:tr h="480173">
                <a:tc>
                  <a:txBody>
                    <a:bodyPr/>
                    <a:lstStyle/>
                    <a:p>
                      <a:r>
                        <a:rPr lang="es-ES" sz="1200" dirty="0">
                          <a:latin typeface="Times New Roman" panose="02020603050405020304" pitchFamily="18" charset="0"/>
                          <a:cs typeface="Times New Roman" panose="02020603050405020304" pitchFamily="18" charset="0"/>
                        </a:rPr>
                        <a:t>Tratamiento</a:t>
                      </a:r>
                    </a:p>
                  </a:txBody>
                  <a:tcPr/>
                </a:tc>
                <a:tc>
                  <a:txBody>
                    <a:bodyPr/>
                    <a:lstStyle/>
                    <a:p>
                      <a:r>
                        <a:rPr lang="es-ES" sz="1200" dirty="0">
                          <a:latin typeface="Times New Roman" panose="02020603050405020304" pitchFamily="18" charset="0"/>
                          <a:cs typeface="Times New Roman" panose="02020603050405020304" pitchFamily="18" charset="0"/>
                        </a:rPr>
                        <a:t>Sintomático</a:t>
                      </a:r>
                    </a:p>
                    <a:p>
                      <a:r>
                        <a:rPr lang="es-ES" sz="1200" dirty="0">
                          <a:latin typeface="Times New Roman" panose="02020603050405020304" pitchFamily="18" charset="0"/>
                          <a:cs typeface="Times New Roman" panose="02020603050405020304" pitchFamily="18" charset="0"/>
                        </a:rPr>
                        <a:t>Parto</a:t>
                      </a:r>
                    </a:p>
                  </a:txBody>
                  <a:tcPr/>
                </a:tc>
                <a:tc>
                  <a:txBody>
                    <a:bodyPr/>
                    <a:lstStyle/>
                    <a:p>
                      <a:r>
                        <a:rPr lang="es-ES" sz="1200" dirty="0">
                          <a:latin typeface="Times New Roman" panose="02020603050405020304" pitchFamily="18" charset="0"/>
                          <a:cs typeface="Times New Roman" panose="02020603050405020304" pitchFamily="18" charset="0"/>
                        </a:rPr>
                        <a:t>Sintomático </a:t>
                      </a:r>
                    </a:p>
                    <a:p>
                      <a:r>
                        <a:rPr lang="es-ES" sz="1200" dirty="0">
                          <a:latin typeface="Times New Roman" panose="02020603050405020304" pitchFamily="18" charset="0"/>
                          <a:cs typeface="Times New Roman" panose="02020603050405020304" pitchFamily="18" charset="0"/>
                        </a:rPr>
                        <a:t>Parto</a:t>
                      </a:r>
                    </a:p>
                  </a:txBody>
                  <a:tcPr/>
                </a:tc>
                <a:tc>
                  <a:txBody>
                    <a:bodyPr/>
                    <a:lstStyle/>
                    <a:p>
                      <a:r>
                        <a:rPr lang="es-ES" sz="1200" dirty="0">
                          <a:latin typeface="Times New Roman" panose="02020603050405020304" pitchFamily="18" charset="0"/>
                          <a:cs typeface="Times New Roman" panose="02020603050405020304" pitchFamily="18" charset="0"/>
                        </a:rPr>
                        <a:t>Plasmaféresis</a:t>
                      </a:r>
                    </a:p>
                    <a:p>
                      <a:r>
                        <a:rPr lang="es-ES" sz="1200" dirty="0">
                          <a:latin typeface="Times New Roman" panose="02020603050405020304" pitchFamily="18" charset="0"/>
                          <a:cs typeface="Times New Roman" panose="02020603050405020304" pitchFamily="18" charset="0"/>
                        </a:rPr>
                        <a:t>Corticoides</a:t>
                      </a:r>
                    </a:p>
                  </a:txBody>
                  <a:tcPr/>
                </a:tc>
                <a:tc>
                  <a:txBody>
                    <a:bodyPr/>
                    <a:lstStyle/>
                    <a:p>
                      <a:r>
                        <a:rPr lang="es-ES" sz="1200" dirty="0" err="1">
                          <a:latin typeface="Times New Roman" panose="02020603050405020304" pitchFamily="18" charset="0"/>
                          <a:cs typeface="Times New Roman" panose="02020603050405020304" pitchFamily="18" charset="0"/>
                        </a:rPr>
                        <a:t>Eculizumab</a:t>
                      </a:r>
                      <a:endParaRPr lang="es-E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9831379"/>
                  </a:ext>
                </a:extLst>
              </a:tr>
            </a:tbl>
          </a:graphicData>
        </a:graphic>
      </p:graphicFrame>
    </p:spTree>
    <p:extLst>
      <p:ext uri="{BB962C8B-B14F-4D97-AF65-F5344CB8AC3E}">
        <p14:creationId xmlns:p14="http://schemas.microsoft.com/office/powerpoint/2010/main" val="158247240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17</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0" y="15343"/>
            <a:ext cx="1030300" cy="10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CuadroTexto">
            <a:extLst>
              <a:ext uri="{FF2B5EF4-FFF2-40B4-BE49-F238E27FC236}">
                <a16:creationId xmlns:a16="http://schemas.microsoft.com/office/drawing/2014/main" id="{C55C28F1-8CCD-4136-B3CD-6CF6E5F38555}"/>
              </a:ext>
            </a:extLst>
          </p:cNvPr>
          <p:cNvSpPr txBox="1"/>
          <p:nvPr/>
        </p:nvSpPr>
        <p:spPr>
          <a:xfrm>
            <a:off x="1559496" y="412110"/>
            <a:ext cx="8429684" cy="584775"/>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3200" dirty="0"/>
              <a:t>  Manejo de la HTA crónica durante el embarazo:</a:t>
            </a:r>
          </a:p>
        </p:txBody>
      </p:sp>
      <p:sp>
        <p:nvSpPr>
          <p:cNvPr id="2" name="CuadroTexto 1">
            <a:extLst>
              <a:ext uri="{FF2B5EF4-FFF2-40B4-BE49-F238E27FC236}">
                <a16:creationId xmlns:a16="http://schemas.microsoft.com/office/drawing/2014/main" id="{E453C7E4-C904-412E-A534-D1D5D8C11853}"/>
              </a:ext>
            </a:extLst>
          </p:cNvPr>
          <p:cNvSpPr txBox="1"/>
          <p:nvPr/>
        </p:nvSpPr>
        <p:spPr>
          <a:xfrm>
            <a:off x="371364" y="1605117"/>
            <a:ext cx="11521280" cy="2000548"/>
          </a:xfrm>
          <a:prstGeom prst="rect">
            <a:avLst/>
          </a:prstGeom>
          <a:noFill/>
        </p:spPr>
        <p:txBody>
          <a:bodyPr wrap="square" rtlCol="0">
            <a:spAutoFit/>
          </a:bodyPr>
          <a:lstStyle/>
          <a:p>
            <a:pPr marL="285750" indent="-285750">
              <a:buFont typeface="Wingdings" panose="05000000000000000000" pitchFamily="2" charset="2"/>
              <a:buChar char="Ø"/>
            </a:pPr>
            <a:r>
              <a:rPr lang="es-ES" sz="2400" b="1" dirty="0">
                <a:solidFill>
                  <a:srgbClr val="C00000"/>
                </a:solidFill>
              </a:rPr>
              <a:t>El papel del nefrólogo en este tema es clave y comienza en el periodo pregestacional </a:t>
            </a:r>
          </a:p>
          <a:p>
            <a:pPr marL="285750" indent="-285750">
              <a:buFont typeface="Wingdings" panose="05000000000000000000" pitchFamily="2" charset="2"/>
              <a:buChar char="ü"/>
            </a:pPr>
            <a:r>
              <a:rPr lang="es-ES" sz="2000" b="1" dirty="0">
                <a:solidFill>
                  <a:schemeClr val="bg1"/>
                </a:solidFill>
              </a:rPr>
              <a:t>Retirar BSRA y diuréticos tiazídicos </a:t>
            </a:r>
            <a:r>
              <a:rPr lang="es-ES" sz="2000" dirty="0">
                <a:solidFill>
                  <a:schemeClr val="bg1"/>
                </a:solidFill>
              </a:rPr>
              <a:t>por el mayor riesgo de anomalías congénitas</a:t>
            </a:r>
          </a:p>
          <a:p>
            <a:pPr marL="285750" indent="-285750">
              <a:buFont typeface="Wingdings" panose="05000000000000000000" pitchFamily="2" charset="2"/>
              <a:buChar char="ü"/>
            </a:pPr>
            <a:r>
              <a:rPr lang="es-ES" sz="2000" dirty="0">
                <a:solidFill>
                  <a:schemeClr val="bg1"/>
                </a:solidFill>
              </a:rPr>
              <a:t>Sustituir por antihipertensivos compatibles con el embarazo: </a:t>
            </a:r>
            <a:r>
              <a:rPr lang="es-ES" sz="2000" b="1" dirty="0" err="1">
                <a:solidFill>
                  <a:schemeClr val="bg1"/>
                </a:solidFill>
              </a:rPr>
              <a:t>labetalol</a:t>
            </a:r>
            <a:r>
              <a:rPr lang="es-ES" sz="2000" b="1" dirty="0">
                <a:solidFill>
                  <a:schemeClr val="bg1"/>
                </a:solidFill>
              </a:rPr>
              <a:t>, antagonistas del calcio, alfametildopa. </a:t>
            </a:r>
            <a:r>
              <a:rPr lang="es-ES" sz="2000" dirty="0">
                <a:solidFill>
                  <a:schemeClr val="bg1"/>
                </a:solidFill>
              </a:rPr>
              <a:t>Se mantiene en un segundo escalón el uso de </a:t>
            </a:r>
            <a:r>
              <a:rPr lang="es-ES" sz="2000" dirty="0" err="1">
                <a:solidFill>
                  <a:schemeClr val="bg1"/>
                </a:solidFill>
              </a:rPr>
              <a:t>hidralacina</a:t>
            </a:r>
            <a:r>
              <a:rPr lang="es-ES" sz="2000" dirty="0">
                <a:solidFill>
                  <a:schemeClr val="bg1"/>
                </a:solidFill>
              </a:rPr>
              <a:t>.</a:t>
            </a:r>
          </a:p>
          <a:p>
            <a:pPr marL="285750" indent="-285750">
              <a:buFont typeface="Wingdings" panose="05000000000000000000" pitchFamily="2" charset="2"/>
              <a:buChar char="ü"/>
            </a:pPr>
            <a:r>
              <a:rPr lang="es-ES" sz="2000" dirty="0">
                <a:solidFill>
                  <a:schemeClr val="bg1"/>
                </a:solidFill>
              </a:rPr>
              <a:t>Las gestantes con HTA crónica tienen mayor </a:t>
            </a:r>
            <a:r>
              <a:rPr lang="es-ES" sz="2000" b="1" dirty="0">
                <a:solidFill>
                  <a:schemeClr val="bg1"/>
                </a:solidFill>
              </a:rPr>
              <a:t>riesgo de desarrollar PE, </a:t>
            </a:r>
            <a:r>
              <a:rPr lang="es-ES" sz="2000" dirty="0">
                <a:solidFill>
                  <a:schemeClr val="bg1"/>
                </a:solidFill>
              </a:rPr>
              <a:t>sobre todo si presentan además proteinuria o ERC.</a:t>
            </a:r>
            <a:r>
              <a:rPr lang="es-ES" sz="2000" b="1" dirty="0">
                <a:solidFill>
                  <a:schemeClr val="bg1"/>
                </a:solidFill>
              </a:rPr>
              <a:t> </a:t>
            </a:r>
            <a:r>
              <a:rPr lang="es-ES" sz="2000" dirty="0">
                <a:solidFill>
                  <a:schemeClr val="bg1"/>
                </a:solidFill>
              </a:rPr>
              <a:t>Importancia de la </a:t>
            </a:r>
            <a:r>
              <a:rPr lang="es-ES" sz="2000" b="1" dirty="0">
                <a:solidFill>
                  <a:schemeClr val="bg1"/>
                </a:solidFill>
              </a:rPr>
              <a:t>prevención con AAS</a:t>
            </a:r>
          </a:p>
        </p:txBody>
      </p:sp>
      <p:sp>
        <p:nvSpPr>
          <p:cNvPr id="3" name="CuadroTexto 2">
            <a:extLst>
              <a:ext uri="{FF2B5EF4-FFF2-40B4-BE49-F238E27FC236}">
                <a16:creationId xmlns:a16="http://schemas.microsoft.com/office/drawing/2014/main" id="{F42754EC-8D3B-4345-90E4-5D488F4ABA38}"/>
              </a:ext>
            </a:extLst>
          </p:cNvPr>
          <p:cNvSpPr txBox="1"/>
          <p:nvPr/>
        </p:nvSpPr>
        <p:spPr>
          <a:xfrm>
            <a:off x="551384" y="4005064"/>
            <a:ext cx="11161240" cy="369332"/>
          </a:xfrm>
          <a:prstGeom prst="rect">
            <a:avLst/>
          </a:prstGeom>
          <a:noFill/>
        </p:spPr>
        <p:txBody>
          <a:bodyPr wrap="square" rtlCol="0">
            <a:spAutoFit/>
          </a:bodyPr>
          <a:lstStyle/>
          <a:p>
            <a:pPr algn="ctr"/>
            <a:r>
              <a:rPr lang="es-ES" sz="1800" dirty="0"/>
              <a:t>¿Cuándo iniciar el tratamiento?¿Cu</a:t>
            </a:r>
          </a:p>
        </p:txBody>
      </p:sp>
      <p:sp>
        <p:nvSpPr>
          <p:cNvPr id="12" name="CuadroTexto 11">
            <a:extLst>
              <a:ext uri="{FF2B5EF4-FFF2-40B4-BE49-F238E27FC236}">
                <a16:creationId xmlns:a16="http://schemas.microsoft.com/office/drawing/2014/main" id="{4598B6DE-B718-4C15-B4E2-68C91F626F33}"/>
              </a:ext>
            </a:extLst>
          </p:cNvPr>
          <p:cNvSpPr txBox="1"/>
          <p:nvPr/>
        </p:nvSpPr>
        <p:spPr>
          <a:xfrm>
            <a:off x="2099556" y="3809932"/>
            <a:ext cx="7992888" cy="19082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b="1" dirty="0">
                <a:solidFill>
                  <a:srgbClr val="C00000"/>
                </a:solidFill>
              </a:rPr>
              <a:t>Consideraciones iniciales</a:t>
            </a:r>
            <a:r>
              <a:rPr lang="es-ES" sz="2400" b="1" dirty="0">
                <a:solidFill>
                  <a:srgbClr val="C00000"/>
                </a:solidFill>
              </a:rPr>
              <a:t> </a:t>
            </a:r>
            <a:r>
              <a:rPr lang="es-ES" dirty="0"/>
              <a:t>a tener en cuenta en mujer con HTA crónica que desea quedarse embarazada: </a:t>
            </a:r>
          </a:p>
          <a:p>
            <a:r>
              <a:rPr lang="es-ES" dirty="0"/>
              <a:t>1. </a:t>
            </a:r>
            <a:r>
              <a:rPr lang="es-ES" dirty="0">
                <a:solidFill>
                  <a:srgbClr val="FF0000"/>
                </a:solidFill>
              </a:rPr>
              <a:t>Descartarse</a:t>
            </a:r>
            <a:r>
              <a:rPr lang="es-ES" dirty="0"/>
              <a:t> afectación de </a:t>
            </a:r>
            <a:r>
              <a:rPr lang="es-ES" dirty="0">
                <a:solidFill>
                  <a:srgbClr val="FF0000"/>
                </a:solidFill>
              </a:rPr>
              <a:t>órgano diana </a:t>
            </a:r>
            <a:r>
              <a:rPr lang="es-ES" dirty="0"/>
              <a:t>y posibilidad de </a:t>
            </a:r>
            <a:r>
              <a:rPr lang="es-ES" dirty="0">
                <a:solidFill>
                  <a:srgbClr val="FF0000"/>
                </a:solidFill>
              </a:rPr>
              <a:t>HTA secundaria. </a:t>
            </a:r>
          </a:p>
          <a:p>
            <a:r>
              <a:rPr lang="es-ES" dirty="0"/>
              <a:t>2. </a:t>
            </a:r>
            <a:r>
              <a:rPr lang="es-ES" dirty="0">
                <a:solidFill>
                  <a:srgbClr val="FF0000"/>
                </a:solidFill>
              </a:rPr>
              <a:t>Optimizar otros factores de riesgo modificables </a:t>
            </a:r>
            <a:r>
              <a:rPr lang="es-ES" dirty="0"/>
              <a:t>como obesidad, diabetes: pérdida de peso, dieta pobre en sal, mejor control glucémico</a:t>
            </a:r>
          </a:p>
          <a:p>
            <a:r>
              <a:rPr lang="es-ES" dirty="0"/>
              <a:t>3. </a:t>
            </a:r>
            <a:r>
              <a:rPr lang="es-ES" dirty="0">
                <a:solidFill>
                  <a:srgbClr val="FF0000"/>
                </a:solidFill>
              </a:rPr>
              <a:t>Modificar estilo de vida</a:t>
            </a:r>
            <a:r>
              <a:rPr lang="es-ES" dirty="0"/>
              <a:t>: disminuir consumo de café y dejar de fumar. Ejercicio</a:t>
            </a:r>
          </a:p>
        </p:txBody>
      </p:sp>
    </p:spTree>
    <p:extLst>
      <p:ext uri="{BB962C8B-B14F-4D97-AF65-F5344CB8AC3E}">
        <p14:creationId xmlns:p14="http://schemas.microsoft.com/office/powerpoint/2010/main" val="32019361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18</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 y="0"/>
            <a:ext cx="1269054" cy="126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08152920-BF56-4603-86EF-5BA6F8A7657C}"/>
              </a:ext>
            </a:extLst>
          </p:cNvPr>
          <p:cNvPicPr>
            <a:picLocks noChangeAspect="1"/>
          </p:cNvPicPr>
          <p:nvPr/>
        </p:nvPicPr>
        <p:blipFill>
          <a:blip r:embed="rId4"/>
          <a:stretch>
            <a:fillRect/>
          </a:stretch>
        </p:blipFill>
        <p:spPr>
          <a:xfrm>
            <a:off x="2927648" y="539543"/>
            <a:ext cx="5328592" cy="2111845"/>
          </a:xfrm>
          <a:prstGeom prst="rect">
            <a:avLst/>
          </a:prstGeom>
        </p:spPr>
        <p:style>
          <a:lnRef idx="2">
            <a:schemeClr val="accent2"/>
          </a:lnRef>
          <a:fillRef idx="1">
            <a:schemeClr val="lt1"/>
          </a:fillRef>
          <a:effectRef idx="0">
            <a:schemeClr val="accent2"/>
          </a:effectRef>
          <a:fontRef idx="minor">
            <a:schemeClr val="dk1"/>
          </a:fontRef>
        </p:style>
      </p:pic>
      <p:sp>
        <p:nvSpPr>
          <p:cNvPr id="11" name="CuadroTexto 10">
            <a:extLst>
              <a:ext uri="{FF2B5EF4-FFF2-40B4-BE49-F238E27FC236}">
                <a16:creationId xmlns:a16="http://schemas.microsoft.com/office/drawing/2014/main" id="{8B4BDBBA-12B4-4124-BB9F-A014FEE596D4}"/>
              </a:ext>
            </a:extLst>
          </p:cNvPr>
          <p:cNvSpPr txBox="1"/>
          <p:nvPr/>
        </p:nvSpPr>
        <p:spPr>
          <a:xfrm>
            <a:off x="268337" y="2999483"/>
            <a:ext cx="11301462" cy="3539430"/>
          </a:xfrm>
          <a:prstGeom prst="rect">
            <a:avLst/>
          </a:prstGeom>
          <a:noFill/>
        </p:spPr>
        <p:txBody>
          <a:bodyPr wrap="square" rtlCol="0">
            <a:spAutoFit/>
          </a:bodyPr>
          <a:lstStyle/>
          <a:p>
            <a:pPr marL="285750" indent="-285750">
              <a:buFont typeface="Wingdings" panose="05000000000000000000" pitchFamily="2" charset="2"/>
              <a:buChar char="Ø"/>
            </a:pPr>
            <a:r>
              <a:rPr lang="es-ES" sz="2400" b="1" dirty="0">
                <a:solidFill>
                  <a:srgbClr val="C00000"/>
                </a:solidFill>
              </a:rPr>
              <a:t>¿Cuando iniciar tratamiento antihipertensivo?</a:t>
            </a:r>
          </a:p>
          <a:p>
            <a:pPr marL="285750" indent="-285750">
              <a:buFont typeface="Wingdings" panose="05000000000000000000" pitchFamily="2" charset="2"/>
              <a:buChar char="Ø"/>
            </a:pPr>
            <a:r>
              <a:rPr lang="es-ES" sz="2000" b="1" dirty="0">
                <a:solidFill>
                  <a:schemeClr val="bg1"/>
                </a:solidFill>
              </a:rPr>
              <a:t>La HTA crónica empeora el pronóstico </a:t>
            </a:r>
            <a:r>
              <a:rPr lang="es-ES" sz="2000" b="1" dirty="0" err="1">
                <a:solidFill>
                  <a:schemeClr val="bg1"/>
                </a:solidFill>
              </a:rPr>
              <a:t>maternofetal</a:t>
            </a:r>
            <a:r>
              <a:rPr lang="es-ES" sz="2000" b="1" dirty="0">
                <a:solidFill>
                  <a:schemeClr val="bg1"/>
                </a:solidFill>
              </a:rPr>
              <a:t> fundamentalmente en las formas de HTA grave y con afectación de órganos diana</a:t>
            </a:r>
            <a:r>
              <a:rPr lang="es-ES" sz="2000" b="1" dirty="0">
                <a:solidFill>
                  <a:srgbClr val="C00000"/>
                </a:solidFill>
              </a:rPr>
              <a:t> </a:t>
            </a:r>
          </a:p>
          <a:p>
            <a:pPr marL="285750" indent="-285750">
              <a:buFont typeface="Wingdings" panose="05000000000000000000" pitchFamily="2" charset="2"/>
              <a:buChar char="ü"/>
            </a:pPr>
            <a:r>
              <a:rPr lang="es-ES" sz="2000" dirty="0">
                <a:solidFill>
                  <a:schemeClr val="bg1"/>
                </a:solidFill>
              </a:rPr>
              <a:t>Si la gestante no recibía previamente tratamiento antihipertensivo, se iniciará si </a:t>
            </a:r>
            <a:r>
              <a:rPr lang="es-ES" sz="2000" b="1" dirty="0">
                <a:solidFill>
                  <a:schemeClr val="bg1"/>
                </a:solidFill>
              </a:rPr>
              <a:t>TA&gt;140/90 </a:t>
            </a:r>
            <a:r>
              <a:rPr lang="es-ES" sz="2000" b="1" dirty="0" err="1">
                <a:solidFill>
                  <a:schemeClr val="bg1"/>
                </a:solidFill>
              </a:rPr>
              <a:t>mmHg</a:t>
            </a:r>
            <a:endParaRPr lang="es-ES" sz="2000" b="1" dirty="0">
              <a:solidFill>
                <a:schemeClr val="bg1"/>
              </a:solidFill>
            </a:endParaRPr>
          </a:p>
          <a:p>
            <a:pPr marL="285750" indent="-285750">
              <a:buFont typeface="Wingdings" panose="05000000000000000000" pitchFamily="2" charset="2"/>
              <a:buChar char="ü"/>
            </a:pPr>
            <a:r>
              <a:rPr lang="es-ES" sz="2000" b="1" dirty="0">
                <a:solidFill>
                  <a:schemeClr val="bg1"/>
                </a:solidFill>
              </a:rPr>
              <a:t>Objetivo de TA: 135/85 </a:t>
            </a:r>
            <a:r>
              <a:rPr lang="es-ES" sz="2000" b="1" dirty="0" err="1">
                <a:solidFill>
                  <a:schemeClr val="bg1"/>
                </a:solidFill>
              </a:rPr>
              <a:t>mmHg</a:t>
            </a:r>
            <a:r>
              <a:rPr lang="es-ES" sz="2000" b="1" dirty="0">
                <a:solidFill>
                  <a:schemeClr val="bg1"/>
                </a:solidFill>
              </a:rPr>
              <a:t> </a:t>
            </a:r>
            <a:r>
              <a:rPr lang="es-ES" sz="2000" dirty="0">
                <a:solidFill>
                  <a:schemeClr val="bg1"/>
                </a:solidFill>
              </a:rPr>
              <a:t>(rango 120-150/80-100 </a:t>
            </a:r>
            <a:r>
              <a:rPr lang="es-ES" sz="2000" dirty="0" err="1">
                <a:solidFill>
                  <a:schemeClr val="bg1"/>
                </a:solidFill>
              </a:rPr>
              <a:t>mmHg</a:t>
            </a:r>
            <a:r>
              <a:rPr lang="es-ES" sz="2000" dirty="0">
                <a:solidFill>
                  <a:schemeClr val="bg1"/>
                </a:solidFill>
              </a:rPr>
              <a:t>). Deberá reducirse tratamiento sin TA&lt;120/80 </a:t>
            </a:r>
            <a:r>
              <a:rPr lang="es-ES" sz="2000" dirty="0" err="1">
                <a:solidFill>
                  <a:schemeClr val="bg1"/>
                </a:solidFill>
              </a:rPr>
              <a:t>mmHg</a:t>
            </a:r>
            <a:r>
              <a:rPr lang="es-ES" sz="2000" dirty="0">
                <a:solidFill>
                  <a:schemeClr val="bg1"/>
                </a:solidFill>
              </a:rPr>
              <a:t> y suspenderse si TA &lt; 110/70 </a:t>
            </a:r>
            <a:r>
              <a:rPr lang="es-ES" sz="2000" dirty="0" err="1">
                <a:solidFill>
                  <a:schemeClr val="bg1"/>
                </a:solidFill>
              </a:rPr>
              <a:t>mmHg</a:t>
            </a:r>
            <a:r>
              <a:rPr lang="es-ES" sz="2000" dirty="0">
                <a:solidFill>
                  <a:schemeClr val="bg1"/>
                </a:solidFill>
              </a:rPr>
              <a:t> por riesgo de hipoperfusión placentaria</a:t>
            </a:r>
          </a:p>
          <a:p>
            <a:pPr marL="285750" indent="-285750">
              <a:buFont typeface="Wingdings" panose="05000000000000000000" pitchFamily="2" charset="2"/>
              <a:buChar char="ü"/>
            </a:pPr>
            <a:r>
              <a:rPr lang="es-ES" sz="2000" dirty="0">
                <a:solidFill>
                  <a:schemeClr val="bg1"/>
                </a:solidFill>
              </a:rPr>
              <a:t>En casos graves, TAS&gt;160 </a:t>
            </a:r>
            <a:r>
              <a:rPr lang="es-ES" sz="2000" dirty="0" err="1">
                <a:solidFill>
                  <a:schemeClr val="bg1"/>
                </a:solidFill>
              </a:rPr>
              <a:t>mmHg</a:t>
            </a:r>
            <a:r>
              <a:rPr lang="es-ES" sz="2000" dirty="0">
                <a:solidFill>
                  <a:schemeClr val="bg1"/>
                </a:solidFill>
              </a:rPr>
              <a:t> o TAD&gt;110 </a:t>
            </a:r>
            <a:r>
              <a:rPr lang="es-ES" sz="2000" dirty="0" err="1">
                <a:solidFill>
                  <a:schemeClr val="bg1"/>
                </a:solidFill>
              </a:rPr>
              <a:t>mmHg</a:t>
            </a:r>
            <a:r>
              <a:rPr lang="es-ES" sz="2000" dirty="0">
                <a:solidFill>
                  <a:schemeClr val="bg1"/>
                </a:solidFill>
              </a:rPr>
              <a:t>, en los cuales no se consigue controlar la TA, valorar el ingreso y el uso de tratamiento antihipertensivo </a:t>
            </a:r>
            <a:r>
              <a:rPr lang="es-ES" sz="2000" dirty="0" err="1">
                <a:solidFill>
                  <a:schemeClr val="bg1"/>
                </a:solidFill>
              </a:rPr>
              <a:t>iv</a:t>
            </a:r>
            <a:r>
              <a:rPr lang="es-ES" sz="2000" dirty="0">
                <a:solidFill>
                  <a:schemeClr val="bg1"/>
                </a:solidFill>
              </a:rPr>
              <a:t>, sulfato de magnesio y maduración pulmonar fetal.</a:t>
            </a:r>
          </a:p>
          <a:p>
            <a:pPr marL="285750" indent="-285750">
              <a:buFont typeface="Wingdings" panose="05000000000000000000" pitchFamily="2" charset="2"/>
              <a:buChar char="ü"/>
            </a:pPr>
            <a:r>
              <a:rPr lang="es-ES" sz="2000" dirty="0">
                <a:solidFill>
                  <a:schemeClr val="bg1"/>
                </a:solidFill>
              </a:rPr>
              <a:t>Tras el parto, se aconseja reiniciar el tratamiento antihipertensivo previo a la gestación siempre que sea compatible con la lactancia</a:t>
            </a:r>
          </a:p>
          <a:p>
            <a:r>
              <a:rPr lang="es-ES" sz="2000" dirty="0">
                <a:solidFill>
                  <a:schemeClr val="bg1"/>
                </a:solidFill>
              </a:rPr>
              <a:t>  </a:t>
            </a:r>
          </a:p>
        </p:txBody>
      </p:sp>
    </p:spTree>
    <p:extLst>
      <p:ext uri="{BB962C8B-B14F-4D97-AF65-F5344CB8AC3E}">
        <p14:creationId xmlns:p14="http://schemas.microsoft.com/office/powerpoint/2010/main" val="6553363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19</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4516476" y="6337706"/>
            <a:ext cx="3860800"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4" y="2140"/>
            <a:ext cx="833215" cy="83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F3B2C967-2FC5-4A0A-9DE1-617341666192}"/>
              </a:ext>
            </a:extLst>
          </p:cNvPr>
          <p:cNvSpPr txBox="1"/>
          <p:nvPr/>
        </p:nvSpPr>
        <p:spPr>
          <a:xfrm>
            <a:off x="443372" y="1197620"/>
            <a:ext cx="11305256" cy="4770537"/>
          </a:xfrm>
          <a:prstGeom prst="rect">
            <a:avLst/>
          </a:prstGeom>
          <a:solidFill>
            <a:schemeClr val="tx1">
              <a:lumMod val="95000"/>
            </a:schemeClr>
          </a:solidFill>
        </p:spPr>
        <p:txBody>
          <a:bodyPr wrap="square">
            <a:spAutoFit/>
          </a:bodyPr>
          <a:lstStyle/>
          <a:p>
            <a:pPr marL="342900" indent="-342900">
              <a:lnSpc>
                <a:spcPct val="150000"/>
              </a:lnSpc>
              <a:buAutoNum type="arabicPeriod"/>
            </a:pPr>
            <a:r>
              <a:rPr lang="es-ES" sz="2000" b="1" dirty="0">
                <a:solidFill>
                  <a:schemeClr val="bg1"/>
                </a:solidFill>
              </a:rPr>
              <a:t>Identificar aquellos factores de riesgo </a:t>
            </a:r>
            <a:r>
              <a:rPr lang="es-ES" sz="2000" dirty="0">
                <a:solidFill>
                  <a:schemeClr val="bg1"/>
                </a:solidFill>
              </a:rPr>
              <a:t>que predispongan al </a:t>
            </a:r>
            <a:r>
              <a:rPr lang="es-ES" sz="2000" b="1" dirty="0">
                <a:solidFill>
                  <a:schemeClr val="bg1"/>
                </a:solidFill>
              </a:rPr>
              <a:t>desarrollo de una PE </a:t>
            </a:r>
            <a:r>
              <a:rPr lang="es-ES" sz="2000" dirty="0">
                <a:solidFill>
                  <a:schemeClr val="bg1"/>
                </a:solidFill>
              </a:rPr>
              <a:t>sobreimpuesta. </a:t>
            </a:r>
          </a:p>
          <a:p>
            <a:pPr marL="342900" indent="-342900">
              <a:lnSpc>
                <a:spcPct val="150000"/>
              </a:lnSpc>
              <a:buAutoNum type="arabicPeriod"/>
            </a:pPr>
            <a:r>
              <a:rPr lang="es-ES" sz="2000" dirty="0">
                <a:solidFill>
                  <a:schemeClr val="bg1"/>
                </a:solidFill>
              </a:rPr>
              <a:t>Respecto al tratamiento, </a:t>
            </a:r>
            <a:r>
              <a:rPr lang="es-ES" sz="2000" b="1" dirty="0">
                <a:solidFill>
                  <a:schemeClr val="bg1"/>
                </a:solidFill>
              </a:rPr>
              <a:t>se establecen dos grados de HTA: </a:t>
            </a:r>
          </a:p>
          <a:p>
            <a:pPr marL="285750" indent="-285750">
              <a:buFont typeface="Wingdings" panose="05000000000000000000" pitchFamily="2" charset="2"/>
              <a:buChar char="Ø"/>
            </a:pPr>
            <a:r>
              <a:rPr lang="es-ES" sz="2000" dirty="0">
                <a:solidFill>
                  <a:schemeClr val="bg1"/>
                </a:solidFill>
              </a:rPr>
              <a:t>Pacientes con </a:t>
            </a:r>
            <a:r>
              <a:rPr lang="es-ES" sz="2000" b="1" dirty="0">
                <a:solidFill>
                  <a:srgbClr val="C00000"/>
                </a:solidFill>
              </a:rPr>
              <a:t>HTA no severa</a:t>
            </a:r>
            <a:r>
              <a:rPr lang="es-ES" sz="2000" dirty="0">
                <a:solidFill>
                  <a:schemeClr val="bg1"/>
                </a:solidFill>
              </a:rPr>
              <a:t>: TAS entre 140-159 </a:t>
            </a:r>
            <a:r>
              <a:rPr lang="es-ES" sz="2000" dirty="0" err="1">
                <a:solidFill>
                  <a:schemeClr val="bg1"/>
                </a:solidFill>
              </a:rPr>
              <a:t>mmHg</a:t>
            </a:r>
            <a:r>
              <a:rPr lang="es-ES" sz="2000" dirty="0">
                <a:solidFill>
                  <a:schemeClr val="bg1"/>
                </a:solidFill>
              </a:rPr>
              <a:t> y TAD entre 90-109 </a:t>
            </a:r>
            <a:r>
              <a:rPr lang="es-ES" sz="2000" dirty="0" err="1">
                <a:solidFill>
                  <a:schemeClr val="bg1"/>
                </a:solidFill>
              </a:rPr>
              <a:t>mmHg</a:t>
            </a:r>
            <a:r>
              <a:rPr lang="es-ES" sz="2000" dirty="0">
                <a:solidFill>
                  <a:schemeClr val="bg1"/>
                </a:solidFill>
              </a:rPr>
              <a:t> y</a:t>
            </a:r>
          </a:p>
          <a:p>
            <a:pPr marL="285750" indent="-285750">
              <a:lnSpc>
                <a:spcPct val="150000"/>
              </a:lnSpc>
              <a:buFont typeface="Wingdings" panose="05000000000000000000" pitchFamily="2" charset="2"/>
              <a:buChar char="Ø"/>
            </a:pPr>
            <a:r>
              <a:rPr lang="es-ES" sz="2000" dirty="0">
                <a:solidFill>
                  <a:schemeClr val="bg1"/>
                </a:solidFill>
              </a:rPr>
              <a:t>Pacientes con </a:t>
            </a:r>
            <a:r>
              <a:rPr lang="es-ES" sz="2000" b="1" dirty="0">
                <a:solidFill>
                  <a:srgbClr val="C00000"/>
                </a:solidFill>
              </a:rPr>
              <a:t>HTA severa</a:t>
            </a:r>
            <a:r>
              <a:rPr lang="es-ES" sz="2000" dirty="0">
                <a:solidFill>
                  <a:schemeClr val="bg1"/>
                </a:solidFill>
              </a:rPr>
              <a:t>: TAS ≥160 </a:t>
            </a:r>
            <a:r>
              <a:rPr lang="es-ES" sz="2000" dirty="0" err="1">
                <a:solidFill>
                  <a:schemeClr val="bg1"/>
                </a:solidFill>
              </a:rPr>
              <a:t>mmHg</a:t>
            </a:r>
            <a:r>
              <a:rPr lang="es-ES" sz="2000" dirty="0">
                <a:solidFill>
                  <a:schemeClr val="bg1"/>
                </a:solidFill>
              </a:rPr>
              <a:t> y/o TAD ≥110 </a:t>
            </a:r>
            <a:r>
              <a:rPr lang="es-ES" sz="2000" dirty="0" err="1">
                <a:solidFill>
                  <a:schemeClr val="bg1"/>
                </a:solidFill>
              </a:rPr>
              <a:t>mmHg</a:t>
            </a:r>
            <a:r>
              <a:rPr lang="es-ES" sz="2000" dirty="0">
                <a:solidFill>
                  <a:schemeClr val="bg1"/>
                </a:solidFill>
              </a:rPr>
              <a:t>. </a:t>
            </a:r>
          </a:p>
          <a:p>
            <a:pPr>
              <a:lnSpc>
                <a:spcPct val="150000"/>
              </a:lnSpc>
            </a:pPr>
            <a:r>
              <a:rPr lang="es-ES" sz="2000" b="1" dirty="0">
                <a:solidFill>
                  <a:schemeClr val="bg1"/>
                </a:solidFill>
              </a:rPr>
              <a:t>3.  Manejo de la HTA:</a:t>
            </a:r>
            <a:r>
              <a:rPr lang="es-ES" sz="2000" dirty="0">
                <a:solidFill>
                  <a:schemeClr val="bg1"/>
                </a:solidFill>
              </a:rPr>
              <a:t> </a:t>
            </a:r>
          </a:p>
          <a:p>
            <a:pPr marL="457200" indent="-457200">
              <a:buFont typeface="Wingdings" panose="05000000000000000000" pitchFamily="2" charset="2"/>
              <a:buChar char="Ø"/>
            </a:pPr>
            <a:r>
              <a:rPr lang="es-ES" sz="2000" dirty="0">
                <a:solidFill>
                  <a:schemeClr val="bg1"/>
                </a:solidFill>
              </a:rPr>
              <a:t>En las formas no severas, se iniciará tratamiento cuando la TA sea &gt;140/90 </a:t>
            </a:r>
            <a:r>
              <a:rPr lang="es-ES" sz="2000" dirty="0" err="1">
                <a:solidFill>
                  <a:schemeClr val="bg1"/>
                </a:solidFill>
              </a:rPr>
              <a:t>mmHg</a:t>
            </a:r>
            <a:r>
              <a:rPr lang="es-ES" sz="2000" dirty="0">
                <a:solidFill>
                  <a:schemeClr val="bg1"/>
                </a:solidFill>
              </a:rPr>
              <a:t>, con un objetivo de TA ≤135/85 </a:t>
            </a:r>
            <a:r>
              <a:rPr lang="es-ES" sz="2000" dirty="0" err="1">
                <a:solidFill>
                  <a:schemeClr val="bg1"/>
                </a:solidFill>
              </a:rPr>
              <a:t>mmHg</a:t>
            </a:r>
            <a:r>
              <a:rPr lang="es-ES" sz="2000" dirty="0">
                <a:solidFill>
                  <a:schemeClr val="bg1"/>
                </a:solidFill>
              </a:rPr>
              <a:t>. Si TA&lt;110/70 </a:t>
            </a:r>
            <a:r>
              <a:rPr lang="es-ES" sz="2000" dirty="0" err="1">
                <a:solidFill>
                  <a:schemeClr val="bg1"/>
                </a:solidFill>
              </a:rPr>
              <a:t>mmhg</a:t>
            </a:r>
            <a:r>
              <a:rPr lang="es-ES" sz="2000" dirty="0">
                <a:solidFill>
                  <a:schemeClr val="bg1"/>
                </a:solidFill>
              </a:rPr>
              <a:t> suspender tratamiento</a:t>
            </a:r>
          </a:p>
          <a:p>
            <a:pPr marL="457200" indent="-457200">
              <a:buFont typeface="Wingdings" panose="05000000000000000000" pitchFamily="2" charset="2"/>
              <a:buChar char="ü"/>
            </a:pPr>
            <a:r>
              <a:rPr lang="es-ES" sz="2000" dirty="0">
                <a:solidFill>
                  <a:srgbClr val="C00000"/>
                </a:solidFill>
              </a:rPr>
              <a:t>Medicación antihipertensiva:</a:t>
            </a:r>
            <a:r>
              <a:rPr lang="es-ES" sz="2000" dirty="0">
                <a:solidFill>
                  <a:schemeClr val="bg1"/>
                </a:solidFill>
              </a:rPr>
              <a:t> </a:t>
            </a:r>
            <a:r>
              <a:rPr lang="es-ES" sz="2000" dirty="0" err="1">
                <a:solidFill>
                  <a:schemeClr val="bg1"/>
                </a:solidFill>
              </a:rPr>
              <a:t>labetalol</a:t>
            </a:r>
            <a:r>
              <a:rPr lang="es-ES" sz="2000" dirty="0">
                <a:solidFill>
                  <a:schemeClr val="bg1"/>
                </a:solidFill>
              </a:rPr>
              <a:t>, </a:t>
            </a:r>
            <a:r>
              <a:rPr lang="es-ES" sz="2000" dirty="0" err="1">
                <a:solidFill>
                  <a:schemeClr val="bg1"/>
                </a:solidFill>
              </a:rPr>
              <a:t>nifedipino</a:t>
            </a:r>
            <a:r>
              <a:rPr lang="es-ES" sz="2000" dirty="0">
                <a:solidFill>
                  <a:schemeClr val="bg1"/>
                </a:solidFill>
              </a:rPr>
              <a:t> y alfametildopa. Si no se controla con estos fármacos, recurrir a la </a:t>
            </a:r>
            <a:r>
              <a:rPr lang="es-ES" sz="2000" dirty="0" err="1">
                <a:solidFill>
                  <a:schemeClr val="bg1"/>
                </a:solidFill>
              </a:rPr>
              <a:t>hidralacina</a:t>
            </a:r>
            <a:r>
              <a:rPr lang="es-ES" sz="2000" dirty="0">
                <a:solidFill>
                  <a:schemeClr val="bg1"/>
                </a:solidFill>
              </a:rPr>
              <a:t>. </a:t>
            </a:r>
          </a:p>
          <a:p>
            <a:pPr marL="342900" indent="-342900">
              <a:buFont typeface="Wingdings" panose="05000000000000000000" pitchFamily="2" charset="2"/>
              <a:buChar char="Ø"/>
            </a:pPr>
            <a:r>
              <a:rPr lang="es-ES" sz="2000" dirty="0">
                <a:solidFill>
                  <a:schemeClr val="bg1"/>
                </a:solidFill>
              </a:rPr>
              <a:t>En casos de HTA severa, debe ingresarse a la paciente, valorar el tratamiento antihipertensivo intravenoso, iniciar </a:t>
            </a:r>
            <a:r>
              <a:rPr lang="es-ES" sz="2000" dirty="0" err="1">
                <a:solidFill>
                  <a:schemeClr val="bg1"/>
                </a:solidFill>
              </a:rPr>
              <a:t>neuroprotección</a:t>
            </a:r>
            <a:r>
              <a:rPr lang="es-ES" sz="2000" dirty="0">
                <a:solidFill>
                  <a:schemeClr val="bg1"/>
                </a:solidFill>
              </a:rPr>
              <a:t> materna con sulfato de magnesio y maduración pulmonar fetal con esteroides si la edad gestacional es inferior a 34 semanas. </a:t>
            </a:r>
          </a:p>
          <a:p>
            <a:pPr marL="285750" indent="-285750">
              <a:buFont typeface="Wingdings" panose="05000000000000000000" pitchFamily="2" charset="2"/>
              <a:buChar char="ü"/>
            </a:pPr>
            <a:r>
              <a:rPr lang="es-ES" sz="2000" dirty="0">
                <a:solidFill>
                  <a:schemeClr val="bg1"/>
                </a:solidFill>
              </a:rPr>
              <a:t>Si no se consigue un control adecuado de la TA o se desarrolla una PE grave, debe inducirse el parto</a:t>
            </a:r>
            <a:r>
              <a:rPr lang="es-ES" sz="2400" dirty="0">
                <a:solidFill>
                  <a:schemeClr val="bg1"/>
                </a:solidFill>
              </a:rPr>
              <a:t>.</a:t>
            </a:r>
          </a:p>
        </p:txBody>
      </p:sp>
      <p:sp>
        <p:nvSpPr>
          <p:cNvPr id="6" name="1 CuadroTexto">
            <a:extLst>
              <a:ext uri="{FF2B5EF4-FFF2-40B4-BE49-F238E27FC236}">
                <a16:creationId xmlns:a16="http://schemas.microsoft.com/office/drawing/2014/main" id="{0B592979-335F-40AE-85F5-9F9A15DD78B1}"/>
              </a:ext>
            </a:extLst>
          </p:cNvPr>
          <p:cNvSpPr txBox="1"/>
          <p:nvPr/>
        </p:nvSpPr>
        <p:spPr>
          <a:xfrm>
            <a:off x="3759934" y="418748"/>
            <a:ext cx="5400600" cy="584775"/>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3200" dirty="0"/>
              <a:t>  Manejo de la HTA gestacional</a:t>
            </a:r>
          </a:p>
        </p:txBody>
      </p:sp>
    </p:spTree>
    <p:extLst>
      <p:ext uri="{BB962C8B-B14F-4D97-AF65-F5344CB8AC3E}">
        <p14:creationId xmlns:p14="http://schemas.microsoft.com/office/powerpoint/2010/main" val="40207580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2496F975-E09F-4DF0-A0CF-E82C560C05FF}"/>
              </a:ext>
            </a:extLst>
          </p:cNvPr>
          <p:cNvSpPr>
            <a:spLocks noGrp="1"/>
          </p:cNvSpPr>
          <p:nvPr>
            <p:ph type="title"/>
          </p:nvPr>
        </p:nvSpPr>
        <p:spPr>
          <a:xfrm>
            <a:off x="632445" y="23018"/>
            <a:ext cx="10972800" cy="1143000"/>
          </a:xfrm>
        </p:spPr>
        <p:txBody>
          <a:bodyPr/>
          <a:lstStyle/>
          <a:p>
            <a:r>
              <a:rPr lang="es-ES" altLang="es-ES" dirty="0">
                <a:solidFill>
                  <a:srgbClr val="C00000"/>
                </a:solidFill>
                <a:latin typeface="Arial" panose="020B0604020202020204" pitchFamily="34" charset="0"/>
                <a:cs typeface="Arial" panose="020B0604020202020204" pitchFamily="34" charset="0"/>
              </a:rPr>
              <a:t>INDICE</a:t>
            </a:r>
          </a:p>
        </p:txBody>
      </p:sp>
      <p:sp>
        <p:nvSpPr>
          <p:cNvPr id="4" name="Marcador de pie de página 3">
            <a:extLst>
              <a:ext uri="{FF2B5EF4-FFF2-40B4-BE49-F238E27FC236}">
                <a16:creationId xmlns:a16="http://schemas.microsoft.com/office/drawing/2014/main" id="{4A9A488B-8EF8-4525-A701-A09ECCEA1B94}"/>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5125" name="Marcador de número de diapositiva 4">
            <a:extLst>
              <a:ext uri="{FF2B5EF4-FFF2-40B4-BE49-F238E27FC236}">
                <a16:creationId xmlns:a16="http://schemas.microsoft.com/office/drawing/2014/main" id="{964C0C46-B81E-4B28-A370-2FBBAE8336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445CB8-63C0-4BC2-970A-BBC4EA3E2685}" type="slidenum">
              <a:rPr lang="es-ES" altLang="es-ES" sz="1200">
                <a:solidFill>
                  <a:schemeClr val="bg1"/>
                </a:solidFill>
              </a:rPr>
              <a:pPr>
                <a:spcBef>
                  <a:spcPct val="0"/>
                </a:spcBef>
                <a:buFontTx/>
                <a:buNone/>
              </a:pPr>
              <a:t>2</a:t>
            </a:fld>
            <a:endParaRPr lang="es-ES" altLang="es-ES" sz="1200">
              <a:solidFill>
                <a:schemeClr val="bg1"/>
              </a:solidFill>
            </a:endParaRPr>
          </a:p>
        </p:txBody>
      </p:sp>
      <p:pic>
        <p:nvPicPr>
          <p:cNvPr id="5126" name="Picture 12" descr="S.E.N. Nefrología (@SENefrologia) | Twitter">
            <a:extLst>
              <a:ext uri="{FF2B5EF4-FFF2-40B4-BE49-F238E27FC236}">
                <a16:creationId xmlns:a16="http://schemas.microsoft.com/office/drawing/2014/main" id="{0A4A6DAA-0A5C-45A6-9390-2E1439361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789" y="4642096"/>
            <a:ext cx="1710258" cy="171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a16="http://schemas.microsoft.com/office/drawing/2014/main" id="{586D3592-7C66-401E-BF25-78839285E100}"/>
              </a:ext>
            </a:extLst>
          </p:cNvPr>
          <p:cNvSpPr>
            <a:spLocks noGrp="1"/>
          </p:cNvSpPr>
          <p:nvPr>
            <p:ph idx="1"/>
          </p:nvPr>
        </p:nvSpPr>
        <p:spPr>
          <a:xfrm>
            <a:off x="479376" y="980728"/>
            <a:ext cx="11305256" cy="5472608"/>
          </a:xfrm>
          <a:solidFill>
            <a:schemeClr val="tx1">
              <a:lumMod val="95000"/>
            </a:schemeClr>
          </a:solidFill>
        </p:spPr>
        <p:txBody>
          <a:bodyPr/>
          <a:lstStyle/>
          <a:p>
            <a:pPr marL="0" indent="0">
              <a:buNone/>
            </a:pPr>
            <a:r>
              <a:rPr lang="es-ES" altLang="es-ES" sz="2400" dirty="0">
                <a:solidFill>
                  <a:schemeClr val="bg1"/>
                </a:solidFill>
              </a:rPr>
              <a:t>1. Cambios fisiológicos en el embarazo</a:t>
            </a:r>
          </a:p>
          <a:p>
            <a:pPr marL="0" indent="0">
              <a:buNone/>
            </a:pPr>
            <a:r>
              <a:rPr lang="es-ES" altLang="es-ES" sz="2400" dirty="0">
                <a:solidFill>
                  <a:schemeClr val="bg1"/>
                </a:solidFill>
              </a:rPr>
              <a:t>2. Trastornos hipertensivos del embarazo (THE)</a:t>
            </a:r>
          </a:p>
          <a:p>
            <a:pPr lvl="1"/>
            <a:r>
              <a:rPr lang="es-ES" altLang="es-ES" sz="2000" dirty="0">
                <a:solidFill>
                  <a:schemeClr val="bg1"/>
                </a:solidFill>
              </a:rPr>
              <a:t>Clasificación y definición</a:t>
            </a:r>
          </a:p>
          <a:p>
            <a:pPr lvl="1"/>
            <a:r>
              <a:rPr lang="es-ES" altLang="es-ES" sz="2000" dirty="0">
                <a:solidFill>
                  <a:schemeClr val="bg1"/>
                </a:solidFill>
              </a:rPr>
              <a:t>Preeclampsia: fisiopatología. Complicaciones. Síndrome HELLP, como forma de preeclampsia grave</a:t>
            </a:r>
          </a:p>
          <a:p>
            <a:pPr marL="0" indent="0">
              <a:buNone/>
            </a:pPr>
            <a:r>
              <a:rPr lang="es-ES" altLang="es-ES" sz="2400" dirty="0">
                <a:solidFill>
                  <a:schemeClr val="bg1"/>
                </a:solidFill>
              </a:rPr>
              <a:t>3. Diagnóstico diferencial </a:t>
            </a:r>
            <a:r>
              <a:rPr lang="es-ES" altLang="es-ES" sz="2400">
                <a:solidFill>
                  <a:schemeClr val="bg1"/>
                </a:solidFill>
              </a:rPr>
              <a:t>de Microangiopatía Trombótica (MAT) </a:t>
            </a:r>
            <a:r>
              <a:rPr lang="es-ES" altLang="es-ES" sz="2400" dirty="0">
                <a:solidFill>
                  <a:schemeClr val="bg1"/>
                </a:solidFill>
              </a:rPr>
              <a:t>en el embarazo</a:t>
            </a:r>
          </a:p>
          <a:p>
            <a:pPr marL="0" indent="0">
              <a:buNone/>
            </a:pPr>
            <a:r>
              <a:rPr lang="es-ES" altLang="es-ES" sz="2400" dirty="0">
                <a:solidFill>
                  <a:schemeClr val="bg1"/>
                </a:solidFill>
              </a:rPr>
              <a:t>4. Manejo de los THE</a:t>
            </a:r>
          </a:p>
          <a:p>
            <a:pPr marL="0" indent="0">
              <a:buNone/>
            </a:pPr>
            <a:r>
              <a:rPr lang="es-ES" altLang="es-ES" sz="2400" dirty="0">
                <a:solidFill>
                  <a:schemeClr val="bg1"/>
                </a:solidFill>
              </a:rPr>
              <a:t>5. Complicaciones renales en el embarazo</a:t>
            </a:r>
          </a:p>
          <a:p>
            <a:pPr lvl="1"/>
            <a:r>
              <a:rPr lang="es-ES" altLang="es-ES" sz="2000" dirty="0">
                <a:solidFill>
                  <a:schemeClr val="bg1"/>
                </a:solidFill>
              </a:rPr>
              <a:t>Infecciones urinarias</a:t>
            </a:r>
          </a:p>
          <a:p>
            <a:pPr lvl="1"/>
            <a:r>
              <a:rPr lang="es-ES" altLang="es-ES" sz="2000" dirty="0">
                <a:solidFill>
                  <a:schemeClr val="bg1"/>
                </a:solidFill>
              </a:rPr>
              <a:t>Fracaso renal agudo en el embarazo</a:t>
            </a:r>
          </a:p>
          <a:p>
            <a:pPr marL="0" indent="0">
              <a:buNone/>
            </a:pPr>
            <a:r>
              <a:rPr lang="es-ES" altLang="es-ES" sz="2400" dirty="0">
                <a:solidFill>
                  <a:schemeClr val="bg1"/>
                </a:solidFill>
              </a:rPr>
              <a:t>6. Enfermedad renal y embarazo</a:t>
            </a:r>
          </a:p>
          <a:p>
            <a:pPr lvl="1"/>
            <a:r>
              <a:rPr lang="es-ES" altLang="es-ES" sz="2000" dirty="0">
                <a:solidFill>
                  <a:schemeClr val="bg1"/>
                </a:solidFill>
              </a:rPr>
              <a:t>ERC: nefropatía diabética, LES y nefropatía IgA</a:t>
            </a:r>
          </a:p>
          <a:p>
            <a:pPr lvl="1"/>
            <a:r>
              <a:rPr lang="es-ES" altLang="es-ES" sz="2000" dirty="0">
                <a:solidFill>
                  <a:schemeClr val="bg1"/>
                </a:solidFill>
              </a:rPr>
              <a:t>Diálisis y embarazo</a:t>
            </a:r>
          </a:p>
          <a:p>
            <a:pPr lvl="1"/>
            <a:r>
              <a:rPr lang="es-ES" altLang="es-ES" sz="2000" dirty="0">
                <a:solidFill>
                  <a:schemeClr val="bg1"/>
                </a:solidFill>
              </a:rPr>
              <a:t>Trasplante y embarazo </a:t>
            </a:r>
          </a:p>
          <a:p>
            <a:pPr lvl="1"/>
            <a:endParaRPr lang="es-ES" altLang="es-ES" sz="2000" dirty="0">
              <a:solidFill>
                <a:schemeClr val="bg1"/>
              </a:solidFill>
            </a:endParaRPr>
          </a:p>
          <a:p>
            <a:endParaRPr lang="es-ES" altLang="es-ES" sz="2000" dirty="0">
              <a:solidFill>
                <a:schemeClr val="bg1"/>
              </a:solidFill>
            </a:endParaRPr>
          </a:p>
          <a:p>
            <a:pPr lvl="1"/>
            <a:endParaRPr lang="es-ES" altLang="es-ES" sz="20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20</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10" name="CuadroTexto 9">
            <a:extLst>
              <a:ext uri="{FF2B5EF4-FFF2-40B4-BE49-F238E27FC236}">
                <a16:creationId xmlns:a16="http://schemas.microsoft.com/office/drawing/2014/main" id="{F3B2C967-2FC5-4A0A-9DE1-617341666192}"/>
              </a:ext>
            </a:extLst>
          </p:cNvPr>
          <p:cNvSpPr txBox="1"/>
          <p:nvPr/>
        </p:nvSpPr>
        <p:spPr>
          <a:xfrm>
            <a:off x="623392" y="1128250"/>
            <a:ext cx="10945216" cy="4708981"/>
          </a:xfrm>
          <a:prstGeom prst="rect">
            <a:avLst/>
          </a:prstGeom>
          <a:solidFill>
            <a:schemeClr val="tx1">
              <a:lumMod val="95000"/>
            </a:schemeClr>
          </a:solidFill>
        </p:spPr>
        <p:txBody>
          <a:bodyPr wrap="square">
            <a:spAutoFit/>
          </a:bodyPr>
          <a:lstStyle/>
          <a:p>
            <a:pPr marL="285750" indent="-285750">
              <a:buFont typeface="Wingdings" panose="05000000000000000000" pitchFamily="2" charset="2"/>
              <a:buChar char="Ø"/>
            </a:pPr>
            <a:r>
              <a:rPr lang="es-ES" sz="2400" b="1" dirty="0">
                <a:solidFill>
                  <a:srgbClr val="C00000"/>
                </a:solidFill>
              </a:rPr>
              <a:t>Tratamiento de la HTA: </a:t>
            </a:r>
            <a:r>
              <a:rPr lang="es-ES" dirty="0">
                <a:solidFill>
                  <a:schemeClr val="bg1"/>
                </a:solidFill>
              </a:rPr>
              <a:t>se seguirán las mismas pautas indicadas en la HTA gestacional. </a:t>
            </a:r>
          </a:p>
          <a:p>
            <a:pPr marL="285750" indent="-285750">
              <a:buFont typeface="Wingdings" panose="05000000000000000000" pitchFamily="2" charset="2"/>
              <a:buChar char="ü"/>
            </a:pPr>
            <a:r>
              <a:rPr lang="es-ES" dirty="0">
                <a:solidFill>
                  <a:schemeClr val="bg1"/>
                </a:solidFill>
              </a:rPr>
              <a:t>Es fundamental </a:t>
            </a:r>
            <a:r>
              <a:rPr lang="es-ES" sz="2000" b="1" dirty="0">
                <a:solidFill>
                  <a:srgbClr val="C00000"/>
                </a:solidFill>
              </a:rPr>
              <a:t>identificar las formas graves de preeclampsia </a:t>
            </a:r>
            <a:r>
              <a:rPr lang="es-ES" dirty="0">
                <a:solidFill>
                  <a:schemeClr val="bg1"/>
                </a:solidFill>
              </a:rPr>
              <a:t>que requerirán ingreso y </a:t>
            </a:r>
            <a:r>
              <a:rPr lang="es-ES" sz="1800" dirty="0">
                <a:solidFill>
                  <a:schemeClr val="bg1"/>
                </a:solidFill>
              </a:rPr>
              <a:t>el tratamiento antihipertensivo intravenoso, iniciar </a:t>
            </a:r>
            <a:r>
              <a:rPr lang="es-ES" sz="1800" dirty="0" err="1">
                <a:solidFill>
                  <a:schemeClr val="bg1"/>
                </a:solidFill>
              </a:rPr>
              <a:t>neuroprotección</a:t>
            </a:r>
            <a:r>
              <a:rPr lang="es-ES" sz="1800" dirty="0">
                <a:solidFill>
                  <a:schemeClr val="bg1"/>
                </a:solidFill>
              </a:rPr>
              <a:t> materna con sulfato de magnesio y maduración pulmonar fetal con esteroides si la edad gestacional es inferior a 34 semanas </a:t>
            </a:r>
          </a:p>
          <a:p>
            <a:pPr marL="285750" indent="-285750">
              <a:buFont typeface="Wingdings" panose="05000000000000000000" pitchFamily="2" charset="2"/>
              <a:buChar char="ü"/>
            </a:pPr>
            <a:r>
              <a:rPr lang="es-ES" dirty="0">
                <a:solidFill>
                  <a:schemeClr val="bg1"/>
                </a:solidFill>
              </a:rPr>
              <a:t>La indicación de la inducción del parto siempre se dejará a criterio del obstetra. </a:t>
            </a:r>
          </a:p>
          <a:p>
            <a:pPr marL="285750" indent="-285750">
              <a:buClr>
                <a:srgbClr val="C00000"/>
              </a:buClr>
              <a:buSzPct val="140000"/>
              <a:buFont typeface="Wingdings" panose="05000000000000000000" pitchFamily="2" charset="2"/>
              <a:buChar char="Ø"/>
            </a:pPr>
            <a:r>
              <a:rPr lang="es-ES" dirty="0">
                <a:solidFill>
                  <a:schemeClr val="bg1"/>
                </a:solidFill>
              </a:rPr>
              <a:t>En el caso de que la paciente desarrolle </a:t>
            </a:r>
            <a:r>
              <a:rPr lang="es-ES" sz="2800" b="1" dirty="0">
                <a:solidFill>
                  <a:srgbClr val="C00000"/>
                </a:solidFill>
              </a:rPr>
              <a:t>eclampsia,</a:t>
            </a:r>
            <a:r>
              <a:rPr lang="es-ES" sz="2400" dirty="0">
                <a:solidFill>
                  <a:schemeClr val="bg1"/>
                </a:solidFill>
              </a:rPr>
              <a:t> </a:t>
            </a:r>
            <a:r>
              <a:rPr lang="es-ES" dirty="0">
                <a:solidFill>
                  <a:schemeClr val="bg1"/>
                </a:solidFill>
              </a:rPr>
              <a:t>se utilizará el sulfato de magnesio como tratamiento anticonvulsivo y se tendrá especial precaución con aquellas pacientes con disfunción renal. No se utilizará el </a:t>
            </a:r>
            <a:r>
              <a:rPr lang="es-ES" dirty="0" err="1">
                <a:solidFill>
                  <a:schemeClr val="bg1"/>
                </a:solidFill>
              </a:rPr>
              <a:t>diacepam</a:t>
            </a:r>
            <a:r>
              <a:rPr lang="es-ES" dirty="0">
                <a:solidFill>
                  <a:schemeClr val="bg1"/>
                </a:solidFill>
              </a:rPr>
              <a:t> o la fenitoína como alternativa. </a:t>
            </a:r>
          </a:p>
          <a:p>
            <a:pPr>
              <a:buClr>
                <a:srgbClr val="C00000"/>
              </a:buClr>
              <a:buSzPct val="140000"/>
            </a:pPr>
            <a:endParaRPr lang="es-ES" dirty="0">
              <a:solidFill>
                <a:schemeClr val="bg1"/>
              </a:solidFill>
            </a:endParaRPr>
          </a:p>
          <a:p>
            <a:pPr marL="285750" indent="-285750">
              <a:buFont typeface="Wingdings" panose="05000000000000000000" pitchFamily="2" charset="2"/>
              <a:buChar char="Ø"/>
            </a:pPr>
            <a:r>
              <a:rPr lang="es-ES" sz="2400" b="1" dirty="0">
                <a:solidFill>
                  <a:srgbClr val="C00000"/>
                </a:solidFill>
              </a:rPr>
              <a:t>En el síndrome HELLP, </a:t>
            </a:r>
            <a:r>
              <a:rPr lang="es-ES" dirty="0">
                <a:solidFill>
                  <a:schemeClr val="bg1"/>
                </a:solidFill>
              </a:rPr>
              <a:t>el único tratamiento adecuado es la finalización del parto. No está indicado el uso de esteroides ni la plasmaféresis. </a:t>
            </a:r>
          </a:p>
          <a:p>
            <a:pPr marL="285750" indent="-285750">
              <a:buFont typeface="Wingdings" panose="05000000000000000000" pitchFamily="2" charset="2"/>
              <a:buChar char="Ø"/>
            </a:pPr>
            <a:r>
              <a:rPr lang="es-ES" sz="2400" b="1" dirty="0">
                <a:solidFill>
                  <a:srgbClr val="C00000"/>
                </a:solidFill>
              </a:rPr>
              <a:t>Causas de ingreso en la unidad de cuidados intensivos: </a:t>
            </a:r>
            <a:r>
              <a:rPr lang="es-ES" dirty="0">
                <a:solidFill>
                  <a:schemeClr val="bg1"/>
                </a:solidFill>
              </a:rPr>
              <a:t>necesidad de ventilación mecánica, el desarrollo de eclampsia, el síndrome HELLP, hemorragia, oliguria grave, trastornos electrolíticos graves, necesidad de tratamiento antihipertensivo intravenoso, evidencia de insuficiencia cardiaca o alteraciones neurológicas grave</a:t>
            </a:r>
          </a:p>
        </p:txBody>
      </p:sp>
      <p:sp>
        <p:nvSpPr>
          <p:cNvPr id="6" name="1 CuadroTexto">
            <a:extLst>
              <a:ext uri="{FF2B5EF4-FFF2-40B4-BE49-F238E27FC236}">
                <a16:creationId xmlns:a16="http://schemas.microsoft.com/office/drawing/2014/main" id="{F7C6FDB6-CFB9-4E4E-BFBF-B5C309334456}"/>
              </a:ext>
            </a:extLst>
          </p:cNvPr>
          <p:cNvSpPr txBox="1"/>
          <p:nvPr/>
        </p:nvSpPr>
        <p:spPr>
          <a:xfrm>
            <a:off x="3611724" y="352600"/>
            <a:ext cx="4968552" cy="584775"/>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3200" dirty="0"/>
              <a:t>  Manejo de la Preeclampsia</a:t>
            </a:r>
          </a:p>
        </p:txBody>
      </p:sp>
      <p:pic>
        <p:nvPicPr>
          <p:cNvPr id="9" name="Picture 12" descr="S.E.N. Nefrología (@SENefrologia) | Twitter">
            <a:extLst>
              <a:ext uri="{FF2B5EF4-FFF2-40B4-BE49-F238E27FC236}">
                <a16:creationId xmlns:a16="http://schemas.microsoft.com/office/drawing/2014/main" id="{71D923C9-B948-4B4F-8F9A-F5C5451A5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3215" cy="83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83585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21</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 y="1637"/>
            <a:ext cx="833215" cy="83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F3B2C967-2FC5-4A0A-9DE1-617341666192}"/>
              </a:ext>
            </a:extLst>
          </p:cNvPr>
          <p:cNvSpPr txBox="1"/>
          <p:nvPr/>
        </p:nvSpPr>
        <p:spPr>
          <a:xfrm>
            <a:off x="407368" y="1228397"/>
            <a:ext cx="11175032" cy="4708981"/>
          </a:xfrm>
          <a:prstGeom prst="rect">
            <a:avLst/>
          </a:prstGeom>
          <a:solidFill>
            <a:schemeClr val="tx1">
              <a:lumMod val="95000"/>
            </a:schemeClr>
          </a:solidFill>
        </p:spPr>
        <p:txBody>
          <a:bodyPr wrap="square">
            <a:spAutoFit/>
          </a:bodyPr>
          <a:lstStyle/>
          <a:p>
            <a:pPr marL="342900" indent="-342900">
              <a:buAutoNum type="arabicPeriod"/>
            </a:pPr>
            <a:r>
              <a:rPr lang="es-ES" sz="2000" dirty="0">
                <a:solidFill>
                  <a:schemeClr val="bg1"/>
                </a:solidFill>
              </a:rPr>
              <a:t>Diferenciar si la paciente ha optado por </a:t>
            </a:r>
            <a:r>
              <a:rPr lang="es-ES" sz="2000" b="1" dirty="0">
                <a:solidFill>
                  <a:srgbClr val="C00000"/>
                </a:solidFill>
              </a:rPr>
              <a:t>lactancia </a:t>
            </a:r>
            <a:r>
              <a:rPr lang="es-ES" sz="2000" dirty="0">
                <a:solidFill>
                  <a:schemeClr val="bg1"/>
                </a:solidFill>
              </a:rPr>
              <a:t>materna o artificial</a:t>
            </a:r>
          </a:p>
          <a:p>
            <a:pPr marL="342900" indent="-342900">
              <a:buFont typeface="Wingdings" panose="05000000000000000000" pitchFamily="2" charset="2"/>
              <a:buChar char="Ø"/>
            </a:pPr>
            <a:r>
              <a:rPr lang="es-ES" sz="2000" dirty="0">
                <a:solidFill>
                  <a:schemeClr val="bg1"/>
                </a:solidFill>
              </a:rPr>
              <a:t>En el caso de lactancia materna, informar a la madre de la posibilidad                                                            de paso del fármaco a la leche. Utilizar fármacos seguros: www.elactancia.es </a:t>
            </a:r>
          </a:p>
          <a:p>
            <a:pPr marL="342900" indent="-342900">
              <a:buFont typeface="Wingdings" panose="05000000000000000000" pitchFamily="2" charset="2"/>
              <a:buChar char="Ø"/>
            </a:pPr>
            <a:r>
              <a:rPr lang="es-ES" sz="2000" dirty="0">
                <a:solidFill>
                  <a:schemeClr val="bg1"/>
                </a:solidFill>
              </a:rPr>
              <a:t>Informar al neonatólogo, sobre todo en caso de bebés prematuros, del tratamiento antihipertensivo de la madre y al alta, vigilar al recién nacido sobre la aparición de posibles efectos secundarios (somnolencia, palidez y frialdad distal). </a:t>
            </a:r>
          </a:p>
          <a:p>
            <a:endParaRPr lang="es-ES" sz="2000" dirty="0">
              <a:solidFill>
                <a:schemeClr val="bg1"/>
              </a:solidFill>
            </a:endParaRPr>
          </a:p>
          <a:p>
            <a:pPr marL="457200" indent="-457200">
              <a:buAutoNum type="arabicPeriod" startAt="2"/>
            </a:pPr>
            <a:r>
              <a:rPr lang="es-ES" sz="2000" dirty="0">
                <a:solidFill>
                  <a:schemeClr val="bg1"/>
                </a:solidFill>
              </a:rPr>
              <a:t>Se consideran </a:t>
            </a:r>
            <a:r>
              <a:rPr lang="es-ES" sz="2000" b="1" dirty="0">
                <a:solidFill>
                  <a:srgbClr val="C00000"/>
                </a:solidFill>
              </a:rPr>
              <a:t>fármacos de elección durante la lactancia</a:t>
            </a:r>
            <a:r>
              <a:rPr lang="es-ES" sz="2000" dirty="0">
                <a:solidFill>
                  <a:schemeClr val="bg1"/>
                </a:solidFill>
              </a:rPr>
              <a:t>: </a:t>
            </a:r>
            <a:r>
              <a:rPr lang="es-ES" sz="2000" dirty="0" err="1">
                <a:solidFill>
                  <a:schemeClr val="bg1"/>
                </a:solidFill>
              </a:rPr>
              <a:t>enalaprilo</a:t>
            </a:r>
            <a:r>
              <a:rPr lang="es-ES" sz="2000" dirty="0">
                <a:solidFill>
                  <a:schemeClr val="bg1"/>
                </a:solidFill>
              </a:rPr>
              <a:t>, </a:t>
            </a:r>
            <a:r>
              <a:rPr lang="es-ES" sz="2000" dirty="0" err="1">
                <a:solidFill>
                  <a:schemeClr val="bg1"/>
                </a:solidFill>
              </a:rPr>
              <a:t>nifedipino</a:t>
            </a:r>
            <a:r>
              <a:rPr lang="es-ES" sz="2000" dirty="0">
                <a:solidFill>
                  <a:schemeClr val="bg1"/>
                </a:solidFill>
              </a:rPr>
              <a:t> vs amlodipino, atenolol/ </a:t>
            </a:r>
            <a:r>
              <a:rPr lang="es-ES" sz="2000" dirty="0" err="1">
                <a:solidFill>
                  <a:schemeClr val="bg1"/>
                </a:solidFill>
              </a:rPr>
              <a:t>labetalol</a:t>
            </a:r>
            <a:r>
              <a:rPr lang="es-ES" sz="2000" dirty="0">
                <a:solidFill>
                  <a:schemeClr val="bg1"/>
                </a:solidFill>
              </a:rPr>
              <a:t>. Si no se consigue control de TA, valorar diuréticos, sobre todo en casos de sobrecarga de volumen, pero tener presente que pueden disminuir la cantidad de leche materna. </a:t>
            </a:r>
          </a:p>
          <a:p>
            <a:pPr marL="457200" indent="-457200">
              <a:buFont typeface="Wingdings" panose="05000000000000000000" pitchFamily="2" charset="2"/>
              <a:buChar char="Ø"/>
            </a:pPr>
            <a:r>
              <a:rPr lang="es-ES" sz="2000" dirty="0">
                <a:solidFill>
                  <a:schemeClr val="bg1"/>
                </a:solidFill>
              </a:rPr>
              <a:t>Se deberá suspender la alfametildopa por el mayor riesgo de depresión materna. </a:t>
            </a:r>
          </a:p>
          <a:p>
            <a:endParaRPr lang="es-ES" sz="2000" dirty="0">
              <a:solidFill>
                <a:schemeClr val="bg1"/>
              </a:solidFill>
            </a:endParaRPr>
          </a:p>
          <a:p>
            <a:pPr marL="457200" indent="-457200">
              <a:buAutoNum type="arabicPeriod" startAt="3"/>
            </a:pPr>
            <a:r>
              <a:rPr lang="es-ES" sz="2000" dirty="0">
                <a:solidFill>
                  <a:schemeClr val="bg1"/>
                </a:solidFill>
              </a:rPr>
              <a:t>Según las </a:t>
            </a:r>
            <a:r>
              <a:rPr lang="es-ES" sz="2000" dirty="0" err="1">
                <a:solidFill>
                  <a:schemeClr val="bg1"/>
                </a:solidFill>
              </a:rPr>
              <a:t>guias</a:t>
            </a:r>
            <a:r>
              <a:rPr lang="es-ES" sz="2000" dirty="0">
                <a:solidFill>
                  <a:schemeClr val="bg1"/>
                </a:solidFill>
              </a:rPr>
              <a:t> NICE, se aconseja </a:t>
            </a:r>
            <a:r>
              <a:rPr lang="es-ES" sz="2000" b="1" dirty="0">
                <a:solidFill>
                  <a:srgbClr val="C00000"/>
                </a:solidFill>
              </a:rPr>
              <a:t>iniciar</a:t>
            </a:r>
            <a:r>
              <a:rPr lang="es-ES" sz="2000" dirty="0">
                <a:solidFill>
                  <a:schemeClr val="bg1"/>
                </a:solidFill>
              </a:rPr>
              <a:t> tratamiento si TA ≥ 150/100 </a:t>
            </a:r>
            <a:r>
              <a:rPr lang="es-ES" sz="2000" dirty="0" err="1">
                <a:solidFill>
                  <a:schemeClr val="bg1"/>
                </a:solidFill>
              </a:rPr>
              <a:t>mmHg</a:t>
            </a:r>
            <a:r>
              <a:rPr lang="es-ES" sz="2000" dirty="0">
                <a:solidFill>
                  <a:schemeClr val="bg1"/>
                </a:solidFill>
              </a:rPr>
              <a:t> y la paciente no había precisado tratamiento durante la gestación. Si ya estaba en tratamiento antihipertensivo, continuarlo.</a:t>
            </a:r>
          </a:p>
          <a:p>
            <a:pPr marL="342900" indent="-342900">
              <a:buFont typeface="Wingdings" panose="05000000000000000000" pitchFamily="2" charset="2"/>
              <a:buChar char="Ø"/>
            </a:pPr>
            <a:r>
              <a:rPr lang="es-ES" sz="2000" b="1" dirty="0">
                <a:solidFill>
                  <a:srgbClr val="C00000"/>
                </a:solidFill>
              </a:rPr>
              <a:t>  Objetivo:</a:t>
            </a:r>
            <a:r>
              <a:rPr lang="es-ES" sz="2000" dirty="0">
                <a:solidFill>
                  <a:schemeClr val="bg1"/>
                </a:solidFill>
              </a:rPr>
              <a:t> TA&lt;140/90 </a:t>
            </a:r>
            <a:r>
              <a:rPr lang="es-ES" sz="2000" dirty="0" err="1">
                <a:solidFill>
                  <a:schemeClr val="bg1"/>
                </a:solidFill>
              </a:rPr>
              <a:t>mmHg</a:t>
            </a:r>
            <a:r>
              <a:rPr lang="es-ES" sz="2000" dirty="0">
                <a:solidFill>
                  <a:schemeClr val="bg1"/>
                </a:solidFill>
              </a:rPr>
              <a:t>. Reducir las dosis si la TA&lt; 130/80 </a:t>
            </a:r>
            <a:r>
              <a:rPr lang="es-ES" sz="2000" dirty="0" err="1">
                <a:solidFill>
                  <a:schemeClr val="bg1"/>
                </a:solidFill>
              </a:rPr>
              <a:t>mmHg</a:t>
            </a:r>
            <a:r>
              <a:rPr lang="es-ES" sz="2000" dirty="0">
                <a:solidFill>
                  <a:schemeClr val="bg1"/>
                </a:solidFill>
              </a:rPr>
              <a:t>. </a:t>
            </a:r>
          </a:p>
        </p:txBody>
      </p:sp>
      <p:sp>
        <p:nvSpPr>
          <p:cNvPr id="6" name="1 CuadroTexto">
            <a:extLst>
              <a:ext uri="{FF2B5EF4-FFF2-40B4-BE49-F238E27FC236}">
                <a16:creationId xmlns:a16="http://schemas.microsoft.com/office/drawing/2014/main" id="{4D3AEBC5-B809-43F9-A27F-A49421010A98}"/>
              </a:ext>
            </a:extLst>
          </p:cNvPr>
          <p:cNvSpPr txBox="1"/>
          <p:nvPr/>
        </p:nvSpPr>
        <p:spPr>
          <a:xfrm>
            <a:off x="2495600" y="418245"/>
            <a:ext cx="6120680" cy="584775"/>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3200" dirty="0"/>
              <a:t>  Manejo de los THE en el posparto</a:t>
            </a:r>
          </a:p>
        </p:txBody>
      </p:sp>
      <p:sp>
        <p:nvSpPr>
          <p:cNvPr id="7" name="CuadroTexto 6">
            <a:extLst>
              <a:ext uri="{FF2B5EF4-FFF2-40B4-BE49-F238E27FC236}">
                <a16:creationId xmlns:a16="http://schemas.microsoft.com/office/drawing/2014/main" id="{338AFF06-287B-42E6-83D6-2F0A3DAA0EFC}"/>
              </a:ext>
            </a:extLst>
          </p:cNvPr>
          <p:cNvSpPr txBox="1"/>
          <p:nvPr/>
        </p:nvSpPr>
        <p:spPr>
          <a:xfrm>
            <a:off x="231354" y="6125518"/>
            <a:ext cx="4752528" cy="461665"/>
          </a:xfrm>
          <a:prstGeom prst="rect">
            <a:avLst/>
          </a:prstGeom>
          <a:noFill/>
        </p:spPr>
        <p:txBody>
          <a:bodyPr wrap="square">
            <a:spAutoFit/>
          </a:bodyPr>
          <a:lstStyle/>
          <a:p>
            <a:r>
              <a:rPr lang="es-ES" sz="1200" dirty="0">
                <a:solidFill>
                  <a:schemeClr val="bg1"/>
                </a:solidFill>
              </a:rPr>
              <a:t>P. Rodríguez Benítez. Nefro Plus 2020;12(1):1-5</a:t>
            </a:r>
          </a:p>
          <a:p>
            <a:r>
              <a:rPr lang="es-ES" sz="1200" dirty="0" err="1">
                <a:solidFill>
                  <a:schemeClr val="bg1"/>
                </a:solidFill>
              </a:rPr>
              <a:t>National</a:t>
            </a:r>
            <a:r>
              <a:rPr lang="es-ES" sz="1200" dirty="0">
                <a:solidFill>
                  <a:schemeClr val="bg1"/>
                </a:solidFill>
              </a:rPr>
              <a:t> </a:t>
            </a:r>
            <a:r>
              <a:rPr lang="es-ES" sz="1200" dirty="0" err="1">
                <a:solidFill>
                  <a:schemeClr val="bg1"/>
                </a:solidFill>
              </a:rPr>
              <a:t>Institute</a:t>
            </a:r>
            <a:r>
              <a:rPr lang="es-ES" sz="1200" dirty="0">
                <a:solidFill>
                  <a:schemeClr val="bg1"/>
                </a:solidFill>
              </a:rPr>
              <a:t> </a:t>
            </a:r>
            <a:r>
              <a:rPr lang="es-ES" sz="1200" dirty="0" err="1">
                <a:solidFill>
                  <a:schemeClr val="bg1"/>
                </a:solidFill>
              </a:rPr>
              <a:t>for</a:t>
            </a:r>
            <a:r>
              <a:rPr lang="es-ES" sz="1200" dirty="0">
                <a:solidFill>
                  <a:schemeClr val="bg1"/>
                </a:solidFill>
              </a:rPr>
              <a:t> </a:t>
            </a:r>
            <a:r>
              <a:rPr lang="es-ES" sz="1200" dirty="0" err="1">
                <a:solidFill>
                  <a:schemeClr val="bg1"/>
                </a:solidFill>
              </a:rPr>
              <a:t>Health</a:t>
            </a:r>
            <a:r>
              <a:rPr lang="es-ES" sz="1200" dirty="0">
                <a:solidFill>
                  <a:schemeClr val="bg1"/>
                </a:solidFill>
              </a:rPr>
              <a:t> and Care </a:t>
            </a:r>
            <a:r>
              <a:rPr lang="es-ES" sz="1200" dirty="0" err="1">
                <a:solidFill>
                  <a:schemeClr val="bg1"/>
                </a:solidFill>
              </a:rPr>
              <a:t>Excellence</a:t>
            </a:r>
            <a:r>
              <a:rPr lang="es-ES" sz="1200" dirty="0">
                <a:solidFill>
                  <a:schemeClr val="bg1"/>
                </a:solidFill>
              </a:rPr>
              <a:t> (NICE) </a:t>
            </a:r>
            <a:r>
              <a:rPr lang="es-ES" sz="1200" dirty="0" err="1">
                <a:solidFill>
                  <a:schemeClr val="bg1"/>
                </a:solidFill>
              </a:rPr>
              <a:t>guidelines</a:t>
            </a:r>
            <a:r>
              <a:rPr lang="es-ES" sz="1200" dirty="0">
                <a:solidFill>
                  <a:schemeClr val="bg1"/>
                </a:solidFill>
              </a:rPr>
              <a:t>, 2019.</a:t>
            </a:r>
            <a:endParaRPr lang="es-ES" sz="1200" dirty="0"/>
          </a:p>
        </p:txBody>
      </p:sp>
      <p:pic>
        <p:nvPicPr>
          <p:cNvPr id="8" name="Picture 4" descr="See the source image">
            <a:extLst>
              <a:ext uri="{FF2B5EF4-FFF2-40B4-BE49-F238E27FC236}">
                <a16:creationId xmlns:a16="http://schemas.microsoft.com/office/drawing/2014/main" id="{BFB8D43D-4DED-4A8F-BDF6-6B66634E7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0" y="232927"/>
            <a:ext cx="2448272" cy="181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678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Marcador de número de diapositiva 4">
            <a:extLst>
              <a:ext uri="{FF2B5EF4-FFF2-40B4-BE49-F238E27FC236}">
                <a16:creationId xmlns:a16="http://schemas.microsoft.com/office/drawing/2014/main" id="{5A825E67-21EA-4F59-B81E-6FA488D143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AA249B-B19F-4FF0-B10E-D74D9A79F4F8}" type="slidenum">
              <a:rPr lang="es-ES" altLang="es-ES" sz="1200">
                <a:solidFill>
                  <a:schemeClr val="bg1"/>
                </a:solidFill>
              </a:rPr>
              <a:pPr>
                <a:spcBef>
                  <a:spcPct val="0"/>
                </a:spcBef>
                <a:buFontTx/>
                <a:buNone/>
              </a:pPr>
              <a:t>22</a:t>
            </a:fld>
            <a:endParaRPr lang="es-ES" altLang="es-ES" sz="1200" dirty="0">
              <a:solidFill>
                <a:schemeClr val="bg1"/>
              </a:solidFill>
            </a:endParaRPr>
          </a:p>
        </p:txBody>
      </p:sp>
      <p:sp>
        <p:nvSpPr>
          <p:cNvPr id="14" name="Título 1">
            <a:extLst>
              <a:ext uri="{FF2B5EF4-FFF2-40B4-BE49-F238E27FC236}">
                <a16:creationId xmlns:a16="http://schemas.microsoft.com/office/drawing/2014/main" id="{9F4834A3-BF60-4D44-BA95-D24A224BF642}"/>
              </a:ext>
            </a:extLst>
          </p:cNvPr>
          <p:cNvSpPr>
            <a:spLocks noGrp="1"/>
          </p:cNvSpPr>
          <p:nvPr/>
        </p:nvSpPr>
        <p:spPr bwMode="auto">
          <a:xfrm>
            <a:off x="1199456" y="177800"/>
            <a:ext cx="9737625" cy="114300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altLang="es-ES" sz="2400" dirty="0">
                <a:solidFill>
                  <a:schemeClr val="bg1"/>
                </a:solidFill>
                <a:latin typeface="Arial" panose="020B0604020202020204" pitchFamily="34" charset="0"/>
                <a:cs typeface="Arial" panose="020B0604020202020204" pitchFamily="34" charset="0"/>
              </a:rPr>
              <a:t>COMPLICACIONES RENALES EN EL EMBARAZO: INFECCIONES </a:t>
            </a:r>
          </a:p>
        </p:txBody>
      </p:sp>
      <p:sp>
        <p:nvSpPr>
          <p:cNvPr id="15" name="Marcador de contenido 2">
            <a:extLst>
              <a:ext uri="{FF2B5EF4-FFF2-40B4-BE49-F238E27FC236}">
                <a16:creationId xmlns:a16="http://schemas.microsoft.com/office/drawing/2014/main" id="{093DF77B-B849-4807-8A43-2F53D256457E}"/>
              </a:ext>
            </a:extLst>
          </p:cNvPr>
          <p:cNvSpPr>
            <a:spLocks noGrp="1"/>
          </p:cNvSpPr>
          <p:nvPr/>
        </p:nvSpPr>
        <p:spPr bwMode="auto">
          <a:xfrm>
            <a:off x="479376" y="1760537"/>
            <a:ext cx="10945216" cy="4525963"/>
          </a:xfrm>
          <a:prstGeom prst="rect">
            <a:avLst/>
          </a:prstGeom>
          <a:solidFill>
            <a:schemeClr val="tx1">
              <a:lumMod val="95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altLang="es-ES" sz="1800" b="1" u="sng" dirty="0">
                <a:solidFill>
                  <a:srgbClr val="C00000"/>
                </a:solidFill>
              </a:rPr>
              <a:t>1.- INFECCIONES URINARIAS</a:t>
            </a:r>
          </a:p>
          <a:p>
            <a:pPr marL="0" indent="0">
              <a:buFont typeface="Arial" panose="020B0604020202020204" pitchFamily="34" charset="0"/>
              <a:buNone/>
            </a:pPr>
            <a:endParaRPr lang="es-ES" altLang="es-ES" sz="1800" b="1" u="sng" dirty="0">
              <a:solidFill>
                <a:srgbClr val="C00000"/>
              </a:solidFill>
            </a:endParaRPr>
          </a:p>
          <a:p>
            <a:pPr lvl="1"/>
            <a:r>
              <a:rPr lang="es-ES" altLang="es-ES" sz="1800" dirty="0">
                <a:solidFill>
                  <a:schemeClr val="bg1"/>
                </a:solidFill>
              </a:rPr>
              <a:t>Se asocian a un aumento de complicaciones </a:t>
            </a:r>
            <a:r>
              <a:rPr lang="es-ES" altLang="es-ES" sz="1800" dirty="0" err="1">
                <a:solidFill>
                  <a:schemeClr val="bg1"/>
                </a:solidFill>
              </a:rPr>
              <a:t>maternofetales</a:t>
            </a:r>
            <a:r>
              <a:rPr lang="es-ES" altLang="es-ES" sz="1800" dirty="0">
                <a:solidFill>
                  <a:schemeClr val="bg1"/>
                </a:solidFill>
              </a:rPr>
              <a:t> (prematuridad, bajo peso)</a:t>
            </a:r>
          </a:p>
          <a:p>
            <a:pPr lvl="1"/>
            <a:r>
              <a:rPr lang="es-ES" altLang="es-ES" sz="1800" dirty="0">
                <a:solidFill>
                  <a:schemeClr val="bg1"/>
                </a:solidFill>
              </a:rPr>
              <a:t>El germen más frecuente es el E. </a:t>
            </a:r>
            <a:r>
              <a:rPr lang="es-ES" altLang="es-ES" sz="1800" dirty="0" err="1">
                <a:solidFill>
                  <a:schemeClr val="bg1"/>
                </a:solidFill>
              </a:rPr>
              <a:t>Coli</a:t>
            </a:r>
            <a:endParaRPr lang="es-ES" altLang="es-ES" sz="1800" dirty="0">
              <a:solidFill>
                <a:schemeClr val="bg1"/>
              </a:solidFill>
            </a:endParaRPr>
          </a:p>
          <a:p>
            <a:pPr lvl="1"/>
            <a:r>
              <a:rPr lang="es-ES" altLang="es-ES" sz="1800" dirty="0">
                <a:solidFill>
                  <a:schemeClr val="bg1"/>
                </a:solidFill>
              </a:rPr>
              <a:t>La ectasia </a:t>
            </a:r>
            <a:r>
              <a:rPr lang="es-ES" altLang="es-ES" sz="1800" dirty="0" err="1">
                <a:solidFill>
                  <a:schemeClr val="bg1"/>
                </a:solidFill>
              </a:rPr>
              <a:t>ureteropélvica</a:t>
            </a:r>
            <a:r>
              <a:rPr lang="es-ES" altLang="es-ES" sz="1800" dirty="0">
                <a:solidFill>
                  <a:schemeClr val="bg1"/>
                </a:solidFill>
              </a:rPr>
              <a:t> producida por la compresión del útero sobre la vía urinaria, las favorece.</a:t>
            </a:r>
          </a:p>
          <a:p>
            <a:pPr lvl="1"/>
            <a:r>
              <a:rPr lang="es-ES" altLang="es-ES" sz="1800" dirty="0">
                <a:solidFill>
                  <a:schemeClr val="bg1"/>
                </a:solidFill>
              </a:rPr>
              <a:t>Pueden producirse: </a:t>
            </a:r>
          </a:p>
          <a:p>
            <a:pPr lvl="2"/>
            <a:r>
              <a:rPr lang="es-ES" altLang="es-ES" sz="1800" u="sng" dirty="0">
                <a:solidFill>
                  <a:schemeClr val="bg1"/>
                </a:solidFill>
              </a:rPr>
              <a:t>BACTERIURIA ASINTOMÁTICA</a:t>
            </a:r>
            <a:r>
              <a:rPr lang="es-ES" altLang="es-ES" sz="1800" dirty="0">
                <a:solidFill>
                  <a:schemeClr val="bg1"/>
                </a:solidFill>
              </a:rPr>
              <a:t>: administrar tratamiento según antibiograma porque sin tratamiento hay riesgo de pielonefritis hasta un 30%  de los casos</a:t>
            </a:r>
          </a:p>
          <a:p>
            <a:pPr lvl="2"/>
            <a:r>
              <a:rPr lang="es-ES" altLang="es-ES" sz="1800" u="sng" dirty="0">
                <a:solidFill>
                  <a:schemeClr val="bg1"/>
                </a:solidFill>
              </a:rPr>
              <a:t>ITUS DE TRACTO INFERIOR </a:t>
            </a:r>
            <a:r>
              <a:rPr lang="es-ES" altLang="es-ES" sz="1800" dirty="0">
                <a:solidFill>
                  <a:schemeClr val="bg1"/>
                </a:solidFill>
              </a:rPr>
              <a:t>(</a:t>
            </a:r>
            <a:r>
              <a:rPr lang="es-ES" altLang="es-ES" sz="1800" dirty="0" err="1">
                <a:solidFill>
                  <a:schemeClr val="bg1"/>
                </a:solidFill>
              </a:rPr>
              <a:t>cisititis</a:t>
            </a:r>
            <a:r>
              <a:rPr lang="es-ES" altLang="es-ES" sz="1800" dirty="0">
                <a:solidFill>
                  <a:schemeClr val="bg1"/>
                </a:solidFill>
              </a:rPr>
              <a:t>): tratar según antibiograma, profilaxis posterior si </a:t>
            </a:r>
            <a:r>
              <a:rPr lang="es-ES" altLang="es-ES" sz="1800" dirty="0" err="1">
                <a:solidFill>
                  <a:schemeClr val="bg1"/>
                </a:solidFill>
              </a:rPr>
              <a:t>ITUs</a:t>
            </a:r>
            <a:r>
              <a:rPr lang="es-ES" altLang="es-ES" sz="1800" dirty="0">
                <a:solidFill>
                  <a:schemeClr val="bg1"/>
                </a:solidFill>
              </a:rPr>
              <a:t> de repetición, diabetes o malformaciones del tracto urinario.</a:t>
            </a:r>
          </a:p>
          <a:p>
            <a:pPr lvl="2"/>
            <a:r>
              <a:rPr lang="es-ES" altLang="es-ES" sz="1800" u="sng" dirty="0">
                <a:solidFill>
                  <a:schemeClr val="bg1"/>
                </a:solidFill>
              </a:rPr>
              <a:t>ITUS DEL TRACTO SUPERIOR </a:t>
            </a:r>
            <a:r>
              <a:rPr lang="es-ES" altLang="es-ES" sz="1800" dirty="0">
                <a:solidFill>
                  <a:schemeClr val="bg1"/>
                </a:solidFill>
              </a:rPr>
              <a:t>(pielonefritis): complicación importante que requiere hospitalización y tratamiento empírico hasta obtener el antibiograma. El tratamiento antibiótico de elección serán los betalactámicos. Una vez producida, se requiere profilaxis antibiótica durante el resto del embarazo</a:t>
            </a:r>
            <a:r>
              <a:rPr lang="es-ES" altLang="es-ES" sz="1600" dirty="0">
                <a:solidFill>
                  <a:schemeClr val="bg1"/>
                </a:solidFill>
              </a:rPr>
              <a:t>. </a:t>
            </a:r>
            <a:endParaRPr lang="es-ES" altLang="es-ES" sz="1600" dirty="0">
              <a:solidFill>
                <a:srgbClr val="000000"/>
              </a:solidFill>
            </a:endParaRPr>
          </a:p>
        </p:txBody>
      </p:sp>
      <p:pic>
        <p:nvPicPr>
          <p:cNvPr id="18" name="Picture 12" descr="S.E.N. Nefrología (@SENefrologia) | Twitter">
            <a:extLst>
              <a:ext uri="{FF2B5EF4-FFF2-40B4-BE49-F238E27FC236}">
                <a16:creationId xmlns:a16="http://schemas.microsoft.com/office/drawing/2014/main" id="{241CD157-41DC-41A4-AD8A-89FF51DBA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94" y="68262"/>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p:txBody>
          <a:bodyPr/>
          <a:lstStyle/>
          <a:p>
            <a:pPr>
              <a:defRPr/>
            </a:pPr>
            <a:r>
              <a:rPr lang="es-ES" dirty="0">
                <a:solidFill>
                  <a:schemeClr val="bg1"/>
                </a:solidFill>
              </a:rPr>
              <a:t>Grupo Universidad de la S.E.N.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Marcador de número de diapositiva 4">
            <a:extLst>
              <a:ext uri="{FF2B5EF4-FFF2-40B4-BE49-F238E27FC236}">
                <a16:creationId xmlns:a16="http://schemas.microsoft.com/office/drawing/2014/main" id="{5A825E67-21EA-4F59-B81E-6FA488D143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AA249B-B19F-4FF0-B10E-D74D9A79F4F8}" type="slidenum">
              <a:rPr lang="es-ES" altLang="es-ES" sz="1200">
                <a:solidFill>
                  <a:schemeClr val="bg1"/>
                </a:solidFill>
              </a:rPr>
              <a:pPr>
                <a:spcBef>
                  <a:spcPct val="0"/>
                </a:spcBef>
                <a:buFontTx/>
                <a:buNone/>
              </a:pPr>
              <a:t>23</a:t>
            </a:fld>
            <a:endParaRPr lang="es-ES" altLang="es-ES" sz="1200">
              <a:solidFill>
                <a:schemeClr val="bg1"/>
              </a:solidFill>
            </a:endParaRPr>
          </a:p>
        </p:txBody>
      </p:sp>
      <p:sp>
        <p:nvSpPr>
          <p:cNvPr id="9" name="Título 1">
            <a:extLst>
              <a:ext uri="{FF2B5EF4-FFF2-40B4-BE49-F238E27FC236}">
                <a16:creationId xmlns:a16="http://schemas.microsoft.com/office/drawing/2014/main" id="{F07D8D7C-DCDB-4F62-A540-9D19DBDBD186}"/>
              </a:ext>
            </a:extLst>
          </p:cNvPr>
          <p:cNvSpPr>
            <a:spLocks noGrp="1"/>
          </p:cNvSpPr>
          <p:nvPr>
            <p:ph type="title"/>
          </p:nvPr>
        </p:nvSpPr>
        <p:spPr>
          <a:xfrm>
            <a:off x="1199456" y="353120"/>
            <a:ext cx="10411830" cy="826294"/>
          </a:xfrm>
        </p:spPr>
        <p:style>
          <a:lnRef idx="2">
            <a:schemeClr val="accent1"/>
          </a:lnRef>
          <a:fillRef idx="1">
            <a:schemeClr val="lt1"/>
          </a:fillRef>
          <a:effectRef idx="0">
            <a:schemeClr val="accent1"/>
          </a:effectRef>
          <a:fontRef idx="minor">
            <a:schemeClr val="dk1"/>
          </a:fontRef>
        </p:style>
        <p:txBody>
          <a:bodyPr/>
          <a:lstStyle/>
          <a:p>
            <a:r>
              <a:rPr lang="es-ES" altLang="es-ES" sz="2800" dirty="0">
                <a:solidFill>
                  <a:schemeClr val="bg1"/>
                </a:solidFill>
                <a:latin typeface="Arial" panose="020B0604020202020204" pitchFamily="34" charset="0"/>
                <a:cs typeface="Arial" panose="020B0604020202020204" pitchFamily="34" charset="0"/>
              </a:rPr>
              <a:t>COMPLICACIONES RENALES EN EL EMBARAZO: FRA</a:t>
            </a:r>
          </a:p>
        </p:txBody>
      </p:sp>
      <p:sp>
        <p:nvSpPr>
          <p:cNvPr id="10" name="Marcador de contenido 2">
            <a:extLst>
              <a:ext uri="{FF2B5EF4-FFF2-40B4-BE49-F238E27FC236}">
                <a16:creationId xmlns:a16="http://schemas.microsoft.com/office/drawing/2014/main" id="{92819603-E10B-4345-BF31-977B9CF387F7}"/>
              </a:ext>
            </a:extLst>
          </p:cNvPr>
          <p:cNvSpPr>
            <a:spLocks noGrp="1"/>
          </p:cNvSpPr>
          <p:nvPr>
            <p:ph idx="1"/>
          </p:nvPr>
        </p:nvSpPr>
        <p:spPr>
          <a:xfrm>
            <a:off x="623392" y="1616075"/>
            <a:ext cx="10972800" cy="4693245"/>
          </a:xfrm>
          <a:solidFill>
            <a:schemeClr val="tx1">
              <a:lumMod val="95000"/>
            </a:schemeClr>
          </a:solidFill>
        </p:spPr>
        <p:txBody>
          <a:bodyPr/>
          <a:lstStyle/>
          <a:p>
            <a:pPr marL="0" indent="0">
              <a:buFont typeface="Arial" panose="020B0604020202020204" pitchFamily="34" charset="0"/>
              <a:buNone/>
              <a:defRPr/>
            </a:pPr>
            <a:r>
              <a:rPr lang="es-ES" altLang="es-ES" sz="1600" b="1" u="sng" dirty="0">
                <a:solidFill>
                  <a:srgbClr val="C00000"/>
                </a:solidFill>
              </a:rPr>
              <a:t>2</a:t>
            </a:r>
            <a:r>
              <a:rPr lang="es-ES" altLang="es-ES" sz="1800" b="1" u="sng" dirty="0">
                <a:solidFill>
                  <a:srgbClr val="C00000"/>
                </a:solidFill>
              </a:rPr>
              <a:t>.- FRACASO RENAL AGUDO : DIAGNÓSTICO</a:t>
            </a:r>
          </a:p>
          <a:p>
            <a:pPr>
              <a:buFont typeface="Wingdings" panose="05000000000000000000" pitchFamily="2" charset="2"/>
              <a:buChar char="Ø"/>
              <a:defRPr/>
            </a:pPr>
            <a:r>
              <a:rPr lang="es-ES" sz="1800" dirty="0">
                <a:solidFill>
                  <a:schemeClr val="bg1"/>
                </a:solidFill>
              </a:rPr>
              <a:t>Las mujeres embarazadas tienen un 50% más de riesgo de desarrollar FRA independiente de la edad y las comorbilidades clínicas (1)</a:t>
            </a:r>
          </a:p>
          <a:p>
            <a:pPr>
              <a:buFont typeface="Wingdings" panose="05000000000000000000" pitchFamily="2" charset="2"/>
              <a:buChar char="Ø"/>
              <a:defRPr/>
            </a:pPr>
            <a:r>
              <a:rPr lang="es-ES" sz="1800" dirty="0">
                <a:solidFill>
                  <a:schemeClr val="bg1"/>
                </a:solidFill>
              </a:rPr>
              <a:t>No existe consenso sobre los criterios diagnósticos de FRA en el embarazo. El Colegio Americano de Obstetricia (</a:t>
            </a:r>
            <a:r>
              <a:rPr lang="es-ES" sz="1800" dirty="0">
                <a:solidFill>
                  <a:schemeClr val="bg1"/>
                </a:solidFill>
                <a:hlinkClick r:id="rId3"/>
              </a:rPr>
              <a:t>acog.org</a:t>
            </a:r>
            <a:r>
              <a:rPr lang="es-ES" sz="1800" dirty="0">
                <a:solidFill>
                  <a:schemeClr val="bg1"/>
                </a:solidFill>
              </a:rPr>
              <a:t>) </a:t>
            </a:r>
            <a:r>
              <a:rPr lang="es-ES" sz="1800" u="sng" dirty="0">
                <a:solidFill>
                  <a:schemeClr val="bg1"/>
                </a:solidFill>
              </a:rPr>
              <a:t>define el FRA </a:t>
            </a:r>
            <a:r>
              <a:rPr lang="es-ES" sz="1800" dirty="0">
                <a:solidFill>
                  <a:schemeClr val="bg1"/>
                </a:solidFill>
              </a:rPr>
              <a:t>como un nivel de creatinina sérica (Cr)&gt; 1,1 mg / </a:t>
            </a:r>
            <a:r>
              <a:rPr lang="es-ES" sz="1800" dirty="0" err="1">
                <a:solidFill>
                  <a:schemeClr val="bg1"/>
                </a:solidFill>
              </a:rPr>
              <a:t>dL</a:t>
            </a:r>
            <a:r>
              <a:rPr lang="es-ES" sz="1800" dirty="0">
                <a:solidFill>
                  <a:schemeClr val="bg1"/>
                </a:solidFill>
              </a:rPr>
              <a:t> o una duplicación de la concentración Cr (2). </a:t>
            </a:r>
            <a:endParaRPr lang="es-ES" sz="1800" u="sng" dirty="0">
              <a:solidFill>
                <a:schemeClr val="bg1"/>
              </a:solidFill>
            </a:endParaRPr>
          </a:p>
          <a:p>
            <a:pPr>
              <a:defRPr/>
            </a:pPr>
            <a:r>
              <a:rPr lang="es-ES" altLang="es-ES" sz="1800" b="1" dirty="0">
                <a:solidFill>
                  <a:schemeClr val="bg1"/>
                </a:solidFill>
              </a:rPr>
              <a:t>La Cr disminuye en el embarazo por la </a:t>
            </a:r>
            <a:r>
              <a:rPr lang="es-ES" altLang="es-ES" sz="1800" b="1" dirty="0" err="1">
                <a:solidFill>
                  <a:schemeClr val="bg1"/>
                </a:solidFill>
              </a:rPr>
              <a:t>hiperfiltración</a:t>
            </a:r>
            <a:r>
              <a:rPr lang="es-ES" altLang="es-ES" sz="1800" b="1" dirty="0">
                <a:solidFill>
                  <a:schemeClr val="bg1"/>
                </a:solidFill>
              </a:rPr>
              <a:t> glomerular, por lo que el FRA puede pasar desapercibido</a:t>
            </a:r>
          </a:p>
          <a:p>
            <a:pPr>
              <a:defRPr/>
            </a:pPr>
            <a:r>
              <a:rPr lang="es-ES" altLang="es-ES" sz="1800" dirty="0">
                <a:solidFill>
                  <a:schemeClr val="bg1"/>
                </a:solidFill>
              </a:rPr>
              <a:t>La</a:t>
            </a:r>
            <a:r>
              <a:rPr lang="es-ES" altLang="es-ES" sz="1800" b="1" dirty="0">
                <a:solidFill>
                  <a:schemeClr val="bg1"/>
                </a:solidFill>
              </a:rPr>
              <a:t> </a:t>
            </a:r>
            <a:r>
              <a:rPr lang="es-ES" altLang="es-ES" sz="1800" u="sng" dirty="0">
                <a:solidFill>
                  <a:schemeClr val="bg1"/>
                </a:solidFill>
              </a:rPr>
              <a:t>ecografía </a:t>
            </a:r>
            <a:r>
              <a:rPr lang="es-ES" altLang="es-ES" sz="1800" dirty="0">
                <a:solidFill>
                  <a:schemeClr val="bg1"/>
                </a:solidFill>
              </a:rPr>
              <a:t>puede confundir en estos casos ya que la aparición de hidronefrosis puede no ser patológica.</a:t>
            </a:r>
          </a:p>
          <a:p>
            <a:pPr>
              <a:defRPr/>
            </a:pPr>
            <a:r>
              <a:rPr lang="es-ES" altLang="es-ES" sz="1800" dirty="0">
                <a:solidFill>
                  <a:schemeClr val="bg1"/>
                </a:solidFill>
              </a:rPr>
              <a:t>Los niveles de </a:t>
            </a:r>
            <a:r>
              <a:rPr lang="es-ES" altLang="es-ES" sz="1800" u="sng" dirty="0">
                <a:solidFill>
                  <a:schemeClr val="bg1"/>
                </a:solidFill>
              </a:rPr>
              <a:t>complemento</a:t>
            </a:r>
            <a:r>
              <a:rPr lang="es-ES" altLang="es-ES" sz="1800" dirty="0">
                <a:solidFill>
                  <a:schemeClr val="bg1"/>
                </a:solidFill>
              </a:rPr>
              <a:t> pueden estar elevados de forma fisiológica en el embarazo y dificultar el diagnostico diferencial del FRA</a:t>
            </a:r>
          </a:p>
          <a:p>
            <a:pPr>
              <a:defRPr/>
            </a:pPr>
            <a:r>
              <a:rPr lang="es-ES" altLang="es-ES" sz="1800" dirty="0">
                <a:solidFill>
                  <a:schemeClr val="bg1"/>
                </a:solidFill>
              </a:rPr>
              <a:t>Rara vez se recurre a la realización de </a:t>
            </a:r>
            <a:r>
              <a:rPr lang="es-ES" altLang="es-ES" sz="1800" u="sng" dirty="0">
                <a:solidFill>
                  <a:schemeClr val="bg1"/>
                </a:solidFill>
              </a:rPr>
              <a:t>biopsia renal</a:t>
            </a:r>
            <a:r>
              <a:rPr lang="es-ES" altLang="es-ES" sz="1800" dirty="0">
                <a:solidFill>
                  <a:schemeClr val="bg1"/>
                </a:solidFill>
              </a:rPr>
              <a:t>. Podría plantearse por debajo de la 32 semana de gestación ante la sospecha de una patología glomerular que conllevara un cambio en la actitud terapéutica.</a:t>
            </a:r>
          </a:p>
          <a:p>
            <a:pPr>
              <a:buFontTx/>
              <a:buChar char="-"/>
              <a:defRPr/>
            </a:pPr>
            <a:r>
              <a:rPr lang="es-ES" sz="1800" dirty="0">
                <a:solidFill>
                  <a:schemeClr val="bg1"/>
                </a:solidFill>
              </a:rPr>
              <a:t>La aparición de </a:t>
            </a:r>
            <a:r>
              <a:rPr lang="es-ES" sz="1800" u="sng" dirty="0">
                <a:solidFill>
                  <a:schemeClr val="bg1"/>
                </a:solidFill>
              </a:rPr>
              <a:t>nuevos biomarcadores </a:t>
            </a:r>
            <a:r>
              <a:rPr lang="es-ES" sz="1800" dirty="0">
                <a:solidFill>
                  <a:schemeClr val="bg1"/>
                </a:solidFill>
              </a:rPr>
              <a:t>de FRA que podrían ser útiles en el embarazo: </a:t>
            </a:r>
            <a:r>
              <a:rPr lang="es-ES" sz="1800" dirty="0" err="1">
                <a:solidFill>
                  <a:schemeClr val="bg1"/>
                </a:solidFill>
              </a:rPr>
              <a:t>lipocalina</a:t>
            </a:r>
            <a:r>
              <a:rPr lang="es-ES" sz="1800" dirty="0">
                <a:solidFill>
                  <a:schemeClr val="bg1"/>
                </a:solidFill>
              </a:rPr>
              <a:t> asociada a la </a:t>
            </a:r>
            <a:r>
              <a:rPr lang="es-ES" sz="1800" dirty="0" err="1">
                <a:solidFill>
                  <a:schemeClr val="bg1"/>
                </a:solidFill>
              </a:rPr>
              <a:t>gelatinasa</a:t>
            </a:r>
            <a:r>
              <a:rPr lang="es-ES" sz="1800" dirty="0">
                <a:solidFill>
                  <a:schemeClr val="bg1"/>
                </a:solidFill>
              </a:rPr>
              <a:t> de neutrófilos (NGAL), la proteína de unión a ácidos grasos de tipo hepático (L-FABP), la molécula 1 de daño renal (KIM-1) y </a:t>
            </a:r>
            <a:r>
              <a:rPr lang="es-ES" sz="1800" dirty="0" err="1">
                <a:solidFill>
                  <a:schemeClr val="bg1"/>
                </a:solidFill>
              </a:rPr>
              <a:t>cistatina</a:t>
            </a:r>
            <a:r>
              <a:rPr lang="es-ES" sz="1800" dirty="0">
                <a:solidFill>
                  <a:schemeClr val="bg1"/>
                </a:solidFill>
              </a:rPr>
              <a:t> C</a:t>
            </a:r>
          </a:p>
        </p:txBody>
      </p:sp>
      <p:pic>
        <p:nvPicPr>
          <p:cNvPr id="13" name="Picture 12" descr="S.E.N. Nefrología (@SENefrologia) | Twitter">
            <a:extLst>
              <a:ext uri="{FF2B5EF4-FFF2-40B4-BE49-F238E27FC236}">
                <a16:creationId xmlns:a16="http://schemas.microsoft.com/office/drawing/2014/main" id="{18658062-0F35-428D-B809-7F63E5CB5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p:txBody>
          <a:bodyPr/>
          <a:lstStyle/>
          <a:p>
            <a:pPr>
              <a:defRPr/>
            </a:pPr>
            <a:r>
              <a:rPr lang="es-ES" dirty="0">
                <a:solidFill>
                  <a:schemeClr val="bg1"/>
                </a:solidFill>
              </a:rPr>
              <a:t>Grupo Universidad de la S.E.N.</a:t>
            </a:r>
          </a:p>
        </p:txBody>
      </p:sp>
    </p:spTree>
    <p:extLst>
      <p:ext uri="{BB962C8B-B14F-4D97-AF65-F5344CB8AC3E}">
        <p14:creationId xmlns:p14="http://schemas.microsoft.com/office/powerpoint/2010/main" val="284589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8009CEE-83C5-4C9C-8A61-463788ECCF9F}"/>
              </a:ext>
            </a:extLst>
          </p:cNvPr>
          <p:cNvSpPr>
            <a:spLocks noGrp="1"/>
          </p:cNvSpPr>
          <p:nvPr>
            <p:ph type="title"/>
          </p:nvPr>
        </p:nvSpPr>
        <p:spPr>
          <a:xfrm>
            <a:off x="1493838" y="314325"/>
            <a:ext cx="9642722" cy="785813"/>
          </a:xfrm>
        </p:spPr>
        <p:style>
          <a:lnRef idx="2">
            <a:schemeClr val="accent1"/>
          </a:lnRef>
          <a:fillRef idx="1">
            <a:schemeClr val="lt1"/>
          </a:fillRef>
          <a:effectRef idx="0">
            <a:schemeClr val="accent1"/>
          </a:effectRef>
          <a:fontRef idx="minor">
            <a:schemeClr val="dk1"/>
          </a:fontRef>
        </p:style>
        <p:txBody>
          <a:bodyPr/>
          <a:lstStyle/>
          <a:p>
            <a:r>
              <a:rPr lang="es-ES" altLang="es-ES" sz="2800" dirty="0">
                <a:solidFill>
                  <a:schemeClr val="bg1"/>
                </a:solidFill>
                <a:latin typeface="Arial" panose="020B0604020202020204" pitchFamily="34" charset="0"/>
                <a:cs typeface="Arial" panose="020B0604020202020204" pitchFamily="34" charset="0"/>
              </a:rPr>
              <a:t>COMPLICACIONES RENALES EN EL EMBARAZO: FRA</a:t>
            </a:r>
          </a:p>
        </p:txBody>
      </p:sp>
      <p:sp>
        <p:nvSpPr>
          <p:cNvPr id="6" name="Marcador de contenido 2">
            <a:extLst>
              <a:ext uri="{FF2B5EF4-FFF2-40B4-BE49-F238E27FC236}">
                <a16:creationId xmlns:a16="http://schemas.microsoft.com/office/drawing/2014/main" id="{1226D66E-BE72-4892-B095-4CF2C803E20F}"/>
              </a:ext>
            </a:extLst>
          </p:cNvPr>
          <p:cNvSpPr>
            <a:spLocks noGrp="1"/>
          </p:cNvSpPr>
          <p:nvPr>
            <p:ph idx="1"/>
          </p:nvPr>
        </p:nvSpPr>
        <p:spPr>
          <a:xfrm>
            <a:off x="458688" y="1571625"/>
            <a:ext cx="8229600" cy="4525963"/>
          </a:xfrm>
        </p:spPr>
        <p:txBody>
          <a:bodyPr/>
          <a:lstStyle/>
          <a:p>
            <a:pPr marL="0" indent="0">
              <a:buFont typeface="Arial" panose="020B0604020202020204" pitchFamily="34" charset="0"/>
              <a:buNone/>
            </a:pPr>
            <a:r>
              <a:rPr lang="es-ES" altLang="es-ES" sz="1800" b="1" dirty="0">
                <a:solidFill>
                  <a:schemeClr val="bg1"/>
                </a:solidFill>
              </a:rPr>
              <a:t>CAUSAS DE FRACASO RENAL AGUDO</a:t>
            </a:r>
            <a:endParaRPr lang="es-ES" altLang="es-ES" sz="1600" dirty="0">
              <a:solidFill>
                <a:schemeClr val="bg1"/>
              </a:solidFill>
            </a:endParaRPr>
          </a:p>
        </p:txBody>
      </p:sp>
      <p:sp>
        <p:nvSpPr>
          <p:cNvPr id="7" name="Marcador de número de diapositiva 4">
            <a:extLst>
              <a:ext uri="{FF2B5EF4-FFF2-40B4-BE49-F238E27FC236}">
                <a16:creationId xmlns:a16="http://schemas.microsoft.com/office/drawing/2014/main" id="{96B6FA96-378A-44F2-A609-FDF8F2CBCAA9}"/>
              </a:ext>
            </a:extLst>
          </p:cNvPr>
          <p:cNvSpPr>
            <a:spLocks noGrp="1"/>
          </p:cNvSpPr>
          <p:nvPr>
            <p:ph type="sldNum" sz="quarter" idx="12"/>
          </p:nvPr>
        </p:nvSpPr>
        <p:spPr bwMode="auto">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C9B5AF-D4D8-45EB-A55E-57AE298313AA}" type="slidenum">
              <a:rPr lang="es-ES" altLang="es-ES" sz="1200" smtClean="0">
                <a:solidFill>
                  <a:schemeClr val="bg1"/>
                </a:solidFill>
              </a:rPr>
              <a:pPr>
                <a:spcBef>
                  <a:spcPct val="0"/>
                </a:spcBef>
                <a:buFontTx/>
                <a:buNone/>
              </a:pPr>
              <a:t>24</a:t>
            </a:fld>
            <a:endParaRPr lang="es-ES" altLang="es-ES" sz="1200">
              <a:solidFill>
                <a:schemeClr val="bg1"/>
              </a:solidFill>
            </a:endParaRPr>
          </a:p>
        </p:txBody>
      </p:sp>
      <p:pic>
        <p:nvPicPr>
          <p:cNvPr id="8" name="Picture 12" descr="S.E.N. Nefrología (@SENefrologia) | Twitter">
            <a:extLst>
              <a:ext uri="{FF2B5EF4-FFF2-40B4-BE49-F238E27FC236}">
                <a16:creationId xmlns:a16="http://schemas.microsoft.com/office/drawing/2014/main" id="{A5817FA9-C49A-46D7-8DC8-8AE35C409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93"/>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9C304727-1274-470E-93FB-4F984D861031}"/>
              </a:ext>
            </a:extLst>
          </p:cNvPr>
          <p:cNvGrpSpPr>
            <a:grpSpLocks/>
          </p:cNvGrpSpPr>
          <p:nvPr/>
        </p:nvGrpSpPr>
        <p:grpSpPr bwMode="auto">
          <a:xfrm>
            <a:off x="249238" y="2720975"/>
            <a:ext cx="5648325" cy="2565400"/>
            <a:chOff x="393255" y="2753907"/>
            <a:chExt cx="6456019" cy="2926514"/>
          </a:xfrm>
        </p:grpSpPr>
        <p:sp>
          <p:nvSpPr>
            <p:cNvPr id="10" name="Elipse 9">
              <a:extLst>
                <a:ext uri="{FF2B5EF4-FFF2-40B4-BE49-F238E27FC236}">
                  <a16:creationId xmlns:a16="http://schemas.microsoft.com/office/drawing/2014/main" id="{0B819000-52F5-4A8E-AF0F-D02B43C8A5D9}"/>
                </a:ext>
              </a:extLst>
            </p:cNvPr>
            <p:cNvSpPr/>
            <p:nvPr/>
          </p:nvSpPr>
          <p:spPr>
            <a:xfrm>
              <a:off x="2841026" y="3099801"/>
              <a:ext cx="1095963" cy="622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r>
                <a:rPr lang="es-ES" dirty="0"/>
                <a:t>CAUSAS DE FRA EN EL EMBARAZO </a:t>
              </a:r>
            </a:p>
          </p:txBody>
        </p:sp>
        <p:sp>
          <p:nvSpPr>
            <p:cNvPr id="11" name="Flecha izquierda 2">
              <a:extLst>
                <a:ext uri="{FF2B5EF4-FFF2-40B4-BE49-F238E27FC236}">
                  <a16:creationId xmlns:a16="http://schemas.microsoft.com/office/drawing/2014/main" id="{BAC3121E-52EC-49EA-86B9-B803AECF8E69}"/>
                </a:ext>
              </a:extLst>
            </p:cNvPr>
            <p:cNvSpPr/>
            <p:nvPr/>
          </p:nvSpPr>
          <p:spPr>
            <a:xfrm>
              <a:off x="1815829" y="3242867"/>
              <a:ext cx="992535" cy="3350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r>
                <a:rPr lang="es-ES" dirty="0"/>
                <a:t>PRERRENALES</a:t>
              </a:r>
            </a:p>
          </p:txBody>
        </p:sp>
        <p:sp>
          <p:nvSpPr>
            <p:cNvPr id="12" name="Flecha derecha 4">
              <a:extLst>
                <a:ext uri="{FF2B5EF4-FFF2-40B4-BE49-F238E27FC236}">
                  <a16:creationId xmlns:a16="http://schemas.microsoft.com/office/drawing/2014/main" id="{022DEBCC-726C-4959-951E-83B97DAE25CC}"/>
                </a:ext>
              </a:extLst>
            </p:cNvPr>
            <p:cNvSpPr/>
            <p:nvPr/>
          </p:nvSpPr>
          <p:spPr>
            <a:xfrm>
              <a:off x="3956948" y="3246489"/>
              <a:ext cx="978019" cy="335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r>
                <a:rPr lang="es-ES" dirty="0"/>
                <a:t>INTRARRENALES</a:t>
              </a:r>
            </a:p>
          </p:txBody>
        </p:sp>
        <p:sp>
          <p:nvSpPr>
            <p:cNvPr id="13" name="Flecha abajo 5">
              <a:extLst>
                <a:ext uri="{FF2B5EF4-FFF2-40B4-BE49-F238E27FC236}">
                  <a16:creationId xmlns:a16="http://schemas.microsoft.com/office/drawing/2014/main" id="{33B07BFE-1501-4596-9BFD-FBACC6535B0E}"/>
                </a:ext>
              </a:extLst>
            </p:cNvPr>
            <p:cNvSpPr/>
            <p:nvPr/>
          </p:nvSpPr>
          <p:spPr>
            <a:xfrm>
              <a:off x="3260177" y="3771667"/>
              <a:ext cx="290321" cy="977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r>
                <a:rPr lang="es-ES" dirty="0"/>
                <a:t>POSTRRENALES</a:t>
              </a:r>
            </a:p>
          </p:txBody>
        </p:sp>
        <p:sp>
          <p:nvSpPr>
            <p:cNvPr id="14" name="Rectángulo 13">
              <a:extLst>
                <a:ext uri="{FF2B5EF4-FFF2-40B4-BE49-F238E27FC236}">
                  <a16:creationId xmlns:a16="http://schemas.microsoft.com/office/drawing/2014/main" id="{D62C4D7D-D5BB-4588-B69D-8D4CAE0C1B8E}"/>
                </a:ext>
              </a:extLst>
            </p:cNvPr>
            <p:cNvSpPr/>
            <p:nvPr/>
          </p:nvSpPr>
          <p:spPr>
            <a:xfrm>
              <a:off x="393255" y="2918705"/>
              <a:ext cx="1366324" cy="101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defRPr/>
              </a:pPr>
              <a:r>
                <a:rPr lang="es-ES" dirty="0"/>
                <a:t>HEMORRAGIA</a:t>
              </a:r>
            </a:p>
            <a:p>
              <a:pPr algn="ctr">
                <a:defRPr/>
              </a:pPr>
              <a:r>
                <a:rPr lang="es-ES" dirty="0"/>
                <a:t>HIPOVOLEMIA</a:t>
              </a:r>
            </a:p>
            <a:p>
              <a:pPr algn="ctr">
                <a:defRPr/>
              </a:pPr>
              <a:r>
                <a:rPr lang="es-ES" dirty="0"/>
                <a:t>SEPSIS</a:t>
              </a:r>
            </a:p>
            <a:p>
              <a:pPr algn="ctr">
                <a:defRPr/>
              </a:pPr>
              <a:r>
                <a:rPr lang="es-ES" dirty="0"/>
                <a:t>ICC</a:t>
              </a:r>
            </a:p>
          </p:txBody>
        </p:sp>
        <p:sp>
          <p:nvSpPr>
            <p:cNvPr id="15" name="Rectángulo 14">
              <a:extLst>
                <a:ext uri="{FF2B5EF4-FFF2-40B4-BE49-F238E27FC236}">
                  <a16:creationId xmlns:a16="http://schemas.microsoft.com/office/drawing/2014/main" id="{6ADB9332-82C4-429A-97F0-EC9789CF94D3}"/>
                </a:ext>
              </a:extLst>
            </p:cNvPr>
            <p:cNvSpPr/>
            <p:nvPr/>
          </p:nvSpPr>
          <p:spPr>
            <a:xfrm>
              <a:off x="4980331" y="2753907"/>
              <a:ext cx="1868943" cy="1314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es-ES" dirty="0"/>
            </a:p>
            <a:p>
              <a:pPr algn="ctr">
                <a:defRPr/>
              </a:pPr>
              <a:endParaRPr lang="es-ES" dirty="0"/>
            </a:p>
            <a:p>
              <a:pPr algn="ctr">
                <a:defRPr/>
              </a:pPr>
              <a:endParaRPr lang="es-ES" dirty="0"/>
            </a:p>
            <a:p>
              <a:pPr algn="ctr">
                <a:defRPr/>
              </a:pPr>
              <a:r>
                <a:rPr lang="es-ES" dirty="0"/>
                <a:t>NECROSIS TUBULAR AGUDA</a:t>
              </a:r>
            </a:p>
            <a:p>
              <a:pPr algn="ctr">
                <a:defRPr/>
              </a:pPr>
              <a:r>
                <a:rPr lang="es-ES" dirty="0"/>
                <a:t>NECROSIS CORTICAL AGUDA</a:t>
              </a:r>
            </a:p>
            <a:p>
              <a:pPr algn="ctr">
                <a:defRPr/>
              </a:pPr>
              <a:r>
                <a:rPr lang="es-ES" dirty="0"/>
                <a:t>MAT</a:t>
              </a:r>
            </a:p>
            <a:p>
              <a:pPr algn="ctr">
                <a:defRPr/>
              </a:pPr>
              <a:r>
                <a:rPr lang="es-ES" dirty="0"/>
                <a:t>HELLP </a:t>
              </a:r>
            </a:p>
            <a:p>
              <a:pPr algn="ctr">
                <a:defRPr/>
              </a:pPr>
              <a:r>
                <a:rPr lang="es-ES" dirty="0"/>
                <a:t>PREECLAMPSIA</a:t>
              </a:r>
            </a:p>
            <a:p>
              <a:pPr algn="ctr">
                <a:defRPr/>
              </a:pPr>
              <a:r>
                <a:rPr lang="es-ES" dirty="0"/>
                <a:t>HIGADO GRASO</a:t>
              </a:r>
            </a:p>
            <a:p>
              <a:pPr algn="ctr">
                <a:defRPr/>
              </a:pPr>
              <a:r>
                <a:rPr lang="es-ES" dirty="0"/>
                <a:t>GLOMERULONEFRITIS</a:t>
              </a:r>
            </a:p>
            <a:p>
              <a:pPr algn="ctr">
                <a:defRPr/>
              </a:pPr>
              <a:r>
                <a:rPr lang="es-ES" dirty="0"/>
                <a:t>NEFRITIS INTERSTICIAL AGUDA</a:t>
              </a:r>
            </a:p>
            <a:p>
              <a:pPr algn="ctr">
                <a:defRPr/>
              </a:pPr>
              <a:endParaRPr lang="es-ES" dirty="0"/>
            </a:p>
            <a:p>
              <a:pPr algn="ctr">
                <a:defRPr/>
              </a:pPr>
              <a:endParaRPr lang="es-ES" dirty="0"/>
            </a:p>
            <a:p>
              <a:pPr algn="ctr">
                <a:defRPr/>
              </a:pPr>
              <a:endParaRPr lang="es-ES" dirty="0"/>
            </a:p>
          </p:txBody>
        </p:sp>
        <p:sp>
          <p:nvSpPr>
            <p:cNvPr id="16" name="Rectángulo 15">
              <a:extLst>
                <a:ext uri="{FF2B5EF4-FFF2-40B4-BE49-F238E27FC236}">
                  <a16:creationId xmlns:a16="http://schemas.microsoft.com/office/drawing/2014/main" id="{1003C716-9DA8-4BF8-B9B4-AFF3E4BEEAD3}"/>
                </a:ext>
              </a:extLst>
            </p:cNvPr>
            <p:cNvSpPr/>
            <p:nvPr/>
          </p:nvSpPr>
          <p:spPr>
            <a:xfrm>
              <a:off x="2405544" y="4814781"/>
              <a:ext cx="2030435" cy="86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es-ES" dirty="0"/>
            </a:p>
            <a:p>
              <a:pPr algn="ctr">
                <a:defRPr/>
              </a:pPr>
              <a:endParaRPr lang="es-ES" dirty="0"/>
            </a:p>
            <a:p>
              <a:pPr algn="ctr">
                <a:defRPr/>
              </a:pPr>
              <a:r>
                <a:rPr lang="es-ES" dirty="0"/>
                <a:t>OBSTRUCCION MECANICA O POR PATOLOGIA TUMORAL </a:t>
              </a:r>
            </a:p>
            <a:p>
              <a:pPr algn="ctr">
                <a:defRPr/>
              </a:pPr>
              <a:endParaRPr lang="es-ES" dirty="0"/>
            </a:p>
            <a:p>
              <a:pPr algn="ctr">
                <a:defRPr/>
              </a:pPr>
              <a:endParaRPr lang="es-ES" dirty="0"/>
            </a:p>
          </p:txBody>
        </p:sp>
      </p:grpSp>
      <p:graphicFrame>
        <p:nvGraphicFramePr>
          <p:cNvPr id="17" name="Marcador de contenido 1">
            <a:extLst>
              <a:ext uri="{FF2B5EF4-FFF2-40B4-BE49-F238E27FC236}">
                <a16:creationId xmlns:a16="http://schemas.microsoft.com/office/drawing/2014/main" id="{4BE1FCF5-A3FC-4098-BF33-DEDED506A955}"/>
              </a:ext>
            </a:extLst>
          </p:cNvPr>
          <p:cNvGraphicFramePr>
            <a:graphicFrameLocks/>
          </p:cNvGraphicFramePr>
          <p:nvPr/>
        </p:nvGraphicFramePr>
        <p:xfrm>
          <a:off x="6334125" y="1816100"/>
          <a:ext cx="5738812" cy="3522854"/>
        </p:xfrm>
        <a:graphic>
          <a:graphicData uri="http://schemas.openxmlformats.org/drawingml/2006/table">
            <a:tbl>
              <a:tblPr firstRow="1">
                <a:tableStyleId>{7DF18680-E054-41AD-8BC1-D1AEF772440D}</a:tableStyleId>
              </a:tblPr>
              <a:tblGrid>
                <a:gridCol w="1434703">
                  <a:extLst>
                    <a:ext uri="{9D8B030D-6E8A-4147-A177-3AD203B41FA5}">
                      <a16:colId xmlns:a16="http://schemas.microsoft.com/office/drawing/2014/main" val="20000"/>
                    </a:ext>
                  </a:extLst>
                </a:gridCol>
                <a:gridCol w="1434703">
                  <a:extLst>
                    <a:ext uri="{9D8B030D-6E8A-4147-A177-3AD203B41FA5}">
                      <a16:colId xmlns:a16="http://schemas.microsoft.com/office/drawing/2014/main" val="20001"/>
                    </a:ext>
                  </a:extLst>
                </a:gridCol>
                <a:gridCol w="1434703">
                  <a:extLst>
                    <a:ext uri="{9D8B030D-6E8A-4147-A177-3AD203B41FA5}">
                      <a16:colId xmlns:a16="http://schemas.microsoft.com/office/drawing/2014/main" val="20002"/>
                    </a:ext>
                  </a:extLst>
                </a:gridCol>
                <a:gridCol w="1434703">
                  <a:extLst>
                    <a:ext uri="{9D8B030D-6E8A-4147-A177-3AD203B41FA5}">
                      <a16:colId xmlns:a16="http://schemas.microsoft.com/office/drawing/2014/main" val="20003"/>
                    </a:ext>
                  </a:extLst>
                </a:gridCol>
              </a:tblGrid>
              <a:tr h="640043">
                <a:tc>
                  <a:txBody>
                    <a:bodyPr/>
                    <a:lstStyle/>
                    <a:p>
                      <a:pPr algn="ctr"/>
                      <a:r>
                        <a:rPr lang="es-ES" sz="1800" dirty="0">
                          <a:solidFill>
                            <a:schemeClr val="bg1"/>
                          </a:solidFill>
                        </a:rPr>
                        <a:t>PRIMER TRIMESTRE</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 sz="1800" dirty="0">
                          <a:solidFill>
                            <a:schemeClr val="bg1"/>
                          </a:solidFill>
                        </a:rPr>
                        <a:t>SEGUNDO TRIMESTRE</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 sz="1800" dirty="0">
                          <a:solidFill>
                            <a:schemeClr val="bg1"/>
                          </a:solidFill>
                        </a:rPr>
                        <a:t>TERCER TRIMESTRE</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 sz="1800" dirty="0">
                          <a:solidFill>
                            <a:schemeClr val="bg1"/>
                          </a:solidFill>
                        </a:rPr>
                        <a:t>PUERPERIO</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127689">
                <a:tc>
                  <a:txBody>
                    <a:bodyPr/>
                    <a:lstStyle/>
                    <a:p>
                      <a:pPr algn="ctr"/>
                      <a:r>
                        <a:rPr lang="es-ES" sz="1800" dirty="0">
                          <a:solidFill>
                            <a:schemeClr val="bg1"/>
                          </a:solidFill>
                        </a:rPr>
                        <a:t>ABORTO SEPTICO</a:t>
                      </a:r>
                    </a:p>
                    <a:p>
                      <a:pPr algn="ctr"/>
                      <a:r>
                        <a:rPr lang="es-ES" sz="1800" dirty="0">
                          <a:solidFill>
                            <a:schemeClr val="bg1"/>
                          </a:solidFill>
                        </a:rPr>
                        <a:t>(</a:t>
                      </a:r>
                      <a:r>
                        <a:rPr lang="es-ES" sz="1400" dirty="0" err="1">
                          <a:solidFill>
                            <a:schemeClr val="bg1"/>
                          </a:solidFill>
                        </a:rPr>
                        <a:t>prerrenal</a:t>
                      </a:r>
                      <a:r>
                        <a:rPr lang="es-ES" sz="1400" dirty="0">
                          <a:solidFill>
                            <a:schemeClr val="bg1"/>
                          </a:solidFill>
                        </a:rPr>
                        <a:t> o NTA)</a:t>
                      </a:r>
                      <a:endParaRPr lang="es-ES" sz="1800" dirty="0">
                        <a:solidFill>
                          <a:schemeClr val="bg1"/>
                        </a:solidFill>
                      </a:endParaRP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s-ES" sz="1800" dirty="0">
                          <a:solidFill>
                            <a:schemeClr val="bg1"/>
                          </a:solidFill>
                        </a:rPr>
                        <a:t>HIGADO GRASO DEL EMBARAZO</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ES" dirty="0">
                        <a:solidFill>
                          <a:schemeClr val="bg1"/>
                        </a:solidFill>
                      </a:endParaRPr>
                    </a:p>
                  </a:txBody>
                  <a:tcPr>
                    <a:solidFill>
                      <a:schemeClr val="accent1">
                        <a:lumMod val="40000"/>
                        <a:lumOff val="60000"/>
                      </a:schemeClr>
                    </a:solidFill>
                  </a:tcPr>
                </a:tc>
                <a:tc>
                  <a:txBody>
                    <a:bodyPr/>
                    <a:lstStyle/>
                    <a:p>
                      <a:pPr algn="ctr"/>
                      <a:endParaRPr lang="es-ES" sz="1800" dirty="0">
                        <a:solidFill>
                          <a:schemeClr val="bg1"/>
                        </a:solidFill>
                      </a:endParaRP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40043">
                <a:tc rowSpan="2">
                  <a:txBody>
                    <a:bodyPr/>
                    <a:lstStyle/>
                    <a:p>
                      <a:pPr algn="ctr"/>
                      <a:r>
                        <a:rPr lang="es-ES" sz="1800" dirty="0">
                          <a:solidFill>
                            <a:schemeClr val="bg1"/>
                          </a:solidFill>
                        </a:rPr>
                        <a:t>HIPEREMESIS GRAVIDICA (</a:t>
                      </a:r>
                      <a:r>
                        <a:rPr lang="es-ES" sz="1400" dirty="0" err="1">
                          <a:solidFill>
                            <a:schemeClr val="bg1"/>
                          </a:solidFill>
                        </a:rPr>
                        <a:t>prerrenal</a:t>
                      </a:r>
                      <a:r>
                        <a:rPr lang="es-ES" sz="1400" dirty="0">
                          <a:solidFill>
                            <a:schemeClr val="bg1"/>
                          </a:solidFill>
                        </a:rPr>
                        <a:t> o NTA</a:t>
                      </a:r>
                      <a:r>
                        <a:rPr lang="es-ES" sz="1800" dirty="0">
                          <a:solidFill>
                            <a:schemeClr val="bg1"/>
                          </a:solidFill>
                        </a:rPr>
                        <a:t>)</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lang="es-ES" sz="1800" dirty="0">
                          <a:solidFill>
                            <a:schemeClr val="bg1"/>
                          </a:solidFill>
                        </a:rPr>
                        <a:t>PREECLAMPSIA /HELLP</a:t>
                      </a:r>
                    </a:p>
                    <a:p>
                      <a:pPr algn="ctr"/>
                      <a:endParaRPr lang="es-ES" sz="1800" dirty="0">
                        <a:solidFill>
                          <a:schemeClr val="bg1"/>
                        </a:solidFill>
                      </a:endParaRP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ES" dirty="0">
                        <a:solidFill>
                          <a:schemeClr val="bg1"/>
                        </a:solidFill>
                      </a:endParaRPr>
                    </a:p>
                  </a:txBody>
                  <a:tcPr>
                    <a:solidFill>
                      <a:schemeClr val="accent1">
                        <a:lumMod val="40000"/>
                        <a:lumOff val="60000"/>
                      </a:schemeClr>
                    </a:solidFill>
                  </a:tcPr>
                </a:tc>
                <a:tc hMerge="1">
                  <a:txBody>
                    <a:bodyPr/>
                    <a:lstStyle/>
                    <a:p>
                      <a:pPr algn="ctr"/>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40043">
                <a:tc vMerge="1">
                  <a:txBody>
                    <a:bodyPr/>
                    <a:lstStyle/>
                    <a:p>
                      <a:pPr algn="ctr"/>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bg1"/>
                          </a:solidFill>
                        </a:rPr>
                        <a:t>PTT/</a:t>
                      </a:r>
                      <a:r>
                        <a:rPr lang="es-ES" sz="1800" dirty="0" err="1">
                          <a:solidFill>
                            <a:schemeClr val="bg1"/>
                          </a:solidFill>
                        </a:rPr>
                        <a:t>SHUa</a:t>
                      </a:r>
                      <a:endParaRPr lang="es-ES" sz="1800" dirty="0">
                        <a:solidFill>
                          <a:schemeClr val="bg1"/>
                        </a:solidFill>
                      </a:endParaRPr>
                    </a:p>
                    <a:p>
                      <a:pPr algn="ctr"/>
                      <a:endParaRPr lang="es-ES" sz="1800" dirty="0">
                        <a:solidFill>
                          <a:schemeClr val="bg1"/>
                        </a:solidFill>
                      </a:endParaRP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ES" dirty="0">
                        <a:solidFill>
                          <a:schemeClr val="bg1"/>
                        </a:solidFill>
                      </a:endParaRPr>
                    </a:p>
                  </a:txBody>
                  <a:tcPr>
                    <a:solidFill>
                      <a:schemeClr val="accent1">
                        <a:lumMod val="40000"/>
                        <a:lumOff val="60000"/>
                      </a:schemeClr>
                    </a:solidFill>
                  </a:tcPr>
                </a:tc>
                <a:tc hMerge="1">
                  <a:txBody>
                    <a:bodyPr/>
                    <a:lstStyle/>
                    <a:p>
                      <a:pPr algn="ctr"/>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74846">
                <a:tc gridSpan="4">
                  <a:txBody>
                    <a:bodyPr/>
                    <a:lstStyle/>
                    <a:p>
                      <a:pPr algn="ctr"/>
                      <a:r>
                        <a:rPr lang="es-ES" sz="1800" dirty="0">
                          <a:solidFill>
                            <a:schemeClr val="bg1"/>
                          </a:solidFill>
                        </a:rPr>
                        <a:t>NEFRITIS LUPICA / SD ANTIFOSFOLIPIDO</a:t>
                      </a:r>
                    </a:p>
                  </a:txBody>
                  <a:tcPr marL="91447" marR="91447"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ES" dirty="0">
                        <a:solidFill>
                          <a:schemeClr val="bg1"/>
                        </a:solidFill>
                      </a:endParaRPr>
                    </a:p>
                  </a:txBody>
                  <a:tcPr>
                    <a:solidFill>
                      <a:schemeClr val="accent1">
                        <a:lumMod val="40000"/>
                        <a:lumOff val="60000"/>
                      </a:schemeClr>
                    </a:solidFill>
                  </a:tcPr>
                </a:tc>
                <a:tc hMerge="1">
                  <a:txBody>
                    <a:bodyPr/>
                    <a:lstStyle/>
                    <a:p>
                      <a:endParaRPr lang="es-ES" dirty="0">
                        <a:solidFill>
                          <a:schemeClr val="bg1"/>
                        </a:solidFill>
                      </a:endParaRPr>
                    </a:p>
                  </a:txBody>
                  <a:tcPr>
                    <a:solidFill>
                      <a:schemeClr val="accent1">
                        <a:lumMod val="40000"/>
                        <a:lumOff val="60000"/>
                      </a:schemeClr>
                    </a:solidFill>
                  </a:tcPr>
                </a:tc>
                <a:tc hMerge="1">
                  <a:txBody>
                    <a:bodyPr/>
                    <a:lstStyle/>
                    <a:p>
                      <a:pPr algn="ctr"/>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Marcador de pie de página 1"/>
          <p:cNvSpPr>
            <a:spLocks noGrp="1"/>
          </p:cNvSpPr>
          <p:nvPr>
            <p:ph type="ftr" sz="quarter" idx="11"/>
          </p:nvPr>
        </p:nvSpPr>
        <p:spPr/>
        <p:txBody>
          <a:bodyPr/>
          <a:lstStyle/>
          <a:p>
            <a:pPr>
              <a:defRPr/>
            </a:pPr>
            <a:r>
              <a:rPr lang="es-ES" dirty="0">
                <a:solidFill>
                  <a:schemeClr val="bg1"/>
                </a:solidFill>
              </a:rPr>
              <a:t>Grupo Universidad de la S.E.N.</a:t>
            </a:r>
          </a:p>
        </p:txBody>
      </p:sp>
    </p:spTree>
    <p:extLst>
      <p:ext uri="{BB962C8B-B14F-4D97-AF65-F5344CB8AC3E}">
        <p14:creationId xmlns:p14="http://schemas.microsoft.com/office/powerpoint/2010/main" val="281584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D547466E-3BD1-4586-9637-C169B2A0785F}"/>
              </a:ext>
            </a:extLst>
          </p:cNvPr>
          <p:cNvSpPr>
            <a:spLocks noGrp="1"/>
          </p:cNvSpPr>
          <p:nvPr>
            <p:ph type="ftr" sz="quarter" idx="11"/>
          </p:nvPr>
        </p:nvSpPr>
        <p:spPr>
          <a:xfrm>
            <a:off x="4179416" y="6356351"/>
            <a:ext cx="3860800" cy="365125"/>
          </a:xfrm>
        </p:spPr>
        <p:txBody>
          <a:bodyPr/>
          <a:lstStyle/>
          <a:p>
            <a:pPr>
              <a:defRPr/>
            </a:pPr>
            <a:r>
              <a:rPr lang="es-ES" dirty="0">
                <a:solidFill>
                  <a:schemeClr val="bg1"/>
                </a:solidFill>
              </a:rPr>
              <a:t>Grupo Universidad de la S.E.N.</a:t>
            </a:r>
          </a:p>
        </p:txBody>
      </p:sp>
      <p:sp>
        <p:nvSpPr>
          <p:cNvPr id="3" name="Marcador de número de diapositiva 2">
            <a:extLst>
              <a:ext uri="{FF2B5EF4-FFF2-40B4-BE49-F238E27FC236}">
                <a16:creationId xmlns:a16="http://schemas.microsoft.com/office/drawing/2014/main" id="{DD8BA4E6-96A3-4547-B74A-B89EDD716592}"/>
              </a:ext>
            </a:extLst>
          </p:cNvPr>
          <p:cNvSpPr>
            <a:spLocks noGrp="1"/>
          </p:cNvSpPr>
          <p:nvPr>
            <p:ph type="sldNum" sz="quarter" idx="12"/>
          </p:nvPr>
        </p:nvSpPr>
        <p:spPr/>
        <p:txBody>
          <a:bodyPr/>
          <a:lstStyle/>
          <a:p>
            <a:pPr>
              <a:defRPr/>
            </a:pPr>
            <a:fld id="{3BA89FD7-DFA7-4CDB-B701-2EDDDD488E57}" type="slidenum">
              <a:rPr lang="es-ES" altLang="es-ES" smtClean="0"/>
              <a:pPr>
                <a:defRPr/>
              </a:pPr>
              <a:t>25</a:t>
            </a:fld>
            <a:endParaRPr lang="es-ES" altLang="es-ES"/>
          </a:p>
        </p:txBody>
      </p:sp>
      <p:sp>
        <p:nvSpPr>
          <p:cNvPr id="4" name="Título 1">
            <a:extLst>
              <a:ext uri="{FF2B5EF4-FFF2-40B4-BE49-F238E27FC236}">
                <a16:creationId xmlns:a16="http://schemas.microsoft.com/office/drawing/2014/main" id="{82A16210-E00C-4DF8-B292-D172493719E6}"/>
              </a:ext>
            </a:extLst>
          </p:cNvPr>
          <p:cNvSpPr txBox="1">
            <a:spLocks/>
          </p:cNvSpPr>
          <p:nvPr/>
        </p:nvSpPr>
        <p:spPr>
          <a:xfrm>
            <a:off x="983432" y="379859"/>
            <a:ext cx="10763696" cy="681037"/>
          </a:xfrm>
          <a:prstGeom prst="rect">
            <a:avLst/>
          </a:prstGeom>
        </p:spPr>
        <p:style>
          <a:lnRef idx="2">
            <a:schemeClr val="accent1"/>
          </a:lnRef>
          <a:fillRef idx="1">
            <a:schemeClr val="lt1"/>
          </a:fillRef>
          <a:effectRef idx="0">
            <a:schemeClr val="accent1"/>
          </a:effectRef>
          <a:fontRef idx="minor">
            <a:schemeClr val="dk1"/>
          </a:fontRef>
        </p:style>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altLang="es-ES" sz="3000" dirty="0">
                <a:solidFill>
                  <a:schemeClr val="bg1"/>
                </a:solidFill>
                <a:latin typeface="Arial" panose="020B0604020202020204" pitchFamily="34" charset="0"/>
                <a:cs typeface="Arial" panose="020B0604020202020204" pitchFamily="34" charset="0"/>
              </a:rPr>
              <a:t>ENFERMEDAD RENAL Y EMBARAZO: GENERALIDADES</a:t>
            </a:r>
          </a:p>
        </p:txBody>
      </p:sp>
      <p:sp>
        <p:nvSpPr>
          <p:cNvPr id="5" name="Marcador de contenido 2">
            <a:extLst>
              <a:ext uri="{FF2B5EF4-FFF2-40B4-BE49-F238E27FC236}">
                <a16:creationId xmlns:a16="http://schemas.microsoft.com/office/drawing/2014/main" id="{9A568474-E796-4609-B9A4-70ADD7990DC6}"/>
              </a:ext>
            </a:extLst>
          </p:cNvPr>
          <p:cNvSpPr txBox="1">
            <a:spLocks/>
          </p:cNvSpPr>
          <p:nvPr/>
        </p:nvSpPr>
        <p:spPr>
          <a:xfrm>
            <a:off x="479376" y="1166018"/>
            <a:ext cx="11419854" cy="519033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s-ES" altLang="es-ES" sz="2000" b="1" u="sng" dirty="0">
                <a:solidFill>
                  <a:srgbClr val="C00000"/>
                </a:solidFill>
              </a:rPr>
              <a:t>PLANTEAMIENTO ANTE UN EMBARAZO EN UN MUJER CON ENFERMEDAD RENAL PREVIA</a:t>
            </a:r>
          </a:p>
          <a:p>
            <a:pPr>
              <a:defRPr/>
            </a:pPr>
            <a:r>
              <a:rPr lang="es-ES" sz="1800" dirty="0">
                <a:solidFill>
                  <a:schemeClr val="bg1"/>
                </a:solidFill>
              </a:rPr>
              <a:t>Si la función renal está conservada en el momento de la concepción, la evolución materno-fetal será prácticamente similar a la de la población general.</a:t>
            </a:r>
          </a:p>
          <a:p>
            <a:pPr>
              <a:defRPr/>
            </a:pPr>
            <a:r>
              <a:rPr lang="es-ES" sz="1800" dirty="0">
                <a:solidFill>
                  <a:schemeClr val="bg1"/>
                </a:solidFill>
              </a:rPr>
              <a:t>Si la paciente presenta IRC, la fertilidad disminuye, pero es posible el embarazo  </a:t>
            </a:r>
          </a:p>
          <a:p>
            <a:pPr>
              <a:defRPr/>
            </a:pPr>
            <a:r>
              <a:rPr lang="es-ES" sz="1800" dirty="0">
                <a:solidFill>
                  <a:schemeClr val="bg1"/>
                </a:solidFill>
              </a:rPr>
              <a:t>La </a:t>
            </a:r>
            <a:r>
              <a:rPr lang="es-ES" sz="1800" u="sng" dirty="0">
                <a:solidFill>
                  <a:schemeClr val="bg1"/>
                </a:solidFill>
              </a:rPr>
              <a:t>Proteinuria, la HTA y ↓ filtrado glomerular</a:t>
            </a:r>
            <a:r>
              <a:rPr lang="es-ES" sz="1800" dirty="0">
                <a:solidFill>
                  <a:schemeClr val="bg1"/>
                </a:solidFill>
              </a:rPr>
              <a:t>: son factores independientes de mal pronóstico, con efectos aditivos. </a:t>
            </a:r>
          </a:p>
          <a:p>
            <a:pPr>
              <a:defRPr/>
            </a:pPr>
            <a:r>
              <a:rPr lang="es-ES" sz="1800" dirty="0">
                <a:solidFill>
                  <a:schemeClr val="bg1"/>
                </a:solidFill>
              </a:rPr>
              <a:t> El pronóstico es peor cuando la enfermedad renal se descubre durante el embarazo</a:t>
            </a:r>
          </a:p>
          <a:p>
            <a:pPr indent="-285750">
              <a:buFontTx/>
              <a:buChar char="-"/>
              <a:defRPr/>
            </a:pPr>
            <a:r>
              <a:rPr lang="es-ES" sz="1800" dirty="0">
                <a:solidFill>
                  <a:schemeClr val="bg1"/>
                </a:solidFill>
              </a:rPr>
              <a:t>Efectos del embarazo </a:t>
            </a:r>
            <a:r>
              <a:rPr lang="es-ES" sz="1800" u="sng" dirty="0">
                <a:solidFill>
                  <a:schemeClr val="bg1"/>
                </a:solidFill>
              </a:rPr>
              <a:t>sobre la madre</a:t>
            </a:r>
            <a:r>
              <a:rPr lang="es-ES" sz="1800" dirty="0">
                <a:solidFill>
                  <a:schemeClr val="bg1"/>
                </a:solidFill>
              </a:rPr>
              <a:t>:</a:t>
            </a:r>
          </a:p>
          <a:p>
            <a:pPr lvl="1">
              <a:defRPr/>
            </a:pPr>
            <a:r>
              <a:rPr lang="es-ES" sz="1800" dirty="0">
                <a:solidFill>
                  <a:schemeClr val="bg1"/>
                </a:solidFill>
              </a:rPr>
              <a:t>Aumento de la TA, mayor incidencia de preeclampsia y síndrome HELLP</a:t>
            </a:r>
          </a:p>
          <a:p>
            <a:pPr lvl="1">
              <a:defRPr/>
            </a:pPr>
            <a:r>
              <a:rPr lang="es-ES" sz="1800" dirty="0">
                <a:solidFill>
                  <a:schemeClr val="bg1"/>
                </a:solidFill>
              </a:rPr>
              <a:t>Aumento de la proteinuria</a:t>
            </a:r>
          </a:p>
          <a:p>
            <a:pPr lvl="1">
              <a:defRPr/>
            </a:pPr>
            <a:r>
              <a:rPr lang="es-ES" sz="1800" dirty="0">
                <a:solidFill>
                  <a:schemeClr val="bg1"/>
                </a:solidFill>
              </a:rPr>
              <a:t>Disminución del filtrado glomerular reversible o irreversible, que va a depender más del grado de IRC que de la enfermedad de base. Mas riesgo de progresión si las cifras de Cr son superiores a 2 mg/</a:t>
            </a:r>
            <a:r>
              <a:rPr lang="es-ES" sz="1800" dirty="0" err="1">
                <a:solidFill>
                  <a:schemeClr val="bg1"/>
                </a:solidFill>
              </a:rPr>
              <a:t>dL</a:t>
            </a:r>
            <a:r>
              <a:rPr lang="es-ES" sz="1800" dirty="0">
                <a:solidFill>
                  <a:schemeClr val="bg1"/>
                </a:solidFill>
              </a:rPr>
              <a:t> al inicio de la gestación. Con Cr &gt; 3 mg/</a:t>
            </a:r>
            <a:r>
              <a:rPr lang="es-ES" sz="1800" dirty="0" err="1">
                <a:solidFill>
                  <a:schemeClr val="bg1"/>
                </a:solidFill>
              </a:rPr>
              <a:t>dL</a:t>
            </a:r>
            <a:r>
              <a:rPr lang="es-ES" sz="1800" dirty="0">
                <a:solidFill>
                  <a:schemeClr val="bg1"/>
                </a:solidFill>
              </a:rPr>
              <a:t> pueden llegar perder la función renal de forma permanente con el embarazo. </a:t>
            </a:r>
          </a:p>
          <a:p>
            <a:pPr>
              <a:defRPr/>
            </a:pPr>
            <a:r>
              <a:rPr lang="es-ES" sz="1800" dirty="0">
                <a:solidFill>
                  <a:schemeClr val="bg1"/>
                </a:solidFill>
              </a:rPr>
              <a:t>Efectos sobre el </a:t>
            </a:r>
            <a:r>
              <a:rPr lang="es-ES" sz="1800" u="sng" dirty="0">
                <a:solidFill>
                  <a:schemeClr val="bg1"/>
                </a:solidFill>
              </a:rPr>
              <a:t>feto</a:t>
            </a:r>
          </a:p>
          <a:p>
            <a:pPr lvl="1">
              <a:defRPr/>
            </a:pPr>
            <a:r>
              <a:rPr lang="es-ES" sz="1800" dirty="0">
                <a:solidFill>
                  <a:schemeClr val="bg1"/>
                </a:solidFill>
              </a:rPr>
              <a:t>Muerte neonatal</a:t>
            </a:r>
          </a:p>
          <a:p>
            <a:pPr lvl="1">
              <a:defRPr/>
            </a:pPr>
            <a:r>
              <a:rPr lang="es-ES" sz="1800" dirty="0">
                <a:solidFill>
                  <a:schemeClr val="bg1"/>
                </a:solidFill>
              </a:rPr>
              <a:t>Partos prematuros , bajo peso al nacer</a:t>
            </a:r>
          </a:p>
          <a:p>
            <a:pPr lvl="1">
              <a:defRPr/>
            </a:pPr>
            <a:r>
              <a:rPr lang="es-ES" sz="1800" dirty="0">
                <a:solidFill>
                  <a:schemeClr val="bg1"/>
                </a:solidFill>
              </a:rPr>
              <a:t>Crecimiento intrauterino retardado</a:t>
            </a:r>
          </a:p>
          <a:p>
            <a:pPr>
              <a:buFontTx/>
              <a:buChar char="-"/>
              <a:defRPr/>
            </a:pPr>
            <a:endParaRPr lang="es-ES" altLang="es-ES" sz="1600" dirty="0">
              <a:solidFill>
                <a:srgbClr val="000000"/>
              </a:solidFill>
            </a:endParaRPr>
          </a:p>
        </p:txBody>
      </p:sp>
      <p:sp>
        <p:nvSpPr>
          <p:cNvPr id="7" name="Marcador de número de diapositiva 4">
            <a:extLst>
              <a:ext uri="{FF2B5EF4-FFF2-40B4-BE49-F238E27FC236}">
                <a16:creationId xmlns:a16="http://schemas.microsoft.com/office/drawing/2014/main" id="{63198870-1795-49F9-AC66-3461D5224F95}"/>
              </a:ext>
            </a:extLst>
          </p:cNvPr>
          <p:cNvSpPr txBox="1">
            <a:spLocks/>
          </p:cNvSpPr>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133F40F9-958C-46B0-BA20-8D858CB04545}" type="slidenum">
              <a:rPr lang="es-ES" altLang="es-ES" sz="1200" smtClean="0">
                <a:solidFill>
                  <a:schemeClr val="bg1"/>
                </a:solidFill>
              </a:rPr>
              <a:pPr>
                <a:spcBef>
                  <a:spcPct val="0"/>
                </a:spcBef>
                <a:buFontTx/>
                <a:buNone/>
              </a:pPr>
              <a:t>25</a:t>
            </a:fld>
            <a:endParaRPr lang="es-ES" altLang="es-ES" sz="1200">
              <a:solidFill>
                <a:schemeClr val="bg1"/>
              </a:solidFill>
            </a:endParaRPr>
          </a:p>
        </p:txBody>
      </p:sp>
      <p:pic>
        <p:nvPicPr>
          <p:cNvPr id="8" name="Picture 12" descr="S.E.N. Nefrología (@SENefrologia) | Twitter">
            <a:extLst>
              <a:ext uri="{FF2B5EF4-FFF2-40B4-BE49-F238E27FC236}">
                <a16:creationId xmlns:a16="http://schemas.microsoft.com/office/drawing/2014/main" id="{1A13F42E-9BC5-483D-85BE-3BAD4BE3C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1113"/>
            <a:ext cx="6794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72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37DA0621-DA4F-43F6-9E55-2B6A3519DA44}"/>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9270" name="Marcador de número de diapositiva 4">
            <a:extLst>
              <a:ext uri="{FF2B5EF4-FFF2-40B4-BE49-F238E27FC236}">
                <a16:creationId xmlns:a16="http://schemas.microsoft.com/office/drawing/2014/main" id="{5DA65123-38EA-41DF-9BD1-4BB4BFA521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8D919D-C7ED-433F-AD7D-AD8D26E6A755}" type="slidenum">
              <a:rPr lang="es-ES" altLang="es-ES" sz="1200">
                <a:solidFill>
                  <a:schemeClr val="bg1"/>
                </a:solidFill>
              </a:rPr>
              <a:pPr>
                <a:spcBef>
                  <a:spcPct val="0"/>
                </a:spcBef>
                <a:buFontTx/>
                <a:buNone/>
              </a:pPr>
              <a:t>26</a:t>
            </a:fld>
            <a:endParaRPr lang="es-ES" altLang="es-ES" sz="1200">
              <a:solidFill>
                <a:schemeClr val="bg1"/>
              </a:solidFill>
            </a:endParaRPr>
          </a:p>
        </p:txBody>
      </p:sp>
      <p:sp>
        <p:nvSpPr>
          <p:cNvPr id="10" name="Título 1">
            <a:extLst>
              <a:ext uri="{FF2B5EF4-FFF2-40B4-BE49-F238E27FC236}">
                <a16:creationId xmlns:a16="http://schemas.microsoft.com/office/drawing/2014/main" id="{4E958163-13BD-4D63-92EE-52F58BFCCAC7}"/>
              </a:ext>
            </a:extLst>
          </p:cNvPr>
          <p:cNvSpPr>
            <a:spLocks noGrp="1"/>
          </p:cNvSpPr>
          <p:nvPr>
            <p:ph type="title"/>
          </p:nvPr>
        </p:nvSpPr>
        <p:spPr>
          <a:xfrm>
            <a:off x="2459596" y="344358"/>
            <a:ext cx="7272808" cy="778098"/>
          </a:xfrm>
        </p:spPr>
        <p:style>
          <a:lnRef idx="2">
            <a:schemeClr val="accent1"/>
          </a:lnRef>
          <a:fillRef idx="1">
            <a:schemeClr val="lt1"/>
          </a:fillRef>
          <a:effectRef idx="0">
            <a:schemeClr val="accent1"/>
          </a:effectRef>
          <a:fontRef idx="minor">
            <a:schemeClr val="dk1"/>
          </a:fontRef>
        </p:style>
        <p:txBody>
          <a:bodyPr/>
          <a:lstStyle/>
          <a:p>
            <a:r>
              <a:rPr lang="es-ES" altLang="es-ES" sz="2800" dirty="0">
                <a:solidFill>
                  <a:schemeClr val="bg1"/>
                </a:solidFill>
                <a:latin typeface="Arial" panose="020B0604020202020204" pitchFamily="34" charset="0"/>
                <a:cs typeface="Arial" panose="020B0604020202020204" pitchFamily="34" charset="0"/>
              </a:rPr>
              <a:t>ENFERMEDAD RENAL Y EMBARAZO</a:t>
            </a:r>
          </a:p>
        </p:txBody>
      </p:sp>
      <p:sp>
        <p:nvSpPr>
          <p:cNvPr id="11" name="Marcador de contenido 2">
            <a:extLst>
              <a:ext uri="{FF2B5EF4-FFF2-40B4-BE49-F238E27FC236}">
                <a16:creationId xmlns:a16="http://schemas.microsoft.com/office/drawing/2014/main" id="{35483880-A003-4233-9FB2-D39233D8092C}"/>
              </a:ext>
            </a:extLst>
          </p:cNvPr>
          <p:cNvSpPr>
            <a:spLocks noGrp="1"/>
          </p:cNvSpPr>
          <p:nvPr>
            <p:ph idx="1"/>
          </p:nvPr>
        </p:nvSpPr>
        <p:spPr>
          <a:xfrm>
            <a:off x="695400" y="1575656"/>
            <a:ext cx="10801200" cy="4680520"/>
          </a:xfrm>
          <a:solidFill>
            <a:schemeClr val="tx1">
              <a:lumMod val="95000"/>
            </a:schemeClr>
          </a:solidFill>
        </p:spPr>
        <p:txBody>
          <a:bodyPr/>
          <a:lstStyle/>
          <a:p>
            <a:pPr marL="0" indent="0">
              <a:buFont typeface="Arial" panose="020B0604020202020204" pitchFamily="34" charset="0"/>
              <a:buNone/>
              <a:defRPr/>
            </a:pPr>
            <a:r>
              <a:rPr lang="es-ES" altLang="es-ES" sz="2000" b="1" u="sng" dirty="0">
                <a:solidFill>
                  <a:srgbClr val="C00000"/>
                </a:solidFill>
              </a:rPr>
              <a:t>NEFROPATIA DIABETICA</a:t>
            </a:r>
          </a:p>
          <a:p>
            <a:pPr>
              <a:buFontTx/>
              <a:buChar char="-"/>
              <a:defRPr/>
            </a:pPr>
            <a:r>
              <a:rPr lang="es-ES" sz="1800" dirty="0">
                <a:solidFill>
                  <a:schemeClr val="bg1"/>
                </a:solidFill>
              </a:rPr>
              <a:t>Esta presente en el 6% de las gestantes con DM tipo 1</a:t>
            </a:r>
          </a:p>
          <a:p>
            <a:pPr>
              <a:buFontTx/>
              <a:buChar char="-"/>
              <a:defRPr/>
            </a:pPr>
            <a:r>
              <a:rPr lang="es-ES" sz="1800" dirty="0">
                <a:solidFill>
                  <a:schemeClr val="bg1"/>
                </a:solidFill>
              </a:rPr>
              <a:t>El riesgo de complicaciones durante el embarazo está relacionado con el grado de función renal previa. </a:t>
            </a:r>
          </a:p>
          <a:p>
            <a:pPr>
              <a:buFontTx/>
              <a:buChar char="-"/>
              <a:defRPr/>
            </a:pPr>
            <a:r>
              <a:rPr lang="es-ES" sz="1800" dirty="0">
                <a:solidFill>
                  <a:schemeClr val="bg1"/>
                </a:solidFill>
              </a:rPr>
              <a:t>El riesgo de progresión aumenta si la Cr &gt; 1,4 mg/dl al inicio del embarazo</a:t>
            </a:r>
          </a:p>
          <a:p>
            <a:pPr>
              <a:buFontTx/>
              <a:buChar char="-"/>
              <a:defRPr/>
            </a:pPr>
            <a:r>
              <a:rPr lang="es-ES" sz="1800" dirty="0">
                <a:solidFill>
                  <a:schemeClr val="bg1"/>
                </a:solidFill>
              </a:rPr>
              <a:t>Mayor prevalencia de HTA, preeclampsia y de otras complicaciones como aborto espontaneo, malformaciones congénitas, parto prematuro, macrosomía. </a:t>
            </a:r>
          </a:p>
          <a:p>
            <a:pPr>
              <a:buFontTx/>
              <a:buChar char="-"/>
              <a:defRPr/>
            </a:pPr>
            <a:r>
              <a:rPr lang="es-ES" sz="1800" dirty="0">
                <a:solidFill>
                  <a:schemeClr val="bg1"/>
                </a:solidFill>
              </a:rPr>
              <a:t>El uso de </a:t>
            </a:r>
            <a:r>
              <a:rPr lang="es-ES" sz="1800" dirty="0" err="1">
                <a:solidFill>
                  <a:schemeClr val="bg1"/>
                </a:solidFill>
              </a:rPr>
              <a:t>IECAs</a:t>
            </a:r>
            <a:r>
              <a:rPr lang="es-ES" sz="1800" dirty="0">
                <a:solidFill>
                  <a:schemeClr val="bg1"/>
                </a:solidFill>
              </a:rPr>
              <a:t> y ARAII está contraindicado durante el embarazo pero su uso en los 3-6 meses previos a la concepción conlleva efectos </a:t>
            </a:r>
            <a:r>
              <a:rPr lang="es-ES" sz="1800" dirty="0" err="1">
                <a:solidFill>
                  <a:schemeClr val="bg1"/>
                </a:solidFill>
              </a:rPr>
              <a:t>nefroprotectores</a:t>
            </a:r>
            <a:r>
              <a:rPr lang="es-ES" sz="1800" dirty="0">
                <a:solidFill>
                  <a:schemeClr val="bg1"/>
                </a:solidFill>
              </a:rPr>
              <a:t>. </a:t>
            </a:r>
          </a:p>
          <a:p>
            <a:pPr>
              <a:buFontTx/>
              <a:buChar char="-"/>
              <a:defRPr/>
            </a:pPr>
            <a:r>
              <a:rPr lang="es-ES" sz="1800" dirty="0">
                <a:solidFill>
                  <a:schemeClr val="bg1"/>
                </a:solidFill>
              </a:rPr>
              <a:t>El control estricto de la glucemia en los 6 meses previos a la concepción conlleva mejor pronostico. </a:t>
            </a:r>
          </a:p>
          <a:p>
            <a:pPr>
              <a:buFontTx/>
              <a:buChar char="-"/>
              <a:defRPr/>
            </a:pPr>
            <a:r>
              <a:rPr lang="es-ES" sz="1800" dirty="0">
                <a:solidFill>
                  <a:schemeClr val="bg1"/>
                </a:solidFill>
              </a:rPr>
              <a:t>Se puede considerar desaconsejado el embarazo en pacientes con proteinuria &gt; 2 gr/día y Cr &gt; 2 mg/dl.</a:t>
            </a:r>
          </a:p>
          <a:p>
            <a:pPr marL="0" indent="0">
              <a:buFont typeface="Arial" panose="020B0604020202020204" pitchFamily="34" charset="0"/>
              <a:buNone/>
              <a:defRPr/>
            </a:pPr>
            <a:r>
              <a:rPr lang="es-ES" sz="2000" b="1" u="sng" dirty="0">
                <a:solidFill>
                  <a:srgbClr val="C00000"/>
                </a:solidFill>
              </a:rPr>
              <a:t>NEFROPATIA </a:t>
            </a:r>
            <a:r>
              <a:rPr lang="es-ES" sz="2000" b="1" u="sng" dirty="0" err="1">
                <a:solidFill>
                  <a:srgbClr val="C00000"/>
                </a:solidFill>
              </a:rPr>
              <a:t>IgA</a:t>
            </a:r>
            <a:endParaRPr lang="es-ES" sz="2000" b="1" u="sng" dirty="0">
              <a:solidFill>
                <a:srgbClr val="C00000"/>
              </a:solidFill>
            </a:endParaRPr>
          </a:p>
          <a:p>
            <a:pPr>
              <a:buFontTx/>
              <a:buChar char="-"/>
              <a:defRPr/>
            </a:pPr>
            <a:r>
              <a:rPr lang="es-ES" sz="1800" dirty="0">
                <a:solidFill>
                  <a:schemeClr val="bg1"/>
                </a:solidFill>
              </a:rPr>
              <a:t>El embarazo no aumenta el riesgo de eventos renales en pacientes con </a:t>
            </a:r>
            <a:r>
              <a:rPr lang="es-ES" sz="1800" dirty="0" err="1">
                <a:solidFill>
                  <a:schemeClr val="bg1"/>
                </a:solidFill>
              </a:rPr>
              <a:t>IgA</a:t>
            </a:r>
            <a:endParaRPr lang="es-ES" sz="1800" dirty="0">
              <a:solidFill>
                <a:schemeClr val="bg1"/>
              </a:solidFill>
            </a:endParaRPr>
          </a:p>
          <a:p>
            <a:pPr>
              <a:buFontTx/>
              <a:buChar char="-"/>
              <a:defRPr/>
            </a:pPr>
            <a:r>
              <a:rPr lang="es-ES" sz="1800" dirty="0">
                <a:solidFill>
                  <a:schemeClr val="bg1"/>
                </a:solidFill>
              </a:rPr>
              <a:t>Si condiciona un aumento de las complicaciones del embarazo como aborto, parto prematuro, preeclampsia y eclampsia.</a:t>
            </a:r>
          </a:p>
          <a:p>
            <a:pPr marL="457200" lvl="1" indent="0">
              <a:buFont typeface="Arial" panose="020B0604020202020204" pitchFamily="34" charset="0"/>
              <a:buNone/>
              <a:defRPr/>
            </a:pPr>
            <a:endParaRPr lang="es-ES" sz="1600" dirty="0">
              <a:solidFill>
                <a:schemeClr val="bg1"/>
              </a:solidFill>
            </a:endParaRPr>
          </a:p>
        </p:txBody>
      </p:sp>
      <p:sp>
        <p:nvSpPr>
          <p:cNvPr id="13" name="Marcador de número de diapositiva 4">
            <a:extLst>
              <a:ext uri="{FF2B5EF4-FFF2-40B4-BE49-F238E27FC236}">
                <a16:creationId xmlns:a16="http://schemas.microsoft.com/office/drawing/2014/main" id="{DE3BADDA-6C4E-4D11-B088-486DB0176A5F}"/>
              </a:ext>
            </a:extLst>
          </p:cNvPr>
          <p:cNvSpPr txBox="1">
            <a:spLocks/>
          </p:cNvSpPr>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4CBEF35C-771F-4CA7-914C-9F024140D7DE}" type="slidenum">
              <a:rPr lang="es-ES" altLang="es-ES" sz="1200" smtClean="0">
                <a:solidFill>
                  <a:schemeClr val="bg1"/>
                </a:solidFill>
              </a:rPr>
              <a:pPr>
                <a:spcBef>
                  <a:spcPct val="0"/>
                </a:spcBef>
                <a:buFontTx/>
                <a:buNone/>
              </a:pPr>
              <a:t>26</a:t>
            </a:fld>
            <a:endParaRPr lang="es-ES" altLang="es-ES" sz="1200">
              <a:solidFill>
                <a:schemeClr val="bg1"/>
              </a:solidFill>
            </a:endParaRPr>
          </a:p>
        </p:txBody>
      </p:sp>
      <p:pic>
        <p:nvPicPr>
          <p:cNvPr id="14" name="Picture 12" descr="S.E.N. Nefrología (@SENefrologia) | Twitter">
            <a:extLst>
              <a:ext uri="{FF2B5EF4-FFF2-40B4-BE49-F238E27FC236}">
                <a16:creationId xmlns:a16="http://schemas.microsoft.com/office/drawing/2014/main" id="{2FC88F10-F7D9-4479-9AF0-0693410D2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0"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37DA0621-DA4F-43F6-9E55-2B6A3519DA44}"/>
              </a:ext>
            </a:extLst>
          </p:cNvPr>
          <p:cNvSpPr>
            <a:spLocks noGrp="1"/>
          </p:cNvSpPr>
          <p:nvPr>
            <p:ph type="ftr" sz="quarter" idx="11"/>
          </p:nvPr>
        </p:nvSpPr>
        <p:spPr>
          <a:xfrm>
            <a:off x="3647728" y="6405314"/>
            <a:ext cx="3860800" cy="365125"/>
          </a:xfrm>
        </p:spPr>
        <p:txBody>
          <a:bodyPr/>
          <a:lstStyle/>
          <a:p>
            <a:pPr>
              <a:defRPr/>
            </a:pPr>
            <a:r>
              <a:rPr lang="es-ES">
                <a:solidFill>
                  <a:schemeClr val="bg1"/>
                </a:solidFill>
              </a:rPr>
              <a:t>Grupo Universidad de la S.E.N.</a:t>
            </a:r>
            <a:endParaRPr lang="es-ES" dirty="0">
              <a:solidFill>
                <a:schemeClr val="bg1"/>
              </a:solidFill>
            </a:endParaRPr>
          </a:p>
        </p:txBody>
      </p:sp>
      <p:sp>
        <p:nvSpPr>
          <p:cNvPr id="9270" name="Marcador de número de diapositiva 4">
            <a:extLst>
              <a:ext uri="{FF2B5EF4-FFF2-40B4-BE49-F238E27FC236}">
                <a16:creationId xmlns:a16="http://schemas.microsoft.com/office/drawing/2014/main" id="{5DA65123-38EA-41DF-9BD1-4BB4BFA521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8D919D-C7ED-433F-AD7D-AD8D26E6A755}" type="slidenum">
              <a:rPr lang="es-ES" altLang="es-ES" sz="1200">
                <a:solidFill>
                  <a:schemeClr val="bg1"/>
                </a:solidFill>
              </a:rPr>
              <a:pPr>
                <a:spcBef>
                  <a:spcPct val="0"/>
                </a:spcBef>
                <a:buFontTx/>
                <a:buNone/>
              </a:pPr>
              <a:t>27</a:t>
            </a:fld>
            <a:endParaRPr lang="es-ES" altLang="es-ES" sz="1200">
              <a:solidFill>
                <a:schemeClr val="bg1"/>
              </a:solidFill>
            </a:endParaRPr>
          </a:p>
        </p:txBody>
      </p:sp>
      <p:sp>
        <p:nvSpPr>
          <p:cNvPr id="5" name="Título 1">
            <a:extLst>
              <a:ext uri="{FF2B5EF4-FFF2-40B4-BE49-F238E27FC236}">
                <a16:creationId xmlns:a16="http://schemas.microsoft.com/office/drawing/2014/main" id="{15898B63-710C-4F11-B198-C629278A5FB9}"/>
              </a:ext>
            </a:extLst>
          </p:cNvPr>
          <p:cNvSpPr>
            <a:spLocks noGrp="1"/>
          </p:cNvSpPr>
          <p:nvPr>
            <p:ph type="title"/>
          </p:nvPr>
        </p:nvSpPr>
        <p:spPr>
          <a:xfrm>
            <a:off x="2495600" y="260648"/>
            <a:ext cx="6573217" cy="758577"/>
          </a:xfrm>
        </p:spPr>
        <p:style>
          <a:lnRef idx="2">
            <a:schemeClr val="accent1"/>
          </a:lnRef>
          <a:fillRef idx="1">
            <a:schemeClr val="lt1"/>
          </a:fillRef>
          <a:effectRef idx="0">
            <a:schemeClr val="accent1"/>
          </a:effectRef>
          <a:fontRef idx="minor">
            <a:schemeClr val="dk1"/>
          </a:fontRef>
        </p:style>
        <p:txBody>
          <a:bodyPr/>
          <a:lstStyle/>
          <a:p>
            <a:r>
              <a:rPr lang="es-ES" altLang="es-ES" sz="2400" dirty="0">
                <a:solidFill>
                  <a:schemeClr val="bg1"/>
                </a:solidFill>
                <a:latin typeface="Arial" panose="020B0604020202020204" pitchFamily="34" charset="0"/>
                <a:cs typeface="Arial" panose="020B0604020202020204" pitchFamily="34" charset="0"/>
              </a:rPr>
              <a:t>ENFERMEDAD RENAL Y EMBARAZO</a:t>
            </a:r>
          </a:p>
        </p:txBody>
      </p:sp>
      <p:sp>
        <p:nvSpPr>
          <p:cNvPr id="6" name="Marcador de contenido 2">
            <a:extLst>
              <a:ext uri="{FF2B5EF4-FFF2-40B4-BE49-F238E27FC236}">
                <a16:creationId xmlns:a16="http://schemas.microsoft.com/office/drawing/2014/main" id="{B18E7D70-775B-4EA9-8AAD-401129EEE876}"/>
              </a:ext>
            </a:extLst>
          </p:cNvPr>
          <p:cNvSpPr>
            <a:spLocks noGrp="1"/>
          </p:cNvSpPr>
          <p:nvPr>
            <p:ph idx="1"/>
          </p:nvPr>
        </p:nvSpPr>
        <p:spPr>
          <a:xfrm>
            <a:off x="465584" y="1315789"/>
            <a:ext cx="11116816" cy="5040560"/>
          </a:xfrm>
          <a:solidFill>
            <a:schemeClr val="tx1">
              <a:lumMod val="95000"/>
            </a:schemeClr>
          </a:solidFill>
        </p:spPr>
        <p:txBody>
          <a:bodyPr/>
          <a:lstStyle/>
          <a:p>
            <a:pPr marL="0" indent="0">
              <a:buFont typeface="Arial" panose="020B0604020202020204" pitchFamily="34" charset="0"/>
              <a:buNone/>
              <a:defRPr/>
            </a:pPr>
            <a:r>
              <a:rPr lang="es-ES" sz="2000" b="1" u="sng" dirty="0">
                <a:solidFill>
                  <a:srgbClr val="C00000"/>
                </a:solidFill>
              </a:rPr>
              <a:t>NEFROPATIA LÚPICA</a:t>
            </a:r>
          </a:p>
          <a:p>
            <a:pPr>
              <a:buFontTx/>
              <a:buChar char="-"/>
              <a:defRPr/>
            </a:pPr>
            <a:endParaRPr lang="es-ES" sz="1800" dirty="0">
              <a:solidFill>
                <a:schemeClr val="bg1"/>
              </a:solidFill>
            </a:endParaRPr>
          </a:p>
          <a:p>
            <a:pPr>
              <a:defRPr/>
            </a:pPr>
            <a:r>
              <a:rPr lang="es-ES" sz="1800" dirty="0">
                <a:solidFill>
                  <a:schemeClr val="bg1"/>
                </a:solidFill>
              </a:rPr>
              <a:t>Mejor pronóstico si la enfermedad está inactiva al menos 6 meses antes del embarazo</a:t>
            </a:r>
          </a:p>
          <a:p>
            <a:pPr>
              <a:defRPr/>
            </a:pPr>
            <a:r>
              <a:rPr lang="es-ES" sz="1800" dirty="0">
                <a:solidFill>
                  <a:schemeClr val="bg1"/>
                </a:solidFill>
              </a:rPr>
              <a:t>Se debe identificar pacientes con riesgo de progresión y monitorizar función renal y proteinuria durante todo el embarazo</a:t>
            </a:r>
          </a:p>
          <a:p>
            <a:pPr>
              <a:defRPr/>
            </a:pPr>
            <a:r>
              <a:rPr lang="es-ES" sz="1800" dirty="0">
                <a:solidFill>
                  <a:schemeClr val="bg1"/>
                </a:solidFill>
              </a:rPr>
              <a:t>C3 y </a:t>
            </a:r>
            <a:r>
              <a:rPr lang="es-ES" sz="1800" dirty="0" err="1">
                <a:solidFill>
                  <a:schemeClr val="bg1"/>
                </a:solidFill>
              </a:rPr>
              <a:t>antiDNA</a:t>
            </a:r>
            <a:r>
              <a:rPr lang="es-ES" sz="1800" dirty="0">
                <a:solidFill>
                  <a:schemeClr val="bg1"/>
                </a:solidFill>
              </a:rPr>
              <a:t> como predictores de riesgo de brote durante el embarazo</a:t>
            </a:r>
          </a:p>
          <a:p>
            <a:pPr>
              <a:defRPr/>
            </a:pPr>
            <a:r>
              <a:rPr lang="es-ES" sz="1800" dirty="0">
                <a:solidFill>
                  <a:schemeClr val="bg1"/>
                </a:solidFill>
              </a:rPr>
              <a:t>Brotes más frecuentes en el 2º y 3º trimestre</a:t>
            </a:r>
          </a:p>
          <a:p>
            <a:pPr>
              <a:defRPr/>
            </a:pPr>
            <a:r>
              <a:rPr lang="es-ES" sz="1800" dirty="0">
                <a:solidFill>
                  <a:schemeClr val="bg1"/>
                </a:solidFill>
              </a:rPr>
              <a:t>La aparición de un brote no es criterio para interrumpir el embarazo</a:t>
            </a:r>
          </a:p>
          <a:p>
            <a:pPr>
              <a:defRPr/>
            </a:pPr>
            <a:r>
              <a:rPr lang="es-ES" sz="1800" b="1" dirty="0">
                <a:solidFill>
                  <a:schemeClr val="bg1"/>
                </a:solidFill>
              </a:rPr>
              <a:t>Complicaciones fetales</a:t>
            </a:r>
            <a:r>
              <a:rPr lang="es-ES" sz="1800" dirty="0">
                <a:solidFill>
                  <a:schemeClr val="bg1"/>
                </a:solidFill>
              </a:rPr>
              <a:t>: Prematuridad y bajo peso al nacer, aborto espontáneo precoz (más frecuente en S. antifosfolípido), transmisión del lupus al feto, manifestaciones cutáneas, trastornos de la conducción cardiaca (Ac anti-Ro), Hipertensión de arterias pulmonares</a:t>
            </a:r>
          </a:p>
          <a:p>
            <a:pPr>
              <a:defRPr/>
            </a:pPr>
            <a:r>
              <a:rPr lang="es-ES" sz="1800" dirty="0">
                <a:solidFill>
                  <a:schemeClr val="bg1"/>
                </a:solidFill>
              </a:rPr>
              <a:t>Los anticuerpos </a:t>
            </a:r>
            <a:r>
              <a:rPr lang="es-ES" sz="1800" dirty="0" err="1">
                <a:solidFill>
                  <a:schemeClr val="bg1"/>
                </a:solidFill>
              </a:rPr>
              <a:t>antifosfolípidos</a:t>
            </a:r>
            <a:r>
              <a:rPr lang="es-ES" sz="1800" dirty="0">
                <a:solidFill>
                  <a:schemeClr val="bg1"/>
                </a:solidFill>
              </a:rPr>
              <a:t> pueden estar presentes hasta en un 25 % de los embarazos con LES. Se recomienda realizar su determinación en la evaluación inicial del embarazo de pacientes con LES. </a:t>
            </a:r>
          </a:p>
          <a:p>
            <a:pPr>
              <a:defRPr/>
            </a:pPr>
            <a:r>
              <a:rPr lang="es-ES" sz="1800" dirty="0">
                <a:solidFill>
                  <a:schemeClr val="bg1"/>
                </a:solidFill>
              </a:rPr>
              <a:t>La anticoagulación está indicada en pacientes con LES que tienen anticuerpos antifosfolípidos y antecedentes de eventos trombóticos o que cumplen con otros criterios obstétricos de S. antifosfolípido, como haber tenido 3 o más pérdidas de embarazo </a:t>
            </a:r>
            <a:r>
              <a:rPr lang="es-ES" sz="1800" dirty="0" err="1">
                <a:solidFill>
                  <a:schemeClr val="bg1"/>
                </a:solidFill>
              </a:rPr>
              <a:t>ó</a:t>
            </a:r>
            <a:r>
              <a:rPr lang="es-ES" sz="1800" dirty="0">
                <a:solidFill>
                  <a:schemeClr val="bg1"/>
                </a:solidFill>
              </a:rPr>
              <a:t> una pérdida tardía de embarazo.</a:t>
            </a:r>
          </a:p>
        </p:txBody>
      </p:sp>
      <p:sp>
        <p:nvSpPr>
          <p:cNvPr id="8" name="Marcador de número de diapositiva 4">
            <a:extLst>
              <a:ext uri="{FF2B5EF4-FFF2-40B4-BE49-F238E27FC236}">
                <a16:creationId xmlns:a16="http://schemas.microsoft.com/office/drawing/2014/main" id="{DC76A2DE-1D5B-4CC9-B08B-3F8115A6AF97}"/>
              </a:ext>
            </a:extLst>
          </p:cNvPr>
          <p:cNvSpPr txBox="1">
            <a:spLocks/>
          </p:cNvSpPr>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CBA9B11A-02B3-45C2-871A-1781B0E56FBA}" type="slidenum">
              <a:rPr lang="es-ES" altLang="es-ES" sz="1200" smtClean="0">
                <a:solidFill>
                  <a:schemeClr val="bg1"/>
                </a:solidFill>
              </a:rPr>
              <a:pPr>
                <a:spcBef>
                  <a:spcPct val="0"/>
                </a:spcBef>
                <a:buFontTx/>
                <a:buNone/>
              </a:pPr>
              <a:t>27</a:t>
            </a:fld>
            <a:endParaRPr lang="es-ES" altLang="es-ES" sz="1200">
              <a:solidFill>
                <a:schemeClr val="bg1"/>
              </a:solidFill>
            </a:endParaRPr>
          </a:p>
        </p:txBody>
      </p:sp>
      <p:pic>
        <p:nvPicPr>
          <p:cNvPr id="9" name="Picture 12" descr="S.E.N. Nefrología (@SENefrologia) | Twitter">
            <a:extLst>
              <a:ext uri="{FF2B5EF4-FFF2-40B4-BE49-F238E27FC236}">
                <a16:creationId xmlns:a16="http://schemas.microsoft.com/office/drawing/2014/main" id="{2A878F15-E387-4E3E-9DB3-68B611338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916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8114A23C-334D-4F70-97D1-CF7753257980}"/>
              </a:ext>
            </a:extLst>
          </p:cNvPr>
          <p:cNvSpPr>
            <a:spLocks noGrp="1"/>
          </p:cNvSpPr>
          <p:nvPr>
            <p:ph type="title"/>
          </p:nvPr>
        </p:nvSpPr>
        <p:spPr>
          <a:xfrm>
            <a:off x="609600" y="390527"/>
            <a:ext cx="10972800" cy="1143000"/>
          </a:xfrm>
        </p:spPr>
        <p:txBody>
          <a:bodyPr/>
          <a:lstStyle/>
          <a:p>
            <a:r>
              <a:rPr lang="es-ES" altLang="es-ES" sz="2800" dirty="0">
                <a:solidFill>
                  <a:schemeClr val="bg1"/>
                </a:solidFill>
                <a:latin typeface="Arial" panose="020B0604020202020204" pitchFamily="34" charset="0"/>
                <a:cs typeface="Arial" panose="020B0604020202020204" pitchFamily="34" charset="0"/>
              </a:rPr>
              <a:t>TRATAMIENTO DEL LES EN EMBARAZO</a:t>
            </a:r>
          </a:p>
        </p:txBody>
      </p:sp>
      <p:graphicFrame>
        <p:nvGraphicFramePr>
          <p:cNvPr id="2" name="Marcador de contenido 1">
            <a:extLst>
              <a:ext uri="{FF2B5EF4-FFF2-40B4-BE49-F238E27FC236}">
                <a16:creationId xmlns:a16="http://schemas.microsoft.com/office/drawing/2014/main" id="{6C8802F3-BE7B-493B-95B1-542F4A3B3DA1}"/>
              </a:ext>
            </a:extLst>
          </p:cNvPr>
          <p:cNvGraphicFramePr>
            <a:graphicFrameLocks noGrp="1"/>
          </p:cNvGraphicFramePr>
          <p:nvPr>
            <p:ph idx="1"/>
          </p:nvPr>
        </p:nvGraphicFramePr>
        <p:xfrm>
          <a:off x="1981200" y="1865313"/>
          <a:ext cx="8229600" cy="387191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4557192">
                  <a:extLst>
                    <a:ext uri="{9D8B030D-6E8A-4147-A177-3AD203B41FA5}">
                      <a16:colId xmlns:a16="http://schemas.microsoft.com/office/drawing/2014/main" val="20002"/>
                    </a:ext>
                  </a:extLst>
                </a:gridCol>
              </a:tblGrid>
              <a:tr h="365850">
                <a:tc>
                  <a:txBody>
                    <a:bodyPr/>
                    <a:lstStyle/>
                    <a:p>
                      <a:r>
                        <a:rPr lang="es-ES" sz="1800" dirty="0">
                          <a:solidFill>
                            <a:schemeClr val="bg1"/>
                          </a:solidFill>
                        </a:rPr>
                        <a:t>SEGURIDAD</a:t>
                      </a:r>
                    </a:p>
                  </a:txBody>
                  <a:tcPr marT="45731" marB="45731">
                    <a:solidFill>
                      <a:schemeClr val="accent1">
                        <a:lumMod val="40000"/>
                        <a:lumOff val="60000"/>
                      </a:schemeClr>
                    </a:solidFill>
                  </a:tcPr>
                </a:tc>
                <a:tc>
                  <a:txBody>
                    <a:bodyPr/>
                    <a:lstStyle/>
                    <a:p>
                      <a:r>
                        <a:rPr lang="es-ES" sz="1800" dirty="0">
                          <a:solidFill>
                            <a:schemeClr val="bg1"/>
                          </a:solidFill>
                        </a:rPr>
                        <a:t>FARMACO</a:t>
                      </a:r>
                    </a:p>
                  </a:txBody>
                  <a:tcPr marT="45731" marB="45731">
                    <a:solidFill>
                      <a:schemeClr val="accent1">
                        <a:lumMod val="40000"/>
                        <a:lumOff val="60000"/>
                      </a:schemeClr>
                    </a:solidFill>
                  </a:tcPr>
                </a:tc>
                <a:tc>
                  <a:txBody>
                    <a:bodyPr/>
                    <a:lstStyle/>
                    <a:p>
                      <a:r>
                        <a:rPr lang="es-ES" sz="1800" dirty="0">
                          <a:solidFill>
                            <a:schemeClr val="bg1"/>
                          </a:solidFill>
                        </a:rPr>
                        <a:t>EFECTOS ADVERSOS</a:t>
                      </a:r>
                    </a:p>
                  </a:txBody>
                  <a:tcPr marT="45731" marB="45731">
                    <a:solidFill>
                      <a:schemeClr val="accent1">
                        <a:lumMod val="40000"/>
                        <a:lumOff val="60000"/>
                      </a:schemeClr>
                    </a:solidFill>
                  </a:tcPr>
                </a:tc>
                <a:extLst>
                  <a:ext uri="{0D108BD9-81ED-4DB2-BD59-A6C34878D82A}">
                    <a16:rowId xmlns:a16="http://schemas.microsoft.com/office/drawing/2014/main" val="10000"/>
                  </a:ext>
                </a:extLst>
              </a:tr>
              <a:tr h="640237">
                <a:tc>
                  <a:txBody>
                    <a:bodyPr/>
                    <a:lstStyle/>
                    <a:p>
                      <a:r>
                        <a:rPr lang="es-ES" sz="1800" dirty="0">
                          <a:solidFill>
                            <a:schemeClr val="bg1"/>
                          </a:solidFill>
                        </a:rPr>
                        <a:t>COMPATIBLE</a:t>
                      </a:r>
                    </a:p>
                  </a:txBody>
                  <a:tcPr marT="45731" marB="45731">
                    <a:solidFill>
                      <a:schemeClr val="accent3">
                        <a:lumMod val="60000"/>
                        <a:lumOff val="40000"/>
                      </a:schemeClr>
                    </a:solidFill>
                  </a:tcPr>
                </a:tc>
                <a:tc>
                  <a:txBody>
                    <a:bodyPr/>
                    <a:lstStyle/>
                    <a:p>
                      <a:r>
                        <a:rPr lang="es-ES" sz="1800" dirty="0">
                          <a:solidFill>
                            <a:schemeClr val="bg1"/>
                          </a:solidFill>
                        </a:rPr>
                        <a:t>Glucocorticoides</a:t>
                      </a:r>
                    </a:p>
                  </a:txBody>
                  <a:tcPr marT="45731" marB="45731">
                    <a:solidFill>
                      <a:schemeClr val="accent3">
                        <a:lumMod val="60000"/>
                        <a:lumOff val="40000"/>
                      </a:schemeClr>
                    </a:solidFill>
                  </a:tcPr>
                </a:tc>
                <a:tc>
                  <a:txBody>
                    <a:bodyPr/>
                    <a:lstStyle/>
                    <a:p>
                      <a:r>
                        <a:rPr lang="es-ES" sz="1800" dirty="0">
                          <a:solidFill>
                            <a:schemeClr val="bg1"/>
                          </a:solidFill>
                        </a:rPr>
                        <a:t>Diabetes gestacional. Hendidura labial y paladar. Rotura prematura de membranas</a:t>
                      </a:r>
                    </a:p>
                  </a:txBody>
                  <a:tcPr marT="45731" marB="45731">
                    <a:solidFill>
                      <a:schemeClr val="accent3">
                        <a:lumMod val="60000"/>
                        <a:lumOff val="40000"/>
                      </a:schemeClr>
                    </a:solidFill>
                  </a:tcPr>
                </a:tc>
                <a:extLst>
                  <a:ext uri="{0D108BD9-81ED-4DB2-BD59-A6C34878D82A}">
                    <a16:rowId xmlns:a16="http://schemas.microsoft.com/office/drawing/2014/main" val="10001"/>
                  </a:ext>
                </a:extLst>
              </a:tr>
              <a:tr h="370931">
                <a:tc>
                  <a:txBody>
                    <a:bodyPr/>
                    <a:lstStyle/>
                    <a:p>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err="1">
                          <a:solidFill>
                            <a:schemeClr val="bg1"/>
                          </a:solidFill>
                        </a:rPr>
                        <a:t>Azatioprina</a:t>
                      </a:r>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a:solidFill>
                            <a:schemeClr val="bg1"/>
                          </a:solidFill>
                        </a:rPr>
                        <a:t>Sin riesgo de </a:t>
                      </a:r>
                      <a:r>
                        <a:rPr lang="es-ES" sz="1800" dirty="0" err="1">
                          <a:solidFill>
                            <a:schemeClr val="bg1"/>
                          </a:solidFill>
                        </a:rPr>
                        <a:t>teratogenicidad</a:t>
                      </a:r>
                      <a:endParaRPr lang="es-ES" sz="1800" dirty="0">
                        <a:solidFill>
                          <a:schemeClr val="bg1"/>
                        </a:solidFill>
                      </a:endParaRPr>
                    </a:p>
                  </a:txBody>
                  <a:tcPr marT="45731" marB="45731">
                    <a:solidFill>
                      <a:schemeClr val="accent3">
                        <a:lumMod val="60000"/>
                        <a:lumOff val="40000"/>
                      </a:schemeClr>
                    </a:solidFill>
                  </a:tcPr>
                </a:tc>
                <a:extLst>
                  <a:ext uri="{0D108BD9-81ED-4DB2-BD59-A6C34878D82A}">
                    <a16:rowId xmlns:a16="http://schemas.microsoft.com/office/drawing/2014/main" val="10002"/>
                  </a:ext>
                </a:extLst>
              </a:tr>
              <a:tr h="370931">
                <a:tc>
                  <a:txBody>
                    <a:bodyPr/>
                    <a:lstStyle/>
                    <a:p>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err="1">
                          <a:solidFill>
                            <a:schemeClr val="bg1"/>
                          </a:solidFill>
                        </a:rPr>
                        <a:t>Coclosporina</a:t>
                      </a:r>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a:solidFill>
                            <a:schemeClr val="bg1"/>
                          </a:solidFill>
                        </a:rPr>
                        <a:t>Riesgo de </a:t>
                      </a:r>
                      <a:r>
                        <a:rPr lang="es-ES" sz="1800" dirty="0" err="1">
                          <a:solidFill>
                            <a:schemeClr val="bg1"/>
                          </a:solidFill>
                        </a:rPr>
                        <a:t>colestasis</a:t>
                      </a:r>
                      <a:endParaRPr lang="es-ES" sz="1800" dirty="0">
                        <a:solidFill>
                          <a:schemeClr val="bg1"/>
                        </a:solidFill>
                      </a:endParaRPr>
                    </a:p>
                  </a:txBody>
                  <a:tcPr marT="45731" marB="45731">
                    <a:solidFill>
                      <a:schemeClr val="accent3">
                        <a:lumMod val="60000"/>
                        <a:lumOff val="40000"/>
                      </a:schemeClr>
                    </a:solidFill>
                  </a:tcPr>
                </a:tc>
                <a:extLst>
                  <a:ext uri="{0D108BD9-81ED-4DB2-BD59-A6C34878D82A}">
                    <a16:rowId xmlns:a16="http://schemas.microsoft.com/office/drawing/2014/main" val="10003"/>
                  </a:ext>
                </a:extLst>
              </a:tr>
              <a:tr h="370931">
                <a:tc>
                  <a:txBody>
                    <a:bodyPr/>
                    <a:lstStyle/>
                    <a:p>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err="1">
                          <a:solidFill>
                            <a:schemeClr val="bg1"/>
                          </a:solidFill>
                        </a:rPr>
                        <a:t>Tacrolimus</a:t>
                      </a:r>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a:solidFill>
                            <a:schemeClr val="bg1"/>
                          </a:solidFill>
                        </a:rPr>
                        <a:t>Diabetes gestacional y hipertensión</a:t>
                      </a:r>
                    </a:p>
                  </a:txBody>
                  <a:tcPr marT="45731" marB="45731">
                    <a:solidFill>
                      <a:schemeClr val="accent3">
                        <a:lumMod val="60000"/>
                        <a:lumOff val="40000"/>
                      </a:schemeClr>
                    </a:solidFill>
                  </a:tcPr>
                </a:tc>
                <a:extLst>
                  <a:ext uri="{0D108BD9-81ED-4DB2-BD59-A6C34878D82A}">
                    <a16:rowId xmlns:a16="http://schemas.microsoft.com/office/drawing/2014/main" val="10004"/>
                  </a:ext>
                </a:extLst>
              </a:tr>
              <a:tr h="370931">
                <a:tc>
                  <a:txBody>
                    <a:bodyPr/>
                    <a:lstStyle/>
                    <a:p>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err="1">
                          <a:solidFill>
                            <a:schemeClr val="bg1"/>
                          </a:solidFill>
                        </a:rPr>
                        <a:t>Hidroxicloroquina</a:t>
                      </a:r>
                      <a:endParaRPr lang="es-ES" sz="1800" dirty="0">
                        <a:solidFill>
                          <a:schemeClr val="bg1"/>
                        </a:solidFill>
                      </a:endParaRPr>
                    </a:p>
                  </a:txBody>
                  <a:tcPr marT="45731" marB="45731">
                    <a:solidFill>
                      <a:schemeClr val="accent3">
                        <a:lumMod val="60000"/>
                        <a:lumOff val="40000"/>
                      </a:schemeClr>
                    </a:solidFill>
                  </a:tcPr>
                </a:tc>
                <a:tc>
                  <a:txBody>
                    <a:bodyPr/>
                    <a:lstStyle/>
                    <a:p>
                      <a:r>
                        <a:rPr lang="es-ES" sz="1800" dirty="0">
                          <a:solidFill>
                            <a:schemeClr val="bg1"/>
                          </a:solidFill>
                        </a:rPr>
                        <a:t>Sin riesgo de </a:t>
                      </a:r>
                      <a:r>
                        <a:rPr lang="es-ES" sz="1800" dirty="0" err="1">
                          <a:solidFill>
                            <a:schemeClr val="bg1"/>
                          </a:solidFill>
                        </a:rPr>
                        <a:t>teratogenicidad</a:t>
                      </a:r>
                      <a:endParaRPr lang="es-ES" sz="1800" dirty="0">
                        <a:solidFill>
                          <a:schemeClr val="bg1"/>
                        </a:solidFill>
                      </a:endParaRPr>
                    </a:p>
                  </a:txBody>
                  <a:tcPr marT="45731" marB="45731">
                    <a:solidFill>
                      <a:schemeClr val="accent3">
                        <a:lumMod val="60000"/>
                        <a:lumOff val="40000"/>
                      </a:schemeClr>
                    </a:solidFill>
                  </a:tcPr>
                </a:tc>
                <a:extLst>
                  <a:ext uri="{0D108BD9-81ED-4DB2-BD59-A6C34878D82A}">
                    <a16:rowId xmlns:a16="http://schemas.microsoft.com/office/drawing/2014/main" val="10005"/>
                  </a:ext>
                </a:extLst>
              </a:tr>
              <a:tr h="370931">
                <a:tc>
                  <a:txBody>
                    <a:bodyPr/>
                    <a:lstStyle/>
                    <a:p>
                      <a:r>
                        <a:rPr lang="es-ES" sz="1800" dirty="0">
                          <a:solidFill>
                            <a:schemeClr val="bg1"/>
                          </a:solidFill>
                        </a:rPr>
                        <a:t>INCOMPATIBLES</a:t>
                      </a:r>
                    </a:p>
                  </a:txBody>
                  <a:tcPr marT="45731" marB="45731">
                    <a:solidFill>
                      <a:srgbClr val="F89693"/>
                    </a:solidFill>
                  </a:tcPr>
                </a:tc>
                <a:tc>
                  <a:txBody>
                    <a:bodyPr/>
                    <a:lstStyle/>
                    <a:p>
                      <a:r>
                        <a:rPr lang="es-ES" sz="1800" dirty="0" err="1">
                          <a:solidFill>
                            <a:schemeClr val="bg1"/>
                          </a:solidFill>
                        </a:rPr>
                        <a:t>Ciclofosfamida</a:t>
                      </a:r>
                      <a:endParaRPr lang="es-ES" sz="1800" dirty="0">
                        <a:solidFill>
                          <a:schemeClr val="bg1"/>
                        </a:solidFill>
                      </a:endParaRPr>
                    </a:p>
                  </a:txBody>
                  <a:tcPr marT="45731" marB="45731">
                    <a:solidFill>
                      <a:srgbClr val="F89693"/>
                    </a:solidFill>
                  </a:tcPr>
                </a:tc>
                <a:tc>
                  <a:txBody>
                    <a:bodyPr/>
                    <a:lstStyle/>
                    <a:p>
                      <a:r>
                        <a:rPr lang="es-ES" sz="1800" dirty="0">
                          <a:solidFill>
                            <a:schemeClr val="bg1"/>
                          </a:solidFill>
                        </a:rPr>
                        <a:t>Malformaciones fetales, mayor tasa de abortos</a:t>
                      </a:r>
                    </a:p>
                  </a:txBody>
                  <a:tcPr marT="45731" marB="45731">
                    <a:solidFill>
                      <a:srgbClr val="F89693"/>
                    </a:solidFill>
                  </a:tcPr>
                </a:tc>
                <a:extLst>
                  <a:ext uri="{0D108BD9-81ED-4DB2-BD59-A6C34878D82A}">
                    <a16:rowId xmlns:a16="http://schemas.microsoft.com/office/drawing/2014/main" val="10006"/>
                  </a:ext>
                </a:extLst>
              </a:tr>
              <a:tr h="640237">
                <a:tc>
                  <a:txBody>
                    <a:bodyPr/>
                    <a:lstStyle/>
                    <a:p>
                      <a:endParaRPr lang="es-ES" sz="1800" dirty="0">
                        <a:solidFill>
                          <a:schemeClr val="bg1"/>
                        </a:solidFill>
                      </a:endParaRPr>
                    </a:p>
                  </a:txBody>
                  <a:tcPr marT="45731" marB="45731">
                    <a:solidFill>
                      <a:srgbClr val="F89693"/>
                    </a:solidFill>
                  </a:tcPr>
                </a:tc>
                <a:tc>
                  <a:txBody>
                    <a:bodyPr/>
                    <a:lstStyle/>
                    <a:p>
                      <a:r>
                        <a:rPr lang="es-ES" sz="1800" dirty="0" err="1">
                          <a:solidFill>
                            <a:schemeClr val="bg1"/>
                          </a:solidFill>
                        </a:rPr>
                        <a:t>Micofenolato</a:t>
                      </a:r>
                      <a:r>
                        <a:rPr lang="es-ES" sz="1800" dirty="0">
                          <a:solidFill>
                            <a:schemeClr val="bg1"/>
                          </a:solidFill>
                        </a:rPr>
                        <a:t> </a:t>
                      </a:r>
                      <a:r>
                        <a:rPr lang="es-ES" sz="1800" dirty="0" err="1">
                          <a:solidFill>
                            <a:schemeClr val="bg1"/>
                          </a:solidFill>
                        </a:rPr>
                        <a:t>mofetilo</a:t>
                      </a:r>
                      <a:endParaRPr lang="es-ES" sz="1800" dirty="0">
                        <a:solidFill>
                          <a:schemeClr val="bg1"/>
                        </a:solidFill>
                      </a:endParaRPr>
                    </a:p>
                  </a:txBody>
                  <a:tcPr marT="45731" marB="45731">
                    <a:solidFill>
                      <a:srgbClr val="F89693"/>
                    </a:solidFill>
                  </a:tcPr>
                </a:tc>
                <a:tc>
                  <a:txBody>
                    <a:bodyPr/>
                    <a:lstStyle/>
                    <a:p>
                      <a:r>
                        <a:rPr lang="es-ES" sz="1800" dirty="0" err="1">
                          <a:solidFill>
                            <a:schemeClr val="bg1"/>
                          </a:solidFill>
                        </a:rPr>
                        <a:t>Teratogenico</a:t>
                      </a:r>
                      <a:r>
                        <a:rPr lang="es-ES" sz="1800" dirty="0">
                          <a:solidFill>
                            <a:schemeClr val="bg1"/>
                          </a:solidFill>
                        </a:rPr>
                        <a:t> (labio, paladar y oído), mayor tasa de abortos</a:t>
                      </a:r>
                    </a:p>
                  </a:txBody>
                  <a:tcPr marT="45731" marB="45731">
                    <a:solidFill>
                      <a:srgbClr val="F89693"/>
                    </a:solidFill>
                  </a:tcPr>
                </a:tc>
                <a:extLst>
                  <a:ext uri="{0D108BD9-81ED-4DB2-BD59-A6C34878D82A}">
                    <a16:rowId xmlns:a16="http://schemas.microsoft.com/office/drawing/2014/main" val="10007"/>
                  </a:ext>
                </a:extLst>
              </a:tr>
              <a:tr h="370931">
                <a:tc>
                  <a:txBody>
                    <a:bodyPr/>
                    <a:lstStyle/>
                    <a:p>
                      <a:r>
                        <a:rPr lang="es-ES" sz="1800" dirty="0">
                          <a:solidFill>
                            <a:schemeClr val="bg1"/>
                          </a:solidFill>
                        </a:rPr>
                        <a:t>DESCONOCIDO</a:t>
                      </a:r>
                    </a:p>
                  </a:txBody>
                  <a:tcPr marT="45731" marB="45731">
                    <a:solidFill>
                      <a:srgbClr val="ECFF95"/>
                    </a:solidFill>
                  </a:tcPr>
                </a:tc>
                <a:tc>
                  <a:txBody>
                    <a:bodyPr/>
                    <a:lstStyle/>
                    <a:p>
                      <a:r>
                        <a:rPr lang="es-ES" sz="1800" dirty="0" err="1">
                          <a:solidFill>
                            <a:schemeClr val="bg1"/>
                          </a:solidFill>
                        </a:rPr>
                        <a:t>Rituximab</a:t>
                      </a:r>
                      <a:endParaRPr lang="es-ES" sz="1800" dirty="0">
                        <a:solidFill>
                          <a:schemeClr val="bg1"/>
                        </a:solidFill>
                      </a:endParaRPr>
                    </a:p>
                  </a:txBody>
                  <a:tcPr marT="45731" marB="45731">
                    <a:solidFill>
                      <a:srgbClr val="ECFF95"/>
                    </a:solidFill>
                  </a:tcPr>
                </a:tc>
                <a:tc>
                  <a:txBody>
                    <a:bodyPr/>
                    <a:lstStyle/>
                    <a:p>
                      <a:r>
                        <a:rPr lang="es-ES" sz="1800" dirty="0">
                          <a:solidFill>
                            <a:schemeClr val="bg1"/>
                          </a:solidFill>
                        </a:rPr>
                        <a:t>Descenso transitorio de células B fetales</a:t>
                      </a:r>
                    </a:p>
                  </a:txBody>
                  <a:tcPr marT="45731" marB="45731">
                    <a:solidFill>
                      <a:srgbClr val="ECFF95"/>
                    </a:solidFill>
                  </a:tcPr>
                </a:tc>
                <a:extLst>
                  <a:ext uri="{0D108BD9-81ED-4DB2-BD59-A6C34878D82A}">
                    <a16:rowId xmlns:a16="http://schemas.microsoft.com/office/drawing/2014/main" val="10008"/>
                  </a:ext>
                </a:extLst>
              </a:tr>
            </a:tbl>
          </a:graphicData>
        </a:graphic>
      </p:graphicFrame>
      <p:sp>
        <p:nvSpPr>
          <p:cNvPr id="4" name="Marcador de pie de página 3">
            <a:extLst>
              <a:ext uri="{FF2B5EF4-FFF2-40B4-BE49-F238E27FC236}">
                <a16:creationId xmlns:a16="http://schemas.microsoft.com/office/drawing/2014/main" id="{C09D75AF-69E4-4D8C-AFD9-505679D15B5E}"/>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27694" name="Marcador de número de diapositiva 4">
            <a:extLst>
              <a:ext uri="{FF2B5EF4-FFF2-40B4-BE49-F238E27FC236}">
                <a16:creationId xmlns:a16="http://schemas.microsoft.com/office/drawing/2014/main" id="{BBB72BA8-5822-4417-BECC-7585DA0403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7CCC7B-5C00-4030-B780-3496F6A72AE8}" type="slidenum">
              <a:rPr lang="es-ES" altLang="es-ES" sz="1200" smtClean="0">
                <a:solidFill>
                  <a:schemeClr val="bg1"/>
                </a:solidFill>
              </a:rPr>
              <a:pPr>
                <a:spcBef>
                  <a:spcPct val="0"/>
                </a:spcBef>
                <a:buFontTx/>
                <a:buNone/>
              </a:pPr>
              <a:t>28</a:t>
            </a:fld>
            <a:endParaRPr lang="es-ES" altLang="es-ES" sz="1200">
              <a:solidFill>
                <a:schemeClr val="bg1"/>
              </a:solidFill>
            </a:endParaRPr>
          </a:p>
        </p:txBody>
      </p:sp>
      <p:pic>
        <p:nvPicPr>
          <p:cNvPr id="27695" name="Picture 12" descr="S.E.N. Nefrología (@SENefrologia) | Twitter">
            <a:extLst>
              <a:ext uri="{FF2B5EF4-FFF2-40B4-BE49-F238E27FC236}">
                <a16:creationId xmlns:a16="http://schemas.microsoft.com/office/drawing/2014/main" id="{EA2693FF-C965-42AE-9E08-1AE261B6C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 y="-34668"/>
            <a:ext cx="681037" cy="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B3EB48E8-CB5F-4290-83EB-A72D6BD21D7F}"/>
              </a:ext>
            </a:extLst>
          </p:cNvPr>
          <p:cNvSpPr>
            <a:spLocks noGrp="1"/>
          </p:cNvSpPr>
          <p:nvPr>
            <p:ph type="title"/>
          </p:nvPr>
        </p:nvSpPr>
        <p:spPr>
          <a:xfrm>
            <a:off x="1199456" y="274638"/>
            <a:ext cx="10382944" cy="890587"/>
          </a:xfrm>
        </p:spPr>
        <p:style>
          <a:lnRef idx="2">
            <a:schemeClr val="accent1"/>
          </a:lnRef>
          <a:fillRef idx="1">
            <a:schemeClr val="lt1"/>
          </a:fillRef>
          <a:effectRef idx="0">
            <a:schemeClr val="accent1"/>
          </a:effectRef>
          <a:fontRef idx="minor">
            <a:schemeClr val="dk1"/>
          </a:fontRef>
        </p:style>
        <p:txBody>
          <a:bodyPr/>
          <a:lstStyle/>
          <a:p>
            <a:r>
              <a:rPr lang="es-ES" altLang="es-ES" sz="3600" dirty="0">
                <a:solidFill>
                  <a:schemeClr val="bg1"/>
                </a:solidFill>
                <a:latin typeface="Arial" panose="020B0604020202020204" pitchFamily="34" charset="0"/>
                <a:cs typeface="Arial" panose="020B0604020202020204" pitchFamily="34" charset="0"/>
              </a:rPr>
              <a:t>ENFERMEDAD RENAL Y EMBARAZO: DIALISIS</a:t>
            </a:r>
          </a:p>
        </p:txBody>
      </p:sp>
      <p:sp>
        <p:nvSpPr>
          <p:cNvPr id="29699" name="Marcador de contenido 2">
            <a:extLst>
              <a:ext uri="{FF2B5EF4-FFF2-40B4-BE49-F238E27FC236}">
                <a16:creationId xmlns:a16="http://schemas.microsoft.com/office/drawing/2014/main" id="{F2027295-40C8-49AD-B95B-95E2FD877C44}"/>
              </a:ext>
            </a:extLst>
          </p:cNvPr>
          <p:cNvSpPr>
            <a:spLocks noGrp="1"/>
          </p:cNvSpPr>
          <p:nvPr>
            <p:ph idx="1"/>
          </p:nvPr>
        </p:nvSpPr>
        <p:spPr>
          <a:xfrm>
            <a:off x="263352" y="1405855"/>
            <a:ext cx="5495925" cy="4778375"/>
          </a:xfrm>
          <a:solidFill>
            <a:schemeClr val="tx1">
              <a:lumMod val="95000"/>
            </a:schemeClr>
          </a:solidFill>
        </p:spPr>
        <p:txBody>
          <a:bodyPr/>
          <a:lstStyle/>
          <a:p>
            <a:pPr marL="914400" lvl="2" indent="0">
              <a:buFont typeface="Arial" panose="020B0604020202020204" pitchFamily="34" charset="0"/>
              <a:buNone/>
            </a:pPr>
            <a:endParaRPr lang="es-ES" altLang="es-ES" sz="1600" dirty="0">
              <a:solidFill>
                <a:schemeClr val="bg1"/>
              </a:solidFill>
            </a:endParaRPr>
          </a:p>
          <a:p>
            <a:pPr>
              <a:buFontTx/>
              <a:buChar char="-"/>
            </a:pPr>
            <a:r>
              <a:rPr lang="es-ES" altLang="es-ES" sz="1600" dirty="0">
                <a:solidFill>
                  <a:schemeClr val="bg1"/>
                </a:solidFill>
              </a:rPr>
              <a:t>El primer embarazo a término con éxito de una paciente en tratamiento con hemodiálisis fue descrito en 1971 por </a:t>
            </a:r>
            <a:r>
              <a:rPr lang="es-ES" altLang="es-ES" sz="1600" dirty="0" err="1">
                <a:solidFill>
                  <a:schemeClr val="bg1"/>
                </a:solidFill>
              </a:rPr>
              <a:t>Confortini</a:t>
            </a:r>
            <a:r>
              <a:rPr lang="es-ES" altLang="es-ES" sz="1600" dirty="0">
                <a:solidFill>
                  <a:schemeClr val="bg1"/>
                </a:solidFill>
              </a:rPr>
              <a:t>.</a:t>
            </a:r>
          </a:p>
          <a:p>
            <a:pPr>
              <a:buFontTx/>
              <a:buChar char="-"/>
            </a:pPr>
            <a:r>
              <a:rPr lang="es-ES" altLang="es-ES" sz="1600" dirty="0">
                <a:solidFill>
                  <a:schemeClr val="bg1"/>
                </a:solidFill>
              </a:rPr>
              <a:t>La fertilidad está muy reducida en pacientes en diálisis: 0,3-0,5% de embarazos anuales (más frecuentes en HD que en DP)</a:t>
            </a:r>
          </a:p>
          <a:p>
            <a:pPr>
              <a:buFontTx/>
              <a:buChar char="-"/>
            </a:pPr>
            <a:r>
              <a:rPr lang="es-ES" altLang="es-ES" sz="1600" b="1" dirty="0">
                <a:solidFill>
                  <a:srgbClr val="C00000"/>
                </a:solidFill>
              </a:rPr>
              <a:t>Riesgo aborto </a:t>
            </a:r>
            <a:r>
              <a:rPr lang="es-ES" altLang="es-ES" sz="1600" dirty="0">
                <a:solidFill>
                  <a:schemeClr val="bg1"/>
                </a:solidFill>
              </a:rPr>
              <a:t>1º trimestre: 50%. Si el embarazo prosigue, la supervivencia fetal es del 55%</a:t>
            </a:r>
          </a:p>
          <a:p>
            <a:pPr>
              <a:buFontTx/>
              <a:buChar char="-"/>
            </a:pPr>
            <a:r>
              <a:rPr lang="es-ES" altLang="es-ES" sz="1600" dirty="0">
                <a:solidFill>
                  <a:schemeClr val="bg1"/>
                </a:solidFill>
              </a:rPr>
              <a:t>La </a:t>
            </a:r>
            <a:r>
              <a:rPr lang="es-ES" altLang="es-ES" sz="1600" b="1" dirty="0">
                <a:solidFill>
                  <a:srgbClr val="C00000"/>
                </a:solidFill>
              </a:rPr>
              <a:t>mortalidad materna </a:t>
            </a:r>
            <a:r>
              <a:rPr lang="es-ES" altLang="es-ES" sz="1600" dirty="0">
                <a:solidFill>
                  <a:schemeClr val="bg1"/>
                </a:solidFill>
              </a:rPr>
              <a:t>es muy baja (0,4%) </a:t>
            </a:r>
          </a:p>
          <a:p>
            <a:pPr>
              <a:buFontTx/>
              <a:buChar char="-"/>
            </a:pPr>
            <a:r>
              <a:rPr lang="es-ES" altLang="es-ES" sz="1600" dirty="0">
                <a:solidFill>
                  <a:schemeClr val="bg1"/>
                </a:solidFill>
              </a:rPr>
              <a:t>Las </a:t>
            </a:r>
            <a:r>
              <a:rPr lang="es-ES" altLang="es-ES" sz="1600" b="1" dirty="0">
                <a:solidFill>
                  <a:srgbClr val="C00000"/>
                </a:solidFill>
              </a:rPr>
              <a:t>complicaciones fetales </a:t>
            </a:r>
            <a:r>
              <a:rPr lang="es-ES" altLang="es-ES" sz="1600" dirty="0">
                <a:solidFill>
                  <a:schemeClr val="bg1"/>
                </a:solidFill>
              </a:rPr>
              <a:t>han disminuido mucho en los últimos años, con un aumento de la supervivencia fetal en mujeres que reciben diálisis de alta eficacia. </a:t>
            </a:r>
          </a:p>
          <a:p>
            <a:pPr>
              <a:buFontTx/>
              <a:buChar char="-"/>
            </a:pPr>
            <a:r>
              <a:rPr lang="es-ES" altLang="es-ES" sz="1600" dirty="0">
                <a:solidFill>
                  <a:schemeClr val="bg1"/>
                </a:solidFill>
              </a:rPr>
              <a:t>La incidencia de parto prematuro puede llegar al 80%</a:t>
            </a:r>
          </a:p>
          <a:p>
            <a:pPr>
              <a:buFontTx/>
              <a:buChar char="-"/>
            </a:pPr>
            <a:r>
              <a:rPr lang="es-ES" altLang="es-ES" sz="1600" dirty="0">
                <a:solidFill>
                  <a:schemeClr val="bg1"/>
                </a:solidFill>
              </a:rPr>
              <a:t>Las pacientes que están en DP tienen mas riesgo de crecimiento intrauterino retardado que las que están en HD (66% vs 31%) (5)</a:t>
            </a:r>
          </a:p>
        </p:txBody>
      </p:sp>
      <p:sp>
        <p:nvSpPr>
          <p:cNvPr id="4" name="Marcador de pie de página 3">
            <a:extLst>
              <a:ext uri="{FF2B5EF4-FFF2-40B4-BE49-F238E27FC236}">
                <a16:creationId xmlns:a16="http://schemas.microsoft.com/office/drawing/2014/main" id="{25950A5D-231D-4D67-808D-E84C4B75F585}"/>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29701" name="Marcador de número de diapositiva 4">
            <a:extLst>
              <a:ext uri="{FF2B5EF4-FFF2-40B4-BE49-F238E27FC236}">
                <a16:creationId xmlns:a16="http://schemas.microsoft.com/office/drawing/2014/main" id="{FFCBF729-0BA8-4494-9E8E-785CAA4301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99BB22-56ED-4D54-8F5D-321D804A39E2}" type="slidenum">
              <a:rPr lang="es-ES" altLang="es-ES" sz="1200" smtClean="0">
                <a:solidFill>
                  <a:schemeClr val="bg1"/>
                </a:solidFill>
              </a:rPr>
              <a:pPr>
                <a:spcBef>
                  <a:spcPct val="0"/>
                </a:spcBef>
                <a:buFontTx/>
                <a:buNone/>
              </a:pPr>
              <a:t>29</a:t>
            </a:fld>
            <a:endParaRPr lang="es-ES" altLang="es-ES" sz="1200">
              <a:solidFill>
                <a:schemeClr val="bg1"/>
              </a:solidFill>
            </a:endParaRPr>
          </a:p>
        </p:txBody>
      </p:sp>
      <p:pic>
        <p:nvPicPr>
          <p:cNvPr id="29702" name="Picture 12" descr="S.E.N. Nefrología (@SENefrologia) | Twitter">
            <a:extLst>
              <a:ext uri="{FF2B5EF4-FFF2-40B4-BE49-F238E27FC236}">
                <a16:creationId xmlns:a16="http://schemas.microsoft.com/office/drawing/2014/main" id="{1E517A88-6063-4A45-92DC-31052CFAD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06"/>
            <a:ext cx="6794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n 1">
            <a:extLst>
              <a:ext uri="{FF2B5EF4-FFF2-40B4-BE49-F238E27FC236}">
                <a16:creationId xmlns:a16="http://schemas.microsoft.com/office/drawing/2014/main" id="{C36638EE-3475-4013-97E6-2F452DE43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38" y="1830388"/>
            <a:ext cx="54959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CuadroTexto 2">
            <a:extLst>
              <a:ext uri="{FF2B5EF4-FFF2-40B4-BE49-F238E27FC236}">
                <a16:creationId xmlns:a16="http://schemas.microsoft.com/office/drawing/2014/main" id="{005DFF81-1DB4-4F9D-AC8A-804C7B1195E8}"/>
              </a:ext>
            </a:extLst>
          </p:cNvPr>
          <p:cNvSpPr txBox="1">
            <a:spLocks noChangeArrowheads="1"/>
          </p:cNvSpPr>
          <p:nvPr/>
        </p:nvSpPr>
        <p:spPr bwMode="auto">
          <a:xfrm>
            <a:off x="6105525" y="1312863"/>
            <a:ext cx="3624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Recomendaciones en el tratamiento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3</a:t>
            </a:fld>
            <a:endParaRPr lang="es-ES" altLang="es-ES" sz="1200">
              <a:solidFill>
                <a:schemeClr val="bg1"/>
              </a:solidFill>
            </a:endParaRPr>
          </a:p>
        </p:txBody>
      </p:sp>
      <p:sp>
        <p:nvSpPr>
          <p:cNvPr id="7" name="Título 1">
            <a:extLst>
              <a:ext uri="{FF2B5EF4-FFF2-40B4-BE49-F238E27FC236}">
                <a16:creationId xmlns:a16="http://schemas.microsoft.com/office/drawing/2014/main" id="{085E93FB-3FD4-4654-A737-5C3A471A8540}"/>
              </a:ext>
            </a:extLst>
          </p:cNvPr>
          <p:cNvSpPr>
            <a:spLocks noGrp="1"/>
          </p:cNvSpPr>
          <p:nvPr>
            <p:ph type="title"/>
          </p:nvPr>
        </p:nvSpPr>
        <p:spPr>
          <a:xfrm>
            <a:off x="1127448" y="274638"/>
            <a:ext cx="10454952" cy="1143000"/>
          </a:xfrm>
        </p:spPr>
        <p:style>
          <a:lnRef idx="2">
            <a:schemeClr val="accent1"/>
          </a:lnRef>
          <a:fillRef idx="1">
            <a:schemeClr val="lt1"/>
          </a:fillRef>
          <a:effectRef idx="0">
            <a:schemeClr val="accent1"/>
          </a:effectRef>
          <a:fontRef idx="minor">
            <a:schemeClr val="dk1"/>
          </a:fontRef>
        </p:style>
        <p:txBody>
          <a:bodyPr/>
          <a:lstStyle/>
          <a:p>
            <a:r>
              <a:rPr lang="es-ES" altLang="es-ES" sz="3600" dirty="0">
                <a:solidFill>
                  <a:schemeClr val="bg1"/>
                </a:solidFill>
                <a:latin typeface="Arial" panose="020B0604020202020204" pitchFamily="34" charset="0"/>
                <a:cs typeface="Arial" panose="020B0604020202020204" pitchFamily="34" charset="0"/>
              </a:rPr>
              <a:t>CAMBIOS FISIOLÓGICOS EN EL EMBARAZO</a:t>
            </a:r>
          </a:p>
        </p:txBody>
      </p:sp>
      <p:sp>
        <p:nvSpPr>
          <p:cNvPr id="8" name="Marcador de contenido 2">
            <a:extLst>
              <a:ext uri="{FF2B5EF4-FFF2-40B4-BE49-F238E27FC236}">
                <a16:creationId xmlns:a16="http://schemas.microsoft.com/office/drawing/2014/main" id="{5F11D078-D546-427A-B8CA-1BFB794BBD0B}"/>
              </a:ext>
            </a:extLst>
          </p:cNvPr>
          <p:cNvSpPr>
            <a:spLocks noGrp="1"/>
          </p:cNvSpPr>
          <p:nvPr>
            <p:ph idx="1"/>
          </p:nvPr>
        </p:nvSpPr>
        <p:spPr>
          <a:xfrm>
            <a:off x="508774" y="2026978"/>
            <a:ext cx="11091862" cy="3781524"/>
          </a:xfrm>
          <a:solidFill>
            <a:schemeClr val="tx1">
              <a:lumMod val="95000"/>
            </a:schemeClr>
          </a:solidFill>
        </p:spPr>
        <p:txBody>
          <a:bodyPr/>
          <a:lstStyle/>
          <a:p>
            <a:pPr marL="0" indent="0">
              <a:buFont typeface="Arial" panose="020B0604020202020204" pitchFamily="34" charset="0"/>
              <a:buNone/>
            </a:pPr>
            <a:r>
              <a:rPr lang="es-ES" altLang="es-ES" sz="2400" b="1" u="sng" dirty="0">
                <a:solidFill>
                  <a:srgbClr val="C00000"/>
                </a:solidFill>
              </a:rPr>
              <a:t>1.- CAMBIOS HEMODINAMICOS SISTEMICOS</a:t>
            </a:r>
          </a:p>
          <a:p>
            <a:pPr lvl="1"/>
            <a:r>
              <a:rPr lang="es-ES" altLang="es-ES" sz="1800" dirty="0">
                <a:solidFill>
                  <a:schemeClr val="bg1"/>
                </a:solidFill>
              </a:rPr>
              <a:t>AUMENTO DEL GASTO CARDIACO (hasta del 50% en la semana 24) aumento de la precarga por mayor volumen sistólico, disminución de la </a:t>
            </a:r>
            <a:r>
              <a:rPr lang="es-ES" altLang="es-ES" sz="1800" dirty="0" err="1">
                <a:solidFill>
                  <a:schemeClr val="bg1"/>
                </a:solidFill>
              </a:rPr>
              <a:t>postcarga</a:t>
            </a:r>
            <a:r>
              <a:rPr lang="es-ES" altLang="es-ES" sz="1800" dirty="0">
                <a:solidFill>
                  <a:schemeClr val="bg1"/>
                </a:solidFill>
              </a:rPr>
              <a:t> por reducción de las RVP y aumento de la frecuencia cardiaca  </a:t>
            </a:r>
          </a:p>
          <a:p>
            <a:pPr lvl="1"/>
            <a:r>
              <a:rPr lang="es-ES" altLang="es-ES" sz="1800" dirty="0">
                <a:solidFill>
                  <a:schemeClr val="bg1"/>
                </a:solidFill>
              </a:rPr>
              <a:t>VASODILATACÓN SISTÉMICA: disminución de la PA (nadir 20 semana)</a:t>
            </a:r>
          </a:p>
          <a:p>
            <a:pPr lvl="2"/>
            <a:r>
              <a:rPr lang="es-ES" altLang="es-ES" sz="1800" dirty="0">
                <a:solidFill>
                  <a:schemeClr val="bg1"/>
                </a:solidFill>
              </a:rPr>
              <a:t>Descenso de la resistencia vascular sistémica: edema benigno de </a:t>
            </a:r>
            <a:r>
              <a:rPr lang="es-ES" altLang="es-ES" sz="1800" dirty="0" err="1">
                <a:solidFill>
                  <a:schemeClr val="bg1"/>
                </a:solidFill>
              </a:rPr>
              <a:t>mmii</a:t>
            </a:r>
            <a:r>
              <a:rPr lang="es-ES" altLang="es-ES" sz="1800" dirty="0">
                <a:solidFill>
                  <a:schemeClr val="bg1"/>
                </a:solidFill>
              </a:rPr>
              <a:t>.</a:t>
            </a:r>
          </a:p>
          <a:p>
            <a:pPr lvl="2"/>
            <a:r>
              <a:rPr lang="es-ES" altLang="es-ES" sz="1800" dirty="0">
                <a:solidFill>
                  <a:schemeClr val="bg1"/>
                </a:solidFill>
              </a:rPr>
              <a:t>Vasodilatación renal</a:t>
            </a:r>
          </a:p>
          <a:p>
            <a:pPr lvl="1"/>
            <a:r>
              <a:rPr lang="es-ES" altLang="es-ES" sz="1800" dirty="0">
                <a:solidFill>
                  <a:schemeClr val="bg1"/>
                </a:solidFill>
              </a:rPr>
              <a:t>AUMENTO DEL VOLUMEN PLASMATICO TOTAL: Aumenta un 50% desde el primer trimestre. Aumento de la síntesis y liberación de ADH. </a:t>
            </a:r>
            <a:r>
              <a:rPr lang="es-ES" altLang="es-ES" sz="1800" dirty="0" err="1">
                <a:solidFill>
                  <a:schemeClr val="bg1"/>
                </a:solidFill>
              </a:rPr>
              <a:t>Hipoosmolaridad</a:t>
            </a:r>
            <a:r>
              <a:rPr lang="es-ES" altLang="es-ES" sz="1800" dirty="0">
                <a:solidFill>
                  <a:schemeClr val="bg1"/>
                </a:solidFill>
              </a:rPr>
              <a:t> plasmática por aumento del agua corporal total.</a:t>
            </a:r>
          </a:p>
          <a:p>
            <a:pPr lvl="1"/>
            <a:r>
              <a:rPr lang="es-ES" altLang="es-ES" sz="1800" dirty="0">
                <a:solidFill>
                  <a:schemeClr val="bg1"/>
                </a:solidFill>
              </a:rPr>
              <a:t>REACTIVIDAD VASCULAR</a:t>
            </a:r>
          </a:p>
          <a:p>
            <a:pPr lvl="2"/>
            <a:r>
              <a:rPr lang="es-ES" altLang="es-ES" sz="1800" dirty="0">
                <a:solidFill>
                  <a:schemeClr val="bg1"/>
                </a:solidFill>
              </a:rPr>
              <a:t>Aumento de la síntesis de prostaglandinas: descenso de PA</a:t>
            </a:r>
          </a:p>
          <a:p>
            <a:pPr lvl="2"/>
            <a:r>
              <a:rPr lang="es-ES" altLang="es-ES" sz="1800" dirty="0">
                <a:solidFill>
                  <a:schemeClr val="bg1"/>
                </a:solidFill>
              </a:rPr>
              <a:t>Aumento de la activad del sistema renina-angiotensina-aldosterona</a:t>
            </a:r>
          </a:p>
          <a:p>
            <a:pPr marL="457200" lvl="1" indent="0">
              <a:buNone/>
            </a:pPr>
            <a:endParaRPr lang="es-ES" altLang="es-ES" sz="1600" dirty="0">
              <a:solidFill>
                <a:schemeClr val="bg1"/>
              </a:solidFill>
            </a:endParaRPr>
          </a:p>
        </p:txBody>
      </p:sp>
      <p:sp>
        <p:nvSpPr>
          <p:cNvPr id="10" name="Marcador de número de diapositiva 4">
            <a:extLst>
              <a:ext uri="{FF2B5EF4-FFF2-40B4-BE49-F238E27FC236}">
                <a16:creationId xmlns:a16="http://schemas.microsoft.com/office/drawing/2014/main" id="{6B91B19D-E027-4E62-A5CF-3EF10CD258CD}"/>
              </a:ext>
            </a:extLst>
          </p:cNvPr>
          <p:cNvSpPr txBox="1">
            <a:spLocks/>
          </p:cNvSpPr>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198C0C97-3882-4FCF-8B8B-0CEB8CD10069}" type="slidenum">
              <a:rPr lang="es-ES" altLang="es-ES" sz="1200" smtClean="0">
                <a:solidFill>
                  <a:schemeClr val="bg1"/>
                </a:solidFill>
              </a:rPr>
              <a:pPr>
                <a:spcBef>
                  <a:spcPct val="0"/>
                </a:spcBef>
                <a:buFontTx/>
                <a:buNone/>
              </a:pPr>
              <a:t>3</a:t>
            </a:fld>
            <a:endParaRPr lang="es-ES" altLang="es-ES" sz="1200">
              <a:solidFill>
                <a:schemeClr val="bg1"/>
              </a:solidFill>
            </a:endParaRPr>
          </a:p>
        </p:txBody>
      </p:sp>
      <p:pic>
        <p:nvPicPr>
          <p:cNvPr id="15" name="Picture 12" descr="S.E.N. Nefrología (@SENefrologia) | Twitter">
            <a:extLst>
              <a:ext uri="{FF2B5EF4-FFF2-40B4-BE49-F238E27FC236}">
                <a16:creationId xmlns:a16="http://schemas.microsoft.com/office/drawing/2014/main" id="{CF5F2327-9D83-4194-ACE7-34A34266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p:txBody>
          <a:bodyPr/>
          <a:lstStyle/>
          <a:p>
            <a:pPr>
              <a:defRPr/>
            </a:pPr>
            <a:r>
              <a:rPr lang="es-ES" dirty="0">
                <a:solidFill>
                  <a:schemeClr val="bg1"/>
                </a:solidFill>
              </a:rPr>
              <a:t>Grupo Universidad de la S.E.N.</a:t>
            </a:r>
          </a:p>
        </p:txBody>
      </p:sp>
    </p:spTree>
    <p:extLst>
      <p:ext uri="{BB962C8B-B14F-4D97-AF65-F5344CB8AC3E}">
        <p14:creationId xmlns:p14="http://schemas.microsoft.com/office/powerpoint/2010/main" val="404829221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1A76BAC3-479C-4AE9-823D-E27C5D38A786}"/>
              </a:ext>
            </a:extLst>
          </p:cNvPr>
          <p:cNvSpPr>
            <a:spLocks noGrp="1"/>
          </p:cNvSpPr>
          <p:nvPr>
            <p:ph type="title"/>
          </p:nvPr>
        </p:nvSpPr>
        <p:spPr>
          <a:xfrm>
            <a:off x="1055440" y="304800"/>
            <a:ext cx="10526960" cy="819944"/>
          </a:xfrm>
        </p:spPr>
        <p:style>
          <a:lnRef idx="2">
            <a:schemeClr val="accent1"/>
          </a:lnRef>
          <a:fillRef idx="1">
            <a:schemeClr val="lt1"/>
          </a:fillRef>
          <a:effectRef idx="0">
            <a:schemeClr val="accent1"/>
          </a:effectRef>
          <a:fontRef idx="minor">
            <a:schemeClr val="dk1"/>
          </a:fontRef>
        </p:style>
        <p:txBody>
          <a:bodyPr/>
          <a:lstStyle/>
          <a:p>
            <a:r>
              <a:rPr lang="es-ES" altLang="es-ES" sz="3200" dirty="0">
                <a:solidFill>
                  <a:schemeClr val="bg1"/>
                </a:solidFill>
                <a:latin typeface="Arial" panose="020B0604020202020204" pitchFamily="34" charset="0"/>
                <a:cs typeface="Arial" panose="020B0604020202020204" pitchFamily="34" charset="0"/>
              </a:rPr>
              <a:t>ENFERMEDAD RENAL Y EMBARAZO: TRASPLANTE</a:t>
            </a:r>
          </a:p>
        </p:txBody>
      </p:sp>
      <p:sp>
        <p:nvSpPr>
          <p:cNvPr id="13315" name="Marcador de contenido 2">
            <a:extLst>
              <a:ext uri="{FF2B5EF4-FFF2-40B4-BE49-F238E27FC236}">
                <a16:creationId xmlns:a16="http://schemas.microsoft.com/office/drawing/2014/main" id="{32C7DA3F-AE63-47E2-BED9-6A0885AA7FC2}"/>
              </a:ext>
            </a:extLst>
          </p:cNvPr>
          <p:cNvSpPr>
            <a:spLocks noGrp="1"/>
          </p:cNvSpPr>
          <p:nvPr>
            <p:ph idx="1"/>
          </p:nvPr>
        </p:nvSpPr>
        <p:spPr>
          <a:xfrm>
            <a:off x="386730" y="1308448"/>
            <a:ext cx="9577462" cy="4807098"/>
          </a:xfrm>
        </p:spPr>
        <p:txBody>
          <a:bodyPr/>
          <a:lstStyle/>
          <a:p>
            <a:pPr marL="0" indent="0">
              <a:buFont typeface="Arial" panose="020B0604020202020204" pitchFamily="34" charset="0"/>
              <a:buNone/>
              <a:defRPr/>
            </a:pPr>
            <a:r>
              <a:rPr lang="es-ES" sz="1800" b="1" dirty="0">
                <a:solidFill>
                  <a:schemeClr val="bg1"/>
                </a:solidFill>
              </a:rPr>
              <a:t>Hoy día se considera que el embarazo es una parte más de los beneficios que aporta el </a:t>
            </a:r>
            <a:r>
              <a:rPr lang="es-ES" sz="1800" b="1" dirty="0" err="1">
                <a:solidFill>
                  <a:schemeClr val="bg1"/>
                </a:solidFill>
              </a:rPr>
              <a:t>Tx</a:t>
            </a:r>
            <a:r>
              <a:rPr lang="es-ES" sz="1800" b="1" dirty="0">
                <a:solidFill>
                  <a:schemeClr val="bg1"/>
                </a:solidFill>
              </a:rPr>
              <a:t> renal</a:t>
            </a:r>
          </a:p>
          <a:p>
            <a:pPr>
              <a:defRPr/>
            </a:pPr>
            <a:r>
              <a:rPr lang="es-ES" sz="1600" dirty="0">
                <a:solidFill>
                  <a:schemeClr val="bg1"/>
                </a:solidFill>
              </a:rPr>
              <a:t>Aún así </a:t>
            </a:r>
            <a:r>
              <a:rPr lang="es-ES" sz="1800" b="1" dirty="0">
                <a:solidFill>
                  <a:srgbClr val="C00000"/>
                </a:solidFill>
              </a:rPr>
              <a:t>no está exento de complicaciones</a:t>
            </a:r>
            <a:r>
              <a:rPr lang="es-ES" sz="1600" dirty="0">
                <a:solidFill>
                  <a:schemeClr val="bg1"/>
                </a:solidFill>
              </a:rPr>
              <a:t>: mayor incidencia de abortos, HTA, </a:t>
            </a:r>
            <a:r>
              <a:rPr lang="es-ES" sz="1600" dirty="0" err="1">
                <a:solidFill>
                  <a:schemeClr val="bg1"/>
                </a:solidFill>
              </a:rPr>
              <a:t>preeclampsia</a:t>
            </a:r>
            <a:r>
              <a:rPr lang="es-ES" sz="1600" dirty="0">
                <a:solidFill>
                  <a:schemeClr val="bg1"/>
                </a:solidFill>
              </a:rPr>
              <a:t>, prematuridad y bajo peso.</a:t>
            </a:r>
          </a:p>
          <a:p>
            <a:pPr>
              <a:defRPr/>
            </a:pPr>
            <a:r>
              <a:rPr lang="es-ES" sz="1800" b="1" dirty="0">
                <a:solidFill>
                  <a:srgbClr val="C00000"/>
                </a:solidFill>
              </a:rPr>
              <a:t>Cuidados especiales</a:t>
            </a:r>
          </a:p>
          <a:p>
            <a:pPr lvl="1">
              <a:defRPr/>
            </a:pPr>
            <a:r>
              <a:rPr lang="es-ES" sz="1600" dirty="0">
                <a:solidFill>
                  <a:schemeClr val="bg1"/>
                </a:solidFill>
              </a:rPr>
              <a:t> Controlar la TA, pero con fármacos no contraindicados</a:t>
            </a:r>
          </a:p>
          <a:p>
            <a:pPr lvl="1">
              <a:defRPr/>
            </a:pPr>
            <a:r>
              <a:rPr lang="es-ES" sz="1600" dirty="0">
                <a:solidFill>
                  <a:schemeClr val="bg1"/>
                </a:solidFill>
              </a:rPr>
              <a:t> Aumento del riesgo de infecciones urinarias</a:t>
            </a:r>
          </a:p>
          <a:p>
            <a:pPr lvl="1">
              <a:defRPr/>
            </a:pPr>
            <a:r>
              <a:rPr lang="es-ES" sz="1600" dirty="0">
                <a:solidFill>
                  <a:schemeClr val="bg1"/>
                </a:solidFill>
              </a:rPr>
              <a:t> Desaconsejar la lactancia.</a:t>
            </a:r>
          </a:p>
          <a:p>
            <a:pPr>
              <a:defRPr/>
            </a:pPr>
            <a:r>
              <a:rPr lang="es-ES" sz="1600" b="1" dirty="0">
                <a:solidFill>
                  <a:srgbClr val="C00000"/>
                </a:solidFill>
              </a:rPr>
              <a:t>Criterios para considerar el embarazo en mujeres trasplantadas renales</a:t>
            </a:r>
          </a:p>
          <a:p>
            <a:pPr lvl="1">
              <a:defRPr/>
            </a:pPr>
            <a:r>
              <a:rPr lang="es-ES" sz="1600" dirty="0">
                <a:solidFill>
                  <a:schemeClr val="bg1"/>
                </a:solidFill>
              </a:rPr>
              <a:t>Más de  2 años del </a:t>
            </a:r>
            <a:r>
              <a:rPr lang="es-ES" sz="1600" dirty="0" err="1">
                <a:solidFill>
                  <a:schemeClr val="bg1"/>
                </a:solidFill>
              </a:rPr>
              <a:t>Tx</a:t>
            </a:r>
            <a:endParaRPr lang="es-ES" sz="1600" dirty="0">
              <a:solidFill>
                <a:schemeClr val="bg1"/>
              </a:solidFill>
            </a:endParaRPr>
          </a:p>
          <a:p>
            <a:pPr lvl="1">
              <a:defRPr/>
            </a:pPr>
            <a:r>
              <a:rPr lang="es-ES" sz="1600" dirty="0">
                <a:solidFill>
                  <a:schemeClr val="bg1"/>
                </a:solidFill>
              </a:rPr>
              <a:t> Creatinina &lt; 2mg/dl  y proteinuria &lt; 0,5 gr/día</a:t>
            </a:r>
          </a:p>
          <a:p>
            <a:pPr lvl="1">
              <a:defRPr/>
            </a:pPr>
            <a:r>
              <a:rPr lang="es-ES" sz="1600" dirty="0">
                <a:solidFill>
                  <a:schemeClr val="bg1"/>
                </a:solidFill>
              </a:rPr>
              <a:t> No rechazo en los últimos 6 meses</a:t>
            </a:r>
          </a:p>
          <a:p>
            <a:pPr lvl="1">
              <a:defRPr/>
            </a:pPr>
            <a:r>
              <a:rPr lang="es-ES" sz="1600" dirty="0">
                <a:solidFill>
                  <a:schemeClr val="bg1"/>
                </a:solidFill>
              </a:rPr>
              <a:t> TA controlada</a:t>
            </a:r>
          </a:p>
          <a:p>
            <a:pPr>
              <a:defRPr/>
            </a:pPr>
            <a:r>
              <a:rPr lang="es-ES" sz="1800" dirty="0">
                <a:solidFill>
                  <a:schemeClr val="bg1"/>
                </a:solidFill>
              </a:rPr>
              <a:t> </a:t>
            </a:r>
            <a:r>
              <a:rPr lang="es-ES" sz="1800" b="1" dirty="0">
                <a:solidFill>
                  <a:srgbClr val="C00000"/>
                </a:solidFill>
              </a:rPr>
              <a:t>Inmunosupresión recomendada:</a:t>
            </a:r>
          </a:p>
          <a:p>
            <a:pPr lvl="1">
              <a:defRPr/>
            </a:pPr>
            <a:r>
              <a:rPr lang="es-ES" sz="1600" dirty="0">
                <a:solidFill>
                  <a:schemeClr val="bg1"/>
                </a:solidFill>
              </a:rPr>
              <a:t>Inhibidores de la </a:t>
            </a:r>
            <a:r>
              <a:rPr lang="es-ES" sz="1600" dirty="0" err="1">
                <a:solidFill>
                  <a:schemeClr val="bg1"/>
                </a:solidFill>
              </a:rPr>
              <a:t>calcineurina</a:t>
            </a:r>
            <a:r>
              <a:rPr lang="es-ES" sz="1600" dirty="0">
                <a:solidFill>
                  <a:schemeClr val="bg1"/>
                </a:solidFill>
              </a:rPr>
              <a:t> con/sin esteroides con/sin  </a:t>
            </a:r>
            <a:r>
              <a:rPr lang="es-ES" sz="1600" dirty="0" err="1">
                <a:solidFill>
                  <a:schemeClr val="bg1"/>
                </a:solidFill>
              </a:rPr>
              <a:t>azatioprina</a:t>
            </a:r>
            <a:endParaRPr lang="es-ES" sz="1600" dirty="0">
              <a:solidFill>
                <a:schemeClr val="bg1"/>
              </a:solidFill>
            </a:endParaRPr>
          </a:p>
          <a:p>
            <a:pPr lvl="1">
              <a:defRPr/>
            </a:pPr>
            <a:r>
              <a:rPr lang="es-ES" sz="1600" dirty="0">
                <a:solidFill>
                  <a:schemeClr val="bg1"/>
                </a:solidFill>
              </a:rPr>
              <a:t>Contraindicados derivados de ácido </a:t>
            </a:r>
            <a:r>
              <a:rPr lang="es-ES" sz="1600" dirty="0" err="1">
                <a:solidFill>
                  <a:schemeClr val="bg1"/>
                </a:solidFill>
              </a:rPr>
              <a:t>micofenólico</a:t>
            </a:r>
            <a:r>
              <a:rPr lang="es-ES" sz="1600" dirty="0">
                <a:solidFill>
                  <a:schemeClr val="bg1"/>
                </a:solidFill>
              </a:rPr>
              <a:t> (</a:t>
            </a:r>
            <a:r>
              <a:rPr lang="es-ES" sz="1600" dirty="0" err="1">
                <a:solidFill>
                  <a:schemeClr val="bg1"/>
                </a:solidFill>
              </a:rPr>
              <a:t>micofenolato</a:t>
            </a:r>
            <a:r>
              <a:rPr lang="es-ES" sz="1600" dirty="0">
                <a:solidFill>
                  <a:schemeClr val="bg1"/>
                </a:solidFill>
              </a:rPr>
              <a:t> </a:t>
            </a:r>
            <a:r>
              <a:rPr lang="es-ES" sz="1600" dirty="0" err="1">
                <a:solidFill>
                  <a:schemeClr val="bg1"/>
                </a:solidFill>
              </a:rPr>
              <a:t>mofetilo</a:t>
            </a:r>
            <a:r>
              <a:rPr lang="es-ES" sz="1600" dirty="0">
                <a:solidFill>
                  <a:schemeClr val="bg1"/>
                </a:solidFill>
              </a:rPr>
              <a:t> o </a:t>
            </a:r>
            <a:r>
              <a:rPr lang="es-ES" sz="1600" dirty="0" err="1">
                <a:solidFill>
                  <a:schemeClr val="bg1"/>
                </a:solidFill>
              </a:rPr>
              <a:t>micofenolato</a:t>
            </a:r>
            <a:r>
              <a:rPr lang="es-ES" sz="1600" dirty="0">
                <a:solidFill>
                  <a:schemeClr val="bg1"/>
                </a:solidFill>
              </a:rPr>
              <a:t> sódico) e inhibidores de m-TOR (</a:t>
            </a:r>
            <a:r>
              <a:rPr lang="es-ES" sz="1600" dirty="0" err="1">
                <a:solidFill>
                  <a:schemeClr val="bg1"/>
                </a:solidFill>
              </a:rPr>
              <a:t>sirolimus</a:t>
            </a:r>
            <a:r>
              <a:rPr lang="es-ES" sz="1600" dirty="0">
                <a:solidFill>
                  <a:schemeClr val="bg1"/>
                </a:solidFill>
              </a:rPr>
              <a:t>, </a:t>
            </a:r>
            <a:r>
              <a:rPr lang="es-ES" sz="1600" dirty="0" err="1">
                <a:solidFill>
                  <a:schemeClr val="bg1"/>
                </a:solidFill>
              </a:rPr>
              <a:t>everolimus</a:t>
            </a:r>
            <a:r>
              <a:rPr lang="es-ES" sz="1600" dirty="0">
                <a:solidFill>
                  <a:schemeClr val="bg1"/>
                </a:solidFill>
              </a:rPr>
              <a:t>)</a:t>
            </a:r>
          </a:p>
        </p:txBody>
      </p:sp>
      <p:sp>
        <p:nvSpPr>
          <p:cNvPr id="4" name="Marcador de pie de página 3">
            <a:extLst>
              <a:ext uri="{FF2B5EF4-FFF2-40B4-BE49-F238E27FC236}">
                <a16:creationId xmlns:a16="http://schemas.microsoft.com/office/drawing/2014/main" id="{E89AB1B1-2BA6-41F0-AD4F-115F54B9F479}"/>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31749" name="Marcador de número de diapositiva 4">
            <a:extLst>
              <a:ext uri="{FF2B5EF4-FFF2-40B4-BE49-F238E27FC236}">
                <a16:creationId xmlns:a16="http://schemas.microsoft.com/office/drawing/2014/main" id="{18FB0E89-BD64-438F-BE46-31984543A5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C5783B-9124-4F5C-833A-73553410173A}" type="slidenum">
              <a:rPr lang="es-ES" altLang="es-ES" sz="1200" smtClean="0">
                <a:solidFill>
                  <a:schemeClr val="bg1"/>
                </a:solidFill>
              </a:rPr>
              <a:pPr>
                <a:spcBef>
                  <a:spcPct val="0"/>
                </a:spcBef>
                <a:buFontTx/>
                <a:buNone/>
              </a:pPr>
              <a:t>30</a:t>
            </a:fld>
            <a:endParaRPr lang="es-ES" altLang="es-ES" sz="1200">
              <a:solidFill>
                <a:schemeClr val="bg1"/>
              </a:solidFill>
            </a:endParaRPr>
          </a:p>
        </p:txBody>
      </p:sp>
      <p:pic>
        <p:nvPicPr>
          <p:cNvPr id="31750" name="Picture 12" descr="S.E.N. Nefrología (@SENefrologia) | Twitter">
            <a:extLst>
              <a:ext uri="{FF2B5EF4-FFF2-40B4-BE49-F238E27FC236}">
                <a16:creationId xmlns:a16="http://schemas.microsoft.com/office/drawing/2014/main" id="{4660D028-4037-495D-A222-C027BF0C9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35"/>
            <a:ext cx="6794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
            <a:extLst>
              <a:ext uri="{FF2B5EF4-FFF2-40B4-BE49-F238E27FC236}">
                <a16:creationId xmlns:a16="http://schemas.microsoft.com/office/drawing/2014/main" id="{44829BF7-5717-4623-83FA-35D5C45EA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595" b="-2"/>
          <a:stretch>
            <a:fillRect/>
          </a:stretch>
        </p:blipFill>
        <p:spPr bwMode="auto">
          <a:xfrm>
            <a:off x="7032104" y="2491581"/>
            <a:ext cx="4743450" cy="2820988"/>
          </a:xfrm>
          <a:prstGeom prst="rect">
            <a:avLst/>
          </a:prstGeom>
          <a:noFill/>
          <a:ln w="571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37DA0621-DA4F-43F6-9E55-2B6A3519DA44}"/>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9270" name="Marcador de número de diapositiva 4">
            <a:extLst>
              <a:ext uri="{FF2B5EF4-FFF2-40B4-BE49-F238E27FC236}">
                <a16:creationId xmlns:a16="http://schemas.microsoft.com/office/drawing/2014/main" id="{5DA65123-38EA-41DF-9BD1-4BB4BFA521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8D919D-C7ED-433F-AD7D-AD8D26E6A755}" type="slidenum">
              <a:rPr lang="es-ES" altLang="es-ES" sz="1200">
                <a:solidFill>
                  <a:schemeClr val="bg1"/>
                </a:solidFill>
              </a:rPr>
              <a:pPr>
                <a:spcBef>
                  <a:spcPct val="0"/>
                </a:spcBef>
                <a:buFontTx/>
                <a:buNone/>
              </a:pPr>
              <a:t>31</a:t>
            </a:fld>
            <a:endParaRPr lang="es-ES" altLang="es-ES" sz="1200">
              <a:solidFill>
                <a:schemeClr val="bg1"/>
              </a:solidFill>
            </a:endParaRPr>
          </a:p>
        </p:txBody>
      </p:sp>
      <p:sp>
        <p:nvSpPr>
          <p:cNvPr id="5" name="1 CuadroTexto">
            <a:extLst>
              <a:ext uri="{FF2B5EF4-FFF2-40B4-BE49-F238E27FC236}">
                <a16:creationId xmlns:a16="http://schemas.microsoft.com/office/drawing/2014/main" id="{6ADD94DB-D62B-4806-B4E3-5D4B22B9AB53}"/>
              </a:ext>
            </a:extLst>
          </p:cNvPr>
          <p:cNvSpPr txBox="1"/>
          <p:nvPr/>
        </p:nvSpPr>
        <p:spPr>
          <a:xfrm>
            <a:off x="263352" y="332656"/>
            <a:ext cx="4896544" cy="584775"/>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3200" dirty="0"/>
              <a:t>  Puntos clave para recordar:</a:t>
            </a:r>
          </a:p>
        </p:txBody>
      </p:sp>
      <p:sp>
        <p:nvSpPr>
          <p:cNvPr id="7" name="Marcador de pie de página 3">
            <a:extLst>
              <a:ext uri="{FF2B5EF4-FFF2-40B4-BE49-F238E27FC236}">
                <a16:creationId xmlns:a16="http://schemas.microsoft.com/office/drawing/2014/main" id="{CC0368A2-969D-474A-8658-038E12579887}"/>
              </a:ext>
            </a:extLst>
          </p:cNvPr>
          <p:cNvSpPr txBox="1">
            <a:spLocks/>
          </p:cNvSpPr>
          <p:nvPr/>
        </p:nvSpPr>
        <p:spPr>
          <a:xfrm>
            <a:off x="4165600" y="6356351"/>
            <a:ext cx="3860800" cy="365125"/>
          </a:xfrm>
          <a:prstGeom prst="rect">
            <a:avLst/>
          </a:prstGeom>
        </p:spPr>
        <p:txBody>
          <a:bodyPr vert="horz" lIns="91440" tIns="45720" rIns="91440" bIns="45720" rtlCol="0" anchor="ctr"/>
          <a:lstStyle>
            <a:defPPr>
              <a:defRPr lang="es-E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es-ES">
                <a:solidFill>
                  <a:schemeClr val="bg1"/>
                </a:solidFill>
              </a:rPr>
              <a:t>Grupo Universidad de la S.E.N.</a:t>
            </a:r>
            <a:endParaRPr lang="es-ES" dirty="0">
              <a:solidFill>
                <a:schemeClr val="bg1"/>
              </a:solidFill>
            </a:endParaRPr>
          </a:p>
        </p:txBody>
      </p:sp>
      <p:sp>
        <p:nvSpPr>
          <p:cNvPr id="8" name="Marcador de número de diapositiva 4">
            <a:extLst>
              <a:ext uri="{FF2B5EF4-FFF2-40B4-BE49-F238E27FC236}">
                <a16:creationId xmlns:a16="http://schemas.microsoft.com/office/drawing/2014/main" id="{E165BF4C-C4B5-49A9-99C3-5DA3DDA38C2C}"/>
              </a:ext>
            </a:extLst>
          </p:cNvPr>
          <p:cNvSpPr txBox="1">
            <a:spLocks/>
          </p:cNvSpPr>
          <p:nvPr/>
        </p:nvSpPr>
        <p:spPr bwMode="auto">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C48D919D-C7ED-433F-AD7D-AD8D26E6A755}" type="slidenum">
              <a:rPr lang="es-ES" altLang="es-ES" sz="1200" smtClean="0">
                <a:solidFill>
                  <a:schemeClr val="bg1"/>
                </a:solidFill>
              </a:rPr>
              <a:pPr>
                <a:spcBef>
                  <a:spcPct val="0"/>
                </a:spcBef>
                <a:buFontTx/>
                <a:buNone/>
              </a:pPr>
              <a:t>31</a:t>
            </a:fld>
            <a:endParaRPr lang="es-ES" altLang="es-ES" sz="1200">
              <a:solidFill>
                <a:schemeClr val="bg1"/>
              </a:solidFill>
            </a:endParaRPr>
          </a:p>
        </p:txBody>
      </p:sp>
      <p:sp>
        <p:nvSpPr>
          <p:cNvPr id="9" name="1 CuadroTexto">
            <a:extLst>
              <a:ext uri="{FF2B5EF4-FFF2-40B4-BE49-F238E27FC236}">
                <a16:creationId xmlns:a16="http://schemas.microsoft.com/office/drawing/2014/main" id="{8D03E3E5-B418-4891-984A-DB9D5FE2A34C}"/>
              </a:ext>
            </a:extLst>
          </p:cNvPr>
          <p:cNvSpPr txBox="1"/>
          <p:nvPr/>
        </p:nvSpPr>
        <p:spPr>
          <a:xfrm>
            <a:off x="263352" y="332656"/>
            <a:ext cx="4896544" cy="584775"/>
          </a:xfrm>
          <a:prstGeom prst="rect">
            <a:avLst/>
          </a:prstGeom>
          <a:ln w="57150">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3200" dirty="0"/>
              <a:t>  Puntos clave para recordar:</a:t>
            </a:r>
          </a:p>
        </p:txBody>
      </p:sp>
      <p:sp>
        <p:nvSpPr>
          <p:cNvPr id="10" name="CuadroTexto 9">
            <a:extLst>
              <a:ext uri="{FF2B5EF4-FFF2-40B4-BE49-F238E27FC236}">
                <a16:creationId xmlns:a16="http://schemas.microsoft.com/office/drawing/2014/main" id="{9F668A6C-D2DE-4AA3-AA05-984F55B60925}"/>
              </a:ext>
            </a:extLst>
          </p:cNvPr>
          <p:cNvSpPr txBox="1"/>
          <p:nvPr/>
        </p:nvSpPr>
        <p:spPr>
          <a:xfrm>
            <a:off x="263352" y="1008982"/>
            <a:ext cx="11737304" cy="5262979"/>
          </a:xfrm>
          <a:prstGeom prst="rect">
            <a:avLst/>
          </a:prstGeom>
          <a:solidFill>
            <a:schemeClr val="tx1">
              <a:lumMod val="95000"/>
            </a:schemeClr>
          </a:solidFill>
        </p:spPr>
        <p:txBody>
          <a:bodyPr wrap="square" rtlCol="0">
            <a:spAutoFit/>
          </a:bodyPr>
          <a:lstStyle/>
          <a:p>
            <a:pPr marL="285750" indent="-285750">
              <a:buFont typeface="Wingdings" panose="05000000000000000000" pitchFamily="2" charset="2"/>
              <a:buChar char="Ø"/>
            </a:pPr>
            <a:endParaRPr lang="es-ES" dirty="0">
              <a:solidFill>
                <a:schemeClr val="bg1"/>
              </a:solidFill>
            </a:endParaRPr>
          </a:p>
          <a:p>
            <a:pPr marL="285750" indent="-285750">
              <a:buFont typeface="Wingdings" panose="05000000000000000000" pitchFamily="2" charset="2"/>
              <a:buChar char="Ø"/>
            </a:pPr>
            <a:r>
              <a:rPr lang="es-ES" sz="2000" dirty="0">
                <a:solidFill>
                  <a:schemeClr val="bg1"/>
                </a:solidFill>
              </a:rPr>
              <a:t>Durante la gestación, se producen diferentes cambios fisiológicos, que debemos conocer para no hacer diagnósticos erróneos. </a:t>
            </a:r>
          </a:p>
          <a:p>
            <a:pPr marL="285750" indent="-285750">
              <a:buFont typeface="Wingdings" panose="05000000000000000000" pitchFamily="2" charset="2"/>
              <a:buChar char="Ø"/>
            </a:pPr>
            <a:r>
              <a:rPr lang="es-ES" sz="2000" dirty="0">
                <a:solidFill>
                  <a:schemeClr val="bg1"/>
                </a:solidFill>
              </a:rPr>
              <a:t>Los trastornos hipertensivos del embarazo, fundamentalmente la preeclampsia grave, conllevan un importante riesgo de morbimortalidad </a:t>
            </a:r>
            <a:r>
              <a:rPr lang="es-ES" sz="2000" dirty="0" err="1">
                <a:solidFill>
                  <a:schemeClr val="bg1"/>
                </a:solidFill>
              </a:rPr>
              <a:t>maternoperinatal</a:t>
            </a:r>
            <a:r>
              <a:rPr lang="es-ES" sz="2000" dirty="0">
                <a:solidFill>
                  <a:schemeClr val="bg1"/>
                </a:solidFill>
              </a:rPr>
              <a:t>. Es preciso su diagnóstico precoz identificando las pacientes con mayor riesgo de presentarlos. </a:t>
            </a:r>
          </a:p>
          <a:p>
            <a:pPr marL="285750" indent="-285750">
              <a:buFont typeface="Wingdings" panose="05000000000000000000" pitchFamily="2" charset="2"/>
              <a:buChar char="Ø"/>
            </a:pPr>
            <a:r>
              <a:rPr lang="es-ES" sz="2000" dirty="0">
                <a:solidFill>
                  <a:schemeClr val="bg1"/>
                </a:solidFill>
              </a:rPr>
              <a:t>Importancia del papel del nefrólogo en su manejo. Estrecha colaboración con el obstetra.</a:t>
            </a:r>
          </a:p>
          <a:p>
            <a:pPr marL="285750" indent="-285750">
              <a:buFont typeface="Wingdings" panose="05000000000000000000" pitchFamily="2" charset="2"/>
              <a:buChar char="Ø"/>
            </a:pPr>
            <a:r>
              <a:rPr lang="es-ES" sz="2000" dirty="0">
                <a:solidFill>
                  <a:schemeClr val="bg1"/>
                </a:solidFill>
              </a:rPr>
              <a:t>La preeclampsia grave y el síndrome HELLP son formas de MAT asociadas al embarazo. Es fundamental diferenciarlos de otras formas de MAT como la PTT o el </a:t>
            </a:r>
            <a:r>
              <a:rPr lang="es-ES" sz="2000" dirty="0" err="1">
                <a:solidFill>
                  <a:schemeClr val="bg1"/>
                </a:solidFill>
              </a:rPr>
              <a:t>SHUa</a:t>
            </a:r>
            <a:r>
              <a:rPr lang="es-ES" sz="2000" dirty="0">
                <a:solidFill>
                  <a:schemeClr val="bg1"/>
                </a:solidFill>
              </a:rPr>
              <a:t>. La evolución tras el parto es clave en el diagnóstico diferencial.</a:t>
            </a:r>
          </a:p>
          <a:p>
            <a:pPr marL="285750" indent="-285750">
              <a:buFont typeface="Wingdings" panose="05000000000000000000" pitchFamily="2" charset="2"/>
              <a:buChar char="Ø"/>
            </a:pPr>
            <a:r>
              <a:rPr lang="es-ES" sz="2000" dirty="0">
                <a:solidFill>
                  <a:schemeClr val="bg1"/>
                </a:solidFill>
              </a:rPr>
              <a:t>El FRA en la embarazada puede ser debido a factores prerrenales, renales o </a:t>
            </a:r>
            <a:r>
              <a:rPr lang="es-ES" sz="2000" dirty="0" err="1">
                <a:solidFill>
                  <a:schemeClr val="bg1"/>
                </a:solidFill>
              </a:rPr>
              <a:t>posrenales</a:t>
            </a:r>
            <a:r>
              <a:rPr lang="es-ES" sz="2000" dirty="0">
                <a:solidFill>
                  <a:schemeClr val="bg1"/>
                </a:solidFill>
              </a:rPr>
              <a:t>, de forma similar a la población general, pero existen situaciones específicas del embarazo como el hígado agudo graso, la preeclampsia, la PTT o el </a:t>
            </a:r>
            <a:r>
              <a:rPr lang="es-ES" sz="2000" dirty="0" err="1">
                <a:solidFill>
                  <a:schemeClr val="bg1"/>
                </a:solidFill>
              </a:rPr>
              <a:t>SHUa</a:t>
            </a:r>
            <a:r>
              <a:rPr lang="es-ES" sz="2000" dirty="0">
                <a:solidFill>
                  <a:schemeClr val="bg1"/>
                </a:solidFill>
              </a:rPr>
              <a:t>, que pueden condicionar su aparición.</a:t>
            </a:r>
          </a:p>
          <a:p>
            <a:pPr marL="285750" indent="-285750">
              <a:buFont typeface="Wingdings" panose="05000000000000000000" pitchFamily="2" charset="2"/>
              <a:buChar char="Ø"/>
            </a:pPr>
            <a:r>
              <a:rPr lang="es-ES" sz="2000" dirty="0">
                <a:solidFill>
                  <a:schemeClr val="bg1"/>
                </a:solidFill>
              </a:rPr>
              <a:t>El embarazo es posible en situación de ERC, diálisis y trasplante. En el caso de pacientes en diálisis, es necesario intensificar la dosis y mantener una situación hemodinámica óptima durante las sesiones.  En el trasplante renal es prioritario revisar la mediación potencialmente lesiva para el feto.  </a:t>
            </a:r>
          </a:p>
          <a:p>
            <a:pPr marL="285750" indent="-285750">
              <a:buFont typeface="Wingdings" panose="05000000000000000000" pitchFamily="2" charset="2"/>
              <a:buChar char="Ø"/>
            </a:pPr>
            <a:endParaRPr lang="es-ES" dirty="0">
              <a:solidFill>
                <a:schemeClr val="bg1"/>
              </a:solidFill>
            </a:endParaRPr>
          </a:p>
        </p:txBody>
      </p:sp>
    </p:spTree>
    <p:extLst>
      <p:ext uri="{BB962C8B-B14F-4D97-AF65-F5344CB8AC3E}">
        <p14:creationId xmlns:p14="http://schemas.microsoft.com/office/powerpoint/2010/main" val="3429193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9CF1FA98-0E14-4326-8645-9C750DDBB7FD}"/>
              </a:ext>
            </a:extLst>
          </p:cNvPr>
          <p:cNvSpPr>
            <a:spLocks noGrp="1"/>
          </p:cNvSpPr>
          <p:nvPr>
            <p:ph type="title"/>
          </p:nvPr>
        </p:nvSpPr>
        <p:spPr>
          <a:xfrm>
            <a:off x="407368" y="332656"/>
            <a:ext cx="4968552" cy="562074"/>
          </a:xfrm>
        </p:spPr>
        <p:style>
          <a:lnRef idx="2">
            <a:schemeClr val="accent1"/>
          </a:lnRef>
          <a:fillRef idx="1">
            <a:schemeClr val="lt1"/>
          </a:fillRef>
          <a:effectRef idx="0">
            <a:schemeClr val="accent1"/>
          </a:effectRef>
          <a:fontRef idx="minor">
            <a:schemeClr val="dk1"/>
          </a:fontRef>
        </p:style>
        <p:txBody>
          <a:bodyPr/>
          <a:lstStyle/>
          <a:p>
            <a:r>
              <a:rPr lang="es-ES" altLang="es-ES" sz="3200" dirty="0">
                <a:solidFill>
                  <a:schemeClr val="bg1"/>
                </a:solidFill>
              </a:rPr>
              <a:t>Bibliografía recomendada</a:t>
            </a:r>
          </a:p>
        </p:txBody>
      </p:sp>
      <p:sp>
        <p:nvSpPr>
          <p:cNvPr id="33795" name="Marcador de contenido 2">
            <a:extLst>
              <a:ext uri="{FF2B5EF4-FFF2-40B4-BE49-F238E27FC236}">
                <a16:creationId xmlns:a16="http://schemas.microsoft.com/office/drawing/2014/main" id="{ED6D3C32-5B4F-4ECC-8BDF-B43012D09E68}"/>
              </a:ext>
            </a:extLst>
          </p:cNvPr>
          <p:cNvSpPr>
            <a:spLocks noGrp="1"/>
          </p:cNvSpPr>
          <p:nvPr>
            <p:ph idx="1"/>
          </p:nvPr>
        </p:nvSpPr>
        <p:spPr>
          <a:xfrm>
            <a:off x="407368" y="1166018"/>
            <a:ext cx="10972800" cy="5359326"/>
          </a:xfrm>
        </p:spPr>
        <p:txBody>
          <a:bodyPr/>
          <a:lstStyle/>
          <a:p>
            <a:pPr>
              <a:buFont typeface="Calibri" panose="020F0502020204030204" pitchFamily="34" charset="0"/>
              <a:buAutoNum type="arabicPeriod"/>
            </a:pPr>
            <a:r>
              <a:rPr lang="es-ES" altLang="es-ES" sz="1800" dirty="0">
                <a:solidFill>
                  <a:schemeClr val="bg1"/>
                </a:solidFill>
              </a:rPr>
              <a:t>Liu D, He W, Li Y, </a:t>
            </a:r>
            <a:r>
              <a:rPr lang="es-ES" altLang="es-ES" sz="1800" dirty="0" err="1">
                <a:solidFill>
                  <a:schemeClr val="bg1"/>
                </a:solidFill>
              </a:rPr>
              <a:t>Xiong</a:t>
            </a:r>
            <a:r>
              <a:rPr lang="es-ES" altLang="es-ES" sz="1800" dirty="0">
                <a:solidFill>
                  <a:schemeClr val="bg1"/>
                </a:solidFill>
              </a:rPr>
              <a:t> M, Wang L, Huang J, et al. </a:t>
            </a:r>
            <a:r>
              <a:rPr lang="es-ES" altLang="es-ES" sz="1800" dirty="0" err="1">
                <a:solidFill>
                  <a:schemeClr val="bg1"/>
                </a:solidFill>
              </a:rPr>
              <a:t>Epidemiology</a:t>
            </a:r>
            <a:r>
              <a:rPr lang="es-ES" altLang="es-ES" sz="1800" dirty="0">
                <a:solidFill>
                  <a:schemeClr val="bg1"/>
                </a:solidFill>
              </a:rPr>
              <a:t> </a:t>
            </a:r>
            <a:r>
              <a:rPr lang="es-ES" altLang="es-ES" sz="1800" dirty="0" err="1">
                <a:solidFill>
                  <a:schemeClr val="bg1"/>
                </a:solidFill>
              </a:rPr>
              <a:t>of</a:t>
            </a:r>
            <a:r>
              <a:rPr lang="es-ES" altLang="es-ES" sz="1800" dirty="0">
                <a:solidFill>
                  <a:schemeClr val="bg1"/>
                </a:solidFill>
              </a:rPr>
              <a:t> acute </a:t>
            </a:r>
            <a:r>
              <a:rPr lang="es-ES" altLang="es-ES" sz="1800" dirty="0" err="1">
                <a:solidFill>
                  <a:schemeClr val="bg1"/>
                </a:solidFill>
              </a:rPr>
              <a:t>kidney</a:t>
            </a:r>
            <a:r>
              <a:rPr lang="es-ES" altLang="es-ES" sz="1800" dirty="0">
                <a:solidFill>
                  <a:schemeClr val="bg1"/>
                </a:solidFill>
              </a:rPr>
              <a:t> </a:t>
            </a:r>
            <a:r>
              <a:rPr lang="es-ES" altLang="es-ES" sz="1800" dirty="0" err="1">
                <a:solidFill>
                  <a:schemeClr val="bg1"/>
                </a:solidFill>
              </a:rPr>
              <a:t>injury</a:t>
            </a:r>
            <a:r>
              <a:rPr lang="es-ES" altLang="es-ES" sz="1800" dirty="0">
                <a:solidFill>
                  <a:schemeClr val="bg1"/>
                </a:solidFill>
              </a:rPr>
              <a:t> in </a:t>
            </a:r>
            <a:r>
              <a:rPr lang="es-ES" altLang="es-ES" sz="1800" dirty="0" err="1">
                <a:solidFill>
                  <a:schemeClr val="bg1"/>
                </a:solidFill>
              </a:rPr>
              <a:t>hospitalized</a:t>
            </a:r>
            <a:r>
              <a:rPr lang="es-ES" altLang="es-ES" sz="1800" dirty="0">
                <a:solidFill>
                  <a:schemeClr val="bg1"/>
                </a:solidFill>
              </a:rPr>
              <a:t> </a:t>
            </a:r>
            <a:r>
              <a:rPr lang="es-ES" altLang="es-ES" sz="1800" dirty="0" err="1">
                <a:solidFill>
                  <a:schemeClr val="bg1"/>
                </a:solidFill>
              </a:rPr>
              <a:t>pregnant</a:t>
            </a:r>
            <a:r>
              <a:rPr lang="es-ES" altLang="es-ES" sz="1800" dirty="0">
                <a:solidFill>
                  <a:schemeClr val="bg1"/>
                </a:solidFill>
              </a:rPr>
              <a:t> </a:t>
            </a:r>
            <a:r>
              <a:rPr lang="es-ES" altLang="es-ES" sz="1800" dirty="0" err="1">
                <a:solidFill>
                  <a:schemeClr val="bg1"/>
                </a:solidFill>
              </a:rPr>
              <a:t>women</a:t>
            </a:r>
            <a:r>
              <a:rPr lang="es-ES" altLang="es-ES" sz="1800" dirty="0">
                <a:solidFill>
                  <a:schemeClr val="bg1"/>
                </a:solidFill>
              </a:rPr>
              <a:t> in China. </a:t>
            </a:r>
            <a:r>
              <a:rPr lang="es-ES" altLang="es-ES" sz="1800" i="1" dirty="0">
                <a:solidFill>
                  <a:schemeClr val="bg1"/>
                </a:solidFill>
              </a:rPr>
              <a:t>BMC </a:t>
            </a:r>
            <a:r>
              <a:rPr lang="es-ES" altLang="es-ES" sz="1800" i="1" dirty="0" err="1">
                <a:solidFill>
                  <a:schemeClr val="bg1"/>
                </a:solidFill>
              </a:rPr>
              <a:t>Nephrol</a:t>
            </a:r>
            <a:r>
              <a:rPr lang="es-ES" altLang="es-ES" sz="1800" i="1" dirty="0">
                <a:solidFill>
                  <a:schemeClr val="bg1"/>
                </a:solidFill>
              </a:rPr>
              <a:t>.</a:t>
            </a:r>
            <a:r>
              <a:rPr lang="es-ES" altLang="es-ES" sz="1800" dirty="0">
                <a:solidFill>
                  <a:schemeClr val="bg1"/>
                </a:solidFill>
              </a:rPr>
              <a:t> (2019) 20:67. </a:t>
            </a:r>
            <a:r>
              <a:rPr lang="es-ES" altLang="es-ES" sz="1800" dirty="0" err="1">
                <a:solidFill>
                  <a:schemeClr val="bg1"/>
                </a:solidFill>
              </a:rPr>
              <a:t>doi</a:t>
            </a:r>
            <a:r>
              <a:rPr lang="es-ES" altLang="es-ES" sz="1800" dirty="0">
                <a:solidFill>
                  <a:schemeClr val="bg1"/>
                </a:solidFill>
              </a:rPr>
              <a:t>: 10.1186/s12882-019-1255-8</a:t>
            </a:r>
          </a:p>
          <a:p>
            <a:pPr>
              <a:buFont typeface="Calibri" panose="020F0502020204030204" pitchFamily="34" charset="0"/>
              <a:buAutoNum type="arabicPeriod"/>
            </a:pPr>
            <a:r>
              <a:rPr lang="es-ES" altLang="es-ES" sz="1800" dirty="0">
                <a:solidFill>
                  <a:schemeClr val="bg1"/>
                </a:solidFill>
              </a:rPr>
              <a:t>ACOG </a:t>
            </a:r>
            <a:r>
              <a:rPr lang="es-ES" altLang="es-ES" sz="1800" dirty="0" err="1">
                <a:solidFill>
                  <a:schemeClr val="bg1"/>
                </a:solidFill>
              </a:rPr>
              <a:t>Practice</a:t>
            </a:r>
            <a:r>
              <a:rPr lang="es-ES" altLang="es-ES" sz="1800" dirty="0">
                <a:solidFill>
                  <a:schemeClr val="bg1"/>
                </a:solidFill>
              </a:rPr>
              <a:t> </a:t>
            </a:r>
            <a:r>
              <a:rPr lang="es-ES" altLang="es-ES" sz="1800" dirty="0" err="1">
                <a:solidFill>
                  <a:schemeClr val="bg1"/>
                </a:solidFill>
              </a:rPr>
              <a:t>Bulletin</a:t>
            </a:r>
            <a:r>
              <a:rPr lang="es-ES" altLang="es-ES" sz="1800" dirty="0">
                <a:solidFill>
                  <a:schemeClr val="bg1"/>
                </a:solidFill>
              </a:rPr>
              <a:t> No. 202: </a:t>
            </a:r>
            <a:r>
              <a:rPr lang="es-ES" altLang="es-ES" sz="1800" dirty="0" err="1">
                <a:solidFill>
                  <a:schemeClr val="bg1"/>
                </a:solidFill>
              </a:rPr>
              <a:t>gestational</a:t>
            </a:r>
            <a:r>
              <a:rPr lang="es-ES" altLang="es-ES" sz="1800" dirty="0">
                <a:solidFill>
                  <a:schemeClr val="bg1"/>
                </a:solidFill>
              </a:rPr>
              <a:t> </a:t>
            </a:r>
            <a:r>
              <a:rPr lang="es-ES" altLang="es-ES" sz="1800" dirty="0" err="1">
                <a:solidFill>
                  <a:schemeClr val="bg1"/>
                </a:solidFill>
              </a:rPr>
              <a:t>hypertension</a:t>
            </a:r>
            <a:r>
              <a:rPr lang="es-ES" altLang="es-ES" sz="1800" dirty="0">
                <a:solidFill>
                  <a:schemeClr val="bg1"/>
                </a:solidFill>
              </a:rPr>
              <a:t> and preeclampsia. </a:t>
            </a:r>
            <a:r>
              <a:rPr lang="es-ES" altLang="es-ES" sz="1800" dirty="0" err="1">
                <a:solidFill>
                  <a:schemeClr val="bg1"/>
                </a:solidFill>
              </a:rPr>
              <a:t>Obstet</a:t>
            </a:r>
            <a:r>
              <a:rPr lang="es-ES" altLang="es-ES" sz="1800" dirty="0">
                <a:solidFill>
                  <a:schemeClr val="bg1"/>
                </a:solidFill>
              </a:rPr>
              <a:t> </a:t>
            </a:r>
            <a:r>
              <a:rPr lang="es-ES" altLang="es-ES" sz="1800" dirty="0" err="1">
                <a:solidFill>
                  <a:schemeClr val="bg1"/>
                </a:solidFill>
              </a:rPr>
              <a:t>Gynecol</a:t>
            </a:r>
            <a:r>
              <a:rPr lang="es-ES" altLang="es-ES" sz="1800" dirty="0">
                <a:solidFill>
                  <a:schemeClr val="bg1"/>
                </a:solidFill>
              </a:rPr>
              <a:t>. (2019) 133:e1–25. </a:t>
            </a:r>
            <a:r>
              <a:rPr lang="es-ES" altLang="es-ES" sz="1800" dirty="0" err="1">
                <a:solidFill>
                  <a:schemeClr val="bg1"/>
                </a:solidFill>
              </a:rPr>
              <a:t>doi</a:t>
            </a:r>
            <a:r>
              <a:rPr lang="es-ES" altLang="es-ES" sz="1800" dirty="0">
                <a:solidFill>
                  <a:schemeClr val="bg1"/>
                </a:solidFill>
              </a:rPr>
              <a:t>: 10.1097/AOG.0000000000003018</a:t>
            </a:r>
          </a:p>
          <a:p>
            <a:pPr>
              <a:buFont typeface="Calibri" panose="020F0502020204030204" pitchFamily="34" charset="0"/>
              <a:buAutoNum type="arabicPeriod"/>
            </a:pPr>
            <a:r>
              <a:rPr lang="es-ES" altLang="es-ES" sz="1800" dirty="0">
                <a:solidFill>
                  <a:schemeClr val="bg1"/>
                </a:solidFill>
              </a:rPr>
              <a:t>Burroughs AK, </a:t>
            </a:r>
            <a:r>
              <a:rPr lang="es-ES" altLang="es-ES" sz="1800" dirty="0" err="1">
                <a:solidFill>
                  <a:schemeClr val="bg1"/>
                </a:solidFill>
              </a:rPr>
              <a:t>Seong</a:t>
            </a:r>
            <a:r>
              <a:rPr lang="es-ES" altLang="es-ES" sz="1800" dirty="0">
                <a:solidFill>
                  <a:schemeClr val="bg1"/>
                </a:solidFill>
              </a:rPr>
              <a:t> NH, </a:t>
            </a:r>
            <a:r>
              <a:rPr lang="es-ES" altLang="es-ES" sz="1800" dirty="0" err="1">
                <a:solidFill>
                  <a:schemeClr val="bg1"/>
                </a:solidFill>
              </a:rPr>
              <a:t>Dojcinov</a:t>
            </a:r>
            <a:r>
              <a:rPr lang="es-ES" altLang="es-ES" sz="1800" dirty="0">
                <a:solidFill>
                  <a:schemeClr val="bg1"/>
                </a:solidFill>
              </a:rPr>
              <a:t> D, </a:t>
            </a:r>
            <a:r>
              <a:rPr lang="es-ES" altLang="es-ES" sz="1800" dirty="0" err="1">
                <a:solidFill>
                  <a:schemeClr val="bg1"/>
                </a:solidFill>
              </a:rPr>
              <a:t>Scheuer</a:t>
            </a:r>
            <a:r>
              <a:rPr lang="es-ES" altLang="es-ES" sz="1800" dirty="0">
                <a:solidFill>
                  <a:schemeClr val="bg1"/>
                </a:solidFill>
              </a:rPr>
              <a:t> P, Sherlock S. </a:t>
            </a:r>
            <a:r>
              <a:rPr lang="es-ES" altLang="es-ES" sz="1800" dirty="0" err="1">
                <a:solidFill>
                  <a:schemeClr val="bg1"/>
                </a:solidFill>
              </a:rPr>
              <a:t>Idiopathic</a:t>
            </a:r>
            <a:r>
              <a:rPr lang="es-ES" altLang="es-ES" sz="1800" dirty="0">
                <a:solidFill>
                  <a:schemeClr val="bg1"/>
                </a:solidFill>
              </a:rPr>
              <a:t> acute </a:t>
            </a:r>
            <a:r>
              <a:rPr lang="es-ES" altLang="es-ES" sz="1800" dirty="0" err="1">
                <a:solidFill>
                  <a:schemeClr val="bg1"/>
                </a:solidFill>
              </a:rPr>
              <a:t>fatty</a:t>
            </a:r>
            <a:r>
              <a:rPr lang="es-ES" altLang="es-ES" sz="1800" dirty="0">
                <a:solidFill>
                  <a:schemeClr val="bg1"/>
                </a:solidFill>
              </a:rPr>
              <a:t> </a:t>
            </a:r>
            <a:r>
              <a:rPr lang="es-ES" altLang="es-ES" sz="1800" dirty="0" err="1">
                <a:solidFill>
                  <a:schemeClr val="bg1"/>
                </a:solidFill>
              </a:rPr>
              <a:t>liver</a:t>
            </a:r>
            <a:r>
              <a:rPr lang="es-ES" altLang="es-ES" sz="1800" dirty="0">
                <a:solidFill>
                  <a:schemeClr val="bg1"/>
                </a:solidFill>
              </a:rPr>
              <a:t> </a:t>
            </a:r>
            <a:r>
              <a:rPr lang="es-ES" altLang="es-ES" sz="1800" dirty="0" err="1">
                <a:solidFill>
                  <a:schemeClr val="bg1"/>
                </a:solidFill>
              </a:rPr>
              <a:t>of</a:t>
            </a:r>
            <a:r>
              <a:rPr lang="es-ES" altLang="es-ES" sz="1800" dirty="0">
                <a:solidFill>
                  <a:schemeClr val="bg1"/>
                </a:solidFill>
              </a:rPr>
              <a:t> </a:t>
            </a:r>
            <a:r>
              <a:rPr lang="es-ES" altLang="es-ES" sz="1800" dirty="0" err="1">
                <a:solidFill>
                  <a:schemeClr val="bg1"/>
                </a:solidFill>
              </a:rPr>
              <a:t>pregnancy</a:t>
            </a:r>
            <a:r>
              <a:rPr lang="es-ES" altLang="es-ES" sz="1800" dirty="0">
                <a:solidFill>
                  <a:schemeClr val="bg1"/>
                </a:solidFill>
              </a:rPr>
              <a:t> in 12 </a:t>
            </a:r>
            <a:r>
              <a:rPr lang="es-ES" altLang="es-ES" sz="1800" dirty="0" err="1">
                <a:solidFill>
                  <a:schemeClr val="bg1"/>
                </a:solidFill>
              </a:rPr>
              <a:t>patients</a:t>
            </a:r>
            <a:r>
              <a:rPr lang="es-ES" altLang="es-ES" sz="1800" dirty="0">
                <a:solidFill>
                  <a:schemeClr val="bg1"/>
                </a:solidFill>
              </a:rPr>
              <a:t>. QJM </a:t>
            </a:r>
            <a:r>
              <a:rPr lang="es-ES" altLang="es-ES" sz="1800" dirty="0" err="1">
                <a:solidFill>
                  <a:schemeClr val="bg1"/>
                </a:solidFill>
              </a:rPr>
              <a:t>Int</a:t>
            </a:r>
            <a:r>
              <a:rPr lang="es-ES" altLang="es-ES" sz="1800" dirty="0">
                <a:solidFill>
                  <a:schemeClr val="bg1"/>
                </a:solidFill>
              </a:rPr>
              <a:t> J </a:t>
            </a:r>
            <a:r>
              <a:rPr lang="es-ES" altLang="es-ES" sz="1800" dirty="0" err="1">
                <a:solidFill>
                  <a:schemeClr val="bg1"/>
                </a:solidFill>
              </a:rPr>
              <a:t>Med</a:t>
            </a:r>
            <a:r>
              <a:rPr lang="es-ES" altLang="es-ES" sz="1800" dirty="0">
                <a:solidFill>
                  <a:schemeClr val="bg1"/>
                </a:solidFill>
              </a:rPr>
              <a:t>. (1982) 204:481–97.</a:t>
            </a:r>
          </a:p>
          <a:p>
            <a:pPr>
              <a:buFont typeface="Calibri" panose="020F0502020204030204" pitchFamily="34" charset="0"/>
              <a:buAutoNum type="arabicPeriod"/>
            </a:pPr>
            <a:r>
              <a:rPr lang="es-ES" altLang="es-ES" sz="1800" dirty="0">
                <a:solidFill>
                  <a:schemeClr val="bg1"/>
                </a:solidFill>
              </a:rPr>
              <a:t>Liu J, </a:t>
            </a:r>
            <a:r>
              <a:rPr lang="es-ES" altLang="es-ES" sz="1800" dirty="0" err="1">
                <a:solidFill>
                  <a:schemeClr val="bg1"/>
                </a:solidFill>
              </a:rPr>
              <a:t>Ghaziani</a:t>
            </a:r>
            <a:r>
              <a:rPr lang="es-ES" altLang="es-ES" sz="1800" dirty="0">
                <a:solidFill>
                  <a:schemeClr val="bg1"/>
                </a:solidFill>
              </a:rPr>
              <a:t> T, Wolf J. Acute </a:t>
            </a:r>
            <a:r>
              <a:rPr lang="es-ES" altLang="es-ES" sz="1800" dirty="0" err="1">
                <a:solidFill>
                  <a:schemeClr val="bg1"/>
                </a:solidFill>
              </a:rPr>
              <a:t>fatty</a:t>
            </a:r>
            <a:r>
              <a:rPr lang="es-ES" altLang="es-ES" sz="1800" dirty="0">
                <a:solidFill>
                  <a:schemeClr val="bg1"/>
                </a:solidFill>
              </a:rPr>
              <a:t> </a:t>
            </a:r>
            <a:r>
              <a:rPr lang="es-ES" altLang="es-ES" sz="1800" dirty="0" err="1">
                <a:solidFill>
                  <a:schemeClr val="bg1"/>
                </a:solidFill>
              </a:rPr>
              <a:t>liver</a:t>
            </a:r>
            <a:r>
              <a:rPr lang="es-ES" altLang="es-ES" sz="1800" dirty="0">
                <a:solidFill>
                  <a:schemeClr val="bg1"/>
                </a:solidFill>
              </a:rPr>
              <a:t> </a:t>
            </a:r>
            <a:r>
              <a:rPr lang="es-ES" altLang="es-ES" sz="1800" dirty="0" err="1">
                <a:solidFill>
                  <a:schemeClr val="bg1"/>
                </a:solidFill>
              </a:rPr>
              <a:t>disease</a:t>
            </a:r>
            <a:r>
              <a:rPr lang="es-ES" altLang="es-ES" sz="1800" dirty="0">
                <a:solidFill>
                  <a:schemeClr val="bg1"/>
                </a:solidFill>
              </a:rPr>
              <a:t> </a:t>
            </a:r>
            <a:r>
              <a:rPr lang="es-ES" altLang="es-ES" sz="1800" dirty="0" err="1">
                <a:solidFill>
                  <a:schemeClr val="bg1"/>
                </a:solidFill>
              </a:rPr>
              <a:t>of</a:t>
            </a:r>
            <a:r>
              <a:rPr lang="es-ES" altLang="es-ES" sz="1800" dirty="0">
                <a:solidFill>
                  <a:schemeClr val="bg1"/>
                </a:solidFill>
              </a:rPr>
              <a:t> </a:t>
            </a:r>
            <a:r>
              <a:rPr lang="es-ES" altLang="es-ES" sz="1800" dirty="0" err="1">
                <a:solidFill>
                  <a:schemeClr val="bg1"/>
                </a:solidFill>
              </a:rPr>
              <a:t>pregnancy</a:t>
            </a:r>
            <a:r>
              <a:rPr lang="es-ES" altLang="es-ES" sz="1800" dirty="0">
                <a:solidFill>
                  <a:schemeClr val="bg1"/>
                </a:solidFill>
              </a:rPr>
              <a:t>: </a:t>
            </a:r>
            <a:r>
              <a:rPr lang="es-ES" altLang="es-ES" sz="1800" dirty="0" err="1">
                <a:solidFill>
                  <a:schemeClr val="bg1"/>
                </a:solidFill>
              </a:rPr>
              <a:t>updates</a:t>
            </a:r>
            <a:r>
              <a:rPr lang="es-ES" altLang="es-ES" sz="1800" dirty="0">
                <a:solidFill>
                  <a:schemeClr val="bg1"/>
                </a:solidFill>
              </a:rPr>
              <a:t> in </a:t>
            </a:r>
            <a:r>
              <a:rPr lang="es-ES" altLang="es-ES" sz="1800" dirty="0" err="1">
                <a:solidFill>
                  <a:schemeClr val="bg1"/>
                </a:solidFill>
              </a:rPr>
              <a:t>pathogenesis</a:t>
            </a:r>
            <a:r>
              <a:rPr lang="es-ES" altLang="es-ES" sz="1800" dirty="0">
                <a:solidFill>
                  <a:schemeClr val="bg1"/>
                </a:solidFill>
              </a:rPr>
              <a:t>, diagnosis, and </a:t>
            </a:r>
            <a:r>
              <a:rPr lang="es-ES" altLang="es-ES" sz="1800" dirty="0" err="1">
                <a:solidFill>
                  <a:schemeClr val="bg1"/>
                </a:solidFill>
              </a:rPr>
              <a:t>management</a:t>
            </a:r>
            <a:r>
              <a:rPr lang="es-ES" altLang="es-ES" sz="1800" dirty="0">
                <a:solidFill>
                  <a:schemeClr val="bg1"/>
                </a:solidFill>
              </a:rPr>
              <a:t>. Am J </a:t>
            </a:r>
            <a:r>
              <a:rPr lang="es-ES" altLang="es-ES" sz="1800" dirty="0" err="1">
                <a:solidFill>
                  <a:schemeClr val="bg1"/>
                </a:solidFill>
              </a:rPr>
              <a:t>Gastroenterol</a:t>
            </a:r>
            <a:r>
              <a:rPr lang="es-ES" altLang="es-ES" sz="1800" dirty="0">
                <a:solidFill>
                  <a:schemeClr val="bg1"/>
                </a:solidFill>
              </a:rPr>
              <a:t>. (2017) 112:838–46. </a:t>
            </a:r>
            <a:r>
              <a:rPr lang="es-ES" altLang="es-ES" sz="1800" dirty="0" err="1">
                <a:solidFill>
                  <a:schemeClr val="bg1"/>
                </a:solidFill>
              </a:rPr>
              <a:t>doi</a:t>
            </a:r>
            <a:r>
              <a:rPr lang="es-ES" altLang="es-ES" sz="1800" dirty="0">
                <a:solidFill>
                  <a:schemeClr val="bg1"/>
                </a:solidFill>
              </a:rPr>
              <a:t>: 10.1038/ajg.2017.54 </a:t>
            </a:r>
          </a:p>
          <a:p>
            <a:pPr>
              <a:buFont typeface="Calibri" panose="020F0502020204030204" pitchFamily="34" charset="0"/>
              <a:buAutoNum type="arabicPeriod"/>
            </a:pPr>
            <a:r>
              <a:rPr lang="es-ES" altLang="es-ES" sz="1800" dirty="0" err="1">
                <a:solidFill>
                  <a:schemeClr val="bg1"/>
                </a:solidFill>
              </a:rPr>
              <a:t>Piccoli</a:t>
            </a:r>
            <a:r>
              <a:rPr lang="es-ES" altLang="es-ES" sz="1800" dirty="0">
                <a:solidFill>
                  <a:schemeClr val="bg1"/>
                </a:solidFill>
              </a:rPr>
              <a:t> GB, </a:t>
            </a:r>
            <a:r>
              <a:rPr lang="es-ES" altLang="es-ES" sz="1800" dirty="0" err="1">
                <a:solidFill>
                  <a:schemeClr val="bg1"/>
                </a:solidFill>
              </a:rPr>
              <a:t>Minelli</a:t>
            </a:r>
            <a:r>
              <a:rPr lang="es-ES" altLang="es-ES" sz="1800" dirty="0">
                <a:solidFill>
                  <a:schemeClr val="bg1"/>
                </a:solidFill>
              </a:rPr>
              <a:t> F, </a:t>
            </a:r>
            <a:r>
              <a:rPr lang="es-ES" altLang="es-ES" sz="1800" dirty="0" err="1">
                <a:solidFill>
                  <a:schemeClr val="bg1"/>
                </a:solidFill>
              </a:rPr>
              <a:t>Versino</a:t>
            </a:r>
            <a:r>
              <a:rPr lang="es-ES" altLang="es-ES" sz="1800" dirty="0">
                <a:solidFill>
                  <a:schemeClr val="bg1"/>
                </a:solidFill>
              </a:rPr>
              <a:t> E, et al. </a:t>
            </a:r>
            <a:r>
              <a:rPr lang="es-ES" altLang="es-ES" sz="1800" dirty="0" err="1">
                <a:solidFill>
                  <a:schemeClr val="bg1"/>
                </a:solidFill>
              </a:rPr>
              <a:t>Pregnancy</a:t>
            </a:r>
            <a:r>
              <a:rPr lang="es-ES" altLang="es-ES" sz="1800" dirty="0">
                <a:solidFill>
                  <a:schemeClr val="bg1"/>
                </a:solidFill>
              </a:rPr>
              <a:t> in </a:t>
            </a:r>
            <a:r>
              <a:rPr lang="es-ES" altLang="es-ES" sz="1800" dirty="0" err="1">
                <a:solidFill>
                  <a:schemeClr val="bg1"/>
                </a:solidFill>
              </a:rPr>
              <a:t>dialysis</a:t>
            </a:r>
            <a:r>
              <a:rPr lang="es-ES" altLang="es-ES" sz="1800" dirty="0">
                <a:solidFill>
                  <a:schemeClr val="bg1"/>
                </a:solidFill>
              </a:rPr>
              <a:t> </a:t>
            </a:r>
            <a:r>
              <a:rPr lang="es-ES" altLang="es-ES" sz="1800" dirty="0" err="1">
                <a:solidFill>
                  <a:schemeClr val="bg1"/>
                </a:solidFill>
              </a:rPr>
              <a:t>patients</a:t>
            </a:r>
            <a:r>
              <a:rPr lang="es-ES" altLang="es-ES" sz="1800" dirty="0">
                <a:solidFill>
                  <a:schemeClr val="bg1"/>
                </a:solidFill>
              </a:rPr>
              <a:t> in </a:t>
            </a:r>
            <a:r>
              <a:rPr lang="es-ES" altLang="es-ES" sz="1800" dirty="0" err="1">
                <a:solidFill>
                  <a:schemeClr val="bg1"/>
                </a:solidFill>
              </a:rPr>
              <a:t>the</a:t>
            </a:r>
            <a:r>
              <a:rPr lang="es-ES" altLang="es-ES" sz="1800" dirty="0">
                <a:solidFill>
                  <a:schemeClr val="bg1"/>
                </a:solidFill>
              </a:rPr>
              <a:t> new </a:t>
            </a:r>
            <a:r>
              <a:rPr lang="es-ES" altLang="es-ES" sz="1800" dirty="0" err="1">
                <a:solidFill>
                  <a:schemeClr val="bg1"/>
                </a:solidFill>
              </a:rPr>
              <a:t>millennium</a:t>
            </a:r>
            <a:r>
              <a:rPr lang="es-ES" altLang="es-ES" sz="1800" dirty="0">
                <a:solidFill>
                  <a:schemeClr val="bg1"/>
                </a:solidFill>
              </a:rPr>
              <a:t>: a </a:t>
            </a:r>
            <a:r>
              <a:rPr lang="es-ES" altLang="es-ES" sz="1800" dirty="0" err="1">
                <a:solidFill>
                  <a:schemeClr val="bg1"/>
                </a:solidFill>
              </a:rPr>
              <a:t>systematic</a:t>
            </a:r>
            <a:r>
              <a:rPr lang="es-ES" altLang="es-ES" sz="1800" dirty="0">
                <a:solidFill>
                  <a:schemeClr val="bg1"/>
                </a:solidFill>
              </a:rPr>
              <a:t> </a:t>
            </a:r>
            <a:r>
              <a:rPr lang="es-ES" altLang="es-ES" sz="1800" dirty="0" err="1">
                <a:solidFill>
                  <a:schemeClr val="bg1"/>
                </a:solidFill>
              </a:rPr>
              <a:t>review</a:t>
            </a:r>
            <a:r>
              <a:rPr lang="es-ES" altLang="es-ES" sz="1800" dirty="0">
                <a:solidFill>
                  <a:schemeClr val="bg1"/>
                </a:solidFill>
              </a:rPr>
              <a:t> and meta-</a:t>
            </a:r>
            <a:r>
              <a:rPr lang="es-ES" altLang="es-ES" sz="1800" dirty="0" err="1">
                <a:solidFill>
                  <a:schemeClr val="bg1"/>
                </a:solidFill>
              </a:rPr>
              <a:t>regression</a:t>
            </a:r>
            <a:r>
              <a:rPr lang="es-ES" altLang="es-ES" sz="1800" dirty="0">
                <a:solidFill>
                  <a:schemeClr val="bg1"/>
                </a:solidFill>
              </a:rPr>
              <a:t> </a:t>
            </a:r>
            <a:r>
              <a:rPr lang="es-ES" altLang="es-ES" sz="1800" dirty="0" err="1">
                <a:solidFill>
                  <a:schemeClr val="bg1"/>
                </a:solidFill>
              </a:rPr>
              <a:t>analysis</a:t>
            </a:r>
            <a:r>
              <a:rPr lang="es-ES" altLang="es-ES" sz="1800" dirty="0">
                <a:solidFill>
                  <a:schemeClr val="bg1"/>
                </a:solidFill>
              </a:rPr>
              <a:t> </a:t>
            </a:r>
            <a:r>
              <a:rPr lang="es-ES" altLang="es-ES" sz="1800" dirty="0" err="1">
                <a:solidFill>
                  <a:schemeClr val="bg1"/>
                </a:solidFill>
              </a:rPr>
              <a:t>correlating</a:t>
            </a:r>
            <a:r>
              <a:rPr lang="es-ES" altLang="es-ES" sz="1800" dirty="0">
                <a:solidFill>
                  <a:schemeClr val="bg1"/>
                </a:solidFill>
              </a:rPr>
              <a:t> </a:t>
            </a:r>
            <a:r>
              <a:rPr lang="es-ES" altLang="es-ES" sz="1800" dirty="0" err="1">
                <a:solidFill>
                  <a:schemeClr val="bg1"/>
                </a:solidFill>
              </a:rPr>
              <a:t>dialysis</a:t>
            </a:r>
            <a:r>
              <a:rPr lang="es-ES" altLang="es-ES" sz="1800" dirty="0">
                <a:solidFill>
                  <a:schemeClr val="bg1"/>
                </a:solidFill>
              </a:rPr>
              <a:t> </a:t>
            </a:r>
            <a:r>
              <a:rPr lang="es-ES" altLang="es-ES" sz="1800" dirty="0" err="1">
                <a:solidFill>
                  <a:schemeClr val="bg1"/>
                </a:solidFill>
              </a:rPr>
              <a:t>schedules</a:t>
            </a:r>
            <a:r>
              <a:rPr lang="es-ES" altLang="es-ES" sz="1800" dirty="0">
                <a:solidFill>
                  <a:schemeClr val="bg1"/>
                </a:solidFill>
              </a:rPr>
              <a:t> and </a:t>
            </a:r>
            <a:r>
              <a:rPr lang="es-ES" altLang="es-ES" sz="1800" dirty="0" err="1">
                <a:solidFill>
                  <a:schemeClr val="bg1"/>
                </a:solidFill>
              </a:rPr>
              <a:t>pregnancy</a:t>
            </a:r>
            <a:r>
              <a:rPr lang="es-ES" altLang="es-ES" sz="1800" dirty="0">
                <a:solidFill>
                  <a:schemeClr val="bg1"/>
                </a:solidFill>
              </a:rPr>
              <a:t> </a:t>
            </a:r>
            <a:r>
              <a:rPr lang="es-ES" altLang="es-ES" sz="1800" dirty="0" err="1">
                <a:solidFill>
                  <a:schemeClr val="bg1"/>
                </a:solidFill>
              </a:rPr>
              <a:t>outcomes</a:t>
            </a:r>
            <a:r>
              <a:rPr lang="es-ES" altLang="es-ES" sz="1800" dirty="0">
                <a:solidFill>
                  <a:schemeClr val="bg1"/>
                </a:solidFill>
              </a:rPr>
              <a:t>. </a:t>
            </a:r>
            <a:r>
              <a:rPr lang="es-ES" altLang="es-ES" sz="1800" dirty="0" err="1">
                <a:solidFill>
                  <a:schemeClr val="bg1"/>
                </a:solidFill>
              </a:rPr>
              <a:t>Nephrol</a:t>
            </a:r>
            <a:r>
              <a:rPr lang="es-ES" altLang="es-ES" sz="1800" dirty="0">
                <a:solidFill>
                  <a:schemeClr val="bg1"/>
                </a:solidFill>
              </a:rPr>
              <a:t> Dial </a:t>
            </a:r>
            <a:r>
              <a:rPr lang="es-ES" altLang="es-ES" sz="1800" dirty="0" err="1">
                <a:solidFill>
                  <a:schemeClr val="bg1"/>
                </a:solidFill>
              </a:rPr>
              <a:t>Transplant</a:t>
            </a:r>
            <a:r>
              <a:rPr lang="es-ES" altLang="es-ES" sz="1800" dirty="0">
                <a:solidFill>
                  <a:schemeClr val="bg1"/>
                </a:solidFill>
              </a:rPr>
              <a:t>. 2016;31(11).</a:t>
            </a:r>
          </a:p>
          <a:p>
            <a:pPr>
              <a:buFont typeface="Calibri" panose="020F0502020204030204" pitchFamily="34" charset="0"/>
              <a:buAutoNum type="arabicPeriod"/>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Brown, MA, Magee LA, Kenny LC,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Karumanchi</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SA, et 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International Society for the Study of Hypertension in Pregnancy (ISSHP):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Hypertensive Disorders of Pregnancy: ISSHP Classification, Diagnosis, and Management Recommendations for International Practice. Hypertension 2018; 72: 24–43.</a:t>
            </a:r>
            <a:endPar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Calibri" panose="020F0502020204030204" pitchFamily="34"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National Guideline Alliance (UK). Hypertension in Pregnancy: Diagnosis and Management (NG133). </a:t>
            </a: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Available</a:t>
            </a: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online</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https://www.nice.org.uk/guidance/ng13</a:t>
            </a:r>
            <a:endParaRPr lang="es-E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Calibri" panose="020F0502020204030204" pitchFamily="34" charset="0"/>
              <a:buAutoNum type="arabicPeriod"/>
            </a:pPr>
            <a:r>
              <a:rPr lang="es-ES" sz="1800" dirty="0">
                <a:solidFill>
                  <a:schemeClr val="bg1"/>
                </a:solidFill>
              </a:rPr>
              <a:t>P. Rodríguez Benítez. Guía NICE 2019 sobre los trastornos hipertensivos del embarazo. La visión del Nefrólogo. Nefro Plus 2020;12(1):1-5</a:t>
            </a:r>
          </a:p>
        </p:txBody>
      </p:sp>
      <p:sp>
        <p:nvSpPr>
          <p:cNvPr id="4" name="Marcador de pie de página 3">
            <a:extLst>
              <a:ext uri="{FF2B5EF4-FFF2-40B4-BE49-F238E27FC236}">
                <a16:creationId xmlns:a16="http://schemas.microsoft.com/office/drawing/2014/main" id="{95A3C24A-2871-4114-A0B4-EC1EF570B28C}"/>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3797" name="Marcador de número de diapositiva 4">
            <a:extLst>
              <a:ext uri="{FF2B5EF4-FFF2-40B4-BE49-F238E27FC236}">
                <a16:creationId xmlns:a16="http://schemas.microsoft.com/office/drawing/2014/main" id="{2DA16DC7-3DC1-4A18-8D31-ECEFC65339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B64E0E-109C-46F4-94A1-C8EE3F27661D}" type="slidenum">
              <a:rPr lang="es-ES" altLang="es-ES" sz="1200" smtClean="0">
                <a:solidFill>
                  <a:schemeClr val="bg1"/>
                </a:solidFill>
              </a:rPr>
              <a:pPr>
                <a:spcBef>
                  <a:spcPct val="0"/>
                </a:spcBef>
                <a:buFontTx/>
                <a:buNone/>
              </a:pPr>
              <a:t>32</a:t>
            </a:fld>
            <a:endParaRPr lang="es-ES" altLang="es-ES"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4</a:t>
            </a:fld>
            <a:endParaRPr lang="es-ES" altLang="es-ES" sz="1200">
              <a:solidFill>
                <a:schemeClr val="bg1"/>
              </a:solidFill>
            </a:endParaRPr>
          </a:p>
        </p:txBody>
      </p:sp>
      <p:sp>
        <p:nvSpPr>
          <p:cNvPr id="7" name="Título 1">
            <a:extLst>
              <a:ext uri="{FF2B5EF4-FFF2-40B4-BE49-F238E27FC236}">
                <a16:creationId xmlns:a16="http://schemas.microsoft.com/office/drawing/2014/main" id="{D51C2CAF-F2F3-41A0-9A69-A81A6C7BB147}"/>
              </a:ext>
            </a:extLst>
          </p:cNvPr>
          <p:cNvSpPr>
            <a:spLocks noGrp="1"/>
          </p:cNvSpPr>
          <p:nvPr>
            <p:ph type="title"/>
          </p:nvPr>
        </p:nvSpPr>
        <p:spPr>
          <a:xfrm>
            <a:off x="1055440" y="274638"/>
            <a:ext cx="10526960" cy="1143000"/>
          </a:xfrm>
        </p:spPr>
        <p:style>
          <a:lnRef idx="2">
            <a:schemeClr val="accent1"/>
          </a:lnRef>
          <a:fillRef idx="1">
            <a:schemeClr val="lt1"/>
          </a:fillRef>
          <a:effectRef idx="0">
            <a:schemeClr val="accent1"/>
          </a:effectRef>
          <a:fontRef idx="minor">
            <a:schemeClr val="dk1"/>
          </a:fontRef>
        </p:style>
        <p:txBody>
          <a:bodyPr/>
          <a:lstStyle/>
          <a:p>
            <a:r>
              <a:rPr lang="es-ES" altLang="es-ES" sz="3600" dirty="0">
                <a:solidFill>
                  <a:schemeClr val="bg1"/>
                </a:solidFill>
                <a:latin typeface="Arial" panose="020B0604020202020204" pitchFamily="34" charset="0"/>
                <a:cs typeface="Arial" panose="020B0604020202020204" pitchFamily="34" charset="0"/>
              </a:rPr>
              <a:t>CAMBIOS FISIOLOGICOS EN EL EMBARAZO</a:t>
            </a:r>
          </a:p>
        </p:txBody>
      </p:sp>
      <p:sp>
        <p:nvSpPr>
          <p:cNvPr id="8" name="Marcador de contenido 2">
            <a:extLst>
              <a:ext uri="{FF2B5EF4-FFF2-40B4-BE49-F238E27FC236}">
                <a16:creationId xmlns:a16="http://schemas.microsoft.com/office/drawing/2014/main" id="{F5E03842-FA39-4B71-8409-4FB3D6A96C22}"/>
              </a:ext>
            </a:extLst>
          </p:cNvPr>
          <p:cNvSpPr>
            <a:spLocks noGrp="1"/>
          </p:cNvSpPr>
          <p:nvPr>
            <p:ph idx="1"/>
          </p:nvPr>
        </p:nvSpPr>
        <p:spPr>
          <a:xfrm>
            <a:off x="609600" y="1798638"/>
            <a:ext cx="7215188" cy="4222650"/>
          </a:xfrm>
          <a:solidFill>
            <a:schemeClr val="tx1">
              <a:lumMod val="95000"/>
            </a:schemeClr>
          </a:solidFill>
        </p:spPr>
        <p:txBody>
          <a:bodyPr/>
          <a:lstStyle/>
          <a:p>
            <a:pPr marL="0" indent="0">
              <a:buFont typeface="Arial" panose="020B0604020202020204" pitchFamily="34" charset="0"/>
              <a:buNone/>
              <a:defRPr/>
            </a:pPr>
            <a:r>
              <a:rPr lang="es-ES" altLang="es-ES" sz="2400" b="1" u="sng" dirty="0">
                <a:solidFill>
                  <a:srgbClr val="C00000"/>
                </a:solidFill>
              </a:rPr>
              <a:t>2.- CAMBIOS HEMODINÁMICOS RENALES </a:t>
            </a:r>
          </a:p>
          <a:p>
            <a:pPr>
              <a:buFontTx/>
              <a:buChar char="-"/>
              <a:defRPr/>
            </a:pPr>
            <a:r>
              <a:rPr lang="es-ES" altLang="es-ES" sz="1800" dirty="0">
                <a:solidFill>
                  <a:schemeClr val="bg1"/>
                </a:solidFill>
              </a:rPr>
              <a:t>Vasodilatación renal: </a:t>
            </a:r>
            <a:r>
              <a:rPr lang="es-ES" altLang="es-ES" sz="1800" dirty="0" err="1">
                <a:solidFill>
                  <a:schemeClr val="bg1"/>
                </a:solidFill>
              </a:rPr>
              <a:t>via</a:t>
            </a:r>
            <a:r>
              <a:rPr lang="es-ES" altLang="es-ES" sz="1800" dirty="0">
                <a:solidFill>
                  <a:schemeClr val="bg1"/>
                </a:solidFill>
              </a:rPr>
              <a:t> </a:t>
            </a:r>
            <a:r>
              <a:rPr lang="es-ES" altLang="es-ES" sz="1800" dirty="0" err="1">
                <a:solidFill>
                  <a:schemeClr val="bg1"/>
                </a:solidFill>
              </a:rPr>
              <a:t>relaxina</a:t>
            </a:r>
            <a:r>
              <a:rPr lang="es-ES" altLang="es-ES" sz="1800" dirty="0">
                <a:solidFill>
                  <a:schemeClr val="bg1"/>
                </a:solidFill>
              </a:rPr>
              <a:t> y oxido nítrico dependiente</a:t>
            </a:r>
          </a:p>
          <a:p>
            <a:pPr>
              <a:buFontTx/>
              <a:buChar char="-"/>
              <a:defRPr/>
            </a:pPr>
            <a:r>
              <a:rPr lang="es-ES" altLang="es-ES" sz="1800" dirty="0">
                <a:solidFill>
                  <a:schemeClr val="bg1"/>
                </a:solidFill>
              </a:rPr>
              <a:t>Incremento del flujo plasmático renal efectivo</a:t>
            </a:r>
          </a:p>
          <a:p>
            <a:pPr>
              <a:buFontTx/>
              <a:buChar char="-"/>
              <a:defRPr/>
            </a:pPr>
            <a:r>
              <a:rPr lang="es-ES" altLang="es-ES" sz="1800" dirty="0">
                <a:solidFill>
                  <a:schemeClr val="bg1"/>
                </a:solidFill>
              </a:rPr>
              <a:t>Hiperfiltración glomerular</a:t>
            </a:r>
          </a:p>
          <a:p>
            <a:pPr>
              <a:buFontTx/>
              <a:buChar char="-"/>
              <a:defRPr/>
            </a:pPr>
            <a:r>
              <a:rPr lang="es-ES" altLang="es-ES" sz="1800" dirty="0">
                <a:solidFill>
                  <a:schemeClr val="bg1"/>
                </a:solidFill>
              </a:rPr>
              <a:t>Aumento del filtrado glomerular de hasta un 50% lo que conlleva descenso de los niveles plasmáticos de urea y creatinina, y proteinuria leve por la hiperfiltracion (inferior a 300 mg/24h)</a:t>
            </a:r>
          </a:p>
          <a:p>
            <a:pPr>
              <a:buFontTx/>
              <a:buChar char="-"/>
              <a:defRPr/>
            </a:pPr>
            <a:r>
              <a:rPr lang="es-ES" altLang="es-ES" sz="1800" dirty="0">
                <a:solidFill>
                  <a:schemeClr val="bg1"/>
                </a:solidFill>
              </a:rPr>
              <a:t>Estimulación del sistema renina-angiotensina-aldosterona (SRAA) por aumento de la renina y </a:t>
            </a:r>
            <a:r>
              <a:rPr lang="es-ES" altLang="es-ES" sz="1800" dirty="0" err="1">
                <a:solidFill>
                  <a:schemeClr val="bg1"/>
                </a:solidFill>
              </a:rPr>
              <a:t>angiotensinogeno</a:t>
            </a:r>
            <a:r>
              <a:rPr lang="es-ES" altLang="es-ES" sz="1800" dirty="0">
                <a:solidFill>
                  <a:schemeClr val="bg1"/>
                </a:solidFill>
              </a:rPr>
              <a:t>. La angiotensina II (AII) incrementa la síntesis de progesterona y PGE2 y esta aumenta el flujo plasmático renal, por lo que la AII no tiene acción vasoconstrictora a nivel renal ni placentario. </a:t>
            </a:r>
          </a:p>
          <a:p>
            <a:pPr>
              <a:buFontTx/>
              <a:buChar char="-"/>
              <a:defRPr/>
            </a:pPr>
            <a:r>
              <a:rPr lang="es-ES" altLang="es-ES" sz="1800" dirty="0">
                <a:solidFill>
                  <a:schemeClr val="bg1"/>
                </a:solidFill>
              </a:rPr>
              <a:t>Aumento de la síntesis de prostaglandinas por los tejidos placentarios. </a:t>
            </a:r>
          </a:p>
          <a:p>
            <a:pPr marL="0" indent="0">
              <a:buFont typeface="Arial" panose="020B0604020202020204" pitchFamily="34" charset="0"/>
              <a:buNone/>
              <a:defRPr/>
            </a:pPr>
            <a:endParaRPr lang="es-ES" altLang="es-ES" sz="1800" dirty="0">
              <a:solidFill>
                <a:schemeClr val="bg1"/>
              </a:solidFill>
            </a:endParaRPr>
          </a:p>
          <a:p>
            <a:pPr marL="0" indent="0">
              <a:buFont typeface="Arial" panose="020B0604020202020204" pitchFamily="34" charset="0"/>
              <a:buNone/>
              <a:defRPr/>
            </a:pPr>
            <a:endParaRPr lang="es-ES" altLang="es-ES" sz="1800" dirty="0">
              <a:solidFill>
                <a:schemeClr val="bg1"/>
              </a:solidFill>
            </a:endParaRPr>
          </a:p>
        </p:txBody>
      </p:sp>
      <p:pic>
        <p:nvPicPr>
          <p:cNvPr id="12" name="Picture 7" descr="SODIO, PROTEINURIA Y ENFERMEDAD RENAL CRÓNICA - PDF Free Download">
            <a:extLst>
              <a:ext uri="{FF2B5EF4-FFF2-40B4-BE49-F238E27FC236}">
                <a16:creationId xmlns:a16="http://schemas.microsoft.com/office/drawing/2014/main" id="{FEFF1C37-97D0-4401-BD6F-A3788953E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1989138"/>
            <a:ext cx="3659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E.N. Nefrología (@SENefrologia) | Twitter">
            <a:extLst>
              <a:ext uri="{FF2B5EF4-FFF2-40B4-BE49-F238E27FC236}">
                <a16:creationId xmlns:a16="http://schemas.microsoft.com/office/drawing/2014/main" id="{0BAC2BB9-5819-4F87-85F6-59F003D8F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1"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p:txBody>
          <a:bodyPr/>
          <a:lstStyle/>
          <a:p>
            <a:pPr>
              <a:defRPr/>
            </a:pPr>
            <a:r>
              <a:rPr lang="es-ES" dirty="0">
                <a:solidFill>
                  <a:schemeClr val="bg1"/>
                </a:solidFill>
              </a:rPr>
              <a:t>Grupo Universidad de la S.E.N.</a:t>
            </a:r>
          </a:p>
        </p:txBody>
      </p:sp>
    </p:spTree>
    <p:extLst>
      <p:ext uri="{BB962C8B-B14F-4D97-AF65-F5344CB8AC3E}">
        <p14:creationId xmlns:p14="http://schemas.microsoft.com/office/powerpoint/2010/main" val="224355880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5</a:t>
            </a:fld>
            <a:endParaRPr lang="es-ES" altLang="es-ES" sz="1200">
              <a:solidFill>
                <a:schemeClr val="bg1"/>
              </a:solidFill>
            </a:endParaRPr>
          </a:p>
        </p:txBody>
      </p:sp>
      <p:sp>
        <p:nvSpPr>
          <p:cNvPr id="7" name="Título 1">
            <a:extLst>
              <a:ext uri="{FF2B5EF4-FFF2-40B4-BE49-F238E27FC236}">
                <a16:creationId xmlns:a16="http://schemas.microsoft.com/office/drawing/2014/main" id="{12AFD459-5BE9-4E20-95D2-46FCE6D61D3F}"/>
              </a:ext>
            </a:extLst>
          </p:cNvPr>
          <p:cNvSpPr>
            <a:spLocks noGrp="1"/>
          </p:cNvSpPr>
          <p:nvPr>
            <p:ph type="title"/>
          </p:nvPr>
        </p:nvSpPr>
        <p:spPr>
          <a:xfrm>
            <a:off x="1055440" y="274638"/>
            <a:ext cx="10526960" cy="778098"/>
          </a:xfrm>
        </p:spPr>
        <p:style>
          <a:lnRef idx="2">
            <a:schemeClr val="accent1"/>
          </a:lnRef>
          <a:fillRef idx="1">
            <a:schemeClr val="lt1"/>
          </a:fillRef>
          <a:effectRef idx="0">
            <a:schemeClr val="accent1"/>
          </a:effectRef>
          <a:fontRef idx="minor">
            <a:schemeClr val="dk1"/>
          </a:fontRef>
        </p:style>
        <p:txBody>
          <a:bodyPr/>
          <a:lstStyle/>
          <a:p>
            <a:r>
              <a:rPr lang="es-ES" altLang="es-ES" sz="3600" dirty="0">
                <a:solidFill>
                  <a:schemeClr val="bg1"/>
                </a:solidFill>
                <a:latin typeface="Arial" panose="020B0604020202020204" pitchFamily="34" charset="0"/>
                <a:cs typeface="Arial" panose="020B0604020202020204" pitchFamily="34" charset="0"/>
              </a:rPr>
              <a:t>CAMBIOS FISIOLOGICOS EN EL EMBARAZO</a:t>
            </a:r>
          </a:p>
        </p:txBody>
      </p:sp>
      <p:sp>
        <p:nvSpPr>
          <p:cNvPr id="8" name="Marcador de contenido 2">
            <a:extLst>
              <a:ext uri="{FF2B5EF4-FFF2-40B4-BE49-F238E27FC236}">
                <a16:creationId xmlns:a16="http://schemas.microsoft.com/office/drawing/2014/main" id="{6D614904-2376-49C0-8635-53E0B5552B3E}"/>
              </a:ext>
            </a:extLst>
          </p:cNvPr>
          <p:cNvSpPr>
            <a:spLocks noGrp="1"/>
          </p:cNvSpPr>
          <p:nvPr>
            <p:ph idx="1"/>
          </p:nvPr>
        </p:nvSpPr>
        <p:spPr>
          <a:xfrm>
            <a:off x="4118694" y="1225550"/>
            <a:ext cx="7354887" cy="5130799"/>
          </a:xfrm>
          <a:solidFill>
            <a:schemeClr val="tx1">
              <a:lumMod val="95000"/>
            </a:schemeClr>
          </a:solidFill>
        </p:spPr>
        <p:txBody>
          <a:bodyPr/>
          <a:lstStyle/>
          <a:p>
            <a:pPr marL="0" indent="0">
              <a:buFont typeface="Arial" panose="020B0604020202020204" pitchFamily="34" charset="0"/>
              <a:buNone/>
            </a:pPr>
            <a:r>
              <a:rPr lang="es-ES" altLang="es-ES" sz="2400" b="1" u="sng" dirty="0">
                <a:solidFill>
                  <a:srgbClr val="C00000"/>
                </a:solidFill>
              </a:rPr>
              <a:t>3.- CAMBIOS TUBULARES</a:t>
            </a:r>
            <a:r>
              <a:rPr lang="es-ES" altLang="es-ES" sz="2400" u="sng" dirty="0">
                <a:solidFill>
                  <a:srgbClr val="C00000"/>
                </a:solidFill>
              </a:rPr>
              <a:t>: </a:t>
            </a:r>
          </a:p>
          <a:p>
            <a:pPr lvl="1"/>
            <a:r>
              <a:rPr lang="es-ES" altLang="es-ES" sz="1600" u="sng" dirty="0">
                <a:solidFill>
                  <a:schemeClr val="bg1"/>
                </a:solidFill>
              </a:rPr>
              <a:t>NATREMIA</a:t>
            </a:r>
            <a:r>
              <a:rPr lang="es-ES" altLang="es-ES" sz="1600" dirty="0">
                <a:solidFill>
                  <a:schemeClr val="bg1"/>
                </a:solidFill>
              </a:rPr>
              <a:t>: Incremento en el balance neto total de sodio pero con descenso de los niveles séricos por dilución. </a:t>
            </a:r>
          </a:p>
          <a:p>
            <a:pPr lvl="2"/>
            <a:r>
              <a:rPr lang="es-ES" altLang="es-ES" sz="1600" dirty="0">
                <a:solidFill>
                  <a:schemeClr val="bg1"/>
                </a:solidFill>
              </a:rPr>
              <a:t>Favorecedores de </a:t>
            </a:r>
            <a:r>
              <a:rPr lang="es-ES" altLang="es-ES" sz="1600" dirty="0" err="1">
                <a:solidFill>
                  <a:schemeClr val="bg1"/>
                </a:solidFill>
              </a:rPr>
              <a:t>natriuresis</a:t>
            </a:r>
            <a:r>
              <a:rPr lang="es-ES" altLang="es-ES" sz="1600" dirty="0">
                <a:solidFill>
                  <a:schemeClr val="bg1"/>
                </a:solidFill>
              </a:rPr>
              <a:t>: </a:t>
            </a:r>
            <a:r>
              <a:rPr lang="es-ES" altLang="es-ES" sz="1600" dirty="0" err="1">
                <a:solidFill>
                  <a:schemeClr val="bg1"/>
                </a:solidFill>
              </a:rPr>
              <a:t>hiperfiltración</a:t>
            </a:r>
            <a:r>
              <a:rPr lang="es-ES" altLang="es-ES" sz="1600" dirty="0">
                <a:solidFill>
                  <a:schemeClr val="bg1"/>
                </a:solidFill>
              </a:rPr>
              <a:t>, péptido natriurético atrial y progesterona</a:t>
            </a:r>
          </a:p>
          <a:p>
            <a:pPr lvl="2"/>
            <a:r>
              <a:rPr lang="es-ES" altLang="es-ES" sz="1600" dirty="0">
                <a:solidFill>
                  <a:schemeClr val="bg1"/>
                </a:solidFill>
              </a:rPr>
              <a:t>Favorecedores de retención de sodio: aldosterona y </a:t>
            </a:r>
            <a:r>
              <a:rPr lang="es-ES" altLang="es-ES" sz="1600" dirty="0" err="1">
                <a:solidFill>
                  <a:schemeClr val="bg1"/>
                </a:solidFill>
              </a:rPr>
              <a:t>desoxycortisterona</a:t>
            </a:r>
            <a:endParaRPr lang="es-ES" altLang="es-ES" sz="1600" dirty="0">
              <a:solidFill>
                <a:srgbClr val="000000"/>
              </a:solidFill>
            </a:endParaRPr>
          </a:p>
          <a:p>
            <a:pPr lvl="1"/>
            <a:r>
              <a:rPr lang="es-ES" altLang="es-ES" sz="1600" u="sng" dirty="0">
                <a:solidFill>
                  <a:schemeClr val="bg1"/>
                </a:solidFill>
              </a:rPr>
              <a:t>POTASIO</a:t>
            </a:r>
            <a:r>
              <a:rPr lang="es-ES" altLang="es-ES" sz="1600" dirty="0">
                <a:solidFill>
                  <a:schemeClr val="bg1"/>
                </a:solidFill>
              </a:rPr>
              <a:t>: a pesar del aumento de la aldosterona puede estar elevado por el efecto mineralocorticoide de </a:t>
            </a:r>
            <a:r>
              <a:rPr lang="es-ES" altLang="es-ES" sz="1600" dirty="0" err="1">
                <a:solidFill>
                  <a:schemeClr val="bg1"/>
                </a:solidFill>
              </a:rPr>
              <a:t>de</a:t>
            </a:r>
            <a:r>
              <a:rPr lang="es-ES" altLang="es-ES" sz="1600" dirty="0">
                <a:solidFill>
                  <a:schemeClr val="bg1"/>
                </a:solidFill>
              </a:rPr>
              <a:t>  la progesterona </a:t>
            </a:r>
          </a:p>
          <a:p>
            <a:pPr lvl="1"/>
            <a:r>
              <a:rPr lang="es-ES" altLang="es-ES" sz="1600" u="sng" dirty="0">
                <a:solidFill>
                  <a:schemeClr val="bg1"/>
                </a:solidFill>
              </a:rPr>
              <a:t>GLUCOSURIA</a:t>
            </a:r>
            <a:r>
              <a:rPr lang="es-ES" altLang="es-ES" sz="1600" dirty="0">
                <a:solidFill>
                  <a:schemeClr val="bg1"/>
                </a:solidFill>
              </a:rPr>
              <a:t> leve: 70% de los casos (no precursora de DM)</a:t>
            </a:r>
          </a:p>
          <a:p>
            <a:pPr lvl="2"/>
            <a:r>
              <a:rPr lang="es-ES" altLang="es-ES" sz="1600" dirty="0">
                <a:solidFill>
                  <a:schemeClr val="bg1"/>
                </a:solidFill>
              </a:rPr>
              <a:t>Aumento de la carga filtrada de glucosa</a:t>
            </a:r>
          </a:p>
          <a:p>
            <a:pPr lvl="2"/>
            <a:r>
              <a:rPr lang="es-ES" altLang="es-ES" sz="1600" dirty="0">
                <a:solidFill>
                  <a:schemeClr val="bg1"/>
                </a:solidFill>
              </a:rPr>
              <a:t>Anormalidad en la reabsorción tubular</a:t>
            </a:r>
          </a:p>
          <a:p>
            <a:pPr lvl="2"/>
            <a:r>
              <a:rPr lang="es-ES" altLang="es-ES" sz="1600" dirty="0">
                <a:solidFill>
                  <a:schemeClr val="bg1"/>
                </a:solidFill>
              </a:rPr>
              <a:t>Puede ocurrir en pacientes con DM previa y ser causa de hipoglucemia</a:t>
            </a:r>
          </a:p>
          <a:p>
            <a:pPr lvl="1"/>
            <a:r>
              <a:rPr lang="es-ES" altLang="es-ES" sz="1600" dirty="0">
                <a:solidFill>
                  <a:schemeClr val="bg1"/>
                </a:solidFill>
              </a:rPr>
              <a:t>Disminución de la reabsorción de </a:t>
            </a:r>
            <a:r>
              <a:rPr lang="es-ES" altLang="es-ES" sz="1600" u="sng" dirty="0">
                <a:solidFill>
                  <a:schemeClr val="bg1"/>
                </a:solidFill>
              </a:rPr>
              <a:t>ACIDO ÚRICO</a:t>
            </a:r>
            <a:r>
              <a:rPr lang="es-ES" altLang="es-ES" sz="1600" dirty="0">
                <a:solidFill>
                  <a:schemeClr val="bg1"/>
                </a:solidFill>
              </a:rPr>
              <a:t>: </a:t>
            </a:r>
            <a:r>
              <a:rPr lang="es-ES" altLang="es-ES" sz="1600" dirty="0" err="1">
                <a:solidFill>
                  <a:schemeClr val="bg1"/>
                </a:solidFill>
              </a:rPr>
              <a:t>hipouricemia</a:t>
            </a:r>
            <a:endParaRPr lang="es-ES" altLang="es-ES" sz="1600" dirty="0">
              <a:solidFill>
                <a:schemeClr val="bg1"/>
              </a:solidFill>
            </a:endParaRPr>
          </a:p>
          <a:p>
            <a:pPr lvl="1"/>
            <a:r>
              <a:rPr lang="es-ES" altLang="es-ES" sz="1600" dirty="0">
                <a:solidFill>
                  <a:schemeClr val="bg1"/>
                </a:solidFill>
              </a:rPr>
              <a:t>Aumento de la excreción urinaria de </a:t>
            </a:r>
            <a:r>
              <a:rPr lang="es-ES" altLang="es-ES" sz="1600" u="sng" dirty="0">
                <a:solidFill>
                  <a:schemeClr val="bg1"/>
                </a:solidFill>
              </a:rPr>
              <a:t>CALCIO</a:t>
            </a:r>
            <a:r>
              <a:rPr lang="es-ES" altLang="es-ES" sz="1600" dirty="0">
                <a:solidFill>
                  <a:schemeClr val="bg1"/>
                </a:solidFill>
              </a:rPr>
              <a:t>: favorecedor de litiasis. Hay mayor reabsorción intestinal de calcio por aumento de </a:t>
            </a:r>
            <a:r>
              <a:rPr lang="es-ES" altLang="es-ES" sz="1600" dirty="0" err="1">
                <a:solidFill>
                  <a:schemeClr val="bg1"/>
                </a:solidFill>
              </a:rPr>
              <a:t>calcidiol</a:t>
            </a:r>
            <a:r>
              <a:rPr lang="es-ES" altLang="es-ES" sz="1600" dirty="0">
                <a:solidFill>
                  <a:schemeClr val="bg1"/>
                </a:solidFill>
              </a:rPr>
              <a:t>. </a:t>
            </a:r>
          </a:p>
          <a:p>
            <a:pPr lvl="1"/>
            <a:r>
              <a:rPr lang="es-ES" altLang="es-ES" sz="1600" dirty="0">
                <a:solidFill>
                  <a:srgbClr val="000000"/>
                </a:solidFill>
              </a:rPr>
              <a:t>Disminución de </a:t>
            </a:r>
            <a:r>
              <a:rPr lang="es-ES" altLang="es-ES" sz="1600" u="sng" dirty="0">
                <a:solidFill>
                  <a:srgbClr val="000000"/>
                </a:solidFill>
              </a:rPr>
              <a:t>BICARBONATO</a:t>
            </a:r>
            <a:r>
              <a:rPr lang="es-ES" altLang="es-ES" sz="1600" dirty="0">
                <a:solidFill>
                  <a:srgbClr val="000000"/>
                </a:solidFill>
              </a:rPr>
              <a:t> plasmático como mecanismo adaptativo por incremento de la excreción renal de bicarbonato para evitar la alcalosis respiratoria ocasionada por la hiperventilación que produce la progesterona.  </a:t>
            </a:r>
          </a:p>
        </p:txBody>
      </p:sp>
      <p:sp>
        <p:nvSpPr>
          <p:cNvPr id="9" name="Marcador de pie de página 3">
            <a:extLst>
              <a:ext uri="{FF2B5EF4-FFF2-40B4-BE49-F238E27FC236}">
                <a16:creationId xmlns:a16="http://schemas.microsoft.com/office/drawing/2014/main" id="{96D9398E-F2FC-4BED-B4EB-E4962DCDA91F}"/>
              </a:ext>
            </a:extLst>
          </p:cNvPr>
          <p:cNvSpPr>
            <a:spLocks noGrp="1"/>
          </p:cNvSpPr>
          <p:nvPr>
            <p:ph type="ftr" sz="quarter" idx="11"/>
          </p:nvPr>
        </p:nvSpPr>
        <p:spPr>
          <a:xfrm>
            <a:off x="982663" y="6378575"/>
            <a:ext cx="3860800" cy="365125"/>
          </a:xfrm>
        </p:spPr>
        <p:txBody>
          <a:bodyPr/>
          <a:lstStyle/>
          <a:p>
            <a:pPr>
              <a:defRPr/>
            </a:pPr>
            <a:r>
              <a:rPr lang="es-ES" dirty="0">
                <a:solidFill>
                  <a:schemeClr val="bg1"/>
                </a:solidFill>
              </a:rPr>
              <a:t>Grupo Universidad de la S.E.N.</a:t>
            </a:r>
          </a:p>
        </p:txBody>
      </p:sp>
      <p:sp>
        <p:nvSpPr>
          <p:cNvPr id="10" name="Marcador de número de diapositiva 4">
            <a:extLst>
              <a:ext uri="{FF2B5EF4-FFF2-40B4-BE49-F238E27FC236}">
                <a16:creationId xmlns:a16="http://schemas.microsoft.com/office/drawing/2014/main" id="{56583AE7-2D7A-4088-A0A5-A4D6E2635D35}"/>
              </a:ext>
            </a:extLst>
          </p:cNvPr>
          <p:cNvSpPr txBox="1">
            <a:spLocks/>
          </p:cNvSpPr>
          <p:nvPr/>
        </p:nvSpPr>
        <p:spPr bwMode="auto">
          <a:xfrm>
            <a:off x="87376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B19C04F5-AB07-4B3F-BB00-8D2F518A4E7A}" type="slidenum">
              <a:rPr lang="es-ES" altLang="es-ES" sz="1200" smtClean="0">
                <a:solidFill>
                  <a:schemeClr val="bg1"/>
                </a:solidFill>
              </a:rPr>
              <a:pPr>
                <a:spcBef>
                  <a:spcPct val="0"/>
                </a:spcBef>
                <a:buFontTx/>
                <a:buNone/>
              </a:pPr>
              <a:t>5</a:t>
            </a:fld>
            <a:endParaRPr lang="es-ES" altLang="es-ES" sz="1200">
              <a:solidFill>
                <a:schemeClr val="bg1"/>
              </a:solidFill>
            </a:endParaRPr>
          </a:p>
        </p:txBody>
      </p:sp>
      <p:pic>
        <p:nvPicPr>
          <p:cNvPr id="11" name="Picture 12" descr="S.E.N. Nefrología (@SENefrologia) | Twitter">
            <a:extLst>
              <a:ext uri="{FF2B5EF4-FFF2-40B4-BE49-F238E27FC236}">
                <a16:creationId xmlns:a16="http://schemas.microsoft.com/office/drawing/2014/main" id="{F3A846E8-FF52-4E1C-B2AA-5B0BF4B18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Túbulo renal - Wikipedia, la enciclopedia libre">
            <a:extLst>
              <a:ext uri="{FF2B5EF4-FFF2-40B4-BE49-F238E27FC236}">
                <a16:creationId xmlns:a16="http://schemas.microsoft.com/office/drawing/2014/main" id="{3E07FD06-26D7-4AC1-B724-E7147F4AF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2217738"/>
            <a:ext cx="336391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0078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6</a:t>
            </a:fld>
            <a:endParaRPr lang="es-ES" altLang="es-ES" sz="1200">
              <a:solidFill>
                <a:schemeClr val="bg1"/>
              </a:solidFill>
            </a:endParaRPr>
          </a:p>
        </p:txBody>
      </p:sp>
      <p:sp>
        <p:nvSpPr>
          <p:cNvPr id="7" name="Título 1">
            <a:extLst>
              <a:ext uri="{FF2B5EF4-FFF2-40B4-BE49-F238E27FC236}">
                <a16:creationId xmlns:a16="http://schemas.microsoft.com/office/drawing/2014/main" id="{5DCB02C7-7D3D-4BA3-A0C7-C8416F95C018}"/>
              </a:ext>
            </a:extLst>
          </p:cNvPr>
          <p:cNvSpPr>
            <a:spLocks noGrp="1"/>
          </p:cNvSpPr>
          <p:nvPr>
            <p:ph type="title"/>
          </p:nvPr>
        </p:nvSpPr>
        <p:spPr>
          <a:xfrm>
            <a:off x="1250716" y="342278"/>
            <a:ext cx="10382944" cy="1143000"/>
          </a:xfrm>
        </p:spPr>
        <p:style>
          <a:lnRef idx="2">
            <a:schemeClr val="accent1"/>
          </a:lnRef>
          <a:fillRef idx="1">
            <a:schemeClr val="lt1"/>
          </a:fillRef>
          <a:effectRef idx="0">
            <a:schemeClr val="accent1"/>
          </a:effectRef>
          <a:fontRef idx="minor">
            <a:schemeClr val="dk1"/>
          </a:fontRef>
        </p:style>
        <p:txBody>
          <a:bodyPr/>
          <a:lstStyle/>
          <a:p>
            <a:r>
              <a:rPr lang="es-ES" altLang="es-ES" sz="3600" dirty="0">
                <a:solidFill>
                  <a:schemeClr val="bg1"/>
                </a:solidFill>
                <a:latin typeface="Arial" panose="020B0604020202020204" pitchFamily="34" charset="0"/>
                <a:cs typeface="Arial" panose="020B0604020202020204" pitchFamily="34" charset="0"/>
              </a:rPr>
              <a:t>CAMBIOS FISIOLOGICOS EN EL EMBARAZO</a:t>
            </a:r>
          </a:p>
        </p:txBody>
      </p:sp>
      <p:sp>
        <p:nvSpPr>
          <p:cNvPr id="8" name="Marcador de contenido 2">
            <a:extLst>
              <a:ext uri="{FF2B5EF4-FFF2-40B4-BE49-F238E27FC236}">
                <a16:creationId xmlns:a16="http://schemas.microsoft.com/office/drawing/2014/main" id="{5E922420-D15D-4EFA-936E-83C871A27899}"/>
              </a:ext>
            </a:extLst>
          </p:cNvPr>
          <p:cNvSpPr>
            <a:spLocks noGrp="1"/>
          </p:cNvSpPr>
          <p:nvPr>
            <p:ph idx="1"/>
          </p:nvPr>
        </p:nvSpPr>
        <p:spPr>
          <a:xfrm>
            <a:off x="537886" y="2132855"/>
            <a:ext cx="7494287" cy="4145583"/>
          </a:xfrm>
          <a:solidFill>
            <a:schemeClr val="tx1">
              <a:lumMod val="95000"/>
            </a:schemeClr>
          </a:solidFill>
        </p:spPr>
        <p:txBody>
          <a:bodyPr/>
          <a:lstStyle/>
          <a:p>
            <a:pPr marL="0" indent="0">
              <a:buFont typeface="Arial" panose="020B0604020202020204" pitchFamily="34" charset="0"/>
              <a:buNone/>
            </a:pPr>
            <a:r>
              <a:rPr lang="es-ES" altLang="es-ES" sz="2400" b="1" u="sng" dirty="0">
                <a:solidFill>
                  <a:srgbClr val="C00000"/>
                </a:solidFill>
              </a:rPr>
              <a:t>4.- CAMBIOS INMUNOLÓGICOS</a:t>
            </a:r>
          </a:p>
          <a:p>
            <a:pPr lvl="1"/>
            <a:r>
              <a:rPr lang="es-ES" altLang="es-ES" sz="1600" dirty="0">
                <a:solidFill>
                  <a:schemeClr val="bg1"/>
                </a:solidFill>
              </a:rPr>
              <a:t>Cambios en los linfocitos T </a:t>
            </a:r>
            <a:r>
              <a:rPr lang="es-ES" altLang="es-ES" sz="1600" dirty="0" err="1">
                <a:solidFill>
                  <a:schemeClr val="bg1"/>
                </a:solidFill>
              </a:rPr>
              <a:t>helper</a:t>
            </a:r>
            <a:r>
              <a:rPr lang="es-ES" altLang="es-ES" sz="1600" dirty="0">
                <a:solidFill>
                  <a:schemeClr val="bg1"/>
                </a:solidFill>
              </a:rPr>
              <a:t> que son necesarios para la tolerancia de la madre a los antígenos del feto, invasión de trofoblasto y formación de la placenta</a:t>
            </a:r>
          </a:p>
          <a:p>
            <a:pPr lvl="1"/>
            <a:r>
              <a:rPr lang="es-ES" altLang="es-ES" sz="1600" dirty="0">
                <a:solidFill>
                  <a:schemeClr val="bg1"/>
                </a:solidFill>
              </a:rPr>
              <a:t>En enfermedades autoinmunes, como lupus eritematoso sistémico (LES), alteraciones en el número y función de los linfocitos pueden correlacionarse con un mayor riesgo para complicaciones del embarazo, como pre eclampsia y daños fetales y maternos.</a:t>
            </a:r>
          </a:p>
          <a:p>
            <a:pPr lvl="1"/>
            <a:endParaRPr lang="es-ES" altLang="es-ES" sz="1600" dirty="0">
              <a:solidFill>
                <a:schemeClr val="bg1"/>
              </a:solidFill>
            </a:endParaRPr>
          </a:p>
          <a:p>
            <a:pPr marL="0" indent="0">
              <a:buFont typeface="Arial" panose="020B0604020202020204" pitchFamily="34" charset="0"/>
              <a:buNone/>
            </a:pPr>
            <a:r>
              <a:rPr lang="es-ES" altLang="es-ES" sz="2400" b="1" u="sng" dirty="0">
                <a:solidFill>
                  <a:srgbClr val="C00000"/>
                </a:solidFill>
              </a:rPr>
              <a:t>5.- CAMBIOS ANATÓMICOS RENALES</a:t>
            </a:r>
          </a:p>
          <a:p>
            <a:pPr lvl="1"/>
            <a:r>
              <a:rPr lang="es-ES" altLang="es-ES" sz="1600" dirty="0">
                <a:solidFill>
                  <a:schemeClr val="bg1"/>
                </a:solidFill>
              </a:rPr>
              <a:t>Aumento del tamaño renal aproximadamente de 1 cm</a:t>
            </a:r>
          </a:p>
          <a:p>
            <a:pPr lvl="1"/>
            <a:r>
              <a:rPr lang="es-ES" altLang="es-ES" sz="1600" dirty="0">
                <a:solidFill>
                  <a:schemeClr val="bg1"/>
                </a:solidFill>
              </a:rPr>
              <a:t>Leve  dilatación del sistema </a:t>
            </a:r>
            <a:r>
              <a:rPr lang="es-ES" altLang="es-ES" sz="1600" dirty="0" err="1">
                <a:solidFill>
                  <a:schemeClr val="bg1"/>
                </a:solidFill>
              </a:rPr>
              <a:t>pielocalicial</a:t>
            </a:r>
            <a:r>
              <a:rPr lang="es-ES" altLang="es-ES" sz="1600" dirty="0">
                <a:solidFill>
                  <a:schemeClr val="bg1"/>
                </a:solidFill>
              </a:rPr>
              <a:t> por mayor secreción de prostaglandinas que contribuyen a un aumento de la incidencia de reflujo </a:t>
            </a:r>
            <a:r>
              <a:rPr lang="es-ES" altLang="es-ES" sz="1600" dirty="0" err="1">
                <a:solidFill>
                  <a:schemeClr val="bg1"/>
                </a:solidFill>
              </a:rPr>
              <a:t>vesicoureteral</a:t>
            </a:r>
            <a:r>
              <a:rPr lang="es-ES" altLang="es-ES" sz="1600" dirty="0">
                <a:solidFill>
                  <a:schemeClr val="bg1"/>
                </a:solidFill>
              </a:rPr>
              <a:t>. Puede mantenerse hasta 12 semanas posparto </a:t>
            </a:r>
          </a:p>
        </p:txBody>
      </p:sp>
      <p:sp>
        <p:nvSpPr>
          <p:cNvPr id="9" name="Marcador de pie de página 3">
            <a:extLst>
              <a:ext uri="{FF2B5EF4-FFF2-40B4-BE49-F238E27FC236}">
                <a16:creationId xmlns:a16="http://schemas.microsoft.com/office/drawing/2014/main" id="{E47F4391-DDA6-4781-85F8-FE9F40D6EC23}"/>
              </a:ext>
            </a:extLst>
          </p:cNvPr>
          <p:cNvSpPr>
            <a:spLocks noGrp="1"/>
          </p:cNvSpPr>
          <p:nvPr>
            <p:ph type="ftr" sz="quarter" idx="11"/>
          </p:nvPr>
        </p:nvSpPr>
        <p:spPr>
          <a:xfrm>
            <a:off x="4094202" y="6441528"/>
            <a:ext cx="3653258" cy="365125"/>
          </a:xfrm>
        </p:spPr>
        <p:txBody>
          <a:bodyPr/>
          <a:lstStyle/>
          <a:p>
            <a:pPr>
              <a:defRPr/>
            </a:pPr>
            <a:r>
              <a:rPr lang="es-ES">
                <a:solidFill>
                  <a:schemeClr val="bg1"/>
                </a:solidFill>
              </a:rPr>
              <a:t>Grupo Universidad de la S.E.N.</a:t>
            </a:r>
            <a:endParaRPr lang="es-ES" dirty="0">
              <a:solidFill>
                <a:schemeClr val="bg1"/>
              </a:solidFill>
            </a:endParaRPr>
          </a:p>
        </p:txBody>
      </p:sp>
      <p:pic>
        <p:nvPicPr>
          <p:cNvPr id="11" name="Picture 12" descr="S.E.N. Nefrología (@SENefrologia) | Twitter">
            <a:extLst>
              <a:ext uri="{FF2B5EF4-FFF2-40B4-BE49-F238E27FC236}">
                <a16:creationId xmlns:a16="http://schemas.microsoft.com/office/drawing/2014/main" id="{FE9E7796-28DD-49E6-9D2F-27CA9B6DC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29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Dolor abdominal: no siempre es lo que parece Autores: Morata Alba Ja, Pérez  García Bb, Carpena Lucas PJc aServicio de Pediatría. Hospital Lluís  Alcanyís. Játiva, Valencia. España. bPediatra. Centro de Salud Villanueva  de Castellón. Valencia. España. c ...">
            <a:extLst>
              <a:ext uri="{FF2B5EF4-FFF2-40B4-BE49-F238E27FC236}">
                <a16:creationId xmlns:a16="http://schemas.microsoft.com/office/drawing/2014/main" id="{445F95E2-9E98-4532-B278-FFEF3D366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884" t="17781" r="10692"/>
          <a:stretch>
            <a:fillRect/>
          </a:stretch>
        </p:blipFill>
        <p:spPr bwMode="auto">
          <a:xfrm>
            <a:off x="8360904" y="3212976"/>
            <a:ext cx="3316774"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62394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309 CuadroTexto">
            <a:extLst>
              <a:ext uri="{FF2B5EF4-FFF2-40B4-BE49-F238E27FC236}">
                <a16:creationId xmlns:a16="http://schemas.microsoft.com/office/drawing/2014/main" id="{7F12B738-448B-4C69-AA25-04256510130E}"/>
              </a:ext>
            </a:extLst>
          </p:cNvPr>
          <p:cNvSpPr txBox="1">
            <a:spLocks noChangeArrowheads="1"/>
          </p:cNvSpPr>
          <p:nvPr/>
        </p:nvSpPr>
        <p:spPr bwMode="auto">
          <a:xfrm>
            <a:off x="2124348" y="207061"/>
            <a:ext cx="7581627" cy="646331"/>
          </a:xfrm>
          <a:prstGeom prst="rect">
            <a:avLst/>
          </a:prstGeom>
          <a:noFill/>
          <a:ln w="9525">
            <a:no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3600" b="1" dirty="0">
                <a:solidFill>
                  <a:schemeClr val="bg1"/>
                </a:solidFill>
              </a:rPr>
              <a:t>Trastornos hipertensivos del embarazo</a:t>
            </a:r>
            <a:endParaRPr lang="es-ES" altLang="es-ES" sz="1600" b="1" dirty="0">
              <a:solidFill>
                <a:schemeClr val="bg1"/>
              </a:solidFill>
            </a:endParaRPr>
          </a:p>
        </p:txBody>
      </p:sp>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7</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3075311" y="6344175"/>
            <a:ext cx="2329811"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0323" cy="8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a:extLst>
              <a:ext uri="{FF2B5EF4-FFF2-40B4-BE49-F238E27FC236}">
                <a16:creationId xmlns:a16="http://schemas.microsoft.com/office/drawing/2014/main" id="{2D179F95-DFA6-4258-BBF9-CD7EF046F9E2}"/>
              </a:ext>
            </a:extLst>
          </p:cNvPr>
          <p:cNvSpPr txBox="1">
            <a:spLocks/>
          </p:cNvSpPr>
          <p:nvPr/>
        </p:nvSpPr>
        <p:spPr>
          <a:xfrm>
            <a:off x="2186609" y="311857"/>
            <a:ext cx="7484165" cy="777013"/>
          </a:xfrm>
          <a:prstGeom prst="rect">
            <a:avLst/>
          </a:prstGeom>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s-ES" sz="4400" b="1" i="0" u="none" strike="noStrike" kern="1200" cap="none" spc="0" normalizeH="0" baseline="0" noProof="0" dirty="0">
                <a:ln>
                  <a:noFill/>
                </a:ln>
                <a:effectLst/>
                <a:uLnTx/>
                <a:uFillTx/>
                <a:latin typeface="+mj-lt"/>
                <a:ea typeface="+mj-ea"/>
                <a:cs typeface="+mj-cs"/>
              </a:rPr>
            </a:br>
            <a:endParaRPr kumimoji="0" lang="es-ES" sz="4400" b="1" i="0" u="none" strike="noStrike" kern="1200" cap="none" spc="0" normalizeH="0" baseline="0" noProof="0" dirty="0">
              <a:ln>
                <a:noFill/>
              </a:ln>
              <a:effectLst/>
              <a:uLnTx/>
              <a:uFillTx/>
              <a:latin typeface="+mj-lt"/>
              <a:ea typeface="+mj-ea"/>
              <a:cs typeface="+mj-cs"/>
            </a:endParaRPr>
          </a:p>
        </p:txBody>
      </p:sp>
      <p:graphicFrame>
        <p:nvGraphicFramePr>
          <p:cNvPr id="10" name="3 Marcador de contenido">
            <a:extLst>
              <a:ext uri="{FF2B5EF4-FFF2-40B4-BE49-F238E27FC236}">
                <a16:creationId xmlns:a16="http://schemas.microsoft.com/office/drawing/2014/main" id="{A2D3B51B-FF56-4A31-883B-832FBBA4B96F}"/>
              </a:ext>
            </a:extLst>
          </p:cNvPr>
          <p:cNvGraphicFramePr>
            <a:graphicFrameLocks/>
          </p:cNvGraphicFramePr>
          <p:nvPr>
            <p:extLst>
              <p:ext uri="{D42A27DB-BD31-4B8C-83A1-F6EECF244321}">
                <p14:modId xmlns:p14="http://schemas.microsoft.com/office/powerpoint/2010/main" val="1455711872"/>
              </p:ext>
            </p:extLst>
          </p:nvPr>
        </p:nvGraphicFramePr>
        <p:xfrm>
          <a:off x="551384" y="958188"/>
          <a:ext cx="11031016" cy="5184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7D8F235C-0D8B-46B8-B6D8-F19013B70D94}"/>
              </a:ext>
            </a:extLst>
          </p:cNvPr>
          <p:cNvSpPr txBox="1"/>
          <p:nvPr/>
        </p:nvSpPr>
        <p:spPr>
          <a:xfrm>
            <a:off x="8782495" y="3180434"/>
            <a:ext cx="2298124" cy="523220"/>
          </a:xfrm>
          <a:prstGeom prst="rect">
            <a:avLst/>
          </a:prstGeom>
          <a:noFill/>
        </p:spPr>
        <p:txBody>
          <a:bodyPr wrap="square" rtlCol="0">
            <a:spAutoFit/>
          </a:bodyPr>
          <a:lstStyle/>
          <a:p>
            <a:r>
              <a:rPr lang="es-ES" sz="1400" b="1" dirty="0">
                <a:solidFill>
                  <a:schemeClr val="bg1"/>
                </a:solidFill>
              </a:rPr>
              <a:t>Un 25% de HTA gestacional puede progresar a PE </a:t>
            </a:r>
          </a:p>
        </p:txBody>
      </p:sp>
      <p:sp>
        <p:nvSpPr>
          <p:cNvPr id="12" name="Rectángulo: esquinas redondeadas 11">
            <a:extLst>
              <a:ext uri="{FF2B5EF4-FFF2-40B4-BE49-F238E27FC236}">
                <a16:creationId xmlns:a16="http://schemas.microsoft.com/office/drawing/2014/main" id="{CF31F2C0-3E39-4A33-9900-F1FE21C0CE9C}"/>
              </a:ext>
            </a:extLst>
          </p:cNvPr>
          <p:cNvSpPr/>
          <p:nvPr/>
        </p:nvSpPr>
        <p:spPr>
          <a:xfrm>
            <a:off x="6421603" y="4632388"/>
            <a:ext cx="3157982" cy="125049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F9BE4DA9-727A-4306-9273-DBB89C2C64D2}"/>
              </a:ext>
            </a:extLst>
          </p:cNvPr>
          <p:cNvSpPr txBox="1"/>
          <p:nvPr/>
        </p:nvSpPr>
        <p:spPr>
          <a:xfrm>
            <a:off x="6648861" y="4764191"/>
            <a:ext cx="3282696" cy="1384995"/>
          </a:xfrm>
          <a:prstGeom prst="rect">
            <a:avLst/>
          </a:prstGeom>
          <a:noFill/>
        </p:spPr>
        <p:txBody>
          <a:bodyPr wrap="square" rtlCol="0">
            <a:spAutoFit/>
          </a:bodyPr>
          <a:lstStyle/>
          <a:p>
            <a:r>
              <a:rPr lang="es-ES" sz="2400" b="1" dirty="0">
                <a:solidFill>
                  <a:schemeClr val="bg1"/>
                </a:solidFill>
              </a:rPr>
              <a:t>Síndrome HELLP</a:t>
            </a:r>
          </a:p>
          <a:p>
            <a:r>
              <a:rPr lang="es-ES" dirty="0">
                <a:solidFill>
                  <a:schemeClr val="bg1"/>
                </a:solidFill>
                <a:latin typeface="+mj-lt"/>
              </a:rPr>
              <a:t>Hemólisis, plaquetopenia y citólisis hepática</a:t>
            </a:r>
            <a:endParaRPr lang="es-ES" sz="1600" dirty="0">
              <a:solidFill>
                <a:schemeClr val="bg1"/>
              </a:solidFill>
              <a:latin typeface="+mj-lt"/>
            </a:endParaRPr>
          </a:p>
          <a:p>
            <a:endParaRPr lang="es-ES" sz="2400" b="1" dirty="0"/>
          </a:p>
        </p:txBody>
      </p:sp>
      <p:sp>
        <p:nvSpPr>
          <p:cNvPr id="14" name="CuadroTexto 13">
            <a:extLst>
              <a:ext uri="{FF2B5EF4-FFF2-40B4-BE49-F238E27FC236}">
                <a16:creationId xmlns:a16="http://schemas.microsoft.com/office/drawing/2014/main" id="{2E6D259E-7804-4D11-8D68-72F77A39A707}"/>
              </a:ext>
            </a:extLst>
          </p:cNvPr>
          <p:cNvSpPr txBox="1"/>
          <p:nvPr/>
        </p:nvSpPr>
        <p:spPr>
          <a:xfrm>
            <a:off x="6216321" y="6117489"/>
            <a:ext cx="5808030" cy="523220"/>
          </a:xfrm>
          <a:prstGeom prst="rect">
            <a:avLst/>
          </a:prstGeom>
          <a:solidFill>
            <a:schemeClr val="bg2">
              <a:lumMod val="90000"/>
            </a:schemeClr>
          </a:solidFill>
        </p:spPr>
        <p:txBody>
          <a:bodyPr wrap="square">
            <a:spAutoFit/>
          </a:bodyPr>
          <a:lstStyle/>
          <a:p>
            <a:r>
              <a:rPr lang="en-US" sz="1400" dirty="0"/>
              <a:t>Practice Bulletin Gestational Hypertension and Preeclampsia. </a:t>
            </a:r>
            <a:r>
              <a:rPr lang="en-US" sz="1400" dirty="0" err="1"/>
              <a:t>Guía</a:t>
            </a:r>
            <a:r>
              <a:rPr lang="en-US" sz="1400" dirty="0"/>
              <a:t> </a:t>
            </a:r>
            <a:r>
              <a:rPr lang="en-US" sz="1200" dirty="0"/>
              <a:t>ACOG </a:t>
            </a:r>
            <a:r>
              <a:rPr lang="pt-BR" sz="1200" dirty="0"/>
              <a:t>2020</a:t>
            </a:r>
            <a:endParaRPr lang="en-US" sz="1400" dirty="0"/>
          </a:p>
          <a:p>
            <a:r>
              <a:rPr lang="es-ES" sz="1400" dirty="0" err="1"/>
              <a:t>Hypertensive</a:t>
            </a:r>
            <a:r>
              <a:rPr lang="es-ES" sz="1400" dirty="0"/>
              <a:t> </a:t>
            </a:r>
            <a:r>
              <a:rPr lang="es-ES" sz="1400" dirty="0" err="1"/>
              <a:t>Disorders</a:t>
            </a:r>
            <a:r>
              <a:rPr lang="es-ES" sz="1400" dirty="0"/>
              <a:t> </a:t>
            </a:r>
            <a:r>
              <a:rPr lang="es-ES" sz="1400" dirty="0" err="1"/>
              <a:t>of</a:t>
            </a:r>
            <a:r>
              <a:rPr lang="es-ES" sz="1400" dirty="0"/>
              <a:t> </a:t>
            </a:r>
            <a:r>
              <a:rPr lang="es-ES" sz="1400" dirty="0" err="1"/>
              <a:t>Pregnancy</a:t>
            </a:r>
            <a:r>
              <a:rPr lang="en-US" sz="1400" dirty="0"/>
              <a:t> . ISSHP. </a:t>
            </a:r>
            <a:r>
              <a:rPr lang="es-ES" sz="1400" dirty="0" err="1"/>
              <a:t>Hypertension</a:t>
            </a:r>
            <a:r>
              <a:rPr lang="es-ES" sz="1400" dirty="0"/>
              <a:t>. 2018;72:24-43</a:t>
            </a:r>
          </a:p>
        </p:txBody>
      </p:sp>
      <p:sp>
        <p:nvSpPr>
          <p:cNvPr id="15" name="CuadroTexto 14">
            <a:extLst>
              <a:ext uri="{FF2B5EF4-FFF2-40B4-BE49-F238E27FC236}">
                <a16:creationId xmlns:a16="http://schemas.microsoft.com/office/drawing/2014/main" id="{E8DD607B-86C5-4B5D-B0D3-E79C88C945B9}"/>
              </a:ext>
            </a:extLst>
          </p:cNvPr>
          <p:cNvSpPr txBox="1"/>
          <p:nvPr/>
        </p:nvSpPr>
        <p:spPr>
          <a:xfrm>
            <a:off x="1998762" y="2884508"/>
            <a:ext cx="1880616" cy="523220"/>
          </a:xfrm>
          <a:prstGeom prst="rect">
            <a:avLst/>
          </a:prstGeom>
          <a:noFill/>
        </p:spPr>
        <p:txBody>
          <a:bodyPr wrap="square" rtlCol="0">
            <a:spAutoFit/>
          </a:bodyPr>
          <a:lstStyle/>
          <a:p>
            <a:r>
              <a:rPr lang="es-ES" sz="1400" b="1" dirty="0">
                <a:solidFill>
                  <a:schemeClr val="bg1"/>
                </a:solidFill>
              </a:rPr>
              <a:t>Un 25% HTA crónica puede  progresar a PE </a:t>
            </a:r>
          </a:p>
        </p:txBody>
      </p:sp>
      <p:sp>
        <p:nvSpPr>
          <p:cNvPr id="16" name="Rectángulo: esquinas redondeadas 15">
            <a:extLst>
              <a:ext uri="{FF2B5EF4-FFF2-40B4-BE49-F238E27FC236}">
                <a16:creationId xmlns:a16="http://schemas.microsoft.com/office/drawing/2014/main" id="{60746B12-C48A-4A82-953B-FA1EE6930643}"/>
              </a:ext>
            </a:extLst>
          </p:cNvPr>
          <p:cNvSpPr/>
          <p:nvPr/>
        </p:nvSpPr>
        <p:spPr>
          <a:xfrm>
            <a:off x="1002253" y="3933300"/>
            <a:ext cx="1970842" cy="7368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bg1"/>
                </a:solidFill>
              </a:rPr>
              <a:t>PE sobreimpuesta a HTA crónica</a:t>
            </a:r>
          </a:p>
        </p:txBody>
      </p:sp>
    </p:spTree>
    <p:extLst>
      <p:ext uri="{BB962C8B-B14F-4D97-AF65-F5344CB8AC3E}">
        <p14:creationId xmlns:p14="http://schemas.microsoft.com/office/powerpoint/2010/main" val="3180315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8</a:t>
            </a:fld>
            <a:endParaRPr lang="es-ES" altLang="es-ES" sz="1200" dirty="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3758294" y="6356351"/>
            <a:ext cx="2276624"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6" y="0"/>
            <a:ext cx="766520" cy="76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EB6F30FE-76E6-4CBA-AA97-128211E7DE1D}"/>
              </a:ext>
            </a:extLst>
          </p:cNvPr>
          <p:cNvSpPr>
            <a:spLocks noGrp="1"/>
          </p:cNvSpPr>
          <p:nvPr>
            <p:ph type="title"/>
          </p:nvPr>
        </p:nvSpPr>
        <p:spPr>
          <a:xfrm>
            <a:off x="838200" y="365125"/>
            <a:ext cx="10515600" cy="1325563"/>
          </a:xfrm>
        </p:spPr>
        <p:txBody>
          <a:bodyPr/>
          <a:lstStyle/>
          <a:p>
            <a:br>
              <a:rPr lang="es-ES" dirty="0"/>
            </a:br>
            <a:endParaRPr lang="es-ES" dirty="0"/>
          </a:p>
        </p:txBody>
      </p:sp>
      <p:sp>
        <p:nvSpPr>
          <p:cNvPr id="8" name="Marcador de contenido 2">
            <a:extLst>
              <a:ext uri="{FF2B5EF4-FFF2-40B4-BE49-F238E27FC236}">
                <a16:creationId xmlns:a16="http://schemas.microsoft.com/office/drawing/2014/main" id="{728969AA-E84E-4E4F-99FE-349EF21C106B}"/>
              </a:ext>
            </a:extLst>
          </p:cNvPr>
          <p:cNvSpPr>
            <a:spLocks noGrp="1"/>
          </p:cNvSpPr>
          <p:nvPr>
            <p:ph idx="1"/>
          </p:nvPr>
        </p:nvSpPr>
        <p:spPr>
          <a:xfrm>
            <a:off x="1019418" y="136525"/>
            <a:ext cx="9901118" cy="1146296"/>
          </a:xfrm>
        </p:spPr>
        <p:txBody>
          <a:bodyPr>
            <a:normAutofit fontScale="92500"/>
          </a:bodyPr>
          <a:lstStyle/>
          <a:p>
            <a:pPr>
              <a:buClr>
                <a:schemeClr val="accent1"/>
              </a:buClr>
              <a:buFont typeface="Wingdings" panose="05000000000000000000" pitchFamily="2" charset="2"/>
              <a:buChar char="ü"/>
            </a:pPr>
            <a:r>
              <a:rPr lang="es-ES" dirty="0"/>
              <a:t> </a:t>
            </a:r>
            <a:r>
              <a:rPr lang="es-ES" dirty="0">
                <a:solidFill>
                  <a:schemeClr val="bg1"/>
                </a:solidFill>
              </a:rPr>
              <a:t>La </a:t>
            </a:r>
            <a:r>
              <a:rPr lang="es-ES" b="1" dirty="0">
                <a:solidFill>
                  <a:schemeClr val="bg1"/>
                </a:solidFill>
              </a:rPr>
              <a:t>incidencia y prevalencia </a:t>
            </a:r>
            <a:r>
              <a:rPr lang="es-ES" dirty="0">
                <a:solidFill>
                  <a:schemeClr val="bg1"/>
                </a:solidFill>
              </a:rPr>
              <a:t>de los trastornos hipertensivos del embarazo, en países desarrollados, está en </a:t>
            </a:r>
            <a:r>
              <a:rPr lang="es-ES" b="1" dirty="0">
                <a:solidFill>
                  <a:schemeClr val="bg1"/>
                </a:solidFill>
              </a:rPr>
              <a:t>aumento</a:t>
            </a:r>
            <a:r>
              <a:rPr lang="es-ES" dirty="0">
                <a:solidFill>
                  <a:schemeClr val="bg1"/>
                </a:solidFill>
              </a:rPr>
              <a:t>. </a:t>
            </a:r>
            <a:endParaRPr lang="es-ES" dirty="0"/>
          </a:p>
        </p:txBody>
      </p:sp>
      <p:pic>
        <p:nvPicPr>
          <p:cNvPr id="9" name="Picture 3">
            <a:extLst>
              <a:ext uri="{FF2B5EF4-FFF2-40B4-BE49-F238E27FC236}">
                <a16:creationId xmlns:a16="http://schemas.microsoft.com/office/drawing/2014/main" id="{DE76D214-AE73-4E39-80C9-8CC5938E521D}"/>
              </a:ext>
            </a:extLst>
          </p:cNvPr>
          <p:cNvPicPr>
            <a:picLocks noChangeAspect="1" noChangeArrowheads="1"/>
          </p:cNvPicPr>
          <p:nvPr/>
        </p:nvPicPr>
        <p:blipFill>
          <a:blip r:embed="rId4"/>
          <a:srcRect/>
          <a:stretch>
            <a:fillRect/>
          </a:stretch>
        </p:blipFill>
        <p:spPr bwMode="auto">
          <a:xfrm>
            <a:off x="2675907" y="1723279"/>
            <a:ext cx="4853018" cy="1293047"/>
          </a:xfrm>
          <a:prstGeom prst="rect">
            <a:avLst/>
          </a:prstGeom>
          <a:noFill/>
          <a:ln w="9525">
            <a:noFill/>
            <a:miter lim="800000"/>
            <a:headEnd/>
            <a:tailEnd/>
          </a:ln>
          <a:effectLst/>
        </p:spPr>
      </p:pic>
      <p:pic>
        <p:nvPicPr>
          <p:cNvPr id="10" name="Picture 4">
            <a:extLst>
              <a:ext uri="{FF2B5EF4-FFF2-40B4-BE49-F238E27FC236}">
                <a16:creationId xmlns:a16="http://schemas.microsoft.com/office/drawing/2014/main" id="{B463FCCA-2FF4-49BB-A71E-00497A8DFDF3}"/>
              </a:ext>
            </a:extLst>
          </p:cNvPr>
          <p:cNvPicPr>
            <a:picLocks noChangeAspect="1" noChangeArrowheads="1"/>
          </p:cNvPicPr>
          <p:nvPr/>
        </p:nvPicPr>
        <p:blipFill>
          <a:blip r:embed="rId5"/>
          <a:srcRect/>
          <a:stretch>
            <a:fillRect/>
          </a:stretch>
        </p:blipFill>
        <p:spPr bwMode="auto">
          <a:xfrm>
            <a:off x="486832" y="2004977"/>
            <a:ext cx="1952625" cy="4029075"/>
          </a:xfrm>
          <a:prstGeom prst="rect">
            <a:avLst/>
          </a:prstGeom>
          <a:noFill/>
          <a:ln w="9525">
            <a:noFill/>
            <a:miter lim="800000"/>
            <a:headEnd/>
            <a:tailEnd/>
          </a:ln>
          <a:effectLst/>
        </p:spPr>
      </p:pic>
      <p:pic>
        <p:nvPicPr>
          <p:cNvPr id="11" name="Picture 2" descr="Image result for dibujos de embarazada gorda">
            <a:extLst>
              <a:ext uri="{FF2B5EF4-FFF2-40B4-BE49-F238E27FC236}">
                <a16:creationId xmlns:a16="http://schemas.microsoft.com/office/drawing/2014/main" id="{1DF135EE-CF08-452A-B880-444D63D39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688" y="3299760"/>
            <a:ext cx="1952625" cy="31858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imagenes de diabetes">
            <a:extLst>
              <a:ext uri="{FF2B5EF4-FFF2-40B4-BE49-F238E27FC236}">
                <a16:creationId xmlns:a16="http://schemas.microsoft.com/office/drawing/2014/main" id="{965E5E10-1DCB-421E-914C-F2662F1694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475" y="3720497"/>
            <a:ext cx="2944309" cy="18546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imagenes dehipertension">
            <a:extLst>
              <a:ext uri="{FF2B5EF4-FFF2-40B4-BE49-F238E27FC236}">
                <a16:creationId xmlns:a16="http://schemas.microsoft.com/office/drawing/2014/main" id="{0AA26675-6B0F-4B73-802C-C0F6E3AAAB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1075" y="4344139"/>
            <a:ext cx="275272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llustration representing cloned human test tube babies : Ilustración de stock">
            <a:extLst>
              <a:ext uri="{FF2B5EF4-FFF2-40B4-BE49-F238E27FC236}">
                <a16:creationId xmlns:a16="http://schemas.microsoft.com/office/drawing/2014/main" id="{18031E32-2AD5-4001-81DE-3592DF85533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604729" y="1690688"/>
            <a:ext cx="2524151" cy="245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8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310 Marcador de número de diapositiva">
            <a:extLst>
              <a:ext uri="{FF2B5EF4-FFF2-40B4-BE49-F238E27FC236}">
                <a16:creationId xmlns:a16="http://schemas.microsoft.com/office/drawing/2014/main" id="{531A8F4B-DF56-4642-B6A7-4DF92234A7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82E3D5-56AA-42D2-AD85-F6CF7186555B}" type="slidenum">
              <a:rPr lang="es-ES" altLang="es-ES" sz="1200">
                <a:solidFill>
                  <a:schemeClr val="bg1"/>
                </a:solidFill>
              </a:rPr>
              <a:pPr>
                <a:spcBef>
                  <a:spcPct val="0"/>
                </a:spcBef>
                <a:buFontTx/>
                <a:buNone/>
              </a:pPr>
              <a:t>9</a:t>
            </a:fld>
            <a:endParaRPr lang="es-ES" altLang="es-ES" sz="1200">
              <a:solidFill>
                <a:schemeClr val="bg1"/>
              </a:solidFill>
            </a:endParaRPr>
          </a:p>
        </p:txBody>
      </p:sp>
      <p:sp>
        <p:nvSpPr>
          <p:cNvPr id="312" name="311 Marcador de pie de página">
            <a:extLst>
              <a:ext uri="{FF2B5EF4-FFF2-40B4-BE49-F238E27FC236}">
                <a16:creationId xmlns:a16="http://schemas.microsoft.com/office/drawing/2014/main" id="{4B1B95F9-6673-4DCD-A5AA-FC1AEE166E18}"/>
              </a:ext>
            </a:extLst>
          </p:cNvPr>
          <p:cNvSpPr>
            <a:spLocks noGrp="1"/>
          </p:cNvSpPr>
          <p:nvPr>
            <p:ph type="ftr" sz="quarter" idx="11"/>
          </p:nvPr>
        </p:nvSpPr>
        <p:spPr>
          <a:xfrm>
            <a:off x="3431704" y="6391374"/>
            <a:ext cx="3860800" cy="365125"/>
          </a:xfrm>
        </p:spPr>
        <p:txBody>
          <a:bodyPr/>
          <a:lstStyle/>
          <a:p>
            <a:pPr>
              <a:defRPr/>
            </a:pPr>
            <a:r>
              <a:rPr lang="es-ES" dirty="0">
                <a:solidFill>
                  <a:schemeClr val="bg1"/>
                </a:solidFill>
              </a:rPr>
              <a:t>Grupo Universidad de la S.E.N.</a:t>
            </a:r>
          </a:p>
        </p:txBody>
      </p:sp>
      <p:pic>
        <p:nvPicPr>
          <p:cNvPr id="3078" name="Picture 12" descr="S.E.N. Nefrología (@SENefrologia) | Twitter">
            <a:extLst>
              <a:ext uri="{FF2B5EF4-FFF2-40B4-BE49-F238E27FC236}">
                <a16:creationId xmlns:a16="http://schemas.microsoft.com/office/drawing/2014/main" id="{26B77190-F8F9-4984-90EB-BD3B7F654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 y="-31508"/>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61A11F3C-F787-4F47-8106-23322301F33E}"/>
              </a:ext>
            </a:extLst>
          </p:cNvPr>
          <p:cNvPicPr>
            <a:picLocks noChangeAspect="1"/>
          </p:cNvPicPr>
          <p:nvPr/>
        </p:nvPicPr>
        <p:blipFill>
          <a:blip r:embed="rId4"/>
          <a:stretch>
            <a:fillRect/>
          </a:stretch>
        </p:blipFill>
        <p:spPr>
          <a:xfrm>
            <a:off x="2063552" y="600553"/>
            <a:ext cx="7200800" cy="5046990"/>
          </a:xfrm>
          <a:prstGeom prst="rect">
            <a:avLst/>
          </a:prstGeom>
        </p:spPr>
      </p:pic>
      <p:sp>
        <p:nvSpPr>
          <p:cNvPr id="11" name="CuadroTexto 10">
            <a:extLst>
              <a:ext uri="{FF2B5EF4-FFF2-40B4-BE49-F238E27FC236}">
                <a16:creationId xmlns:a16="http://schemas.microsoft.com/office/drawing/2014/main" id="{B83DA636-6B69-4F20-8094-1A7180AFCA76}"/>
              </a:ext>
            </a:extLst>
          </p:cNvPr>
          <p:cNvSpPr txBox="1"/>
          <p:nvPr/>
        </p:nvSpPr>
        <p:spPr>
          <a:xfrm>
            <a:off x="2063552" y="5727426"/>
            <a:ext cx="6096000" cy="369332"/>
          </a:xfrm>
          <a:prstGeom prst="rect">
            <a:avLst/>
          </a:prstGeom>
          <a:noFill/>
        </p:spPr>
        <p:txBody>
          <a:bodyPr wrap="square">
            <a:spAutoFit/>
          </a:bodyPr>
          <a:lstStyle/>
          <a:p>
            <a:r>
              <a:rPr lang="es-ES" sz="1800" dirty="0">
                <a:solidFill>
                  <a:schemeClr val="bg1"/>
                </a:solidFill>
              </a:rPr>
              <a:t>P. Rodríguez Benítez. Nefro Plus 2020;12(1):1-5</a:t>
            </a:r>
          </a:p>
        </p:txBody>
      </p:sp>
    </p:spTree>
    <p:extLst>
      <p:ext uri="{BB962C8B-B14F-4D97-AF65-F5344CB8AC3E}">
        <p14:creationId xmlns:p14="http://schemas.microsoft.com/office/powerpoint/2010/main" val="2702640709"/>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35713</TotalTime>
  <Words>6418</Words>
  <Application>Microsoft Office PowerPoint</Application>
  <PresentationFormat>Panorámica</PresentationFormat>
  <Paragraphs>528</Paragraphs>
  <Slides>32</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Arial Narrow</vt:lpstr>
      <vt:lpstr>Calibri</vt:lpstr>
      <vt:lpstr>Times New Roman</vt:lpstr>
      <vt:lpstr>Wingdings</vt:lpstr>
      <vt:lpstr>Tema de Office</vt:lpstr>
      <vt:lpstr>Presentación de PowerPoint</vt:lpstr>
      <vt:lpstr>INDICE</vt:lpstr>
      <vt:lpstr>CAMBIOS FISIOLÓGICOS EN EL EMBARAZO</vt:lpstr>
      <vt:lpstr>CAMBIOS FISIOLOGICOS EN EL EMBARAZO</vt:lpstr>
      <vt:lpstr>CAMBIOS FISIOLOGICOS EN EL EMBARAZO</vt:lpstr>
      <vt:lpstr>CAMBIOS FISIOLOGICOS EN EL EMBARAZO</vt:lpstr>
      <vt:lpstr>Presentación de PowerPoint</vt:lpstr>
      <vt:lpstr> </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COMPLICACIONES RENALES EN EL EMBARAZO: FRA</vt:lpstr>
      <vt:lpstr>COMPLICACIONES RENALES EN EL EMBARAZO: FRA</vt:lpstr>
      <vt:lpstr>Presentación de PowerPoint</vt:lpstr>
      <vt:lpstr>ENFERMEDAD RENAL Y EMBARAZO</vt:lpstr>
      <vt:lpstr>ENFERMEDAD RENAL Y EMBARAZO</vt:lpstr>
      <vt:lpstr>TRATAMIENTO DEL LES EN EMBARAZO</vt:lpstr>
      <vt:lpstr>ENFERMEDAD RENAL Y EMBARAZO: DIALISIS</vt:lpstr>
      <vt:lpstr>ENFERMEDAD RENAL Y EMBARAZO: TRASPLANTE</vt:lpstr>
      <vt:lpstr>Presentación de PowerPoint</vt:lpstr>
      <vt:lpstr>Bibliografía recomendada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FRACASO RENAL AGUDO</dc:title>
  <dc:creator>DOC</dc:creator>
  <cp:lastModifiedBy>victor lorenzo sellares</cp:lastModifiedBy>
  <cp:revision>152</cp:revision>
  <dcterms:created xsi:type="dcterms:W3CDTF">2011-10-02T14:24:10Z</dcterms:created>
  <dcterms:modified xsi:type="dcterms:W3CDTF">2022-05-16T10:58:41Z</dcterms:modified>
</cp:coreProperties>
</file>